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Quattrocento"/>
      <p:regular r:id="rId17"/>
    </p:embeddedFont>
    <p:embeddedFont>
      <p:font typeface="Quattrocento"/>
      <p:regular r:id="rId18"/>
    </p:embeddedFont>
    <p:embeddedFont>
      <p:font typeface="Quattrocento"/>
      <p:regular r:id="rId19"/>
    </p:embeddedFont>
    <p:embeddedFont>
      <p:font typeface="Quattrocento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image" Target="../media/image-9-8.png"/><Relationship Id="rId9" Type="http://schemas.openxmlformats.org/officeDocument/2006/relationships/image" Target="../media/image-9-9.svg"/><Relationship Id="rId10" Type="http://schemas.openxmlformats.org/officeDocument/2006/relationships/slideLayout" Target="../slideLayouts/slideLayout10.xml"/><Relationship Id="rId11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304693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Sun'iy Qon Aylanish Apparati: Hayotni Qutqaruvchi Texnologiya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775716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 taqdimotda sun'iy qon aylanish apparatining vazifasi, tuzilishi, ishlash prinsiplari, amaliy qo'llanilishi, afzalliklari va kelajakdagi innovatsiyalari haqida aniq va ixcham ma'lumot beramiz.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771293"/>
            <a:ext cx="7468553" cy="1126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Bemor Hikoyasi: Hayotni Qutqarilgan Bemor Misoli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837724" y="3256836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50 yoshli bemor og'ir ARDS bilan tungi shoshilinch qabul qilindi. ECMO qo'llab-quvvatlashi 10 kun davomida yurak-o'pka funksiyasini tiklashga imkon berdi. Natijada bemor ventilatordan ajratilib, tiklanib, uyiga qaytdi — sun'iy qon aylanish apparati hayotni saqlab qoldi.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837724" y="5058132"/>
            <a:ext cx="7468553" cy="1400175"/>
          </a:xfrm>
          <a:prstGeom prst="roundRect">
            <a:avLst>
              <a:gd name="adj" fmla="val 2564"/>
            </a:avLst>
          </a:prstGeom>
          <a:solidFill>
            <a:srgbClr val="441709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39" y="5406866"/>
            <a:ext cx="299204" cy="23931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615559" y="5357217"/>
            <a:ext cx="645140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Qo'llanilgan protokollar: intensiv kuzatuv, antikoagulyatsiya monitoringi va infektsiya nazorati — muvaffaqiyat kalitlari.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219200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Qisqacha Kirish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324124" y="2141458"/>
            <a:ext cx="3614618" cy="2889290"/>
          </a:xfrm>
          <a:prstGeom prst="roundRect">
            <a:avLst>
              <a:gd name="adj" fmla="val 1243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6563439" y="238077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Ta'rif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63439" y="2876312"/>
            <a:ext cx="3135987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Qonning sun'iy ravishda aylanishini va gaz almashinuvini ta'minlovchi tizimlar — ECMO va yurak-joylashtirish apparatlari.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10178058" y="2141458"/>
            <a:ext cx="3614618" cy="2889290"/>
          </a:xfrm>
          <a:prstGeom prst="roundRect">
            <a:avLst>
              <a:gd name="adj" fmla="val 1243"/>
            </a:avLst>
          </a:prstGeom>
          <a:solidFill>
            <a:srgbClr val="315251"/>
          </a:solidFill>
          <a:ln/>
        </p:spPr>
      </p:sp>
      <p:sp>
        <p:nvSpPr>
          <p:cNvPr id="8" name="Text 5"/>
          <p:cNvSpPr/>
          <p:nvPr/>
        </p:nvSpPr>
        <p:spPr>
          <a:xfrm>
            <a:off x="10417373" y="238077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Maqsad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17373" y="2876312"/>
            <a:ext cx="3135987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O'pka yoki yurak yetishmovchiligi paytida vaqtinchalik hayotiy funktsiyalarni qo'llab-quvvatlash.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6324124" y="5270063"/>
            <a:ext cx="7468553" cy="1740218"/>
          </a:xfrm>
          <a:prstGeom prst="roundRect">
            <a:avLst>
              <a:gd name="adj" fmla="val 2063"/>
            </a:avLst>
          </a:prstGeom>
          <a:solidFill>
            <a:srgbClr val="315251"/>
          </a:solidFill>
          <a:ln/>
        </p:spPr>
      </p:sp>
      <p:sp>
        <p:nvSpPr>
          <p:cNvPr id="11" name="Text 8"/>
          <p:cNvSpPr/>
          <p:nvPr/>
        </p:nvSpPr>
        <p:spPr>
          <a:xfrm>
            <a:off x="6563439" y="5509379"/>
            <a:ext cx="300632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Asosiy foydalanuvchilar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63439" y="6004917"/>
            <a:ext cx="698992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Reanimatsiya bo'limlari, kardiojarrohlik, neonatal va pediatrik shifoxonalar.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477810"/>
            <a:ext cx="7299127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Bugungi Taqdimotimizning Maqsadi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837724" y="3400068"/>
            <a:ext cx="7468553" cy="1316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Sun'iy qon aylanishining ilmiy va amaliy tamoyillarini tushuntirish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Asosiy komponentlar va ularning o'zaro ta'sirini ko'rsatish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Qo'llanilish sohalari, cheklovlar va kelajak yo'nalishlarini aniqlash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837724" y="4985742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Ma'ruza oxirida klinik amaliyot va tadqiqot uchun aniq tavsiyalar beramiz.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887623"/>
            <a:ext cx="7242334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Sun'iy Qon Aylanish Apparati Nima?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837724" y="3809881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 — qonning tashqi aylanmasini amalga oshiruvchi tizim bo'lib, kislorod bilan to'ldirish va karbonat angidridni chiqarish orqali o'pka va ba'zan yurak funksiyalarini vaqtinchalik almashtiradi. Eng mashhuri — ECMO va yurak–o'pka mashinasi.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0464" y="1725216"/>
            <a:ext cx="3584377" cy="477916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16084" y="1860352"/>
            <a:ext cx="7011233" cy="797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Qanday Ishlaydi: Asosiy Komponentlar va Mexanizmlar</a:t>
            </a:r>
            <a:endParaRPr lang="en-US" sz="25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084" y="2793087"/>
            <a:ext cx="492085" cy="61507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458188" y="2793087"/>
            <a:ext cx="1594961" cy="498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1. Oksigenator (membran)</a:t>
            </a: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6458188" y="3411498"/>
            <a:ext cx="1594961" cy="1157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Qon orqali kislorod beradi va CO2 ni chiqaradi — o'pkaning vazifasini bajaradi.</a:t>
            </a:r>
            <a:endParaRPr lang="en-US" sz="13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168" y="2793087"/>
            <a:ext cx="492085" cy="61507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45272" y="2793087"/>
            <a:ext cx="1594961" cy="249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2. Pompa</a:t>
            </a:r>
            <a:endParaRPr lang="en-US" sz="1550" dirty="0"/>
          </a:p>
        </p:txBody>
      </p:sp>
      <p:sp>
        <p:nvSpPr>
          <p:cNvPr id="9" name="Text 4"/>
          <p:cNvSpPr/>
          <p:nvPr/>
        </p:nvSpPr>
        <p:spPr>
          <a:xfrm>
            <a:off x="8845272" y="3162300"/>
            <a:ext cx="1594961" cy="926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Qonni aylantiradi; turli turi mavjud — centrifugal yoki peristaltik.</a:t>
            </a:r>
            <a:endParaRPr lang="en-US" sz="13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0252" y="2793087"/>
            <a:ext cx="492085" cy="61507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232356" y="2793087"/>
            <a:ext cx="1594961" cy="498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3. Kanulalar va liniyalar</a:t>
            </a:r>
            <a:endParaRPr lang="en-US" sz="1550" dirty="0"/>
          </a:p>
        </p:txBody>
      </p:sp>
      <p:sp>
        <p:nvSpPr>
          <p:cNvPr id="12" name="Text 6"/>
          <p:cNvSpPr/>
          <p:nvPr/>
        </p:nvSpPr>
        <p:spPr>
          <a:xfrm>
            <a:off x="11232356" y="3411498"/>
            <a:ext cx="1594961" cy="694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Vena yoki arteriyaga joylashtiriladi; qon oqimini bog'laydi.</a:t>
            </a:r>
            <a:endParaRPr lang="en-US" sz="13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084" y="4809411"/>
            <a:ext cx="492085" cy="61507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458188" y="4809411"/>
            <a:ext cx="1594961" cy="498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4. Monitoring va nazorat tizimi</a:t>
            </a:r>
            <a:endParaRPr lang="en-US" sz="1550" dirty="0"/>
          </a:p>
        </p:txBody>
      </p:sp>
      <p:sp>
        <p:nvSpPr>
          <p:cNvPr id="15" name="Text 8"/>
          <p:cNvSpPr/>
          <p:nvPr/>
        </p:nvSpPr>
        <p:spPr>
          <a:xfrm>
            <a:off x="6458188" y="5427821"/>
            <a:ext cx="1594961" cy="926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Qon bosimi, oqim, gazlar va koagulatsiya holatini real vaqtda kuzatadi.</a:t>
            </a:r>
            <a:endParaRPr lang="en-US" sz="1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055495"/>
            <a:ext cx="7468553" cy="1126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Qo'llanilish Sohalari: Qaysi Holatlarda Ishlatiladi?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837724" y="3541038"/>
            <a:ext cx="7468553" cy="263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O'tkir respirator yetishmovchiligi (ARDS)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Yurak yetishmovchiligi yoki kardiojarrohlik paytida vaqtincha qo'llab-quvvatlash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Transport paytida stabilizatsiya (tebriklar o'rtasida)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Neonatal/pediatrik o'pka yoki yurak muammolari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Organ transplantatsiya yoki katta travma holatlari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1821894"/>
            <a:ext cx="8216265" cy="458581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45491" y="1468993"/>
            <a:ext cx="4154686" cy="1126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Afzalliklari: Nima Uchun Muhim?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9645491" y="2834878"/>
            <a:ext cx="4154686" cy="4081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Font typeface="+mj-lt"/>
              <a:buAutoNum type="arabicPeriod" startAt="1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Hayotni saqlab qolish: vaqtinchalik funktsiyani almashtirib, bemorga tiklanish uchun vaqt beradi.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Font typeface="+mj-lt"/>
              <a:buAutoNum type="arabicPeriod" startAt="2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Organlarni tiklash imkoniyati: o'pka va yurak dam olishi va davolanishi mumkin.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Font typeface="+mj-lt"/>
              <a:buAutoNum type="arabicPeriod" startAt="3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Yuqori moslashuvchanlik: turli yosh va vaziyatlarda qo'llanadi.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Font typeface="+mj-lt"/>
              <a:buAutoNum type="arabicPeriod" startAt="4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Transport va ko'chirishda stabilizatsiya imkoniyati.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9270" y="661988"/>
            <a:ext cx="5284708" cy="557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Muammolar va Cheklovlar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829270" y="1571268"/>
            <a:ext cx="2338745" cy="4360545"/>
          </a:xfrm>
          <a:prstGeom prst="roundRect">
            <a:avLst>
              <a:gd name="adj" fmla="val 1520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96685" y="1838682"/>
            <a:ext cx="1803916" cy="6969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1. Qon ivishi va qon ketishi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096685" y="2676406"/>
            <a:ext cx="1803916" cy="22624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Antikoagulyatsiya talab etiladi — qon ketishi xavfi va trombozni nazorat qilish zarur.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3402568" y="1571268"/>
            <a:ext cx="2338745" cy="4360545"/>
          </a:xfrm>
          <a:prstGeom prst="roundRect">
            <a:avLst>
              <a:gd name="adj" fmla="val 1520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669983" y="1838682"/>
            <a:ext cx="1803916" cy="104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2. Infeksiya va texnik nosozliklar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3669983" y="3024902"/>
            <a:ext cx="1803916" cy="263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Invasiv qurilmalar infeksiya xavfini oshiradi; texnik xatolik jiddiy oqibatlarga olib keladi.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5975866" y="1571268"/>
            <a:ext cx="2338745" cy="4360545"/>
          </a:xfrm>
          <a:prstGeom prst="roundRect">
            <a:avLst>
              <a:gd name="adj" fmla="val 1520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243280" y="1838682"/>
            <a:ext cx="1803916" cy="6969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3. Resurs va malaka talabi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6243280" y="2676406"/>
            <a:ext cx="1803916" cy="263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Maxsus personal, monitoring va yuqori xarajat — hamma markazda mavjud emas.</a:t>
            </a:r>
            <a:endParaRPr lang="en-US" sz="1850" dirty="0"/>
          </a:p>
        </p:txBody>
      </p:sp>
      <p:sp>
        <p:nvSpPr>
          <p:cNvPr id="13" name="Shape 10"/>
          <p:cNvSpPr/>
          <p:nvPr/>
        </p:nvSpPr>
        <p:spPr>
          <a:xfrm>
            <a:off x="829270" y="6166366"/>
            <a:ext cx="7485340" cy="1401128"/>
          </a:xfrm>
          <a:prstGeom prst="roundRect">
            <a:avLst>
              <a:gd name="adj" fmla="val 253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96685" y="6433780"/>
            <a:ext cx="3192066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4. Cheklangan davomiylik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1096685" y="6923008"/>
            <a:ext cx="6950512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Uzoq muddatli ishlatish murakkab va asoratlar xavfi oshadi.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41396" y="2714625"/>
            <a:ext cx="5805249" cy="41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5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Kelajakdagi Istiqbollar va Innovatsiyalar</a:t>
            </a:r>
            <a:endParaRPr lang="en-US" sz="2550" dirty="0"/>
          </a:p>
        </p:txBody>
      </p:sp>
      <p:sp>
        <p:nvSpPr>
          <p:cNvPr id="3" name="Text 1"/>
          <p:cNvSpPr/>
          <p:nvPr/>
        </p:nvSpPr>
        <p:spPr>
          <a:xfrm>
            <a:off x="1641396" y="3253264"/>
            <a:ext cx="722673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 yo'nalishlar apparat samaradorligini oshirish va asoratlarni kamaytirishni maqsad qiladi.</a:t>
            </a:r>
            <a:endParaRPr lang="en-US" sz="13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1996" y="635556"/>
            <a:ext cx="3694509" cy="4925973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1396" y="5848469"/>
            <a:ext cx="436840" cy="43684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237661" y="5848469"/>
            <a:ext cx="3265051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Nanotexnologiya va bio-materiallar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2237661" y="6181844"/>
            <a:ext cx="4997768" cy="4836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Koagulyatsiyani kamaytiruvchi qoplamalar va uzoq muddatli implantativ yechimlar.</a:t>
            </a:r>
            <a:endParaRPr lang="en-US" sz="13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94853" y="5848469"/>
            <a:ext cx="436840" cy="43684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991118" y="5848469"/>
            <a:ext cx="3251478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AI bilan optimallashtirilgan nazorat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7991118" y="6181844"/>
            <a:ext cx="4997887" cy="4836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vaqtli oqim, gaz va xavf prognozlarini avtomatik boshqarish.</a:t>
            </a:r>
            <a:endParaRPr lang="en-US" sz="13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1396" y="6920508"/>
            <a:ext cx="436840" cy="43684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237661" y="6920508"/>
            <a:ext cx="3476744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Portativ va oson sozlanadigan tizimlar</a:t>
            </a:r>
            <a:endParaRPr lang="en-US" sz="1600" dirty="0"/>
          </a:p>
        </p:txBody>
      </p:sp>
      <p:sp>
        <p:nvSpPr>
          <p:cNvPr id="13" name="Text 7"/>
          <p:cNvSpPr/>
          <p:nvPr/>
        </p:nvSpPr>
        <p:spPr>
          <a:xfrm>
            <a:off x="2237661" y="7253883"/>
            <a:ext cx="4997768" cy="4836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Transport va cheklangan resursli sharoitlarda samarali foydalanish uchun kichik, ishonchli apparatlar.</a:t>
            </a:r>
            <a:endParaRPr lang="en-US" sz="13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94853" y="6920508"/>
            <a:ext cx="436840" cy="43684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991118" y="6920508"/>
            <a:ext cx="3089553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Shaxsiylashtirilgan komponentlar</a:t>
            </a:r>
            <a:endParaRPr lang="en-US" sz="1600" dirty="0"/>
          </a:p>
        </p:txBody>
      </p:sp>
      <p:sp>
        <p:nvSpPr>
          <p:cNvPr id="16" name="Text 9"/>
          <p:cNvSpPr/>
          <p:nvPr/>
        </p:nvSpPr>
        <p:spPr>
          <a:xfrm>
            <a:off x="7991118" y="7253883"/>
            <a:ext cx="499788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3D-chop etish orqali bemorga mos kanulalar va interfeyslar.</a:t>
            </a:r>
            <a:endParaRPr lang="en-US" sz="13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2026-03-13T00:14:50Z</dcterms:created>
  <dcterms:modified xsi:type="dcterms:W3CDTF">2026-03-13T00:14:50Z</dcterms:modified>
</cp:coreProperties>
</file>