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3" r:id="rId15"/>
    <p:sldId id="275" r:id="rId16"/>
    <p:sldId id="274" r:id="rId17"/>
    <p:sldId id="276" r:id="rId18"/>
    <p:sldId id="270" r:id="rId19"/>
    <p:sldId id="271"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79" d="100"/>
          <a:sy n="79"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4/28/2026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4/28/2026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share.google/cqNQ01iyNvug7gomv" TargetMode="External"/><Relationship Id="rId2" Type="http://schemas.openxmlformats.org/officeDocument/2006/relationships/hyperlink" Target="https://share.google/uWJ9AJH1QGpicBlh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604B72-7668-4B3B-3062-60DE9DFBA475}"/>
              </a:ext>
            </a:extLst>
          </p:cNvPr>
          <p:cNvSpPr>
            <a:spLocks noGrp="1"/>
          </p:cNvSpPr>
          <p:nvPr>
            <p:ph type="ctrTitle"/>
          </p:nvPr>
        </p:nvSpPr>
        <p:spPr>
          <a:xfrm>
            <a:off x="2048128" y="792571"/>
            <a:ext cx="8637073" cy="2541431"/>
          </a:xfrm>
        </p:spPr>
        <p:txBody>
          <a:bodyPr>
            <a:noAutofit/>
          </a:bodyPr>
          <a:lstStyle/>
          <a:p>
            <a:pPr algn="ctr"/>
            <a:r>
              <a:rPr lang="en-US" sz="4800" dirty="0" err="1"/>
              <a:t>Elektronning</a:t>
            </a:r>
            <a:r>
              <a:rPr lang="en-US" sz="4800" dirty="0"/>
              <a:t> </a:t>
            </a:r>
            <a:r>
              <a:rPr lang="en-US" sz="4800" dirty="0" err="1"/>
              <a:t>modda</a:t>
            </a:r>
            <a:r>
              <a:rPr lang="en-US" sz="4800" dirty="0"/>
              <a:t> </a:t>
            </a:r>
            <a:r>
              <a:rPr lang="en-US" sz="4800" dirty="0" err="1"/>
              <a:t>bilan</a:t>
            </a:r>
            <a:r>
              <a:rPr lang="en-US" sz="4800" dirty="0"/>
              <a:t>  </a:t>
            </a:r>
            <a:r>
              <a:rPr lang="en-US" sz="4800" dirty="0" err="1"/>
              <a:t>o’zaro</a:t>
            </a:r>
            <a:r>
              <a:rPr lang="en-US" sz="4800" dirty="0"/>
              <a:t> </a:t>
            </a:r>
            <a:r>
              <a:rPr lang="en-US" sz="4800" dirty="0" err="1"/>
              <a:t>ta’siri.solishtirma</a:t>
            </a:r>
            <a:r>
              <a:rPr lang="en-US" sz="4800" dirty="0"/>
              <a:t> </a:t>
            </a:r>
            <a:r>
              <a:rPr lang="en-US" sz="4800" dirty="0" err="1"/>
              <a:t>ionizatsion</a:t>
            </a:r>
            <a:r>
              <a:rPr lang="en-US" sz="4800" dirty="0"/>
              <a:t> </a:t>
            </a:r>
            <a:r>
              <a:rPr lang="en-US" sz="4800" dirty="0" err="1"/>
              <a:t>yo’qotishlari</a:t>
            </a:r>
            <a:endParaRPr lang="ru-RU" sz="4800" dirty="0"/>
          </a:p>
        </p:txBody>
      </p:sp>
      <p:sp>
        <p:nvSpPr>
          <p:cNvPr id="3" name="Подзаголовок 2">
            <a:extLst>
              <a:ext uri="{FF2B5EF4-FFF2-40B4-BE49-F238E27FC236}">
                <a16:creationId xmlns:a16="http://schemas.microsoft.com/office/drawing/2014/main" id="{90311F06-DAB2-4E2B-31E9-A9F163C6395F}"/>
              </a:ext>
            </a:extLst>
          </p:cNvPr>
          <p:cNvSpPr>
            <a:spLocks noGrp="1"/>
          </p:cNvSpPr>
          <p:nvPr>
            <p:ph type="subTitle" idx="1"/>
          </p:nvPr>
        </p:nvSpPr>
        <p:spPr>
          <a:xfrm>
            <a:off x="0" y="4931987"/>
            <a:ext cx="8637072" cy="977621"/>
          </a:xfrm>
        </p:spPr>
        <p:txBody>
          <a:bodyPr>
            <a:noAutofit/>
          </a:bodyPr>
          <a:lstStyle/>
          <a:p>
            <a:r>
              <a:rPr lang="en-US" sz="1600" dirty="0"/>
              <a:t>Qabul </a:t>
            </a:r>
            <a:r>
              <a:rPr lang="en-US" sz="1600" dirty="0" err="1"/>
              <a:t>qildi:xoshimjonov</a:t>
            </a:r>
            <a:r>
              <a:rPr lang="en-US" sz="1600" dirty="0"/>
              <a:t> </a:t>
            </a:r>
            <a:r>
              <a:rPr lang="en-US" sz="1600" dirty="0" err="1"/>
              <a:t>xurshidbek</a:t>
            </a:r>
            <a:endParaRPr lang="en-US" sz="1600" dirty="0"/>
          </a:p>
          <a:p>
            <a:r>
              <a:rPr lang="en-US" sz="1600" dirty="0" err="1"/>
              <a:t>Topshirdi:xushvaqtova</a:t>
            </a:r>
            <a:r>
              <a:rPr lang="en-US" sz="1600" dirty="0"/>
              <a:t> </a:t>
            </a:r>
            <a:r>
              <a:rPr lang="en-US" sz="1600" dirty="0" err="1"/>
              <a:t>marjona</a:t>
            </a:r>
            <a:r>
              <a:rPr lang="en-US" sz="1600" dirty="0"/>
              <a:t> </a:t>
            </a:r>
          </a:p>
          <a:p>
            <a:r>
              <a:rPr lang="en-US" sz="1600"/>
              <a:t>                 </a:t>
            </a:r>
            <a:endParaRPr lang="ru-RU" sz="1600" dirty="0"/>
          </a:p>
        </p:txBody>
      </p:sp>
    </p:spTree>
    <p:extLst>
      <p:ext uri="{BB962C8B-B14F-4D97-AF65-F5344CB8AC3E}">
        <p14:creationId xmlns:p14="http://schemas.microsoft.com/office/powerpoint/2010/main" val="2136109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F4A036-85DA-B595-4F06-286CD9327356}"/>
              </a:ext>
            </a:extLst>
          </p:cNvPr>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4A4A302F-9D4F-5C1C-BD9D-B878181A746E}"/>
                  </a:ext>
                </a:extLst>
              </p:cNvPr>
              <p:cNvSpPr>
                <a:spLocks noGrp="1"/>
              </p:cNvSpPr>
              <p:nvPr>
                <p:ph idx="1"/>
              </p:nvPr>
            </p:nvSpPr>
            <p:spPr/>
            <p:txBody>
              <a:bodyPr>
                <a:normAutofit fontScale="25000" lnSpcReduction="20000"/>
              </a:bodyPr>
              <a:lstStyle/>
              <a:p>
                <a:pPr marL="0" indent="0">
                  <a:buNone/>
                </a:pPr>
                <a:r>
                  <a:rPr lang="en-US" dirty="0">
                    <a:latin typeface="Times New Roman" panose="02020603050405020304" pitchFamily="18" charset="0"/>
                    <a:cs typeface="Times New Roman" panose="02020603050405020304" pitchFamily="18" charset="0"/>
                  </a:rPr>
                  <a:t>   </a:t>
                </a:r>
                <a:r>
                  <a:rPr lang="uz-Latn-UZ" sz="8000" dirty="0">
                    <a:cs typeface="Times New Roman" panose="02020603050405020304" pitchFamily="18" charset="0"/>
                  </a:rPr>
                  <a:t>Zaryadli zarraning elektronga yaqin kelish masofasi, ya’ni ta’sirlashuv parametri norelyativistik yoki relyativistik holatlarda turlicha qiymatlarga  ega bo</a:t>
                </a:r>
                <a:r>
                  <a:rPr lang="en-US" sz="8000" dirty="0">
                    <a:cs typeface="Times New Roman" panose="02020603050405020304" pitchFamily="18" charset="0"/>
                  </a:rPr>
                  <a:t>’l</a:t>
                </a:r>
                <a:r>
                  <a:rPr lang="uz-Latn-UZ" sz="8000" dirty="0">
                    <a:cs typeface="Times New Roman" panose="02020603050405020304" pitchFamily="18" charset="0"/>
                  </a:rPr>
                  <a:t>adi. </a:t>
                </a:r>
                <a:r>
                  <a:rPr lang="en-US" sz="8000" dirty="0">
                    <a:cs typeface="Times New Roman" panose="02020603050405020304" pitchFamily="18" charset="0"/>
                  </a:rPr>
                  <a:t> </a:t>
                </a:r>
                <a:r>
                  <a:rPr lang="uz-Latn-UZ" sz="8000" dirty="0">
                    <a:cs typeface="Times New Roman" panose="02020603050405020304" pitchFamily="18" charset="0"/>
                  </a:rPr>
                  <a:t>Norelyativistik holat uchun yaqinlashish parametrining </a:t>
                </a:r>
                <a:r>
                  <a:rPr lang="en-US" sz="8000" dirty="0">
                    <a:cs typeface="Times New Roman" panose="02020603050405020304" pitchFamily="18" charset="0"/>
                  </a:rPr>
                  <a:t> </a:t>
                </a:r>
                <a14:m>
                  <m:oMath xmlns:m="http://schemas.openxmlformats.org/officeDocument/2006/math">
                    <m:sSub>
                      <m:sSubPr>
                        <m:ctrlPr>
                          <a:rPr lang="en-US" sz="8000" i="1" smtClean="0">
                            <a:latin typeface="Cambria Math" panose="02040503050406030204" pitchFamily="18" charset="0"/>
                            <a:cs typeface="Times New Roman" panose="02020603050405020304" pitchFamily="18" charset="0"/>
                          </a:rPr>
                        </m:ctrlPr>
                      </m:sSubPr>
                      <m:e>
                        <m:r>
                          <a:rPr lang="en-US" sz="8000" b="0" i="1" smtClean="0">
                            <a:latin typeface="Cambria Math" panose="02040503050406030204" pitchFamily="18" charset="0"/>
                            <a:cs typeface="Times New Roman" panose="02020603050405020304" pitchFamily="18" charset="0"/>
                          </a:rPr>
                          <m:t>𝑏</m:t>
                        </m:r>
                      </m:e>
                      <m:sub>
                        <m:r>
                          <a:rPr lang="en-US" sz="8000" b="0" i="1" smtClean="0">
                            <a:latin typeface="Cambria Math" panose="02040503050406030204" pitchFamily="18" charset="0"/>
                            <a:cs typeface="Times New Roman" panose="02020603050405020304" pitchFamily="18" charset="0"/>
                          </a:rPr>
                          <m:t>𝑚𝑎𝑥</m:t>
                        </m:r>
                      </m:sub>
                    </m:sSub>
                  </m:oMath>
                </a14:m>
                <a:r>
                  <a:rPr lang="uz-Latn-UZ" sz="8000" dirty="0">
                    <a:cs typeface="Times New Roman" panose="02020603050405020304" pitchFamily="18" charset="0"/>
                  </a:rPr>
                  <a:t>qiymatini  elektronning atomdagi o</a:t>
                </a:r>
                <a:r>
                  <a:rPr lang="en-US" sz="8000" dirty="0">
                    <a:cs typeface="Times New Roman" panose="02020603050405020304" pitchFamily="18" charset="0"/>
                  </a:rPr>
                  <a:t>’</a:t>
                </a:r>
                <a:r>
                  <a:rPr lang="uz-Latn-UZ" sz="8000" dirty="0">
                    <a:cs typeface="Times New Roman" panose="02020603050405020304" pitchFamily="18" charset="0"/>
                  </a:rPr>
                  <a:t>rtacha ionizatsiya energiyasi </a:t>
                </a:r>
                <a:r>
                  <a:rPr lang="en-US" sz="8000" dirty="0">
                    <a:cs typeface="Times New Roman" panose="02020603050405020304" pitchFamily="18" charset="0"/>
                  </a:rPr>
                  <a:t>I</a:t>
                </a:r>
                <a:r>
                  <a:rPr lang="uz-Latn-UZ" sz="8000" dirty="0">
                    <a:cs typeface="Times New Roman" panose="02020603050405020304" pitchFamily="18" charset="0"/>
                  </a:rPr>
                  <a:t> to</a:t>
                </a:r>
                <a:r>
                  <a:rPr lang="en-US" sz="8000" dirty="0">
                    <a:cs typeface="Times New Roman" panose="02020603050405020304" pitchFamily="18" charset="0"/>
                  </a:rPr>
                  <a:t>’</a:t>
                </a:r>
                <a:r>
                  <a:rPr lang="en-US" sz="8000" dirty="0" err="1">
                    <a:cs typeface="Times New Roman" panose="02020603050405020304" pitchFamily="18" charset="0"/>
                  </a:rPr>
                  <a:t>g’r</a:t>
                </a:r>
                <a:r>
                  <a:rPr lang="uz-Latn-UZ" sz="8000" dirty="0">
                    <a:cs typeface="Times New Roman" panose="02020603050405020304" pitchFamily="18" charset="0"/>
                  </a:rPr>
                  <a:t>i keladigan  qiymat tanlanildi. Relyativistik holatda shuni e’tiborga olish lozimki, zarra  ta’sirlashuv vaqti:</a:t>
                </a:r>
                <a:endParaRPr lang="en-US" sz="8000" dirty="0">
                  <a:cs typeface="Times New Roman" panose="02020603050405020304" pitchFamily="18" charset="0"/>
                </a:endParaRPr>
              </a:p>
              <a:p>
                <a:pPr marL="0" indent="0">
                  <a:buNone/>
                </a:pPr>
                <a:r>
                  <a:rPr lang="en-US" sz="8000" dirty="0">
                    <a:cs typeface="Times New Roman" panose="02020603050405020304" pitchFamily="18" charset="0"/>
                  </a:rPr>
                  <a:t>                                  </a:t>
                </a:r>
                <a:r>
                  <a:rPr lang="en-US" sz="8000" b="1" dirty="0">
                    <a:cs typeface="Times New Roman" panose="02020603050405020304" pitchFamily="18" charset="0"/>
                  </a:rPr>
                  <a:t>t=</a:t>
                </a:r>
                <a14:m>
                  <m:oMath xmlns:m="http://schemas.openxmlformats.org/officeDocument/2006/math">
                    <m:f>
                      <m:fPr>
                        <m:ctrlPr>
                          <a:rPr lang="ru-RU" sz="8000" b="1" i="1" smtClean="0">
                            <a:latin typeface="Cambria Math" panose="02040503050406030204" pitchFamily="18" charset="0"/>
                            <a:cs typeface="Times New Roman" panose="02020603050405020304" pitchFamily="18" charset="0"/>
                          </a:rPr>
                        </m:ctrlPr>
                      </m:fPr>
                      <m:num>
                        <m:r>
                          <a:rPr lang="en-US" sz="8000" b="1" i="1" smtClean="0">
                            <a:latin typeface="Cambria Math" panose="02040503050406030204" pitchFamily="18" charset="0"/>
                            <a:cs typeface="Times New Roman" panose="02020603050405020304" pitchFamily="18" charset="0"/>
                          </a:rPr>
                          <m:t>𝒃</m:t>
                        </m:r>
                      </m:num>
                      <m:den>
                        <m:r>
                          <a:rPr lang="en-US" sz="8000" b="1" i="1" smtClean="0">
                            <a:latin typeface="Cambria Math" panose="02040503050406030204" pitchFamily="18" charset="0"/>
                            <a:cs typeface="Times New Roman" panose="02020603050405020304" pitchFamily="18" charset="0"/>
                          </a:rPr>
                          <m:t>𝒗</m:t>
                        </m:r>
                      </m:den>
                    </m:f>
                  </m:oMath>
                </a14:m>
                <a:endParaRPr lang="en-US" sz="8000" b="1" dirty="0">
                  <a:cs typeface="Times New Roman" panose="02020603050405020304" pitchFamily="18" charset="0"/>
                </a:endParaRPr>
              </a:p>
              <a:p>
                <a:pPr marL="0" indent="0">
                  <a:buNone/>
                </a:pPr>
                <a:r>
                  <a:rPr lang="en-US" sz="8000" dirty="0">
                    <a:cs typeface="Times New Roman" panose="02020603050405020304" pitchFamily="18" charset="0"/>
                  </a:rPr>
                  <a:t>   Agar </a:t>
                </a:r>
                <a:r>
                  <a:rPr lang="en-US" sz="8000" dirty="0" err="1">
                    <a:cs typeface="Times New Roman" panose="02020603050405020304" pitchFamily="18" charset="0"/>
                  </a:rPr>
                  <a:t>elektroning</a:t>
                </a:r>
                <a:r>
                  <a:rPr lang="en-US" sz="8000" dirty="0">
                    <a:cs typeface="Times New Roman" panose="02020603050405020304" pitchFamily="18" charset="0"/>
                  </a:rPr>
                  <a:t> </a:t>
                </a:r>
                <a:r>
                  <a:rPr lang="en-US" sz="8000" dirty="0" err="1">
                    <a:cs typeface="Times New Roman" panose="02020603050405020304" pitchFamily="18" charset="0"/>
                  </a:rPr>
                  <a:t>orbitadagi</a:t>
                </a:r>
                <a:r>
                  <a:rPr lang="en-US" sz="8000" dirty="0">
                    <a:cs typeface="Times New Roman" panose="02020603050405020304" pitchFamily="18" charset="0"/>
                  </a:rPr>
                  <a:t> </a:t>
                </a:r>
                <a:r>
                  <a:rPr lang="en-US" sz="8000" dirty="0" err="1">
                    <a:cs typeface="Times New Roman" panose="02020603050405020304" pitchFamily="18" charset="0"/>
                  </a:rPr>
                  <a:t>aylanish</a:t>
                </a:r>
                <a:r>
                  <a:rPr lang="en-US" sz="8000" dirty="0">
                    <a:cs typeface="Times New Roman" panose="02020603050405020304" pitchFamily="18" charset="0"/>
                  </a:rPr>
                  <a:t> </a:t>
                </a:r>
                <a:r>
                  <a:rPr lang="en-US" sz="8000" dirty="0" err="1">
                    <a:cs typeface="Times New Roman" panose="02020603050405020304" pitchFamily="18" charset="0"/>
                  </a:rPr>
                  <a:t>davri</a:t>
                </a:r>
                <a:r>
                  <a:rPr lang="en-US" sz="8000" dirty="0">
                    <a:cs typeface="Times New Roman" panose="02020603050405020304" pitchFamily="18" charset="0"/>
                  </a:rPr>
                  <a:t> </a:t>
                </a:r>
                <a:r>
                  <a:rPr lang="en-US" sz="8000" b="1" dirty="0">
                    <a:cs typeface="Times New Roman" panose="02020603050405020304" pitchFamily="18" charset="0"/>
                  </a:rPr>
                  <a:t>T=</a:t>
                </a:r>
                <a14:m>
                  <m:oMath xmlns:m="http://schemas.openxmlformats.org/officeDocument/2006/math">
                    <m:f>
                      <m:fPr>
                        <m:ctrlPr>
                          <a:rPr lang="en-US" sz="8000" b="1" i="1" smtClean="0">
                            <a:latin typeface="Cambria Math" panose="02040503050406030204" pitchFamily="18" charset="0"/>
                            <a:cs typeface="Times New Roman" panose="02020603050405020304" pitchFamily="18" charset="0"/>
                          </a:rPr>
                        </m:ctrlPr>
                      </m:fPr>
                      <m:num>
                        <m:r>
                          <a:rPr lang="en-US" sz="8000" b="1" i="1" smtClean="0">
                            <a:latin typeface="Cambria Math" panose="02040503050406030204" pitchFamily="18" charset="0"/>
                            <a:cs typeface="Times New Roman" panose="02020603050405020304" pitchFamily="18" charset="0"/>
                          </a:rPr>
                          <m:t>𝟐</m:t>
                        </m:r>
                        <m:r>
                          <a:rPr lang="en-US" sz="8000" b="1" i="1" smtClean="0">
                            <a:latin typeface="Cambria Math" panose="02040503050406030204" pitchFamily="18" charset="0"/>
                            <a:ea typeface="Cambria Math"/>
                            <a:cs typeface="Times New Roman" panose="02020603050405020304" pitchFamily="18" charset="0"/>
                          </a:rPr>
                          <m:t>𝝅</m:t>
                        </m:r>
                      </m:num>
                      <m:den>
                        <m:r>
                          <a:rPr lang="en-US" sz="8000" b="1" i="1" smtClean="0">
                            <a:latin typeface="Cambria Math" panose="02040503050406030204" pitchFamily="18" charset="0"/>
                            <a:ea typeface="Cambria Math"/>
                            <a:cs typeface="Times New Roman" panose="02020603050405020304" pitchFamily="18" charset="0"/>
                          </a:rPr>
                          <m:t>𝝎</m:t>
                        </m:r>
                      </m:den>
                    </m:f>
                  </m:oMath>
                </a14:m>
                <a:r>
                  <a:rPr lang="en-US" sz="8000" dirty="0">
                    <a:cs typeface="Times New Roman" panose="02020603050405020304" pitchFamily="18" charset="0"/>
                  </a:rPr>
                  <a:t> </a:t>
                </a:r>
                <a:r>
                  <a:rPr lang="en-US" sz="8000" dirty="0" err="1">
                    <a:cs typeface="Times New Roman" panose="02020603050405020304" pitchFamily="18" charset="0"/>
                  </a:rPr>
                  <a:t>dan</a:t>
                </a:r>
                <a:r>
                  <a:rPr lang="en-US" sz="8000" dirty="0">
                    <a:cs typeface="Times New Roman" panose="02020603050405020304" pitchFamily="18" charset="0"/>
                  </a:rPr>
                  <a:t> </a:t>
                </a:r>
                <a:r>
                  <a:rPr lang="en-US" sz="8000" dirty="0" err="1">
                    <a:cs typeface="Times New Roman" panose="02020603050405020304" pitchFamily="18" charset="0"/>
                  </a:rPr>
                  <a:t>katta</a:t>
                </a:r>
                <a:r>
                  <a:rPr lang="en-US" sz="8000" dirty="0">
                    <a:cs typeface="Times New Roman" panose="02020603050405020304" pitchFamily="18" charset="0"/>
                  </a:rPr>
                  <a:t> </a:t>
                </a:r>
                <a:r>
                  <a:rPr lang="en-US" sz="8000" dirty="0" err="1">
                    <a:cs typeface="Times New Roman" panose="02020603050405020304" pitchFamily="18" charset="0"/>
                  </a:rPr>
                  <a:t>bo’lsa</a:t>
                </a:r>
                <a:r>
                  <a:rPr lang="en-US" sz="8000" dirty="0">
                    <a:cs typeface="Times New Roman" panose="02020603050405020304" pitchFamily="18" charset="0"/>
                  </a:rPr>
                  <a:t>, </a:t>
                </a:r>
                <a:r>
                  <a:rPr lang="en-US" sz="8000" dirty="0" err="1">
                    <a:cs typeface="Times New Roman" panose="02020603050405020304" pitchFamily="18" charset="0"/>
                  </a:rPr>
                  <a:t>zarra</a:t>
                </a:r>
                <a:r>
                  <a:rPr lang="en-US" sz="8000" dirty="0">
                    <a:cs typeface="Times New Roman" panose="02020603050405020304" pitchFamily="18" charset="0"/>
                  </a:rPr>
                  <a:t> </a:t>
                </a:r>
                <a:r>
                  <a:rPr lang="en-US" sz="8000" dirty="0" err="1">
                    <a:cs typeface="Times New Roman" panose="02020603050405020304" pitchFamily="18" charset="0"/>
                  </a:rPr>
                  <a:t>energiyasini</a:t>
                </a:r>
                <a:r>
                  <a:rPr lang="en-US" sz="8000" dirty="0">
                    <a:cs typeface="Times New Roman" panose="02020603050405020304" pitchFamily="18" charset="0"/>
                  </a:rPr>
                  <a:t> </a:t>
                </a:r>
                <a:r>
                  <a:rPr lang="en-US" sz="8000" dirty="0" err="1">
                    <a:cs typeface="Times New Roman" panose="02020603050405020304" pitchFamily="18" charset="0"/>
                  </a:rPr>
                  <a:t>atomni</a:t>
                </a:r>
                <a:r>
                  <a:rPr lang="en-US" sz="8000" dirty="0">
                    <a:cs typeface="Times New Roman" panose="02020603050405020304" pitchFamily="18" charset="0"/>
                  </a:rPr>
                  <a:t> </a:t>
                </a:r>
                <a:r>
                  <a:rPr lang="en-US" sz="8000" dirty="0" err="1">
                    <a:cs typeface="Times New Roman" panose="02020603050405020304" pitchFamily="18" charset="0"/>
                  </a:rPr>
                  <a:t>uyg’otishga</a:t>
                </a:r>
                <a:r>
                  <a:rPr lang="en-US" sz="8000" dirty="0">
                    <a:cs typeface="Times New Roman" panose="02020603050405020304" pitchFamily="18" charset="0"/>
                  </a:rPr>
                  <a:t> </a:t>
                </a:r>
                <a:r>
                  <a:rPr lang="en-US" sz="8000" dirty="0" err="1">
                    <a:cs typeface="Times New Roman" panose="02020603050405020304" pitchFamily="18" charset="0"/>
                  </a:rPr>
                  <a:t>sarflanmaydi</a:t>
                </a:r>
                <a:r>
                  <a:rPr lang="en-US" sz="8000" dirty="0">
                    <a:cs typeface="Times New Roman" panose="02020603050405020304" pitchFamily="18" charset="0"/>
                  </a:rPr>
                  <a:t>. </a:t>
                </a:r>
                <a:r>
                  <a:rPr lang="en-US" sz="8000" dirty="0" err="1">
                    <a:cs typeface="Times New Roman" panose="02020603050405020304" pitchFamily="18" charset="0"/>
                  </a:rPr>
                  <a:t>Xuddi</a:t>
                </a:r>
                <a:r>
                  <a:rPr lang="en-US" sz="8000" dirty="0">
                    <a:cs typeface="Times New Roman" panose="02020603050405020304" pitchFamily="18" charset="0"/>
                  </a:rPr>
                  <a:t> </a:t>
                </a:r>
                <a:r>
                  <a:rPr lang="en-US" sz="8000" dirty="0" err="1">
                    <a:cs typeface="Times New Roman" panose="02020603050405020304" pitchFamily="18" charset="0"/>
                  </a:rPr>
                  <a:t>prujinaga</a:t>
                </a:r>
                <a:r>
                  <a:rPr lang="en-US" sz="8000" dirty="0">
                    <a:cs typeface="Times New Roman" panose="02020603050405020304" pitchFamily="18" charset="0"/>
                  </a:rPr>
                  <a:t> </a:t>
                </a:r>
                <a:r>
                  <a:rPr lang="en-US" sz="8000" dirty="0" err="1">
                    <a:cs typeface="Times New Roman" panose="02020603050405020304" pitchFamily="18" charset="0"/>
                  </a:rPr>
                  <a:t>qisqa</a:t>
                </a:r>
                <a:r>
                  <a:rPr lang="en-US" sz="8000" dirty="0">
                    <a:cs typeface="Times New Roman" panose="02020603050405020304" pitchFamily="18" charset="0"/>
                  </a:rPr>
                  <a:t>  </a:t>
                </a:r>
                <a:r>
                  <a:rPr lang="en-US" sz="8000" dirty="0" err="1">
                    <a:cs typeface="Times New Roman" panose="02020603050405020304" pitchFamily="18" charset="0"/>
                  </a:rPr>
                  <a:t>turtki</a:t>
                </a:r>
                <a:r>
                  <a:rPr lang="en-US" sz="8000" dirty="0">
                    <a:cs typeface="Times New Roman" panose="02020603050405020304" pitchFamily="18" charset="0"/>
                  </a:rPr>
                  <a:t> </a:t>
                </a:r>
                <a:r>
                  <a:rPr lang="en-US" sz="8000" dirty="0" err="1">
                    <a:cs typeface="Times New Roman" panose="02020603050405020304" pitchFamily="18" charset="0"/>
                  </a:rPr>
                  <a:t>berilsa</a:t>
                </a:r>
                <a:r>
                  <a:rPr lang="en-US" sz="8000" dirty="0">
                    <a:cs typeface="Times New Roman" panose="02020603050405020304" pitchFamily="18" charset="0"/>
                  </a:rPr>
                  <a:t> </a:t>
                </a:r>
                <a:r>
                  <a:rPr lang="en-US" sz="8000" dirty="0" err="1">
                    <a:cs typeface="Times New Roman" panose="02020603050405020304" pitchFamily="18" charset="0"/>
                  </a:rPr>
                  <a:t>prujina</a:t>
                </a:r>
                <a:r>
                  <a:rPr lang="en-US" sz="8000" dirty="0">
                    <a:cs typeface="Times New Roman" panose="02020603050405020304" pitchFamily="18" charset="0"/>
                  </a:rPr>
                  <a:t> </a:t>
                </a:r>
                <a:r>
                  <a:rPr lang="en-US" sz="8000" dirty="0" err="1">
                    <a:cs typeface="Times New Roman" panose="02020603050405020304" pitchFamily="18" charset="0"/>
                  </a:rPr>
                  <a:t>tebranadi</a:t>
                </a:r>
                <a:r>
                  <a:rPr lang="en-US" sz="8000" dirty="0">
                    <a:cs typeface="Times New Roman" panose="02020603050405020304" pitchFamily="18" charset="0"/>
                  </a:rPr>
                  <a:t>, agar </a:t>
                </a:r>
                <a:r>
                  <a:rPr lang="en-US" sz="8000" dirty="0" err="1">
                    <a:cs typeface="Times New Roman" panose="02020603050405020304" pitchFamily="18" charset="0"/>
                  </a:rPr>
                  <a:t>prujinani</a:t>
                </a:r>
                <a:r>
                  <a:rPr lang="en-US" sz="8000" dirty="0">
                    <a:cs typeface="Times New Roman" panose="02020603050405020304" pitchFamily="18" charset="0"/>
                  </a:rPr>
                  <a:t> </a:t>
                </a:r>
                <a:r>
                  <a:rPr lang="en-US" sz="8000" dirty="0" err="1">
                    <a:cs typeface="Times New Roman" panose="02020603050405020304" pitchFamily="18" charset="0"/>
                  </a:rPr>
                  <a:t>sekin</a:t>
                </a:r>
                <a:r>
                  <a:rPr lang="en-US" sz="8000" dirty="0">
                    <a:cs typeface="Times New Roman" panose="02020603050405020304" pitchFamily="18" charset="0"/>
                  </a:rPr>
                  <a:t> </a:t>
                </a:r>
                <a:r>
                  <a:rPr lang="en-US" sz="8000" dirty="0" err="1">
                    <a:cs typeface="Times New Roman" panose="02020603050405020304" pitchFamily="18" charset="0"/>
                  </a:rPr>
                  <a:t>siqib</a:t>
                </a:r>
                <a:r>
                  <a:rPr lang="en-US" sz="8000" dirty="0">
                    <a:cs typeface="Times New Roman" panose="02020603050405020304" pitchFamily="18" charset="0"/>
                  </a:rPr>
                  <a:t> </a:t>
                </a:r>
                <a:r>
                  <a:rPr lang="en-US" sz="8000" dirty="0" err="1">
                    <a:cs typeface="Times New Roman" panose="02020603050405020304" pitchFamily="18" charset="0"/>
                  </a:rPr>
                  <a:t>va</a:t>
                </a:r>
                <a:r>
                  <a:rPr lang="en-US" sz="8000" dirty="0">
                    <a:cs typeface="Times New Roman" panose="02020603050405020304" pitchFamily="18" charset="0"/>
                  </a:rPr>
                  <a:t> </a:t>
                </a:r>
                <a:r>
                  <a:rPr lang="en-US" sz="8000" dirty="0" err="1">
                    <a:cs typeface="Times New Roman" panose="02020603050405020304" pitchFamily="18" charset="0"/>
                  </a:rPr>
                  <a:t>asta-sekin</a:t>
                </a:r>
                <a:r>
                  <a:rPr lang="en-US" sz="8000" dirty="0">
                    <a:cs typeface="Times New Roman" panose="02020603050405020304" pitchFamily="18" charset="0"/>
                  </a:rPr>
                  <a:t>  </a:t>
                </a:r>
                <a:r>
                  <a:rPr lang="en-US" sz="8000" dirty="0" err="1">
                    <a:cs typeface="Times New Roman" panose="02020603050405020304" pitchFamily="18" charset="0"/>
                  </a:rPr>
                  <a:t>bo‘shatilsa</a:t>
                </a:r>
                <a:r>
                  <a:rPr lang="en-US" sz="8000" dirty="0">
                    <a:cs typeface="Times New Roman" panose="02020603050405020304" pitchFamily="18" charset="0"/>
                  </a:rPr>
                  <a:t> </a:t>
                </a:r>
                <a:r>
                  <a:rPr lang="en-US" sz="8000" dirty="0" err="1">
                    <a:cs typeface="Times New Roman" panose="02020603050405020304" pitchFamily="18" charset="0"/>
                  </a:rPr>
                  <a:t>tebranmaganidek</a:t>
                </a:r>
                <a:r>
                  <a:rPr lang="en-US" sz="8000" dirty="0">
                    <a:cs typeface="Times New Roman" panose="02020603050405020304" pitchFamily="18" charset="0"/>
                  </a:rPr>
                  <a:t> </a:t>
                </a:r>
                <a:r>
                  <a:rPr lang="en-US" sz="8000" dirty="0" err="1">
                    <a:cs typeface="Times New Roman" panose="02020603050405020304" pitchFamily="18" charset="0"/>
                  </a:rPr>
                  <a:t>bo’ladi</a:t>
                </a:r>
                <a:r>
                  <a:rPr lang="en-US" sz="8000" dirty="0">
                    <a:cs typeface="Times New Roman" panose="02020603050405020304" pitchFamily="18" charset="0"/>
                  </a:rPr>
                  <a:t>. </a:t>
                </a:r>
                <a:r>
                  <a:rPr lang="en-US" sz="8000" dirty="0" err="1">
                    <a:cs typeface="Times New Roman" panose="02020603050405020304" pitchFamily="18" charset="0"/>
                  </a:rPr>
                  <a:t>Shuning</a:t>
                </a:r>
                <a:r>
                  <a:rPr lang="en-US" sz="8000" dirty="0">
                    <a:cs typeface="Times New Roman" panose="02020603050405020304" pitchFamily="18" charset="0"/>
                  </a:rPr>
                  <a:t> </a:t>
                </a:r>
                <a:r>
                  <a:rPr lang="en-US" sz="8000" dirty="0" err="1">
                    <a:cs typeface="Times New Roman" panose="02020603050405020304" pitchFamily="18" charset="0"/>
                  </a:rPr>
                  <a:t>uchun</a:t>
                </a:r>
                <a:r>
                  <a:rPr lang="en-US" sz="8000" dirty="0">
                    <a:cs typeface="Times New Roman" panose="02020603050405020304" pitchFamily="18" charset="0"/>
                  </a:rPr>
                  <a:t> </a:t>
                </a:r>
                <a:r>
                  <a:rPr lang="en-US" sz="8000" dirty="0" err="1">
                    <a:cs typeface="Times New Roman" panose="02020603050405020304" pitchFamily="18" charset="0"/>
                  </a:rPr>
                  <a:t>zarraning</a:t>
                </a:r>
                <a:r>
                  <a:rPr lang="en-US" sz="8000" dirty="0">
                    <a:cs typeface="Times New Roman" panose="02020603050405020304" pitchFamily="18" charset="0"/>
                  </a:rPr>
                  <a:t> </a:t>
                </a:r>
                <a:r>
                  <a:rPr lang="en-US" sz="8000" dirty="0" err="1">
                    <a:cs typeface="Times New Roman" panose="02020603050405020304" pitchFamily="18" charset="0"/>
                  </a:rPr>
                  <a:t>elektron</a:t>
                </a:r>
                <a:r>
                  <a:rPr lang="en-US" sz="8000" dirty="0">
                    <a:cs typeface="Times New Roman" panose="02020603050405020304" pitchFamily="18" charset="0"/>
                  </a:rPr>
                  <a:t>  </a:t>
                </a:r>
                <a:r>
                  <a:rPr lang="en-US" sz="8000" dirty="0" err="1">
                    <a:cs typeface="Times New Roman" panose="02020603050405020304" pitchFamily="18" charset="0"/>
                  </a:rPr>
                  <a:t>bilan</a:t>
                </a:r>
                <a:r>
                  <a:rPr lang="en-US" sz="8000" dirty="0">
                    <a:cs typeface="Times New Roman" panose="02020603050405020304" pitchFamily="18" charset="0"/>
                  </a:rPr>
                  <a:t> </a:t>
                </a:r>
                <a:r>
                  <a:rPr lang="en-US" sz="8000" dirty="0" err="1">
                    <a:cs typeface="Times New Roman" panose="02020603050405020304" pitchFamily="18" charset="0"/>
                  </a:rPr>
                  <a:t>ta’sirlashuv</a:t>
                </a:r>
                <a:r>
                  <a:rPr lang="en-US" sz="8000" dirty="0">
                    <a:cs typeface="Times New Roman" panose="02020603050405020304" pitchFamily="18" charset="0"/>
                  </a:rPr>
                  <a:t> </a:t>
                </a:r>
                <a:r>
                  <a:rPr lang="en-US" sz="8000" dirty="0" err="1">
                    <a:cs typeface="Times New Roman" panose="02020603050405020304" pitchFamily="18" charset="0"/>
                  </a:rPr>
                  <a:t>vaqti</a:t>
                </a:r>
                <a:r>
                  <a:rPr lang="en-US" sz="8000" dirty="0">
                    <a:cs typeface="Times New Roman" panose="02020603050405020304" pitchFamily="18" charset="0"/>
                  </a:rPr>
                  <a:t> </a:t>
                </a:r>
                <a:r>
                  <a:rPr lang="en-US" sz="8000" dirty="0" err="1">
                    <a:cs typeface="Times New Roman" panose="02020603050405020304" pitchFamily="18" charset="0"/>
                  </a:rPr>
                  <a:t>hech</a:t>
                </a:r>
                <a:r>
                  <a:rPr lang="en-US" sz="8000" dirty="0">
                    <a:cs typeface="Times New Roman" panose="02020603050405020304" pitchFamily="18" charset="0"/>
                  </a:rPr>
                  <a:t> </a:t>
                </a:r>
                <a:r>
                  <a:rPr lang="en-US" sz="8000" dirty="0" err="1">
                    <a:cs typeface="Times New Roman" panose="02020603050405020304" pitchFamily="18" charset="0"/>
                  </a:rPr>
                  <a:t>bo‘lmaganda</a:t>
                </a:r>
                <a:r>
                  <a:rPr lang="en-US" sz="8000" dirty="0">
                    <a:cs typeface="Times New Roman" panose="02020603050405020304" pitchFamily="18" charset="0"/>
                  </a:rPr>
                  <a:t> </a:t>
                </a:r>
                <a:r>
                  <a:rPr lang="en-US" sz="8000" dirty="0" err="1">
                    <a:cs typeface="Times New Roman" panose="02020603050405020304" pitchFamily="18" charset="0"/>
                  </a:rPr>
                  <a:t>elektronning</a:t>
                </a:r>
                <a:r>
                  <a:rPr lang="en-US" sz="8000" dirty="0">
                    <a:cs typeface="Times New Roman" panose="02020603050405020304" pitchFamily="18" charset="0"/>
                  </a:rPr>
                  <a:t> </a:t>
                </a:r>
                <a:r>
                  <a:rPr lang="en-US" sz="8000" dirty="0" err="1">
                    <a:cs typeface="Times New Roman" panose="02020603050405020304" pitchFamily="18" charset="0"/>
                  </a:rPr>
                  <a:t>orbitada</a:t>
                </a:r>
                <a:r>
                  <a:rPr lang="en-US" sz="8000" dirty="0">
                    <a:cs typeface="Times New Roman" panose="02020603050405020304" pitchFamily="18" charset="0"/>
                  </a:rPr>
                  <a:t> </a:t>
                </a:r>
                <a:r>
                  <a:rPr lang="en-US" sz="8000" dirty="0" err="1">
                    <a:cs typeface="Times New Roman" panose="02020603050405020304" pitchFamily="18" charset="0"/>
                  </a:rPr>
                  <a:t>aylanish</a:t>
                </a:r>
                <a:r>
                  <a:rPr lang="en-US" sz="8000" dirty="0">
                    <a:cs typeface="Times New Roman" panose="02020603050405020304" pitchFamily="18" charset="0"/>
                  </a:rPr>
                  <a:t>  </a:t>
                </a:r>
                <a:r>
                  <a:rPr lang="en-US" sz="8000" dirty="0" err="1">
                    <a:cs typeface="Times New Roman" panose="02020603050405020304" pitchFamily="18" charset="0"/>
                  </a:rPr>
                  <a:t>davriga</a:t>
                </a:r>
                <a:r>
                  <a:rPr lang="en-US" sz="8000" dirty="0">
                    <a:cs typeface="Times New Roman" panose="02020603050405020304" pitchFamily="18" charset="0"/>
                  </a:rPr>
                  <a:t> </a:t>
                </a:r>
                <a:r>
                  <a:rPr lang="en-US" sz="8000" dirty="0" err="1">
                    <a:cs typeface="Times New Roman" panose="02020603050405020304" pitchFamily="18" charset="0"/>
                  </a:rPr>
                  <a:t>teng</a:t>
                </a:r>
                <a:r>
                  <a:rPr lang="en-US" sz="8000" dirty="0">
                    <a:cs typeface="Times New Roman" panose="02020603050405020304" pitchFamily="18" charset="0"/>
                  </a:rPr>
                  <a:t> </a:t>
                </a:r>
                <a:r>
                  <a:rPr lang="en-US" sz="8000" dirty="0" err="1">
                    <a:cs typeface="Times New Roman" panose="02020603050405020304" pitchFamily="18" charset="0"/>
                  </a:rPr>
                  <a:t>bo'lishi</a:t>
                </a:r>
                <a:r>
                  <a:rPr lang="en-US" sz="8000" dirty="0">
                    <a:cs typeface="Times New Roman" panose="02020603050405020304" pitchFamily="18" charset="0"/>
                  </a:rPr>
                  <a:t> </a:t>
                </a:r>
                <a:r>
                  <a:rPr lang="en-US" sz="8000" dirty="0" err="1">
                    <a:cs typeface="Times New Roman" panose="02020603050405020304" pitchFamily="18" charset="0"/>
                  </a:rPr>
                  <a:t>kerak</a:t>
                </a:r>
                <a:r>
                  <a:rPr lang="en-US" sz="8000" dirty="0">
                    <a:cs typeface="Times New Roman" panose="02020603050405020304" pitchFamily="18" charset="0"/>
                  </a:rPr>
                  <a:t>:</a:t>
                </a:r>
                <a:endParaRPr lang="ru-RU" sz="8000" dirty="0"/>
              </a:p>
            </p:txBody>
          </p:sp>
        </mc:Choice>
        <mc:Fallback xmlns="">
          <p:sp>
            <p:nvSpPr>
              <p:cNvPr id="3" name="Объект 2">
                <a:extLst>
                  <a:ext uri="{FF2B5EF4-FFF2-40B4-BE49-F238E27FC236}">
                    <a16:creationId xmlns:a16="http://schemas.microsoft.com/office/drawing/2014/main" id="{4A4A302F-9D4F-5C1C-BD9D-B878181A746E}"/>
                  </a:ext>
                </a:extLst>
              </p:cNvPr>
              <p:cNvSpPr>
                <a:spLocks noGrp="1" noRot="1" noChangeAspect="1" noMove="1" noResize="1" noEditPoints="1" noAdjustHandles="1" noChangeArrowheads="1" noChangeShapeType="1" noTextEdit="1"/>
              </p:cNvSpPr>
              <p:nvPr>
                <p:ph idx="1"/>
              </p:nvPr>
            </p:nvSpPr>
            <p:spPr>
              <a:blipFill>
                <a:blip r:embed="rId2"/>
                <a:stretch>
                  <a:fillRect l="-635" t="-1060" r="-1333" b="-18375"/>
                </a:stretch>
              </a:blipFill>
            </p:spPr>
            <p:txBody>
              <a:bodyPr/>
              <a:lstStyle/>
              <a:p>
                <a:r>
                  <a:rPr lang="ru-RU">
                    <a:noFill/>
                  </a:rPr>
                  <a:t> </a:t>
                </a:r>
              </a:p>
            </p:txBody>
          </p:sp>
        </mc:Fallback>
      </mc:AlternateContent>
    </p:spTree>
    <p:extLst>
      <p:ext uri="{BB962C8B-B14F-4D97-AF65-F5344CB8AC3E}">
        <p14:creationId xmlns:p14="http://schemas.microsoft.com/office/powerpoint/2010/main" val="4136142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955163-B289-9D25-B739-AADDA287EB19}"/>
              </a:ext>
            </a:extLst>
          </p:cNvPr>
          <p:cNvSpPr>
            <a:spLocks noGrp="1"/>
          </p:cNvSpPr>
          <p:nvPr>
            <p:ph type="title"/>
          </p:nvPr>
        </p:nvSpPr>
        <p:spPr>
          <a:xfrm flipV="1">
            <a:off x="1451579" y="116732"/>
            <a:ext cx="9603275" cy="116732"/>
          </a:xfrm>
        </p:spPr>
        <p:txBody>
          <a:bodyPr>
            <a:normAutofit fontScale="90000"/>
          </a:bodyPr>
          <a:lstStyle/>
          <a:p>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50854FC7-6357-E8CD-E732-9C8C9C229557}"/>
                  </a:ext>
                </a:extLst>
              </p:cNvPr>
              <p:cNvSpPr>
                <a:spLocks noGrp="1"/>
              </p:cNvSpPr>
              <p:nvPr>
                <p:ph idx="1"/>
              </p:nvPr>
            </p:nvSpPr>
            <p:spPr/>
            <p:txBody>
              <a:bodyPr>
                <a:normAutofit fontScale="92500" lnSpcReduction="10000"/>
              </a:bodyPr>
              <a:lstStyle/>
              <a:p>
                <a:pPr marL="0" indent="0">
                  <a:buNone/>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t=</a:t>
                </a:r>
                <a14:m>
                  <m:oMath xmlns:m="http://schemas.openxmlformats.org/officeDocument/2006/math">
                    <m:f>
                      <m:fPr>
                        <m:ctrlPr>
                          <a:rPr lang="en-US" b="1" i="1" smtClean="0">
                            <a:latin typeface="Cambria Math" panose="02040503050406030204" pitchFamily="18" charset="0"/>
                            <a:cs typeface="Times New Roman" panose="02020603050405020304" pitchFamily="18" charset="0"/>
                          </a:rPr>
                        </m:ctrlPr>
                      </m:fPr>
                      <m:num>
                        <m:r>
                          <a:rPr lang="en-US" b="1" i="1" smtClean="0">
                            <a:latin typeface="Cambria Math"/>
                            <a:cs typeface="Times New Roman" panose="02020603050405020304" pitchFamily="18" charset="0"/>
                          </a:rPr>
                          <m:t>𝟏</m:t>
                        </m:r>
                      </m:num>
                      <m:den>
                        <m:r>
                          <a:rPr lang="en-US" b="1" i="1" smtClean="0">
                            <a:latin typeface="Cambria Math"/>
                            <a:ea typeface="Cambria Math"/>
                            <a:cs typeface="Times New Roman" panose="02020603050405020304" pitchFamily="18" charset="0"/>
                          </a:rPr>
                          <m:t>𝝎</m:t>
                        </m:r>
                      </m:den>
                    </m:f>
                  </m:oMath>
                </a14:m>
                <a:r>
                  <a:rPr lang="en-US" b="1" dirty="0">
                    <a:latin typeface="Times New Roman" panose="02020603050405020304" pitchFamily="18" charset="0"/>
                    <a:cs typeface="Times New Roman" panose="02020603050405020304" pitchFamily="18" charset="0"/>
                  </a:rPr>
                  <a:t>=T</a:t>
                </a:r>
              </a:p>
              <a:p>
                <a:pPr marL="0" indent="0">
                  <a:buNone/>
                </a:pPr>
                <a:r>
                  <a:rPr lang="en-US" dirty="0" err="1">
                    <a:latin typeface="Times New Roman" panose="02020603050405020304" pitchFamily="18" charset="0"/>
                    <a:cs typeface="Times New Roman" panose="02020603050405020304" pitchFamily="18" charset="0"/>
                  </a:rPr>
                  <a:t>Shunday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o’rtacha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ionizatsiya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a:t>
                </a:r>
                <a:r>
                  <a:rPr lang="en-US" b="1" dirty="0">
                    <a:latin typeface="Times New Roman" panose="02020603050405020304" pitchFamily="18" charset="0"/>
                    <a:cs typeface="Times New Roman" panose="02020603050405020304" pitchFamily="18" charset="0"/>
                  </a:rPr>
                  <a:t>: I=ħ</a:t>
                </a:r>
                <a14:m>
                  <m:oMath xmlns:m="http://schemas.openxmlformats.org/officeDocument/2006/math">
                    <m:r>
                      <a:rPr lang="en-US" b="1" i="1" smtClean="0">
                        <a:latin typeface="Cambria Math"/>
                        <a:ea typeface="Cambria Math"/>
                        <a:cs typeface="Times New Roman" panose="02020603050405020304" pitchFamily="18" charset="0"/>
                      </a:rPr>
                      <m:t>𝝎</m:t>
                    </m:r>
                  </m:oMath>
                </a14:m>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effektlarni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e’tiborga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olinsa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ta’sirlashuv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vaqti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bo‘ylama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siqilishi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hisobidan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kamayadi</a:t>
                </a:r>
                <a:r>
                  <a:rPr lang="en-US" dirty="0">
                    <a:latin typeface="Times New Roman" panose="02020603050405020304" pitchFamily="18" charset="0"/>
                    <a:cs typeface="Times New Roman" panose="02020603050405020304" pitchFamily="18" charset="0"/>
                  </a:rPr>
                  <a:t>.</a:t>
                </a:r>
              </a:p>
              <a:p>
                <a:pPr marL="0" indent="0">
                  <a:buNone/>
                </a:pPr>
                <a:r>
                  <a:rPr lang="en-US" b="1" dirty="0">
                    <a:cs typeface="Times New Roman" panose="02020603050405020304" pitchFamily="18" charset="0"/>
                  </a:rPr>
                  <a:t>                                      </a:t>
                </a:r>
                <a14:m>
                  <m:oMath xmlns:m="http://schemas.openxmlformats.org/officeDocument/2006/math">
                    <m:sSub>
                      <m:sSubPr>
                        <m:ctrlPr>
                          <a:rPr lang="en-US" b="1" i="1" smtClean="0">
                            <a:latin typeface="Cambria Math" panose="02040503050406030204" pitchFamily="18" charset="0"/>
                            <a:cs typeface="Times New Roman" panose="02020603050405020304" pitchFamily="18" charset="0"/>
                          </a:rPr>
                        </m:ctrlPr>
                      </m:sSubPr>
                      <m:e>
                        <m:r>
                          <a:rPr lang="en-US" b="1" i="1" smtClean="0">
                            <a:latin typeface="Cambria Math"/>
                            <a:cs typeface="Times New Roman" panose="02020603050405020304" pitchFamily="18" charset="0"/>
                          </a:rPr>
                          <m:t>𝒕</m:t>
                        </m:r>
                      </m:e>
                      <m:sub>
                        <m:r>
                          <a:rPr lang="en-US" b="1" i="1" smtClean="0">
                            <a:latin typeface="Cambria Math"/>
                            <a:cs typeface="Times New Roman" panose="02020603050405020304" pitchFamily="18" charset="0"/>
                          </a:rPr>
                          <m:t>𝒓𝒆𝒍</m:t>
                        </m:r>
                      </m:sub>
                    </m:sSub>
                  </m:oMath>
                </a14:m>
                <a:r>
                  <a:rPr lang="en-US" b="1" dirty="0">
                    <a:latin typeface="Times New Roman" panose="02020603050405020304" pitchFamily="18" charset="0"/>
                    <a:cs typeface="Times New Roman" panose="02020603050405020304" pitchFamily="18" charset="0"/>
                  </a:rPr>
                  <a:t>=</a:t>
                </a:r>
                <a14:m>
                  <m:oMath xmlns:m="http://schemas.openxmlformats.org/officeDocument/2006/math">
                    <m:f>
                      <m:fPr>
                        <m:ctrlPr>
                          <a:rPr lang="en-US" b="1" i="1" dirty="0" smtClean="0">
                            <a:latin typeface="Cambria Math" panose="02040503050406030204" pitchFamily="18" charset="0"/>
                            <a:cs typeface="Times New Roman" panose="02020603050405020304" pitchFamily="18" charset="0"/>
                          </a:rPr>
                        </m:ctrlPr>
                      </m:fPr>
                      <m:num>
                        <m:r>
                          <a:rPr lang="en-US" b="1" i="1" dirty="0" smtClean="0">
                            <a:latin typeface="Cambria Math"/>
                            <a:cs typeface="Times New Roman" panose="02020603050405020304" pitchFamily="18" charset="0"/>
                          </a:rPr>
                          <m:t>𝒃</m:t>
                        </m:r>
                      </m:num>
                      <m:den>
                        <m:r>
                          <a:rPr lang="en-US" b="1" i="1" dirty="0" smtClean="0">
                            <a:latin typeface="Cambria Math"/>
                            <a:cs typeface="Times New Roman" panose="02020603050405020304" pitchFamily="18" charset="0"/>
                          </a:rPr>
                          <m:t>𝒗</m:t>
                        </m:r>
                      </m:den>
                    </m:f>
                    <m:rad>
                      <m:radPr>
                        <m:degHide m:val="on"/>
                        <m:ctrlPr>
                          <a:rPr lang="en-US" b="1" i="1" dirty="0" smtClean="0">
                            <a:latin typeface="Cambria Math" panose="02040503050406030204" pitchFamily="18" charset="0"/>
                            <a:ea typeface="Cambria Math"/>
                            <a:cs typeface="Times New Roman" panose="02020603050405020304" pitchFamily="18" charset="0"/>
                          </a:rPr>
                        </m:ctrlPr>
                      </m:radPr>
                      <m:deg/>
                      <m:e>
                        <m:r>
                          <a:rPr lang="en-US" b="1" i="0" dirty="0" smtClean="0">
                            <a:latin typeface="Cambria Math"/>
                            <a:ea typeface="Cambria Math"/>
                            <a:cs typeface="Times New Roman" panose="02020603050405020304" pitchFamily="18" charset="0"/>
                          </a:rPr>
                          <m:t>𝟏</m:t>
                        </m:r>
                        <m:r>
                          <a:rPr lang="en-US" b="1" i="0" dirty="0" smtClean="0">
                            <a:latin typeface="Cambria Math"/>
                            <a:ea typeface="Cambria Math"/>
                            <a:cs typeface="Times New Roman" panose="02020603050405020304" pitchFamily="18" charset="0"/>
                          </a:rPr>
                          <m:t>−</m:t>
                        </m:r>
                        <m:sSup>
                          <m:sSupPr>
                            <m:ctrlPr>
                              <a:rPr lang="en-US" b="1" i="1" dirty="0" smtClean="0">
                                <a:latin typeface="Cambria Math" panose="02040503050406030204" pitchFamily="18" charset="0"/>
                                <a:ea typeface="Cambria Math"/>
                                <a:cs typeface="Times New Roman" panose="02020603050405020304" pitchFamily="18" charset="0"/>
                              </a:rPr>
                            </m:ctrlPr>
                          </m:sSupPr>
                          <m:e>
                            <m:r>
                              <a:rPr lang="en-US" b="1" i="1" dirty="0" smtClean="0">
                                <a:latin typeface="Cambria Math"/>
                                <a:ea typeface="Cambria Math"/>
                                <a:cs typeface="Times New Roman" panose="02020603050405020304" pitchFamily="18" charset="0"/>
                              </a:rPr>
                              <m:t>𝜷</m:t>
                            </m:r>
                          </m:e>
                          <m:sup>
                            <m:r>
                              <a:rPr lang="en-US" b="1" i="1" dirty="0" smtClean="0">
                                <a:latin typeface="Cambria Math"/>
                                <a:ea typeface="Cambria Math"/>
                                <a:cs typeface="Times New Roman" panose="02020603050405020304" pitchFamily="18" charset="0"/>
                              </a:rPr>
                              <m:t>𝟐</m:t>
                            </m:r>
                          </m:sup>
                        </m:sSup>
                      </m:e>
                    </m:rad>
                  </m:oMath>
                </a14:m>
                <a:r>
                  <a:rPr lang="en-US" b="1" dirty="0">
                    <a:latin typeface="Times New Roman" panose="02020603050405020304" pitchFamily="18" charset="0"/>
                    <a:cs typeface="Times New Roman" panose="02020603050405020304" pitchFamily="18" charset="0"/>
                  </a:rPr>
                  <a:t>                             </a:t>
                </a:r>
              </a:p>
              <a:p>
                <a:pPr marL="0" indent="0">
                  <a:buNone/>
                </a:pPr>
                <a:r>
                  <a:rPr lang="en-US" dirty="0" err="1">
                    <a:latin typeface="Times New Roman" panose="02020603050405020304" pitchFamily="18" charset="0"/>
                    <a:cs typeface="Times New Roman" panose="02020603050405020304" pitchFamily="18" charset="0"/>
                  </a:rPr>
                  <a:t>bundan</a:t>
                </a:r>
                <a:r>
                  <a:rPr lang="en-US" dirty="0">
                    <a:latin typeface="Times New Roman" panose="02020603050405020304" pitchFamily="18" charset="0"/>
                    <a:cs typeface="Times New Roman" panose="02020603050405020304" pitchFamily="18" charset="0"/>
                  </a:rPr>
                  <a:t> </a:t>
                </a:r>
              </a:p>
              <a:p>
                <a:pPr marL="0" indent="0">
                  <a:buNone/>
                </a:pPr>
                <a:r>
                  <a:rPr lang="en-US" b="1"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b="1" i="1" smtClean="0">
                            <a:latin typeface="Cambria Math" panose="02040503050406030204" pitchFamily="18" charset="0"/>
                            <a:cs typeface="Times New Roman" panose="02020603050405020304" pitchFamily="18" charset="0"/>
                          </a:rPr>
                        </m:ctrlPr>
                      </m:sSubPr>
                      <m:e>
                        <m:r>
                          <a:rPr lang="en-US" b="1" i="1" smtClean="0">
                            <a:latin typeface="Cambria Math"/>
                            <a:cs typeface="Times New Roman" panose="02020603050405020304" pitchFamily="18" charset="0"/>
                          </a:rPr>
                          <m:t>𝒃</m:t>
                        </m:r>
                      </m:e>
                      <m:sub>
                        <m:r>
                          <a:rPr lang="en-US" b="1" i="1" smtClean="0">
                            <a:latin typeface="Cambria Math"/>
                            <a:cs typeface="Times New Roman" panose="02020603050405020304" pitchFamily="18" charset="0"/>
                          </a:rPr>
                          <m:t>𝒎𝒂𝒙</m:t>
                        </m:r>
                      </m:sub>
                    </m:sSub>
                  </m:oMath>
                </a14:m>
                <a:r>
                  <a:rPr lang="en-US" b="1" dirty="0">
                    <a:latin typeface="Times New Roman" panose="02020603050405020304" pitchFamily="18" charset="0"/>
                    <a:cs typeface="Times New Roman" panose="02020603050405020304" pitchFamily="18" charset="0"/>
                  </a:rPr>
                  <a:t>=</a:t>
                </a:r>
                <a14:m>
                  <m:oMath xmlns:m="http://schemas.openxmlformats.org/officeDocument/2006/math">
                    <m:f>
                      <m:fPr>
                        <m:ctrlPr>
                          <a:rPr lang="en-US" b="1" i="1" dirty="0" smtClean="0">
                            <a:latin typeface="Cambria Math" panose="02040503050406030204" pitchFamily="18" charset="0"/>
                            <a:cs typeface="Times New Roman" panose="02020603050405020304" pitchFamily="18" charset="0"/>
                          </a:rPr>
                        </m:ctrlPr>
                      </m:fPr>
                      <m:num>
                        <m:r>
                          <a:rPr lang="en-US" b="1" i="1" dirty="0" smtClean="0">
                            <a:latin typeface="Cambria Math"/>
                            <a:cs typeface="Times New Roman" panose="02020603050405020304" pitchFamily="18" charset="0"/>
                          </a:rPr>
                          <m:t>𝒗</m:t>
                        </m:r>
                      </m:num>
                      <m:den>
                        <m:r>
                          <a:rPr lang="en-US" b="1" i="1" dirty="0" smtClean="0">
                            <a:latin typeface="Cambria Math"/>
                            <a:ea typeface="Cambria Math"/>
                            <a:cs typeface="Times New Roman" panose="02020603050405020304" pitchFamily="18" charset="0"/>
                          </a:rPr>
                          <m:t>𝝎</m:t>
                        </m:r>
                        <m:rad>
                          <m:radPr>
                            <m:degHide m:val="on"/>
                            <m:ctrlPr>
                              <a:rPr lang="en-US" b="1" i="1" dirty="0" smtClean="0">
                                <a:latin typeface="Cambria Math" panose="02040503050406030204" pitchFamily="18" charset="0"/>
                                <a:ea typeface="Cambria Math"/>
                                <a:cs typeface="Times New Roman" panose="02020603050405020304" pitchFamily="18" charset="0"/>
                              </a:rPr>
                            </m:ctrlPr>
                          </m:radPr>
                          <m:deg/>
                          <m:e>
                            <m:r>
                              <a:rPr lang="en-US" b="1" i="1" dirty="0" smtClean="0">
                                <a:latin typeface="Cambria Math"/>
                                <a:ea typeface="Cambria Math"/>
                                <a:cs typeface="Times New Roman" panose="02020603050405020304" pitchFamily="18" charset="0"/>
                              </a:rPr>
                              <m:t>𝟏</m:t>
                            </m:r>
                            <m:r>
                              <a:rPr lang="en-US" b="1" i="1" dirty="0" smtClean="0">
                                <a:latin typeface="Cambria Math"/>
                                <a:ea typeface="Cambria Math"/>
                                <a:cs typeface="Times New Roman" panose="02020603050405020304" pitchFamily="18" charset="0"/>
                              </a:rPr>
                              <m:t>−</m:t>
                            </m:r>
                            <m:sSup>
                              <m:sSupPr>
                                <m:ctrlPr>
                                  <a:rPr lang="en-US" b="1" i="1" dirty="0" smtClean="0">
                                    <a:latin typeface="Cambria Math" panose="02040503050406030204" pitchFamily="18" charset="0"/>
                                    <a:ea typeface="Cambria Math"/>
                                    <a:cs typeface="Times New Roman" panose="02020603050405020304" pitchFamily="18" charset="0"/>
                                  </a:rPr>
                                </m:ctrlPr>
                              </m:sSupPr>
                              <m:e>
                                <m:r>
                                  <a:rPr lang="en-US" b="1" i="1" dirty="0" smtClean="0">
                                    <a:latin typeface="Cambria Math"/>
                                    <a:ea typeface="Cambria Math"/>
                                    <a:cs typeface="Times New Roman" panose="02020603050405020304" pitchFamily="18" charset="0"/>
                                  </a:rPr>
                                  <m:t>𝜷</m:t>
                                </m:r>
                              </m:e>
                              <m:sup>
                                <m:r>
                                  <a:rPr lang="en-US" b="1" i="1" dirty="0" smtClean="0">
                                    <a:latin typeface="Cambria Math"/>
                                    <a:ea typeface="Cambria Math"/>
                                    <a:cs typeface="Times New Roman" panose="02020603050405020304" pitchFamily="18" charset="0"/>
                                  </a:rPr>
                                  <m:t>𝟐</m:t>
                                </m:r>
                              </m:sup>
                            </m:sSup>
                          </m:e>
                        </m:rad>
                      </m:den>
                    </m:f>
                  </m:oMath>
                </a14:m>
                <a:r>
                  <a:rPr lang="en-US" b="1"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hosil </a:t>
                </a:r>
                <a:r>
                  <a:rPr lang="en-US" dirty="0" err="1">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a:t>
                </a:r>
                <a:endParaRPr lang="ru-RU" dirty="0"/>
              </a:p>
            </p:txBody>
          </p:sp>
        </mc:Choice>
        <mc:Fallback xmlns="">
          <p:sp>
            <p:nvSpPr>
              <p:cNvPr id="3" name="Объект 2">
                <a:extLst>
                  <a:ext uri="{FF2B5EF4-FFF2-40B4-BE49-F238E27FC236}">
                    <a16:creationId xmlns:a16="http://schemas.microsoft.com/office/drawing/2014/main" id="{50854FC7-6357-E8CD-E732-9C8C9C229557}"/>
                  </a:ext>
                </a:extLst>
              </p:cNvPr>
              <p:cNvSpPr>
                <a:spLocks noGrp="1" noRot="1" noChangeAspect="1" noMove="1" noResize="1" noEditPoints="1" noAdjustHandles="1" noChangeArrowheads="1" noChangeShapeType="1" noTextEdit="1"/>
              </p:cNvSpPr>
              <p:nvPr>
                <p:ph idx="1"/>
              </p:nvPr>
            </p:nvSpPr>
            <p:spPr>
              <a:blipFill>
                <a:blip r:embed="rId2"/>
                <a:stretch>
                  <a:fillRect l="-571" b="-1590"/>
                </a:stretch>
              </a:blipFill>
            </p:spPr>
            <p:txBody>
              <a:bodyPr/>
              <a:lstStyle/>
              <a:p>
                <a:r>
                  <a:rPr lang="ru-RU">
                    <a:noFill/>
                  </a:rPr>
                  <a:t> </a:t>
                </a:r>
              </a:p>
            </p:txBody>
          </p:sp>
        </mc:Fallback>
      </mc:AlternateContent>
    </p:spTree>
    <p:extLst>
      <p:ext uri="{BB962C8B-B14F-4D97-AF65-F5344CB8AC3E}">
        <p14:creationId xmlns:p14="http://schemas.microsoft.com/office/powerpoint/2010/main" val="3584915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8B4E89-EAED-CCE8-A061-A8988405E562}"/>
              </a:ext>
            </a:extLst>
          </p:cNvPr>
          <p:cNvSpPr>
            <a:spLocks noGrp="1"/>
          </p:cNvSpPr>
          <p:nvPr>
            <p:ph type="title"/>
          </p:nvPr>
        </p:nvSpPr>
        <p:spPr/>
        <p:txBody>
          <a:bodyPr/>
          <a:lstStyle/>
          <a:p>
            <a:r>
              <a:rPr lang="en-US" dirty="0" err="1"/>
              <a:t>O’gir</a:t>
            </a:r>
            <a:r>
              <a:rPr lang="en-US" dirty="0"/>
              <a:t> </a:t>
            </a:r>
            <a:r>
              <a:rPr lang="en-US" dirty="0" err="1"/>
              <a:t>zaryadli</a:t>
            </a:r>
            <a:r>
              <a:rPr lang="en-US" dirty="0"/>
              <a:t> </a:t>
            </a:r>
            <a:r>
              <a:rPr lang="en-US" dirty="0" err="1"/>
              <a:t>energiyalarga</a:t>
            </a:r>
            <a:r>
              <a:rPr lang="en-US" dirty="0"/>
              <a:t> </a:t>
            </a:r>
            <a:r>
              <a:rPr lang="en-US" dirty="0" err="1"/>
              <a:t>ko’ra</a:t>
            </a:r>
            <a:r>
              <a:rPr lang="en-US" dirty="0"/>
              <a:t> </a:t>
            </a:r>
            <a:r>
              <a:rPr lang="en-US" dirty="0" err="1"/>
              <a:t>solishtirma</a:t>
            </a:r>
            <a:r>
              <a:rPr lang="en-US" dirty="0"/>
              <a:t> </a:t>
            </a:r>
            <a:r>
              <a:rPr lang="en-US" dirty="0" err="1"/>
              <a:t>energiya</a:t>
            </a:r>
            <a:r>
              <a:rPr lang="en-US" dirty="0"/>
              <a:t> </a:t>
            </a:r>
            <a:r>
              <a:rPr lang="en-US" dirty="0" err="1"/>
              <a:t>yo’qotish</a:t>
            </a:r>
            <a:r>
              <a:rPr lang="en-US" dirty="0"/>
              <a:t> </a:t>
            </a:r>
            <a:r>
              <a:rPr lang="en-US" dirty="0" err="1"/>
              <a:t>grafigi</a:t>
            </a:r>
            <a:endParaRPr lang="ru-RU" dirty="0"/>
          </a:p>
        </p:txBody>
      </p:sp>
      <p:pic>
        <p:nvPicPr>
          <p:cNvPr id="4" name="Объект 3">
            <a:extLst>
              <a:ext uri="{FF2B5EF4-FFF2-40B4-BE49-F238E27FC236}">
                <a16:creationId xmlns:a16="http://schemas.microsoft.com/office/drawing/2014/main" id="{58779994-8808-49BF-8E86-8E4FB5A27A94}"/>
              </a:ext>
            </a:extLst>
          </p:cNvPr>
          <p:cNvPicPr>
            <a:picLocks noGrp="1" noChangeAspect="1"/>
          </p:cNvPicPr>
          <p:nvPr>
            <p:ph idx="1"/>
          </p:nvPr>
        </p:nvPicPr>
        <p:blipFill>
          <a:blip r:embed="rId2"/>
          <a:stretch>
            <a:fillRect/>
          </a:stretch>
        </p:blipFill>
        <p:spPr>
          <a:xfrm>
            <a:off x="2101174" y="1941303"/>
            <a:ext cx="6171671" cy="4722957"/>
          </a:xfrm>
          <a:prstGeom prst="rect">
            <a:avLst/>
          </a:prstGeom>
        </p:spPr>
      </p:pic>
    </p:spTree>
    <p:extLst>
      <p:ext uri="{BB962C8B-B14F-4D97-AF65-F5344CB8AC3E}">
        <p14:creationId xmlns:p14="http://schemas.microsoft.com/office/powerpoint/2010/main" val="4246644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D0A7D3-CB45-306B-4D0C-3CD0638EC68C}"/>
              </a:ext>
            </a:extLst>
          </p:cNvPr>
          <p:cNvSpPr>
            <a:spLocks noGrp="1"/>
          </p:cNvSpPr>
          <p:nvPr>
            <p:ph type="title"/>
          </p:nvPr>
        </p:nvSpPr>
        <p:spPr>
          <a:xfrm flipV="1">
            <a:off x="1451579" y="-77822"/>
            <a:ext cx="9603275" cy="77821"/>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3E508342-AE02-805C-B9C2-30FB976062C9}"/>
              </a:ext>
            </a:extLst>
          </p:cNvPr>
          <p:cNvSpPr>
            <a:spLocks noGrp="1"/>
          </p:cNvSpPr>
          <p:nvPr>
            <p:ph idx="1"/>
          </p:nvPr>
        </p:nvSpPr>
        <p:spPr>
          <a:xfrm>
            <a:off x="642026" y="836879"/>
            <a:ext cx="10412828" cy="5028600"/>
          </a:xfrm>
        </p:spPr>
        <p:txBody>
          <a:bodyPr>
            <a:normAutofit fontScale="92500" lnSpcReduction="20000"/>
          </a:bodyPr>
          <a:lstStyle/>
          <a:p>
            <a:pPr marL="0" indent="0">
              <a:buNone/>
            </a:pPr>
            <a:r>
              <a:rPr lang="en-US" dirty="0"/>
              <a:t>    </a:t>
            </a:r>
            <a:r>
              <a:rPr lang="en-US" sz="2100" dirty="0" err="1"/>
              <a:t>Muhitga</a:t>
            </a:r>
            <a:r>
              <a:rPr lang="en-US" sz="2100" dirty="0"/>
              <a:t> </a:t>
            </a:r>
            <a:r>
              <a:rPr lang="en-US" sz="2100" dirty="0" err="1"/>
              <a:t>tushuvchi</a:t>
            </a:r>
            <a:r>
              <a:rPr lang="en-US" sz="2100" dirty="0"/>
              <a:t> </a:t>
            </a:r>
            <a:r>
              <a:rPr lang="en-US" sz="2100" dirty="0" err="1"/>
              <a:t>zaryadli</a:t>
            </a:r>
            <a:r>
              <a:rPr lang="en-US" sz="2100" dirty="0"/>
              <a:t> </a:t>
            </a:r>
            <a:r>
              <a:rPr lang="en-US" sz="2100" dirty="0" err="1"/>
              <a:t>zarra</a:t>
            </a:r>
            <a:r>
              <a:rPr lang="en-US" sz="2100" dirty="0"/>
              <a:t> </a:t>
            </a:r>
            <a:r>
              <a:rPr lang="en-US" sz="2100" dirty="0" err="1"/>
              <a:t>energiyasi</a:t>
            </a:r>
            <a:r>
              <a:rPr lang="en-US" sz="2100" dirty="0"/>
              <a:t> </a:t>
            </a:r>
            <a:r>
              <a:rPr lang="en-US" sz="2100" dirty="0" err="1"/>
              <a:t>juda</a:t>
            </a:r>
            <a:r>
              <a:rPr lang="en-US" sz="2100" dirty="0"/>
              <a:t> </a:t>
            </a:r>
            <a:r>
              <a:rPr lang="en-US" sz="2100" dirty="0" err="1"/>
              <a:t>kichik</a:t>
            </a:r>
            <a:r>
              <a:rPr lang="en-US" sz="2100" dirty="0"/>
              <a:t> </a:t>
            </a:r>
            <a:r>
              <a:rPr lang="en-US" sz="2100" dirty="0" err="1"/>
              <a:t>va</a:t>
            </a:r>
            <a:r>
              <a:rPr lang="en-US" sz="2100" dirty="0"/>
              <a:t> </a:t>
            </a:r>
            <a:r>
              <a:rPr lang="en-US" sz="2100" dirty="0" err="1"/>
              <a:t>katta</a:t>
            </a:r>
            <a:r>
              <a:rPr lang="en-US" sz="2100" dirty="0"/>
              <a:t>  </a:t>
            </a:r>
            <a:r>
              <a:rPr lang="en-US" sz="2100" dirty="0" err="1"/>
              <a:t>bo’lganda</a:t>
            </a:r>
            <a:r>
              <a:rPr lang="en-US" sz="2100" dirty="0"/>
              <a:t> </a:t>
            </a:r>
            <a:r>
              <a:rPr lang="en-US" sz="2100" dirty="0" err="1"/>
              <a:t>ionizatsiya</a:t>
            </a:r>
            <a:r>
              <a:rPr lang="en-US" sz="2100" dirty="0"/>
              <a:t> </a:t>
            </a:r>
            <a:r>
              <a:rPr lang="en-US" sz="2100" dirty="0" err="1"/>
              <a:t>formulasidan</a:t>
            </a:r>
            <a:r>
              <a:rPr lang="en-US" sz="2100" dirty="0"/>
              <a:t> </a:t>
            </a:r>
            <a:r>
              <a:rPr lang="en-US" sz="2100" dirty="0" err="1"/>
              <a:t>foydalanib</a:t>
            </a:r>
            <a:r>
              <a:rPr lang="en-US" sz="2100" dirty="0"/>
              <a:t> </a:t>
            </a:r>
            <a:r>
              <a:rPr lang="en-US" sz="2100" dirty="0" err="1"/>
              <a:t>bo’lmaydi</a:t>
            </a:r>
            <a:r>
              <a:rPr lang="en-US" sz="2100" dirty="0"/>
              <a:t> </a:t>
            </a:r>
            <a:r>
              <a:rPr lang="en-US" sz="2100" dirty="0" err="1"/>
              <a:t>yuqoridagi</a:t>
            </a:r>
            <a:r>
              <a:rPr lang="en-US" sz="2100" dirty="0"/>
              <a:t> </a:t>
            </a:r>
            <a:r>
              <a:rPr lang="en-US" sz="2100" dirty="0" err="1"/>
              <a:t>rasmda</a:t>
            </a:r>
            <a:endParaRPr lang="en-US" sz="2100" dirty="0"/>
          </a:p>
          <a:p>
            <a:pPr marL="0" indent="0">
              <a:buNone/>
            </a:pPr>
            <a:r>
              <a:rPr lang="en-US" sz="2100" b="1" dirty="0"/>
              <a:t>    AB </a:t>
            </a:r>
            <a:r>
              <a:rPr lang="en-US" sz="2100" dirty="0" err="1"/>
              <a:t>qismda</a:t>
            </a:r>
            <a:r>
              <a:rPr lang="en-US" sz="2100" dirty="0"/>
              <a:t>, </a:t>
            </a:r>
            <a:r>
              <a:rPr lang="en-US" sz="2100" dirty="0" err="1"/>
              <a:t>bunda</a:t>
            </a:r>
            <a:r>
              <a:rPr lang="en-US" sz="2100" dirty="0"/>
              <a:t> </a:t>
            </a:r>
            <a:r>
              <a:rPr lang="en-US" sz="2100" dirty="0" err="1"/>
              <a:t>tushuvchi</a:t>
            </a:r>
            <a:r>
              <a:rPr lang="en-US" sz="2100" dirty="0"/>
              <a:t> </a:t>
            </a:r>
            <a:r>
              <a:rPr lang="en-US" sz="2100" dirty="0" err="1"/>
              <a:t>zarra</a:t>
            </a:r>
            <a:r>
              <a:rPr lang="en-US" sz="2100" dirty="0"/>
              <a:t> </a:t>
            </a:r>
            <a:r>
              <a:rPr lang="en-US" sz="2100" dirty="0" err="1"/>
              <a:t>tezligi</a:t>
            </a:r>
            <a:r>
              <a:rPr lang="en-US" sz="2100" dirty="0"/>
              <a:t> </a:t>
            </a:r>
            <a:r>
              <a:rPr lang="en-US" sz="2100" dirty="0" err="1"/>
              <a:t>elektronning</a:t>
            </a:r>
            <a:r>
              <a:rPr lang="en-US" sz="2100" dirty="0"/>
              <a:t> </a:t>
            </a:r>
            <a:r>
              <a:rPr lang="en-US" sz="2100" dirty="0" err="1"/>
              <a:t>orbitada</a:t>
            </a:r>
            <a:r>
              <a:rPr lang="en-US" sz="2100" dirty="0"/>
              <a:t> </a:t>
            </a:r>
            <a:r>
              <a:rPr lang="en-US" sz="2100" dirty="0" err="1"/>
              <a:t>aylanish</a:t>
            </a:r>
            <a:r>
              <a:rPr lang="en-US" sz="2100" dirty="0"/>
              <a:t>  </a:t>
            </a:r>
            <a:r>
              <a:rPr lang="en-US" sz="2100" dirty="0" err="1"/>
              <a:t>tezligidan</a:t>
            </a:r>
            <a:r>
              <a:rPr lang="en-US" sz="2100" dirty="0"/>
              <a:t> </a:t>
            </a:r>
            <a:r>
              <a:rPr lang="en-US" sz="2100" dirty="0" err="1"/>
              <a:t>kichik</a:t>
            </a:r>
            <a:r>
              <a:rPr lang="en-US" sz="2100" dirty="0"/>
              <a:t>, </a:t>
            </a:r>
            <a:r>
              <a:rPr lang="en-US" sz="2100" dirty="0" err="1"/>
              <a:t>zarra</a:t>
            </a:r>
            <a:r>
              <a:rPr lang="en-US" sz="2100" dirty="0"/>
              <a:t> </a:t>
            </a:r>
            <a:r>
              <a:rPr lang="en-US" sz="2100" dirty="0" err="1"/>
              <a:t>muhitdan</a:t>
            </a:r>
            <a:r>
              <a:rPr lang="en-US" sz="2100" dirty="0"/>
              <a:t> </a:t>
            </a:r>
            <a:r>
              <a:rPr lang="en-US" sz="2100" dirty="0" err="1"/>
              <a:t>o‘tishda</a:t>
            </a:r>
            <a:r>
              <a:rPr lang="en-US" sz="2100" dirty="0"/>
              <a:t> </a:t>
            </a:r>
            <a:r>
              <a:rPr lang="en-US" sz="2100" dirty="0" err="1"/>
              <a:t>elektronga</a:t>
            </a:r>
            <a:r>
              <a:rPr lang="en-US" sz="2100" dirty="0"/>
              <a:t> </a:t>
            </a:r>
            <a:r>
              <a:rPr lang="en-US" sz="2100" dirty="0" err="1"/>
              <a:t>impuls</a:t>
            </a:r>
            <a:r>
              <a:rPr lang="en-US" sz="2100" dirty="0"/>
              <a:t> </a:t>
            </a:r>
            <a:r>
              <a:rPr lang="en-US" sz="2100" dirty="0" err="1"/>
              <a:t>bermaydi</a:t>
            </a:r>
            <a:r>
              <a:rPr lang="en-US" sz="2100" dirty="0"/>
              <a:t>, </a:t>
            </a:r>
            <a:r>
              <a:rPr lang="en-US" sz="2100" dirty="0" err="1"/>
              <a:t>elektron</a:t>
            </a:r>
            <a:r>
              <a:rPr lang="en-US" sz="2100" dirty="0"/>
              <a:t> </a:t>
            </a:r>
            <a:r>
              <a:rPr lang="en-US" sz="2100" dirty="0" err="1"/>
              <a:t>bilan</a:t>
            </a:r>
            <a:r>
              <a:rPr lang="en-US" sz="2100" dirty="0"/>
              <a:t> </a:t>
            </a:r>
            <a:r>
              <a:rPr lang="en-US" sz="2100" dirty="0" err="1"/>
              <a:t>yonma</a:t>
            </a:r>
            <a:r>
              <a:rPr lang="en-US" sz="2100" dirty="0"/>
              <a:t>-yon </a:t>
            </a:r>
            <a:r>
              <a:rPr lang="en-US" sz="2100" dirty="0" err="1"/>
              <a:t>harakatlanib</a:t>
            </a:r>
            <a:r>
              <a:rPr lang="en-US" sz="2100" dirty="0"/>
              <a:t> </a:t>
            </a:r>
            <a:r>
              <a:rPr lang="en-US" sz="2100" dirty="0" err="1"/>
              <a:t>elektronni</a:t>
            </a:r>
            <a:r>
              <a:rPr lang="en-US" sz="2100" dirty="0"/>
              <a:t> </a:t>
            </a:r>
            <a:r>
              <a:rPr lang="en-US" sz="2100" dirty="0" err="1"/>
              <a:t>yutadi</a:t>
            </a:r>
            <a:r>
              <a:rPr lang="en-US" sz="2100" dirty="0"/>
              <a:t> (</a:t>
            </a:r>
            <a:r>
              <a:rPr lang="en-US" sz="2100" dirty="0" err="1"/>
              <a:t>yoki</a:t>
            </a:r>
            <a:r>
              <a:rPr lang="en-US" sz="2100" dirty="0"/>
              <a:t> </a:t>
            </a:r>
            <a:r>
              <a:rPr lang="en-US" sz="2100" dirty="0" err="1"/>
              <a:t>elektronga</a:t>
            </a:r>
            <a:r>
              <a:rPr lang="en-US" sz="2100" dirty="0"/>
              <a:t>  </a:t>
            </a:r>
            <a:r>
              <a:rPr lang="en-US" sz="2100" dirty="0" err="1"/>
              <a:t>yutiladi</a:t>
            </a:r>
            <a:r>
              <a:rPr lang="en-US" sz="2100" dirty="0"/>
              <a:t>), </a:t>
            </a:r>
            <a:r>
              <a:rPr lang="en-US" sz="2100" dirty="0" err="1"/>
              <a:t>natijada</a:t>
            </a:r>
            <a:r>
              <a:rPr lang="en-US" sz="2100" dirty="0"/>
              <a:t> </a:t>
            </a:r>
            <a:r>
              <a:rPr lang="en-US" sz="2100" dirty="0" err="1"/>
              <a:t>zaryadsizlanadi</a:t>
            </a:r>
            <a:r>
              <a:rPr lang="en-US" sz="2100" dirty="0"/>
              <a:t>, </a:t>
            </a:r>
            <a:r>
              <a:rPr lang="en-US" sz="2100" dirty="0" err="1"/>
              <a:t>ma’lum</a:t>
            </a:r>
            <a:r>
              <a:rPr lang="en-US" sz="2100" dirty="0"/>
              <a:t> </a:t>
            </a:r>
            <a:r>
              <a:rPr lang="en-US" sz="2100" dirty="0" err="1"/>
              <a:t>vaqtdan</a:t>
            </a:r>
            <a:r>
              <a:rPr lang="en-US" sz="2100" dirty="0"/>
              <a:t> </a:t>
            </a:r>
            <a:r>
              <a:rPr lang="en-US" sz="2100" dirty="0" err="1"/>
              <a:t>keyin</a:t>
            </a:r>
            <a:r>
              <a:rPr lang="en-US" sz="2100" dirty="0"/>
              <a:t> </a:t>
            </a:r>
            <a:r>
              <a:rPr lang="en-US" sz="2100" dirty="0" err="1"/>
              <a:t>elektrondan</a:t>
            </a:r>
            <a:r>
              <a:rPr lang="en-US" sz="2100" dirty="0"/>
              <a:t>  </a:t>
            </a:r>
            <a:r>
              <a:rPr lang="en-US" sz="2100" dirty="0" err="1"/>
              <a:t>ajralib</a:t>
            </a:r>
            <a:r>
              <a:rPr lang="en-US" sz="2100" dirty="0"/>
              <a:t> </a:t>
            </a:r>
            <a:r>
              <a:rPr lang="en-US" sz="2100" dirty="0" err="1"/>
              <a:t>ketishi</a:t>
            </a:r>
            <a:r>
              <a:rPr lang="en-US" sz="2100" dirty="0"/>
              <a:t> </a:t>
            </a:r>
            <a:r>
              <a:rPr lang="en-US" sz="2100" dirty="0" err="1"/>
              <a:t>mumkin</a:t>
            </a:r>
            <a:r>
              <a:rPr lang="en-US" sz="2100" dirty="0"/>
              <a:t>. </a:t>
            </a:r>
          </a:p>
          <a:p>
            <a:pPr marL="0" indent="0">
              <a:buNone/>
            </a:pPr>
            <a:r>
              <a:rPr lang="en-US" sz="2100" b="1" dirty="0"/>
              <a:t>   BC </a:t>
            </a:r>
            <a:r>
              <a:rPr lang="en-US" sz="2100" dirty="0" err="1"/>
              <a:t>qism</a:t>
            </a:r>
            <a:r>
              <a:rPr lang="en-US" sz="2100" dirty="0"/>
              <a:t> </a:t>
            </a:r>
            <a:r>
              <a:rPr lang="en-US" sz="2100" dirty="0" err="1"/>
              <a:t>zarra</a:t>
            </a:r>
            <a:r>
              <a:rPr lang="en-US" sz="2100" dirty="0"/>
              <a:t> </a:t>
            </a:r>
            <a:r>
              <a:rPr lang="en-US" sz="2100" dirty="0" err="1"/>
              <a:t>tezligi</a:t>
            </a:r>
            <a:r>
              <a:rPr lang="en-US" sz="2100" dirty="0"/>
              <a:t> </a:t>
            </a:r>
            <a:r>
              <a:rPr lang="en-US" sz="2100" dirty="0" err="1"/>
              <a:t>ortishi</a:t>
            </a:r>
            <a:r>
              <a:rPr lang="en-US" sz="2100" dirty="0"/>
              <a:t> </a:t>
            </a:r>
            <a:r>
              <a:rPr lang="en-US" sz="2100" dirty="0" err="1"/>
              <a:t>bilan</a:t>
            </a:r>
            <a:r>
              <a:rPr lang="en-US" sz="2100" dirty="0"/>
              <a:t> </a:t>
            </a:r>
            <a:r>
              <a:rPr lang="en-US" sz="2100" dirty="0" err="1"/>
              <a:t>ionizatsiya</a:t>
            </a:r>
            <a:r>
              <a:rPr lang="en-US" sz="2100" dirty="0"/>
              <a:t> </a:t>
            </a:r>
            <a:r>
              <a:rPr lang="en-US" sz="2100" dirty="0" err="1"/>
              <a:t>energiyasini</a:t>
            </a:r>
            <a:r>
              <a:rPr lang="en-US" sz="2100" dirty="0"/>
              <a:t> </a:t>
            </a:r>
            <a:r>
              <a:rPr lang="en-US" sz="2100" dirty="0" err="1"/>
              <a:t>yo’qotishi</a:t>
            </a:r>
            <a:r>
              <a:rPr lang="en-US" sz="2100" dirty="0"/>
              <a:t>  </a:t>
            </a:r>
            <a:r>
              <a:rPr lang="en-US" sz="2100" dirty="0" err="1"/>
              <a:t>ko‘ra</a:t>
            </a:r>
            <a:r>
              <a:rPr lang="en-US" sz="2100" dirty="0"/>
              <a:t>, </a:t>
            </a:r>
            <a:r>
              <a:rPr lang="en-US" sz="2100" dirty="0" err="1"/>
              <a:t>eksponensial</a:t>
            </a:r>
            <a:r>
              <a:rPr lang="en-US" sz="2100" dirty="0"/>
              <a:t> </a:t>
            </a:r>
            <a:r>
              <a:rPr lang="en-US" sz="2100" dirty="0" err="1"/>
              <a:t>kamayadi</a:t>
            </a:r>
            <a:r>
              <a:rPr lang="en-US" sz="2100" dirty="0"/>
              <a:t>. </a:t>
            </a:r>
            <a:r>
              <a:rPr lang="en-US" sz="2200" dirty="0" err="1"/>
              <a:t>Chunki</a:t>
            </a:r>
            <a:r>
              <a:rPr lang="en-US" sz="2100" dirty="0"/>
              <a:t> </a:t>
            </a:r>
            <a:r>
              <a:rPr lang="en-US" sz="2100" dirty="0" err="1"/>
              <a:t>elektromagnit</a:t>
            </a:r>
            <a:r>
              <a:rPr lang="en-US" sz="2100" dirty="0"/>
              <a:t>  </a:t>
            </a:r>
            <a:r>
              <a:rPr lang="en-US" sz="2100" dirty="0" err="1"/>
              <a:t>ta’sirlashuv</a:t>
            </a:r>
            <a:r>
              <a:rPr lang="en-US" sz="2100" dirty="0"/>
              <a:t> </a:t>
            </a:r>
            <a:r>
              <a:rPr lang="en-US" sz="2100" dirty="0" err="1"/>
              <a:t>kuchi</a:t>
            </a:r>
            <a:r>
              <a:rPr lang="en-US" sz="2100" dirty="0"/>
              <a:t> </a:t>
            </a:r>
            <a:r>
              <a:rPr lang="en-US" sz="2100" dirty="0" err="1"/>
              <a:t>o‘zgarmaydi</a:t>
            </a:r>
            <a:r>
              <a:rPr lang="en-US" sz="2100" dirty="0"/>
              <a:t>, </a:t>
            </a:r>
            <a:r>
              <a:rPr lang="en-US" sz="2100" dirty="0" err="1"/>
              <a:t>tezligi</a:t>
            </a:r>
            <a:r>
              <a:rPr lang="en-US" sz="2100" dirty="0"/>
              <a:t> </a:t>
            </a:r>
            <a:r>
              <a:rPr lang="en-US" sz="2100" dirty="0" err="1"/>
              <a:t>ortishi</a:t>
            </a:r>
            <a:r>
              <a:rPr lang="en-US" sz="2100" dirty="0"/>
              <a:t> </a:t>
            </a:r>
            <a:r>
              <a:rPr lang="en-US" sz="2100" dirty="0" err="1"/>
              <a:t>bilan</a:t>
            </a:r>
            <a:r>
              <a:rPr lang="en-US" sz="2100" dirty="0"/>
              <a:t> </a:t>
            </a:r>
            <a:r>
              <a:rPr lang="en-US" sz="2100" dirty="0" err="1"/>
              <a:t>ta’sir</a:t>
            </a:r>
            <a:r>
              <a:rPr lang="en-US" sz="2100" dirty="0"/>
              <a:t> </a:t>
            </a:r>
            <a:r>
              <a:rPr lang="en-US" sz="2100" dirty="0" err="1"/>
              <a:t>vaqti</a:t>
            </a:r>
            <a:r>
              <a:rPr lang="en-US" sz="2100" dirty="0"/>
              <a:t> </a:t>
            </a:r>
            <a:r>
              <a:rPr lang="en-US" sz="2100" dirty="0" err="1"/>
              <a:t>kamayadi</a:t>
            </a:r>
            <a:r>
              <a:rPr lang="en-US" sz="2100" dirty="0"/>
              <a:t>. </a:t>
            </a:r>
          </a:p>
          <a:p>
            <a:pPr marL="0" indent="0">
              <a:buNone/>
            </a:pPr>
            <a:r>
              <a:rPr lang="en-US" sz="2100" dirty="0"/>
              <a:t>  </a:t>
            </a:r>
            <a:r>
              <a:rPr lang="en-US" sz="2100" b="1" dirty="0"/>
              <a:t>CD </a:t>
            </a:r>
            <a:r>
              <a:rPr lang="en-US" sz="2100" dirty="0" err="1"/>
              <a:t>qism</a:t>
            </a:r>
            <a:r>
              <a:rPr lang="en-US" sz="2100" dirty="0"/>
              <a:t> </a:t>
            </a:r>
            <a:r>
              <a:rPr lang="en-US" sz="2100" dirty="0" err="1"/>
              <a:t>zaryadli</a:t>
            </a:r>
            <a:r>
              <a:rPr lang="en-US" sz="2100" dirty="0"/>
              <a:t> </a:t>
            </a:r>
            <a:r>
              <a:rPr lang="en-US" sz="2100" dirty="0" err="1"/>
              <a:t>relyativistik</a:t>
            </a:r>
            <a:r>
              <a:rPr lang="en-US" sz="2100" dirty="0"/>
              <a:t> </a:t>
            </a:r>
            <a:r>
              <a:rPr lang="en-US" sz="2100" dirty="0" err="1"/>
              <a:t>zarraning</a:t>
            </a:r>
            <a:r>
              <a:rPr lang="en-US" sz="2100" dirty="0"/>
              <a:t> </a:t>
            </a:r>
            <a:r>
              <a:rPr lang="en-US" sz="2100" dirty="0" err="1"/>
              <a:t>bo‘ylama</a:t>
            </a:r>
            <a:r>
              <a:rPr lang="en-US" sz="2100" dirty="0"/>
              <a:t> </a:t>
            </a:r>
            <a:r>
              <a:rPr lang="en-US" sz="2100" dirty="0" err="1"/>
              <a:t>elektr</a:t>
            </a:r>
            <a:r>
              <a:rPr lang="en-US" sz="2100" dirty="0"/>
              <a:t> </a:t>
            </a:r>
            <a:r>
              <a:rPr lang="en-US" sz="2100" dirty="0" err="1"/>
              <a:t>maydonning</a:t>
            </a:r>
            <a:r>
              <a:rPr lang="en-US" sz="2100" dirty="0"/>
              <a:t>  </a:t>
            </a:r>
            <a:r>
              <a:rPr lang="en-US" sz="2100" dirty="0" err="1"/>
              <a:t>siqilishi</a:t>
            </a:r>
            <a:r>
              <a:rPr lang="en-US" sz="2100" dirty="0"/>
              <a:t> </a:t>
            </a:r>
            <a:r>
              <a:rPr lang="en-US" sz="2100" dirty="0" err="1"/>
              <a:t>natijasida</a:t>
            </a:r>
            <a:r>
              <a:rPr lang="en-US" sz="2100" dirty="0"/>
              <a:t> </a:t>
            </a:r>
            <a:r>
              <a:rPr lang="en-US" sz="2100" dirty="0" err="1"/>
              <a:t>ta’sir</a:t>
            </a:r>
            <a:r>
              <a:rPr lang="en-US" sz="2100" dirty="0"/>
              <a:t> </a:t>
            </a:r>
            <a:r>
              <a:rPr lang="en-US" sz="2100" dirty="0" err="1"/>
              <a:t>masofasining</a:t>
            </a:r>
            <a:r>
              <a:rPr lang="en-US" sz="2100" dirty="0"/>
              <a:t> </a:t>
            </a:r>
            <a:r>
              <a:rPr lang="en-US" sz="2100" dirty="0" err="1"/>
              <a:t>ortishi</a:t>
            </a:r>
            <a:r>
              <a:rPr lang="en-US" sz="2100" dirty="0"/>
              <a:t> </a:t>
            </a:r>
            <a:r>
              <a:rPr lang="en-US" sz="2100" dirty="0" err="1"/>
              <a:t>va</a:t>
            </a:r>
            <a:r>
              <a:rPr lang="en-US" sz="2100" dirty="0"/>
              <a:t> </a:t>
            </a:r>
            <a:r>
              <a:rPr lang="en-US" sz="2100" dirty="0" err="1"/>
              <a:t>ko‘proq</a:t>
            </a:r>
            <a:r>
              <a:rPr lang="en-US" sz="2100" dirty="0"/>
              <a:t> </a:t>
            </a:r>
            <a:r>
              <a:rPr lang="en-US" sz="2100" dirty="0" err="1"/>
              <a:t>elektronlarga</a:t>
            </a:r>
            <a:r>
              <a:rPr lang="en-US" sz="2100" dirty="0"/>
              <a:t>  </a:t>
            </a:r>
            <a:r>
              <a:rPr lang="en-US" sz="2100" dirty="0" err="1"/>
              <a:t>energiya</a:t>
            </a:r>
            <a:r>
              <a:rPr lang="en-US" sz="2100" dirty="0"/>
              <a:t> </a:t>
            </a:r>
            <a:r>
              <a:rPr lang="en-US" sz="2100" dirty="0" err="1"/>
              <a:t>uzatish</a:t>
            </a:r>
            <a:r>
              <a:rPr lang="en-US" sz="2100" dirty="0"/>
              <a:t> </a:t>
            </a:r>
            <a:r>
              <a:rPr lang="en-US" sz="2100" dirty="0" err="1"/>
              <a:t>sababli</a:t>
            </a:r>
            <a:r>
              <a:rPr lang="en-US" sz="2100" dirty="0"/>
              <a:t> </a:t>
            </a:r>
            <a:r>
              <a:rPr lang="en-US" sz="2100" dirty="0" err="1"/>
              <a:t>ionizatsiyaning</a:t>
            </a:r>
            <a:r>
              <a:rPr lang="en-US" sz="2100" dirty="0"/>
              <a:t> </a:t>
            </a:r>
            <a:r>
              <a:rPr lang="en-US" sz="2100" dirty="0" err="1"/>
              <a:t>ortishiga</a:t>
            </a:r>
            <a:r>
              <a:rPr lang="en-US" sz="2100" dirty="0"/>
              <a:t> </a:t>
            </a:r>
            <a:r>
              <a:rPr lang="en-US" sz="2100" dirty="0" err="1"/>
              <a:t>sabab</a:t>
            </a:r>
            <a:r>
              <a:rPr lang="en-US" sz="2100" dirty="0"/>
              <a:t> </a:t>
            </a:r>
            <a:r>
              <a:rPr lang="en-US" sz="2100" dirty="0" err="1"/>
              <a:t>bo’ladi</a:t>
            </a:r>
            <a:r>
              <a:rPr lang="en-US" sz="2100" dirty="0"/>
              <a:t>. </a:t>
            </a:r>
          </a:p>
          <a:p>
            <a:pPr marL="0" indent="0">
              <a:buNone/>
            </a:pPr>
            <a:r>
              <a:rPr lang="en-US" sz="2100" b="1" dirty="0"/>
              <a:t>   DE </a:t>
            </a:r>
            <a:r>
              <a:rPr lang="en-US" sz="2100" dirty="0" err="1"/>
              <a:t>qism</a:t>
            </a:r>
            <a:r>
              <a:rPr lang="en-US" sz="2100" dirty="0"/>
              <a:t> </a:t>
            </a:r>
            <a:r>
              <a:rPr lang="en-US" sz="2100" dirty="0" err="1"/>
              <a:t>zarra</a:t>
            </a:r>
            <a:r>
              <a:rPr lang="en-US" sz="2100" dirty="0"/>
              <a:t> </a:t>
            </a:r>
            <a:r>
              <a:rPr lang="en-US" sz="2100" dirty="0" err="1"/>
              <a:t>energiyasi</a:t>
            </a:r>
            <a:r>
              <a:rPr lang="en-US" sz="2100" dirty="0"/>
              <a:t> </a:t>
            </a:r>
            <a:r>
              <a:rPr lang="en-US" sz="2100" dirty="0" err="1"/>
              <a:t>juda</a:t>
            </a:r>
            <a:r>
              <a:rPr lang="en-US" sz="2100" dirty="0"/>
              <a:t> </a:t>
            </a:r>
            <a:r>
              <a:rPr lang="en-US" sz="2100" dirty="0" err="1"/>
              <a:t>yuqori</a:t>
            </a:r>
            <a:r>
              <a:rPr lang="en-US" sz="2100" dirty="0"/>
              <a:t> </a:t>
            </a:r>
            <a:r>
              <a:rPr lang="en-US" sz="2100" dirty="0" err="1"/>
              <a:t>bo‘lib,ta’sirlashuv</a:t>
            </a:r>
            <a:r>
              <a:rPr lang="en-US" sz="2100" dirty="0"/>
              <a:t> </a:t>
            </a:r>
            <a:r>
              <a:rPr lang="en-US" sz="2100" dirty="0" err="1"/>
              <a:t>parametri</a:t>
            </a:r>
            <a:r>
              <a:rPr lang="en-US" sz="2100" dirty="0"/>
              <a:t> 𝑏_𝑚𝑎𝑥  </a:t>
            </a:r>
            <a:r>
              <a:rPr lang="en-US" sz="2100" dirty="0" err="1"/>
              <a:t>qiymati</a:t>
            </a:r>
            <a:r>
              <a:rPr lang="en-US" sz="2100" dirty="0"/>
              <a:t> </a:t>
            </a:r>
            <a:r>
              <a:rPr lang="en-US" sz="2100" dirty="0" err="1"/>
              <a:t>atomlar</a:t>
            </a:r>
            <a:r>
              <a:rPr lang="en-US" sz="2100" dirty="0"/>
              <a:t> </a:t>
            </a:r>
            <a:r>
              <a:rPr lang="en-US" sz="2100" dirty="0" err="1"/>
              <a:t>orasidagi</a:t>
            </a:r>
            <a:r>
              <a:rPr lang="en-US" sz="2100" dirty="0"/>
              <a:t> </a:t>
            </a:r>
            <a:r>
              <a:rPr lang="en-US" sz="2100" dirty="0" err="1"/>
              <a:t>masofadan</a:t>
            </a:r>
            <a:r>
              <a:rPr lang="en-US" sz="2100" dirty="0"/>
              <a:t> </a:t>
            </a:r>
            <a:r>
              <a:rPr lang="en-US" sz="2100" dirty="0" err="1"/>
              <a:t>ortib</a:t>
            </a:r>
            <a:r>
              <a:rPr lang="en-US" sz="2100" dirty="0"/>
              <a:t> </a:t>
            </a:r>
            <a:r>
              <a:rPr lang="en-US" sz="2100" dirty="0" err="1"/>
              <a:t>ketsa</a:t>
            </a:r>
            <a:r>
              <a:rPr lang="en-US" sz="2100" dirty="0"/>
              <a:t> </a:t>
            </a:r>
            <a:r>
              <a:rPr lang="en-US" sz="2100" dirty="0" err="1"/>
              <a:t>zarra</a:t>
            </a:r>
            <a:r>
              <a:rPr lang="en-US" sz="2100" dirty="0"/>
              <a:t> </a:t>
            </a:r>
            <a:r>
              <a:rPr lang="en-US" sz="2100" dirty="0" err="1"/>
              <a:t>trayektoriyasiga</a:t>
            </a:r>
            <a:r>
              <a:rPr lang="en-US" sz="2100" dirty="0"/>
              <a:t>  </a:t>
            </a:r>
            <a:r>
              <a:rPr lang="en-US" sz="2100" dirty="0" err="1"/>
              <a:t>yaqin</a:t>
            </a:r>
            <a:r>
              <a:rPr lang="en-US" sz="2100" dirty="0"/>
              <a:t> </a:t>
            </a:r>
            <a:r>
              <a:rPr lang="en-US" sz="2100" dirty="0" err="1"/>
              <a:t>atomlar</a:t>
            </a:r>
            <a:r>
              <a:rPr lang="en-US" sz="2100" dirty="0"/>
              <a:t> </a:t>
            </a:r>
            <a:r>
              <a:rPr lang="en-US" sz="2100" dirty="0" err="1"/>
              <a:t>qutblanib</a:t>
            </a:r>
            <a:r>
              <a:rPr lang="en-US" sz="2100" dirty="0"/>
              <a:t> </a:t>
            </a:r>
            <a:r>
              <a:rPr lang="en-US" sz="2100" dirty="0" err="1"/>
              <a:t>qoladi</a:t>
            </a:r>
            <a:r>
              <a:rPr lang="en-US" sz="2100" dirty="0"/>
              <a:t> </a:t>
            </a:r>
            <a:r>
              <a:rPr lang="en-US" sz="2100" dirty="0" err="1"/>
              <a:t>elektr</a:t>
            </a:r>
            <a:r>
              <a:rPr lang="en-US" sz="2100" dirty="0"/>
              <a:t> </a:t>
            </a:r>
            <a:r>
              <a:rPr lang="en-US" sz="2100" dirty="0" err="1"/>
              <a:t>maydon</a:t>
            </a:r>
            <a:r>
              <a:rPr lang="en-US" sz="2100" dirty="0"/>
              <a:t> </a:t>
            </a:r>
            <a:r>
              <a:rPr lang="en-US" sz="2100" dirty="0" err="1"/>
              <a:t>muhit</a:t>
            </a:r>
            <a:r>
              <a:rPr lang="en-US" sz="2100" dirty="0"/>
              <a:t> </a:t>
            </a:r>
            <a:r>
              <a:rPr lang="en-US" sz="2100" dirty="0" err="1"/>
              <a:t>dielektrik</a:t>
            </a:r>
            <a:r>
              <a:rPr lang="en-US" sz="2100" dirty="0"/>
              <a:t>  </a:t>
            </a:r>
            <a:r>
              <a:rPr lang="en-US" sz="2100" dirty="0" err="1"/>
              <a:t>singdiruvchanligi</a:t>
            </a:r>
            <a:r>
              <a:rPr lang="en-US" sz="2100" dirty="0"/>
              <a:t> 𝜀 </a:t>
            </a:r>
            <a:r>
              <a:rPr lang="en-US" sz="2100" dirty="0" err="1"/>
              <a:t>qadar</a:t>
            </a:r>
            <a:r>
              <a:rPr lang="en-US" sz="2100" dirty="0"/>
              <a:t> </a:t>
            </a:r>
            <a:r>
              <a:rPr lang="en-US" sz="2100" dirty="0" err="1"/>
              <a:t>kamayadi</a:t>
            </a:r>
            <a:r>
              <a:rPr lang="en-US" sz="2100" dirty="0"/>
              <a:t>, </a:t>
            </a:r>
            <a:r>
              <a:rPr lang="en-US" sz="2100" dirty="0" err="1"/>
              <a:t>natijada</a:t>
            </a:r>
            <a:r>
              <a:rPr lang="en-US" sz="2100" dirty="0"/>
              <a:t> </a:t>
            </a:r>
            <a:r>
              <a:rPr lang="en-US" sz="2100" dirty="0" err="1"/>
              <a:t>ionizatsiya</a:t>
            </a:r>
            <a:r>
              <a:rPr lang="en-US" sz="2100" dirty="0"/>
              <a:t> </a:t>
            </a:r>
            <a:r>
              <a:rPr lang="en-US" sz="2100" dirty="0" err="1"/>
              <a:t>kamayadi</a:t>
            </a:r>
            <a:r>
              <a:rPr lang="en-US" sz="2100" dirty="0"/>
              <a:t>.  Bunday </a:t>
            </a:r>
            <a:r>
              <a:rPr lang="en-US" sz="2100" dirty="0" err="1"/>
              <a:t>qutblanish</a:t>
            </a:r>
            <a:r>
              <a:rPr lang="en-US" sz="2100" dirty="0"/>
              <a:t> </a:t>
            </a:r>
            <a:r>
              <a:rPr lang="en-US" sz="2100" dirty="0" err="1"/>
              <a:t>elektronlar</a:t>
            </a:r>
            <a:r>
              <a:rPr lang="en-US" sz="2100" dirty="0"/>
              <a:t> </a:t>
            </a:r>
            <a:r>
              <a:rPr lang="en-US" sz="2100" dirty="0" err="1"/>
              <a:t>zichligiga</a:t>
            </a:r>
            <a:r>
              <a:rPr lang="en-US" sz="2100" dirty="0"/>
              <a:t> </a:t>
            </a:r>
            <a:r>
              <a:rPr lang="en-US" sz="2100" dirty="0" err="1"/>
              <a:t>bog’liq</a:t>
            </a:r>
            <a:r>
              <a:rPr lang="en-US" sz="2100" dirty="0"/>
              <a:t>, </a:t>
            </a:r>
            <a:r>
              <a:rPr lang="en-US" sz="2100" dirty="0" err="1"/>
              <a:t>shuning</a:t>
            </a:r>
            <a:r>
              <a:rPr lang="en-US" sz="2100" dirty="0"/>
              <a:t> </a:t>
            </a:r>
            <a:r>
              <a:rPr lang="en-US" sz="2100" dirty="0" err="1"/>
              <a:t>uchun</a:t>
            </a:r>
            <a:r>
              <a:rPr lang="en-US" sz="2100" dirty="0"/>
              <a:t> </a:t>
            </a:r>
            <a:r>
              <a:rPr lang="en-US" sz="2100" dirty="0" err="1"/>
              <a:t>zichlik</a:t>
            </a:r>
            <a:r>
              <a:rPr lang="en-US" sz="2100" dirty="0"/>
              <a:t>  </a:t>
            </a:r>
            <a:r>
              <a:rPr lang="en-US" sz="2100" dirty="0" err="1"/>
              <a:t>effekti</a:t>
            </a:r>
            <a:r>
              <a:rPr lang="en-US" sz="2100" dirty="0"/>
              <a:t> deb </a:t>
            </a:r>
            <a:r>
              <a:rPr lang="en-US" sz="2100" dirty="0" err="1"/>
              <a:t>ataladi</a:t>
            </a:r>
            <a:r>
              <a:rPr lang="en-US" sz="2100" dirty="0"/>
              <a:t>.</a:t>
            </a:r>
            <a:endParaRPr lang="ru-RU" sz="2100" dirty="0"/>
          </a:p>
        </p:txBody>
      </p:sp>
    </p:spTree>
    <p:extLst>
      <p:ext uri="{BB962C8B-B14F-4D97-AF65-F5344CB8AC3E}">
        <p14:creationId xmlns:p14="http://schemas.microsoft.com/office/powerpoint/2010/main" val="1634730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0F01F041-ADC9-EC92-5EE8-11E6BE272864}"/>
                  </a:ext>
                </a:extLst>
              </p:cNvPr>
              <p:cNvSpPr>
                <a:spLocks noGrp="1"/>
              </p:cNvSpPr>
              <p:nvPr>
                <p:ph type="title"/>
              </p:nvPr>
            </p:nvSpPr>
            <p:spPr/>
            <p:txBody>
              <a:bodyPr>
                <a:normAutofit fontScale="90000"/>
              </a:bodyPr>
              <a:lstStyle/>
              <a:p>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m:t>
                      </m:r>
                      <m:f>
                        <m:fPr>
                          <m:ctrlPr>
                            <a:rPr lang="ru-RU" sz="2800" b="1" i="1" smtClean="0">
                              <a:latin typeface="Cambria Math" panose="02040503050406030204" pitchFamily="18" charset="0"/>
                            </a:rPr>
                          </m:ctrlPr>
                        </m:fPr>
                        <m:num>
                          <m:r>
                            <a:rPr lang="en-US" sz="2800" b="1" i="1" smtClean="0">
                              <a:latin typeface="Cambria Math" panose="02040503050406030204" pitchFamily="18" charset="0"/>
                            </a:rPr>
                            <m:t>𝒅𝑬</m:t>
                          </m:r>
                        </m:num>
                        <m:den>
                          <m:r>
                            <a:rPr lang="en-US" sz="2800" b="1" i="1" smtClean="0">
                              <a:latin typeface="Cambria Math" panose="02040503050406030204" pitchFamily="18" charset="0"/>
                            </a:rPr>
                            <m:t>𝒅𝒙</m:t>
                          </m:r>
                        </m:den>
                      </m:f>
                      <m:r>
                        <a:rPr lang="en-US" sz="2800" b="1" i="1" smtClean="0">
                          <a:latin typeface="Cambria Math" panose="02040503050406030204" pitchFamily="18" charset="0"/>
                        </a:rPr>
                        <m:t>=</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𝟒</m:t>
                          </m:r>
                          <m:r>
                            <a:rPr lang="en-US" sz="2800" b="1" i="1" smtClean="0">
                              <a:latin typeface="Cambria Math" panose="02040503050406030204" pitchFamily="18" charset="0"/>
                              <a:ea typeface="Cambria Math" panose="02040503050406030204" pitchFamily="18" charset="0"/>
                            </a:rPr>
                            <m:t>𝝅</m:t>
                          </m:r>
                          <m:sSub>
                            <m:sSubPr>
                              <m:ctrlPr>
                                <a:rPr lang="en-US" sz="2800" b="1" i="1" smtClean="0">
                                  <a:latin typeface="Cambria Math" panose="02040503050406030204" pitchFamily="18" charset="0"/>
                                  <a:ea typeface="Cambria Math" panose="02040503050406030204" pitchFamily="18" charset="0"/>
                                </a:rPr>
                              </m:ctrlPr>
                            </m:sSubPr>
                            <m:e>
                              <m:r>
                                <a:rPr lang="en-US" sz="2800" b="1" i="1" smtClean="0">
                                  <a:latin typeface="Cambria Math" panose="02040503050406030204" pitchFamily="18" charset="0"/>
                                  <a:ea typeface="Cambria Math" panose="02040503050406030204" pitchFamily="18" charset="0"/>
                                </a:rPr>
                                <m:t>𝑵</m:t>
                              </m:r>
                            </m:e>
                            <m:sub>
                              <m:r>
                                <a:rPr lang="en-US" sz="2800" b="1" i="1" smtClean="0">
                                  <a:latin typeface="Cambria Math" panose="02040503050406030204" pitchFamily="18" charset="0"/>
                                  <a:ea typeface="Cambria Math" panose="02040503050406030204" pitchFamily="18" charset="0"/>
                                </a:rPr>
                                <m:t>𝑨</m:t>
                              </m:r>
                            </m:sub>
                          </m:sSub>
                          <m:sSubSup>
                            <m:sSubSupPr>
                              <m:ctrlPr>
                                <a:rPr lang="en-US" sz="2800" b="1" i="1" smtClean="0">
                                  <a:latin typeface="Cambria Math" panose="02040503050406030204" pitchFamily="18" charset="0"/>
                                  <a:ea typeface="Cambria Math" panose="02040503050406030204" pitchFamily="18" charset="0"/>
                                </a:rPr>
                              </m:ctrlPr>
                            </m:sSubSupPr>
                            <m:e>
                              <m:r>
                                <a:rPr lang="en-US" sz="2800" b="1" i="1" smtClean="0">
                                  <a:latin typeface="Cambria Math" panose="02040503050406030204" pitchFamily="18" charset="0"/>
                                  <a:ea typeface="Cambria Math" panose="02040503050406030204" pitchFamily="18" charset="0"/>
                                </a:rPr>
                                <m:t>𝒓</m:t>
                              </m:r>
                            </m:e>
                            <m:sub>
                              <m:r>
                                <a:rPr lang="en-US" sz="2800" b="1" i="1" smtClean="0">
                                  <a:latin typeface="Cambria Math" panose="02040503050406030204" pitchFamily="18" charset="0"/>
                                  <a:ea typeface="Cambria Math" panose="02040503050406030204" pitchFamily="18" charset="0"/>
                                </a:rPr>
                                <m:t>𝒆</m:t>
                              </m:r>
                            </m:sub>
                            <m:sup>
                              <m:r>
                                <a:rPr lang="en-US" sz="2800" b="1" i="1" smtClean="0">
                                  <a:latin typeface="Cambria Math" panose="02040503050406030204" pitchFamily="18" charset="0"/>
                                  <a:ea typeface="Cambria Math" panose="02040503050406030204" pitchFamily="18" charset="0"/>
                                </a:rPr>
                                <m:t>𝟐</m:t>
                              </m:r>
                            </m:sup>
                          </m:sSubSup>
                          <m:sSub>
                            <m:sSubPr>
                              <m:ctrlPr>
                                <a:rPr lang="en-US" sz="2800" b="1" i="1" smtClean="0">
                                  <a:latin typeface="Cambria Math" panose="02040503050406030204" pitchFamily="18" charset="0"/>
                                  <a:ea typeface="Cambria Math" panose="02040503050406030204" pitchFamily="18" charset="0"/>
                                </a:rPr>
                              </m:ctrlPr>
                            </m:sSubPr>
                            <m:e>
                              <m:r>
                                <a:rPr lang="en-US" sz="2800" b="1" i="1" smtClean="0">
                                  <a:latin typeface="Cambria Math" panose="02040503050406030204" pitchFamily="18" charset="0"/>
                                  <a:ea typeface="Cambria Math" panose="02040503050406030204" pitchFamily="18" charset="0"/>
                                </a:rPr>
                                <m:t>𝒎</m:t>
                              </m:r>
                            </m:e>
                            <m:sub>
                              <m:r>
                                <a:rPr lang="en-US" sz="2800" b="1" i="1" smtClean="0">
                                  <a:latin typeface="Cambria Math" panose="02040503050406030204" pitchFamily="18" charset="0"/>
                                  <a:ea typeface="Cambria Math" panose="02040503050406030204" pitchFamily="18" charset="0"/>
                                </a:rPr>
                                <m:t>𝒆</m:t>
                              </m:r>
                            </m:sub>
                          </m:sSub>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𝒄</m:t>
                              </m:r>
                            </m:e>
                            <m:sup>
                              <m:r>
                                <a:rPr lang="en-US" sz="2800" b="1" i="1" smtClean="0">
                                  <a:latin typeface="Cambria Math" panose="02040503050406030204" pitchFamily="18" charset="0"/>
                                  <a:ea typeface="Cambria Math" panose="02040503050406030204" pitchFamily="18" charset="0"/>
                                </a:rPr>
                                <m:t>𝟐</m:t>
                              </m:r>
                            </m:sup>
                          </m:sSup>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𝒛</m:t>
                              </m:r>
                            </m:e>
                            <m:sup>
                              <m:r>
                                <a:rPr lang="en-US" sz="2800" b="1" i="1" smtClean="0">
                                  <a:latin typeface="Cambria Math" panose="02040503050406030204" pitchFamily="18" charset="0"/>
                                  <a:ea typeface="Cambria Math" panose="02040503050406030204" pitchFamily="18" charset="0"/>
                                </a:rPr>
                                <m:t>𝟐</m:t>
                              </m:r>
                            </m:sup>
                          </m:sSup>
                          <m:r>
                            <a:rPr lang="en-US" sz="2800" b="1" i="1" smtClean="0">
                              <a:latin typeface="Cambria Math" panose="02040503050406030204" pitchFamily="18" charset="0"/>
                              <a:ea typeface="Cambria Math" panose="02040503050406030204" pitchFamily="18" charset="0"/>
                            </a:rPr>
                            <m:t>𝒁</m:t>
                          </m:r>
                        </m:num>
                        <m:den>
                          <m:r>
                            <a:rPr lang="en-US" sz="2800" b="1" i="1" smtClean="0">
                              <a:latin typeface="Cambria Math" panose="02040503050406030204" pitchFamily="18" charset="0"/>
                            </a:rPr>
                            <m:t>𝑨</m:t>
                          </m:r>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𝜷</m:t>
                              </m:r>
                            </m:e>
                            <m:sup>
                              <m:r>
                                <a:rPr lang="en-US" sz="2800" b="1" i="1" smtClean="0">
                                  <a:latin typeface="Cambria Math" panose="02040503050406030204" pitchFamily="18" charset="0"/>
                                </a:rPr>
                                <m:t>𝟐</m:t>
                              </m:r>
                            </m:sup>
                          </m:sSup>
                        </m:den>
                      </m:f>
                      <m:r>
                        <a:rPr lang="en-US" sz="2800" b="1" i="1" smtClean="0">
                          <a:latin typeface="Cambria Math" panose="02040503050406030204" pitchFamily="18" charset="0"/>
                          <a:ea typeface="Cambria Math" panose="02040503050406030204" pitchFamily="18" charset="0"/>
                        </a:rPr>
                        <m:t>×</m:t>
                      </m:r>
                      <m:d>
                        <m:dPr>
                          <m:begChr m:val="["/>
                          <m:endChr m:val="]"/>
                          <m:ctrlPr>
                            <a:rPr lang="en-US" sz="2800" b="1" i="1" smtClean="0">
                              <a:latin typeface="Cambria Math" panose="02040503050406030204" pitchFamily="18" charset="0"/>
                              <a:ea typeface="Cambria Math" panose="02040503050406030204" pitchFamily="18" charset="0"/>
                            </a:rPr>
                          </m:ctrlPr>
                        </m:dPr>
                        <m:e>
                          <m:f>
                            <m:fPr>
                              <m:ctrlPr>
                                <a:rPr lang="en-US" sz="2800" b="1" i="1" smtClean="0">
                                  <a:latin typeface="Cambria Math" panose="02040503050406030204" pitchFamily="18" charset="0"/>
                                  <a:ea typeface="Cambria Math" panose="02040503050406030204" pitchFamily="18" charset="0"/>
                                </a:rPr>
                              </m:ctrlPr>
                            </m:fPr>
                            <m:num>
                              <m:r>
                                <a:rPr lang="en-US" sz="2800" b="1" i="1" smtClean="0">
                                  <a:latin typeface="Cambria Math" panose="02040503050406030204" pitchFamily="18" charset="0"/>
                                  <a:ea typeface="Cambria Math" panose="02040503050406030204" pitchFamily="18" charset="0"/>
                                </a:rPr>
                                <m:t>𝟏</m:t>
                              </m:r>
                            </m:num>
                            <m:den>
                              <m:r>
                                <a:rPr lang="en-US" sz="2800" b="1" i="1" smtClean="0">
                                  <a:latin typeface="Cambria Math" panose="02040503050406030204" pitchFamily="18" charset="0"/>
                                  <a:ea typeface="Cambria Math" panose="02040503050406030204" pitchFamily="18" charset="0"/>
                                </a:rPr>
                                <m:t>𝟐</m:t>
                              </m:r>
                            </m:den>
                          </m:f>
                          <m:r>
                            <a:rPr lang="en-US" sz="2800" b="1" i="1" smtClean="0">
                              <a:latin typeface="Cambria Math" panose="02040503050406030204" pitchFamily="18" charset="0"/>
                              <a:ea typeface="Cambria Math" panose="02040503050406030204" pitchFamily="18" charset="0"/>
                            </a:rPr>
                            <m:t>𝒍𝒏</m:t>
                          </m:r>
                          <m:f>
                            <m:fPr>
                              <m:ctrlPr>
                                <a:rPr lang="en-US" sz="2800" b="1" i="1" smtClean="0">
                                  <a:latin typeface="Cambria Math" panose="02040503050406030204" pitchFamily="18" charset="0"/>
                                  <a:ea typeface="Cambria Math" panose="02040503050406030204" pitchFamily="18" charset="0"/>
                                </a:rPr>
                              </m:ctrlPr>
                            </m:fPr>
                            <m:num>
                              <m:r>
                                <a:rPr lang="en-US" sz="2800" b="1" i="1" smtClean="0">
                                  <a:latin typeface="Cambria Math" panose="02040503050406030204" pitchFamily="18" charset="0"/>
                                  <a:ea typeface="Cambria Math" panose="02040503050406030204" pitchFamily="18" charset="0"/>
                                </a:rPr>
                                <m:t>𝟐</m:t>
                              </m:r>
                              <m:sSub>
                                <m:sSubPr>
                                  <m:ctrlPr>
                                    <a:rPr lang="en-US" sz="2800" b="1" i="1" smtClean="0">
                                      <a:latin typeface="Cambria Math" panose="02040503050406030204" pitchFamily="18" charset="0"/>
                                      <a:ea typeface="Cambria Math" panose="02040503050406030204" pitchFamily="18" charset="0"/>
                                    </a:rPr>
                                  </m:ctrlPr>
                                </m:sSubPr>
                                <m:e>
                                  <m:r>
                                    <a:rPr lang="en-US" sz="2800" b="1" i="1" smtClean="0">
                                      <a:latin typeface="Cambria Math" panose="02040503050406030204" pitchFamily="18" charset="0"/>
                                      <a:ea typeface="Cambria Math" panose="02040503050406030204" pitchFamily="18" charset="0"/>
                                    </a:rPr>
                                    <m:t>𝒎</m:t>
                                  </m:r>
                                </m:e>
                                <m:sub>
                                  <m:r>
                                    <a:rPr lang="en-US" sz="2800" b="1" i="1" smtClean="0">
                                      <a:latin typeface="Cambria Math" panose="02040503050406030204" pitchFamily="18" charset="0"/>
                                      <a:ea typeface="Cambria Math" panose="02040503050406030204" pitchFamily="18" charset="0"/>
                                    </a:rPr>
                                    <m:t>𝒆</m:t>
                                  </m:r>
                                </m:sub>
                              </m:sSub>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𝒄</m:t>
                                  </m:r>
                                </m:e>
                                <m:sup>
                                  <m:r>
                                    <a:rPr lang="en-US" sz="2800" b="1" i="1" smtClean="0">
                                      <a:latin typeface="Cambria Math" panose="02040503050406030204" pitchFamily="18" charset="0"/>
                                      <a:ea typeface="Cambria Math" panose="02040503050406030204" pitchFamily="18" charset="0"/>
                                    </a:rPr>
                                    <m:t>𝟐</m:t>
                                  </m:r>
                                </m:sup>
                              </m:sSup>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𝜷</m:t>
                                  </m:r>
                                </m:e>
                                <m:sup>
                                  <m:r>
                                    <a:rPr lang="en-US" sz="2800" b="1" i="1" smtClean="0">
                                      <a:latin typeface="Cambria Math" panose="02040503050406030204" pitchFamily="18" charset="0"/>
                                      <a:ea typeface="Cambria Math" panose="02040503050406030204" pitchFamily="18" charset="0"/>
                                    </a:rPr>
                                    <m:t>𝟐</m:t>
                                  </m:r>
                                </m:sup>
                              </m:sSup>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𝜸</m:t>
                                  </m:r>
                                </m:e>
                                <m:sup>
                                  <m:r>
                                    <a:rPr lang="en-US" sz="2800" b="1" i="1" smtClean="0">
                                      <a:latin typeface="Cambria Math" panose="02040503050406030204" pitchFamily="18" charset="0"/>
                                      <a:ea typeface="Cambria Math" panose="02040503050406030204" pitchFamily="18" charset="0"/>
                                    </a:rPr>
                                    <m:t>𝟐</m:t>
                                  </m:r>
                                </m:sup>
                              </m:sSup>
                              <m:sSub>
                                <m:sSubPr>
                                  <m:ctrlPr>
                                    <a:rPr lang="en-US" sz="2800" b="1" i="1" smtClean="0">
                                      <a:latin typeface="Cambria Math" panose="02040503050406030204" pitchFamily="18" charset="0"/>
                                      <a:ea typeface="Cambria Math" panose="02040503050406030204" pitchFamily="18" charset="0"/>
                                    </a:rPr>
                                  </m:ctrlPr>
                                </m:sSubPr>
                                <m:e>
                                  <m:r>
                                    <a:rPr lang="en-US" sz="2800" b="1" i="1" smtClean="0">
                                      <a:latin typeface="Cambria Math" panose="02040503050406030204" pitchFamily="18" charset="0"/>
                                      <a:ea typeface="Cambria Math" panose="02040503050406030204" pitchFamily="18" charset="0"/>
                                    </a:rPr>
                                    <m:t>𝑻</m:t>
                                  </m:r>
                                </m:e>
                                <m:sub>
                                  <m:r>
                                    <a:rPr lang="en-US" sz="2800" b="1" i="1" smtClean="0">
                                      <a:latin typeface="Cambria Math" panose="02040503050406030204" pitchFamily="18" charset="0"/>
                                      <a:ea typeface="Cambria Math" panose="02040503050406030204" pitchFamily="18" charset="0"/>
                                    </a:rPr>
                                    <m:t>𝒎𝒂𝒙</m:t>
                                  </m:r>
                                </m:sub>
                              </m:sSub>
                            </m:num>
                            <m:den>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𝑰</m:t>
                                  </m:r>
                                </m:e>
                                <m:sup>
                                  <m:r>
                                    <a:rPr lang="en-US" sz="2800" b="1" i="1" smtClean="0">
                                      <a:latin typeface="Cambria Math" panose="02040503050406030204" pitchFamily="18" charset="0"/>
                                      <a:ea typeface="Cambria Math" panose="02040503050406030204" pitchFamily="18" charset="0"/>
                                    </a:rPr>
                                    <m:t>𝟐</m:t>
                                  </m:r>
                                </m:sup>
                              </m:sSup>
                            </m:den>
                          </m:f>
                          <m:r>
                            <a:rPr lang="en-US" sz="2800" b="1" i="1" smtClean="0">
                              <a:latin typeface="Cambria Math" panose="02040503050406030204" pitchFamily="18" charset="0"/>
                              <a:ea typeface="Cambria Math" panose="02040503050406030204" pitchFamily="18" charset="0"/>
                            </a:rPr>
                            <m:t>−</m:t>
                          </m:r>
                          <m:sSup>
                            <m:sSupPr>
                              <m:ctrlPr>
                                <a:rPr lang="en-US" sz="2800" b="1" i="1" smtClean="0">
                                  <a:latin typeface="Cambria Math" panose="02040503050406030204" pitchFamily="18" charset="0"/>
                                  <a:ea typeface="Cambria Math" panose="02040503050406030204" pitchFamily="18" charset="0"/>
                                </a:rPr>
                              </m:ctrlPr>
                            </m:sSupPr>
                            <m:e>
                              <m:r>
                                <a:rPr lang="en-US" sz="2800" b="1" i="1" smtClean="0">
                                  <a:latin typeface="Cambria Math" panose="02040503050406030204" pitchFamily="18" charset="0"/>
                                  <a:ea typeface="Cambria Math" panose="02040503050406030204" pitchFamily="18" charset="0"/>
                                </a:rPr>
                                <m:t>𝜷</m:t>
                              </m:r>
                            </m:e>
                            <m:sup>
                              <m:r>
                                <a:rPr lang="en-US" sz="2800" b="1" i="1" smtClean="0">
                                  <a:latin typeface="Cambria Math" panose="02040503050406030204" pitchFamily="18" charset="0"/>
                                  <a:ea typeface="Cambria Math" panose="02040503050406030204" pitchFamily="18" charset="0"/>
                                </a:rPr>
                                <m:t>𝟐</m:t>
                              </m:r>
                            </m:sup>
                          </m:sSup>
                          <m:r>
                            <a:rPr lang="en-US" sz="2800" b="1" i="1" smtClean="0">
                              <a:latin typeface="Cambria Math" panose="02040503050406030204" pitchFamily="18" charset="0"/>
                              <a:ea typeface="Cambria Math" panose="02040503050406030204" pitchFamily="18" charset="0"/>
                            </a:rPr>
                            <m:t>−</m:t>
                          </m:r>
                          <m:f>
                            <m:fPr>
                              <m:ctrlPr>
                                <a:rPr lang="en-US" sz="2800" b="1" i="1" smtClean="0">
                                  <a:latin typeface="Cambria Math" panose="02040503050406030204" pitchFamily="18" charset="0"/>
                                  <a:ea typeface="Cambria Math" panose="02040503050406030204" pitchFamily="18" charset="0"/>
                                </a:rPr>
                              </m:ctrlPr>
                            </m:fPr>
                            <m:num>
                              <m:r>
                                <a:rPr lang="en-US" sz="2800" b="1" i="1" smtClean="0">
                                  <a:latin typeface="Cambria Math" panose="02040503050406030204" pitchFamily="18" charset="0"/>
                                  <a:ea typeface="Cambria Math" panose="02040503050406030204" pitchFamily="18" charset="0"/>
                                </a:rPr>
                                <m:t>𝜹</m:t>
                              </m:r>
                            </m:num>
                            <m:den>
                              <m:r>
                                <a:rPr lang="en-US" sz="2800" b="1" i="1" smtClean="0">
                                  <a:latin typeface="Cambria Math" panose="02040503050406030204" pitchFamily="18" charset="0"/>
                                  <a:ea typeface="Cambria Math" panose="02040503050406030204" pitchFamily="18" charset="0"/>
                                </a:rPr>
                                <m:t>𝟐</m:t>
                              </m:r>
                            </m:den>
                          </m:f>
                        </m:e>
                      </m:d>
                    </m:oMath>
                  </m:oMathPara>
                </a14:m>
                <a:endParaRPr lang="ru-RU" sz="2800" b="1" dirty="0"/>
              </a:p>
            </p:txBody>
          </p:sp>
        </mc:Choice>
        <mc:Fallback xmlns="">
          <p:sp>
            <p:nvSpPr>
              <p:cNvPr id="2" name="Заголовок 1">
                <a:extLst>
                  <a:ext uri="{FF2B5EF4-FFF2-40B4-BE49-F238E27FC236}">
                    <a16:creationId xmlns:a16="http://schemas.microsoft.com/office/drawing/2014/main" id="{0F01F041-ADC9-EC92-5EE8-11E6BE272864}"/>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47810379-F330-46AF-9F12-1C4212E35A27}"/>
                  </a:ext>
                </a:extLst>
              </p:cNvPr>
              <p:cNvSpPr>
                <a:spLocks noGrp="1"/>
              </p:cNvSpPr>
              <p:nvPr>
                <p:ph idx="1"/>
              </p:nvPr>
            </p:nvSpPr>
            <p:spPr/>
            <p:txBody>
              <a:bodyPr>
                <a:normAutofit fontScale="92500" lnSpcReduction="20000"/>
              </a:bodyPr>
              <a:lstStyle/>
              <a:p>
                <a:pPr marL="0" indent="0">
                  <a:buNone/>
                </a:pP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𝐴</m:t>
                        </m:r>
                      </m:sub>
                    </m:sSub>
                    <m:r>
                      <a:rPr lang="en-US" b="0" i="1" smtClean="0">
                        <a:latin typeface="Cambria Math" panose="02040503050406030204" pitchFamily="18" charset="0"/>
                      </a:rPr>
                      <m:t>−</m:t>
                    </m:r>
                  </m:oMath>
                </a14:m>
                <a:r>
                  <a:rPr lang="en-US" dirty="0"/>
                  <a:t> </a:t>
                </a:r>
                <a:r>
                  <a:rPr lang="en-US" dirty="0" err="1"/>
                  <a:t>Avagadro</a:t>
                </a:r>
                <a:r>
                  <a:rPr lang="en-US" dirty="0"/>
                  <a:t> </a:t>
                </a:r>
                <a:r>
                  <a:rPr lang="en-US" dirty="0" err="1"/>
                  <a:t>doimiysi</a:t>
                </a:r>
                <a:r>
                  <a:rPr lang="en-US" dirty="0"/>
                  <a:t>, </a:t>
                </a:r>
                <a14:m>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rPr>
                      <m:t>−</m:t>
                    </m:r>
                  </m:oMath>
                </a14:m>
                <a:r>
                  <a:rPr lang="en-US" dirty="0" err="1"/>
                  <a:t>elektronning</a:t>
                </a:r>
                <a:r>
                  <a:rPr lang="en-US" dirty="0"/>
                  <a:t> </a:t>
                </a:r>
                <a:r>
                  <a:rPr lang="en-US" dirty="0" err="1"/>
                  <a:t>klassik</a:t>
                </a:r>
                <a:r>
                  <a:rPr lang="en-US" dirty="0"/>
                  <a:t> </a:t>
                </a:r>
                <a:r>
                  <a:rPr lang="en-US" dirty="0" err="1"/>
                  <a:t>radiusi</a:t>
                </a:r>
                <a:r>
                  <a:rPr lang="en-US" dirty="0"/>
                  <a:t>, </a:t>
                </a:r>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oMath>
                </a14:m>
                <a:r>
                  <a:rPr lang="en-US" dirty="0"/>
                  <a:t> </a:t>
                </a:r>
                <a:r>
                  <a:rPr lang="en-US" dirty="0" err="1"/>
                  <a:t>modda</a:t>
                </a:r>
                <a:r>
                  <a:rPr lang="en-US" dirty="0"/>
                  <a:t> atom </a:t>
                </a:r>
                <a:r>
                  <a:rPr lang="en-US" dirty="0" err="1"/>
                  <a:t>raqami</a:t>
                </a:r>
                <a:r>
                  <a:rPr lang="en-US" dirty="0"/>
                  <a:t>, </a:t>
                </a:r>
                <a14:m>
                  <m:oMath xmlns:m="http://schemas.openxmlformats.org/officeDocument/2006/math">
                    <m:r>
                      <a:rPr lang="en-US" i="1" smtClean="0">
                        <a:latin typeface="Cambria Math" panose="02040503050406030204" pitchFamily="18" charset="0"/>
                        <a:ea typeface="Cambria Math" panose="02040503050406030204" pitchFamily="18" charset="0"/>
                      </a:rPr>
                      <m:t>𝛽</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𝑣</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𝑐</m:t>
                    </m:r>
                  </m:oMath>
                </a14:m>
                <a:r>
                  <a:rPr lang="en-US" dirty="0"/>
                  <a:t>, </a:t>
                </a:r>
                <a14:m>
                  <m:oMath xmlns:m="http://schemas.openxmlformats.org/officeDocument/2006/math">
                    <m:r>
                      <a:rPr lang="en-US" b="0" i="1" smtClean="0">
                        <a:latin typeface="Cambria Math" panose="02040503050406030204" pitchFamily="18" charset="0"/>
                      </a:rPr>
                      <m:t>𝑣</m:t>
                    </m:r>
                    <m:r>
                      <a:rPr lang="en-US" b="0" i="1" smtClean="0">
                        <a:latin typeface="Cambria Math" panose="02040503050406030204" pitchFamily="18" charset="0"/>
                      </a:rPr>
                      <m:t>−</m:t>
                    </m:r>
                  </m:oMath>
                </a14:m>
                <a:r>
                  <a:rPr lang="en-US" dirty="0"/>
                  <a:t> </a:t>
                </a:r>
                <a:r>
                  <a:rPr lang="en-US" dirty="0" err="1"/>
                  <a:t>tushuvchi</a:t>
                </a:r>
                <a:r>
                  <a:rPr lang="en-US" dirty="0"/>
                  <a:t> </a:t>
                </a:r>
                <a:r>
                  <a:rPr lang="en-US" dirty="0" err="1"/>
                  <a:t>zarra</a:t>
                </a:r>
                <a:r>
                  <a:rPr lang="en-US" dirty="0"/>
                  <a:t> </a:t>
                </a:r>
                <a:r>
                  <a:rPr lang="en-US" dirty="0" err="1"/>
                  <a:t>tezligi</a:t>
                </a:r>
                <a:r>
                  <a:rPr lang="en-US" dirty="0"/>
                  <a:t>, </a:t>
                </a:r>
                <a14:m>
                  <m:oMath xmlns:m="http://schemas.openxmlformats.org/officeDocument/2006/math">
                    <m:r>
                      <a:rPr lang="en-US" i="1" smtClean="0">
                        <a:latin typeface="Cambria Math" panose="02040503050406030204" pitchFamily="18" charset="0"/>
                        <a:ea typeface="Cambria Math" panose="02040503050406030204" pitchFamily="18" charset="0"/>
                      </a:rPr>
                      <m:t>𝛾</m:t>
                    </m:r>
                    <m:r>
                      <a:rPr lang="en-US" b="0" i="1" smtClean="0">
                        <a:latin typeface="Cambria Math" panose="02040503050406030204" pitchFamily="18" charset="0"/>
                        <a:ea typeface="Cambria Math" panose="02040503050406030204" pitchFamily="18" charset="0"/>
                      </a:rPr>
                      <m:t>=1/</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1−</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𝛽</m:t>
                            </m:r>
                          </m:e>
                          <m:sup>
                            <m:r>
                              <a:rPr lang="en-US" b="0" i="1" smtClean="0">
                                <a:latin typeface="Cambria Math" panose="02040503050406030204" pitchFamily="18" charset="0"/>
                                <a:ea typeface="Cambria Math" panose="02040503050406030204" pitchFamily="18" charset="0"/>
                              </a:rPr>
                              <m:t>2</m:t>
                            </m:r>
                          </m:sup>
                        </m:sSup>
                      </m:e>
                    </m:rad>
                  </m:oMath>
                </a14:m>
                <a:r>
                  <a:rPr lang="el-GR" dirty="0"/>
                  <a:t>, </a:t>
                </a:r>
                <a14:m>
                  <m:oMath xmlns:m="http://schemas.openxmlformats.org/officeDocument/2006/math">
                    <m:r>
                      <a:rPr lang="en-US" b="0" i="1" smtClean="0">
                        <a:latin typeface="Cambria Math" panose="02040503050406030204" pitchFamily="18" charset="0"/>
                      </a:rPr>
                      <m:t>𝐼</m:t>
                    </m:r>
                    <m:r>
                      <a:rPr lang="en-US" b="0" i="1" smtClean="0">
                        <a:latin typeface="Cambria Math" panose="02040503050406030204" pitchFamily="18" charset="0"/>
                      </a:rPr>
                      <m:t>−</m:t>
                    </m:r>
                  </m:oMath>
                </a14:m>
                <a:r>
                  <a:rPr lang="en-US" dirty="0"/>
                  <a:t> </a:t>
                </a:r>
                <a:r>
                  <a:rPr lang="en-US" dirty="0" err="1"/>
                  <a:t>o'rtacha</a:t>
                </a:r>
                <a:r>
                  <a:rPr lang="en-US" dirty="0"/>
                  <a:t> </a:t>
                </a:r>
                <a:r>
                  <a:rPr lang="en-US" dirty="0" err="1"/>
                  <a:t>ionizatsiya</a:t>
                </a:r>
                <a:r>
                  <a:rPr lang="en-US" dirty="0"/>
                  <a:t> </a:t>
                </a:r>
                <a:r>
                  <a:rPr lang="en-US" dirty="0" err="1"/>
                  <a:t>potensiali</a:t>
                </a:r>
                <a:r>
                  <a:rPr lang="en-US" dirty="0"/>
                  <a: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𝑚𝑎𝑥</m:t>
                        </m:r>
                      </m:sub>
                    </m:sSub>
                  </m:oMath>
                </a14:m>
                <a:r>
                  <a:rPr lang="en-US" dirty="0"/>
                  <a:t> - </a:t>
                </a:r>
                <a:r>
                  <a:rPr lang="en-US" dirty="0" err="1"/>
                  <a:t>bitta</a:t>
                </a:r>
                <a:r>
                  <a:rPr lang="en-US" dirty="0"/>
                  <a:t> </a:t>
                </a:r>
                <a:r>
                  <a:rPr lang="en-US" dirty="0" err="1"/>
                  <a:t>to'qnashuvda</a:t>
                </a:r>
                <a:r>
                  <a:rPr lang="en-US" dirty="0"/>
                  <a:t> </a:t>
                </a:r>
                <a:r>
                  <a:rPr lang="en-US" dirty="0" err="1"/>
                  <a:t>erkin</a:t>
                </a:r>
                <a:r>
                  <a:rPr lang="en-US" dirty="0"/>
                  <a:t> </a:t>
                </a:r>
                <a:r>
                  <a:rPr lang="en-US" dirty="0" err="1"/>
                  <a:t>elektronga</a:t>
                </a:r>
                <a:r>
                  <a:rPr lang="en-US" dirty="0"/>
                  <a:t> </a:t>
                </a:r>
                <a:r>
                  <a:rPr lang="en-US" dirty="0" err="1"/>
                  <a:t>o'tkazilishi</a:t>
                </a:r>
                <a:r>
                  <a:rPr lang="en-US" dirty="0"/>
                  <a:t> </a:t>
                </a:r>
                <a:r>
                  <a:rPr lang="en-US" dirty="0" err="1"/>
                  <a:t>mumkin</a:t>
                </a:r>
                <a:r>
                  <a:rPr lang="en-US" dirty="0"/>
                  <a:t> </a:t>
                </a:r>
                <a:r>
                  <a:rPr lang="en-US" dirty="0" err="1"/>
                  <a:t>bo'lgan</a:t>
                </a:r>
                <a:r>
                  <a:rPr lang="en-US" dirty="0"/>
                  <a:t> </a:t>
                </a:r>
                <a:r>
                  <a:rPr lang="en-US" dirty="0" err="1"/>
                  <a:t>maksimal</a:t>
                </a:r>
                <a:r>
                  <a:rPr lang="en-US" dirty="0"/>
                  <a:t> </a:t>
                </a:r>
                <a:r>
                  <a:rPr lang="en-US" dirty="0" err="1"/>
                  <a:t>energiya</a:t>
                </a:r>
                <a:r>
                  <a:rPr lang="en-US" dirty="0"/>
                  <a:t>,</a:t>
                </a:r>
                <a14:m>
                  <m:oMath xmlns:m="http://schemas.openxmlformats.org/officeDocument/2006/math">
                    <m:r>
                      <a:rPr lang="en-US" i="1" smtClean="0">
                        <a:latin typeface="Cambria Math" panose="02040503050406030204" pitchFamily="18" charset="0"/>
                        <a:ea typeface="Cambria Math" panose="02040503050406030204" pitchFamily="18" charset="0"/>
                      </a:rPr>
                      <m:t>𝛿</m:t>
                    </m:r>
                    <m:r>
                      <a:rPr lang="en-US" b="0" i="1" smtClean="0">
                        <a:latin typeface="Cambria Math" panose="02040503050406030204" pitchFamily="18" charset="0"/>
                        <a:ea typeface="Cambria Math" panose="02040503050406030204" pitchFamily="18" charset="0"/>
                      </a:rPr>
                      <m:t>−</m:t>
                    </m:r>
                  </m:oMath>
                </a14:m>
                <a:r>
                  <a:rPr lang="en-US" dirty="0"/>
                  <a:t> </a:t>
                </a:r>
                <a:r>
                  <a:rPr lang="en-US" dirty="0" err="1"/>
                  <a:t>zichlik</a:t>
                </a:r>
                <a:r>
                  <a:rPr lang="en-US" dirty="0"/>
                  <a:t> </a:t>
                </a:r>
                <a:r>
                  <a:rPr lang="en-US" dirty="0" err="1"/>
                  <a:t>effektini</a:t>
                </a:r>
                <a:r>
                  <a:rPr lang="en-US" dirty="0"/>
                  <a:t> </a:t>
                </a:r>
                <a:r>
                  <a:rPr lang="en-US" dirty="0" err="1"/>
                  <a:t>hisobga</a:t>
                </a:r>
                <a:r>
                  <a:rPr lang="en-US" dirty="0"/>
                  <a:t> </a:t>
                </a:r>
                <a:r>
                  <a:rPr lang="en-US" dirty="0" err="1"/>
                  <a:t>oluvch</a:t>
                </a:r>
                <a:r>
                  <a:rPr lang="en-US" dirty="0"/>
                  <a:t> had.</a:t>
                </a:r>
              </a:p>
              <a:p>
                <a:pPr marL="0" indent="0">
                  <a:buNone/>
                </a:pPr>
                <a:r>
                  <a:rPr lang="en-US" dirty="0"/>
                  <a:t>   </a:t>
                </a:r>
                <a:r>
                  <a:rPr lang="en-US" dirty="0" err="1"/>
                  <a:t>Relyativistik</a:t>
                </a:r>
                <a:r>
                  <a:rPr lang="en-US" dirty="0"/>
                  <a:t> </a:t>
                </a:r>
                <a:r>
                  <a:rPr lang="en-US" dirty="0" err="1"/>
                  <a:t>bo’lmagan</a:t>
                </a:r>
                <a:r>
                  <a:rPr lang="en-US" dirty="0"/>
                  <a:t> </a:t>
                </a:r>
                <a:r>
                  <a:rPr lang="en-US" dirty="0" err="1"/>
                  <a:t>holat</a:t>
                </a:r>
                <a:r>
                  <a:rPr lang="en-US" dirty="0"/>
                  <a:t> </a:t>
                </a:r>
                <a:r>
                  <a:rPr lang="en-US" dirty="0" err="1"/>
                  <a:t>uchun</a:t>
                </a:r>
                <a:r>
                  <a:rPr lang="en-US" dirty="0"/>
                  <a:t> </a:t>
                </a:r>
                <a:r>
                  <a:rPr lang="en-US" dirty="0" err="1"/>
                  <a:t>uchun</a:t>
                </a:r>
                <a:r>
                  <a:rPr lang="en-US" dirty="0"/>
                  <a:t> </a:t>
                </a:r>
                <a14:m>
                  <m:oMath xmlns:m="http://schemas.openxmlformats.org/officeDocument/2006/math">
                    <m:d>
                      <m:dPr>
                        <m:ctrlPr>
                          <a:rPr lang="en-US"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𝛾</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𝑚</m:t>
                            </m:r>
                          </m:e>
                          <m:sub>
                            <m:r>
                              <a:rPr lang="en-US" b="0" i="1" smtClean="0">
                                <a:latin typeface="Cambria Math" panose="02040503050406030204" pitchFamily="18" charset="0"/>
                                <a:ea typeface="Cambria Math" panose="02040503050406030204" pitchFamily="18" charset="0"/>
                              </a:rPr>
                              <m:t>𝑒</m:t>
                            </m:r>
                          </m:sub>
                        </m:sSub>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r>
                          <a:rPr lang="en-US" b="0" i="1" smtClean="0">
                            <a:latin typeface="Cambria Math" panose="02040503050406030204" pitchFamily="18" charset="0"/>
                            <a:ea typeface="Cambria Math" panose="02040503050406030204" pitchFamily="18" charset="0"/>
                          </a:rPr>
                          <m:t>≪1</m:t>
                        </m:r>
                      </m:e>
                    </m:d>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𝑚𝑎𝑥</m:t>
                        </m:r>
                      </m:sub>
                    </m:sSub>
                    <m:r>
                      <a:rPr lang="en-US" i="1" smtClean="0">
                        <a:latin typeface="Cambria Math" panose="02040503050406030204" pitchFamily="18" charset="0"/>
                        <a:ea typeface="Cambria Math" panose="02040503050406030204" pitchFamily="18" charset="0"/>
                      </a:rPr>
                      <m:t>≈</m:t>
                    </m:r>
                  </m:oMath>
                </a14:m>
                <a:r>
                  <a:rPr lang="en-US" sz="2500" b="1" cap="all" dirty="0">
                    <a:solidFill>
                      <a:prstClr val="black"/>
                    </a:solidFill>
                    <a:ea typeface="Cambria Math" panose="02040503050406030204" pitchFamily="18" charset="0"/>
                    <a:cs typeface="+mj-cs"/>
                  </a:rPr>
                  <a:t> </a:t>
                </a:r>
                <a14:m>
                  <m:oMath xmlns:m="http://schemas.openxmlformats.org/officeDocument/2006/math">
                    <m:r>
                      <a:rPr lang="en-US" sz="2500" b="0" i="1" cap="all">
                        <a:solidFill>
                          <a:prstClr val="black"/>
                        </a:solidFill>
                        <a:latin typeface="Cambria Math" panose="02040503050406030204" pitchFamily="18" charset="0"/>
                        <a:ea typeface="Cambria Math" panose="02040503050406030204" pitchFamily="18" charset="0"/>
                        <a:cs typeface="+mj-cs"/>
                      </a:rPr>
                      <m:t>2</m:t>
                    </m:r>
                    <m:sSub>
                      <m:sSubPr>
                        <m:ctrlPr>
                          <a:rPr lang="en-US" sz="2500" i="1" cap="all">
                            <a:solidFill>
                              <a:prstClr val="black"/>
                            </a:solidFill>
                            <a:latin typeface="Cambria Math" panose="02040503050406030204" pitchFamily="18" charset="0"/>
                            <a:ea typeface="Cambria Math" panose="02040503050406030204" pitchFamily="18" charset="0"/>
                            <a:cs typeface="+mj-cs"/>
                          </a:rPr>
                        </m:ctrlPr>
                      </m:sSubPr>
                      <m:e>
                        <m:r>
                          <a:rPr lang="en-US" sz="2500" b="0" i="1" cap="all">
                            <a:solidFill>
                              <a:prstClr val="black"/>
                            </a:solidFill>
                            <a:latin typeface="Cambria Math" panose="02040503050406030204" pitchFamily="18" charset="0"/>
                            <a:ea typeface="Cambria Math" panose="02040503050406030204" pitchFamily="18" charset="0"/>
                            <a:cs typeface="+mj-cs"/>
                          </a:rPr>
                          <m:t>𝑚</m:t>
                        </m:r>
                      </m:e>
                      <m:sub>
                        <m:r>
                          <a:rPr lang="en-US" sz="2500" b="0" i="1" cap="all">
                            <a:solidFill>
                              <a:prstClr val="black"/>
                            </a:solidFill>
                            <a:latin typeface="Cambria Math" panose="02040503050406030204" pitchFamily="18" charset="0"/>
                            <a:ea typeface="Cambria Math" panose="02040503050406030204" pitchFamily="18" charset="0"/>
                            <a:cs typeface="+mj-cs"/>
                          </a:rPr>
                          <m:t>𝑒</m:t>
                        </m:r>
                      </m:sub>
                    </m:sSub>
                    <m:sSup>
                      <m:sSupPr>
                        <m:ctrlPr>
                          <a:rPr lang="en-US" sz="2500" i="1" cap="all">
                            <a:solidFill>
                              <a:prstClr val="black"/>
                            </a:solidFill>
                            <a:latin typeface="Cambria Math" panose="02040503050406030204" pitchFamily="18" charset="0"/>
                            <a:ea typeface="Cambria Math" panose="02040503050406030204" pitchFamily="18" charset="0"/>
                            <a:cs typeface="+mj-cs"/>
                          </a:rPr>
                        </m:ctrlPr>
                      </m:sSupPr>
                      <m:e>
                        <m:r>
                          <a:rPr lang="en-US" sz="2500" b="0" i="1" cap="all">
                            <a:solidFill>
                              <a:prstClr val="black"/>
                            </a:solidFill>
                            <a:latin typeface="Cambria Math" panose="02040503050406030204" pitchFamily="18" charset="0"/>
                            <a:ea typeface="Cambria Math" panose="02040503050406030204" pitchFamily="18" charset="0"/>
                            <a:cs typeface="+mj-cs"/>
                          </a:rPr>
                          <m:t>𝑐</m:t>
                        </m:r>
                      </m:e>
                      <m:sup>
                        <m:r>
                          <a:rPr lang="en-US" sz="2500" b="0" i="1" cap="all">
                            <a:solidFill>
                              <a:prstClr val="black"/>
                            </a:solidFill>
                            <a:latin typeface="Cambria Math" panose="02040503050406030204" pitchFamily="18" charset="0"/>
                            <a:ea typeface="Cambria Math" panose="02040503050406030204" pitchFamily="18" charset="0"/>
                            <a:cs typeface="+mj-cs"/>
                          </a:rPr>
                          <m:t>2</m:t>
                        </m:r>
                      </m:sup>
                    </m:sSup>
                    <m:sSup>
                      <m:sSupPr>
                        <m:ctrlPr>
                          <a:rPr lang="en-US" sz="2500" i="1" cap="all">
                            <a:solidFill>
                              <a:prstClr val="black"/>
                            </a:solidFill>
                            <a:latin typeface="Cambria Math" panose="02040503050406030204" pitchFamily="18" charset="0"/>
                            <a:ea typeface="Cambria Math" panose="02040503050406030204" pitchFamily="18" charset="0"/>
                            <a:cs typeface="+mj-cs"/>
                          </a:rPr>
                        </m:ctrlPr>
                      </m:sSupPr>
                      <m:e>
                        <m:r>
                          <a:rPr lang="en-US" sz="2500" b="0" i="1" cap="all">
                            <a:solidFill>
                              <a:prstClr val="black"/>
                            </a:solidFill>
                            <a:latin typeface="Cambria Math" panose="02040503050406030204" pitchFamily="18" charset="0"/>
                            <a:ea typeface="Cambria Math" panose="02040503050406030204" pitchFamily="18" charset="0"/>
                            <a:cs typeface="+mj-cs"/>
                          </a:rPr>
                          <m:t>𝛽</m:t>
                        </m:r>
                      </m:e>
                      <m:sup>
                        <m:r>
                          <a:rPr lang="en-US" sz="2500" b="0" i="1" cap="all">
                            <a:solidFill>
                              <a:prstClr val="black"/>
                            </a:solidFill>
                            <a:latin typeface="Cambria Math" panose="02040503050406030204" pitchFamily="18" charset="0"/>
                            <a:ea typeface="Cambria Math" panose="02040503050406030204" pitchFamily="18" charset="0"/>
                            <a:cs typeface="+mj-cs"/>
                          </a:rPr>
                          <m:t>2</m:t>
                        </m:r>
                      </m:sup>
                    </m:sSup>
                    <m:sSup>
                      <m:sSupPr>
                        <m:ctrlPr>
                          <a:rPr lang="en-US" sz="2500" i="1" cap="all">
                            <a:solidFill>
                              <a:prstClr val="black"/>
                            </a:solidFill>
                            <a:latin typeface="Cambria Math" panose="02040503050406030204" pitchFamily="18" charset="0"/>
                            <a:ea typeface="Cambria Math" panose="02040503050406030204" pitchFamily="18" charset="0"/>
                            <a:cs typeface="+mj-cs"/>
                          </a:rPr>
                        </m:ctrlPr>
                      </m:sSupPr>
                      <m:e>
                        <m:r>
                          <a:rPr lang="en-US" sz="2500" b="0" i="1" cap="all">
                            <a:solidFill>
                              <a:prstClr val="black"/>
                            </a:solidFill>
                            <a:latin typeface="Cambria Math" panose="02040503050406030204" pitchFamily="18" charset="0"/>
                            <a:ea typeface="Cambria Math" panose="02040503050406030204" pitchFamily="18" charset="0"/>
                            <a:cs typeface="+mj-cs"/>
                          </a:rPr>
                          <m:t>𝛾</m:t>
                        </m:r>
                      </m:e>
                      <m:sup>
                        <m:r>
                          <a:rPr lang="en-US" sz="2500" b="0" i="1" cap="all">
                            <a:solidFill>
                              <a:prstClr val="black"/>
                            </a:solidFill>
                            <a:latin typeface="Cambria Math" panose="02040503050406030204" pitchFamily="18" charset="0"/>
                            <a:ea typeface="Cambria Math" panose="02040503050406030204" pitchFamily="18" charset="0"/>
                            <a:cs typeface="+mj-cs"/>
                          </a:rPr>
                          <m:t>2</m:t>
                        </m:r>
                      </m:sup>
                    </m:sSup>
                  </m:oMath>
                </a14:m>
                <a:r>
                  <a:rPr lang="en-US" dirty="0"/>
                  <a:t>  yuqorida </a:t>
                </a:r>
                <a:r>
                  <a:rPr lang="en-US" dirty="0" err="1"/>
                  <a:t>formuladagi</a:t>
                </a:r>
                <a:r>
                  <a:rPr lang="en-US" dirty="0"/>
                  <a:t> </a:t>
                </a:r>
                <a:r>
                  <a:rPr lang="en-US" dirty="0" err="1"/>
                  <a:t>kvadrat</a:t>
                </a:r>
                <a:r>
                  <a:rPr lang="en-US" dirty="0"/>
                  <a:t> </a:t>
                </a:r>
                <a:r>
                  <a:rPr lang="en-US" dirty="0" err="1"/>
                  <a:t>qavs</a:t>
                </a:r>
                <a:r>
                  <a:rPr lang="en-US" dirty="0"/>
                  <a:t> </a:t>
                </a:r>
                <a:r>
                  <a:rPr lang="en-US" dirty="0" err="1"/>
                  <a:t>ichigi</a:t>
                </a:r>
                <a:r>
                  <a:rPr lang="en-US" dirty="0"/>
                  <a:t> </a:t>
                </a:r>
                <a:r>
                  <a:rPr lang="en-US" dirty="0" err="1"/>
                  <a:t>ikkinchi</a:t>
                </a:r>
                <a:r>
                  <a:rPr lang="en-US" dirty="0"/>
                  <a:t> </a:t>
                </a:r>
                <a:r>
                  <a:rPr lang="en-US" dirty="0" err="1"/>
                  <a:t>va</a:t>
                </a:r>
                <a:r>
                  <a:rPr lang="en-US" dirty="0"/>
                  <a:t> </a:t>
                </a:r>
                <a:r>
                  <a:rPr lang="en-US" dirty="0" err="1"/>
                  <a:t>uchinchi</a:t>
                </a:r>
                <a:r>
                  <a:rPr lang="en-US" dirty="0"/>
                  <a:t> </a:t>
                </a:r>
                <a:r>
                  <a:rPr lang="en-US" dirty="0" err="1"/>
                  <a:t>hadlarni</a:t>
                </a:r>
                <a:r>
                  <a:rPr lang="en-US" dirty="0"/>
                  <a:t> </a:t>
                </a:r>
                <a:r>
                  <a:rPr lang="en-US" dirty="0" err="1"/>
                  <a:t>e’tiborsiz</a:t>
                </a:r>
                <a:r>
                  <a:rPr lang="en-US" dirty="0"/>
                  <a:t> </a:t>
                </a:r>
                <a:r>
                  <a:rPr lang="en-US" dirty="0" err="1"/>
                  <a:t>qoldirish</a:t>
                </a:r>
                <a:r>
                  <a:rPr lang="en-US" dirty="0"/>
                  <a:t> </a:t>
                </a:r>
                <a:r>
                  <a:rPr lang="en-US" dirty="0" err="1"/>
                  <a:t>mumkin</a:t>
                </a:r>
                <a:r>
                  <a:rPr lang="en-US" dirty="0"/>
                  <a:t> </a:t>
                </a:r>
                <a:r>
                  <a:rPr lang="en-US" dirty="0" err="1"/>
                  <a:t>va</a:t>
                </a:r>
                <a:r>
                  <a:rPr lang="en-US" dirty="0"/>
                  <a:t> keying </a:t>
                </a:r>
                <a:r>
                  <a:rPr lang="en-US" dirty="0" err="1"/>
                  <a:t>quyidagi</a:t>
                </a:r>
                <a:r>
                  <a:rPr lang="en-US" dirty="0"/>
                  <a:t> formula </a:t>
                </a:r>
                <a:r>
                  <a:rPr lang="en-US" dirty="0" err="1"/>
                  <a:t>bilan</a:t>
                </a:r>
                <a:r>
                  <a:rPr lang="en-US" dirty="0"/>
                  <a:t> </a:t>
                </a:r>
                <a:r>
                  <a:rPr lang="en-US" dirty="0" err="1"/>
                  <a:t>hisoblash</a:t>
                </a:r>
                <a:r>
                  <a:rPr lang="en-US" dirty="0"/>
                  <a:t> </a:t>
                </a:r>
                <a:r>
                  <a:rPr lang="en-US" dirty="0" err="1"/>
                  <a:t>amalga</a:t>
                </a:r>
                <a:r>
                  <a:rPr lang="en-US" dirty="0"/>
                  <a:t> </a:t>
                </a:r>
                <a:r>
                  <a:rPr lang="en-US" dirty="0" err="1"/>
                  <a:t>oshiriladi</a:t>
                </a:r>
                <a:r>
                  <a:rPr lang="en-US" dirty="0"/>
                  <a:t>.</a:t>
                </a:r>
              </a:p>
              <a:p>
                <a:pPr marL="0" indent="0">
                  <a:buNone/>
                </a:pPr>
                <a14:m>
                  <m:oMathPara xmlns:m="http://schemas.openxmlformats.org/officeDocument/2006/math">
                    <m:oMathParaPr>
                      <m:jc m:val="centerGroup"/>
                    </m:oMathParaPr>
                    <m:oMath xmlns:m="http://schemas.openxmlformats.org/officeDocument/2006/math">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m:t>
                      </m:r>
                      <m:f>
                        <m:fPr>
                          <m:ctrlPr>
                            <a:rPr kumimoji="0" lang="ru-RU"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fPr>
                        <m:num>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𝒅𝑬</m:t>
                          </m:r>
                        </m:num>
                        <m:den>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𝒅𝒙</m:t>
                          </m:r>
                        </m:den>
                      </m:f>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m:t>
                      </m:r>
                      <m:f>
                        <m:fPr>
                          <m:ctrlP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fPr>
                        <m:num>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𝑲</m:t>
                          </m:r>
                          <m:sSup>
                            <m:sSupPr>
                              <m:ctrlP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sSupPr>
                            <m:e>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𝒛</m:t>
                              </m:r>
                            </m:e>
                            <m:sup>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𝟐</m:t>
                              </m:r>
                            </m:sup>
                          </m:sSup>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𝒁</m:t>
                          </m:r>
                        </m:num>
                        <m:den>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𝑨</m:t>
                          </m:r>
                          <m:sSup>
                            <m:sSupPr>
                              <m:ctrlP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sSupPr>
                            <m:e>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j-cs"/>
                                </a:rPr>
                                <m:t>𝜷</m:t>
                              </m:r>
                            </m:e>
                            <m:sup>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𝟐</m:t>
                              </m:r>
                            </m:sup>
                          </m:sSup>
                        </m:den>
                      </m:f>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𝒍𝒏</m:t>
                      </m:r>
                      <m:f>
                        <m:fPr>
                          <m:ctrlP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fPr>
                        <m:num>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𝟐</m:t>
                          </m:r>
                          <m:sSub>
                            <m:sSubPr>
                              <m:ctrlPr>
                                <a:rPr lang="en-US" sz="2700" b="1" i="1" cap="all">
                                  <a:solidFill>
                                    <a:prstClr val="black"/>
                                  </a:solidFill>
                                  <a:latin typeface="Cambria Math" panose="02040503050406030204" pitchFamily="18" charset="0"/>
                                  <a:ea typeface="Cambria Math" panose="02040503050406030204" pitchFamily="18" charset="0"/>
                                </a:rPr>
                              </m:ctrlPr>
                            </m:sSubPr>
                            <m:e>
                              <m:r>
                                <a:rPr lang="en-US" sz="2700" b="1" i="1" cap="all">
                                  <a:solidFill>
                                    <a:prstClr val="black"/>
                                  </a:solidFill>
                                  <a:latin typeface="Cambria Math" panose="02040503050406030204" pitchFamily="18" charset="0"/>
                                  <a:ea typeface="Cambria Math" panose="02040503050406030204" pitchFamily="18" charset="0"/>
                                </a:rPr>
                                <m:t>𝒎</m:t>
                              </m:r>
                            </m:e>
                            <m:sub>
                              <m:r>
                                <a:rPr lang="en-US" sz="2700" b="1" i="1" cap="all">
                                  <a:solidFill>
                                    <a:prstClr val="black"/>
                                  </a:solidFill>
                                  <a:latin typeface="Cambria Math" panose="02040503050406030204" pitchFamily="18" charset="0"/>
                                  <a:ea typeface="Cambria Math" panose="02040503050406030204" pitchFamily="18" charset="0"/>
                                </a:rPr>
                                <m:t>𝒆</m:t>
                              </m:r>
                            </m:sub>
                          </m:sSub>
                          <m:sSup>
                            <m:sSupPr>
                              <m:ctrlPr>
                                <a:rPr lang="en-US" sz="2700" b="1" i="1" cap="all">
                                  <a:solidFill>
                                    <a:prstClr val="black"/>
                                  </a:solidFill>
                                  <a:latin typeface="Cambria Math" panose="02040503050406030204" pitchFamily="18" charset="0"/>
                                  <a:ea typeface="Cambria Math" panose="02040503050406030204" pitchFamily="18" charset="0"/>
                                </a:rPr>
                              </m:ctrlPr>
                            </m:sSupPr>
                            <m:e>
                              <m:r>
                                <a:rPr lang="en-US" sz="2700" b="1" i="1" cap="all">
                                  <a:solidFill>
                                    <a:prstClr val="black"/>
                                  </a:solidFill>
                                  <a:latin typeface="Cambria Math" panose="02040503050406030204" pitchFamily="18" charset="0"/>
                                  <a:ea typeface="Cambria Math" panose="02040503050406030204" pitchFamily="18" charset="0"/>
                                </a:rPr>
                                <m:t>𝒄</m:t>
                              </m:r>
                            </m:e>
                            <m:sup>
                              <m:r>
                                <a:rPr lang="en-US" sz="2700" b="1" i="1" cap="all">
                                  <a:solidFill>
                                    <a:prstClr val="black"/>
                                  </a:solidFill>
                                  <a:latin typeface="Cambria Math" panose="02040503050406030204" pitchFamily="18" charset="0"/>
                                  <a:ea typeface="Cambria Math" panose="02040503050406030204" pitchFamily="18" charset="0"/>
                                </a:rPr>
                                <m:t>𝟐</m:t>
                              </m:r>
                            </m:sup>
                          </m:sSup>
                          <m:sSup>
                            <m:sSupPr>
                              <m:ctrlPr>
                                <a:rPr lang="en-US" sz="2700" b="1" i="1" cap="all">
                                  <a:solidFill>
                                    <a:prstClr val="black"/>
                                  </a:solidFill>
                                  <a:latin typeface="Cambria Math" panose="02040503050406030204" pitchFamily="18" charset="0"/>
                                  <a:ea typeface="Cambria Math" panose="02040503050406030204" pitchFamily="18" charset="0"/>
                                </a:rPr>
                              </m:ctrlPr>
                            </m:sSupPr>
                            <m:e>
                              <m:r>
                                <a:rPr lang="en-US" sz="2700" b="1" i="1" cap="all">
                                  <a:solidFill>
                                    <a:prstClr val="black"/>
                                  </a:solidFill>
                                  <a:latin typeface="Cambria Math" panose="02040503050406030204" pitchFamily="18" charset="0"/>
                                  <a:ea typeface="Cambria Math" panose="02040503050406030204" pitchFamily="18" charset="0"/>
                                </a:rPr>
                                <m:t>𝜷</m:t>
                              </m:r>
                            </m:e>
                            <m:sup>
                              <m:r>
                                <a:rPr lang="en-US" sz="2700" b="1" i="1" cap="all">
                                  <a:solidFill>
                                    <a:prstClr val="black"/>
                                  </a:solidFill>
                                  <a:latin typeface="Cambria Math" panose="02040503050406030204" pitchFamily="18" charset="0"/>
                                  <a:ea typeface="Cambria Math" panose="02040503050406030204" pitchFamily="18" charset="0"/>
                                </a:rPr>
                                <m:t>𝟐</m:t>
                              </m:r>
                            </m:sup>
                          </m:sSup>
                        </m:num>
                        <m:den>
                          <m:r>
                            <a:rPr kumimoji="0" lang="en-US" sz="25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𝑰</m:t>
                          </m:r>
                        </m:den>
                      </m:f>
                    </m:oMath>
                  </m:oMathPara>
                </a14:m>
                <a:endParaRPr lang="ru-RU" dirty="0"/>
              </a:p>
            </p:txBody>
          </p:sp>
        </mc:Choice>
        <mc:Fallback xmlns="">
          <p:sp>
            <p:nvSpPr>
              <p:cNvPr id="3" name="Объект 2">
                <a:extLst>
                  <a:ext uri="{FF2B5EF4-FFF2-40B4-BE49-F238E27FC236}">
                    <a16:creationId xmlns:a16="http://schemas.microsoft.com/office/drawing/2014/main" id="{47810379-F330-46AF-9F12-1C4212E35A27}"/>
                  </a:ext>
                </a:extLst>
              </p:cNvPr>
              <p:cNvSpPr>
                <a:spLocks noGrp="1" noRot="1" noChangeAspect="1" noMove="1" noResize="1" noEditPoints="1" noAdjustHandles="1" noChangeArrowheads="1" noChangeShapeType="1" noTextEdit="1"/>
              </p:cNvSpPr>
              <p:nvPr>
                <p:ph idx="1"/>
              </p:nvPr>
            </p:nvSpPr>
            <p:spPr>
              <a:blipFill>
                <a:blip r:embed="rId3"/>
                <a:stretch>
                  <a:fillRect l="-571" t="-1060" r="-1016"/>
                </a:stretch>
              </a:blipFill>
            </p:spPr>
            <p:txBody>
              <a:bodyPr/>
              <a:lstStyle/>
              <a:p>
                <a:r>
                  <a:rPr lang="ru-RU">
                    <a:noFill/>
                  </a:rPr>
                  <a:t> </a:t>
                </a:r>
              </a:p>
            </p:txBody>
          </p:sp>
        </mc:Fallback>
      </mc:AlternateContent>
    </p:spTree>
    <p:extLst>
      <p:ext uri="{BB962C8B-B14F-4D97-AF65-F5344CB8AC3E}">
        <p14:creationId xmlns:p14="http://schemas.microsoft.com/office/powerpoint/2010/main" val="2684617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D55E4683-284B-AFB7-D1AE-C531607746B3}"/>
                  </a:ext>
                </a:extLst>
              </p:cNvPr>
              <p:cNvSpPr>
                <a:spLocks noGrp="1"/>
              </p:cNvSpPr>
              <p:nvPr>
                <p:ph idx="1"/>
              </p:nvPr>
            </p:nvSpPr>
            <p:spPr>
              <a:xfrm>
                <a:off x="1422396" y="984600"/>
                <a:ext cx="9603275" cy="3450613"/>
              </a:xfrm>
            </p:spPr>
            <p:txBody>
              <a:bodyPr>
                <a:noAutofit/>
              </a:bodyPr>
              <a:lstStyle/>
              <a:p>
                <a:pPr marL="0" indent="0">
                  <a:buNone/>
                </a:pPr>
                <a:r>
                  <a:rPr lang="en-US" sz="2400" dirty="0"/>
                  <a:t>Zaryadi </a:t>
                </a:r>
                <a14:m>
                  <m:oMath xmlns:m="http://schemas.openxmlformats.org/officeDocument/2006/math">
                    <m:r>
                      <a:rPr lang="en-US" sz="2400" b="0" i="1" smtClean="0">
                        <a:latin typeface="Cambria Math" panose="02040503050406030204" pitchFamily="18" charset="0"/>
                      </a:rPr>
                      <m:t>𝑍</m:t>
                    </m:r>
                    <m:r>
                      <a:rPr lang="en-US" sz="2400" b="0" i="1" smtClean="0">
                        <a:latin typeface="Cambria Math" panose="02040503050406030204" pitchFamily="18" charset="0"/>
                      </a:rPr>
                      <m:t>,  </m:t>
                    </m:r>
                  </m:oMath>
                </a14:m>
                <a:r>
                  <a:rPr lang="en-US" sz="2400" dirty="0" err="1"/>
                  <a:t>massa</a:t>
                </a:r>
                <a:r>
                  <a:rPr lang="en-US" sz="2400" dirty="0"/>
                  <a:t> </a:t>
                </a:r>
                <a:r>
                  <a:rPr lang="en-US" sz="2400" dirty="0" err="1"/>
                  <a:t>soni</a:t>
                </a:r>
                <a:r>
                  <a:rPr lang="en-US" sz="2400" dirty="0"/>
                  <a:t> </a:t>
                </a:r>
                <a14:m>
                  <m:oMath xmlns:m="http://schemas.openxmlformats.org/officeDocument/2006/math">
                    <m:r>
                      <a:rPr lang="en-US" sz="2400" b="0" i="1" smtClean="0">
                        <a:latin typeface="Cambria Math" panose="02040503050406030204" pitchFamily="18" charset="0"/>
                      </a:rPr>
                      <m:t>𝐴</m:t>
                    </m:r>
                    <m:r>
                      <a:rPr lang="en-US" sz="2400" b="0" i="1" smtClean="0">
                        <a:latin typeface="Cambria Math" panose="02040503050406030204" pitchFamily="18" charset="0"/>
                      </a:rPr>
                      <m:t> </m:t>
                    </m:r>
                  </m:oMath>
                </a14:m>
                <a:r>
                  <a:rPr lang="en-US" sz="2400" dirty="0" err="1"/>
                  <a:t>bo’lgan</a:t>
                </a:r>
                <a:r>
                  <a:rPr lang="en-US" sz="2400" dirty="0"/>
                  <a:t> </a:t>
                </a:r>
                <a:r>
                  <a:rPr lang="en-US" sz="2400" dirty="0" err="1"/>
                  <a:t>moddadagi</a:t>
                </a:r>
                <a:r>
                  <a:rPr lang="en-US" sz="2400" dirty="0"/>
                  <a:t> </a:t>
                </a:r>
                <a:r>
                  <a:rPr lang="en-US" sz="2400" dirty="0" err="1"/>
                  <a:t>elektronlar</a:t>
                </a:r>
                <a:r>
                  <a:rPr lang="en-US" sz="2400" dirty="0"/>
                  <a:t> </a:t>
                </a:r>
                <a:r>
                  <a:rPr lang="en-US" sz="2400" dirty="0" err="1"/>
                  <a:t>yugurish</a:t>
                </a:r>
                <a:r>
                  <a:rPr lang="en-US" sz="2400" dirty="0"/>
                  <a:t> </a:t>
                </a:r>
                <a:r>
                  <a:rPr lang="en-US" sz="2400" dirty="0" err="1"/>
                  <a:t>yo’lining</a:t>
                </a:r>
                <a:r>
                  <a:rPr lang="en-US" sz="2400" dirty="0"/>
                  <a:t> </a:t>
                </a:r>
                <a:r>
                  <a:rPr lang="en-US" sz="2400" dirty="0" err="1"/>
                  <a:t>alyuminiyning</a:t>
                </a:r>
                <a:r>
                  <a:rPr lang="en-US" sz="2400" dirty="0"/>
                  <a:t> </a:t>
                </a:r>
                <a:r>
                  <a:rPr lang="en-US" sz="2400" dirty="0" err="1"/>
                  <a:t>yugurish</a:t>
                </a:r>
                <a:r>
                  <a:rPr lang="en-US" sz="2400" dirty="0"/>
                  <a:t> </a:t>
                </a:r>
                <a:r>
                  <a:rPr lang="en-US" sz="2400" dirty="0" err="1"/>
                  <a:t>yo’liga</a:t>
                </a:r>
                <a:r>
                  <a:rPr lang="en-US" sz="2400" dirty="0"/>
                  <a:t> </a:t>
                </a:r>
                <a:r>
                  <a:rPr lang="en-US" sz="2400" dirty="0" err="1"/>
                  <a:t>bog’liqligi</a:t>
                </a:r>
                <a:endParaRPr lang="en-US" sz="2400" dirty="0"/>
              </a:p>
              <a:p>
                <a:pPr marL="0" indent="0">
                  <a:buNone/>
                </a:pPr>
                <a:r>
                  <a:rPr lang="en-US" sz="2400" dirty="0"/>
                  <a:t>                                       </a:t>
                </a:r>
                <a14:m>
                  <m:oMath xmlns:m="http://schemas.openxmlformats.org/officeDocument/2006/math">
                    <m:r>
                      <a:rPr lang="en-US" sz="2400" b="1" i="1" smtClean="0">
                        <a:latin typeface="Cambria Math" panose="02040503050406030204" pitchFamily="18" charset="0"/>
                      </a:rPr>
                      <m:t>𝑹</m:t>
                    </m:r>
                    <m:d>
                      <m:dPr>
                        <m:ctrlPr>
                          <a:rPr lang="en-US" sz="2400" b="1" i="1" smtClean="0">
                            <a:latin typeface="Cambria Math" panose="02040503050406030204" pitchFamily="18" charset="0"/>
                          </a:rPr>
                        </m:ctrlPr>
                      </m:dPr>
                      <m:e>
                        <m:r>
                          <a:rPr lang="en-US" sz="2400" b="1" i="1" smtClean="0">
                            <a:latin typeface="Cambria Math" panose="02040503050406030204" pitchFamily="18" charset="0"/>
                          </a:rPr>
                          <m:t>𝑨</m:t>
                        </m:r>
                        <m:r>
                          <a:rPr lang="en-US" sz="2400" b="1" i="1" smtClean="0">
                            <a:latin typeface="Cambria Math" panose="02040503050406030204" pitchFamily="18" charset="0"/>
                          </a:rPr>
                          <m:t>,</m:t>
                        </m:r>
                        <m:r>
                          <a:rPr lang="en-US" sz="2400" b="1" i="1" smtClean="0">
                            <a:latin typeface="Cambria Math" panose="02040503050406030204" pitchFamily="18" charset="0"/>
                          </a:rPr>
                          <m:t>𝒁</m:t>
                        </m:r>
                      </m:e>
                    </m:d>
                    <m:r>
                      <a:rPr lang="en-US" sz="2400" b="1" i="1" smtClean="0">
                        <a:latin typeface="Cambria Math" panose="02040503050406030204" pitchFamily="18" charset="0"/>
                      </a:rPr>
                      <m:t>=</m:t>
                    </m:r>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𝑹</m:t>
                        </m:r>
                      </m:e>
                      <m:sub>
                        <m:r>
                          <a:rPr lang="en-US" sz="2400" b="1" i="1" smtClean="0">
                            <a:latin typeface="Cambria Math" panose="02040503050406030204" pitchFamily="18" charset="0"/>
                          </a:rPr>
                          <m:t>𝑨𝒍</m:t>
                        </m:r>
                      </m:sub>
                    </m:sSub>
                    <m:f>
                      <m:fPr>
                        <m:ctrlPr>
                          <a:rPr lang="en-US" sz="2400" b="1" i="1" smtClean="0">
                            <a:latin typeface="Cambria Math" panose="02040503050406030204" pitchFamily="18" charset="0"/>
                          </a:rPr>
                        </m:ctrlPr>
                      </m:fPr>
                      <m:num>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𝒁</m:t>
                            </m:r>
                          </m:e>
                          <m:sub>
                            <m:r>
                              <a:rPr lang="en-US" sz="2400" b="1" i="1" smtClean="0">
                                <a:latin typeface="Cambria Math" panose="02040503050406030204" pitchFamily="18" charset="0"/>
                              </a:rPr>
                              <m:t>𝑨𝒍</m:t>
                            </m:r>
                          </m:sub>
                        </m:sSub>
                        <m:r>
                          <a:rPr lang="en-US" sz="2400" b="1" i="1" smtClean="0">
                            <a:latin typeface="Cambria Math" panose="02040503050406030204" pitchFamily="18" charset="0"/>
                          </a:rPr>
                          <m:t>/</m:t>
                        </m:r>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𝑨</m:t>
                            </m:r>
                          </m:e>
                          <m:sub>
                            <m:r>
                              <a:rPr lang="en-US" sz="2400" b="1" i="1" smtClean="0">
                                <a:latin typeface="Cambria Math" panose="02040503050406030204" pitchFamily="18" charset="0"/>
                              </a:rPr>
                              <m:t>𝑨𝒍</m:t>
                            </m:r>
                          </m:sub>
                        </m:sSub>
                      </m:num>
                      <m:den>
                        <m:r>
                          <a:rPr lang="en-US" sz="2400" b="1" i="1" smtClean="0">
                            <a:latin typeface="Cambria Math" panose="02040503050406030204" pitchFamily="18" charset="0"/>
                          </a:rPr>
                          <m:t>𝒁</m:t>
                        </m:r>
                        <m:r>
                          <a:rPr lang="en-US" sz="2400" b="1" i="1" smtClean="0">
                            <a:latin typeface="Cambria Math" panose="02040503050406030204" pitchFamily="18" charset="0"/>
                          </a:rPr>
                          <m:t>/</m:t>
                        </m:r>
                        <m:r>
                          <a:rPr lang="en-US" sz="2400" b="1" i="1" smtClean="0">
                            <a:latin typeface="Cambria Math" panose="02040503050406030204" pitchFamily="18" charset="0"/>
                          </a:rPr>
                          <m:t>𝑨</m:t>
                        </m:r>
                      </m:den>
                    </m:f>
                  </m:oMath>
                </a14:m>
                <a:endParaRPr lang="en-US" sz="2400" b="1" dirty="0"/>
              </a:p>
              <a:p>
                <a:pPr marL="0" indent="0">
                  <a:buNone/>
                </a:pPr>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𝑚</m:t>
                    </m:r>
                    <m:sSup>
                      <m:sSupPr>
                        <m:ctrlPr>
                          <a:rPr lang="en-US" sz="2400" b="0" i="1" smtClean="0">
                            <a:latin typeface="Cambria Math" panose="02040503050406030204" pitchFamily="18" charset="0"/>
                            <a:ea typeface="Cambria Math" panose="02040503050406030204" pitchFamily="18" charset="0"/>
                          </a:rPr>
                        </m:ctrlPr>
                      </m:sSupPr>
                      <m:e>
                        <m:r>
                          <a:rPr lang="en-US" sz="2400" b="0" i="1" smtClean="0">
                            <a:latin typeface="Cambria Math" panose="02040503050406030204" pitchFamily="18" charset="0"/>
                            <a:ea typeface="Cambria Math" panose="02040503050406030204" pitchFamily="18" charset="0"/>
                          </a:rPr>
                          <m:t>𝑐</m:t>
                        </m:r>
                      </m:e>
                      <m:sup>
                        <m:r>
                          <a:rPr lang="en-US" sz="2400" b="0" i="1" smtClean="0">
                            <a:latin typeface="Cambria Math" panose="02040503050406030204" pitchFamily="18" charset="0"/>
                            <a:ea typeface="Cambria Math" panose="02040503050406030204" pitchFamily="18" charset="0"/>
                          </a:rPr>
                          <m:t>2</m:t>
                        </m:r>
                      </m:sup>
                    </m:sSup>
                  </m:oMath>
                </a14:m>
                <a:r>
                  <a:rPr lang="en-US" sz="2400" dirty="0"/>
                  <a:t> (</a:t>
                </a:r>
                <a14:m>
                  <m:oMath xmlns:m="http://schemas.openxmlformats.org/officeDocument/2006/math">
                    <m:r>
                      <a:rPr lang="en-US" sz="2400" b="0" i="1" dirty="0" smtClean="0">
                        <a:latin typeface="Cambria Math" panose="02040503050406030204" pitchFamily="18" charset="0"/>
                      </a:rPr>
                      <m:t>𝑀𝑒𝑉</m:t>
                    </m:r>
                    <m:r>
                      <a:rPr lang="en-US" sz="2400" b="0" i="1" dirty="0" smtClean="0">
                        <a:latin typeface="Cambria Math" panose="02040503050406030204" pitchFamily="18" charset="0"/>
                      </a:rPr>
                      <m:t>/(</m:t>
                    </m:r>
                    <m:f>
                      <m:fPr>
                        <m:ctrlPr>
                          <a:rPr lang="en-US" sz="2400" b="0" i="1" dirty="0" smtClean="0">
                            <a:latin typeface="Cambria Math" panose="02040503050406030204" pitchFamily="18" charset="0"/>
                          </a:rPr>
                        </m:ctrlPr>
                      </m:fPr>
                      <m:num>
                        <m:r>
                          <a:rPr lang="en-US" sz="2400" b="0" i="1" dirty="0" smtClean="0">
                            <a:latin typeface="Cambria Math" panose="02040503050406030204" pitchFamily="18" charset="0"/>
                          </a:rPr>
                          <m:t>𝑔</m:t>
                        </m:r>
                      </m:num>
                      <m:den>
                        <m:sSup>
                          <m:sSupPr>
                            <m:ctrlPr>
                              <a:rPr lang="en-US" sz="2400" b="0" i="1" dirty="0" smtClean="0">
                                <a:latin typeface="Cambria Math" panose="02040503050406030204" pitchFamily="18" charset="0"/>
                              </a:rPr>
                            </m:ctrlPr>
                          </m:sSupPr>
                          <m:e>
                            <m:r>
                              <a:rPr lang="en-US" sz="2400" b="0" i="1" dirty="0" smtClean="0">
                                <a:latin typeface="Cambria Math" panose="02040503050406030204" pitchFamily="18" charset="0"/>
                              </a:rPr>
                              <m:t>𝑐𝑚</m:t>
                            </m:r>
                          </m:e>
                          <m:sup>
                            <m:r>
                              <a:rPr lang="en-US" sz="2400" b="0" i="1" dirty="0" smtClean="0">
                                <a:latin typeface="Cambria Math" panose="02040503050406030204" pitchFamily="18" charset="0"/>
                              </a:rPr>
                              <m:t>2</m:t>
                            </m:r>
                          </m:sup>
                        </m:sSup>
                      </m:den>
                    </m:f>
                    <m:r>
                      <a:rPr lang="en-US" sz="2400" b="0" i="1" dirty="0" smtClean="0">
                        <a:latin typeface="Cambria Math" panose="02040503050406030204" pitchFamily="18" charset="0"/>
                      </a:rPr>
                      <m:t>)) </m:t>
                    </m:r>
                    <m:r>
                      <a:rPr lang="en-US" sz="2400" b="0" i="0" dirty="0" smtClean="0">
                        <a:latin typeface="Cambria Math" panose="02040503050406030204" pitchFamily="18" charset="0"/>
                      </a:rPr>
                      <m:t> </m:t>
                    </m:r>
                  </m:oMath>
                </a14:m>
                <a:r>
                  <a:rPr lang="en-US" sz="2400" dirty="0"/>
                  <a:t>da </a:t>
                </a:r>
                <a:r>
                  <a:rPr lang="en-US" sz="2400" dirty="0" err="1"/>
                  <a:t>elektronlar</a:t>
                </a:r>
                <a:r>
                  <a:rPr lang="en-US" sz="2400" dirty="0"/>
                  <a:t> </a:t>
                </a:r>
                <a:r>
                  <a:rPr lang="en-US" sz="2400" dirty="0" err="1"/>
                  <a:t>energiyasining</a:t>
                </a:r>
                <a:r>
                  <a:rPr lang="en-US" sz="2400" dirty="0"/>
                  <a:t> </a:t>
                </a:r>
                <a:r>
                  <a:rPr lang="en-US" sz="2400" dirty="0" err="1"/>
                  <a:t>radiatsion</a:t>
                </a:r>
                <a:r>
                  <a:rPr lang="en-US" sz="2400" dirty="0"/>
                  <a:t> </a:t>
                </a:r>
                <a:r>
                  <a:rPr lang="en-US" sz="2400" dirty="0" err="1"/>
                  <a:t>yo’qotilishi</a:t>
                </a:r>
                <a:endParaRPr lang="en-US" sz="2400" dirty="0"/>
              </a:p>
              <a:p>
                <a:pPr marL="0" indent="0">
                  <a:buNone/>
                </a:pPr>
                <a14:m>
                  <m:oMathPara xmlns:m="http://schemas.openxmlformats.org/officeDocument/2006/math">
                    <m:oMathParaPr>
                      <m:jc m:val="centerGroup"/>
                    </m:oMathParaPr>
                    <m:oMath xmlns:m="http://schemas.openxmlformats.org/officeDocument/2006/math">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m:t>
                      </m:r>
                      <m:f>
                        <m:fPr>
                          <m:ctrlPr>
                            <a:rPr kumimoji="0" lang="ru-RU" sz="24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ctrlPr>
                        </m:fPr>
                        <m:num>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𝒅𝑬</m:t>
                          </m:r>
                        </m:num>
                        <m:den>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𝒅𝒙</m:t>
                          </m:r>
                        </m:den>
                      </m:f>
                      <m:r>
                        <a:rPr kumimoji="0" lang="en-US" sz="2400" b="1" i="0"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m:t>
                      </m:r>
                      <m:r>
                        <a:rPr kumimoji="0" lang="en-US" sz="2400" b="1" i="0" u="none" strike="noStrike" kern="1200" cap="all" spc="0" normalizeH="0" baseline="0" noProof="0" smtClean="0">
                          <a:ln>
                            <a:noFill/>
                          </a:ln>
                          <a:solidFill>
                            <a:prstClr val="black"/>
                          </a:solidFill>
                          <a:effectLst/>
                          <a:uLnTx/>
                          <a:uFillTx/>
                          <a:latin typeface="Cambria Math" panose="02040503050406030204" pitchFamily="18" charset="0"/>
                          <a:ea typeface="+mj-ea"/>
                          <a:cs typeface="+mj-cs"/>
                        </a:rPr>
                        <m:t>𝟒</m:t>
                      </m:r>
                      <m:r>
                        <a:rPr lang="el-GR" sz="2400" b="1" i="1" cap="all">
                          <a:solidFill>
                            <a:prstClr val="black"/>
                          </a:solidFill>
                          <a:latin typeface="Cambria Math" panose="02040503050406030204" pitchFamily="18" charset="0"/>
                          <a:ea typeface="Cambria Math" panose="02040503050406030204" pitchFamily="18" charset="0"/>
                          <a:cs typeface="+mj-cs"/>
                        </a:rPr>
                        <m:t>𝜶</m:t>
                      </m:r>
                      <m:sSubSup>
                        <m:sSubSupPr>
                          <m:ctrlPr>
                            <a:rPr lang="el-GR" sz="2400" b="1" i="1" cap="all" smtClean="0">
                              <a:solidFill>
                                <a:prstClr val="black"/>
                              </a:solidFill>
                              <a:latin typeface="Cambria Math" panose="02040503050406030204" pitchFamily="18" charset="0"/>
                              <a:ea typeface="Cambria Math" panose="02040503050406030204" pitchFamily="18" charset="0"/>
                              <a:cs typeface="+mj-cs"/>
                            </a:rPr>
                          </m:ctrlPr>
                        </m:sSubSupPr>
                        <m:e>
                          <m:r>
                            <a:rPr lang="en-US" sz="2400" b="1" i="1" cap="all" smtClean="0">
                              <a:solidFill>
                                <a:prstClr val="black"/>
                              </a:solidFill>
                              <a:latin typeface="Cambria Math" panose="02040503050406030204" pitchFamily="18" charset="0"/>
                              <a:ea typeface="Cambria Math" panose="02040503050406030204" pitchFamily="18" charset="0"/>
                              <a:cs typeface="+mj-cs"/>
                            </a:rPr>
                            <m:t>𝒓</m:t>
                          </m:r>
                        </m:e>
                        <m:sub>
                          <m:r>
                            <a:rPr lang="en-US" sz="2400" b="1" i="1" cap="all" smtClean="0">
                              <a:solidFill>
                                <a:prstClr val="black"/>
                              </a:solidFill>
                              <a:latin typeface="Cambria Math" panose="02040503050406030204" pitchFamily="18" charset="0"/>
                              <a:ea typeface="Cambria Math" panose="02040503050406030204" pitchFamily="18" charset="0"/>
                              <a:cs typeface="+mj-cs"/>
                            </a:rPr>
                            <m:t>𝒆</m:t>
                          </m:r>
                        </m:sub>
                        <m:sup>
                          <m:r>
                            <a:rPr lang="en-US" sz="2400" b="1" i="1" cap="all" smtClean="0">
                              <a:solidFill>
                                <a:prstClr val="black"/>
                              </a:solidFill>
                              <a:latin typeface="Cambria Math" panose="02040503050406030204" pitchFamily="18" charset="0"/>
                              <a:ea typeface="Cambria Math" panose="02040503050406030204" pitchFamily="18" charset="0"/>
                              <a:cs typeface="+mj-cs"/>
                            </a:rPr>
                            <m:t>𝟐</m:t>
                          </m:r>
                        </m:sup>
                      </m:sSubSup>
                      <m:f>
                        <m:fPr>
                          <m:ctrlPr>
                            <a:rPr lang="el-GR" sz="2400" b="1" i="1" cap="all" smtClean="0">
                              <a:solidFill>
                                <a:prstClr val="black"/>
                              </a:solidFill>
                              <a:latin typeface="Cambria Math" panose="02040503050406030204" pitchFamily="18" charset="0"/>
                              <a:ea typeface="Cambria Math" panose="02040503050406030204" pitchFamily="18" charset="0"/>
                              <a:cs typeface="+mj-cs"/>
                            </a:rPr>
                          </m:ctrlPr>
                        </m:fPr>
                        <m:num>
                          <m:sSub>
                            <m:sSubPr>
                              <m:ctrlPr>
                                <a:rPr lang="el-GR" sz="2400" b="1" i="1" cap="all" smtClean="0">
                                  <a:solidFill>
                                    <a:prstClr val="black"/>
                                  </a:solidFill>
                                  <a:latin typeface="Cambria Math" panose="02040503050406030204" pitchFamily="18" charset="0"/>
                                  <a:ea typeface="Cambria Math" panose="02040503050406030204" pitchFamily="18" charset="0"/>
                                  <a:cs typeface="+mj-cs"/>
                                </a:rPr>
                              </m:ctrlPr>
                            </m:sSubPr>
                            <m:e>
                              <m:r>
                                <a:rPr lang="en-US" sz="2400" b="1" i="1" cap="all" smtClean="0">
                                  <a:solidFill>
                                    <a:prstClr val="black"/>
                                  </a:solidFill>
                                  <a:latin typeface="Cambria Math" panose="02040503050406030204" pitchFamily="18" charset="0"/>
                                  <a:ea typeface="Cambria Math" panose="02040503050406030204" pitchFamily="18" charset="0"/>
                                  <a:cs typeface="+mj-cs"/>
                                </a:rPr>
                                <m:t>𝑵</m:t>
                              </m:r>
                            </m:e>
                            <m:sub>
                              <m:r>
                                <a:rPr lang="en-US" sz="2400" b="1" i="1" cap="all" smtClean="0">
                                  <a:solidFill>
                                    <a:prstClr val="black"/>
                                  </a:solidFill>
                                  <a:latin typeface="Cambria Math" panose="02040503050406030204" pitchFamily="18" charset="0"/>
                                  <a:ea typeface="Cambria Math" panose="02040503050406030204" pitchFamily="18" charset="0"/>
                                  <a:cs typeface="+mj-cs"/>
                                </a:rPr>
                                <m:t>𝑨</m:t>
                              </m:r>
                            </m:sub>
                          </m:sSub>
                        </m:num>
                        <m:den>
                          <m:r>
                            <a:rPr lang="en-US" sz="2400" b="1" i="1" cap="all" smtClean="0">
                              <a:solidFill>
                                <a:prstClr val="black"/>
                              </a:solidFill>
                              <a:latin typeface="Cambria Math" panose="02040503050406030204" pitchFamily="18" charset="0"/>
                              <a:ea typeface="Cambria Math" panose="02040503050406030204" pitchFamily="18" charset="0"/>
                              <a:cs typeface="+mj-cs"/>
                            </a:rPr>
                            <m:t>𝑨</m:t>
                          </m:r>
                        </m:den>
                      </m:f>
                      <m:r>
                        <a:rPr lang="en-US" sz="2400" b="1" i="1" cap="all" smtClean="0">
                          <a:solidFill>
                            <a:prstClr val="black"/>
                          </a:solidFill>
                          <a:latin typeface="Cambria Math" panose="02040503050406030204" pitchFamily="18" charset="0"/>
                          <a:ea typeface="Cambria Math" panose="02040503050406030204" pitchFamily="18" charset="0"/>
                          <a:cs typeface="+mj-cs"/>
                        </a:rPr>
                        <m:t>𝑻</m:t>
                      </m:r>
                      <m:r>
                        <a:rPr lang="en-US" sz="2400" b="1" i="1" cap="all" smtClean="0">
                          <a:solidFill>
                            <a:prstClr val="black"/>
                          </a:solidFill>
                          <a:latin typeface="Cambria Math" panose="02040503050406030204" pitchFamily="18" charset="0"/>
                          <a:ea typeface="Cambria Math" panose="02040503050406030204" pitchFamily="18" charset="0"/>
                          <a:cs typeface="+mj-cs"/>
                        </a:rPr>
                        <m:t>(</m:t>
                      </m:r>
                      <m:r>
                        <a:rPr lang="en-US" sz="2400" b="1" i="1" cap="all" smtClean="0">
                          <a:solidFill>
                            <a:prstClr val="black"/>
                          </a:solidFill>
                          <a:latin typeface="Cambria Math" panose="02040503050406030204" pitchFamily="18" charset="0"/>
                          <a:ea typeface="Cambria Math" panose="02040503050406030204" pitchFamily="18" charset="0"/>
                          <a:cs typeface="+mj-cs"/>
                        </a:rPr>
                        <m:t>𝒁</m:t>
                      </m:r>
                      <m:d>
                        <m:dPr>
                          <m:ctrlPr>
                            <a:rPr lang="en-US" sz="2400" b="1" i="1" cap="all" smtClean="0">
                              <a:solidFill>
                                <a:prstClr val="black"/>
                              </a:solidFill>
                              <a:latin typeface="Cambria Math" panose="02040503050406030204" pitchFamily="18" charset="0"/>
                              <a:ea typeface="Cambria Math" panose="02040503050406030204" pitchFamily="18" charset="0"/>
                              <a:cs typeface="+mj-cs"/>
                            </a:rPr>
                          </m:ctrlPr>
                        </m:dPr>
                        <m:e>
                          <m:r>
                            <a:rPr lang="en-US" sz="2400" b="1" i="1" cap="all" smtClean="0">
                              <a:solidFill>
                                <a:prstClr val="black"/>
                              </a:solidFill>
                              <a:latin typeface="Cambria Math" panose="02040503050406030204" pitchFamily="18" charset="0"/>
                              <a:ea typeface="Cambria Math" panose="02040503050406030204" pitchFamily="18" charset="0"/>
                              <a:cs typeface="+mj-cs"/>
                            </a:rPr>
                            <m:t>𝒁</m:t>
                          </m:r>
                          <m:r>
                            <a:rPr lang="en-US" sz="2400" b="1" i="1" cap="all" smtClean="0">
                              <a:solidFill>
                                <a:prstClr val="black"/>
                              </a:solidFill>
                              <a:latin typeface="Cambria Math" panose="02040503050406030204" pitchFamily="18" charset="0"/>
                              <a:ea typeface="Cambria Math" panose="02040503050406030204" pitchFamily="18" charset="0"/>
                              <a:cs typeface="+mj-cs"/>
                            </a:rPr>
                            <m:t>+</m:t>
                          </m:r>
                          <m:r>
                            <a:rPr lang="en-US" sz="2400" b="1" i="1" cap="all" smtClean="0">
                              <a:solidFill>
                                <a:prstClr val="black"/>
                              </a:solidFill>
                              <a:latin typeface="Cambria Math" panose="02040503050406030204" pitchFamily="18" charset="0"/>
                              <a:ea typeface="Cambria Math" panose="02040503050406030204" pitchFamily="18" charset="0"/>
                              <a:cs typeface="+mj-cs"/>
                            </a:rPr>
                            <m:t>𝟏</m:t>
                          </m:r>
                        </m:e>
                      </m:d>
                      <m:r>
                        <a:rPr lang="en-US" sz="2400" b="1" i="1" cap="all" smtClean="0">
                          <a:solidFill>
                            <a:prstClr val="black"/>
                          </a:solidFill>
                          <a:latin typeface="Cambria Math" panose="02040503050406030204" pitchFamily="18" charset="0"/>
                          <a:ea typeface="Cambria Math" panose="02040503050406030204" pitchFamily="18" charset="0"/>
                          <a:cs typeface="+mj-cs"/>
                        </a:rPr>
                        <m:t>𝒍𝒏</m:t>
                      </m:r>
                      <m:f>
                        <m:fPr>
                          <m:ctrlPr>
                            <a:rPr lang="en-US" sz="2400" b="1" i="1" cap="all" smtClean="0">
                              <a:solidFill>
                                <a:prstClr val="black"/>
                              </a:solidFill>
                              <a:latin typeface="Cambria Math" panose="02040503050406030204" pitchFamily="18" charset="0"/>
                              <a:ea typeface="Cambria Math" panose="02040503050406030204" pitchFamily="18" charset="0"/>
                              <a:cs typeface="+mj-cs"/>
                            </a:rPr>
                          </m:ctrlPr>
                        </m:fPr>
                        <m:num>
                          <m:r>
                            <a:rPr lang="en-US" sz="2400" b="1" i="1" cap="all" smtClean="0">
                              <a:solidFill>
                                <a:prstClr val="black"/>
                              </a:solidFill>
                              <a:latin typeface="Cambria Math" panose="02040503050406030204" pitchFamily="18" charset="0"/>
                              <a:ea typeface="Cambria Math" panose="02040503050406030204" pitchFamily="18" charset="0"/>
                              <a:cs typeface="+mj-cs"/>
                            </a:rPr>
                            <m:t>𝟏𝟖𝟑</m:t>
                          </m:r>
                        </m:num>
                        <m:den>
                          <m:sSup>
                            <m:sSupPr>
                              <m:ctrlPr>
                                <a:rPr lang="en-US" sz="2400" b="1" i="1" cap="all" smtClean="0">
                                  <a:solidFill>
                                    <a:prstClr val="black"/>
                                  </a:solidFill>
                                  <a:latin typeface="Cambria Math" panose="02040503050406030204" pitchFamily="18" charset="0"/>
                                  <a:ea typeface="Cambria Math" panose="02040503050406030204" pitchFamily="18" charset="0"/>
                                  <a:cs typeface="+mj-cs"/>
                                </a:rPr>
                              </m:ctrlPr>
                            </m:sSupPr>
                            <m:e>
                              <m:r>
                                <a:rPr lang="en-US" sz="2400" b="1" i="1" cap="all" smtClean="0">
                                  <a:solidFill>
                                    <a:prstClr val="black"/>
                                  </a:solidFill>
                                  <a:latin typeface="Cambria Math" panose="02040503050406030204" pitchFamily="18" charset="0"/>
                                  <a:ea typeface="Cambria Math" panose="02040503050406030204" pitchFamily="18" charset="0"/>
                                  <a:cs typeface="+mj-cs"/>
                                </a:rPr>
                                <m:t>𝒁</m:t>
                              </m:r>
                            </m:e>
                            <m:sup>
                              <m:f>
                                <m:fPr>
                                  <m:ctrlPr>
                                    <a:rPr lang="en-US" sz="2400" b="1" i="1" cap="all" smtClean="0">
                                      <a:solidFill>
                                        <a:prstClr val="black"/>
                                      </a:solidFill>
                                      <a:latin typeface="Cambria Math" panose="02040503050406030204" pitchFamily="18" charset="0"/>
                                      <a:ea typeface="Cambria Math" panose="02040503050406030204" pitchFamily="18" charset="0"/>
                                      <a:cs typeface="+mj-cs"/>
                                    </a:rPr>
                                  </m:ctrlPr>
                                </m:fPr>
                                <m:num>
                                  <m:r>
                                    <a:rPr lang="en-US" sz="2400" b="1" i="1" cap="all" smtClean="0">
                                      <a:solidFill>
                                        <a:prstClr val="black"/>
                                      </a:solidFill>
                                      <a:latin typeface="Cambria Math" panose="02040503050406030204" pitchFamily="18" charset="0"/>
                                      <a:ea typeface="Cambria Math" panose="02040503050406030204" pitchFamily="18" charset="0"/>
                                      <a:cs typeface="+mj-cs"/>
                                    </a:rPr>
                                    <m:t>𝟏</m:t>
                                  </m:r>
                                </m:num>
                                <m:den>
                                  <m:r>
                                    <a:rPr lang="en-US" sz="2400" b="1" i="1" cap="all" smtClean="0">
                                      <a:solidFill>
                                        <a:prstClr val="black"/>
                                      </a:solidFill>
                                      <a:latin typeface="Cambria Math" panose="02040503050406030204" pitchFamily="18" charset="0"/>
                                      <a:ea typeface="Cambria Math" panose="02040503050406030204" pitchFamily="18" charset="0"/>
                                      <a:cs typeface="+mj-cs"/>
                                    </a:rPr>
                                    <m:t>𝟑</m:t>
                                  </m:r>
                                </m:den>
                              </m:f>
                            </m:sup>
                          </m:sSup>
                        </m:den>
                      </m:f>
                      <m:r>
                        <a:rPr lang="en-US" sz="2400" b="1" i="1" cap="all" smtClean="0">
                          <a:solidFill>
                            <a:prstClr val="black"/>
                          </a:solidFill>
                          <a:latin typeface="Cambria Math" panose="02040503050406030204" pitchFamily="18" charset="0"/>
                          <a:ea typeface="Cambria Math" panose="02040503050406030204" pitchFamily="18" charset="0"/>
                          <a:cs typeface="+mj-cs"/>
                        </a:rPr>
                        <m:t>)</m:t>
                      </m:r>
                    </m:oMath>
                  </m:oMathPara>
                </a14:m>
                <a:endParaRPr lang="en-US" sz="2400" b="1" dirty="0"/>
              </a:p>
              <a:p>
                <a:pPr marL="0" indent="0">
                  <a:buNone/>
                </a:pPr>
                <a:r>
                  <a:rPr lang="en-US" sz="2400" dirty="0"/>
                  <a:t>Bunda </a:t>
                </a:r>
                <a14:m>
                  <m:oMath xmlns:m="http://schemas.openxmlformats.org/officeDocument/2006/math">
                    <m:r>
                      <a:rPr lang="en-US" sz="2400" i="1" smtClean="0">
                        <a:latin typeface="Cambria Math" panose="02040503050406030204" pitchFamily="18" charset="0"/>
                        <a:ea typeface="Cambria Math" panose="02040503050406030204" pitchFamily="18" charset="0"/>
                      </a:rPr>
                      <m:t>𝛼</m:t>
                    </m:r>
                    <m:r>
                      <a:rPr lang="en-US" sz="2400" b="0" i="1" smtClean="0">
                        <a:latin typeface="Cambria Math" panose="02040503050406030204" pitchFamily="18" charset="0"/>
                        <a:ea typeface="Cambria Math" panose="02040503050406030204" pitchFamily="18" charset="0"/>
                      </a:rPr>
                      <m:t>−</m:t>
                    </m:r>
                  </m:oMath>
                </a14:m>
                <a:r>
                  <a:rPr lang="en-US" sz="2400" dirty="0"/>
                  <a:t> </a:t>
                </a:r>
                <a:r>
                  <a:rPr lang="en-US" sz="2400" dirty="0" err="1"/>
                  <a:t>nozik</a:t>
                </a:r>
                <a:r>
                  <a:rPr lang="en-US" sz="2400" dirty="0"/>
                  <a:t> </a:t>
                </a:r>
                <a:r>
                  <a:rPr lang="en-US" sz="2400" dirty="0" err="1"/>
                  <a:t>struktura</a:t>
                </a:r>
                <a:r>
                  <a:rPr lang="en-US" sz="2400" dirty="0"/>
                  <a:t> </a:t>
                </a:r>
                <a:r>
                  <a:rPr lang="en-US" sz="2400" dirty="0" err="1"/>
                  <a:t>doimiysi</a:t>
                </a:r>
                <a:r>
                  <a:rPr lang="en-US" sz="2400" dirty="0"/>
                  <a:t>.</a:t>
                </a:r>
                <a:endParaRPr lang="ru-RU" sz="2400" dirty="0"/>
              </a:p>
            </p:txBody>
          </p:sp>
        </mc:Choice>
        <mc:Fallback>
          <p:sp>
            <p:nvSpPr>
              <p:cNvPr id="3" name="Объект 2">
                <a:extLst>
                  <a:ext uri="{FF2B5EF4-FFF2-40B4-BE49-F238E27FC236}">
                    <a16:creationId xmlns:a16="http://schemas.microsoft.com/office/drawing/2014/main" id="{D55E4683-284B-AFB7-D1AE-C531607746B3}"/>
                  </a:ext>
                </a:extLst>
              </p:cNvPr>
              <p:cNvSpPr>
                <a:spLocks noGrp="1" noRot="1" noChangeAspect="1" noMove="1" noResize="1" noEditPoints="1" noAdjustHandles="1" noChangeArrowheads="1" noChangeShapeType="1" noTextEdit="1"/>
              </p:cNvSpPr>
              <p:nvPr>
                <p:ph idx="1"/>
              </p:nvPr>
            </p:nvSpPr>
            <p:spPr>
              <a:xfrm>
                <a:off x="1422396" y="984600"/>
                <a:ext cx="9603275" cy="3450613"/>
              </a:xfrm>
              <a:blipFill>
                <a:blip r:embed="rId2"/>
                <a:stretch>
                  <a:fillRect l="-952" t="-353" b="-22615"/>
                </a:stretch>
              </a:blipFill>
            </p:spPr>
            <p:txBody>
              <a:bodyPr/>
              <a:lstStyle/>
              <a:p>
                <a:r>
                  <a:rPr lang="ru-RU">
                    <a:noFill/>
                  </a:rPr>
                  <a:t> </a:t>
                </a:r>
              </a:p>
            </p:txBody>
          </p:sp>
        </mc:Fallback>
      </mc:AlternateContent>
    </p:spTree>
    <p:extLst>
      <p:ext uri="{BB962C8B-B14F-4D97-AF65-F5344CB8AC3E}">
        <p14:creationId xmlns:p14="http://schemas.microsoft.com/office/powerpoint/2010/main" val="307377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4198370D-5E62-0825-B57D-A57585C9B14F}"/>
                  </a:ext>
                </a:extLst>
              </p:cNvPr>
              <p:cNvSpPr>
                <a:spLocks noGrp="1"/>
              </p:cNvSpPr>
              <p:nvPr>
                <p:ph idx="1"/>
              </p:nvPr>
            </p:nvSpPr>
            <p:spPr>
              <a:xfrm>
                <a:off x="1432124" y="1042966"/>
                <a:ext cx="9603275" cy="3450613"/>
              </a:xfrm>
            </p:spPr>
            <p:txBody>
              <a:bodyPr>
                <a:normAutofit fontScale="70000" lnSpcReduction="20000"/>
              </a:bodyPr>
              <a:lstStyle/>
              <a:p>
                <a:pPr marL="0" indent="0">
                  <a:buNone/>
                </a:pPr>
                <a14:m>
                  <m:oMathPara xmlns:m="http://schemas.openxmlformats.org/officeDocument/2006/math">
                    <m:oMathParaPr>
                      <m:jc m:val="centerGroup"/>
                    </m:oMathParaPr>
                    <m:oMath xmlns:m="http://schemas.openxmlformats.org/officeDocument/2006/math">
                      <m:r>
                        <a:rPr lang="en-US" sz="2100" b="1" i="1" smtClean="0">
                          <a:solidFill>
                            <a:prstClr val="black"/>
                          </a:solidFill>
                          <a:latin typeface="Cambria Math" panose="02040503050406030204" pitchFamily="18" charset="0"/>
                        </a:rPr>
                        <m:t>−</m:t>
                      </m:r>
                      <m:f>
                        <m:fPr>
                          <m:ctrlPr>
                            <a:rPr lang="ru-RU" sz="2100" b="1" i="1">
                              <a:solidFill>
                                <a:prstClr val="black"/>
                              </a:solidFill>
                              <a:latin typeface="Cambria Math" panose="02040503050406030204" pitchFamily="18" charset="0"/>
                            </a:rPr>
                          </m:ctrlPr>
                        </m:fPr>
                        <m:num>
                          <m:r>
                            <a:rPr lang="en-US" sz="2100" b="1" i="1">
                              <a:solidFill>
                                <a:prstClr val="black"/>
                              </a:solidFill>
                              <a:latin typeface="Cambria Math" panose="02040503050406030204" pitchFamily="18" charset="0"/>
                            </a:rPr>
                            <m:t>𝒅𝑬</m:t>
                          </m:r>
                        </m:num>
                        <m:den>
                          <m:r>
                            <a:rPr lang="en-US" sz="2100" b="1" i="1">
                              <a:solidFill>
                                <a:prstClr val="black"/>
                              </a:solidFill>
                              <a:latin typeface="Cambria Math" panose="02040503050406030204" pitchFamily="18" charset="0"/>
                            </a:rPr>
                            <m:t>𝒅𝒙</m:t>
                          </m:r>
                        </m:den>
                      </m:f>
                      <m:r>
                        <a:rPr lang="en-US" sz="2100" b="1" i="1" smtClean="0">
                          <a:solidFill>
                            <a:prstClr val="black"/>
                          </a:solidFill>
                          <a:latin typeface="Cambria Math" panose="02040503050406030204" pitchFamily="18" charset="0"/>
                          <a:ea typeface="Cambria Math" panose="02040503050406030204" pitchFamily="18" charset="0"/>
                        </a:rPr>
                        <m:t>=</m:t>
                      </m:r>
                      <m:f>
                        <m:fPr>
                          <m:ctrlPr>
                            <a:rPr lang="en-US" sz="2100" b="1" i="1" smtClean="0">
                              <a:solidFill>
                                <a:prstClr val="black"/>
                              </a:solidFill>
                              <a:latin typeface="Cambria Math" panose="02040503050406030204" pitchFamily="18" charset="0"/>
                              <a:ea typeface="Cambria Math" panose="02040503050406030204" pitchFamily="18" charset="0"/>
                            </a:rPr>
                          </m:ctrlPr>
                        </m:fPr>
                        <m:num>
                          <m:r>
                            <a:rPr lang="en-US" sz="2100" b="1" i="1" smtClean="0">
                              <a:solidFill>
                                <a:prstClr val="black"/>
                              </a:solidFill>
                              <a:latin typeface="Cambria Math" panose="02040503050406030204" pitchFamily="18" charset="0"/>
                              <a:ea typeface="Cambria Math" panose="02040503050406030204" pitchFamily="18" charset="0"/>
                            </a:rPr>
                            <m:t>𝑻</m:t>
                          </m:r>
                        </m:num>
                        <m:den>
                          <m:sSub>
                            <m:sSubPr>
                              <m:ctrlPr>
                                <a:rPr lang="en-US" sz="2100" b="1" i="1" smtClean="0">
                                  <a:solidFill>
                                    <a:prstClr val="black"/>
                                  </a:solidFill>
                                  <a:latin typeface="Cambria Math" panose="02040503050406030204" pitchFamily="18" charset="0"/>
                                  <a:ea typeface="Cambria Math" panose="02040503050406030204" pitchFamily="18" charset="0"/>
                                </a:rPr>
                              </m:ctrlPr>
                            </m:sSubPr>
                            <m:e>
                              <m:r>
                                <a:rPr lang="en-US" sz="2100" b="1" i="1" smtClean="0">
                                  <a:solidFill>
                                    <a:prstClr val="black"/>
                                  </a:solidFill>
                                  <a:latin typeface="Cambria Math" panose="02040503050406030204" pitchFamily="18" charset="0"/>
                                  <a:ea typeface="Cambria Math" panose="02040503050406030204" pitchFamily="18" charset="0"/>
                                </a:rPr>
                                <m:t>𝒍</m:t>
                              </m:r>
                            </m:e>
                            <m:sub>
                              <m:r>
                                <a:rPr lang="en-US" sz="2100" b="1" i="1" smtClean="0">
                                  <a:solidFill>
                                    <a:prstClr val="black"/>
                                  </a:solidFill>
                                  <a:latin typeface="Cambria Math" panose="02040503050406030204" pitchFamily="18" charset="0"/>
                                  <a:ea typeface="Cambria Math" panose="02040503050406030204" pitchFamily="18" charset="0"/>
                                </a:rPr>
                                <m:t>𝒓𝒂𝒅</m:t>
                              </m:r>
                            </m:sub>
                          </m:sSub>
                        </m:den>
                      </m:f>
                    </m:oMath>
                  </m:oMathPara>
                </a14:m>
                <a:endParaRPr lang="en-US" dirty="0"/>
              </a:p>
              <a:p>
                <a:pPr marL="0" indent="0">
                  <a:buNone/>
                </a:pPr>
                <a14:m>
                  <m:oMath xmlns:m="http://schemas.openxmlformats.org/officeDocument/2006/math">
                    <m:sSub>
                      <m:sSubPr>
                        <m:ctrlPr>
                          <a:rPr lang="en-US" b="1" i="1">
                            <a:solidFill>
                              <a:prstClr val="black"/>
                            </a:solidFill>
                            <a:latin typeface="Cambria Math" panose="02040503050406030204" pitchFamily="18" charset="0"/>
                            <a:ea typeface="Cambria Math" panose="02040503050406030204" pitchFamily="18" charset="0"/>
                          </a:rPr>
                        </m:ctrlPr>
                      </m:sSubPr>
                      <m:e>
                        <m:r>
                          <a:rPr lang="en-US" b="1" i="1">
                            <a:solidFill>
                              <a:prstClr val="black"/>
                            </a:solidFill>
                            <a:latin typeface="Cambria Math" panose="02040503050406030204" pitchFamily="18" charset="0"/>
                            <a:ea typeface="Cambria Math" panose="02040503050406030204" pitchFamily="18" charset="0"/>
                          </a:rPr>
                          <m:t>𝒍</m:t>
                        </m:r>
                      </m:e>
                      <m:sub>
                        <m:r>
                          <a:rPr lang="en-US" b="1" i="1">
                            <a:solidFill>
                              <a:prstClr val="black"/>
                            </a:solidFill>
                            <a:latin typeface="Cambria Math" panose="02040503050406030204" pitchFamily="18" charset="0"/>
                            <a:ea typeface="Cambria Math" panose="02040503050406030204" pitchFamily="18" charset="0"/>
                          </a:rPr>
                          <m:t>𝒓𝒂𝒅</m:t>
                        </m:r>
                      </m:sub>
                    </m:sSub>
                    <m:r>
                      <a:rPr lang="en-US" b="1" i="1" smtClean="0">
                        <a:solidFill>
                          <a:prstClr val="black"/>
                        </a:solidFill>
                        <a:latin typeface="Cambria Math" panose="02040503050406030204" pitchFamily="18" charset="0"/>
                        <a:ea typeface="Cambria Math" panose="02040503050406030204" pitchFamily="18" charset="0"/>
                      </a:rPr>
                      <m:t>−</m:t>
                    </m:r>
                  </m:oMath>
                </a14:m>
                <a:r>
                  <a:rPr lang="en-US" dirty="0" err="1"/>
                  <a:t>radiatsion</a:t>
                </a:r>
                <a:r>
                  <a:rPr lang="en-US" dirty="0"/>
                  <a:t> </a:t>
                </a:r>
                <a:r>
                  <a:rPr lang="en-US" dirty="0" err="1"/>
                  <a:t>uzunlik</a:t>
                </a:r>
                <a:r>
                  <a:rPr lang="en-US" dirty="0"/>
                  <a:t> </a:t>
                </a:r>
                <a14:m>
                  <m:oMath xmlns:m="http://schemas.openxmlformats.org/officeDocument/2006/math">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𝑔</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𝑐𝑚</m:t>
                            </m:r>
                          </m:e>
                          <m:sup>
                            <m:r>
                              <a:rPr lang="en-US" b="0" i="1" smtClean="0">
                                <a:latin typeface="Cambria Math" panose="02040503050406030204" pitchFamily="18" charset="0"/>
                              </a:rPr>
                              <m:t>2</m:t>
                            </m:r>
                          </m:sup>
                        </m:sSup>
                      </m:den>
                    </m:f>
                    <m:r>
                      <a:rPr lang="en-US" b="0" i="1" smtClean="0">
                        <a:latin typeface="Cambria Math" panose="02040503050406030204" pitchFamily="18" charset="0"/>
                      </a:rPr>
                      <m:t>)</m:t>
                    </m:r>
                  </m:oMath>
                </a14:m>
                <a:endParaRPr lang="en-US" dirty="0"/>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14:m>
                  <m:oMathPara xmlns:m="http://schemas.openxmlformats.org/officeDocument/2006/math">
                    <m:oMathParaPr>
                      <m:jc m:val="centerGroup"/>
                    </m:oMathParaPr>
                    <m:oMath xmlns:m="http://schemas.openxmlformats.org/officeDocument/2006/math">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m:t>
                      </m:r>
                      <m:f>
                        <m:fPr>
                          <m:ctrlPr>
                            <a:rPr kumimoji="0" lang="ru-RU"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𝟏</m:t>
                          </m:r>
                        </m:num>
                        <m:den>
                          <m:sSub>
                            <m:sSubPr>
                              <m:ctrlP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𝒍</m:t>
                              </m:r>
                            </m:e>
                            <m:sub>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𝒓𝒂𝒅</m:t>
                              </m:r>
                            </m:sub>
                          </m:sSub>
                        </m:den>
                      </m:f>
                      <m:r>
                        <a:rPr kumimoji="0" lang="en-US" sz="2400" b="1" i="0"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m:t>
                      </m:r>
                      <m:r>
                        <a:rPr kumimoji="0" lang="en-US" sz="2400" b="1" i="0" u="none" strike="noStrike" kern="1200" cap="all" spc="0" normalizeH="0" baseline="0" noProof="0" smtClean="0">
                          <a:ln>
                            <a:noFill/>
                          </a:ln>
                          <a:solidFill>
                            <a:prstClr val="black"/>
                          </a:solidFill>
                          <a:effectLst/>
                          <a:uLnTx/>
                          <a:uFillTx/>
                          <a:latin typeface="Cambria Math" panose="02040503050406030204" pitchFamily="18" charset="0"/>
                          <a:ea typeface="+mn-ea"/>
                          <a:cs typeface="+mn-cs"/>
                        </a:rPr>
                        <m:t>𝟒</m:t>
                      </m:r>
                      <m:r>
                        <a:rPr kumimoji="0" lang="el-GR" sz="2400" b="1" i="1" u="none" strike="noStrike" kern="1200" cap="all"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mn-cs"/>
                        </a:rPr>
                        <m:t>𝜶</m:t>
                      </m:r>
                      <m:sSubSup>
                        <m:sSubSupPr>
                          <m:ctrlPr>
                            <a:rPr kumimoji="0" lang="el-GR"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SupPr>
                        <m:e>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𝒓</m:t>
                          </m:r>
                        </m:e>
                        <m:sub>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𝒆</m:t>
                          </m:r>
                        </m:sub>
                        <m:sup>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𝟐</m:t>
                          </m:r>
                        </m:sup>
                      </m:sSubSup>
                      <m:f>
                        <m:fPr>
                          <m:ctrlPr>
                            <a:rPr kumimoji="0" lang="el-GR"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sSub>
                            <m:sSubPr>
                              <m:ctrlPr>
                                <a:rPr kumimoji="0" lang="el-GR"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bPr>
                            <m:e>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𝑵</m:t>
                              </m:r>
                            </m:e>
                            <m:sub>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𝑨</m:t>
                              </m:r>
                            </m:sub>
                          </m:sSub>
                        </m:num>
                        <m:den>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𝑨</m:t>
                          </m:r>
                        </m:den>
                      </m:f>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𝒁</m:t>
                      </m:r>
                      <m:d>
                        <m:dPr>
                          <m:ctrlP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dPr>
                        <m:e>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𝒁</m:t>
                          </m:r>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𝟏</m:t>
                          </m:r>
                        </m:e>
                      </m:d>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𝒍𝒏</m:t>
                      </m:r>
                      <m:f>
                        <m:fPr>
                          <m:ctrlP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𝟏𝟖𝟑</m:t>
                          </m:r>
                        </m:num>
                        <m:den>
                          <m:sSup>
                            <m:sSupPr>
                              <m:ctrlP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sSupPr>
                            <m:e>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𝒁</m:t>
                              </m:r>
                            </m:e>
                            <m:sup>
                              <m:f>
                                <m:fPr>
                                  <m:ctrlP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ctrlPr>
                                </m:fPr>
                                <m:num>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𝟏</m:t>
                                  </m:r>
                                </m:num>
                                <m:den>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𝟑</m:t>
                                  </m:r>
                                </m:den>
                              </m:f>
                            </m:sup>
                          </m:sSup>
                        </m:den>
                      </m:f>
                      <m:r>
                        <a:rPr kumimoji="0" lang="en-US" sz="2400" b="1" i="1" u="none" strike="noStrike" kern="1200" cap="all"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m:t>
                      </m:r>
                    </m:oMath>
                  </m:oMathPara>
                </a14:m>
                <a:endParaRPr kumimoji="0" lang="en-US" sz="2400" b="1"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indent="0">
                  <a:buNone/>
                </a:pPr>
                <a:r>
                  <a:rPr lang="en-US" dirty="0" err="1"/>
                  <a:t>Elektronlar</a:t>
                </a:r>
                <a:r>
                  <a:rPr lang="en-US" dirty="0"/>
                  <a:t> </a:t>
                </a:r>
                <a:r>
                  <a:rPr lang="en-US" dirty="0" err="1"/>
                  <a:t>energiyasining</a:t>
                </a:r>
                <a:r>
                  <a:rPr lang="en-US" dirty="0"/>
                  <a:t> </a:t>
                </a:r>
                <a:r>
                  <a:rPr lang="en-US" dirty="0" err="1"/>
                  <a:t>radiatsion</a:t>
                </a:r>
                <a:r>
                  <a:rPr lang="en-US" dirty="0"/>
                  <a:t> </a:t>
                </a:r>
                <a:r>
                  <a:rPr lang="en-US" dirty="0" err="1"/>
                  <a:t>va</a:t>
                </a:r>
                <a:r>
                  <a:rPr lang="en-US" dirty="0"/>
                  <a:t> </a:t>
                </a:r>
                <a:r>
                  <a:rPr lang="en-US" dirty="0" err="1"/>
                  <a:t>ionizatsion</a:t>
                </a:r>
                <a:r>
                  <a:rPr lang="en-US" dirty="0"/>
                  <a:t> </a:t>
                </a:r>
                <a:r>
                  <a:rPr lang="en-US" dirty="0" err="1"/>
                  <a:t>yo’qotilishi</a:t>
                </a:r>
                <a:r>
                  <a:rPr lang="en-US" dirty="0"/>
                  <a:t> </a:t>
                </a:r>
              </a:p>
              <a:p>
                <a:pPr marL="0" indent="0">
                  <a:buNone/>
                </a:pPr>
                <a:r>
                  <a:rPr lang="en-US" sz="2600" b="1" dirty="0"/>
                  <a:t>                                </a:t>
                </a:r>
                <a14:m>
                  <m:oMath xmlns:m="http://schemas.openxmlformats.org/officeDocument/2006/math">
                    <m:f>
                      <m:fPr>
                        <m:ctrlPr>
                          <a:rPr lang="en-US" sz="2600" b="1" i="1" smtClean="0">
                            <a:latin typeface="Cambria Math" panose="02040503050406030204" pitchFamily="18" charset="0"/>
                          </a:rPr>
                        </m:ctrlPr>
                      </m:fPr>
                      <m:num>
                        <m:sSub>
                          <m:sSubPr>
                            <m:ctrlPr>
                              <a:rPr lang="en-US" sz="2600" b="1" i="1" smtClean="0">
                                <a:latin typeface="Cambria Math" panose="02040503050406030204" pitchFamily="18" charset="0"/>
                              </a:rPr>
                            </m:ctrlPr>
                          </m:sSubPr>
                          <m:e>
                            <m:d>
                              <m:dPr>
                                <m:ctrlPr>
                                  <a:rPr lang="en-US" sz="2600" b="1" i="1" smtClean="0">
                                    <a:latin typeface="Cambria Math" panose="02040503050406030204" pitchFamily="18" charset="0"/>
                                  </a:rPr>
                                </m:ctrlPr>
                              </m:dPr>
                              <m:e>
                                <m:r>
                                  <a:rPr lang="en-US" sz="2600" b="1" i="1" smtClean="0">
                                    <a:latin typeface="Cambria Math" panose="02040503050406030204" pitchFamily="18" charset="0"/>
                                  </a:rPr>
                                  <m:t>𝒅𝑬</m:t>
                                </m:r>
                                <m:r>
                                  <a:rPr lang="en-US" sz="2600" b="1" i="1" smtClean="0">
                                    <a:latin typeface="Cambria Math" panose="02040503050406030204" pitchFamily="18" charset="0"/>
                                  </a:rPr>
                                  <m:t>/</m:t>
                                </m:r>
                                <m:r>
                                  <a:rPr lang="en-US" sz="2600" b="1" i="1" smtClean="0">
                                    <a:latin typeface="Cambria Math" panose="02040503050406030204" pitchFamily="18" charset="0"/>
                                  </a:rPr>
                                  <m:t>𝒅𝒙</m:t>
                                </m:r>
                              </m:e>
                            </m:d>
                          </m:e>
                          <m:sub>
                            <m:r>
                              <a:rPr lang="en-US" sz="2600" b="1" i="1" smtClean="0">
                                <a:latin typeface="Cambria Math" panose="02040503050406030204" pitchFamily="18" charset="0"/>
                              </a:rPr>
                              <m:t>𝒓𝒂𝒅</m:t>
                            </m:r>
                          </m:sub>
                        </m:sSub>
                      </m:num>
                      <m:den>
                        <m:sSub>
                          <m:sSubPr>
                            <m:ctrlPr>
                              <a:rPr lang="en-US" sz="2600" b="1" i="1" smtClean="0">
                                <a:latin typeface="Cambria Math" panose="02040503050406030204" pitchFamily="18" charset="0"/>
                              </a:rPr>
                            </m:ctrlPr>
                          </m:sSubPr>
                          <m:e>
                            <m:d>
                              <m:dPr>
                                <m:ctrlPr>
                                  <a:rPr lang="en-US" sz="2600" b="1" i="1" smtClean="0">
                                    <a:latin typeface="Cambria Math" panose="02040503050406030204" pitchFamily="18" charset="0"/>
                                  </a:rPr>
                                </m:ctrlPr>
                              </m:dPr>
                              <m:e>
                                <m:r>
                                  <a:rPr lang="en-US" sz="2600" b="1" i="1" smtClean="0">
                                    <a:latin typeface="Cambria Math" panose="02040503050406030204" pitchFamily="18" charset="0"/>
                                  </a:rPr>
                                  <m:t>𝒅𝑬</m:t>
                                </m:r>
                                <m:r>
                                  <a:rPr lang="en-US" sz="2600" b="1" i="1" smtClean="0">
                                    <a:latin typeface="Cambria Math" panose="02040503050406030204" pitchFamily="18" charset="0"/>
                                  </a:rPr>
                                  <m:t>/</m:t>
                                </m:r>
                                <m:r>
                                  <a:rPr lang="en-US" sz="2600" b="1" i="1" smtClean="0">
                                    <a:latin typeface="Cambria Math" panose="02040503050406030204" pitchFamily="18" charset="0"/>
                                  </a:rPr>
                                  <m:t>𝒅𝒙</m:t>
                                </m:r>
                              </m:e>
                            </m:d>
                          </m:e>
                          <m:sub>
                            <m:r>
                              <a:rPr lang="en-US" sz="2600" b="1" i="1" smtClean="0">
                                <a:latin typeface="Cambria Math" panose="02040503050406030204" pitchFamily="18" charset="0"/>
                              </a:rPr>
                              <m:t>𝒊𝒐𝒏</m:t>
                            </m:r>
                          </m:sub>
                        </m:sSub>
                      </m:den>
                    </m:f>
                    <m:r>
                      <a:rPr lang="en-US" sz="2600" b="1" i="1">
                        <a:latin typeface="Cambria Math" panose="02040503050406030204" pitchFamily="18" charset="0"/>
                        <a:ea typeface="Cambria Math" panose="02040503050406030204" pitchFamily="18" charset="0"/>
                      </a:rPr>
                      <m:t>≈</m:t>
                    </m:r>
                    <m:f>
                      <m:fPr>
                        <m:ctrlPr>
                          <a:rPr lang="en-US" sz="2600" b="1" i="1" smtClean="0">
                            <a:latin typeface="Cambria Math" panose="02040503050406030204" pitchFamily="18" charset="0"/>
                            <a:ea typeface="Cambria Math" panose="02040503050406030204" pitchFamily="18" charset="0"/>
                          </a:rPr>
                        </m:ctrlPr>
                      </m:fPr>
                      <m:num>
                        <m:r>
                          <a:rPr lang="en-US" sz="2600" b="1" i="1" smtClean="0">
                            <a:latin typeface="Cambria Math" panose="02040503050406030204" pitchFamily="18" charset="0"/>
                            <a:ea typeface="Cambria Math" panose="02040503050406030204" pitchFamily="18" charset="0"/>
                          </a:rPr>
                          <m:t>𝑻𝒁</m:t>
                        </m:r>
                      </m:num>
                      <m:den>
                        <m:r>
                          <a:rPr lang="en-US" sz="2600" b="1" i="1" smtClean="0">
                            <a:latin typeface="Cambria Math" panose="02040503050406030204" pitchFamily="18" charset="0"/>
                            <a:ea typeface="Cambria Math" panose="02040503050406030204" pitchFamily="18" charset="0"/>
                          </a:rPr>
                          <m:t>𝟏𝟔𝟎𝟎</m:t>
                        </m:r>
                        <m:sSub>
                          <m:sSubPr>
                            <m:ctrlPr>
                              <a:rPr lang="en-US" sz="2600" b="1" i="1" smtClean="0">
                                <a:latin typeface="Cambria Math" panose="02040503050406030204" pitchFamily="18" charset="0"/>
                                <a:ea typeface="Cambria Math" panose="02040503050406030204" pitchFamily="18" charset="0"/>
                              </a:rPr>
                            </m:ctrlPr>
                          </m:sSubPr>
                          <m:e>
                            <m:r>
                              <a:rPr lang="en-US" sz="2600" b="1" i="1" smtClean="0">
                                <a:latin typeface="Cambria Math" panose="02040503050406030204" pitchFamily="18" charset="0"/>
                                <a:ea typeface="Cambria Math" panose="02040503050406030204" pitchFamily="18" charset="0"/>
                              </a:rPr>
                              <m:t>𝒎</m:t>
                            </m:r>
                          </m:e>
                          <m:sub>
                            <m:r>
                              <a:rPr lang="en-US" sz="2600" b="1" i="1" smtClean="0">
                                <a:latin typeface="Cambria Math" panose="02040503050406030204" pitchFamily="18" charset="0"/>
                                <a:ea typeface="Cambria Math" panose="02040503050406030204" pitchFamily="18" charset="0"/>
                              </a:rPr>
                              <m:t>𝒆</m:t>
                            </m:r>
                          </m:sub>
                        </m:sSub>
                        <m:sSup>
                          <m:sSupPr>
                            <m:ctrlPr>
                              <a:rPr lang="en-US" sz="2600" b="1" i="1" smtClean="0">
                                <a:latin typeface="Cambria Math" panose="02040503050406030204" pitchFamily="18" charset="0"/>
                                <a:ea typeface="Cambria Math" panose="02040503050406030204" pitchFamily="18" charset="0"/>
                              </a:rPr>
                            </m:ctrlPr>
                          </m:sSupPr>
                          <m:e>
                            <m:r>
                              <a:rPr lang="en-US" sz="2600" b="1" i="1" smtClean="0">
                                <a:latin typeface="Cambria Math" panose="02040503050406030204" pitchFamily="18" charset="0"/>
                                <a:ea typeface="Cambria Math" panose="02040503050406030204" pitchFamily="18" charset="0"/>
                              </a:rPr>
                              <m:t>𝒄</m:t>
                            </m:r>
                          </m:e>
                          <m:sup>
                            <m:r>
                              <a:rPr lang="en-US" sz="2600" b="1" i="1" smtClean="0">
                                <a:latin typeface="Cambria Math" panose="02040503050406030204" pitchFamily="18" charset="0"/>
                                <a:ea typeface="Cambria Math" panose="02040503050406030204" pitchFamily="18" charset="0"/>
                              </a:rPr>
                              <m:t>𝟐</m:t>
                            </m:r>
                          </m:sup>
                        </m:sSup>
                      </m:den>
                    </m:f>
                    <m:r>
                      <a:rPr lang="en-US" sz="2600" b="1" i="1" smtClean="0">
                        <a:latin typeface="Cambria Math" panose="02040503050406030204" pitchFamily="18" charset="0"/>
                        <a:ea typeface="Cambria Math" panose="02040503050406030204" pitchFamily="18" charset="0"/>
                      </a:rPr>
                      <m:t>≈</m:t>
                    </m:r>
                    <m:f>
                      <m:fPr>
                        <m:ctrlPr>
                          <a:rPr lang="en-US" sz="2600" b="1" i="1" smtClean="0">
                            <a:latin typeface="Cambria Math" panose="02040503050406030204" pitchFamily="18" charset="0"/>
                            <a:ea typeface="Cambria Math" panose="02040503050406030204" pitchFamily="18" charset="0"/>
                          </a:rPr>
                        </m:ctrlPr>
                      </m:fPr>
                      <m:num>
                        <m:r>
                          <a:rPr lang="en-US" sz="2600" b="1" i="1" smtClean="0">
                            <a:latin typeface="Cambria Math" panose="02040503050406030204" pitchFamily="18" charset="0"/>
                            <a:ea typeface="Cambria Math" panose="02040503050406030204" pitchFamily="18" charset="0"/>
                          </a:rPr>
                          <m:t>𝑻𝒁</m:t>
                        </m:r>
                      </m:num>
                      <m:den>
                        <m:r>
                          <a:rPr lang="en-US" sz="2600" b="1" i="1" smtClean="0">
                            <a:latin typeface="Cambria Math" panose="02040503050406030204" pitchFamily="18" charset="0"/>
                            <a:ea typeface="Cambria Math" panose="02040503050406030204" pitchFamily="18" charset="0"/>
                          </a:rPr>
                          <m:t>𝟖𝟎𝟎</m:t>
                        </m:r>
                      </m:den>
                    </m:f>
                  </m:oMath>
                </a14:m>
                <a:endParaRPr lang="en-US" sz="2600" b="1" dirty="0"/>
              </a:p>
              <a:p>
                <a:pPr marL="0" indent="0">
                  <a:buNone/>
                </a:pPr>
                <a:r>
                  <a:rPr lang="en-US" sz="2600" dirty="0" err="1"/>
                  <a:t>Radiatsion</a:t>
                </a:r>
                <a:r>
                  <a:rPr lang="en-US" sz="2600" dirty="0"/>
                  <a:t> </a:t>
                </a:r>
                <a:r>
                  <a:rPr lang="en-US" sz="2600" dirty="0" err="1"/>
                  <a:t>yo’qotilish</a:t>
                </a:r>
                <a:r>
                  <a:rPr lang="en-US" sz="2600" dirty="0"/>
                  <a:t> </a:t>
                </a:r>
                <a:r>
                  <a:rPr lang="en-US" sz="2600" dirty="0" err="1"/>
                  <a:t>hisobiga</a:t>
                </a:r>
                <a:r>
                  <a:rPr lang="en-US" sz="2600" dirty="0"/>
                  <a:t> </a:t>
                </a:r>
                <a14:m>
                  <m:oMath xmlns:m="http://schemas.openxmlformats.org/officeDocument/2006/math">
                    <m:r>
                      <a:rPr lang="en-US" sz="2600" b="0" i="1" smtClean="0">
                        <a:latin typeface="Cambria Math" panose="02040503050406030204" pitchFamily="18" charset="0"/>
                      </a:rPr>
                      <m:t>𝑥</m:t>
                    </m:r>
                  </m:oMath>
                </a14:m>
                <a:r>
                  <a:rPr lang="en-US" sz="2600" dirty="0"/>
                  <a:t> </a:t>
                </a:r>
                <a:r>
                  <a:rPr lang="en-US" sz="2600" dirty="0" err="1"/>
                  <a:t>qatlamdan</a:t>
                </a:r>
                <a:r>
                  <a:rPr lang="en-US" sz="2600" dirty="0"/>
                  <a:t>  </a:t>
                </a:r>
                <a:r>
                  <a:rPr lang="en-US" sz="2600" dirty="0" err="1"/>
                  <a:t>o’tgandan</a:t>
                </a:r>
                <a:r>
                  <a:rPr lang="en-US" sz="2600" dirty="0"/>
                  <a:t> </a:t>
                </a:r>
                <a:r>
                  <a:rPr lang="en-US" sz="2600" dirty="0" err="1"/>
                  <a:t>so’ng</a:t>
                </a:r>
                <a:r>
                  <a:rPr lang="en-US" sz="2600" dirty="0"/>
                  <a:t> </a:t>
                </a:r>
                <a:r>
                  <a:rPr lang="en-US" sz="2600" dirty="0" err="1"/>
                  <a:t>zaryadlangan</a:t>
                </a:r>
                <a:r>
                  <a:rPr lang="en-US" sz="2600" dirty="0"/>
                  <a:t> </a:t>
                </a:r>
                <a:r>
                  <a:rPr lang="en-US" sz="2600" dirty="0" err="1"/>
                  <a:t>zarralar</a:t>
                </a:r>
                <a:r>
                  <a:rPr lang="en-US" sz="2600" dirty="0"/>
                  <a:t> </a:t>
                </a:r>
                <a:r>
                  <a:rPr lang="en-US" sz="2600" dirty="0" err="1"/>
                  <a:t>energiyasi</a:t>
                </a:r>
                <a:r>
                  <a:rPr lang="en-US" sz="2600" dirty="0"/>
                  <a:t> </a:t>
                </a:r>
                <a:r>
                  <a:rPr lang="en-US" sz="2600" dirty="0" err="1"/>
                  <a:t>yuqori</a:t>
                </a:r>
                <a:r>
                  <a:rPr lang="en-US" sz="2600" dirty="0"/>
                  <a:t> </a:t>
                </a:r>
                <a:r>
                  <a:rPr lang="en-US" sz="2600" dirty="0" err="1"/>
                  <a:t>energiyalarda</a:t>
                </a:r>
                <a:r>
                  <a:rPr lang="en-US" sz="2600" dirty="0"/>
                  <a:t> </a:t>
                </a:r>
                <a14:m>
                  <m:oMath xmlns:m="http://schemas.openxmlformats.org/officeDocument/2006/math">
                    <m:d>
                      <m:dPr>
                        <m:ctrlPr>
                          <a:rPr lang="en-US" sz="2600" i="1" smtClean="0">
                            <a:latin typeface="Cambria Math" panose="02040503050406030204" pitchFamily="18" charset="0"/>
                          </a:rPr>
                        </m:ctrlPr>
                      </m:dPr>
                      <m:e>
                        <m:r>
                          <a:rPr lang="en-US" sz="2600" b="0" i="1" smtClean="0">
                            <a:latin typeface="Cambria Math" panose="02040503050406030204" pitchFamily="18" charset="0"/>
                          </a:rPr>
                          <m:t>𝑇</m:t>
                        </m:r>
                        <m:r>
                          <a:rPr lang="en-US" sz="2600" b="0" i="1" smtClean="0">
                            <a:latin typeface="Cambria Math" panose="02040503050406030204" pitchFamily="18" charset="0"/>
                            <a:ea typeface="Cambria Math" panose="02040503050406030204" pitchFamily="18" charset="0"/>
                          </a:rPr>
                          <m:t>≫</m:t>
                        </m:r>
                        <m:sSub>
                          <m:sSubPr>
                            <m:ctrlPr>
                              <a:rPr lang="en-US" sz="2600" b="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𝑇</m:t>
                            </m:r>
                          </m:e>
                          <m:sub>
                            <m:r>
                              <a:rPr lang="en-US" sz="2600" b="0" i="1" smtClean="0">
                                <a:latin typeface="Cambria Math" panose="02040503050406030204" pitchFamily="18" charset="0"/>
                                <a:ea typeface="Cambria Math" panose="02040503050406030204" pitchFamily="18" charset="0"/>
                              </a:rPr>
                              <m:t>𝑘𝑟𝑖𝑡</m:t>
                            </m:r>
                          </m:sub>
                        </m:sSub>
                        <m:r>
                          <a:rPr lang="en-US" sz="2600" b="0" i="1" smtClean="0">
                            <a:latin typeface="Cambria Math" panose="02040503050406030204" pitchFamily="18" charset="0"/>
                            <a:ea typeface="Cambria Math" panose="02040503050406030204" pitchFamily="18" charset="0"/>
                          </a:rPr>
                          <m:t>,</m:t>
                        </m:r>
                        <m:sSub>
                          <m:sSubPr>
                            <m:ctrlPr>
                              <a:rPr lang="en-US" sz="2600" b="0" i="1" smtClean="0">
                                <a:latin typeface="Cambria Math" panose="02040503050406030204" pitchFamily="18" charset="0"/>
                                <a:ea typeface="Cambria Math" panose="02040503050406030204" pitchFamily="18" charset="0"/>
                              </a:rPr>
                            </m:ctrlPr>
                          </m:sSubPr>
                          <m:e>
                            <m:r>
                              <a:rPr lang="en-US" sz="2600" b="0" i="1" smtClean="0">
                                <a:latin typeface="Cambria Math" panose="02040503050406030204" pitchFamily="18" charset="0"/>
                                <a:ea typeface="Cambria Math" panose="02040503050406030204" pitchFamily="18" charset="0"/>
                              </a:rPr>
                              <m:t>𝑇</m:t>
                            </m:r>
                          </m:e>
                          <m:sub>
                            <m:r>
                              <a:rPr lang="en-US" sz="2600" b="0" i="1" smtClean="0">
                                <a:latin typeface="Cambria Math" panose="02040503050406030204" pitchFamily="18" charset="0"/>
                                <a:ea typeface="Cambria Math" panose="02040503050406030204" pitchFamily="18" charset="0"/>
                              </a:rPr>
                              <m:t>𝑘𝑟𝑖𝑡</m:t>
                            </m:r>
                          </m:sub>
                        </m:sSub>
                      </m:e>
                    </m:d>
                  </m:oMath>
                </a14:m>
                <a:r>
                  <a:rPr lang="en-US" sz="2600" dirty="0"/>
                  <a:t> </a:t>
                </a:r>
                <a:r>
                  <a:rPr lang="en-US" sz="2600" dirty="0" err="1"/>
                  <a:t>radiatsion</a:t>
                </a:r>
                <a:r>
                  <a:rPr lang="en-US" sz="2600" dirty="0"/>
                  <a:t> </a:t>
                </a:r>
                <a:r>
                  <a:rPr lang="en-US" sz="2600" dirty="0" err="1"/>
                  <a:t>va</a:t>
                </a:r>
                <a:r>
                  <a:rPr lang="en-US" sz="2600" dirty="0"/>
                  <a:t> </a:t>
                </a:r>
                <a:r>
                  <a:rPr lang="en-US" sz="2600" dirty="0" err="1"/>
                  <a:t>ionizatsion</a:t>
                </a:r>
                <a:r>
                  <a:rPr lang="en-US" sz="2600" dirty="0"/>
                  <a:t> </a:t>
                </a:r>
                <a:r>
                  <a:rPr lang="en-US" sz="2600" dirty="0" err="1"/>
                  <a:t>yo’qotishlarga</a:t>
                </a:r>
                <a:r>
                  <a:rPr lang="en-US" sz="2600" dirty="0"/>
                  <a:t> </a:t>
                </a:r>
                <a:r>
                  <a:rPr lang="en-US" sz="2600" dirty="0" err="1"/>
                  <a:t>teng</a:t>
                </a:r>
                <a:r>
                  <a:rPr lang="en-US" sz="2600" dirty="0"/>
                  <a:t> </a:t>
                </a:r>
                <a:r>
                  <a:rPr lang="en-US" sz="2600" dirty="0" err="1"/>
                  <a:t>bo’lgan</a:t>
                </a:r>
                <a:r>
                  <a:rPr lang="en-US" sz="2600" dirty="0"/>
                  <a:t> </a:t>
                </a:r>
                <a:r>
                  <a:rPr lang="en-US" sz="2600" dirty="0" err="1"/>
                  <a:t>o’zgarishi</a:t>
                </a:r>
                <a:r>
                  <a:rPr lang="en-US" sz="2600" dirty="0"/>
                  <a:t> </a:t>
                </a:r>
              </a:p>
              <a:p>
                <a:pPr marL="0" indent="0">
                  <a:buNone/>
                </a:pPr>
                <a:endParaRPr lang="ru-RU" dirty="0"/>
              </a:p>
            </p:txBody>
          </p:sp>
        </mc:Choice>
        <mc:Fallback>
          <p:sp>
            <p:nvSpPr>
              <p:cNvPr id="3" name="Объект 2">
                <a:extLst>
                  <a:ext uri="{FF2B5EF4-FFF2-40B4-BE49-F238E27FC236}">
                    <a16:creationId xmlns:a16="http://schemas.microsoft.com/office/drawing/2014/main" id="{4198370D-5E62-0825-B57D-A57585C9B14F}"/>
                  </a:ext>
                </a:extLst>
              </p:cNvPr>
              <p:cNvSpPr>
                <a:spLocks noGrp="1" noRot="1" noChangeAspect="1" noMove="1" noResize="1" noEditPoints="1" noAdjustHandles="1" noChangeArrowheads="1" noChangeShapeType="1" noTextEdit="1"/>
              </p:cNvSpPr>
              <p:nvPr>
                <p:ph idx="1"/>
              </p:nvPr>
            </p:nvSpPr>
            <p:spPr>
              <a:xfrm>
                <a:off x="1432124" y="1042966"/>
                <a:ext cx="9603275" cy="3450613"/>
              </a:xfrm>
              <a:blipFill>
                <a:blip r:embed="rId2"/>
                <a:stretch>
                  <a:fillRect l="-571" b="-1237"/>
                </a:stretch>
              </a:blipFill>
            </p:spPr>
            <p:txBody>
              <a:bodyPr/>
              <a:lstStyle/>
              <a:p>
                <a:r>
                  <a:rPr lang="ru-RU">
                    <a:noFill/>
                  </a:rPr>
                  <a:t> </a:t>
                </a:r>
              </a:p>
            </p:txBody>
          </p:sp>
        </mc:Fallback>
      </mc:AlternateContent>
    </p:spTree>
    <p:extLst>
      <p:ext uri="{BB962C8B-B14F-4D97-AF65-F5344CB8AC3E}">
        <p14:creationId xmlns:p14="http://schemas.microsoft.com/office/powerpoint/2010/main" val="2878001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a:extLst>
                  <a:ext uri="{FF2B5EF4-FFF2-40B4-BE49-F238E27FC236}">
                    <a16:creationId xmlns:a16="http://schemas.microsoft.com/office/drawing/2014/main" id="{FD7ED5A1-AE9F-A05C-29AB-6C39D53E7550}"/>
                  </a:ext>
                </a:extLst>
              </p:cNvPr>
              <p:cNvSpPr>
                <a:spLocks noGrp="1"/>
              </p:cNvSpPr>
              <p:nvPr>
                <p:ph idx="1"/>
              </p:nvPr>
            </p:nvSpPr>
            <p:spPr>
              <a:xfrm>
                <a:off x="1432124" y="1393162"/>
                <a:ext cx="9603275" cy="3450613"/>
              </a:xfrm>
            </p:spPr>
            <p:txBody>
              <a:bodyPr>
                <a:normAutofit fontScale="77500" lnSpcReduction="20000"/>
              </a:bodyPr>
              <a:lstStyle/>
              <a:p>
                <a:pPr marL="0" indent="0">
                  <a:buNone/>
                </a:pPr>
                <a14:m>
                  <m:oMathPara xmlns:m="http://schemas.openxmlformats.org/officeDocument/2006/math">
                    <m:oMathParaPr>
                      <m:jc m:val="centerGroup"/>
                    </m:oMathParaPr>
                    <m:oMath xmlns:m="http://schemas.openxmlformats.org/officeDocument/2006/math">
                      <m:r>
                        <a:rPr lang="en-US" sz="2800" b="1" i="1" smtClean="0">
                          <a:latin typeface="Cambria Math" panose="02040503050406030204" pitchFamily="18" charset="0"/>
                        </a:rPr>
                        <m:t>𝑻</m:t>
                      </m:r>
                      <m:r>
                        <a:rPr lang="en-US" sz="2800" b="1" i="1" smtClean="0">
                          <a:latin typeface="Cambria Math" panose="02040503050406030204" pitchFamily="18" charset="0"/>
                        </a:rPr>
                        <m:t>=</m:t>
                      </m:r>
                      <m:sSub>
                        <m:sSubPr>
                          <m:ctrlPr>
                            <a:rPr lang="en-US" sz="2800" b="1" i="1" smtClean="0">
                              <a:latin typeface="Cambria Math" panose="02040503050406030204" pitchFamily="18" charset="0"/>
                            </a:rPr>
                          </m:ctrlPr>
                        </m:sSubPr>
                        <m:e>
                          <m:r>
                            <a:rPr lang="en-US" sz="2800" b="1" i="1" smtClean="0">
                              <a:latin typeface="Cambria Math" panose="02040503050406030204" pitchFamily="18" charset="0"/>
                            </a:rPr>
                            <m:t>𝑻</m:t>
                          </m:r>
                        </m:e>
                        <m:sub>
                          <m:r>
                            <a:rPr lang="en-US" sz="2800" b="1" i="1" smtClean="0">
                              <a:latin typeface="Cambria Math" panose="02040503050406030204" pitchFamily="18" charset="0"/>
                            </a:rPr>
                            <m:t>𝟎</m:t>
                          </m:r>
                        </m:sub>
                      </m:sSub>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𝒆</m:t>
                          </m:r>
                        </m:e>
                        <m:sup>
                          <m:r>
                            <a:rPr lang="en-US" sz="2800" b="1" i="1" smtClean="0">
                              <a:latin typeface="Cambria Math" panose="02040503050406030204" pitchFamily="18" charset="0"/>
                            </a:rPr>
                            <m:t>−</m:t>
                          </m:r>
                          <m:r>
                            <a:rPr lang="en-US" sz="2800" b="1" i="1" smtClean="0">
                              <a:latin typeface="Cambria Math" panose="02040503050406030204" pitchFamily="18" charset="0"/>
                            </a:rPr>
                            <m:t>𝒙</m:t>
                          </m:r>
                          <m:r>
                            <a:rPr lang="en-US" sz="2800" b="1" i="1" smtClean="0">
                              <a:latin typeface="Cambria Math" panose="02040503050406030204" pitchFamily="18" charset="0"/>
                            </a:rPr>
                            <m:t>/</m:t>
                          </m:r>
                          <m:sSub>
                            <m:sSubPr>
                              <m:ctrlPr>
                                <a:rPr lang="en-US" sz="2800" b="1" i="1" smtClean="0">
                                  <a:latin typeface="Cambria Math" panose="02040503050406030204" pitchFamily="18" charset="0"/>
                                </a:rPr>
                              </m:ctrlPr>
                            </m:sSubPr>
                            <m:e>
                              <m:r>
                                <a:rPr lang="en-US" sz="2800" b="1" i="1" smtClean="0">
                                  <a:latin typeface="Cambria Math" panose="02040503050406030204" pitchFamily="18" charset="0"/>
                                </a:rPr>
                                <m:t>𝒍</m:t>
                              </m:r>
                            </m:e>
                            <m:sub>
                              <m:r>
                                <a:rPr lang="en-US" sz="2800" b="1" i="1" smtClean="0">
                                  <a:latin typeface="Cambria Math" panose="02040503050406030204" pitchFamily="18" charset="0"/>
                                </a:rPr>
                                <m:t>𝒓𝒂𝒅</m:t>
                              </m:r>
                            </m:sub>
                          </m:sSub>
                        </m:sup>
                      </m:sSup>
                    </m:oMath>
                  </m:oMathPara>
                </a14:m>
                <a:endParaRPr lang="en-US" sz="2800" b="1" dirty="0"/>
              </a:p>
              <a:p>
                <a:pPr marL="0" indent="0">
                  <a:buNone/>
                </a:pP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 </m:t>
                    </m:r>
                  </m:oMath>
                </a14:m>
                <a:r>
                  <a:rPr lang="en-US" sz="2400" dirty="0" err="1"/>
                  <a:t>zarraning</a:t>
                </a:r>
                <a:r>
                  <a:rPr lang="en-US" sz="2400" dirty="0"/>
                  <a:t> </a:t>
                </a:r>
                <a:r>
                  <a:rPr lang="en-US" sz="2400" dirty="0" err="1"/>
                  <a:t>boshlang’ich</a:t>
                </a:r>
                <a:r>
                  <a:rPr lang="en-US" sz="2400" dirty="0"/>
                  <a:t> </a:t>
                </a:r>
                <a:r>
                  <a:rPr lang="en-US" sz="2400" dirty="0" err="1"/>
                  <a:t>energiyasi</a:t>
                </a:r>
                <a:r>
                  <a:rPr lang="en-US" sz="2400" dirty="0"/>
                  <a:t>.</a:t>
                </a:r>
              </a:p>
              <a:p>
                <a:pPr marL="0" indent="0">
                  <a:buNone/>
                </a:pPr>
                <a:r>
                  <a:rPr lang="en-US" sz="2400" dirty="0" err="1"/>
                  <a:t>Qalinligi</a:t>
                </a:r>
                <a:r>
                  <a:rPr lang="en-US" sz="2400" dirty="0"/>
                  <a:t> </a:t>
                </a:r>
                <a:r>
                  <a:rPr lang="en-US" sz="2400" dirty="0" err="1"/>
                  <a:t>maksimal</a:t>
                </a:r>
                <a:r>
                  <a:rPr lang="en-US" sz="2400" dirty="0"/>
                  <a:t> </a:t>
                </a:r>
                <a:r>
                  <a:rPr lang="en-US" sz="2400" dirty="0" err="1"/>
                  <a:t>yugurush</a:t>
                </a:r>
                <a:r>
                  <a:rPr lang="en-US" sz="2400" dirty="0"/>
                  <a:t> </a:t>
                </a:r>
                <a:r>
                  <a:rPr lang="en-US" sz="2400" dirty="0" err="1"/>
                  <a:t>yo’lidan</a:t>
                </a:r>
                <a:r>
                  <a:rPr lang="en-US" sz="2400" dirty="0"/>
                  <a:t> </a:t>
                </a:r>
                <a:r>
                  <a:rPr lang="en-US" sz="2400" dirty="0" err="1"/>
                  <a:t>kam</a:t>
                </a:r>
                <a:r>
                  <a:rPr lang="en-US" sz="2400" dirty="0"/>
                  <a:t> </a:t>
                </a:r>
                <a:r>
                  <a:rPr lang="en-US" sz="2400" dirty="0" err="1"/>
                  <a:t>bo’lgan</a:t>
                </a:r>
                <a:r>
                  <a:rPr lang="en-US" sz="2400" dirty="0"/>
                  <a:t> </a:t>
                </a:r>
                <a:r>
                  <a:rPr lang="en-US" sz="2400" dirty="0" err="1"/>
                  <a:t>muhit</a:t>
                </a:r>
                <a:r>
                  <a:rPr lang="en-US" sz="2400" dirty="0"/>
                  <a:t> </a:t>
                </a:r>
                <a:r>
                  <a:rPr lang="en-US" sz="2400" dirty="0" err="1"/>
                  <a:t>uchun</a:t>
                </a:r>
                <a14:m>
                  <m:oMath xmlns:m="http://schemas.openxmlformats.org/officeDocument/2006/math">
                    <m:r>
                      <a:rPr lang="en-US" sz="2400" b="0" i="0" smtClean="0">
                        <a:latin typeface="Cambria Math" panose="02040503050406030204" pitchFamily="18" charset="0"/>
                      </a:rPr>
                      <m:t>   </m:t>
                    </m:r>
                    <m:r>
                      <a:rPr lang="en-US" sz="2400" b="0" i="1" smtClean="0">
                        <a:latin typeface="Cambria Math" panose="02040503050406030204" pitchFamily="18" charset="0"/>
                      </a:rPr>
                      <m:t>𝐽</m:t>
                    </m:r>
                    <m:r>
                      <a:rPr lang="en-US" sz="2400" b="0" i="0" smtClean="0">
                        <a:latin typeface="Cambria Math" panose="02040503050406030204" pitchFamily="18" charset="0"/>
                      </a:rPr>
                      <m:t> </m:t>
                    </m:r>
                  </m:oMath>
                </a14:m>
                <a:r>
                  <a:rPr lang="en-US" sz="2400" dirty="0" err="1"/>
                  <a:t>ning</a:t>
                </a:r>
                <a:r>
                  <a:rPr lang="en-US" sz="2400" dirty="0"/>
                  <a:t> </a:t>
                </a:r>
                <a:r>
                  <a:rPr lang="en-US" sz="2400" dirty="0" err="1"/>
                  <a:t>so’nishi</a:t>
                </a:r>
                <a:r>
                  <a:rPr lang="en-US" sz="2400" dirty="0"/>
                  <a:t> </a:t>
                </a:r>
                <a:r>
                  <a:rPr lang="en-US" sz="2400" dirty="0" err="1"/>
                  <a:t>eksponensial</a:t>
                </a:r>
                <a:r>
                  <a:rPr lang="en-US" sz="2400" dirty="0"/>
                  <a:t> </a:t>
                </a:r>
                <a:r>
                  <a:rPr lang="en-US" sz="2400" dirty="0" err="1"/>
                  <a:t>qonunga</a:t>
                </a:r>
                <a:r>
                  <a:rPr lang="en-US" sz="2400" dirty="0"/>
                  <a:t> </a:t>
                </a:r>
                <a:r>
                  <a:rPr lang="en-US" sz="2400" dirty="0" err="1"/>
                  <a:t>bo’ysinadi</a:t>
                </a:r>
                <a:r>
                  <a:rPr lang="en-US" sz="2400" dirty="0"/>
                  <a:t>.</a:t>
                </a:r>
              </a:p>
              <a:p>
                <a:pPr marL="0" indent="0">
                  <a:buNone/>
                </a:pPr>
                <a14:m>
                  <m:oMathPara xmlns:m="http://schemas.openxmlformats.org/officeDocument/2006/math">
                    <m:oMathParaPr>
                      <m:jc m:val="centerGroup"/>
                    </m:oMathParaPr>
                    <m:oMath xmlns:m="http://schemas.openxmlformats.org/officeDocument/2006/math">
                      <m:r>
                        <a:rPr lang="en-US" sz="2400" b="1" i="1" smtClean="0">
                          <a:latin typeface="Cambria Math" panose="02040503050406030204" pitchFamily="18" charset="0"/>
                        </a:rPr>
                        <m:t>𝑱</m:t>
                      </m:r>
                      <m:r>
                        <a:rPr lang="en-US" sz="2400" b="1" i="1" smtClean="0">
                          <a:latin typeface="Cambria Math" panose="02040503050406030204" pitchFamily="18" charset="0"/>
                        </a:rPr>
                        <m:t>=</m:t>
                      </m:r>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𝑱</m:t>
                          </m:r>
                        </m:e>
                        <m:sub>
                          <m:r>
                            <a:rPr lang="en-US" sz="2400" b="1" i="1" smtClean="0">
                              <a:latin typeface="Cambria Math" panose="02040503050406030204" pitchFamily="18" charset="0"/>
                            </a:rPr>
                            <m:t>𝟎</m:t>
                          </m:r>
                        </m:sub>
                      </m:sSub>
                      <m:sSup>
                        <m:sSupPr>
                          <m:ctrlPr>
                            <a:rPr lang="en-US" sz="2400" b="1" i="1" smtClean="0">
                              <a:latin typeface="Cambria Math" panose="02040503050406030204" pitchFamily="18" charset="0"/>
                            </a:rPr>
                          </m:ctrlPr>
                        </m:sSupPr>
                        <m:e>
                          <m:r>
                            <a:rPr lang="en-US" sz="2400" b="1" i="1" smtClean="0">
                              <a:latin typeface="Cambria Math" panose="02040503050406030204" pitchFamily="18" charset="0"/>
                            </a:rPr>
                            <m:t>𝒆</m:t>
                          </m:r>
                        </m:e>
                        <m:sup>
                          <m:r>
                            <a:rPr lang="en-US" sz="2400" b="1" i="1" smtClean="0">
                              <a:latin typeface="Cambria Math" panose="02040503050406030204" pitchFamily="18" charset="0"/>
                            </a:rPr>
                            <m:t>−</m:t>
                          </m:r>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ea typeface="Cambria Math" panose="02040503050406030204" pitchFamily="18" charset="0"/>
                                </a:rPr>
                                <m:t>𝝁</m:t>
                              </m:r>
                            </m:e>
                            <m:sub>
                              <m:r>
                                <a:rPr lang="en-US" sz="2400" b="1" i="1" smtClean="0">
                                  <a:latin typeface="Cambria Math" panose="02040503050406030204" pitchFamily="18" charset="0"/>
                                </a:rPr>
                                <m:t>𝒆</m:t>
                              </m:r>
                            </m:sub>
                          </m:sSub>
                          <m:r>
                            <a:rPr lang="en-US" sz="2400" b="1" i="1" smtClean="0">
                              <a:latin typeface="Cambria Math" panose="02040503050406030204" pitchFamily="18" charset="0"/>
                            </a:rPr>
                            <m:t>𝒅</m:t>
                          </m:r>
                        </m:sup>
                      </m:sSup>
                    </m:oMath>
                  </m:oMathPara>
                </a14:m>
                <a:endParaRPr lang="en-US" sz="2400" b="1" dirty="0"/>
              </a:p>
              <a:p>
                <a:pPr marL="0" indent="0">
                  <a:buNone/>
                </a:pPr>
                <a14:m>
                  <m:oMath xmlns:m="http://schemas.openxmlformats.org/officeDocument/2006/math">
                    <m:r>
                      <a:rPr lang="en-US" sz="2400" i="1" smtClean="0">
                        <a:latin typeface="Cambria Math" panose="02040503050406030204" pitchFamily="18" charset="0"/>
                        <a:ea typeface="Cambria Math" panose="02040503050406030204" pitchFamily="18" charset="0"/>
                      </a:rPr>
                      <m:t>𝜇</m:t>
                    </m:r>
                    <m:r>
                      <a:rPr lang="en-US" sz="2400" b="0" i="1" smtClean="0">
                        <a:latin typeface="Cambria Math" panose="02040503050406030204" pitchFamily="18" charset="0"/>
                        <a:ea typeface="Cambria Math" panose="02040503050406030204" pitchFamily="18" charset="0"/>
                      </a:rPr>
                      <m:t>−</m:t>
                    </m:r>
                  </m:oMath>
                </a14:m>
                <a:r>
                  <a:rPr lang="en-US" sz="2400" dirty="0"/>
                  <a:t> </a:t>
                </a:r>
                <a:r>
                  <a:rPr lang="en-US" sz="2400" dirty="0" err="1"/>
                  <a:t>elektroning</a:t>
                </a:r>
                <a:r>
                  <a:rPr lang="en-US" sz="2400" dirty="0"/>
                  <a:t> </a:t>
                </a:r>
                <a:r>
                  <a:rPr lang="en-US" sz="2400" dirty="0" err="1"/>
                  <a:t>yutilish</a:t>
                </a:r>
                <a:r>
                  <a:rPr lang="en-US" sz="2400" dirty="0"/>
                  <a:t> </a:t>
                </a:r>
                <a:r>
                  <a:rPr lang="en-US" sz="2400" dirty="0" err="1"/>
                  <a:t>koeffisienti</a:t>
                </a:r>
                <a:endParaRPr lang="en-US" sz="2400" dirty="0"/>
              </a:p>
              <a:p>
                <a:pPr marL="0" indent="0">
                  <a:buNone/>
                </a:pPr>
                <a14:m>
                  <m:oMath xmlns:m="http://schemas.openxmlformats.org/officeDocument/2006/math">
                    <m:r>
                      <a:rPr lang="en-US" sz="2400" b="0" i="1" smtClean="0">
                        <a:latin typeface="Cambria Math" panose="02040503050406030204" pitchFamily="18" charset="0"/>
                      </a:rPr>
                      <m:t>𝑑</m:t>
                    </m:r>
                    <m:r>
                      <a:rPr lang="en-US" sz="2400" b="0" i="1" smtClean="0">
                        <a:latin typeface="Cambria Math" panose="02040503050406030204" pitchFamily="18" charset="0"/>
                      </a:rPr>
                      <m:t>−</m:t>
                    </m:r>
                  </m:oMath>
                </a14:m>
                <a:r>
                  <a:rPr lang="en-US" sz="2400" dirty="0"/>
                  <a:t> </a:t>
                </a:r>
                <a:r>
                  <a:rPr lang="en-US" sz="2400" dirty="0" err="1"/>
                  <a:t>nishon</a:t>
                </a:r>
                <a:r>
                  <a:rPr lang="en-US" sz="2400" dirty="0"/>
                  <a:t> </a:t>
                </a:r>
                <a:r>
                  <a:rPr lang="en-US" sz="2400" dirty="0" err="1"/>
                  <a:t>qalinligi</a:t>
                </a:r>
                <a:endParaRPr lang="en-US" sz="2400" dirty="0"/>
              </a:p>
              <a:p>
                <a:pPr marL="0" indent="0">
                  <a:buNone/>
                </a:pPr>
                <a14:m>
                  <m:oMathPara xmlns:m="http://schemas.openxmlformats.org/officeDocument/2006/math">
                    <m:oMathParaPr>
                      <m:jc m:val="centerGroup"/>
                    </m:oMathParaPr>
                    <m:oMath xmlns:m="http://schemas.openxmlformats.org/officeDocument/2006/math">
                      <m:sSub>
                        <m:sSubPr>
                          <m:ctrlPr>
                            <a:rPr lang="en-US" sz="2600" b="1" i="1" smtClean="0">
                              <a:latin typeface="Cambria Math" panose="02040503050406030204" pitchFamily="18" charset="0"/>
                            </a:rPr>
                          </m:ctrlPr>
                        </m:sSubPr>
                        <m:e>
                          <m:r>
                            <a:rPr lang="en-US" sz="2600" b="1" i="1" smtClean="0">
                              <a:latin typeface="Cambria Math" panose="02040503050406030204" pitchFamily="18" charset="0"/>
                              <a:ea typeface="Cambria Math" panose="02040503050406030204" pitchFamily="18" charset="0"/>
                            </a:rPr>
                            <m:t>𝝁</m:t>
                          </m:r>
                        </m:e>
                        <m:sub>
                          <m:r>
                            <a:rPr lang="en-US" sz="2600" b="1" i="1" smtClean="0">
                              <a:latin typeface="Cambria Math" panose="02040503050406030204" pitchFamily="18" charset="0"/>
                            </a:rPr>
                            <m:t>𝒆</m:t>
                          </m:r>
                        </m:sub>
                      </m:sSub>
                      <m:r>
                        <a:rPr lang="en-US" sz="2600" b="1" i="1" smtClean="0">
                          <a:latin typeface="Cambria Math" panose="02040503050406030204" pitchFamily="18" charset="0"/>
                        </a:rPr>
                        <m:t>=</m:t>
                      </m:r>
                      <m:r>
                        <a:rPr lang="en-US" sz="2600" b="1" i="1" smtClean="0">
                          <a:latin typeface="Cambria Math" panose="02040503050406030204" pitchFamily="18" charset="0"/>
                          <a:ea typeface="Cambria Math" panose="02040503050406030204" pitchFamily="18" charset="0"/>
                        </a:rPr>
                        <m:t>𝝆</m:t>
                      </m:r>
                      <m:r>
                        <a:rPr lang="en-US" sz="2600" b="1" i="1" smtClean="0">
                          <a:latin typeface="Cambria Math" panose="02040503050406030204" pitchFamily="18" charset="0"/>
                          <a:ea typeface="Cambria Math" panose="02040503050406030204" pitchFamily="18" charset="0"/>
                        </a:rPr>
                        <m:t>∙</m:t>
                      </m:r>
                      <m:r>
                        <a:rPr lang="en-US" sz="2600" b="1" i="1" smtClean="0">
                          <a:latin typeface="Cambria Math" panose="02040503050406030204" pitchFamily="18" charset="0"/>
                          <a:ea typeface="Cambria Math" panose="02040503050406030204" pitchFamily="18" charset="0"/>
                        </a:rPr>
                        <m:t>𝟐𝟐</m:t>
                      </m:r>
                      <m:r>
                        <a:rPr lang="en-US" sz="2600" b="1" i="1" smtClean="0">
                          <a:latin typeface="Cambria Math" panose="02040503050406030204" pitchFamily="18" charset="0"/>
                          <a:ea typeface="Cambria Math" panose="02040503050406030204" pitchFamily="18" charset="0"/>
                        </a:rPr>
                        <m:t>∙</m:t>
                      </m:r>
                      <m:sSubSup>
                        <m:sSubSupPr>
                          <m:ctrlPr>
                            <a:rPr lang="en-US" sz="2600" b="1" i="1" smtClean="0">
                              <a:latin typeface="Cambria Math" panose="02040503050406030204" pitchFamily="18" charset="0"/>
                              <a:ea typeface="Cambria Math" panose="02040503050406030204" pitchFamily="18" charset="0"/>
                            </a:rPr>
                          </m:ctrlPr>
                        </m:sSubSupPr>
                        <m:e>
                          <m:r>
                            <a:rPr lang="en-US" sz="2600" b="1" i="1" smtClean="0">
                              <a:latin typeface="Cambria Math" panose="02040503050406030204" pitchFamily="18" charset="0"/>
                              <a:ea typeface="Cambria Math" panose="02040503050406030204" pitchFamily="18" charset="0"/>
                            </a:rPr>
                            <m:t>𝑻</m:t>
                          </m:r>
                        </m:e>
                        <m:sub>
                          <m:r>
                            <a:rPr lang="en-US" sz="2600" b="1" i="1" smtClean="0">
                              <a:latin typeface="Cambria Math" panose="02040503050406030204" pitchFamily="18" charset="0"/>
                              <a:ea typeface="Cambria Math" panose="02040503050406030204" pitchFamily="18" charset="0"/>
                            </a:rPr>
                            <m:t>𝜷</m:t>
                          </m:r>
                        </m:sub>
                        <m:sup>
                          <m:r>
                            <a:rPr lang="en-US" sz="2600" b="1" i="1" smtClean="0">
                              <a:latin typeface="Cambria Math" panose="02040503050406030204" pitchFamily="18" charset="0"/>
                              <a:ea typeface="Cambria Math" panose="02040503050406030204" pitchFamily="18" charset="0"/>
                            </a:rPr>
                            <m:t>−</m:t>
                          </m:r>
                          <m:r>
                            <a:rPr lang="en-US" sz="2600" b="1" i="1" smtClean="0">
                              <a:latin typeface="Cambria Math" panose="02040503050406030204" pitchFamily="18" charset="0"/>
                              <a:ea typeface="Cambria Math" panose="02040503050406030204" pitchFamily="18" charset="0"/>
                            </a:rPr>
                            <m:t>𝟒</m:t>
                          </m:r>
                          <m:r>
                            <a:rPr lang="en-US" sz="2600" b="1" i="1" smtClean="0">
                              <a:latin typeface="Cambria Math" panose="02040503050406030204" pitchFamily="18" charset="0"/>
                              <a:ea typeface="Cambria Math" panose="02040503050406030204" pitchFamily="18" charset="0"/>
                            </a:rPr>
                            <m:t>/</m:t>
                          </m:r>
                          <m:r>
                            <a:rPr lang="en-US" sz="2600" b="1" i="1" smtClean="0">
                              <a:latin typeface="Cambria Math" panose="02040503050406030204" pitchFamily="18" charset="0"/>
                              <a:ea typeface="Cambria Math" panose="02040503050406030204" pitchFamily="18" charset="0"/>
                            </a:rPr>
                            <m:t>𝟑</m:t>
                          </m:r>
                        </m:sup>
                      </m:sSubSup>
                    </m:oMath>
                  </m:oMathPara>
                </a14:m>
                <a:endParaRPr lang="en-US" sz="2600" b="1" dirty="0"/>
              </a:p>
            </p:txBody>
          </p:sp>
        </mc:Choice>
        <mc:Fallback>
          <p:sp>
            <p:nvSpPr>
              <p:cNvPr id="3" name="Объект 2">
                <a:extLst>
                  <a:ext uri="{FF2B5EF4-FFF2-40B4-BE49-F238E27FC236}">
                    <a16:creationId xmlns:a16="http://schemas.microsoft.com/office/drawing/2014/main" id="{FD7ED5A1-AE9F-A05C-29AB-6C39D53E7550}"/>
                  </a:ext>
                </a:extLst>
              </p:cNvPr>
              <p:cNvSpPr>
                <a:spLocks noGrp="1" noRot="1" noChangeAspect="1" noMove="1" noResize="1" noEditPoints="1" noAdjustHandles="1" noChangeArrowheads="1" noChangeShapeType="1" noTextEdit="1"/>
              </p:cNvSpPr>
              <p:nvPr>
                <p:ph idx="1"/>
              </p:nvPr>
            </p:nvSpPr>
            <p:spPr>
              <a:xfrm>
                <a:off x="1432124" y="1393162"/>
                <a:ext cx="9603275" cy="3450613"/>
              </a:xfrm>
              <a:blipFill>
                <a:blip r:embed="rId2"/>
                <a:stretch>
                  <a:fillRect l="-635"/>
                </a:stretch>
              </a:blipFill>
            </p:spPr>
            <p:txBody>
              <a:bodyPr/>
              <a:lstStyle/>
              <a:p>
                <a:r>
                  <a:rPr lang="ru-RU">
                    <a:noFill/>
                  </a:rPr>
                  <a:t> </a:t>
                </a:r>
              </a:p>
            </p:txBody>
          </p:sp>
        </mc:Fallback>
      </mc:AlternateContent>
    </p:spTree>
    <p:extLst>
      <p:ext uri="{BB962C8B-B14F-4D97-AF65-F5344CB8AC3E}">
        <p14:creationId xmlns:p14="http://schemas.microsoft.com/office/powerpoint/2010/main" val="321676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F7B1BB-E713-185C-B8D3-90C905F6FBFB}"/>
              </a:ext>
            </a:extLst>
          </p:cNvPr>
          <p:cNvSpPr>
            <a:spLocks noGrp="1"/>
          </p:cNvSpPr>
          <p:nvPr>
            <p:ph type="title"/>
          </p:nvPr>
        </p:nvSpPr>
        <p:spPr/>
        <p:txBody>
          <a:bodyPr/>
          <a:lstStyle/>
          <a:p>
            <a:r>
              <a:rPr lang="en-US" dirty="0" err="1"/>
              <a:t>xulosa</a:t>
            </a:r>
            <a:endParaRPr lang="ru-RU" dirty="0"/>
          </a:p>
        </p:txBody>
      </p:sp>
      <p:sp>
        <p:nvSpPr>
          <p:cNvPr id="3" name="Объект 2">
            <a:extLst>
              <a:ext uri="{FF2B5EF4-FFF2-40B4-BE49-F238E27FC236}">
                <a16:creationId xmlns:a16="http://schemas.microsoft.com/office/drawing/2014/main" id="{981A3CC2-33B5-D55A-DC6B-C01B46C37154}"/>
              </a:ext>
            </a:extLst>
          </p:cNvPr>
          <p:cNvSpPr>
            <a:spLocks noGrp="1"/>
          </p:cNvSpPr>
          <p:nvPr>
            <p:ph idx="1"/>
          </p:nvPr>
        </p:nvSpPr>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uz-Latn-UZ" dirty="0">
                <a:cs typeface="Times New Roman" panose="02020603050405020304" pitchFamily="18" charset="0"/>
              </a:rPr>
              <a:t>Elektronlarning modda bilan o‘zaro ta’siri fizikaning muhim jarayonlaridan biri hisoblanadi. Elektronlar modda ichiga kirganda atom va molekulalar bilan ko‘p marotaba to‘qnashadi. Bu to‘qnashuvlar natijasida elektronlar o‘z energiyasining bir qismini modda atomlariga uzatadi va ionlanish hamda qo‘zg‘alish jarayonlari yuz beradi. Natijada modda ichida erkin elektronlar va ionlar hosil bo‘ladi. Elektronlarning energiya yo‘qotishi modda ichida harakatlanish davomida bosqichma-bosqich sodir bo‘ladi va bu jarayon solishtirma ionizatsion yo‘qotish orqali ifodalanadi</a:t>
            </a:r>
            <a:r>
              <a:rPr lang="uz-Latn-UZ" dirty="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    </a:t>
            </a:r>
            <a:endParaRPr lang="uz-Latn-UZ"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164058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6D61FC-4068-AF28-AE51-27AA4B365258}"/>
              </a:ext>
            </a:extLst>
          </p:cNvPr>
          <p:cNvSpPr>
            <a:spLocks noGrp="1"/>
          </p:cNvSpPr>
          <p:nvPr>
            <p:ph type="title"/>
          </p:nvPr>
        </p:nvSpPr>
        <p:spPr>
          <a:xfrm>
            <a:off x="1451579" y="1183898"/>
            <a:ext cx="9603275" cy="1049235"/>
          </a:xfrm>
        </p:spPr>
        <p:txBody>
          <a:bodyPr/>
          <a:lstStyle/>
          <a:p>
            <a:r>
              <a:rPr lang="en-US" dirty="0" err="1"/>
              <a:t>Foydalanilgan</a:t>
            </a:r>
            <a:r>
              <a:rPr lang="en-US" dirty="0"/>
              <a:t> </a:t>
            </a:r>
            <a:r>
              <a:rPr lang="en-US" dirty="0" err="1"/>
              <a:t>adabiyotlar</a:t>
            </a:r>
            <a:endParaRPr lang="ru-RU" dirty="0"/>
          </a:p>
        </p:txBody>
      </p:sp>
      <p:sp>
        <p:nvSpPr>
          <p:cNvPr id="3" name="Объект 2">
            <a:extLst>
              <a:ext uri="{FF2B5EF4-FFF2-40B4-BE49-F238E27FC236}">
                <a16:creationId xmlns:a16="http://schemas.microsoft.com/office/drawing/2014/main" id="{BDEB07F7-5501-671E-6F09-040B261354BE}"/>
              </a:ext>
            </a:extLst>
          </p:cNvPr>
          <p:cNvSpPr>
            <a:spLocks noGrp="1"/>
          </p:cNvSpPr>
          <p:nvPr>
            <p:ph idx="1"/>
          </p:nvPr>
        </p:nvSpPr>
        <p:spPr/>
        <p:txBody>
          <a:bodyPr/>
          <a:lstStyle/>
          <a:p>
            <a:r>
              <a:rPr lang="ru-RU" dirty="0"/>
              <a:t>Т.</a:t>
            </a:r>
            <a:r>
              <a:rPr lang="en-US" dirty="0"/>
              <a:t>M.MO‘MINOV,  A.B.XOLIQULOV,  SH.X.XUSHMURODOV “ Atom </a:t>
            </a:r>
            <a:r>
              <a:rPr lang="en-US" dirty="0" err="1"/>
              <a:t>yadrosi</a:t>
            </a:r>
            <a:r>
              <a:rPr lang="en-US" dirty="0"/>
              <a:t> </a:t>
            </a:r>
            <a:r>
              <a:rPr lang="en-US" dirty="0" err="1"/>
              <a:t>va</a:t>
            </a:r>
            <a:r>
              <a:rPr lang="en-US" dirty="0"/>
              <a:t> </a:t>
            </a:r>
            <a:r>
              <a:rPr lang="en-US" dirty="0" err="1"/>
              <a:t>elementar</a:t>
            </a:r>
            <a:r>
              <a:rPr lang="en-US" dirty="0"/>
              <a:t> </a:t>
            </a:r>
            <a:r>
              <a:rPr lang="en-US" dirty="0" err="1"/>
              <a:t>zarralar</a:t>
            </a:r>
            <a:r>
              <a:rPr lang="en-US" dirty="0"/>
              <a:t> </a:t>
            </a:r>
            <a:r>
              <a:rPr lang="en-US" dirty="0" err="1"/>
              <a:t>fizikasi</a:t>
            </a:r>
            <a:r>
              <a:rPr lang="en-US" dirty="0"/>
              <a:t>”  Toshkent-2009, 203-215 </a:t>
            </a:r>
            <a:r>
              <a:rPr lang="en-US" dirty="0" err="1"/>
              <a:t>betlar</a:t>
            </a:r>
            <a:r>
              <a:rPr lang="en-US" dirty="0"/>
              <a:t>.</a:t>
            </a:r>
          </a:p>
          <a:p>
            <a:r>
              <a:rPr lang="en-US" dirty="0"/>
              <a:t>ASTAPOV “</a:t>
            </a:r>
            <a:r>
              <a:rPr lang="en-US" dirty="0" err="1"/>
              <a:t>Yadro</a:t>
            </a:r>
            <a:r>
              <a:rPr lang="en-US" dirty="0"/>
              <a:t> </a:t>
            </a:r>
            <a:r>
              <a:rPr lang="en-US" dirty="0" err="1"/>
              <a:t>fizikasi</a:t>
            </a:r>
            <a:r>
              <a:rPr lang="en-US" dirty="0"/>
              <a:t> </a:t>
            </a:r>
            <a:r>
              <a:rPr lang="en-US" dirty="0" err="1"/>
              <a:t>kursidan</a:t>
            </a:r>
            <a:r>
              <a:rPr lang="en-US" dirty="0"/>
              <a:t> </a:t>
            </a:r>
            <a:r>
              <a:rPr lang="en-US" dirty="0" err="1"/>
              <a:t>masalalar</a:t>
            </a:r>
            <a:r>
              <a:rPr lang="en-US" dirty="0"/>
              <a:t> </a:t>
            </a:r>
            <a:r>
              <a:rPr lang="en-US" dirty="0" err="1"/>
              <a:t>to’plami</a:t>
            </a:r>
            <a:r>
              <a:rPr lang="en-US" dirty="0"/>
              <a:t>” Toshkent-2023.20-bet.</a:t>
            </a:r>
          </a:p>
          <a:p>
            <a:r>
              <a:rPr lang="en-US" dirty="0">
                <a:hlinkClick r:id="rId2"/>
              </a:rPr>
              <a:t>https://share.google/uWJ9AJH1QGpicBlhT</a:t>
            </a:r>
            <a:endParaRPr lang="en-US" dirty="0"/>
          </a:p>
          <a:p>
            <a:r>
              <a:rPr lang="en-US" dirty="0">
                <a:hlinkClick r:id="rId3"/>
              </a:rPr>
              <a:t>https://share.google/cqNQ01iyNvug7gomv</a:t>
            </a:r>
            <a:endParaRPr lang="en-US" dirty="0"/>
          </a:p>
          <a:p>
            <a:pPr marL="0" indent="0">
              <a:buNone/>
            </a:pPr>
            <a:endParaRPr lang="en-US" dirty="0"/>
          </a:p>
          <a:p>
            <a:endParaRPr lang="ru-RU" dirty="0"/>
          </a:p>
        </p:txBody>
      </p:sp>
    </p:spTree>
    <p:extLst>
      <p:ext uri="{BB962C8B-B14F-4D97-AF65-F5344CB8AC3E}">
        <p14:creationId xmlns:p14="http://schemas.microsoft.com/office/powerpoint/2010/main" val="124006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374968-6BE9-5DCC-3D2B-530266D6E100}"/>
              </a:ext>
            </a:extLst>
          </p:cNvPr>
          <p:cNvSpPr>
            <a:spLocks noGrp="1"/>
          </p:cNvSpPr>
          <p:nvPr>
            <p:ph type="title"/>
          </p:nvPr>
        </p:nvSpPr>
        <p:spPr/>
        <p:txBody>
          <a:bodyPr>
            <a:normAutofit/>
          </a:bodyPr>
          <a:lstStyle/>
          <a:p>
            <a:r>
              <a:rPr lang="en-US" sz="4400" dirty="0"/>
              <a:t>Reja:</a:t>
            </a:r>
            <a:endParaRPr lang="ru-RU" sz="4400" dirty="0"/>
          </a:p>
        </p:txBody>
      </p:sp>
      <p:sp>
        <p:nvSpPr>
          <p:cNvPr id="3" name="Объект 2">
            <a:extLst>
              <a:ext uri="{FF2B5EF4-FFF2-40B4-BE49-F238E27FC236}">
                <a16:creationId xmlns:a16="http://schemas.microsoft.com/office/drawing/2014/main" id="{4A8E1B57-0823-094F-F207-8CF19678A870}"/>
              </a:ext>
            </a:extLst>
          </p:cNvPr>
          <p:cNvSpPr>
            <a:spLocks noGrp="1"/>
          </p:cNvSpPr>
          <p:nvPr>
            <p:ph idx="1"/>
          </p:nvPr>
        </p:nvSpPr>
        <p:spPr/>
        <p:txBody>
          <a:bodyPr/>
          <a:lstStyle/>
          <a:p>
            <a:pPr marL="0" indent="0">
              <a:buNone/>
            </a:pPr>
            <a:r>
              <a:rPr lang="en-US" dirty="0"/>
              <a:t>1.Ionizatsiya </a:t>
            </a:r>
            <a:r>
              <a:rPr lang="en-US" dirty="0" err="1"/>
              <a:t>jarayoni</a:t>
            </a:r>
            <a:r>
              <a:rPr lang="en-US" dirty="0"/>
              <a:t> </a:t>
            </a:r>
            <a:r>
              <a:rPr lang="en-US" dirty="0" err="1"/>
              <a:t>haqida</a:t>
            </a:r>
            <a:r>
              <a:rPr lang="en-US" dirty="0"/>
              <a:t> </a:t>
            </a:r>
            <a:r>
              <a:rPr lang="en-US" dirty="0" err="1"/>
              <a:t>tushuncha</a:t>
            </a:r>
            <a:r>
              <a:rPr lang="en-US" dirty="0"/>
              <a:t>.</a:t>
            </a:r>
          </a:p>
          <a:p>
            <a:pPr marL="0" indent="0">
              <a:buNone/>
            </a:pPr>
            <a:r>
              <a:rPr lang="en-US" dirty="0"/>
              <a:t>2.Elektronning </a:t>
            </a:r>
            <a:r>
              <a:rPr lang="en-US" dirty="0" err="1"/>
              <a:t>modda</a:t>
            </a:r>
            <a:r>
              <a:rPr lang="en-US" dirty="0"/>
              <a:t> </a:t>
            </a:r>
            <a:r>
              <a:rPr lang="en-US" dirty="0" err="1"/>
              <a:t>bilan</a:t>
            </a:r>
            <a:r>
              <a:rPr lang="en-US" dirty="0"/>
              <a:t> </a:t>
            </a:r>
            <a:r>
              <a:rPr lang="en-US" dirty="0" err="1"/>
              <a:t>ta’siri</a:t>
            </a:r>
            <a:r>
              <a:rPr lang="en-US" dirty="0"/>
              <a:t>.</a:t>
            </a:r>
          </a:p>
          <a:p>
            <a:pPr marL="0" indent="0">
              <a:buNone/>
            </a:pPr>
            <a:r>
              <a:rPr lang="en-US" dirty="0"/>
              <a:t>3.Solishtirma </a:t>
            </a:r>
            <a:r>
              <a:rPr lang="en-US" dirty="0" err="1"/>
              <a:t>ionizatsion</a:t>
            </a:r>
            <a:r>
              <a:rPr lang="en-US" dirty="0"/>
              <a:t> </a:t>
            </a:r>
            <a:r>
              <a:rPr lang="en-US" dirty="0" err="1"/>
              <a:t>energiya</a:t>
            </a:r>
            <a:r>
              <a:rPr lang="en-US" dirty="0"/>
              <a:t> </a:t>
            </a:r>
            <a:r>
              <a:rPr lang="en-US" dirty="0" err="1"/>
              <a:t>yo’qotish</a:t>
            </a:r>
            <a:r>
              <a:rPr lang="en-US" dirty="0"/>
              <a:t>.</a:t>
            </a:r>
          </a:p>
          <a:p>
            <a:pPr marL="0" indent="0">
              <a:buNone/>
            </a:pPr>
            <a:r>
              <a:rPr lang="en-US" dirty="0"/>
              <a:t>4.Xulosa.</a:t>
            </a:r>
          </a:p>
          <a:p>
            <a:pPr marL="0" indent="0">
              <a:buNone/>
            </a:pPr>
            <a:r>
              <a:rPr lang="en-US" dirty="0"/>
              <a:t>5.Foydalanilgan </a:t>
            </a:r>
            <a:r>
              <a:rPr lang="en-US" dirty="0" err="1"/>
              <a:t>adabiyotlar</a:t>
            </a:r>
            <a:r>
              <a:rPr lang="en-US" dirty="0"/>
              <a:t>.</a:t>
            </a:r>
          </a:p>
          <a:p>
            <a:pPr marL="0" indent="0">
              <a:buNone/>
            </a:pPr>
            <a:endParaRPr lang="ru-RU" dirty="0"/>
          </a:p>
        </p:txBody>
      </p:sp>
    </p:spTree>
    <p:extLst>
      <p:ext uri="{BB962C8B-B14F-4D97-AF65-F5344CB8AC3E}">
        <p14:creationId xmlns:p14="http://schemas.microsoft.com/office/powerpoint/2010/main" val="3580339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8ADFAE-52C4-7C7C-A1C6-A6F9C1320CEB}"/>
              </a:ext>
            </a:extLst>
          </p:cNvPr>
          <p:cNvSpPr>
            <a:spLocks noGrp="1"/>
          </p:cNvSpPr>
          <p:nvPr>
            <p:ph type="title"/>
          </p:nvPr>
        </p:nvSpPr>
        <p:spPr>
          <a:xfrm>
            <a:off x="1364030" y="2015732"/>
            <a:ext cx="9603275" cy="1049235"/>
          </a:xfrm>
        </p:spPr>
        <p:txBody>
          <a:bodyPr>
            <a:noAutofit/>
          </a:bodyPr>
          <a:lstStyle/>
          <a:p>
            <a:pPr algn="ctr"/>
            <a:r>
              <a:rPr lang="en-US" sz="6000" dirty="0" err="1"/>
              <a:t>E’tiboringiz</a:t>
            </a:r>
            <a:r>
              <a:rPr lang="en-US" sz="6000" dirty="0"/>
              <a:t> </a:t>
            </a:r>
            <a:r>
              <a:rPr lang="en-US" sz="6000" dirty="0" err="1"/>
              <a:t>uchun</a:t>
            </a:r>
            <a:r>
              <a:rPr lang="en-US" sz="6000" dirty="0"/>
              <a:t> Rahmat!</a:t>
            </a:r>
            <a:endParaRPr lang="ru-RU" sz="6000" dirty="0"/>
          </a:p>
        </p:txBody>
      </p:sp>
    </p:spTree>
    <p:extLst>
      <p:ext uri="{BB962C8B-B14F-4D97-AF65-F5344CB8AC3E}">
        <p14:creationId xmlns:p14="http://schemas.microsoft.com/office/powerpoint/2010/main" val="4092316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83F12F-2585-D161-484A-57A4EC6A2F5B}"/>
              </a:ext>
            </a:extLst>
          </p:cNvPr>
          <p:cNvSpPr>
            <a:spLocks noGrp="1"/>
          </p:cNvSpPr>
          <p:nvPr>
            <p:ph type="title"/>
          </p:nvPr>
        </p:nvSpPr>
        <p:spPr/>
        <p:txBody>
          <a:bodyPr/>
          <a:lstStyle/>
          <a:p>
            <a:r>
              <a:rPr lang="en-US" dirty="0" err="1"/>
              <a:t>Ionizatsiya</a:t>
            </a:r>
            <a:r>
              <a:rPr lang="en-US" dirty="0"/>
              <a:t> </a:t>
            </a:r>
            <a:r>
              <a:rPr lang="en-US" dirty="0" err="1"/>
              <a:t>jarayoni</a:t>
            </a:r>
            <a:r>
              <a:rPr lang="en-US" dirty="0"/>
              <a:t> </a:t>
            </a:r>
            <a:endParaRPr lang="ru-RU" dirty="0"/>
          </a:p>
        </p:txBody>
      </p:sp>
      <p:sp>
        <p:nvSpPr>
          <p:cNvPr id="3" name="Объект 2">
            <a:extLst>
              <a:ext uri="{FF2B5EF4-FFF2-40B4-BE49-F238E27FC236}">
                <a16:creationId xmlns:a16="http://schemas.microsoft.com/office/drawing/2014/main" id="{103D9D2C-B81A-0E9B-0442-EF2D68EE7CB7}"/>
              </a:ext>
            </a:extLst>
          </p:cNvPr>
          <p:cNvSpPr>
            <a:spLocks noGrp="1"/>
          </p:cNvSpPr>
          <p:nvPr>
            <p:ph idx="1"/>
          </p:nvPr>
        </p:nvSpPr>
        <p:spPr>
          <a:xfrm>
            <a:off x="739302" y="1853754"/>
            <a:ext cx="11313268" cy="4323310"/>
          </a:xfrm>
        </p:spPr>
        <p:txBody>
          <a:bodyPr>
            <a:normAutofit fontScale="92500"/>
          </a:bodyPr>
          <a:lstStyle/>
          <a:p>
            <a:pPr marL="0" indent="0">
              <a:buNone/>
            </a:pPr>
            <a:r>
              <a:rPr lang="en-US" dirty="0"/>
              <a:t>   </a:t>
            </a:r>
            <a:r>
              <a:rPr lang="en-US" b="1" dirty="0" err="1"/>
              <a:t>Ionizatsiya</a:t>
            </a:r>
            <a:r>
              <a:rPr lang="en-US" b="1" dirty="0"/>
              <a:t> </a:t>
            </a:r>
            <a:r>
              <a:rPr lang="en-US" dirty="0"/>
              <a:t>— </a:t>
            </a:r>
            <a:r>
              <a:rPr lang="en-US" dirty="0" err="1"/>
              <a:t>bu</a:t>
            </a:r>
            <a:r>
              <a:rPr lang="en-US" dirty="0"/>
              <a:t> </a:t>
            </a:r>
            <a:r>
              <a:rPr lang="en-US" dirty="0" err="1"/>
              <a:t>neytral</a:t>
            </a:r>
            <a:r>
              <a:rPr lang="en-US" dirty="0"/>
              <a:t> atom </a:t>
            </a:r>
            <a:r>
              <a:rPr lang="en-US" dirty="0" err="1"/>
              <a:t>yoki</a:t>
            </a:r>
            <a:r>
              <a:rPr lang="en-US" dirty="0"/>
              <a:t> </a:t>
            </a:r>
            <a:r>
              <a:rPr lang="en-US" dirty="0" err="1"/>
              <a:t>molekuladan</a:t>
            </a:r>
            <a:r>
              <a:rPr lang="en-US" dirty="0"/>
              <a:t> </a:t>
            </a:r>
            <a:r>
              <a:rPr lang="en-US" dirty="0" err="1"/>
              <a:t>elektron</a:t>
            </a:r>
            <a:r>
              <a:rPr lang="en-US" dirty="0"/>
              <a:t> </a:t>
            </a:r>
            <a:r>
              <a:rPr lang="en-US" dirty="0" err="1"/>
              <a:t>ajralib</a:t>
            </a:r>
            <a:r>
              <a:rPr lang="en-US" dirty="0"/>
              <a:t> </a:t>
            </a:r>
            <a:r>
              <a:rPr lang="en-US" dirty="0" err="1"/>
              <a:t>chiqishi</a:t>
            </a:r>
            <a:r>
              <a:rPr lang="en-US" dirty="0"/>
              <a:t> </a:t>
            </a:r>
            <a:r>
              <a:rPr lang="en-US" dirty="0" err="1"/>
              <a:t>yoki</a:t>
            </a:r>
            <a:r>
              <a:rPr lang="en-US" dirty="0"/>
              <a:t> </a:t>
            </a:r>
            <a:r>
              <a:rPr lang="en-US" dirty="0" err="1"/>
              <a:t>unga</a:t>
            </a:r>
            <a:r>
              <a:rPr lang="en-US" dirty="0"/>
              <a:t> </a:t>
            </a:r>
            <a:r>
              <a:rPr lang="en-US" dirty="0" err="1"/>
              <a:t>elektron</a:t>
            </a:r>
            <a:r>
              <a:rPr lang="en-US" dirty="0"/>
              <a:t> </a:t>
            </a:r>
            <a:r>
              <a:rPr lang="en-US" dirty="0" err="1"/>
              <a:t>birikishi</a:t>
            </a:r>
            <a:r>
              <a:rPr lang="en-US" dirty="0"/>
              <a:t> </a:t>
            </a:r>
            <a:r>
              <a:rPr lang="en-US" dirty="0" err="1"/>
              <a:t>natijasida</a:t>
            </a:r>
            <a:r>
              <a:rPr lang="en-US" dirty="0"/>
              <a:t> </a:t>
            </a:r>
            <a:r>
              <a:rPr lang="en-US" dirty="0" err="1"/>
              <a:t>ionlar</a:t>
            </a:r>
            <a:r>
              <a:rPr lang="en-US" dirty="0"/>
              <a:t> </a:t>
            </a:r>
            <a:r>
              <a:rPr lang="en-US" dirty="0" err="1"/>
              <a:t>hosil</a:t>
            </a:r>
            <a:r>
              <a:rPr lang="en-US" dirty="0"/>
              <a:t> </a:t>
            </a:r>
            <a:r>
              <a:rPr lang="en-US" dirty="0" err="1"/>
              <a:t>bo‘lish</a:t>
            </a:r>
            <a:r>
              <a:rPr lang="en-US" dirty="0"/>
              <a:t> </a:t>
            </a:r>
            <a:r>
              <a:rPr lang="en-US" dirty="0" err="1"/>
              <a:t>jarayonidir</a:t>
            </a:r>
            <a:r>
              <a:rPr lang="en-US" dirty="0"/>
              <a:t>.</a:t>
            </a:r>
          </a:p>
          <a:p>
            <a:pPr marL="0" indent="0">
              <a:buNone/>
            </a:pPr>
            <a:r>
              <a:rPr lang="en-US" dirty="0" err="1"/>
              <a:t>Oddiy</a:t>
            </a:r>
            <a:r>
              <a:rPr lang="en-US" dirty="0"/>
              <a:t> </a:t>
            </a:r>
            <a:r>
              <a:rPr lang="en-US" dirty="0" err="1"/>
              <a:t>qilib</a:t>
            </a:r>
            <a:r>
              <a:rPr lang="en-US" dirty="0"/>
              <a:t> </a:t>
            </a:r>
            <a:r>
              <a:rPr lang="en-US" dirty="0" err="1"/>
              <a:t>aytganda</a:t>
            </a:r>
            <a:r>
              <a:rPr lang="en-US" dirty="0"/>
              <a:t>, </a:t>
            </a:r>
            <a:r>
              <a:rPr lang="en-US" dirty="0" err="1"/>
              <a:t>bu</a:t>
            </a:r>
            <a:r>
              <a:rPr lang="en-US" dirty="0"/>
              <a:t> </a:t>
            </a:r>
            <a:r>
              <a:rPr lang="en-US" dirty="0" err="1"/>
              <a:t>zarrachaning</a:t>
            </a:r>
            <a:r>
              <a:rPr lang="en-US" dirty="0"/>
              <a:t> </a:t>
            </a:r>
            <a:r>
              <a:rPr lang="en-US" dirty="0" err="1"/>
              <a:t>o‘z</a:t>
            </a:r>
            <a:r>
              <a:rPr lang="en-US" dirty="0"/>
              <a:t> </a:t>
            </a:r>
            <a:r>
              <a:rPr lang="en-US" dirty="0" err="1"/>
              <a:t>elektr</a:t>
            </a:r>
            <a:r>
              <a:rPr lang="en-US" dirty="0"/>
              <a:t> </a:t>
            </a:r>
            <a:r>
              <a:rPr lang="en-US" dirty="0" err="1"/>
              <a:t>muvozanatini</a:t>
            </a:r>
            <a:r>
              <a:rPr lang="en-US" dirty="0"/>
              <a:t> </a:t>
            </a:r>
            <a:r>
              <a:rPr lang="en-US" dirty="0" err="1"/>
              <a:t>yo‘qotib</a:t>
            </a:r>
            <a:r>
              <a:rPr lang="en-US" dirty="0"/>
              <a:t>, </a:t>
            </a:r>
            <a:r>
              <a:rPr lang="en-US" dirty="0" err="1"/>
              <a:t>musbat</a:t>
            </a:r>
            <a:r>
              <a:rPr lang="en-US" dirty="0"/>
              <a:t> </a:t>
            </a:r>
            <a:r>
              <a:rPr lang="en-US" dirty="0" err="1"/>
              <a:t>yoki</a:t>
            </a:r>
            <a:r>
              <a:rPr lang="en-US" dirty="0"/>
              <a:t> </a:t>
            </a:r>
            <a:r>
              <a:rPr lang="en-US" dirty="0" err="1"/>
              <a:t>manfiy</a:t>
            </a:r>
            <a:r>
              <a:rPr lang="en-US" dirty="0"/>
              <a:t> </a:t>
            </a:r>
            <a:r>
              <a:rPr lang="en-US" dirty="0" err="1"/>
              <a:t>zaryadga</a:t>
            </a:r>
            <a:r>
              <a:rPr lang="en-US" dirty="0"/>
              <a:t> </a:t>
            </a:r>
            <a:r>
              <a:rPr lang="en-US" dirty="0" err="1"/>
              <a:t>aylanishidir</a:t>
            </a:r>
            <a:r>
              <a:rPr lang="en-US" dirty="0"/>
              <a:t>:</a:t>
            </a:r>
          </a:p>
          <a:p>
            <a:pPr marL="0" indent="0">
              <a:buNone/>
            </a:pPr>
            <a:r>
              <a:rPr lang="en-US" dirty="0"/>
              <a:t>1. </a:t>
            </a:r>
            <a:r>
              <a:rPr lang="en-US" dirty="0" err="1"/>
              <a:t>Musbat</a:t>
            </a:r>
            <a:r>
              <a:rPr lang="en-US" dirty="0"/>
              <a:t> ion (</a:t>
            </a:r>
            <a:r>
              <a:rPr lang="en-US" dirty="0" err="1"/>
              <a:t>kation</a:t>
            </a:r>
            <a:r>
              <a:rPr lang="en-US" dirty="0"/>
              <a:t>): Atom </a:t>
            </a:r>
            <a:r>
              <a:rPr lang="en-US" dirty="0" err="1"/>
              <a:t>bitta</a:t>
            </a:r>
            <a:r>
              <a:rPr lang="en-US" dirty="0"/>
              <a:t> </a:t>
            </a:r>
            <a:r>
              <a:rPr lang="en-US" dirty="0" err="1"/>
              <a:t>yoki</a:t>
            </a:r>
            <a:r>
              <a:rPr lang="en-US" dirty="0"/>
              <a:t> </a:t>
            </a:r>
            <a:r>
              <a:rPr lang="en-US" dirty="0" err="1"/>
              <a:t>bir</a:t>
            </a:r>
            <a:r>
              <a:rPr lang="en-US" dirty="0"/>
              <a:t> </a:t>
            </a:r>
            <a:r>
              <a:rPr lang="en-US" dirty="0" err="1"/>
              <a:t>nechta</a:t>
            </a:r>
            <a:r>
              <a:rPr lang="en-US" dirty="0"/>
              <a:t> </a:t>
            </a:r>
            <a:r>
              <a:rPr lang="en-US" dirty="0" err="1"/>
              <a:t>elektronini</a:t>
            </a:r>
            <a:r>
              <a:rPr lang="en-US" dirty="0"/>
              <a:t> </a:t>
            </a:r>
            <a:r>
              <a:rPr lang="en-US" dirty="0" err="1"/>
              <a:t>yo‘qotsa</a:t>
            </a:r>
            <a:r>
              <a:rPr lang="en-US" dirty="0"/>
              <a:t> </a:t>
            </a:r>
            <a:r>
              <a:rPr lang="en-US" dirty="0" err="1"/>
              <a:t>hosil</a:t>
            </a:r>
            <a:r>
              <a:rPr lang="en-US" dirty="0"/>
              <a:t> </a:t>
            </a:r>
            <a:r>
              <a:rPr lang="en-US" dirty="0" err="1"/>
              <a:t>bo‘ladi</a:t>
            </a:r>
            <a:r>
              <a:rPr lang="en-US" dirty="0"/>
              <a:t>.</a:t>
            </a:r>
          </a:p>
          <a:p>
            <a:pPr marL="0" indent="0">
              <a:buNone/>
            </a:pPr>
            <a:r>
              <a:rPr lang="en-US" dirty="0"/>
              <a:t>2. </a:t>
            </a:r>
            <a:r>
              <a:rPr lang="en-US" dirty="0" err="1"/>
              <a:t>Manfiy</a:t>
            </a:r>
            <a:r>
              <a:rPr lang="en-US" dirty="0"/>
              <a:t> ion (anion): Atom </a:t>
            </a:r>
            <a:r>
              <a:rPr lang="en-US" dirty="0" err="1"/>
              <a:t>o‘ziga</a:t>
            </a:r>
            <a:r>
              <a:rPr lang="en-US" dirty="0"/>
              <a:t> </a:t>
            </a:r>
            <a:r>
              <a:rPr lang="en-US" dirty="0" err="1"/>
              <a:t>qo‘shimcha</a:t>
            </a:r>
            <a:r>
              <a:rPr lang="en-US" dirty="0"/>
              <a:t> </a:t>
            </a:r>
            <a:r>
              <a:rPr lang="en-US" dirty="0" err="1"/>
              <a:t>elektron</a:t>
            </a:r>
            <a:r>
              <a:rPr lang="en-US" dirty="0"/>
              <a:t> </a:t>
            </a:r>
            <a:r>
              <a:rPr lang="en-US" dirty="0" err="1"/>
              <a:t>biriktirib</a:t>
            </a:r>
            <a:r>
              <a:rPr lang="en-US" dirty="0"/>
              <a:t> </a:t>
            </a:r>
            <a:r>
              <a:rPr lang="en-US" dirty="0" err="1"/>
              <a:t>olsa</a:t>
            </a:r>
            <a:r>
              <a:rPr lang="en-US" dirty="0"/>
              <a:t> </a:t>
            </a:r>
            <a:r>
              <a:rPr lang="en-US" dirty="0" err="1"/>
              <a:t>hosil</a:t>
            </a:r>
            <a:r>
              <a:rPr lang="en-US" dirty="0"/>
              <a:t> </a:t>
            </a:r>
            <a:r>
              <a:rPr lang="en-US" dirty="0" err="1"/>
              <a:t>bo‘ladi</a:t>
            </a:r>
            <a:r>
              <a:rPr lang="en-US" dirty="0"/>
              <a:t>.</a:t>
            </a:r>
          </a:p>
          <a:p>
            <a:pPr marL="0" indent="0">
              <a:buNone/>
            </a:pPr>
            <a:r>
              <a:rPr lang="en-US" dirty="0"/>
              <a:t>Bu </a:t>
            </a:r>
            <a:r>
              <a:rPr lang="en-US" dirty="0" err="1"/>
              <a:t>jarayon</a:t>
            </a:r>
            <a:r>
              <a:rPr lang="en-US" dirty="0"/>
              <a:t> </a:t>
            </a:r>
            <a:r>
              <a:rPr lang="en-US" dirty="0" err="1"/>
              <a:t>uchun</a:t>
            </a:r>
            <a:r>
              <a:rPr lang="en-US" dirty="0"/>
              <a:t> </a:t>
            </a:r>
            <a:r>
              <a:rPr lang="en-US" dirty="0" err="1"/>
              <a:t>tashqaridan</a:t>
            </a:r>
            <a:r>
              <a:rPr lang="en-US" dirty="0"/>
              <a:t> </a:t>
            </a:r>
            <a:r>
              <a:rPr lang="en-US" dirty="0" err="1"/>
              <a:t>energiya</a:t>
            </a:r>
            <a:r>
              <a:rPr lang="en-US" dirty="0"/>
              <a:t> </a:t>
            </a:r>
            <a:r>
              <a:rPr lang="en-US" dirty="0" err="1"/>
              <a:t>kerak</a:t>
            </a:r>
            <a:r>
              <a:rPr lang="en-US" dirty="0"/>
              <a:t>.</a:t>
            </a:r>
          </a:p>
          <a:p>
            <a:r>
              <a:rPr lang="en-US" dirty="0" err="1"/>
              <a:t>Issiqlik</a:t>
            </a:r>
            <a:r>
              <a:rPr lang="en-US" dirty="0"/>
              <a:t> </a:t>
            </a:r>
            <a:r>
              <a:rPr lang="en-US" dirty="0" err="1"/>
              <a:t>orqali</a:t>
            </a:r>
            <a:r>
              <a:rPr lang="en-US" dirty="0"/>
              <a:t>: </a:t>
            </a:r>
            <a:r>
              <a:rPr lang="en-US" dirty="0" err="1"/>
              <a:t>Yuqori</a:t>
            </a:r>
            <a:r>
              <a:rPr lang="en-US" dirty="0"/>
              <a:t> </a:t>
            </a:r>
            <a:r>
              <a:rPr lang="en-US" dirty="0" err="1"/>
              <a:t>haroratda</a:t>
            </a:r>
            <a:r>
              <a:rPr lang="en-US" dirty="0"/>
              <a:t> </a:t>
            </a:r>
            <a:r>
              <a:rPr lang="en-US" dirty="0" err="1"/>
              <a:t>zarrachalar</a:t>
            </a:r>
            <a:r>
              <a:rPr lang="en-US" dirty="0"/>
              <a:t> </a:t>
            </a:r>
            <a:r>
              <a:rPr lang="en-US" dirty="0" err="1"/>
              <a:t>to‘qnashib</a:t>
            </a:r>
            <a:r>
              <a:rPr lang="en-US" dirty="0"/>
              <a:t>, </a:t>
            </a:r>
            <a:r>
              <a:rPr lang="en-US" dirty="0" err="1"/>
              <a:t>elektronlar</a:t>
            </a:r>
            <a:r>
              <a:rPr lang="en-US" dirty="0"/>
              <a:t> </a:t>
            </a:r>
            <a:r>
              <a:rPr lang="en-US" dirty="0" err="1"/>
              <a:t>uchib</a:t>
            </a:r>
            <a:r>
              <a:rPr lang="en-US" dirty="0"/>
              <a:t> </a:t>
            </a:r>
            <a:r>
              <a:rPr lang="en-US" dirty="0" err="1"/>
              <a:t>ketadi</a:t>
            </a:r>
            <a:r>
              <a:rPr lang="en-US" dirty="0"/>
              <a:t>.</a:t>
            </a:r>
          </a:p>
          <a:p>
            <a:r>
              <a:rPr lang="en-US" dirty="0"/>
              <a:t> </a:t>
            </a:r>
            <a:r>
              <a:rPr lang="en-US" dirty="0" err="1"/>
              <a:t>Nurlanish</a:t>
            </a:r>
            <a:r>
              <a:rPr lang="en-US" dirty="0"/>
              <a:t> </a:t>
            </a:r>
            <a:r>
              <a:rPr lang="en-US" dirty="0" err="1"/>
              <a:t>orqali</a:t>
            </a:r>
            <a:r>
              <a:rPr lang="en-US" dirty="0"/>
              <a:t>: </a:t>
            </a:r>
            <a:r>
              <a:rPr lang="en-US" dirty="0" err="1"/>
              <a:t>Rentgen</a:t>
            </a:r>
            <a:r>
              <a:rPr lang="en-US" dirty="0"/>
              <a:t>, </a:t>
            </a:r>
            <a:r>
              <a:rPr lang="en-US" dirty="0" err="1"/>
              <a:t>ultrabinafsha</a:t>
            </a:r>
            <a:r>
              <a:rPr lang="en-US" dirty="0"/>
              <a:t> </a:t>
            </a:r>
            <a:r>
              <a:rPr lang="en-US" dirty="0" err="1"/>
              <a:t>yoki</a:t>
            </a:r>
            <a:r>
              <a:rPr lang="en-US" dirty="0"/>
              <a:t> </a:t>
            </a:r>
            <a:r>
              <a:rPr lang="en-US" dirty="0" err="1"/>
              <a:t>radioaktiv</a:t>
            </a:r>
            <a:r>
              <a:rPr lang="en-US" dirty="0"/>
              <a:t> </a:t>
            </a:r>
            <a:r>
              <a:rPr lang="en-US" dirty="0" err="1"/>
              <a:t>nurlar</a:t>
            </a:r>
            <a:r>
              <a:rPr lang="en-US" dirty="0"/>
              <a:t> </a:t>
            </a:r>
            <a:r>
              <a:rPr lang="en-US" dirty="0" err="1"/>
              <a:t>ta’sirida</a:t>
            </a:r>
            <a:r>
              <a:rPr lang="en-US" dirty="0"/>
              <a:t>.</a:t>
            </a:r>
          </a:p>
          <a:p>
            <a:r>
              <a:rPr lang="en-US" dirty="0"/>
              <a:t> </a:t>
            </a:r>
            <a:r>
              <a:rPr lang="en-US" dirty="0" err="1"/>
              <a:t>Elektr</a:t>
            </a:r>
            <a:r>
              <a:rPr lang="en-US" dirty="0"/>
              <a:t> </a:t>
            </a:r>
            <a:r>
              <a:rPr lang="en-US" dirty="0" err="1"/>
              <a:t>maydoni</a:t>
            </a:r>
            <a:r>
              <a:rPr lang="en-US" dirty="0"/>
              <a:t> </a:t>
            </a:r>
            <a:r>
              <a:rPr lang="en-US" dirty="0" err="1"/>
              <a:t>orqali</a:t>
            </a:r>
            <a:r>
              <a:rPr lang="en-US" dirty="0"/>
              <a:t>: </a:t>
            </a:r>
            <a:r>
              <a:rPr lang="en-US" dirty="0" err="1"/>
              <a:t>Kuchli</a:t>
            </a:r>
            <a:r>
              <a:rPr lang="en-US" dirty="0"/>
              <a:t> </a:t>
            </a:r>
            <a:r>
              <a:rPr lang="en-US" dirty="0" err="1"/>
              <a:t>kuchlanish</a:t>
            </a:r>
            <a:r>
              <a:rPr lang="en-US" dirty="0"/>
              <a:t> </a:t>
            </a:r>
            <a:r>
              <a:rPr lang="en-US" dirty="0" err="1"/>
              <a:t>ta’sirida</a:t>
            </a:r>
            <a:r>
              <a:rPr lang="en-US" dirty="0"/>
              <a:t> </a:t>
            </a:r>
            <a:r>
              <a:rPr lang="en-US" dirty="0" err="1"/>
              <a:t>elektronlar</a:t>
            </a:r>
            <a:r>
              <a:rPr lang="en-US" dirty="0"/>
              <a:t> </a:t>
            </a:r>
            <a:r>
              <a:rPr lang="en-US" dirty="0" err="1"/>
              <a:t>atomdan</a:t>
            </a:r>
            <a:r>
              <a:rPr lang="en-US" dirty="0"/>
              <a:t> </a:t>
            </a:r>
            <a:r>
              <a:rPr lang="en-US" dirty="0" err="1"/>
              <a:t>ajraladi</a:t>
            </a:r>
            <a:r>
              <a:rPr lang="en-US" dirty="0"/>
              <a:t>.</a:t>
            </a:r>
          </a:p>
          <a:p>
            <a:endParaRPr lang="en-US" dirty="0"/>
          </a:p>
        </p:txBody>
      </p:sp>
    </p:spTree>
    <p:extLst>
      <p:ext uri="{BB962C8B-B14F-4D97-AF65-F5344CB8AC3E}">
        <p14:creationId xmlns:p14="http://schemas.microsoft.com/office/powerpoint/2010/main" val="261911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29A394-C146-C715-D17B-07979F792FF7}"/>
              </a:ext>
            </a:extLst>
          </p:cNvPr>
          <p:cNvSpPr>
            <a:spLocks noGrp="1"/>
          </p:cNvSpPr>
          <p:nvPr>
            <p:ph type="title"/>
          </p:nvPr>
        </p:nvSpPr>
        <p:spPr/>
        <p:txBody>
          <a:bodyPr>
            <a:normAutofit/>
          </a:bodyPr>
          <a:lstStyle/>
          <a:p>
            <a:r>
              <a:rPr lang="en-US" sz="4000" dirty="0" err="1"/>
              <a:t>Elektronning</a:t>
            </a:r>
            <a:r>
              <a:rPr lang="en-US" sz="4000" dirty="0"/>
              <a:t> </a:t>
            </a:r>
            <a:r>
              <a:rPr lang="en-US" sz="4000" dirty="0" err="1"/>
              <a:t>modda</a:t>
            </a:r>
            <a:r>
              <a:rPr lang="en-US" sz="4000" dirty="0"/>
              <a:t> </a:t>
            </a:r>
            <a:r>
              <a:rPr lang="en-US" sz="4000" dirty="0" err="1"/>
              <a:t>bilan</a:t>
            </a:r>
            <a:r>
              <a:rPr lang="en-US" sz="4000" dirty="0"/>
              <a:t> </a:t>
            </a:r>
            <a:r>
              <a:rPr lang="en-US" sz="4000" dirty="0" err="1"/>
              <a:t>ta’siri</a:t>
            </a:r>
            <a:endParaRPr lang="ru-RU" sz="4000" dirty="0"/>
          </a:p>
        </p:txBody>
      </p:sp>
      <p:sp>
        <p:nvSpPr>
          <p:cNvPr id="3" name="Объект 2">
            <a:extLst>
              <a:ext uri="{FF2B5EF4-FFF2-40B4-BE49-F238E27FC236}">
                <a16:creationId xmlns:a16="http://schemas.microsoft.com/office/drawing/2014/main" id="{AA4173C0-4568-E6E1-420A-B2CA75229003}"/>
              </a:ext>
            </a:extLst>
          </p:cNvPr>
          <p:cNvSpPr>
            <a:spLocks noGrp="1"/>
          </p:cNvSpPr>
          <p:nvPr>
            <p:ph idx="1"/>
          </p:nvPr>
        </p:nvSpPr>
        <p:spPr>
          <a:xfrm>
            <a:off x="214009" y="1853754"/>
            <a:ext cx="11906655" cy="3477003"/>
          </a:xfrm>
        </p:spPr>
        <p:txBody>
          <a:bodyPr>
            <a:noAutofit/>
          </a:bodyPr>
          <a:lstStyle/>
          <a:p>
            <a:pPr marL="0" indent="0">
              <a:buNone/>
            </a:pPr>
            <a:r>
              <a:rPr lang="en-US" sz="1600" dirty="0"/>
              <a:t> </a:t>
            </a:r>
            <a:r>
              <a:rPr lang="en-US" sz="1800" b="1" dirty="0" err="1"/>
              <a:t>Elektron</a:t>
            </a:r>
            <a:r>
              <a:rPr lang="en-US" sz="1800" b="1" dirty="0"/>
              <a:t> </a:t>
            </a:r>
            <a:r>
              <a:rPr lang="en-US" sz="1800" dirty="0"/>
              <a:t>— </a:t>
            </a:r>
            <a:r>
              <a:rPr lang="en-US" sz="1800" dirty="0" err="1"/>
              <a:t>massasi</a:t>
            </a:r>
            <a:r>
              <a:rPr lang="en-US" sz="1800" dirty="0"/>
              <a:t> </a:t>
            </a:r>
            <a:r>
              <a:rPr lang="en-US" sz="1800" dirty="0" err="1"/>
              <a:t>kichik</a:t>
            </a:r>
            <a:r>
              <a:rPr lang="en-US" sz="1800" dirty="0"/>
              <a:t>, </a:t>
            </a:r>
            <a:r>
              <a:rPr lang="en-US" sz="1800" dirty="0" err="1"/>
              <a:t>zaryadi</a:t>
            </a:r>
            <a:r>
              <a:rPr lang="en-US" sz="1800" dirty="0"/>
              <a:t> </a:t>
            </a:r>
            <a:r>
              <a:rPr lang="en-US" sz="1800" dirty="0" err="1"/>
              <a:t>manfiy</a:t>
            </a:r>
            <a:r>
              <a:rPr lang="en-US" sz="1800" dirty="0"/>
              <a:t> </a:t>
            </a:r>
            <a:r>
              <a:rPr lang="en-US" sz="1800" dirty="0" err="1"/>
              <a:t>bo‘lgan</a:t>
            </a:r>
            <a:r>
              <a:rPr lang="en-US" sz="1800" dirty="0"/>
              <a:t> </a:t>
            </a:r>
            <a:r>
              <a:rPr lang="en-US" sz="1800" dirty="0" err="1"/>
              <a:t>elementar</a:t>
            </a:r>
            <a:r>
              <a:rPr lang="en-US" sz="1800" dirty="0"/>
              <a:t> </a:t>
            </a:r>
            <a:r>
              <a:rPr lang="en-US" sz="1800" dirty="0" err="1"/>
              <a:t>zarracha</a:t>
            </a:r>
            <a:r>
              <a:rPr lang="en-US" sz="1800" dirty="0"/>
              <a:t> </a:t>
            </a:r>
            <a:r>
              <a:rPr lang="en-US" sz="1800" dirty="0" err="1"/>
              <a:t>bo‘lib</a:t>
            </a:r>
            <a:r>
              <a:rPr lang="en-US" sz="1800" dirty="0"/>
              <a:t>, </a:t>
            </a:r>
            <a:r>
              <a:rPr lang="en-US" sz="1800" dirty="0" err="1"/>
              <a:t>modda</a:t>
            </a:r>
            <a:r>
              <a:rPr lang="en-US" sz="1800" dirty="0"/>
              <a:t> </a:t>
            </a:r>
            <a:r>
              <a:rPr lang="en-US" sz="1800" dirty="0" err="1"/>
              <a:t>ichida</a:t>
            </a:r>
            <a:r>
              <a:rPr lang="en-US" sz="1800" dirty="0"/>
              <a:t> </a:t>
            </a:r>
            <a:r>
              <a:rPr lang="en-US" sz="1800" dirty="0" err="1"/>
              <a:t>harakatlanayotganda</a:t>
            </a:r>
            <a:r>
              <a:rPr lang="en-US" sz="1800" dirty="0"/>
              <a:t> </a:t>
            </a:r>
            <a:r>
              <a:rPr lang="en-US" sz="1800" dirty="0" err="1"/>
              <a:t>atomlarning</a:t>
            </a:r>
            <a:r>
              <a:rPr lang="en-US" sz="1800" dirty="0"/>
              <a:t> </a:t>
            </a:r>
            <a:r>
              <a:rPr lang="en-US" sz="1800" dirty="0" err="1"/>
              <a:t>yadrosi</a:t>
            </a:r>
            <a:r>
              <a:rPr lang="en-US" sz="1800" dirty="0"/>
              <a:t> </a:t>
            </a:r>
            <a:r>
              <a:rPr lang="en-US" sz="1800" dirty="0" err="1"/>
              <a:t>va</a:t>
            </a:r>
            <a:r>
              <a:rPr lang="en-US" sz="1800" dirty="0"/>
              <a:t> </a:t>
            </a:r>
            <a:r>
              <a:rPr lang="en-US" sz="1800" dirty="0" err="1"/>
              <a:t>elektron</a:t>
            </a:r>
            <a:r>
              <a:rPr lang="en-US" sz="1800" dirty="0"/>
              <a:t> </a:t>
            </a:r>
            <a:r>
              <a:rPr lang="en-US" sz="1800" dirty="0" err="1"/>
              <a:t>qobig‘i</a:t>
            </a:r>
            <a:r>
              <a:rPr lang="en-US" sz="1800" dirty="0"/>
              <a:t> </a:t>
            </a:r>
            <a:r>
              <a:rPr lang="en-US" sz="1800" dirty="0" err="1"/>
              <a:t>bilan</a:t>
            </a:r>
            <a:r>
              <a:rPr lang="en-US" sz="1800" dirty="0"/>
              <a:t> </a:t>
            </a:r>
            <a:r>
              <a:rPr lang="en-US" sz="1800" dirty="0" err="1"/>
              <a:t>o‘zaro</a:t>
            </a:r>
            <a:r>
              <a:rPr lang="en-US" sz="1800" dirty="0"/>
              <a:t> </a:t>
            </a:r>
            <a:r>
              <a:rPr lang="en-US" sz="1800" dirty="0" err="1"/>
              <a:t>ta’sirlashadi</a:t>
            </a:r>
            <a:r>
              <a:rPr lang="en-US" sz="1800" dirty="0"/>
              <a:t>.</a:t>
            </a:r>
          </a:p>
          <a:p>
            <a:pPr marL="0" indent="0">
              <a:buNone/>
            </a:pPr>
            <a:r>
              <a:rPr lang="en-US" sz="1800" dirty="0"/>
              <a:t>   </a:t>
            </a:r>
            <a:r>
              <a:rPr lang="en-US" sz="1800" dirty="0" err="1"/>
              <a:t>Elektronlarning</a:t>
            </a:r>
            <a:r>
              <a:rPr lang="en-US" sz="1800" dirty="0"/>
              <a:t> </a:t>
            </a:r>
            <a:r>
              <a:rPr lang="en-US" sz="1800" dirty="0" err="1"/>
              <a:t>modda</a:t>
            </a:r>
            <a:r>
              <a:rPr lang="en-US" sz="1800" dirty="0"/>
              <a:t> </a:t>
            </a:r>
            <a:r>
              <a:rPr lang="en-US" sz="1800" dirty="0" err="1"/>
              <a:t>bilan</a:t>
            </a:r>
            <a:r>
              <a:rPr lang="en-US" sz="1800" dirty="0"/>
              <a:t> </a:t>
            </a:r>
            <a:r>
              <a:rPr lang="en-US" sz="1800" dirty="0" err="1"/>
              <a:t>o‘zaro</a:t>
            </a:r>
            <a:r>
              <a:rPr lang="en-US" sz="1800" dirty="0"/>
              <a:t> </a:t>
            </a:r>
            <a:r>
              <a:rPr lang="en-US" sz="1800" dirty="0" err="1"/>
              <a:t>ta’siri</a:t>
            </a:r>
            <a:r>
              <a:rPr lang="en-US" sz="1800" dirty="0"/>
              <a:t> </a:t>
            </a:r>
            <a:r>
              <a:rPr lang="en-US" sz="1800" dirty="0" err="1"/>
              <a:t>asosan</a:t>
            </a:r>
            <a:r>
              <a:rPr lang="en-US" sz="1800" dirty="0"/>
              <a:t> </a:t>
            </a:r>
            <a:r>
              <a:rPr lang="en-US" sz="1800" dirty="0" err="1"/>
              <a:t>elektromagnit</a:t>
            </a:r>
            <a:r>
              <a:rPr lang="en-US" sz="1800" dirty="0"/>
              <a:t> </a:t>
            </a:r>
            <a:r>
              <a:rPr lang="en-US" sz="1800" dirty="0" err="1"/>
              <a:t>kuchlar</a:t>
            </a:r>
            <a:r>
              <a:rPr lang="en-US" sz="1800" dirty="0"/>
              <a:t> </a:t>
            </a:r>
            <a:r>
              <a:rPr lang="en-US" sz="1800" dirty="0" err="1"/>
              <a:t>orqali</a:t>
            </a:r>
            <a:r>
              <a:rPr lang="en-US" sz="1800" dirty="0"/>
              <a:t> </a:t>
            </a:r>
            <a:r>
              <a:rPr lang="en-US" sz="1800" dirty="0" err="1"/>
              <a:t>sodir</a:t>
            </a:r>
            <a:r>
              <a:rPr lang="en-US" sz="1800" dirty="0"/>
              <a:t> </a:t>
            </a:r>
            <a:r>
              <a:rPr lang="en-US" sz="1800" dirty="0" err="1"/>
              <a:t>bo‘ladi</a:t>
            </a:r>
            <a:r>
              <a:rPr lang="en-US" sz="1800" dirty="0"/>
              <a:t>.</a:t>
            </a:r>
          </a:p>
          <a:p>
            <a:pPr marL="0" indent="0">
              <a:buNone/>
            </a:pPr>
            <a:r>
              <a:rPr lang="en-US" sz="1800" dirty="0"/>
              <a:t>Bu </a:t>
            </a:r>
            <a:r>
              <a:rPr lang="en-US" sz="1800" dirty="0" err="1"/>
              <a:t>jarayon</a:t>
            </a:r>
            <a:r>
              <a:rPr lang="en-US" sz="1800" dirty="0"/>
              <a:t> </a:t>
            </a:r>
            <a:r>
              <a:rPr lang="en-US" sz="1800" dirty="0" err="1"/>
              <a:t>ikki</a:t>
            </a:r>
            <a:r>
              <a:rPr lang="en-US" sz="1800" dirty="0"/>
              <a:t> </a:t>
            </a:r>
            <a:r>
              <a:rPr lang="en-US" sz="1800" dirty="0" err="1"/>
              <a:t>asosiy</a:t>
            </a:r>
            <a:r>
              <a:rPr lang="en-US" sz="1800" dirty="0"/>
              <a:t> </a:t>
            </a:r>
            <a:r>
              <a:rPr lang="en-US" sz="1800" dirty="0" err="1"/>
              <a:t>turga</a:t>
            </a:r>
            <a:r>
              <a:rPr lang="en-US" sz="1800" dirty="0"/>
              <a:t> </a:t>
            </a:r>
            <a:r>
              <a:rPr lang="en-US" sz="1800" dirty="0" err="1"/>
              <a:t>bo‘linadi</a:t>
            </a:r>
            <a:r>
              <a:rPr lang="en-US" sz="1800" dirty="0"/>
              <a:t>:</a:t>
            </a:r>
          </a:p>
          <a:p>
            <a:pPr marL="0" indent="0">
              <a:buNone/>
            </a:pPr>
            <a:r>
              <a:rPr lang="en-US" sz="1800" dirty="0"/>
              <a:t>1.</a:t>
            </a:r>
            <a:r>
              <a:rPr lang="en-US" sz="1800" b="1" dirty="0"/>
              <a:t>Elastik </a:t>
            </a:r>
            <a:r>
              <a:rPr lang="en-US" sz="1800" b="1" dirty="0" err="1"/>
              <a:t>to‘qnashuv</a:t>
            </a:r>
            <a:r>
              <a:rPr lang="en-US" sz="1800" b="1" dirty="0"/>
              <a:t> </a:t>
            </a:r>
            <a:r>
              <a:rPr lang="en-US" sz="1800" dirty="0"/>
              <a:t>– </a:t>
            </a:r>
            <a:r>
              <a:rPr lang="en-US" sz="1800" dirty="0" err="1"/>
              <a:t>bunda</a:t>
            </a:r>
            <a:r>
              <a:rPr lang="en-US" sz="1800" dirty="0"/>
              <a:t> </a:t>
            </a:r>
            <a:r>
              <a:rPr lang="en-US" sz="1800" dirty="0" err="1"/>
              <a:t>elektron</a:t>
            </a:r>
            <a:r>
              <a:rPr lang="en-US" sz="1800" dirty="0"/>
              <a:t> </a:t>
            </a:r>
            <a:r>
              <a:rPr lang="en-US" sz="1800" dirty="0" err="1"/>
              <a:t>energiyasini</a:t>
            </a:r>
            <a:r>
              <a:rPr lang="en-US" sz="1800" dirty="0"/>
              <a:t> </a:t>
            </a:r>
            <a:r>
              <a:rPr lang="en-US" sz="1800" dirty="0" err="1"/>
              <a:t>deyarli</a:t>
            </a:r>
            <a:r>
              <a:rPr lang="en-US" sz="1800" dirty="0"/>
              <a:t> </a:t>
            </a:r>
            <a:r>
              <a:rPr lang="en-US" sz="1800" dirty="0" err="1"/>
              <a:t>yo‘qotmaydi</a:t>
            </a:r>
            <a:r>
              <a:rPr lang="en-US" sz="1800" dirty="0"/>
              <a:t>, </a:t>
            </a:r>
            <a:r>
              <a:rPr lang="en-US" sz="1800" dirty="0" err="1"/>
              <a:t>faqat</a:t>
            </a:r>
            <a:r>
              <a:rPr lang="en-US" sz="1800" dirty="0"/>
              <a:t> harakat </a:t>
            </a:r>
            <a:r>
              <a:rPr lang="en-US" sz="1800" dirty="0" err="1"/>
              <a:t>yo‘nalishi</a:t>
            </a:r>
            <a:r>
              <a:rPr lang="en-US" sz="1800" dirty="0"/>
              <a:t> </a:t>
            </a:r>
            <a:r>
              <a:rPr lang="en-US" sz="1800" dirty="0" err="1"/>
              <a:t>o‘zgaradi</a:t>
            </a:r>
            <a:r>
              <a:rPr lang="en-US" sz="1800" dirty="0"/>
              <a:t>.</a:t>
            </a:r>
          </a:p>
          <a:p>
            <a:pPr marL="0" indent="0">
              <a:buNone/>
            </a:pPr>
            <a:r>
              <a:rPr lang="en-US" sz="1800" dirty="0"/>
              <a:t>2. </a:t>
            </a:r>
            <a:r>
              <a:rPr lang="en-US" sz="1800" b="1" dirty="0" err="1"/>
              <a:t>Noelastik</a:t>
            </a:r>
            <a:r>
              <a:rPr lang="en-US" sz="1800" b="1" dirty="0"/>
              <a:t> </a:t>
            </a:r>
            <a:r>
              <a:rPr lang="en-US" sz="1800" b="1" dirty="0" err="1"/>
              <a:t>to‘qnashuv</a:t>
            </a:r>
            <a:r>
              <a:rPr lang="en-US" sz="1800" b="1" dirty="0"/>
              <a:t> </a:t>
            </a:r>
            <a:r>
              <a:rPr lang="en-US" sz="1800" dirty="0"/>
              <a:t>– </a:t>
            </a:r>
            <a:r>
              <a:rPr lang="en-US" sz="1800" dirty="0" err="1"/>
              <a:t>bunda</a:t>
            </a:r>
            <a:r>
              <a:rPr lang="en-US" sz="1800" dirty="0"/>
              <a:t> </a:t>
            </a:r>
            <a:r>
              <a:rPr lang="en-US" sz="1800" dirty="0" err="1"/>
              <a:t>elektron</a:t>
            </a:r>
            <a:r>
              <a:rPr lang="en-US" sz="1800" dirty="0"/>
              <a:t> </a:t>
            </a:r>
            <a:r>
              <a:rPr lang="en-US" sz="1800" dirty="0" err="1"/>
              <a:t>o‘z</a:t>
            </a:r>
            <a:r>
              <a:rPr lang="en-US" sz="1800" dirty="0"/>
              <a:t> </a:t>
            </a:r>
            <a:r>
              <a:rPr lang="en-US" sz="1800" dirty="0" err="1"/>
              <a:t>energiyasining</a:t>
            </a:r>
            <a:r>
              <a:rPr lang="en-US" sz="1800" dirty="0"/>
              <a:t> </a:t>
            </a:r>
            <a:r>
              <a:rPr lang="en-US" sz="1800" dirty="0" err="1"/>
              <a:t>bir</a:t>
            </a:r>
            <a:r>
              <a:rPr lang="en-US" sz="1800" dirty="0"/>
              <a:t> </a:t>
            </a:r>
            <a:r>
              <a:rPr lang="en-US" sz="1800" dirty="0" err="1"/>
              <a:t>qismini</a:t>
            </a:r>
            <a:r>
              <a:rPr lang="en-US" sz="1800" dirty="0"/>
              <a:t> </a:t>
            </a:r>
            <a:r>
              <a:rPr lang="en-US" sz="1800" dirty="0" err="1"/>
              <a:t>atomga</a:t>
            </a:r>
            <a:r>
              <a:rPr lang="en-US" sz="1800" dirty="0"/>
              <a:t> </a:t>
            </a:r>
            <a:r>
              <a:rPr lang="en-US" sz="1800" dirty="0" err="1"/>
              <a:t>beradi</a:t>
            </a:r>
            <a:r>
              <a:rPr lang="en-US" sz="1800" dirty="0"/>
              <a:t>.</a:t>
            </a:r>
          </a:p>
          <a:p>
            <a:pPr marL="0" indent="0">
              <a:buNone/>
            </a:pPr>
            <a:r>
              <a:rPr lang="en-US" sz="1800" dirty="0"/>
              <a:t> Buning </a:t>
            </a:r>
            <a:r>
              <a:rPr lang="en-US" sz="1800" dirty="0" err="1"/>
              <a:t>hisobiga</a:t>
            </a:r>
            <a:r>
              <a:rPr lang="en-US" sz="1800" dirty="0"/>
              <a:t>  atom </a:t>
            </a:r>
            <a:r>
              <a:rPr lang="en-US" sz="1800" dirty="0" err="1"/>
              <a:t>ionlanadi</a:t>
            </a:r>
            <a:r>
              <a:rPr lang="en-US" sz="1800" dirty="0"/>
              <a:t> (</a:t>
            </a:r>
            <a:r>
              <a:rPr lang="en-US" sz="1800" dirty="0" err="1"/>
              <a:t>elektron</a:t>
            </a:r>
            <a:r>
              <a:rPr lang="en-US" sz="1800" dirty="0"/>
              <a:t> </a:t>
            </a:r>
            <a:r>
              <a:rPr lang="en-US" sz="1800" dirty="0" err="1"/>
              <a:t>uzilib</a:t>
            </a:r>
            <a:r>
              <a:rPr lang="en-US" sz="1800" dirty="0"/>
              <a:t> </a:t>
            </a:r>
            <a:r>
              <a:rPr lang="en-US" sz="1800" dirty="0" err="1"/>
              <a:t>chiqadi</a:t>
            </a:r>
            <a:r>
              <a:rPr lang="en-US" sz="1800" dirty="0"/>
              <a:t>).Atom </a:t>
            </a:r>
            <a:r>
              <a:rPr lang="en-US" sz="1800" dirty="0" err="1"/>
              <a:t>qo‘zg‘algan</a:t>
            </a:r>
            <a:r>
              <a:rPr lang="en-US" sz="1800" dirty="0"/>
              <a:t> </a:t>
            </a:r>
            <a:r>
              <a:rPr lang="en-US" sz="1800" dirty="0" err="1"/>
              <a:t>holatga</a:t>
            </a:r>
            <a:r>
              <a:rPr lang="en-US" sz="1800" dirty="0"/>
              <a:t> </a:t>
            </a:r>
            <a:r>
              <a:rPr lang="en-US" sz="1800" dirty="0" err="1"/>
              <a:t>o‘tadi</a:t>
            </a:r>
            <a:r>
              <a:rPr lang="en-US" sz="1800" dirty="0"/>
              <a:t>.</a:t>
            </a:r>
          </a:p>
          <a:p>
            <a:pPr marL="0" indent="0">
              <a:buNone/>
            </a:pPr>
            <a:r>
              <a:rPr lang="en-US" sz="1800" dirty="0" err="1"/>
              <a:t>Elektron</a:t>
            </a:r>
            <a:r>
              <a:rPr lang="en-US" sz="1800" dirty="0"/>
              <a:t> </a:t>
            </a:r>
            <a:r>
              <a:rPr lang="en-US" sz="1800" dirty="0" err="1"/>
              <a:t>energiyasining</a:t>
            </a:r>
            <a:r>
              <a:rPr lang="en-US" sz="1800" dirty="0"/>
              <a:t> </a:t>
            </a:r>
            <a:r>
              <a:rPr lang="en-US" sz="1800" dirty="0" err="1"/>
              <a:t>asosiy</a:t>
            </a:r>
            <a:r>
              <a:rPr lang="en-US" sz="1800" dirty="0"/>
              <a:t> </a:t>
            </a:r>
            <a:r>
              <a:rPr lang="en-US" sz="1800" dirty="0" err="1"/>
              <a:t>qismi</a:t>
            </a:r>
            <a:r>
              <a:rPr lang="en-US" sz="1800" dirty="0"/>
              <a:t> </a:t>
            </a:r>
            <a:r>
              <a:rPr lang="en-US" sz="1800" dirty="0" err="1"/>
              <a:t>aynan</a:t>
            </a:r>
            <a:r>
              <a:rPr lang="en-US" sz="1800" dirty="0"/>
              <a:t> </a:t>
            </a:r>
            <a:r>
              <a:rPr lang="en-US" sz="1800" dirty="0" err="1"/>
              <a:t>ionizatsiya</a:t>
            </a:r>
            <a:r>
              <a:rPr lang="en-US" sz="1800" dirty="0"/>
              <a:t> </a:t>
            </a:r>
            <a:r>
              <a:rPr lang="en-US" sz="1800" dirty="0" err="1"/>
              <a:t>jarayonida</a:t>
            </a:r>
            <a:r>
              <a:rPr lang="en-US" sz="1800" dirty="0"/>
              <a:t> </a:t>
            </a:r>
            <a:r>
              <a:rPr lang="en-US" sz="1800" dirty="0" err="1"/>
              <a:t>yo‘qotiladi</a:t>
            </a:r>
            <a:r>
              <a:rPr lang="en-US" sz="1800" dirty="0"/>
              <a:t>.</a:t>
            </a:r>
          </a:p>
          <a:p>
            <a:pPr marL="0" indent="0">
              <a:buNone/>
            </a:pPr>
            <a:r>
              <a:rPr lang="en-US" sz="1800" dirty="0" err="1"/>
              <a:t>Shuning</a:t>
            </a:r>
            <a:r>
              <a:rPr lang="en-US" sz="1800" dirty="0"/>
              <a:t> </a:t>
            </a:r>
            <a:r>
              <a:rPr lang="en-US" sz="1800" dirty="0" err="1"/>
              <a:t>uchun</a:t>
            </a:r>
            <a:r>
              <a:rPr lang="en-US" sz="1800" dirty="0"/>
              <a:t> </a:t>
            </a:r>
            <a:r>
              <a:rPr lang="en-US" sz="1800" dirty="0" err="1"/>
              <a:t>elektronlarning</a:t>
            </a:r>
            <a:r>
              <a:rPr lang="en-US" sz="1800" dirty="0"/>
              <a:t> </a:t>
            </a:r>
            <a:r>
              <a:rPr lang="en-US" sz="1800" dirty="0" err="1"/>
              <a:t>modda</a:t>
            </a:r>
            <a:r>
              <a:rPr lang="en-US" sz="1800" dirty="0"/>
              <a:t> </a:t>
            </a:r>
            <a:r>
              <a:rPr lang="en-US" sz="1800" dirty="0" err="1"/>
              <a:t>bilan</a:t>
            </a:r>
            <a:r>
              <a:rPr lang="en-US" sz="1800" dirty="0"/>
              <a:t> </a:t>
            </a:r>
            <a:r>
              <a:rPr lang="en-US" sz="1800" dirty="0" err="1"/>
              <a:t>o‘zaro</a:t>
            </a:r>
            <a:r>
              <a:rPr lang="en-US" sz="1800" dirty="0"/>
              <a:t> </a:t>
            </a:r>
            <a:r>
              <a:rPr lang="en-US" sz="1800" dirty="0" err="1"/>
              <a:t>ta’siri</a:t>
            </a:r>
            <a:r>
              <a:rPr lang="en-US" sz="1800" dirty="0"/>
              <a:t> </a:t>
            </a:r>
            <a:r>
              <a:rPr lang="en-US" sz="1800" dirty="0" err="1"/>
              <a:t>radiatsion</a:t>
            </a:r>
            <a:r>
              <a:rPr lang="en-US" sz="1800" dirty="0"/>
              <a:t> </a:t>
            </a:r>
            <a:r>
              <a:rPr lang="en-US" sz="1800" dirty="0" err="1"/>
              <a:t>fizikada</a:t>
            </a:r>
            <a:r>
              <a:rPr lang="en-US" sz="1800" dirty="0"/>
              <a:t>, </a:t>
            </a:r>
            <a:r>
              <a:rPr lang="en-US" sz="1800" dirty="0" err="1"/>
              <a:t>yadro</a:t>
            </a:r>
            <a:r>
              <a:rPr lang="en-US" sz="1800" dirty="0"/>
              <a:t> </a:t>
            </a:r>
            <a:r>
              <a:rPr lang="en-US" sz="1800" dirty="0" err="1"/>
              <a:t>fizikasida</a:t>
            </a:r>
            <a:r>
              <a:rPr lang="en-US" sz="1800" dirty="0"/>
              <a:t> </a:t>
            </a:r>
            <a:r>
              <a:rPr lang="en-US" sz="1800" dirty="0" err="1"/>
              <a:t>va</a:t>
            </a:r>
            <a:r>
              <a:rPr lang="en-US" sz="1800" dirty="0"/>
              <a:t> </a:t>
            </a:r>
            <a:r>
              <a:rPr lang="en-US" sz="1800" dirty="0" err="1"/>
              <a:t>radiatsion</a:t>
            </a:r>
            <a:r>
              <a:rPr lang="en-US" sz="1800" dirty="0"/>
              <a:t> </a:t>
            </a:r>
            <a:r>
              <a:rPr lang="en-US" sz="1800" dirty="0" err="1"/>
              <a:t>himoyada</a:t>
            </a:r>
            <a:r>
              <a:rPr lang="en-US" sz="1800" dirty="0"/>
              <a:t> </a:t>
            </a:r>
            <a:r>
              <a:rPr lang="en-US" sz="1800" dirty="0" err="1"/>
              <a:t>juda</a:t>
            </a:r>
            <a:r>
              <a:rPr lang="en-US" sz="1800" dirty="0"/>
              <a:t> </a:t>
            </a:r>
            <a:r>
              <a:rPr lang="en-US" sz="1800" dirty="0" err="1"/>
              <a:t>muhim</a:t>
            </a:r>
            <a:r>
              <a:rPr lang="en-US" sz="1800" dirty="0"/>
              <a:t> </a:t>
            </a:r>
            <a:r>
              <a:rPr lang="en-US" sz="1800" dirty="0" err="1"/>
              <a:t>ahamiyatga</a:t>
            </a:r>
            <a:r>
              <a:rPr lang="en-US" sz="1800" dirty="0"/>
              <a:t> </a:t>
            </a:r>
            <a:r>
              <a:rPr lang="en-US" sz="1800" dirty="0" err="1"/>
              <a:t>ega</a:t>
            </a:r>
            <a:r>
              <a:rPr lang="en-US" sz="1800" dirty="0"/>
              <a:t>.</a:t>
            </a:r>
            <a:endParaRPr lang="ru-RU" sz="1800" dirty="0"/>
          </a:p>
        </p:txBody>
      </p:sp>
    </p:spTree>
    <p:extLst>
      <p:ext uri="{BB962C8B-B14F-4D97-AF65-F5344CB8AC3E}">
        <p14:creationId xmlns:p14="http://schemas.microsoft.com/office/powerpoint/2010/main" val="174069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E23DD2-D083-DC0B-E3F3-2C69E21A9E2E}"/>
              </a:ext>
            </a:extLst>
          </p:cNvPr>
          <p:cNvSpPr>
            <a:spLocks noGrp="1"/>
          </p:cNvSpPr>
          <p:nvPr>
            <p:ph type="title"/>
          </p:nvPr>
        </p:nvSpPr>
        <p:spPr/>
        <p:txBody>
          <a:bodyPr/>
          <a:lstStyle/>
          <a:p>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DAD697E0-A6C7-AB3C-F895-F81AF577A392}"/>
                  </a:ext>
                </a:extLst>
              </p:cNvPr>
              <p:cNvSpPr>
                <a:spLocks noGrp="1"/>
              </p:cNvSpPr>
              <p:nvPr>
                <p:ph idx="1"/>
              </p:nvPr>
            </p:nvSpPr>
            <p:spPr>
              <a:xfrm>
                <a:off x="691790" y="1926077"/>
                <a:ext cx="10808419" cy="3773732"/>
              </a:xfrm>
            </p:spPr>
            <p:txBody>
              <a:bodyPr>
                <a:normAutofit fontScale="92500" lnSpcReduction="10000"/>
              </a:bodyPr>
              <a:lstStyle/>
              <a:p>
                <a:pPr marL="0" indent="0">
                  <a:buNone/>
                </a:pPr>
                <a:r>
                  <a:rPr lang="en-US" sz="2200" dirty="0">
                    <a:latin typeface="Times New Roman" panose="02020603050405020304" pitchFamily="18" charset="0"/>
                    <a:cs typeface="Times New Roman" panose="02020603050405020304" pitchFamily="18" charset="0"/>
                  </a:rPr>
                  <a:t>   </a:t>
                </a:r>
                <a:r>
                  <a:rPr lang="uz-Latn-UZ" sz="2200" dirty="0">
                    <a:cs typeface="Times New Roman" panose="02020603050405020304" pitchFamily="18" charset="0"/>
                  </a:rPr>
                  <a:t>Zaryadli zarralar muhitdan o‘tishda atom elektronlari va yadro  elektromagnit maydon bilan o‘zaro ta’sirlashuvida </a:t>
                </a:r>
                <a:r>
                  <a:rPr lang="en-US" sz="2200" dirty="0">
                    <a:cs typeface="Times New Roman" panose="02020603050405020304" pitchFamily="18" charset="0"/>
                  </a:rPr>
                  <a:t> </a:t>
                </a:r>
                <a:r>
                  <a:rPr lang="uz-Latn-UZ" sz="2200" dirty="0">
                    <a:cs typeface="Times New Roman" panose="02020603050405020304" pitchFamily="18" charset="0"/>
                  </a:rPr>
                  <a:t>energiyasini atomni  uyg‘otish yoki ionizatsiyalashga sarflaydi, yengil zaryadli zarralar esa bu maydonda tormozlanishi natijasida o‘z energiyasining bir qismini  nurlashga yo'qotishi mumkin. Bu nurlanishga </a:t>
                </a:r>
                <a:r>
                  <a:rPr lang="uz-Latn-UZ" sz="2200" b="1" dirty="0">
                    <a:cs typeface="Times New Roman" panose="02020603050405020304" pitchFamily="18" charset="0"/>
                  </a:rPr>
                  <a:t>tormozli nurlanish </a:t>
                </a:r>
                <a:r>
                  <a:rPr lang="uz-Latn-UZ" sz="2200" dirty="0">
                    <a:cs typeface="Times New Roman" panose="02020603050405020304" pitchFamily="18" charset="0"/>
                  </a:rPr>
                  <a:t>yoki </a:t>
                </a:r>
                <a:r>
                  <a:rPr lang="uz-Latn-UZ" sz="2200" b="1" dirty="0">
                    <a:cs typeface="Times New Roman" panose="02020603050405020304" pitchFamily="18" charset="0"/>
                  </a:rPr>
                  <a:t>radiatsion nurlanish </a:t>
                </a:r>
                <a:r>
                  <a:rPr lang="uz-Latn-UZ" sz="2200" dirty="0">
                    <a:cs typeface="Times New Roman" panose="02020603050405020304" pitchFamily="18" charset="0"/>
                  </a:rPr>
                  <a:t>deb ataladi.  Bu nurlanishda uzluksiz spektrli gamma nurlar hosil bo</a:t>
                </a:r>
                <a:r>
                  <a:rPr lang="en-US" sz="2200" dirty="0">
                    <a:cs typeface="Times New Roman" panose="02020603050405020304" pitchFamily="18" charset="0"/>
                  </a:rPr>
                  <a:t>la</a:t>
                </a:r>
                <a:r>
                  <a:rPr lang="uz-Latn-UZ" sz="2200" dirty="0">
                    <a:cs typeface="Times New Roman" panose="02020603050405020304" pitchFamily="18" charset="0"/>
                  </a:rPr>
                  <a:t>di. Zaryadli  zarralar energiyasi juda katta b</a:t>
                </a:r>
                <a:r>
                  <a:rPr lang="en-US" sz="2200" dirty="0" err="1">
                    <a:cs typeface="Times New Roman" panose="02020603050405020304" pitchFamily="18" charset="0"/>
                  </a:rPr>
                  <a:t>o’l</a:t>
                </a:r>
                <a:r>
                  <a:rPr lang="uz-Latn-UZ" sz="2200" dirty="0">
                    <a:cs typeface="Times New Roman" panose="02020603050405020304" pitchFamily="18" charset="0"/>
                  </a:rPr>
                  <a:t>ganda shaffof muhitdan o‘tishda Vavilov</a:t>
                </a:r>
                <a:r>
                  <a:rPr lang="en-US" sz="2200" dirty="0">
                    <a:cs typeface="Times New Roman" panose="02020603050405020304" pitchFamily="18" charset="0"/>
                  </a:rPr>
                  <a:t> </a:t>
                </a:r>
                <a:r>
                  <a:rPr lang="uz-Latn-UZ" sz="2200" dirty="0">
                    <a:cs typeface="Times New Roman" panose="02020603050405020304" pitchFamily="18" charset="0"/>
                  </a:rPr>
                  <a:t>CHerenkov nurlanishiga energiyasini yo‘qotishi mumkin. Gamma nurlar o‘z energiyalarini asosan fotoeffekt, kompton effekt,  elektron-pozitron juftini hosil qilish jarayonlariga sarflaydi. Agar gamma  foton energiyasi juda katta </a:t>
                </a:r>
                <a14:m>
                  <m:oMath xmlns:m="http://schemas.openxmlformats.org/officeDocument/2006/math">
                    <m:sSub>
                      <m:sSubPr>
                        <m:ctrlPr>
                          <a:rPr lang="uz-Latn-UZ" sz="2200" b="1" i="1" smtClean="0">
                            <a:latin typeface="Cambria Math" panose="02040503050406030204" pitchFamily="18" charset="0"/>
                          </a:rPr>
                        </m:ctrlPr>
                      </m:sSubPr>
                      <m:e>
                        <m:r>
                          <a:rPr lang="en-US" sz="2200" b="1" i="1" smtClean="0">
                            <a:latin typeface="Cambria Math" panose="02040503050406030204" pitchFamily="18" charset="0"/>
                          </a:rPr>
                          <m:t>𝑬</m:t>
                        </m:r>
                      </m:e>
                      <m:sub>
                        <m:r>
                          <a:rPr lang="uz-Latn-UZ" sz="2200" b="1" i="1" smtClean="0">
                            <a:latin typeface="Cambria Math" panose="02040503050406030204" pitchFamily="18" charset="0"/>
                            <a:ea typeface="Cambria Math"/>
                          </a:rPr>
                          <m:t>𝜸</m:t>
                        </m:r>
                      </m:sub>
                    </m:sSub>
                  </m:oMath>
                </a14:m>
                <a:r>
                  <a:rPr lang="uz-Latn-UZ" sz="2200" b="1" dirty="0">
                    <a:cs typeface="Times New Roman" panose="02020603050405020304" pitchFamily="18" charset="0"/>
                  </a:rPr>
                  <a:t> &gt; 10 MeV </a:t>
                </a:r>
                <a:r>
                  <a:rPr lang="uz-Latn-UZ" sz="2200" dirty="0">
                    <a:cs typeface="Times New Roman" panose="02020603050405020304" pitchFamily="18" charset="0"/>
                  </a:rPr>
                  <a:t>b</a:t>
                </a:r>
                <a:r>
                  <a:rPr lang="en-US" sz="2200" dirty="0" err="1">
                    <a:cs typeface="Times New Roman" panose="02020603050405020304" pitchFamily="18" charset="0"/>
                  </a:rPr>
                  <a:t>o’l</a:t>
                </a:r>
                <a:r>
                  <a:rPr lang="uz-Latn-UZ" sz="2200" dirty="0">
                    <a:cs typeface="Times New Roman" panose="02020603050405020304" pitchFamily="18" charset="0"/>
                  </a:rPr>
                  <a:t>ganda fotoyadro reaksiyalarini  hosil qilishligi mumkin. Neytronlarning moddalar bilan ta’sirlashuvi muhit atom yadrolari bilan  kuchli o‘zaro ta’sirlashuv</a:t>
                </a:r>
                <a:r>
                  <a:rPr lang="en-US" sz="2200" dirty="0">
                    <a:cs typeface="Times New Roman" panose="02020603050405020304" pitchFamily="18" charset="0"/>
                  </a:rPr>
                  <a:t> </a:t>
                </a:r>
                <a:r>
                  <a:rPr lang="uz-Latn-UZ" sz="2200" dirty="0">
                    <a:cs typeface="Times New Roman" panose="02020603050405020304" pitchFamily="18" charset="0"/>
                  </a:rPr>
                  <a:t> tufayli ro</a:t>
                </a:r>
                <a:r>
                  <a:rPr lang="en-US" sz="2200" dirty="0">
                    <a:cs typeface="Times New Roman" panose="02020603050405020304" pitchFamily="18" charset="0"/>
                  </a:rPr>
                  <a:t>’</a:t>
                </a:r>
                <a:r>
                  <a:rPr lang="uz-Latn-UZ" sz="2200" dirty="0">
                    <a:cs typeface="Times New Roman" panose="02020603050405020304" pitchFamily="18" charset="0"/>
                  </a:rPr>
                  <a:t>y beradi.</a:t>
                </a:r>
                <a:endParaRPr lang="ru-RU" sz="2200" dirty="0">
                  <a:cs typeface="Times New Roman" panose="02020603050405020304" pitchFamily="18" charset="0"/>
                </a:endParaRPr>
              </a:p>
              <a:p>
                <a:pPr marL="0" indent="0">
                  <a:buNone/>
                </a:pPr>
                <a:endParaRPr lang="ru-RU" dirty="0"/>
              </a:p>
            </p:txBody>
          </p:sp>
        </mc:Choice>
        <mc:Fallback xmlns="">
          <p:sp>
            <p:nvSpPr>
              <p:cNvPr id="3" name="Объект 2">
                <a:extLst>
                  <a:ext uri="{FF2B5EF4-FFF2-40B4-BE49-F238E27FC236}">
                    <a16:creationId xmlns:a16="http://schemas.microsoft.com/office/drawing/2014/main" id="{DAD697E0-A6C7-AB3C-F895-F81AF577A392}"/>
                  </a:ext>
                </a:extLst>
              </p:cNvPr>
              <p:cNvSpPr>
                <a:spLocks noGrp="1" noRot="1" noChangeAspect="1" noMove="1" noResize="1" noEditPoints="1" noAdjustHandles="1" noChangeArrowheads="1" noChangeShapeType="1" noTextEdit="1"/>
              </p:cNvSpPr>
              <p:nvPr>
                <p:ph idx="1"/>
              </p:nvPr>
            </p:nvSpPr>
            <p:spPr>
              <a:xfrm>
                <a:off x="691790" y="1926077"/>
                <a:ext cx="10808419" cy="3773732"/>
              </a:xfrm>
              <a:blipFill>
                <a:blip r:embed="rId2"/>
                <a:stretch>
                  <a:fillRect l="-564" t="-808"/>
                </a:stretch>
              </a:blipFill>
            </p:spPr>
            <p:txBody>
              <a:bodyPr/>
              <a:lstStyle/>
              <a:p>
                <a:r>
                  <a:rPr lang="ru-RU">
                    <a:noFill/>
                  </a:rPr>
                  <a:t> </a:t>
                </a:r>
              </a:p>
            </p:txBody>
          </p:sp>
        </mc:Fallback>
      </mc:AlternateContent>
    </p:spTree>
    <p:extLst>
      <p:ext uri="{BB962C8B-B14F-4D97-AF65-F5344CB8AC3E}">
        <p14:creationId xmlns:p14="http://schemas.microsoft.com/office/powerpoint/2010/main" val="2603688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27A24CEC-7FC4-4050-EE7B-0867E5C2D285}"/>
              </a:ext>
            </a:extLst>
          </p:cNvPr>
          <p:cNvPicPr>
            <a:picLocks noChangeAspect="1"/>
          </p:cNvPicPr>
          <p:nvPr/>
        </p:nvPicPr>
        <p:blipFill>
          <a:blip r:embed="rId2"/>
          <a:stretch>
            <a:fillRect/>
          </a:stretch>
        </p:blipFill>
        <p:spPr>
          <a:xfrm>
            <a:off x="1452821" y="364788"/>
            <a:ext cx="9602032" cy="3724979"/>
          </a:xfrm>
          <a:prstGeom prst="rect">
            <a:avLst/>
          </a:prstGeom>
        </p:spPr>
      </p:pic>
      <p:sp>
        <p:nvSpPr>
          <p:cNvPr id="2" name="Заголовок 1">
            <a:extLst>
              <a:ext uri="{FF2B5EF4-FFF2-40B4-BE49-F238E27FC236}">
                <a16:creationId xmlns:a16="http://schemas.microsoft.com/office/drawing/2014/main" id="{65638E49-DC1E-BDDE-D982-3BCD7A248D0A}"/>
              </a:ext>
            </a:extLst>
          </p:cNvPr>
          <p:cNvSpPr>
            <a:spLocks noGrp="1"/>
          </p:cNvSpPr>
          <p:nvPr>
            <p:ph type="title"/>
          </p:nvPr>
        </p:nvSpPr>
        <p:spPr>
          <a:xfrm flipV="1">
            <a:off x="1451579" y="-1381328"/>
            <a:ext cx="9603275" cy="972766"/>
          </a:xfrm>
        </p:spPr>
        <p:txBody>
          <a:bodyPr/>
          <a:lstStyle/>
          <a:p>
            <a:endParaRPr lang="ru-RU" dirty="0"/>
          </a:p>
        </p:txBody>
      </p:sp>
      <p:sp>
        <p:nvSpPr>
          <p:cNvPr id="7" name="Объект 6">
            <a:extLst>
              <a:ext uri="{FF2B5EF4-FFF2-40B4-BE49-F238E27FC236}">
                <a16:creationId xmlns:a16="http://schemas.microsoft.com/office/drawing/2014/main" id="{568FFE50-7F60-C131-B62E-C0B3831A662E}"/>
              </a:ext>
            </a:extLst>
          </p:cNvPr>
          <p:cNvSpPr>
            <a:spLocks noGrp="1"/>
          </p:cNvSpPr>
          <p:nvPr>
            <p:ph idx="1"/>
          </p:nvPr>
        </p:nvSpPr>
        <p:spPr>
          <a:xfrm>
            <a:off x="1451578" y="235571"/>
            <a:ext cx="9603275" cy="5445382"/>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r>
              <a:rPr lang="en-US" dirty="0" err="1"/>
              <a:t>Yadro</a:t>
            </a:r>
            <a:r>
              <a:rPr lang="en-US" dirty="0"/>
              <a:t> </a:t>
            </a:r>
            <a:r>
              <a:rPr lang="en-US" dirty="0" err="1"/>
              <a:t>maydonida</a:t>
            </a:r>
            <a:r>
              <a:rPr lang="en-US" dirty="0"/>
              <a:t> </a:t>
            </a:r>
            <a:r>
              <a:rPr lang="en-US" dirty="0" err="1"/>
              <a:t>elektron</a:t>
            </a:r>
            <a:r>
              <a:rPr lang="en-US" dirty="0"/>
              <a:t> </a:t>
            </a:r>
            <a:r>
              <a:rPr lang="en-US" dirty="0" err="1"/>
              <a:t>tormozlanishi</a:t>
            </a:r>
            <a:r>
              <a:rPr lang="en-US" dirty="0"/>
              <a:t>.</a:t>
            </a:r>
            <a:endParaRPr lang="ru-RU" dirty="0"/>
          </a:p>
        </p:txBody>
      </p:sp>
    </p:spTree>
    <p:extLst>
      <p:ext uri="{BB962C8B-B14F-4D97-AF65-F5344CB8AC3E}">
        <p14:creationId xmlns:p14="http://schemas.microsoft.com/office/powerpoint/2010/main" val="1421523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7C4468-6CF4-CC67-F85B-76DE792E8968}"/>
              </a:ext>
            </a:extLst>
          </p:cNvPr>
          <p:cNvSpPr>
            <a:spLocks noGrp="1"/>
          </p:cNvSpPr>
          <p:nvPr>
            <p:ph type="title"/>
          </p:nvPr>
        </p:nvSpPr>
        <p:spPr>
          <a:xfrm>
            <a:off x="1459149" y="804519"/>
            <a:ext cx="9595705" cy="1049235"/>
          </a:xfrm>
        </p:spPr>
        <p:txBody>
          <a:bodyPr>
            <a:noAutofit/>
          </a:bodyPr>
          <a:lstStyle/>
          <a:p>
            <a:r>
              <a:rPr lang="en-US" sz="3600" dirty="0" err="1"/>
              <a:t>Solishtirma</a:t>
            </a:r>
            <a:r>
              <a:rPr lang="en-US" sz="3600" dirty="0"/>
              <a:t> </a:t>
            </a:r>
            <a:r>
              <a:rPr lang="en-US" sz="3600" dirty="0" err="1"/>
              <a:t>ionizatsion</a:t>
            </a:r>
            <a:r>
              <a:rPr lang="en-US" sz="3600" dirty="0"/>
              <a:t> </a:t>
            </a:r>
            <a:r>
              <a:rPr lang="en-US" sz="3600" dirty="0" err="1"/>
              <a:t>energiya</a:t>
            </a:r>
            <a:r>
              <a:rPr lang="en-US" sz="3600" dirty="0"/>
              <a:t> </a:t>
            </a:r>
            <a:r>
              <a:rPr lang="en-US" sz="3600" dirty="0" err="1"/>
              <a:t>yo’qotish</a:t>
            </a:r>
            <a:endParaRPr lang="ru-RU" sz="36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9460746E-65F4-A33D-6C0F-2715FBA92300}"/>
                  </a:ext>
                </a:extLst>
              </p:cNvPr>
              <p:cNvSpPr>
                <a:spLocks noGrp="1"/>
              </p:cNvSpPr>
              <p:nvPr>
                <p:ph idx="1"/>
              </p:nvPr>
            </p:nvSpPr>
            <p:spPr>
              <a:xfrm>
                <a:off x="933855" y="2015732"/>
                <a:ext cx="10120999" cy="3450613"/>
              </a:xfrm>
            </p:spPr>
            <p:txBody>
              <a:bodyPr>
                <a:normAutofit lnSpcReduction="1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Elektron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modda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ichidan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o‘tayotganda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energiyasini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asta-sekin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yo‘qotadi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Birlik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masofada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yo‘qotilgan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miqdoriga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solishtirma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yo‘qotish</a:t>
                </a:r>
                <a:r>
                  <a:rPr lang="en-US" sz="2100" dirty="0">
                    <a:solidFill>
                      <a:prstClr val="black"/>
                    </a:solidFill>
                    <a:latin typeface="Times New Roman" panose="02020603050405020304" pitchFamily="18" charset="0"/>
                    <a:cs typeface="Times New Roman" panose="02020603050405020304" pitchFamily="18" charset="0"/>
                  </a:rPr>
                  <a:t> </a:t>
                </a:r>
                <a:r>
                  <a:rPr lang="en-US" sz="2100" dirty="0" err="1">
                    <a:solidFill>
                      <a:prstClr val="black"/>
                    </a:solidFill>
                    <a:latin typeface="Times New Roman" panose="02020603050405020304" pitchFamily="18" charset="0"/>
                    <a:cs typeface="Times New Roman" panose="02020603050405020304" pitchFamily="18" charset="0"/>
                  </a:rPr>
                  <a:t>deyiladi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14:m>
                  <m:oMath xmlns:m="http://schemas.openxmlformats.org/officeDocument/2006/math">
                    <m:f>
                      <m:fPr>
                        <m:ctrlPr>
                          <a:rPr kumimoji="0" lang="en-US" sz="24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n-US" sz="2400" b="1"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𝒅𝑬</m:t>
                        </m:r>
                      </m:num>
                      <m:den>
                        <m:r>
                          <a:rPr kumimoji="0" lang="en-US" sz="2400" b="1"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𝒅𝒙</m:t>
                        </m:r>
                      </m:den>
                    </m:f>
                  </m:oMath>
                </a14:m>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Bu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yerda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𝑑𝐸</m:t>
                    </m:r>
                  </m:oMath>
                </a14:m>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energiyaning</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kamayishi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𝑑𝑥</m:t>
                    </m:r>
                  </m:oMath>
                </a14:m>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bosib</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o‘tilgan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masofa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manfiy</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ishora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kamayishini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bildiradi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O’lchov</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birligi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f>
                      <m:fPr>
                        <m:ctrlP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𝑀𝑒𝑉</m:t>
                        </m:r>
                      </m:num>
                      <m:den>
                        <m: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𝑠𝑚</m:t>
                        </m:r>
                      </m:den>
                    </m:f>
                  </m:oMath>
                </a14:m>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yoki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f>
                      <m:fPr>
                        <m:ctrlP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fPr>
                      <m:num>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𝑀𝑒𝑉</m:t>
                        </m:r>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 </m:t>
                        </m:r>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𝑐</m:t>
                        </m:r>
                        <m:sSup>
                          <m:sSupPr>
                            <m:ctrlPr>
                              <a:rPr kumimoji="0" lang="en-US" sz="21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𝑚</m:t>
                            </m:r>
                          </m:e>
                          <m:sup>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2</m:t>
                            </m:r>
                          </m:sup>
                        </m:sSup>
                      </m:num>
                      <m:den>
                        <m:r>
                          <a:rPr kumimoji="0" lang="en-US" sz="21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𝑔</m:t>
                        </m:r>
                      </m:den>
                    </m:f>
                  </m:oMath>
                </a14:m>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Zaryadlangan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zarrachalarning</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ionizatsion</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enegiya</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yo’qitishini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ifodolovchi</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asosiy</a:t>
                </a:r>
                <a:r>
                  <a:rPr kumimoji="0" lang="en-US" sz="2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formula </a:t>
                </a:r>
                <a:r>
                  <a:rPr kumimoji="0" lang="en-US" sz="2100" b="1"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Bete-Blox</a:t>
                </a:r>
                <a:r>
                  <a:rPr lang="en-US" sz="2100" b="1"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bo’lib</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uning</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ko’rinishi</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quyidagicha</a:t>
                </a:r>
                <a:r>
                  <a:rPr lang="en-US" sz="2100" dirty="0">
                    <a:latin typeface="Times New Roman" panose="02020603050405020304" pitchFamily="18" charset="0"/>
                    <a:cs typeface="Times New Roman" panose="02020603050405020304" pitchFamily="18" charset="0"/>
                  </a:rPr>
                  <a:t>:</a:t>
                </a:r>
                <a:endParaRPr lang="en-US" sz="2100" dirty="0">
                  <a:solidFill>
                    <a:prstClr val="black"/>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1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indent="0">
                  <a:buNone/>
                </a:pPr>
                <a:endParaRPr lang="ru-RU" dirty="0"/>
              </a:p>
            </p:txBody>
          </p:sp>
        </mc:Choice>
        <mc:Fallback xmlns="">
          <p:sp>
            <p:nvSpPr>
              <p:cNvPr id="3" name="Объект 2">
                <a:extLst>
                  <a:ext uri="{FF2B5EF4-FFF2-40B4-BE49-F238E27FC236}">
                    <a16:creationId xmlns:a16="http://schemas.microsoft.com/office/drawing/2014/main" id="{9460746E-65F4-A33D-6C0F-2715FBA92300}"/>
                  </a:ext>
                </a:extLst>
              </p:cNvPr>
              <p:cNvSpPr>
                <a:spLocks noGrp="1" noRot="1" noChangeAspect="1" noMove="1" noResize="1" noEditPoints="1" noAdjustHandles="1" noChangeArrowheads="1" noChangeShapeType="1" noTextEdit="1"/>
              </p:cNvSpPr>
              <p:nvPr>
                <p:ph idx="1"/>
              </p:nvPr>
            </p:nvSpPr>
            <p:spPr>
              <a:xfrm>
                <a:off x="933855" y="2015732"/>
                <a:ext cx="10120999" cy="3450613"/>
              </a:xfrm>
              <a:blipFill>
                <a:blip r:embed="rId2"/>
                <a:stretch>
                  <a:fillRect l="-723" t="-2120" b="-883"/>
                </a:stretch>
              </a:blipFill>
            </p:spPr>
            <p:txBody>
              <a:bodyPr/>
              <a:lstStyle/>
              <a:p>
                <a:r>
                  <a:rPr lang="ru-RU">
                    <a:noFill/>
                  </a:rPr>
                  <a:t> </a:t>
                </a:r>
              </a:p>
            </p:txBody>
          </p:sp>
        </mc:Fallback>
      </mc:AlternateContent>
    </p:spTree>
    <p:extLst>
      <p:ext uri="{BB962C8B-B14F-4D97-AF65-F5344CB8AC3E}">
        <p14:creationId xmlns:p14="http://schemas.microsoft.com/office/powerpoint/2010/main" val="3647842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C66FF-AFB6-0CEF-262F-FE0DE3D9E33B}"/>
              </a:ext>
            </a:extLst>
          </p:cNvPr>
          <p:cNvSpPr>
            <a:spLocks noGrp="1"/>
          </p:cNvSpPr>
          <p:nvPr>
            <p:ph type="title"/>
          </p:nvPr>
        </p:nvSpPr>
        <p:spPr/>
        <p:txBody>
          <a:bodyPr/>
          <a:lstStyle/>
          <a:p>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07363E1A-5C73-E2D4-4DCD-FD078F1BBE5D}"/>
                  </a:ext>
                </a:extLst>
              </p:cNvPr>
              <p:cNvSpPr>
                <a:spLocks noGrp="1"/>
              </p:cNvSpPr>
              <p:nvPr>
                <p:ph idx="1"/>
              </p:nvPr>
            </p:nvSpPr>
            <p:spPr>
              <a:xfrm>
                <a:off x="1424554" y="1976821"/>
                <a:ext cx="9603275" cy="3450613"/>
              </a:xfrm>
            </p:spPr>
            <p:txBody>
              <a:bodyPr>
                <a:normAutofit fontScale="550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14:m>
                  <m:oMath xmlns:m="http://schemas.openxmlformats.org/officeDocument/2006/math">
                    <m:sSub>
                      <m:sSub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bPr>
                      <m:e>
                        <m:f>
                          <m:f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𝒅𝑬</m:t>
                            </m:r>
                          </m:num>
                          <m:den>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𝒅𝒙</m:t>
                            </m:r>
                          </m:den>
                        </m:f>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m:t>
                        </m:r>
                      </m:e>
                      <m:sub>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𝒊𝒐𝒏</m:t>
                        </m:r>
                      </m:sub>
                    </m:sSub>
                  </m:oMath>
                </a14:m>
                <a:r>
                  <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14:m>
                  <m:oMath xmlns:m="http://schemas.openxmlformats.org/officeDocument/2006/math">
                    <m:f>
                      <m:f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𝟒</m:t>
                        </m:r>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𝝅</m:t>
                        </m:r>
                        <m:sSup>
                          <m:sSup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ea typeface="Cambria Math"/>
                                <a:cs typeface="Times New Roman" panose="02020603050405020304" pitchFamily="18" charset="0"/>
                              </a:rPr>
                            </m:ctrlPr>
                          </m:sSupPr>
                          <m:e>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𝒆</m:t>
                            </m:r>
                          </m:e>
                          <m:sup>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𝟒</m:t>
                            </m:r>
                          </m:sup>
                        </m:sSup>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𝒁</m:t>
                        </m:r>
                      </m:num>
                      <m:den>
                        <m:sSub>
                          <m:sSub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bPr>
                          <m:e>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𝒎</m:t>
                            </m:r>
                          </m:e>
                          <m:sub>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𝒆</m:t>
                            </m:r>
                          </m:sub>
                        </m:sSub>
                        <m:sSup>
                          <m:sSup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𝒗</m:t>
                            </m:r>
                          </m:e>
                          <m:sup>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𝟐</m:t>
                            </m:r>
                          </m:sup>
                        </m:sSup>
                      </m:den>
                    </m:f>
                    <m:sSub>
                      <m:sSub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bPr>
                      <m:e>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𝒏</m:t>
                        </m:r>
                      </m:e>
                      <m:sub>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𝒆</m:t>
                        </m:r>
                      </m:sub>
                    </m:sSub>
                  </m:oMath>
                </a14:m>
                <a:r>
                  <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[ln</a:t>
                </a:r>
                <a14:m>
                  <m:oMath xmlns:m="http://schemas.openxmlformats.org/officeDocument/2006/math">
                    <m:f>
                      <m:f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fPr>
                      <m:num>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𝟐</m:t>
                        </m:r>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𝒎</m:t>
                        </m:r>
                        <m:sSup>
                          <m:sSup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𝒗</m:t>
                            </m:r>
                          </m:e>
                          <m:sup>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𝟐</m:t>
                            </m:r>
                          </m:sup>
                        </m:sSup>
                      </m:num>
                      <m:den>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𝑰</m:t>
                        </m:r>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m:t>
                        </m:r>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𝟏</m:t>
                        </m:r>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m:t>
                        </m:r>
                        <m:sSup>
                          <m:sSup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𝜷</m:t>
                            </m:r>
                          </m:e>
                          <m:sup>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𝟐</m:t>
                            </m:r>
                          </m:sup>
                        </m:sSup>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m:t>
                        </m:r>
                      </m:den>
                    </m:f>
                  </m:oMath>
                </a14:m>
                <a:r>
                  <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14:m>
                  <m:oMath xmlns:m="http://schemas.openxmlformats.org/officeDocument/2006/math">
                    <m:sSup>
                      <m:sSupPr>
                        <m:ctrlPr>
                          <a:rPr kumimoji="0" lang="en-US" sz="3800" b="1" i="1" u="none" strike="noStrike" kern="1200" cap="none" spc="0" normalizeH="0" baseline="0" noProof="0" dirty="0" smtClean="0">
                            <a:ln>
                              <a:noFill/>
                            </a:ln>
                            <a:solidFill>
                              <a:prstClr val="black"/>
                            </a:solidFill>
                            <a:effectLst/>
                            <a:uLnTx/>
                            <a:uFillTx/>
                            <a:latin typeface="Cambria Math" panose="02040503050406030204" pitchFamily="18" charset="0"/>
                            <a:cs typeface="Times New Roman" panose="02020603050405020304" pitchFamily="18" charset="0"/>
                          </a:rPr>
                        </m:ctrlPr>
                      </m:sSupPr>
                      <m:e>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𝜷</m:t>
                        </m:r>
                      </m:e>
                      <m:sup>
                        <m:r>
                          <a:rPr kumimoji="0" lang="en-US" sz="3800" b="1" i="1" u="none" strike="noStrike" kern="1200" cap="none" spc="0" normalizeH="0" baseline="0" noProof="0" dirty="0" smtClean="0">
                            <a:ln>
                              <a:noFill/>
                            </a:ln>
                            <a:solidFill>
                              <a:prstClr val="black"/>
                            </a:solidFill>
                            <a:effectLst/>
                            <a:uLnTx/>
                            <a:uFillTx/>
                            <a:latin typeface="Cambria Math"/>
                            <a:cs typeface="Times New Roman" panose="02020603050405020304" pitchFamily="18" charset="0"/>
                          </a:rPr>
                          <m:t>𝟐</m:t>
                        </m:r>
                      </m:sup>
                    </m:sSup>
                  </m:oMath>
                </a14:m>
                <a:r>
                  <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14:m>
                  <m:oMath xmlns:m="http://schemas.openxmlformats.org/officeDocument/2006/math">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𝜹</m:t>
                    </m:r>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m:t>
                    </m:r>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𝑼</m:t>
                    </m:r>
                    <m:r>
                      <a:rPr kumimoji="0" lang="en-US" sz="3800" b="1" i="1"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m:t>
                    </m:r>
                    <m:r>
                      <a:rPr kumimoji="0" lang="en-US" sz="3800" b="1" i="0" u="none" strike="noStrike" kern="1200" cap="none" spc="0" normalizeH="0" baseline="0" noProof="0" dirty="0" smtClean="0">
                        <a:ln>
                          <a:noFill/>
                        </a:ln>
                        <a:solidFill>
                          <a:prstClr val="black"/>
                        </a:solidFill>
                        <a:effectLst/>
                        <a:uLnTx/>
                        <a:uFillTx/>
                        <a:latin typeface="Cambria Math"/>
                        <a:ea typeface="Cambria Math"/>
                        <a:cs typeface="Times New Roman" panose="02020603050405020304" pitchFamily="18" charset="0"/>
                      </a:rPr>
                      <m:t> </m:t>
                    </m:r>
                  </m:oMath>
                </a14:m>
                <a:endParaRPr kumimoji="0" lang="en-US" sz="3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Bu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yerda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𝐸</m:t>
                    </m:r>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zarrachaning</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kinetik</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energiyasi</a:t>
                </a:r>
                <a:endParaRPr lang="en-US" sz="3400" dirty="0">
                  <a:solidFill>
                    <a:prstClr val="black"/>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m:rPr>
                        <m:sty m:val="p"/>
                      </m:rPr>
                      <a:rPr kumimoji="0" lang="el-GR" sz="3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t>υ</m:t>
                    </m:r>
                    <m:r>
                      <a:rPr kumimoji="0" lang="en-US" sz="3400" b="0" i="0"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m:t>
                    </m:r>
                  </m:oMath>
                </a14:m>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zarracha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tezligi</a:t>
                </a:r>
                <a:endParaRPr lang="en-US" sz="3400" noProof="0" dirty="0">
                  <a:solidFill>
                    <a:prstClr val="black"/>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𝑥</m:t>
                    </m:r>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materiyadagi</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zaryadlangan</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zarracha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bosib</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o’tgan</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yo’l</a:t>
                </a:r>
                <a:r>
                  <a:rPr lang="en-US" sz="3400" dirty="0">
                    <a:solidFill>
                      <a:prstClr val="black"/>
                    </a:solidFill>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𝑚</m:t>
                        </m:r>
                      </m:e>
                      <m:sub>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𝑒</m:t>
                        </m:r>
                      </m:sub>
                    </m:sSub>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elektron</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massasi</a:t>
                </a:r>
                <a:r>
                  <a:rPr lang="en-US" sz="3400" dirty="0">
                    <a:solidFill>
                      <a:prstClr val="black"/>
                    </a:solidFill>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I=(13,5Z)*1,6*</a:t>
                </a:r>
                <a14:m>
                  <m:oMath xmlns:m="http://schemas.openxmlformats.org/officeDocument/2006/math">
                    <m:sSup>
                      <m:sSupPr>
                        <m:ctrlP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10</m:t>
                        </m:r>
                      </m:e>
                      <m:sup>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−12</m:t>
                        </m:r>
                      </m:sup>
                    </m:sSup>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yutuvchi</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modda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atomlarining</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o’rtacha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ionlanish</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potensiali</a:t>
                </a:r>
                <a:endParaRPr lang="en-US" sz="3400" dirty="0">
                  <a:solidFill>
                    <a:prstClr val="black"/>
                  </a:solidFill>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14:m>
                  <m:oMath xmlns:m="http://schemas.openxmlformats.org/officeDocument/2006/math">
                    <m:sSub>
                      <m:sSubPr>
                        <m:ctrlP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ctrlPr>
                      </m:sSubPr>
                      <m:e>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𝑛</m:t>
                        </m:r>
                      </m:e>
                      <m:sub>
                        <m:r>
                          <a:rPr kumimoji="0" lang="en-US" sz="3400" b="0" i="1" u="none" strike="noStrike" kern="1200" cap="none" spc="0" normalizeH="0" baseline="0" noProof="0" smtClean="0">
                            <a:ln>
                              <a:noFill/>
                            </a:ln>
                            <a:solidFill>
                              <a:prstClr val="black"/>
                            </a:solidFill>
                            <a:effectLst/>
                            <a:uLnTx/>
                            <a:uFillTx/>
                            <a:latin typeface="Cambria Math"/>
                            <a:ea typeface="+mn-ea"/>
                            <a:cs typeface="Times New Roman" panose="02020603050405020304" pitchFamily="18" charset="0"/>
                          </a:rPr>
                          <m:t>𝑒</m:t>
                        </m:r>
                      </m:sub>
                    </m:sSub>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muhitdagi</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elektronlarning</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zichligi</a:t>
                </a:r>
                <a:r>
                  <a:rPr lang="en-US" sz="3400" dirty="0">
                    <a:solidFill>
                      <a:prstClr val="black"/>
                    </a:solidFill>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 -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elektron</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zaryadidir</a:t>
                </a:r>
                <a:r>
                  <a:rPr lang="en-US" sz="3400" dirty="0">
                    <a:solidFill>
                      <a:prstClr val="black"/>
                    </a:solidFill>
                    <a:latin typeface="Times New Roman" panose="02020603050405020304" pitchFamily="18"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𝛽</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m:t>
                    </m:r>
                    <m:f>
                      <m:fPr>
                        <m:ctrlPr>
                          <a:rPr kumimoji="0" lang="en-US" sz="3400" b="0" i="1" u="none" strike="noStrike" kern="1200" cap="none" spc="0" normalizeH="0" baseline="0" noProof="0" smtClean="0">
                            <a:ln>
                              <a:noFill/>
                            </a:ln>
                            <a:solidFill>
                              <a:prstClr val="black"/>
                            </a:solidFill>
                            <a:effectLst/>
                            <a:uLnTx/>
                            <a:uFillTx/>
                            <a:latin typeface="Cambria Math" panose="02040503050406030204" pitchFamily="18" charset="0"/>
                            <a:ea typeface="Cambria Math"/>
                            <a:cs typeface="Times New Roman" panose="02020603050405020304" pitchFamily="18" charset="0"/>
                          </a:rPr>
                        </m:ctrlPr>
                      </m:fPr>
                      <m:num>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𝑣</m:t>
                        </m:r>
                      </m:num>
                      <m:den>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𝑐</m:t>
                        </m:r>
                      </m:den>
                    </m:f>
                  </m:oMath>
                </a14:m>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14:m>
                  <m:oMath xmlns:m="http://schemas.openxmlformats.org/officeDocument/2006/math">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𝛿</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 </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𝑈</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 </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𝑧𝑖𝑐h𝑙𝑖𝑘</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 </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𝑒𝑓𝑓𝑒𝑘𝑡𝑖</m:t>
                    </m:r>
                    <m:r>
                      <a:rPr kumimoji="0" lang="en-US" sz="3400" b="0" i="1" u="none" strike="noStrike" kern="1200" cap="none" spc="0" normalizeH="0" baseline="0" noProof="0" smtClean="0">
                        <a:ln>
                          <a:noFill/>
                        </a:ln>
                        <a:solidFill>
                          <a:prstClr val="black"/>
                        </a:solidFill>
                        <a:effectLst/>
                        <a:uLnTx/>
                        <a:uFillTx/>
                        <a:latin typeface="Cambria Math"/>
                        <a:ea typeface="Cambria Math"/>
                        <a:cs typeface="Times New Roman" panose="02020603050405020304" pitchFamily="18" charset="0"/>
                      </a:rPr>
                      <m:t> </m:t>
                    </m:r>
                  </m:oMath>
                </a14:m>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L-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elektronlarning</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bog’lanishini</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hisobga</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oladigan</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atomlardir</a:t>
                </a:r>
                <a:r>
                  <a:rPr kumimoji="0" lang="en-US" sz="3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indent="0">
                  <a:buNone/>
                </a:pPr>
                <a:endParaRPr lang="ru-RU" dirty="0"/>
              </a:p>
            </p:txBody>
          </p:sp>
        </mc:Choice>
        <mc:Fallback xmlns="">
          <p:sp>
            <p:nvSpPr>
              <p:cNvPr id="3" name="Объект 2">
                <a:extLst>
                  <a:ext uri="{FF2B5EF4-FFF2-40B4-BE49-F238E27FC236}">
                    <a16:creationId xmlns:a16="http://schemas.microsoft.com/office/drawing/2014/main" id="{07363E1A-5C73-E2D4-4DCD-FD078F1BBE5D}"/>
                  </a:ext>
                </a:extLst>
              </p:cNvPr>
              <p:cNvSpPr>
                <a:spLocks noGrp="1" noRot="1" noChangeAspect="1" noMove="1" noResize="1" noEditPoints="1" noAdjustHandles="1" noChangeArrowheads="1" noChangeShapeType="1" noTextEdit="1"/>
              </p:cNvSpPr>
              <p:nvPr>
                <p:ph idx="1"/>
              </p:nvPr>
            </p:nvSpPr>
            <p:spPr>
              <a:xfrm>
                <a:off x="1424554" y="1976821"/>
                <a:ext cx="9603275" cy="3450613"/>
              </a:xfrm>
              <a:blipFill>
                <a:blip r:embed="rId2"/>
                <a:stretch>
                  <a:fillRect l="-635"/>
                </a:stretch>
              </a:blipFill>
            </p:spPr>
            <p:txBody>
              <a:bodyPr/>
              <a:lstStyle/>
              <a:p>
                <a:r>
                  <a:rPr lang="ru-RU">
                    <a:noFill/>
                  </a:rPr>
                  <a:t> </a:t>
                </a:r>
              </a:p>
            </p:txBody>
          </p:sp>
        </mc:Fallback>
      </mc:AlternateContent>
    </p:spTree>
    <p:extLst>
      <p:ext uri="{BB962C8B-B14F-4D97-AF65-F5344CB8AC3E}">
        <p14:creationId xmlns:p14="http://schemas.microsoft.com/office/powerpoint/2010/main" val="79981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2F2C2B-A431-FB6E-1166-174A374F8BE7}"/>
              </a:ext>
            </a:extLst>
          </p:cNvPr>
          <p:cNvSpPr>
            <a:spLocks noGrp="1"/>
          </p:cNvSpPr>
          <p:nvPr>
            <p:ph type="title"/>
          </p:nvPr>
        </p:nvSpPr>
        <p:spPr>
          <a:xfrm flipV="1">
            <a:off x="1451579" y="-398834"/>
            <a:ext cx="9603275" cy="223736"/>
          </a:xfrm>
        </p:spPr>
        <p:txBody>
          <a:bodyPr>
            <a:normAutofit fontScale="90000"/>
          </a:bodyPr>
          <a:lstStyle/>
          <a:p>
            <a:endParaRPr lang="ru-RU" dirty="0"/>
          </a:p>
        </p:txBody>
      </p:sp>
      <p:sp>
        <p:nvSpPr>
          <p:cNvPr id="4" name="Объект 3">
            <a:extLst>
              <a:ext uri="{FF2B5EF4-FFF2-40B4-BE49-F238E27FC236}">
                <a16:creationId xmlns:a16="http://schemas.microsoft.com/office/drawing/2014/main" id="{C3D10FB1-A9BA-653B-8C82-85F162033236}"/>
              </a:ext>
            </a:extLst>
          </p:cNvPr>
          <p:cNvSpPr>
            <a:spLocks noGrp="1"/>
          </p:cNvSpPr>
          <p:nvPr>
            <p:ph idx="1"/>
          </p:nvPr>
        </p:nvSpPr>
        <p:spPr>
          <a:xfrm>
            <a:off x="1451579" y="741409"/>
            <a:ext cx="9603275" cy="428598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0">
              <a:buNone/>
            </a:pPr>
            <a:r>
              <a:rPr lang="uz-Latn-UZ" dirty="0">
                <a:cs typeface="Times New Roman" panose="02020603050405020304" pitchFamily="18" charset="0"/>
              </a:rPr>
              <a:t>Solishtirma energiya yo'qotish muhitdan o‘tayotgan zarra zaryadining  kvadratiga to‘g‘ri, tezligining kvadratiga teskari mutanosibda hamda muhitning  elektronlar konsentratsiyasiga ham bog‘liq bo‘lib, zarra massasiga bog‘liq emas.</a:t>
            </a:r>
            <a:endParaRPr lang="en-US" dirty="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pPr indent="0">
              <a:buNone/>
            </a:pPr>
            <a:endParaRPr lang="en-US" b="1"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indent="0">
              <a:buNone/>
            </a:pPr>
            <a:endParaRPr lang="en-US" dirty="0">
              <a:latin typeface="Times New Roman" panose="02020603050405020304" pitchFamily="18" charset="0"/>
              <a:cs typeface="Times New Roman" panose="02020603050405020304" pitchFamily="18" charset="0"/>
            </a:endParaRPr>
          </a:p>
          <a:p>
            <a:endParaRPr lang="ru-RU" dirty="0"/>
          </a:p>
        </p:txBody>
      </p:sp>
      <p:pic>
        <p:nvPicPr>
          <p:cNvPr id="6" name="Рисунок 5">
            <a:extLst>
              <a:ext uri="{FF2B5EF4-FFF2-40B4-BE49-F238E27FC236}">
                <a16:creationId xmlns:a16="http://schemas.microsoft.com/office/drawing/2014/main" id="{DDAC09C8-7830-886C-6D9A-C667C62AE4D0}"/>
              </a:ext>
            </a:extLst>
          </p:cNvPr>
          <p:cNvPicPr>
            <a:picLocks noChangeAspect="1"/>
          </p:cNvPicPr>
          <p:nvPr/>
        </p:nvPicPr>
        <p:blipFill>
          <a:blip r:embed="rId2"/>
          <a:stretch>
            <a:fillRect/>
          </a:stretch>
        </p:blipFill>
        <p:spPr>
          <a:xfrm>
            <a:off x="2538919" y="1922823"/>
            <a:ext cx="6654052" cy="4021074"/>
          </a:xfrm>
          <a:prstGeom prst="rect">
            <a:avLst/>
          </a:prstGeom>
        </p:spPr>
      </p:pic>
    </p:spTree>
    <p:extLst>
      <p:ext uri="{BB962C8B-B14F-4D97-AF65-F5344CB8AC3E}">
        <p14:creationId xmlns:p14="http://schemas.microsoft.com/office/powerpoint/2010/main" val="2014358202"/>
      </p:ext>
    </p:extLst>
  </p:cSld>
  <p:clrMapOvr>
    <a:masterClrMapping/>
  </p:clrMapOvr>
</p:sld>
</file>

<file path=ppt/theme/theme1.xml><?xml version="1.0" encoding="utf-8"?>
<a:theme xmlns:a="http://schemas.openxmlformats.org/drawingml/2006/main" name="Галерея">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{3D407973-759A-4E2F-8038-474A9F6CA762}TFc986dd65-aaf0-4d5c-bef9-9c391ee05f7b5669cfdc-fe16c7d7e3cd</Template>
  <TotalTime>309</TotalTime>
  <Words>1473</Words>
  <Application>Microsoft Office PowerPoint</Application>
  <PresentationFormat>Широкоэкранный</PresentationFormat>
  <Paragraphs>114</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Cambria Math</vt:lpstr>
      <vt:lpstr>Gill Sans MT</vt:lpstr>
      <vt:lpstr>Times New Roman</vt:lpstr>
      <vt:lpstr>Галерея</vt:lpstr>
      <vt:lpstr>Elektronning modda bilan  o’zaro ta’siri.solishtirma ionizatsion yo’qotishlari</vt:lpstr>
      <vt:lpstr>Reja:</vt:lpstr>
      <vt:lpstr>Ionizatsiya jarayoni </vt:lpstr>
      <vt:lpstr>Elektronning modda bilan ta’siri</vt:lpstr>
      <vt:lpstr>Презентация PowerPoint</vt:lpstr>
      <vt:lpstr>Презентация PowerPoint</vt:lpstr>
      <vt:lpstr>Solishtirma ionizatsion energiya yo’qotish</vt:lpstr>
      <vt:lpstr>Презентация PowerPoint</vt:lpstr>
      <vt:lpstr>Презентация PowerPoint</vt:lpstr>
      <vt:lpstr>Презентация PowerPoint</vt:lpstr>
      <vt:lpstr>Презентация PowerPoint</vt:lpstr>
      <vt:lpstr>O’gir zaryadli energiyalarga ko’ra solishtirma energiya yo’qotish grafigi</vt:lpstr>
      <vt:lpstr>Презентация PowerPoint</vt:lpstr>
      <vt:lpstr>-dE/dx=(4πN_A r_e^2 m_e c^2 z^2 Z)/(Aβ^2 )×[1/2 ln (2m_e c^2 β^2 γ^2 T_max)/I^2 -β^2-δ/2]</vt:lpstr>
      <vt:lpstr>Презентация PowerPoint</vt:lpstr>
      <vt:lpstr>Презентация PowerPoint</vt:lpstr>
      <vt:lpstr>Презентация PowerPoint</vt:lpstr>
      <vt:lpstr>xulosa</vt:lpstr>
      <vt:lpstr>Foydalanilgan adabiyotlar</vt:lpstr>
      <vt:lpstr>E’tiboringiz uchun Rahmat!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davlatova_s@outlook.com</dc:creator>
  <cp:lastModifiedBy>davlatova_s@outlook.com</cp:lastModifiedBy>
  <cp:revision>6</cp:revision>
  <dcterms:created xsi:type="dcterms:W3CDTF">2026-04-03T13:53:33Z</dcterms:created>
  <dcterms:modified xsi:type="dcterms:W3CDTF">2026-04-28T14:52:24Z</dcterms:modified>
</cp:coreProperties>
</file>