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63" r:id="rId2"/>
    <p:sldId id="257" r:id="rId3"/>
    <p:sldId id="258" r:id="rId4"/>
    <p:sldId id="259" r:id="rId5"/>
    <p:sldId id="260" r:id="rId6"/>
    <p:sldId id="261" r:id="rId7"/>
    <p:sldId id="262" r:id="rId8"/>
    <p:sldId id="264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E1C39"/>
    <a:srgbClr val="1C31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A488322-F2BA-4B5B-9748-0D474271808F}" styleName="Средний стиль 3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09" autoAdjust="0"/>
    <p:restoredTop sz="94660"/>
  </p:normalViewPr>
  <p:slideViewPr>
    <p:cSldViewPr snapToGrid="0">
      <p:cViewPr varScale="1">
        <p:scale>
          <a:sx n="82" d="100"/>
          <a:sy n="82" d="100"/>
        </p:scale>
        <p:origin x="50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C33C0-DB5F-42FD-AD6C-4623B4E26B09}" type="datetimeFigureOut">
              <a:rPr lang="ru-RU" smtClean="0"/>
              <a:t>04.08.2025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86EF-2473-480E-9C6E-321D8BA6F4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89298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C33C0-DB5F-42FD-AD6C-4623B4E26B09}" type="datetimeFigureOut">
              <a:rPr lang="ru-RU" smtClean="0"/>
              <a:t>04.08.2025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86EF-2473-480E-9C6E-321D8BA6F4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96626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C33C0-DB5F-42FD-AD6C-4623B4E26B09}" type="datetimeFigureOut">
              <a:rPr lang="ru-RU" smtClean="0"/>
              <a:t>04.08.2025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86EF-2473-480E-9C6E-321D8BA6F4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87018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C33C0-DB5F-42FD-AD6C-4623B4E26B09}" type="datetimeFigureOut">
              <a:rPr lang="ru-RU" smtClean="0"/>
              <a:t>04.08.2025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86EF-2473-480E-9C6E-321D8BA6F4D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25841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C33C0-DB5F-42FD-AD6C-4623B4E26B09}" type="datetimeFigureOut">
              <a:rPr lang="ru-RU" smtClean="0"/>
              <a:t>04.08.2025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86EF-2473-480E-9C6E-321D8BA6F4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04176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C33C0-DB5F-42FD-AD6C-4623B4E26B09}" type="datetimeFigureOut">
              <a:rPr lang="ru-RU" smtClean="0"/>
              <a:t>04.08.2025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86EF-2473-480E-9C6E-321D8BA6F4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23102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C33C0-DB5F-42FD-AD6C-4623B4E26B09}" type="datetimeFigureOut">
              <a:rPr lang="ru-RU" smtClean="0"/>
              <a:t>04.08.2025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86EF-2473-480E-9C6E-321D8BA6F4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68634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C33C0-DB5F-42FD-AD6C-4623B4E26B09}" type="datetimeFigureOut">
              <a:rPr lang="ru-RU" smtClean="0"/>
              <a:t>04.08.2025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86EF-2473-480E-9C6E-321D8BA6F4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70435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C33C0-DB5F-42FD-AD6C-4623B4E26B09}" type="datetimeFigureOut">
              <a:rPr lang="ru-RU" smtClean="0"/>
              <a:t>04.08.2025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86EF-2473-480E-9C6E-321D8BA6F4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33097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C33C0-DB5F-42FD-AD6C-4623B4E26B09}" type="datetimeFigureOut">
              <a:rPr lang="ru-RU" smtClean="0"/>
              <a:t>04.08.2025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86EF-2473-480E-9C6E-321D8BA6F4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02800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C33C0-DB5F-42FD-AD6C-4623B4E26B09}" type="datetimeFigureOut">
              <a:rPr lang="ru-RU" smtClean="0"/>
              <a:t>04.08.2025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86EF-2473-480E-9C6E-321D8BA6F4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55539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C33C0-DB5F-42FD-AD6C-4623B4E26B09}" type="datetimeFigureOut">
              <a:rPr lang="ru-RU" smtClean="0"/>
              <a:t>04.08.2025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86EF-2473-480E-9C6E-321D8BA6F4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06155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C33C0-DB5F-42FD-AD6C-4623B4E26B09}" type="datetimeFigureOut">
              <a:rPr lang="ru-RU" smtClean="0"/>
              <a:t>04.08.2025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86EF-2473-480E-9C6E-321D8BA6F4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0644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C33C0-DB5F-42FD-AD6C-4623B4E26B09}" type="datetimeFigureOut">
              <a:rPr lang="ru-RU" smtClean="0"/>
              <a:t>04.08.2025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86EF-2473-480E-9C6E-321D8BA6F4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08654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C33C0-DB5F-42FD-AD6C-4623B4E26B09}" type="datetimeFigureOut">
              <a:rPr lang="ru-RU" smtClean="0"/>
              <a:t>04.08.2025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86EF-2473-480E-9C6E-321D8BA6F4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7129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C33C0-DB5F-42FD-AD6C-4623B4E26B09}" type="datetimeFigureOut">
              <a:rPr lang="ru-RU" smtClean="0"/>
              <a:t>04.08.2025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86EF-2473-480E-9C6E-321D8BA6F4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24021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C33C0-DB5F-42FD-AD6C-4623B4E26B09}" type="datetimeFigureOut">
              <a:rPr lang="ru-RU" smtClean="0"/>
              <a:t>04.08.2025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86EF-2473-480E-9C6E-321D8BA6F4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14871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2C33C0-DB5F-42FD-AD6C-4623B4E26B09}" type="datetimeFigureOut">
              <a:rPr lang="ru-RU" smtClean="0"/>
              <a:t>04.08.2025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C886EF-2473-480E-9C6E-321D8BA6F4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101505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botany.uz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69630" y="72472"/>
            <a:ext cx="1145051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 </a:t>
            </a:r>
            <a:r>
              <a:rPr lang="en-US" sz="2800" b="1" dirty="0" err="1"/>
              <a:t>Mavzu</a:t>
            </a:r>
            <a:r>
              <a:rPr lang="en-US" sz="2800" b="1" dirty="0"/>
              <a:t>: </a:t>
            </a:r>
            <a:r>
              <a:rPr lang="en-US" sz="2800" b="1" dirty="0" err="1"/>
              <a:t>Oddiy</a:t>
            </a:r>
            <a:r>
              <a:rPr lang="en-US" sz="2800" b="1" dirty="0"/>
              <a:t> </a:t>
            </a:r>
            <a:r>
              <a:rPr lang="en-US" sz="2800" b="1" dirty="0" err="1"/>
              <a:t>sachratqi</a:t>
            </a:r>
            <a:r>
              <a:rPr lang="en-US" sz="2800" b="1" dirty="0"/>
              <a:t> (</a:t>
            </a:r>
            <a:r>
              <a:rPr lang="en-US" sz="2800" b="1" i="1" dirty="0" err="1"/>
              <a:t>Cichorium</a:t>
            </a:r>
            <a:r>
              <a:rPr lang="en-US" sz="2800" b="1" i="1" dirty="0"/>
              <a:t> </a:t>
            </a:r>
            <a:r>
              <a:rPr lang="en-US" sz="2800" b="1" i="1" dirty="0" err="1"/>
              <a:t>intybus</a:t>
            </a:r>
            <a:r>
              <a:rPr lang="en-US" sz="2800" b="1" dirty="0"/>
              <a:t> L.) </a:t>
            </a:r>
            <a:r>
              <a:rPr lang="en-US" sz="2800" b="1" dirty="0" err="1"/>
              <a:t>turining</a:t>
            </a:r>
            <a:r>
              <a:rPr lang="en-US" sz="2800" b="1" dirty="0"/>
              <a:t> </a:t>
            </a:r>
            <a:r>
              <a:rPr lang="en-US" sz="2800" b="1" dirty="0" err="1"/>
              <a:t>sistematikasi</a:t>
            </a:r>
            <a:r>
              <a:rPr lang="en-US" sz="2800" b="1" dirty="0"/>
              <a:t>, </a:t>
            </a:r>
            <a:r>
              <a:rPr lang="en-US" sz="2800" b="1" dirty="0" err="1"/>
              <a:t>tarqalishi</a:t>
            </a:r>
            <a:r>
              <a:rPr lang="en-US" sz="2800" b="1" dirty="0"/>
              <a:t>, </a:t>
            </a:r>
            <a:r>
              <a:rPr lang="en-US" sz="2800" b="1" dirty="0" err="1"/>
              <a:t>ekologiyasi</a:t>
            </a:r>
            <a:r>
              <a:rPr lang="en-US" sz="2800" b="1" dirty="0"/>
              <a:t> </a:t>
            </a:r>
            <a:r>
              <a:rPr lang="en-US" sz="2800" b="1" dirty="0" err="1"/>
              <a:t>va</a:t>
            </a:r>
            <a:r>
              <a:rPr lang="en-US" sz="2800" b="1" dirty="0"/>
              <a:t> </a:t>
            </a:r>
            <a:r>
              <a:rPr lang="en-US" sz="2800" b="1" dirty="0" err="1"/>
              <a:t>tibbiyotda</a:t>
            </a:r>
            <a:r>
              <a:rPr lang="en-US" sz="2800" b="1" dirty="0"/>
              <a:t> </a:t>
            </a:r>
            <a:r>
              <a:rPr lang="en-US" sz="2800" b="1" dirty="0" err="1"/>
              <a:t>qo'llanilishi</a:t>
            </a:r>
            <a:endParaRPr lang="ru-RU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63061" y="1290164"/>
            <a:ext cx="4724401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/>
              <a:t>Sistematikasi</a:t>
            </a:r>
            <a:endParaRPr lang="en-US" sz="2400" b="1" dirty="0"/>
          </a:p>
          <a:p>
            <a:r>
              <a:rPr lang="en-US" sz="2400" b="1" dirty="0" err="1"/>
              <a:t>Oddiy</a:t>
            </a:r>
            <a:r>
              <a:rPr lang="en-US" sz="2400" b="1" dirty="0"/>
              <a:t> </a:t>
            </a:r>
            <a:r>
              <a:rPr lang="en-US" sz="2400" b="1" dirty="0" err="1"/>
              <a:t>sachratqi</a:t>
            </a:r>
            <a:r>
              <a:rPr lang="en-US" sz="2400" dirty="0"/>
              <a:t> – </a:t>
            </a:r>
            <a:r>
              <a:rPr lang="en-US" sz="2400" dirty="0" err="1"/>
              <a:t>bu</a:t>
            </a:r>
            <a:r>
              <a:rPr lang="en-US" sz="2400" dirty="0"/>
              <a:t> </a:t>
            </a:r>
            <a:r>
              <a:rPr lang="en-US" sz="2400" dirty="0" err="1"/>
              <a:t>ko‘p</a:t>
            </a:r>
            <a:r>
              <a:rPr lang="en-US" sz="2400" dirty="0"/>
              <a:t> </a:t>
            </a:r>
            <a:r>
              <a:rPr lang="en-US" sz="2400" dirty="0" err="1"/>
              <a:t>tarmoqli</a:t>
            </a:r>
            <a:r>
              <a:rPr lang="en-US" sz="2400" dirty="0"/>
              <a:t> </a:t>
            </a:r>
            <a:r>
              <a:rPr lang="en-US" sz="2400" dirty="0" err="1"/>
              <a:t>dorivor</a:t>
            </a:r>
            <a:r>
              <a:rPr lang="en-US" sz="2400" dirty="0"/>
              <a:t> </a:t>
            </a:r>
            <a:r>
              <a:rPr lang="en-US" sz="2400" dirty="0" err="1"/>
              <a:t>o‘simlik</a:t>
            </a:r>
            <a:r>
              <a:rPr lang="en-US" sz="2400" dirty="0"/>
              <a:t> </a:t>
            </a:r>
            <a:r>
              <a:rPr lang="en-US" sz="2400" dirty="0" err="1"/>
              <a:t>bo‘lib</a:t>
            </a:r>
            <a:r>
              <a:rPr lang="en-US" sz="2400" dirty="0"/>
              <a:t>, </a:t>
            </a:r>
            <a:r>
              <a:rPr lang="en-US" sz="2400" dirty="0" err="1"/>
              <a:t>ayni</a:t>
            </a:r>
            <a:r>
              <a:rPr lang="en-US" sz="2400" dirty="0"/>
              <a:t> </a:t>
            </a:r>
            <a:r>
              <a:rPr lang="en-US" sz="2400" dirty="0" err="1"/>
              <a:t>paytda</a:t>
            </a:r>
            <a:r>
              <a:rPr lang="en-US" sz="2400" dirty="0"/>
              <a:t> </a:t>
            </a:r>
            <a:r>
              <a:rPr lang="en-US" sz="2400" dirty="0" err="1"/>
              <a:t>qishloq</a:t>
            </a:r>
            <a:r>
              <a:rPr lang="en-US" sz="2400" dirty="0"/>
              <a:t> </a:t>
            </a:r>
            <a:r>
              <a:rPr lang="en-US" sz="2400" dirty="0" err="1"/>
              <a:t>xo‘jaligida</a:t>
            </a:r>
            <a:r>
              <a:rPr lang="en-US" sz="2400" dirty="0"/>
              <a:t> (</a:t>
            </a:r>
            <a:r>
              <a:rPr lang="en-US" sz="2400" dirty="0" err="1"/>
              <a:t>yem-xashak</a:t>
            </a:r>
            <a:r>
              <a:rPr lang="en-US" sz="2400" dirty="0"/>
              <a:t>, </a:t>
            </a:r>
            <a:r>
              <a:rPr lang="en-US" sz="2400" dirty="0" err="1"/>
              <a:t>salat</a:t>
            </a:r>
            <a:r>
              <a:rPr lang="en-US" sz="2400" dirty="0"/>
              <a:t> </a:t>
            </a:r>
            <a:r>
              <a:rPr lang="en-US" sz="2400" dirty="0" err="1"/>
              <a:t>o‘simligi</a:t>
            </a:r>
            <a:r>
              <a:rPr lang="en-US" sz="2400" dirty="0"/>
              <a:t> </a:t>
            </a:r>
            <a:r>
              <a:rPr lang="en-US" sz="2400" dirty="0" err="1"/>
              <a:t>sifatida</a:t>
            </a:r>
            <a:r>
              <a:rPr lang="en-US" sz="2400" dirty="0"/>
              <a:t>)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farmatsevtikada</a:t>
            </a:r>
            <a:r>
              <a:rPr lang="en-US" sz="2400" dirty="0"/>
              <a:t> </a:t>
            </a:r>
            <a:r>
              <a:rPr lang="en-US" sz="2400" dirty="0" err="1"/>
              <a:t>keng</a:t>
            </a:r>
            <a:r>
              <a:rPr lang="en-US" sz="2400" dirty="0"/>
              <a:t> </a:t>
            </a:r>
            <a:r>
              <a:rPr lang="en-US" sz="2400" dirty="0" err="1"/>
              <a:t>qo‘llaniladi</a:t>
            </a:r>
            <a:r>
              <a:rPr lang="en-US" sz="2400" dirty="0"/>
              <a:t>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63061" y="4549404"/>
            <a:ext cx="565638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/>
              <a:t>Izoh</a:t>
            </a:r>
            <a:r>
              <a:rPr lang="en-US" sz="2400" b="1" dirty="0"/>
              <a:t>:</a:t>
            </a:r>
            <a:br>
              <a:rPr lang="en-US" sz="2400" dirty="0"/>
            </a:br>
            <a:r>
              <a:rPr lang="en-US" sz="2400" dirty="0" err="1"/>
              <a:t>Oddiy</a:t>
            </a:r>
            <a:r>
              <a:rPr lang="en-US" sz="2400" dirty="0"/>
              <a:t> </a:t>
            </a:r>
            <a:r>
              <a:rPr lang="en-US" sz="2400" dirty="0" err="1"/>
              <a:t>sachratqi</a:t>
            </a:r>
            <a:r>
              <a:rPr lang="en-US" sz="2400" dirty="0"/>
              <a:t> </a:t>
            </a:r>
            <a:r>
              <a:rPr lang="en-US" sz="2400" dirty="0" err="1"/>
              <a:t>dunyo</a:t>
            </a:r>
            <a:r>
              <a:rPr lang="en-US" sz="2400" dirty="0"/>
              <a:t> </a:t>
            </a:r>
            <a:r>
              <a:rPr lang="en-US" sz="2400" dirty="0" err="1"/>
              <a:t>miqyosida</a:t>
            </a:r>
            <a:r>
              <a:rPr lang="en-US" sz="2400" dirty="0"/>
              <a:t> </a:t>
            </a:r>
            <a:r>
              <a:rPr lang="en-US" sz="2400" dirty="0" err="1"/>
              <a:t>dorivor</a:t>
            </a:r>
            <a:r>
              <a:rPr lang="en-US" sz="2400" dirty="0"/>
              <a:t>, </a:t>
            </a:r>
            <a:r>
              <a:rPr lang="en-US" sz="2400" dirty="0" err="1"/>
              <a:t>oziq-ovqat</a:t>
            </a:r>
            <a:r>
              <a:rPr lang="en-US" sz="2400" dirty="0"/>
              <a:t>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yem-xashak</a:t>
            </a:r>
            <a:r>
              <a:rPr lang="en-US" sz="2400" dirty="0"/>
              <a:t> </a:t>
            </a:r>
            <a:r>
              <a:rPr lang="en-US" sz="2400" dirty="0" err="1"/>
              <a:t>o‘simligi</a:t>
            </a:r>
            <a:r>
              <a:rPr lang="en-US" sz="2400" dirty="0"/>
              <a:t> </a:t>
            </a:r>
            <a:r>
              <a:rPr lang="en-US" sz="2400" dirty="0" err="1"/>
              <a:t>sifatida</a:t>
            </a:r>
            <a:r>
              <a:rPr lang="en-US" sz="2400" dirty="0"/>
              <a:t> </a:t>
            </a:r>
            <a:r>
              <a:rPr lang="en-US" sz="2400" dirty="0" err="1"/>
              <a:t>keng</a:t>
            </a:r>
            <a:r>
              <a:rPr lang="en-US" sz="2400" dirty="0"/>
              <a:t> </a:t>
            </a:r>
            <a:r>
              <a:rPr lang="en-US" sz="2400" dirty="0" err="1"/>
              <a:t>e’tirof</a:t>
            </a:r>
            <a:r>
              <a:rPr lang="en-US" sz="2400" dirty="0"/>
              <a:t> </a:t>
            </a:r>
            <a:r>
              <a:rPr lang="en-US" sz="2400" dirty="0" err="1"/>
              <a:t>etilgan</a:t>
            </a:r>
            <a:r>
              <a:rPr lang="en-US" sz="2400" dirty="0"/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0319618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42192" y="228325"/>
            <a:ext cx="6096000" cy="594008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000" b="1" dirty="0" err="1">
                <a:solidFill>
                  <a:schemeClr val="bg1"/>
                </a:solidFill>
              </a:rPr>
              <a:t>Tarqalishi</a:t>
            </a:r>
            <a:r>
              <a:rPr lang="en-US" sz="2000" b="1" dirty="0">
                <a:solidFill>
                  <a:schemeClr val="bg1"/>
                </a:solidFill>
              </a:rPr>
              <a:t>:</a:t>
            </a:r>
          </a:p>
          <a:p>
            <a:endParaRPr lang="en-US" sz="2000" b="1" dirty="0">
              <a:solidFill>
                <a:schemeClr val="bg1"/>
              </a:solidFill>
            </a:endParaRPr>
          </a:p>
          <a:p>
            <a:r>
              <a:rPr lang="en-US" sz="2000" b="1" dirty="0" err="1">
                <a:solidFill>
                  <a:schemeClr val="bg1"/>
                </a:solidFill>
              </a:rPr>
              <a:t>Tarqalish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doirasi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juda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keng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bo‘lib</a:t>
            </a:r>
            <a:r>
              <a:rPr lang="en-US" sz="2000" dirty="0">
                <a:solidFill>
                  <a:schemeClr val="bg1"/>
                </a:solidFill>
              </a:rPr>
              <a:t>, </a:t>
            </a:r>
            <a:r>
              <a:rPr lang="en-US" sz="2000" dirty="0" err="1">
                <a:solidFill>
                  <a:schemeClr val="bg1"/>
                </a:solidFill>
              </a:rPr>
              <a:t>tabiatda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yovvoyi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hamda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madaniy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holda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uchraydi</a:t>
            </a:r>
            <a:r>
              <a:rPr lang="en-US" sz="2000" dirty="0">
                <a:solidFill>
                  <a:schemeClr val="bg1"/>
                </a:solidFill>
              </a:rPr>
              <a:t>.</a:t>
            </a:r>
          </a:p>
          <a:p>
            <a:endParaRPr lang="en-US" sz="2000" dirty="0">
              <a:solidFill>
                <a:schemeClr val="bg1"/>
              </a:solidFill>
            </a:endParaRPr>
          </a:p>
          <a:p>
            <a:r>
              <a:rPr lang="en-US" sz="2000" b="1" dirty="0" err="1">
                <a:solidFill>
                  <a:schemeClr val="bg1"/>
                </a:solidFill>
              </a:rPr>
              <a:t>Asl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vatani</a:t>
            </a:r>
            <a:r>
              <a:rPr lang="en-US" sz="2000" b="1" dirty="0">
                <a:solidFill>
                  <a:schemeClr val="bg1"/>
                </a:solidFill>
              </a:rPr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bg1"/>
                </a:solidFill>
              </a:rPr>
              <a:t>Yevropa</a:t>
            </a:r>
            <a:r>
              <a:rPr lang="en-US" sz="2000" dirty="0">
                <a:solidFill>
                  <a:schemeClr val="bg1"/>
                </a:solidFill>
              </a:rPr>
              <a:t>, </a:t>
            </a:r>
            <a:r>
              <a:rPr lang="en-US" sz="2000" dirty="0" err="1">
                <a:solidFill>
                  <a:schemeClr val="bg1"/>
                </a:solidFill>
              </a:rPr>
              <a:t>Osiyo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va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Shimoliy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Afrikaning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o‘rta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kengliklari</a:t>
            </a:r>
            <a:r>
              <a:rPr lang="en-US" sz="2000" dirty="0">
                <a:solidFill>
                  <a:schemeClr val="bg1"/>
                </a:solidFill>
              </a:rPr>
              <a:t>.</a:t>
            </a:r>
          </a:p>
          <a:p>
            <a:endParaRPr lang="en-US" sz="2000" dirty="0">
              <a:solidFill>
                <a:schemeClr val="bg1"/>
              </a:solidFill>
            </a:endParaRPr>
          </a:p>
          <a:p>
            <a:r>
              <a:rPr lang="en-US" sz="2000" b="1" dirty="0" err="1">
                <a:solidFill>
                  <a:schemeClr val="bg1"/>
                </a:solidFill>
              </a:rPr>
              <a:t>Tarqalgan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hududlar</a:t>
            </a:r>
            <a:r>
              <a:rPr lang="en-US" sz="2000" b="1" dirty="0">
                <a:solidFill>
                  <a:schemeClr val="bg1"/>
                </a:solidFill>
              </a:rPr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bg1"/>
                </a:solidFill>
              </a:rPr>
              <a:t>O‘zbekiston</a:t>
            </a:r>
            <a:r>
              <a:rPr lang="en-US" sz="2000" dirty="0">
                <a:solidFill>
                  <a:schemeClr val="bg1"/>
                </a:solidFill>
              </a:rPr>
              <a:t>, </a:t>
            </a:r>
            <a:r>
              <a:rPr lang="en-US" sz="2000" dirty="0" err="1">
                <a:solidFill>
                  <a:schemeClr val="bg1"/>
                </a:solidFill>
              </a:rPr>
              <a:t>Tojikiston</a:t>
            </a:r>
            <a:r>
              <a:rPr lang="en-US" sz="2000" dirty="0">
                <a:solidFill>
                  <a:schemeClr val="bg1"/>
                </a:solidFill>
              </a:rPr>
              <a:t>, </a:t>
            </a:r>
            <a:r>
              <a:rPr lang="en-US" sz="2000" dirty="0" err="1">
                <a:solidFill>
                  <a:schemeClr val="bg1"/>
                </a:solidFill>
              </a:rPr>
              <a:t>Qozog‘iston</a:t>
            </a:r>
            <a:r>
              <a:rPr lang="en-US" sz="2000" dirty="0">
                <a:solidFill>
                  <a:schemeClr val="bg1"/>
                </a:solidFill>
              </a:rPr>
              <a:t>, </a:t>
            </a:r>
            <a:r>
              <a:rPr lang="en-US" sz="2000" dirty="0" err="1">
                <a:solidFill>
                  <a:schemeClr val="bg1"/>
                </a:solidFill>
              </a:rPr>
              <a:t>Qirg‘iziston</a:t>
            </a:r>
            <a:r>
              <a:rPr lang="en-US" sz="2000" dirty="0">
                <a:solidFill>
                  <a:schemeClr val="bg1"/>
                </a:solidFill>
              </a:rPr>
              <a:t>, </a:t>
            </a:r>
            <a:r>
              <a:rPr lang="en-US" sz="2000" dirty="0" err="1">
                <a:solidFill>
                  <a:schemeClr val="bg1"/>
                </a:solidFill>
              </a:rPr>
              <a:t>Rossiyaning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janubiy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viloyatlari</a:t>
            </a:r>
            <a:r>
              <a:rPr lang="en-US" sz="2000" dirty="0">
                <a:solidFill>
                  <a:schemeClr val="bg1"/>
                </a:solidFill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bg1"/>
                </a:solidFill>
              </a:rPr>
              <a:t>AQSh</a:t>
            </a:r>
            <a:r>
              <a:rPr lang="en-US" sz="2000" dirty="0">
                <a:solidFill>
                  <a:schemeClr val="bg1"/>
                </a:solidFill>
              </a:rPr>
              <a:t>, </a:t>
            </a:r>
            <a:r>
              <a:rPr lang="en-US" sz="2000" dirty="0" err="1">
                <a:solidFill>
                  <a:schemeClr val="bg1"/>
                </a:solidFill>
              </a:rPr>
              <a:t>Kanada</a:t>
            </a:r>
            <a:r>
              <a:rPr lang="en-US" sz="2000" dirty="0">
                <a:solidFill>
                  <a:schemeClr val="bg1"/>
                </a:solidFill>
              </a:rPr>
              <a:t>, </a:t>
            </a:r>
            <a:r>
              <a:rPr lang="en-US" sz="2000" dirty="0" err="1">
                <a:solidFill>
                  <a:schemeClr val="bg1"/>
                </a:solidFill>
              </a:rPr>
              <a:t>Hindiston</a:t>
            </a:r>
            <a:r>
              <a:rPr lang="en-US" sz="2000" dirty="0">
                <a:solidFill>
                  <a:schemeClr val="bg1"/>
                </a:solidFill>
              </a:rPr>
              <a:t>, </a:t>
            </a:r>
            <a:r>
              <a:rPr lang="en-US" sz="2000" dirty="0" err="1">
                <a:solidFill>
                  <a:schemeClr val="bg1"/>
                </a:solidFill>
              </a:rPr>
              <a:t>Turkiya</a:t>
            </a:r>
            <a:r>
              <a:rPr lang="en-US" sz="2000" dirty="0">
                <a:solidFill>
                  <a:schemeClr val="bg1"/>
                </a:solidFill>
              </a:rPr>
              <a:t>, </a:t>
            </a:r>
            <a:r>
              <a:rPr lang="en-US" sz="2000" dirty="0" err="1">
                <a:solidFill>
                  <a:schemeClr val="bg1"/>
                </a:solidFill>
              </a:rPr>
              <a:t>Eron</a:t>
            </a:r>
            <a:r>
              <a:rPr lang="en-US" sz="2000" dirty="0">
                <a:solidFill>
                  <a:schemeClr val="bg1"/>
                </a:solidFill>
              </a:rPr>
              <a:t>, </a:t>
            </a:r>
            <a:r>
              <a:rPr lang="en-US" sz="2000" dirty="0" err="1">
                <a:solidFill>
                  <a:schemeClr val="bg1"/>
                </a:solidFill>
              </a:rPr>
              <a:t>Pokiston</a:t>
            </a:r>
            <a:r>
              <a:rPr lang="en-US" sz="2000" dirty="0">
                <a:solidFill>
                  <a:schemeClr val="bg1"/>
                </a:solidFill>
              </a:rPr>
              <a:t>, </a:t>
            </a:r>
            <a:r>
              <a:rPr lang="en-US" sz="2000" dirty="0" err="1">
                <a:solidFill>
                  <a:schemeClr val="bg1"/>
                </a:solidFill>
              </a:rPr>
              <a:t>Xitoy</a:t>
            </a:r>
            <a:r>
              <a:rPr lang="en-US" sz="2000" dirty="0">
                <a:solidFill>
                  <a:schemeClr val="bg1"/>
                </a:solidFill>
              </a:rPr>
              <a:t>, </a:t>
            </a:r>
            <a:r>
              <a:rPr lang="en-US" sz="2000" dirty="0" err="1">
                <a:solidFill>
                  <a:schemeClr val="bg1"/>
                </a:solidFill>
              </a:rPr>
              <a:t>Avstraliya</a:t>
            </a:r>
            <a:r>
              <a:rPr lang="en-US" sz="2000" dirty="0">
                <a:solidFill>
                  <a:schemeClr val="bg1"/>
                </a:solidFill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bg1"/>
              </a:solidFill>
            </a:endParaRPr>
          </a:p>
          <a:p>
            <a:r>
              <a:rPr lang="en-US" sz="2000" b="1" dirty="0" err="1">
                <a:solidFill>
                  <a:schemeClr val="bg1"/>
                </a:solidFill>
              </a:rPr>
              <a:t>O‘sish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joylari</a:t>
            </a:r>
            <a:r>
              <a:rPr lang="en-US" sz="2000" b="1" dirty="0">
                <a:solidFill>
                  <a:schemeClr val="bg1"/>
                </a:solidFill>
              </a:rPr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bg1"/>
                </a:solidFill>
              </a:rPr>
              <a:t>Yo‘l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yoqalarida</a:t>
            </a:r>
            <a:r>
              <a:rPr lang="en-US" sz="2000" dirty="0">
                <a:solidFill>
                  <a:schemeClr val="bg1"/>
                </a:solidFill>
              </a:rPr>
              <a:t>, </a:t>
            </a:r>
            <a:r>
              <a:rPr lang="en-US" sz="2000" dirty="0" err="1">
                <a:solidFill>
                  <a:schemeClr val="bg1"/>
                </a:solidFill>
              </a:rPr>
              <a:t>dalalarda</a:t>
            </a:r>
            <a:r>
              <a:rPr lang="en-US" sz="2000" dirty="0">
                <a:solidFill>
                  <a:schemeClr val="bg1"/>
                </a:solidFill>
              </a:rPr>
              <a:t>, </a:t>
            </a:r>
            <a:r>
              <a:rPr lang="en-US" sz="2000" dirty="0" err="1">
                <a:solidFill>
                  <a:schemeClr val="bg1"/>
                </a:solidFill>
              </a:rPr>
              <a:t>o‘tloqlarda</a:t>
            </a:r>
            <a:r>
              <a:rPr lang="en-US" sz="2000" dirty="0">
                <a:solidFill>
                  <a:schemeClr val="bg1"/>
                </a:solidFill>
              </a:rPr>
              <a:t>, </a:t>
            </a:r>
            <a:r>
              <a:rPr lang="en-US" sz="2000" dirty="0" err="1">
                <a:solidFill>
                  <a:schemeClr val="bg1"/>
                </a:solidFill>
              </a:rPr>
              <a:t>yovvoyi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maydonlarda</a:t>
            </a:r>
            <a:r>
              <a:rPr lang="en-US" sz="2000" dirty="0">
                <a:solidFill>
                  <a:schemeClr val="bg1"/>
                </a:solidFill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bg1"/>
                </a:solidFill>
              </a:rPr>
              <a:t>Ko‘pincha</a:t>
            </a:r>
            <a:r>
              <a:rPr lang="en-US" sz="2000" dirty="0">
                <a:solidFill>
                  <a:schemeClr val="bg1"/>
                </a:solidFill>
              </a:rPr>
              <a:t> past </a:t>
            </a:r>
            <a:r>
              <a:rPr lang="en-US" sz="2000" dirty="0" err="1">
                <a:solidFill>
                  <a:schemeClr val="bg1"/>
                </a:solidFill>
              </a:rPr>
              <a:t>tog‘li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hududlarda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va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dasht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zonalarida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uchraydi</a:t>
            </a:r>
            <a:r>
              <a:rPr lang="en-US" sz="20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623538" y="5286327"/>
            <a:ext cx="556846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err="1">
                <a:solidFill>
                  <a:schemeClr val="bg1"/>
                </a:solidFill>
              </a:rPr>
              <a:t>O‘zbekiston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sharoitida</a:t>
            </a:r>
            <a:r>
              <a:rPr lang="en-US" sz="2000" b="1" dirty="0">
                <a:solidFill>
                  <a:schemeClr val="bg1"/>
                </a:solidFill>
              </a:rPr>
              <a:t>: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Farg‘ona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vodiysi</a:t>
            </a:r>
            <a:r>
              <a:rPr lang="en-US" sz="2000" dirty="0">
                <a:solidFill>
                  <a:schemeClr val="bg1"/>
                </a:solidFill>
              </a:rPr>
              <a:t>, Samarqand, Toshkent, </a:t>
            </a:r>
            <a:r>
              <a:rPr lang="en-US" sz="2000" dirty="0" err="1">
                <a:solidFill>
                  <a:schemeClr val="bg1"/>
                </a:solidFill>
              </a:rPr>
              <a:t>Qashqadaryo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viloyatlarida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ko‘p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uchraydi</a:t>
            </a:r>
            <a:r>
              <a:rPr lang="en-US" sz="2000" dirty="0">
                <a:solidFill>
                  <a:schemeClr val="bg1"/>
                </a:solidFill>
              </a:rPr>
              <a:t>.</a:t>
            </a:r>
          </a:p>
        </p:txBody>
      </p:sp>
      <p:pic>
        <p:nvPicPr>
          <p:cNvPr id="1026" name="Picture 2" descr="неопределенный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19"/>
          <a:stretch/>
        </p:blipFill>
        <p:spPr bwMode="auto">
          <a:xfrm>
            <a:off x="7121770" y="44951"/>
            <a:ext cx="4888522" cy="4977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58943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799" y="116203"/>
            <a:ext cx="6685086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>
                <a:solidFill>
                  <a:schemeClr val="bg1"/>
                </a:solidFill>
              </a:rPr>
              <a:t>Ekologiyasi</a:t>
            </a:r>
            <a:endParaRPr lang="en-US" sz="2400" b="1" dirty="0">
              <a:solidFill>
                <a:schemeClr val="bg1"/>
              </a:solidFill>
            </a:endParaRPr>
          </a:p>
          <a:p>
            <a:r>
              <a:rPr lang="en-US" sz="2400" b="1" dirty="0" err="1">
                <a:solidFill>
                  <a:schemeClr val="bg1"/>
                </a:solidFill>
              </a:rPr>
              <a:t>Hayotiy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shakli</a:t>
            </a:r>
            <a:r>
              <a:rPr lang="en-US" sz="2400" b="1" dirty="0">
                <a:solidFill>
                  <a:schemeClr val="bg1"/>
                </a:solidFill>
              </a:rPr>
              <a:t>:</a:t>
            </a:r>
          </a:p>
          <a:p>
            <a:endParaRPr lang="en-US" sz="2400" b="1" dirty="0">
              <a:solidFill>
                <a:schemeClr val="bg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bg1"/>
                </a:solidFill>
              </a:rPr>
              <a:t>Ikki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yillik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yoki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ko‘p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yillik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o‘t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o‘simlik</a:t>
            </a:r>
            <a:r>
              <a:rPr lang="en-US" sz="2400" dirty="0">
                <a:solidFill>
                  <a:schemeClr val="bg1"/>
                </a:solidFill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</a:rPr>
              <a:t>30–120 </a:t>
            </a:r>
            <a:r>
              <a:rPr lang="en-US" sz="2400" dirty="0" err="1">
                <a:solidFill>
                  <a:schemeClr val="bg1"/>
                </a:solidFill>
              </a:rPr>
              <a:t>sm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gacha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o‘sadi</a:t>
            </a:r>
            <a:r>
              <a:rPr lang="en-US" sz="2400" dirty="0">
                <a:solidFill>
                  <a:schemeClr val="bg1"/>
                </a:solidFill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bg1"/>
                </a:solidFill>
              </a:rPr>
              <a:t>Poyasi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to‘g‘ri</a:t>
            </a:r>
            <a:r>
              <a:rPr lang="en-US" sz="2400" dirty="0">
                <a:solidFill>
                  <a:schemeClr val="bg1"/>
                </a:solidFill>
              </a:rPr>
              <a:t>, </a:t>
            </a:r>
            <a:r>
              <a:rPr lang="en-US" sz="2400" dirty="0" err="1">
                <a:solidFill>
                  <a:schemeClr val="bg1"/>
                </a:solidFill>
              </a:rPr>
              <a:t>qattiq</a:t>
            </a:r>
            <a:r>
              <a:rPr lang="en-US" sz="2400" dirty="0">
                <a:solidFill>
                  <a:schemeClr val="bg1"/>
                </a:solidFill>
              </a:rPr>
              <a:t>, </a:t>
            </a:r>
            <a:r>
              <a:rPr lang="en-US" sz="2400" dirty="0" err="1">
                <a:solidFill>
                  <a:schemeClr val="bg1"/>
                </a:solidFill>
              </a:rPr>
              <a:t>novdali</a:t>
            </a:r>
            <a:r>
              <a:rPr lang="en-US" sz="2400" dirty="0">
                <a:solidFill>
                  <a:schemeClr val="bg1"/>
                </a:solidFill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bg1"/>
                </a:solidFill>
              </a:rPr>
              <a:t>Gullari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moviy-ko‘k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rangda</a:t>
            </a:r>
            <a:r>
              <a:rPr lang="en-US" sz="2400" dirty="0">
                <a:solidFill>
                  <a:schemeClr val="bg1"/>
                </a:solidFill>
              </a:rPr>
              <a:t>, </a:t>
            </a:r>
            <a:r>
              <a:rPr lang="en-US" sz="2400" dirty="0" err="1">
                <a:solidFill>
                  <a:schemeClr val="bg1"/>
                </a:solidFill>
              </a:rPr>
              <a:t>kamdan-kam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hollarda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oq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yoki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pushti</a:t>
            </a:r>
            <a:r>
              <a:rPr lang="en-US" sz="2400" dirty="0">
                <a:solidFill>
                  <a:schemeClr val="bg1"/>
                </a:solidFill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bg1"/>
              </a:solidFill>
            </a:endParaRPr>
          </a:p>
          <a:p>
            <a:r>
              <a:rPr lang="en-US" sz="2400" b="1" dirty="0" err="1">
                <a:solidFill>
                  <a:schemeClr val="bg1"/>
                </a:solidFill>
              </a:rPr>
              <a:t>Vegetatsiya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davri</a:t>
            </a:r>
            <a:r>
              <a:rPr lang="en-US" sz="2400" b="1" dirty="0">
                <a:solidFill>
                  <a:schemeClr val="bg1"/>
                </a:solidFill>
              </a:rPr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</a:rPr>
              <a:t>Mart </a:t>
            </a:r>
            <a:r>
              <a:rPr lang="en-US" sz="2400" dirty="0" err="1">
                <a:solidFill>
                  <a:schemeClr val="bg1"/>
                </a:solidFill>
              </a:rPr>
              <a:t>oyida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o‘sishni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boshlaydi</a:t>
            </a:r>
            <a:r>
              <a:rPr lang="en-US" sz="2400" dirty="0">
                <a:solidFill>
                  <a:schemeClr val="bg1"/>
                </a:solidFill>
              </a:rPr>
              <a:t>, </a:t>
            </a:r>
            <a:r>
              <a:rPr lang="en-US" sz="2400" dirty="0" err="1">
                <a:solidFill>
                  <a:schemeClr val="bg1"/>
                </a:solidFill>
              </a:rPr>
              <a:t>iyun-avgustda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gullaydi</a:t>
            </a:r>
            <a:r>
              <a:rPr lang="en-US" sz="2400" dirty="0">
                <a:solidFill>
                  <a:schemeClr val="bg1"/>
                </a:solidFill>
              </a:rPr>
              <a:t>, </a:t>
            </a:r>
            <a:r>
              <a:rPr lang="en-US" sz="2400" dirty="0" err="1">
                <a:solidFill>
                  <a:schemeClr val="bg1"/>
                </a:solidFill>
              </a:rPr>
              <a:t>sentabr-oktabrda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urug‘laydi</a:t>
            </a:r>
            <a:r>
              <a:rPr lang="en-US" sz="2400" dirty="0">
                <a:solidFill>
                  <a:schemeClr val="bg1"/>
                </a:solidFill>
              </a:rPr>
              <a:t>.</a:t>
            </a:r>
          </a:p>
          <a:p>
            <a:r>
              <a:rPr lang="en-US" sz="2400" b="1" dirty="0" err="1">
                <a:solidFill>
                  <a:schemeClr val="bg1"/>
                </a:solidFill>
              </a:rPr>
              <a:t>Iqlimga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moslashuvi</a:t>
            </a:r>
            <a:r>
              <a:rPr lang="en-US" sz="2400" b="1" dirty="0">
                <a:solidFill>
                  <a:schemeClr val="bg1"/>
                </a:solidFill>
              </a:rPr>
              <a:t>:</a:t>
            </a:r>
          </a:p>
          <a:p>
            <a:endParaRPr lang="en-US" sz="2400" b="1" dirty="0">
              <a:solidFill>
                <a:schemeClr val="bg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bg1"/>
                </a:solidFill>
              </a:rPr>
              <a:t>Mo‘tadil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iqlimga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moslashgan</a:t>
            </a:r>
            <a:r>
              <a:rPr lang="en-US" sz="2400" dirty="0">
                <a:solidFill>
                  <a:schemeClr val="bg1"/>
                </a:solidFill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bg1"/>
                </a:solidFill>
              </a:rPr>
              <a:t>Qurg‘oqchilikka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chidamli</a:t>
            </a:r>
            <a:r>
              <a:rPr lang="en-US" sz="2400" dirty="0">
                <a:solidFill>
                  <a:schemeClr val="bg1"/>
                </a:solidFill>
              </a:rPr>
              <a:t>, </a:t>
            </a:r>
            <a:r>
              <a:rPr lang="en-US" sz="2400" dirty="0" err="1">
                <a:solidFill>
                  <a:schemeClr val="bg1"/>
                </a:solidFill>
              </a:rPr>
              <a:t>quyoshsevar</a:t>
            </a:r>
            <a:r>
              <a:rPr lang="en-US" sz="2400" dirty="0">
                <a:solidFill>
                  <a:schemeClr val="bg1"/>
                </a:solidFill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bg1"/>
                </a:solidFill>
              </a:rPr>
              <a:t>Har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xil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tuproqlarda</a:t>
            </a:r>
            <a:r>
              <a:rPr lang="en-US" sz="2400" dirty="0">
                <a:solidFill>
                  <a:schemeClr val="bg1"/>
                </a:solidFill>
              </a:rPr>
              <a:t>, </a:t>
            </a:r>
            <a:r>
              <a:rPr lang="en-US" sz="2400" dirty="0" err="1">
                <a:solidFill>
                  <a:schemeClr val="bg1"/>
                </a:solidFill>
              </a:rPr>
              <a:t>ayniqsa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qumoq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tuproqlarda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yaxshi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o‘sadi</a:t>
            </a:r>
            <a:r>
              <a:rPr lang="en-US" sz="24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778868" y="5466529"/>
            <a:ext cx="553622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>
                <a:solidFill>
                  <a:schemeClr val="bg1"/>
                </a:solidFill>
              </a:rPr>
              <a:t>Changlanish</a:t>
            </a:r>
            <a:r>
              <a:rPr lang="en-US" b="1" dirty="0">
                <a:solidFill>
                  <a:schemeClr val="bg1"/>
                </a:solidFill>
              </a:rPr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/>
                </a:solidFill>
              </a:rPr>
              <a:t>O‘simlik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entomofil</a:t>
            </a:r>
            <a:r>
              <a:rPr lang="en-US" dirty="0">
                <a:solidFill>
                  <a:schemeClr val="bg1"/>
                </a:solidFill>
              </a:rPr>
              <a:t> (</a:t>
            </a:r>
            <a:r>
              <a:rPr lang="en-US" dirty="0" err="1">
                <a:solidFill>
                  <a:schemeClr val="bg1"/>
                </a:solidFill>
              </a:rPr>
              <a:t>hasharotlar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bilan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changlanadi</a:t>
            </a:r>
            <a:r>
              <a:rPr lang="en-US" dirty="0">
                <a:solidFill>
                  <a:schemeClr val="bg1"/>
                </a:solidFill>
              </a:rPr>
              <a:t>)</a:t>
            </a:r>
          </a:p>
          <a:p>
            <a:r>
              <a:rPr lang="en-US" b="1" dirty="0" err="1">
                <a:solidFill>
                  <a:schemeClr val="bg1"/>
                </a:solidFill>
              </a:rPr>
              <a:t>Qishloq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xo‘jaligida</a:t>
            </a:r>
            <a:r>
              <a:rPr lang="en-US" b="1" dirty="0">
                <a:solidFill>
                  <a:schemeClr val="bg1"/>
                </a:solidFill>
              </a:rPr>
              <a:t> ham: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Yem-xashak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sifatida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o‘stiriladi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ayniqsa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chorva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uchun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foydali</a:t>
            </a:r>
            <a:r>
              <a:rPr lang="en-US" dirty="0">
                <a:solidFill>
                  <a:schemeClr val="bg1"/>
                </a:solidFill>
              </a:rPr>
              <a:t>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5731" y="0"/>
            <a:ext cx="4589586" cy="5196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4074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8761" y="184447"/>
            <a:ext cx="701040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>
                <a:solidFill>
                  <a:schemeClr val="bg1"/>
                </a:solidFill>
              </a:rPr>
              <a:t>Tibbiyotda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qo‘llanilishi</a:t>
            </a:r>
            <a:r>
              <a:rPr lang="en-US" sz="2400" b="1" dirty="0">
                <a:solidFill>
                  <a:schemeClr val="bg1"/>
                </a:solidFill>
              </a:rPr>
              <a:t> (</a:t>
            </a:r>
            <a:r>
              <a:rPr lang="en-US" sz="2400" b="1" dirty="0" err="1">
                <a:solidFill>
                  <a:schemeClr val="bg1"/>
                </a:solidFill>
              </a:rPr>
              <a:t>to‘liq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tavsif</a:t>
            </a:r>
            <a:r>
              <a:rPr lang="en-US" sz="2400" b="1" dirty="0">
                <a:solidFill>
                  <a:schemeClr val="bg1"/>
                </a:solidFill>
              </a:rPr>
              <a:t>)</a:t>
            </a:r>
          </a:p>
          <a:p>
            <a:r>
              <a:rPr lang="ru-RU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Dorivor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qismlari</a:t>
            </a:r>
            <a:r>
              <a:rPr lang="en-US" sz="2400" b="1" dirty="0">
                <a:solidFill>
                  <a:schemeClr val="bg1"/>
                </a:solidFill>
              </a:rPr>
              <a:t>:</a:t>
            </a:r>
          </a:p>
          <a:p>
            <a:endParaRPr lang="en-US" sz="2400" b="1" dirty="0">
              <a:solidFill>
                <a:schemeClr val="bg1"/>
              </a:solidFill>
            </a:endParaRPr>
          </a:p>
          <a:p>
            <a:r>
              <a:rPr lang="en-US" sz="2400" dirty="0" err="1">
                <a:solidFill>
                  <a:schemeClr val="bg1"/>
                </a:solidFill>
              </a:rPr>
              <a:t>Oddiy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sachratqining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quyidagi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qismlari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shifobaxsh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xususiyatlarga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ega</a:t>
            </a:r>
            <a:r>
              <a:rPr lang="en-US" sz="2400" dirty="0">
                <a:solidFill>
                  <a:schemeClr val="bg1"/>
                </a:solidFill>
              </a:rPr>
              <a:t>:</a:t>
            </a:r>
          </a:p>
          <a:p>
            <a:endParaRPr lang="en-US" sz="2400" dirty="0">
              <a:solidFill>
                <a:schemeClr val="bg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 err="1">
                <a:solidFill>
                  <a:schemeClr val="bg1"/>
                </a:solidFill>
              </a:rPr>
              <a:t>Ildiz</a:t>
            </a:r>
            <a:r>
              <a:rPr lang="en-US" sz="2400" dirty="0">
                <a:solidFill>
                  <a:schemeClr val="bg1"/>
                </a:solidFill>
              </a:rPr>
              <a:t> – </a:t>
            </a:r>
            <a:r>
              <a:rPr lang="en-US" sz="2400" dirty="0" err="1">
                <a:solidFill>
                  <a:schemeClr val="bg1"/>
                </a:solidFill>
              </a:rPr>
              <a:t>asosiy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dorivor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qism</a:t>
            </a:r>
            <a:r>
              <a:rPr lang="en-US" sz="2400" dirty="0">
                <a:solidFill>
                  <a:schemeClr val="bg1"/>
                </a:solidFill>
              </a:rPr>
              <a:t> (inulin </a:t>
            </a:r>
            <a:r>
              <a:rPr lang="en-US" sz="2400" dirty="0" err="1">
                <a:solidFill>
                  <a:schemeClr val="bg1"/>
                </a:solidFill>
              </a:rPr>
              <a:t>moddasiga</a:t>
            </a:r>
            <a:r>
              <a:rPr lang="en-US" sz="2400" dirty="0">
                <a:solidFill>
                  <a:schemeClr val="bg1"/>
                </a:solidFill>
              </a:rPr>
              <a:t> boy)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bg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 err="1">
                <a:solidFill>
                  <a:schemeClr val="bg1"/>
                </a:solidFill>
              </a:rPr>
              <a:t>Barglar</a:t>
            </a:r>
            <a:r>
              <a:rPr lang="en-US" sz="2400" dirty="0">
                <a:solidFill>
                  <a:schemeClr val="bg1"/>
                </a:solidFill>
              </a:rPr>
              <a:t> – vitamin </a:t>
            </a:r>
            <a:r>
              <a:rPr lang="en-US" sz="2400" dirty="0" err="1">
                <a:solidFill>
                  <a:schemeClr val="bg1"/>
                </a:solidFill>
              </a:rPr>
              <a:t>va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minerallarga</a:t>
            </a:r>
            <a:r>
              <a:rPr lang="en-US" sz="2400" dirty="0">
                <a:solidFill>
                  <a:schemeClr val="bg1"/>
                </a:solidFill>
              </a:rPr>
              <a:t> boy, </a:t>
            </a:r>
            <a:r>
              <a:rPr lang="en-US" sz="2400" dirty="0" err="1">
                <a:solidFill>
                  <a:schemeClr val="bg1"/>
                </a:solidFill>
              </a:rPr>
              <a:t>salatlarda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ishlatiladi</a:t>
            </a:r>
            <a:r>
              <a:rPr lang="en-US" sz="2400" dirty="0">
                <a:solidFill>
                  <a:schemeClr val="bg1"/>
                </a:solidFill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bg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 err="1">
                <a:solidFill>
                  <a:schemeClr val="bg1"/>
                </a:solidFill>
              </a:rPr>
              <a:t>Gullari</a:t>
            </a:r>
            <a:r>
              <a:rPr lang="en-US" sz="2400" dirty="0">
                <a:solidFill>
                  <a:schemeClr val="bg1"/>
                </a:solidFill>
              </a:rPr>
              <a:t> – </a:t>
            </a:r>
            <a:r>
              <a:rPr lang="en-US" sz="2400" dirty="0" err="1">
                <a:solidFill>
                  <a:schemeClr val="bg1"/>
                </a:solidFill>
              </a:rPr>
              <a:t>yallig‘lanishga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qarshi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infuziyalar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uchun</a:t>
            </a:r>
            <a:r>
              <a:rPr lang="en-US" sz="2400" dirty="0">
                <a:solidFill>
                  <a:schemeClr val="bg1"/>
                </a:solidFill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bg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 err="1">
                <a:solidFill>
                  <a:schemeClr val="bg1"/>
                </a:solidFill>
              </a:rPr>
              <a:t>Sharbati</a:t>
            </a:r>
            <a:r>
              <a:rPr lang="en-US" sz="2400" b="1" dirty="0">
                <a:solidFill>
                  <a:schemeClr val="bg1"/>
                </a:solidFill>
              </a:rPr>
              <a:t> (</a:t>
            </a:r>
            <a:r>
              <a:rPr lang="en-US" sz="2400" b="1" dirty="0" err="1">
                <a:solidFill>
                  <a:schemeClr val="bg1"/>
                </a:solidFill>
              </a:rPr>
              <a:t>yangi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o‘simlikdan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olingan</a:t>
            </a:r>
            <a:r>
              <a:rPr lang="en-US" sz="2400" b="1" dirty="0">
                <a:solidFill>
                  <a:schemeClr val="bg1"/>
                </a:solidFill>
              </a:rPr>
              <a:t>)</a:t>
            </a:r>
            <a:r>
              <a:rPr lang="en-US" sz="2400" dirty="0">
                <a:solidFill>
                  <a:schemeClr val="bg1"/>
                </a:solidFill>
              </a:rPr>
              <a:t> – </a:t>
            </a:r>
            <a:r>
              <a:rPr lang="en-US" sz="2400" dirty="0" err="1">
                <a:solidFill>
                  <a:schemeClr val="bg1"/>
                </a:solidFill>
              </a:rPr>
              <a:t>jigar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tozalovchi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sifatida</a:t>
            </a:r>
            <a:endParaRPr lang="en-US" sz="2400" dirty="0">
              <a:solidFill>
                <a:schemeClr val="bg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 err="1">
                <a:solidFill>
                  <a:schemeClr val="bg1"/>
                </a:solidFill>
              </a:rPr>
              <a:t>Urug‘i</a:t>
            </a:r>
            <a:r>
              <a:rPr lang="en-US" sz="2400" dirty="0">
                <a:solidFill>
                  <a:schemeClr val="bg1"/>
                </a:solidFill>
              </a:rPr>
              <a:t> – </a:t>
            </a:r>
            <a:r>
              <a:rPr lang="en-US" sz="2400" dirty="0" err="1">
                <a:solidFill>
                  <a:schemeClr val="bg1"/>
                </a:solidFill>
              </a:rPr>
              <a:t>hazmni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yaxshilovchi</a:t>
            </a:r>
            <a:r>
              <a:rPr lang="en-US" sz="2400" dirty="0">
                <a:solidFill>
                  <a:schemeClr val="bg1"/>
                </a:solidFill>
              </a:rPr>
              <a:t>, </a:t>
            </a:r>
            <a:r>
              <a:rPr lang="en-US" sz="2400" dirty="0" err="1">
                <a:solidFill>
                  <a:schemeClr val="bg1"/>
                </a:solidFill>
              </a:rPr>
              <a:t>siydik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haydovchi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vosita</a:t>
            </a:r>
            <a:endParaRPr lang="en-US" sz="2400" dirty="0">
              <a:solidFill>
                <a:schemeClr val="bg1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788588"/>
              </p:ext>
            </p:extLst>
          </p:nvPr>
        </p:nvGraphicFramePr>
        <p:xfrm>
          <a:off x="7359161" y="544932"/>
          <a:ext cx="4761524" cy="5943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80762">
                  <a:extLst>
                    <a:ext uri="{9D8B030D-6E8A-4147-A177-3AD203B41FA5}">
                      <a16:colId xmlns:a16="http://schemas.microsoft.com/office/drawing/2014/main" val="4201231330"/>
                    </a:ext>
                  </a:extLst>
                </a:gridCol>
                <a:gridCol w="2380762">
                  <a:extLst>
                    <a:ext uri="{9D8B030D-6E8A-4147-A177-3AD203B41FA5}">
                      <a16:colId xmlns:a16="http://schemas.microsoft.com/office/drawing/2014/main" val="2548601029"/>
                    </a:ext>
                  </a:extLst>
                </a:gridCol>
              </a:tblGrid>
              <a:tr h="350512">
                <a:tc>
                  <a:txBody>
                    <a:bodyPr/>
                    <a:lstStyle/>
                    <a:p>
                      <a:r>
                        <a:rPr lang="en-US" dirty="0" err="1"/>
                        <a:t>Modda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nomi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Ta’siri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20997362"/>
                  </a:ext>
                </a:extLst>
              </a:tr>
              <a:tr h="604994">
                <a:tc>
                  <a:txBody>
                    <a:bodyPr/>
                    <a:lstStyle/>
                    <a:p>
                      <a:r>
                        <a:rPr lang="en-US" b="1"/>
                        <a:t>Inulin</a:t>
                      </a:r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Prebiotik, qandli diabetga foydali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55543839"/>
                  </a:ext>
                </a:extLst>
              </a:tr>
              <a:tr h="604994">
                <a:tc>
                  <a:txBody>
                    <a:bodyPr/>
                    <a:lstStyle/>
                    <a:p>
                      <a:r>
                        <a:rPr lang="en-US" b="1"/>
                        <a:t>Glikozidlar</a:t>
                      </a:r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Yurak faoliyatini qo‘llab-quvvatlaydi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11599249"/>
                  </a:ext>
                </a:extLst>
              </a:tr>
              <a:tr h="604994">
                <a:tc>
                  <a:txBody>
                    <a:bodyPr/>
                    <a:lstStyle/>
                    <a:p>
                      <a:r>
                        <a:rPr lang="en-US" b="1"/>
                        <a:t>Efir moylari</a:t>
                      </a:r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Yallig‘lanishga qarshi, tinchlantiruvchi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25871547"/>
                  </a:ext>
                </a:extLst>
              </a:tr>
              <a:tr h="604994">
                <a:tc>
                  <a:txBody>
                    <a:bodyPr/>
                    <a:lstStyle/>
                    <a:p>
                      <a:r>
                        <a:rPr lang="en-US" b="1"/>
                        <a:t>Taninlar</a:t>
                      </a:r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Antibakterial, kuchli yallig‘lanishga qarshi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08048192"/>
                  </a:ext>
                </a:extLst>
              </a:tr>
              <a:tr h="604994">
                <a:tc>
                  <a:txBody>
                    <a:bodyPr/>
                    <a:lstStyle/>
                    <a:p>
                      <a:r>
                        <a:rPr lang="en-US" b="1"/>
                        <a:t>Organik kislotalar</a:t>
                      </a:r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Me’da-ichak faoliyatini yaxshilaydi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60517925"/>
                  </a:ext>
                </a:extLst>
              </a:tr>
              <a:tr h="604994">
                <a:tc>
                  <a:txBody>
                    <a:bodyPr/>
                    <a:lstStyle/>
                    <a:p>
                      <a:r>
                        <a:rPr lang="en-US" b="1"/>
                        <a:t>Vitaminlar (C, B1, B2)</a:t>
                      </a:r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Immunitetni mustahkamlaydi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02736981"/>
                  </a:ext>
                </a:extLst>
              </a:tr>
              <a:tr h="864277">
                <a:tc>
                  <a:txBody>
                    <a:bodyPr/>
                    <a:lstStyle/>
                    <a:p>
                      <a:r>
                        <a:rPr lang="en-US" b="1"/>
                        <a:t>Minerallar (K, Mg, Fe)</a:t>
                      </a:r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Qon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bosimi</a:t>
                      </a:r>
                      <a:r>
                        <a:rPr lang="en-US" dirty="0"/>
                        <a:t>, </a:t>
                      </a:r>
                      <a:r>
                        <a:rPr lang="en-US" dirty="0" err="1"/>
                        <a:t>qon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aylanishini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tartibga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soladi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51798079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7359161" y="0"/>
            <a:ext cx="2329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>
                <a:solidFill>
                  <a:schemeClr val="bg1"/>
                </a:solidFill>
              </a:rPr>
              <a:t>Kimyoviy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tarkibi</a:t>
            </a:r>
            <a:r>
              <a:rPr lang="en-US" sz="2400" b="1" dirty="0">
                <a:solidFill>
                  <a:schemeClr val="bg1"/>
                </a:solidFill>
              </a:rPr>
              <a:t>:</a:t>
            </a:r>
            <a:endParaRPr lang="ru-RU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0909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43254" y="117693"/>
            <a:ext cx="10395438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err="1">
                <a:solidFill>
                  <a:schemeClr val="bg1"/>
                </a:solidFill>
              </a:rPr>
              <a:t>Shifobaxsh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xususiyatlari</a:t>
            </a:r>
            <a:r>
              <a:rPr lang="en-US" sz="2000" b="1" dirty="0">
                <a:solidFill>
                  <a:schemeClr val="bg1"/>
                </a:solidFill>
              </a:rPr>
              <a:t>:</a:t>
            </a:r>
          </a:p>
          <a:p>
            <a:endParaRPr lang="en-US" sz="2000" b="1" dirty="0">
              <a:solidFill>
                <a:schemeClr val="bg1"/>
              </a:solidFill>
            </a:endParaRPr>
          </a:p>
          <a:p>
            <a:r>
              <a:rPr lang="ru-RU" sz="2000" b="1" dirty="0">
                <a:solidFill>
                  <a:schemeClr val="bg1"/>
                </a:solidFill>
              </a:rPr>
              <a:t> 1. </a:t>
            </a:r>
            <a:r>
              <a:rPr lang="en-US" sz="2000" b="1" dirty="0" err="1">
                <a:solidFill>
                  <a:schemeClr val="bg1"/>
                </a:solidFill>
              </a:rPr>
              <a:t>Ovqat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hazm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qilishni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yaxshilaydi</a:t>
            </a:r>
            <a:r>
              <a:rPr lang="en-US" sz="2000" b="1" dirty="0">
                <a:solidFill>
                  <a:schemeClr val="bg1"/>
                </a:solidFill>
              </a:rPr>
              <a:t>.</a:t>
            </a:r>
          </a:p>
          <a:p>
            <a:r>
              <a:rPr lang="en-US" sz="2000" dirty="0" err="1">
                <a:solidFill>
                  <a:schemeClr val="bg1"/>
                </a:solidFill>
              </a:rPr>
              <a:t>Me’da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shirasi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ishlab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chiqarilishini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rag‘batlantiradi</a:t>
            </a:r>
            <a:endParaRPr lang="en-US" sz="2000" dirty="0">
              <a:solidFill>
                <a:schemeClr val="bg1"/>
              </a:solidFill>
            </a:endParaRPr>
          </a:p>
          <a:p>
            <a:r>
              <a:rPr lang="en-US" sz="2000" dirty="0" err="1">
                <a:solidFill>
                  <a:schemeClr val="bg1"/>
                </a:solidFill>
              </a:rPr>
              <a:t>Ich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ketishi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yoki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qabziyatda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foydali</a:t>
            </a:r>
            <a:endParaRPr lang="en-US" sz="2000" dirty="0">
              <a:solidFill>
                <a:schemeClr val="bg1"/>
              </a:solidFill>
            </a:endParaRPr>
          </a:p>
          <a:p>
            <a:r>
              <a:rPr lang="en-US" sz="2000" dirty="0" err="1">
                <a:solidFill>
                  <a:schemeClr val="bg1"/>
                </a:solidFill>
              </a:rPr>
              <a:t>Oshqozon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yallig‘lanishida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yengillik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beradi</a:t>
            </a:r>
            <a:r>
              <a:rPr lang="en-US" sz="2000" dirty="0">
                <a:solidFill>
                  <a:schemeClr val="bg1"/>
                </a:solidFill>
              </a:rPr>
              <a:t>.</a:t>
            </a:r>
          </a:p>
          <a:p>
            <a:endParaRPr lang="en-US" sz="2000" dirty="0">
              <a:solidFill>
                <a:schemeClr val="bg1"/>
              </a:solidFill>
            </a:endParaRPr>
          </a:p>
          <a:p>
            <a:r>
              <a:rPr lang="ru-RU" sz="2000" b="1" dirty="0">
                <a:solidFill>
                  <a:schemeClr val="bg1"/>
                </a:solidFill>
              </a:rPr>
              <a:t> 2. </a:t>
            </a:r>
            <a:r>
              <a:rPr lang="en-US" sz="2000" b="1" dirty="0" err="1">
                <a:solidFill>
                  <a:schemeClr val="bg1"/>
                </a:solidFill>
              </a:rPr>
              <a:t>Jigar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va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o't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pufagini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tozalovchi</a:t>
            </a:r>
            <a:endParaRPr lang="en-US" sz="2000" b="1" dirty="0">
              <a:solidFill>
                <a:schemeClr val="bg1"/>
              </a:solidFill>
            </a:endParaRPr>
          </a:p>
          <a:p>
            <a:r>
              <a:rPr lang="en-US" sz="2000" dirty="0" err="1">
                <a:solidFill>
                  <a:schemeClr val="bg1"/>
                </a:solidFill>
              </a:rPr>
              <a:t>Jigar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hujayralarini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tiklashda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foydali</a:t>
            </a:r>
            <a:endParaRPr lang="en-US" sz="2000" dirty="0">
              <a:solidFill>
                <a:schemeClr val="bg1"/>
              </a:solidFill>
            </a:endParaRPr>
          </a:p>
          <a:p>
            <a:r>
              <a:rPr lang="en-US" sz="2000" dirty="0" err="1">
                <a:solidFill>
                  <a:schemeClr val="bg1"/>
                </a:solidFill>
              </a:rPr>
              <a:t>O‘t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ajralishini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kuchaytiradi</a:t>
            </a:r>
            <a:r>
              <a:rPr lang="en-US" sz="2000" dirty="0">
                <a:solidFill>
                  <a:schemeClr val="bg1"/>
                </a:solidFill>
              </a:rPr>
              <a:t> (</a:t>
            </a:r>
            <a:r>
              <a:rPr lang="en-US" sz="2000" dirty="0" err="1">
                <a:solidFill>
                  <a:schemeClr val="bg1"/>
                </a:solidFill>
              </a:rPr>
              <a:t>xoleretik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ta’sir</a:t>
            </a:r>
            <a:r>
              <a:rPr lang="en-US" sz="2000" dirty="0">
                <a:solidFill>
                  <a:schemeClr val="bg1"/>
                </a:solidFill>
              </a:rPr>
              <a:t>)</a:t>
            </a:r>
          </a:p>
          <a:p>
            <a:r>
              <a:rPr lang="en-US" sz="2000" dirty="0" err="1">
                <a:solidFill>
                  <a:schemeClr val="bg1"/>
                </a:solidFill>
              </a:rPr>
              <a:t>Gepatit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va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jigar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yog‘lanishida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tavsiya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etiladi</a:t>
            </a:r>
            <a:endParaRPr lang="en-US" sz="2000" dirty="0">
              <a:solidFill>
                <a:schemeClr val="bg1"/>
              </a:solidFill>
            </a:endParaRPr>
          </a:p>
          <a:p>
            <a:endParaRPr lang="en-US" sz="2000" dirty="0">
              <a:solidFill>
                <a:schemeClr val="bg1"/>
              </a:solidFill>
            </a:endParaRPr>
          </a:p>
          <a:p>
            <a:r>
              <a:rPr lang="ru-RU" sz="2000" b="1" dirty="0">
                <a:solidFill>
                  <a:schemeClr val="bg1"/>
                </a:solidFill>
              </a:rPr>
              <a:t> 3. </a:t>
            </a:r>
            <a:r>
              <a:rPr lang="en-US" sz="2000" b="1" dirty="0" err="1">
                <a:solidFill>
                  <a:schemeClr val="bg1"/>
                </a:solidFill>
              </a:rPr>
              <a:t>Qandli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diabetga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qarshi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vosita</a:t>
            </a:r>
            <a:endParaRPr lang="en-US" sz="2000" b="1" dirty="0">
              <a:solidFill>
                <a:schemeClr val="bg1"/>
              </a:solidFill>
            </a:endParaRPr>
          </a:p>
          <a:p>
            <a:r>
              <a:rPr lang="en-US" sz="2000" dirty="0">
                <a:solidFill>
                  <a:schemeClr val="bg1"/>
                </a:solidFill>
              </a:rPr>
              <a:t>Inulin </a:t>
            </a:r>
            <a:r>
              <a:rPr lang="en-US" sz="2000" dirty="0" err="1">
                <a:solidFill>
                  <a:schemeClr val="bg1"/>
                </a:solidFill>
              </a:rPr>
              <a:t>organizmda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glyukoza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miqdorini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tartibga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soladi</a:t>
            </a:r>
            <a:endParaRPr lang="en-US" sz="2000" dirty="0">
              <a:solidFill>
                <a:schemeClr val="bg1"/>
              </a:solidFill>
            </a:endParaRPr>
          </a:p>
          <a:p>
            <a:r>
              <a:rPr lang="en-US" sz="2000" dirty="0" err="1">
                <a:solidFill>
                  <a:schemeClr val="bg1"/>
                </a:solidFill>
              </a:rPr>
              <a:t>Qand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darajasini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pasaytiruvchi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tabiiy</a:t>
            </a:r>
            <a:r>
              <a:rPr lang="en-US" sz="2000" dirty="0">
                <a:solidFill>
                  <a:schemeClr val="bg1"/>
                </a:solidFill>
              </a:rPr>
              <a:t> alternative.</a:t>
            </a:r>
          </a:p>
          <a:p>
            <a:endParaRPr lang="en-US" sz="2000" dirty="0">
              <a:solidFill>
                <a:schemeClr val="bg1"/>
              </a:solidFill>
            </a:endParaRPr>
          </a:p>
          <a:p>
            <a:r>
              <a:rPr lang="ru-RU" sz="2000" b="1" dirty="0">
                <a:solidFill>
                  <a:schemeClr val="bg1"/>
                </a:solidFill>
              </a:rPr>
              <a:t> 4. </a:t>
            </a:r>
            <a:r>
              <a:rPr lang="en-US" sz="2000" b="1" dirty="0" err="1">
                <a:solidFill>
                  <a:schemeClr val="bg1"/>
                </a:solidFill>
              </a:rPr>
              <a:t>Diuretik</a:t>
            </a:r>
            <a:r>
              <a:rPr lang="en-US" sz="2000" b="1" dirty="0">
                <a:solidFill>
                  <a:schemeClr val="bg1"/>
                </a:solidFill>
              </a:rPr>
              <a:t> (</a:t>
            </a:r>
            <a:r>
              <a:rPr lang="en-US" sz="2000" b="1" dirty="0" err="1">
                <a:solidFill>
                  <a:schemeClr val="bg1"/>
                </a:solidFill>
              </a:rPr>
              <a:t>siydik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haydovchi</a:t>
            </a:r>
            <a:r>
              <a:rPr lang="en-US" sz="2000" b="1" dirty="0">
                <a:solidFill>
                  <a:schemeClr val="bg1"/>
                </a:solidFill>
              </a:rPr>
              <a:t>) </a:t>
            </a:r>
            <a:r>
              <a:rPr lang="en-US" sz="2000" b="1" dirty="0" err="1">
                <a:solidFill>
                  <a:schemeClr val="bg1"/>
                </a:solidFill>
              </a:rPr>
              <a:t>ta’sir</a:t>
            </a:r>
            <a:endParaRPr lang="en-US" sz="2000" b="1" dirty="0">
              <a:solidFill>
                <a:schemeClr val="bg1"/>
              </a:solidFill>
            </a:endParaRPr>
          </a:p>
          <a:p>
            <a:r>
              <a:rPr lang="en-US" sz="2000" dirty="0" err="1">
                <a:solidFill>
                  <a:schemeClr val="bg1"/>
                </a:solidFill>
              </a:rPr>
              <a:t>Siydik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chiqarishni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rag‘batlantiradi</a:t>
            </a:r>
            <a:endParaRPr lang="en-US" sz="2000" dirty="0">
              <a:solidFill>
                <a:schemeClr val="bg1"/>
              </a:solidFill>
            </a:endParaRPr>
          </a:p>
          <a:p>
            <a:r>
              <a:rPr lang="en-US" sz="2000" dirty="0" err="1">
                <a:solidFill>
                  <a:schemeClr val="bg1"/>
                </a:solidFill>
              </a:rPr>
              <a:t>Buyrak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va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siydik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yo‘llaridagi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yengil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yallig‘lanishlarda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qo‘llaniladi</a:t>
            </a:r>
            <a:endParaRPr lang="en-US" sz="2000" dirty="0">
              <a:solidFill>
                <a:schemeClr val="bg1"/>
              </a:solidFill>
            </a:endParaRPr>
          </a:p>
        </p:txBody>
      </p:sp>
      <p:pic>
        <p:nvPicPr>
          <p:cNvPr id="2050" name="Picture 2" descr="Tabletka o'rniga dorivor o'simliklardan tayyorlangan choy: qon bosimni  tushiradi, metabolizmni yaxshilaydi — Daryo Yangiliklar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5677" y="413239"/>
            <a:ext cx="6336323" cy="5048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98798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19100" y="243733"/>
            <a:ext cx="6096000" cy="563231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 5. </a:t>
            </a:r>
            <a:r>
              <a:rPr lang="en-US" sz="2400" b="1" dirty="0" err="1">
                <a:solidFill>
                  <a:schemeClr val="bg1"/>
                </a:solidFill>
              </a:rPr>
              <a:t>Yurak-qon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tomir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tizimini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qo‘llab-quvvatlaydi</a:t>
            </a:r>
            <a:r>
              <a:rPr lang="en-US" sz="2400" b="1" dirty="0">
                <a:solidFill>
                  <a:schemeClr val="bg1"/>
                </a:solidFill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bg1"/>
                </a:solidFill>
              </a:rPr>
              <a:t>Yurak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urishini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tinchlantiradi</a:t>
            </a:r>
            <a:endParaRPr lang="en-US" sz="2400" dirty="0">
              <a:solidFill>
                <a:schemeClr val="bg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bg1"/>
                </a:solidFill>
              </a:rPr>
              <a:t>Qon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aylanishini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yaxshilaydi</a:t>
            </a:r>
            <a:r>
              <a:rPr lang="en-US" sz="2400" dirty="0">
                <a:solidFill>
                  <a:schemeClr val="bg1"/>
                </a:solidFill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bg1"/>
              </a:solidFill>
            </a:endParaRPr>
          </a:p>
          <a:p>
            <a:r>
              <a:rPr lang="ru-RU" sz="2400" b="1" dirty="0">
                <a:solidFill>
                  <a:schemeClr val="bg1"/>
                </a:solidFill>
              </a:rPr>
              <a:t> 6. </a:t>
            </a:r>
            <a:r>
              <a:rPr lang="en-US" sz="2400" b="1" dirty="0" err="1">
                <a:solidFill>
                  <a:schemeClr val="bg1"/>
                </a:solidFill>
              </a:rPr>
              <a:t>Antiseptik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va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yallig‘lanishga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qarshi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vosita</a:t>
            </a:r>
            <a:endParaRPr lang="en-US" sz="2400" b="1" dirty="0">
              <a:solidFill>
                <a:schemeClr val="bg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</a:rPr>
              <a:t>Teri </a:t>
            </a:r>
            <a:r>
              <a:rPr lang="en-US" sz="2400" dirty="0" err="1">
                <a:solidFill>
                  <a:schemeClr val="bg1"/>
                </a:solidFill>
              </a:rPr>
              <a:t>yallig‘lanishlarida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tashqi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qo‘llaniladi</a:t>
            </a:r>
            <a:r>
              <a:rPr lang="en-US" sz="2400" dirty="0">
                <a:solidFill>
                  <a:schemeClr val="bg1"/>
                </a:solidFill>
              </a:rPr>
              <a:t> (</a:t>
            </a:r>
            <a:r>
              <a:rPr lang="en-US" sz="2400" dirty="0" err="1">
                <a:solidFill>
                  <a:schemeClr val="bg1"/>
                </a:solidFill>
              </a:rPr>
              <a:t>yiringli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yaralar</a:t>
            </a:r>
            <a:r>
              <a:rPr lang="en-US" sz="2400" dirty="0">
                <a:solidFill>
                  <a:schemeClr val="bg1"/>
                </a:solidFill>
              </a:rPr>
              <a:t>, </a:t>
            </a:r>
            <a:r>
              <a:rPr lang="en-US" sz="2400" dirty="0" err="1">
                <a:solidFill>
                  <a:schemeClr val="bg1"/>
                </a:solidFill>
              </a:rPr>
              <a:t>dermatit</a:t>
            </a:r>
            <a:r>
              <a:rPr lang="en-US" sz="2400" dirty="0">
                <a:solidFill>
                  <a:schemeClr val="bg1"/>
                </a:solidFill>
              </a:rPr>
              <a:t>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bg1"/>
                </a:solidFill>
              </a:rPr>
              <a:t>Og‘iz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yuvish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uchun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damlamasi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stomatit</a:t>
            </a:r>
            <a:r>
              <a:rPr lang="en-US" sz="2400" dirty="0">
                <a:solidFill>
                  <a:schemeClr val="bg1"/>
                </a:solidFill>
              </a:rPr>
              <a:t>, angina, milk </a:t>
            </a:r>
            <a:r>
              <a:rPr lang="en-US" sz="2400" dirty="0" err="1">
                <a:solidFill>
                  <a:schemeClr val="bg1"/>
                </a:solidFill>
              </a:rPr>
              <a:t>kasalliklariga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qarshi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ishlatiladi</a:t>
            </a:r>
            <a:r>
              <a:rPr lang="en-US" sz="2400" dirty="0">
                <a:solidFill>
                  <a:schemeClr val="bg1"/>
                </a:solidFill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bg1"/>
              </a:solidFill>
            </a:endParaRPr>
          </a:p>
          <a:p>
            <a:r>
              <a:rPr lang="ru-RU" sz="2400" b="1" dirty="0">
                <a:solidFill>
                  <a:schemeClr val="bg1"/>
                </a:solidFill>
              </a:rPr>
              <a:t> 7. </a:t>
            </a:r>
            <a:r>
              <a:rPr lang="en-US" sz="2400" b="1" dirty="0" err="1">
                <a:solidFill>
                  <a:schemeClr val="bg1"/>
                </a:solidFill>
              </a:rPr>
              <a:t>Sog‘lom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ichak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mikroflorasi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uchun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foydali</a:t>
            </a:r>
            <a:endParaRPr lang="en-US" sz="2400" b="1" dirty="0">
              <a:solidFill>
                <a:schemeClr val="bg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</a:rPr>
              <a:t>Inulin </a:t>
            </a:r>
            <a:r>
              <a:rPr lang="en-US" sz="2400" dirty="0" err="1">
                <a:solidFill>
                  <a:schemeClr val="bg1"/>
                </a:solidFill>
              </a:rPr>
              <a:t>ichak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mikroflorasini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me’yorga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soladi</a:t>
            </a:r>
            <a:r>
              <a:rPr lang="en-US" sz="2400" dirty="0">
                <a:solidFill>
                  <a:schemeClr val="bg1"/>
                </a:solidFill>
              </a:rPr>
              <a:t> (</a:t>
            </a:r>
            <a:r>
              <a:rPr lang="en-US" sz="2400" dirty="0" err="1">
                <a:solidFill>
                  <a:schemeClr val="bg1"/>
                </a:solidFill>
              </a:rPr>
              <a:t>probiyotiklarni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oziqlantiradi</a:t>
            </a:r>
            <a:r>
              <a:rPr lang="en-US" sz="2400" dirty="0">
                <a:solidFill>
                  <a:schemeClr val="bg1"/>
                </a:solidFill>
              </a:rPr>
              <a:t>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bg1"/>
                </a:solidFill>
              </a:rPr>
              <a:t>Surunkali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disbakteriozda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ishlatiladi</a:t>
            </a:r>
            <a:endParaRPr lang="en-US" sz="2400" dirty="0">
              <a:solidFill>
                <a:schemeClr val="bg1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7474204"/>
              </p:ext>
            </p:extLst>
          </p:nvPr>
        </p:nvGraphicFramePr>
        <p:xfrm>
          <a:off x="6436946" y="1316470"/>
          <a:ext cx="5579208" cy="3205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89604">
                  <a:extLst>
                    <a:ext uri="{9D8B030D-6E8A-4147-A177-3AD203B41FA5}">
                      <a16:colId xmlns:a16="http://schemas.microsoft.com/office/drawing/2014/main" val="3004833042"/>
                    </a:ext>
                  </a:extLst>
                </a:gridCol>
                <a:gridCol w="2789604">
                  <a:extLst>
                    <a:ext uri="{9D8B030D-6E8A-4147-A177-3AD203B41FA5}">
                      <a16:colId xmlns:a16="http://schemas.microsoft.com/office/drawing/2014/main" val="217725421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Tayyorlanish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usuli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Qo‘llanilishi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193455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/>
                        <a:t>Ildiz damlamasi</a:t>
                      </a:r>
                      <a:r>
                        <a:rPr lang="en-US"/>
                        <a:t> (1 osh qoshiq quritilgan ildiz, 200 ml qaynoq suv)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Kuniga 2-3 mahal 1/3 stakandan ovqatdan oldin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126293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/>
                        <a:t>Yangi sharbat</a:t>
                      </a:r>
                      <a:r>
                        <a:rPr lang="en-US"/>
                        <a:t> (ildiz va bargdan siqib olingan)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Kuniga 1 choy qoshiqdan jigar kasalliklarida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898475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Choy </a:t>
                      </a:r>
                      <a:r>
                        <a:rPr lang="en-US" b="1" dirty="0" err="1"/>
                        <a:t>shaklida</a:t>
                      </a:r>
                      <a:r>
                        <a:rPr lang="en-US" dirty="0"/>
                        <a:t> (</a:t>
                      </a:r>
                      <a:r>
                        <a:rPr lang="en-US" dirty="0" err="1"/>
                        <a:t>ildiz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va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barg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aralashmasi</a:t>
                      </a:r>
                      <a:r>
                        <a:rPr lang="en-US" dirty="0"/>
                        <a:t>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Ovqat hazm qilish uchun ichiladi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070423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b="1"/>
                        <a:t>Tashqi surtma</a:t>
                      </a:r>
                      <a:r>
                        <a:rPr lang="sv-SE"/>
                        <a:t> (damlama yoki kompress)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Teri </a:t>
                      </a:r>
                      <a:r>
                        <a:rPr lang="en-US" dirty="0" err="1"/>
                        <a:t>kasalliklari</a:t>
                      </a:r>
                      <a:r>
                        <a:rPr lang="en-US" dirty="0"/>
                        <a:t>, </a:t>
                      </a:r>
                      <a:r>
                        <a:rPr lang="en-US" dirty="0" err="1"/>
                        <a:t>yiringli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yaralarda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97909011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6515100" y="606641"/>
            <a:ext cx="500361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Qanday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tayyorlanadi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va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qo‘llaniladi</a:t>
            </a:r>
            <a:r>
              <a:rPr lang="en-US" sz="2400" b="1" dirty="0">
                <a:solidFill>
                  <a:schemeClr val="bg1"/>
                </a:solidFill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468832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4269" y="586715"/>
            <a:ext cx="6096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b="1" dirty="0" err="1">
                <a:solidFill>
                  <a:schemeClr val="bg1"/>
                </a:solidFill>
              </a:rPr>
              <a:t>Xulosa</a:t>
            </a:r>
            <a:endParaRPr lang="en-US" sz="2400" b="1" dirty="0">
              <a:solidFill>
                <a:schemeClr val="bg1"/>
              </a:solidFill>
            </a:endParaRPr>
          </a:p>
          <a:p>
            <a:endParaRPr lang="en-US" sz="2400" b="1" dirty="0">
              <a:solidFill>
                <a:schemeClr val="bg1"/>
              </a:solidFill>
            </a:endParaRPr>
          </a:p>
          <a:p>
            <a:r>
              <a:rPr lang="en-US" sz="2400" dirty="0" err="1">
                <a:solidFill>
                  <a:schemeClr val="bg1"/>
                </a:solidFill>
              </a:rPr>
              <a:t>Oddiy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sachratqi</a:t>
            </a:r>
            <a:r>
              <a:rPr lang="en-US" sz="2400" dirty="0">
                <a:solidFill>
                  <a:schemeClr val="bg1"/>
                </a:solidFill>
              </a:rPr>
              <a:t> (</a:t>
            </a:r>
            <a:r>
              <a:rPr lang="en-US" sz="2400" i="1" dirty="0" err="1">
                <a:solidFill>
                  <a:schemeClr val="bg1"/>
                </a:solidFill>
              </a:rPr>
              <a:t>Cichorium</a:t>
            </a:r>
            <a:r>
              <a:rPr lang="en-US" sz="2400" i="1" dirty="0">
                <a:solidFill>
                  <a:schemeClr val="bg1"/>
                </a:solidFill>
              </a:rPr>
              <a:t> </a:t>
            </a:r>
            <a:r>
              <a:rPr lang="en-US" sz="2400" i="1" dirty="0" err="1">
                <a:solidFill>
                  <a:schemeClr val="bg1"/>
                </a:solidFill>
              </a:rPr>
              <a:t>intybus</a:t>
            </a:r>
            <a:r>
              <a:rPr lang="en-US" sz="2400" dirty="0">
                <a:solidFill>
                  <a:schemeClr val="bg1"/>
                </a:solidFill>
              </a:rPr>
              <a:t> L.) – </a:t>
            </a:r>
            <a:r>
              <a:rPr lang="en-US" sz="2400" dirty="0" err="1">
                <a:solidFill>
                  <a:schemeClr val="bg1"/>
                </a:solidFill>
              </a:rPr>
              <a:t>O‘zbekiston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florasida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keng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tarqalgan</a:t>
            </a:r>
            <a:r>
              <a:rPr lang="en-US" sz="2400" dirty="0">
                <a:solidFill>
                  <a:schemeClr val="bg1"/>
                </a:solidFill>
              </a:rPr>
              <a:t>, </a:t>
            </a:r>
            <a:r>
              <a:rPr lang="en-US" sz="2400" dirty="0" err="1">
                <a:solidFill>
                  <a:schemeClr val="bg1"/>
                </a:solidFill>
              </a:rPr>
              <a:t>o‘ziga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xos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biologik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va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shifobaxsh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xususiyatlarga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ega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o‘simlik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turidir</a:t>
            </a:r>
            <a:r>
              <a:rPr lang="en-US" sz="2400" dirty="0">
                <a:solidFill>
                  <a:schemeClr val="bg1"/>
                </a:solidFill>
              </a:rPr>
              <a:t>. U </a:t>
            </a:r>
            <a:r>
              <a:rPr lang="en-US" sz="2400" dirty="0" err="1">
                <a:solidFill>
                  <a:schemeClr val="bg1"/>
                </a:solidFill>
              </a:rPr>
              <a:t>Asteraceae</a:t>
            </a:r>
            <a:r>
              <a:rPr lang="en-US" sz="2400" dirty="0">
                <a:solidFill>
                  <a:schemeClr val="bg1"/>
                </a:solidFill>
              </a:rPr>
              <a:t> (</a:t>
            </a:r>
            <a:r>
              <a:rPr lang="en-US" sz="2400" dirty="0" err="1">
                <a:solidFill>
                  <a:schemeClr val="bg1"/>
                </a:solidFill>
              </a:rPr>
              <a:t>qoraguldoshlar</a:t>
            </a:r>
            <a:r>
              <a:rPr lang="en-US" sz="2400" dirty="0">
                <a:solidFill>
                  <a:schemeClr val="bg1"/>
                </a:solidFill>
              </a:rPr>
              <a:t>) </a:t>
            </a:r>
            <a:r>
              <a:rPr lang="en-US" sz="2400" dirty="0" err="1">
                <a:solidFill>
                  <a:schemeClr val="bg1"/>
                </a:solidFill>
              </a:rPr>
              <a:t>oilasiga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mansub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bo‘lib</a:t>
            </a:r>
            <a:r>
              <a:rPr lang="en-US" sz="2400" dirty="0">
                <a:solidFill>
                  <a:schemeClr val="bg1"/>
                </a:solidFill>
              </a:rPr>
              <a:t>, </a:t>
            </a:r>
            <a:r>
              <a:rPr lang="en-US" sz="2400" dirty="0" err="1">
                <a:solidFill>
                  <a:schemeClr val="bg1"/>
                </a:solidFill>
              </a:rPr>
              <a:t>asosan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yo‘l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yoqalari</a:t>
            </a:r>
            <a:r>
              <a:rPr lang="en-US" sz="2400" dirty="0">
                <a:solidFill>
                  <a:schemeClr val="bg1"/>
                </a:solidFill>
              </a:rPr>
              <a:t>, </a:t>
            </a:r>
            <a:r>
              <a:rPr lang="en-US" sz="2400" dirty="0" err="1">
                <a:solidFill>
                  <a:schemeClr val="bg1"/>
                </a:solidFill>
              </a:rPr>
              <a:t>dala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chetlari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va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ochiq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yaylovlarda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uchraydi</a:t>
            </a:r>
            <a:r>
              <a:rPr lang="en-US" sz="2400" dirty="0">
                <a:solidFill>
                  <a:schemeClr val="bg1"/>
                </a:solidFill>
              </a:rPr>
              <a:t>. </a:t>
            </a:r>
            <a:r>
              <a:rPr lang="en-US" sz="2400" dirty="0" err="1">
                <a:solidFill>
                  <a:schemeClr val="bg1"/>
                </a:solidFill>
              </a:rPr>
              <a:t>Tabiatda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o‘z-o‘zidan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o‘suvchi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bu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o‘simlik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kuchli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moslashuvchanlik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va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chidamlilik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xususiyatlariga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ega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bo‘lib</a:t>
            </a:r>
            <a:r>
              <a:rPr lang="en-US" sz="2400" dirty="0">
                <a:solidFill>
                  <a:schemeClr val="bg1"/>
                </a:solidFill>
              </a:rPr>
              <a:t>, </a:t>
            </a:r>
            <a:r>
              <a:rPr lang="en-US" sz="2400" dirty="0" err="1">
                <a:solidFill>
                  <a:schemeClr val="bg1"/>
                </a:solidFill>
              </a:rPr>
              <a:t>turli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ekologik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sharoitlarda</a:t>
            </a:r>
            <a:r>
              <a:rPr lang="en-US" sz="2400" dirty="0">
                <a:solidFill>
                  <a:schemeClr val="bg1"/>
                </a:solidFill>
              </a:rPr>
              <a:t> ham </a:t>
            </a:r>
            <a:r>
              <a:rPr lang="en-US" sz="2400" dirty="0" err="1">
                <a:solidFill>
                  <a:schemeClr val="bg1"/>
                </a:solidFill>
              </a:rPr>
              <a:t>muvaffaqiyatli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o‘sadi</a:t>
            </a:r>
            <a:r>
              <a:rPr lang="en-US" sz="2400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856072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174380" y="1131838"/>
            <a:ext cx="10339754" cy="4926062"/>
          </a:xfrm>
          <a:prstGeom prst="roundRect">
            <a:avLst>
              <a:gd name="adj" fmla="val 7207"/>
            </a:avLst>
          </a:prstGeom>
          <a:solidFill>
            <a:srgbClr val="0E1C3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454269" y="586715"/>
            <a:ext cx="9779977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err="1">
                <a:solidFill>
                  <a:schemeClr val="bg1"/>
                </a:solidFill>
              </a:rPr>
              <a:t>Foydalanilgan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adabiyotlar</a:t>
            </a:r>
            <a:r>
              <a:rPr lang="en-US" sz="2000" b="1" dirty="0">
                <a:solidFill>
                  <a:schemeClr val="bg1"/>
                </a:solidFill>
              </a:rPr>
              <a:t>:</a:t>
            </a:r>
          </a:p>
          <a:p>
            <a:endParaRPr lang="en-US" sz="2000" b="1" dirty="0">
              <a:solidFill>
                <a:schemeClr val="bg1"/>
              </a:solidFill>
            </a:endParaRPr>
          </a:p>
          <a:p>
            <a:r>
              <a:rPr lang="en-US" sz="2000" b="1" dirty="0" err="1">
                <a:solidFill>
                  <a:schemeClr val="bg1"/>
                </a:solidFill>
              </a:rPr>
              <a:t>Karimov</a:t>
            </a:r>
            <a:r>
              <a:rPr lang="en-US" sz="2000" b="1" dirty="0">
                <a:solidFill>
                  <a:schemeClr val="bg1"/>
                </a:solidFill>
              </a:rPr>
              <a:t> M. K., </a:t>
            </a:r>
            <a:r>
              <a:rPr lang="en-US" sz="2000" b="1" dirty="0" err="1">
                <a:solidFill>
                  <a:schemeClr val="bg1"/>
                </a:solidFill>
              </a:rPr>
              <a:t>Tojimatova</a:t>
            </a:r>
            <a:r>
              <a:rPr lang="en-US" sz="2000" b="1" dirty="0">
                <a:solidFill>
                  <a:schemeClr val="bg1"/>
                </a:solidFill>
              </a:rPr>
              <a:t> M. Sh. </a:t>
            </a:r>
            <a:r>
              <a:rPr lang="en-US" sz="2000" b="1" dirty="0" err="1">
                <a:solidFill>
                  <a:schemeClr val="bg1"/>
                </a:solidFill>
              </a:rPr>
              <a:t>O‘zbekistonda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dorivor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o‘simliklar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florasi</a:t>
            </a:r>
            <a:r>
              <a:rPr lang="en-US" sz="2000" b="1" dirty="0">
                <a:solidFill>
                  <a:schemeClr val="bg1"/>
                </a:solidFill>
              </a:rPr>
              <a:t>. – Toshkent: Fan, 2005. – 224 b.</a:t>
            </a:r>
          </a:p>
          <a:p>
            <a:r>
              <a:rPr lang="en-US" sz="2000" b="1" dirty="0" err="1">
                <a:solidFill>
                  <a:schemeClr val="bg1"/>
                </a:solidFill>
              </a:rPr>
              <a:t>Rakhimova</a:t>
            </a:r>
            <a:r>
              <a:rPr lang="en-US" sz="2000" b="1" dirty="0">
                <a:solidFill>
                  <a:schemeClr val="bg1"/>
                </a:solidFill>
              </a:rPr>
              <a:t> Sh. B., </a:t>
            </a:r>
            <a:r>
              <a:rPr lang="en-US" sz="2000" b="1" dirty="0" err="1">
                <a:solidFill>
                  <a:schemeClr val="bg1"/>
                </a:solidFill>
              </a:rPr>
              <a:t>Yusupova</a:t>
            </a:r>
            <a:r>
              <a:rPr lang="en-US" sz="2000" b="1" dirty="0">
                <a:solidFill>
                  <a:schemeClr val="bg1"/>
                </a:solidFill>
              </a:rPr>
              <a:t> G. G. </a:t>
            </a:r>
            <a:r>
              <a:rPr lang="en-US" sz="2000" b="1" dirty="0" err="1">
                <a:solidFill>
                  <a:schemeClr val="bg1"/>
                </a:solidFill>
              </a:rPr>
              <a:t>Dorivor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o‘simliklar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va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ularning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kimyoviy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tarkibi</a:t>
            </a:r>
            <a:r>
              <a:rPr lang="en-US" sz="2000" b="1" dirty="0">
                <a:solidFill>
                  <a:schemeClr val="bg1"/>
                </a:solidFill>
              </a:rPr>
              <a:t>. – Toshkent: </a:t>
            </a:r>
            <a:r>
              <a:rPr lang="en-US" sz="2000" b="1" dirty="0" err="1">
                <a:solidFill>
                  <a:schemeClr val="bg1"/>
                </a:solidFill>
              </a:rPr>
              <a:t>Tibbiyot</a:t>
            </a:r>
            <a:r>
              <a:rPr lang="en-US" sz="2000" b="1" dirty="0">
                <a:solidFill>
                  <a:schemeClr val="bg1"/>
                </a:solidFill>
              </a:rPr>
              <a:t>, 2008. – 198 b.</a:t>
            </a:r>
          </a:p>
          <a:p>
            <a:r>
              <a:rPr lang="en-US" sz="2000" b="1" dirty="0" err="1">
                <a:solidFill>
                  <a:schemeClr val="bg1"/>
                </a:solidFill>
              </a:rPr>
              <a:t>Sodiqov</a:t>
            </a:r>
            <a:r>
              <a:rPr lang="en-US" sz="2000" b="1" dirty="0">
                <a:solidFill>
                  <a:schemeClr val="bg1"/>
                </a:solidFill>
              </a:rPr>
              <a:t> S. H. </a:t>
            </a:r>
            <a:r>
              <a:rPr lang="en-US" sz="2000" b="1" dirty="0" err="1">
                <a:solidFill>
                  <a:schemeClr val="bg1"/>
                </a:solidFill>
              </a:rPr>
              <a:t>Botanika</a:t>
            </a:r>
            <a:r>
              <a:rPr lang="en-US" sz="2000" b="1" dirty="0">
                <a:solidFill>
                  <a:schemeClr val="bg1"/>
                </a:solidFill>
              </a:rPr>
              <a:t> (</a:t>
            </a:r>
            <a:r>
              <a:rPr lang="en-US" sz="2000" b="1" dirty="0" err="1">
                <a:solidFill>
                  <a:schemeClr val="bg1"/>
                </a:solidFill>
              </a:rPr>
              <a:t>yuqori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o‘simliklar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sistematikasi</a:t>
            </a:r>
            <a:r>
              <a:rPr lang="en-US" sz="2000" b="1" dirty="0">
                <a:solidFill>
                  <a:schemeClr val="bg1"/>
                </a:solidFill>
              </a:rPr>
              <a:t>). – Toshkent: </a:t>
            </a:r>
            <a:r>
              <a:rPr lang="en-US" sz="2000" b="1" dirty="0" err="1">
                <a:solidFill>
                  <a:schemeClr val="bg1"/>
                </a:solidFill>
              </a:rPr>
              <a:t>O‘zbekiston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Milliy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Ensiklopediyasi</a:t>
            </a:r>
            <a:r>
              <a:rPr lang="en-US" sz="2000" b="1" dirty="0">
                <a:solidFill>
                  <a:schemeClr val="bg1"/>
                </a:solidFill>
              </a:rPr>
              <a:t>, 2012. – 300 b.</a:t>
            </a:r>
          </a:p>
          <a:p>
            <a:r>
              <a:rPr lang="en-US" sz="2000" b="1" dirty="0">
                <a:solidFill>
                  <a:schemeClr val="bg1"/>
                </a:solidFill>
              </a:rPr>
              <a:t>Flora of Uzbekistan. </a:t>
            </a:r>
            <a:r>
              <a:rPr lang="en-US" sz="2000" b="1" dirty="0" err="1">
                <a:solidFill>
                  <a:schemeClr val="bg1"/>
                </a:solidFill>
              </a:rPr>
              <a:t>Inula</a:t>
            </a:r>
            <a:r>
              <a:rPr lang="en-US" sz="2000" b="1" dirty="0">
                <a:solidFill>
                  <a:schemeClr val="bg1"/>
                </a:solidFill>
              </a:rPr>
              <a:t> species data. Institute of Botany, Uzbekistan Academy of Sciences. </a:t>
            </a:r>
            <a:r>
              <a:rPr lang="en-US" sz="2000" b="1" dirty="0" err="1">
                <a:solidFill>
                  <a:schemeClr val="bg1"/>
                </a:solidFill>
                <a:hlinkClick r:id="rId2"/>
              </a:rPr>
              <a:t>www.botany.uz</a:t>
            </a:r>
            <a:endParaRPr lang="en-US" sz="2000" b="1" dirty="0">
              <a:solidFill>
                <a:schemeClr val="bg1"/>
              </a:solidFill>
            </a:endParaRPr>
          </a:p>
          <a:p>
            <a:r>
              <a:rPr lang="en-US" sz="2000" b="1" dirty="0" err="1">
                <a:solidFill>
                  <a:schemeClr val="bg1"/>
                </a:solidFill>
              </a:rPr>
              <a:t>Grudzinskaya</a:t>
            </a:r>
            <a:r>
              <a:rPr lang="en-US" sz="2000" b="1" dirty="0">
                <a:solidFill>
                  <a:schemeClr val="bg1"/>
                </a:solidFill>
              </a:rPr>
              <a:t> L. M., </a:t>
            </a:r>
            <a:r>
              <a:rPr lang="en-US" sz="2000" b="1" dirty="0" err="1">
                <a:solidFill>
                  <a:schemeClr val="bg1"/>
                </a:solidFill>
              </a:rPr>
              <a:t>Lekarstvennye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rastenija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Srednej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Azii</a:t>
            </a:r>
            <a:r>
              <a:rPr lang="en-US" sz="2000" b="1" dirty="0">
                <a:solidFill>
                  <a:schemeClr val="bg1"/>
                </a:solidFill>
              </a:rPr>
              <a:t>. – Tashkent: </a:t>
            </a:r>
            <a:r>
              <a:rPr lang="en-US" sz="2000" b="1" dirty="0" err="1">
                <a:solidFill>
                  <a:schemeClr val="bg1"/>
                </a:solidFill>
              </a:rPr>
              <a:t>Meditsina</a:t>
            </a:r>
            <a:r>
              <a:rPr lang="en-US" sz="2000" b="1" dirty="0">
                <a:solidFill>
                  <a:schemeClr val="bg1"/>
                </a:solidFill>
              </a:rPr>
              <a:t>, 1973. – 312 s.</a:t>
            </a:r>
          </a:p>
          <a:p>
            <a:r>
              <a:rPr lang="en-US" sz="2000" b="1" dirty="0" err="1">
                <a:solidFill>
                  <a:schemeClr val="bg1"/>
                </a:solidFill>
              </a:rPr>
              <a:t>Kamilov</a:t>
            </a:r>
            <a:r>
              <a:rPr lang="en-US" sz="2000" b="1" dirty="0">
                <a:solidFill>
                  <a:schemeClr val="bg1"/>
                </a:solidFill>
              </a:rPr>
              <a:t> F. A., </a:t>
            </a:r>
            <a:r>
              <a:rPr lang="en-US" sz="2000" b="1" dirty="0" err="1">
                <a:solidFill>
                  <a:schemeClr val="bg1"/>
                </a:solidFill>
              </a:rPr>
              <a:t>Faiziev</a:t>
            </a:r>
            <a:r>
              <a:rPr lang="en-US" sz="2000" b="1" dirty="0">
                <a:solidFill>
                  <a:schemeClr val="bg1"/>
                </a:solidFill>
              </a:rPr>
              <a:t> A. A. </a:t>
            </a:r>
            <a:r>
              <a:rPr lang="en-US" sz="2000" b="1" dirty="0" err="1">
                <a:solidFill>
                  <a:schemeClr val="bg1"/>
                </a:solidFill>
              </a:rPr>
              <a:t>Rasteniya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i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ikh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farmakologicheskoe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ispol'zovanie</a:t>
            </a:r>
            <a:r>
              <a:rPr lang="en-US" sz="2000" b="1" dirty="0">
                <a:solidFill>
                  <a:schemeClr val="bg1"/>
                </a:solidFill>
              </a:rPr>
              <a:t>. – Tashkent: Fan, 1981. – 275 s.</a:t>
            </a:r>
          </a:p>
          <a:p>
            <a:r>
              <a:rPr lang="en-US" sz="2000" b="1" dirty="0">
                <a:solidFill>
                  <a:schemeClr val="bg1"/>
                </a:solidFill>
              </a:rPr>
              <a:t>Plants of the World Online (</a:t>
            </a:r>
            <a:r>
              <a:rPr lang="en-US" sz="2000" b="1" dirty="0" err="1">
                <a:solidFill>
                  <a:schemeClr val="bg1"/>
                </a:solidFill>
              </a:rPr>
              <a:t>POWO</a:t>
            </a:r>
            <a:r>
              <a:rPr lang="en-US" sz="2000" b="1" dirty="0">
                <a:solidFill>
                  <a:schemeClr val="bg1"/>
                </a:solidFill>
              </a:rPr>
              <a:t>): </a:t>
            </a:r>
            <a:r>
              <a:rPr lang="en-US" sz="2000" b="1" i="1" dirty="0" err="1">
                <a:solidFill>
                  <a:schemeClr val="bg1"/>
                </a:solidFill>
              </a:rPr>
              <a:t>Inula</a:t>
            </a:r>
            <a:r>
              <a:rPr lang="en-US" sz="2000" b="1" i="1" dirty="0">
                <a:solidFill>
                  <a:schemeClr val="bg1"/>
                </a:solidFill>
              </a:rPr>
              <a:t> </a:t>
            </a:r>
            <a:r>
              <a:rPr lang="en-US" sz="2000" b="1" i="1" dirty="0" err="1">
                <a:solidFill>
                  <a:schemeClr val="bg1"/>
                </a:solidFill>
              </a:rPr>
              <a:t>grandis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Schrenk</a:t>
            </a:r>
            <a:r>
              <a:rPr lang="en-US" sz="2000" b="1" dirty="0">
                <a:solidFill>
                  <a:schemeClr val="bg1"/>
                </a:solidFill>
              </a:rPr>
              <a:t> – https://</a:t>
            </a:r>
            <a:r>
              <a:rPr lang="en-US" sz="2000" b="1" dirty="0" err="1">
                <a:solidFill>
                  <a:schemeClr val="bg1"/>
                </a:solidFill>
              </a:rPr>
              <a:t>powo.science.kew.org</a:t>
            </a:r>
            <a:endParaRPr lang="en-US" sz="2000" b="1" dirty="0">
              <a:solidFill>
                <a:schemeClr val="bg1"/>
              </a:solidFill>
            </a:endParaRPr>
          </a:p>
          <a:p>
            <a:r>
              <a:rPr lang="en-US" sz="2000" b="1" dirty="0">
                <a:solidFill>
                  <a:schemeClr val="bg1"/>
                </a:solidFill>
              </a:rPr>
              <a:t>PubMed, </a:t>
            </a:r>
            <a:r>
              <a:rPr lang="en-US" sz="2000" b="1" dirty="0" err="1">
                <a:solidFill>
                  <a:schemeClr val="bg1"/>
                </a:solidFill>
              </a:rPr>
              <a:t>NCBI</a:t>
            </a:r>
            <a:r>
              <a:rPr lang="en-US" sz="2000" b="1" dirty="0">
                <a:solidFill>
                  <a:schemeClr val="bg1"/>
                </a:solidFill>
              </a:rPr>
              <a:t>, and Scopus </a:t>
            </a:r>
            <a:r>
              <a:rPr lang="en-US" sz="2000" b="1" dirty="0" err="1">
                <a:solidFill>
                  <a:schemeClr val="bg1"/>
                </a:solidFill>
              </a:rPr>
              <a:t>maqolalari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orqali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i="1" dirty="0" err="1">
                <a:solidFill>
                  <a:schemeClr val="bg1"/>
                </a:solidFill>
              </a:rPr>
              <a:t>Inula</a:t>
            </a:r>
            <a:r>
              <a:rPr lang="en-US" sz="2000" b="1" i="1" dirty="0">
                <a:solidFill>
                  <a:schemeClr val="bg1"/>
                </a:solidFill>
              </a:rPr>
              <a:t> </a:t>
            </a:r>
            <a:r>
              <a:rPr lang="en-US" sz="2000" b="1" i="1" dirty="0" err="1">
                <a:solidFill>
                  <a:schemeClr val="bg1"/>
                </a:solidFill>
              </a:rPr>
              <a:t>grandis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turining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farmakologik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xususiyatlariga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oid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ilmiy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maqolalar</a:t>
            </a:r>
            <a:r>
              <a:rPr lang="en-US" sz="2000" b="1" dirty="0">
                <a:solidFill>
                  <a:schemeClr val="bg1"/>
                </a:solidFill>
              </a:rPr>
              <a:t> (</a:t>
            </a:r>
            <a:r>
              <a:rPr lang="en-US" sz="2000" b="1" dirty="0" err="1">
                <a:solidFill>
                  <a:schemeClr val="bg1"/>
                </a:solidFill>
              </a:rPr>
              <a:t>ingliz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tilida</a:t>
            </a:r>
            <a:r>
              <a:rPr lang="en-US" sz="2000" b="1" dirty="0">
                <a:solidFill>
                  <a:schemeClr val="bg1"/>
                </a:solidFill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96782290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2A5B7F"/>
      </a:dk2>
      <a:lt2>
        <a:srgbClr val="ABDAFC"/>
      </a:lt2>
      <a:accent1>
        <a:srgbClr val="9EC544"/>
      </a:accent1>
      <a:accent2>
        <a:srgbClr val="50BEA3"/>
      </a:accent2>
      <a:accent3>
        <a:srgbClr val="4A9CCC"/>
      </a:accent3>
      <a:accent4>
        <a:srgbClr val="9A66CA"/>
      </a:accent4>
      <a:accent5>
        <a:srgbClr val="C54F71"/>
      </a:accent5>
      <a:accent6>
        <a:srgbClr val="DE9C3C"/>
      </a:accent6>
      <a:hlink>
        <a:srgbClr val="6BA9DA"/>
      </a:hlink>
      <a:folHlink>
        <a:srgbClr val="A0BCD3"/>
      </a:folHlink>
    </a:clrScheme>
    <a:fontScheme name="Damask">
      <a:majorFont>
        <a:latin typeface="Bookman Old Style" panose="02050604050505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mask" id="{F9A299A0-33D0-4E0F-9F3F-7163E3744208}" vid="{746EEEEA-FB6A-406B-B510-531588D5481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Дамаск</Template>
  <TotalTime>127</TotalTime>
  <Words>1003</Words>
  <Application>Microsoft Office PowerPoint</Application>
  <PresentationFormat>Widescreen</PresentationFormat>
  <Paragraphs>121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Bookman Old Style</vt:lpstr>
      <vt:lpstr>Rockwell</vt:lpstr>
      <vt:lpstr>Damask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PRESTIGE</dc:creator>
  <cp:lastModifiedBy>Risxitilla Jaloldinov</cp:lastModifiedBy>
  <cp:revision>7</cp:revision>
  <dcterms:created xsi:type="dcterms:W3CDTF">2025-05-15T08:03:52Z</dcterms:created>
  <dcterms:modified xsi:type="dcterms:W3CDTF">2025-08-04T16:04:22Z</dcterms:modified>
</cp:coreProperties>
</file>