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4" r:id="rId9"/>
    <p:sldId id="266" r:id="rId10"/>
    <p:sldId id="263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6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5904656"/>
          </a:xfrm>
        </p:spPr>
        <p:txBody>
          <a:bodyPr>
            <a:normAutofit/>
          </a:bodyPr>
          <a:lstStyle/>
          <a:p>
            <a:r>
              <a:rPr lang="en-US" b="1" dirty="0"/>
              <a:t>3-МАВЗУ. ЎЗБЕКИСТОН РЕСПУБЛИКАСИНИНГ МАЪМУРИЙ-ҲУДУДИЙ ТУЗИЛИШИ ВА УЛАРНИНГ МИНТАҚАВИЙ РИВОЖЛАНИШ ХУСУСИЯТЛАРИ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en-US" sz="3600" dirty="0" smtClean="0"/>
              <a:t>Давлат </a:t>
            </a:r>
            <a:r>
              <a:rPr lang="en-US" sz="3600" dirty="0"/>
              <a:t>шакли халқлар ҳаётига бефарқ қарайдиган «мавҳум тушунча» ҳам, «сиёсий чизги» ҳам эмас, балки </a:t>
            </a:r>
            <a:r>
              <a:rPr lang="en-US" sz="3600" b="1" i="1" dirty="0"/>
              <a:t>ҳаёт тарзи ва халқнинг жонли ташкилотидир.</a:t>
            </a:r>
            <a:r>
              <a:rPr lang="en-US" sz="3600" dirty="0"/>
              <a:t> </a:t>
            </a:r>
            <a:endParaRPr lang="en-US" sz="3600" dirty="0" smtClean="0"/>
          </a:p>
          <a:p>
            <a:pPr marL="0" indent="0" algn="just">
              <a:buNone/>
            </a:pPr>
            <a:r>
              <a:rPr lang="en-US" sz="3600" dirty="0"/>
              <a:t>	</a:t>
            </a:r>
            <a:r>
              <a:rPr lang="en-US" sz="3600" dirty="0" smtClean="0"/>
              <a:t>Халқ </a:t>
            </a:r>
            <a:r>
              <a:rPr lang="en-US" sz="3600" b="1" i="1" dirty="0"/>
              <a:t>ўз ҳаёт тарзини тушуниши, айнан «шундай» ташкил бўлишни уддалаши;</a:t>
            </a:r>
            <a:r>
              <a:rPr lang="en-US" sz="3600" dirty="0"/>
              <a:t> шу тузум қонунларини </a:t>
            </a:r>
            <a:r>
              <a:rPr lang="en-US" sz="3600" b="1" i="1" dirty="0"/>
              <a:t>ҳурмат қилиш </a:t>
            </a:r>
            <a:r>
              <a:rPr lang="en-US" sz="3600" dirty="0"/>
              <a:t>ҳамда шу ташкилотга ихтиёрий ҳиссасини қўшиши зарур. </a:t>
            </a:r>
            <a:r>
              <a:rPr lang="en-US" sz="3600" dirty="0" smtClean="0"/>
              <a:t>	</a:t>
            </a:r>
            <a:r>
              <a:rPr lang="en-US" sz="3600" b="1" dirty="0" smtClean="0"/>
              <a:t>Х</a:t>
            </a:r>
            <a:r>
              <a:rPr lang="en-US" sz="3600" b="1" i="1" dirty="0" smtClean="0"/>
              <a:t>алқнинг </a:t>
            </a:r>
            <a:r>
              <a:rPr lang="en-US" sz="3600" b="1" i="1" dirty="0"/>
              <a:t>жонли ҳуқуқий </a:t>
            </a:r>
            <a:r>
              <a:rPr lang="en-US" sz="3600" b="1" i="1" dirty="0" smtClean="0"/>
              <a:t>онги </a:t>
            </a:r>
            <a:r>
              <a:rPr lang="en-US" sz="3600" dirty="0"/>
              <a:t>давлат шаклини рўёбга чиқаради, унга ҳаёт, куч бахш этади; </a:t>
            </a:r>
            <a:r>
              <a:rPr lang="en-US" sz="3600" b="1" i="1" dirty="0" smtClean="0"/>
              <a:t>энг </a:t>
            </a:r>
            <a:r>
              <a:rPr lang="en-US" sz="3600" b="1" i="1" dirty="0"/>
              <a:t>аввало, халқ ҳуқуқий онги даражасига,</a:t>
            </a:r>
            <a:r>
              <a:rPr lang="en-US" sz="3600" dirty="0"/>
              <a:t> халқ томонидан тўпланган тарихий </a:t>
            </a:r>
            <a:r>
              <a:rPr lang="en-US" sz="3600" b="1" i="1" dirty="0"/>
              <a:t>сиёсий тажрибага,</a:t>
            </a:r>
            <a:r>
              <a:rPr lang="en-US" sz="3600" dirty="0"/>
              <a:t> унинг ирода кучи ва миллий хусусиятига боғлиқ бўлади</a:t>
            </a:r>
            <a:endParaRPr lang="ru-RU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507288" cy="5865515"/>
          </a:xfrm>
        </p:spPr>
        <p:txBody>
          <a:bodyPr/>
          <a:lstStyle/>
          <a:p>
            <a:pPr marL="0" indent="0" algn="just">
              <a:buNone/>
            </a:pPr>
            <a:r>
              <a:rPr lang="en-US" sz="4000" b="1" i="1" dirty="0" smtClean="0"/>
              <a:t>	</a:t>
            </a:r>
            <a:endParaRPr lang="en-US" sz="4000" b="1" i="1" dirty="0" smtClean="0"/>
          </a:p>
          <a:p>
            <a:pPr marL="0" indent="0" algn="just">
              <a:buNone/>
            </a:pPr>
            <a:r>
              <a:rPr lang="en-US" sz="4000" b="1" i="1" dirty="0"/>
              <a:t>	</a:t>
            </a:r>
            <a:r>
              <a:rPr lang="en-US" sz="4000" b="1" i="1" dirty="0" smtClean="0"/>
              <a:t>Давлат </a:t>
            </a:r>
            <a:r>
              <a:rPr lang="en-US" sz="4000" b="1" i="1" dirty="0"/>
              <a:t>шакли деганда, уч таркибий қисм (ёки жиҳат) – </a:t>
            </a:r>
            <a:r>
              <a:rPr lang="en-US" sz="4000" b="1" i="1" u="sng" dirty="0"/>
              <a:t>бошқарув шакли</a:t>
            </a:r>
            <a:r>
              <a:rPr lang="en-US" sz="4000" b="1" i="1" dirty="0"/>
              <a:t>, </a:t>
            </a:r>
            <a:r>
              <a:rPr lang="en-US" sz="4000" b="1" i="1" u="sng" dirty="0"/>
              <a:t>давлат тузилиши шакли </a:t>
            </a:r>
            <a:r>
              <a:rPr lang="en-US" sz="4000" b="1" i="1" dirty="0"/>
              <a:t>ва </a:t>
            </a:r>
            <a:r>
              <a:rPr lang="en-US" sz="4000" b="1" i="1" u="sng" dirty="0"/>
              <a:t>сиёсий идора усули </a:t>
            </a:r>
            <a:r>
              <a:rPr lang="en-US" sz="4000" b="1" i="1" dirty="0"/>
              <a:t>биргаликда олинган сиёсий ҳокимият ташкилоти тушунилади</a:t>
            </a:r>
            <a:r>
              <a:rPr lang="en-US" sz="4000" dirty="0"/>
              <a:t> </a:t>
            </a:r>
            <a:r>
              <a:rPr lang="en-US" sz="4000" dirty="0"/>
              <a:t>.</a:t>
            </a:r>
            <a:endParaRPr lang="en-US" sz="4000" dirty="0" smtClean="0"/>
          </a:p>
          <a:p>
            <a:pPr marL="0" indent="0" algn="r">
              <a:buNone/>
            </a:pPr>
            <a:r>
              <a:rPr lang="en-US" sz="4000" dirty="0" smtClean="0"/>
              <a:t>(</a:t>
            </a:r>
            <a:r>
              <a:rPr lang="en-US" sz="4000" dirty="0"/>
              <a:t>С. А. Комаров</a:t>
            </a:r>
            <a:r>
              <a:rPr lang="en-US" sz="4000" dirty="0" smtClean="0"/>
              <a:t>)</a:t>
            </a:r>
            <a:endParaRPr lang="ru-RU" sz="40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en-US" dirty="0" smtClean="0"/>
              <a:t>	</a:t>
            </a:r>
            <a:endParaRPr lang="en-US" dirty="0" smtClean="0"/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4400" dirty="0" smtClean="0"/>
              <a:t>Бошқарувнинг </a:t>
            </a:r>
            <a:r>
              <a:rPr lang="en-US" sz="4400" dirty="0"/>
              <a:t>қадим-қадимдан инсониятга маълум бўлган шакллари </a:t>
            </a:r>
            <a:r>
              <a:rPr lang="en-US" sz="4400" b="1" dirty="0"/>
              <a:t>монархия</a:t>
            </a:r>
            <a:r>
              <a:rPr lang="en-US" sz="4400" dirty="0"/>
              <a:t> ва </a:t>
            </a:r>
            <a:r>
              <a:rPr lang="en-US" sz="4400" b="1" dirty="0" smtClean="0"/>
              <a:t>республика</a:t>
            </a:r>
            <a:endParaRPr lang="ru-RU" sz="4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35" y="-243408"/>
            <a:ext cx="9144000" cy="71014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endParaRPr lang="en-US" sz="4800" dirty="0" smtClean="0"/>
          </a:p>
          <a:p>
            <a:pPr marL="0" indent="0" algn="ctr">
              <a:buNone/>
            </a:pPr>
            <a:endParaRPr lang="en-US" sz="48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48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48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4800" dirty="0" smtClean="0">
                <a:solidFill>
                  <a:srgbClr val="002060"/>
                </a:solidFill>
              </a:rPr>
              <a:t>«</a:t>
            </a:r>
            <a:r>
              <a:rPr lang="en-US" sz="4800" dirty="0">
                <a:solidFill>
                  <a:srgbClr val="002060"/>
                </a:solidFill>
              </a:rPr>
              <a:t>Президентлик бошқарув усули – шу тизимнинг ўзагидир».</a:t>
            </a:r>
            <a:endParaRPr lang="ru-RU" sz="4800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8520" y="0"/>
            <a:ext cx="9252520" cy="6858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en-US" b="1" i="1" dirty="0" smtClean="0"/>
              <a:t>	</a:t>
            </a:r>
            <a:endParaRPr lang="en-US" b="1" i="1" dirty="0" smtClean="0"/>
          </a:p>
          <a:p>
            <a:pPr marL="0" indent="0" algn="ctr">
              <a:buNone/>
            </a:pPr>
            <a:r>
              <a:rPr lang="en-US" sz="4000" b="1" i="1" dirty="0"/>
              <a:t>	</a:t>
            </a:r>
            <a:r>
              <a:rPr lang="en-US" sz="4000" b="1" i="1" dirty="0" smtClean="0"/>
              <a:t>Унитар</a:t>
            </a:r>
            <a:r>
              <a:rPr lang="en-US" sz="4000" dirty="0"/>
              <a:t> (ягона, лотинча «unus» – «бир» сўзидан олинган) </a:t>
            </a:r>
            <a:r>
              <a:rPr lang="en-US" sz="4000" b="1" i="1" dirty="0"/>
              <a:t>давлат</a:t>
            </a:r>
            <a:r>
              <a:rPr lang="en-US" sz="4000" dirty="0"/>
              <a:t> оддий тузилишга эга яхлит давлат бўлиб, тўла сиёсий бирлик эканлиги билан бошқалардан фарқ қилади. Унитар давлатларнинг аксарияти муайян маъмурий - ҳудудий бўлиниш (туманлар, вилоятлар, кантонлар)га эга.</a:t>
            </a:r>
            <a:endParaRPr lang="ru-RU"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en-US" b="1" i="1" dirty="0" smtClean="0"/>
              <a:t>	</a:t>
            </a:r>
            <a:endParaRPr lang="en-US" b="1" i="1" dirty="0" smtClean="0"/>
          </a:p>
          <a:p>
            <a:pPr marL="0" indent="0" algn="ctr">
              <a:buNone/>
            </a:pPr>
            <a:endParaRPr lang="en-US" sz="4800" b="1" i="1" dirty="0"/>
          </a:p>
          <a:p>
            <a:pPr marL="0" indent="0" algn="ctr">
              <a:buNone/>
            </a:pPr>
            <a:r>
              <a:rPr lang="en-US" sz="4800" b="1" i="1" dirty="0" smtClean="0"/>
              <a:t>Давлатларнинг </a:t>
            </a:r>
            <a:r>
              <a:rPr lang="en-US" sz="4800" b="1" i="1" dirty="0"/>
              <a:t>шартнома ва қонуний тартибга солинган бирлашувини таъсис этишга асосланган иттифоқ федерация деб аталади.</a:t>
            </a:r>
            <a:endParaRPr lang="ru-RU" sz="4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  <a:endParaRPr lang="en-US" dirty="0" smtClean="0"/>
          </a:p>
          <a:p>
            <a:pPr marL="0" indent="0" algn="ctr">
              <a:buNone/>
            </a:pPr>
            <a:r>
              <a:rPr lang="en-US" sz="4000" dirty="0" smtClean="0"/>
              <a:t>	Мустахкамлака мамлакатлар хам давлат тузилишига оид қарашларда миллат, </a:t>
            </a:r>
            <a:r>
              <a:rPr lang="en-US" sz="4000" u="sng" dirty="0"/>
              <a:t>тил, </a:t>
            </a:r>
            <a:r>
              <a:rPr lang="en-US" sz="4000" u="sng" dirty="0" smtClean="0"/>
              <a:t>маданий қадриятлари эътибордан четда қолади.</a:t>
            </a:r>
            <a:endParaRPr lang="en-US" sz="4000" u="sng" dirty="0" smtClean="0"/>
          </a:p>
          <a:p>
            <a:pPr marL="0" indent="0" algn="ctr">
              <a:buNone/>
            </a:pPr>
            <a:endParaRPr lang="en-US" sz="4000" u="sng" dirty="0" smtClean="0"/>
          </a:p>
          <a:p>
            <a:pPr marL="0" indent="0" algn="ctr">
              <a:buNone/>
            </a:pPr>
            <a:r>
              <a:rPr lang="en-US" sz="4000" u="sng" dirty="0" smtClean="0"/>
              <a:t>Турли мажоролар келиб чиқиши миллий ва сиёсий </a:t>
            </a:r>
            <a:r>
              <a:rPr lang="en-US" sz="4000" dirty="0" smtClean="0"/>
              <a:t> жиҳатлардан келиб чиқади.</a:t>
            </a:r>
            <a:endParaRPr lang="ru-RU" sz="4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	</a:t>
            </a:r>
            <a:r>
              <a:rPr lang="en-US" sz="3600" dirty="0" smtClean="0"/>
              <a:t>Ўн </a:t>
            </a:r>
            <a:r>
              <a:rPr lang="en-US" sz="3600" dirty="0"/>
              <a:t>иккинчи чақириқ Ўзбекистан Республикаси Олий Кенгашининг ўн биринчи сессиясида 1992 йил 8 декабрда қабул қилинган Ўзбекистон Республикасининг Конституцияси «Ўзбекистон Республикасининг маъмурий-ҳуқуқий тизими» деб аталган XVI бобининг 68-моддасида шундай дейилган: «Ўзбекистон Республикаси вилоятлар, туманлар, шаҳарлар, қишлоқлар, овуллар, шунингдек, Қоракалпокистон Республикасидан иборат».</a:t>
            </a:r>
            <a:endParaRPr lang="ru-RU" sz="36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	</a:t>
            </a:r>
            <a:endParaRPr lang="en-US" dirty="0" smtClean="0"/>
          </a:p>
          <a:p>
            <a:pPr marL="0" indent="0" algn="ctr">
              <a:buNone/>
            </a:pPr>
            <a:endParaRPr lang="en-US" sz="4300" dirty="0"/>
          </a:p>
          <a:p>
            <a:pPr marL="0" indent="0" algn="ctr">
              <a:buNone/>
            </a:pPr>
            <a:r>
              <a:rPr lang="en-US" sz="4300" dirty="0" smtClean="0"/>
              <a:t>Ўзбекистон </a:t>
            </a:r>
            <a:r>
              <a:rPr lang="en-US" sz="4300" dirty="0"/>
              <a:t>Республикасининг маъмурий – ҳудудий тузилиши қуйидаги асосий таомилларга асосланади:</a:t>
            </a:r>
            <a:endParaRPr lang="ru-RU" sz="4300" dirty="0"/>
          </a:p>
          <a:p>
            <a:pPr marL="0" indent="0">
              <a:buNone/>
            </a:pPr>
            <a:r>
              <a:rPr lang="en-US" dirty="0" smtClean="0"/>
              <a:t>		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48072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 smtClean="0"/>
              <a:t>	Ўзбекистон </a:t>
            </a:r>
            <a:r>
              <a:rPr lang="en-US" sz="4000" dirty="0"/>
              <a:t>Республикаси ҳудудининг бирлиги ва бўлинмаслиги;</a:t>
            </a:r>
            <a:endParaRPr lang="ru-RU" sz="4000" dirty="0"/>
          </a:p>
          <a:p>
            <a:pPr marL="0" indent="0" algn="just">
              <a:buNone/>
            </a:pPr>
            <a:r>
              <a:rPr lang="en-US" sz="4000" dirty="0"/>
              <a:t>	Давлат манфаатлари ва тегишли ҳудудларда яшовчи аҳоли манфаатларининг уйғунлаштириш;</a:t>
            </a:r>
            <a:endParaRPr lang="ru-RU" sz="4000" dirty="0"/>
          </a:p>
          <a:p>
            <a:pPr marL="0" indent="0" algn="just">
              <a:buNone/>
            </a:pPr>
            <a:r>
              <a:rPr lang="en-US" sz="4000" dirty="0"/>
              <a:t>	Ўзбекистон Республикаси ягона давлат ҳокимиятининг фуқароларнинг ўз-ўзини бошқариш органлари билан уйғунлиги;</a:t>
            </a:r>
            <a:endParaRPr lang="ru-RU" sz="4000" dirty="0"/>
          </a:p>
          <a:p>
            <a:pPr algn="just"/>
            <a:endParaRPr lang="ru-RU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552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 </a:t>
            </a:r>
            <a:r>
              <a:rPr lang="en-US" b="1" dirty="0" smtClean="0"/>
              <a:t>РЕЖА</a:t>
            </a:r>
            <a:endParaRPr lang="ru-RU" dirty="0"/>
          </a:p>
          <a:p>
            <a:r>
              <a:rPr lang="en-US" b="1" dirty="0" smtClean="0"/>
              <a:t>1.Ўзбекистон </a:t>
            </a:r>
            <a:r>
              <a:rPr lang="en-US" b="1" dirty="0"/>
              <a:t>Республикасининг маъмурий ҳудудий тузилиши</a:t>
            </a:r>
            <a:endParaRPr lang="ru-RU" dirty="0"/>
          </a:p>
          <a:p>
            <a:r>
              <a:rPr lang="en-US" b="1" dirty="0" smtClean="0"/>
              <a:t>2</a:t>
            </a:r>
            <a:r>
              <a:rPr lang="en-US" b="1" dirty="0"/>
              <a:t>. Давлат шакли тушунчаси, унинг таркибий қисмлари</a:t>
            </a:r>
            <a:endParaRPr lang="ru-RU" dirty="0"/>
          </a:p>
          <a:p>
            <a:r>
              <a:rPr lang="en-US" b="1" dirty="0" smtClean="0"/>
              <a:t>3</a:t>
            </a:r>
            <a:r>
              <a:rPr lang="en-US" b="1" dirty="0"/>
              <a:t>. Давлат тузилиши ва унинг шакллари</a:t>
            </a:r>
            <a:endParaRPr lang="ru-RU" dirty="0"/>
          </a:p>
          <a:p>
            <a:r>
              <a:rPr lang="en-US" b="1" dirty="0" smtClean="0"/>
              <a:t>4</a:t>
            </a:r>
            <a:r>
              <a:rPr lang="en-US" b="1" dirty="0"/>
              <a:t>. Мамлакатда маъмурий ҳудудий бўлиниш масалаларини ҳуқуқий асослари</a:t>
            </a:r>
            <a:endParaRPr lang="ru-RU" dirty="0"/>
          </a:p>
          <a:p>
            <a:r>
              <a:rPr lang="en-US" b="1" dirty="0" smtClean="0"/>
              <a:t>5</a:t>
            </a:r>
            <a:r>
              <a:rPr lang="en-US" b="1" dirty="0"/>
              <a:t>. Аҳоли пунктларига шаҳар мақомини беришнинг қонуний масалалари ва шаҳар агломерацияси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6632"/>
            <a:ext cx="8964488" cy="66247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en-US" sz="4400" dirty="0" smtClean="0"/>
              <a:t>	маъмурий </a:t>
            </a:r>
            <a:r>
              <a:rPr lang="en-US" sz="4400" dirty="0"/>
              <a:t>– ҳудудий тузилиш ва ижтимоий-иқтисодий районлаштиришнинг ўзаро боғлиқлиги;</a:t>
            </a:r>
            <a:endParaRPr lang="ru-RU" sz="4400" dirty="0"/>
          </a:p>
          <a:p>
            <a:pPr marL="0" indent="0" algn="just">
              <a:buNone/>
            </a:pPr>
            <a:r>
              <a:rPr lang="en-US" sz="4400" dirty="0"/>
              <a:t>	ошкоралик ва маъмурий – ҳудудий тузилиш масалаларини ҳал этишда жамоатчилик фикрини ҳисобга олиш.</a:t>
            </a:r>
            <a:endParaRPr lang="ru-RU" sz="44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br>
              <a:rPr lang="en-US" b="1" dirty="0" smtClean="0"/>
            </a:br>
            <a:r>
              <a:rPr lang="en-US" b="1" dirty="0" smtClean="0"/>
              <a:t>Аҳоли </a:t>
            </a:r>
            <a:r>
              <a:rPr lang="en-US" b="1" dirty="0"/>
              <a:t>сонига қараб шаҳарлар қуйидагиларга бўлинади: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энг йирик аҳоли пункти</a:t>
            </a:r>
            <a:r>
              <a:rPr lang="en-US" dirty="0"/>
              <a:t> - аҳолисининг сони бир миллиондан ортиқ кишидан иборат;</a:t>
            </a:r>
            <a:endParaRPr lang="ru-RU" dirty="0"/>
          </a:p>
          <a:p>
            <a:r>
              <a:rPr lang="en-US" b="1" dirty="0"/>
              <a:t>йирик аҳоли пункти</a:t>
            </a:r>
            <a:r>
              <a:rPr lang="en-US" dirty="0"/>
              <a:t>- аҳолисининг сони икки юз эллик мингдан бир миллионгача кишидан иборат;</a:t>
            </a:r>
            <a:endParaRPr lang="ru-RU" dirty="0"/>
          </a:p>
          <a:p>
            <a:r>
              <a:rPr lang="en-US" b="1" dirty="0"/>
              <a:t>катта аҳоли пункти</a:t>
            </a:r>
            <a:r>
              <a:rPr lang="en-US" dirty="0"/>
              <a:t> - аҳолисининг сони юз мингдан икки юз эллик минггача кишидан иборат;</a:t>
            </a:r>
            <a:endParaRPr lang="ru-RU" dirty="0"/>
          </a:p>
          <a:p>
            <a:r>
              <a:rPr lang="en-US" b="1" dirty="0"/>
              <a:t>ўртача аҳоли пункти</a:t>
            </a:r>
            <a:r>
              <a:rPr lang="en-US" dirty="0"/>
              <a:t> - аҳолисининг сони эллик мингдан юз минггача кишидан иборат;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/>
          </a:bodyPr>
          <a:lstStyle/>
          <a:p>
            <a:r>
              <a:rPr lang="en-US" sz="4000" b="1" dirty="0"/>
              <a:t>кичик аҳоли пункти</a:t>
            </a:r>
            <a:r>
              <a:rPr lang="en-US" sz="4000" dirty="0"/>
              <a:t> - аҳолисининг сони эллик минггача кишидан иборат.</a:t>
            </a:r>
            <a:endParaRPr lang="ru-RU" sz="4000" dirty="0"/>
          </a:p>
          <a:p>
            <a:r>
              <a:rPr lang="en-US" sz="4000" b="1" dirty="0"/>
              <a:t>Аҳоли сонига қараб қишлоқ аҳоли пунктлари қуйидагиларга бўлинади:</a:t>
            </a:r>
            <a:endParaRPr lang="ru-RU" sz="4000" dirty="0"/>
          </a:p>
          <a:p>
            <a:r>
              <a:rPr lang="en-US" sz="4000" b="1" dirty="0"/>
              <a:t>йирик аҳоли пункти</a:t>
            </a:r>
            <a:r>
              <a:rPr lang="en-US" sz="4000" dirty="0"/>
              <a:t> - аҳолисининг сони беш мингдан ортиқ кишидан иборат;</a:t>
            </a:r>
            <a:endParaRPr lang="ru-RU" sz="4000" dirty="0"/>
          </a:p>
          <a:p>
            <a:r>
              <a:rPr lang="en-US" sz="4000" b="1" dirty="0"/>
              <a:t>катта аҳоли пункти</a:t>
            </a:r>
            <a:r>
              <a:rPr lang="en-US" sz="4000" dirty="0"/>
              <a:t> - аҳолисининг сони уч мингдан беш минггача кишидан иборат;</a:t>
            </a:r>
            <a:endParaRPr lang="ru-RU" sz="4000" dirty="0"/>
          </a:p>
          <a:p>
            <a:endParaRPr lang="ru-RU" sz="4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19" y="476672"/>
            <a:ext cx="9144000" cy="600953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sz="4000" b="1" dirty="0"/>
              <a:t>ўртача аҳоли пункти</a:t>
            </a:r>
            <a:r>
              <a:rPr lang="en-US" sz="4000" dirty="0"/>
              <a:t> - аҳолисининг сони бир мингдан уч минггача кишидан иборат;</a:t>
            </a:r>
            <a:endParaRPr lang="ru-RU" sz="4000" dirty="0"/>
          </a:p>
          <a:p>
            <a:r>
              <a:rPr lang="en-US" sz="4000" b="1" dirty="0"/>
              <a:t>кичик аҳоли пункти</a:t>
            </a:r>
            <a:r>
              <a:rPr lang="en-US" sz="4000" dirty="0"/>
              <a:t> - аҳолисининг сони бир минггача кишидан иборат</a:t>
            </a:r>
            <a:r>
              <a:rPr lang="en-US" sz="4000" dirty="0" smtClean="0"/>
              <a:t>.</a:t>
            </a:r>
            <a:endParaRPr lang="en-US" sz="4000" dirty="0" smtClean="0"/>
          </a:p>
          <a:p>
            <a:pPr marL="0" indent="0" algn="ctr">
              <a:buNone/>
            </a:pPr>
            <a:endParaRPr lang="en-US" sz="40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en-US" sz="4000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00B050"/>
                </a:solidFill>
              </a:rPr>
              <a:t>Урбанизация мухим тушунча.</a:t>
            </a:r>
            <a:endParaRPr lang="ru-RU" sz="4000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413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800" dirty="0" smtClean="0">
                <a:solidFill>
                  <a:srgbClr val="FF0000"/>
                </a:solidFill>
              </a:rPr>
              <a:t>	</a:t>
            </a:r>
            <a:r>
              <a:rPr lang="en-US" sz="4400" dirty="0" smtClean="0">
                <a:solidFill>
                  <a:srgbClr val="FF0000"/>
                </a:solidFill>
              </a:rPr>
              <a:t>Агломерация</a:t>
            </a:r>
            <a:r>
              <a:rPr lang="en-US" sz="4400" dirty="0" smtClean="0"/>
              <a:t> </a:t>
            </a:r>
            <a:r>
              <a:rPr lang="en-US" sz="4400" dirty="0"/>
              <a:t>катта миқдордаги аҳоли истиқомат қилувчи йирик ҳудудларни комплекс равишда ўзлаштириш усулларидан бири бўлганлиги сабабли, ҳозирги кунда геосиёсий таъсир марказларини шакллантиришнинг муҳим дастакларидан бирига ҳам айланиб улгурган. </a:t>
            </a:r>
            <a:endParaRPr lang="ru-RU" sz="4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en-US" sz="4400" dirty="0" smtClean="0"/>
              <a:t>Ушбу </a:t>
            </a:r>
            <a:r>
              <a:rPr lang="en-US" sz="4400" dirty="0"/>
              <a:t>жараённи ўрганишга бўлган қизиқишнинг ортишига яна бир сабаб дунёнинг кўпчилик  мамлакатларида иқтисодий ўсиш ва ривожланиш кўрсаткичлари барқарорлигининг пасайиб боришидир. </a:t>
            </a:r>
            <a:endParaRPr lang="ru-RU" sz="44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4000" dirty="0" smtClean="0"/>
              <a:t>Рус </a:t>
            </a:r>
            <a:r>
              <a:rPr lang="en-US" sz="4000" dirty="0"/>
              <a:t>олими П.М.Полян томонидан таклиф этилган агломерациянинг етуклик даражасини аниқлаш формуласи қуйидаги шаклга эга: </a:t>
            </a:r>
            <a:endParaRPr lang="ru-RU" sz="4000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4800" b="1" dirty="0" smtClean="0"/>
              <a:t>К</a:t>
            </a:r>
            <a:r>
              <a:rPr lang="en-US" sz="4800" b="1" baseline="-25000" dirty="0" smtClean="0"/>
              <a:t>етук</a:t>
            </a:r>
            <a:r>
              <a:rPr lang="en-US" sz="4800" b="1" dirty="0" smtClean="0"/>
              <a:t> </a:t>
            </a:r>
            <a:r>
              <a:rPr lang="en-US" sz="4800" b="1" dirty="0"/>
              <a:t>— Р</a:t>
            </a:r>
            <a:r>
              <a:rPr lang="en-US" sz="4800" b="1" baseline="-25000" dirty="0"/>
              <a:t>х</a:t>
            </a:r>
            <a:r>
              <a:rPr lang="en-US" sz="4800" b="1" dirty="0"/>
              <a:t> (М</a:t>
            </a:r>
            <a:r>
              <a:rPr lang="en-US" sz="4800" b="1" baseline="-25000" dirty="0"/>
              <a:t>х</a:t>
            </a:r>
            <a:r>
              <a:rPr lang="en-US" sz="4800" b="1" dirty="0"/>
              <a:t>m + N</a:t>
            </a:r>
            <a:r>
              <a:rPr lang="en-US" sz="4800" b="1" baseline="-25000" dirty="0"/>
              <a:t>x</a:t>
            </a:r>
            <a:r>
              <a:rPr lang="en-US" sz="4800" b="1" dirty="0"/>
              <a:t>n)</a:t>
            </a:r>
            <a:endParaRPr lang="ru-RU" sz="4800" dirty="0"/>
          </a:p>
          <a:p>
            <a:endParaRPr lang="ru-RU" sz="4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252520" cy="6858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Бу </a:t>
            </a:r>
            <a:r>
              <a:rPr lang="en-US" dirty="0"/>
              <a:t>ерда: </a:t>
            </a:r>
            <a:endParaRPr lang="ru-RU" dirty="0"/>
          </a:p>
          <a:p>
            <a:r>
              <a:rPr lang="en-US" sz="3600" dirty="0"/>
              <a:t>К</a:t>
            </a:r>
            <a:r>
              <a:rPr lang="en-US" sz="3600" baseline="-25000" dirty="0"/>
              <a:t>етук</a:t>
            </a:r>
            <a:r>
              <a:rPr lang="en-US" sz="3600" dirty="0"/>
              <a:t> - агломерациянинг етуклик коэффициенти; </a:t>
            </a:r>
            <a:endParaRPr lang="ru-RU" sz="3600" dirty="0"/>
          </a:p>
          <a:p>
            <a:r>
              <a:rPr lang="en-US" sz="3600" dirty="0"/>
              <a:t>Р - агломерациянинг шаҳар аҳолиси сони; </a:t>
            </a:r>
            <a:endParaRPr lang="ru-RU" sz="3600" dirty="0"/>
          </a:p>
          <a:p>
            <a:r>
              <a:rPr lang="en-US" sz="3600" dirty="0"/>
              <a:t>М ва N - мос равишда, шаҳарлар ва шаҳарчалар сони; </a:t>
            </a:r>
            <a:endParaRPr lang="ru-RU" sz="3600" dirty="0"/>
          </a:p>
          <a:p>
            <a:r>
              <a:rPr lang="en-US" sz="3600" dirty="0"/>
              <a:t>m ва n - уларнинг агломерация шаҳар аҳолиси сонидаги улуши.</a:t>
            </a:r>
            <a:endParaRPr lang="ru-RU" sz="36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413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	</a:t>
            </a:r>
            <a:r>
              <a:rPr lang="en-US" sz="4000" dirty="0" smtClean="0"/>
              <a:t>Агломерациянинг </a:t>
            </a:r>
            <a:r>
              <a:rPr lang="en-US" sz="4000" dirty="0"/>
              <a:t>шаклланганлик мезони К нинг </a:t>
            </a:r>
            <a:r>
              <a:rPr lang="en-US" sz="4000" dirty="0">
                <a:solidFill>
                  <a:srgbClr val="002060"/>
                </a:solidFill>
              </a:rPr>
              <a:t>1 га тенг бўлган ҳолатидир. </a:t>
            </a:r>
            <a:r>
              <a:rPr lang="en-US" sz="4000" dirty="0"/>
              <a:t>XXI асрда ҳудудларнинг ривожланишини минтақашунос олимлар асосли равишда оқилона амалга оширилган минтақавий сиёсат билан боғлайдилар. 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Бундай </a:t>
            </a:r>
            <a:r>
              <a:rPr lang="en-US" sz="4000" dirty="0"/>
              <a:t>минтақавий сиёсат агломерациялар доирасида аҳоли учун қулай турмуш ва меҳнат шароитлари яратиб берилишини назарда тутади. </a:t>
            </a:r>
            <a:endParaRPr lang="ru-RU" sz="4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6632"/>
            <a:ext cx="9036496" cy="648072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	</a:t>
            </a:r>
            <a:r>
              <a:rPr lang="en-US" sz="4000" dirty="0" smtClean="0"/>
              <a:t>Агломерацияларнинг </a:t>
            </a:r>
            <a:r>
              <a:rPr lang="en-US" sz="4000" dirty="0"/>
              <a:t>макондаги ривожланишининг бир қатор </a:t>
            </a:r>
            <a:r>
              <a:rPr lang="en-US" sz="4000" dirty="0" smtClean="0"/>
              <a:t>моделлари мавжуд: </a:t>
            </a:r>
            <a:endParaRPr lang="ru-RU" sz="40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07321" y="3501008"/>
            <a:ext cx="388843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en-US" sz="3200" dirty="0"/>
              <a:t>Бир марказли</a:t>
            </a:r>
            <a:endParaRPr lang="ru-RU" sz="32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20072" y="3501008"/>
            <a:ext cx="352839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Кўп марказли</a:t>
            </a:r>
            <a:endParaRPr lang="ru-RU" sz="32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07704" y="5445224"/>
            <a:ext cx="54006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Тарқоқ</a:t>
            </a: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9036496" cy="5721499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Ўзбекистон</a:t>
            </a:r>
            <a:r>
              <a:rPr lang="en-US" dirty="0"/>
              <a:t> </a:t>
            </a:r>
            <a:r>
              <a:rPr lang="en-US" dirty="0" smtClean="0"/>
              <a:t>- Марказий </a:t>
            </a:r>
            <a:r>
              <a:rPr lang="en-US" dirty="0"/>
              <a:t>Осиёда жойлашган бўлиб, минтақадаги бошқа давлатлар орасида жуда қулай табиий-географик шароитларга эга. Мамлакат ҳудуди ўзига хос паст-текислик ва тоғ рельефини ўз ичига олади.</a:t>
            </a:r>
            <a:endParaRPr lang="ru-RU" dirty="0"/>
          </a:p>
          <a:p>
            <a:pPr algn="just"/>
            <a:r>
              <a:rPr lang="en-US" dirty="0"/>
              <a:t>Ўзбекистон Республикаси Амударё ва Сирдарё оралиғида жойлашган бўлиб, умумий майдони 448,9 минг км.кв.ни ташкил этади. Республика ҳудуди шарқдан ғарбгача 1 425 км ни, шимолдан жанубгача эса 930 км ни ташкил этади.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80528" y="-99392"/>
            <a:ext cx="9324528" cy="695739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 smtClean="0"/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endParaRPr lang="en-US" sz="4400" dirty="0" smtClean="0"/>
          </a:p>
          <a:p>
            <a:pPr marL="0" indent="0" algn="ctr">
              <a:buNone/>
            </a:pPr>
            <a:r>
              <a:rPr lang="en-US" sz="4400" dirty="0" smtClean="0"/>
              <a:t>Эътиборингиз ва сабрингизга рахмат!!!</a:t>
            </a:r>
            <a:endParaRPr lang="ru-RU" sz="4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8520" y="0"/>
            <a:ext cx="936104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en-US" dirty="0" smtClean="0"/>
              <a:t>	</a:t>
            </a:r>
            <a:r>
              <a:rPr lang="en-US" sz="4000" dirty="0" smtClean="0">
                <a:solidFill>
                  <a:srgbClr val="FF0000"/>
                </a:solidFill>
              </a:rPr>
              <a:t>Ўзбекистон </a:t>
            </a:r>
            <a:r>
              <a:rPr lang="en-US" sz="4000" dirty="0">
                <a:solidFill>
                  <a:srgbClr val="FF0000"/>
                </a:solidFill>
              </a:rPr>
              <a:t>Республикаси Конституциясининг 78-моддасида шундай дейилган</a:t>
            </a:r>
            <a:r>
              <a:rPr lang="en-US" sz="4000" dirty="0" smtClean="0">
                <a:solidFill>
                  <a:srgbClr val="FF0000"/>
                </a:solidFill>
              </a:rPr>
              <a:t>:</a:t>
            </a:r>
            <a:endParaRPr lang="en-US" sz="40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92D050"/>
                </a:solidFill>
              </a:rPr>
              <a:t> </a:t>
            </a:r>
            <a:r>
              <a:rPr lang="en-US" sz="4000" dirty="0">
                <a:solidFill>
                  <a:srgbClr val="92D050"/>
                </a:solidFill>
              </a:rPr>
              <a:t>«Маъмурий-ҳудудий тузилиш масалаларини қонун йули билан тартибга солиш, Ўзбекистон Республикасининг чегараларини ўзгартириш Ўзбекистон Олий Мажлисининг мутлоқ ваколатлари жумласига киради».</a:t>
            </a:r>
            <a:endParaRPr lang="ru-RU" sz="4000" dirty="0">
              <a:solidFill>
                <a:srgbClr val="92D05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0"/>
            <a:ext cx="8856984" cy="674136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Ўзбекистон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Республикаси Амударё ва Сирдарё оралиғида жойлашган бўлиб, умумий майдони 448,9 минг км.кв.ни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ташкил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этади. </a:t>
            </a: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Ўзбекистон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ҳудуди марказида дунёнинг бепоён чўлларидан бири —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Қизилқум мавжуд.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66936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	Ўзбекистоннинг </a:t>
            </a:r>
            <a:r>
              <a:rPr lang="en-US" dirty="0"/>
              <a:t>маъмурий-ҳудудий тузилиши масалаларида айрим ҳолларда мутасадди ташкилотлар томонидан шошма-шошарликка йул қўйилган, илмий жиҳатдан чуқур ўйлаб кўрилмаган ва кенг муҳокамага қўйилмаган масалалар илгари сурилар эди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	</a:t>
            </a:r>
            <a:r>
              <a:rPr lang="en-US" dirty="0" smtClean="0"/>
              <a:t> </a:t>
            </a:r>
            <a:r>
              <a:rPr lang="en-US" dirty="0"/>
              <a:t>Бу айниқса вилоятларни ташкил қилиш, уларни ноўрин тугатиш, бир вилоятни иккинчи бир вилоятга қўшиб юбориш, қисқа вақт ўтиши билан ўша тугатилган вилоятларни яна қайтадан тиклаш ҳоллари учраб турарди. Бу ҳақида </a:t>
            </a:r>
            <a:r>
              <a:rPr lang="en-US" dirty="0" smtClean="0"/>
              <a:t>мисоллар </a:t>
            </a:r>
            <a:r>
              <a:rPr lang="en-US" dirty="0"/>
              <a:t>келтириш мумкин.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Давлат шакли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1628800"/>
            <a:ext cx="3600400" cy="1274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бошқарув шакли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860032" y="1628800"/>
            <a:ext cx="4032448" cy="1346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давлат тузилиши шакли 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51720" y="3573016"/>
            <a:ext cx="4824536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сиёсий идора усули (тартиб, режим) </a:t>
            </a:r>
            <a:endParaRPr lang="ru-RU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Давлатнинг республика шакли</a:t>
            </a:r>
            <a:b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45259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79512" y="1844824"/>
            <a:ext cx="3888432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президентлик</a:t>
            </a:r>
            <a:endParaRPr lang="ru-RU" sz="4400" dirty="0"/>
          </a:p>
        </p:txBody>
      </p:sp>
      <p:sp>
        <p:nvSpPr>
          <p:cNvPr id="5" name="Овал 4"/>
          <p:cNvSpPr/>
          <p:nvPr/>
        </p:nvSpPr>
        <p:spPr>
          <a:xfrm>
            <a:off x="4860032" y="1844824"/>
            <a:ext cx="4176464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парламентар</a:t>
            </a:r>
            <a:endParaRPr lang="ru-RU" sz="4000" dirty="0"/>
          </a:p>
        </p:txBody>
      </p:sp>
      <p:sp>
        <p:nvSpPr>
          <p:cNvPr id="6" name="Овал 5"/>
          <p:cNvSpPr/>
          <p:nvPr/>
        </p:nvSpPr>
        <p:spPr>
          <a:xfrm>
            <a:off x="1115616" y="4293096"/>
            <a:ext cx="6696743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аралаш республика </a:t>
            </a:r>
            <a:endParaRPr lang="ru-RU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55272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«</a:t>
            </a:r>
            <a:r>
              <a:rPr lang="en-US" sz="4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авлат </a:t>
            </a:r>
            <a:r>
              <a:rPr lang="en-US" sz="4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шакли»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тушунчасини қандай изоҳлайсиз ?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6420</Words>
  <Application>WPS Slides</Application>
  <PresentationFormat>Экран (4:3)</PresentationFormat>
  <Paragraphs>148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8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3-МАВЗУ. ЎЗБЕКИСТОН РЕСПУБЛИКАСИНИНГ МАЪМУРИЙ-ҲУДУДИЙ ТУЗИЛИШИ ВА УЛАРНИНГ МИНТАҚАВИЙ РИВОЖЛАНИШ ХУСУСИЯТЛАРИ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Давлатнинг республика шакли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Аҳоли сонига қараб шаҳарлар қуйидагиларга бўлинади: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3-МАВЗУ. ЎЗБЕКИСТОН РЕСПУБЛИКАСИНИНГ МАЪМУРИЙ-ҲУДУДИЙ ТУЗИЛИШИ ВА УЛАРНИНГ МИНТАҚАВИЙ РИВОЖЛАНИШ ХУСУСИЯТЛАРИ </dc:title>
  <dc:creator>hp</dc:creator>
  <cp:lastModifiedBy>WPS_1698340113</cp:lastModifiedBy>
  <cp:revision>37</cp:revision>
  <dcterms:created xsi:type="dcterms:W3CDTF">2023-09-22T08:46:00Z</dcterms:created>
  <dcterms:modified xsi:type="dcterms:W3CDTF">2025-04-15T10:00:41Z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1AB4E391B0274EF0BACA4FB4486A3624_13</vt:lpwstr>
  </property>
  <property fmtid="{D5CDD505-2E9C-101B-9397-08002B2CF9AE}" pid="3" name="KSOProductBuildVer">
    <vt:lpwstr>1033-12.2.0.20795</vt:lpwstr>
  </property>
</Properties>
</file>