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</p:sldIdLst>
  <p:sldSz type="35mm" cy="6858000" cx="10287000"/>
  <p:notesSz cx="6858000" cy="9144000"/>
  <p:defaultTextStyle>
    <a:lvl1pPr algn="l" eaLnBrk="0" fontAlgn="base" hangingPunct="0" indent="0" latinLnBrk="0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Verdana" pitchFamily="34" charset="0"/>
        <a:ea typeface="Arial" pitchFamily="0" charset="0"/>
        <a:sym typeface="Verdana" pitchFamily="34" charset="0"/>
      </a:defRPr>
    </a:lvl1pPr>
    <a:lvl2pPr algn="l" eaLnBrk="0" fontAlgn="base" hangingPunct="0" indent="0" latinLnBrk="0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Verdana" pitchFamily="34" charset="0"/>
        <a:ea typeface="Arial" pitchFamily="0" charset="0"/>
        <a:sym typeface="Verdana" pitchFamily="34" charset="0"/>
      </a:defRPr>
    </a:lvl2pPr>
    <a:lvl3pPr algn="l" eaLnBrk="0" fontAlgn="base" hangingPunct="0" indent="0" latinLnBrk="0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Verdana" pitchFamily="34" charset="0"/>
        <a:ea typeface="Arial" pitchFamily="0" charset="0"/>
        <a:sym typeface="Verdana" pitchFamily="34" charset="0"/>
      </a:defRPr>
    </a:lvl3pPr>
    <a:lvl4pPr algn="l" eaLnBrk="0" fontAlgn="base" hangingPunct="0" indent="0" latinLnBrk="0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Verdana" pitchFamily="34" charset="0"/>
        <a:ea typeface="Arial" pitchFamily="0" charset="0"/>
        <a:sym typeface="Verdana" pitchFamily="34" charset="0"/>
      </a:defRPr>
    </a:lvl4pPr>
    <a:lvl5pPr algn="l" eaLnBrk="0" fontAlgn="base" hangingPunct="0" indent="0" latinLnBrk="0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Verdana" pitchFamily="34" charset="0"/>
        <a:ea typeface="Arial" pitchFamily="0" charset="0"/>
        <a:sym typeface="Verdana" pitchFamily="34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1" snapVertSplitter="0" vertBarState="restored" horzBarState="restored" preferSingleView="0">
    <p:restoredLeft sz="16618" autoAdjust="0"/>
    <p:restoredTop sz="96527" autoAdjust="0"/>
  </p:normalViewPr>
  <p:slideViewPr>
    <p:cSldViewPr showGuides="0" snapToGrid="1" snapToObjects="0">
      <p:cViewPr varScale="1">
        <p:scale>
          <a:sx n="67" d="100"/>
          <a:sy n="67" d="100"/>
        </p:scale>
        <p:origin x="-1194" y="-102"/>
      </p:cViewPr>
      <p:guideLst>
        <p:guide orient="horz" pos="2160"/>
        <p:guide orient="vert" pos="324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4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15" name="Rectangle 2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vl="0"/>
            <a:endParaRPr altLang="en-US" sz="1200" lang="en-US">
              <a:latin typeface="Arial" pitchFamily="0" charset="0"/>
            </a:endParaRPr>
          </a:p>
        </p:txBody>
      </p:sp>
      <p:sp>
        <p:nvSpPr>
          <p:cNvPr id="1048716" name="Rectangle 3"/>
          <p:cNvSpPr/>
          <p:nvPr>
            <p:ph type="dt" sz="quarter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vl="0"/>
            <a:endParaRPr altLang="en-US" sz="1200" lang="en-US">
              <a:latin typeface="Arial" pitchFamily="0" charset="0"/>
            </a:endParaRPr>
          </a:p>
        </p:txBody>
      </p:sp>
      <p:sp>
        <p:nvSpPr>
          <p:cNvPr id="1048717" name="Rectangle 4"/>
          <p:cNvSpPr/>
          <p:nvPr>
            <p:ph type="ftr" sz="quarter" idx="2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vl="0"/>
            <a:endParaRPr altLang="en-US" sz="1200" lang="en-US">
              <a:latin typeface="Arial" pitchFamily="0" charset="0"/>
            </a:endParaRPr>
          </a:p>
        </p:txBody>
      </p:sp>
      <p:sp>
        <p:nvSpPr>
          <p:cNvPr id="1048718" name="Rectangle 5"/>
          <p:cNvSpPr/>
          <p:nvPr>
            <p:ph type="sldNum" sz="quarter" idx="3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vl="0"/>
            </a:fld>
            <a:endParaRPr altLang="en-US" sz="1200" lang="en-US">
              <a:latin typeface="Arial" pitchFamily="0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9" name="Rectangle 2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vl="0"/>
            <a:endParaRPr altLang="en-US" sz="1200" lang="en-US">
              <a:latin typeface="Arial" pitchFamily="0" charset="0"/>
            </a:endParaRPr>
          </a:p>
        </p:txBody>
      </p:sp>
      <p:sp>
        <p:nvSpPr>
          <p:cNvPr id="1048710" name="Rectangle 3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vl="0"/>
            <a:endParaRPr altLang="en-US" sz="1200" lang="en-US">
              <a:latin typeface="Arial" pitchFamily="0" charset="0"/>
            </a:endParaRPr>
          </a:p>
        </p:txBody>
      </p:sp>
      <p:sp>
        <p:nvSpPr>
          <p:cNvPr id="1048711" name="Rectangle 4"/>
          <p:cNvSpPr/>
          <p:nvPr>
            <p:ph type="sldImg" sz="full" idx="2"/>
          </p:nvPr>
        </p:nvSpPr>
        <p:spPr>
          <a:xfrm rot="0">
            <a:off x="857250" y="685800"/>
            <a:ext cx="51435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712" name="Rectangle 5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713" name="Rectangle 6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vl="0"/>
            <a:endParaRPr altLang="en-US" sz="1200" lang="en-US">
              <a:latin typeface="Arial" pitchFamily="0" charset="0"/>
            </a:endParaRPr>
          </a:p>
        </p:txBody>
      </p:sp>
      <p:sp>
        <p:nvSpPr>
          <p:cNvPr id="1048714" name="Rectangle 7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/>
            <a:fld id="{566ABCEB-ACFC-4714-9973-3DA970169C29}" type="slidenum">
              <a:rPr altLang="en-US" sz="1200" lang="en-US">
                <a:latin typeface="Arial" pitchFamily="0" charset="0"/>
              </a:rPr>
              <a:pPr algn="r" eaLnBrk="1" hangingPunct="1" lvl="0"/>
            </a:fld>
            <a:endParaRPr altLang="en-US" sz="1200" lang="en-US">
              <a:latin typeface="Arial" pitchFamily="0" charset="0"/>
            </a:endParaRPr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eaLnBrk="0" fontAlgn="base" hangingPunct="0" indent="0" latinLnBrk="0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Arial" pitchFamily="0" charset="0"/>
        <a:sym typeface="Verdana" pitchFamily="34" charset="0"/>
      </a:defRPr>
    </a:lvl1pPr>
    <a:lvl2pPr algn="l" eaLnBrk="0" fontAlgn="base" hangingPunct="0" indent="0" latinLnBrk="0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Arial" pitchFamily="0" charset="0"/>
        <a:sym typeface="Verdana" pitchFamily="34" charset="0"/>
      </a:defRPr>
    </a:lvl2pPr>
    <a:lvl3pPr algn="l" eaLnBrk="0" fontAlgn="base" hangingPunct="0" indent="0" latinLnBrk="0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Arial" pitchFamily="0" charset="0"/>
        <a:sym typeface="Verdana" pitchFamily="34" charset="0"/>
      </a:defRPr>
    </a:lvl3pPr>
    <a:lvl4pPr algn="l" eaLnBrk="0" fontAlgn="base" hangingPunct="0" indent="0" latinLnBrk="0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Arial" pitchFamily="0" charset="0"/>
        <a:sym typeface="Verdana" pitchFamily="34" charset="0"/>
      </a:defRPr>
    </a:lvl4pPr>
    <a:lvl5pPr algn="l" eaLnBrk="0" fontAlgn="base" hangingPunct="0" indent="0" latinLnBrk="0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Arial" pitchFamily="0" charset="0"/>
        <a:sym typeface="Verdana" pitchFamily="34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0" name="Rectangle 7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vl="0">
              <a:spcBef>
                <a:spcPct val="0"/>
              </a:spcBef>
            </a:pPr>
            <a:fld id="{566ABCEB-ACFC-4714-9973-3DA970169C29}" type="slidenum">
              <a:rPr altLang="ru-RU" lang="ru-RU"/>
              <a:pPr algn="r" eaLnBrk="1" hangingPunct="1" lvl="0">
                <a:spcBef>
                  <a:spcPct val="0"/>
                </a:spcBef>
              </a:pPr>
            </a:fld>
            <a:endParaRPr altLang="ru-RU" lang="ru-RU"/>
          </a:p>
        </p:txBody>
      </p:sp>
      <p:sp>
        <p:nvSpPr>
          <p:cNvPr id="1048621" name="Rectangle 2"/>
          <p:cNvSpPr/>
          <p:nvPr>
            <p:ph type="sldImg" sz="full" idx="0"/>
          </p:nvPr>
        </p:nvSpPr>
        <p:spPr>
          <a:xfrm rot="0">
            <a:off x="857250" y="685800"/>
            <a:ext cx="51435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22" name="Rectangle 3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vl="0"/>
            <a:endParaRPr altLang="ru-RU"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7" name="Rectangle 1"/>
          <p:cNvSpPr/>
          <p:nvPr>
            <p:ph type="sldImg" sz="full" idx="0"/>
          </p:nvPr>
        </p:nvSpPr>
        <p:spPr>
          <a:xfrm rot="0">
            <a:off x="954087" y="933450"/>
            <a:ext cx="4759325" cy="3365500"/>
          </a:xfrm>
          <a:prstGeom prst="rect"/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0083" lIns="80165" rIns="80165" tIns="40083" vert="horz" wrap="none"/>
          <a:p/>
        </p:txBody>
      </p:sp>
      <p:sp>
        <p:nvSpPr>
          <p:cNvPr id="1048628" name="Rectangle 2"/>
          <p:cNvSpPr/>
          <p:nvPr>
            <p:ph type="body" sz="full" idx="1"/>
          </p:nvPr>
        </p:nvSpPr>
        <p:spPr>
          <a:xfrm rot="0">
            <a:off x="1031875" y="4625975"/>
            <a:ext cx="4608512" cy="3657600"/>
          </a:xfrm>
          <a:prstGeom prst="rect"/>
          <a:noFill/>
          <a:ln>
            <a:noFill/>
          </a:ln>
        </p:spPr>
        <p:txBody>
          <a:bodyPr anchor="ctr" bIns="45720" lIns="91440" rIns="91440" tIns="45720" vert="horz" wrap="none"/>
          <a:p>
            <a:pPr lvl="0"/>
            <a:endParaRPr altLang="ru-RU"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4" name="Rectangle 1"/>
          <p:cNvSpPr/>
          <p:nvPr>
            <p:ph type="sldImg" sz="full" idx="0"/>
          </p:nvPr>
        </p:nvSpPr>
        <p:spPr>
          <a:xfrm rot="0">
            <a:off x="954087" y="933450"/>
            <a:ext cx="4759325" cy="3365500"/>
          </a:xfrm>
          <a:prstGeom prst="rect"/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0083" lIns="80165" rIns="80165" tIns="40083" vert="horz" wrap="none"/>
          <a:p/>
        </p:txBody>
      </p:sp>
      <p:sp>
        <p:nvSpPr>
          <p:cNvPr id="1048635" name="Rectangle 2"/>
          <p:cNvSpPr/>
          <p:nvPr>
            <p:ph type="body" sz="full" idx="1"/>
          </p:nvPr>
        </p:nvSpPr>
        <p:spPr>
          <a:xfrm rot="0">
            <a:off x="1031875" y="4625975"/>
            <a:ext cx="4608512" cy="3657600"/>
          </a:xfrm>
          <a:prstGeom prst="rect"/>
          <a:noFill/>
          <a:ln>
            <a:noFill/>
          </a:ln>
        </p:spPr>
        <p:txBody>
          <a:bodyPr anchor="ctr" bIns="45720" lIns="91440" rIns="91440" tIns="45720" vert="horz" wrap="none"/>
          <a:p>
            <a:pPr lvl="0"/>
            <a:endParaRPr altLang="ru-RU"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8" name="Rectangle 1"/>
          <p:cNvSpPr/>
          <p:nvPr>
            <p:ph type="sldImg" sz="full" idx="0"/>
          </p:nvPr>
        </p:nvSpPr>
        <p:spPr>
          <a:xfrm rot="0">
            <a:off x="954087" y="933450"/>
            <a:ext cx="4759325" cy="3365500"/>
          </a:xfrm>
          <a:prstGeom prst="rect"/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0083" lIns="80165" rIns="80165" tIns="40083" vert="horz" wrap="none"/>
          <a:p/>
        </p:txBody>
      </p:sp>
      <p:sp>
        <p:nvSpPr>
          <p:cNvPr id="1048639" name="Rectangle 2"/>
          <p:cNvSpPr/>
          <p:nvPr>
            <p:ph type="body" sz="full" idx="1"/>
          </p:nvPr>
        </p:nvSpPr>
        <p:spPr>
          <a:xfrm rot="0">
            <a:off x="1031875" y="4625975"/>
            <a:ext cx="4608512" cy="3657600"/>
          </a:xfrm>
          <a:prstGeom prst="rect"/>
          <a:noFill/>
          <a:ln>
            <a:noFill/>
          </a:ln>
        </p:spPr>
        <p:txBody>
          <a:bodyPr anchor="ctr" bIns="45720" lIns="91440" rIns="91440" tIns="45720" vert="horz" wrap="none"/>
          <a:p>
            <a:pPr lvl="0"/>
            <a:endParaRPr altLang="ru-RU"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>
            <p:ph type="sldImg" sz="full" idx="0"/>
          </p:nvPr>
        </p:nvSpPr>
        <p:spPr>
          <a:xfrm rot="0">
            <a:off x="954087" y="933450"/>
            <a:ext cx="4759325" cy="3365500"/>
          </a:xfrm>
          <a:prstGeom prst="rect"/>
          <a:solidFill>
            <a:srgbClr val="FFFFFF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0083" lIns="80165" rIns="80165" tIns="40083" vert="horz" wrap="none"/>
          <a:p/>
        </p:txBody>
      </p:sp>
      <p:sp>
        <p:nvSpPr>
          <p:cNvPr id="1048646" name="Rectangle 2"/>
          <p:cNvSpPr/>
          <p:nvPr>
            <p:ph type="body" sz="full" idx="1"/>
          </p:nvPr>
        </p:nvSpPr>
        <p:spPr>
          <a:xfrm rot="0">
            <a:off x="1031875" y="4625975"/>
            <a:ext cx="4608512" cy="3657600"/>
          </a:xfrm>
          <a:prstGeom prst="rect"/>
          <a:noFill/>
          <a:ln>
            <a:noFill/>
          </a:ln>
        </p:spPr>
        <p:txBody>
          <a:bodyPr anchor="ctr" bIns="45720" lIns="91440" rIns="91440" tIns="45720" vert="horz" wrap="none"/>
          <a:p>
            <a:pPr lvl="0"/>
            <a:endParaRPr altLang="ru-RU"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 bwMode="white">
      <p:bgPr>
        <a:solidFill>
          <a:schemeClr val="lt1"/>
        </a:solidFill>
      </p:bgPr>
    </p:bg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64" name=""/>
          <p:cNvGrpSpPr/>
          <p:nvPr/>
        </p:nvGrpSpPr>
        <p:grpSpPr>
          <a:xfrm rot="0">
            <a:off x="0" y="0"/>
            <a:ext cx="9906000" cy="6858000"/>
            <a:chOff x="0" y="0"/>
            <a:chExt cx="5547" cy="4320"/>
          </a:xfrm>
        </p:grpSpPr>
        <p:grpSp>
          <p:nvGrpSpPr>
            <p:cNvPr id="65" name=""/>
            <p:cNvGrpSpPr/>
            <p:nvPr/>
          </p:nvGrpSpPr>
          <p:grpSpPr>
            <a:xfrm rot="21384792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1048647" name="Freeform 4"/>
              <p:cNvSpPr/>
              <p:nvPr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ahLst/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48" name="Freeform 5"/>
              <p:cNvSpPr/>
              <p:nvPr/>
            </p:nvSpPr>
            <p:spPr bwMode="ltGray">
              <a:xfrm rot="12185230" flipV="1">
                <a:off x="4028" y="1801"/>
                <a:ext cx="572" cy="531"/>
              </a:xfrm>
              <a:custGeom>
                <a:avLst/>
                <a:ahLst/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49" name="Freeform 6"/>
              <p:cNvSpPr/>
              <p:nvPr/>
            </p:nvSpPr>
            <p:spPr bwMode="ltGray">
              <a:xfrm rot="12185230" flipV="1">
                <a:off x="3639" y="2166"/>
                <a:ext cx="276" cy="249"/>
              </a:xfrm>
              <a:custGeom>
                <a:avLst/>
                <a:ahLst/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50" name="Freeform 7"/>
              <p:cNvSpPr/>
              <p:nvPr/>
            </p:nvSpPr>
            <p:spPr bwMode="ltGray">
              <a:xfrm rot="12185230" flipV="1">
                <a:off x="3978" y="977"/>
                <a:ext cx="245" cy="347"/>
              </a:xfrm>
              <a:custGeom>
                <a:avLst/>
                <a:ahLst/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51" name="Freeform 8"/>
              <p:cNvSpPr/>
              <p:nvPr/>
            </p:nvSpPr>
            <p:spPr bwMode="ltGray">
              <a:xfrm rot="12185230" flipV="1">
                <a:off x="3844" y="2206"/>
                <a:ext cx="103" cy="209"/>
              </a:xfrm>
              <a:custGeom>
                <a:avLst/>
                <a:ahLst/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52" name="Freeform 9"/>
              <p:cNvSpPr/>
              <p:nvPr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ahLst/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53" name="Freeform 10"/>
              <p:cNvSpPr/>
              <p:nvPr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ahLst/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</p:grpSp>
        <p:sp>
          <p:nvSpPr>
            <p:cNvPr id="1048654" name="Freeform 11"/>
            <p:cNvSpPr/>
            <p:nvPr/>
          </p:nvSpPr>
          <p:spPr bwMode="ltGray">
            <a:xfrm rot="373330" flipH="1">
              <a:off x="22" y="1957"/>
              <a:ext cx="323" cy="649"/>
            </a:xfrm>
            <a:custGeom>
              <a:avLst/>
              <a:ahLst/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55" name="Freeform 12"/>
            <p:cNvSpPr/>
            <p:nvPr/>
          </p:nvSpPr>
          <p:spPr bwMode="ltGray">
            <a:xfrm rot="0">
              <a:off x="168" y="1260"/>
              <a:ext cx="1259" cy="1532"/>
            </a:xfrm>
            <a:custGeom>
              <a:avLst/>
              <a:ahLst/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56" name="Freeform 13"/>
            <p:cNvSpPr/>
            <p:nvPr/>
          </p:nvSpPr>
          <p:spPr bwMode="ltGray">
            <a:xfrm rot="0">
              <a:off x="0" y="2610"/>
              <a:ext cx="801" cy="459"/>
            </a:xfrm>
            <a:custGeom>
              <a:avLst/>
              <a:ahLst/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57" name="Freeform 14"/>
            <p:cNvSpPr/>
            <p:nvPr/>
          </p:nvSpPr>
          <p:spPr bwMode="ltGray">
            <a:xfrm rot="373330" flipH="1">
              <a:off x="898" y="2855"/>
              <a:ext cx="354" cy="464"/>
            </a:xfrm>
            <a:custGeom>
              <a:avLst/>
              <a:ahLst/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58" name="Freeform 15"/>
            <p:cNvSpPr/>
            <p:nvPr/>
          </p:nvSpPr>
          <p:spPr bwMode="ltGray">
            <a:xfrm rot="373330" flipH="1">
              <a:off x="799" y="2979"/>
              <a:ext cx="87" cy="274"/>
            </a:xfrm>
            <a:custGeom>
              <a:avLst/>
              <a:ahLst/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59" name="Freeform 16"/>
            <p:cNvSpPr/>
            <p:nvPr/>
          </p:nvSpPr>
          <p:spPr bwMode="ltGray">
            <a:xfrm rot="0">
              <a:off x="1190" y="3273"/>
              <a:ext cx="1108" cy="1047"/>
            </a:xfrm>
            <a:custGeom>
              <a:avLst/>
              <a:ahLst/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grpSp>
          <p:nvGrpSpPr>
            <p:cNvPr id="66" name=""/>
            <p:cNvGrpSpPr/>
            <p:nvPr/>
          </p:nvGrpSpPr>
          <p:grpSpPr>
            <a:xfrm rot="3220059">
              <a:off x="2637" y="750"/>
              <a:ext cx="569" cy="636"/>
              <a:chOff x="1727" y="866"/>
              <a:chExt cx="129" cy="157"/>
            </a:xfrm>
          </p:grpSpPr>
          <p:sp>
            <p:nvSpPr>
              <p:cNvPr id="1048660" name="Freeform 18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61" name="Freeform 19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62" name="Freeform 20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grpSp>
          <p:nvGrpSpPr>
            <p:cNvPr id="67" name=""/>
            <p:cNvGrpSpPr/>
            <p:nvPr/>
          </p:nvGrpSpPr>
          <p:grpSpPr>
            <a:xfrm rot="149087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1048663" name="Freeform 22"/>
              <p:cNvSpPr/>
              <p:nvPr/>
            </p:nvSpPr>
            <p:spPr bwMode="ltGray">
              <a:xfrm rot="0">
                <a:off x="1728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64" name="Freeform 23"/>
              <p:cNvSpPr/>
              <p:nvPr/>
            </p:nvSpPr>
            <p:spPr bwMode="ltGray">
              <a:xfrm rot="0">
                <a:off x="1787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65" name="Freeform 24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grpSp>
          <p:nvGrpSpPr>
            <p:cNvPr id="68" name=""/>
            <p:cNvGrpSpPr/>
            <p:nvPr/>
          </p:nvGrpSpPr>
          <p:grpSpPr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1048666" name="Freeform 26"/>
              <p:cNvSpPr/>
              <p:nvPr/>
            </p:nvSpPr>
            <p:spPr bwMode="ltGray">
              <a:xfrm rot="0">
                <a:off x="1727" y="867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67" name="Freeform 27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68" name="Freeform 28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grpSp>
          <p:nvGrpSpPr>
            <p:cNvPr id="69" name=""/>
            <p:cNvGrpSpPr/>
            <p:nvPr/>
          </p:nvGrpSpPr>
          <p:grpSpPr>
            <a:xfrm rot="4106449" flipH="1">
              <a:off x="403" y="273"/>
              <a:ext cx="708" cy="891"/>
              <a:chOff x="1727" y="866"/>
              <a:chExt cx="129" cy="157"/>
            </a:xfrm>
          </p:grpSpPr>
          <p:sp>
            <p:nvSpPr>
              <p:cNvPr id="1048669" name="Freeform 30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70" name="Freeform 31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71" name="Freeform 32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grpSp>
          <p:nvGrpSpPr>
            <p:cNvPr id="70" name=""/>
            <p:cNvGrpSpPr/>
            <p:nvPr/>
          </p:nvGrpSpPr>
          <p:grpSpPr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1048672" name="Freeform 34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73" name="Freeform 35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674" name="Freeform 36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sp>
          <p:nvSpPr>
            <p:cNvPr id="1048675" name="Freeform 37"/>
            <p:cNvSpPr/>
            <p:nvPr/>
          </p:nvSpPr>
          <p:spPr bwMode="ltGray">
            <a:xfrm rot="0">
              <a:off x="1217" y="2"/>
              <a:ext cx="862" cy="886"/>
            </a:xfrm>
            <a:custGeom>
              <a:avLst/>
              <a:ahLst/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76" name="Freeform 38"/>
            <p:cNvSpPr/>
            <p:nvPr/>
          </p:nvSpPr>
          <p:spPr bwMode="ltGray">
            <a:xfrm rot="9832527" flipV="1">
              <a:off x="2158" y="102"/>
              <a:ext cx="681" cy="593"/>
            </a:xfrm>
            <a:custGeom>
              <a:avLst/>
              <a:ahLst/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77" name="Freeform 39"/>
            <p:cNvSpPr/>
            <p:nvPr/>
          </p:nvSpPr>
          <p:spPr bwMode="ltGray">
            <a:xfrm rot="9832527" flipV="1">
              <a:off x="1997" y="858"/>
              <a:ext cx="331" cy="278"/>
            </a:xfrm>
            <a:custGeom>
              <a:avLst/>
              <a:ahLst/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78" name="Freeform 40"/>
            <p:cNvSpPr/>
            <p:nvPr/>
          </p:nvSpPr>
          <p:spPr bwMode="ltGray">
            <a:xfrm rot="9832527" flipV="1">
              <a:off x="2224" y="808"/>
              <a:ext cx="123" cy="233"/>
            </a:xfrm>
            <a:custGeom>
              <a:avLst/>
              <a:ahLst/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79" name="Freeform 41"/>
            <p:cNvSpPr/>
            <p:nvPr/>
          </p:nvSpPr>
          <p:spPr bwMode="ltGray">
            <a:xfrm rot="0">
              <a:off x="1603" y="0"/>
              <a:ext cx="124" cy="121"/>
            </a:xfrm>
            <a:custGeom>
              <a:avLst/>
              <a:ahLst/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80" name="Freeform 42"/>
            <p:cNvSpPr/>
            <p:nvPr/>
          </p:nvSpPr>
          <p:spPr bwMode="ltGray">
            <a:xfrm rot="9832527" flipV="1">
              <a:off x="2173" y="1238"/>
              <a:ext cx="394" cy="2300"/>
            </a:xfrm>
            <a:custGeom>
              <a:avLst/>
              <a:ahLst/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81" name="Freeform 43"/>
            <p:cNvSpPr/>
            <p:nvPr/>
          </p:nvSpPr>
          <p:spPr bwMode="ltGray">
            <a:xfrm rot="0">
              <a:off x="0" y="1848"/>
              <a:ext cx="36" cy="132"/>
            </a:xfrm>
            <a:custGeom>
              <a:avLst/>
              <a:ahLst/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</p:grpSp>
      <p:sp>
        <p:nvSpPr>
          <p:cNvPr id="1048684" name="Rectangle 44"/>
          <p:cNvSpPr/>
          <p:nvPr>
            <p:ph type="dt" sz="half" idx="2"/>
          </p:nvPr>
        </p:nvSpPr>
        <p:spPr>
          <a:xfrm rot="0">
            <a:off x="514350" y="6248400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85" name="Rectangle 45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  <p:sp>
        <p:nvSpPr>
          <p:cNvPr id="1048686" name="Rectangle 46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800350" y="4279900"/>
            <a:ext cx="6915150" cy="1485900"/>
          </a:xfrm>
        </p:spPr>
        <p:txBody>
          <a:bodyPr/>
          <a:lstStyle>
            <a:lvl1pPr algn="ctr" indent="0" marL="0">
              <a:buFontTx/>
              <a:buNone/>
              <a:defRPr b="1">
                <a:effectLst>
                  <a:outerShdw algn="tl" blurRad="38100" dir="2700000" dist="38100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6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762250" y="596900"/>
            <a:ext cx="6967538" cy="3581400"/>
          </a:xfrm>
        </p:spPr>
        <p:txBody>
          <a:bodyPr/>
          <a:lstStyle>
            <a:lvl1pPr>
              <a:defRPr b="1" sz="52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4900" y="103188"/>
            <a:ext cx="2317750" cy="59531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8475" y="103188"/>
            <a:ext cx="6804025" cy="59531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9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Заголовок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0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2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3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95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6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97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8" name="Содержимое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Заголовок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0" name="Содержимое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701" name="Текст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70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3200" i="0" kern="0" kumimoji="0" lang="ru-RU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0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23" name=""/>
          <p:cNvGrpSpPr/>
          <p:nvPr/>
        </p:nvGrpSpPr>
        <p:grpSpPr>
          <a:xfrm rot="0">
            <a:off x="-9525" y="0"/>
            <a:ext cx="3189287" cy="6856412"/>
            <a:chOff x="-5" y="0"/>
            <a:chExt cx="1785" cy="4319"/>
          </a:xfrm>
        </p:grpSpPr>
        <p:sp>
          <p:nvSpPr>
            <p:cNvPr id="1048576" name="Freeform 3"/>
            <p:cNvSpPr/>
            <p:nvPr/>
          </p:nvSpPr>
          <p:spPr bwMode="ltGray">
            <a:xfrm rot="0">
              <a:off x="-5" y="3262"/>
              <a:ext cx="472" cy="802"/>
            </a:xfrm>
            <a:custGeom>
              <a:avLst/>
              <a:ahLst/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</p:spPr>
        </p:sp>
        <p:grpSp>
          <p:nvGrpSpPr>
            <p:cNvPr id="24" name=""/>
            <p:cNvGrpSpPr/>
            <p:nvPr/>
          </p:nvGrpSpPr>
          <p:grpSpPr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48577" name="Freeform 5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78" name="Freeform 6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79" name="Freeform 7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sp>
          <p:nvSpPr>
            <p:cNvPr id="1048580" name="Freeform 8"/>
            <p:cNvSpPr/>
            <p:nvPr/>
          </p:nvSpPr>
          <p:spPr bwMode="ltGray">
            <a:xfrm rot="0">
              <a:off x="90" y="1736"/>
              <a:ext cx="710" cy="768"/>
            </a:xfrm>
            <a:custGeom>
              <a:avLst/>
              <a:ahLst/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</p:spPr>
        </p:sp>
        <p:grpSp>
          <p:nvGrpSpPr>
            <p:cNvPr id="25" name=""/>
            <p:cNvGrpSpPr/>
            <p:nvPr/>
          </p:nvGrpSpPr>
          <p:grpSpPr>
            <a:xfrm rot="416243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48581" name="Freeform 10"/>
              <p:cNvSpPr/>
              <p:nvPr/>
            </p:nvSpPr>
            <p:spPr bwMode="ltGray">
              <a:xfrm rot="373330" flipH="1">
                <a:off x="125" y="2787"/>
                <a:ext cx="313" cy="303"/>
              </a:xfrm>
              <a:custGeom>
                <a:avLst/>
                <a:ahLst/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82" name="Freeform 11"/>
              <p:cNvSpPr/>
              <p:nvPr/>
            </p:nvSpPr>
            <p:spPr bwMode="ltGray">
              <a:xfrm rot="373330" flipH="1">
                <a:off x="41" y="2843"/>
                <a:ext cx="262" cy="308"/>
              </a:xfrm>
              <a:custGeom>
                <a:avLst/>
                <a:ahLst/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83" name="Freeform 12"/>
              <p:cNvSpPr/>
              <p:nvPr/>
            </p:nvSpPr>
            <p:spPr bwMode="ltGray">
              <a:xfrm rot="373330" flipH="1">
                <a:off x="121" y="2907"/>
                <a:ext cx="93" cy="156"/>
              </a:xfrm>
              <a:custGeom>
                <a:avLst/>
                <a:ahLst/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84" name="Freeform 13"/>
              <p:cNvSpPr/>
              <p:nvPr/>
            </p:nvSpPr>
            <p:spPr bwMode="ltGray">
              <a:xfrm rot="373330" flipH="1">
                <a:off x="313" y="3110"/>
                <a:ext cx="85" cy="93"/>
              </a:xfrm>
              <a:custGeom>
                <a:avLst/>
                <a:ahLst/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85" name="Freeform 14"/>
              <p:cNvSpPr/>
              <p:nvPr/>
            </p:nvSpPr>
            <p:spPr bwMode="ltGray">
              <a:xfrm rot="373330" flipH="1">
                <a:off x="289" y="3135"/>
                <a:ext cx="21" cy="55"/>
              </a:xfrm>
              <a:custGeom>
                <a:avLst/>
                <a:ahLst/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accent2">
                  <a:alpha val="100000"/>
                </a:schemeClr>
              </a:solidFill>
              <a:ln>
                <a:noFill/>
              </a:ln>
            </p:spPr>
          </p:sp>
          <p:grpSp>
            <p:nvGrpSpPr>
              <p:cNvPr id="26" name=""/>
              <p:cNvGrpSpPr/>
              <p:nvPr/>
            </p:nvGrpSpPr>
            <p:grpSpPr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48586" name="Freeform 16"/>
                <p:cNvSpPr/>
                <p:nvPr/>
              </p:nvSpPr>
              <p:spPr bwMode="ltGray">
                <a:xfrm rot="4200090">
                  <a:off x="-242" y="1806"/>
                  <a:ext cx="143" cy="390"/>
                </a:xfrm>
                <a:custGeom>
                  <a:avLst/>
                  <a:ahLst/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>
                  <a:noFill/>
                </a:ln>
              </p:spPr>
            </p:sp>
            <p:sp>
              <p:nvSpPr>
                <p:cNvPr id="1048587" name="Freeform 17"/>
                <p:cNvSpPr/>
                <p:nvPr/>
              </p:nvSpPr>
              <p:spPr bwMode="ltGray">
                <a:xfrm rot="4200090">
                  <a:off x="126" y="1760"/>
                  <a:ext cx="33" cy="160"/>
                </a:xfrm>
                <a:custGeom>
                  <a:avLst/>
                  <a:ahLst/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>
                  <a:noFill/>
                </a:ln>
              </p:spPr>
            </p:sp>
            <p:sp>
              <p:nvSpPr>
                <p:cNvPr id="1048588" name="Freeform 18"/>
                <p:cNvSpPr/>
                <p:nvPr/>
              </p:nvSpPr>
              <p:spPr bwMode="ltGray">
                <a:xfrm rot="4200090">
                  <a:off x="198" y="1722"/>
                  <a:ext cx="60" cy="27"/>
                </a:xfrm>
                <a:custGeom>
                  <a:avLst/>
                  <a:ahLst/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</a:path>
                  </a:pathLst>
                </a:custGeom>
                <a:solidFill>
                  <a:schemeClr val="accent2">
                    <a:alpha val="100000"/>
                  </a:schemeClr>
                </a:solidFill>
                <a:ln>
                  <a:noFill/>
                </a:ln>
              </p:spPr>
            </p:sp>
          </p:grpSp>
        </p:grpSp>
        <p:grpSp>
          <p:nvGrpSpPr>
            <p:cNvPr id="27" name="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48589" name="Freeform 20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90" name="Freeform 21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91" name="Freeform 22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grpSp>
          <p:nvGrpSpPr>
            <p:cNvPr id="28" name="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48592" name="Freeform 24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93" name="Freeform 25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94" name="Freeform 26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grpSp>
          <p:nvGrpSpPr>
            <p:cNvPr id="29" name=""/>
            <p:cNvGrpSpPr/>
            <p:nvPr/>
          </p:nvGrpSpPr>
          <p:grpSpPr>
            <a:xfrm rot="0">
              <a:off x="815" y="0"/>
              <a:ext cx="345" cy="367"/>
              <a:chOff x="1727" y="866"/>
              <a:chExt cx="129" cy="157"/>
            </a:xfrm>
          </p:grpSpPr>
          <p:sp>
            <p:nvSpPr>
              <p:cNvPr id="1048595" name="Freeform 28"/>
              <p:cNvSpPr/>
              <p:nvPr/>
            </p:nvSpPr>
            <p:spPr bwMode="ltGray">
              <a:xfrm rot="0">
                <a:off x="1727" y="866"/>
                <a:ext cx="41" cy="59"/>
              </a:xfrm>
              <a:custGeom>
                <a:avLst/>
                <a:ahLst/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96" name="Freeform 29"/>
              <p:cNvSpPr/>
              <p:nvPr/>
            </p:nvSpPr>
            <p:spPr bwMode="ltGray">
              <a:xfrm rot="0">
                <a:off x="1786" y="894"/>
                <a:ext cx="70" cy="49"/>
              </a:xfrm>
              <a:custGeom>
                <a:avLst/>
                <a:ahLst/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  <p:sp>
            <p:nvSpPr>
              <p:cNvPr id="1048597" name="Freeform 30"/>
              <p:cNvSpPr/>
              <p:nvPr/>
            </p:nvSpPr>
            <p:spPr bwMode="ltGray">
              <a:xfrm rot="0">
                <a:off x="1772" y="998"/>
                <a:ext cx="73" cy="25"/>
              </a:xfrm>
              <a:custGeom>
                <a:avLst/>
                <a:ahLst/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dk2">
                  <a:alpha val="100000"/>
                </a:schemeClr>
              </a:solidFill>
              <a:ln>
                <a:noFill/>
              </a:ln>
            </p:spPr>
          </p:sp>
        </p:grpSp>
        <p:sp>
          <p:nvSpPr>
            <p:cNvPr id="1048598" name="Freeform 31"/>
            <p:cNvSpPr/>
            <p:nvPr/>
          </p:nvSpPr>
          <p:spPr bwMode="ltGray">
            <a:xfrm rot="0">
              <a:off x="87" y="94"/>
              <a:ext cx="698" cy="756"/>
            </a:xfrm>
            <a:custGeom>
              <a:avLst/>
              <a:ahLst/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</p:spPr>
        </p:sp>
        <p:sp>
          <p:nvSpPr>
            <p:cNvPr id="1048599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ahLst/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00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ahLst/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01" name="Freeform 34"/>
            <p:cNvSpPr/>
            <p:nvPr/>
          </p:nvSpPr>
          <p:spPr bwMode="ltGray">
            <a:xfrm rot="0">
              <a:off x="11" y="4110"/>
              <a:ext cx="118" cy="209"/>
            </a:xfrm>
            <a:custGeom>
              <a:avLst/>
              <a:ahLst/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02" name="Freeform 35"/>
            <p:cNvSpPr/>
            <p:nvPr/>
          </p:nvSpPr>
          <p:spPr bwMode="ltGray">
            <a:xfrm rot="0">
              <a:off x="0" y="3968"/>
              <a:ext cx="130" cy="128"/>
            </a:xfrm>
            <a:custGeom>
              <a:avLst/>
              <a:ahLst/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03" name="Freeform 36"/>
            <p:cNvSpPr/>
            <p:nvPr/>
          </p:nvSpPr>
          <p:spPr bwMode="ltGray">
            <a:xfrm rot="0">
              <a:off x="0" y="3949"/>
              <a:ext cx="47" cy="86"/>
            </a:xfrm>
            <a:custGeom>
              <a:avLst/>
              <a:ahLst/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04" name="Freeform 37"/>
            <p:cNvSpPr/>
            <p:nvPr/>
          </p:nvSpPr>
          <p:spPr bwMode="ltGray">
            <a:xfrm rot="0">
              <a:off x="0" y="3239"/>
              <a:ext cx="497" cy="740"/>
            </a:xfrm>
            <a:custGeom>
              <a:avLst/>
              <a:ahLst/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>
              <a:noFill/>
            </a:ln>
          </p:spPr>
        </p:sp>
        <p:sp>
          <p:nvSpPr>
            <p:cNvPr id="1048605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ahLst/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06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ahLst/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07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ahLst/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08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ahLst/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09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ahLst/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10" name="Freeform 43"/>
            <p:cNvSpPr/>
            <p:nvPr/>
          </p:nvSpPr>
          <p:spPr bwMode="ltGray">
            <a:xfrm rot="0">
              <a:off x="0" y="886"/>
              <a:ext cx="360" cy="650"/>
            </a:xfrm>
            <a:custGeom>
              <a:avLst/>
              <a:ahLst/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  <p:sp>
          <p:nvSpPr>
            <p:cNvPr id="1048611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ahLst/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noFill/>
            </a:ln>
          </p:spPr>
        </p:sp>
      </p:grpSp>
      <p:sp>
        <p:nvSpPr>
          <p:cNvPr id="1048612" name="Rectangle 45"/>
          <p:cNvSpPr/>
          <p:nvPr>
            <p:ph type="title" sz="full" idx="0"/>
          </p:nvPr>
        </p:nvSpPr>
        <p:spPr>
          <a:xfrm rot="0">
            <a:off x="498475" y="103187"/>
            <a:ext cx="9274175" cy="13144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613" name="Rectangle 46"/>
          <p:cNvSpPr/>
          <p:nvPr>
            <p:ph type="body" sz="full" idx="1"/>
          </p:nvPr>
        </p:nvSpPr>
        <p:spPr>
          <a:xfrm rot="0">
            <a:off x="514350" y="1600200"/>
            <a:ext cx="9258300" cy="44561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ru-RU" lang="ru-RU"/>
              <a:t>Образец текста</a:t>
            </a:r>
          </a:p>
          <a:p>
            <a:pPr lvl="1"/>
            <a:r>
              <a:rPr altLang="ru-RU" lang="ru-RU"/>
              <a:t>Второй уровень</a:t>
            </a:r>
          </a:p>
          <a:p>
            <a:pPr lvl="2"/>
            <a:r>
              <a:rPr altLang="ru-RU" lang="ru-RU"/>
              <a:t>Третий уровень</a:t>
            </a:r>
          </a:p>
          <a:p>
            <a:pPr lvl="3"/>
            <a:r>
              <a:rPr altLang="ru-RU" lang="ru-RU"/>
              <a:t>Четвертый уровень</a:t>
            </a:r>
          </a:p>
          <a:p>
            <a:pPr lvl="4"/>
            <a:r>
              <a:rPr altLang="ru-RU" lang="ru-RU"/>
              <a:t>Пятый уровень</a:t>
            </a:r>
          </a:p>
        </p:txBody>
      </p:sp>
      <p:sp>
        <p:nvSpPr>
          <p:cNvPr id="1048614" name="Rectangle 47"/>
          <p:cNvSpPr/>
          <p:nvPr>
            <p:ph type="dt" sz="half" idx="2"/>
          </p:nvPr>
        </p:nvSpPr>
        <p:spPr>
          <a:xfrm rot="0">
            <a:off x="514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/>
            <a:endParaRPr altLang="en-US" sz="1400" lang="ru-RU"/>
          </a:p>
        </p:txBody>
      </p:sp>
      <p:sp>
        <p:nvSpPr>
          <p:cNvPr id="1048615" name="Rectangle 48"/>
          <p:cNvSpPr/>
          <p:nvPr>
            <p:ph type="ftr" sz="quarter" idx="3"/>
          </p:nvPr>
        </p:nvSpPr>
        <p:spPr>
          <a:xfrm rot="0">
            <a:off x="3514725" y="6248400"/>
            <a:ext cx="325755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/>
            <a:endParaRPr altLang="en-US" sz="1400" lang="ru-RU"/>
          </a:p>
        </p:txBody>
      </p:sp>
      <p:sp>
        <p:nvSpPr>
          <p:cNvPr id="1048616" name="Rectangle 49"/>
          <p:cNvSpPr/>
          <p:nvPr>
            <p:ph type="sldNum" sz="quarter" idx="4"/>
          </p:nvPr>
        </p:nvSpPr>
        <p:spPr>
          <a:xfrm rot="0">
            <a:off x="7372350" y="6243637"/>
            <a:ext cx="24003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1" fontAlgn="base" hangingPunct="1" indent="0" latinLnBrk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1" fontAlgn="base" hangingPunct="1" indent="0" latinLnBrk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1" fontAlgn="base" hangingPunct="1" indent="0" latinLnBrk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1" fontAlgn="base" hangingPunct="1" indent="0" latinLnBrk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r" eaLnBrk="1" hangingPunct="1" lvl="0"/>
            <a:fld id="{566ABCEB-ACFC-4714-9973-3DA970169C29}" type="slidenum">
              <a:rPr altLang="en-US" sz="1400" lang="ru-RU"/>
              <a:pPr algn="r" eaLnBrk="1" hangingPunct="1" lvl="0"/>
            </a:fld>
            <a:endParaRPr altLang="en-US" sz="1400" lang="ru-RU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ctr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+mj-lt"/>
          <a:ea typeface="+mj-ea"/>
          <a:cs typeface="+mj-cs"/>
        </a:defRPr>
      </a:lvl1pPr>
      <a:lvl2pPr algn="ctr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2pPr>
      <a:lvl3pPr algn="ctr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3pPr>
      <a:lvl4pPr algn="ctr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4pPr>
      <a:lvl5pPr algn="ctr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5pPr>
      <a:lvl6pPr algn="ctr" fontAlgn="base" marL="4572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6pPr>
      <a:lvl7pPr algn="ctr" fontAlgn="base" marL="9144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7pPr>
      <a:lvl8pPr algn="ctr" fontAlgn="base" marL="13716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8pPr>
      <a:lvl9pPr algn="ctr" fontAlgn="base" marL="18288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algn="tl" blurRad="38100" dir="2700000" dist="38100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4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7" name="Rectangle 2"/>
          <p:cNvSpPr/>
          <p:nvPr>
            <p:ph type="body" sz="full" idx="1"/>
          </p:nvPr>
        </p:nvSpPr>
        <p:spPr>
          <a:xfrm rot="0">
            <a:off x="514350" y="404812"/>
            <a:ext cx="9258300" cy="583247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>
              <a:lnSpc>
                <a:spcPct val="80000"/>
              </a:lnSpc>
              <a:buFontTx/>
              <a:buNone/>
            </a:pPr>
            <a:r>
              <a:rPr altLang="zh-CN" b="1" sz="3300" lang="ru-RU">
                <a:latin typeface="Pragmat_Uzb" pitchFamily="0" charset="0"/>
              </a:rPr>
              <a:t>АКРОМЕГАЛИЯ.</a:t>
            </a:r>
          </a:p>
          <a:p>
            <a:pPr algn="ctr" eaLnBrk="1" hangingPunct="1" lvl="0">
              <a:lnSpc>
                <a:spcPct val="80000"/>
              </a:lnSpc>
              <a:buFontTx/>
              <a:buNone/>
            </a:pPr>
            <a:endParaRPr altLang="zh-CN" b="1" sz="2400" lang="ru-RU">
              <a:latin typeface="Pragmat_Uzb" pitchFamily="0" charset="0"/>
            </a:endParaRP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- </a:t>
            </a:r>
            <a:r>
              <a:rPr altLang="zh-CN" sz="2400" lang="ru-RU">
                <a:latin typeface="Pragmat_Uzb" pitchFamily="0" charset="0"/>
              </a:rPr>
              <a:t>СТГ секрециясининг ошиши билан боглик; 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-</a:t>
            </a:r>
            <a:r>
              <a:rPr altLang="zh-CN" sz="2400" lang="ru-RU">
                <a:latin typeface="Pragmat_Uzb" pitchFamily="0" charset="0"/>
              </a:rPr>
              <a:t> усишдан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физиологик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жи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x</a:t>
            </a:r>
            <a:r>
              <a:rPr altLang="zh-CN" sz="2400" lang="ru-RU">
                <a:latin typeface="Pragmat_Uzb" pitchFamily="0" charset="0"/>
              </a:rPr>
              <a:t>атдан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т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>
                <a:latin typeface="Pragmat_Uzb" pitchFamily="0" charset="0"/>
              </a:rPr>
              <a:t>хтаган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одамларда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учрайди;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- </a:t>
            </a:r>
            <a:r>
              <a:rPr altLang="zh-CN" sz="2400" lang="ru-RU">
                <a:latin typeface="Pragmat_Uzb" pitchFamily="0" charset="0"/>
              </a:rPr>
              <a:t>скелет суяклари, т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/>
              <a:t>к</a:t>
            </a:r>
            <a:r>
              <a:rPr altLang="zh-CN" sz="2400" lang="ru-RU">
                <a:latin typeface="Pragmat_Uzb" pitchFamily="0" charset="0"/>
              </a:rPr>
              <a:t>ималар ва ички органлар патологик диспропорционал 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>
                <a:latin typeface="Pragmat_Uzb" pitchFamily="0" charset="0"/>
              </a:rPr>
              <a:t>сиши кузатилади; 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- </a:t>
            </a:r>
            <a:r>
              <a:rPr altLang="zh-CN" sz="2400" lang="ru-RU">
                <a:latin typeface="Pragmat_Uzb" pitchFamily="0" charset="0"/>
              </a:rPr>
              <a:t>моддалар алмашинувининг бузилиши билан таърифланади. 	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endParaRPr altLang="zh-CN" b="1" sz="2400" lang="ru-RU">
              <a:latin typeface="Pragmat_Uzb" pitchFamily="0" charset="0"/>
            </a:endParaRP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Гигантизм</a:t>
            </a:r>
            <a:r>
              <a:rPr altLang="zh-CN" sz="2400" lang="ru-RU">
                <a:latin typeface="Pragmat_Uzb" pitchFamily="0" charset="0"/>
              </a:rPr>
              <a:t> - 190 см дан баланд б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>
                <a:latin typeface="Pragmat_Uzb" pitchFamily="0" charset="0"/>
              </a:rPr>
              <a:t>й тушунилади. 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	</a:t>
            </a:r>
            <a:r>
              <a:rPr altLang="zh-CN" sz="2400" lang="ru-RU">
                <a:latin typeface="Pragmat_Uzb" pitchFamily="0" charset="0"/>
              </a:rPr>
              <a:t>- ёшликда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(</a:t>
            </a:r>
            <a:r>
              <a:rPr altLang="zh-CN" sz="2400" lang="ru-RU">
                <a:latin typeface="Pragmat_Uzb" pitchFamily="0" charset="0"/>
              </a:rPr>
              <a:t>болалар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ва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sz="2400" lang="ru-RU">
                <a:latin typeface="Pragmat_Uzb" pitchFamily="0" charset="0"/>
              </a:rPr>
              <a:t>смирларда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) </a:t>
            </a:r>
            <a:r>
              <a:rPr altLang="zh-CN" sz="2400" lang="ru-RU">
                <a:latin typeface="Pragmat_Uzb" pitchFamily="0" charset="0"/>
              </a:rPr>
              <a:t>СТГ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секрециясининг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/>
              <a:t>	</a:t>
            </a:r>
            <a:r>
              <a:rPr altLang="zh-CN" sz="2400" lang="ru-RU">
                <a:latin typeface="Pragmat_Uzb" pitchFamily="0" charset="0"/>
              </a:rPr>
              <a:t>ортикча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б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>
                <a:latin typeface="Pragmat_Uzb" pitchFamily="0" charset="0"/>
              </a:rPr>
              <a:t>лади;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	- </a:t>
            </a:r>
            <a:r>
              <a:rPr altLang="zh-CN" sz="2400" lang="ru-RU">
                <a:latin typeface="Pragmat_Uzb" pitchFamily="0" charset="0"/>
              </a:rPr>
              <a:t>скелет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суяклар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тезлик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билан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400" lang="ru-RU">
                <a:latin typeface="Pragmat_Uzb" pitchFamily="0" charset="0"/>
              </a:rPr>
              <a:t>пропорционал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sz="2400" lang="ru-RU">
                <a:latin typeface="Pragmat_Uzb" pitchFamily="0" charset="0"/>
              </a:rPr>
              <a:t>сади;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 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zh-CN" b="1" sz="2400" lang="ru-RU">
                <a:latin typeface="Pragmat_Uzb" pitchFamily="0" charset="0"/>
              </a:rPr>
              <a:t>	- </a:t>
            </a:r>
            <a:r>
              <a:rPr altLang="zh-CN" sz="2400" lang="ru-RU">
                <a:latin typeface="Pragmat_Uzb" pitchFamily="0" charset="0"/>
              </a:rPr>
              <a:t>адекват даво б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>
                <a:latin typeface="Pragmat_Uzb" pitchFamily="0" charset="0"/>
              </a:rPr>
              <a:t>лмаганда беморларда акромегалия 	белгилари пайдо б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sz="2400" lang="ru-RU">
                <a:latin typeface="Pragmat_Uzb" pitchFamily="0" charset="0"/>
              </a:rPr>
              <a:t>лиш э</a:t>
            </a:r>
            <a:r>
              <a:rPr altLang="zh-CN" sz="2400" lang="en-US">
                <a:latin typeface="Pragmat_Uzb" pitchFamily="0" charset="0"/>
                <a:ea typeface="SimSun" pitchFamily="2" charset="-122"/>
              </a:rPr>
              <a:t>x</a:t>
            </a:r>
            <a:r>
              <a:rPr altLang="zh-CN" sz="2400" lang="ru-RU">
                <a:latin typeface="Pragmat_Uzb" pitchFamily="0" charset="0"/>
              </a:rPr>
              <a:t>тимоли бор.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1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1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7">
                                            <p:txEl>
                                              <p:charRg st="1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7">
                                            <p:txEl>
                                              <p:charRg st="1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17">
                                            <p:txEl>
                                              <p:charRg st="14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5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17">
                                            <p:txEl>
                                              <p:charRg st="5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17">
                                            <p:txEl>
                                              <p:charRg st="56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17">
                                            <p:txEl>
                                              <p:charRg st="56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11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17">
                                            <p:txEl>
                                              <p:charRg st="11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17">
                                            <p:txEl>
                                              <p:charRg st="115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17">
                                            <p:txEl>
                                              <p:charRg st="115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206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17">
                                            <p:txEl>
                                              <p:charRg st="206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17">
                                            <p:txEl>
                                              <p:charRg st="206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1048617">
                                            <p:txEl>
                                              <p:charRg st="206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264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17">
                                            <p:txEl>
                                              <p:charRg st="264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17">
                                            <p:txEl>
                                              <p:charRg st="264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4"/>
                                        <p:tgtEl>
                                          <p:spTgt spid="1048617">
                                            <p:txEl>
                                              <p:charRg st="264" end="3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311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17">
                                            <p:txEl>
                                              <p:charRg st="311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17">
                                            <p:txEl>
                                              <p:charRg st="311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1"/>
                                        <p:tgtEl>
                                          <p:spTgt spid="1048617">
                                            <p:txEl>
                                              <p:charRg st="311" end="3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383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17">
                                            <p:txEl>
                                              <p:charRg st="383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17">
                                            <p:txEl>
                                              <p:charRg st="383" end="4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8"/>
                                        <p:tgtEl>
                                          <p:spTgt spid="1048617">
                                            <p:txEl>
                                              <p:charRg st="383" end="4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charRg st="435" end="5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48617">
                                            <p:txEl>
                                              <p:charRg st="435" end="5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48617">
                                            <p:txEl>
                                              <p:charRg st="435" end="5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65"/>
                                        <p:tgtEl>
                                          <p:spTgt spid="1048617">
                                            <p:txEl>
                                              <p:charRg st="435" end="5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6" name="Rectangle 2"/>
          <p:cNvSpPr/>
          <p:nvPr>
            <p:ph type="title" sz="full" idx="0"/>
          </p:nvPr>
        </p:nvSpPr>
        <p:spPr>
          <a:xfrm rot="0">
            <a:off x="498475" y="476250"/>
            <a:ext cx="9274175" cy="9413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0" fontAlgn="base" hangingPunct="0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</a:lstStyle>
          <a:p>
            <a:pPr eaLnBrk="1" hangingPunct="1" lvl="0"/>
            <a:r>
              <a:rPr altLang="en-US" b="1" sz="4900" lang="ru-RU">
                <a:effectLst>
                  <a:outerShdw algn="tl" blurRad="38100" dir="2700000" dist="38100">
                    <a:srgbClr val="C0C0C0"/>
                  </a:outerShdw>
                </a:effectLst>
              </a:rPr>
              <a:t>ДИФФЕРЕНЦИАЛ ДИАГНОЗ:</a:t>
            </a:r>
          </a:p>
        </p:txBody>
      </p:sp>
      <p:sp>
        <p:nvSpPr>
          <p:cNvPr id="1048637" name="Rectangle 3"/>
          <p:cNvSpPr/>
          <p:nvPr>
            <p:ph type="body" sz="full" idx="1"/>
          </p:nvPr>
        </p:nvSpPr>
        <p:spPr>
          <a:xfrm rot="0">
            <a:off x="514350" y="1600200"/>
            <a:ext cx="9258300" cy="47815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just" eaLnBrk="1" hangingPunct="1" lvl="0">
              <a:buFontTx/>
              <a:buChar char="-"/>
            </a:pPr>
            <a:r>
              <a:rPr altLang="ru-RU" sz="3100" lang="ru-RU"/>
              <a:t>Конституционал баланд буйлик;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Клайнфельтр синдроми;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Турли этиологияли бирламчи гипогонодизм;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«Педжет» касаллиги;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пахидермопериостоз;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огир гипотиреоз (микседема);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«Марфан» касаллиги;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«Мари-Бамбергер» касаллиги.</a:t>
            </a:r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35012" y="149225"/>
            <a:ext cx="3675062" cy="3932237"/>
          </a:xfrm>
          <a:prstGeom prst="rect"/>
          <a:noFill/>
          <a:ln>
            <a:noFill/>
          </a:ln>
        </p:spPr>
      </p:pic>
      <p:pic>
        <p:nvPicPr>
          <p:cNvPr id="2097161" name="Picture 2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408487" y="163512"/>
            <a:ext cx="2570162" cy="4244975"/>
          </a:xfrm>
          <a:prstGeom prst="rect"/>
          <a:noFill/>
          <a:ln>
            <a:noFill/>
          </a:ln>
        </p:spPr>
      </p:pic>
      <p:pic>
        <p:nvPicPr>
          <p:cNvPr id="2097162" name="Picture 3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735012" y="3756025"/>
            <a:ext cx="5327650" cy="2938462"/>
          </a:xfrm>
          <a:prstGeom prst="rect"/>
          <a:noFill/>
          <a:ln>
            <a:noFill/>
          </a:ln>
        </p:spPr>
      </p:pic>
      <p:pic>
        <p:nvPicPr>
          <p:cNvPr id="2097163" name="Picture 4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6980237" y="163512"/>
            <a:ext cx="3306762" cy="3590925"/>
          </a:xfrm>
          <a:prstGeom prst="rect"/>
          <a:noFill/>
          <a:ln>
            <a:noFill/>
          </a:ln>
        </p:spPr>
      </p:pic>
      <p:pic>
        <p:nvPicPr>
          <p:cNvPr id="2097164" name="Picture 5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7164387" y="3429000"/>
            <a:ext cx="3122612" cy="3265487"/>
          </a:xfrm>
          <a:prstGeom prst="rect"/>
          <a:noFill/>
          <a:ln>
            <a:noFill/>
          </a:ln>
        </p:spPr>
      </p:pic>
      <p:pic>
        <p:nvPicPr>
          <p:cNvPr id="2097165" name="Picture 6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4983162" y="3756025"/>
            <a:ext cx="2916237" cy="29384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med" advClick="1"/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0" name="Rectangle 2"/>
          <p:cNvSpPr/>
          <p:nvPr>
            <p:ph type="body" sz="full" idx="1"/>
          </p:nvPr>
        </p:nvSpPr>
        <p:spPr>
          <a:xfrm rot="0">
            <a:off x="103187" y="304800"/>
            <a:ext cx="9982200" cy="6049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indent="0" lvl="0" marL="0">
              <a:lnSpc>
                <a:spcPct val="90000"/>
              </a:lnSpc>
              <a:buFontTx/>
              <a:buNone/>
            </a:pPr>
            <a:r>
              <a:rPr altLang="zh-CN" b="1" lang="ru-RU">
                <a:latin typeface="Pragmat_Uzb" pitchFamily="0" charset="0"/>
              </a:rPr>
              <a:t>АКРОМЕГАЛИЯ  ДАВОСИ </a:t>
            </a:r>
          </a:p>
          <a:p>
            <a:pPr algn="ctr" eaLnBrk="1" hangingPunct="1" indent="0" lvl="0" marL="0">
              <a:lnSpc>
                <a:spcPct val="90000"/>
              </a:lnSpc>
              <a:buFontTx/>
              <a:buNone/>
            </a:pPr>
            <a:r>
              <a:rPr altLang="zh-CN" lang="ru-RU">
                <a:latin typeface="Pragmat_Uzb" pitchFamily="0" charset="0"/>
              </a:rPr>
              <a:t>(гипофиз томонидан СТГ секрециясининг ошганлигини бартараф этишга каратилган). </a:t>
            </a: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endParaRPr altLang="zh-CN" b="1" sz="2800" lang="ru-RU">
              <a:latin typeface="Pragmat_Uzb" pitchFamily="0" charset="0"/>
            </a:endParaRP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r>
              <a:rPr altLang="ru-RU" lang="ru-RU">
                <a:latin typeface="Pragmat_Uzb" pitchFamily="0" charset="0"/>
              </a:rPr>
              <a:t>- гипофизни операция килиб олиб ташлаш; </a:t>
            </a: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r>
              <a:rPr altLang="ru-RU" lang="ru-RU">
                <a:latin typeface="Pragmat_Uzb" pitchFamily="0" charset="0"/>
              </a:rPr>
              <a:t>- оралик гипофизар соxани нурлантириш; </a:t>
            </a: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r>
              <a:rPr altLang="ru-RU" lang="ru-RU">
                <a:latin typeface="Pragmat_Uzb" pitchFamily="0" charset="0"/>
              </a:rPr>
              <a:t>- радиоактив иттрийни гипофизга имплантация 	килиш; </a:t>
            </a: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r>
              <a:rPr altLang="ru-RU" lang="ru-RU">
                <a:latin typeface="Pragmat_Uzb" pitchFamily="0" charset="0"/>
              </a:rPr>
              <a:t>- гипофизни криоген парчалаш;</a:t>
            </a: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r>
              <a:rPr altLang="ru-RU" lang="ru-RU">
                <a:latin typeface="Pragmat_Uzb" pitchFamily="0" charset="0"/>
              </a:rPr>
              <a:t>- стереотоксик юкори частотали электр 	коагуляцияси; </a:t>
            </a:r>
          </a:p>
          <a:p>
            <a:pPr eaLnBrk="1" hangingPunct="1" indent="0" lvl="0" marL="0">
              <a:lnSpc>
                <a:spcPct val="90000"/>
              </a:lnSpc>
              <a:buFontTx/>
              <a:buNone/>
            </a:pPr>
            <a:r>
              <a:rPr altLang="ru-RU" lang="ru-RU">
                <a:latin typeface="Pragmat_Uzb" pitchFamily="0" charset="0"/>
              </a:rPr>
              <a:t>- дори-дармонлар бериб даволаш; 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40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2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0">
                                            <p:txEl>
                                              <p:charRg st="2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0">
                                            <p:txEl>
                                              <p:charRg st="21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40">
                                            <p:txEl>
                                              <p:charRg st="21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10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40">
                                            <p:txEl>
                                              <p:charRg st="10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40">
                                            <p:txEl>
                                              <p:charRg st="102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40">
                                            <p:txEl>
                                              <p:charRg st="102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14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40">
                                            <p:txEl>
                                              <p:charRg st="14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40">
                                            <p:txEl>
                                              <p:charRg st="143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40">
                                            <p:txEl>
                                              <p:charRg st="143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18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40">
                                            <p:txEl>
                                              <p:charRg st="18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40">
                                            <p:txEl>
                                              <p:charRg st="183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1048640">
                                            <p:txEl>
                                              <p:charRg st="183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23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40">
                                            <p:txEl>
                                              <p:charRg st="23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40">
                                            <p:txEl>
                                              <p:charRg st="236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44"/>
                                        <p:tgtEl>
                                          <p:spTgt spid="1048640">
                                            <p:txEl>
                                              <p:charRg st="236" end="2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266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40">
                                            <p:txEl>
                                              <p:charRg st="266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40">
                                            <p:txEl>
                                              <p:charRg st="266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1"/>
                                        <p:tgtEl>
                                          <p:spTgt spid="1048640">
                                            <p:txEl>
                                              <p:charRg st="266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charRg st="32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40">
                                            <p:txEl>
                                              <p:charRg st="32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40">
                                            <p:txEl>
                                              <p:charRg st="320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58"/>
                                        <p:tgtEl>
                                          <p:spTgt spid="1048640">
                                            <p:txEl>
                                              <p:charRg st="320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1" name="Rectangle 2"/>
          <p:cNvSpPr/>
          <p:nvPr/>
        </p:nvSpPr>
        <p:spPr>
          <a:xfrm rot="0">
            <a:off x="-207962" y="3200400"/>
            <a:ext cx="550862" cy="366712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just" eaLnBrk="1" hangingPunct="1" indent="449262" lvl="0" marL="0">
              <a:spcBef>
                <a:spcPct val="0"/>
              </a:spcBef>
              <a:buFontTx/>
              <a:buNone/>
            </a:pPr>
            <a:endParaRPr altLang="zh-CN" sz="1800" lang="ru-RU">
              <a:latin typeface="Arial" pitchFamily="0" charset="0"/>
            </a:endParaRPr>
          </a:p>
        </p:txBody>
      </p:sp>
      <p:sp>
        <p:nvSpPr>
          <p:cNvPr id="1048642" name="Rectangle 3"/>
          <p:cNvSpPr/>
          <p:nvPr/>
        </p:nvSpPr>
        <p:spPr>
          <a:xfrm rot="0">
            <a:off x="465137" y="189230"/>
            <a:ext cx="9431338" cy="5933440"/>
          </a:xfrm>
          <a:prstGeom prst="rect"/>
          <a:noFill/>
          <a:ln>
            <a:noFill/>
          </a:ln>
        </p:spPr>
        <p:txBody>
          <a:bodyPr anchor="ctr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just" eaLnBrk="1" hangingPunct="1" indent="449262" lvl="0" marL="0">
              <a:spcBef>
                <a:spcPct val="0"/>
              </a:spcBef>
              <a:buFontTx/>
              <a:buNone/>
            </a:pPr>
            <a:r>
              <a:rPr altLang="zh-CN" b="1" lang="ru-RU">
                <a:latin typeface="Arial" pitchFamily="0" charset="0"/>
              </a:rPr>
              <a:t>Медикаментоз даволаш:</a:t>
            </a:r>
            <a:r>
              <a:rPr altLang="zh-CN" lang="ru-RU">
                <a:latin typeface="Arial" pitchFamily="0" charset="0"/>
              </a:rPr>
              <a:t> </a:t>
            </a:r>
          </a:p>
          <a:p>
            <a:pPr algn="just" eaLnBrk="1" hangingPunct="1" indent="449262" lvl="0" marL="0">
              <a:spcBef>
                <a:spcPct val="0"/>
              </a:spcBef>
              <a:buFontTx/>
              <a:buNone/>
            </a:pPr>
            <a:endParaRPr altLang="zh-CN" lang="ru-RU">
              <a:latin typeface="Arial" pitchFamily="0" charset="0"/>
            </a:endParaRPr>
          </a:p>
          <a:p>
            <a:pPr algn="just" eaLnBrk="1" hangingPunct="1" indent="449262" lvl="0" marL="0">
              <a:spcBef>
                <a:spcPct val="0"/>
              </a:spcBef>
            </a:pPr>
            <a:r>
              <a:rPr altLang="zh-CN" b="1" sz="2800" i="1" lang="ru-RU">
                <a:latin typeface="Arial" pitchFamily="0" charset="0"/>
              </a:rPr>
              <a:t>Парлодел </a:t>
            </a:r>
            <a:r>
              <a:rPr altLang="zh-CN" sz="2800" lang="ru-RU">
                <a:latin typeface="Arial" pitchFamily="0" charset="0"/>
              </a:rPr>
              <a:t>(бромэргон, бромкрептин) 2,5мг, 5,0 мг. таблеткалар</a:t>
            </a:r>
            <a:r>
              <a:rPr altLang="zh-CN" sz="2800" lang="ru-RU">
                <a:latin typeface="Arial" pitchFamily="0" charset="0"/>
              </a:rPr>
              <a:t>*.</a:t>
            </a:r>
          </a:p>
          <a:p>
            <a:pPr algn="just" eaLnBrk="1" hangingPunct="1" indent="449262" lvl="0" marL="0">
              <a:spcBef>
                <a:spcPct val="0"/>
              </a:spcBef>
            </a:pPr>
            <a:endParaRPr altLang="zh-CN" sz="2800" lang="ru-RU">
              <a:latin typeface="Arial" pitchFamily="0" charset="0"/>
            </a:endParaRPr>
          </a:p>
          <a:p>
            <a:pPr algn="just" eaLnBrk="1" hangingPunct="1" indent="449262" lvl="0" marL="0">
              <a:spcBef>
                <a:spcPct val="0"/>
              </a:spcBef>
            </a:pPr>
            <a:r>
              <a:rPr altLang="zh-CN" b="1" sz="2800" i="1" lang="ru-RU">
                <a:latin typeface="Arial" pitchFamily="0" charset="0"/>
              </a:rPr>
              <a:t>Соматостатин инфузияси </a:t>
            </a:r>
            <a:r>
              <a:rPr altLang="zh-CN" sz="2800" lang="ru-RU">
                <a:latin typeface="Arial" pitchFamily="0" charset="0"/>
              </a:rPr>
              <a:t>*;</a:t>
            </a:r>
          </a:p>
          <a:p>
            <a:pPr algn="just" eaLnBrk="1" hangingPunct="1" indent="449262" lvl="0" marL="0">
              <a:spcBef>
                <a:spcPct val="0"/>
              </a:spcBef>
            </a:pPr>
            <a:endParaRPr altLang="zh-CN" sz="2800" lang="ru-RU">
              <a:latin typeface="Arial" pitchFamily="0" charset="0"/>
            </a:endParaRPr>
          </a:p>
          <a:p>
            <a:pPr algn="just" eaLnBrk="1" hangingPunct="1" indent="449262" lvl="0" marL="0">
              <a:spcBef>
                <a:spcPct val="0"/>
              </a:spcBef>
            </a:pPr>
            <a:r>
              <a:rPr altLang="zh-CN" b="1" sz="2800" i="1" lang="ru-RU">
                <a:latin typeface="Arial" pitchFamily="0" charset="0"/>
              </a:rPr>
              <a:t>Абергин </a:t>
            </a:r>
            <a:r>
              <a:rPr altLang="zh-CN" sz="2800" lang="ru-RU">
                <a:latin typeface="Arial" pitchFamily="0" charset="0"/>
              </a:rPr>
              <a:t>(Узбекистон Республикасида руйхатдан утмаган) </a:t>
            </a:r>
            <a:r>
              <a:rPr altLang="zh-CN" sz="2800" lang="ru-RU">
                <a:latin typeface="Arial" pitchFamily="0" charset="0"/>
              </a:rPr>
              <a:t>*; </a:t>
            </a:r>
          </a:p>
          <a:p>
            <a:pPr algn="just" eaLnBrk="1" hangingPunct="1" indent="449262" lvl="0" marL="0">
              <a:spcBef>
                <a:spcPct val="0"/>
              </a:spcBef>
              <a:buFontTx/>
              <a:buNone/>
            </a:pPr>
            <a:endParaRPr altLang="zh-CN" sz="2800" lang="ru-RU">
              <a:latin typeface="Arial" pitchFamily="0" charset="0"/>
            </a:endParaRPr>
          </a:p>
          <a:p>
            <a:pPr algn="just" eaLnBrk="1" hangingPunct="1" indent="449262" lvl="0" marL="0">
              <a:spcBef>
                <a:spcPct val="0"/>
              </a:spcBef>
            </a:pPr>
            <a:r>
              <a:rPr altLang="zh-CN" b="1" sz="2800" i="1" lang="ru-RU">
                <a:latin typeface="Arial" pitchFamily="0" charset="0"/>
              </a:rPr>
              <a:t>Каберголин </a:t>
            </a:r>
            <a:r>
              <a:rPr altLang="zh-CN" sz="2800" lang="ru-RU">
                <a:latin typeface="Arial" pitchFamily="0" charset="0"/>
              </a:rPr>
              <a:t>(Достинекс), узок таъсир килувчи препарат, 5,0мг </a:t>
            </a:r>
            <a:r>
              <a:rPr altLang="zh-CN" sz="2800" lang="ru-RU">
                <a:latin typeface="Arial" pitchFamily="0" charset="0"/>
              </a:rPr>
              <a:t>*. </a:t>
            </a:r>
          </a:p>
          <a:p>
            <a:pPr algn="just" eaLnBrk="1" hangingPunct="1" indent="449262" lvl="0" marL="0">
              <a:spcBef>
                <a:spcPct val="0"/>
              </a:spcBef>
            </a:pPr>
            <a:endParaRPr altLang="zh-CN" sz="2800" lang="ru-RU">
              <a:latin typeface="Arial" pitchFamily="0" charset="0"/>
            </a:endParaRPr>
          </a:p>
          <a:p>
            <a:pPr algn="just" eaLnBrk="1" hangingPunct="1" indent="449262" lvl="0" marL="0">
              <a:spcBef>
                <a:spcPct val="0"/>
              </a:spcBef>
              <a:buFontTx/>
              <a:buNone/>
            </a:pPr>
            <a:r>
              <a:rPr altLang="zh-CN" b="1" sz="1800" i="1" lang="ru-RU">
                <a:latin typeface="Arial" pitchFamily="0" charset="0"/>
              </a:rPr>
              <a:t>ИЗОХ </a:t>
            </a:r>
            <a:r>
              <a:rPr altLang="zh-CN" sz="1800" lang="ru-RU">
                <a:latin typeface="Arial" pitchFamily="0" charset="0"/>
              </a:rPr>
              <a:t>- </a:t>
            </a:r>
            <a:r>
              <a:rPr altLang="zh-CN" sz="1800" lang="ru-RU">
                <a:latin typeface="Arial" pitchFamily="0" charset="0"/>
              </a:rPr>
              <a:t>*  Суткалик доза ва даволаш схемаси индивидуал танланади.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autoRev="0" decel="0" fill="hold" id="5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642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autoRev="0" decel="0" fill="hold" id="14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42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42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42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42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0"/>
                                        <p:tgtEl>
                                          <p:spTgt spid="1048642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autoRev="0" decel="0" fill="hold" id="23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42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42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42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42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642">
                                            <p:txEl>
                                              <p:charRg st="88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autoRev="0" decel="0" fill="hold" id="32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charRg st="11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42">
                                            <p:txEl>
                                              <p:charRg st="11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42">
                                            <p:txEl>
                                              <p:charRg st="11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42">
                                            <p:txEl>
                                              <p:charRg st="11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8642">
                                            <p:txEl>
                                              <p:charRg st="115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8"/>
                                        <p:tgtEl>
                                          <p:spTgt spid="1048642">
                                            <p:txEl>
                                              <p:charRg st="115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autoRev="0" decel="0" fill="hold" id="41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charRg st="17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42">
                                            <p:txEl>
                                              <p:charRg st="17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48642">
                                            <p:txEl>
                                              <p:charRg st="17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642">
                                            <p:txEl>
                                              <p:charRg st="17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48642">
                                            <p:txEl>
                                              <p:charRg st="174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7"/>
                                        <p:tgtEl>
                                          <p:spTgt spid="1048642">
                                            <p:txEl>
                                              <p:charRg st="174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autoRev="0" decel="0" fill="hold" id="50" nodeType="clickEffect" presetClass="entr" presetID="5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charRg st="239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642">
                                            <p:txEl>
                                              <p:charRg st="239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048642">
                                            <p:txEl>
                                              <p:charRg st="239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48642">
                                            <p:txEl>
                                              <p:charRg st="239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48642">
                                            <p:txEl>
                                              <p:charRg st="239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6"/>
                                        <p:tgtEl>
                                          <p:spTgt spid="1048642">
                                            <p:txEl>
                                              <p:charRg st="239" end="3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3" name="Rectangle 2"/>
          <p:cNvSpPr/>
          <p:nvPr>
            <p:ph type="title" sz="full" idx="0"/>
          </p:nvPr>
        </p:nvSpPr>
        <p:spPr>
          <a:xfrm rot="0">
            <a:off x="498475" y="103187"/>
            <a:ext cx="9274175" cy="13144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0" fontAlgn="base" hangingPunct="0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</a:lstStyle>
          <a:p>
            <a:pPr eaLnBrk="1" hangingPunct="1" lvl="0"/>
            <a:r>
              <a:rPr altLang="en-US" b="1" sz="3600" lang="ru-RU">
                <a:effectLst>
                  <a:outerShdw algn="tl" blurRad="38100" dir="2700000" dist="38100">
                    <a:srgbClr val="C0C0C0"/>
                  </a:outerShdw>
                </a:effectLst>
              </a:rPr>
              <a:t>ДАВОЛАШ</a:t>
            </a:r>
          </a:p>
        </p:txBody>
      </p:sp>
      <p:sp>
        <p:nvSpPr>
          <p:cNvPr id="1048644" name="Rectangle 3"/>
          <p:cNvSpPr/>
          <p:nvPr>
            <p:ph type="body" sz="full" idx="1"/>
          </p:nvPr>
        </p:nvSpPr>
        <p:spPr>
          <a:xfrm rot="0">
            <a:off x="428625" y="1371600"/>
            <a:ext cx="96012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indent="0" lvl="0" marL="0">
              <a:lnSpc>
                <a:spcPct val="80000"/>
              </a:lnSpc>
              <a:buFontTx/>
              <a:buNone/>
            </a:pPr>
            <a:r>
              <a:rPr altLang="zh-CN" b="1" sz="2800" lang="ru-RU">
                <a:latin typeface="Pragmat_Uzb" pitchFamily="0" charset="0"/>
              </a:rPr>
              <a:t>Адиуретин </a:t>
            </a:r>
            <a:r>
              <a:rPr altLang="zh-CN" sz="2800" lang="ru-RU">
                <a:latin typeface="Pragmat_Uzb" pitchFamily="0" charset="0"/>
              </a:rPr>
              <a:t>(лизин-вазопрессин, десмопрессин), интраназал ёки сублингвал, 1-3 томчидан 1-3 махал (диураз ва пешоб зичлиги назорати асосида) доимо.  </a:t>
            </a:r>
          </a:p>
          <a:p>
            <a:pPr eaLnBrk="1" hangingPunct="1" indent="0" lvl="0" marL="0">
              <a:lnSpc>
                <a:spcPct val="80000"/>
              </a:lnSpc>
              <a:buFontTx/>
              <a:buNone/>
            </a:pPr>
            <a:endParaRPr altLang="zh-CN" b="1" sz="2800" lang="ru-RU">
              <a:latin typeface="Pragmat_Uzb" pitchFamily="0" charset="0"/>
            </a:endParaRPr>
          </a:p>
          <a:p>
            <a:pPr eaLnBrk="1" hangingPunct="1" indent="0" lvl="0" marL="0">
              <a:lnSpc>
                <a:spcPct val="80000"/>
              </a:lnSpc>
              <a:buFontTx/>
              <a:buNone/>
            </a:pPr>
            <a:r>
              <a:rPr altLang="zh-CN" b="1" sz="2800" i="1" lang="ru-RU">
                <a:latin typeface="Pragmat_Uzb" pitchFamily="0" charset="0"/>
              </a:rPr>
              <a:t>Ёрдамчи (кушимча) препаратлар:</a:t>
            </a:r>
          </a:p>
          <a:p>
            <a:pPr eaLnBrk="1" hangingPunct="1" indent="0" lvl="0" marL="0">
              <a:lnSpc>
                <a:spcPct val="80000"/>
              </a:lnSpc>
              <a:buFontTx/>
              <a:buNone/>
            </a:pPr>
            <a:r>
              <a:rPr altLang="zh-CN" sz="2800" lang="ru-RU">
                <a:latin typeface="Pragmat_Uzb" pitchFamily="0" charset="0"/>
              </a:rPr>
              <a:t> 1. Бутадион суткада 0,45 дан 0,6 г гача;</a:t>
            </a:r>
            <a:br>
              <a:rPr altLang="zh-CN" sz="2800" lang="ru-RU">
                <a:latin typeface="Pragmat_Uzb" pitchFamily="0" charset="0"/>
              </a:rPr>
            </a:br>
            <a:r>
              <a:rPr altLang="zh-CN" sz="2800" lang="ru-RU">
                <a:latin typeface="Pragmat_Uzb" pitchFamily="0" charset="0"/>
              </a:rPr>
              <a:t> 2. Хлорпропамид, суткада 250 дан 500 мг</a:t>
            </a:r>
            <a:r>
              <a:rPr altLang="zh-CN" sz="28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800" lang="ru-RU">
                <a:latin typeface="Pragmat_Uzb" pitchFamily="0" charset="0"/>
              </a:rPr>
              <a:t>гача;</a:t>
            </a:r>
            <a:br>
              <a:rPr altLang="zh-CN" sz="2800" lang="ru-RU">
                <a:latin typeface="Pragmat_Uzb" pitchFamily="0" charset="0"/>
              </a:rPr>
            </a:br>
            <a:r>
              <a:rPr altLang="zh-CN" sz="2800" lang="ru-RU">
                <a:latin typeface="Pragmat_Uzb" pitchFamily="0" charset="0"/>
              </a:rPr>
              <a:t> 3. Финлепсин, суткада 250 дан 750 мг гача;</a:t>
            </a:r>
          </a:p>
          <a:p>
            <a:pPr eaLnBrk="1" hangingPunct="1" indent="0" lvl="0" marL="0">
              <a:lnSpc>
                <a:spcPct val="80000"/>
              </a:lnSpc>
              <a:buFontTx/>
              <a:buNone/>
            </a:pPr>
            <a:r>
              <a:rPr altLang="zh-CN" sz="2800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sz="2800" lang="ru-RU">
                <a:latin typeface="Pragmat_Uzb" pitchFamily="0" charset="0"/>
              </a:rPr>
              <a:t>4. Мисклерон, бир кеча кундузда 250 дан мг гача.;</a:t>
            </a:r>
            <a:br>
              <a:rPr altLang="zh-CN" sz="2800" lang="ru-RU">
                <a:latin typeface="Pragmat_Uzb" pitchFamily="0" charset="0"/>
              </a:rPr>
            </a:br>
            <a:br>
              <a:rPr altLang="zh-CN" sz="2800" lang="ru-RU">
                <a:latin typeface="Pragmat_Uzb" pitchFamily="0" charset="0"/>
              </a:rPr>
            </a:br>
            <a:endParaRPr altLang="ru-RU" sz="2800" lang="ru-RU">
              <a:latin typeface="Pragmat_Uzb" pitchFamily="0" charset="0"/>
            </a:endParaRP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charRg st="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4">
                                            <p:txEl>
                                              <p:charRg st="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44">
                                            <p:txEl>
                                              <p:charRg st="0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44">
                                            <p:txEl>
                                              <p:charRg st="0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charRg st="148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44">
                                            <p:txEl>
                                              <p:charRg st="148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44">
                                            <p:txEl>
                                              <p:charRg st="148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44">
                                            <p:txEl>
                                              <p:charRg st="148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charRg st="179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44">
                                            <p:txEl>
                                              <p:charRg st="179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44">
                                            <p:txEl>
                                              <p:charRg st="179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44">
                                            <p:txEl>
                                              <p:charRg st="179" end="3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charRg st="312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44">
                                            <p:txEl>
                                              <p:charRg st="312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44">
                                            <p:txEl>
                                              <p:charRg st="312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1048644">
                                            <p:txEl>
                                              <p:charRg st="312" end="3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 uiExpand="0" build="whole"/>
      <p:bldP spid="1048644" grpId="0" uiExpand="0" build="p" bldLvl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47662" y="95250"/>
            <a:ext cx="9937750" cy="659923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med" advClick="1"/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3" name="Rectangle 2"/>
          <p:cNvSpPr/>
          <p:nvPr>
            <p:ph type="title" sz="full" idx="0"/>
          </p:nvPr>
        </p:nvSpPr>
        <p:spPr>
          <a:xfrm rot="0">
            <a:off x="498475" y="103187"/>
            <a:ext cx="9274175" cy="13144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0" fontAlgn="base" hangingPunct="0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</a:lstStyle>
          <a:p>
            <a:pPr eaLnBrk="1" hangingPunct="1" lvl="0"/>
            <a:br>
              <a:rPr altLang="en-US" sz="4000" lang="ru-RU">
                <a:effectLst>
                  <a:outerShdw algn="tl" blurRad="38100" dir="2700000" dist="38100">
                    <a:srgbClr val="C0C0C0"/>
                  </a:outerShdw>
                </a:effectLst>
              </a:rPr>
            </a:br>
            <a:endParaRPr altLang="en-US" sz="4000" lang="ru-RU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sp>
        <p:nvSpPr>
          <p:cNvPr id="1048624" name="Rectangle 3"/>
          <p:cNvSpPr/>
          <p:nvPr>
            <p:ph type="body" sz="full" idx="1"/>
          </p:nvPr>
        </p:nvSpPr>
        <p:spPr>
          <a:xfrm rot="0">
            <a:off x="247650" y="981075"/>
            <a:ext cx="9791700" cy="57610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>
              <a:lnSpc>
                <a:spcPct val="90000"/>
              </a:lnSpc>
              <a:buFontTx/>
              <a:buNone/>
            </a:pPr>
            <a:r>
              <a:rPr altLang="zh-CN" lang="ru-RU">
                <a:latin typeface="Pragmat_Uzb" pitchFamily="0" charset="0"/>
              </a:rPr>
              <a:t>- Гипофиз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/>
              <a:t>а</a:t>
            </a:r>
            <a:r>
              <a:rPr altLang="zh-CN" lang="ru-RU">
                <a:latin typeface="Pragmat_Uzb" pitchFamily="0" charset="0"/>
              </a:rPr>
              <a:t>деномаси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lang="ru-RU">
                <a:latin typeface="Pragmat_Uzb" pitchFamily="0" charset="0"/>
              </a:rPr>
              <a:t>сиш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гормонини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ортикча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ишлаб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чикаради;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</a:p>
          <a:p>
            <a:pPr eaLnBrk="1" hangingPunct="1" lvl="0">
              <a:lnSpc>
                <a:spcPct val="90000"/>
              </a:lnSpc>
              <a:buFontTx/>
              <a:buNone/>
            </a:pPr>
            <a:r>
              <a:rPr altLang="zh-CN" lang="ru-RU">
                <a:latin typeface="Pragmat_Uzb" pitchFamily="0" charset="0"/>
              </a:rPr>
              <a:t>- Суяк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б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lang="ru-RU">
                <a:latin typeface="Pragmat_Uzb" pitchFamily="0" charset="0"/>
              </a:rPr>
              <a:t>либ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/>
              <a:t>к</a:t>
            </a:r>
            <a:r>
              <a:rPr altLang="zh-CN" lang="ru-RU">
                <a:latin typeface="Pragmat_Uzb" pitchFamily="0" charset="0"/>
              </a:rPr>
              <a:t>олган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эпифизар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тогайлари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физиологик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жи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x</a:t>
            </a:r>
            <a:r>
              <a:rPr altLang="zh-CN" lang="ru-RU">
                <a:latin typeface="Pragmat_Uzb" pitchFamily="0" charset="0"/>
              </a:rPr>
              <a:t>атдан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lang="ru-RU">
                <a:latin typeface="Pragmat_Uzb" pitchFamily="0" charset="0"/>
              </a:rPr>
              <a:t>сишдан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т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lang="ru-RU">
                <a:latin typeface="Pragmat_Uzb" pitchFamily="0" charset="0"/>
              </a:rPr>
              <a:t>хтаб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колган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кишиларда, 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суякларнинг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факат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периостал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lang="ru-RU">
                <a:latin typeface="Pragmat_Uzb" pitchFamily="0" charset="0"/>
              </a:rPr>
              <a:t>сишини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келтириб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чикади;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</a:p>
          <a:p>
            <a:pPr eaLnBrk="1" hangingPunct="1" lvl="0">
              <a:lnSpc>
                <a:spcPct val="90000"/>
              </a:lnSpc>
              <a:buFontTx/>
              <a:buNone/>
            </a:pPr>
            <a:r>
              <a:rPr altLang="zh-CN" lang="ru-RU">
                <a:latin typeface="Pragmat_Uzb" pitchFamily="0" charset="0"/>
              </a:rPr>
              <a:t>- Улар (периостал кисм) й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lang="ru-RU"/>
              <a:t>г</a:t>
            </a:r>
            <a:r>
              <a:rPr altLang="zh-CN" lang="ru-RU">
                <a:latin typeface="Pragmat_Uzb" pitchFamily="0" charset="0"/>
              </a:rPr>
              <a:t>онлашади; </a:t>
            </a:r>
          </a:p>
          <a:p>
            <a:pPr eaLnBrk="1" hangingPunct="1" lvl="0">
              <a:lnSpc>
                <a:spcPct val="90000"/>
              </a:lnSpc>
              <a:buFontTx/>
              <a:buNone/>
            </a:pPr>
            <a:r>
              <a:rPr altLang="zh-CN" lang="ru-RU">
                <a:latin typeface="Pragmat_Uzb" pitchFamily="0" charset="0"/>
              </a:rPr>
              <a:t>- Нопропорционал катталашади; </a:t>
            </a:r>
          </a:p>
          <a:p>
            <a:pPr eaLnBrk="1" hangingPunct="1" lvl="0">
              <a:lnSpc>
                <a:spcPct val="90000"/>
              </a:lnSpc>
              <a:buFontTx/>
              <a:buNone/>
            </a:pPr>
            <a:r>
              <a:rPr altLang="zh-CN" lang="ru-RU">
                <a:latin typeface="Pragmat_Uzb" pitchFamily="0" charset="0"/>
              </a:rPr>
              <a:t>- Бир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вактнинг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lang="ru-RU">
                <a:latin typeface="Pragmat_Uzb" pitchFamily="0" charset="0"/>
              </a:rPr>
              <a:t>зида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тогайлар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, x</a:t>
            </a:r>
            <a:r>
              <a:rPr altLang="zh-CN" lang="ru-RU">
                <a:latin typeface="Pragmat_Uzb" pitchFamily="0" charset="0"/>
              </a:rPr>
              <a:t>амма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юмшок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т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y</a:t>
            </a:r>
            <a:r>
              <a:rPr altLang="zh-CN" lang="ru-RU"/>
              <a:t>к</a:t>
            </a:r>
            <a:r>
              <a:rPr altLang="zh-CN" lang="ru-RU">
                <a:latin typeface="Pragmat_Uzb" pitchFamily="0" charset="0"/>
              </a:rPr>
              <a:t>ималар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(</a:t>
            </a:r>
            <a:r>
              <a:rPr altLang="zh-CN" lang="ru-RU">
                <a:latin typeface="Pragmat_Uzb" pitchFamily="0" charset="0"/>
              </a:rPr>
              <a:t>тери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, </a:t>
            </a:r>
            <a:r>
              <a:rPr altLang="zh-CN" lang="ru-RU">
                <a:latin typeface="Pragmat_Uzb" pitchFamily="0" charset="0"/>
              </a:rPr>
              <a:t>мушак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) </a:t>
            </a:r>
            <a:r>
              <a:rPr altLang="zh-CN" lang="ru-RU">
                <a:latin typeface="Pragmat_Uzb" pitchFamily="0" charset="0"/>
              </a:rPr>
              <a:t>ва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ички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органларнинг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патологик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y</a:t>
            </a:r>
            <a:r>
              <a:rPr altLang="zh-CN" lang="ru-RU">
                <a:latin typeface="Pragmat_Uzb" pitchFamily="0" charset="0"/>
              </a:rPr>
              <a:t>сиши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юз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 </a:t>
            </a:r>
            <a:r>
              <a:rPr altLang="zh-CN" lang="ru-RU">
                <a:latin typeface="Pragmat_Uzb" pitchFamily="0" charset="0"/>
              </a:rPr>
              <a:t>беради</a:t>
            </a:r>
            <a:r>
              <a:rPr altLang="zh-CN" lang="en-US">
                <a:latin typeface="Pragmat_Uzb" pitchFamily="0" charset="0"/>
                <a:ea typeface="SimSun" pitchFamily="2" charset="-122"/>
              </a:rPr>
              <a:t>.</a:t>
            </a:r>
          </a:p>
        </p:txBody>
      </p:sp>
      <p:sp>
        <p:nvSpPr>
          <p:cNvPr id="1048625" name="Text Box 4"/>
          <p:cNvSpPr txBox="1"/>
          <p:nvPr/>
        </p:nvSpPr>
        <p:spPr>
          <a:xfrm rot="0">
            <a:off x="527050" y="260350"/>
            <a:ext cx="9072562" cy="5857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indent="0" lvl="0" marL="0">
              <a:lnSpc>
                <a:spcPct val="90000"/>
              </a:lnSpc>
              <a:buFontTx/>
              <a:buNone/>
            </a:pPr>
            <a:r>
              <a:rPr altLang="zh-CN" b="1" sz="3600" lang="ru-RU">
                <a:latin typeface="Arial" pitchFamily="0" charset="0"/>
              </a:rPr>
              <a:t>Акромегалия</a:t>
            </a:r>
            <a:r>
              <a:rPr altLang="zh-CN" sz="3600" lang="ru-RU">
                <a:latin typeface="Arial" pitchFamily="0" charset="0"/>
              </a:rPr>
              <a:t> патогенези</a:t>
            </a:r>
            <a:r>
              <a:rPr altLang="zh-CN" sz="3600" lang="en-US">
                <a:latin typeface="Arial" pitchFamily="0" charset="0"/>
                <a:ea typeface="SimSun" pitchFamily="2" charset="-122"/>
              </a:rPr>
              <a:t> </a:t>
            </a:r>
            <a:r>
              <a:rPr altLang="zh-CN" sz="3600" lang="ru-RU">
                <a:latin typeface="Arial" pitchFamily="0" charset="0"/>
              </a:rPr>
              <a:t>асоси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24">
                                            <p:txEl>
                                              <p:charRg st="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charRg st="6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24">
                                            <p:txEl>
                                              <p:charRg st="6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4">
                                            <p:txEl>
                                              <p:charRg st="60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624">
                                            <p:txEl>
                                              <p:charRg st="60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charRg st="20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24">
                                            <p:txEl>
                                              <p:charRg st="20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24">
                                            <p:txEl>
                                              <p:charRg st="207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24">
                                            <p:txEl>
                                              <p:charRg st="207" end="2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charRg st="245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24">
                                            <p:txEl>
                                              <p:charRg st="245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24">
                                            <p:txEl>
                                              <p:charRg st="245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624">
                                            <p:txEl>
                                              <p:charRg st="245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>
                                            <p:txEl>
                                              <p:charRg st="276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24">
                                            <p:txEl>
                                              <p:charRg st="276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24">
                                            <p:txEl>
                                              <p:charRg st="276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7"/>
                                        <p:tgtEl>
                                          <p:spTgt spid="1048624">
                                            <p:txEl>
                                              <p:charRg st="276" end="3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Picture 2" descr="сканирование000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10287000" cy="666908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30212" y="163512"/>
            <a:ext cx="9674225" cy="669448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med" advClick="1"/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Picture 2" descr="сканирование0004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984375" y="0"/>
            <a:ext cx="5913437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9" name="Rectangle 2"/>
          <p:cNvSpPr/>
          <p:nvPr>
            <p:ph type="body" sz="full" idx="1"/>
          </p:nvPr>
        </p:nvSpPr>
        <p:spPr>
          <a:xfrm rot="0">
            <a:off x="0" y="0"/>
            <a:ext cx="10287000" cy="6858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algn="ctr" eaLnBrk="1" hangingPunct="1" lvl="0">
              <a:buFontTx/>
              <a:buNone/>
            </a:pPr>
            <a:r>
              <a:rPr altLang="ru-RU" lang="ru-RU"/>
              <a:t> </a:t>
            </a:r>
            <a:r>
              <a:rPr altLang="ru-RU" b="1" lang="ru-RU"/>
              <a:t>Акромегалия касаллигининг </a:t>
            </a:r>
          </a:p>
          <a:p>
            <a:pPr algn="ctr" eaLnBrk="1" hangingPunct="1" lvl="0">
              <a:buFontTx/>
              <a:buNone/>
            </a:pPr>
            <a:r>
              <a:rPr altLang="ru-RU" b="1" lang="ru-RU"/>
              <a:t>йиллар давомидаги ривожланиши</a:t>
            </a:r>
          </a:p>
        </p:txBody>
      </p:sp>
      <p:pic>
        <p:nvPicPr>
          <p:cNvPr id="2097155" name="Picture 3" descr="сканирование0008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125537"/>
            <a:ext cx="10287000" cy="518318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Rectangle 2"/>
          <p:cNvSpPr/>
          <p:nvPr>
            <p:ph type="title" sz="full" idx="0"/>
          </p:nvPr>
        </p:nvSpPr>
        <p:spPr>
          <a:xfrm rot="0">
            <a:off x="498475" y="103187"/>
            <a:ext cx="9274175" cy="949325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0" fontAlgn="base" hangingPunct="0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</a:lstStyle>
          <a:p>
            <a:pPr eaLnBrk="1" hangingPunct="1" lvl="0"/>
            <a:r>
              <a:rPr altLang="en-US" b="1" sz="3600" lang="ru-RU">
                <a:effectLst>
                  <a:outerShdw algn="tl" blurRad="38100" dir="2700000" dist="38100">
                    <a:srgbClr val="C0C0C0"/>
                  </a:outerShdw>
                </a:effectLst>
              </a:rPr>
              <a:t>Акромегалиянинг</a:t>
            </a:r>
            <a:r>
              <a:rPr altLang="en-US" sz="3600" lang="ru-RU">
                <a:effectLst>
                  <a:outerShdw algn="tl" blurRad="38100" dir="2700000" dist="38100">
                    <a:srgbClr val="C0C0C0"/>
                  </a:outerShdw>
                </a:effectLst>
              </a:rPr>
              <a:t> клиник боскичлари:</a:t>
            </a:r>
          </a:p>
        </p:txBody>
      </p:sp>
      <p:sp>
        <p:nvSpPr>
          <p:cNvPr id="1048631" name="Rectangle 3"/>
          <p:cNvSpPr/>
          <p:nvPr>
            <p:ph type="body" sz="full" idx="1"/>
          </p:nvPr>
        </p:nvSpPr>
        <p:spPr>
          <a:xfrm rot="0">
            <a:off x="247650" y="908050"/>
            <a:ext cx="9720262" cy="576103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>
              <a:lnSpc>
                <a:spcPct val="80000"/>
              </a:lnSpc>
            </a:pPr>
            <a:r>
              <a:rPr altLang="ru-RU" sz="3600" lang="ru-RU"/>
              <a:t>Преакромегалик – </a:t>
            </a:r>
            <a:r>
              <a:rPr altLang="ru-RU" sz="2800" lang="en-US"/>
              <a:t>яккол клиник белгилар йук, 	беморни 	асосан бош огриги безовта килади;</a:t>
            </a:r>
          </a:p>
          <a:p>
            <a:pPr eaLnBrk="1" hangingPunct="1" lvl="0">
              <a:lnSpc>
                <a:spcPct val="80000"/>
              </a:lnSpc>
            </a:pPr>
            <a:endParaRPr altLang="ru-RU" sz="3600" lang="ru-RU"/>
          </a:p>
          <a:p>
            <a:pPr eaLnBrk="1" hangingPunct="1" lvl="0">
              <a:lnSpc>
                <a:spcPct val="80000"/>
              </a:lnSpc>
            </a:pPr>
            <a:r>
              <a:rPr altLang="ru-RU" sz="3600" lang="ru-RU"/>
              <a:t>Гипертрофик – </a:t>
            </a:r>
            <a:r>
              <a:rPr altLang="ru-RU" sz="2800" lang="en-US"/>
              <a:t>бемор ташки киёфасини </a:t>
            </a:r>
            <a:r>
              <a:rPr altLang="ru-RU" sz="2800" lang="ru-RU"/>
              <a:t>узгариши 	билан 	таърифланади;</a:t>
            </a:r>
          </a:p>
          <a:p>
            <a:pPr eaLnBrk="1" hangingPunct="1" lvl="0">
              <a:lnSpc>
                <a:spcPct val="80000"/>
              </a:lnSpc>
            </a:pPr>
            <a:endParaRPr altLang="ru-RU" sz="2800" lang="ru-RU"/>
          </a:p>
          <a:p>
            <a:pPr eaLnBrk="1" hangingPunct="1" lvl="0">
              <a:lnSpc>
                <a:spcPct val="80000"/>
              </a:lnSpc>
            </a:pPr>
            <a:r>
              <a:rPr altLang="ru-RU" sz="3600" lang="ru-RU"/>
              <a:t>Усмали – </a:t>
            </a:r>
            <a:r>
              <a:rPr altLang="ru-RU" sz="2800" lang="en-US"/>
              <a:t>усманинг усиши неврологик </a:t>
            </a:r>
            <a:r>
              <a:rPr altLang="ru-RU" sz="2800" lang="ru-RU"/>
              <a:t>	симптомларнинг намоён булиши, курув нервининг 	эзилиш белгилари;</a:t>
            </a:r>
          </a:p>
          <a:p>
            <a:pPr eaLnBrk="1" hangingPunct="1" lvl="0">
              <a:lnSpc>
                <a:spcPct val="80000"/>
              </a:lnSpc>
            </a:pPr>
            <a:endParaRPr altLang="ru-RU" sz="3600" lang="ru-RU"/>
          </a:p>
          <a:p>
            <a:pPr eaLnBrk="1" hangingPunct="1" lvl="0">
              <a:lnSpc>
                <a:spcPct val="80000"/>
              </a:lnSpc>
            </a:pPr>
            <a:r>
              <a:rPr altLang="ru-RU" sz="3600" lang="ru-RU"/>
              <a:t>Кахексик – </a:t>
            </a:r>
            <a:r>
              <a:rPr altLang="ru-RU" sz="2800" lang="ru-RU"/>
              <a:t>усманинг аутолизи 	вапангипопитуитаризмнинг ривожланиши.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2" name="Rectangle 2"/>
          <p:cNvSpPr/>
          <p:nvPr>
            <p:ph type="title" sz="full" idx="0"/>
          </p:nvPr>
        </p:nvSpPr>
        <p:spPr>
          <a:xfrm rot="0">
            <a:off x="498475" y="103187"/>
            <a:ext cx="9274175" cy="131445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0" fontAlgn="base" hangingPunct="0" indent="0" latinLnBrk="0" mar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</a:lstStyle>
          <a:p>
            <a:pPr eaLnBrk="1" hangingPunct="1" lvl="0"/>
            <a:r>
              <a:rPr altLang="en-US" b="1" sz="4900" lang="ru-RU">
                <a:effectLst>
                  <a:outerShdw algn="tl" blurRad="38100" dir="2700000" dist="38100">
                    <a:srgbClr val="C0C0C0"/>
                  </a:outerShdw>
                </a:effectLst>
              </a:rPr>
              <a:t>ДИАГНОСТИКА:</a:t>
            </a:r>
          </a:p>
        </p:txBody>
      </p:sp>
      <p:sp>
        <p:nvSpPr>
          <p:cNvPr id="1048633" name="Rectangle 3"/>
          <p:cNvSpPr/>
          <p:nvPr>
            <p:ph type="body" sz="full" idx="1"/>
          </p:nvPr>
        </p:nvSpPr>
        <p:spPr>
          <a:xfrm rot="0">
            <a:off x="514350" y="1600200"/>
            <a:ext cx="9258300" cy="445611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0" fontAlgn="base" hangingPunct="0" indent="-342900" latinLnBrk="0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1pPr>
            <a:lvl2pPr algn="l" eaLnBrk="0" fontAlgn="base" hangingPunct="0" indent="-285750" latinLnBrk="0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2pPr>
            <a:lvl3pPr algn="l" eaLnBrk="0" fontAlgn="base" hangingPunct="0" indent="-228600" latinLnBrk="0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3pPr>
            <a:lvl4pPr algn="l" eaLnBrk="0" fontAlgn="base" hangingPunct="0" indent="-228600" latinLnBrk="0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4pPr>
            <a:lvl5pPr algn="l" eaLnBrk="0" fontAlgn="base" hangingPunct="0" indent="-228600" latinLnBrk="0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Verdana" pitchFamily="34" charset="0"/>
                <a:ea typeface="Arial" pitchFamily="0" charset="0"/>
                <a:sym typeface="Verdana" pitchFamily="34" charset="0"/>
              </a:defRPr>
            </a:lvl5pPr>
          </a:lstStyle>
          <a:p>
            <a:pPr eaLnBrk="1" hangingPunct="1" lvl="0">
              <a:buFontTx/>
              <a:buNone/>
            </a:pPr>
            <a:r>
              <a:rPr altLang="ru-RU" sz="3100" lang="ru-RU"/>
              <a:t>кондаги СТГ микдори;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глюкозага толерантлик тести;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инсулинга хос усиш фактори (соматомедин-С);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калла суяги рентгенографияси;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КТ, МРТ;</a:t>
            </a:r>
          </a:p>
          <a:p>
            <a:pPr algn="just" eaLnBrk="1" hangingPunct="1" lvl="0">
              <a:buFontTx/>
              <a:buChar char="-"/>
            </a:pPr>
            <a:r>
              <a:rPr altLang="ru-RU" sz="3100" lang="ru-RU"/>
              <a:t>Курув майдонини ва куз тубини текшириш;</a:t>
            </a:r>
          </a:p>
          <a:p>
            <a:pPr eaLnBrk="1" hangingPunct="1" lvl="0"/>
            <a:endParaRPr altLang="ru-RU" lang="ru-RU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6" name="Picture 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01637" y="163512"/>
            <a:ext cx="4741862" cy="3427412"/>
          </a:xfrm>
          <a:prstGeom prst="rect"/>
          <a:noFill/>
          <a:ln>
            <a:noFill/>
          </a:ln>
        </p:spPr>
      </p:pic>
      <p:pic>
        <p:nvPicPr>
          <p:cNvPr id="2097157" name="Picture 2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929187" y="133350"/>
            <a:ext cx="5173662" cy="3459162"/>
          </a:xfrm>
          <a:prstGeom prst="rect"/>
          <a:noFill/>
          <a:ln>
            <a:noFill/>
          </a:ln>
        </p:spPr>
      </p:pic>
      <p:pic>
        <p:nvPicPr>
          <p:cNvPr id="2097158" name="Picture 3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68300" y="3265487"/>
            <a:ext cx="4775200" cy="3532187"/>
          </a:xfrm>
          <a:prstGeom prst="rect"/>
          <a:noFill/>
          <a:ln>
            <a:noFill/>
          </a:ln>
        </p:spPr>
      </p:pic>
      <p:pic>
        <p:nvPicPr>
          <p:cNvPr id="2097159" name="Picture 4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4775200" y="3265487"/>
            <a:ext cx="5327650" cy="359251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med" advClick="1"/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6699"/>
      </a:dk1>
      <a:lt1>
        <a:srgbClr val="FFFFFF"/>
      </a:lt1>
      <a:dk2>
        <a:srgbClr val="FFFFCC"/>
      </a:dk2>
      <a:lt2>
        <a:srgbClr val="006666"/>
      </a:lt2>
      <a:accent1>
        <a:srgbClr val="EDFAD2"/>
      </a:accent1>
      <a:accent2>
        <a:srgbClr val="EBF7FF"/>
      </a:accent2>
      <a:accent3>
        <a:srgbClr val="FFFFFF"/>
      </a:accent3>
      <a:accent4>
        <a:srgbClr val="005783"/>
      </a:accent4>
      <a:accent5>
        <a:srgbClr val="F4FCE5"/>
      </a:accent5>
      <a:accent6>
        <a:srgbClr val="D3DDE5"/>
      </a:accent6>
      <a:hlink>
        <a:srgbClr val="CC99FF"/>
      </a:hlink>
      <a:folHlink>
        <a:srgbClr val="F2DFF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FFFFCC"/>
        </a:dk1>
        <a:lt1>
          <a:srgbClr val="000000"/>
        </a:lt1>
        <a:dk2>
          <a:srgbClr val="9900CC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CDCAF"/>
        </a:accent4>
        <a:accent5>
          <a:srgbClr val="B9B9CA"/>
        </a:accent5>
        <a:accent6>
          <a:srgbClr val="5B005B"/>
        </a:accent6>
        <a:hlink>
          <a:srgbClr val="CC0000"/>
        </a:hlink>
        <a:folHlink>
          <a:srgbClr val="A50021"/>
        </a:folHlink>
      </a:clrScheme>
    </a:extraClrScheme>
    <a:extraClrScheme>
      <a:clrScheme name="Default Color Scheme 2">
        <a:dk1>
          <a:srgbClr val="FFFFFF"/>
        </a:dk1>
        <a:lt1>
          <a:srgbClr val="000000"/>
        </a:lt1>
        <a:dk2>
          <a:srgbClr val="990033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CDCDC"/>
        </a:accent4>
        <a:accent5>
          <a:srgbClr val="FFADAA"/>
        </a:accent5>
        <a:accent6>
          <a:srgbClr val="E58900"/>
        </a:accent6>
        <a:hlink>
          <a:srgbClr val="FFFF99"/>
        </a:hlink>
        <a:folHlink>
          <a:srgbClr val="FFCC00"/>
        </a:folHlink>
      </a:clrScheme>
    </a:extraClrScheme>
    <a:extraClrScheme>
      <a:clrScheme name="Default Color Scheme 3">
        <a:dk1>
          <a:srgbClr val="FFFFCC"/>
        </a:dk1>
        <a:lt1>
          <a:srgbClr val="000000"/>
        </a:lt1>
        <a:dk2>
          <a:srgbClr val="CCCCFF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CDCAF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</a:extraClrScheme>
    <a:extraClrScheme>
      <a:clrScheme name="Default Color Scheme 4">
        <a:dk1>
          <a:srgbClr val="F8F8F8"/>
        </a:dk1>
        <a:lt1>
          <a:srgbClr val="800000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1AAAA"/>
        </a:accent3>
        <a:accent4>
          <a:srgbClr val="D6D6D6"/>
        </a:accent4>
        <a:accent5>
          <a:srgbClr val="FFADAA"/>
        </a:accent5>
        <a:accent6>
          <a:srgbClr val="E54747"/>
        </a:accent6>
        <a:hlink>
          <a:srgbClr val="FF9999"/>
        </a:hlink>
        <a:folHlink>
          <a:srgbClr val="FF9966"/>
        </a:folHlink>
      </a:clrScheme>
    </a:extraClrScheme>
    <a:extraClrScheme>
      <a:clrScheme name="Default Color Scheme 5">
        <a:dk1>
          <a:srgbClr val="FFFFFF"/>
        </a:dk1>
        <a:lt1>
          <a:srgbClr val="000066"/>
        </a:lt1>
        <a:dk2>
          <a:srgbClr val="666699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9"/>
        </a:accent3>
        <a:accent4>
          <a:srgbClr val="DCDCDC"/>
        </a:accent4>
        <a:accent5>
          <a:srgbClr val="AACACA"/>
        </a:accent5>
        <a:accent6>
          <a:srgbClr val="0089B7"/>
        </a:accent6>
        <a:hlink>
          <a:srgbClr val="CC99FF"/>
        </a:hlink>
        <a:folHlink>
          <a:srgbClr val="3366CC"/>
        </a:folHlink>
      </a:clrScheme>
    </a:extraClrScheme>
    <a:extraClrScheme>
      <a:clrScheme name="Default Color Scheme 6">
        <a:dk1>
          <a:srgbClr val="FFFFFF"/>
        </a:dk1>
        <a:lt1>
          <a:srgbClr val="009900"/>
        </a:lt1>
        <a:dk2>
          <a:srgbClr val="99CC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CDCDC"/>
        </a:accent4>
        <a:accent5>
          <a:srgbClr val="ADB9AA"/>
        </a:accent5>
        <a:accent6>
          <a:srgbClr val="007200"/>
        </a:accent6>
        <a:hlink>
          <a:srgbClr val="CCCC00"/>
        </a:hlink>
        <a:folHlink>
          <a:srgbClr val="33CC33"/>
        </a:folHlink>
      </a:clrScheme>
    </a:extraClrScheme>
    <a:extraClrScheme>
      <a:clrScheme name="Default Color Scheme 7">
        <a:dk1>
          <a:srgbClr val="000066"/>
        </a:dk1>
        <a:lt1>
          <a:srgbClr val="E1F4FF"/>
        </a:lt1>
        <a:dk2>
          <a:srgbClr val="CCCCFF"/>
        </a:dk2>
        <a:lt2>
          <a:srgbClr val="000066"/>
        </a:lt2>
        <a:accent1>
          <a:srgbClr val="9999FF"/>
        </a:accent1>
        <a:accent2>
          <a:srgbClr val="33CCCC"/>
        </a:accent2>
        <a:accent3>
          <a:srgbClr val="EDF8FF"/>
        </a:accent3>
        <a:accent4>
          <a:srgbClr val="000057"/>
        </a:accent4>
        <a:accent5>
          <a:srgbClr val="CACAFF"/>
        </a:accent5>
        <a:accent6>
          <a:srgbClr val="2DB7B7"/>
        </a:accent6>
        <a:hlink>
          <a:srgbClr val="66FFFF"/>
        </a:hlink>
        <a:folHlink>
          <a:srgbClr val="660066"/>
        </a:folHlink>
      </a:clrScheme>
    </a:extraClrScheme>
    <a:extraClrScheme>
      <a:clrScheme name="Default Color Scheme 8">
        <a:dk1>
          <a:srgbClr val="006699"/>
        </a:dk1>
        <a:lt1>
          <a:srgbClr val="FFFFFF"/>
        </a:lt1>
        <a:dk2>
          <a:srgbClr val="FFFFCC"/>
        </a:dk2>
        <a:lt2>
          <a:srgbClr val="006666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783"/>
        </a:accent4>
        <a:accent5>
          <a:srgbClr val="F4FCE5"/>
        </a:accent5>
        <a:accent6>
          <a:srgbClr val="D3DDE5"/>
        </a:accent6>
        <a:hlink>
          <a:srgbClr val="CC99FF"/>
        </a:hlink>
        <a:folHlink>
          <a:srgbClr val="F2DFFD"/>
        </a:folHlink>
      </a:clrScheme>
    </a:extraClrScheme>
    <a:extraClrScheme>
      <a:clrScheme name="Default Color Scheme 9">
        <a:dk1>
          <a:srgbClr val="000000"/>
        </a:dk1>
        <a:lt1>
          <a:srgbClr val="FFFFFF"/>
        </a:lt1>
        <a:dk2>
          <a:srgbClr val="FFCC99"/>
        </a:dk2>
        <a:lt2>
          <a:srgbClr val="000000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589B7"/>
        </a:accent6>
        <a:hlink>
          <a:srgbClr val="FF9999"/>
        </a:hlink>
        <a:folHlink>
          <a:srgbClr val="FFFF99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Mukhtarov</dc:creator>
  <cp:lastModifiedBy>Bahodir</cp:lastModifiedBy>
  <dcterms:created xsi:type="dcterms:W3CDTF">2005-11-19T05:01:26Z</dcterms:created>
  <dcterms:modified xsi:type="dcterms:W3CDTF">2026-04-19T10:58:19Z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553d86da15e6460fb09ddc9306b90c66</vt:lpwstr>
  </property>
</Properties>
</file>