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8" r:id="rId3"/>
    <p:sldId id="259" r:id="rId4"/>
    <p:sldId id="260" r:id="rId5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tableStyles" Target="tableStyles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7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6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1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6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2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3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5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0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0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ctrTitle"/>
          </p:nvPr>
        </p:nvSpPr>
        <p:spPr>
          <a:xfrm flipV="1">
            <a:off x="2470774" y="-7388516"/>
            <a:ext cx="7772400" cy="3862883"/>
          </a:xfrm>
        </p:spPr>
        <p:txBody>
          <a:bodyPr/>
          <a:p>
            <a:endParaRPr altLang="zh-CN" lang="en-US"/>
          </a:p>
        </p:txBody>
      </p:sp>
      <p:sp>
        <p:nvSpPr>
          <p:cNvPr id="1048591" name="Subtitle 2"/>
          <p:cNvSpPr>
            <a:spLocks noGrp="1"/>
          </p:cNvSpPr>
          <p:nvPr>
            <p:ph type="subTitle" idx="1"/>
          </p:nvPr>
        </p:nvSpPr>
        <p:spPr>
          <a:xfrm>
            <a:off x="831272" y="8393428"/>
            <a:ext cx="6858000" cy="1655762"/>
          </a:xfrm>
        </p:spPr>
        <p:txBody>
          <a:bodyPr/>
          <a:p>
            <a:endParaRPr altLang="zh-CN" lang="en-US"/>
          </a:p>
        </p:txBody>
      </p:sp>
      <p:sp>
        <p:nvSpPr>
          <p:cNvPr id="1048592" name=""/>
          <p:cNvSpPr txBox="1"/>
          <p:nvPr/>
        </p:nvSpPr>
        <p:spPr>
          <a:xfrm>
            <a:off x="0" y="0"/>
            <a:ext cx="8968590" cy="5692140"/>
          </a:xfrm>
          <a:prstGeom prst="rect"/>
        </p:spPr>
        <p:txBody>
          <a:bodyPr rtlCol="0" wrap="square">
            <a:spAutoFit/>
          </a:bodyPr>
          <a:p>
            <a:r>
              <a:rPr sz="1800" lang="uz-US-#Latn">
                <a:solidFill>
                  <a:srgbClr val="000000"/>
                </a:solidFill>
              </a:rPr>
              <a:t>1. Oshlovchi moddalar nima?
Javob: Tabiiy yoki sintetik moddalardir, oqsillar bilan cho‘kma hosil qilib, to‘qimalarni mustahkamlaydi.
2. Oshlovchi moddalar qaysi xususiyati bilan ajralib turadi?
Javob: Oqsillar bilan bog‘lanib cho‘kma (denaturatsiya) hosil qilish xususiyati bilan.
3. Oshlovchi moddalarning asosiy sinfi nima?
Javob: Tanninlar.
4. Tanninlar kimyoviy tabiatiga ko‘ra qanday guruhlarga bo‘linadi?
Javob: Gidroli‌zlanadigan va kondensirlangan tanninlar.
5. Gidroli‌zlanadigan tanninlar qanday kislotani hosil qiladi?
Javob: Gallik yoki ellag kislotasini.
6. Kondensirlangan tanninlar qanday birikmalardan iborat?
Javob: Flavonoid birikmalardan.
7. Stiasniy reaksiyasi nima uchun qo‘llaniladi?
Javob: Tanninlarni aniqlash uchun.
8. Stiasniy reaksiyasi qanday amalga oshiriladi?
Javob: Temir (III) xlorid bilan.
9. Stiasniy reaksiyasi qanday rang beradi?
Javob: Gidroli‌zlanadigan tanninlar — ko‘k rang, kondensirlangan tanninlar — yashil rang.
10. Oshlovchi moddalarning oqsillar bilan reaksiyasi qanday natijani beradi?
Javob: Cho‘kma hosil qiladi.</a:t>
            </a:r>
            <a:endParaRPr sz="2800" lang="uz-US-#Latn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"/>
          <p:cNvSpPr txBox="1"/>
          <p:nvPr/>
        </p:nvSpPr>
        <p:spPr>
          <a:xfrm>
            <a:off x="0" y="0"/>
            <a:ext cx="9085525" cy="6187440"/>
          </a:xfrm>
          <a:prstGeom prst="rect"/>
        </p:spPr>
        <p:txBody>
          <a:bodyPr rtlCol="0" wrap="square">
            <a:spAutoFit/>
          </a:bodyPr>
          <a:p>
            <a:r>
              <a:rPr sz="2000" lang="uz-US-#Latn">
                <a:solidFill>
                  <a:srgbClr val="000000"/>
                </a:solidFill>
              </a:rPr>
              <a:t>11. Tanninlar qaysi xususiyatga ega: gidrofilmi yoki gidrofobmi?
Javob: Gidrofil.
12. Oshlovchi moddalar asosan qaysi organik guruhga kiradi?
Javob: Polifenollar.
13. Tanninlar suvda qanday eriydi?
Javob: Yaxshi eriydi.
14. Tanninlarning asosiy farmakologik ta’siri nima?
Javob: Yallig‘lanishga qarshi, antibakterial, qisuvchi ta’sir.
15. Gallik kislota qaysi tanninlarda uchraydi?
Javob: Gidroli‌zlanadigan tanninlarda.
16. Ellag kislotasi qanday hosil bo‘ladi?
Javob: Geksagallik kislotaning ichki esterifikatsiyasi natijasida.
17. Tanninlarning manbalari qaysi o‘simliklardir?
Javob: Dub daraxti, sumak, qora choy, qoraqat bargi, yalpiz.
18. Qaysi dorivor o‘simlikda tanninlar ko‘p bo‘ladi?
Javob: Dub po‘sti (Cortex Quercus).
19. Choydagi tanninlar qanday ta’sir ko‘rsatadi?
Javob: Qisuvchi va antioksidant.
20. Tanninlar hazm tizimida qanday ta’sirga ega?
Javob: Qisuvchi, diareyaga qarshi</a:t>
            </a:r>
            <a:endParaRPr sz="2800" lang="uz-US-#Latn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 txBox="1"/>
          <p:nvPr/>
        </p:nvSpPr>
        <p:spPr>
          <a:xfrm>
            <a:off x="0" y="0"/>
            <a:ext cx="9124454" cy="6187439"/>
          </a:xfrm>
          <a:prstGeom prst="rect"/>
        </p:spPr>
        <p:txBody>
          <a:bodyPr rtlCol="0" wrap="square">
            <a:spAutoFit/>
          </a:bodyPr>
          <a:p>
            <a:r>
              <a:rPr sz="2000" lang="uz-US-#Latn">
                <a:solidFill>
                  <a:srgbClr val="000000"/>
                </a:solidFill>
              </a:rPr>
              <a:t>21. Oshlovchi moddalarning tibbiyotdagi qo‘llanishi qanday?
Javob: Qisuvchi, antiseptik, yallig‘lanishga qarshi vosita sifatida.
22. Tanninlar metall tuzlari bilan qanday cho‘kma hosil qiladi?
Javob: Qoramtir rangli cho‘kma.
23. Qaysi reagent bilan tanninlar aniqlanadi?
Javob: Temir (III) xlorid (FeCl₃).
24. Oshlovchi moddalarning nojo‘ya ta’siri qanday bo‘lishi mumkin?
Javob: Ovqat hazm qilish buzilishi, temir so‘rilishining pasayishi.
25. Gidroli‌zlanadigan tanninlar kislotali gidrolizda qanday mahsulot hosil qiladi?
Javob: Gallik yoki ellag kislotasi + glyukoza.
26. Kondensirlangan tanninlar qanday reaksiyaga kiradi?
Javob: Flavonoidlar kabi oksidlanadi.
27. Tanninlar organizmda qanday o‘zgaradi?
Javob: Yomon so‘riladi, mahalliy ta’sir ko‘rsatadi.
28. Tanninlar bilan ishlov berilgan material qanday xususiyatga ega bo‘ladi?
Javob: Namlikka, chirishga chidamli.
29. Tanninlar ko‘proq qaysi qismda to‘planadi?
Javob: Po‘st, barg, meva po‘stlog‘i.
30. Gidroli‌zlanadigan tanninlar uchun reaksiya qanday bo‘ladi?
Javob: FeCl₃ bilan ko‘k rang hosil bo‘ladi.</a:t>
            </a:r>
            <a:endParaRPr sz="2800" lang="uz-US-#Latn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WDY-LX1</dc:creator>
  <dcterms:created xsi:type="dcterms:W3CDTF">2015-05-11T17:30:45Z</dcterms:created>
  <dcterms:modified xsi:type="dcterms:W3CDTF">2026-04-06T18:49:09Z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5607ae9abfd84fe7bfbc089ecac47eb8</vt:lpwstr>
  </property>
</Properties>
</file>