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8" r:id="rId4"/>
    <p:sldId id="271" r:id="rId5"/>
    <p:sldId id="269" r:id="rId6"/>
    <p:sldId id="270" r:id="rId7"/>
    <p:sldId id="272" r:id="rId8"/>
    <p:sldId id="273" r:id="rId9"/>
    <p:sldId id="274" r:id="rId10"/>
    <p:sldId id="276" r:id="rId11"/>
    <p:sldId id="277" r:id="rId12"/>
    <p:sldId id="278" r:id="rId13"/>
    <p:sldId id="279" r:id="rId14"/>
    <p:sldId id="280" r:id="rId15"/>
    <p:sldId id="281" r:id="rId16"/>
    <p:sldId id="28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presProps" Target="presProps.xml" /><Relationship Id="rId3" Type="http://schemas.openxmlformats.org/officeDocument/2006/relationships/slide" Target="slides/slide2.xml" /><Relationship Id="rId21" Type="http://schemas.openxmlformats.org/officeDocument/2006/relationships/tableStyles" Target="tableStyle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theme" Target="theme/theme1.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10" Type="http://schemas.openxmlformats.org/officeDocument/2006/relationships/slide" Target="slides/slide9.xml" /><Relationship Id="rId19" Type="http://schemas.openxmlformats.org/officeDocument/2006/relationships/viewProps" Target="viewProps.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 /><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ru-RU"/>
              <a:t>Образец заголовка</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ru-RU"/>
              <a:t>Образец заголовка</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ru-RU"/>
              <a:t>Образец заголовка</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ru-RU"/>
              <a:t>Образец заголовка</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4/3/2025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ru-RU"/>
              <a:t>Образец заголовка</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a:t>Вставка рисунка</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3" name="Date Placeholder 2"/>
          <p:cNvSpPr>
            <a:spLocks noGrp="1"/>
          </p:cNvSpPr>
          <p:nvPr>
            <p:ph type="dt" sz="half" idx="10"/>
          </p:nvPr>
        </p:nvSpPr>
        <p:spPr/>
        <p:txBody>
          <a:bodyPr/>
          <a:lstStyle/>
          <a:p>
            <a:fld id="{48A87A34-81AB-432B-8DAE-1953F412C126}" type="datetimeFigureOut">
              <a:rPr lang="en-US" dirty="0"/>
              <a:t>4/3/2025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ru-RU"/>
              <a:t>Образец заголовка</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ru-RU"/>
              <a:t>Образец заголовка</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48A87A34-81AB-432B-8DAE-1953F412C126}" type="datetimeFigureOut">
              <a:rPr lang="en-US" dirty="0"/>
              <a:t>4/3/2025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ru-RU"/>
              <a:t>Образец заголовка</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2" name="Content Placeholder 3"/>
          <p:cNvSpPr>
            <a:spLocks noGrp="1"/>
          </p:cNvSpPr>
          <p:nvPr>
            <p:ph sz="quarter" idx="13"/>
          </p:nvPr>
        </p:nvSpPr>
        <p:spPr>
          <a:xfrm>
            <a:off x="913774" y="3051012"/>
            <a:ext cx="5106027"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13" name="Content Placeholder 5"/>
          <p:cNvSpPr>
            <a:spLocks noGrp="1"/>
          </p:cNvSpPr>
          <p:nvPr>
            <p:ph sz="quarter" idx="14"/>
          </p:nvPr>
        </p:nvSpPr>
        <p:spPr>
          <a:xfrm>
            <a:off x="6172200" y="3051012"/>
            <a:ext cx="5105401" cy="2740187"/>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4/3/2025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4/3/2025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4/3/2025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ru-RU"/>
              <a:t>Образец заголовка</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chemeClr val="bg2">
                <a:lumMod val="60000"/>
                <a:lumOff val="40000"/>
              </a:schemeClr>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a:t>Вставка рисунка</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48A87A34-81AB-432B-8DAE-1953F412C126}" type="datetimeFigureOut">
              <a:rPr lang="en-US" dirty="0"/>
              <a:t>4/3/2025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slideLayout" Target="../slideLayouts/slideLayout13.xml" /><Relationship Id="rId18" Type="http://schemas.openxmlformats.org/officeDocument/2006/relationships/theme" Target="../theme/theme1.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slideLayout" Target="../slideLayouts/slideLayout12.xml" /><Relationship Id="rId17" Type="http://schemas.openxmlformats.org/officeDocument/2006/relationships/slideLayout" Target="../slideLayouts/slideLayout17.xml" /><Relationship Id="rId2" Type="http://schemas.openxmlformats.org/officeDocument/2006/relationships/slideLayout" Target="../slideLayouts/slideLayout2.xml" /><Relationship Id="rId16" Type="http://schemas.openxmlformats.org/officeDocument/2006/relationships/slideLayout" Target="../slideLayouts/slideLayout16.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slideLayout" Target="../slideLayouts/slideLayout15.xml" /><Relationship Id="rId10" Type="http://schemas.openxmlformats.org/officeDocument/2006/relationships/slideLayout" Target="../slideLayouts/slideLayout10.xml" /><Relationship Id="rId19" Type="http://schemas.openxmlformats.org/officeDocument/2006/relationships/image" Target="../media/image1.png"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openxmlformats.org/officeDocument/2006/relationships/slideLayout" Target="../slideLayouts/slideLayout14.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mt="70000"/>
            <a:extLst>
              <a:ext uri="{28A0092B-C50C-407E-A947-70E740481C1C}">
                <a14:useLocalDpi xmlns:a14="http://schemas.microsoft.com/office/drawing/2010/main" val="0"/>
              </a:ext>
            </a:extLst>
          </a:blip>
          <a:srcRect/>
          <a:stretch>
            <a:fillRect/>
          </a:stretch>
        </p:blipFill>
        <p:spPr bwMode="auto">
          <a:xfrm>
            <a:off x="0" y="0"/>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4/3/2025</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2" Type="http://schemas.openxmlformats.org/officeDocument/2006/relationships/image" Target="../media/image13.jpg" /><Relationship Id="rId1" Type="http://schemas.openxmlformats.org/officeDocument/2006/relationships/slideLayout" Target="../slideLayouts/slideLayout8.xml" /></Relationships>
</file>

<file path=ppt/slides/_rels/slide11.xml.rels><?xml version="1.0" encoding="UTF-8" standalone="yes"?>
<Relationships xmlns="http://schemas.openxmlformats.org/package/2006/relationships"><Relationship Id="rId2" Type="http://schemas.openxmlformats.org/officeDocument/2006/relationships/image" Target="../media/image14.jpg" /><Relationship Id="rId1" Type="http://schemas.openxmlformats.org/officeDocument/2006/relationships/slideLayout" Target="../slideLayouts/slideLayout8.xml" /></Relationships>
</file>

<file path=ppt/slides/_rels/slide12.xml.rels><?xml version="1.0" encoding="UTF-8" standalone="yes"?>
<Relationships xmlns="http://schemas.openxmlformats.org/package/2006/relationships"><Relationship Id="rId2" Type="http://schemas.openxmlformats.org/officeDocument/2006/relationships/image" Target="../media/image15.jpg" /><Relationship Id="rId1" Type="http://schemas.openxmlformats.org/officeDocument/2006/relationships/slideLayout" Target="../slideLayouts/slideLayout8.xml" /></Relationships>
</file>

<file path=ppt/slides/_rels/slide13.xml.rels><?xml version="1.0" encoding="UTF-8" standalone="yes"?>
<Relationships xmlns="http://schemas.openxmlformats.org/package/2006/relationships"><Relationship Id="rId2" Type="http://schemas.openxmlformats.org/officeDocument/2006/relationships/image" Target="../media/image16.png" /><Relationship Id="rId1" Type="http://schemas.openxmlformats.org/officeDocument/2006/relationships/slideLayout" Target="../slideLayouts/slideLayout8.xml" /></Relationships>
</file>

<file path=ppt/slides/_rels/slide14.xml.rels><?xml version="1.0" encoding="UTF-8" standalone="yes"?>
<Relationships xmlns="http://schemas.openxmlformats.org/package/2006/relationships"><Relationship Id="rId2" Type="http://schemas.openxmlformats.org/officeDocument/2006/relationships/image" Target="../media/image17.jpg" /><Relationship Id="rId1" Type="http://schemas.openxmlformats.org/officeDocument/2006/relationships/slideLayout" Target="../slideLayouts/slideLayout8.xml" /></Relationships>
</file>

<file path=ppt/slides/_rels/slide15.xml.rels><?xml version="1.0" encoding="UTF-8" standalone="yes"?>
<Relationships xmlns="http://schemas.openxmlformats.org/package/2006/relationships"><Relationship Id="rId3" Type="http://schemas.openxmlformats.org/officeDocument/2006/relationships/hyperlink" Target="https://static.nuclear-power-engineering.ru/articles/2021/02/10.pdf" TargetMode="External" /><Relationship Id="rId2" Type="http://schemas.openxmlformats.org/officeDocument/2006/relationships/hyperlink" Target="https://www.sciencedirect.com/topics/medicine-and-dentistry/film-dosimetry" TargetMode="External" /><Relationship Id="rId1" Type="http://schemas.openxmlformats.org/officeDocument/2006/relationships/slideLayout" Target="../slideLayouts/slideLayout6.xml" /><Relationship Id="rId4" Type="http://schemas.openxmlformats.org/officeDocument/2006/relationships/hyperlink" Target="https://ru.wikipedia.org/wiki/%D0%9F%D0%BB%D1%91%D0%BD%D0%BE%D1%87%D0%BD%D1%8B%D0%B9_%D1%85%D0%B8%D0%BC%D0%B8%D1%87%D0%B5%D1%81%D0%BA%D0%B8%D0%B9_%D0%B4%D0%BE%D0%B7%D0%B8%D0%BC%D0%B5%D1%82%D1%80" TargetMode="Externa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4.xml.rels><?xml version="1.0" encoding="UTF-8" standalone="yes"?>
<Relationships xmlns="http://schemas.openxmlformats.org/package/2006/relationships"><Relationship Id="rId2" Type="http://schemas.openxmlformats.org/officeDocument/2006/relationships/image" Target="../media/image4.png" /><Relationship Id="rId1" Type="http://schemas.openxmlformats.org/officeDocument/2006/relationships/slideLayout" Target="../slideLayouts/slideLayout3.xml" /></Relationships>
</file>

<file path=ppt/slides/_rels/slide5.xml.rels><?xml version="1.0" encoding="UTF-8" standalone="yes"?>
<Relationships xmlns="http://schemas.openxmlformats.org/package/2006/relationships"><Relationship Id="rId3" Type="http://schemas.openxmlformats.org/officeDocument/2006/relationships/image" Target="../media/image5.jpg" /><Relationship Id="rId2" Type="http://schemas.openxmlformats.org/officeDocument/2006/relationships/image" Target="../media/image4.jpg" /><Relationship Id="rId1" Type="http://schemas.openxmlformats.org/officeDocument/2006/relationships/slideLayout" Target="../slideLayouts/slideLayout4.xml" /></Relationships>
</file>

<file path=ppt/slides/_rels/slide6.xml.rels><?xml version="1.0" encoding="UTF-8" standalone="yes"?>
<Relationships xmlns="http://schemas.openxmlformats.org/package/2006/relationships"><Relationship Id="rId3" Type="http://schemas.openxmlformats.org/officeDocument/2006/relationships/image" Target="../media/image6.gif" /><Relationship Id="rId2" Type="http://schemas.openxmlformats.org/officeDocument/2006/relationships/image" Target="../media/image7.png" /><Relationship Id="rId1" Type="http://schemas.openxmlformats.org/officeDocument/2006/relationships/slideLayout" Target="../slideLayouts/slideLayout4.xml" /><Relationship Id="rId4" Type="http://schemas.openxmlformats.org/officeDocument/2006/relationships/image" Target="../media/image8.png"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 /></Relationships>
</file>

<file path=ppt/slides/_rels/slide8.xml.rels><?xml version="1.0" encoding="UTF-8" standalone="yes"?>
<Relationships xmlns="http://schemas.openxmlformats.org/package/2006/relationships"><Relationship Id="rId2" Type="http://schemas.openxmlformats.org/officeDocument/2006/relationships/image" Target="../media/image9.jpg" /><Relationship Id="rId1" Type="http://schemas.openxmlformats.org/officeDocument/2006/relationships/slideLayout" Target="../slideLayouts/slideLayout8.xml" /></Relationships>
</file>

<file path=ppt/slides/_rels/slide9.xml.rels><?xml version="1.0" encoding="UTF-8" standalone="yes"?>
<Relationships xmlns="http://schemas.openxmlformats.org/package/2006/relationships"><Relationship Id="rId3" Type="http://schemas.openxmlformats.org/officeDocument/2006/relationships/image" Target="../media/image10.jpg" /><Relationship Id="rId2" Type="http://schemas.openxmlformats.org/officeDocument/2006/relationships/image" Target="../media/image11.png" /><Relationship Id="rId1" Type="http://schemas.openxmlformats.org/officeDocument/2006/relationships/slideLayout" Target="../slideLayouts/slideLayout5.xml" /><Relationship Id="rId4" Type="http://schemas.openxmlformats.org/officeDocument/2006/relationships/image" Target="../media/image12.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D1916AE-0877-81A3-B299-FAEC0DD8ABA2}"/>
              </a:ext>
            </a:extLst>
          </p:cNvPr>
          <p:cNvSpPr>
            <a:spLocks noGrp="1"/>
          </p:cNvSpPr>
          <p:nvPr>
            <p:ph type="ctrTitle"/>
          </p:nvPr>
        </p:nvSpPr>
        <p:spPr/>
        <p:txBody>
          <a:bodyPr/>
          <a:lstStyle/>
          <a:p>
            <a:r>
              <a:rPr lang="en-US" dirty="0">
                <a:solidFill>
                  <a:srgbClr val="7030A0"/>
                </a:solidFill>
              </a:rPr>
              <a:t>Klinik dozimetriya </a:t>
            </a:r>
            <a:br>
              <a:rPr lang="en-US" dirty="0">
                <a:solidFill>
                  <a:srgbClr val="7030A0"/>
                </a:solidFill>
              </a:rPr>
            </a:br>
            <a:r>
              <a:rPr lang="en-US" dirty="0">
                <a:solidFill>
                  <a:srgbClr val="7030A0"/>
                </a:solidFill>
              </a:rPr>
              <a:t>kimyoviy dozimetrlar</a:t>
            </a:r>
            <a:br>
              <a:rPr lang="en-US" dirty="0">
                <a:solidFill>
                  <a:srgbClr val="7030A0"/>
                </a:solidFill>
              </a:rPr>
            </a:br>
            <a:endParaRPr lang="ru-RU" dirty="0">
              <a:solidFill>
                <a:srgbClr val="7030A0"/>
              </a:solidFill>
            </a:endParaRPr>
          </a:p>
        </p:txBody>
      </p:sp>
      <p:sp>
        <p:nvSpPr>
          <p:cNvPr id="3" name="Подзаголовок 2">
            <a:extLst>
              <a:ext uri="{FF2B5EF4-FFF2-40B4-BE49-F238E27FC236}">
                <a16:creationId xmlns:a16="http://schemas.microsoft.com/office/drawing/2014/main" id="{C316B444-C7A4-F50E-8EC9-FFD71C485C16}"/>
              </a:ext>
            </a:extLst>
          </p:cNvPr>
          <p:cNvSpPr>
            <a:spLocks noGrp="1"/>
          </p:cNvSpPr>
          <p:nvPr>
            <p:ph type="subTitle" idx="1"/>
          </p:nvPr>
        </p:nvSpPr>
        <p:spPr/>
        <p:txBody>
          <a:bodyPr/>
          <a:lstStyle/>
          <a:p>
            <a:r>
              <a:rPr lang="en-US" dirty="0">
                <a:solidFill>
                  <a:srgbClr val="7030A0"/>
                </a:solidFill>
                <a:latin typeface="+mj-lt"/>
              </a:rPr>
              <a:t>Tf-2301</a:t>
            </a:r>
          </a:p>
          <a:p>
            <a:r>
              <a:rPr lang="en-US" dirty="0">
                <a:solidFill>
                  <a:srgbClr val="7030A0"/>
                </a:solidFill>
                <a:latin typeface="+mj-lt"/>
              </a:rPr>
              <a:t>Sabirov alibek va Usmonov boburjon</a:t>
            </a:r>
            <a:endParaRPr lang="ru-RU" dirty="0">
              <a:solidFill>
                <a:srgbClr val="7030A0"/>
              </a:solidFill>
              <a:latin typeface="+mj-lt"/>
            </a:endParaRPr>
          </a:p>
        </p:txBody>
      </p:sp>
    </p:spTree>
    <p:extLst>
      <p:ext uri="{BB962C8B-B14F-4D97-AF65-F5344CB8AC3E}">
        <p14:creationId xmlns:p14="http://schemas.microsoft.com/office/powerpoint/2010/main" val="34370626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ACB077-9FC7-0988-5851-53C8AF761BC0}"/>
              </a:ext>
            </a:extLst>
          </p:cNvPr>
          <p:cNvSpPr>
            <a:spLocks noGrp="1"/>
          </p:cNvSpPr>
          <p:nvPr>
            <p:ph type="title"/>
          </p:nvPr>
        </p:nvSpPr>
        <p:spPr>
          <a:xfrm>
            <a:off x="913774" y="1066800"/>
            <a:ext cx="3935688" cy="1020460"/>
          </a:xfrm>
        </p:spPr>
        <p:txBody>
          <a:bodyPr/>
          <a:lstStyle/>
          <a:p>
            <a:r>
              <a:rPr lang="en-US" dirty="0">
                <a:solidFill>
                  <a:schemeClr val="accent6"/>
                </a:solidFill>
              </a:rPr>
              <a:t>Ionizatsion Kolorimetr</a:t>
            </a:r>
            <a:endParaRPr lang="ru-RU" dirty="0">
              <a:solidFill>
                <a:schemeClr val="accent6"/>
              </a:solidFill>
            </a:endParaRPr>
          </a:p>
        </p:txBody>
      </p:sp>
      <p:pic>
        <p:nvPicPr>
          <p:cNvPr id="6" name="Объект 5">
            <a:extLst>
              <a:ext uri="{FF2B5EF4-FFF2-40B4-BE49-F238E27FC236}">
                <a16:creationId xmlns:a16="http://schemas.microsoft.com/office/drawing/2014/main" id="{14061130-AD42-EDA1-D8C9-50A84401E7DF}"/>
              </a:ext>
            </a:extLst>
          </p:cNvPr>
          <p:cNvPicPr>
            <a:picLocks noGrp="1" noChangeAspect="1"/>
          </p:cNvPicPr>
          <p:nvPr>
            <p:ph sz="quarter" idx="13"/>
          </p:nvPr>
        </p:nvPicPr>
        <p:blipFill>
          <a:blip r:embed="rId2"/>
          <a:stretch>
            <a:fillRect/>
          </a:stretch>
        </p:blipFill>
        <p:spPr>
          <a:xfrm>
            <a:off x="5371021" y="1259285"/>
            <a:ext cx="6199187" cy="4339430"/>
          </a:xfrm>
        </p:spPr>
      </p:pic>
      <p:sp>
        <p:nvSpPr>
          <p:cNvPr id="4" name="Текст 3">
            <a:extLst>
              <a:ext uri="{FF2B5EF4-FFF2-40B4-BE49-F238E27FC236}">
                <a16:creationId xmlns:a16="http://schemas.microsoft.com/office/drawing/2014/main" id="{9A37C7A6-F5B0-B6A6-8CB7-89BFC24C7997}"/>
              </a:ext>
            </a:extLst>
          </p:cNvPr>
          <p:cNvSpPr>
            <a:spLocks noGrp="1"/>
          </p:cNvSpPr>
          <p:nvPr>
            <p:ph type="body" sz="half" idx="2"/>
          </p:nvPr>
        </p:nvSpPr>
        <p:spPr>
          <a:xfrm>
            <a:off x="913774" y="2221992"/>
            <a:ext cx="4225154" cy="3569208"/>
          </a:xfrm>
        </p:spPr>
        <p:txBody>
          <a:bodyPr>
            <a:normAutofit fontScale="92500"/>
          </a:bodyPr>
          <a:lstStyle/>
          <a:p>
            <a:r>
              <a:rPr lang="en-US" spc="300" dirty="0">
                <a:solidFill>
                  <a:schemeClr val="accent6"/>
                </a:solidFill>
              </a:rPr>
              <a:t>Ionizatsion kolorimetr 1954 – Sovet ittifoqi fizik olimlari  tomonidan  yaratilgan bo’lib energiyasi juda katta (10^11eV) bo’lgan kosmik zarrachalar energiyasini yoki o’zi umuman ionlashtiruvchi nurlanishlarni aniqlash maqsadida ishlatilgan . ionizatsion Kolorimetr boshqa detectorlar(ionizatsion kameralar) bilan birgalikda kombinatsiya tarzida ishlaydi</a:t>
            </a:r>
            <a:r>
              <a:rPr lang="en-US" dirty="0">
                <a:solidFill>
                  <a:schemeClr val="accent6"/>
                </a:solidFill>
              </a:rPr>
              <a:t>. </a:t>
            </a:r>
            <a:endParaRPr lang="ru-RU" dirty="0">
              <a:solidFill>
                <a:schemeClr val="accent6"/>
              </a:solidFill>
            </a:endParaRPr>
          </a:p>
        </p:txBody>
      </p:sp>
    </p:spTree>
    <p:extLst>
      <p:ext uri="{BB962C8B-B14F-4D97-AF65-F5344CB8AC3E}">
        <p14:creationId xmlns:p14="http://schemas.microsoft.com/office/powerpoint/2010/main" val="15069791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27CE11-C836-C02F-8CE8-5BC1011265A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82DD7525-15DE-D6A1-CF6F-1821A5A109D9}"/>
              </a:ext>
            </a:extLst>
          </p:cNvPr>
          <p:cNvSpPr>
            <a:spLocks noGrp="1"/>
          </p:cNvSpPr>
          <p:nvPr>
            <p:ph type="title"/>
          </p:nvPr>
        </p:nvSpPr>
        <p:spPr>
          <a:xfrm>
            <a:off x="913774" y="238825"/>
            <a:ext cx="3935688" cy="1020460"/>
          </a:xfrm>
        </p:spPr>
        <p:txBody>
          <a:bodyPr>
            <a:normAutofit fontScale="90000"/>
          </a:bodyPr>
          <a:lstStyle/>
          <a:p>
            <a:r>
              <a:rPr lang="en-US" dirty="0">
                <a:solidFill>
                  <a:schemeClr val="accent6"/>
                </a:solidFill>
              </a:rPr>
              <a:t>Ionizatsion kolorimetr ishlash prinsipi</a:t>
            </a:r>
            <a:endParaRPr lang="ru-RU" dirty="0">
              <a:solidFill>
                <a:schemeClr val="accent6"/>
              </a:solidFill>
            </a:endParaRPr>
          </a:p>
        </p:txBody>
      </p:sp>
      <p:pic>
        <p:nvPicPr>
          <p:cNvPr id="6" name="Объект 5">
            <a:extLst>
              <a:ext uri="{FF2B5EF4-FFF2-40B4-BE49-F238E27FC236}">
                <a16:creationId xmlns:a16="http://schemas.microsoft.com/office/drawing/2014/main" id="{C6CD23B6-A299-9867-56DA-0FA776BABADD}"/>
              </a:ext>
            </a:extLst>
          </p:cNvPr>
          <p:cNvPicPr>
            <a:picLocks noGrp="1" noChangeAspect="1"/>
          </p:cNvPicPr>
          <p:nvPr>
            <p:ph sz="quarter" idx="13"/>
          </p:nvPr>
        </p:nvPicPr>
        <p:blipFill>
          <a:blip r:embed="rId2"/>
          <a:srcRect/>
          <a:stretch/>
        </p:blipFill>
        <p:spPr>
          <a:xfrm>
            <a:off x="6391656" y="1259285"/>
            <a:ext cx="5178552" cy="4531914"/>
          </a:xfrm>
        </p:spPr>
      </p:pic>
      <p:sp>
        <p:nvSpPr>
          <p:cNvPr id="4" name="Текст 3">
            <a:extLst>
              <a:ext uri="{FF2B5EF4-FFF2-40B4-BE49-F238E27FC236}">
                <a16:creationId xmlns:a16="http://schemas.microsoft.com/office/drawing/2014/main" id="{E80E3D5D-81B7-3286-9223-D66566EC6AD9}"/>
              </a:ext>
            </a:extLst>
          </p:cNvPr>
          <p:cNvSpPr>
            <a:spLocks noGrp="1"/>
          </p:cNvSpPr>
          <p:nvPr>
            <p:ph type="body" sz="half" idx="2"/>
          </p:nvPr>
        </p:nvSpPr>
        <p:spPr>
          <a:xfrm>
            <a:off x="237744" y="1259285"/>
            <a:ext cx="4901184" cy="4531915"/>
          </a:xfrm>
        </p:spPr>
        <p:txBody>
          <a:bodyPr>
            <a:normAutofit fontScale="92500" lnSpcReduction="10000"/>
          </a:bodyPr>
          <a:lstStyle/>
          <a:p>
            <a:r>
              <a:rPr lang="en-US" sz="1200" dirty="0">
                <a:solidFill>
                  <a:schemeClr val="accent6"/>
                </a:solidFill>
              </a:rPr>
              <a:t>Kosmik zarralarning energiyasi qalin modda qatlamida yutiladi (xuddi oddiy kalorimetrda issiqlik yutilganidek). Yuqori energiyali kosmik zarralar modda bilan ta’sirlashganda, yadro reaksiyalari natijasida ko‘plab ikkilamchi zarralar yoki fotonlar hosil bo‘ladi, ular esa o‘z navbatida yangi zarralarni hosil qiladi va hokazo. Natijada, modda ichida harakatlanadigan va uning atomlarini ionizatsiya qilib, o‘z energiyasini yo‘qotadigan zaryadlangan zarralar lavinasi yuzaga keladi.Agar yutuvchi qatlam yetarlicha qalin bo‘lsa va lavina to‘liq uning ichida qolsa, moddada hosil bo‘lgan ionlar soni boshlang‘ich kosmik zarracha energiyasiga mutanosib bo‘ladi.Ionlarning umumiy sonini o‘lchash uchun yutuvchi modda (odatda temir yoki qo‘rg‘oshin) bir necha santimetr qalinlikdagi qatlamlarga bo‘linadi va ularning orasiga ionizatsion kameralar joylashtiriladi.</a:t>
            </a:r>
          </a:p>
          <a:p>
            <a:r>
              <a:rPr lang="en-US" sz="1200" dirty="0">
                <a:solidFill>
                  <a:schemeClr val="accent6"/>
                </a:solidFill>
              </a:rPr>
              <a:t>1 — Nishon, unda kosmik zarracha atom yadrolari bilan ta’sirlashib, yuqori energiyali </a:t>
            </a:r>
            <a:r>
              <a:rPr lang="el-GR" sz="1200" dirty="0">
                <a:solidFill>
                  <a:schemeClr val="accent6"/>
                </a:solidFill>
              </a:rPr>
              <a:t>γ-</a:t>
            </a:r>
            <a:r>
              <a:rPr lang="en-US" sz="1200" dirty="0">
                <a:solidFill>
                  <a:schemeClr val="accent6"/>
                </a:solidFill>
              </a:rPr>
              <a:t>kvantlarning paydo bo‘lishiga olib keladi.2 — Qo‘rg‘oshin qatlamlari, ularda </a:t>
            </a:r>
            <a:r>
              <a:rPr lang="el-GR" sz="1200" dirty="0">
                <a:solidFill>
                  <a:schemeClr val="accent6"/>
                </a:solidFill>
              </a:rPr>
              <a:t>γ-</a:t>
            </a:r>
            <a:r>
              <a:rPr lang="en-US" sz="1200" dirty="0">
                <a:solidFill>
                  <a:schemeClr val="accent6"/>
                </a:solidFill>
              </a:rPr>
              <a:t>nurlanish kuchli zaryadlangan zarralar lavinalarini hosil qiladi.3 — Yadro fotoemulsiyalari, bu lavinalarni qayd etadi.4 — Modda qatlamlari (temir yoki qo‘rg‘oshin), zaryadlangan zarralar lavinalarini sekinlashtiradi.5 — Impuls ionizatsion kameralar, ionizatsiya natijasida hosil bo‘lgan zaryadlarni o‘lchaydi.</a:t>
            </a:r>
          </a:p>
        </p:txBody>
      </p:sp>
    </p:spTree>
    <p:extLst>
      <p:ext uri="{BB962C8B-B14F-4D97-AF65-F5344CB8AC3E}">
        <p14:creationId xmlns:p14="http://schemas.microsoft.com/office/powerpoint/2010/main" val="1055092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A16F70C-A7D2-2FF2-EB6A-C737F1BFDE5D}"/>
              </a:ext>
            </a:extLst>
          </p:cNvPr>
          <p:cNvSpPr>
            <a:spLocks noGrp="1"/>
          </p:cNvSpPr>
          <p:nvPr>
            <p:ph type="title"/>
          </p:nvPr>
        </p:nvSpPr>
        <p:spPr/>
        <p:txBody>
          <a:bodyPr>
            <a:normAutofit/>
          </a:bodyPr>
          <a:lstStyle/>
          <a:p>
            <a:r>
              <a:rPr lang="en-US" b="1" dirty="0">
                <a:solidFill>
                  <a:schemeClr val="accent6"/>
                </a:solidFill>
              </a:rPr>
              <a:t>Plyonkali(Film) dozimetrlarning amaliyotda qo’llanilishi</a:t>
            </a:r>
            <a:endParaRPr lang="ru-RU" b="1" dirty="0">
              <a:solidFill>
                <a:schemeClr val="accent6"/>
              </a:solidFill>
            </a:endParaRPr>
          </a:p>
        </p:txBody>
      </p:sp>
      <p:pic>
        <p:nvPicPr>
          <p:cNvPr id="6" name="Объект 5">
            <a:extLst>
              <a:ext uri="{FF2B5EF4-FFF2-40B4-BE49-F238E27FC236}">
                <a16:creationId xmlns:a16="http://schemas.microsoft.com/office/drawing/2014/main" id="{68E2E3CE-20F1-FE9A-F5D7-C05C18988BEF}"/>
              </a:ext>
            </a:extLst>
          </p:cNvPr>
          <p:cNvPicPr>
            <a:picLocks noGrp="1" noChangeAspect="1"/>
          </p:cNvPicPr>
          <p:nvPr>
            <p:ph sz="quarter" idx="13"/>
          </p:nvPr>
        </p:nvPicPr>
        <p:blipFill>
          <a:blip r:embed="rId2"/>
          <a:stretch>
            <a:fillRect/>
          </a:stretch>
        </p:blipFill>
        <p:spPr>
          <a:xfrm>
            <a:off x="5614416" y="609600"/>
            <a:ext cx="5541264" cy="5181600"/>
          </a:xfrm>
        </p:spPr>
      </p:pic>
      <p:sp>
        <p:nvSpPr>
          <p:cNvPr id="4" name="Текст 3">
            <a:extLst>
              <a:ext uri="{FF2B5EF4-FFF2-40B4-BE49-F238E27FC236}">
                <a16:creationId xmlns:a16="http://schemas.microsoft.com/office/drawing/2014/main" id="{199A9F91-8222-75B3-E4F6-D024F8600010}"/>
              </a:ext>
            </a:extLst>
          </p:cNvPr>
          <p:cNvSpPr>
            <a:spLocks noGrp="1"/>
          </p:cNvSpPr>
          <p:nvPr>
            <p:ph type="body" sz="half" idx="2"/>
          </p:nvPr>
        </p:nvSpPr>
        <p:spPr/>
        <p:txBody>
          <a:bodyPr>
            <a:normAutofit lnSpcReduction="10000"/>
          </a:bodyPr>
          <a:lstStyle/>
          <a:p>
            <a:r>
              <a:rPr lang="en-US" sz="2000" dirty="0">
                <a:solidFill>
                  <a:schemeClr val="accent6"/>
                </a:solidFill>
              </a:rPr>
              <a:t>Plyonkali dozimetrlar deyarli personal dozimetrlar deb aytish mumkin . Sababi u ixcham va yetarli darajada aniq sohalarda ionlashtiruvchi nurlanishlarni aniqlab bera oladi va eng muhim talablarni qondiradi . </a:t>
            </a:r>
            <a:endParaRPr lang="ru-RU" sz="2000" dirty="0">
              <a:solidFill>
                <a:schemeClr val="accent6"/>
              </a:solidFill>
            </a:endParaRPr>
          </a:p>
        </p:txBody>
      </p:sp>
    </p:spTree>
    <p:extLst>
      <p:ext uri="{BB962C8B-B14F-4D97-AF65-F5344CB8AC3E}">
        <p14:creationId xmlns:p14="http://schemas.microsoft.com/office/powerpoint/2010/main" val="4794839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5E9754-65F9-0068-A4F4-DC29995B8CE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03001C97-81E2-35A3-C014-C9C8209BD431}"/>
              </a:ext>
            </a:extLst>
          </p:cNvPr>
          <p:cNvSpPr>
            <a:spLocks noGrp="1"/>
          </p:cNvSpPr>
          <p:nvPr>
            <p:ph type="title"/>
          </p:nvPr>
        </p:nvSpPr>
        <p:spPr>
          <a:xfrm>
            <a:off x="913774" y="128636"/>
            <a:ext cx="3935688" cy="480964"/>
          </a:xfrm>
        </p:spPr>
        <p:txBody>
          <a:bodyPr>
            <a:normAutofit/>
          </a:bodyPr>
          <a:lstStyle/>
          <a:p>
            <a:r>
              <a:rPr lang="en-US" sz="1400" b="1" dirty="0">
                <a:solidFill>
                  <a:schemeClr val="accent6"/>
                </a:solidFill>
              </a:rPr>
              <a:t>Fricke(Ferro-sulfa)t dozimetrining amaliyotda qo’llanilishi</a:t>
            </a:r>
            <a:endParaRPr lang="ru-RU" sz="1400" b="1" dirty="0">
              <a:solidFill>
                <a:schemeClr val="accent6"/>
              </a:solidFill>
            </a:endParaRPr>
          </a:p>
        </p:txBody>
      </p:sp>
      <p:pic>
        <p:nvPicPr>
          <p:cNvPr id="6" name="Объект 5">
            <a:extLst>
              <a:ext uri="{FF2B5EF4-FFF2-40B4-BE49-F238E27FC236}">
                <a16:creationId xmlns:a16="http://schemas.microsoft.com/office/drawing/2014/main" id="{EE5867A4-F005-0411-78B3-FC60EFE57467}"/>
              </a:ext>
            </a:extLst>
          </p:cNvPr>
          <p:cNvPicPr>
            <a:picLocks noGrp="1" noChangeAspect="1"/>
          </p:cNvPicPr>
          <p:nvPr>
            <p:ph sz="quarter" idx="13"/>
          </p:nvPr>
        </p:nvPicPr>
        <p:blipFill>
          <a:blip r:embed="rId2"/>
          <a:srcRect/>
          <a:stretch/>
        </p:blipFill>
        <p:spPr>
          <a:xfrm>
            <a:off x="5614416" y="609600"/>
            <a:ext cx="6126480" cy="5638800"/>
          </a:xfrm>
        </p:spPr>
      </p:pic>
      <p:sp>
        <p:nvSpPr>
          <p:cNvPr id="4" name="Текст 3">
            <a:extLst>
              <a:ext uri="{FF2B5EF4-FFF2-40B4-BE49-F238E27FC236}">
                <a16:creationId xmlns:a16="http://schemas.microsoft.com/office/drawing/2014/main" id="{1714DE9C-AD52-6A64-1782-A3E014C6F8D5}"/>
              </a:ext>
            </a:extLst>
          </p:cNvPr>
          <p:cNvSpPr>
            <a:spLocks noGrp="1"/>
          </p:cNvSpPr>
          <p:nvPr>
            <p:ph type="body" sz="half" idx="2"/>
          </p:nvPr>
        </p:nvSpPr>
        <p:spPr>
          <a:xfrm>
            <a:off x="301752" y="609600"/>
            <a:ext cx="5184648" cy="5638800"/>
          </a:xfrm>
        </p:spPr>
        <p:txBody>
          <a:bodyPr>
            <a:normAutofit fontScale="85000" lnSpcReduction="20000"/>
          </a:bodyPr>
          <a:lstStyle/>
          <a:p>
            <a:r>
              <a:rPr lang="en-US" sz="1200" dirty="0">
                <a:solidFill>
                  <a:schemeClr val="accent6"/>
                </a:solidFill>
              </a:rPr>
              <a:t>Ferro-sulfat dozimetrlar nafaqat ionlashtiruvchi nurlanishlar energiyasini o’lchaydi bu dozimetlarning shunday modifikatsiyalari borki ular issiq neytronlarni o’lchashga qodir.</a:t>
            </a:r>
          </a:p>
          <a:p>
            <a:r>
              <a:rPr lang="en-US" sz="1300" i="1" dirty="0">
                <a:solidFill>
                  <a:schemeClr val="accent6"/>
                </a:solidFill>
              </a:rPr>
              <a:t>Bu maqsadda dozimetrning ishchi eritmasiga litiy (masalan, litiy sulfat shaklida) yoki bor (masalan, bor kislotasi H₃BO₃ shaklida) qo‘shiladi.</a:t>
            </a:r>
          </a:p>
          <a:p>
            <a:endParaRPr lang="en-US" sz="1300" i="1" dirty="0">
              <a:solidFill>
                <a:schemeClr val="accent6"/>
              </a:solidFill>
            </a:endParaRPr>
          </a:p>
          <a:p>
            <a:r>
              <a:rPr lang="en-US" sz="1300" i="1" dirty="0">
                <a:solidFill>
                  <a:schemeClr val="accent6"/>
                </a:solidFill>
              </a:rPr>
              <a:t>Litiy-6 yadrosi issiqlik neytronlarini yutib, quyidagi yadroviy reaksiyani hosil qiladi:</a:t>
            </a:r>
          </a:p>
          <a:p>
            <a:r>
              <a:rPr lang="en-US" sz="1300" i="1" dirty="0">
                <a:solidFill>
                  <a:schemeClr val="accent6"/>
                </a:solidFill>
              </a:rPr>
              <a:t>⁶Li(n, </a:t>
            </a:r>
            <a:r>
              <a:rPr lang="el-GR" sz="1300" i="1" dirty="0">
                <a:solidFill>
                  <a:schemeClr val="accent6"/>
                </a:solidFill>
              </a:rPr>
              <a:t>α)</a:t>
            </a:r>
            <a:r>
              <a:rPr lang="en-US" sz="1300" i="1" dirty="0">
                <a:solidFill>
                  <a:schemeClr val="accent6"/>
                </a:solidFill>
              </a:rPr>
              <a:t>T (to‘liq yutilish kesimi 71 barn).</a:t>
            </a:r>
          </a:p>
          <a:p>
            <a:r>
              <a:rPr lang="en-US" sz="1300" i="1" dirty="0">
                <a:solidFill>
                  <a:schemeClr val="accent6"/>
                </a:solidFill>
              </a:rPr>
              <a:t>Natijada alfa-zarracha va triton (tritiy yadrosi) hosil bo‘ladi, ular 4,66 MeV to‘liq kinetik energiyaga ega. Ular suv molekulalariga radiatsion-kimyoviy ta’sir ko‘rsatib, oxir-oqibat temir ionlarini oksidlantiradi.</a:t>
            </a:r>
          </a:p>
          <a:p>
            <a:endParaRPr lang="en-US" sz="1300" i="1" dirty="0">
              <a:solidFill>
                <a:schemeClr val="accent6"/>
              </a:solidFill>
            </a:endParaRPr>
          </a:p>
          <a:p>
            <a:r>
              <a:rPr lang="en-US" sz="1300" i="1" dirty="0">
                <a:solidFill>
                  <a:schemeClr val="accent6"/>
                </a:solidFill>
              </a:rPr>
              <a:t>Bor-10 ishtirokidagi reaksiya quyidagicha sodir bo‘ladi:</a:t>
            </a:r>
          </a:p>
          <a:p>
            <a:r>
              <a:rPr lang="en-US" sz="1300" i="1" dirty="0">
                <a:solidFill>
                  <a:schemeClr val="accent6"/>
                </a:solidFill>
              </a:rPr>
              <a:t>¹⁰B(n, </a:t>
            </a:r>
            <a:r>
              <a:rPr lang="el-GR" sz="1300" i="1" dirty="0">
                <a:solidFill>
                  <a:schemeClr val="accent6"/>
                </a:solidFill>
              </a:rPr>
              <a:t>α)⁷</a:t>
            </a:r>
            <a:r>
              <a:rPr lang="en-US" sz="1300" i="1" dirty="0">
                <a:solidFill>
                  <a:schemeClr val="accent6"/>
                </a:solidFill>
              </a:rPr>
              <a:t>Li (issiqlik neytronini yutish kesimi 740 barn).</a:t>
            </a:r>
          </a:p>
          <a:p>
            <a:r>
              <a:rPr lang="en-US" sz="1300" i="1" dirty="0">
                <a:solidFill>
                  <a:schemeClr val="accent6"/>
                </a:solidFill>
              </a:rPr>
              <a:t>Bu reaksiyada alfa-zarracha va litiy-7 yadrosi hosil bo‘ladi, ularning umumiy kinetik energiyasi 2,33 MeV.</a:t>
            </a:r>
          </a:p>
          <a:p>
            <a:endParaRPr lang="en-US" sz="1300" i="1" dirty="0">
              <a:solidFill>
                <a:schemeClr val="accent6"/>
              </a:solidFill>
            </a:endParaRPr>
          </a:p>
          <a:p>
            <a:r>
              <a:rPr lang="en-US" sz="1300" i="1" dirty="0">
                <a:solidFill>
                  <a:schemeClr val="accent6"/>
                </a:solidFill>
              </a:rPr>
              <a:t>Keyinchalik so‘rilgan dozani o‘lchash va hisoblash yuqorida aytib o‘tilgan usulga o‘xshash tarzda amalga oshiriladi, lekin bunda radiatsion-kimyoviy chiqish (G(Fe³⁺)) quyidagicha qabul qilinadi:</a:t>
            </a:r>
          </a:p>
          <a:p>
            <a:endParaRPr lang="en-US" sz="1300" i="1" dirty="0">
              <a:solidFill>
                <a:schemeClr val="accent6"/>
              </a:solidFill>
            </a:endParaRPr>
          </a:p>
          <a:p>
            <a:r>
              <a:rPr lang="en-US" sz="1300" i="1" dirty="0">
                <a:solidFill>
                  <a:schemeClr val="accent6"/>
                </a:solidFill>
              </a:rPr>
              <a:t>Litiy uchun: 5,4 ± 0,3 ion/100 eV</a:t>
            </a:r>
            <a:endParaRPr lang="ru-RU" sz="1300" i="1" dirty="0">
              <a:solidFill>
                <a:schemeClr val="accent6"/>
              </a:solidFill>
            </a:endParaRPr>
          </a:p>
        </p:txBody>
      </p:sp>
    </p:spTree>
    <p:extLst>
      <p:ext uri="{BB962C8B-B14F-4D97-AF65-F5344CB8AC3E}">
        <p14:creationId xmlns:p14="http://schemas.microsoft.com/office/powerpoint/2010/main" val="42927677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684D24-6483-EC9F-4D7D-8916FF050A5F}"/>
            </a:ext>
          </a:extLst>
        </p:cNvPr>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805F5C-DBE8-9B91-FC8B-F5311AC3A160}"/>
              </a:ext>
            </a:extLst>
          </p:cNvPr>
          <p:cNvSpPr>
            <a:spLocks noGrp="1"/>
          </p:cNvSpPr>
          <p:nvPr>
            <p:ph type="title"/>
          </p:nvPr>
        </p:nvSpPr>
        <p:spPr>
          <a:xfrm>
            <a:off x="913774" y="609600"/>
            <a:ext cx="3935688" cy="1133236"/>
          </a:xfrm>
        </p:spPr>
        <p:txBody>
          <a:bodyPr>
            <a:normAutofit/>
          </a:bodyPr>
          <a:lstStyle/>
          <a:p>
            <a:r>
              <a:rPr lang="en-US" sz="2400" b="1" dirty="0">
                <a:solidFill>
                  <a:schemeClr val="accent6"/>
                </a:solidFill>
              </a:rPr>
              <a:t>Ionizatsion kolorimetr amaliyotda qo’llanilishi</a:t>
            </a:r>
            <a:endParaRPr lang="ru-RU" sz="2400" b="1" dirty="0">
              <a:solidFill>
                <a:schemeClr val="accent6"/>
              </a:solidFill>
            </a:endParaRPr>
          </a:p>
        </p:txBody>
      </p:sp>
      <p:pic>
        <p:nvPicPr>
          <p:cNvPr id="6" name="Объект 5">
            <a:extLst>
              <a:ext uri="{FF2B5EF4-FFF2-40B4-BE49-F238E27FC236}">
                <a16:creationId xmlns:a16="http://schemas.microsoft.com/office/drawing/2014/main" id="{7FAB91DF-740F-125E-5DD6-E58596D5151A}"/>
              </a:ext>
            </a:extLst>
          </p:cNvPr>
          <p:cNvPicPr>
            <a:picLocks noGrp="1" noChangeAspect="1"/>
          </p:cNvPicPr>
          <p:nvPr>
            <p:ph sz="quarter" idx="13"/>
          </p:nvPr>
        </p:nvPicPr>
        <p:blipFill>
          <a:blip r:embed="rId2"/>
          <a:srcRect/>
          <a:stretch/>
        </p:blipFill>
        <p:spPr>
          <a:xfrm>
            <a:off x="5888736" y="609600"/>
            <a:ext cx="5541264" cy="5181600"/>
          </a:xfrm>
        </p:spPr>
      </p:pic>
      <p:sp>
        <p:nvSpPr>
          <p:cNvPr id="4" name="Текст 3">
            <a:extLst>
              <a:ext uri="{FF2B5EF4-FFF2-40B4-BE49-F238E27FC236}">
                <a16:creationId xmlns:a16="http://schemas.microsoft.com/office/drawing/2014/main" id="{BE9AD939-6149-FF6F-A179-DA93A38697A4}"/>
              </a:ext>
            </a:extLst>
          </p:cNvPr>
          <p:cNvSpPr>
            <a:spLocks noGrp="1"/>
          </p:cNvSpPr>
          <p:nvPr>
            <p:ph type="body" sz="half" idx="2"/>
          </p:nvPr>
        </p:nvSpPr>
        <p:spPr>
          <a:xfrm>
            <a:off x="283464" y="1865376"/>
            <a:ext cx="5157216" cy="4383024"/>
          </a:xfrm>
        </p:spPr>
        <p:txBody>
          <a:bodyPr>
            <a:normAutofit fontScale="85000" lnSpcReduction="10000"/>
          </a:bodyPr>
          <a:lstStyle/>
          <a:p>
            <a:r>
              <a:rPr lang="en-US" sz="2000" cap="none" dirty="0">
                <a:solidFill>
                  <a:schemeClr val="accent6"/>
                </a:solidFill>
              </a:rPr>
              <a:t> </a:t>
            </a:r>
            <a:r>
              <a:rPr lang="en-US" sz="2000" cap="none" spc="300" dirty="0">
                <a:solidFill>
                  <a:schemeClr val="accent6"/>
                </a:solidFill>
              </a:rPr>
              <a:t>Ionizatsion kolorimetrlar nafaqat ionlashtiruvchi nurlanishlarni dozasini o’lchash bilan chegaralanmagan ushbu Rasmda AMS – 02 tasvirlangan bo’lib kosmik nurlanishlar va kosmik zarrachalarni energiyalarini o’rganishda </a:t>
            </a:r>
            <a:r>
              <a:rPr lang="en-US" sz="2000" cap="none" spc="300" dirty="0" err="1">
                <a:solidFill>
                  <a:schemeClr val="accent6"/>
                </a:solidFill>
              </a:rPr>
              <a:t>qo’’laniladi</a:t>
            </a:r>
            <a:r>
              <a:rPr lang="en-US" sz="2000" cap="none" spc="300" dirty="0">
                <a:solidFill>
                  <a:schemeClr val="accent6"/>
                </a:solidFill>
              </a:rPr>
              <a:t> nafaqat </a:t>
            </a:r>
            <a:r>
              <a:rPr lang="en-US" sz="2000" cap="none" spc="300" dirty="0" err="1">
                <a:solidFill>
                  <a:schemeClr val="accent6"/>
                </a:solidFill>
              </a:rPr>
              <a:t>kosmosda</a:t>
            </a:r>
            <a:r>
              <a:rPr lang="en-US" sz="2000" cap="none" spc="300" dirty="0">
                <a:solidFill>
                  <a:schemeClr val="accent6"/>
                </a:solidFill>
              </a:rPr>
              <a:t> va </a:t>
            </a:r>
            <a:r>
              <a:rPr lang="en-US" sz="2000" cap="none" spc="300" dirty="0" err="1">
                <a:solidFill>
                  <a:schemeClr val="accent6"/>
                </a:solidFill>
              </a:rPr>
              <a:t>albatta</a:t>
            </a:r>
            <a:r>
              <a:rPr lang="en-US" sz="2000" cap="none" spc="300" dirty="0">
                <a:solidFill>
                  <a:schemeClr val="accent6"/>
                </a:solidFill>
              </a:rPr>
              <a:t> </a:t>
            </a:r>
            <a:r>
              <a:rPr lang="en-US" sz="2000" cap="none" spc="300" dirty="0" err="1">
                <a:solidFill>
                  <a:schemeClr val="accent6"/>
                </a:solidFill>
              </a:rPr>
              <a:t>tezlatgichlarda</a:t>
            </a:r>
            <a:r>
              <a:rPr lang="en-US" sz="2000" cap="none" spc="300" dirty="0">
                <a:solidFill>
                  <a:schemeClr val="accent6"/>
                </a:solidFill>
              </a:rPr>
              <a:t>(asosan </a:t>
            </a:r>
            <a:r>
              <a:rPr lang="en-US" sz="2000" cap="none" spc="300" dirty="0" err="1">
                <a:solidFill>
                  <a:schemeClr val="accent6"/>
                </a:solidFill>
              </a:rPr>
              <a:t>zamonaviy</a:t>
            </a:r>
            <a:r>
              <a:rPr lang="en-US" sz="2000" cap="none" spc="300" dirty="0">
                <a:solidFill>
                  <a:schemeClr val="accent6"/>
                </a:solidFill>
              </a:rPr>
              <a:t> </a:t>
            </a:r>
            <a:r>
              <a:rPr lang="en-US" sz="2000" cap="none" spc="300" dirty="0" err="1">
                <a:solidFill>
                  <a:schemeClr val="accent6"/>
                </a:solidFill>
              </a:rPr>
              <a:t>kollayderlarda</a:t>
            </a:r>
            <a:r>
              <a:rPr lang="en-US" sz="2000" cap="none" spc="300" dirty="0">
                <a:solidFill>
                  <a:schemeClr val="accent6"/>
                </a:solidFill>
              </a:rPr>
              <a:t>) ham </a:t>
            </a:r>
            <a:r>
              <a:rPr lang="en-US" sz="2000" cap="none" spc="300" dirty="0" err="1">
                <a:solidFill>
                  <a:schemeClr val="accent6"/>
                </a:solidFill>
              </a:rPr>
              <a:t>yorug’lik</a:t>
            </a:r>
            <a:r>
              <a:rPr lang="en-US" sz="2000" cap="none" spc="300" dirty="0">
                <a:solidFill>
                  <a:schemeClr val="accent6"/>
                </a:solidFill>
              </a:rPr>
              <a:t> </a:t>
            </a:r>
            <a:r>
              <a:rPr lang="en-US" sz="2000" cap="none" spc="300" dirty="0" err="1">
                <a:solidFill>
                  <a:schemeClr val="accent6"/>
                </a:solidFill>
              </a:rPr>
              <a:t>tezligigga</a:t>
            </a:r>
            <a:r>
              <a:rPr lang="en-US" sz="2000" cap="none" spc="300" dirty="0">
                <a:solidFill>
                  <a:schemeClr val="accent6"/>
                </a:solidFill>
              </a:rPr>
              <a:t> </a:t>
            </a:r>
            <a:r>
              <a:rPr lang="en-US" sz="2000" cap="none" spc="300" dirty="0" err="1">
                <a:solidFill>
                  <a:schemeClr val="accent6"/>
                </a:solidFill>
              </a:rPr>
              <a:t>erishgan</a:t>
            </a:r>
            <a:r>
              <a:rPr lang="en-US" sz="2000" cap="none" spc="300" dirty="0">
                <a:solidFill>
                  <a:schemeClr val="accent6"/>
                </a:solidFill>
              </a:rPr>
              <a:t> </a:t>
            </a:r>
            <a:r>
              <a:rPr lang="en-US" sz="2000" cap="none" spc="300" dirty="0" err="1">
                <a:solidFill>
                  <a:schemeClr val="accent6"/>
                </a:solidFill>
              </a:rPr>
              <a:t>zarrachhalar</a:t>
            </a:r>
            <a:r>
              <a:rPr lang="en-US" sz="2000" cap="none" spc="300" dirty="0">
                <a:solidFill>
                  <a:schemeClr val="accent6"/>
                </a:solidFill>
              </a:rPr>
              <a:t> </a:t>
            </a:r>
            <a:r>
              <a:rPr lang="en-US" sz="2000" cap="none" spc="300" dirty="0" err="1">
                <a:solidFill>
                  <a:schemeClr val="accent6"/>
                </a:solidFill>
              </a:rPr>
              <a:t>to’qnashishidan</a:t>
            </a:r>
            <a:r>
              <a:rPr lang="en-US" sz="2000" cap="none" spc="300" dirty="0">
                <a:solidFill>
                  <a:schemeClr val="accent6"/>
                </a:solidFill>
              </a:rPr>
              <a:t> hosil </a:t>
            </a:r>
            <a:r>
              <a:rPr lang="en-US" sz="2000" cap="none" spc="300" dirty="0" err="1">
                <a:solidFill>
                  <a:schemeClr val="accent6"/>
                </a:solidFill>
              </a:rPr>
              <a:t>bo’ladigan</a:t>
            </a:r>
            <a:r>
              <a:rPr lang="en-US" sz="2000" cap="none" spc="300" dirty="0">
                <a:solidFill>
                  <a:schemeClr val="accent6"/>
                </a:solidFill>
              </a:rPr>
              <a:t> 2lamchi zarrachalar energiyasini o’lchashda ham qo’llaniladi.</a:t>
            </a:r>
            <a:endParaRPr lang="ru-RU" sz="2000" cap="none" spc="300" dirty="0">
              <a:solidFill>
                <a:schemeClr val="accent6"/>
              </a:solidFill>
            </a:endParaRPr>
          </a:p>
        </p:txBody>
      </p:sp>
    </p:spTree>
    <p:extLst>
      <p:ext uri="{BB962C8B-B14F-4D97-AF65-F5344CB8AC3E}">
        <p14:creationId xmlns:p14="http://schemas.microsoft.com/office/powerpoint/2010/main" val="42448387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3AE26F-5ABC-2F22-72DF-E7DAD054B6D0}"/>
              </a:ext>
            </a:extLst>
          </p:cNvPr>
          <p:cNvSpPr>
            <a:spLocks noGrp="1"/>
          </p:cNvSpPr>
          <p:nvPr>
            <p:ph type="title"/>
          </p:nvPr>
        </p:nvSpPr>
        <p:spPr>
          <a:xfrm>
            <a:off x="913774" y="645949"/>
            <a:ext cx="10364451" cy="6020027"/>
          </a:xfrm>
        </p:spPr>
        <p:txBody>
          <a:bodyPr/>
          <a:lstStyle/>
          <a:p>
            <a:pPr algn="l"/>
            <a:r>
              <a:rPr lang="en-US" cap="none" dirty="0">
                <a:solidFill>
                  <a:schemeClr val="accent6"/>
                </a:solidFill>
              </a:rPr>
              <a:t>Foydalanilgan adabiyotlar va saytlar :</a:t>
            </a:r>
            <a:br>
              <a:rPr lang="en-US" cap="none" dirty="0">
                <a:solidFill>
                  <a:schemeClr val="accent6"/>
                </a:solidFill>
              </a:rPr>
            </a:br>
            <a:br>
              <a:rPr lang="en-US" cap="none" dirty="0">
                <a:solidFill>
                  <a:schemeClr val="accent6"/>
                </a:solidFill>
              </a:rPr>
            </a:br>
            <a:r>
              <a:rPr lang="en-US" sz="2000" cap="none" dirty="0">
                <a:solidFill>
                  <a:schemeClr val="accent6"/>
                </a:solidFill>
              </a:rPr>
              <a:t>M . A . Qayumov . Dozimetriya asosalari va ionlashtiruvchi nurlardan homyalanish</a:t>
            </a:r>
            <a:br>
              <a:rPr lang="en-US" sz="2000" cap="none" dirty="0">
                <a:solidFill>
                  <a:schemeClr val="accent6"/>
                </a:solidFill>
              </a:rPr>
            </a:br>
            <a:br>
              <a:rPr lang="en-US" sz="2000" cap="none" dirty="0">
                <a:solidFill>
                  <a:schemeClr val="accent6"/>
                </a:solidFill>
              </a:rPr>
            </a:br>
            <a:r>
              <a:rPr lang="en-US" sz="2000" cap="none" dirty="0">
                <a:solidFill>
                  <a:schemeClr val="accent6"/>
                </a:solidFill>
              </a:rPr>
              <a:t>https://en.wikipedia.org/wiki/alpha_magnetic_spectrometer </a:t>
            </a:r>
            <a:br>
              <a:rPr lang="en-US" sz="2000" cap="none" dirty="0">
                <a:solidFill>
                  <a:schemeClr val="accent6"/>
                </a:solidFill>
              </a:rPr>
            </a:br>
            <a:r>
              <a:rPr lang="en-US" sz="2000" cap="none" dirty="0">
                <a:solidFill>
                  <a:schemeClr val="accent6"/>
                </a:solidFill>
                <a:hlinkClick r:id="rId2"/>
              </a:rPr>
              <a:t>https://www.sciencedirect.com/topics/medicine-and-dentistry/film-dosimetry</a:t>
            </a:r>
            <a:br>
              <a:rPr lang="en-US" sz="2000" cap="none" dirty="0">
                <a:solidFill>
                  <a:schemeClr val="accent6"/>
                </a:solidFill>
              </a:rPr>
            </a:br>
            <a:r>
              <a:rPr lang="en-US" sz="2000" cap="none" dirty="0">
                <a:solidFill>
                  <a:schemeClr val="accent6"/>
                </a:solidFill>
                <a:hlinkClick r:id="rId3"/>
              </a:rPr>
              <a:t>https://static.nuclear-power-engineering.ru/articles/2021/02/10.pdf</a:t>
            </a:r>
            <a:br>
              <a:rPr lang="en-US" sz="2000" cap="none" dirty="0">
                <a:solidFill>
                  <a:schemeClr val="accent6"/>
                </a:solidFill>
              </a:rPr>
            </a:br>
            <a:r>
              <a:rPr lang="en-US" sz="2000" cap="none" dirty="0">
                <a:solidFill>
                  <a:schemeClr val="accent6"/>
                </a:solidFill>
                <a:hlinkClick r:id="rId4"/>
              </a:rPr>
              <a:t>https://ru.wikipedia.org/wiki/%D0%9F%D0%BB%D1%91%D0%BD%D0%BE%D1%87%D0%BD%D1%8B%D0%B9_%D1%85%D0%B8%D0%BC%D0%B8%D1%87%D0%B5%D1%81%D0%BA%D0%B8%D0%B9_%D0%B4%D0%BE%D0%B7%D0%B8%D0%BC%D0%B5%D1%82%D1%80</a:t>
            </a:r>
            <a:br>
              <a:rPr lang="en-US" sz="2000" cap="none" dirty="0">
                <a:solidFill>
                  <a:schemeClr val="accent6"/>
                </a:solidFill>
              </a:rPr>
            </a:br>
            <a:r>
              <a:rPr lang="en-US" sz="2000" cap="none" dirty="0">
                <a:solidFill>
                  <a:schemeClr val="accent6"/>
                </a:solidFill>
              </a:rPr>
              <a:t>https://www.jstage.jst.go.jp/article/jnst1964/8/7/8_7_394/_pdf</a:t>
            </a:r>
            <a:br>
              <a:rPr lang="en-US" sz="2000" cap="none" dirty="0">
                <a:solidFill>
                  <a:schemeClr val="accent6"/>
                </a:solidFill>
              </a:rPr>
            </a:br>
            <a:endParaRPr lang="ru-RU" cap="none" dirty="0">
              <a:solidFill>
                <a:schemeClr val="accent6"/>
              </a:solidFill>
            </a:endParaRPr>
          </a:p>
        </p:txBody>
      </p:sp>
    </p:spTree>
    <p:extLst>
      <p:ext uri="{BB962C8B-B14F-4D97-AF65-F5344CB8AC3E}">
        <p14:creationId xmlns:p14="http://schemas.microsoft.com/office/powerpoint/2010/main" val="37781185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C1B4F8D-6C88-C4C0-FA38-3D88F2EB1EEC}"/>
              </a:ext>
            </a:extLst>
          </p:cNvPr>
          <p:cNvSpPr>
            <a:spLocks noGrp="1"/>
          </p:cNvSpPr>
          <p:nvPr>
            <p:ph type="title"/>
          </p:nvPr>
        </p:nvSpPr>
        <p:spPr>
          <a:xfrm>
            <a:off x="913775" y="618517"/>
            <a:ext cx="10364451" cy="5169635"/>
          </a:xfrm>
        </p:spPr>
        <p:txBody>
          <a:bodyPr/>
          <a:lstStyle/>
          <a:p>
            <a:r>
              <a:rPr lang="en-US" dirty="0" err="1">
                <a:solidFill>
                  <a:srgbClr val="7030A0"/>
                </a:solidFill>
              </a:rPr>
              <a:t>E’tiboringiz</a:t>
            </a:r>
            <a:r>
              <a:rPr lang="en-US" dirty="0">
                <a:solidFill>
                  <a:srgbClr val="7030A0"/>
                </a:solidFill>
              </a:rPr>
              <a:t> uchun </a:t>
            </a:r>
            <a:r>
              <a:rPr lang="en-US" dirty="0">
                <a:solidFill>
                  <a:srgbClr val="00B050"/>
                </a:solidFill>
              </a:rPr>
              <a:t>Rahmat</a:t>
            </a:r>
            <a:r>
              <a:rPr lang="en-US" dirty="0"/>
              <a:t> </a:t>
            </a:r>
            <a:r>
              <a:rPr lang="en-US" dirty="0">
                <a:solidFill>
                  <a:srgbClr val="00B050"/>
                </a:solidFill>
              </a:rPr>
              <a:t>!!</a:t>
            </a:r>
            <a:endParaRPr lang="ru-RU" dirty="0">
              <a:solidFill>
                <a:srgbClr val="00B050"/>
              </a:solidFill>
            </a:endParaRPr>
          </a:p>
        </p:txBody>
      </p:sp>
    </p:spTree>
    <p:extLst>
      <p:ext uri="{BB962C8B-B14F-4D97-AF65-F5344CB8AC3E}">
        <p14:creationId xmlns:p14="http://schemas.microsoft.com/office/powerpoint/2010/main" val="41230975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CDE8237-89CD-E251-B6CC-279324B1C5CE}"/>
              </a:ext>
            </a:extLst>
          </p:cNvPr>
          <p:cNvSpPr>
            <a:spLocks noGrp="1"/>
          </p:cNvSpPr>
          <p:nvPr>
            <p:ph type="title"/>
          </p:nvPr>
        </p:nvSpPr>
        <p:spPr>
          <a:xfrm>
            <a:off x="831478" y="475488"/>
            <a:ext cx="10351752" cy="794750"/>
          </a:xfrm>
        </p:spPr>
        <p:txBody>
          <a:bodyPr/>
          <a:lstStyle/>
          <a:p>
            <a:r>
              <a:rPr lang="en-US" dirty="0">
                <a:solidFill>
                  <a:srgbClr val="7030A0"/>
                </a:solidFill>
              </a:rPr>
              <a:t>Re’ja</a:t>
            </a:r>
            <a:endParaRPr lang="ru-RU" dirty="0">
              <a:solidFill>
                <a:srgbClr val="7030A0"/>
              </a:solidFill>
            </a:endParaRPr>
          </a:p>
        </p:txBody>
      </p:sp>
      <p:sp>
        <p:nvSpPr>
          <p:cNvPr id="3" name="Текст 2">
            <a:extLst>
              <a:ext uri="{FF2B5EF4-FFF2-40B4-BE49-F238E27FC236}">
                <a16:creationId xmlns:a16="http://schemas.microsoft.com/office/drawing/2014/main" id="{D1444A2F-14BE-2A81-73C5-1E6ED058859F}"/>
              </a:ext>
            </a:extLst>
          </p:cNvPr>
          <p:cNvSpPr>
            <a:spLocks noGrp="1"/>
          </p:cNvSpPr>
          <p:nvPr>
            <p:ph type="body" idx="1"/>
          </p:nvPr>
        </p:nvSpPr>
        <p:spPr>
          <a:xfrm>
            <a:off x="920124" y="3803761"/>
            <a:ext cx="10351752" cy="1368183"/>
          </a:xfrm>
        </p:spPr>
        <p:txBody>
          <a:bodyPr>
            <a:normAutofit fontScale="92500" lnSpcReduction="10000"/>
          </a:bodyPr>
          <a:lstStyle/>
          <a:p>
            <a:pPr algn="l"/>
            <a:r>
              <a:rPr lang="en-US" sz="2200" dirty="0">
                <a:solidFill>
                  <a:srgbClr val="7030A0"/>
                </a:solidFill>
                <a:latin typeface="+mj-lt"/>
              </a:rPr>
              <a:t>1) Kimyoviy dozimetrlar haqida tushuncha hamda ta’rixi.</a:t>
            </a:r>
          </a:p>
          <a:p>
            <a:pPr algn="l"/>
            <a:r>
              <a:rPr lang="en-US" sz="2200" dirty="0">
                <a:solidFill>
                  <a:srgbClr val="7030A0"/>
                </a:solidFill>
                <a:latin typeface="+mj-lt"/>
              </a:rPr>
              <a:t>2) Kimyoviy dozimetrlar o’lchash natijalari va o’lchash usullari.</a:t>
            </a:r>
          </a:p>
          <a:p>
            <a:pPr algn="l"/>
            <a:r>
              <a:rPr lang="en-US" sz="2200" dirty="0">
                <a:solidFill>
                  <a:srgbClr val="7030A0"/>
                </a:solidFill>
                <a:latin typeface="+mj-lt"/>
              </a:rPr>
              <a:t>3) Kimyoviy dozimetrlar amaloyotda qo’llanilishi.</a:t>
            </a:r>
          </a:p>
          <a:p>
            <a:pPr marL="457200" indent="-457200" algn="l">
              <a:buAutoNum type="arabicParenR"/>
            </a:pPr>
            <a:endParaRPr lang="ru-RU" dirty="0"/>
          </a:p>
        </p:txBody>
      </p:sp>
    </p:spTree>
    <p:extLst>
      <p:ext uri="{BB962C8B-B14F-4D97-AF65-F5344CB8AC3E}">
        <p14:creationId xmlns:p14="http://schemas.microsoft.com/office/powerpoint/2010/main" val="40180436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E443BA-068C-5BB3-C99A-52E59B5FFC3E}"/>
              </a:ext>
            </a:extLst>
          </p:cNvPr>
          <p:cNvSpPr>
            <a:spLocks noGrp="1"/>
          </p:cNvSpPr>
          <p:nvPr>
            <p:ph type="title"/>
          </p:nvPr>
        </p:nvSpPr>
        <p:spPr>
          <a:xfrm>
            <a:off x="913774" y="461772"/>
            <a:ext cx="10364451" cy="5934456"/>
          </a:xfrm>
        </p:spPr>
        <p:txBody>
          <a:bodyPr>
            <a:normAutofit fontScale="90000"/>
          </a:bodyPr>
          <a:lstStyle/>
          <a:p>
            <a:r>
              <a:rPr lang="en-US" sz="4400" cap="none" dirty="0">
                <a:solidFill>
                  <a:schemeClr val="accent6"/>
                </a:solidFill>
              </a:rPr>
              <a:t>Plyonkali dozimetrlar(rangi o’zgarishi bilan aniqlaydigan)</a:t>
            </a:r>
            <a:br>
              <a:rPr lang="en-US" sz="4400" cap="none" dirty="0">
                <a:solidFill>
                  <a:schemeClr val="accent6"/>
                </a:solidFill>
              </a:rPr>
            </a:br>
            <a:br>
              <a:rPr lang="en-US" sz="4400" cap="none" dirty="0">
                <a:solidFill>
                  <a:schemeClr val="accent6"/>
                </a:solidFill>
              </a:rPr>
            </a:br>
            <a:br>
              <a:rPr lang="en-US" sz="4400" cap="none" dirty="0">
                <a:solidFill>
                  <a:schemeClr val="accent6"/>
                </a:solidFill>
              </a:rPr>
            </a:br>
            <a:r>
              <a:rPr lang="en-US" sz="4400" cap="none" dirty="0">
                <a:solidFill>
                  <a:schemeClr val="accent6"/>
                </a:solidFill>
              </a:rPr>
              <a:t>Frikke dozimetrlari(ferro-sulfat li dozimetr)</a:t>
            </a:r>
            <a:br>
              <a:rPr lang="en-US" sz="4400" cap="none" dirty="0">
                <a:solidFill>
                  <a:schemeClr val="accent6"/>
                </a:solidFill>
              </a:rPr>
            </a:br>
            <a:br>
              <a:rPr lang="en-US" sz="4400" cap="none" dirty="0">
                <a:solidFill>
                  <a:schemeClr val="accent6"/>
                </a:solidFill>
              </a:rPr>
            </a:br>
            <a:br>
              <a:rPr lang="en-US" sz="4400" cap="none" dirty="0">
                <a:solidFill>
                  <a:schemeClr val="accent6"/>
                </a:solidFill>
              </a:rPr>
            </a:br>
            <a:r>
              <a:rPr lang="en-US" sz="4400" cap="none" dirty="0">
                <a:solidFill>
                  <a:schemeClr val="accent6"/>
                </a:solidFill>
              </a:rPr>
              <a:t>Ionizatsion Kolorimetr</a:t>
            </a:r>
            <a:br>
              <a:rPr lang="en-US" sz="4400" cap="none" dirty="0">
                <a:solidFill>
                  <a:schemeClr val="accent6"/>
                </a:solidFill>
              </a:rPr>
            </a:br>
            <a:br>
              <a:rPr lang="en-US" sz="4400" cap="none" dirty="0"/>
            </a:br>
            <a:br>
              <a:rPr lang="en-US" dirty="0"/>
            </a:br>
            <a:endParaRPr lang="ru-RU" dirty="0"/>
          </a:p>
        </p:txBody>
      </p:sp>
    </p:spTree>
    <p:extLst>
      <p:ext uri="{BB962C8B-B14F-4D97-AF65-F5344CB8AC3E}">
        <p14:creationId xmlns:p14="http://schemas.microsoft.com/office/powerpoint/2010/main" val="36244965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A218701-0215-4D89-C756-3C906758F351}"/>
              </a:ext>
            </a:extLst>
          </p:cNvPr>
          <p:cNvSpPr>
            <a:spLocks noGrp="1"/>
          </p:cNvSpPr>
          <p:nvPr>
            <p:ph type="title"/>
          </p:nvPr>
        </p:nvSpPr>
        <p:spPr>
          <a:xfrm>
            <a:off x="813190" y="378321"/>
            <a:ext cx="10351752" cy="1818878"/>
          </a:xfrm>
        </p:spPr>
        <p:txBody>
          <a:bodyPr/>
          <a:lstStyle/>
          <a:p>
            <a:r>
              <a:rPr lang="en-US" dirty="0">
                <a:solidFill>
                  <a:schemeClr val="accent6"/>
                </a:solidFill>
              </a:rPr>
              <a:t>Ko’p kimyoviy detektorlar/dozimetrlar suyuq kimyoviy detektorlar ishlash prinsipi asosida ishlaydi.</a:t>
            </a:r>
            <a:endParaRPr lang="ru-RU" dirty="0">
              <a:solidFill>
                <a:schemeClr val="accent6"/>
              </a:solidFill>
            </a:endParaRPr>
          </a:p>
        </p:txBody>
      </p:sp>
      <mc:AlternateContent xmlns:mc="http://schemas.openxmlformats.org/markup-compatibility/2006" xmlns:a14="http://schemas.microsoft.com/office/drawing/2010/main">
        <mc:Choice Requires="a14">
          <p:sp>
            <p:nvSpPr>
              <p:cNvPr id="3" name="Текст 2">
                <a:extLst>
                  <a:ext uri="{FF2B5EF4-FFF2-40B4-BE49-F238E27FC236}">
                    <a16:creationId xmlns:a16="http://schemas.microsoft.com/office/drawing/2014/main" id="{D8302422-817F-5BEB-4121-0395097578A5}"/>
                  </a:ext>
                </a:extLst>
              </p:cNvPr>
              <p:cNvSpPr>
                <a:spLocks noGrp="1"/>
              </p:cNvSpPr>
              <p:nvPr>
                <p:ph type="body" idx="1"/>
              </p:nvPr>
            </p:nvSpPr>
            <p:spPr>
              <a:xfrm>
                <a:off x="347472" y="2121408"/>
                <a:ext cx="10918054" cy="4571999"/>
              </a:xfrm>
            </p:spPr>
            <p:txBody>
              <a:bodyPr>
                <a:normAutofit fontScale="92500"/>
              </a:bodyPr>
              <a:lstStyle/>
              <a:p>
                <a:r>
                  <a:rPr lang="en-US" sz="1600" i="1" cap="none" dirty="0">
                    <a:solidFill>
                      <a:schemeClr val="accent6"/>
                    </a:solidFill>
                  </a:rPr>
                  <a:t>Bu detectorlarda turli moddalarning suvdagi eritmalari ishlatiladi . nurlanish eritmalardan o’tganida musbat va manfiy ionlar hosil qiladi . nurlanish ta’sirida suv molekulasidan elektron ajralib chiqadi va musbat ion hosil bo’ladi.</a:t>
                </a:r>
              </a:p>
              <a:p>
                <a14:m>
                  <m:oMath xmlns:m="http://schemas.openxmlformats.org/officeDocument/2006/math">
                    <m:sSub>
                      <m:sSubPr>
                        <m:ctrlPr>
                          <a:rPr lang="en-US" sz="1600" i="1" cap="none" smtClean="0">
                            <a:solidFill>
                              <a:schemeClr val="accent6"/>
                            </a:solidFill>
                            <a:latin typeface="Cambria Math" panose="02040503050406030204" pitchFamily="18" charset="0"/>
                          </a:rPr>
                        </m:ctrlPr>
                      </m:sSubPr>
                      <m:e>
                        <m:r>
                          <a:rPr lang="en-US" sz="1600" i="1" cap="none">
                            <a:solidFill>
                              <a:schemeClr val="accent6"/>
                            </a:solidFill>
                            <a:latin typeface="Cambria Math" panose="02040503050406030204" pitchFamily="18" charset="0"/>
                          </a:rPr>
                          <m:t>𝐻</m:t>
                        </m:r>
                      </m:e>
                      <m:sub>
                        <m:r>
                          <a:rPr lang="en-US" sz="1600" i="1" cap="none">
                            <a:solidFill>
                              <a:schemeClr val="accent6"/>
                            </a:solidFill>
                            <a:latin typeface="Cambria Math" panose="02040503050406030204" pitchFamily="18" charset="0"/>
                          </a:rPr>
                          <m:t>2</m:t>
                        </m:r>
                      </m:sub>
                    </m:sSub>
                    <m:r>
                      <a:rPr lang="en-US" sz="1600" i="1" cap="none">
                        <a:solidFill>
                          <a:schemeClr val="accent6"/>
                        </a:solidFill>
                        <a:latin typeface="Cambria Math" panose="02040503050406030204" pitchFamily="18" charset="0"/>
                      </a:rPr>
                      <m:t>𝑂</m:t>
                    </m:r>
                  </m:oMath>
                </a14:m>
                <a:r>
                  <a:rPr lang="en-US" sz="1600" i="1" cap="none" dirty="0">
                    <a:solidFill>
                      <a:schemeClr val="accent6"/>
                    </a:solidFill>
                  </a:rPr>
                  <a:t> --- &gt; </a:t>
                </a:r>
                <a14:m>
                  <m:oMath xmlns:m="http://schemas.openxmlformats.org/officeDocument/2006/math">
                    <m:sSub>
                      <m:sSubPr>
                        <m:ctrlPr>
                          <a:rPr lang="en-US" sz="1600" i="1" cap="none" dirty="0" smtClean="0">
                            <a:solidFill>
                              <a:schemeClr val="accent6"/>
                            </a:solidFill>
                            <a:latin typeface="Cambria Math" panose="02040503050406030204" pitchFamily="18" charset="0"/>
                          </a:rPr>
                        </m:ctrlPr>
                      </m:sSubPr>
                      <m:e>
                        <m:r>
                          <a:rPr lang="en-US" sz="1600" i="1" cap="none" dirty="0">
                            <a:solidFill>
                              <a:schemeClr val="accent6"/>
                            </a:solidFill>
                            <a:latin typeface="Cambria Math" panose="02040503050406030204" pitchFamily="18" charset="0"/>
                          </a:rPr>
                          <m:t>𝐻</m:t>
                        </m:r>
                      </m:e>
                      <m:sub>
                        <m:r>
                          <a:rPr lang="en-US" sz="1600" i="1" cap="none" dirty="0">
                            <a:solidFill>
                              <a:schemeClr val="accent6"/>
                            </a:solidFill>
                            <a:latin typeface="Cambria Math" panose="02040503050406030204" pitchFamily="18" charset="0"/>
                          </a:rPr>
                          <m:t>2</m:t>
                        </m:r>
                      </m:sub>
                    </m:sSub>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𝑂</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a:t>
                </a:r>
                <a14:m>
                  <m:oMath xmlns:m="http://schemas.openxmlformats.org/officeDocument/2006/math">
                    <m:sSup>
                      <m:sSupPr>
                        <m:ctrlPr>
                          <a:rPr lang="en-US" sz="1600" i="1" cap="none" dirty="0" smtClean="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ⅇ</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a:t>
                </a:r>
              </a:p>
              <a:p>
                <a:r>
                  <a:rPr lang="en-US" sz="1600" i="1" cap="none" dirty="0">
                    <a:solidFill>
                      <a:schemeClr val="accent6"/>
                    </a:solidFill>
                  </a:rPr>
                  <a:t>Ajralib chiqqan elektronni neytral holatdagi suv molekulasi o’ziga biriktirib oladi va manfiy ionni hosil qiladi.</a:t>
                </a:r>
              </a:p>
              <a:p>
                <a14:m>
                  <m:oMath xmlns:m="http://schemas.openxmlformats.org/officeDocument/2006/math">
                    <m:sSub>
                      <m:sSubPr>
                        <m:ctrlPr>
                          <a:rPr lang="en-US" sz="1600" i="1" cap="none" smtClean="0">
                            <a:solidFill>
                              <a:schemeClr val="accent6"/>
                            </a:solidFill>
                            <a:latin typeface="Cambria Math" panose="02040503050406030204" pitchFamily="18" charset="0"/>
                          </a:rPr>
                        </m:ctrlPr>
                      </m:sSubPr>
                      <m:e>
                        <m:r>
                          <a:rPr lang="en-US" sz="1600" i="1" cap="none">
                            <a:solidFill>
                              <a:schemeClr val="accent6"/>
                            </a:solidFill>
                            <a:latin typeface="Cambria Math" panose="02040503050406030204" pitchFamily="18" charset="0"/>
                          </a:rPr>
                          <m:t>𝐻</m:t>
                        </m:r>
                      </m:e>
                      <m:sub>
                        <m:r>
                          <a:rPr lang="en-US" sz="1600" i="1" cap="none">
                            <a:solidFill>
                              <a:schemeClr val="accent6"/>
                            </a:solidFill>
                            <a:latin typeface="Cambria Math" panose="02040503050406030204" pitchFamily="18" charset="0"/>
                          </a:rPr>
                          <m:t>2</m:t>
                        </m:r>
                      </m:sub>
                    </m:sSub>
                    <m:r>
                      <a:rPr lang="en-US" sz="1600" i="1" cap="none">
                        <a:solidFill>
                          <a:schemeClr val="accent6"/>
                        </a:solidFill>
                        <a:latin typeface="Cambria Math" panose="02040503050406030204" pitchFamily="18" charset="0"/>
                      </a:rPr>
                      <m:t>𝑂</m:t>
                    </m:r>
                  </m:oMath>
                </a14:m>
                <a:r>
                  <a:rPr lang="en-US" sz="1600" i="1" cap="none" dirty="0">
                    <a:solidFill>
                      <a:schemeClr val="accent6"/>
                    </a:solidFill>
                  </a:rPr>
                  <a:t> + </a:t>
                </a:r>
                <a14:m>
                  <m:oMath xmlns:m="http://schemas.openxmlformats.org/officeDocument/2006/math">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ⅇ</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 </a:t>
                </a:r>
                <a14:m>
                  <m:oMath xmlns:m="http://schemas.openxmlformats.org/officeDocument/2006/math">
                    <m:sSub>
                      <m:sSubPr>
                        <m:ctrlPr>
                          <a:rPr lang="en-US" sz="1600" i="1" cap="none" dirty="0" smtClean="0">
                            <a:solidFill>
                              <a:schemeClr val="accent6"/>
                            </a:solidFill>
                            <a:latin typeface="Cambria Math" panose="02040503050406030204" pitchFamily="18" charset="0"/>
                          </a:rPr>
                        </m:ctrlPr>
                      </m:sSubPr>
                      <m:e>
                        <m:r>
                          <a:rPr lang="en-US" sz="1600" i="1" cap="none" dirty="0">
                            <a:solidFill>
                              <a:schemeClr val="accent6"/>
                            </a:solidFill>
                            <a:latin typeface="Cambria Math" panose="02040503050406030204" pitchFamily="18" charset="0"/>
                          </a:rPr>
                          <m:t>𝐻</m:t>
                        </m:r>
                      </m:e>
                      <m:sub>
                        <m:r>
                          <a:rPr lang="en-US" sz="1600" i="1" cap="none" dirty="0">
                            <a:solidFill>
                              <a:schemeClr val="accent6"/>
                            </a:solidFill>
                            <a:latin typeface="Cambria Math" panose="02040503050406030204" pitchFamily="18" charset="0"/>
                          </a:rPr>
                          <m:t>2</m:t>
                        </m:r>
                      </m:sub>
                    </m:sSub>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0</m:t>
                        </m:r>
                      </m:e>
                      <m:sup>
                        <m:r>
                          <a:rPr lang="en-US" sz="1600" i="1" cap="none" dirty="0">
                            <a:solidFill>
                              <a:schemeClr val="accent6"/>
                            </a:solidFill>
                            <a:latin typeface="Cambria Math" panose="02040503050406030204" pitchFamily="18" charset="0"/>
                          </a:rPr>
                          <m:t>−</m:t>
                        </m:r>
                      </m:sup>
                    </m:sSup>
                  </m:oMath>
                </a14:m>
                <a:endParaRPr lang="en-US" sz="1600" i="1" cap="none" dirty="0">
                  <a:solidFill>
                    <a:schemeClr val="accent6"/>
                  </a:solidFill>
                </a:endParaRPr>
              </a:p>
              <a:p>
                <a14:m>
                  <m:oMath xmlns:m="http://schemas.openxmlformats.org/officeDocument/2006/math">
                    <m:sSub>
                      <m:sSubPr>
                        <m:ctrlPr>
                          <a:rPr lang="en-US" sz="1600" i="1" cap="none" dirty="0" smtClean="0">
                            <a:solidFill>
                              <a:schemeClr val="accent6"/>
                            </a:solidFill>
                            <a:latin typeface="Cambria Math" panose="02040503050406030204" pitchFamily="18" charset="0"/>
                          </a:rPr>
                        </m:ctrlPr>
                      </m:sSubPr>
                      <m:e>
                        <m:r>
                          <a:rPr lang="en-US" sz="1600" i="1" cap="none" dirty="0">
                            <a:solidFill>
                              <a:schemeClr val="accent6"/>
                            </a:solidFill>
                            <a:latin typeface="Cambria Math" panose="02040503050406030204" pitchFamily="18" charset="0"/>
                          </a:rPr>
                          <m:t>𝐻</m:t>
                        </m:r>
                      </m:e>
                      <m:sub>
                        <m:r>
                          <a:rPr lang="en-US" sz="1600" i="1" cap="none" dirty="0">
                            <a:solidFill>
                              <a:schemeClr val="accent6"/>
                            </a:solidFill>
                            <a:latin typeface="Cambria Math" panose="02040503050406030204" pitchFamily="18" charset="0"/>
                          </a:rPr>
                          <m:t>2</m:t>
                        </m:r>
                      </m:sub>
                    </m:sSub>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𝑂</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va </a:t>
                </a:r>
                <a14:m>
                  <m:oMath xmlns:m="http://schemas.openxmlformats.org/officeDocument/2006/math">
                    <m:sSub>
                      <m:sSubPr>
                        <m:ctrlPr>
                          <a:rPr lang="en-US" sz="1600" i="1" cap="none" dirty="0">
                            <a:solidFill>
                              <a:schemeClr val="accent6"/>
                            </a:solidFill>
                            <a:latin typeface="Cambria Math" panose="02040503050406030204" pitchFamily="18" charset="0"/>
                          </a:rPr>
                        </m:ctrlPr>
                      </m:sSubPr>
                      <m:e>
                        <m:r>
                          <a:rPr lang="en-US" sz="1600" i="1" cap="none" dirty="0">
                            <a:solidFill>
                              <a:schemeClr val="accent6"/>
                            </a:solidFill>
                            <a:latin typeface="Cambria Math" panose="02040503050406030204" pitchFamily="18" charset="0"/>
                          </a:rPr>
                          <m:t>𝐻</m:t>
                        </m:r>
                      </m:e>
                      <m:sub>
                        <m:r>
                          <a:rPr lang="en-US" sz="1600" i="1" cap="none" dirty="0">
                            <a:solidFill>
                              <a:schemeClr val="accent6"/>
                            </a:solidFill>
                            <a:latin typeface="Cambria Math" panose="02040503050406030204" pitchFamily="18" charset="0"/>
                          </a:rPr>
                          <m:t>2</m:t>
                        </m:r>
                      </m:sub>
                    </m:sSub>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0</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ionlar turg’un bo’lmaganligi uchun o’z o’zidan parchalanadi.</a:t>
                </a:r>
              </a:p>
              <a:p>
                <a:r>
                  <a:rPr lang="en-US" sz="1600" cap="none" dirty="0">
                    <a:solidFill>
                      <a:schemeClr val="accent6"/>
                    </a:solidFill>
                  </a:rPr>
                  <a:t>       </a:t>
                </a:r>
                <a14:m>
                  <m:oMath xmlns:m="http://schemas.openxmlformats.org/officeDocument/2006/math">
                    <m:sSub>
                      <m:sSubPr>
                        <m:ctrlPr>
                          <a:rPr lang="en-US" sz="1600" i="1" cap="none" dirty="0" smtClean="0">
                            <a:solidFill>
                              <a:schemeClr val="accent6"/>
                            </a:solidFill>
                            <a:latin typeface="Cambria Math" panose="02040503050406030204" pitchFamily="18" charset="0"/>
                          </a:rPr>
                        </m:ctrlPr>
                      </m:sSubPr>
                      <m:e>
                        <m:r>
                          <a:rPr lang="en-US" sz="1600" b="0" i="1" cap="none" dirty="0" smtClean="0">
                            <a:solidFill>
                              <a:schemeClr val="accent6"/>
                            </a:solidFill>
                            <a:latin typeface="Cambria Math" panose="02040503050406030204" pitchFamily="18" charset="0"/>
                          </a:rPr>
                          <m:t> </m:t>
                        </m:r>
                        <m:r>
                          <a:rPr lang="en-US" sz="1600" i="1" cap="none" dirty="0">
                            <a:solidFill>
                              <a:schemeClr val="accent6"/>
                            </a:solidFill>
                            <a:latin typeface="Cambria Math" panose="02040503050406030204" pitchFamily="18" charset="0"/>
                          </a:rPr>
                          <m:t>𝐻</m:t>
                        </m:r>
                      </m:e>
                      <m:sub>
                        <m:r>
                          <a:rPr lang="en-US" sz="1600" i="1" cap="none" dirty="0">
                            <a:solidFill>
                              <a:schemeClr val="accent6"/>
                            </a:solidFill>
                            <a:latin typeface="Cambria Math" panose="02040503050406030204" pitchFamily="18" charset="0"/>
                          </a:rPr>
                          <m:t>2</m:t>
                        </m:r>
                      </m:sub>
                    </m:sSub>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𝑂</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---&gt;</a:t>
                </a:r>
                <a14:m>
                  <m:oMath xmlns:m="http://schemas.openxmlformats.org/officeDocument/2006/math">
                    <m:sSup>
                      <m:sSupPr>
                        <m:ctrlPr>
                          <a:rPr lang="en-US" sz="1600" i="1" cap="none" dirty="0" smtClean="0">
                            <a:solidFill>
                              <a:schemeClr val="accent6"/>
                            </a:solidFill>
                            <a:latin typeface="Cambria Math" panose="02040503050406030204" pitchFamily="18" charset="0"/>
                          </a:rPr>
                        </m:ctrlPr>
                      </m:sSupPr>
                      <m:e>
                        <m:r>
                          <a:rPr lang="en-US" sz="1600" i="1" cap="none" dirty="0" smtClean="0">
                            <a:solidFill>
                              <a:schemeClr val="accent6"/>
                            </a:solidFill>
                            <a:latin typeface="Cambria Math" panose="02040503050406030204" pitchFamily="18" charset="0"/>
                          </a:rPr>
                          <m:t>𝐻</m:t>
                        </m:r>
                      </m:e>
                      <m:sup>
                        <m:r>
                          <a:rPr lang="en-US" sz="1600" i="1" cap="none" dirty="0" smtClean="0">
                            <a:solidFill>
                              <a:schemeClr val="accent6"/>
                            </a:solidFill>
                            <a:latin typeface="Cambria Math" panose="02040503050406030204" pitchFamily="18" charset="0"/>
                          </a:rPr>
                          <m:t>+</m:t>
                        </m:r>
                      </m:sup>
                    </m:sSup>
                  </m:oMath>
                </a14:m>
                <a:r>
                  <a:rPr lang="en-US" sz="1600" i="1" cap="none" dirty="0">
                    <a:solidFill>
                      <a:schemeClr val="accent6"/>
                    </a:solidFill>
                  </a:rPr>
                  <a:t> + </a:t>
                </a:r>
                <a14:m>
                  <m:oMath xmlns:m="http://schemas.openxmlformats.org/officeDocument/2006/math">
                    <m:r>
                      <a:rPr lang="en-US" sz="1600" i="1" cap="none" dirty="0" smtClean="0">
                        <a:solidFill>
                          <a:schemeClr val="accent6"/>
                        </a:solidFill>
                        <a:latin typeface="Cambria Math" panose="02040503050406030204" pitchFamily="18" charset="0"/>
                      </a:rPr>
                      <m:t>0</m:t>
                    </m:r>
                    <m:sSup>
                      <m:sSupPr>
                        <m:ctrlPr>
                          <a:rPr lang="en-US" sz="1600" i="1" cap="none" dirty="0" smtClean="0">
                            <a:solidFill>
                              <a:schemeClr val="accent6"/>
                            </a:solidFill>
                            <a:latin typeface="Cambria Math" panose="02040503050406030204" pitchFamily="18" charset="0"/>
                          </a:rPr>
                        </m:ctrlPr>
                      </m:sSupPr>
                      <m:e>
                        <m:r>
                          <a:rPr lang="en-US" sz="1600" i="1" cap="none" dirty="0" smtClean="0">
                            <a:solidFill>
                              <a:schemeClr val="accent6"/>
                            </a:solidFill>
                            <a:latin typeface="Cambria Math" panose="02040503050406030204" pitchFamily="18" charset="0"/>
                          </a:rPr>
                          <m:t>𝐻</m:t>
                        </m:r>
                      </m:e>
                      <m:sup>
                        <m:r>
                          <a:rPr lang="en-US" sz="1600" i="1" cap="none" dirty="0" smtClean="0">
                            <a:solidFill>
                              <a:schemeClr val="accent6"/>
                            </a:solidFill>
                            <a:latin typeface="Cambria Math" panose="02040503050406030204" pitchFamily="18" charset="0"/>
                          </a:rPr>
                          <m:t>∗</m:t>
                        </m:r>
                      </m:sup>
                    </m:sSup>
                  </m:oMath>
                </a14:m>
                <a:endParaRPr lang="en-US" sz="1600" i="1" cap="none" dirty="0">
                  <a:solidFill>
                    <a:schemeClr val="accent6"/>
                  </a:solidFill>
                </a:endParaRPr>
              </a:p>
              <a:p>
                <a:r>
                  <a:rPr lang="en-US" sz="1600" cap="none" dirty="0">
                    <a:solidFill>
                      <a:schemeClr val="accent6"/>
                    </a:solidFill>
                  </a:rPr>
                  <a:t>        </a:t>
                </a:r>
                <a14:m>
                  <m:oMath xmlns:m="http://schemas.openxmlformats.org/officeDocument/2006/math">
                    <m:sSub>
                      <m:sSubPr>
                        <m:ctrlPr>
                          <a:rPr lang="en-US" sz="1600" i="1" cap="none" dirty="0" smtClean="0">
                            <a:solidFill>
                              <a:schemeClr val="accent6"/>
                            </a:solidFill>
                            <a:latin typeface="Cambria Math" panose="02040503050406030204" pitchFamily="18" charset="0"/>
                          </a:rPr>
                        </m:ctrlPr>
                      </m:sSubPr>
                      <m:e>
                        <m:r>
                          <a:rPr lang="en-US" sz="1600" i="1" cap="none" dirty="0">
                            <a:solidFill>
                              <a:schemeClr val="accent6"/>
                            </a:solidFill>
                            <a:latin typeface="Cambria Math" panose="02040503050406030204" pitchFamily="18" charset="0"/>
                          </a:rPr>
                          <m:t>𝐻</m:t>
                        </m:r>
                      </m:e>
                      <m:sub>
                        <m:r>
                          <a:rPr lang="en-US" sz="1600" i="1" cap="none" dirty="0">
                            <a:solidFill>
                              <a:schemeClr val="accent6"/>
                            </a:solidFill>
                            <a:latin typeface="Cambria Math" panose="02040503050406030204" pitchFamily="18" charset="0"/>
                          </a:rPr>
                          <m:t>2</m:t>
                        </m:r>
                      </m:sub>
                    </m:sSub>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0</m:t>
                        </m:r>
                      </m:e>
                      <m:sup>
                        <m:r>
                          <a:rPr lang="en-US" sz="1600" i="1" cap="none" dirty="0">
                            <a:solidFill>
                              <a:schemeClr val="accent6"/>
                            </a:solidFill>
                            <a:latin typeface="Cambria Math" panose="02040503050406030204" pitchFamily="18" charset="0"/>
                          </a:rPr>
                          <m:t>−</m:t>
                        </m:r>
                      </m:sup>
                    </m:sSup>
                    <m:r>
                      <a:rPr lang="en-US" sz="1600" b="0" i="1" cap="none" dirty="0" smtClean="0">
                        <a:solidFill>
                          <a:schemeClr val="accent6"/>
                        </a:solidFill>
                        <a:latin typeface="Cambria Math" panose="02040503050406030204" pitchFamily="18" charset="0"/>
                      </a:rPr>
                      <m:t> </m:t>
                    </m:r>
                  </m:oMath>
                </a14:m>
                <a:r>
                  <a:rPr lang="en-US" sz="1600" i="1" cap="none" dirty="0">
                    <a:solidFill>
                      <a:schemeClr val="accent6"/>
                    </a:solidFill>
                  </a:rPr>
                  <a:t>---&gt; </a:t>
                </a:r>
                <a14:m>
                  <m:oMath xmlns:m="http://schemas.openxmlformats.org/officeDocument/2006/math">
                    <m:sSup>
                      <m:sSupPr>
                        <m:ctrlPr>
                          <a:rPr lang="en-US" sz="1600" i="1" cap="none" dirty="0" smtClean="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𝐻</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 </a:t>
                </a:r>
                <a14:m>
                  <m:oMath xmlns:m="http://schemas.openxmlformats.org/officeDocument/2006/math">
                    <m:r>
                      <a:rPr lang="en-US" sz="1600" i="1" cap="none" dirty="0" smtClean="0">
                        <a:solidFill>
                          <a:schemeClr val="accent6"/>
                        </a:solidFill>
                        <a:latin typeface="Cambria Math" panose="02040503050406030204" pitchFamily="18" charset="0"/>
                      </a:rPr>
                      <m:t>𝑂</m:t>
                    </m:r>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𝐻</m:t>
                        </m:r>
                      </m:e>
                      <m:sup>
                        <m:r>
                          <a:rPr lang="en-US" sz="1600" i="1" cap="none" dirty="0">
                            <a:solidFill>
                              <a:schemeClr val="accent6"/>
                            </a:solidFill>
                            <a:latin typeface="Cambria Math" panose="02040503050406030204" pitchFamily="18" charset="0"/>
                          </a:rPr>
                          <m:t>−</m:t>
                        </m:r>
                      </m:sup>
                    </m:sSup>
                  </m:oMath>
                </a14:m>
                <a:endParaRPr lang="en-US" sz="1600" i="1" cap="none" dirty="0">
                  <a:solidFill>
                    <a:schemeClr val="accent6"/>
                  </a:solidFill>
                </a:endParaRPr>
              </a:p>
              <a:p>
                <a14:m>
                  <m:oMath xmlns:m="http://schemas.openxmlformats.org/officeDocument/2006/math">
                    <m:sSup>
                      <m:sSupPr>
                        <m:ctrlPr>
                          <a:rPr lang="en-US" sz="1600" i="1" cap="none" dirty="0" smtClean="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𝐻</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va </a:t>
                </a:r>
                <a14:m>
                  <m:oMath xmlns:m="http://schemas.openxmlformats.org/officeDocument/2006/math">
                    <m:r>
                      <a:rPr lang="en-US" sz="1600" i="1" cap="none" dirty="0">
                        <a:solidFill>
                          <a:schemeClr val="accent6"/>
                        </a:solidFill>
                        <a:latin typeface="Cambria Math" panose="02040503050406030204" pitchFamily="18" charset="0"/>
                      </a:rPr>
                      <m:t>0</m:t>
                    </m:r>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𝐻</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radikallar elektr zaryadlarga ega emas , lekin o’zida kimyoviy valentlikni namoyon etadi . Shu sababli kuchli reaktiv qobilyatga ega . </a:t>
                </a:r>
              </a:p>
              <a:p>
                <a14:m>
                  <m:oMath xmlns:m="http://schemas.openxmlformats.org/officeDocument/2006/math">
                    <m:r>
                      <a:rPr lang="en-US" sz="1600" i="1" cap="none" dirty="0" smtClean="0">
                        <a:solidFill>
                          <a:schemeClr val="accent6"/>
                        </a:solidFill>
                        <a:latin typeface="Cambria Math" panose="02040503050406030204" pitchFamily="18" charset="0"/>
                      </a:rPr>
                      <m:t>0</m:t>
                    </m:r>
                    <m:sSup>
                      <m:sSupPr>
                        <m:ctrlPr>
                          <a:rPr lang="en-US" sz="1600" i="1" cap="none" dirty="0" smtClean="0">
                            <a:solidFill>
                              <a:schemeClr val="accent6"/>
                            </a:solidFill>
                            <a:latin typeface="Cambria Math" panose="02040503050406030204" pitchFamily="18" charset="0"/>
                          </a:rPr>
                        </m:ctrlPr>
                      </m:sSupPr>
                      <m:e>
                        <m:r>
                          <a:rPr lang="en-US" sz="1600" i="1" cap="none" dirty="0" smtClean="0">
                            <a:solidFill>
                              <a:schemeClr val="accent6"/>
                            </a:solidFill>
                            <a:latin typeface="Cambria Math" panose="02040503050406030204" pitchFamily="18" charset="0"/>
                          </a:rPr>
                          <m:t>𝐻</m:t>
                        </m:r>
                      </m:e>
                      <m:sup>
                        <m:r>
                          <a:rPr lang="en-US" sz="1600" i="1" cap="none" dirty="0" smtClean="0">
                            <a:solidFill>
                              <a:schemeClr val="accent6"/>
                            </a:solidFill>
                            <a:latin typeface="Cambria Math" panose="02040503050406030204" pitchFamily="18" charset="0"/>
                          </a:rPr>
                          <m:t>∗</m:t>
                        </m:r>
                      </m:sup>
                    </m:sSup>
                  </m:oMath>
                </a14:m>
                <a:r>
                  <a:rPr lang="en-US" sz="1600" i="1" cap="none" dirty="0">
                    <a:solidFill>
                      <a:schemeClr val="accent6"/>
                    </a:solidFill>
                  </a:rPr>
                  <a:t> radika;o oksidlantirish , </a:t>
                </a:r>
                <a14:m>
                  <m:oMath xmlns:m="http://schemas.openxmlformats.org/officeDocument/2006/math">
                    <m:sSup>
                      <m:sSupPr>
                        <m:ctrlPr>
                          <a:rPr lang="en-US" sz="1600" i="1" cap="none" dirty="0">
                            <a:solidFill>
                              <a:schemeClr val="accent6"/>
                            </a:solidFill>
                            <a:latin typeface="Cambria Math" panose="02040503050406030204" pitchFamily="18" charset="0"/>
                          </a:rPr>
                        </m:ctrlPr>
                      </m:sSupPr>
                      <m:e>
                        <m:r>
                          <a:rPr lang="en-US" sz="1600" i="1" cap="none" dirty="0">
                            <a:solidFill>
                              <a:schemeClr val="accent6"/>
                            </a:solidFill>
                            <a:latin typeface="Cambria Math" panose="02040503050406030204" pitchFamily="18" charset="0"/>
                          </a:rPr>
                          <m:t>𝐻</m:t>
                        </m:r>
                      </m:e>
                      <m:sup>
                        <m:r>
                          <a:rPr lang="en-US" sz="1600" i="1" cap="none" dirty="0">
                            <a:solidFill>
                              <a:schemeClr val="accent6"/>
                            </a:solidFill>
                            <a:latin typeface="Cambria Math" panose="02040503050406030204" pitchFamily="18" charset="0"/>
                          </a:rPr>
                          <m:t>∗</m:t>
                        </m:r>
                      </m:sup>
                    </m:sSup>
                  </m:oMath>
                </a14:m>
                <a:r>
                  <a:rPr lang="en-US" sz="1600" i="1" cap="none" dirty="0">
                    <a:solidFill>
                      <a:schemeClr val="accent6"/>
                    </a:solidFill>
                  </a:rPr>
                  <a:t> radikali esa qaytarish xususyatiga ega . Nurlanishning quvvati qancha kattta bo’lsa , hosil bo’luvchi radikallarning miqdori ham shuncha katta bo’ladi . Radikallar diffuziya hodisasiga asosan butun hajm bo’ylab tarqaladi . Radikallarning bir qismi rekombinatsiyaga uchraydi . Qolgan radikallar eritma tarkibidagi moddalar bilan kimyoviy reaksiyalarni sodir etadi.</a:t>
                </a:r>
              </a:p>
              <a:p>
                <a:endParaRPr lang="en-US" sz="1400" i="1" cap="none" dirty="0">
                  <a:solidFill>
                    <a:schemeClr val="accent6"/>
                  </a:solidFill>
                </a:endParaRPr>
              </a:p>
              <a:p>
                <a:endParaRPr lang="en-US" sz="1400" i="1" cap="none" dirty="0">
                  <a:solidFill>
                    <a:schemeClr val="accent6"/>
                  </a:solidFill>
                </a:endParaRPr>
              </a:p>
              <a:p>
                <a:endParaRPr lang="en-US" sz="1400" i="1" cap="none" dirty="0">
                  <a:solidFill>
                    <a:schemeClr val="accent6"/>
                  </a:solidFill>
                </a:endParaRPr>
              </a:p>
              <a:p>
                <a:endParaRPr lang="en-US" sz="1400" i="1" cap="none" dirty="0">
                  <a:solidFill>
                    <a:schemeClr val="accent6"/>
                  </a:solidFill>
                </a:endParaRPr>
              </a:p>
              <a:p>
                <a:endParaRPr lang="en-US" sz="1400" i="1" cap="none" dirty="0">
                  <a:solidFill>
                    <a:schemeClr val="accent6"/>
                  </a:solidFill>
                </a:endParaRPr>
              </a:p>
            </p:txBody>
          </p:sp>
        </mc:Choice>
        <mc:Fallback xmlns="">
          <p:sp>
            <p:nvSpPr>
              <p:cNvPr id="3" name="Текст 2">
                <a:extLst>
                  <a:ext uri="{FF2B5EF4-FFF2-40B4-BE49-F238E27FC236}">
                    <a16:creationId xmlns:a16="http://schemas.microsoft.com/office/drawing/2014/main" id="{D8302422-817F-5BEB-4121-0395097578A5}"/>
                  </a:ext>
                </a:extLst>
              </p:cNvPr>
              <p:cNvSpPr>
                <a:spLocks noGrp="1" noRot="1" noChangeAspect="1" noMove="1" noResize="1" noEditPoints="1" noAdjustHandles="1" noChangeArrowheads="1" noChangeShapeType="1" noTextEdit="1"/>
              </p:cNvSpPr>
              <p:nvPr>
                <p:ph type="body" idx="1"/>
              </p:nvPr>
            </p:nvSpPr>
            <p:spPr>
              <a:xfrm>
                <a:off x="347472" y="2121408"/>
                <a:ext cx="10918054" cy="4571999"/>
              </a:xfrm>
              <a:blipFill>
                <a:blip r:embed="rId2"/>
                <a:stretch>
                  <a:fillRect l="-223" r="-558"/>
                </a:stretch>
              </a:blipFill>
            </p:spPr>
            <p:txBody>
              <a:bodyPr/>
              <a:lstStyle/>
              <a:p>
                <a:r>
                  <a:rPr lang="ru-RU">
                    <a:noFill/>
                  </a:rPr>
                  <a:t> </a:t>
                </a:r>
              </a:p>
            </p:txBody>
          </p:sp>
        </mc:Fallback>
      </mc:AlternateContent>
    </p:spTree>
    <p:extLst>
      <p:ext uri="{BB962C8B-B14F-4D97-AF65-F5344CB8AC3E}">
        <p14:creationId xmlns:p14="http://schemas.microsoft.com/office/powerpoint/2010/main" val="22326148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75DC736-FE6F-C4ED-53CA-93887B93F6A3}"/>
              </a:ext>
            </a:extLst>
          </p:cNvPr>
          <p:cNvSpPr>
            <a:spLocks noGrp="1"/>
          </p:cNvSpPr>
          <p:nvPr>
            <p:ph type="title"/>
          </p:nvPr>
        </p:nvSpPr>
        <p:spPr>
          <a:xfrm>
            <a:off x="913775" y="618517"/>
            <a:ext cx="5182225" cy="5757899"/>
          </a:xfrm>
        </p:spPr>
        <p:txBody>
          <a:bodyPr>
            <a:normAutofit/>
          </a:bodyPr>
          <a:lstStyle/>
          <a:p>
            <a:r>
              <a:rPr lang="en-US" b="1" i="1" dirty="0">
                <a:solidFill>
                  <a:schemeClr val="accent6"/>
                </a:solidFill>
              </a:rPr>
              <a:t>Plyonkali dozimetrlar </a:t>
            </a:r>
            <a:br>
              <a:rPr lang="en-US" b="1" i="1" dirty="0">
                <a:solidFill>
                  <a:schemeClr val="accent6"/>
                </a:solidFill>
              </a:rPr>
            </a:br>
            <a:br>
              <a:rPr lang="en-US" b="1" i="1" dirty="0">
                <a:solidFill>
                  <a:schemeClr val="accent6"/>
                </a:solidFill>
              </a:rPr>
            </a:br>
            <a:r>
              <a:rPr lang="en-US" sz="2000" i="1" cap="none" dirty="0">
                <a:solidFill>
                  <a:schemeClr val="accent6"/>
                </a:solidFill>
              </a:rPr>
              <a:t>Plyonkali dozimetrlar Ionlashtiruvchi nurlar dozasini o’lchashda qo’llaniladi .</a:t>
            </a:r>
            <a:br>
              <a:rPr lang="en-US" sz="2000" i="1" cap="none" dirty="0">
                <a:solidFill>
                  <a:schemeClr val="accent6"/>
                </a:solidFill>
              </a:rPr>
            </a:br>
            <a:r>
              <a:rPr lang="en-US" sz="2000" i="1" cap="none" dirty="0">
                <a:solidFill>
                  <a:schemeClr val="accent6"/>
                </a:solidFill>
              </a:rPr>
              <a:t>Dozimetr ionlashtiruvchi nurlar ta’sirida qorayadi Aniqlovchi element sifatida mahsus plyenka(qatlam) ishlatiladi . Oxirgi asrning 80 yillarida plyenkali dozimetrar deyarli termolyuminisent dozimetrlar tomonidan amaliyotdan chetga chiqarilib tashlangan edi biroq plyenkali dozimetrlar hozirda ham tibbiyot markazlarida hamda tadqiqotlar labaratoriyalarida juda keng tarqalgan.</a:t>
            </a:r>
            <a:br>
              <a:rPr lang="en-US" sz="2000" i="1" cap="none" dirty="0">
                <a:solidFill>
                  <a:schemeClr val="accent6"/>
                </a:solidFill>
              </a:rPr>
            </a:br>
            <a:endParaRPr lang="ru-RU" sz="3200" i="1" dirty="0">
              <a:solidFill>
                <a:schemeClr val="accent6"/>
              </a:solidFill>
            </a:endParaRPr>
          </a:p>
        </p:txBody>
      </p:sp>
      <p:pic>
        <p:nvPicPr>
          <p:cNvPr id="10" name="Объект 9">
            <a:extLst>
              <a:ext uri="{FF2B5EF4-FFF2-40B4-BE49-F238E27FC236}">
                <a16:creationId xmlns:a16="http://schemas.microsoft.com/office/drawing/2014/main" id="{B5895F70-571B-A8AC-BFF2-AD554FA8B1C3}"/>
              </a:ext>
            </a:extLst>
          </p:cNvPr>
          <p:cNvPicPr>
            <a:picLocks noGrp="1" noChangeAspect="1"/>
          </p:cNvPicPr>
          <p:nvPr>
            <p:ph sz="quarter" idx="13"/>
          </p:nvPr>
        </p:nvPicPr>
        <p:blipFill>
          <a:blip r:embed="rId2"/>
          <a:stretch>
            <a:fillRect/>
          </a:stretch>
        </p:blipFill>
        <p:spPr>
          <a:xfrm>
            <a:off x="6958585" y="481584"/>
            <a:ext cx="4130801" cy="2691610"/>
          </a:xfrm>
        </p:spPr>
      </p:pic>
      <p:pic>
        <p:nvPicPr>
          <p:cNvPr id="8" name="Объект 7">
            <a:extLst>
              <a:ext uri="{FF2B5EF4-FFF2-40B4-BE49-F238E27FC236}">
                <a16:creationId xmlns:a16="http://schemas.microsoft.com/office/drawing/2014/main" id="{E0CFC059-AB61-8E18-8035-38CD76A8EB03}"/>
              </a:ext>
            </a:extLst>
          </p:cNvPr>
          <p:cNvPicPr>
            <a:picLocks noGrp="1" noChangeAspect="1"/>
          </p:cNvPicPr>
          <p:nvPr>
            <p:ph sz="quarter" idx="14"/>
          </p:nvPr>
        </p:nvPicPr>
        <p:blipFill>
          <a:blip r:embed="rId3"/>
          <a:stretch>
            <a:fillRect/>
          </a:stretch>
        </p:blipFill>
        <p:spPr>
          <a:xfrm>
            <a:off x="6958585" y="3547873"/>
            <a:ext cx="4228242" cy="2828543"/>
          </a:xfrm>
        </p:spPr>
      </p:pic>
    </p:spTree>
    <p:extLst>
      <p:ext uri="{BB962C8B-B14F-4D97-AF65-F5344CB8AC3E}">
        <p14:creationId xmlns:p14="http://schemas.microsoft.com/office/powerpoint/2010/main" val="993848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a:extLst>
                  <a:ext uri="{FF2B5EF4-FFF2-40B4-BE49-F238E27FC236}">
                    <a16:creationId xmlns:a16="http://schemas.microsoft.com/office/drawing/2014/main" id="{798AC1D7-A9E4-6146-1553-CE0BD23A6C9C}"/>
                  </a:ext>
                </a:extLst>
              </p:cNvPr>
              <p:cNvSpPr>
                <a:spLocks noGrp="1"/>
              </p:cNvSpPr>
              <p:nvPr>
                <p:ph type="title"/>
              </p:nvPr>
            </p:nvSpPr>
            <p:spPr>
              <a:xfrm>
                <a:off x="256033" y="466345"/>
                <a:ext cx="6839712" cy="5690616"/>
              </a:xfrm>
            </p:spPr>
            <p:txBody>
              <a:bodyPr/>
              <a:lstStyle/>
              <a:p>
                <a:r>
                  <a:rPr lang="en-US" sz="2000" b="1" cap="none" dirty="0">
                    <a:solidFill>
                      <a:schemeClr val="accent6"/>
                    </a:solidFill>
                  </a:rPr>
                  <a:t>Plyonkali dozimetr fotografik ya’ni fotoemulsiya hodisasi prinsipida ishlaydi.</a:t>
                </a:r>
                <a:br>
                  <a:rPr lang="en-US" sz="2000" b="1" cap="none" dirty="0">
                    <a:solidFill>
                      <a:schemeClr val="accent6"/>
                    </a:solidFill>
                  </a:rPr>
                </a:br>
                <a:br>
                  <a:rPr lang="en-US" i="1" cap="none" dirty="0">
                    <a:solidFill>
                      <a:schemeClr val="accent6"/>
                    </a:solidFill>
                  </a:rPr>
                </a:br>
                <a:r>
                  <a:rPr lang="en-US" sz="1400" i="1" cap="none" dirty="0">
                    <a:solidFill>
                      <a:schemeClr val="accent6"/>
                    </a:solidFill>
                  </a:rPr>
                  <a:t>Fotografik detektorlar ionlashtiruvchi nurlanishlarni sezuvchi fotomateriallarga asoslangan roentgen plyonkalardir. U selluloid plyo’nkaning bir yoki ikki tomoniga sezgir emulsiya qoplab</a:t>
                </a:r>
                <a:br>
                  <a:rPr lang="en-US" sz="1400" i="1" cap="none" dirty="0">
                    <a:solidFill>
                      <a:schemeClr val="accent6"/>
                    </a:solidFill>
                  </a:rPr>
                </a:br>
                <a:r>
                  <a:rPr lang="en-US" sz="1400" i="1" cap="none" dirty="0">
                    <a:solidFill>
                      <a:schemeClr val="accent6"/>
                    </a:solidFill>
                  </a:rPr>
                  <a:t>tayyorlanadi .  Emulsiya </a:t>
                </a:r>
                <a14:m>
                  <m:oMath xmlns:m="http://schemas.openxmlformats.org/officeDocument/2006/math">
                    <m:r>
                      <a:rPr lang="ru-RU" sz="1400" i="1" cap="none" dirty="0" smtClean="0">
                        <a:solidFill>
                          <a:schemeClr val="accent6"/>
                        </a:solidFill>
                        <a:latin typeface="Cambria Math" panose="02040503050406030204" pitchFamily="18" charset="0"/>
                      </a:rPr>
                      <m:t>𝐴𝑔𝐶𝑙</m:t>
                    </m:r>
                  </m:oMath>
                </a14:m>
                <a:r>
                  <a:rPr lang="en-US" i="1" cap="none" dirty="0">
                    <a:solidFill>
                      <a:schemeClr val="accent6"/>
                    </a:solidFill>
                  </a:rPr>
                  <a:t> </a:t>
                </a:r>
                <a:r>
                  <a:rPr lang="en-US" sz="1400" i="1" cap="none" dirty="0">
                    <a:solidFill>
                      <a:schemeClr val="accent6"/>
                    </a:solidFill>
                  </a:rPr>
                  <a:t>yoki </a:t>
                </a:r>
                <a14:m>
                  <m:oMath xmlns:m="http://schemas.openxmlformats.org/officeDocument/2006/math">
                    <m:r>
                      <a:rPr lang="ru-RU" sz="1400" i="1" cap="none" dirty="0" smtClean="0">
                        <a:solidFill>
                          <a:schemeClr val="accent6"/>
                        </a:solidFill>
                        <a:latin typeface="Cambria Math" panose="02040503050406030204" pitchFamily="18" charset="0"/>
                      </a:rPr>
                      <m:t>𝐴𝑔𝐵𝑟</m:t>
                    </m:r>
                    <m:r>
                      <a:rPr lang="en-US" sz="1400" b="0" i="1" cap="none" dirty="0" smtClean="0">
                        <a:solidFill>
                          <a:schemeClr val="accent6"/>
                        </a:solidFill>
                        <a:latin typeface="Cambria Math" panose="02040503050406030204" pitchFamily="18" charset="0"/>
                      </a:rPr>
                      <m:t> </m:t>
                    </m:r>
                  </m:oMath>
                </a14:m>
                <a:r>
                  <a:rPr lang="en-US" sz="1400" i="1" cap="none" dirty="0">
                    <a:solidFill>
                      <a:schemeClr val="accent6"/>
                    </a:solidFill>
                  </a:rPr>
                  <a:t>dan iborat. Emulsiyani shishaga yoki qo’g’ozga ha, qoplash mumkin . Nurlanish ta’sirida emulsiya qoplangan plyonkada yashiringan tasvir hosil bo’ladi . Keyin tasvir ko’rinadigan holatga keltiriladi . Fotoemulsiyaning qorayish darajasi nurlanish dozasiga bogliq bo’ladi . Ko’rinadigan holatga keltirishda kumush atomlari tiklanadi va emulsiyaning nurlanishga bo’lgan sezgirligi batamom so’nadi . Nurlantirilgan , ochilgan va berkitilgan plyonkada qorayishning optic zichligi saqlanib qoladi . Qorayishning optic zichligini quyidagi formula bilan ifodalash mumkin . </a:t>
                </a:r>
                <a:br>
                  <a:rPr lang="en-US" sz="1400" i="1" cap="none" dirty="0">
                    <a:solidFill>
                      <a:schemeClr val="accent6"/>
                    </a:solidFill>
                  </a:rPr>
                </a:br>
                <a:br>
                  <a:rPr lang="en-US" sz="1400" i="1" cap="none" dirty="0">
                    <a:solidFill>
                      <a:schemeClr val="accent6"/>
                    </a:solidFill>
                  </a:rPr>
                </a:br>
                <a:r>
                  <a:rPr lang="en-US" sz="1400" i="1" cap="none" dirty="0">
                    <a:solidFill>
                      <a:schemeClr val="accent6"/>
                    </a:solidFill>
                  </a:rPr>
                  <a:t>S = lg(</a:t>
                </a:r>
                <a14:m>
                  <m:oMath xmlns:m="http://schemas.openxmlformats.org/officeDocument/2006/math">
                    <m:f>
                      <m:fPr>
                        <m:ctrlPr>
                          <a:rPr lang="en-US" sz="1400" b="1" i="1" cap="none">
                            <a:solidFill>
                              <a:schemeClr val="accent6"/>
                            </a:solidFill>
                            <a:latin typeface="Cambria Math" panose="02040503050406030204" pitchFamily="18" charset="0"/>
                          </a:rPr>
                        </m:ctrlPr>
                      </m:fPr>
                      <m:num>
                        <m:sSub>
                          <m:sSubPr>
                            <m:ctrlPr>
                              <a:rPr lang="en-US" sz="1400" b="1" i="1" cap="none">
                                <a:solidFill>
                                  <a:schemeClr val="accent6"/>
                                </a:solidFill>
                                <a:latin typeface="Cambria Math" panose="02040503050406030204" pitchFamily="18" charset="0"/>
                              </a:rPr>
                            </m:ctrlPr>
                          </m:sSubPr>
                          <m:e>
                            <m:r>
                              <a:rPr lang="en-US" sz="1400" b="1" i="1" cap="none">
                                <a:solidFill>
                                  <a:schemeClr val="accent6"/>
                                </a:solidFill>
                                <a:latin typeface="Cambria Math" panose="02040503050406030204" pitchFamily="18" charset="0"/>
                              </a:rPr>
                              <m:t>𝐽</m:t>
                            </m:r>
                          </m:e>
                          <m:sub>
                            <m:r>
                              <a:rPr lang="en-US" sz="1400" b="1" i="1" cap="none">
                                <a:solidFill>
                                  <a:schemeClr val="accent6"/>
                                </a:solidFill>
                                <a:latin typeface="Cambria Math" panose="02040503050406030204" pitchFamily="18" charset="0"/>
                              </a:rPr>
                              <m:t>0</m:t>
                            </m:r>
                          </m:sub>
                        </m:sSub>
                      </m:num>
                      <m:den>
                        <m:r>
                          <a:rPr lang="en-US" sz="1400" b="1" i="1" cap="none">
                            <a:solidFill>
                              <a:schemeClr val="accent6"/>
                            </a:solidFill>
                            <a:latin typeface="Cambria Math" panose="02040503050406030204" pitchFamily="18" charset="0"/>
                          </a:rPr>
                          <m:t>𝐽</m:t>
                        </m:r>
                      </m:den>
                    </m:f>
                  </m:oMath>
                </a14:m>
                <a:r>
                  <a:rPr lang="en-US" sz="1400" i="1" cap="none" dirty="0">
                    <a:solidFill>
                      <a:schemeClr val="accent6"/>
                    </a:solidFill>
                  </a:rPr>
                  <a:t>) </a:t>
                </a:r>
                <a:br>
                  <a:rPr lang="en-US" sz="1400" i="1" cap="none" dirty="0">
                    <a:solidFill>
                      <a:schemeClr val="accent6"/>
                    </a:solidFill>
                  </a:rPr>
                </a:br>
                <a:r>
                  <a:rPr lang="en-US" sz="1400" i="1" cap="none" dirty="0">
                    <a:solidFill>
                      <a:schemeClr val="accent6"/>
                    </a:solidFill>
                  </a:rPr>
                  <a:t>bu yerda Jo – plyenkaga kelib tushgan nurning quvvati , J – plyonkadan o’tgan nurning quvvati . </a:t>
                </a:r>
                <a:endParaRPr lang="ru-RU" sz="1400" i="1" cap="none" dirty="0">
                  <a:solidFill>
                    <a:schemeClr val="accent6"/>
                  </a:solidFill>
                </a:endParaRPr>
              </a:p>
            </p:txBody>
          </p:sp>
        </mc:Choice>
        <mc:Fallback xmlns="">
          <p:sp>
            <p:nvSpPr>
              <p:cNvPr id="2" name="Заголовок 1">
                <a:extLst>
                  <a:ext uri="{FF2B5EF4-FFF2-40B4-BE49-F238E27FC236}">
                    <a16:creationId xmlns:a16="http://schemas.microsoft.com/office/drawing/2014/main" id="{798AC1D7-A9E4-6146-1553-CE0BD23A6C9C}"/>
                  </a:ext>
                </a:extLst>
              </p:cNvPr>
              <p:cNvSpPr>
                <a:spLocks noGrp="1" noRot="1" noChangeAspect="1" noMove="1" noResize="1" noEditPoints="1" noAdjustHandles="1" noChangeArrowheads="1" noChangeShapeType="1" noTextEdit="1"/>
              </p:cNvSpPr>
              <p:nvPr>
                <p:ph type="title"/>
              </p:nvPr>
            </p:nvSpPr>
            <p:spPr>
              <a:xfrm>
                <a:off x="256033" y="466345"/>
                <a:ext cx="6839712" cy="5690616"/>
              </a:xfrm>
              <a:blipFill>
                <a:blip r:embed="rId2"/>
                <a:stretch>
                  <a:fillRect l="-267" r="-891"/>
                </a:stretch>
              </a:blipFill>
            </p:spPr>
            <p:txBody>
              <a:bodyPr/>
              <a:lstStyle/>
              <a:p>
                <a:r>
                  <a:rPr lang="ru-RU">
                    <a:noFill/>
                  </a:rPr>
                  <a:t> </a:t>
                </a:r>
              </a:p>
            </p:txBody>
          </p:sp>
        </mc:Fallback>
      </mc:AlternateContent>
      <p:pic>
        <p:nvPicPr>
          <p:cNvPr id="8" name="Объект 7">
            <a:extLst>
              <a:ext uri="{FF2B5EF4-FFF2-40B4-BE49-F238E27FC236}">
                <a16:creationId xmlns:a16="http://schemas.microsoft.com/office/drawing/2014/main" id="{70DA5AA9-0506-8EBB-78DF-CBBEF3AB7E00}"/>
              </a:ext>
            </a:extLst>
          </p:cNvPr>
          <p:cNvPicPr>
            <a:picLocks noGrp="1" noChangeAspect="1"/>
          </p:cNvPicPr>
          <p:nvPr>
            <p:ph sz="quarter" idx="13"/>
          </p:nvPr>
        </p:nvPicPr>
        <p:blipFill>
          <a:blip r:embed="rId3"/>
          <a:stretch>
            <a:fillRect/>
          </a:stretch>
        </p:blipFill>
        <p:spPr>
          <a:xfrm>
            <a:off x="7470603" y="466344"/>
            <a:ext cx="3737564" cy="2727959"/>
          </a:xfrm>
        </p:spPr>
      </p:pic>
      <p:pic>
        <p:nvPicPr>
          <p:cNvPr id="10" name="Объект 9">
            <a:extLst>
              <a:ext uri="{FF2B5EF4-FFF2-40B4-BE49-F238E27FC236}">
                <a16:creationId xmlns:a16="http://schemas.microsoft.com/office/drawing/2014/main" id="{42969E62-E5CA-F83E-9A5B-927363D3CBEC}"/>
              </a:ext>
            </a:extLst>
          </p:cNvPr>
          <p:cNvPicPr>
            <a:picLocks noGrp="1" noChangeAspect="1"/>
          </p:cNvPicPr>
          <p:nvPr>
            <p:ph sz="quarter" idx="14"/>
          </p:nvPr>
        </p:nvPicPr>
        <p:blipFill>
          <a:blip r:embed="rId4"/>
          <a:stretch>
            <a:fillRect/>
          </a:stretch>
        </p:blipFill>
        <p:spPr>
          <a:xfrm>
            <a:off x="7470603" y="3429000"/>
            <a:ext cx="3737565" cy="2727960"/>
          </a:xfrm>
        </p:spPr>
      </p:pic>
    </p:spTree>
    <p:extLst>
      <p:ext uri="{BB962C8B-B14F-4D97-AF65-F5344CB8AC3E}">
        <p14:creationId xmlns:p14="http://schemas.microsoft.com/office/powerpoint/2010/main" val="3530143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3F0A3D-6AC9-8F18-E2C4-CAE80F0F5EA7}"/>
              </a:ext>
            </a:extLst>
          </p:cNvPr>
          <p:cNvSpPr>
            <a:spLocks noGrp="1"/>
          </p:cNvSpPr>
          <p:nvPr>
            <p:ph type="title"/>
          </p:nvPr>
        </p:nvSpPr>
        <p:spPr>
          <a:xfrm>
            <a:off x="493151" y="301752"/>
            <a:ext cx="11138017" cy="6400800"/>
          </a:xfrm>
        </p:spPr>
        <p:txBody>
          <a:bodyPr>
            <a:normAutofit/>
          </a:bodyPr>
          <a:lstStyle/>
          <a:p>
            <a:pPr algn="l"/>
            <a:r>
              <a:rPr lang="en-US" sz="3200" b="1" i="1" dirty="0">
                <a:solidFill>
                  <a:schemeClr val="accent6"/>
                </a:solidFill>
              </a:rPr>
              <a:t>Plyo’nkali dozimetr kamchiliklari va afzalliklari.</a:t>
            </a:r>
            <a:br>
              <a:rPr lang="en-US" sz="3200" i="1" dirty="0">
                <a:solidFill>
                  <a:schemeClr val="accent6"/>
                </a:solidFill>
              </a:rPr>
            </a:br>
            <a:br>
              <a:rPr lang="en-US" sz="3200" i="1" dirty="0">
                <a:solidFill>
                  <a:schemeClr val="accent6"/>
                </a:solidFill>
              </a:rPr>
            </a:br>
            <a:r>
              <a:rPr lang="en-US" sz="2000" i="1" cap="none" dirty="0">
                <a:solidFill>
                  <a:schemeClr val="accent6"/>
                </a:solidFill>
              </a:rPr>
              <a:t>1)Sezgirligi past .</a:t>
            </a:r>
            <a:br>
              <a:rPr lang="en-US" sz="2000" i="1" cap="none" dirty="0">
                <a:solidFill>
                  <a:schemeClr val="accent6"/>
                </a:solidFill>
              </a:rPr>
            </a:br>
            <a:r>
              <a:rPr lang="en-US" sz="2000" i="1" cap="none" dirty="0">
                <a:solidFill>
                  <a:schemeClr val="accent6"/>
                </a:solidFill>
              </a:rPr>
              <a:t>2)Nurlanish vaqtidan natijalar olishgacha bo’lgan uzun vaqt (sekin ishlaydi ko’p vaqt talab qiladi).</a:t>
            </a:r>
            <a:br>
              <a:rPr lang="en-US" sz="2000" i="1" cap="none" dirty="0">
                <a:solidFill>
                  <a:schemeClr val="accent6"/>
                </a:solidFill>
              </a:rPr>
            </a:br>
            <a:r>
              <a:rPr lang="en-US" sz="2000" i="1" cap="none" dirty="0">
                <a:solidFill>
                  <a:schemeClr val="accent6"/>
                </a:solidFill>
              </a:rPr>
              <a:t>3)Qayta tahlillar sharoitlarining natijalar olishdagi nuqsonlar .</a:t>
            </a:r>
            <a:br>
              <a:rPr lang="en-US" sz="2000" i="1" cap="none" dirty="0">
                <a:solidFill>
                  <a:schemeClr val="accent6"/>
                </a:solidFill>
              </a:rPr>
            </a:br>
            <a:br>
              <a:rPr lang="en-US" sz="2000" i="1" cap="none" dirty="0">
                <a:solidFill>
                  <a:schemeClr val="accent6"/>
                </a:solidFill>
              </a:rPr>
            </a:br>
            <a:br>
              <a:rPr lang="en-US" sz="2000" i="1" cap="none" dirty="0">
                <a:solidFill>
                  <a:schemeClr val="accent6"/>
                </a:solidFill>
              </a:rPr>
            </a:br>
            <a:br>
              <a:rPr lang="en-US" sz="2000" i="1" cap="none" dirty="0">
                <a:solidFill>
                  <a:schemeClr val="accent6"/>
                </a:solidFill>
              </a:rPr>
            </a:br>
            <a:r>
              <a:rPr lang="en-US" sz="2000" i="1" cap="none" dirty="0">
                <a:solidFill>
                  <a:schemeClr val="accent6"/>
                </a:solidFill>
              </a:rPr>
              <a:t>1)Arzonlikda (yasalishda sodda material moddalar ).</a:t>
            </a:r>
            <a:br>
              <a:rPr lang="en-US" sz="2000" i="1" cap="none" dirty="0">
                <a:solidFill>
                  <a:schemeClr val="accent6"/>
                </a:solidFill>
              </a:rPr>
            </a:br>
            <a:r>
              <a:rPr lang="en-US" sz="2000" i="1" cap="none" dirty="0">
                <a:solidFill>
                  <a:schemeClr val="accent6"/>
                </a:solidFill>
              </a:rPr>
              <a:t>2)Keng talqinda qo’llanilaolishida.</a:t>
            </a:r>
            <a:br>
              <a:rPr lang="en-US" sz="2000" i="1" cap="none" dirty="0">
                <a:solidFill>
                  <a:schemeClr val="accent6"/>
                </a:solidFill>
              </a:rPr>
            </a:br>
            <a:r>
              <a:rPr lang="en-US" sz="2000" i="1" cap="none" dirty="0">
                <a:solidFill>
                  <a:schemeClr val="accent6"/>
                </a:solidFill>
              </a:rPr>
              <a:t>3)Plyonkalar ancha chidamli ko’p vaqt davomida saqlab tura oladi.</a:t>
            </a:r>
            <a:br>
              <a:rPr lang="en-US" sz="2000" i="1" cap="none" dirty="0">
                <a:solidFill>
                  <a:schemeClr val="accent6"/>
                </a:solidFill>
              </a:rPr>
            </a:br>
            <a:r>
              <a:rPr lang="en-US" sz="2000" i="1" cap="none" dirty="0">
                <a:solidFill>
                  <a:schemeClr val="accent6"/>
                </a:solidFill>
              </a:rPr>
              <a:t>4)Tashqi omillarga chidamliligi(zarblar , temperatura).</a:t>
            </a:r>
            <a:br>
              <a:rPr lang="en-US" sz="2000" i="1" cap="none" dirty="0">
                <a:solidFill>
                  <a:schemeClr val="accent6"/>
                </a:solidFill>
              </a:rPr>
            </a:br>
            <a:br>
              <a:rPr lang="en-US" sz="3200" dirty="0">
                <a:solidFill>
                  <a:schemeClr val="accent6"/>
                </a:solidFill>
              </a:rPr>
            </a:br>
            <a:br>
              <a:rPr lang="en-US" sz="3200" dirty="0">
                <a:solidFill>
                  <a:schemeClr val="accent6"/>
                </a:solidFill>
              </a:rPr>
            </a:br>
            <a:endParaRPr lang="ru-RU" sz="3200" dirty="0">
              <a:solidFill>
                <a:schemeClr val="accent6"/>
              </a:solidFill>
            </a:endParaRPr>
          </a:p>
        </p:txBody>
      </p:sp>
    </p:spTree>
    <p:extLst>
      <p:ext uri="{BB962C8B-B14F-4D97-AF65-F5344CB8AC3E}">
        <p14:creationId xmlns:p14="http://schemas.microsoft.com/office/powerpoint/2010/main" val="2380851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345CE80-17D0-7794-F33B-DED5E44A6172}"/>
              </a:ext>
            </a:extLst>
          </p:cNvPr>
          <p:cNvSpPr>
            <a:spLocks noGrp="1"/>
          </p:cNvSpPr>
          <p:nvPr>
            <p:ph type="title"/>
          </p:nvPr>
        </p:nvSpPr>
        <p:spPr>
          <a:xfrm>
            <a:off x="7399781" y="5629656"/>
            <a:ext cx="3878443" cy="725424"/>
          </a:xfrm>
        </p:spPr>
        <p:txBody>
          <a:bodyPr>
            <a:normAutofit fontScale="90000"/>
          </a:bodyPr>
          <a:lstStyle/>
          <a:p>
            <a:r>
              <a:rPr lang="en-US" sz="2800" cap="none" dirty="0">
                <a:solidFill>
                  <a:schemeClr val="accent6"/>
                </a:solidFill>
              </a:rPr>
              <a:t>Hugo Fricke</a:t>
            </a:r>
            <a:br>
              <a:rPr lang="en-US" sz="2800" cap="none" dirty="0">
                <a:solidFill>
                  <a:schemeClr val="accent6"/>
                </a:solidFill>
              </a:rPr>
            </a:br>
            <a:r>
              <a:rPr lang="en-US" sz="2800" cap="none" dirty="0">
                <a:solidFill>
                  <a:schemeClr val="accent6"/>
                </a:solidFill>
              </a:rPr>
              <a:t>(1892 - 1972)</a:t>
            </a:r>
            <a:endParaRPr lang="ru-RU" sz="2800" cap="none" dirty="0">
              <a:solidFill>
                <a:schemeClr val="accent6"/>
              </a:solidFill>
            </a:endParaRPr>
          </a:p>
        </p:txBody>
      </p:sp>
      <p:pic>
        <p:nvPicPr>
          <p:cNvPr id="6" name="Объект 5">
            <a:extLst>
              <a:ext uri="{FF2B5EF4-FFF2-40B4-BE49-F238E27FC236}">
                <a16:creationId xmlns:a16="http://schemas.microsoft.com/office/drawing/2014/main" id="{42344022-D798-5607-69EF-DE9532499545}"/>
              </a:ext>
            </a:extLst>
          </p:cNvPr>
          <p:cNvPicPr>
            <a:picLocks noGrp="1" noChangeAspect="1"/>
          </p:cNvPicPr>
          <p:nvPr>
            <p:ph sz="quarter" idx="13"/>
          </p:nvPr>
        </p:nvPicPr>
        <p:blipFill>
          <a:blip r:embed="rId2"/>
          <a:stretch>
            <a:fillRect/>
          </a:stretch>
        </p:blipFill>
        <p:spPr>
          <a:xfrm>
            <a:off x="7399782" y="207264"/>
            <a:ext cx="3878443" cy="5181600"/>
          </a:xfrm>
        </p:spPr>
      </p:pic>
      <p:sp>
        <p:nvSpPr>
          <p:cNvPr id="4" name="Текст 3">
            <a:extLst>
              <a:ext uri="{FF2B5EF4-FFF2-40B4-BE49-F238E27FC236}">
                <a16:creationId xmlns:a16="http://schemas.microsoft.com/office/drawing/2014/main" id="{0CF7791D-F277-B0D1-AFB3-5EC814DBFCB5}"/>
              </a:ext>
            </a:extLst>
          </p:cNvPr>
          <p:cNvSpPr>
            <a:spLocks noGrp="1"/>
          </p:cNvSpPr>
          <p:nvPr>
            <p:ph type="body" sz="half" idx="2"/>
          </p:nvPr>
        </p:nvSpPr>
        <p:spPr>
          <a:xfrm>
            <a:off x="913774" y="539496"/>
            <a:ext cx="4481186" cy="5251704"/>
          </a:xfrm>
        </p:spPr>
        <p:txBody>
          <a:bodyPr>
            <a:normAutofit fontScale="92500" lnSpcReduction="20000"/>
          </a:bodyPr>
          <a:lstStyle/>
          <a:p>
            <a:r>
              <a:rPr lang="en-US" sz="2000" b="1" dirty="0">
                <a:solidFill>
                  <a:schemeClr val="accent6"/>
                </a:solidFill>
              </a:rPr>
              <a:t>Fricke (ferro sulfat) dozimetri</a:t>
            </a:r>
          </a:p>
          <a:p>
            <a:pPr algn="l"/>
            <a:r>
              <a:rPr lang="en-US" sz="2000" i="1" cap="none" dirty="0">
                <a:solidFill>
                  <a:schemeClr val="accent6"/>
                </a:solidFill>
              </a:rPr>
              <a:t>Frikke dozimetri ionlashtiruvchi nurlanishlarning katta miqdordagi</a:t>
            </a:r>
          </a:p>
          <a:p>
            <a:pPr algn="l"/>
            <a:r>
              <a:rPr lang="en-US" sz="2000" i="1" cap="none" dirty="0">
                <a:solidFill>
                  <a:schemeClr val="accent6"/>
                </a:solidFill>
              </a:rPr>
              <a:t>dozalarini o’lchashda qo’llaniladi . Dozimetr kislota suvli eritmasida suvning radioliz maxsulotlari tomonidan ikki valentli temir ionlarining oksidlanishiga va natijada hosil bo’lgan uch valentli temir ionlari konsentratsiyasini o’lchashga asoslangan . Bu konsentratsiya keng diapozonda qabul qilingan dozaga to’g’ri proporsional bo’ladi . Qabul qilingan dozani o’lchash natijalari biologic to’qimalar uchun qabul qilingan dozaga yaqin bo’ladi to’qimaekvivalentlik ishchi muhit sifatida suvli eritmadan foydalanishga asoslangan.</a:t>
            </a:r>
            <a:endParaRPr lang="ru-RU" sz="2000" i="1" cap="none" dirty="0">
              <a:solidFill>
                <a:schemeClr val="accent6"/>
              </a:solidFill>
            </a:endParaRPr>
          </a:p>
        </p:txBody>
      </p:sp>
    </p:spTree>
    <p:extLst>
      <p:ext uri="{BB962C8B-B14F-4D97-AF65-F5344CB8AC3E}">
        <p14:creationId xmlns:p14="http://schemas.microsoft.com/office/powerpoint/2010/main" val="36371821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Заголовок 1">
                <a:extLst>
                  <a:ext uri="{FF2B5EF4-FFF2-40B4-BE49-F238E27FC236}">
                    <a16:creationId xmlns:a16="http://schemas.microsoft.com/office/drawing/2014/main" id="{5B45E6B8-36D4-1902-C82C-E2BFB723315F}"/>
                  </a:ext>
                </a:extLst>
              </p:cNvPr>
              <p:cNvSpPr>
                <a:spLocks noGrp="1"/>
              </p:cNvSpPr>
              <p:nvPr>
                <p:ph type="title"/>
              </p:nvPr>
            </p:nvSpPr>
            <p:spPr>
              <a:xfrm>
                <a:off x="118247" y="210312"/>
                <a:ext cx="7800457" cy="6409943"/>
              </a:xfrm>
            </p:spPr>
            <p:txBody>
              <a:bodyPr>
                <a:noAutofit/>
              </a:bodyPr>
              <a:lstStyle/>
              <a:p>
                <a:r>
                  <a:rPr lang="en-US" sz="1400" i="1" cap="none" dirty="0">
                    <a:solidFill>
                      <a:schemeClr val="accent6"/>
                    </a:solidFill>
                  </a:rPr>
                  <a:t>Ferrosulfat detektori temir sulfat </a:t>
                </a:r>
                <a14:m>
                  <m:oMath xmlns:m="http://schemas.openxmlformats.org/officeDocument/2006/math">
                    <m:r>
                      <a:rPr lang="en-US" sz="1400" i="1" cap="none" smtClean="0">
                        <a:solidFill>
                          <a:schemeClr val="accent6"/>
                        </a:solidFill>
                        <a:latin typeface="Cambria Math" panose="02040503050406030204" pitchFamily="18" charset="0"/>
                      </a:rPr>
                      <m:t>𝐹</m:t>
                    </m:r>
                    <m:r>
                      <a:rPr lang="en-US" sz="1400" i="1" cap="none" smtClean="0">
                        <a:solidFill>
                          <a:schemeClr val="accent6"/>
                        </a:solidFill>
                        <a:latin typeface="Cambria Math" panose="02040503050406030204" pitchFamily="18" charset="0"/>
                      </a:rPr>
                      <m:t>ⅇ</m:t>
                    </m:r>
                    <m:r>
                      <a:rPr lang="en-US" sz="1400" i="1" cap="none" smtClean="0">
                        <a:solidFill>
                          <a:schemeClr val="accent6"/>
                        </a:solidFill>
                        <a:latin typeface="Cambria Math" panose="02040503050406030204" pitchFamily="18" charset="0"/>
                      </a:rPr>
                      <m:t>𝑆</m:t>
                    </m:r>
                    <m:sSub>
                      <m:sSubPr>
                        <m:ctrlPr>
                          <a:rPr lang="en-US" sz="1400" i="1" cap="none" smtClean="0">
                            <a:solidFill>
                              <a:schemeClr val="accent6"/>
                            </a:solidFill>
                            <a:latin typeface="Cambria Math" panose="02040503050406030204" pitchFamily="18" charset="0"/>
                          </a:rPr>
                        </m:ctrlPr>
                      </m:sSubPr>
                      <m:e>
                        <m:r>
                          <a:rPr lang="en-US" sz="1400" i="1" cap="none" smtClean="0">
                            <a:solidFill>
                              <a:schemeClr val="accent6"/>
                            </a:solidFill>
                            <a:latin typeface="Cambria Math" panose="02040503050406030204" pitchFamily="18" charset="0"/>
                          </a:rPr>
                          <m:t>𝑂</m:t>
                        </m:r>
                      </m:e>
                      <m:sub>
                        <m:r>
                          <a:rPr lang="en-US" sz="1400" i="1" cap="none" smtClean="0">
                            <a:solidFill>
                              <a:schemeClr val="accent6"/>
                            </a:solidFill>
                            <a:latin typeface="Cambria Math" panose="02040503050406030204" pitchFamily="18" charset="0"/>
                          </a:rPr>
                          <m:t>4</m:t>
                        </m:r>
                      </m:sub>
                    </m:sSub>
                  </m:oMath>
                </a14:m>
                <a:r>
                  <a:rPr lang="en-US" sz="1400" i="1" cap="none" dirty="0">
                    <a:solidFill>
                      <a:schemeClr val="accent6"/>
                    </a:solidFill>
                  </a:rPr>
                  <a:t>  tuzini sulfat kislotadagi eritmasida tayyorlanadi . Eritmada elektrolitik dissotsatsiya jarayonida temirning ikki valentlik </a:t>
                </a:r>
                <a14:m>
                  <m:oMath xmlns:m="http://schemas.openxmlformats.org/officeDocument/2006/math">
                    <m:r>
                      <a:rPr lang="ru-RU" sz="1400" i="1" cap="none" dirty="0" smtClean="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+2</m:t>
                        </m:r>
                      </m:sup>
                    </m:sSup>
                  </m:oMath>
                </a14:m>
                <a:r>
                  <a:rPr lang="en-US" sz="1400" i="1" cap="none" dirty="0"/>
                  <a:t> </a:t>
                </a:r>
                <a:r>
                  <a:rPr lang="en-US" sz="1400" i="1" cap="none" dirty="0">
                    <a:solidFill>
                      <a:schemeClr val="accent6"/>
                    </a:solidFill>
                  </a:rPr>
                  <a:t>ioni hosil bo’ladi . Nurlanish ta’sirida suv molekulalarining parchalanishida </a:t>
                </a:r>
                <a14:m>
                  <m:oMath xmlns:m="http://schemas.openxmlformats.org/officeDocument/2006/math">
                    <m:sSup>
                      <m:sSupPr>
                        <m:ctrlPr>
                          <a:rPr lang="en-US" sz="1400" i="1" cap="none" dirty="0">
                            <a:solidFill>
                              <a:schemeClr val="accent6"/>
                            </a:solidFill>
                            <a:latin typeface="Cambria Math" panose="02040503050406030204" pitchFamily="18" charset="0"/>
                          </a:rPr>
                        </m:ctrlPr>
                      </m:sSupPr>
                      <m:e>
                        <m:r>
                          <a:rPr lang="en-US" sz="1400" i="1" cap="none" dirty="0">
                            <a:solidFill>
                              <a:schemeClr val="accent6"/>
                            </a:solidFill>
                            <a:latin typeface="Cambria Math" panose="02040503050406030204" pitchFamily="18" charset="0"/>
                          </a:rPr>
                          <m:t>𝐻</m:t>
                        </m:r>
                      </m:e>
                      <m:sup>
                        <m:r>
                          <a:rPr lang="en-US" sz="1400" i="1" cap="none" dirty="0">
                            <a:solidFill>
                              <a:schemeClr val="accent6"/>
                            </a:solidFill>
                            <a:latin typeface="Cambria Math" panose="02040503050406030204" pitchFamily="18" charset="0"/>
                          </a:rPr>
                          <m:t>∗</m:t>
                        </m:r>
                      </m:sup>
                    </m:sSup>
                  </m:oMath>
                </a14:m>
                <a:r>
                  <a:rPr lang="en-US" sz="1400" i="1" cap="none" dirty="0">
                    <a:solidFill>
                      <a:schemeClr val="accent6"/>
                    </a:solidFill>
                  </a:rPr>
                  <a:t> va </a:t>
                </a:r>
                <a14:m>
                  <m:oMath xmlns:m="http://schemas.openxmlformats.org/officeDocument/2006/math">
                    <m:r>
                      <a:rPr lang="en-US" sz="1400" i="1" cap="none" dirty="0">
                        <a:solidFill>
                          <a:schemeClr val="accent6"/>
                        </a:solidFill>
                        <a:latin typeface="Cambria Math" panose="02040503050406030204" pitchFamily="18" charset="0"/>
                      </a:rPr>
                      <m:t>0</m:t>
                    </m:r>
                    <m:sSup>
                      <m:sSupPr>
                        <m:ctrlPr>
                          <a:rPr lang="en-US" sz="1400" i="1" cap="none" dirty="0">
                            <a:solidFill>
                              <a:schemeClr val="accent6"/>
                            </a:solidFill>
                            <a:latin typeface="Cambria Math" panose="02040503050406030204" pitchFamily="18" charset="0"/>
                          </a:rPr>
                        </m:ctrlPr>
                      </m:sSupPr>
                      <m:e>
                        <m:r>
                          <a:rPr lang="en-US" sz="1400" i="1" cap="none" dirty="0">
                            <a:solidFill>
                              <a:schemeClr val="accent6"/>
                            </a:solidFill>
                            <a:latin typeface="Cambria Math" panose="02040503050406030204" pitchFamily="18" charset="0"/>
                          </a:rPr>
                          <m:t>𝐻</m:t>
                        </m:r>
                      </m:e>
                      <m:sup>
                        <m:r>
                          <a:rPr lang="en-US" sz="1400" i="1" cap="none" dirty="0">
                            <a:solidFill>
                              <a:schemeClr val="accent6"/>
                            </a:solidFill>
                            <a:latin typeface="Cambria Math" panose="02040503050406030204" pitchFamily="18" charset="0"/>
                          </a:rPr>
                          <m:t>∗</m:t>
                        </m:r>
                      </m:sup>
                    </m:sSup>
                  </m:oMath>
                </a14:m>
                <a:r>
                  <a:rPr lang="en-US" sz="1400" i="1" cap="none" dirty="0">
                    <a:solidFill>
                      <a:schemeClr val="accent6"/>
                    </a:solidFill>
                  </a:rPr>
                  <a:t> radikallar hosil bo’ladi . </a:t>
                </a:r>
                <a14:m>
                  <m:oMath xmlns:m="http://schemas.openxmlformats.org/officeDocument/2006/math">
                    <m:r>
                      <a:rPr lang="ru-RU" sz="1400" i="1" cap="none" dirty="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+2</m:t>
                        </m:r>
                      </m:sup>
                    </m:sSup>
                  </m:oMath>
                </a14:m>
                <a:r>
                  <a:rPr lang="en-US" sz="1400" i="1" cap="none" dirty="0">
                    <a:solidFill>
                      <a:schemeClr val="accent6"/>
                    </a:solidFill>
                  </a:rPr>
                  <a:t> ionlari </a:t>
                </a:r>
                <a14:m>
                  <m:oMath xmlns:m="http://schemas.openxmlformats.org/officeDocument/2006/math">
                    <m:r>
                      <a:rPr lang="en-US" sz="1400" i="1" cap="none" dirty="0">
                        <a:solidFill>
                          <a:schemeClr val="accent6"/>
                        </a:solidFill>
                        <a:latin typeface="Cambria Math" panose="02040503050406030204" pitchFamily="18" charset="0"/>
                      </a:rPr>
                      <m:t>0</m:t>
                    </m:r>
                    <m:sSup>
                      <m:sSupPr>
                        <m:ctrlPr>
                          <a:rPr lang="en-US" sz="1400" i="1" cap="none" dirty="0">
                            <a:solidFill>
                              <a:schemeClr val="accent6"/>
                            </a:solidFill>
                            <a:latin typeface="Cambria Math" panose="02040503050406030204" pitchFamily="18" charset="0"/>
                          </a:rPr>
                        </m:ctrlPr>
                      </m:sSupPr>
                      <m:e>
                        <m:r>
                          <a:rPr lang="en-US" sz="1400" i="1" cap="none" dirty="0">
                            <a:solidFill>
                              <a:schemeClr val="accent6"/>
                            </a:solidFill>
                            <a:latin typeface="Cambria Math" panose="02040503050406030204" pitchFamily="18" charset="0"/>
                          </a:rPr>
                          <m:t>𝐻</m:t>
                        </m:r>
                      </m:e>
                      <m:sup>
                        <m:r>
                          <a:rPr lang="en-US" sz="1400" i="1" cap="none" dirty="0">
                            <a:solidFill>
                              <a:schemeClr val="accent6"/>
                            </a:solidFill>
                            <a:latin typeface="Cambria Math" panose="02040503050406030204" pitchFamily="18" charset="0"/>
                          </a:rPr>
                          <m:t>∗</m:t>
                        </m:r>
                      </m:sup>
                    </m:sSup>
                  </m:oMath>
                </a14:m>
                <a:r>
                  <a:rPr lang="en-US" sz="1400" i="1" cap="none" dirty="0">
                    <a:solidFill>
                      <a:schemeClr val="accent6"/>
                    </a:solidFill>
                  </a:rPr>
                  <a:t> radikali yordamida oksidlanib , </a:t>
                </a:r>
                <a14:m>
                  <m:oMath xmlns:m="http://schemas.openxmlformats.org/officeDocument/2006/math">
                    <m:r>
                      <a:rPr lang="ru-RU" sz="1400" i="1" cap="none" dirty="0" smtClean="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+3</m:t>
                        </m:r>
                      </m:sup>
                    </m:sSup>
                  </m:oMath>
                </a14:m>
                <a:r>
                  <a:rPr lang="en-US" sz="1400" i="1" cap="none" dirty="0">
                    <a:solidFill>
                      <a:schemeClr val="accent6"/>
                    </a:solidFill>
                  </a:rPr>
                  <a:t> ionini hosil qiladi . Oksidlanish reaksiyasi quiyidagi tenglama orqali amalga oshadi.</a:t>
                </a:r>
                <a:br>
                  <a:rPr lang="en-US" sz="1400" i="1" cap="none" dirty="0">
                    <a:solidFill>
                      <a:schemeClr val="accent6"/>
                    </a:solidFill>
                  </a:rPr>
                </a:br>
                <a:br>
                  <a:rPr lang="en-US" sz="1400" i="1" cap="none" dirty="0">
                    <a:solidFill>
                      <a:schemeClr val="accent6"/>
                    </a:solidFill>
                  </a:rPr>
                </a:br>
                <a14:m>
                  <m:oMath xmlns:m="http://schemas.openxmlformats.org/officeDocument/2006/math">
                    <m:r>
                      <a:rPr lang="ru-RU" sz="1400" i="1" cap="none" dirty="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+2</m:t>
                        </m:r>
                      </m:sup>
                    </m:sSup>
                  </m:oMath>
                </a14:m>
                <a:r>
                  <a:rPr lang="en-US" sz="1400" i="1" cap="none" dirty="0">
                    <a:solidFill>
                      <a:schemeClr val="accent6"/>
                    </a:solidFill>
                  </a:rPr>
                  <a:t> + </a:t>
                </a:r>
                <a14:m>
                  <m:oMath xmlns:m="http://schemas.openxmlformats.org/officeDocument/2006/math">
                    <m:r>
                      <a:rPr lang="en-US" sz="1400" i="1" cap="none" dirty="0">
                        <a:solidFill>
                          <a:schemeClr val="accent6"/>
                        </a:solidFill>
                        <a:latin typeface="Cambria Math" panose="02040503050406030204" pitchFamily="18" charset="0"/>
                      </a:rPr>
                      <m:t>0</m:t>
                    </m:r>
                    <m:sSup>
                      <m:sSupPr>
                        <m:ctrlPr>
                          <a:rPr lang="en-US" sz="1400" i="1" cap="none" dirty="0">
                            <a:solidFill>
                              <a:schemeClr val="accent6"/>
                            </a:solidFill>
                            <a:latin typeface="Cambria Math" panose="02040503050406030204" pitchFamily="18" charset="0"/>
                          </a:rPr>
                        </m:ctrlPr>
                      </m:sSupPr>
                      <m:e>
                        <m:r>
                          <a:rPr lang="en-US" sz="1400" i="1" cap="none" dirty="0">
                            <a:solidFill>
                              <a:schemeClr val="accent6"/>
                            </a:solidFill>
                            <a:latin typeface="Cambria Math" panose="02040503050406030204" pitchFamily="18" charset="0"/>
                          </a:rPr>
                          <m:t>𝐻</m:t>
                        </m:r>
                      </m:e>
                      <m:sup>
                        <m:r>
                          <a:rPr lang="en-US" sz="1400" i="1" cap="none" dirty="0">
                            <a:solidFill>
                              <a:schemeClr val="accent6"/>
                            </a:solidFill>
                            <a:latin typeface="Cambria Math" panose="02040503050406030204" pitchFamily="18" charset="0"/>
                          </a:rPr>
                          <m:t>∗</m:t>
                        </m:r>
                      </m:sup>
                    </m:sSup>
                  </m:oMath>
                </a14:m>
                <a:r>
                  <a:rPr lang="en-US" sz="1400" i="1" cap="none" dirty="0">
                    <a:solidFill>
                      <a:schemeClr val="accent6"/>
                    </a:solidFill>
                  </a:rPr>
                  <a:t> ---&gt; </a:t>
                </a:r>
                <a14:m>
                  <m:oMath xmlns:m="http://schemas.openxmlformats.org/officeDocument/2006/math">
                    <m:r>
                      <a:rPr lang="ru-RU" sz="1400" i="1" cap="none" dirty="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+3</m:t>
                        </m:r>
                      </m:sup>
                    </m:sSup>
                  </m:oMath>
                </a14:m>
                <a:r>
                  <a:rPr lang="en-US" sz="1400" i="1" cap="none" dirty="0">
                    <a:solidFill>
                      <a:schemeClr val="accent6"/>
                    </a:solidFill>
                  </a:rPr>
                  <a:t>  + </a:t>
                </a:r>
                <a14:m>
                  <m:oMath xmlns:m="http://schemas.openxmlformats.org/officeDocument/2006/math">
                    <m:r>
                      <a:rPr lang="ru-RU" sz="1400" i="1" cap="none" dirty="0" smtClean="0">
                        <a:solidFill>
                          <a:schemeClr val="accent6"/>
                        </a:solidFill>
                        <a:latin typeface="Cambria Math" panose="02040503050406030204" pitchFamily="18" charset="0"/>
                      </a:rPr>
                      <m:t>𝑂</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𝐻</m:t>
                        </m:r>
                      </m:e>
                      <m:sup>
                        <m:r>
                          <a:rPr lang="ru-RU" sz="1400" i="1" cap="none" dirty="0">
                            <a:solidFill>
                              <a:schemeClr val="accent6"/>
                            </a:solidFill>
                            <a:latin typeface="Cambria Math" panose="02040503050406030204" pitchFamily="18" charset="0"/>
                          </a:rPr>
                          <m:t>−</m:t>
                        </m:r>
                      </m:sup>
                    </m:sSup>
                  </m:oMath>
                </a14:m>
                <a:br>
                  <a:rPr lang="en-US" sz="1400" i="1" cap="none" dirty="0">
                    <a:solidFill>
                      <a:schemeClr val="accent6"/>
                    </a:solidFill>
                  </a:rPr>
                </a:br>
                <a:r>
                  <a:rPr lang="en-US" sz="1400" i="1" cap="none" dirty="0">
                    <a:solidFill>
                      <a:schemeClr val="accent6"/>
                    </a:solidFill>
                  </a:rPr>
                  <a:t>Eritmadagi kislorod bilan vodorod atomi birikib </a:t>
                </a:r>
                <a14:m>
                  <m:oMath xmlns:m="http://schemas.openxmlformats.org/officeDocument/2006/math">
                    <m:r>
                      <a:rPr lang="ru-RU" sz="1400" i="1" cap="none" dirty="0" smtClean="0">
                        <a:solidFill>
                          <a:schemeClr val="accent6"/>
                        </a:solidFill>
                        <a:latin typeface="Cambria Math" panose="02040503050406030204" pitchFamily="18" charset="0"/>
                      </a:rPr>
                      <m:t>𝐻</m:t>
                    </m:r>
                    <m:sSub>
                      <m:sSubPr>
                        <m:ctrlPr>
                          <a:rPr lang="ru-RU" sz="1400" i="1" cap="none" dirty="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𝑂</m:t>
                        </m:r>
                      </m:e>
                      <m:sub>
                        <m:r>
                          <a:rPr lang="ru-RU" sz="1400" i="1" cap="none" dirty="0">
                            <a:solidFill>
                              <a:schemeClr val="accent6"/>
                            </a:solidFill>
                            <a:latin typeface="Cambria Math" panose="02040503050406030204" pitchFamily="18" charset="0"/>
                          </a:rPr>
                          <m:t>2</m:t>
                        </m:r>
                      </m:sub>
                    </m:sSub>
                  </m:oMath>
                </a14:m>
                <a:r>
                  <a:rPr lang="en-US" sz="1400" i="1" cap="none" dirty="0">
                    <a:solidFill>
                      <a:schemeClr val="accent6"/>
                    </a:solidFill>
                  </a:rPr>
                  <a:t> radikali yuzaga keltiradi. </a:t>
                </a:r>
                <a14:m>
                  <m:oMath xmlns:m="http://schemas.openxmlformats.org/officeDocument/2006/math">
                    <m:r>
                      <a:rPr lang="ru-RU" sz="1400" i="1" cap="none" dirty="0">
                        <a:solidFill>
                          <a:schemeClr val="accent6"/>
                        </a:solidFill>
                        <a:latin typeface="Cambria Math" panose="02040503050406030204" pitchFamily="18" charset="0"/>
                      </a:rPr>
                      <m:t>𝐻</m:t>
                    </m:r>
                    <m:sSub>
                      <m:sSubPr>
                        <m:ctrlPr>
                          <a:rPr lang="ru-RU" sz="1400" i="1" cap="none" dirty="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𝑂</m:t>
                        </m:r>
                      </m:e>
                      <m:sub>
                        <m:r>
                          <a:rPr lang="ru-RU" sz="1400" i="1" cap="none" dirty="0">
                            <a:solidFill>
                              <a:schemeClr val="accent6"/>
                            </a:solidFill>
                            <a:latin typeface="Cambria Math" panose="02040503050406030204" pitchFamily="18" charset="0"/>
                          </a:rPr>
                          <m:t>2</m:t>
                        </m:r>
                      </m:sub>
                    </m:sSub>
                  </m:oMath>
                </a14:m>
                <a:r>
                  <a:rPr lang="en-US" sz="1400" i="1" cap="none" dirty="0">
                    <a:solidFill>
                      <a:schemeClr val="accent6"/>
                    </a:solidFill>
                  </a:rPr>
                  <a:t> radikali ham oksidlash hususiyatiga ega.</a:t>
                </a:r>
                <a:br>
                  <a:rPr lang="en-US" sz="1400" i="1" cap="none" dirty="0">
                    <a:solidFill>
                      <a:schemeClr val="accent6"/>
                    </a:solidFill>
                  </a:rPr>
                </a:br>
                <a:br>
                  <a:rPr lang="en-US" sz="1400" i="1" cap="none" dirty="0">
                    <a:solidFill>
                      <a:schemeClr val="accent6"/>
                    </a:solidFill>
                  </a:rPr>
                </a:br>
                <a14:m>
                  <m:oMath xmlns:m="http://schemas.openxmlformats.org/officeDocument/2006/math">
                    <m:r>
                      <a:rPr lang="ru-RU" sz="1400" i="1" cap="none" dirty="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+2</m:t>
                        </m:r>
                      </m:sup>
                    </m:sSup>
                  </m:oMath>
                </a14:m>
                <a:r>
                  <a:rPr lang="en-US" sz="1400" i="1" cap="none" dirty="0">
                    <a:solidFill>
                      <a:schemeClr val="accent6"/>
                    </a:solidFill>
                  </a:rPr>
                  <a:t> + </a:t>
                </a:r>
                <a14:m>
                  <m:oMath xmlns:m="http://schemas.openxmlformats.org/officeDocument/2006/math">
                    <m:r>
                      <a:rPr lang="ru-RU" sz="1400" i="1" cap="none" dirty="0" smtClean="0">
                        <a:solidFill>
                          <a:schemeClr val="accent6"/>
                        </a:solidFill>
                        <a:latin typeface="Cambria Math" panose="02040503050406030204" pitchFamily="18" charset="0"/>
                      </a:rPr>
                      <m:t>𝑂</m:t>
                    </m:r>
                    <m:sSub>
                      <m:sSubPr>
                        <m:ctrlPr>
                          <a:rPr lang="ru-RU" sz="1400" i="1" cap="none" dirty="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𝐻</m:t>
                        </m:r>
                      </m:e>
                      <m:sub>
                        <m:r>
                          <a:rPr lang="ru-RU" sz="1400" i="1" cap="none" dirty="0">
                            <a:solidFill>
                              <a:schemeClr val="accent6"/>
                            </a:solidFill>
                            <a:latin typeface="Cambria Math" panose="02040503050406030204" pitchFamily="18" charset="0"/>
                          </a:rPr>
                          <m:t>2</m:t>
                        </m:r>
                      </m:sub>
                    </m:sSub>
                  </m:oMath>
                </a14:m>
                <a:r>
                  <a:rPr lang="en-US" sz="1400" i="1" cap="none" dirty="0">
                    <a:solidFill>
                      <a:schemeClr val="accent6"/>
                    </a:solidFill>
                  </a:rPr>
                  <a:t> -</a:t>
                </a:r>
                <a:r>
                  <a:rPr lang="en-US" sz="1400" i="1" cap="none" dirty="0">
                    <a:solidFill>
                      <a:schemeClr val="accent6"/>
                    </a:solidFill>
                    <a:sym typeface="Wingdings" panose="05000000000000000000" pitchFamily="2" charset="2"/>
                  </a:rPr>
                  <a:t>--&gt; </a:t>
                </a:r>
                <a14:m>
                  <m:oMath xmlns:m="http://schemas.openxmlformats.org/officeDocument/2006/math">
                    <m:r>
                      <a:rPr lang="ru-RU" sz="1400" i="1" cap="none" dirty="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+3</m:t>
                        </m:r>
                      </m:sup>
                    </m:sSup>
                  </m:oMath>
                </a14:m>
                <a:r>
                  <a:rPr lang="en-US" sz="1400" i="1" cap="none" dirty="0">
                    <a:solidFill>
                      <a:schemeClr val="accent6"/>
                    </a:solidFill>
                  </a:rPr>
                  <a:t> + </a:t>
                </a:r>
                <a14:m>
                  <m:oMath xmlns:m="http://schemas.openxmlformats.org/officeDocument/2006/math">
                    <m:r>
                      <a:rPr lang="ru-RU" sz="1400" i="1" cap="none" dirty="0">
                        <a:solidFill>
                          <a:schemeClr val="accent6"/>
                        </a:solidFill>
                        <a:latin typeface="Cambria Math" panose="02040503050406030204" pitchFamily="18" charset="0"/>
                      </a:rPr>
                      <m:t>𝐻</m:t>
                    </m:r>
                    <m:sSub>
                      <m:sSubPr>
                        <m:ctrlPr>
                          <a:rPr lang="ru-RU" sz="1400" i="1" cap="none" dirty="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𝑂</m:t>
                        </m:r>
                      </m:e>
                      <m:sub>
                        <m:r>
                          <a:rPr lang="ru-RU" sz="1400" i="1" cap="none" dirty="0">
                            <a:solidFill>
                              <a:schemeClr val="accent6"/>
                            </a:solidFill>
                            <a:latin typeface="Cambria Math" panose="02040503050406030204" pitchFamily="18" charset="0"/>
                          </a:rPr>
                          <m:t>2</m:t>
                        </m:r>
                      </m:sub>
                    </m:sSub>
                  </m:oMath>
                </a14:m>
                <a:br>
                  <a:rPr lang="en-US" sz="1400" i="1" cap="none" dirty="0">
                    <a:solidFill>
                      <a:schemeClr val="accent6"/>
                    </a:solidFill>
                  </a:rPr>
                </a:br>
                <a:br>
                  <a:rPr lang="en-US" sz="1400" i="1" cap="none" dirty="0">
                    <a:solidFill>
                      <a:schemeClr val="accent6"/>
                    </a:solidFill>
                  </a:rPr>
                </a:br>
                <a:r>
                  <a:rPr lang="en-US" sz="1400" i="1" cap="none" dirty="0">
                    <a:solidFill>
                      <a:schemeClr val="accent6"/>
                    </a:solidFill>
                  </a:rPr>
                  <a:t>Eritmalarda bu reaksiyalar natijasida hosil bo’lgan </a:t>
                </a:r>
                <a14:m>
                  <m:oMath xmlns:m="http://schemas.openxmlformats.org/officeDocument/2006/math">
                    <m:r>
                      <a:rPr lang="ru-RU" sz="1400" i="1" cap="none" dirty="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+3</m:t>
                        </m:r>
                      </m:sup>
                    </m:sSup>
                  </m:oMath>
                </a14:m>
                <a:r>
                  <a:rPr lang="en-US" sz="1400" i="1" cap="none" dirty="0">
                    <a:solidFill>
                      <a:schemeClr val="accent6"/>
                    </a:solidFill>
                  </a:rPr>
                  <a:t> miqdoriga ko’ra yutilgan energiya baholanadi.</a:t>
                </a:r>
                <a:br>
                  <a:rPr lang="en-US" sz="1400" i="1" cap="none" dirty="0">
                    <a:solidFill>
                      <a:schemeClr val="accent6"/>
                    </a:solidFill>
                  </a:rPr>
                </a:br>
                <a:br>
                  <a:rPr lang="en-US" sz="1400" i="1" cap="none" dirty="0">
                    <a:solidFill>
                      <a:schemeClr val="accent6"/>
                    </a:solidFill>
                  </a:rPr>
                </a:br>
                <a:r>
                  <a:rPr lang="en-US" sz="1400" i="1" cap="none" dirty="0">
                    <a:solidFill>
                      <a:schemeClr val="accent6"/>
                    </a:solidFill>
                  </a:rPr>
                  <a:t>Standart Ferrosulfat detektorning tarkibi 2 gramm </a:t>
                </a:r>
                <a14:m>
                  <m:oMath xmlns:m="http://schemas.openxmlformats.org/officeDocument/2006/math">
                    <m:r>
                      <a:rPr lang="en-US" sz="1400" i="1" cap="none">
                        <a:solidFill>
                          <a:schemeClr val="accent6"/>
                        </a:solidFill>
                        <a:latin typeface="Cambria Math" panose="02040503050406030204" pitchFamily="18" charset="0"/>
                      </a:rPr>
                      <m:t>𝐹</m:t>
                    </m:r>
                    <m:r>
                      <a:rPr lang="en-US" sz="1400" i="1" cap="none">
                        <a:solidFill>
                          <a:schemeClr val="accent6"/>
                        </a:solidFill>
                        <a:latin typeface="Cambria Math" panose="02040503050406030204" pitchFamily="18" charset="0"/>
                      </a:rPr>
                      <m:t>ⅇ</m:t>
                    </m:r>
                    <m:r>
                      <a:rPr lang="en-US" sz="1400" i="1" cap="none">
                        <a:solidFill>
                          <a:schemeClr val="accent6"/>
                        </a:solidFill>
                        <a:latin typeface="Cambria Math" panose="02040503050406030204" pitchFamily="18" charset="0"/>
                      </a:rPr>
                      <m:t>𝑆</m:t>
                    </m:r>
                    <m:sSub>
                      <m:sSubPr>
                        <m:ctrlPr>
                          <a:rPr lang="en-US" sz="1400" i="1" cap="none">
                            <a:solidFill>
                              <a:schemeClr val="accent6"/>
                            </a:solidFill>
                            <a:latin typeface="Cambria Math" panose="02040503050406030204" pitchFamily="18" charset="0"/>
                          </a:rPr>
                        </m:ctrlPr>
                      </m:sSubPr>
                      <m:e>
                        <m:r>
                          <a:rPr lang="en-US" sz="1400" i="1" cap="none">
                            <a:solidFill>
                              <a:schemeClr val="accent6"/>
                            </a:solidFill>
                            <a:latin typeface="Cambria Math" panose="02040503050406030204" pitchFamily="18" charset="0"/>
                          </a:rPr>
                          <m:t>𝑂</m:t>
                        </m:r>
                      </m:e>
                      <m:sub>
                        <m:r>
                          <a:rPr lang="en-US" sz="1400" i="1" cap="none">
                            <a:solidFill>
                              <a:schemeClr val="accent6"/>
                            </a:solidFill>
                            <a:latin typeface="Cambria Math" panose="02040503050406030204" pitchFamily="18" charset="0"/>
                          </a:rPr>
                          <m:t>4</m:t>
                        </m:r>
                      </m:sub>
                    </m:sSub>
                  </m:oMath>
                </a14:m>
                <a:r>
                  <a:rPr lang="en-US" sz="1400" i="1" cap="none" dirty="0">
                    <a:solidFill>
                      <a:schemeClr val="accent6"/>
                    </a:solidFill>
                  </a:rPr>
                  <a:t> </a:t>
                </a:r>
                <a14:m>
                  <m:oMath xmlns:m="http://schemas.openxmlformats.org/officeDocument/2006/math">
                    <m:r>
                      <a:rPr lang="ru-RU" sz="1400" i="1" cap="none" dirty="0" smtClean="0">
                        <a:solidFill>
                          <a:schemeClr val="accent6"/>
                        </a:solidFill>
                        <a:latin typeface="Cambria Math" panose="02040503050406030204" pitchFamily="18" charset="0"/>
                      </a:rPr>
                      <m:t>7</m:t>
                    </m:r>
                    <m:sSub>
                      <m:sSubPr>
                        <m:ctrlPr>
                          <a:rPr lang="ru-RU" sz="1400" i="1" cap="none" dirty="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𝐻</m:t>
                        </m:r>
                      </m:e>
                      <m:sub>
                        <m:r>
                          <a:rPr lang="ru-RU" sz="1400" i="1" cap="none" dirty="0">
                            <a:solidFill>
                              <a:schemeClr val="accent6"/>
                            </a:solidFill>
                            <a:latin typeface="Cambria Math" panose="02040503050406030204" pitchFamily="18" charset="0"/>
                          </a:rPr>
                          <m:t>2</m:t>
                        </m:r>
                      </m:sub>
                    </m:sSub>
                    <m:r>
                      <a:rPr lang="ru-RU" sz="1400" i="1" cap="none" dirty="0">
                        <a:solidFill>
                          <a:schemeClr val="accent6"/>
                        </a:solidFill>
                        <a:latin typeface="Cambria Math" panose="02040503050406030204" pitchFamily="18" charset="0"/>
                      </a:rPr>
                      <m:t>𝑂</m:t>
                    </m:r>
                  </m:oMath>
                </a14:m>
                <a:r>
                  <a:rPr lang="en-US" sz="1400" i="1" cap="none" dirty="0">
                    <a:solidFill>
                      <a:schemeClr val="accent6"/>
                    </a:solidFill>
                  </a:rPr>
                  <a:t> ; 0,3gramm </a:t>
                </a:r>
                <a14:m>
                  <m:oMath xmlns:m="http://schemas.openxmlformats.org/officeDocument/2006/math">
                    <m:sSub>
                      <m:sSubPr>
                        <m:ctrlPr>
                          <a:rPr lang="ru-RU" sz="1400" i="1" cap="none" dirty="0" smtClean="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𝑁</m:t>
                        </m:r>
                      </m:e>
                      <m:sub>
                        <m:r>
                          <a:rPr lang="ru-RU" sz="1400" i="1" cap="none" dirty="0">
                            <a:solidFill>
                              <a:schemeClr val="accent6"/>
                            </a:solidFill>
                            <a:latin typeface="Cambria Math" panose="02040503050406030204" pitchFamily="18" charset="0"/>
                          </a:rPr>
                          <m:t>𝑎</m:t>
                        </m:r>
                      </m:sub>
                    </m:sSub>
                    <m:r>
                      <a:rPr lang="ru-RU" sz="1400" i="1" cap="none" dirty="0">
                        <a:solidFill>
                          <a:schemeClr val="accent6"/>
                        </a:solidFill>
                        <a:latin typeface="Cambria Math" panose="02040503050406030204" pitchFamily="18" charset="0"/>
                      </a:rPr>
                      <m:t>𝐶𝑙</m:t>
                    </m:r>
                  </m:oMath>
                </a14:m>
                <a:r>
                  <a:rPr lang="en-US" sz="1400" i="1" cap="none" dirty="0">
                    <a:solidFill>
                      <a:schemeClr val="accent6"/>
                    </a:solidFill>
                  </a:rPr>
                  <a:t> , 110cm^3 hajmdagi</a:t>
                </a:r>
                <a14:m>
                  <m:oMath xmlns:m="http://schemas.openxmlformats.org/officeDocument/2006/math">
                    <m:sSub>
                      <m:sSubPr>
                        <m:ctrlPr>
                          <a:rPr lang="ru-RU" sz="1400" i="1" cap="none" dirty="0" smtClean="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𝐻</m:t>
                        </m:r>
                      </m:e>
                      <m:sub>
                        <m:r>
                          <a:rPr lang="ru-RU" sz="1400" i="1" cap="none" dirty="0">
                            <a:solidFill>
                              <a:schemeClr val="accent6"/>
                            </a:solidFill>
                            <a:latin typeface="Cambria Math" panose="02040503050406030204" pitchFamily="18" charset="0"/>
                          </a:rPr>
                          <m:t>2</m:t>
                        </m:r>
                      </m:sub>
                    </m:sSub>
                    <m:r>
                      <a:rPr lang="ru-RU" sz="1400" i="1" cap="none" dirty="0">
                        <a:solidFill>
                          <a:schemeClr val="accent6"/>
                        </a:solidFill>
                        <a:latin typeface="Cambria Math" panose="02040503050406030204" pitchFamily="18" charset="0"/>
                      </a:rPr>
                      <m:t>𝑆</m:t>
                    </m:r>
                    <m:sSub>
                      <m:sSubPr>
                        <m:ctrlPr>
                          <a:rPr lang="ru-RU" sz="1400" i="1" cap="none" dirty="0">
                            <a:solidFill>
                              <a:schemeClr val="accent6"/>
                            </a:solidFill>
                            <a:latin typeface="Cambria Math" panose="02040503050406030204" pitchFamily="18" charset="0"/>
                          </a:rPr>
                        </m:ctrlPr>
                      </m:sSubPr>
                      <m:e>
                        <m:r>
                          <a:rPr lang="ru-RU" sz="1400" i="1" cap="none" dirty="0">
                            <a:solidFill>
                              <a:schemeClr val="accent6"/>
                            </a:solidFill>
                            <a:latin typeface="Cambria Math" panose="02040503050406030204" pitchFamily="18" charset="0"/>
                          </a:rPr>
                          <m:t>𝑂</m:t>
                        </m:r>
                      </m:e>
                      <m:sub>
                        <m:r>
                          <a:rPr lang="ru-RU" sz="1400" i="1" cap="none" dirty="0">
                            <a:solidFill>
                              <a:schemeClr val="accent6"/>
                            </a:solidFill>
                            <a:latin typeface="Cambria Math" panose="02040503050406030204" pitchFamily="18" charset="0"/>
                          </a:rPr>
                          <m:t>4</m:t>
                        </m:r>
                      </m:sub>
                    </m:sSub>
                  </m:oMath>
                </a14:m>
                <a:r>
                  <a:rPr lang="en-US" sz="1400" i="1" cap="none" dirty="0">
                    <a:solidFill>
                      <a:schemeClr val="accent6"/>
                    </a:solidFill>
                  </a:rPr>
                  <a:t> kislotaning 5</a:t>
                </a:r>
                <a:r>
                  <a:rPr lang="ru-RU" sz="1400" i="1" cap="none" dirty="0">
                    <a:solidFill>
                      <a:schemeClr val="accent6"/>
                    </a:solidFill>
                  </a:rPr>
                  <a:t>л</a:t>
                </a:r>
                <a:r>
                  <a:rPr lang="en-US" sz="1400" i="1" cap="none" dirty="0">
                    <a:solidFill>
                      <a:schemeClr val="accent6"/>
                    </a:solidFill>
                  </a:rPr>
                  <a:t> distillangan suvdagi eritmasi . Bu eritma shisha ampula ichiga quyiladi va og’zi berkitiladi . Detektor ishlatishga tayyor! Standart detector;larda 100eV energiyaning yutilishida 15,6 ta </a:t>
                </a:r>
                <a14:m>
                  <m:oMath xmlns:m="http://schemas.openxmlformats.org/officeDocument/2006/math">
                    <m:r>
                      <a:rPr lang="ru-RU" sz="1400" i="1" cap="none" dirty="0">
                        <a:solidFill>
                          <a:schemeClr val="accent6"/>
                        </a:solidFill>
                        <a:latin typeface="Cambria Math" panose="02040503050406030204" pitchFamily="18" charset="0"/>
                      </a:rPr>
                      <m:t>𝐹</m:t>
                    </m:r>
                    <m:sSup>
                      <m:sSupPr>
                        <m:ctrlPr>
                          <a:rPr lang="ru-RU" sz="1400" i="1" cap="none" dirty="0">
                            <a:solidFill>
                              <a:schemeClr val="accent6"/>
                            </a:solidFill>
                            <a:latin typeface="Cambria Math" panose="02040503050406030204" pitchFamily="18" charset="0"/>
                          </a:rPr>
                        </m:ctrlPr>
                      </m:sSupPr>
                      <m:e>
                        <m:r>
                          <a:rPr lang="ru-RU" sz="1400" i="1" cap="none" dirty="0">
                            <a:solidFill>
                              <a:schemeClr val="accent6"/>
                            </a:solidFill>
                            <a:latin typeface="Cambria Math" panose="02040503050406030204" pitchFamily="18" charset="0"/>
                          </a:rPr>
                          <m:t>ⅇ</m:t>
                        </m:r>
                      </m:e>
                      <m:sup>
                        <m:r>
                          <a:rPr lang="ru-RU" sz="1400" i="1" cap="none" dirty="0">
                            <a:solidFill>
                              <a:schemeClr val="accent6"/>
                            </a:solidFill>
                            <a:latin typeface="Cambria Math" panose="02040503050406030204" pitchFamily="18" charset="0"/>
                          </a:rPr>
                          <m:t>+3</m:t>
                        </m:r>
                      </m:sup>
                    </m:sSup>
                  </m:oMath>
                </a14:m>
                <a:r>
                  <a:rPr lang="en-US" sz="1400" i="1" cap="none" dirty="0">
                    <a:solidFill>
                      <a:schemeClr val="accent6"/>
                    </a:solidFill>
                  </a:rPr>
                  <a:t> ionlari hosil bo’ladi . </a:t>
                </a:r>
                <a:r>
                  <a:rPr lang="en-US" sz="1400" i="1" u="sng" cap="none" dirty="0">
                    <a:solidFill>
                      <a:schemeClr val="accent6"/>
                    </a:solidFill>
                  </a:rPr>
                  <a:t>Eritmaning optik zichligi o’zgaradi . Eritaning rangi ham o’zgaradi. </a:t>
                </a:r>
                <a:br>
                  <a:rPr lang="en-US" sz="1400" i="1" u="sng" cap="none" dirty="0">
                    <a:solidFill>
                      <a:schemeClr val="accent6"/>
                    </a:solidFill>
                  </a:rPr>
                </a:br>
                <a:br>
                  <a:rPr lang="en-US" sz="1400" i="1" u="sng" cap="none" dirty="0">
                    <a:solidFill>
                      <a:schemeClr val="accent6"/>
                    </a:solidFill>
                  </a:rPr>
                </a:br>
                <a:r>
                  <a:rPr lang="en-US" sz="1400" i="1" cap="none" dirty="0">
                    <a:solidFill>
                      <a:schemeClr val="accent6"/>
                    </a:solidFill>
                  </a:rPr>
                  <a:t>Eritmaga kelib tushayotgan nurning quvvatini Jo eritmadan o’tgan nurning quvvatini J1 deb belgilasak , u holda eritmaning optic zichligini o’zgarishini quyidagi formula orqali ifodalash mumkin</a:t>
                </a:r>
                <a:r>
                  <a:rPr lang="en-US" sz="1400" i="1" u="sng" cap="none" dirty="0">
                    <a:solidFill>
                      <a:schemeClr val="accent6"/>
                    </a:solidFill>
                  </a:rPr>
                  <a:t>.</a:t>
                </a:r>
                <a:br>
                  <a:rPr lang="en-US" sz="1400" i="1" u="sng" cap="none" dirty="0">
                    <a:solidFill>
                      <a:schemeClr val="accent6"/>
                    </a:solidFill>
                  </a:rPr>
                </a:br>
                <a14:m>
                  <m:oMath xmlns:m="http://schemas.openxmlformats.org/officeDocument/2006/math">
                    <m:r>
                      <m:rPr>
                        <m:sty m:val="p"/>
                      </m:rPr>
                      <a:rPr lang="en-US" sz="1400" i="1" cap="none">
                        <a:solidFill>
                          <a:schemeClr val="accent6"/>
                        </a:solidFill>
                        <a:latin typeface="Cambria Math" panose="02040503050406030204" pitchFamily="18" charset="0"/>
                      </a:rPr>
                      <m:t>Δ</m:t>
                    </m:r>
                    <m:r>
                      <a:rPr lang="en-US" sz="1400" i="1" cap="none">
                        <a:solidFill>
                          <a:schemeClr val="accent6"/>
                        </a:solidFill>
                        <a:latin typeface="Cambria Math" panose="02040503050406030204" pitchFamily="18" charset="0"/>
                      </a:rPr>
                      <m:t>𝑝</m:t>
                    </m:r>
                    <m:r>
                      <a:rPr lang="en-US" sz="1400" i="1" cap="none">
                        <a:solidFill>
                          <a:schemeClr val="accent6"/>
                        </a:solidFill>
                        <a:latin typeface="Cambria Math" panose="02040503050406030204" pitchFamily="18" charset="0"/>
                      </a:rPr>
                      <m:t>=</m:t>
                    </m:r>
                    <m:func>
                      <m:funcPr>
                        <m:ctrlPr>
                          <a:rPr lang="en-US" sz="1400" i="1" cap="none">
                            <a:solidFill>
                              <a:schemeClr val="accent6"/>
                            </a:solidFill>
                            <a:latin typeface="Cambria Math" panose="02040503050406030204" pitchFamily="18" charset="0"/>
                          </a:rPr>
                        </m:ctrlPr>
                      </m:funcPr>
                      <m:fName>
                        <m:r>
                          <m:rPr>
                            <m:sty m:val="p"/>
                          </m:rPr>
                          <a:rPr lang="en-US" sz="1400" i="1" cap="none">
                            <a:solidFill>
                              <a:schemeClr val="accent6"/>
                            </a:solidFill>
                            <a:latin typeface="Cambria Math" panose="02040503050406030204" pitchFamily="18" charset="0"/>
                          </a:rPr>
                          <m:t>lg</m:t>
                        </m:r>
                      </m:fName>
                      <m:e>
                        <m:f>
                          <m:fPr>
                            <m:ctrlPr>
                              <a:rPr lang="en-US" sz="1400" i="1" cap="none">
                                <a:solidFill>
                                  <a:schemeClr val="accent6"/>
                                </a:solidFill>
                                <a:latin typeface="Cambria Math" panose="02040503050406030204" pitchFamily="18" charset="0"/>
                              </a:rPr>
                            </m:ctrlPr>
                          </m:fPr>
                          <m:num>
                            <m:sSub>
                              <m:sSubPr>
                                <m:ctrlPr>
                                  <a:rPr lang="en-US" sz="1400" i="1" cap="none">
                                    <a:solidFill>
                                      <a:schemeClr val="accent6"/>
                                    </a:solidFill>
                                    <a:latin typeface="Cambria Math" panose="02040503050406030204" pitchFamily="18" charset="0"/>
                                  </a:rPr>
                                </m:ctrlPr>
                              </m:sSubPr>
                              <m:e>
                                <m:r>
                                  <a:rPr lang="en-US" sz="1400" i="1" cap="none">
                                    <a:solidFill>
                                      <a:schemeClr val="accent6"/>
                                    </a:solidFill>
                                    <a:latin typeface="Cambria Math" panose="02040503050406030204" pitchFamily="18" charset="0"/>
                                  </a:rPr>
                                  <m:t>𝐽</m:t>
                                </m:r>
                              </m:e>
                              <m:sub>
                                <m:r>
                                  <a:rPr lang="en-US" sz="1400" i="1" cap="none">
                                    <a:solidFill>
                                      <a:schemeClr val="accent6"/>
                                    </a:solidFill>
                                    <a:latin typeface="Cambria Math" panose="02040503050406030204" pitchFamily="18" charset="0"/>
                                  </a:rPr>
                                  <m:t>0</m:t>
                                </m:r>
                              </m:sub>
                            </m:sSub>
                          </m:num>
                          <m:den>
                            <m:sSub>
                              <m:sSubPr>
                                <m:ctrlPr>
                                  <a:rPr lang="en-US" sz="1400" i="1" cap="none">
                                    <a:solidFill>
                                      <a:schemeClr val="accent6"/>
                                    </a:solidFill>
                                    <a:latin typeface="Cambria Math" panose="02040503050406030204" pitchFamily="18" charset="0"/>
                                  </a:rPr>
                                </m:ctrlPr>
                              </m:sSubPr>
                              <m:e>
                                <m:r>
                                  <a:rPr lang="en-US" sz="1400" i="1" cap="none">
                                    <a:solidFill>
                                      <a:schemeClr val="accent6"/>
                                    </a:solidFill>
                                    <a:latin typeface="Cambria Math" panose="02040503050406030204" pitchFamily="18" charset="0"/>
                                  </a:rPr>
                                  <m:t>𝐽</m:t>
                                </m:r>
                              </m:e>
                              <m:sub>
                                <m:r>
                                  <a:rPr lang="en-US" sz="1400" i="1" cap="none">
                                    <a:solidFill>
                                      <a:schemeClr val="accent6"/>
                                    </a:solidFill>
                                    <a:latin typeface="Cambria Math" panose="02040503050406030204" pitchFamily="18" charset="0"/>
                                  </a:rPr>
                                  <m:t>1</m:t>
                                </m:r>
                              </m:sub>
                            </m:sSub>
                          </m:den>
                        </m:f>
                      </m:e>
                    </m:func>
                  </m:oMath>
                </a14:m>
                <a:r>
                  <a:rPr lang="en-US" sz="1400" i="1" u="sng" cap="none" dirty="0">
                    <a:solidFill>
                      <a:schemeClr val="accent6"/>
                    </a:solidFill>
                  </a:rPr>
                  <a:t> </a:t>
                </a:r>
                <a:br>
                  <a:rPr lang="en-US" sz="1400" i="1" u="sng" cap="none" dirty="0">
                    <a:solidFill>
                      <a:schemeClr val="accent6"/>
                    </a:solidFill>
                  </a:rPr>
                </a:br>
                <a:r>
                  <a:rPr lang="en-US" sz="1400" i="1" cap="none" dirty="0">
                    <a:solidFill>
                      <a:schemeClr val="accent6"/>
                    </a:solidFill>
                  </a:rPr>
                  <a:t>eritmada yutilgan nurning energiyasini esa ushbu ifoda orqali ifodalanadi </a:t>
                </a:r>
                <a:br>
                  <a:rPr lang="en-US" sz="1400" i="1" u="sng" cap="none" dirty="0">
                    <a:solidFill>
                      <a:schemeClr val="accent6"/>
                    </a:solidFill>
                  </a:rPr>
                </a:br>
                <a:r>
                  <a:rPr lang="en-US" sz="1400" i="1" cap="none" dirty="0">
                    <a:solidFill>
                      <a:schemeClr val="accent6"/>
                    </a:solidFill>
                  </a:rPr>
                  <a:t>E = M </a:t>
                </a:r>
                <a14:m>
                  <m:oMath xmlns:m="http://schemas.openxmlformats.org/officeDocument/2006/math">
                    <m:func>
                      <m:funcPr>
                        <m:ctrlPr>
                          <a:rPr lang="en-US" sz="1400" i="1" cap="none" dirty="0" smtClean="0">
                            <a:solidFill>
                              <a:schemeClr val="accent6"/>
                            </a:solidFill>
                            <a:latin typeface="Cambria Math" panose="02040503050406030204" pitchFamily="18" charset="0"/>
                          </a:rPr>
                        </m:ctrlPr>
                      </m:funcPr>
                      <m:fName>
                        <m:r>
                          <m:rPr>
                            <m:sty m:val="p"/>
                          </m:rPr>
                          <a:rPr lang="en-US" sz="1400" i="1" cap="none" dirty="0" smtClean="0">
                            <a:solidFill>
                              <a:schemeClr val="accent6"/>
                            </a:solidFill>
                            <a:latin typeface="Cambria Math" panose="02040503050406030204" pitchFamily="18" charset="0"/>
                          </a:rPr>
                          <m:t>lg</m:t>
                        </m:r>
                      </m:fName>
                      <m:e>
                        <m:f>
                          <m:fPr>
                            <m:ctrlPr>
                              <a:rPr lang="en-US" sz="1400" i="1" cap="none" dirty="0" smtClean="0">
                                <a:solidFill>
                                  <a:schemeClr val="accent6"/>
                                </a:solidFill>
                                <a:latin typeface="Cambria Math" panose="02040503050406030204" pitchFamily="18" charset="0"/>
                              </a:rPr>
                            </m:ctrlPr>
                          </m:fPr>
                          <m:num>
                            <m:sSub>
                              <m:sSubPr>
                                <m:ctrlPr>
                                  <a:rPr lang="en-US" sz="1400" i="1" cap="none" dirty="0" smtClean="0">
                                    <a:solidFill>
                                      <a:schemeClr val="accent6"/>
                                    </a:solidFill>
                                    <a:latin typeface="Cambria Math" panose="02040503050406030204" pitchFamily="18" charset="0"/>
                                  </a:rPr>
                                </m:ctrlPr>
                              </m:sSubPr>
                              <m:e>
                                <m:r>
                                  <a:rPr lang="en-US" sz="1400" i="1" cap="none" dirty="0" smtClean="0">
                                    <a:solidFill>
                                      <a:schemeClr val="accent6"/>
                                    </a:solidFill>
                                    <a:latin typeface="Cambria Math" panose="02040503050406030204" pitchFamily="18" charset="0"/>
                                  </a:rPr>
                                  <m:t>𝐽</m:t>
                                </m:r>
                              </m:e>
                              <m:sub>
                                <m:r>
                                  <a:rPr lang="en-US" sz="1400" i="1" cap="none" dirty="0" smtClean="0">
                                    <a:solidFill>
                                      <a:schemeClr val="accent6"/>
                                    </a:solidFill>
                                    <a:latin typeface="Cambria Math" panose="02040503050406030204" pitchFamily="18" charset="0"/>
                                  </a:rPr>
                                  <m:t>0</m:t>
                                </m:r>
                              </m:sub>
                            </m:sSub>
                          </m:num>
                          <m:den>
                            <m:sSub>
                              <m:sSubPr>
                                <m:ctrlPr>
                                  <a:rPr lang="en-US" sz="1400" i="1" cap="none" dirty="0" smtClean="0">
                                    <a:solidFill>
                                      <a:schemeClr val="accent6"/>
                                    </a:solidFill>
                                    <a:latin typeface="Cambria Math" panose="02040503050406030204" pitchFamily="18" charset="0"/>
                                  </a:rPr>
                                </m:ctrlPr>
                              </m:sSubPr>
                              <m:e>
                                <m:r>
                                  <a:rPr lang="en-US" sz="1400" i="1" cap="none" dirty="0" smtClean="0">
                                    <a:solidFill>
                                      <a:schemeClr val="accent6"/>
                                    </a:solidFill>
                                    <a:latin typeface="Cambria Math" panose="02040503050406030204" pitchFamily="18" charset="0"/>
                                  </a:rPr>
                                  <m:t>𝐽</m:t>
                                </m:r>
                              </m:e>
                              <m:sub>
                                <m:r>
                                  <a:rPr lang="en-US" sz="1400" i="1" cap="none" dirty="0" smtClean="0">
                                    <a:solidFill>
                                      <a:schemeClr val="accent6"/>
                                    </a:solidFill>
                                    <a:latin typeface="Cambria Math" panose="02040503050406030204" pitchFamily="18" charset="0"/>
                                  </a:rPr>
                                  <m:t>1</m:t>
                                </m:r>
                              </m:sub>
                            </m:sSub>
                          </m:den>
                        </m:f>
                      </m:e>
                    </m:func>
                  </m:oMath>
                </a14:m>
                <a:r>
                  <a:rPr lang="en-US" sz="1400" i="1" cap="none" dirty="0">
                    <a:solidFill>
                      <a:schemeClr val="accent6"/>
                    </a:solidFill>
                  </a:rPr>
                  <a:t> </a:t>
                </a:r>
                <a:br>
                  <a:rPr lang="en-US" sz="1400" i="1" cap="none" dirty="0">
                    <a:solidFill>
                      <a:schemeClr val="accent6"/>
                    </a:solidFill>
                  </a:rPr>
                </a:br>
                <a:r>
                  <a:rPr lang="en-US" sz="1400" i="1" cap="none" dirty="0">
                    <a:solidFill>
                      <a:schemeClr val="accent6"/>
                    </a:solidFill>
                  </a:rPr>
                  <a:t>bu yerda M – proporsionallik koeffitsienti bo’lib , nurlantirish sharoitiga bog’liq bo’lgan kattalik.</a:t>
                </a:r>
                <a:br>
                  <a:rPr lang="en-US" sz="1400" i="1" cap="none" dirty="0">
                    <a:solidFill>
                      <a:schemeClr val="accent6"/>
                    </a:solidFill>
                  </a:rPr>
                </a:br>
                <a:r>
                  <a:rPr lang="en-US" sz="1400" i="1" cap="none" dirty="0">
                    <a:solidFill>
                      <a:schemeClr val="accent6"/>
                    </a:solidFill>
                  </a:rPr>
                  <a:t>Ferro-sulfat detektori yordamida gamma nurlanishning 2000 dan 40000 Rad oralig’idagi doza miqdorlarini o’lchash mumkin.Bu detektorning asosiy kamchiligi nurlanishga bo’lgan sezgirlik darajasining pastligidir . </a:t>
                </a:r>
                <a:br>
                  <a:rPr lang="en-US" sz="1400" i="1" cap="none" dirty="0">
                    <a:solidFill>
                      <a:schemeClr val="accent6"/>
                    </a:solidFill>
                  </a:rPr>
                </a:br>
                <a:br>
                  <a:rPr lang="en-US" sz="1400" i="1" u="sng" cap="none" dirty="0">
                    <a:solidFill>
                      <a:schemeClr val="accent6"/>
                    </a:solidFill>
                  </a:rPr>
                </a:br>
                <a:endParaRPr lang="ru-RU" sz="1400" i="1" u="sng" cap="none" dirty="0">
                  <a:solidFill>
                    <a:schemeClr val="accent6"/>
                  </a:solidFill>
                </a:endParaRPr>
              </a:p>
            </p:txBody>
          </p:sp>
        </mc:Choice>
        <mc:Fallback xmlns="">
          <p:sp>
            <p:nvSpPr>
              <p:cNvPr id="2" name="Заголовок 1">
                <a:extLst>
                  <a:ext uri="{FF2B5EF4-FFF2-40B4-BE49-F238E27FC236}">
                    <a16:creationId xmlns:a16="http://schemas.microsoft.com/office/drawing/2014/main" id="{5B45E6B8-36D4-1902-C82C-E2BFB723315F}"/>
                  </a:ext>
                </a:extLst>
              </p:cNvPr>
              <p:cNvSpPr>
                <a:spLocks noGrp="1" noRot="1" noChangeAspect="1" noMove="1" noResize="1" noEditPoints="1" noAdjustHandles="1" noChangeArrowheads="1" noChangeShapeType="1" noTextEdit="1"/>
              </p:cNvSpPr>
              <p:nvPr>
                <p:ph type="title"/>
              </p:nvPr>
            </p:nvSpPr>
            <p:spPr>
              <a:xfrm>
                <a:off x="118247" y="210312"/>
                <a:ext cx="7800457" cy="6409943"/>
              </a:xfrm>
              <a:blipFill>
                <a:blip r:embed="rId2"/>
                <a:stretch>
                  <a:fillRect l="-234" r="-703"/>
                </a:stretch>
              </a:blipFill>
            </p:spPr>
            <p:txBody>
              <a:bodyPr/>
              <a:lstStyle/>
              <a:p>
                <a:r>
                  <a:rPr lang="ru-RU">
                    <a:noFill/>
                  </a:rPr>
                  <a:t> </a:t>
                </a:r>
              </a:p>
            </p:txBody>
          </p:sp>
        </mc:Fallback>
      </mc:AlternateContent>
      <p:sp>
        <p:nvSpPr>
          <p:cNvPr id="3" name="Текст 2">
            <a:extLst>
              <a:ext uri="{FF2B5EF4-FFF2-40B4-BE49-F238E27FC236}">
                <a16:creationId xmlns:a16="http://schemas.microsoft.com/office/drawing/2014/main" id="{3D7582E4-4956-F9E5-284E-A00B841E83AE}"/>
              </a:ext>
            </a:extLst>
          </p:cNvPr>
          <p:cNvSpPr>
            <a:spLocks noGrp="1"/>
          </p:cNvSpPr>
          <p:nvPr>
            <p:ph type="body" idx="1"/>
          </p:nvPr>
        </p:nvSpPr>
        <p:spPr>
          <a:xfrm>
            <a:off x="8211168" y="286887"/>
            <a:ext cx="3513860" cy="472405"/>
          </a:xfrm>
        </p:spPr>
        <p:txBody>
          <a:bodyPr/>
          <a:lstStyle/>
          <a:p>
            <a:pPr algn="ctr"/>
            <a:r>
              <a:rPr lang="en-US" dirty="0">
                <a:solidFill>
                  <a:schemeClr val="accent6"/>
                </a:solidFill>
              </a:rPr>
              <a:t>Gel - fricke</a:t>
            </a:r>
            <a:endParaRPr lang="ru-RU" dirty="0">
              <a:solidFill>
                <a:schemeClr val="accent6"/>
              </a:solidFill>
            </a:endParaRPr>
          </a:p>
        </p:txBody>
      </p:sp>
      <p:pic>
        <p:nvPicPr>
          <p:cNvPr id="8" name="Объект 7">
            <a:extLst>
              <a:ext uri="{FF2B5EF4-FFF2-40B4-BE49-F238E27FC236}">
                <a16:creationId xmlns:a16="http://schemas.microsoft.com/office/drawing/2014/main" id="{938E5602-F87D-108A-FE0D-1AD57F3DBAB6}"/>
              </a:ext>
            </a:extLst>
          </p:cNvPr>
          <p:cNvPicPr>
            <a:picLocks noGrp="1" noChangeAspect="1"/>
          </p:cNvPicPr>
          <p:nvPr>
            <p:ph sz="quarter" idx="13"/>
          </p:nvPr>
        </p:nvPicPr>
        <p:blipFill>
          <a:blip r:embed="rId3"/>
          <a:stretch>
            <a:fillRect/>
          </a:stretch>
        </p:blipFill>
        <p:spPr>
          <a:xfrm>
            <a:off x="8211168" y="1243584"/>
            <a:ext cx="3513860" cy="2185416"/>
          </a:xfrm>
        </p:spPr>
      </p:pic>
      <p:sp>
        <p:nvSpPr>
          <p:cNvPr id="5" name="Текст 4">
            <a:extLst>
              <a:ext uri="{FF2B5EF4-FFF2-40B4-BE49-F238E27FC236}">
                <a16:creationId xmlns:a16="http://schemas.microsoft.com/office/drawing/2014/main" id="{75ACC08F-FE93-25C0-8070-DA62FF311AFA}"/>
              </a:ext>
            </a:extLst>
          </p:cNvPr>
          <p:cNvSpPr>
            <a:spLocks noGrp="1"/>
          </p:cNvSpPr>
          <p:nvPr>
            <p:ph type="body" sz="quarter" idx="3"/>
          </p:nvPr>
        </p:nvSpPr>
        <p:spPr>
          <a:xfrm>
            <a:off x="8211168" y="3648456"/>
            <a:ext cx="3066432" cy="472404"/>
          </a:xfrm>
        </p:spPr>
        <p:txBody>
          <a:bodyPr/>
          <a:lstStyle/>
          <a:p>
            <a:pPr algn="ctr"/>
            <a:r>
              <a:rPr lang="en-US" dirty="0">
                <a:solidFill>
                  <a:schemeClr val="accent6"/>
                </a:solidFill>
              </a:rPr>
              <a:t>Fricke</a:t>
            </a:r>
            <a:r>
              <a:rPr lang="en-US" dirty="0"/>
              <a:t> </a:t>
            </a:r>
            <a:endParaRPr lang="ru-RU" dirty="0"/>
          </a:p>
        </p:txBody>
      </p:sp>
      <p:pic>
        <p:nvPicPr>
          <p:cNvPr id="10" name="Объект 9">
            <a:extLst>
              <a:ext uri="{FF2B5EF4-FFF2-40B4-BE49-F238E27FC236}">
                <a16:creationId xmlns:a16="http://schemas.microsoft.com/office/drawing/2014/main" id="{FEC2CD17-18EE-F506-1B54-C7A069830E7E}"/>
              </a:ext>
            </a:extLst>
          </p:cNvPr>
          <p:cNvPicPr>
            <a:picLocks noGrp="1" noChangeAspect="1"/>
          </p:cNvPicPr>
          <p:nvPr>
            <p:ph sz="quarter" idx="14"/>
          </p:nvPr>
        </p:nvPicPr>
        <p:blipFill>
          <a:blip r:embed="rId4"/>
          <a:stretch>
            <a:fillRect/>
          </a:stretch>
        </p:blipFill>
        <p:spPr>
          <a:xfrm>
            <a:off x="8245323" y="4120859"/>
            <a:ext cx="3513861" cy="2499395"/>
          </a:xfrm>
        </p:spPr>
      </p:pic>
    </p:spTree>
    <p:extLst>
      <p:ext uri="{BB962C8B-B14F-4D97-AF65-F5344CB8AC3E}">
        <p14:creationId xmlns:p14="http://schemas.microsoft.com/office/powerpoint/2010/main" val="3870859164"/>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1C647B"/>
      </a:dk2>
      <a:lt2>
        <a:srgbClr val="98B7D3"/>
      </a:lt2>
      <a:accent1>
        <a:srgbClr val="274FA4"/>
      </a:accent1>
      <a:accent2>
        <a:srgbClr val="48A8D0"/>
      </a:accent2>
      <a:accent3>
        <a:srgbClr val="53B18F"/>
      </a:accent3>
      <a:accent4>
        <a:srgbClr val="D78D38"/>
      </a:accent4>
      <a:accent5>
        <a:srgbClr val="BA3F51"/>
      </a:accent5>
      <a:accent6>
        <a:srgbClr val="AE52D9"/>
      </a:accent6>
      <a:hlink>
        <a:srgbClr val="2AA2DA"/>
      </a:hlink>
      <a:folHlink>
        <a:srgbClr val="76A3B8"/>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92000"/>
                <a:satMod val="180000"/>
                <a:lumMod val="114000"/>
              </a:schemeClr>
            </a:gs>
            <a:gs pos="100000">
              <a:schemeClr val="phClr">
                <a:shade val="92000"/>
                <a:satMod val="170000"/>
                <a:lumMod val="96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DEB094D4-7FD8-4F86-93D5-B0F1341EF586}"/>
    </a:ext>
  </a:extLst>
</a:theme>
</file>

<file path=docProps/app.xml><?xml version="1.0" encoding="utf-8"?>
<Properties xmlns="http://schemas.openxmlformats.org/officeDocument/2006/extended-properties" xmlns:vt="http://schemas.openxmlformats.org/officeDocument/2006/docPropsVTypes">
  <Template>TM04033925[[fn=Капля]]</Template>
  <TotalTime>1028</TotalTime>
  <Words>1677</Words>
  <Application>Microsoft Office PowerPoint</Application>
  <PresentationFormat>Широкоэкранный</PresentationFormat>
  <Paragraphs>57</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Капля</vt:lpstr>
      <vt:lpstr>Klinik dozimetriya  kimyoviy dozimetrlar </vt:lpstr>
      <vt:lpstr>Re’ja</vt:lpstr>
      <vt:lpstr>Plyonkali dozimetrlar(rangi o’zgarishi bilan aniqlaydigan)   Frikke dozimetrlari(ferro-sulfat li dozimetr)   Ionizatsion Kolorimetr   </vt:lpstr>
      <vt:lpstr>Ko’p kimyoviy detektorlar/dozimetrlar suyuq kimyoviy detektorlar ishlash prinsipi asosida ishlaydi.</vt:lpstr>
      <vt:lpstr>Plyonkali dozimetrlar   Plyonkali dozimetrlar Ionlashtiruvchi nurlar dozasini o’lchashda qo’llaniladi . Dozimetr ionlashtiruvchi nurlar ta’sirida qorayadi Aniqlovchi element sifatida mahsus plyenka(qatlam) ishlatiladi . Oxirgi asrning 80 yillarida plyenkali dozimetrar deyarli termolyuminisent dozimetrlar tomonidan amaliyotdan chetga chiqarilib tashlangan edi biroq plyenkali dozimetrlar hozirda ham tibbiyot markazlarida hamda tadqiqotlar labaratoriyalarida juda keng tarqalgan. </vt:lpstr>
      <vt:lpstr>Plyonkali dozimetr fotografik ya’ni fotoemulsiya hodisasi prinsipida ishlaydi.  Fotografik detektorlar ionlashtiruvchi nurlanishlarni sezuvchi fotomateriallarga asoslangan roentgen plyonkalardir. U selluloid plyo’nkaning bir yoki ikki tomoniga sezgir emulsiya qoplab tayyorlanadi .  Emulsiya AgCl yoki AgBr dan iborat. Emulsiyani shishaga yoki qo’g’ozga ha, qoplash mumkin . Nurlanish ta’sirida emulsiya qoplangan plyonkada yashiringan tasvir hosil bo’ladi . Keyin tasvir ko’rinadigan holatga keltiriladi . Fotoemulsiyaning qorayish darajasi nurlanish dozasiga bogliq bo’ladi . Ko’rinadigan holatga keltirishda kumush atomlari tiklanadi va emulsiyaning nurlanishga bo’lgan sezgirligi batamom so’nadi . Nurlantirilgan , ochilgan va berkitilgan plyonkada qorayishning optic zichligi saqlanib qoladi . Qorayishning optic zichligini quyidagi formula bilan ifodalash mumkin .   S = lg(J_0/J)  bu yerda Jo – plyenkaga kelib tushgan nurning quvvati , J – plyonkadan o’tgan nurning quvvati . </vt:lpstr>
      <vt:lpstr>Plyo’nkali dozimetr kamchiliklari va afzalliklari.  1)Sezgirligi past . 2)Nurlanish vaqtidan natijalar olishgacha bo’lgan uzun vaqt (sekin ishlaydi ko’p vaqt talab qiladi). 3)Qayta tahlillar sharoitlarining natijalar olishdagi nuqsonlar .    1)Arzonlikda (yasalishda sodda material moddalar ). 2)Keng talqinda qo’llanilaolishida. 3)Plyonkalar ancha chidamli ko’p vaqt davomida saqlab tura oladi. 4)Tashqi omillarga chidamliligi(zarblar , temperatura).   </vt:lpstr>
      <vt:lpstr>Hugo Fricke (1892 - 1972)</vt:lpstr>
      <vt:lpstr>Ferrosulfat detektori temir sulfat FⅇSO_4  tuzini sulfat kislotadagi eritmasida tayyorlanadi . Eritmada elektrolitik dissotsatsiya jarayonida temirning ikki valentlik Fⅇ^(+2) ioni hosil bo’ladi . Nurlanish ta’sirida suv molekulalarining parchalanishida H^∗ va 0H^∗ radikallar hosil bo’ladi . Fⅇ^(+2) ionlari 0H^∗ radikali yordamida oksidlanib , Fⅇ^(+3) ionini hosil qiladi . Oksidlanish reaksiyasi quiyidagi tenglama orqali amalga oshadi.  Fⅇ^(+2) + 0H^∗ ---&gt; Fⅇ^(+3)  + OH^- Eritmadagi kislorod bilan vodorod atomi birikib HO_2 radikali yuzaga keltiradi. HO_2 radikali ham oksidlash hususiyatiga ega.  Fⅇ^(+2) + OH_2 ---&gt; Fⅇ^(+3) + HO_2  Eritmalarda bu reaksiyalar natijasida hosil bo’lgan Fⅇ^(+3) miqdoriga ko’ra yutilgan energiya baholanadi.  Standart Ferrosulfat detektorning tarkibi 2 gramm FⅇSO_4 7H_2 O ; 0,3gramm N_a Cl , 110cm^3 hajmdagiH_2 SO_4 kislotaning 5л distillangan suvdagi eritmasi . Bu eritma shisha ampula ichiga quyiladi va og’zi berkitiladi . Detektor ishlatishga tayyor! Standart detector;larda 100eV energiyaning yutilishida 15,6 ta Fⅇ^(+3) ionlari hosil bo’ladi . Eritmaning optik zichligi o’zgaradi . Eritaning rangi ham o’zgaradi.   Eritmaga kelib tushayotgan nurning quvvatini Jo eritmadan o’tgan nurning quvvatini J1 deb belgilasak , u holda eritmaning optic zichligini o’zgarishini quyidagi formula orqali ifodalash mumkin. Δp=lg⁡〖J_0/J_1 〗  eritmada yutilgan nurning energiyasini esa ushbu ifoda orqali ifodalanadi  E = M lg⁡〖J_0/J_1 〗  bu yerda M – proporsionallik koeffitsienti bo’lib , nurlantirish sharoitiga bog’liq bo’lgan kattalik. Ferro-sulfat detektori yordamida gamma nurlanishning 2000 dan 40000 Rad oralig’idagi doza miqdorlarini o’lchash mumkin.Bu detektorning asosiy kamchiligi nurlanishga bo’lgan sezgirlik darajasining pastligidir .   </vt:lpstr>
      <vt:lpstr>Ionizatsion Kolorimetr</vt:lpstr>
      <vt:lpstr>Ionizatsion kolorimetr ishlash prinsipi</vt:lpstr>
      <vt:lpstr>Plyonkali(Film) dozimetrlarning amaliyotda qo’llanilishi</vt:lpstr>
      <vt:lpstr>Fricke(Ferro-sulfa)t dozimetrining amaliyotda qo’llanilishi</vt:lpstr>
      <vt:lpstr>Ionizatsion kolorimetr amaliyotda qo’llanilishi</vt:lpstr>
      <vt:lpstr>Foydalanilgan adabiyotlar va saytlar :  M . A . Qayumov . Dozimetriya asosalari va ionlashtiruvchi nurlardan homyalanish  https://en.wikipedia.org/wiki/alpha_magnetic_spectrometer  https://www.sciencedirect.com/topics/medicine-and-dentistry/film-dosimetry https://static.nuclear-power-engineering.ru/articles/2021/02/10.pdf https://ru.wikipedia.org/wiki/%D0%9F%D0%BB%D1%91%D0%BD%D0%BE%D1%87%D0%BD%D1%8B%D0%B9_%D1%85%D0%B8%D0%BC%D0%B8%D1%87%D0%B5%D1%81%D0%BA%D0%B8%D0%B9_%D0%B4%D0%BE%D0%B7%D0%B8%D0%BC%D0%B5%D1%82%D1%80 https://www.jstage.jst.go.jp/article/jnst1964/8/7/8_7_394/_pdf </vt:lpstr>
      <vt:lpstr>E’tiboringiz uchun Rahmat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Klinik dozimetriya  kimyoviy dozimetrlar </dc:title>
  <dc:creator>Jesse Pinkman</dc:creator>
  <cp:lastModifiedBy>alibeksabirov52@gmail.com</cp:lastModifiedBy>
  <cp:revision>3</cp:revision>
  <dcterms:created xsi:type="dcterms:W3CDTF">2025-03-18T06:47:03Z</dcterms:created>
  <dcterms:modified xsi:type="dcterms:W3CDTF">2025-04-03T10:24:01Z</dcterms:modified>
</cp:coreProperties>
</file>