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9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82" d="100"/>
          <a:sy n="82" d="100"/>
        </p:scale>
        <p:origin x="845" y="72"/>
      </p:cViewPr>
      <p:guideLst>
        <p:guide orient="horz" pos="2160"/>
        <p:guide pos="3891"/>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en-US"/>
          </a:p>
        </p:txBody>
      </p:sp>
      <p:sp>
        <p:nvSpPr>
          <p:cNvPr id="3" name="Date Placeholder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en-US" smtClean="0"/>
              <a:t>4/27/2026</a:t>
            </a:fld>
            <a:endParaRPr lang="en-US"/>
          </a:p>
        </p:txBody>
      </p:sp>
      <p:sp>
        <p:nvSpPr>
          <p:cNvPr id="4" name="Footer Placeholder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en-US"/>
          </a:p>
        </p:txBody>
      </p:sp>
      <p:sp>
        <p:nvSpPr>
          <p:cNvPr id="5" name="Slide Number Placeholder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en-US" smtClean="0"/>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US"/>
          </a:p>
        </p:txBody>
      </p:sp>
      <p:sp>
        <p:nvSpPr>
          <p:cNvPr id="3" name="Slide Number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en-US" smtClean="0"/>
              <a:t>4/27/2026</a:t>
            </a:fld>
            <a:endParaRPr lang="en-US"/>
          </a:p>
        </p:txBody>
      </p:sp>
      <p:sp>
        <p:nvSpPr>
          <p:cNvPr id="4" name="Slide Image Placeho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US"/>
          </a:p>
        </p:txBody>
      </p:sp>
      <p:sp>
        <p:nvSpPr>
          <p:cNvPr id="5" name="Note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760FBDFE-C587-4B4C-A407-44438C67B59E}" type="datetimeFigureOut">
              <a:rPr lang="en-US" smtClean="0"/>
              <a:t>4/27/2026</a:t>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9AE70B2-8BF9-45C0-BB95-33D1B9D3A854}" type="slidenum">
              <a:rPr lang="en-US" smtClean="0"/>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Замещающая дата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Замещающий номер слайда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Замещающая дата 3"/>
          <p:cNvSpPr>
            <a:spLocks noGrp="1"/>
          </p:cNvSpPr>
          <p:nvPr>
            <p:ph type="dt" sz="half" idx="10"/>
          </p:nvPr>
        </p:nvSpPr>
        <p:spPr/>
        <p:txBody>
          <a:bodyPr/>
          <a:lstStyle/>
          <a:p>
            <a:fld id="{760FBDFE-C587-4B4C-A407-44438C67B59E}" type="datetimeFigureOut">
              <a:rPr lang="en-US" smtClean="0"/>
              <a:t>4/27/2026</a:t>
            </a:fld>
            <a:endParaRPr lang="en-US"/>
          </a:p>
        </p:txBody>
      </p:sp>
      <p:sp>
        <p:nvSpPr>
          <p:cNvPr id="5" name="Замещающий нижний колонтитул 4"/>
          <p:cNvSpPr>
            <a:spLocks noGrp="1"/>
          </p:cNvSpPr>
          <p:nvPr>
            <p:ph type="ftr" sz="quarter" idx="11"/>
          </p:nvPr>
        </p:nvSpPr>
        <p:spPr/>
        <p:txBody>
          <a:bodyPr/>
          <a:lstStyle/>
          <a:p>
            <a:endParaRPr lang="en-US"/>
          </a:p>
        </p:txBody>
      </p:sp>
      <p:sp>
        <p:nvSpPr>
          <p:cNvPr id="6" name="Замещающий номер слайда 5"/>
          <p:cNvSpPr>
            <a:spLocks noGrp="1"/>
          </p:cNvSpPr>
          <p:nvPr>
            <p:ph type="sldNum" sz="quarter" idx="12"/>
          </p:nvPr>
        </p:nvSpPr>
        <p:spPr/>
        <p:txBody>
          <a:bodyPr/>
          <a:lstStyle/>
          <a:p>
            <a:fld id="{49AE70B2-8BF9-45C0-BB95-33D1B9D3A854}" type="slidenum">
              <a:rPr lang="en-US" smtClean="0"/>
              <a:t>‹#›</a:t>
            </a:fld>
            <a:endParaRPr 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Заголовок и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Текст 2"/>
          <p:cNvSpPr>
            <a:spLocks noGrp="1"/>
          </p:cNvSpPr>
          <p:nvPr>
            <p:ph type="body"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760FBDFE-C587-4B4C-A407-44438C67B59E}" type="datetimeFigureOut">
              <a:rPr lang="en-US" smtClean="0"/>
              <a:t>4/27/2026</a:t>
            </a:fld>
            <a:endParaRPr lang="en-US" dirty="0"/>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49AE70B2-8BF9-45C0-BB95-33D1B9D3A85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Замещающая дата 3"/>
          <p:cNvSpPr>
            <a:spLocks noGrp="1"/>
          </p:cNvSpPr>
          <p:nvPr>
            <p:ph type="dt" sz="half" idx="10"/>
          </p:nvPr>
        </p:nvSpPr>
        <p:spPr/>
        <p:txBody>
          <a:bodyPr/>
          <a:lstStyle/>
          <a:p>
            <a:fld id="{760FBDFE-C587-4B4C-A407-44438C67B59E}" type="datetimeFigureOut">
              <a:rPr lang="en-US" smtClean="0"/>
              <a:t>4/27/2026</a:t>
            </a:fld>
            <a:endParaRPr lang="en-US"/>
          </a:p>
        </p:txBody>
      </p:sp>
      <p:sp>
        <p:nvSpPr>
          <p:cNvPr id="5" name="Замещающий нижний колонтитул 4"/>
          <p:cNvSpPr>
            <a:spLocks noGrp="1"/>
          </p:cNvSpPr>
          <p:nvPr>
            <p:ph type="ftr" sz="quarter" idx="11"/>
          </p:nvPr>
        </p:nvSpPr>
        <p:spPr/>
        <p:txBody>
          <a:bodyPr/>
          <a:lstStyle/>
          <a:p>
            <a:endParaRPr lang="en-US"/>
          </a:p>
        </p:txBody>
      </p:sp>
      <p:sp>
        <p:nvSpPr>
          <p:cNvPr id="6" name="Замещающий номер слайда 5"/>
          <p:cNvSpPr>
            <a:spLocks noGrp="1"/>
          </p:cNvSpPr>
          <p:nvPr>
            <p:ph type="sldNum" sz="quarter" idx="12"/>
          </p:nvPr>
        </p:nvSpPr>
        <p:spPr/>
        <p:txBody>
          <a:bodyPr/>
          <a:lstStyle/>
          <a:p>
            <a:fld id="{49AE70B2-8BF9-45C0-BB95-33D1B9D3A854}" type="slidenum">
              <a:rPr lang="en-US" smtClean="0"/>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Замещающая дата 3"/>
          <p:cNvSpPr>
            <a:spLocks noGrp="1"/>
          </p:cNvSpPr>
          <p:nvPr>
            <p:ph type="dt" sz="half" idx="10"/>
          </p:nvPr>
        </p:nvSpPr>
        <p:spPr/>
        <p:txBody>
          <a:bodyPr/>
          <a:lstStyle/>
          <a:p>
            <a:fld id="{760FBDFE-C587-4B4C-A407-44438C67B59E}" type="datetimeFigureOut">
              <a:rPr lang="en-US" smtClean="0"/>
              <a:t>4/27/2026</a:t>
            </a:fld>
            <a:endParaRPr lang="en-US"/>
          </a:p>
        </p:txBody>
      </p:sp>
      <p:sp>
        <p:nvSpPr>
          <p:cNvPr id="5" name="Замещающий нижний колонтитул 4"/>
          <p:cNvSpPr>
            <a:spLocks noGrp="1"/>
          </p:cNvSpPr>
          <p:nvPr>
            <p:ph type="ftr" sz="quarter" idx="11"/>
          </p:nvPr>
        </p:nvSpPr>
        <p:spPr/>
        <p:txBody>
          <a:bodyPr/>
          <a:lstStyle/>
          <a:p>
            <a:endParaRPr lang="en-US"/>
          </a:p>
        </p:txBody>
      </p:sp>
      <p:sp>
        <p:nvSpPr>
          <p:cNvPr id="6" name="Замещающий номер слайда 5"/>
          <p:cNvSpPr>
            <a:spLocks noGrp="1"/>
          </p:cNvSpPr>
          <p:nvPr>
            <p:ph type="sldNum" sz="quarter" idx="12"/>
          </p:nvPr>
        </p:nvSpPr>
        <p:spPr/>
        <p:txBody>
          <a:bodyPr/>
          <a:lstStyle/>
          <a:p>
            <a:fld id="{49AE70B2-8BF9-45C0-BB95-33D1B9D3A854}" type="slidenum">
              <a:rPr lang="en-US" smtClean="0"/>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Замещающая дата 4"/>
          <p:cNvSpPr>
            <a:spLocks noGrp="1"/>
          </p:cNvSpPr>
          <p:nvPr>
            <p:ph type="dt" sz="half" idx="10"/>
          </p:nvPr>
        </p:nvSpPr>
        <p:spPr/>
        <p:txBody>
          <a:bodyPr/>
          <a:lstStyle/>
          <a:p>
            <a:fld id="{760FBDFE-C587-4B4C-A407-44438C67B59E}" type="datetimeFigureOut">
              <a:rPr lang="en-US" smtClean="0"/>
              <a:t>4/27/2026</a:t>
            </a:fld>
            <a:endParaRPr lang="en-US"/>
          </a:p>
        </p:txBody>
      </p:sp>
      <p:sp>
        <p:nvSpPr>
          <p:cNvPr id="6" name="Замещающий нижний колонтитул 5"/>
          <p:cNvSpPr>
            <a:spLocks noGrp="1"/>
          </p:cNvSpPr>
          <p:nvPr>
            <p:ph type="ftr" sz="quarter" idx="11"/>
          </p:nvPr>
        </p:nvSpPr>
        <p:spPr/>
        <p:txBody>
          <a:bodyPr/>
          <a:lstStyle/>
          <a:p>
            <a:endParaRPr lang="en-US"/>
          </a:p>
        </p:txBody>
      </p:sp>
      <p:sp>
        <p:nvSpPr>
          <p:cNvPr id="7" name="Замещающий номер слайда 6"/>
          <p:cNvSpPr>
            <a:spLocks noGrp="1"/>
          </p:cNvSpPr>
          <p:nvPr>
            <p:ph type="sldNum" sz="quarter" idx="12"/>
          </p:nvPr>
        </p:nvSpPr>
        <p:spPr/>
        <p:txBody>
          <a:bodyPr/>
          <a:lstStyle/>
          <a:p>
            <a:fld id="{49AE70B2-8BF9-45C0-BB95-33D1B9D3A854}" type="slidenum">
              <a:rPr lang="en-US" smtClean="0"/>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Замещающая дата 6"/>
          <p:cNvSpPr>
            <a:spLocks noGrp="1"/>
          </p:cNvSpPr>
          <p:nvPr>
            <p:ph type="dt" sz="half" idx="10"/>
          </p:nvPr>
        </p:nvSpPr>
        <p:spPr/>
        <p:txBody>
          <a:bodyPr/>
          <a:lstStyle/>
          <a:p>
            <a:fld id="{760FBDFE-C587-4B4C-A407-44438C67B59E}" type="datetimeFigureOut">
              <a:rPr lang="en-US" smtClean="0"/>
              <a:t>4/27/2026</a:t>
            </a:fld>
            <a:endParaRPr lang="en-US"/>
          </a:p>
        </p:txBody>
      </p:sp>
      <p:sp>
        <p:nvSpPr>
          <p:cNvPr id="8" name="Замещающий нижний колонтитул 7"/>
          <p:cNvSpPr>
            <a:spLocks noGrp="1"/>
          </p:cNvSpPr>
          <p:nvPr>
            <p:ph type="ftr" sz="quarter" idx="11"/>
          </p:nvPr>
        </p:nvSpPr>
        <p:spPr/>
        <p:txBody>
          <a:bodyPr/>
          <a:lstStyle/>
          <a:p>
            <a:endParaRPr lang="en-US"/>
          </a:p>
        </p:txBody>
      </p:sp>
      <p:sp>
        <p:nvSpPr>
          <p:cNvPr id="9" name="Замещающий номер слайда 8"/>
          <p:cNvSpPr>
            <a:spLocks noGrp="1"/>
          </p:cNvSpPr>
          <p:nvPr>
            <p:ph type="sldNum" sz="quarter" idx="12"/>
          </p:nvPr>
        </p:nvSpPr>
        <p:spPr/>
        <p:txBody>
          <a:bodyPr/>
          <a:lstStyle/>
          <a:p>
            <a:fld id="{49AE70B2-8BF9-45C0-BB95-33D1B9D3A854}" type="slidenum">
              <a:rPr lang="en-US" smtClean="0"/>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Замещающая дата 2"/>
          <p:cNvSpPr>
            <a:spLocks noGrp="1"/>
          </p:cNvSpPr>
          <p:nvPr>
            <p:ph type="dt" sz="half" idx="10"/>
          </p:nvPr>
        </p:nvSpPr>
        <p:spPr/>
        <p:txBody>
          <a:bodyPr/>
          <a:lstStyle/>
          <a:p>
            <a:fld id="{760FBDFE-C587-4B4C-A407-44438C67B59E}" type="datetimeFigureOut">
              <a:rPr lang="en-US" smtClean="0"/>
              <a:t>4/27/2026</a:t>
            </a:fld>
            <a:endParaRPr lang="en-US"/>
          </a:p>
        </p:txBody>
      </p:sp>
      <p:sp>
        <p:nvSpPr>
          <p:cNvPr id="4" name="Замещающий нижний колонтитул 3"/>
          <p:cNvSpPr>
            <a:spLocks noGrp="1"/>
          </p:cNvSpPr>
          <p:nvPr>
            <p:ph type="ftr" sz="quarter" idx="11"/>
          </p:nvPr>
        </p:nvSpPr>
        <p:spPr/>
        <p:txBody>
          <a:bodyPr/>
          <a:lstStyle/>
          <a:p>
            <a:endParaRPr lang="en-US"/>
          </a:p>
        </p:txBody>
      </p:sp>
      <p:sp>
        <p:nvSpPr>
          <p:cNvPr id="5" name="Замещающий номер слайда 4"/>
          <p:cNvSpPr>
            <a:spLocks noGrp="1"/>
          </p:cNvSpPr>
          <p:nvPr>
            <p:ph type="sldNum" sz="quarter" idx="12"/>
          </p:nvPr>
        </p:nvSpPr>
        <p:spPr/>
        <p:txBody>
          <a:bodyPr/>
          <a:lstStyle/>
          <a:p>
            <a:fld id="{49AE70B2-8BF9-45C0-BB95-33D1B9D3A854}" type="slidenum">
              <a:rPr lang="en-US" smtClean="0"/>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lstStyle/>
          <a:p>
            <a:fld id="{760FBDFE-C587-4B4C-A407-44438C67B59E}" type="datetimeFigureOut">
              <a:rPr lang="en-US" smtClean="0"/>
              <a:t>4/27/2026</a:t>
            </a:fld>
            <a:endParaRPr lang="en-US"/>
          </a:p>
        </p:txBody>
      </p:sp>
      <p:sp>
        <p:nvSpPr>
          <p:cNvPr id="3" name="Замещающий нижний колонтитул 2"/>
          <p:cNvSpPr>
            <a:spLocks noGrp="1"/>
          </p:cNvSpPr>
          <p:nvPr>
            <p:ph type="ftr" sz="quarter" idx="11"/>
          </p:nvPr>
        </p:nvSpPr>
        <p:spPr/>
        <p:txBody>
          <a:bodyPr/>
          <a:lstStyle/>
          <a:p>
            <a:endParaRPr lang="en-US"/>
          </a:p>
        </p:txBody>
      </p:sp>
      <p:sp>
        <p:nvSpPr>
          <p:cNvPr id="4" name="Замещающий номер слайда 3"/>
          <p:cNvSpPr>
            <a:spLocks noGrp="1"/>
          </p:cNvSpPr>
          <p:nvPr>
            <p:ph type="sldNum" sz="quarter" idx="12"/>
          </p:nvPr>
        </p:nvSpPr>
        <p:spPr/>
        <p:txBody>
          <a:bodyPr/>
          <a:lstStyle/>
          <a:p>
            <a:fld id="{49AE70B2-8BF9-45C0-BB95-33D1B9D3A854}" type="slidenum">
              <a:rPr lang="en-US" smtClean="0"/>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Замещающая дата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Замещающий номер слайда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t>‹#›</a:t>
            </a:fld>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Замещающая дата 4"/>
          <p:cNvSpPr>
            <a:spLocks noGrp="1"/>
          </p:cNvSpPr>
          <p:nvPr>
            <p:ph type="dt" sz="half" idx="10"/>
          </p:nvPr>
        </p:nvSpPr>
        <p:spPr/>
        <p:txBody>
          <a:bodyPr/>
          <a:lstStyle/>
          <a:p>
            <a:fld id="{9EFD9D74-47D9-4702-A33C-335B63B48DBF}" type="datetimeFigureOut">
              <a:rPr lang="en-US" smtClean="0"/>
              <a:t>4/27/2026</a:t>
            </a:fld>
            <a:endParaRPr lang="en-US" dirty="0"/>
          </a:p>
        </p:txBody>
      </p:sp>
      <p:sp>
        <p:nvSpPr>
          <p:cNvPr id="6" name="Замещающий нижний колонтитул 5"/>
          <p:cNvSpPr>
            <a:spLocks noGrp="1"/>
          </p:cNvSpPr>
          <p:nvPr>
            <p:ph type="ftr" sz="quarter" idx="11"/>
          </p:nvPr>
        </p:nvSpPr>
        <p:spPr/>
        <p:txBody>
          <a:bodyPr/>
          <a:lstStyle/>
          <a:p>
            <a:endParaRPr lang="en-US" dirty="0"/>
          </a:p>
        </p:txBody>
      </p:sp>
      <p:sp>
        <p:nvSpPr>
          <p:cNvPr id="7" name="Замещающий номер слайда 6"/>
          <p:cNvSpPr>
            <a:spLocks noGrp="1"/>
          </p:cNvSpPr>
          <p:nvPr>
            <p:ph type="sldNum" sz="quarter" idx="12"/>
          </p:nvPr>
        </p:nvSpPr>
        <p:spPr/>
        <p:txBody>
          <a:bodyPr/>
          <a:lstStyle/>
          <a:p>
            <a:fld id="{FABC47A4-756D-490B-A52F-7D9E2C9FC05F}" type="slidenum">
              <a:rPr lang="en-US" smtClean="0"/>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p:cNvPicPr>
            <a:picLocks noChangeAspect="1"/>
          </p:cNvPicPr>
          <p:nvPr/>
        </p:nvPicPr>
        <p:blipFill>
          <a:blip r:embed="rId14"/>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760FBDFE-C587-4B4C-A407-44438C67B59E}" type="datetimeFigureOut">
              <a:rPr lang="en-US" smtClean="0"/>
              <a:t>4/27/2026</a:t>
            </a:fld>
            <a:endParaRPr lang="en-US" dirty="0"/>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9AE70B2-8BF9-45C0-BB95-33D1B9D3A854}"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овое поле 3"/>
          <p:cNvSpPr txBox="1"/>
          <p:nvPr/>
        </p:nvSpPr>
        <p:spPr>
          <a:xfrm>
            <a:off x="1048384" y="388620"/>
            <a:ext cx="10232325" cy="1480820"/>
          </a:xfrm>
          <a:prstGeom prst="rect">
            <a:avLst/>
          </a:prstGeom>
          <a:noFill/>
        </p:spPr>
        <p:txBody>
          <a:bodyPr wrap="square" rtlCol="0">
            <a:noAutofit/>
          </a:bodyPr>
          <a:lstStyle/>
          <a:p>
            <a:pPr algn="ctr"/>
            <a:r>
              <a:rPr lang="en-US" altLang="ru-RU" sz="2400" dirty="0"/>
              <a:t>O</a:t>
            </a:r>
            <a:r>
              <a:rPr lang="en-US" altLang="en-US" sz="2400" dirty="0"/>
              <a:t>ʼ</a:t>
            </a:r>
            <a:r>
              <a:rPr lang="en-US" altLang="ru-RU" sz="2400" dirty="0"/>
              <a:t>rta </a:t>
            </a:r>
            <a:r>
              <a:rPr lang="en-US" altLang="ru-RU" sz="2400" dirty="0" err="1"/>
              <a:t>Osiyoning</a:t>
            </a:r>
            <a:r>
              <a:rPr lang="en-US" altLang="ru-RU" sz="2400" dirty="0"/>
              <a:t> V - </a:t>
            </a:r>
            <a:r>
              <a:rPr lang="en-US" altLang="ru-RU" sz="2400" dirty="0" err="1"/>
              <a:t>Xl</a:t>
            </a:r>
            <a:r>
              <a:rPr lang="en-US" altLang="ru-RU" sz="2400" dirty="0"/>
              <a:t> </a:t>
            </a:r>
            <a:r>
              <a:rPr lang="en-US" altLang="ru-RU" sz="2400" dirty="0" err="1"/>
              <a:t>asrlarda</a:t>
            </a:r>
            <a:r>
              <a:rPr lang="en-US" altLang="ru-RU" sz="2400" dirty="0"/>
              <a:t>  </a:t>
            </a:r>
            <a:r>
              <a:rPr lang="en-US" altLang="ru-RU" sz="2400" dirty="0" err="1"/>
              <a:t>Saljuqiylar</a:t>
            </a:r>
            <a:r>
              <a:rPr lang="en-US" altLang="ru-RU" sz="2400" dirty="0"/>
              <a:t>, </a:t>
            </a:r>
            <a:r>
              <a:rPr lang="en-US" altLang="ru-RU" sz="2400" dirty="0" err="1"/>
              <a:t>Qoraxoniylar</a:t>
            </a:r>
            <a:r>
              <a:rPr lang="en-US" altLang="ru-RU" sz="2400" dirty="0"/>
              <a:t> , </a:t>
            </a:r>
            <a:r>
              <a:rPr lang="en-US" altLang="ru-RU" sz="2400" dirty="0" err="1"/>
              <a:t>Xorazmshohlar</a:t>
            </a:r>
            <a:r>
              <a:rPr lang="en-US" altLang="ru-RU" sz="2400" dirty="0"/>
              <a:t>, </a:t>
            </a:r>
            <a:r>
              <a:rPr lang="en-US" altLang="ru-RU" sz="2400" dirty="0" err="1"/>
              <a:t>G</a:t>
            </a:r>
            <a:r>
              <a:rPr lang="en-US" altLang="en-US" sz="2400" dirty="0" err="1"/>
              <a:t>ʼ</a:t>
            </a:r>
            <a:r>
              <a:rPr lang="en-US" altLang="ru-RU" sz="2400" dirty="0" err="1"/>
              <a:t>aznaviylar</a:t>
            </a:r>
            <a:r>
              <a:rPr lang="en-US" altLang="ru-RU" sz="2400" dirty="0"/>
              <a:t>, </a:t>
            </a:r>
            <a:r>
              <a:rPr lang="en-US" altLang="ru-RU" sz="2400" dirty="0" err="1"/>
              <a:t>O</a:t>
            </a:r>
            <a:r>
              <a:rPr lang="en-US" altLang="en-US" sz="2400" dirty="0" err="1"/>
              <a:t>ʼ</a:t>
            </a:r>
            <a:r>
              <a:rPr lang="en-US" altLang="ru-RU" sz="2400" dirty="0" err="1"/>
              <a:t>g</a:t>
            </a:r>
            <a:r>
              <a:rPr lang="en-US" altLang="en-US" sz="2400" dirty="0" err="1"/>
              <a:t>ʼ</a:t>
            </a:r>
            <a:r>
              <a:rPr lang="en-US" altLang="ru-RU" sz="2400" dirty="0" err="1"/>
              <a:t>uzlar</a:t>
            </a:r>
            <a:r>
              <a:rPr lang="en-US" altLang="ru-RU" sz="2400" dirty="0"/>
              <a:t> </a:t>
            </a:r>
            <a:r>
              <a:rPr lang="en-US" altLang="ru-RU" sz="2400" dirty="0" err="1"/>
              <a:t>davlatlarining</a:t>
            </a:r>
            <a:r>
              <a:rPr lang="en-US" altLang="ru-RU" sz="2400" dirty="0"/>
              <a:t> </a:t>
            </a:r>
            <a:r>
              <a:rPr lang="en-US" altLang="ru-RU" sz="2400" dirty="0" err="1"/>
              <a:t>tarixiy</a:t>
            </a:r>
            <a:r>
              <a:rPr lang="en-US" altLang="ru-RU" sz="2400" dirty="0"/>
              <a:t> </a:t>
            </a:r>
            <a:r>
              <a:rPr lang="en-US" altLang="ru-RU" sz="2400" dirty="0" err="1"/>
              <a:t>geografiyasi</a:t>
            </a:r>
            <a:endParaRPr lang="ru-RU" altLang="en-US" sz="2400" dirty="0"/>
          </a:p>
        </p:txBody>
      </p:sp>
      <p:sp>
        <p:nvSpPr>
          <p:cNvPr id="5" name="Текстовое поле 4"/>
          <p:cNvSpPr txBox="1"/>
          <p:nvPr/>
        </p:nvSpPr>
        <p:spPr>
          <a:xfrm>
            <a:off x="3361055" y="1715135"/>
            <a:ext cx="4898390" cy="689610"/>
          </a:xfrm>
          <a:prstGeom prst="rect">
            <a:avLst/>
          </a:prstGeom>
          <a:noFill/>
        </p:spPr>
        <p:txBody>
          <a:bodyPr wrap="square" rtlCol="0">
            <a:noAutofit/>
          </a:bodyPr>
          <a:lstStyle/>
          <a:p>
            <a:r>
              <a:rPr lang="en-US" altLang="ru-RU" sz="2400"/>
              <a:t>Reja:</a:t>
            </a:r>
          </a:p>
        </p:txBody>
      </p:sp>
      <p:sp>
        <p:nvSpPr>
          <p:cNvPr id="6" name="Текстовое поле 5"/>
          <p:cNvSpPr txBox="1"/>
          <p:nvPr/>
        </p:nvSpPr>
        <p:spPr>
          <a:xfrm>
            <a:off x="1198880" y="2404745"/>
            <a:ext cx="9351010" cy="3172460"/>
          </a:xfrm>
          <a:prstGeom prst="rect">
            <a:avLst/>
          </a:prstGeom>
          <a:noFill/>
        </p:spPr>
        <p:txBody>
          <a:bodyPr wrap="square" rtlCol="0">
            <a:noAutofit/>
          </a:bodyPr>
          <a:lstStyle/>
          <a:p>
            <a:r>
              <a:rPr lang="en-US" altLang="ru-RU" sz="3600"/>
              <a:t>1.Davlatlarning kelib chiqishi</a:t>
            </a:r>
          </a:p>
          <a:p>
            <a:r>
              <a:rPr lang="en-US" altLang="ru-RU" sz="3600"/>
              <a:t>2. Ularning aholisi va xo</a:t>
            </a:r>
            <a:r>
              <a:rPr lang="en-US" altLang="en-US" sz="3600"/>
              <a:t>ʼ</a:t>
            </a:r>
            <a:r>
              <a:rPr lang="en-US" altLang="ru-RU" sz="3600"/>
              <a:t>jaligi</a:t>
            </a:r>
          </a:p>
          <a:p>
            <a:r>
              <a:rPr lang="en-US" altLang="ru-RU" sz="3600"/>
              <a:t>3. Davlatlarning tarixiy geografik joylashuvi</a:t>
            </a:r>
            <a:endParaRPr lang="ru-RU" altLang="en-US" sz="36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40105" y="457200"/>
            <a:ext cx="97155" cy="318135"/>
          </a:xfrm>
        </p:spPr>
        <p:txBody>
          <a:bodyPr/>
          <a:lstStyle/>
          <a:p>
            <a:r>
              <a:rPr lang="en-US" altLang="ru-RU" sz="1600"/>
              <a:t>.</a:t>
            </a:r>
          </a:p>
        </p:txBody>
      </p:sp>
      <p:pic>
        <p:nvPicPr>
          <p:cNvPr id="7" name="Замещающая рамка рисунка 6" descr="photo_2025-12-15_22-33-26"/>
          <p:cNvPicPr>
            <a:picLocks noGrp="1" noChangeAspect="1"/>
          </p:cNvPicPr>
          <p:nvPr>
            <p:ph type="pic" idx="1"/>
          </p:nvPr>
        </p:nvPicPr>
        <p:blipFill>
          <a:blip r:embed="rId2"/>
          <a:stretch>
            <a:fillRect/>
          </a:stretch>
        </p:blipFill>
        <p:spPr>
          <a:xfrm>
            <a:off x="6532245" y="308610"/>
            <a:ext cx="5344795" cy="6278880"/>
          </a:xfrm>
          <a:prstGeom prst="rect">
            <a:avLst/>
          </a:prstGeom>
        </p:spPr>
      </p:pic>
      <p:sp>
        <p:nvSpPr>
          <p:cNvPr id="6" name="Замещающий текст 5"/>
          <p:cNvSpPr>
            <a:spLocks noGrp="1"/>
          </p:cNvSpPr>
          <p:nvPr>
            <p:ph type="body" sz="half" idx="2"/>
          </p:nvPr>
        </p:nvSpPr>
        <p:spPr>
          <a:xfrm>
            <a:off x="177165" y="308610"/>
            <a:ext cx="6355080" cy="6190615"/>
          </a:xfrm>
        </p:spPr>
        <p:txBody>
          <a:bodyPr/>
          <a:lstStyle/>
          <a:p>
            <a:r>
              <a:rPr lang="en-US" altLang="ru-RU">
                <a:sym typeface="+mn-ea"/>
              </a:rPr>
              <a:t>G</a:t>
            </a:r>
            <a:r>
              <a:rPr lang="en-US" altLang="en-US">
                <a:sym typeface="+mn-ea"/>
              </a:rPr>
              <a:t>ʻ</a:t>
            </a:r>
            <a:r>
              <a:rPr lang="en-US" altLang="ru-RU">
                <a:sym typeface="+mn-ea"/>
              </a:rPr>
              <a:t>.d ning eng kuchaygan davri amir Sabuktegin, ayniqsa, sulton Mahmud G</a:t>
            </a:r>
            <a:r>
              <a:rPr lang="en-US" altLang="en-US">
                <a:sym typeface="+mn-ea"/>
              </a:rPr>
              <a:t>ʻ</a:t>
            </a:r>
            <a:r>
              <a:rPr lang="en-US" altLang="ru-RU">
                <a:sym typeface="+mn-ea"/>
              </a:rPr>
              <a:t>aznaviy hukmronligi yillariga to</a:t>
            </a:r>
            <a:r>
              <a:rPr lang="en-US" altLang="en-US">
                <a:sym typeface="+mn-ea"/>
              </a:rPr>
              <a:t>ʻ</a:t>
            </a:r>
            <a:r>
              <a:rPr lang="en-US" altLang="ru-RU">
                <a:sym typeface="+mn-ea"/>
              </a:rPr>
              <a:t>g</a:t>
            </a:r>
            <a:r>
              <a:rPr lang="en-US" altLang="en-US">
                <a:sym typeface="+mn-ea"/>
              </a:rPr>
              <a:t>ʻ</a:t>
            </a:r>
            <a:r>
              <a:rPr lang="en-US" altLang="ru-RU">
                <a:sym typeface="+mn-ea"/>
              </a:rPr>
              <a:t>ri keladi. 11-asr boshlariga kelganda Musulmon Sharqining eng qudratli davlatlaridan biriga aylangan G</a:t>
            </a:r>
            <a:r>
              <a:rPr lang="en-US" altLang="en-US">
                <a:sym typeface="+mn-ea"/>
              </a:rPr>
              <a:t>ʻ</a:t>
            </a:r>
            <a:r>
              <a:rPr lang="en-US" altLang="ru-RU">
                <a:sym typeface="+mn-ea"/>
              </a:rPr>
              <a:t>aznaviylar davlatining chegaralari g</a:t>
            </a:r>
            <a:r>
              <a:rPr lang="en-US" altLang="en-US">
                <a:sym typeface="+mn-ea"/>
              </a:rPr>
              <a:t>ʻ</a:t>
            </a:r>
            <a:r>
              <a:rPr lang="en-US" altLang="ru-RU">
                <a:sym typeface="+mn-ea"/>
              </a:rPr>
              <a:t>arbda Ray va Isfahon shaharlari, Kaspiy dengizi hamda shim.-g</a:t>
            </a:r>
            <a:r>
              <a:rPr lang="en-US" altLang="en-US">
                <a:sym typeface="+mn-ea"/>
              </a:rPr>
              <a:t>ʻ</a:t>
            </a:r>
            <a:r>
              <a:rPr lang="en-US" altLang="ru-RU">
                <a:sym typeface="+mn-ea"/>
              </a:rPr>
              <a:t>arbda Xorazm va Orol dengizigacha cho</a:t>
            </a:r>
            <a:r>
              <a:rPr lang="en-US" altLang="en-US">
                <a:sym typeface="+mn-ea"/>
              </a:rPr>
              <a:t>ʻ</a:t>
            </a:r>
            <a:r>
              <a:rPr lang="en-US" altLang="ru-RU">
                <a:sym typeface="+mn-ea"/>
              </a:rPr>
              <a:t>zilgan, sharqda esa Shimoliy Hindistonning kattagina qismini o</a:t>
            </a:r>
            <a:r>
              <a:rPr lang="en-US" altLang="en-US">
                <a:sym typeface="+mn-ea"/>
              </a:rPr>
              <a:t>ʻ</a:t>
            </a:r>
            <a:r>
              <a:rPr lang="en-US" altLang="ru-RU">
                <a:sym typeface="+mn-ea"/>
              </a:rPr>
              <a:t>z ichiga olgan va jan.da Balujistongacha yetgan edi. Mahmud G</a:t>
            </a:r>
            <a:r>
              <a:rPr lang="en-US" altLang="en-US">
                <a:sym typeface="+mn-ea"/>
              </a:rPr>
              <a:t>ʻ</a:t>
            </a:r>
            <a:r>
              <a:rPr lang="en-US" altLang="ru-RU">
                <a:sym typeface="+mn-ea"/>
              </a:rPr>
              <a:t>aznaviy somoniylar sulolasi barham topgach, ularning Xurosondagi butun hududini, keyinchalik Xorazm davlatini (1017) ham o</a:t>
            </a:r>
            <a:r>
              <a:rPr lang="en-US" altLang="en-US">
                <a:sym typeface="+mn-ea"/>
              </a:rPr>
              <a:t>ʻ</a:t>
            </a:r>
            <a:r>
              <a:rPr lang="en-US" altLang="ru-RU">
                <a:sym typeface="+mn-ea"/>
              </a:rPr>
              <a:t>z saltanati tarkibiga qo</a:t>
            </a:r>
            <a:r>
              <a:rPr lang="en-US" altLang="en-US">
                <a:sym typeface="+mn-ea"/>
              </a:rPr>
              <a:t>ʻ</a:t>
            </a:r>
            <a:r>
              <a:rPr lang="en-US" altLang="ru-RU">
                <a:sym typeface="+mn-ea"/>
              </a:rPr>
              <a:t>shib olgan. Biroq Janubiy Toxariston (hozirgi Shimoliy Afg</a:t>
            </a:r>
            <a:r>
              <a:rPr lang="en-US" altLang="en-US">
                <a:sym typeface="+mn-ea"/>
              </a:rPr>
              <a:t>ʻ</a:t>
            </a:r>
            <a:r>
              <a:rPr lang="en-US" altLang="ru-RU">
                <a:sym typeface="+mn-ea"/>
              </a:rPr>
              <a:t>oniston)dan tashqari Shimoliy Toxariston (hozirgi Surxondaryo viloyati va Janubiy Tojikiston) hududini ham egallash uchun g</a:t>
            </a:r>
            <a:r>
              <a:rPr lang="en-US" altLang="en-US">
                <a:sym typeface="+mn-ea"/>
              </a:rPr>
              <a:t>ʻ</a:t>
            </a:r>
            <a:r>
              <a:rPr lang="en-US" altLang="ru-RU">
                <a:sym typeface="+mn-ea"/>
              </a:rPr>
              <a:t>aznaviylar kurash boshlaganlarida qoraxoniylar bilan ularning manfaatlari o</a:t>
            </a:r>
            <a:r>
              <a:rPr lang="en-US" altLang="en-US">
                <a:sym typeface="+mn-ea"/>
              </a:rPr>
              <a:t>ʻ</a:t>
            </a:r>
            <a:r>
              <a:rPr lang="en-US" altLang="ru-RU">
                <a:sym typeface="+mn-ea"/>
              </a:rPr>
              <a:t>zaro to</a:t>
            </a:r>
            <a:r>
              <a:rPr lang="en-US" altLang="en-US">
                <a:sym typeface="+mn-ea"/>
              </a:rPr>
              <a:t>ʻ</a:t>
            </a:r>
            <a:r>
              <a:rPr lang="en-US" altLang="ru-RU">
                <a:sym typeface="+mn-ea"/>
              </a:rPr>
              <a:t>qnashdi. Keskin kurashlar natijasida Chag</a:t>
            </a:r>
            <a:r>
              <a:rPr lang="en-US" altLang="en-US">
                <a:sym typeface="+mn-ea"/>
              </a:rPr>
              <a:t>ʻ</a:t>
            </a:r>
            <a:r>
              <a:rPr lang="en-US" altLang="ru-RU">
                <a:sym typeface="+mn-ea"/>
              </a:rPr>
              <a:t>oniyon va Termiz g</a:t>
            </a:r>
            <a:r>
              <a:rPr lang="en-US" altLang="en-US">
                <a:sym typeface="+mn-ea"/>
              </a:rPr>
              <a:t>ʻ</a:t>
            </a:r>
            <a:r>
              <a:rPr lang="en-US" altLang="ru-RU">
                <a:sym typeface="+mn-ea"/>
              </a:rPr>
              <a:t>aznaviylarga bo</a:t>
            </a:r>
            <a:r>
              <a:rPr lang="en-US" altLang="en-US">
                <a:sym typeface="+mn-ea"/>
              </a:rPr>
              <a:t>ʻ</a:t>
            </a:r>
            <a:r>
              <a:rPr lang="en-US" altLang="ru-RU">
                <a:sym typeface="+mn-ea"/>
              </a:rPr>
              <a:t>ysundirilgan. G</a:t>
            </a:r>
            <a:r>
              <a:rPr lang="en-US" altLang="en-US">
                <a:sym typeface="+mn-ea"/>
              </a:rPr>
              <a:t>ʻ</a:t>
            </a:r>
            <a:r>
              <a:rPr lang="en-US" altLang="ru-RU">
                <a:sym typeface="+mn-ea"/>
              </a:rPr>
              <a:t>aznaviylar bilan qoraxoniylar davlati o</a:t>
            </a:r>
            <a:r>
              <a:rPr lang="en-US" altLang="en-US">
                <a:sym typeface="+mn-ea"/>
              </a:rPr>
              <a:t>ʻ</a:t>
            </a:r>
            <a:r>
              <a:rPr lang="en-US" altLang="ru-RU">
                <a:sym typeface="+mn-ea"/>
              </a:rPr>
              <a:t>rtasidagi chegara Amudaryo deb e</a:t>
            </a:r>
            <a:r>
              <a:rPr lang="en-US" altLang="en-US">
                <a:sym typeface="+mn-ea"/>
              </a:rPr>
              <a:t>ʼ</a:t>
            </a:r>
            <a:r>
              <a:rPr lang="en-US" altLang="ru-RU">
                <a:sym typeface="+mn-ea"/>
              </a:rPr>
              <a:t>tirof qilingan. 1024–1025-yillarda Mahmud G</a:t>
            </a:r>
            <a:r>
              <a:rPr lang="en-US" altLang="en-US">
                <a:sym typeface="+mn-ea"/>
              </a:rPr>
              <a:t>ʻ</a:t>
            </a:r>
            <a:r>
              <a:rPr lang="en-US" altLang="ru-RU">
                <a:sym typeface="+mn-ea"/>
              </a:rPr>
              <a:t>aznaviy Termiz yaqinida Amudaryoni kechib o</a:t>
            </a:r>
            <a:r>
              <a:rPr lang="en-US" altLang="en-US">
                <a:sym typeface="+mn-ea"/>
              </a:rPr>
              <a:t>ʻ</a:t>
            </a:r>
            <a:r>
              <a:rPr lang="en-US" altLang="ru-RU">
                <a:sym typeface="+mn-ea"/>
              </a:rPr>
              <a:t>tib, temir darvoza (Temir qopqa) orqali Sug</a:t>
            </a:r>
            <a:r>
              <a:rPr lang="en-US" altLang="en-US">
                <a:sym typeface="+mn-ea"/>
              </a:rPr>
              <a:t>ʻ</a:t>
            </a:r>
            <a:r>
              <a:rPr lang="en-US" altLang="ru-RU">
                <a:sym typeface="+mn-ea"/>
              </a:rPr>
              <a:t>dga hujum qilgan va Samarqandgacha borgan. Bu harbiy yurishlar natijasida Omul (Chorjo'y)gacha bo</a:t>
            </a:r>
            <a:r>
              <a:rPr lang="en-US" altLang="en-US">
                <a:sym typeface="+mn-ea"/>
              </a:rPr>
              <a:t>ʻ</a:t>
            </a:r>
            <a:r>
              <a:rPr lang="en-US" altLang="ru-RU">
                <a:sym typeface="+mn-ea"/>
              </a:rPr>
              <a:t>lgan viloyatlar qoraxoniylar hukmronligidan chiqib, g</a:t>
            </a:r>
            <a:r>
              <a:rPr lang="en-US" altLang="en-US">
                <a:sym typeface="+mn-ea"/>
              </a:rPr>
              <a:t>ʻ</a:t>
            </a:r>
            <a:r>
              <a:rPr lang="en-US" altLang="ru-RU">
                <a:sym typeface="+mn-ea"/>
              </a:rPr>
              <a:t>aznaviylar ta</a:t>
            </a:r>
            <a:r>
              <a:rPr lang="en-US" altLang="en-US">
                <a:sym typeface="+mn-ea"/>
              </a:rPr>
              <a:t>ʼ</a:t>
            </a:r>
            <a:r>
              <a:rPr lang="en-US" altLang="ru-RU">
                <a:sym typeface="+mn-ea"/>
              </a:rPr>
              <a:t>siriga o</a:t>
            </a:r>
            <a:r>
              <a:rPr lang="en-US" altLang="en-US">
                <a:sym typeface="+mn-ea"/>
              </a:rPr>
              <a:t>ʻ</a:t>
            </a:r>
            <a:r>
              <a:rPr lang="en-US" altLang="ru-RU">
                <a:sym typeface="+mn-ea"/>
              </a:rPr>
              <a:t>tgan. Bu davrda G</a:t>
            </a:r>
            <a:r>
              <a:rPr lang="en-US" altLang="en-US">
                <a:sym typeface="+mn-ea"/>
              </a:rPr>
              <a:t>ʻ</a:t>
            </a:r>
            <a:r>
              <a:rPr lang="en-US" altLang="ru-RU">
                <a:sym typeface="+mn-ea"/>
              </a:rPr>
              <a:t>aznaviylar davlati Sharqdagi yirik musulmon davlatiga aylangan edi. Biroq, Mahmud G</a:t>
            </a:r>
            <a:r>
              <a:rPr lang="en-US" altLang="en-US">
                <a:sym typeface="+mn-ea"/>
              </a:rPr>
              <a:t>ʻ</a:t>
            </a:r>
            <a:r>
              <a:rPr lang="en-US" altLang="ru-RU">
                <a:sym typeface="+mn-ea"/>
              </a:rPr>
              <a:t>aznaviyning o</a:t>
            </a:r>
            <a:r>
              <a:rPr lang="en-US" altLang="en-US">
                <a:sym typeface="+mn-ea"/>
              </a:rPr>
              <a:t>ʻ</a:t>
            </a:r>
            <a:r>
              <a:rPr lang="en-US" altLang="ru-RU">
                <a:sym typeface="+mn-ea"/>
              </a:rPr>
              <a:t>g</a:t>
            </a:r>
            <a:r>
              <a:rPr lang="en-US" altLang="en-US">
                <a:sym typeface="+mn-ea"/>
              </a:rPr>
              <a:t>ʻ</a:t>
            </a:r>
            <a:r>
              <a:rPr lang="en-US" altLang="ru-RU">
                <a:sym typeface="+mn-ea"/>
              </a:rPr>
              <a:t>li va valiahdi Mas</a:t>
            </a:r>
            <a:r>
              <a:rPr lang="en-US" altLang="en-US">
                <a:sym typeface="+mn-ea"/>
              </a:rPr>
              <a:t>ʼ</a:t>
            </a:r>
            <a:r>
              <a:rPr lang="en-US" altLang="ru-RU">
                <a:sym typeface="+mn-ea"/>
              </a:rPr>
              <a:t>ud G</a:t>
            </a:r>
            <a:r>
              <a:rPr lang="en-US" altLang="en-US">
                <a:sym typeface="+mn-ea"/>
              </a:rPr>
              <a:t>ʻ</a:t>
            </a:r>
            <a:r>
              <a:rPr lang="en-US" altLang="ru-RU">
                <a:sym typeface="+mn-ea"/>
              </a:rPr>
              <a:t>aznaviy hukmronligi davrida (1030–1041) G</a:t>
            </a:r>
            <a:r>
              <a:rPr lang="en-US" altLang="en-US">
                <a:sym typeface="+mn-ea"/>
              </a:rPr>
              <a:t>ʻ</a:t>
            </a:r>
            <a:r>
              <a:rPr lang="en-US" altLang="ru-RU">
                <a:sym typeface="+mn-ea"/>
              </a:rPr>
              <a:t>aznaviylar davlati o</a:t>
            </a:r>
            <a:r>
              <a:rPr lang="en-US" altLang="en-US">
                <a:sym typeface="+mn-ea"/>
              </a:rPr>
              <a:t>ʻ</a:t>
            </a:r>
            <a:r>
              <a:rPr lang="en-US" altLang="ru-RU">
                <a:sym typeface="+mn-ea"/>
              </a:rPr>
              <a:t>z qo</a:t>
            </a:r>
            <a:r>
              <a:rPr lang="en-US" altLang="en-US">
                <a:sym typeface="+mn-ea"/>
              </a:rPr>
              <a:t>ʻ</a:t>
            </a:r>
            <a:r>
              <a:rPr lang="en-US" altLang="ru-RU">
                <a:sym typeface="+mn-ea"/>
              </a:rPr>
              <a:t>l ostidagi hududlarni birin-ketin qo</a:t>
            </a:r>
            <a:r>
              <a:rPr lang="en-US" altLang="en-US">
                <a:sym typeface="+mn-ea"/>
              </a:rPr>
              <a:t>ʻ</a:t>
            </a:r>
            <a:r>
              <a:rPr lang="en-US" altLang="ru-RU">
                <a:sym typeface="+mn-ea"/>
              </a:rPr>
              <a:t>ldan chiqarib, asta-sekin tanazzulga yuz tuta boshladi.</a:t>
            </a:r>
            <a:endParaRPr lang="ru-RU" altLang="en-US"/>
          </a:p>
          <a:p>
            <a:endParaRPr lang="ru-RU"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овое поле 3"/>
          <p:cNvSpPr txBox="1"/>
          <p:nvPr/>
        </p:nvSpPr>
        <p:spPr>
          <a:xfrm>
            <a:off x="208280" y="135255"/>
            <a:ext cx="11875135" cy="6348730"/>
          </a:xfrm>
          <a:prstGeom prst="rect">
            <a:avLst/>
          </a:prstGeom>
          <a:noFill/>
        </p:spPr>
        <p:txBody>
          <a:bodyPr wrap="square" rtlCol="0">
            <a:noAutofit/>
          </a:bodyPr>
          <a:lstStyle/>
          <a:p>
            <a:r>
              <a:rPr lang="en-US" altLang="ru-RU"/>
              <a:t>O</a:t>
            </a:r>
            <a:r>
              <a:rPr lang="en-US" altLang="en-US"/>
              <a:t>ʻ</a:t>
            </a:r>
            <a:r>
              <a:rPr lang="en-US" altLang="ru-RU"/>
              <a:t>g</a:t>
            </a:r>
            <a:r>
              <a:rPr lang="en-US" altLang="en-US"/>
              <a:t>ʻ</a:t>
            </a:r>
            <a:r>
              <a:rPr lang="en-US" altLang="ru-RU"/>
              <a:t>uzlar (arab. va turk. O</a:t>
            </a:r>
            <a:r>
              <a:rPr lang="" altLang="en-US"/>
              <a:t>ğ</a:t>
            </a:r>
            <a:r>
              <a:rPr lang="en-US" altLang="ru-RU"/>
              <a:t>uzlar, O</a:t>
            </a:r>
            <a:r>
              <a:rPr lang="" altLang="en-US"/>
              <a:t>ğ</a:t>
            </a:r>
            <a:r>
              <a:rPr lang="en-US" altLang="ru-RU"/>
              <a:t>uz) — turkiyzabon qabilalarning 2 guruhi.  To</a:t>
            </a:r>
            <a:r>
              <a:rPr lang="en-US" altLang="en-US"/>
              <a:t>ʻ</a:t>
            </a:r>
            <a:r>
              <a:rPr lang="en-US" altLang="ru-RU"/>
              <a:t>qqiz O</a:t>
            </a:r>
            <a:r>
              <a:rPr lang="en-US" altLang="en-US"/>
              <a:t>ʻ</a:t>
            </a:r>
            <a:r>
              <a:rPr lang="en-US" altLang="ru-RU"/>
              <a:t>g'uz qabila ittifoqi; 8-asr o'rxun-enasoy yozuvlarida qayd etilgan. 7-asr boshida Turk xoqonligi tarkibida paydo bo</a:t>
            </a:r>
            <a:r>
              <a:rPr lang="en-US" altLang="en-US"/>
              <a:t>ʻ</a:t>
            </a:r>
            <a:r>
              <a:rPr lang="en-US" altLang="ru-RU"/>
              <a:t>lgan. 744—45 yillarda Turk xoqonligi tormor etilgach, hozirgi MXR hududida o</a:t>
            </a:r>
            <a:r>
              <a:rPr lang="en-US" altLang="en-US"/>
              <a:t>ʻ</a:t>
            </a:r>
            <a:r>
              <a:rPr lang="en-US" altLang="ru-RU"/>
              <a:t>z davlatlarini tuzgan uyg</a:t>
            </a:r>
            <a:r>
              <a:rPr lang="en-US" altLang="en-US"/>
              <a:t>ʻ</a:t>
            </a:r>
            <a:r>
              <a:rPr lang="en-US" altLang="ru-RU"/>
              <a:t>urlar qabila ittifoqida yetakchi mavqega ega bo</a:t>
            </a:r>
            <a:r>
              <a:rPr lang="en-US" altLang="en-US"/>
              <a:t>ʻ</a:t>
            </a:r>
            <a:r>
              <a:rPr lang="en-US" altLang="ru-RU"/>
              <a:t>lishgan. 840—866 yillarda qirg</a:t>
            </a:r>
            <a:r>
              <a:rPr lang="en-US" altLang="en-US"/>
              <a:t>ʻ</a:t>
            </a:r>
            <a:r>
              <a:rPr lang="en-US" altLang="ru-RU"/>
              <a:t>izlar tomonidan siqib chiqarilgan to</a:t>
            </a:r>
            <a:r>
              <a:rPr lang="en-US" altLang="en-US"/>
              <a:t>ʻ</a:t>
            </a:r>
            <a:r>
              <a:rPr lang="en-US" altLang="ru-RU"/>
              <a:t>qqiz O</a:t>
            </a:r>
            <a:r>
              <a:rPr lang="en-US" altLang="en-US"/>
              <a:t>ʻ</a:t>
            </a:r>
            <a:r>
              <a:rPr lang="en-US" altLang="ru-RU"/>
              <a:t>. hozirgi Sintszyan va Gansu viloyatiga ko</a:t>
            </a:r>
            <a:r>
              <a:rPr lang="en-US" altLang="en-US"/>
              <a:t>ʻ</a:t>
            </a:r>
            <a:r>
              <a:rPr lang="en-US" altLang="ru-RU"/>
              <a:t>chib o</a:t>
            </a:r>
            <a:r>
              <a:rPr lang="en-US" altLang="en-US"/>
              <a:t>ʻ</a:t>
            </a:r>
            <a:r>
              <a:rPr lang="en-US" altLang="ru-RU"/>
              <a:t>tishgan, Guanchjou davlati va Turfon davlatini (850—1250) barpo etganlar; bu yerda to</a:t>
            </a:r>
            <a:r>
              <a:rPr lang="en-US" altLang="en-US"/>
              <a:t>ʻ</a:t>
            </a:r>
            <a:r>
              <a:rPr lang="en-US" altLang="ru-RU"/>
              <a:t>qqiz O</a:t>
            </a:r>
            <a:r>
              <a:rPr lang="en-US" altLang="en-US"/>
              <a:t>ʻ</a:t>
            </a:r>
            <a:r>
              <a:rPr lang="en-US" altLang="ru-RU"/>
              <a:t>. nomi uyg</a:t>
            </a:r>
            <a:r>
              <a:rPr lang="en-US" altLang="en-US"/>
              <a:t>ʻ</a:t>
            </a:r>
            <a:r>
              <a:rPr lang="en-US" altLang="ru-RU"/>
              <a:t>ur etnonimi bilan almashgan.  9—11-asrlarda Orol va Kaspiy dengizi bo</a:t>
            </a:r>
            <a:r>
              <a:rPr lang="en-US" altLang="en-US"/>
              <a:t>ʻ</a:t>
            </a:r>
            <a:r>
              <a:rPr lang="en-US" altLang="ru-RU"/>
              <a:t>ylaridagi ko</a:t>
            </a:r>
            <a:r>
              <a:rPr lang="en-US" altLang="en-US"/>
              <a:t>ʻ</a:t>
            </a:r>
            <a:r>
              <a:rPr lang="en-US" altLang="ru-RU"/>
              <a:t>chmanchi va yarim o</a:t>
            </a:r>
            <a:r>
              <a:rPr lang="en-US" altLang="en-US"/>
              <a:t>ʻ</a:t>
            </a:r>
            <a:r>
              <a:rPr lang="en-US" altLang="ru-RU"/>
              <a:t>troq qabilalar ittifoqi (g</a:t>
            </a:r>
            <a:r>
              <a:rPr lang="en-US" altLang="en-US"/>
              <a:t>ʻ</a:t>
            </a:r>
            <a:r>
              <a:rPr lang="en-US" altLang="ru-RU"/>
              <a:t>uzlar); Yangikent O</a:t>
            </a:r>
            <a:r>
              <a:rPr lang="en-US" altLang="en-US"/>
              <a:t>ʻ</a:t>
            </a:r>
            <a:r>
              <a:rPr lang="en-US" altLang="ru-RU"/>
              <a:t>. yabg</a:t>
            </a:r>
            <a:r>
              <a:rPr lang="en-US" altLang="en-US"/>
              <a:t>ʻ</a:t>
            </a:r>
            <a:r>
              <a:rPr lang="en-US" altLang="ru-RU"/>
              <a:t>usi qarorgohi bo</a:t>
            </a:r>
            <a:r>
              <a:rPr lang="en-US" altLang="en-US"/>
              <a:t>ʻ</a:t>
            </a:r>
            <a:r>
              <a:rPr lang="en-US" altLang="ru-RU"/>
              <a:t>lgan. 11-asrning 50—60-yillarida O</a:t>
            </a:r>
            <a:r>
              <a:rPr lang="en-US" altLang="en-US"/>
              <a:t>ʻ</a:t>
            </a:r>
            <a:r>
              <a:rPr lang="en-US" altLang="ru-RU"/>
              <a:t>.ning bir qismi Yaroslav Mudriyning o</a:t>
            </a:r>
            <a:r>
              <a:rPr lang="en-US" altLang="en-US"/>
              <a:t>ʻ</a:t>
            </a:r>
            <a:r>
              <a:rPr lang="en-US" altLang="ru-RU"/>
              <a:t>g</a:t>
            </a:r>
            <a:r>
              <a:rPr lang="en-US" altLang="en-US"/>
              <a:t>ʻ</a:t>
            </a:r>
            <a:r>
              <a:rPr lang="en-US" altLang="ru-RU"/>
              <a:t>illari tomonidan tormor qilinib, Kiyev knyazlarining vassallari sifatida Ros daryosi bo</a:t>
            </a:r>
            <a:r>
              <a:rPr lang="en-US" altLang="en-US"/>
              <a:t>ʻ</a:t>
            </a:r>
            <a:r>
              <a:rPr lang="en-US" altLang="ru-RU"/>
              <a:t>ylariga joylashganlar; Sirdaryo O</a:t>
            </a:r>
            <a:r>
              <a:rPr lang="en-US" altLang="en-US"/>
              <a:t>ʻ</a:t>
            </a:r>
            <a:r>
              <a:rPr lang="en-US" altLang="ru-RU"/>
              <a:t>.ining boshqa qismi 10—11-asr boshida Buxoro va Xuroson yerlari tomon siljiganlar. 1040-yildan so</a:t>
            </a:r>
            <a:r>
              <a:rPr lang="en-US" altLang="en-US"/>
              <a:t>ʻ</a:t>
            </a:r>
            <a:r>
              <a:rPr lang="en-US" altLang="ru-RU"/>
              <a:t>ng saljuqiylar bosh bo</a:t>
            </a:r>
            <a:r>
              <a:rPr lang="en-US" altLang="en-US"/>
              <a:t>ʻ</a:t>
            </a:r>
            <a:r>
              <a:rPr lang="en-US" altLang="ru-RU"/>
              <a:t>lgan O</a:t>
            </a:r>
            <a:r>
              <a:rPr lang="en-US" altLang="en-US"/>
              <a:t>ʻ</a:t>
            </a:r>
            <a:r>
              <a:rPr lang="en-US" altLang="ru-RU"/>
              <a:t>. G</a:t>
            </a:r>
            <a:r>
              <a:rPr lang="en-US" altLang="en-US"/>
              <a:t>ʻ</a:t>
            </a:r>
            <a:r>
              <a:rPr lang="en-US" altLang="ru-RU"/>
              <a:t>arbiy Osiyo mamlakatlarini bosib olganlar. 11 — 13-asrlarda O</a:t>
            </a:r>
            <a:r>
              <a:rPr lang="en-US" altLang="en-US"/>
              <a:t>ʻ</a:t>
            </a:r>
            <a:r>
              <a:rPr lang="en-US" altLang="ru-RU"/>
              <a:t>. etnonimi O</a:t>
            </a:r>
            <a:r>
              <a:rPr lang="en-US" altLang="en-US"/>
              <a:t>ʻ</a:t>
            </a:r>
            <a:r>
              <a:rPr lang="en-US" altLang="ru-RU"/>
              <a:t>rta Osiyo va Eronda turkman, Yaqin Sharqda esa turk etnonimi bilan almashgan. O</a:t>
            </a:r>
            <a:r>
              <a:rPr lang="en-US" altLang="en-US"/>
              <a:t>ʻ</a:t>
            </a:r>
            <a:r>
              <a:rPr lang="en-US" altLang="ru-RU"/>
              <a:t>. turkman, ozarbayjon, turk hamda gagauz va qoraqalpoqlar etnogenezida muhim rol o</a:t>
            </a:r>
            <a:r>
              <a:rPr lang="en-US" altLang="en-US"/>
              <a:t>ʻ</a:t>
            </a:r>
            <a:r>
              <a:rPr lang="en-US" altLang="ru-RU"/>
              <a:t>ynagan. O</a:t>
            </a:r>
            <a:r>
              <a:rPr lang="en-US" altLang="en-US"/>
              <a:t>ʻ</a:t>
            </a:r>
            <a:r>
              <a:rPr lang="en-US" altLang="ru-RU"/>
              <a:t>.ning epik asarlari ("Kitobi dadam Qo</a:t>
            </a:r>
            <a:r>
              <a:rPr lang="en-US" altLang="en-US"/>
              <a:t>ʻ</a:t>
            </a:r>
            <a:r>
              <a:rPr lang="en-US" altLang="ru-RU"/>
              <a:t>rqut", "O</a:t>
            </a:r>
            <a:r>
              <a:rPr lang="en-US" altLang="en-US"/>
              <a:t>ʻ</a:t>
            </a:r>
            <a:r>
              <a:rPr lang="en-US" altLang="ru-RU"/>
              <a:t>g</a:t>
            </a:r>
            <a:r>
              <a:rPr lang="en-US" altLang="en-US"/>
              <a:t>ʻ</a:t>
            </a:r>
            <a:r>
              <a:rPr lang="en-US" altLang="ru-RU"/>
              <a:t>uznoma") saqlanib qolgan.</a:t>
            </a:r>
          </a:p>
          <a:p>
            <a:r>
              <a:rPr lang="en-US" altLang="ru-RU"/>
              <a:t>VI-asrda turkiylar Oxota dengizidan Qrimgacha bo</a:t>
            </a:r>
            <a:r>
              <a:rPr lang="en-US" altLang="en-US"/>
              <a:t>ʻ</a:t>
            </a:r>
            <a:r>
              <a:rPr lang="en-US" altLang="ru-RU"/>
              <a:t>lgan maydonni egallagan buyuk saltanat tuzishdi va saltanatning rivojlanishida o</a:t>
            </a:r>
            <a:r>
              <a:rPr lang="en-US" altLang="en-US"/>
              <a:t>ʻ</a:t>
            </a:r>
            <a:r>
              <a:rPr lang="en-US" altLang="ru-RU"/>
              <a:t>g</a:t>
            </a:r>
            <a:r>
              <a:rPr lang="en-US" altLang="en-US"/>
              <a:t>ʻ</a:t>
            </a:r>
            <a:r>
              <a:rPr lang="en-US" altLang="ru-RU"/>
              <a:t>uzlar ham faol ishtirok etishdi.</a:t>
            </a:r>
          </a:p>
          <a:p>
            <a:r>
              <a:rPr lang="en-US" altLang="ru-RU"/>
              <a:t>VIII-asrda turkiy xalqqa mansub bo</a:t>
            </a:r>
            <a:r>
              <a:rPr lang="en-US" altLang="en-US"/>
              <a:t>ʻ</a:t>
            </a:r>
            <a:r>
              <a:rPr lang="en-US" altLang="ru-RU"/>
              <a:t>lgan uyg'urlar ular g</a:t>
            </a:r>
            <a:r>
              <a:rPr lang="en-US" altLang="en-US"/>
              <a:t>ʻ</a:t>
            </a:r>
            <a:r>
              <a:rPr lang="en-US" altLang="ru-RU"/>
              <a:t>arbga ko</a:t>
            </a:r>
            <a:r>
              <a:rPr lang="en-US" altLang="en-US"/>
              <a:t>ʻ</a:t>
            </a:r>
            <a:r>
              <a:rPr lang="en-US" altLang="ru-RU"/>
              <a:t>chishiga majbur qilishadi.</a:t>
            </a:r>
          </a:p>
          <a:p>
            <a:r>
              <a:rPr lang="en-US" altLang="ru-RU"/>
              <a:t>IX-asrda o</a:t>
            </a:r>
            <a:r>
              <a:rPr lang="en-US" altLang="en-US"/>
              <a:t>ʻ</a:t>
            </a:r>
            <a:r>
              <a:rPr lang="en-US" altLang="ru-RU"/>
              <a:t>g</a:t>
            </a:r>
            <a:r>
              <a:rPr lang="en-US" altLang="en-US"/>
              <a:t>ʻ</a:t>
            </a:r>
            <a:r>
              <a:rPr lang="en-US" altLang="ru-RU"/>
              <a:t>uzlarning bir qismi Volgani kechib o</a:t>
            </a:r>
            <a:r>
              <a:rPr lang="en-US" altLang="en-US"/>
              <a:t>ʻ</a:t>
            </a:r>
            <a:r>
              <a:rPr lang="en-US" altLang="ru-RU"/>
              <a:t>tdi va bijanaklarni siquvga oldi.</a:t>
            </a:r>
          </a:p>
          <a:p>
            <a:r>
              <a:rPr lang="en-US" altLang="ru-RU"/>
              <a:t>X-asrda ularning boshqa qismi Buxoroga ko</a:t>
            </a:r>
            <a:r>
              <a:rPr lang="en-US" altLang="en-US"/>
              <a:t>ʻ</a:t>
            </a:r>
            <a:r>
              <a:rPr lang="en-US" altLang="ru-RU"/>
              <a:t>chdi va o</a:t>
            </a:r>
            <a:r>
              <a:rPr lang="en-US" altLang="en-US"/>
              <a:t>ʻ</a:t>
            </a:r>
            <a:r>
              <a:rPr lang="en-US" altLang="ru-RU"/>
              <a:t>troqlashdi.</a:t>
            </a:r>
          </a:p>
          <a:p>
            <a:r>
              <a:rPr lang="en-US" altLang="ru-RU"/>
              <a:t>XI-asrda o</a:t>
            </a:r>
            <a:r>
              <a:rPr lang="en-US" altLang="en-US"/>
              <a:t>ʻ</a:t>
            </a:r>
            <a:r>
              <a:rPr lang="en-US" altLang="ru-RU"/>
              <a:t>g</a:t>
            </a:r>
            <a:r>
              <a:rPr lang="en-US" altLang="en-US"/>
              <a:t>ʻ</a:t>
            </a:r>
            <a:r>
              <a:rPr lang="en-US" altLang="ru-RU"/>
              <a:t>uzlarning bir qismi Forsga, qolganlari O'rtayer dengiziga ko</a:t>
            </a:r>
            <a:r>
              <a:rPr lang="en-US" altLang="en-US"/>
              <a:t>ʻ</a:t>
            </a:r>
            <a:r>
              <a:rPr lang="en-US" altLang="ru-RU"/>
              <a:t>chishdi. Qolganlari esa Rusning janubiy qismi orqali Bolqon yarimoroliga borib joylashdi.</a:t>
            </a:r>
          </a:p>
          <a:p>
            <a:r>
              <a:rPr lang="en-US" altLang="ru-RU"/>
              <a:t>Saljuqiylar davlatini tuzgan saljuqlar asli o</a:t>
            </a:r>
            <a:r>
              <a:rPr lang="en-US" altLang="en-US"/>
              <a:t>ʻ</a:t>
            </a:r>
            <a:r>
              <a:rPr lang="en-US" altLang="ru-RU"/>
              <a:t>g</a:t>
            </a:r>
            <a:r>
              <a:rPr lang="en-US" altLang="en-US"/>
              <a:t>ʻ</a:t>
            </a:r>
            <a:r>
              <a:rPr lang="en-US" altLang="ru-RU"/>
              <a:t>uz bolishgan, shu bilan birga hozirgi kunda turklar turkmanlar, ozarbayjonlar hamda Anatoliya turklarining avlodlari ham o</a:t>
            </a:r>
            <a:r>
              <a:rPr lang="en-US" altLang="en-US"/>
              <a:t>ʻ</a:t>
            </a:r>
            <a:r>
              <a:rPr lang="en-US" altLang="ru-RU"/>
              <a:t>g</a:t>
            </a:r>
            <a:r>
              <a:rPr lang="en-US" altLang="en-US"/>
              <a:t>ʻ</a:t>
            </a:r>
            <a:r>
              <a:rPr lang="en-US" altLang="ru-RU"/>
              <a:t>uzlardir.</a:t>
            </a:r>
          </a:p>
          <a:p>
            <a:r>
              <a:rPr lang="en-US" altLang="ru-RU"/>
              <a:t>10-asrdan boshlab o'g'uzlar Islom dinini qabul qiladilar.</a:t>
            </a:r>
          </a:p>
          <a:p>
            <a:endParaRPr lang="en-US" alt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Изображение 3" descr="photo_2025-12-15_22-38-47"/>
          <p:cNvPicPr>
            <a:picLocks noChangeAspect="1"/>
          </p:cNvPicPr>
          <p:nvPr/>
        </p:nvPicPr>
        <p:blipFill>
          <a:blip r:embed="rId2"/>
          <a:stretch>
            <a:fillRect/>
          </a:stretch>
        </p:blipFill>
        <p:spPr>
          <a:xfrm>
            <a:off x="217170" y="0"/>
            <a:ext cx="11811000" cy="6674485"/>
          </a:xfrm>
          <a:prstGeom prst="rect">
            <a:avLst/>
          </a:prstGeom>
        </p:spPr>
      </p:pic>
      <p:sp>
        <p:nvSpPr>
          <p:cNvPr id="6" name="Текстовое поле 5"/>
          <p:cNvSpPr txBox="1"/>
          <p:nvPr/>
        </p:nvSpPr>
        <p:spPr>
          <a:xfrm rot="16200000">
            <a:off x="2726690" y="-1118235"/>
            <a:ext cx="613410" cy="5398770"/>
          </a:xfrm>
          <a:prstGeom prst="rect">
            <a:avLst/>
          </a:prstGeom>
          <a:noFill/>
        </p:spPr>
        <p:txBody>
          <a:bodyPr vert="eaVert" wrap="square" rtlCol="0">
            <a:spAutoFit/>
          </a:bodyPr>
          <a:lstStyle/>
          <a:p>
            <a:r>
              <a:rPr lang="en-US" altLang="ru-RU" sz="2800"/>
              <a:t>E’tiboringiz uchun raxmat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775970" y="457200"/>
            <a:ext cx="10932795" cy="561340"/>
          </a:xfrm>
        </p:spPr>
        <p:txBody>
          <a:bodyPr/>
          <a:lstStyle/>
          <a:p>
            <a:r>
              <a:rPr lang="en-US" altLang="ru-RU"/>
              <a:t>O’rta Osiyo davlatlarining v-xI asrlarda tarixiy geografiyasi</a:t>
            </a:r>
          </a:p>
        </p:txBody>
      </p:sp>
      <p:pic>
        <p:nvPicPr>
          <p:cNvPr id="7" name="Замещающая рамка рисунка 6" descr="photo_2025-12-15_20-52-02"/>
          <p:cNvPicPr>
            <a:picLocks noGrp="1" noChangeAspect="1"/>
          </p:cNvPicPr>
          <p:nvPr>
            <p:ph type="pic" idx="1"/>
          </p:nvPr>
        </p:nvPicPr>
        <p:blipFill>
          <a:blip r:embed="rId2"/>
          <a:stretch>
            <a:fillRect/>
          </a:stretch>
        </p:blipFill>
        <p:spPr>
          <a:xfrm>
            <a:off x="775970" y="1137285"/>
            <a:ext cx="11165205" cy="5419090"/>
          </a:xfrm>
          <a:prstGeom prst="rect">
            <a:avLst/>
          </a:prstGeom>
        </p:spPr>
      </p:pic>
      <p:sp>
        <p:nvSpPr>
          <p:cNvPr id="6" name="Замещающий текст 5"/>
          <p:cNvSpPr>
            <a:spLocks noGrp="1"/>
          </p:cNvSpPr>
          <p:nvPr>
            <p:ph type="body" sz="half" idx="2"/>
          </p:nvPr>
        </p:nvSpPr>
        <p:spPr>
          <a:xfrm>
            <a:off x="840105" y="1136650"/>
            <a:ext cx="260985" cy="363855"/>
          </a:xfrm>
        </p:spPr>
        <p:txBody>
          <a:bodyPr/>
          <a:lstStyle/>
          <a:p>
            <a:r>
              <a:rPr lang="en-US" altLang="ru-RU"/>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овое поле 3"/>
          <p:cNvSpPr txBox="1"/>
          <p:nvPr/>
        </p:nvSpPr>
        <p:spPr>
          <a:xfrm>
            <a:off x="313055" y="260350"/>
            <a:ext cx="11565890" cy="1974215"/>
          </a:xfrm>
          <a:prstGeom prst="rect">
            <a:avLst/>
          </a:prstGeom>
          <a:noFill/>
        </p:spPr>
        <p:txBody>
          <a:bodyPr wrap="square" rtlCol="0">
            <a:noAutofit/>
          </a:bodyPr>
          <a:lstStyle/>
          <a:p>
            <a:r>
              <a:rPr lang="en-US" altLang="ru-RU" sz="2000"/>
              <a:t>Buyuk Saljuqiylar imperiyasi  yoki Saljuqiylar davlati  — (1038-1308) o</a:t>
            </a:r>
            <a:r>
              <a:rPr lang="en-US" altLang="en-US" sz="2000"/>
              <a:t>ʻ</a:t>
            </a:r>
            <a:r>
              <a:rPr lang="en-US" altLang="ru-RU" sz="2000"/>
              <a:t>rta asrlarda o</a:t>
            </a:r>
            <a:r>
              <a:rPr lang="en-US" altLang="en-US" sz="2000"/>
              <a:t>ʻ</a:t>
            </a:r>
            <a:r>
              <a:rPr lang="en-US" altLang="ru-RU" sz="2000"/>
              <a:t>g</a:t>
            </a:r>
            <a:r>
              <a:rPr lang="en-US" altLang="en-US" sz="2000"/>
              <a:t>ʻ</a:t>
            </a:r>
            <a:r>
              <a:rPr lang="en-US" altLang="ru-RU" sz="2000"/>
              <a:t>uz turkmanlarining Kinik qabilasi tomonidan asos solingan turk , sunniy musulmon imperiyasi . Saljuqiylar Hindukush tog'laridan G'arbiy Anadolugacha va O'rta Osiyodan Fors ko'rfaziga qadar cho'zilgan katta hududni nazorat qildilar . Orol dengizi yaqinida kuchayib, avval XurosonShaharni qo'lga kiritgan saljuqiylar bu yerdan Eronga o'tib , Anado'lidagi shaharlarni nazorat ostiga oldilar.</a:t>
            </a:r>
            <a:endParaRPr lang="ru-RU" altLang="en-US" sz="2000"/>
          </a:p>
        </p:txBody>
      </p:sp>
      <p:sp>
        <p:nvSpPr>
          <p:cNvPr id="5" name="Текстовое поле 4"/>
          <p:cNvSpPr txBox="1"/>
          <p:nvPr/>
        </p:nvSpPr>
        <p:spPr>
          <a:xfrm>
            <a:off x="313055" y="2234565"/>
            <a:ext cx="11429365" cy="4286885"/>
          </a:xfrm>
          <a:prstGeom prst="rect">
            <a:avLst/>
          </a:prstGeom>
          <a:noFill/>
        </p:spPr>
        <p:txBody>
          <a:bodyPr wrap="square" rtlCol="0">
            <a:noAutofit/>
          </a:bodyPr>
          <a:lstStyle/>
          <a:p>
            <a:r>
              <a:rPr lang="en-US" altLang="ru-RU"/>
              <a:t>Saljuqiylar davlati</a:t>
            </a:r>
          </a:p>
          <a:p>
            <a:r>
              <a:rPr lang="en-US" altLang="ru-RU"/>
              <a:t>Poytaxti</a:t>
            </a:r>
          </a:p>
          <a:p>
            <a:r>
              <a:rPr lang="en-US" altLang="ru-RU"/>
              <a:t>Nishopur(1037-1043), Ray(1043-1051), Isfahon(1051-1118), Hamadon(1118-1194), Marv(1118-1153)</a:t>
            </a:r>
          </a:p>
          <a:p>
            <a:r>
              <a:rPr lang="en-US" altLang="ru-RU"/>
              <a:t>Yirik shaharlari</a:t>
            </a:r>
          </a:p>
          <a:p>
            <a:r>
              <a:rPr lang="en-US" altLang="ru-RU"/>
              <a:t>Marv,Nishopur,Ray,Isfahon,Hamadon,Sharon,Ba</a:t>
            </a:r>
            <a:r>
              <a:rPr lang="" altLang="en-US"/>
              <a:t>ğ</a:t>
            </a:r>
            <a:r>
              <a:rPr lang="en-US" altLang="ru-RU"/>
              <a:t>dot,K</a:t>
            </a:r>
            <a:r>
              <a:rPr lang="en-US" altLang="en-US"/>
              <a:t>ó</a:t>
            </a:r>
            <a:r>
              <a:rPr lang="en-US" altLang="ru-RU"/>
              <a:t>nya,Musul,Halas,Damashq,Iznik,Samarqand,Buxoro.</a:t>
            </a:r>
          </a:p>
          <a:p>
            <a:r>
              <a:rPr lang="en-US" altLang="ru-RU"/>
              <a:t>Til(lar)i</a:t>
            </a:r>
          </a:p>
          <a:p>
            <a:r>
              <a:rPr lang="en-US" altLang="ru-RU"/>
              <a:t>O</a:t>
            </a:r>
            <a:r>
              <a:rPr lang="en-US" altLang="en-US"/>
              <a:t>ʻ</a:t>
            </a:r>
            <a:r>
              <a:rPr lang="en-US" altLang="ru-RU"/>
              <a:t>g</a:t>
            </a:r>
            <a:r>
              <a:rPr lang="en-US" altLang="en-US"/>
              <a:t>ʻ</a:t>
            </a:r>
            <a:r>
              <a:rPr lang="en-US" altLang="ru-RU"/>
              <a:t>uz Turkchasi</a:t>
            </a:r>
          </a:p>
          <a:p>
            <a:r>
              <a:rPr lang="en-US" altLang="ru-RU"/>
              <a:t>Fors</a:t>
            </a:r>
          </a:p>
          <a:p>
            <a:r>
              <a:rPr lang="en-US" altLang="ru-RU"/>
              <a:t>Dini</a:t>
            </a:r>
          </a:p>
          <a:p>
            <a:r>
              <a:rPr lang="en-US" altLang="ru-RU"/>
              <a:t>Islom</a:t>
            </a:r>
          </a:p>
          <a:p>
            <a:r>
              <a:rPr lang="en-US" altLang="ru-RU"/>
              <a:t>Pul birligi</a:t>
            </a:r>
          </a:p>
          <a:p>
            <a:r>
              <a:rPr lang="en-US" altLang="ru-RU"/>
              <a:t>Dinor</a:t>
            </a:r>
          </a:p>
          <a:p>
            <a:r>
              <a:rPr lang="en-US" altLang="ru-RU"/>
              <a:t>Maydoni</a:t>
            </a:r>
          </a:p>
          <a:p>
            <a:r>
              <a:rPr lang="en-US" altLang="ru-RU"/>
              <a:t>4.200 000 km</a:t>
            </a:r>
            <a:r>
              <a:rPr lang="en-US" altLang="en-US"/>
              <a:t>²</a:t>
            </a:r>
            <a:r>
              <a:rPr lang="en-US" altLang="ru-RU"/>
              <a:t> (1092)</a:t>
            </a:r>
          </a:p>
          <a:p>
            <a:r>
              <a:rPr lang="en-US" altLang="ru-RU"/>
              <a:t>Aholisi</a:t>
            </a:r>
          </a:p>
          <a:p>
            <a:r>
              <a:rPr lang="en-US" altLang="ru-RU"/>
              <a:t>12mil</a:t>
            </a:r>
            <a:r>
              <a:rPr lang="en-US" altLang="en-US"/>
              <a:t>ó</a:t>
            </a:r>
            <a:r>
              <a:rPr lang="en-US" altLang="ru-RU"/>
              <a:t>n kishi (1092)</a:t>
            </a:r>
          </a:p>
          <a:p>
            <a:endParaRPr lang="ru-RU"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62255" y="297180"/>
            <a:ext cx="4702175" cy="6213475"/>
          </a:xfrm>
        </p:spPr>
        <p:txBody>
          <a:bodyPr/>
          <a:lstStyle/>
          <a:p>
            <a:r>
              <a:rPr lang="en-US" altLang="ru-RU" sz="2000">
                <a:sym typeface="+mn-ea"/>
              </a:rPr>
              <a:t>Saljuqiylar sulolasi</a:t>
            </a:r>
            <a:br>
              <a:rPr lang="en-US" altLang="ru-RU" sz="2000"/>
            </a:br>
            <a:r>
              <a:rPr lang="en-US" altLang="ru-RU" sz="2000">
                <a:sym typeface="+mn-ea"/>
              </a:rPr>
              <a:t>Sultonlari</a:t>
            </a:r>
            <a:br>
              <a:rPr lang="en-US" altLang="ru-RU" sz="2000"/>
            </a:br>
            <a:r>
              <a:rPr lang="en-US" altLang="ru-RU" sz="2000">
                <a:sym typeface="+mn-ea"/>
              </a:rPr>
              <a:t> - 1037—1063</a:t>
            </a:r>
            <a:br>
              <a:rPr lang="en-US" altLang="ru-RU" sz="2000"/>
            </a:br>
            <a:r>
              <a:rPr lang="en-US" altLang="ru-RU" sz="2000">
                <a:sym typeface="+mn-ea"/>
              </a:rPr>
              <a:t>To</a:t>
            </a:r>
            <a:r>
              <a:rPr lang="en-US" altLang="en-US" sz="2000">
                <a:sym typeface="+mn-ea"/>
              </a:rPr>
              <a:t>ʻ</a:t>
            </a:r>
            <a:r>
              <a:rPr lang="en-US" altLang="ru-RU" sz="2000">
                <a:sym typeface="+mn-ea"/>
              </a:rPr>
              <a:t>g</a:t>
            </a:r>
            <a:r>
              <a:rPr lang="en-US" altLang="en-US" sz="2000">
                <a:sym typeface="+mn-ea"/>
              </a:rPr>
              <a:t>ʻ</a:t>
            </a:r>
            <a:r>
              <a:rPr lang="en-US" altLang="ru-RU" sz="2000">
                <a:sym typeface="+mn-ea"/>
              </a:rPr>
              <a:t>rulbek</a:t>
            </a:r>
            <a:br>
              <a:rPr lang="en-US" altLang="ru-RU" sz="2000"/>
            </a:br>
            <a:r>
              <a:rPr lang="en-US" altLang="ru-RU" sz="2000">
                <a:sym typeface="+mn-ea"/>
              </a:rPr>
              <a:t>Abulfath</a:t>
            </a:r>
            <a:br>
              <a:rPr lang="en-US" altLang="ru-RU" sz="2000"/>
            </a:br>
            <a:r>
              <a:rPr lang="en-US" altLang="ru-RU" sz="2000">
                <a:sym typeface="+mn-ea"/>
              </a:rPr>
              <a:t> - 1063—1072</a:t>
            </a:r>
            <a:br>
              <a:rPr lang="en-US" altLang="ru-RU" sz="2000"/>
            </a:br>
            <a:r>
              <a:rPr lang="en-US" altLang="ru-RU" sz="2000">
                <a:sym typeface="+mn-ea"/>
              </a:rPr>
              <a:t>Alp Arslon</a:t>
            </a:r>
            <a:br>
              <a:rPr lang="en-US" altLang="ru-RU" sz="2000"/>
            </a:br>
            <a:r>
              <a:rPr lang="en-US" altLang="ru-RU" sz="2000">
                <a:sym typeface="+mn-ea"/>
              </a:rPr>
              <a:t>Islom olamining hukumdori</a:t>
            </a:r>
            <a:br>
              <a:rPr lang="en-US" altLang="ru-RU" sz="2000"/>
            </a:br>
            <a:r>
              <a:rPr lang="en-US" altLang="ru-RU" sz="2000">
                <a:sym typeface="+mn-ea"/>
              </a:rPr>
              <a:t> - 1072—1092</a:t>
            </a:r>
            <a:br>
              <a:rPr lang="en-US" altLang="ru-RU" sz="2000"/>
            </a:br>
            <a:r>
              <a:rPr lang="en-US" altLang="ru-RU" sz="2000">
                <a:sym typeface="+mn-ea"/>
              </a:rPr>
              <a:t>Malikshoh</a:t>
            </a:r>
            <a:br>
              <a:rPr lang="en-US" altLang="ru-RU" sz="2000"/>
            </a:br>
            <a:r>
              <a:rPr lang="en-US" altLang="ru-RU" sz="2000">
                <a:sym typeface="+mn-ea"/>
              </a:rPr>
              <a:t>Sulton</a:t>
            </a:r>
            <a:br>
              <a:rPr lang="en-US" altLang="ru-RU" sz="2000"/>
            </a:br>
            <a:r>
              <a:rPr lang="en-US" altLang="ru-RU" sz="2000">
                <a:sym typeface="+mn-ea"/>
              </a:rPr>
              <a:t> - 1092-1104</a:t>
            </a:r>
            <a:br>
              <a:rPr lang="en-US" altLang="ru-RU" sz="2000"/>
            </a:br>
            <a:r>
              <a:rPr lang="en-US" altLang="ru-RU" sz="2000">
                <a:sym typeface="+mn-ea"/>
              </a:rPr>
              <a:t>Berkiyaruk</a:t>
            </a:r>
            <a:br>
              <a:rPr lang="en-US" altLang="ru-RU" sz="2000"/>
            </a:br>
            <a:r>
              <a:rPr lang="en-US" altLang="ru-RU" sz="2000">
                <a:sym typeface="+mn-ea"/>
              </a:rPr>
              <a:t>Sulton</a:t>
            </a:r>
            <a:br>
              <a:rPr lang="en-US" altLang="ru-RU" sz="2000"/>
            </a:br>
            <a:r>
              <a:rPr lang="en-US" altLang="ru-RU" sz="2000">
                <a:sym typeface="+mn-ea"/>
              </a:rPr>
              <a:t> - 1105-1117</a:t>
            </a:r>
            <a:br>
              <a:rPr lang="en-US" altLang="ru-RU" sz="2000"/>
            </a:br>
            <a:r>
              <a:rPr lang="en-US" altLang="ru-RU" sz="2000">
                <a:sym typeface="+mn-ea"/>
              </a:rPr>
              <a:t>Muhammad Tapar</a:t>
            </a:r>
            <a:br>
              <a:rPr lang="en-US" altLang="ru-RU" sz="2000"/>
            </a:br>
            <a:r>
              <a:rPr lang="en-US" altLang="ru-RU" sz="2000">
                <a:sym typeface="+mn-ea"/>
              </a:rPr>
              <a:t>ISLOM himoyachisi</a:t>
            </a:r>
            <a:br>
              <a:rPr lang="en-US" altLang="ru-RU" sz="2000"/>
            </a:br>
            <a:r>
              <a:rPr lang="en-US" altLang="ru-RU" sz="2000">
                <a:sym typeface="+mn-ea"/>
              </a:rPr>
              <a:t> - 1117-1156</a:t>
            </a:r>
            <a:br>
              <a:rPr lang="en-US" altLang="ru-RU" sz="2000"/>
            </a:br>
            <a:r>
              <a:rPr lang="en-US" altLang="ru-RU" sz="2000">
                <a:sym typeface="+mn-ea"/>
              </a:rPr>
              <a:t>Ahmad Sanjar</a:t>
            </a:r>
            <a:endParaRPr lang="ru-RU" altLang="en-US" sz="2000"/>
          </a:p>
        </p:txBody>
      </p:sp>
      <p:pic>
        <p:nvPicPr>
          <p:cNvPr id="7" name="Замещающая рамка рисунка 6" descr="photo_2025-12-15_21-06-50"/>
          <p:cNvPicPr>
            <a:picLocks noGrp="1" noChangeAspect="1"/>
          </p:cNvPicPr>
          <p:nvPr>
            <p:ph type="pic" idx="1"/>
          </p:nvPr>
        </p:nvPicPr>
        <p:blipFill>
          <a:blip r:embed="rId2"/>
          <a:stretch>
            <a:fillRect/>
          </a:stretch>
        </p:blipFill>
        <p:spPr>
          <a:xfrm>
            <a:off x="3486785" y="296545"/>
            <a:ext cx="8371840" cy="6214110"/>
          </a:xfrm>
          <a:prstGeom prst="rect">
            <a:avLst/>
          </a:prstGeom>
        </p:spPr>
      </p:pic>
      <p:sp>
        <p:nvSpPr>
          <p:cNvPr id="6" name="Замещающий текст 5"/>
          <p:cNvSpPr>
            <a:spLocks noGrp="1"/>
          </p:cNvSpPr>
          <p:nvPr>
            <p:ph type="body" sz="half" idx="2"/>
          </p:nvPr>
        </p:nvSpPr>
        <p:spPr>
          <a:xfrm flipH="1">
            <a:off x="717550" y="2057400"/>
            <a:ext cx="122555" cy="194310"/>
          </a:xfrm>
        </p:spPr>
        <p:txBody>
          <a:bodyPr/>
          <a:lstStyle/>
          <a:p>
            <a:r>
              <a:rPr lang="en-US" altLang="ru-RU"/>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40105" y="457200"/>
            <a:ext cx="335915" cy="90805"/>
          </a:xfrm>
        </p:spPr>
        <p:txBody>
          <a:bodyPr/>
          <a:lstStyle/>
          <a:p>
            <a:r>
              <a:rPr lang="en-US" altLang="ru-RU"/>
              <a:t>.</a:t>
            </a:r>
          </a:p>
        </p:txBody>
      </p:sp>
      <p:pic>
        <p:nvPicPr>
          <p:cNvPr id="7" name="Замещающая рамка рисунка 6" descr="photo_2025-12-15_21-15-22"/>
          <p:cNvPicPr>
            <a:picLocks noGrp="1" noChangeAspect="1"/>
          </p:cNvPicPr>
          <p:nvPr>
            <p:ph type="pic" idx="1"/>
          </p:nvPr>
        </p:nvPicPr>
        <p:blipFill>
          <a:blip r:embed="rId2"/>
          <a:stretch>
            <a:fillRect/>
          </a:stretch>
        </p:blipFill>
        <p:spPr>
          <a:xfrm>
            <a:off x="4980305" y="381635"/>
            <a:ext cx="6750050" cy="6193790"/>
          </a:xfrm>
          <a:prstGeom prst="rect">
            <a:avLst/>
          </a:prstGeom>
        </p:spPr>
      </p:pic>
      <p:sp>
        <p:nvSpPr>
          <p:cNvPr id="6" name="Замещающий текст 5"/>
          <p:cNvSpPr>
            <a:spLocks noGrp="1"/>
          </p:cNvSpPr>
          <p:nvPr>
            <p:ph type="body" sz="half" idx="2"/>
          </p:nvPr>
        </p:nvSpPr>
        <p:spPr>
          <a:xfrm>
            <a:off x="316230" y="233045"/>
            <a:ext cx="4456430" cy="6342380"/>
          </a:xfrm>
        </p:spPr>
        <p:txBody>
          <a:bodyPr/>
          <a:lstStyle/>
          <a:p>
            <a:r>
              <a:rPr lang="en-US" altLang="ru-RU" sz="2000"/>
              <a:t>Xorazmshohlar imperiyasi ( Xorazmshohlar Anushteginiylar davlati yoki Xorazmshohlar saltanati ) qisqacha Xorazm, forsiy madaniyatga ega, sunniy musulmon imperiyasi bo</a:t>
            </a:r>
            <a:r>
              <a:rPr lang="en-US" altLang="en-US" sz="2000"/>
              <a:t>ʻ</a:t>
            </a:r>
            <a:r>
              <a:rPr lang="en-US" altLang="ru-RU" sz="2000"/>
              <a:t>lib, uning asoschilari turkiy mamluklardan kelib chiqqan edi. Xorazmiylar 1077-yildan 1231-yilgacha hozirgi Markaziy Osiyo, Afg</a:t>
            </a:r>
            <a:r>
              <a:rPr lang="en-US" altLang="en-US" sz="2000"/>
              <a:t>ʻ</a:t>
            </a:r>
            <a:r>
              <a:rPr lang="en-US" altLang="ru-RU" sz="2000"/>
              <a:t>oniston va Eronning katta qismini boshqarganlar. Ular dastlab Saljuqiylar imperiyasi va Qoraxitoylar (G</a:t>
            </a:r>
            <a:r>
              <a:rPr lang="en-US" altLang="en-US" sz="2000"/>
              <a:t>ʻ</a:t>
            </a:r>
            <a:r>
              <a:rPr lang="en-US" altLang="ru-RU" sz="2000"/>
              <a:t>arbiy Liao sulolasi) vassallari sifatida, taxminan 1172-yildan boshlab esa to 1219—1221-yillardagi mo</a:t>
            </a:r>
            <a:r>
              <a:rPr lang="en-US" altLang="en-US" sz="2000"/>
              <a:t>ʻ</a:t>
            </a:r>
            <a:r>
              <a:rPr lang="en-US" altLang="ru-RU" sz="2000"/>
              <a:t>g</a:t>
            </a:r>
            <a:r>
              <a:rPr lang="en-US" altLang="en-US" sz="2000"/>
              <a:t>ʻ</a:t>
            </a:r>
            <a:r>
              <a:rPr lang="en-US" altLang="ru-RU" sz="2000"/>
              <a:t>ullar istilosigacha mustaqil hukmdorlar sifatida hukmronlik qilganlar</a:t>
            </a:r>
          </a:p>
        </p:txBody>
      </p:sp>
      <p:sp>
        <p:nvSpPr>
          <p:cNvPr id="8" name="Текстовое поле 7"/>
          <p:cNvSpPr txBox="1"/>
          <p:nvPr/>
        </p:nvSpPr>
        <p:spPr>
          <a:xfrm>
            <a:off x="2557780" y="5815330"/>
            <a:ext cx="4064000" cy="368300"/>
          </a:xfrm>
          <a:prstGeom prst="rect">
            <a:avLst/>
          </a:prstGeom>
          <a:noFill/>
        </p:spPr>
        <p:txBody>
          <a:bodyPr wrap="square" rtlCol="0">
            <a:spAutoFit/>
          </a:bodyPr>
          <a:lstStyle/>
          <a:p>
            <a:endParaRPr lang="ru-RU"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овое поле 3"/>
          <p:cNvSpPr txBox="1"/>
          <p:nvPr/>
        </p:nvSpPr>
        <p:spPr>
          <a:xfrm>
            <a:off x="233680" y="195580"/>
            <a:ext cx="11724640" cy="3356610"/>
          </a:xfrm>
          <a:prstGeom prst="rect">
            <a:avLst/>
          </a:prstGeom>
          <a:noFill/>
        </p:spPr>
        <p:txBody>
          <a:bodyPr wrap="square" rtlCol="0">
            <a:noAutofit/>
          </a:bodyPr>
          <a:lstStyle/>
          <a:p>
            <a:r>
              <a:rPr lang="en-US" altLang="ru-RU"/>
              <a:t>Poytaxti</a:t>
            </a:r>
          </a:p>
          <a:p>
            <a:r>
              <a:rPr lang="en-US" altLang="ru-RU"/>
              <a:t>Ko</a:t>
            </a:r>
            <a:r>
              <a:rPr lang="en-US" altLang="en-US"/>
              <a:t>ʻ</a:t>
            </a:r>
            <a:r>
              <a:rPr lang="en-US" altLang="ru-RU"/>
              <a:t>hna Urganch (1097—1212)Samarqand (1212—1220)Yirik shaharlari</a:t>
            </a:r>
          </a:p>
          <a:p>
            <a:r>
              <a:rPr lang="en-US" altLang="ru-RU"/>
              <a:t>Ko</a:t>
            </a:r>
            <a:r>
              <a:rPr lang="en-US" altLang="en-US"/>
              <a:t>ʻ</a:t>
            </a:r>
            <a:r>
              <a:rPr lang="en-US" altLang="ru-RU"/>
              <a:t>hna Urganch, Marv, Samarqand, Mashhad, Hirot, Kobul, Dehiston, Xiva, Dargan, Isfahon, Balx, Nishopur, Ray, Buxoro, Jand.</a:t>
            </a:r>
          </a:p>
          <a:p>
            <a:r>
              <a:rPr lang="en-US" altLang="ru-RU"/>
              <a:t>Tillarii turkiy (xorazmcha)</a:t>
            </a:r>
          </a:p>
          <a:p>
            <a:r>
              <a:rPr lang="en-US" altLang="ru-RU"/>
              <a:t>forscha, arabcha</a:t>
            </a:r>
          </a:p>
          <a:p>
            <a:r>
              <a:rPr lang="en-US" altLang="ru-RU"/>
              <a:t>Pul birligiDinor</a:t>
            </a:r>
          </a:p>
          <a:p>
            <a:r>
              <a:rPr lang="en-US" altLang="ru-RU"/>
              <a:t>Maydoni4 200 000 km</a:t>
            </a:r>
            <a:r>
              <a:rPr lang="en-US" altLang="en-US"/>
              <a:t>²</a:t>
            </a:r>
            <a:r>
              <a:rPr lang="en-US" altLang="ru-RU"/>
              <a:t> (1218)</a:t>
            </a:r>
          </a:p>
          <a:p>
            <a:r>
              <a:rPr lang="en-US" altLang="ru-RU"/>
              <a:t>Aholisi20 000 000 (Turkiy xalqlar, eroniy xalqlar)</a:t>
            </a:r>
          </a:p>
          <a:p>
            <a:r>
              <a:rPr lang="en-US" altLang="ru-RU"/>
              <a:t>Boshqaruv shakli Monarxiya</a:t>
            </a:r>
          </a:p>
          <a:p>
            <a:r>
              <a:rPr lang="en-US" altLang="ru-RU"/>
              <a:t>Sulola Anushteginiylar va Xorazmshox meros bo</a:t>
            </a:r>
            <a:r>
              <a:rPr lang="en-US" altLang="en-US"/>
              <a:t>ʻ</a:t>
            </a:r>
            <a:r>
              <a:rPr lang="en-US" altLang="ru-RU"/>
              <a:t>lib o’tgan</a:t>
            </a:r>
            <a:endParaRPr lang="ru-RU" altLang="en-US"/>
          </a:p>
        </p:txBody>
      </p:sp>
      <p:sp>
        <p:nvSpPr>
          <p:cNvPr id="6" name="Текстовое поле 5"/>
          <p:cNvSpPr txBox="1"/>
          <p:nvPr/>
        </p:nvSpPr>
        <p:spPr>
          <a:xfrm>
            <a:off x="303530" y="3223260"/>
            <a:ext cx="11654790" cy="3397250"/>
          </a:xfrm>
          <a:prstGeom prst="rect">
            <a:avLst/>
          </a:prstGeom>
          <a:noFill/>
        </p:spPr>
        <p:txBody>
          <a:bodyPr wrap="square" rtlCol="0">
            <a:noAutofit/>
          </a:bodyPr>
          <a:lstStyle/>
          <a:p>
            <a:r>
              <a:rPr lang="en-US" altLang="ru-RU"/>
              <a:t>Davlatning tashkil topgan sanasi hamon munozarali hisoblanadi. Saltanatni boshqargan sulolaga dastlab G</a:t>
            </a:r>
            <a:r>
              <a:rPr lang="en-US" altLang="en-US"/>
              <a:t>ʻ</a:t>
            </a:r>
            <a:r>
              <a:rPr lang="en-US" altLang="ru-RU"/>
              <a:t>archiston hukmdorlarining turkiy quli, keyinchalik Saljuqiylar xizmatidagi mamluk bo</a:t>
            </a:r>
            <a:r>
              <a:rPr lang="en-US" altLang="en-US"/>
              <a:t>ʻ</a:t>
            </a:r>
            <a:r>
              <a:rPr lang="en-US" altLang="ru-RU"/>
              <a:t>lgan Anushtegin (G</a:t>
            </a:r>
            <a:r>
              <a:rPr lang="en-US" altLang="en-US"/>
              <a:t>ʻ</a:t>
            </a:r>
            <a:r>
              <a:rPr lang="en-US" altLang="ru-RU"/>
              <a:t>arachoy nomi bilan ham tanilgan) asos solgan. Biroq, Xorazmning qo</a:t>
            </a:r>
            <a:r>
              <a:rPr lang="en-US" altLang="en-US"/>
              <a:t>ʻ</a:t>
            </a:r>
            <a:r>
              <a:rPr lang="en-US" altLang="ru-RU"/>
              <a:t>shni davlatlardan mustaqilligini ta</a:t>
            </a:r>
            <a:r>
              <a:rPr lang="en-US" altLang="en-US"/>
              <a:t>ʼ</a:t>
            </a:r>
            <a:r>
              <a:rPr lang="en-US" altLang="ru-RU"/>
              <a:t>minlagan shaxs Anushtegnning nabirasi Alouddin Otsiz (1127—1156 yillarda hukmronlik qilgan) bo</a:t>
            </a:r>
            <a:r>
              <a:rPr lang="en-US" altLang="en-US"/>
              <a:t>ʻ</a:t>
            </a:r>
            <a:r>
              <a:rPr lang="en-US" altLang="ru-RU"/>
              <a:t>lgan.</a:t>
            </a:r>
          </a:p>
          <a:p>
            <a:r>
              <a:rPr lang="en-US" altLang="ru-RU"/>
              <a:t>Xorazmshohlar imperiyasi vaqt o</a:t>
            </a:r>
            <a:r>
              <a:rPr lang="en-US" altLang="en-US"/>
              <a:t>ʻ</a:t>
            </a:r>
            <a:r>
              <a:rPr lang="en-US" altLang="ru-RU"/>
              <a:t>tishi bilan Fors atrofidagi hududlarda eng qudratli davlatga aylandi. U Saljuqiylar va G</a:t>
            </a:r>
            <a:r>
              <a:rPr lang="en-US" altLang="en-US"/>
              <a:t>ʻ</a:t>
            </a:r>
            <a:r>
              <a:rPr lang="en-US" altLang="ru-RU"/>
              <a:t>uriylar imperiyalarini mag</a:t>
            </a:r>
            <a:r>
              <a:rPr lang="en-US" altLang="en-US"/>
              <a:t>ʻ</a:t>
            </a:r>
            <a:r>
              <a:rPr lang="en-US" altLang="ru-RU"/>
              <a:t>lub etib, hatto Abbosiylar xalifaligiga tahdid sola boshlagan. Taxminlarga ko</a:t>
            </a:r>
            <a:r>
              <a:rPr lang="en-US" altLang="en-US"/>
              <a:t>ʻ</a:t>
            </a:r>
            <a:r>
              <a:rPr lang="en-US" altLang="ru-RU"/>
              <a:t>ra, imperiya 3,6 million kvadrat kilometrdan 4, 2 million kvadrat kilometrgacha bo</a:t>
            </a:r>
            <a:r>
              <a:rPr lang="en-US" altLang="en-US"/>
              <a:t>ʻ</a:t>
            </a:r>
            <a:r>
              <a:rPr lang="en-US" altLang="ru-RU"/>
              <a:t>lgan maydonni egallagan. O</a:t>
            </a:r>
            <a:r>
              <a:rPr lang="en-US" altLang="en-US"/>
              <a:t>ʻ</a:t>
            </a:r>
            <a:r>
              <a:rPr lang="en-US" altLang="ru-RU"/>
              <a:t>zidan oldingi Saljuqiylar imperiyasiga o</a:t>
            </a:r>
            <a:r>
              <a:rPr lang="en-US" altLang="en-US"/>
              <a:t>ʻ</a:t>
            </a:r>
            <a:r>
              <a:rPr lang="en-US" altLang="ru-RU"/>
              <a:t>xshash tarzda tashkil etilgan bu davlatni asosan qipchoq turklaridan iborat ulkan otliq qo</a:t>
            </a:r>
            <a:r>
              <a:rPr lang="en-US" altLang="en-US"/>
              <a:t>ʻ</a:t>
            </a:r>
            <a:r>
              <a:rPr lang="en-US" altLang="ru-RU"/>
              <a:t>shin himoya qilgan. Xorazmshoh El Arson davridan (1156—1172) boshlab, Anushteginiylar Movarounnahr va Xurosonning barcha hududlarida dastlab Saljuqiylar va Qoraxitoylarning vassallari sifatida, keyinchalik esa mustaqil hukmdorlar sifatida XIII asrda Chingizxonning Xorazmga mo</a:t>
            </a:r>
            <a:r>
              <a:rPr lang="en-US" altLang="en-US"/>
              <a:t>ʻ</a:t>
            </a:r>
            <a:r>
              <a:rPr lang="en-US" altLang="ru-RU"/>
              <a:t>g</a:t>
            </a:r>
            <a:r>
              <a:rPr lang="en-US" altLang="en-US"/>
              <a:t>ʻ</a:t>
            </a:r>
            <a:r>
              <a:rPr lang="en-US" altLang="ru-RU"/>
              <a:t>ul bosqinigacha hukmronlik qilgan.</a:t>
            </a:r>
          </a:p>
          <a:p>
            <a:endParaRPr lang="en-US" altLang="ru-RU"/>
          </a:p>
          <a:p>
            <a:endParaRPr lang="ru-RU"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овое поле 3"/>
          <p:cNvSpPr txBox="1"/>
          <p:nvPr/>
        </p:nvSpPr>
        <p:spPr>
          <a:xfrm>
            <a:off x="331470" y="338455"/>
            <a:ext cx="11692255" cy="672465"/>
          </a:xfrm>
          <a:prstGeom prst="rect">
            <a:avLst/>
          </a:prstGeom>
          <a:noFill/>
        </p:spPr>
        <p:txBody>
          <a:bodyPr wrap="square" rtlCol="0" anchor="t">
            <a:noAutofit/>
          </a:bodyPr>
          <a:lstStyle/>
          <a:p>
            <a:r>
              <a:rPr lang="en-US" altLang="ru-RU"/>
              <a:t>Qoraxoniylar – 840—1212-yillar oralig</a:t>
            </a:r>
            <a:r>
              <a:rPr lang="en-US" altLang="en-US"/>
              <a:t>ʻ</a:t>
            </a:r>
            <a:r>
              <a:rPr lang="en-US" altLang="ru-RU"/>
              <a:t>ida O</a:t>
            </a:r>
            <a:r>
              <a:rPr lang="en-US" altLang="en-US"/>
              <a:t>ʻ</a:t>
            </a:r>
            <a:r>
              <a:rPr lang="en-US" altLang="ru-RU"/>
              <a:t>rta Osiyo va Movarounnahrda hukmronlik qilgan turkiy sulola. Bu Markaziy Osiyoda barpo etilgan ilk turkiy-islomiy davlatdir[</a:t>
            </a:r>
            <a:endParaRPr lang="ru-RU" altLang="en-US"/>
          </a:p>
        </p:txBody>
      </p:sp>
      <p:sp>
        <p:nvSpPr>
          <p:cNvPr id="5" name="Текстовое поле 4"/>
          <p:cNvSpPr txBox="1"/>
          <p:nvPr/>
        </p:nvSpPr>
        <p:spPr>
          <a:xfrm>
            <a:off x="331470" y="902335"/>
            <a:ext cx="11692255" cy="2674620"/>
          </a:xfrm>
          <a:prstGeom prst="rect">
            <a:avLst/>
          </a:prstGeom>
          <a:noFill/>
        </p:spPr>
        <p:txBody>
          <a:bodyPr wrap="square" rtlCol="0" anchor="t">
            <a:noAutofit/>
          </a:bodyPr>
          <a:lstStyle/>
          <a:p>
            <a:r>
              <a:rPr lang="en-US" altLang="ru-RU"/>
              <a:t>Ba</a:t>
            </a:r>
            <a:r>
              <a:rPr lang="en-US" altLang="en-US"/>
              <a:t>ʼ</a:t>
            </a:r>
            <a:r>
              <a:rPr lang="en-US" altLang="ru-RU"/>
              <a:t>zi bir qarashlarga ko</a:t>
            </a:r>
            <a:r>
              <a:rPr lang="en-US" altLang="en-US"/>
              <a:t>ʻ</a:t>
            </a:r>
            <a:r>
              <a:rPr lang="en-US" altLang="ru-RU"/>
              <a:t>ra, Qoraxoniylar davlati qarluq turkiy qabilalariga mansub bo</a:t>
            </a:r>
            <a:r>
              <a:rPr lang="en-US" altLang="en-US"/>
              <a:t>ʻ</a:t>
            </a:r>
            <a:r>
              <a:rPr lang="en-US" altLang="ru-RU"/>
              <a:t>lgan[7]. 389/999-yillarda Ilekxon (388—403/998—1013) qo</a:t>
            </a:r>
            <a:r>
              <a:rPr lang="en-US" altLang="en-US"/>
              <a:t>ʻ</a:t>
            </a:r>
            <a:r>
              <a:rPr lang="en-US" altLang="ru-RU"/>
              <a:t>mondonligi ostidagi qoraxoniylarning hujumlari ularga Movarounnahr hududidagi hukmronlikni qo</a:t>
            </a:r>
            <a:r>
              <a:rPr lang="en-US" altLang="en-US"/>
              <a:t>ʻ</a:t>
            </a:r>
            <a:r>
              <a:rPr lang="en-US" altLang="ru-RU"/>
              <a:t>lga kiritish imkonini berdi[8].</a:t>
            </a:r>
          </a:p>
          <a:p>
            <a:r>
              <a:rPr lang="en-US" altLang="ru-RU"/>
              <a:t>Bu hujumlar Somoniylar davlatining qulashi haqida ham xabar berdi. Chunki hujumlardan keyin Qoraxoniylar davlati mintaqadagi Somoniylar davlatining ko</a:t>
            </a:r>
            <a:r>
              <a:rPr lang="en-US" altLang="en-US"/>
              <a:t>ʻ</a:t>
            </a:r>
            <a:r>
              <a:rPr lang="en-US" altLang="ru-RU"/>
              <a:t>p joylarini bosib oldi[9]. Qoraxoniylar davlati ichki nizolar va bo</a:t>
            </a:r>
            <a:r>
              <a:rPr lang="en-US" altLang="en-US"/>
              <a:t>ʻ</a:t>
            </a:r>
            <a:r>
              <a:rPr lang="en-US" altLang="ru-RU"/>
              <a:t>linishlar bilan ko</a:t>
            </a:r>
            <a:r>
              <a:rPr lang="en-US" altLang="en-US"/>
              <a:t>ʻ</a:t>
            </a:r>
            <a:r>
              <a:rPr lang="en-US" altLang="ru-RU"/>
              <a:t>p davrlarni boshidan kechirdi. Bo</a:t>
            </a:r>
            <a:r>
              <a:rPr lang="en-US" altLang="en-US"/>
              <a:t>ʻ</a:t>
            </a:r>
            <a:r>
              <a:rPr lang="en-US" altLang="ru-RU"/>
              <a:t>linishlar va ichki nizolar, tabiiyki, davlat boshqaruvida sheriklik tizimini qo</a:t>
            </a:r>
            <a:r>
              <a:rPr lang="en-US" altLang="en-US"/>
              <a:t>ʻ</a:t>
            </a:r>
            <a:r>
              <a:rPr lang="en-US" altLang="ru-RU"/>
              <a:t>llash natijasida sodir bo</a:t>
            </a:r>
            <a:r>
              <a:rPr lang="en-US" altLang="en-US"/>
              <a:t>ʻ</a:t>
            </a:r>
            <a:r>
              <a:rPr lang="en-US" altLang="ru-RU"/>
              <a:t>lgan. Chunki davlatda bir vaqtning o</a:t>
            </a:r>
            <a:r>
              <a:rPr lang="en-US" altLang="en-US"/>
              <a:t>ʻ</a:t>
            </a:r>
            <a:r>
              <a:rPr lang="en-US" altLang="ru-RU"/>
              <a:t>zida ikki xil hukmdor bo</a:t>
            </a:r>
            <a:r>
              <a:rPr lang="en-US" altLang="en-US"/>
              <a:t>ʻ</a:t>
            </a:r>
            <a:r>
              <a:rPr lang="en-US" altLang="ru-RU"/>
              <a:t>lgan: Buyuk xon va oddiy xon. Buyuk Xon davlatning sharqiy qismida istiqomat qilgan va sharqiy tomonni boshqargan. Boshqa Xon g</a:t>
            </a:r>
            <a:r>
              <a:rPr lang="en-US" altLang="en-US"/>
              <a:t>ʻ</a:t>
            </a:r>
            <a:r>
              <a:rPr lang="en-US" altLang="ru-RU"/>
              <a:t>arbda istiqomat qilib, davlatning g</a:t>
            </a:r>
            <a:r>
              <a:rPr lang="en-US" altLang="en-US"/>
              <a:t>ʻ</a:t>
            </a:r>
            <a:r>
              <a:rPr lang="en-US" altLang="ru-RU"/>
              <a:t>arbiy qismini boshqargan[10].</a:t>
            </a:r>
            <a:endParaRPr lang="ru-RU" altLang="en-US"/>
          </a:p>
        </p:txBody>
      </p:sp>
      <p:sp>
        <p:nvSpPr>
          <p:cNvPr id="6" name="Текстовое поле 5"/>
          <p:cNvSpPr txBox="1"/>
          <p:nvPr/>
        </p:nvSpPr>
        <p:spPr>
          <a:xfrm>
            <a:off x="450850" y="3429000"/>
            <a:ext cx="6726555" cy="3138170"/>
          </a:xfrm>
          <a:prstGeom prst="rect">
            <a:avLst/>
          </a:prstGeom>
          <a:noFill/>
        </p:spPr>
        <p:txBody>
          <a:bodyPr wrap="square" rtlCol="0" anchor="t">
            <a:spAutoFit/>
          </a:bodyPr>
          <a:lstStyle/>
          <a:p>
            <a:r>
              <a:rPr lang="en-US" altLang="ru-RU"/>
              <a:t>Xonlik, 1000-yillar atrofida</a:t>
            </a:r>
          </a:p>
          <a:p>
            <a:r>
              <a:rPr lang="en-US" altLang="ru-RU"/>
              <a:t>Poytaxti Bolasog</a:t>
            </a:r>
            <a:r>
              <a:rPr lang="en-US" altLang="en-US"/>
              <a:t>ʻ</a:t>
            </a:r>
            <a:r>
              <a:rPr lang="en-US" altLang="ru-RU"/>
              <a:t>un (840-934),Qashg‘ar (934-1041),Samarqand</a:t>
            </a:r>
          </a:p>
          <a:p>
            <a:r>
              <a:rPr lang="en-US" altLang="ru-RU"/>
              <a:t>Boshqa tillar:Turkcha(Hakaniyeshevasi)</a:t>
            </a:r>
          </a:p>
          <a:p>
            <a:r>
              <a:rPr lang="en-US" altLang="ru-RU"/>
              <a:t>Forscha, Arabcha,Xitoycha</a:t>
            </a:r>
          </a:p>
          <a:p>
            <a:r>
              <a:rPr lang="en-US" altLang="ru-RU"/>
              <a:t>Din : Tangrichilik (840-934),Islom(934-1041)</a:t>
            </a:r>
          </a:p>
          <a:p>
            <a:r>
              <a:rPr lang="en-US" altLang="ru-RU"/>
              <a:t>Hukumat:Monarxiya • 840 – 893</a:t>
            </a:r>
          </a:p>
          <a:p>
            <a:r>
              <a:rPr lang="en-US" altLang="ru-RU"/>
              <a:t>Donishmand Ash Qodirxon •925-955</a:t>
            </a:r>
          </a:p>
          <a:p>
            <a:r>
              <a:rPr lang="en-US" altLang="ru-RU"/>
              <a:t>Abdulkarim Satuk Bug</a:t>
            </a:r>
            <a:r>
              <a:rPr lang="en-US" altLang="en-US"/>
              <a:t>ʻ</a:t>
            </a:r>
            <a:r>
              <a:rPr lang="en-US" altLang="ru-RU"/>
              <a:t>ro Xon</a:t>
            </a:r>
          </a:p>
          <a:p>
            <a:r>
              <a:rPr lang="en-US" altLang="ru-RU"/>
              <a:t>• 1026 – 1032</a:t>
            </a:r>
          </a:p>
          <a:p>
            <a:r>
              <a:rPr lang="en-US" altLang="ru-RU"/>
              <a:t>Yusuf Horun Qodirxon</a:t>
            </a:r>
          </a:p>
          <a:p>
            <a:endParaRPr lang="ru-RU" altLang="en-US"/>
          </a:p>
        </p:txBody>
      </p:sp>
      <p:sp>
        <p:nvSpPr>
          <p:cNvPr id="8" name="Текстовое поле 7"/>
          <p:cNvSpPr txBox="1"/>
          <p:nvPr/>
        </p:nvSpPr>
        <p:spPr>
          <a:xfrm>
            <a:off x="7176770" y="3754755"/>
            <a:ext cx="6123305" cy="1617345"/>
          </a:xfrm>
          <a:prstGeom prst="rect">
            <a:avLst/>
          </a:prstGeom>
          <a:noFill/>
        </p:spPr>
        <p:txBody>
          <a:bodyPr wrap="square" rtlCol="0">
            <a:noAutofit/>
          </a:bodyPr>
          <a:lstStyle/>
          <a:p>
            <a:r>
              <a:rPr lang="en-US" altLang="ru-RU">
                <a:sym typeface="+mn-ea"/>
              </a:rPr>
              <a:t>Qonun chiqaruvchi hokimiyat</a:t>
            </a:r>
            <a:endParaRPr lang="en-US" altLang="ru-RU"/>
          </a:p>
          <a:p>
            <a:r>
              <a:rPr lang="en-US" altLang="ru-RU">
                <a:sym typeface="+mn-ea"/>
              </a:rPr>
              <a:t>Maslahat kengashi</a:t>
            </a:r>
            <a:endParaRPr lang="en-US" altLang="ru-RU"/>
          </a:p>
          <a:p>
            <a:r>
              <a:rPr lang="en-US" altLang="ru-RU">
                <a:sym typeface="+mn-ea"/>
              </a:rPr>
              <a:t>• Davlatga asos solingan 840</a:t>
            </a:r>
            <a:endParaRPr lang="en-US" altLang="ru-RU"/>
          </a:p>
          <a:p>
            <a:r>
              <a:rPr lang="en-US" altLang="ru-RU">
                <a:sym typeface="+mn-ea"/>
              </a:rPr>
              <a:t>• Tugatilgan 1212</a:t>
            </a:r>
            <a:endParaRPr lang="en-US" altLang="ru-RU"/>
          </a:p>
          <a:p>
            <a:r>
              <a:rPr lang="en-US" altLang="ru-RU">
                <a:sym typeface="+mn-ea"/>
              </a:rPr>
              <a:t> Butun maydoni 3000000 km2</a:t>
            </a:r>
            <a:endParaRPr lang="ru-RU"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Изображение 3" descr="photo_2025-12-15_22-25-19"/>
          <p:cNvPicPr>
            <a:picLocks noChangeAspect="1"/>
          </p:cNvPicPr>
          <p:nvPr/>
        </p:nvPicPr>
        <p:blipFill>
          <a:blip r:embed="rId2"/>
          <a:stretch>
            <a:fillRect/>
          </a:stretch>
        </p:blipFill>
        <p:spPr>
          <a:xfrm>
            <a:off x="215900" y="242570"/>
            <a:ext cx="11738610" cy="643699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овое поле 3"/>
          <p:cNvSpPr txBox="1"/>
          <p:nvPr/>
        </p:nvSpPr>
        <p:spPr>
          <a:xfrm>
            <a:off x="233680" y="273685"/>
            <a:ext cx="11767820" cy="715645"/>
          </a:xfrm>
          <a:prstGeom prst="rect">
            <a:avLst/>
          </a:prstGeom>
          <a:noFill/>
        </p:spPr>
        <p:txBody>
          <a:bodyPr wrap="square" rtlCol="0" anchor="t">
            <a:noAutofit/>
          </a:bodyPr>
          <a:lstStyle/>
          <a:p>
            <a:r>
              <a:rPr lang="en-US" altLang="ru-RU"/>
              <a:t>G</a:t>
            </a:r>
            <a:r>
              <a:rPr lang="en-US" altLang="en-US"/>
              <a:t>ʻ</a:t>
            </a:r>
            <a:r>
              <a:rPr lang="en-US" altLang="ru-RU"/>
              <a:t>aznaviylar davlati – Xuroson, Shimoliy Hindiston hamda qisman Movarounnahrda (X-XII asrlarda) hukmronlik qilgan turkiy davlat.</a:t>
            </a:r>
            <a:endParaRPr lang="ru-RU" altLang="en-US"/>
          </a:p>
        </p:txBody>
      </p:sp>
      <p:sp>
        <p:nvSpPr>
          <p:cNvPr id="5" name="Текстовое поле 4"/>
          <p:cNvSpPr txBox="1"/>
          <p:nvPr/>
        </p:nvSpPr>
        <p:spPr>
          <a:xfrm>
            <a:off x="330200" y="886460"/>
            <a:ext cx="4655820" cy="3409950"/>
          </a:xfrm>
          <a:prstGeom prst="rect">
            <a:avLst/>
          </a:prstGeom>
          <a:noFill/>
        </p:spPr>
        <p:txBody>
          <a:bodyPr wrap="square" rtlCol="0">
            <a:noAutofit/>
          </a:bodyPr>
          <a:lstStyle/>
          <a:p>
            <a:r>
              <a:rPr lang="en-US" altLang="ru-RU"/>
              <a:t>Mahmud G</a:t>
            </a:r>
            <a:r>
              <a:rPr lang="en-US" altLang="en-US"/>
              <a:t>ʻ</a:t>
            </a:r>
            <a:r>
              <a:rPr lang="en-US" altLang="ru-RU"/>
              <a:t>aznaviy davrida.</a:t>
            </a:r>
          </a:p>
          <a:p>
            <a:r>
              <a:rPr lang="en-US" altLang="ru-RU"/>
              <a:t>Poytaxti</a:t>
            </a:r>
          </a:p>
          <a:p>
            <a:r>
              <a:rPr lang="en-US" altLang="ru-RU"/>
              <a:t>G</a:t>
            </a:r>
            <a:r>
              <a:rPr lang="en-US" altLang="en-US"/>
              <a:t>ʻ</a:t>
            </a:r>
            <a:r>
              <a:rPr lang="en-US" altLang="ru-RU"/>
              <a:t>azna (977–1163), Lahor (1163–1186)</a:t>
            </a:r>
          </a:p>
          <a:p>
            <a:r>
              <a:rPr lang="en-US" altLang="ru-RU"/>
              <a:t>Til(lar)i</a:t>
            </a:r>
          </a:p>
          <a:p>
            <a:r>
              <a:rPr lang="en-US" altLang="ru-RU"/>
              <a:t>Fors(davlat, saroy), Turk(sulola, qo</a:t>
            </a:r>
            <a:r>
              <a:rPr lang="en-US" altLang="en-US"/>
              <a:t>ʻ</a:t>
            </a:r>
            <a:r>
              <a:rPr lang="en-US" altLang="ru-RU"/>
              <a:t>shin)</a:t>
            </a:r>
          </a:p>
          <a:p>
            <a:r>
              <a:rPr lang="en-US" altLang="ru-RU"/>
              <a:t>Dini</a:t>
            </a:r>
          </a:p>
          <a:p>
            <a:r>
              <a:rPr lang="en-US" altLang="ru-RU"/>
              <a:t>Islom, sunniylik</a:t>
            </a:r>
          </a:p>
          <a:p>
            <a:r>
              <a:rPr lang="en-US" altLang="ru-RU"/>
              <a:t>Sulton</a:t>
            </a:r>
          </a:p>
          <a:p>
            <a:r>
              <a:rPr lang="en-US" altLang="ru-RU"/>
              <a:t> - 977–997</a:t>
            </a:r>
          </a:p>
          <a:p>
            <a:r>
              <a:rPr lang="en-US" altLang="ru-RU"/>
              <a:t>Sabuktegin (birinchi)</a:t>
            </a:r>
          </a:p>
          <a:p>
            <a:r>
              <a:rPr lang="en-US" altLang="ru-RU"/>
              <a:t> - 1160–1186</a:t>
            </a:r>
          </a:p>
          <a:p>
            <a:r>
              <a:rPr lang="en-US" altLang="ru-RU"/>
              <a:t>Xusrav Malik (oxirgi</a:t>
            </a:r>
            <a:endParaRPr lang="ru-RU" altLang="en-US"/>
          </a:p>
        </p:txBody>
      </p:sp>
      <p:sp>
        <p:nvSpPr>
          <p:cNvPr id="6" name="Текстовое поле 5"/>
          <p:cNvSpPr txBox="1"/>
          <p:nvPr/>
        </p:nvSpPr>
        <p:spPr>
          <a:xfrm>
            <a:off x="329565" y="4297045"/>
            <a:ext cx="11671300" cy="2389505"/>
          </a:xfrm>
          <a:prstGeom prst="rect">
            <a:avLst/>
          </a:prstGeom>
          <a:noFill/>
        </p:spPr>
        <p:txBody>
          <a:bodyPr wrap="square" rtlCol="0">
            <a:noAutofit/>
          </a:bodyPr>
          <a:lstStyle/>
          <a:p>
            <a:r>
              <a:rPr lang="en-US" altLang="ru-RU"/>
              <a:t>G</a:t>
            </a:r>
            <a:r>
              <a:rPr lang="en-US" altLang="en-US"/>
              <a:t>ʻ</a:t>
            </a:r>
            <a:r>
              <a:rPr lang="en-US" altLang="ru-RU"/>
              <a:t>aznaviylar davlatiga Alpteginning g</a:t>
            </a:r>
            <a:r>
              <a:rPr lang="en-US" altLang="en-US"/>
              <a:t>ʻ</a:t>
            </a:r>
            <a:r>
              <a:rPr lang="en-US" altLang="ru-RU"/>
              <a:t>ulomi va kuyovi Sabuktegin asos solgan. Davlat nomi saltanatning poytaxti G</a:t>
            </a:r>
            <a:r>
              <a:rPr lang="en-US" altLang="en-US"/>
              <a:t>ʻ</a:t>
            </a:r>
            <a:r>
              <a:rPr lang="en-US" altLang="ru-RU"/>
              <a:t>azna shahri nomidan olingan. Turkiy g</a:t>
            </a:r>
            <a:r>
              <a:rPr lang="en-US" altLang="en-US"/>
              <a:t>ʻ</a:t>
            </a:r>
            <a:r>
              <a:rPr lang="en-US" altLang="ru-RU"/>
              <a:t>ulomlar xizmatlari evaziga somoniylardan Xuroson va Afg</a:t>
            </a:r>
            <a:r>
              <a:rPr lang="en-US" altLang="en-US"/>
              <a:t>ʻ</a:t>
            </a:r>
            <a:r>
              <a:rPr lang="en-US" altLang="ru-RU"/>
              <a:t>onistonning turli viloyatlari (G</a:t>
            </a:r>
            <a:r>
              <a:rPr lang="en-US" altLang="en-US"/>
              <a:t>ʻ</a:t>
            </a:r>
            <a:r>
              <a:rPr lang="en-US" altLang="ru-RU"/>
              <a:t>azna, Kobul va boshqalar) ni boshqarish huquqini olganlar. Sabuktegin G</a:t>
            </a:r>
            <a:r>
              <a:rPr lang="en-US" altLang="en-US"/>
              <a:t>ʻ</a:t>
            </a:r>
            <a:r>
              <a:rPr lang="en-US" altLang="ru-RU"/>
              <a:t>azna viloyatining noibi va qo</a:t>
            </a:r>
            <a:r>
              <a:rPr lang="en-US" altLang="en-US"/>
              <a:t>ʻ</a:t>
            </a:r>
            <a:r>
              <a:rPr lang="en-US" altLang="ru-RU"/>
              <a:t>shin amiri qilib tayinlangach (977), u bu mulklarni mustaqil boshqarishga kirishgan. 994–995 yillarda Xurosonda bo</a:t>
            </a:r>
            <a:r>
              <a:rPr lang="en-US" altLang="en-US"/>
              <a:t>ʻ</a:t>
            </a:r>
            <a:r>
              <a:rPr lang="en-US" altLang="ru-RU"/>
              <a:t>lib o</a:t>
            </a:r>
            <a:r>
              <a:rPr lang="en-US" altLang="en-US"/>
              <a:t>ʻ</a:t>
            </a:r>
            <a:r>
              <a:rPr lang="en-US" altLang="ru-RU"/>
              <a:t>tgan 2 jangda somoniylar amiri Nuh ibn Mansur va noib Sabuktegin boshchiligidagi birlashgan qo</a:t>
            </a:r>
            <a:r>
              <a:rPr lang="en-US" altLang="en-US"/>
              <a:t>ʻ</a:t>
            </a:r>
            <a:r>
              <a:rPr lang="en-US" altLang="ru-RU"/>
              <a:t>shin isyon ko</a:t>
            </a:r>
            <a:r>
              <a:rPr lang="en-US" altLang="en-US"/>
              <a:t>ʻ</a:t>
            </a:r>
            <a:r>
              <a:rPr lang="en-US" altLang="ru-RU"/>
              <a:t>targan turk sarkardalari Abu Ali Simjuriy (Abulhasan Simjuriyning o</a:t>
            </a:r>
            <a:r>
              <a:rPr lang="en-US" altLang="en-US"/>
              <a:t>ʻ</a:t>
            </a:r>
            <a:r>
              <a:rPr lang="en-US" altLang="ru-RU"/>
              <a:t>g</a:t>
            </a:r>
            <a:r>
              <a:rPr lang="en-US" altLang="en-US"/>
              <a:t>ʻ</a:t>
            </a:r>
            <a:r>
              <a:rPr lang="en-US" altLang="ru-RU"/>
              <a:t>li) va Foyiq qo</a:t>
            </a:r>
            <a:r>
              <a:rPr lang="en-US" altLang="en-US"/>
              <a:t>ʻ</a:t>
            </a:r>
            <a:r>
              <a:rPr lang="en-US" altLang="ru-RU"/>
              <a:t>shinlarini tor-mor keltirish jarayonida Sabukteginning siyosiy nufuzi yanada ortadi.</a:t>
            </a:r>
          </a:p>
          <a:p>
            <a:endParaRPr lang="en-US" altLang="ru-RU"/>
          </a:p>
          <a:p>
            <a:endParaRPr lang="ru-RU" altLang="en-US"/>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1519</Words>
  <Application>Microsoft Office PowerPoint</Application>
  <PresentationFormat>Широкоэкранный</PresentationFormat>
  <Paragraphs>83</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微软雅黑</vt:lpstr>
      <vt:lpstr>Arial</vt:lpstr>
      <vt:lpstr>Calibri</vt:lpstr>
      <vt:lpstr>Blue Waves</vt:lpstr>
      <vt:lpstr>Презентация PowerPoint</vt:lpstr>
      <vt:lpstr>O’rta Osiyo davlatlarining v-xI asrlarda tarixiy geografiyasi</vt:lpstr>
      <vt:lpstr>Презентация PowerPoint</vt:lpstr>
      <vt:lpstr>Saljuqiylar sulolasi Sultonlari  - 1037—1063 Toʻgʻrulbek Abulfath  - 1063—1072 Alp Arslon Islom olamining hukumdori  - 1072—1092 Malikshoh Sulton  - 1092-1104 Berkiyaruk Sulton  - 1105-1117 Muhammad Tapar ISLOM himoyachisi  - 1117-1156 Ahmad Sanjar</vt:lpstr>
      <vt:lpstr>.</vt:lpstr>
      <vt:lpstr>Презентация PowerPoint</vt:lpstr>
      <vt:lpstr>Презентация PowerPoint</vt:lpstr>
      <vt:lpstr>Презентация PowerPoint</vt:lpstr>
      <vt:lpstr>Презентация PowerPoint</vt:lpstr>
      <vt:lpstr>.</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GOLD SERVISE</cp:lastModifiedBy>
  <cp:revision>6</cp:revision>
  <dcterms:created xsi:type="dcterms:W3CDTF">2025-07-23T00:59:00Z</dcterms:created>
  <dcterms:modified xsi:type="dcterms:W3CDTF">2026-04-27T12:07:54Z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1049-12.2.0.23155</vt:lpwstr>
  </property>
  <property fmtid="{D5CDD505-2E9C-101B-9397-08002B2CF9AE}" pid="3" name="ICV">
    <vt:lpwstr>C167C8287C404D5995C7ED51F71479A8_11</vt:lpwstr>
  </property>
</Properties>
</file>