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AD6EE87-EBD5-4F12-A48A-63ACA297AC8F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4248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10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174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29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61015F-7CC6-4D0A-9D87-873EA4C304CC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95884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03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88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276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5C68B11-C5A8-448C-8CE9-B1A273C79CFC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2086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616CA0-919D-4A49-9C8A-62FDFB3A5183}" type="datetimeFigureOut">
              <a:rPr lang="en-US" smtClean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2109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7989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3872" y="1804947"/>
            <a:ext cx="7857708" cy="3237570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Termiz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davlat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pedagogika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instituti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tabiiy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va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aniq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fanlar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fakulteti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“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Geografiya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va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iqtisodiy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bilim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asoslari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”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yo’nalishi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3-bosqich 301-guruh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talabasi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Jo’rayev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Sardorning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“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O’lkashunoslik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“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fanidan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tayyorlagan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taqdimoti</a:t>
            </a:r>
            <a:r>
              <a:rPr lang="en-US" sz="3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43563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0951" y="2791110"/>
            <a:ext cx="68996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chemeClr val="accent1"/>
                </a:solidFill>
              </a:rPr>
              <a:t>E'tiboringiz</a:t>
            </a:r>
            <a:r>
              <a:rPr lang="en-US" sz="4800" b="1" dirty="0">
                <a:solidFill>
                  <a:schemeClr val="accent1"/>
                </a:solidFill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</a:rPr>
              <a:t>uchun</a:t>
            </a:r>
            <a:r>
              <a:rPr lang="en-US" sz="4800" b="1" dirty="0">
                <a:solidFill>
                  <a:schemeClr val="accent1"/>
                </a:solidFill>
              </a:rPr>
              <a:t> </a:t>
            </a:r>
            <a:r>
              <a:rPr lang="en-US" sz="4800" b="1" dirty="0" err="1">
                <a:solidFill>
                  <a:schemeClr val="accent1"/>
                </a:solidFill>
              </a:rPr>
              <a:t>raxmat</a:t>
            </a:r>
            <a:r>
              <a:rPr lang="en-US" sz="4800" b="1" dirty="0">
                <a:solidFill>
                  <a:schemeClr val="accent1"/>
                </a:solidFill>
              </a:rPr>
              <a:t>!</a:t>
            </a:r>
            <a:endParaRPr lang="en-US" sz="4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42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1160" y="636306"/>
            <a:ext cx="6442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3600" b="1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O’lka tabiatini muxofaza qilish.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39136" y="2322875"/>
            <a:ext cx="45865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</a:t>
            </a:r>
            <a:r>
              <a:rPr lang="uz-Cyrl-UZ" sz="2400" b="1" kern="1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O’lka </a:t>
            </a:r>
            <a:r>
              <a:rPr lang="uz-Cyrl-UZ" sz="2400" b="1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tabiatini muxofaza qilish.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02863" y="2902384"/>
            <a:ext cx="5486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2.Hayvonot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o‘simlik</a:t>
            </a:r>
            <a:r>
              <a:rPr lang="en-US" sz="2400" b="1" dirty="0"/>
              <a:t> </a:t>
            </a:r>
            <a:r>
              <a:rPr lang="en-US" sz="2400" b="1" dirty="0" err="1"/>
              <a:t>dunyosini</a:t>
            </a:r>
            <a:r>
              <a:rPr lang="en-US" sz="2400" b="1" dirty="0"/>
              <a:t> </a:t>
            </a:r>
            <a:r>
              <a:rPr lang="en-US" sz="2400" b="1" dirty="0" err="1"/>
              <a:t>saqlash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08419" y="3481893"/>
            <a:ext cx="81851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3.Atrof-muhitni </a:t>
            </a:r>
            <a:r>
              <a:rPr lang="en-US" sz="2400" b="1" dirty="0" err="1"/>
              <a:t>ifloslanishdan</a:t>
            </a:r>
            <a:r>
              <a:rPr lang="en-US" sz="2400" b="1" dirty="0"/>
              <a:t> </a:t>
            </a:r>
            <a:r>
              <a:rPr lang="en-US" sz="2400" b="1" dirty="0" err="1"/>
              <a:t>himoya</a:t>
            </a:r>
            <a:r>
              <a:rPr lang="en-US" sz="2400" b="1" dirty="0"/>
              <a:t> </a:t>
            </a:r>
            <a:r>
              <a:rPr lang="en-US" sz="2400" b="1" dirty="0" err="1"/>
              <a:t>qilish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ekologik</a:t>
            </a:r>
            <a:r>
              <a:rPr lang="en-US" sz="2400" b="1" dirty="0"/>
              <a:t> </a:t>
            </a:r>
            <a:r>
              <a:rPr lang="en-US" sz="2400" b="1" dirty="0" err="1"/>
              <a:t>tarbiya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67366" y="1723178"/>
            <a:ext cx="73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Reja</a:t>
            </a:r>
            <a:r>
              <a:rPr lang="en-US" b="1" dirty="0"/>
              <a:t>: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6562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3528" y="1221767"/>
            <a:ext cx="106149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C00000"/>
                </a:solidFill>
              </a:rPr>
              <a:t>Tabiiy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resurslarni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muhofaza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qilish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/>
              <a:t>— </a:t>
            </a:r>
            <a:r>
              <a:rPr lang="en-US" sz="2000" b="1" dirty="0" err="1"/>
              <a:t>bu</a:t>
            </a:r>
            <a:r>
              <a:rPr lang="en-US" sz="2000" b="1" dirty="0"/>
              <a:t> </a:t>
            </a:r>
            <a:r>
              <a:rPr lang="en-US" sz="2000" b="1" dirty="0" err="1"/>
              <a:t>yer</a:t>
            </a:r>
            <a:r>
              <a:rPr lang="en-US" sz="2000" b="1" dirty="0"/>
              <a:t>, </a:t>
            </a:r>
            <a:r>
              <a:rPr lang="en-US" sz="2000" b="1" dirty="0" err="1"/>
              <a:t>suv</a:t>
            </a:r>
            <a:r>
              <a:rPr lang="en-US" sz="2000" b="1" dirty="0"/>
              <a:t>, </a:t>
            </a:r>
            <a:r>
              <a:rPr lang="en-US" sz="2000" b="1" dirty="0" err="1"/>
              <a:t>o‘rmon</a:t>
            </a:r>
            <a:r>
              <a:rPr lang="en-US" sz="2000" b="1" dirty="0"/>
              <a:t>, </a:t>
            </a:r>
            <a:r>
              <a:rPr lang="en-US" sz="2000" b="1" dirty="0" err="1"/>
              <a:t>minerallar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boshqa</a:t>
            </a:r>
            <a:r>
              <a:rPr lang="en-US" sz="2000" b="1" dirty="0"/>
              <a:t> </a:t>
            </a:r>
            <a:r>
              <a:rPr lang="en-US" sz="2000" b="1" dirty="0" err="1"/>
              <a:t>tabiiy</a:t>
            </a:r>
            <a:r>
              <a:rPr lang="en-US" sz="2000" b="1" dirty="0"/>
              <a:t> </a:t>
            </a:r>
            <a:r>
              <a:rPr lang="en-US" sz="2000" b="1" dirty="0" err="1"/>
              <a:t>boyliklarni</a:t>
            </a:r>
            <a:r>
              <a:rPr lang="en-US" sz="2000" b="1" dirty="0"/>
              <a:t> </a:t>
            </a:r>
            <a:r>
              <a:rPr lang="en-US" sz="2000" b="1" dirty="0" err="1"/>
              <a:t>ifloslanish</a:t>
            </a:r>
            <a:r>
              <a:rPr lang="en-US" sz="2000" b="1" dirty="0"/>
              <a:t>, </a:t>
            </a:r>
            <a:r>
              <a:rPr lang="en-US" sz="2000" b="1" dirty="0" err="1"/>
              <a:t>shikastlanish</a:t>
            </a:r>
            <a:r>
              <a:rPr lang="en-US" sz="2000" b="1" dirty="0"/>
              <a:t> </a:t>
            </a:r>
            <a:r>
              <a:rPr lang="en-US" sz="2000" b="1" dirty="0" err="1"/>
              <a:t>yoki</a:t>
            </a:r>
            <a:r>
              <a:rPr lang="en-US" sz="2000" b="1" dirty="0"/>
              <a:t> </a:t>
            </a:r>
            <a:r>
              <a:rPr lang="en-US" sz="2000" b="1" dirty="0" err="1"/>
              <a:t>isrofdan</a:t>
            </a:r>
            <a:r>
              <a:rPr lang="en-US" sz="2000" b="1" dirty="0"/>
              <a:t> </a:t>
            </a:r>
            <a:r>
              <a:rPr lang="en-US" sz="2000" b="1" dirty="0" err="1"/>
              <a:t>saqlashdir</a:t>
            </a:r>
            <a:r>
              <a:rPr lang="en-US" sz="2000" b="1" dirty="0"/>
              <a:t>.</a:t>
            </a:r>
            <a:br>
              <a:rPr lang="en-US" sz="2000" b="1" dirty="0"/>
            </a:br>
            <a:r>
              <a:rPr lang="en-US" sz="2000" b="1" dirty="0" err="1"/>
              <a:t>Barqaror</a:t>
            </a:r>
            <a:r>
              <a:rPr lang="en-US" sz="2000" b="1" dirty="0"/>
              <a:t> </a:t>
            </a:r>
            <a:r>
              <a:rPr lang="en-US" sz="2000" b="1" dirty="0" err="1"/>
              <a:t>foydalanish</a:t>
            </a:r>
            <a:r>
              <a:rPr lang="en-US" sz="2000" b="1" dirty="0"/>
              <a:t> </a:t>
            </a:r>
            <a:r>
              <a:rPr lang="en-US" sz="2000" b="1" dirty="0" err="1"/>
              <a:t>esa</a:t>
            </a:r>
            <a:r>
              <a:rPr lang="en-US" sz="2000" b="1" dirty="0"/>
              <a:t> </a:t>
            </a:r>
            <a:r>
              <a:rPr lang="en-US" sz="2000" b="1" dirty="0" err="1"/>
              <a:t>resurslardan</a:t>
            </a:r>
            <a:r>
              <a:rPr lang="en-US" sz="2000" b="1" dirty="0"/>
              <a:t> </a:t>
            </a:r>
            <a:r>
              <a:rPr lang="en-US" sz="2000" b="1" dirty="0" err="1"/>
              <a:t>shunday</a:t>
            </a:r>
            <a:r>
              <a:rPr lang="en-US" sz="2000" b="1" dirty="0"/>
              <a:t> </a:t>
            </a:r>
            <a:r>
              <a:rPr lang="en-US" sz="2000" b="1" dirty="0" err="1"/>
              <a:t>foydalanishki</a:t>
            </a:r>
            <a:r>
              <a:rPr lang="en-US" sz="2000" b="1" dirty="0"/>
              <a:t>, </a:t>
            </a:r>
            <a:r>
              <a:rPr lang="en-US" sz="2000" b="1" dirty="0" err="1"/>
              <a:t>ularning</a:t>
            </a:r>
            <a:r>
              <a:rPr lang="en-US" sz="2000" b="1" dirty="0"/>
              <a:t> </a:t>
            </a:r>
            <a:r>
              <a:rPr lang="en-US" sz="2000" b="1" dirty="0" err="1"/>
              <a:t>miqdori</a:t>
            </a:r>
            <a:r>
              <a:rPr lang="en-US" sz="2000" b="1" dirty="0"/>
              <a:t> </a:t>
            </a:r>
            <a:r>
              <a:rPr lang="en-US" sz="2000" b="1" dirty="0" err="1"/>
              <a:t>kamaymasin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kelajak</a:t>
            </a:r>
            <a:r>
              <a:rPr lang="en-US" sz="2000" b="1" dirty="0"/>
              <a:t> </a:t>
            </a:r>
            <a:r>
              <a:rPr lang="en-US" sz="2000" b="1" dirty="0" err="1"/>
              <a:t>avlodlar</a:t>
            </a:r>
            <a:r>
              <a:rPr lang="en-US" sz="2000" b="1" dirty="0"/>
              <a:t> </a:t>
            </a:r>
            <a:r>
              <a:rPr lang="en-US" sz="2000" b="1" dirty="0" err="1"/>
              <a:t>uchun</a:t>
            </a:r>
            <a:r>
              <a:rPr lang="en-US" sz="2000" b="1" dirty="0"/>
              <a:t> </a:t>
            </a:r>
            <a:r>
              <a:rPr lang="en-US" sz="2000" b="1" dirty="0" err="1"/>
              <a:t>yetarlilik</a:t>
            </a:r>
            <a:r>
              <a:rPr lang="en-US" sz="2000" b="1" dirty="0"/>
              <a:t> </a:t>
            </a:r>
            <a:r>
              <a:rPr lang="en-US" sz="2000" b="1" dirty="0" err="1"/>
              <a:t>saqlansin</a:t>
            </a:r>
            <a:r>
              <a:rPr lang="en-US" sz="2000" b="1" dirty="0"/>
              <a:t>.</a:t>
            </a:r>
          </a:p>
          <a:p>
            <a:r>
              <a:rPr lang="en-US" sz="2000" b="1" dirty="0" err="1">
                <a:solidFill>
                  <a:srgbClr val="C00000"/>
                </a:solidFill>
              </a:rPr>
              <a:t>Asosiy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yo‘nalishlar</a:t>
            </a:r>
            <a:r>
              <a:rPr lang="en-US" sz="2000" b="1" dirty="0">
                <a:solidFill>
                  <a:srgbClr val="C00000"/>
                </a:solidFill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sz="2000" b="1" dirty="0" err="1">
                <a:solidFill>
                  <a:srgbClr val="C00000"/>
                </a:solidFill>
              </a:rPr>
              <a:t>O‘rmonlarni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himoya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qilish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va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barqaror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kesish</a:t>
            </a:r>
            <a:r>
              <a:rPr lang="en-US" sz="2000" b="1" dirty="0">
                <a:solidFill>
                  <a:srgbClr val="C00000"/>
                </a:solidFill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b="1" dirty="0" err="1"/>
              <a:t>Daraxtlarni</a:t>
            </a:r>
            <a:r>
              <a:rPr lang="en-US" sz="2000" b="1" dirty="0"/>
              <a:t> </a:t>
            </a:r>
            <a:r>
              <a:rPr lang="en-US" sz="2000" b="1" dirty="0" err="1"/>
              <a:t>nazoratsiz</a:t>
            </a:r>
            <a:r>
              <a:rPr lang="en-US" sz="2000" b="1" dirty="0"/>
              <a:t> </a:t>
            </a:r>
            <a:r>
              <a:rPr lang="en-US" sz="2000" b="1" dirty="0" err="1"/>
              <a:t>kesish</a:t>
            </a:r>
            <a:r>
              <a:rPr lang="en-US" sz="2000" b="1" dirty="0"/>
              <a:t> </a:t>
            </a:r>
            <a:r>
              <a:rPr lang="en-US" sz="2000" b="1" dirty="0" err="1"/>
              <a:t>tabiat</a:t>
            </a:r>
            <a:r>
              <a:rPr lang="en-US" sz="2000" b="1" dirty="0"/>
              <a:t> </a:t>
            </a:r>
            <a:r>
              <a:rPr lang="en-US" sz="2000" b="1" dirty="0" err="1"/>
              <a:t>muvozanatini</a:t>
            </a:r>
            <a:r>
              <a:rPr lang="en-US" sz="2000" b="1" dirty="0"/>
              <a:t> </a:t>
            </a:r>
            <a:r>
              <a:rPr lang="en-US" sz="2000" b="1" dirty="0" err="1"/>
              <a:t>buzadi</a:t>
            </a:r>
            <a:r>
              <a:rPr lang="en-US" sz="2000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b="1" dirty="0" err="1"/>
              <a:t>Daraxt</a:t>
            </a:r>
            <a:r>
              <a:rPr lang="en-US" sz="2000" b="1" dirty="0"/>
              <a:t> </a:t>
            </a:r>
            <a:r>
              <a:rPr lang="en-US" sz="2000" b="1" dirty="0" err="1"/>
              <a:t>ekish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rejalashtirilgan</a:t>
            </a:r>
            <a:r>
              <a:rPr lang="en-US" sz="2000" b="1" dirty="0"/>
              <a:t> </a:t>
            </a:r>
            <a:r>
              <a:rPr lang="en-US" sz="2000" b="1" dirty="0" err="1"/>
              <a:t>kesish</a:t>
            </a:r>
            <a:r>
              <a:rPr lang="en-US" sz="2000" b="1" dirty="0"/>
              <a:t> </a:t>
            </a:r>
            <a:r>
              <a:rPr lang="en-US" sz="2000" b="1" dirty="0" err="1"/>
              <a:t>orqali</a:t>
            </a:r>
            <a:r>
              <a:rPr lang="en-US" sz="2000" b="1" dirty="0"/>
              <a:t> </a:t>
            </a:r>
            <a:r>
              <a:rPr lang="en-US" sz="2000" b="1" dirty="0" err="1"/>
              <a:t>o‘rmonlar</a:t>
            </a:r>
            <a:r>
              <a:rPr lang="en-US" sz="2000" b="1" dirty="0"/>
              <a:t> </a:t>
            </a:r>
            <a:r>
              <a:rPr lang="en-US" sz="2000" b="1" dirty="0" err="1"/>
              <a:t>barqaror</a:t>
            </a:r>
            <a:r>
              <a:rPr lang="en-US" sz="2000" b="1" dirty="0"/>
              <a:t> </a:t>
            </a:r>
            <a:r>
              <a:rPr lang="en-US" sz="2000" b="1" dirty="0" err="1"/>
              <a:t>saqlanadi</a:t>
            </a:r>
            <a:r>
              <a:rPr lang="en-US" sz="20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>
                <a:solidFill>
                  <a:srgbClr val="C00000"/>
                </a:solidFill>
              </a:rPr>
              <a:t>Suv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resurslarini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tejash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va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ifloslanishdan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saqlash</a:t>
            </a:r>
            <a:r>
              <a:rPr lang="en-US" sz="2000" b="1" dirty="0">
                <a:solidFill>
                  <a:srgbClr val="C00000"/>
                </a:solidFill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b="1" dirty="0" err="1"/>
              <a:t>Daryolar</a:t>
            </a:r>
            <a:r>
              <a:rPr lang="en-US" sz="2000" b="1" dirty="0"/>
              <a:t>, </a:t>
            </a:r>
            <a:r>
              <a:rPr lang="en-US" sz="2000" b="1" dirty="0" err="1"/>
              <a:t>ko‘llar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suv</a:t>
            </a:r>
            <a:r>
              <a:rPr lang="en-US" sz="2000" b="1" dirty="0"/>
              <a:t> </a:t>
            </a:r>
            <a:r>
              <a:rPr lang="en-US" sz="2000" b="1" dirty="0" err="1"/>
              <a:t>havzalarini</a:t>
            </a:r>
            <a:r>
              <a:rPr lang="en-US" sz="2000" b="1" dirty="0"/>
              <a:t> </a:t>
            </a:r>
            <a:r>
              <a:rPr lang="en-US" sz="2000" b="1" dirty="0" err="1"/>
              <a:t>chiqindi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kimyoviy</a:t>
            </a:r>
            <a:r>
              <a:rPr lang="en-US" sz="2000" b="1" dirty="0"/>
              <a:t> </a:t>
            </a:r>
            <a:r>
              <a:rPr lang="en-US" sz="2000" b="1" dirty="0" err="1"/>
              <a:t>moddalar</a:t>
            </a:r>
            <a:r>
              <a:rPr lang="en-US" sz="2000" b="1" dirty="0"/>
              <a:t> </a:t>
            </a:r>
            <a:r>
              <a:rPr lang="en-US" sz="2000" b="1" dirty="0" err="1"/>
              <a:t>bilan</a:t>
            </a:r>
            <a:r>
              <a:rPr lang="en-US" sz="2000" b="1" dirty="0"/>
              <a:t> </a:t>
            </a:r>
            <a:r>
              <a:rPr lang="en-US" sz="2000" b="1" dirty="0" err="1"/>
              <a:t>ifloslantirmaslik</a:t>
            </a:r>
            <a:r>
              <a:rPr lang="en-US" sz="2000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b="1" dirty="0" err="1"/>
              <a:t>Suvni</a:t>
            </a:r>
            <a:r>
              <a:rPr lang="en-US" sz="2000" b="1" dirty="0"/>
              <a:t> </a:t>
            </a:r>
            <a:r>
              <a:rPr lang="en-US" sz="2000" b="1" dirty="0" err="1"/>
              <a:t>tejash</a:t>
            </a:r>
            <a:r>
              <a:rPr lang="en-US" sz="2000" b="1" dirty="0"/>
              <a:t> </a:t>
            </a:r>
            <a:r>
              <a:rPr lang="en-US" sz="2000" b="1" dirty="0" err="1"/>
              <a:t>texnologiyalarini</a:t>
            </a:r>
            <a:r>
              <a:rPr lang="en-US" sz="2000" b="1" dirty="0"/>
              <a:t> </a:t>
            </a:r>
            <a:r>
              <a:rPr lang="en-US" sz="2000" b="1" dirty="0" err="1"/>
              <a:t>qo‘llash</a:t>
            </a:r>
            <a:r>
              <a:rPr lang="en-US" sz="2000" b="1" dirty="0"/>
              <a:t> (</a:t>
            </a:r>
            <a:r>
              <a:rPr lang="en-US" sz="2000" b="1" dirty="0" err="1"/>
              <a:t>masalan</a:t>
            </a:r>
            <a:r>
              <a:rPr lang="en-US" sz="2000" b="1" dirty="0"/>
              <a:t>, </a:t>
            </a:r>
            <a:r>
              <a:rPr lang="en-US" sz="2000" b="1" dirty="0" err="1"/>
              <a:t>qishloq</a:t>
            </a:r>
            <a:r>
              <a:rPr lang="en-US" sz="2000" b="1" dirty="0"/>
              <a:t> </a:t>
            </a:r>
            <a:r>
              <a:rPr lang="en-US" sz="2000" b="1" dirty="0" err="1"/>
              <a:t>xo‘jaligida</a:t>
            </a:r>
            <a:r>
              <a:rPr lang="en-US" sz="2000" b="1" dirty="0"/>
              <a:t> </a:t>
            </a:r>
            <a:r>
              <a:rPr lang="en-US" sz="2000" b="1" dirty="0" err="1"/>
              <a:t>sug‘orish</a:t>
            </a:r>
            <a:r>
              <a:rPr lang="en-US" sz="2000" b="1" dirty="0"/>
              <a:t>).</a:t>
            </a:r>
          </a:p>
          <a:p>
            <a:pPr>
              <a:buFont typeface="+mj-lt"/>
              <a:buAutoNum type="arabicPeriod"/>
            </a:pPr>
            <a:r>
              <a:rPr lang="en-US" sz="2000" b="1" dirty="0">
                <a:solidFill>
                  <a:srgbClr val="C00000"/>
                </a:solidFill>
              </a:rPr>
              <a:t>Mineral </a:t>
            </a:r>
            <a:r>
              <a:rPr lang="en-US" sz="2000" b="1" dirty="0" err="1">
                <a:solidFill>
                  <a:srgbClr val="C00000"/>
                </a:solidFill>
              </a:rPr>
              <a:t>va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energetik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resurslardan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oqilona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foydalanish</a:t>
            </a:r>
            <a:r>
              <a:rPr lang="en-US" sz="2000" b="1" dirty="0">
                <a:solidFill>
                  <a:srgbClr val="C00000"/>
                </a:solidFill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b="1" dirty="0" err="1"/>
              <a:t>Neft</a:t>
            </a:r>
            <a:r>
              <a:rPr lang="en-US" sz="2000" b="1" dirty="0"/>
              <a:t>, </a:t>
            </a:r>
            <a:r>
              <a:rPr lang="en-US" sz="2000" b="1" dirty="0" err="1"/>
              <a:t>gaz</a:t>
            </a:r>
            <a:r>
              <a:rPr lang="en-US" sz="2000" b="1" dirty="0"/>
              <a:t>, </a:t>
            </a:r>
            <a:r>
              <a:rPr lang="en-US" sz="2000" b="1" dirty="0" err="1"/>
              <a:t>ko‘mir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boshqa</a:t>
            </a:r>
            <a:r>
              <a:rPr lang="en-US" sz="2000" b="1" dirty="0"/>
              <a:t> </a:t>
            </a:r>
            <a:r>
              <a:rPr lang="en-US" sz="2000" b="1" dirty="0" err="1"/>
              <a:t>minerallarni</a:t>
            </a:r>
            <a:r>
              <a:rPr lang="en-US" sz="2000" b="1" dirty="0"/>
              <a:t> </a:t>
            </a:r>
            <a:r>
              <a:rPr lang="en-US" sz="2000" b="1" dirty="0" err="1"/>
              <a:t>ehtiyotkorlik</a:t>
            </a:r>
            <a:r>
              <a:rPr lang="en-US" sz="2000" b="1" dirty="0"/>
              <a:t> </a:t>
            </a:r>
            <a:r>
              <a:rPr lang="en-US" sz="2000" b="1" dirty="0" err="1"/>
              <a:t>bilan</a:t>
            </a:r>
            <a:r>
              <a:rPr lang="en-US" sz="2000" b="1" dirty="0"/>
              <a:t> </a:t>
            </a:r>
            <a:r>
              <a:rPr lang="en-US" sz="2000" b="1" dirty="0" err="1"/>
              <a:t>qazib</a:t>
            </a:r>
            <a:r>
              <a:rPr lang="en-US" sz="2000" b="1" dirty="0"/>
              <a:t> </a:t>
            </a:r>
            <a:r>
              <a:rPr lang="en-US" sz="2000" b="1" dirty="0" err="1"/>
              <a:t>olish</a:t>
            </a:r>
            <a:r>
              <a:rPr lang="en-US" sz="2000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b="1" dirty="0" err="1"/>
              <a:t>Qayta</a:t>
            </a:r>
            <a:r>
              <a:rPr lang="en-US" sz="2000" b="1" dirty="0"/>
              <a:t> </a:t>
            </a:r>
            <a:r>
              <a:rPr lang="en-US" sz="2000" b="1" dirty="0" err="1"/>
              <a:t>ishlash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energiya</a:t>
            </a:r>
            <a:r>
              <a:rPr lang="en-US" sz="2000" b="1" dirty="0"/>
              <a:t> </a:t>
            </a:r>
            <a:r>
              <a:rPr lang="en-US" sz="2000" b="1" dirty="0" err="1"/>
              <a:t>samaradorligini</a:t>
            </a:r>
            <a:r>
              <a:rPr lang="en-US" sz="2000" b="1" dirty="0"/>
              <a:t> </a:t>
            </a:r>
            <a:r>
              <a:rPr lang="en-US" sz="2000" b="1" dirty="0" err="1"/>
              <a:t>oshirish</a:t>
            </a:r>
            <a:r>
              <a:rPr lang="en-U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591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6564" y="1304045"/>
            <a:ext cx="594492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C00000"/>
                </a:solidFill>
              </a:rPr>
              <a:t>Hayvonot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va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o‘simlik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dunyosini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saqlash</a:t>
            </a:r>
            <a:endParaRPr lang="en-US" sz="2000" b="1" dirty="0">
              <a:solidFill>
                <a:srgbClr val="C00000"/>
              </a:solidFill>
            </a:endParaRPr>
          </a:p>
          <a:p>
            <a:r>
              <a:rPr lang="en-US" sz="2000" b="1" dirty="0" err="1">
                <a:solidFill>
                  <a:srgbClr val="C00000"/>
                </a:solidFill>
              </a:rPr>
              <a:t>Ma’nosi</a:t>
            </a:r>
            <a:r>
              <a:rPr lang="en-US" sz="2000" b="1" dirty="0">
                <a:solidFill>
                  <a:srgbClr val="C00000"/>
                </a:solidFill>
              </a:rPr>
              <a:t>: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err="1"/>
              <a:t>Tabiatning</a:t>
            </a:r>
            <a:r>
              <a:rPr lang="en-US" sz="2000" b="1" dirty="0"/>
              <a:t> </a:t>
            </a:r>
            <a:r>
              <a:rPr lang="en-US" sz="2000" b="1" dirty="0" err="1"/>
              <a:t>biologik</a:t>
            </a:r>
            <a:r>
              <a:rPr lang="en-US" sz="2000" b="1" dirty="0"/>
              <a:t> </a:t>
            </a:r>
            <a:r>
              <a:rPr lang="en-US" sz="2000" b="1" dirty="0" err="1"/>
              <a:t>xilma-xilligi</a:t>
            </a:r>
            <a:r>
              <a:rPr lang="en-US" sz="2000" b="1" dirty="0"/>
              <a:t> — </a:t>
            </a:r>
            <a:r>
              <a:rPr lang="en-US" sz="2000" b="1" dirty="0" err="1"/>
              <a:t>hayvonlar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o‘simlik</a:t>
            </a:r>
            <a:r>
              <a:rPr lang="en-US" sz="2000" b="1" dirty="0"/>
              <a:t> </a:t>
            </a:r>
            <a:r>
              <a:rPr lang="en-US" sz="2000" b="1" dirty="0" err="1"/>
              <a:t>turlarining</a:t>
            </a:r>
            <a:r>
              <a:rPr lang="en-US" sz="2000" b="1" dirty="0"/>
              <a:t> </a:t>
            </a:r>
            <a:r>
              <a:rPr lang="en-US" sz="2000" b="1" dirty="0" err="1"/>
              <a:t>ko‘pligi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ularning</a:t>
            </a:r>
            <a:r>
              <a:rPr lang="en-US" sz="2000" b="1" dirty="0"/>
              <a:t> </a:t>
            </a:r>
            <a:r>
              <a:rPr lang="en-US" sz="2000" b="1" dirty="0" err="1"/>
              <a:t>tabiiy</a:t>
            </a:r>
            <a:r>
              <a:rPr lang="en-US" sz="2000" b="1" dirty="0"/>
              <a:t> </a:t>
            </a:r>
            <a:r>
              <a:rPr lang="en-US" sz="2000" b="1" dirty="0" err="1"/>
              <a:t>muhitida</a:t>
            </a:r>
            <a:r>
              <a:rPr lang="en-US" sz="2000" b="1" dirty="0"/>
              <a:t> </a:t>
            </a:r>
            <a:r>
              <a:rPr lang="en-US" sz="2000" b="1" dirty="0" err="1"/>
              <a:t>saqlanishi</a:t>
            </a:r>
            <a:r>
              <a:rPr lang="en-US" sz="2000" b="1" dirty="0"/>
              <a:t> — </a:t>
            </a:r>
            <a:r>
              <a:rPr lang="en-US" sz="2000" b="1" dirty="0" err="1"/>
              <a:t>inson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ekotizimlar</a:t>
            </a:r>
            <a:r>
              <a:rPr lang="en-US" sz="2000" b="1" dirty="0"/>
              <a:t> </a:t>
            </a:r>
            <a:r>
              <a:rPr lang="en-US" sz="2000" b="1" dirty="0" err="1"/>
              <a:t>uchun</a:t>
            </a:r>
            <a:r>
              <a:rPr lang="en-US" sz="2000" b="1" dirty="0"/>
              <a:t> </a:t>
            </a:r>
            <a:r>
              <a:rPr lang="en-US" sz="2000" b="1" dirty="0" err="1"/>
              <a:t>juda</a:t>
            </a:r>
            <a:r>
              <a:rPr lang="en-US" sz="2000" b="1" dirty="0"/>
              <a:t> </a:t>
            </a:r>
            <a:r>
              <a:rPr lang="en-US" sz="2000" b="1" dirty="0" err="1"/>
              <a:t>muhim</a:t>
            </a:r>
            <a:r>
              <a:rPr lang="en-US" sz="2000" b="1" dirty="0"/>
              <a:t>. Bu </a:t>
            </a:r>
            <a:r>
              <a:rPr lang="en-US" sz="2000" b="1" dirty="0" err="1"/>
              <a:t>rejada</a:t>
            </a:r>
            <a:r>
              <a:rPr lang="en-US" sz="2000" b="1" dirty="0"/>
              <a:t> </a:t>
            </a:r>
            <a:r>
              <a:rPr lang="en-US" sz="2000" b="1" dirty="0" err="1"/>
              <a:t>asosiy</a:t>
            </a:r>
            <a:r>
              <a:rPr lang="en-US" sz="2000" b="1" dirty="0"/>
              <a:t> </a:t>
            </a:r>
            <a:r>
              <a:rPr lang="en-US" sz="2000" b="1" dirty="0" err="1"/>
              <a:t>maqsad</a:t>
            </a:r>
            <a:r>
              <a:rPr lang="en-US" sz="2000" b="1" dirty="0"/>
              <a:t> </a:t>
            </a:r>
            <a:r>
              <a:rPr lang="en-US" sz="2000" b="1" dirty="0" err="1"/>
              <a:t>yo‘qolib</a:t>
            </a:r>
            <a:r>
              <a:rPr lang="en-US" sz="2000" b="1" dirty="0"/>
              <a:t> </a:t>
            </a:r>
            <a:r>
              <a:rPr lang="en-US" sz="2000" b="1" dirty="0" err="1"/>
              <a:t>borayotgan</a:t>
            </a:r>
            <a:r>
              <a:rPr lang="en-US" sz="2000" b="1" dirty="0"/>
              <a:t> </a:t>
            </a:r>
            <a:r>
              <a:rPr lang="en-US" sz="2000" b="1" dirty="0" err="1"/>
              <a:t>turlarni</a:t>
            </a:r>
            <a:r>
              <a:rPr lang="en-US" sz="2000" b="1" dirty="0"/>
              <a:t> </a:t>
            </a:r>
            <a:r>
              <a:rPr lang="en-US" sz="2000" b="1" dirty="0" err="1"/>
              <a:t>himoya</a:t>
            </a:r>
            <a:r>
              <a:rPr lang="en-US" sz="2000" b="1" dirty="0"/>
              <a:t> </a:t>
            </a:r>
            <a:r>
              <a:rPr lang="en-US" sz="2000" b="1" dirty="0" err="1"/>
              <a:t>qilish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ularning</a:t>
            </a:r>
            <a:r>
              <a:rPr lang="en-US" sz="2000" b="1" dirty="0"/>
              <a:t> </a:t>
            </a:r>
            <a:r>
              <a:rPr lang="en-US" sz="2000" b="1" dirty="0" err="1"/>
              <a:t>yashash</a:t>
            </a:r>
            <a:r>
              <a:rPr lang="en-US" sz="2000" b="1" dirty="0"/>
              <a:t> </a:t>
            </a:r>
            <a:r>
              <a:rPr lang="en-US" sz="2000" b="1" dirty="0" err="1"/>
              <a:t>joylarini</a:t>
            </a:r>
            <a:r>
              <a:rPr lang="en-US" sz="2000" b="1" dirty="0"/>
              <a:t> </a:t>
            </a:r>
            <a:r>
              <a:rPr lang="en-US" sz="2000" b="1" dirty="0" err="1"/>
              <a:t>saqlashdir</a:t>
            </a:r>
            <a:r>
              <a:rPr lang="en-US" sz="2000" b="1" dirty="0"/>
              <a:t>.</a:t>
            </a:r>
          </a:p>
          <a:p>
            <a:r>
              <a:rPr lang="en-US" sz="2000" b="1" dirty="0" err="1">
                <a:solidFill>
                  <a:srgbClr val="C00000"/>
                </a:solidFill>
              </a:rPr>
              <a:t>Asosiy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yo‘nalishlar</a:t>
            </a:r>
            <a:r>
              <a:rPr lang="en-US" sz="2000" b="1" dirty="0">
                <a:solidFill>
                  <a:srgbClr val="C00000"/>
                </a:solidFill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sz="2000" b="1" dirty="0" err="1">
                <a:solidFill>
                  <a:srgbClr val="C00000"/>
                </a:solidFill>
              </a:rPr>
              <a:t>Yo‘qolib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borayotgan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turlarni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himoya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qilish</a:t>
            </a:r>
            <a:r>
              <a:rPr lang="en-US" sz="2000" b="1" dirty="0">
                <a:solidFill>
                  <a:srgbClr val="C00000"/>
                </a:solidFill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b="1" dirty="0" err="1"/>
              <a:t>Kamyob</a:t>
            </a:r>
            <a:r>
              <a:rPr lang="en-US" sz="2000" b="1" dirty="0"/>
              <a:t> </a:t>
            </a:r>
            <a:r>
              <a:rPr lang="en-US" sz="2000" b="1" dirty="0" err="1"/>
              <a:t>yoki</a:t>
            </a:r>
            <a:r>
              <a:rPr lang="en-US" sz="2000" b="1" dirty="0"/>
              <a:t> </a:t>
            </a:r>
            <a:r>
              <a:rPr lang="en-US" sz="2000" b="1" dirty="0" err="1"/>
              <a:t>xavf</a:t>
            </a:r>
            <a:r>
              <a:rPr lang="en-US" sz="2000" b="1" dirty="0"/>
              <a:t> </a:t>
            </a:r>
            <a:r>
              <a:rPr lang="en-US" sz="2000" b="1" dirty="0" err="1"/>
              <a:t>ostidagi</a:t>
            </a:r>
            <a:r>
              <a:rPr lang="en-US" sz="2000" b="1" dirty="0"/>
              <a:t> </a:t>
            </a:r>
            <a:r>
              <a:rPr lang="en-US" sz="2000" b="1" dirty="0" err="1"/>
              <a:t>hayvon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o‘simlik</a:t>
            </a:r>
            <a:r>
              <a:rPr lang="en-US" sz="2000" b="1" dirty="0"/>
              <a:t> </a:t>
            </a:r>
            <a:r>
              <a:rPr lang="en-US" sz="2000" b="1" dirty="0" err="1"/>
              <a:t>turlarini</a:t>
            </a:r>
            <a:r>
              <a:rPr lang="en-US" sz="2000" b="1" dirty="0"/>
              <a:t> </a:t>
            </a:r>
            <a:r>
              <a:rPr lang="en-US" sz="2000" b="1" dirty="0" err="1"/>
              <a:t>aniqlash</a:t>
            </a:r>
            <a:r>
              <a:rPr lang="en-US" sz="2000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000" b="1" dirty="0" err="1"/>
              <a:t>Ularni</a:t>
            </a:r>
            <a:r>
              <a:rPr lang="en-US" sz="2000" b="1" dirty="0"/>
              <a:t> </a:t>
            </a:r>
            <a:r>
              <a:rPr lang="en-US" sz="2000" b="1" dirty="0" err="1"/>
              <a:t>qo‘riqlash</a:t>
            </a:r>
            <a:r>
              <a:rPr lang="en-US" sz="2000" b="1" dirty="0"/>
              <a:t>, </a:t>
            </a:r>
            <a:r>
              <a:rPr lang="en-US" sz="2000" b="1" dirty="0" err="1"/>
              <a:t>tabiiy</a:t>
            </a:r>
            <a:r>
              <a:rPr lang="en-US" sz="2000" b="1" dirty="0"/>
              <a:t> </a:t>
            </a:r>
            <a:r>
              <a:rPr lang="en-US" sz="2000" b="1" dirty="0" err="1"/>
              <a:t>yashash</a:t>
            </a:r>
            <a:r>
              <a:rPr lang="en-US" sz="2000" b="1" dirty="0"/>
              <a:t> </a:t>
            </a:r>
            <a:r>
              <a:rPr lang="en-US" sz="2000" b="1" dirty="0" err="1"/>
              <a:t>joylarini</a:t>
            </a:r>
            <a:r>
              <a:rPr lang="en-US" sz="2000" b="1" dirty="0"/>
              <a:t> </a:t>
            </a:r>
            <a:r>
              <a:rPr lang="en-US" sz="2000" b="1" dirty="0" err="1"/>
              <a:t>himoya</a:t>
            </a:r>
            <a:r>
              <a:rPr lang="en-US" sz="2000" b="1" dirty="0"/>
              <a:t> </a:t>
            </a:r>
            <a:r>
              <a:rPr lang="en-US" sz="2000" b="1" dirty="0" err="1"/>
              <a:t>qilish</a:t>
            </a:r>
            <a:r>
              <a:rPr lang="en-US" sz="2000" b="1" dirty="0"/>
              <a:t>.</a:t>
            </a:r>
          </a:p>
        </p:txBody>
      </p:sp>
      <p:pic>
        <p:nvPicPr>
          <p:cNvPr id="1026" name="Picture 2" descr="Biologik xilma-xillik barchamiz uchun sog'lom kelajakning kalitidir va u  yordamga muhtoj | United Nations Development Program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96" y="1304045"/>
            <a:ext cx="4843144" cy="409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306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35972" y="1091390"/>
            <a:ext cx="438116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rgbClr val="C00000"/>
                </a:solidFill>
              </a:rPr>
              <a:t>Genetik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xilma-xillikni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saqlash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ko‘paytirish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dasturlari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 err="1"/>
              <a:t>Hayvonlarni</a:t>
            </a:r>
            <a:r>
              <a:rPr lang="en-US" b="1" dirty="0"/>
              <a:t> </a:t>
            </a:r>
            <a:r>
              <a:rPr lang="en-US" b="1" dirty="0" err="1"/>
              <a:t>sun’iy</a:t>
            </a:r>
            <a:r>
              <a:rPr lang="en-US" b="1" dirty="0"/>
              <a:t> </a:t>
            </a:r>
            <a:r>
              <a:rPr lang="en-US" b="1" dirty="0" err="1"/>
              <a:t>ko‘paytirish</a:t>
            </a:r>
            <a:r>
              <a:rPr lang="en-US" b="1" dirty="0"/>
              <a:t> (</a:t>
            </a:r>
            <a:r>
              <a:rPr lang="en-US" b="1" dirty="0" err="1"/>
              <a:t>reproduktiv</a:t>
            </a:r>
            <a:r>
              <a:rPr lang="en-US" b="1" dirty="0"/>
              <a:t> </a:t>
            </a:r>
            <a:r>
              <a:rPr lang="en-US" b="1" dirty="0" err="1"/>
              <a:t>dasturlar</a:t>
            </a:r>
            <a:r>
              <a:rPr lang="en-US" b="1" dirty="0"/>
              <a:t>)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so‘ng</a:t>
            </a:r>
            <a:r>
              <a:rPr lang="en-US" b="1" dirty="0"/>
              <a:t> </a:t>
            </a:r>
            <a:r>
              <a:rPr lang="en-US" b="1" dirty="0" err="1"/>
              <a:t>ularni</a:t>
            </a:r>
            <a:r>
              <a:rPr lang="en-US" b="1" dirty="0"/>
              <a:t> </a:t>
            </a:r>
            <a:r>
              <a:rPr lang="en-US" b="1" dirty="0" err="1"/>
              <a:t>tabiiy</a:t>
            </a:r>
            <a:r>
              <a:rPr lang="en-US" b="1" dirty="0"/>
              <a:t> </a:t>
            </a:r>
            <a:r>
              <a:rPr lang="en-US" b="1" dirty="0" err="1"/>
              <a:t>muhitga</a:t>
            </a:r>
            <a:r>
              <a:rPr lang="en-US" b="1" dirty="0"/>
              <a:t> </a:t>
            </a:r>
            <a:r>
              <a:rPr lang="en-US" b="1" dirty="0" err="1"/>
              <a:t>qaytarish</a:t>
            </a:r>
            <a:r>
              <a:rPr lang="en-US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 err="1"/>
              <a:t>O‘simlik</a:t>
            </a:r>
            <a:r>
              <a:rPr lang="en-US" b="1" dirty="0"/>
              <a:t> </a:t>
            </a:r>
            <a:r>
              <a:rPr lang="en-US" b="1" dirty="0" err="1"/>
              <a:t>urug‘larini</a:t>
            </a:r>
            <a:r>
              <a:rPr lang="en-US" b="1" dirty="0"/>
              <a:t> </a:t>
            </a:r>
            <a:r>
              <a:rPr lang="en-US" b="1" dirty="0" err="1"/>
              <a:t>yig‘ish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.</a:t>
            </a:r>
          </a:p>
          <a:p>
            <a:r>
              <a:rPr lang="en-US" b="1" dirty="0" err="1">
                <a:solidFill>
                  <a:srgbClr val="C00000"/>
                </a:solidFill>
              </a:rPr>
              <a:t>Nega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muhim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Har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tur </a:t>
            </a:r>
            <a:r>
              <a:rPr lang="en-US" b="1" dirty="0" err="1"/>
              <a:t>ekotizimda</a:t>
            </a:r>
            <a:r>
              <a:rPr lang="en-US" b="1" dirty="0"/>
              <a:t> </a:t>
            </a:r>
            <a:r>
              <a:rPr lang="en-US" b="1" dirty="0" err="1"/>
              <a:t>muhim</a:t>
            </a:r>
            <a:r>
              <a:rPr lang="en-US" b="1" dirty="0"/>
              <a:t> </a:t>
            </a:r>
            <a:r>
              <a:rPr lang="en-US" b="1" dirty="0" err="1"/>
              <a:t>rol</a:t>
            </a:r>
            <a:r>
              <a:rPr lang="en-US" b="1" dirty="0"/>
              <a:t> </a:t>
            </a:r>
            <a:r>
              <a:rPr lang="en-US" b="1" dirty="0" err="1"/>
              <a:t>o‘ynaydi</a:t>
            </a:r>
            <a:r>
              <a:rPr lang="en-US" b="1" dirty="0"/>
              <a:t>, </a:t>
            </a:r>
            <a:r>
              <a:rPr lang="en-US" b="1" dirty="0" err="1"/>
              <a:t>ularning</a:t>
            </a:r>
            <a:r>
              <a:rPr lang="en-US" b="1" dirty="0"/>
              <a:t> </a:t>
            </a:r>
            <a:r>
              <a:rPr lang="en-US" b="1" dirty="0" err="1"/>
              <a:t>yo‘qolishi</a:t>
            </a:r>
            <a:r>
              <a:rPr lang="en-US" b="1" dirty="0"/>
              <a:t> </a:t>
            </a:r>
            <a:r>
              <a:rPr lang="en-US" b="1" dirty="0" err="1"/>
              <a:t>muvozanatni</a:t>
            </a:r>
            <a:r>
              <a:rPr lang="en-US" b="1" dirty="0"/>
              <a:t> </a:t>
            </a:r>
            <a:r>
              <a:rPr lang="en-US" b="1" dirty="0" err="1"/>
              <a:t>buzadi</a:t>
            </a:r>
            <a:r>
              <a:rPr lang="en-US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Tabiatni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 </a:t>
            </a:r>
            <a:r>
              <a:rPr lang="en-US" b="1" dirty="0" err="1"/>
              <a:t>orqali</a:t>
            </a:r>
            <a:r>
              <a:rPr lang="en-US" b="1" dirty="0"/>
              <a:t> </a:t>
            </a:r>
            <a:r>
              <a:rPr lang="en-US" b="1" dirty="0" err="1"/>
              <a:t>insonlar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oziq-ovqat</a:t>
            </a:r>
            <a:r>
              <a:rPr lang="en-US" b="1" dirty="0"/>
              <a:t>, </a:t>
            </a:r>
            <a:r>
              <a:rPr lang="en-US" b="1" dirty="0" err="1"/>
              <a:t>dori-darmon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boshqa</a:t>
            </a:r>
            <a:r>
              <a:rPr lang="en-US" b="1" dirty="0"/>
              <a:t> </a:t>
            </a:r>
            <a:r>
              <a:rPr lang="en-US" b="1" dirty="0" err="1"/>
              <a:t>resurslar</a:t>
            </a:r>
            <a:r>
              <a:rPr lang="en-US" b="1" dirty="0"/>
              <a:t> </a:t>
            </a:r>
            <a:r>
              <a:rPr lang="en-US" b="1" dirty="0" err="1"/>
              <a:t>barqaror</a:t>
            </a:r>
            <a:r>
              <a:rPr lang="en-US" b="1" dirty="0"/>
              <a:t> </a:t>
            </a:r>
            <a:r>
              <a:rPr lang="en-US" b="1" dirty="0" err="1"/>
              <a:t>bo‘ladi</a:t>
            </a:r>
            <a:r>
              <a:rPr lang="en-US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Ekologik</a:t>
            </a:r>
            <a:r>
              <a:rPr lang="en-US" b="1" dirty="0"/>
              <a:t> </a:t>
            </a:r>
            <a:r>
              <a:rPr lang="en-US" b="1" dirty="0" err="1"/>
              <a:t>barqarorlikni</a:t>
            </a:r>
            <a:r>
              <a:rPr lang="en-US" b="1" dirty="0"/>
              <a:t> </a:t>
            </a:r>
            <a:r>
              <a:rPr lang="en-US" b="1" dirty="0" err="1"/>
              <a:t>ta’minlaydi</a:t>
            </a:r>
            <a:r>
              <a:rPr lang="en-US" b="1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331" y="1348603"/>
            <a:ext cx="4477245" cy="345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1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1336" y="727662"/>
            <a:ext cx="97562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Genetik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xilma-xillikni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saqlash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ko‘paytirish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dasturlari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 err="1">
                <a:solidFill>
                  <a:srgbClr val="C00000"/>
                </a:solidFill>
              </a:rPr>
              <a:t>Ma’nosi</a:t>
            </a:r>
            <a:r>
              <a:rPr lang="en-US" b="1" dirty="0">
                <a:solidFill>
                  <a:srgbClr val="C00000"/>
                </a:solidFill>
              </a:rPr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err="1"/>
              <a:t>Genetik</a:t>
            </a:r>
            <a:r>
              <a:rPr lang="en-US" b="1" dirty="0"/>
              <a:t> </a:t>
            </a:r>
            <a:r>
              <a:rPr lang="en-US" b="1" dirty="0" err="1"/>
              <a:t>xilma-xillik</a:t>
            </a:r>
            <a:r>
              <a:rPr lang="en-US" b="1" dirty="0"/>
              <a:t> — </a:t>
            </a:r>
            <a:r>
              <a:rPr lang="en-US" b="1" dirty="0" err="1"/>
              <a:t>bir</a:t>
            </a:r>
            <a:r>
              <a:rPr lang="en-US" b="1" dirty="0"/>
              <a:t> tur </a:t>
            </a:r>
            <a:r>
              <a:rPr lang="en-US" b="1" dirty="0" err="1"/>
              <a:t>ichidagi</a:t>
            </a:r>
            <a:r>
              <a:rPr lang="en-US" b="1" dirty="0"/>
              <a:t> </a:t>
            </a:r>
            <a:r>
              <a:rPr lang="en-US" b="1" dirty="0" err="1"/>
              <a:t>organizmlarning</a:t>
            </a:r>
            <a:r>
              <a:rPr lang="en-US" b="1" dirty="0"/>
              <a:t> </a:t>
            </a:r>
            <a:r>
              <a:rPr lang="en-US" b="1" dirty="0" err="1"/>
              <a:t>genetik</a:t>
            </a:r>
            <a:r>
              <a:rPr lang="en-US" b="1" dirty="0"/>
              <a:t> </a:t>
            </a:r>
            <a:r>
              <a:rPr lang="en-US" b="1" dirty="0" err="1"/>
              <a:t>farqlari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nasl</a:t>
            </a:r>
            <a:r>
              <a:rPr lang="en-US" b="1" dirty="0"/>
              <a:t> </a:t>
            </a:r>
            <a:r>
              <a:rPr lang="en-US" b="1" dirty="0" err="1"/>
              <a:t>merosi</a:t>
            </a:r>
            <a:r>
              <a:rPr lang="en-US" b="1" dirty="0"/>
              <a:t>. </a:t>
            </a:r>
            <a:r>
              <a:rPr lang="en-US" b="1" dirty="0" err="1"/>
              <a:t>Uni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ko‘paytirish</a:t>
            </a:r>
            <a:r>
              <a:rPr lang="en-US" b="1" dirty="0"/>
              <a:t> </a:t>
            </a:r>
            <a:r>
              <a:rPr lang="en-US" b="1" dirty="0" err="1"/>
              <a:t>dasturlari</a:t>
            </a:r>
            <a:r>
              <a:rPr lang="en-US" b="1" dirty="0"/>
              <a:t> — </a:t>
            </a:r>
            <a:r>
              <a:rPr lang="en-US" b="1" dirty="0" err="1"/>
              <a:t>yo‘qolib</a:t>
            </a:r>
            <a:r>
              <a:rPr lang="en-US" b="1" dirty="0"/>
              <a:t> </a:t>
            </a:r>
            <a:r>
              <a:rPr lang="en-US" b="1" dirty="0" err="1"/>
              <a:t>borayotgan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xavf</a:t>
            </a:r>
            <a:r>
              <a:rPr lang="en-US" b="1" dirty="0"/>
              <a:t> </a:t>
            </a:r>
            <a:r>
              <a:rPr lang="en-US" b="1" dirty="0" err="1"/>
              <a:t>ostidagi</a:t>
            </a:r>
            <a:r>
              <a:rPr lang="en-US" b="1" dirty="0"/>
              <a:t> </a:t>
            </a:r>
            <a:r>
              <a:rPr lang="en-US" b="1" dirty="0" err="1"/>
              <a:t>turlarni</a:t>
            </a:r>
            <a:r>
              <a:rPr lang="en-US" b="1" dirty="0"/>
              <a:t> </a:t>
            </a:r>
            <a:r>
              <a:rPr lang="en-US" b="1" dirty="0" err="1"/>
              <a:t>genetik</a:t>
            </a:r>
            <a:r>
              <a:rPr lang="en-US" b="1" dirty="0"/>
              <a:t> </a:t>
            </a:r>
            <a:r>
              <a:rPr lang="en-US" b="1" dirty="0" err="1"/>
              <a:t>jihatdan</a:t>
            </a:r>
            <a:r>
              <a:rPr lang="en-US" b="1" dirty="0"/>
              <a:t> </a:t>
            </a:r>
            <a:r>
              <a:rPr lang="en-US" b="1" dirty="0" err="1"/>
              <a:t>sog‘lom</a:t>
            </a:r>
            <a:r>
              <a:rPr lang="en-US" b="1" dirty="0"/>
              <a:t> </a:t>
            </a:r>
            <a:r>
              <a:rPr lang="en-US" b="1" dirty="0" err="1"/>
              <a:t>holatda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ularning</a:t>
            </a:r>
            <a:r>
              <a:rPr lang="en-US" b="1" dirty="0"/>
              <a:t> </a:t>
            </a:r>
            <a:r>
              <a:rPr lang="en-US" b="1" dirty="0" err="1"/>
              <a:t>sonini</a:t>
            </a:r>
            <a:r>
              <a:rPr lang="en-US" b="1" dirty="0"/>
              <a:t> </a:t>
            </a:r>
            <a:r>
              <a:rPr lang="en-US" b="1" dirty="0" err="1"/>
              <a:t>ko‘paytirish</a:t>
            </a:r>
            <a:r>
              <a:rPr lang="en-US" b="1" dirty="0"/>
              <a:t> </a:t>
            </a:r>
            <a:r>
              <a:rPr lang="en-US" b="1" dirty="0" err="1"/>
              <a:t>maqsadida</a:t>
            </a:r>
            <a:r>
              <a:rPr lang="en-US" b="1" dirty="0"/>
              <a:t> </a:t>
            </a:r>
            <a:r>
              <a:rPr lang="en-US" b="1" dirty="0" err="1"/>
              <a:t>amalga</a:t>
            </a:r>
            <a:r>
              <a:rPr lang="en-US" b="1" dirty="0"/>
              <a:t> </a:t>
            </a:r>
            <a:r>
              <a:rPr lang="en-US" b="1" dirty="0" err="1"/>
              <a:t>oshiriladi</a:t>
            </a:r>
            <a:r>
              <a:rPr lang="en-US" b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41336" y="2387870"/>
            <a:ext cx="102651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Asosiy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yo‘nalishlar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rgbClr val="C00000"/>
                </a:solidFill>
              </a:rPr>
              <a:t>Sun’iy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ko‘paytirish</a:t>
            </a:r>
            <a:r>
              <a:rPr lang="en-US" b="1" dirty="0">
                <a:solidFill>
                  <a:srgbClr val="C00000"/>
                </a:solidFill>
              </a:rPr>
              <a:t> (</a:t>
            </a:r>
            <a:r>
              <a:rPr lang="en-US" b="1" dirty="0" err="1">
                <a:solidFill>
                  <a:srgbClr val="C00000"/>
                </a:solidFill>
              </a:rPr>
              <a:t>reproduktiv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dasturlar</a:t>
            </a:r>
            <a:r>
              <a:rPr lang="en-US" b="1" dirty="0">
                <a:solidFill>
                  <a:srgbClr val="C00000"/>
                </a:solidFill>
              </a:rPr>
              <a:t>):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 err="1"/>
              <a:t>Kamyob</a:t>
            </a:r>
            <a:r>
              <a:rPr lang="en-US" b="1" dirty="0"/>
              <a:t> </a:t>
            </a:r>
            <a:r>
              <a:rPr lang="en-US" b="1" dirty="0" err="1"/>
              <a:t>hayvonlarni</a:t>
            </a:r>
            <a:r>
              <a:rPr lang="en-US" b="1" dirty="0"/>
              <a:t> </a:t>
            </a:r>
            <a:r>
              <a:rPr lang="en-US" b="1" dirty="0" err="1"/>
              <a:t>maxsus</a:t>
            </a:r>
            <a:r>
              <a:rPr lang="en-US" b="1" dirty="0"/>
              <a:t> </a:t>
            </a:r>
            <a:r>
              <a:rPr lang="en-US" b="1" dirty="0" err="1"/>
              <a:t>inshootlarda</a:t>
            </a:r>
            <a:r>
              <a:rPr lang="en-US" b="1" dirty="0"/>
              <a:t> </a:t>
            </a:r>
            <a:r>
              <a:rPr lang="en-US" b="1" dirty="0" err="1"/>
              <a:t>ko‘paytirish</a:t>
            </a:r>
            <a:r>
              <a:rPr lang="en-US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 err="1"/>
              <a:t>Keyin</a:t>
            </a:r>
            <a:r>
              <a:rPr lang="en-US" b="1" dirty="0"/>
              <a:t> </a:t>
            </a:r>
            <a:r>
              <a:rPr lang="en-US" b="1" dirty="0" err="1"/>
              <a:t>ularni</a:t>
            </a:r>
            <a:r>
              <a:rPr lang="en-US" b="1" dirty="0"/>
              <a:t> </a:t>
            </a:r>
            <a:r>
              <a:rPr lang="en-US" b="1" dirty="0" err="1"/>
              <a:t>tabiiy</a:t>
            </a:r>
            <a:r>
              <a:rPr lang="en-US" b="1" dirty="0"/>
              <a:t> </a:t>
            </a:r>
            <a:r>
              <a:rPr lang="en-US" b="1" dirty="0" err="1"/>
              <a:t>muhitga</a:t>
            </a:r>
            <a:r>
              <a:rPr lang="en-US" b="1" dirty="0"/>
              <a:t> </a:t>
            </a:r>
            <a:r>
              <a:rPr lang="en-US" b="1" dirty="0" err="1"/>
              <a:t>qaytarish</a:t>
            </a:r>
            <a:r>
              <a:rPr lang="en-US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 err="1"/>
              <a:t>Misol</a:t>
            </a:r>
            <a:r>
              <a:rPr lang="en-US" b="1" dirty="0"/>
              <a:t>: </a:t>
            </a:r>
            <a:r>
              <a:rPr lang="en-US" b="1" dirty="0" err="1"/>
              <a:t>yo‘qolib</a:t>
            </a:r>
            <a:r>
              <a:rPr lang="en-US" b="1" dirty="0"/>
              <a:t> </a:t>
            </a:r>
            <a:r>
              <a:rPr lang="en-US" b="1" dirty="0" err="1"/>
              <a:t>borayotgan</a:t>
            </a:r>
            <a:r>
              <a:rPr lang="en-US" b="1" dirty="0"/>
              <a:t> </a:t>
            </a:r>
            <a:r>
              <a:rPr lang="en-US" b="1" dirty="0" err="1"/>
              <a:t>tulki</a:t>
            </a:r>
            <a:r>
              <a:rPr lang="en-US" b="1" dirty="0"/>
              <a:t>, </a:t>
            </a:r>
            <a:r>
              <a:rPr lang="en-US" b="1" dirty="0" err="1"/>
              <a:t>maymun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qush</a:t>
            </a:r>
            <a:r>
              <a:rPr lang="en-US" b="1" dirty="0"/>
              <a:t> </a:t>
            </a:r>
            <a:r>
              <a:rPr lang="en-US" b="1" dirty="0" err="1"/>
              <a:t>turlarini</a:t>
            </a:r>
            <a:r>
              <a:rPr lang="en-US" b="1" dirty="0"/>
              <a:t> </a:t>
            </a:r>
            <a:r>
              <a:rPr lang="en-US" b="1" dirty="0" err="1"/>
              <a:t>ko‘paytirish</a:t>
            </a:r>
            <a:r>
              <a:rPr lang="en-US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rgbClr val="C00000"/>
                </a:solidFill>
              </a:rPr>
              <a:t>Urug</a:t>
            </a:r>
            <a:r>
              <a:rPr lang="en-US" b="1" dirty="0">
                <a:solidFill>
                  <a:srgbClr val="C00000"/>
                </a:solidFill>
              </a:rPr>
              <a:t>‘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gen </a:t>
            </a:r>
            <a:r>
              <a:rPr lang="en-US" b="1" dirty="0" err="1">
                <a:solidFill>
                  <a:srgbClr val="C00000"/>
                </a:solidFill>
              </a:rPr>
              <a:t>banklarini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tashkil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qilish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 err="1"/>
              <a:t>O‘simlik</a:t>
            </a:r>
            <a:r>
              <a:rPr lang="en-US" b="1" dirty="0"/>
              <a:t> </a:t>
            </a:r>
            <a:r>
              <a:rPr lang="en-US" b="1" dirty="0" err="1"/>
              <a:t>urug‘larini</a:t>
            </a:r>
            <a:r>
              <a:rPr lang="en-US" b="1" dirty="0"/>
              <a:t>, </a:t>
            </a:r>
            <a:r>
              <a:rPr lang="en-US" b="1" dirty="0" err="1"/>
              <a:t>hayvonlarning</a:t>
            </a:r>
            <a:r>
              <a:rPr lang="en-US" b="1" dirty="0"/>
              <a:t> </a:t>
            </a:r>
            <a:r>
              <a:rPr lang="en-US" b="1" dirty="0" err="1"/>
              <a:t>tuxum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spermalarini</a:t>
            </a:r>
            <a:r>
              <a:rPr lang="en-US" b="1" dirty="0"/>
              <a:t> </a:t>
            </a:r>
            <a:r>
              <a:rPr lang="en-US" b="1" dirty="0" err="1"/>
              <a:t>muzlatib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/>
              <a:t>Bu </a:t>
            </a:r>
            <a:r>
              <a:rPr lang="en-US" b="1" dirty="0" err="1"/>
              <a:t>kelajakda</a:t>
            </a:r>
            <a:r>
              <a:rPr lang="en-US" b="1" dirty="0"/>
              <a:t> </a:t>
            </a:r>
            <a:r>
              <a:rPr lang="en-US" b="1" dirty="0" err="1"/>
              <a:t>turlarni</a:t>
            </a:r>
            <a:r>
              <a:rPr lang="en-US" b="1" dirty="0"/>
              <a:t> </a:t>
            </a:r>
            <a:r>
              <a:rPr lang="en-US" b="1" dirty="0" err="1"/>
              <a:t>tiklash</a:t>
            </a:r>
            <a:r>
              <a:rPr lang="en-US" b="1" dirty="0"/>
              <a:t> </a:t>
            </a:r>
            <a:r>
              <a:rPr lang="en-US" b="1" dirty="0" err="1"/>
              <a:t>imkonini</a:t>
            </a:r>
            <a:r>
              <a:rPr lang="en-US" b="1" dirty="0"/>
              <a:t> </a:t>
            </a:r>
            <a:r>
              <a:rPr lang="en-US" b="1" dirty="0" err="1"/>
              <a:t>beradi</a:t>
            </a:r>
            <a:r>
              <a:rPr lang="en-US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rgbClr val="C00000"/>
                </a:solidFill>
              </a:rPr>
              <a:t>Genetik</a:t>
            </a:r>
            <a:r>
              <a:rPr lang="en-US" b="1" dirty="0">
                <a:solidFill>
                  <a:srgbClr val="C00000"/>
                </a:solidFill>
              </a:rPr>
              <a:t> monitoring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tadqiqotlar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 err="1"/>
              <a:t>Turlarni</a:t>
            </a:r>
            <a:r>
              <a:rPr lang="en-US" b="1" dirty="0"/>
              <a:t> </a:t>
            </a:r>
            <a:r>
              <a:rPr lang="en-US" b="1" dirty="0" err="1"/>
              <a:t>genetik</a:t>
            </a:r>
            <a:r>
              <a:rPr lang="en-US" b="1" dirty="0"/>
              <a:t> </a:t>
            </a:r>
            <a:r>
              <a:rPr lang="en-US" b="1" dirty="0" err="1"/>
              <a:t>jihatdan</a:t>
            </a:r>
            <a:r>
              <a:rPr lang="en-US" b="1" dirty="0"/>
              <a:t> </a:t>
            </a:r>
            <a:r>
              <a:rPr lang="en-US" b="1" dirty="0" err="1"/>
              <a:t>o‘rganish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sog‘lom</a:t>
            </a:r>
            <a:r>
              <a:rPr lang="en-US" b="1" dirty="0"/>
              <a:t> </a:t>
            </a:r>
            <a:r>
              <a:rPr lang="en-US" b="1" dirty="0" err="1"/>
              <a:t>populyatsiyani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b="1" dirty="0" err="1"/>
              <a:t>Kasallik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inbreeding (</a:t>
            </a:r>
            <a:r>
              <a:rPr lang="en-US" b="1" dirty="0" err="1"/>
              <a:t>yaqin</a:t>
            </a:r>
            <a:r>
              <a:rPr lang="en-US" b="1" dirty="0"/>
              <a:t> </a:t>
            </a:r>
            <a:r>
              <a:rPr lang="en-US" b="1" dirty="0" err="1"/>
              <a:t>qarindoshlar</a:t>
            </a:r>
            <a:r>
              <a:rPr lang="en-US" b="1" dirty="0"/>
              <a:t> </a:t>
            </a:r>
            <a:r>
              <a:rPr lang="en-US" b="1" dirty="0" err="1"/>
              <a:t>o‘rtasida</a:t>
            </a:r>
            <a:r>
              <a:rPr lang="en-US" b="1" dirty="0"/>
              <a:t> </a:t>
            </a:r>
            <a:r>
              <a:rPr lang="en-US" b="1" dirty="0" err="1"/>
              <a:t>ko‘payish</a:t>
            </a:r>
            <a:r>
              <a:rPr lang="en-US" b="1" dirty="0"/>
              <a:t>) </a:t>
            </a:r>
            <a:r>
              <a:rPr lang="en-US" b="1" dirty="0" err="1"/>
              <a:t>xavfini</a:t>
            </a:r>
            <a:r>
              <a:rPr lang="en-US" b="1" dirty="0"/>
              <a:t> </a:t>
            </a:r>
            <a:r>
              <a:rPr lang="en-US" b="1" dirty="0" err="1"/>
              <a:t>kamaytirish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689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3742" y="783321"/>
            <a:ext cx="97376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Genetik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xilma-xillikni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saqlash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ko‘paytirish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dasturlari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 err="1">
                <a:solidFill>
                  <a:srgbClr val="C00000"/>
                </a:solidFill>
              </a:rPr>
              <a:t>Ma’nosi</a:t>
            </a:r>
            <a:r>
              <a:rPr lang="en-US" b="1" dirty="0">
                <a:solidFill>
                  <a:srgbClr val="C00000"/>
                </a:solidFill>
              </a:rPr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err="1"/>
              <a:t>Genetik</a:t>
            </a:r>
            <a:r>
              <a:rPr lang="en-US" b="1" dirty="0"/>
              <a:t> </a:t>
            </a:r>
            <a:r>
              <a:rPr lang="en-US" b="1" dirty="0" err="1"/>
              <a:t>xilma-xillik</a:t>
            </a:r>
            <a:r>
              <a:rPr lang="en-US" b="1" dirty="0"/>
              <a:t> — </a:t>
            </a:r>
            <a:r>
              <a:rPr lang="en-US" b="1" dirty="0" err="1"/>
              <a:t>bir</a:t>
            </a:r>
            <a:r>
              <a:rPr lang="en-US" b="1" dirty="0"/>
              <a:t> tur </a:t>
            </a:r>
            <a:r>
              <a:rPr lang="en-US" b="1" dirty="0" err="1"/>
              <a:t>ichidagi</a:t>
            </a:r>
            <a:r>
              <a:rPr lang="en-US" b="1" dirty="0"/>
              <a:t> </a:t>
            </a:r>
            <a:r>
              <a:rPr lang="en-US" b="1" dirty="0" err="1"/>
              <a:t>organizmlarning</a:t>
            </a:r>
            <a:r>
              <a:rPr lang="en-US" b="1" dirty="0"/>
              <a:t> </a:t>
            </a:r>
            <a:r>
              <a:rPr lang="en-US" b="1" dirty="0" err="1"/>
              <a:t>genetik</a:t>
            </a:r>
            <a:r>
              <a:rPr lang="en-US" b="1" dirty="0"/>
              <a:t> </a:t>
            </a:r>
            <a:r>
              <a:rPr lang="en-US" b="1" dirty="0" err="1"/>
              <a:t>farqlari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nasl</a:t>
            </a:r>
            <a:r>
              <a:rPr lang="en-US" b="1" dirty="0"/>
              <a:t> </a:t>
            </a:r>
            <a:r>
              <a:rPr lang="en-US" b="1" dirty="0" err="1"/>
              <a:t>merosi</a:t>
            </a:r>
            <a:r>
              <a:rPr lang="en-US" b="1" dirty="0"/>
              <a:t>. </a:t>
            </a:r>
            <a:r>
              <a:rPr lang="en-US" b="1" dirty="0" err="1"/>
              <a:t>Uni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ko‘paytirish</a:t>
            </a:r>
            <a:r>
              <a:rPr lang="en-US" b="1" dirty="0"/>
              <a:t> </a:t>
            </a:r>
            <a:r>
              <a:rPr lang="en-US" b="1" dirty="0" err="1"/>
              <a:t>dasturlari</a:t>
            </a:r>
            <a:r>
              <a:rPr lang="en-US" b="1" dirty="0"/>
              <a:t> — </a:t>
            </a:r>
            <a:r>
              <a:rPr lang="en-US" b="1" dirty="0" err="1"/>
              <a:t>yo‘qolib</a:t>
            </a:r>
            <a:r>
              <a:rPr lang="en-US" b="1" dirty="0"/>
              <a:t> </a:t>
            </a:r>
            <a:r>
              <a:rPr lang="en-US" b="1" dirty="0" err="1"/>
              <a:t>borayotgan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xavf</a:t>
            </a:r>
            <a:r>
              <a:rPr lang="en-US" b="1" dirty="0"/>
              <a:t> </a:t>
            </a:r>
            <a:r>
              <a:rPr lang="en-US" b="1" dirty="0" err="1"/>
              <a:t>ostidagi</a:t>
            </a:r>
            <a:r>
              <a:rPr lang="en-US" b="1" dirty="0"/>
              <a:t> </a:t>
            </a:r>
            <a:r>
              <a:rPr lang="en-US" b="1" dirty="0" err="1"/>
              <a:t>turlarni</a:t>
            </a:r>
            <a:r>
              <a:rPr lang="en-US" b="1" dirty="0"/>
              <a:t> </a:t>
            </a:r>
            <a:r>
              <a:rPr lang="en-US" b="1" dirty="0" err="1"/>
              <a:t>genetik</a:t>
            </a:r>
            <a:r>
              <a:rPr lang="en-US" b="1" dirty="0"/>
              <a:t> </a:t>
            </a:r>
            <a:r>
              <a:rPr lang="en-US" b="1" dirty="0" err="1"/>
              <a:t>jihatdan</a:t>
            </a:r>
            <a:r>
              <a:rPr lang="en-US" b="1" dirty="0"/>
              <a:t> </a:t>
            </a:r>
            <a:r>
              <a:rPr lang="en-US" b="1" dirty="0" err="1"/>
              <a:t>sog‘lom</a:t>
            </a:r>
            <a:r>
              <a:rPr lang="en-US" b="1" dirty="0"/>
              <a:t> </a:t>
            </a:r>
            <a:r>
              <a:rPr lang="en-US" b="1" dirty="0" err="1"/>
              <a:t>holatda</a:t>
            </a:r>
            <a:r>
              <a:rPr lang="en-US" b="1" dirty="0"/>
              <a:t> </a:t>
            </a:r>
            <a:r>
              <a:rPr lang="en-US" b="1" dirty="0" err="1"/>
              <a:t>saqlash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ularning</a:t>
            </a:r>
            <a:r>
              <a:rPr lang="en-US" b="1" dirty="0"/>
              <a:t> </a:t>
            </a:r>
            <a:r>
              <a:rPr lang="en-US" b="1" dirty="0" err="1"/>
              <a:t>sonini</a:t>
            </a:r>
            <a:r>
              <a:rPr lang="en-US" b="1" dirty="0"/>
              <a:t> </a:t>
            </a:r>
            <a:r>
              <a:rPr lang="en-US" b="1" dirty="0" err="1"/>
              <a:t>ko‘paytirish</a:t>
            </a:r>
            <a:r>
              <a:rPr lang="en-US" b="1" dirty="0"/>
              <a:t> </a:t>
            </a:r>
            <a:r>
              <a:rPr lang="en-US" b="1" dirty="0" err="1"/>
              <a:t>maqsadida</a:t>
            </a:r>
            <a:r>
              <a:rPr lang="en-US" b="1" dirty="0"/>
              <a:t> </a:t>
            </a:r>
            <a:r>
              <a:rPr lang="en-US" b="1" dirty="0" err="1"/>
              <a:t>amalga</a:t>
            </a:r>
            <a:r>
              <a:rPr lang="en-US" b="1" dirty="0"/>
              <a:t> </a:t>
            </a:r>
            <a:r>
              <a:rPr lang="en-US" b="1" dirty="0" err="1"/>
              <a:t>oshiriladi</a:t>
            </a:r>
            <a:r>
              <a:rPr lang="en-US" b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83742" y="2359540"/>
            <a:ext cx="90697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Asosiy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yo‘nalishlar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rgbClr val="C00000"/>
                </a:solidFill>
              </a:rPr>
              <a:t>Sun’iy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ko‘paytirish</a:t>
            </a:r>
            <a:r>
              <a:rPr lang="en-US" b="1" dirty="0">
                <a:solidFill>
                  <a:srgbClr val="C00000"/>
                </a:solidFill>
              </a:rPr>
              <a:t> (</a:t>
            </a:r>
            <a:r>
              <a:rPr lang="en-US" b="1" dirty="0" err="1">
                <a:solidFill>
                  <a:srgbClr val="C00000"/>
                </a:solidFill>
              </a:rPr>
              <a:t>reproduktiv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dasturlar</a:t>
            </a:r>
            <a:r>
              <a:rPr lang="en-US" b="1" dirty="0">
                <a:solidFill>
                  <a:srgbClr val="C00000"/>
                </a:solidFill>
              </a:rPr>
              <a:t>):</a:t>
            </a:r>
            <a:endParaRPr lang="en-US" dirty="0">
              <a:solidFill>
                <a:srgbClr val="C00000"/>
              </a:solidFill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en-US" dirty="0" err="1"/>
              <a:t>Kamyob</a:t>
            </a:r>
            <a:r>
              <a:rPr lang="en-US" dirty="0"/>
              <a:t> </a:t>
            </a:r>
            <a:r>
              <a:rPr lang="en-US" dirty="0" err="1"/>
              <a:t>hayvonlarni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inshootlarda</a:t>
            </a:r>
            <a:r>
              <a:rPr lang="en-US" dirty="0"/>
              <a:t> </a:t>
            </a:r>
            <a:r>
              <a:rPr lang="en-US" dirty="0" err="1"/>
              <a:t>ko‘paytirish</a:t>
            </a:r>
            <a:r>
              <a:rPr lang="en-US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muhitga</a:t>
            </a:r>
            <a:r>
              <a:rPr lang="en-US" dirty="0"/>
              <a:t> </a:t>
            </a:r>
            <a:r>
              <a:rPr lang="en-US" dirty="0" err="1"/>
              <a:t>qaytarish</a:t>
            </a:r>
            <a:r>
              <a:rPr lang="en-US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 err="1"/>
              <a:t>Misol</a:t>
            </a:r>
            <a:r>
              <a:rPr lang="en-US" dirty="0"/>
              <a:t>: </a:t>
            </a:r>
            <a:r>
              <a:rPr lang="en-US" dirty="0" err="1"/>
              <a:t>yo‘qolib</a:t>
            </a:r>
            <a:r>
              <a:rPr lang="en-US" dirty="0"/>
              <a:t> </a:t>
            </a:r>
            <a:r>
              <a:rPr lang="en-US" dirty="0" err="1"/>
              <a:t>borayotgan</a:t>
            </a:r>
            <a:r>
              <a:rPr lang="en-US" dirty="0"/>
              <a:t> </a:t>
            </a:r>
            <a:r>
              <a:rPr lang="en-US" dirty="0" err="1"/>
              <a:t>tulki</a:t>
            </a:r>
            <a:r>
              <a:rPr lang="en-US" dirty="0"/>
              <a:t>, </a:t>
            </a:r>
            <a:r>
              <a:rPr lang="en-US" dirty="0" err="1"/>
              <a:t>maymun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qush</a:t>
            </a:r>
            <a:r>
              <a:rPr lang="en-US" dirty="0"/>
              <a:t> </a:t>
            </a:r>
            <a:r>
              <a:rPr lang="en-US" dirty="0" err="1"/>
              <a:t>turlarini</a:t>
            </a:r>
            <a:r>
              <a:rPr lang="en-US" dirty="0"/>
              <a:t> </a:t>
            </a:r>
            <a:r>
              <a:rPr lang="en-US" dirty="0" err="1"/>
              <a:t>ko‘paytirish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rgbClr val="C00000"/>
                </a:solidFill>
              </a:rPr>
              <a:t>Urug</a:t>
            </a:r>
            <a:r>
              <a:rPr lang="en-US" b="1" dirty="0">
                <a:solidFill>
                  <a:srgbClr val="C00000"/>
                </a:solidFill>
              </a:rPr>
              <a:t>‘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gen </a:t>
            </a:r>
            <a:r>
              <a:rPr lang="en-US" b="1" dirty="0" err="1">
                <a:solidFill>
                  <a:srgbClr val="C00000"/>
                </a:solidFill>
              </a:rPr>
              <a:t>banklarini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tashkil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qilish</a:t>
            </a:r>
            <a:r>
              <a:rPr lang="en-US" b="1" dirty="0">
                <a:solidFill>
                  <a:srgbClr val="C00000"/>
                </a:solidFill>
              </a:rPr>
              <a:t>:</a:t>
            </a:r>
            <a:endParaRPr lang="en-US" dirty="0">
              <a:solidFill>
                <a:srgbClr val="C00000"/>
              </a:solidFill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en-US" dirty="0" err="1"/>
              <a:t>O‘simlik</a:t>
            </a:r>
            <a:r>
              <a:rPr lang="en-US" dirty="0"/>
              <a:t> </a:t>
            </a:r>
            <a:r>
              <a:rPr lang="en-US" dirty="0" err="1"/>
              <a:t>urug‘larini</a:t>
            </a:r>
            <a:r>
              <a:rPr lang="en-US" dirty="0"/>
              <a:t>, </a:t>
            </a:r>
            <a:r>
              <a:rPr lang="en-US" dirty="0" err="1"/>
              <a:t>hayvonlarning</a:t>
            </a:r>
            <a:r>
              <a:rPr lang="en-US" dirty="0"/>
              <a:t> </a:t>
            </a:r>
            <a:r>
              <a:rPr lang="en-US" dirty="0" err="1"/>
              <a:t>tuxum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spermalarini</a:t>
            </a:r>
            <a:r>
              <a:rPr lang="en-US" dirty="0"/>
              <a:t> </a:t>
            </a:r>
            <a:r>
              <a:rPr lang="en-US" dirty="0" err="1"/>
              <a:t>muzlatib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Bu </a:t>
            </a:r>
            <a:r>
              <a:rPr lang="en-US" dirty="0" err="1"/>
              <a:t>kelajakda</a:t>
            </a:r>
            <a:r>
              <a:rPr lang="en-US" dirty="0"/>
              <a:t> </a:t>
            </a:r>
            <a:r>
              <a:rPr lang="en-US" dirty="0" err="1"/>
              <a:t>turlarni</a:t>
            </a:r>
            <a:r>
              <a:rPr lang="en-US" dirty="0"/>
              <a:t> </a:t>
            </a:r>
            <a:r>
              <a:rPr lang="en-US" dirty="0" err="1"/>
              <a:t>tiklash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r>
              <a:rPr lang="en-US" b="1" dirty="0" err="1">
                <a:solidFill>
                  <a:srgbClr val="C00000"/>
                </a:solidFill>
              </a:rPr>
              <a:t>Genetik</a:t>
            </a:r>
            <a:r>
              <a:rPr lang="en-US" b="1" dirty="0">
                <a:solidFill>
                  <a:srgbClr val="C00000"/>
                </a:solidFill>
              </a:rPr>
              <a:t> monitoring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tadqiqotlar</a:t>
            </a:r>
            <a:r>
              <a:rPr lang="en-US" b="1" dirty="0">
                <a:solidFill>
                  <a:srgbClr val="C00000"/>
                </a:solidFill>
              </a:rPr>
              <a:t>:</a:t>
            </a:r>
            <a:endParaRPr lang="en-US" dirty="0">
              <a:solidFill>
                <a:srgbClr val="C00000"/>
              </a:solidFill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en-US" dirty="0" err="1"/>
              <a:t>Turlarni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jihatdan</a:t>
            </a:r>
            <a:r>
              <a:rPr lang="en-US" dirty="0"/>
              <a:t> </a:t>
            </a:r>
            <a:r>
              <a:rPr lang="en-US" dirty="0" err="1"/>
              <a:t>o‘rganish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sog‘lom</a:t>
            </a:r>
            <a:r>
              <a:rPr lang="en-US" dirty="0"/>
              <a:t> </a:t>
            </a:r>
            <a:r>
              <a:rPr lang="en-US" dirty="0" err="1"/>
              <a:t>populyatsiyani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 err="1"/>
              <a:t>Kasallik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inbreeding (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qarindoshlar</a:t>
            </a:r>
            <a:r>
              <a:rPr lang="en-US" dirty="0"/>
              <a:t> </a:t>
            </a:r>
            <a:r>
              <a:rPr lang="en-US" dirty="0" err="1"/>
              <a:t>o‘rtasida</a:t>
            </a:r>
            <a:r>
              <a:rPr lang="en-US" dirty="0"/>
              <a:t> </a:t>
            </a:r>
            <a:r>
              <a:rPr lang="en-US" dirty="0" err="1"/>
              <a:t>ko‘payish</a:t>
            </a:r>
            <a:r>
              <a:rPr lang="en-US" dirty="0"/>
              <a:t>) </a:t>
            </a:r>
            <a:r>
              <a:rPr lang="en-US" dirty="0" err="1"/>
              <a:t>xavfini</a:t>
            </a:r>
            <a:r>
              <a:rPr lang="en-US" dirty="0"/>
              <a:t> </a:t>
            </a:r>
            <a:r>
              <a:rPr lang="en-US" dirty="0" err="1"/>
              <a:t>kamaytirish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9005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395" y="1502828"/>
            <a:ext cx="505437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Zavodlarning</a:t>
            </a:r>
            <a:r>
              <a:rPr lang="en-US" b="1" dirty="0"/>
              <a:t> </a:t>
            </a:r>
            <a:r>
              <a:rPr lang="en-US" b="1" dirty="0" err="1"/>
              <a:t>chiqindilari</a:t>
            </a:r>
            <a:r>
              <a:rPr lang="en-US" b="1" dirty="0"/>
              <a:t>, </a:t>
            </a:r>
            <a:r>
              <a:rPr lang="en-US" b="1" dirty="0" err="1"/>
              <a:t>avtomobillar</a:t>
            </a:r>
            <a:r>
              <a:rPr lang="en-US" b="1" dirty="0"/>
              <a:t> </a:t>
            </a:r>
            <a:r>
              <a:rPr lang="en-US" b="1" dirty="0" err="1"/>
              <a:t>tutuni</a:t>
            </a:r>
            <a:r>
              <a:rPr lang="en-US" b="1" dirty="0"/>
              <a:t>, </a:t>
            </a:r>
            <a:r>
              <a:rPr lang="en-US" b="1" dirty="0" err="1"/>
              <a:t>ko‘mir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neft</a:t>
            </a:r>
            <a:r>
              <a:rPr lang="en-US" b="1" dirty="0"/>
              <a:t> </a:t>
            </a:r>
            <a:r>
              <a:rPr lang="en-US" b="1" dirty="0" err="1"/>
              <a:t>yoqilg‘ilari</a:t>
            </a:r>
            <a:r>
              <a:rPr lang="en-US" b="1" dirty="0"/>
              <a:t>, </a:t>
            </a:r>
            <a:r>
              <a:rPr lang="en-US" b="1" dirty="0" err="1"/>
              <a:t>chiqindilarni</a:t>
            </a:r>
            <a:r>
              <a:rPr lang="en-US" b="1" dirty="0"/>
              <a:t> </a:t>
            </a:r>
            <a:r>
              <a:rPr lang="en-US" b="1" dirty="0" err="1"/>
              <a:t>yoqish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aerozollar</a:t>
            </a:r>
            <a:r>
              <a:rPr lang="en-US" b="1" dirty="0"/>
              <a:t> </a:t>
            </a:r>
            <a:r>
              <a:rPr lang="en-US" b="1" dirty="0" err="1"/>
              <a:t>havoni</a:t>
            </a:r>
            <a:r>
              <a:rPr lang="en-US" b="1" dirty="0"/>
              <a:t> </a:t>
            </a:r>
            <a:r>
              <a:rPr lang="en-US" b="1" dirty="0" err="1"/>
              <a:t>ifloslantiradi</a:t>
            </a:r>
            <a:r>
              <a:rPr lang="en-US" b="1" dirty="0"/>
              <a:t>.</a:t>
            </a:r>
          </a:p>
          <a:p>
            <a:r>
              <a:rPr lang="en-US" b="1" dirty="0" err="1">
                <a:solidFill>
                  <a:srgbClr val="C00000"/>
                </a:solidFill>
              </a:rPr>
              <a:t>Choralar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Zavodlar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fabrikalarda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filtrlash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uskunalarini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o‘rnatish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(</a:t>
            </a:r>
            <a:r>
              <a:rPr lang="en-US" b="1" dirty="0" err="1"/>
              <a:t>chang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gazlarni</a:t>
            </a:r>
            <a:r>
              <a:rPr lang="en-US" b="1" dirty="0"/>
              <a:t> </a:t>
            </a:r>
            <a:r>
              <a:rPr lang="en-US" b="1" dirty="0" err="1"/>
              <a:t>ushlash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Avtomobil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chiqindilarini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kamaytirish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ekologik</a:t>
            </a:r>
            <a:r>
              <a:rPr lang="en-US" b="1" dirty="0"/>
              <a:t> </a:t>
            </a:r>
            <a:r>
              <a:rPr lang="en-US" b="1" dirty="0" err="1"/>
              <a:t>toza</a:t>
            </a:r>
            <a:r>
              <a:rPr lang="en-US" b="1" dirty="0"/>
              <a:t> </a:t>
            </a:r>
            <a:r>
              <a:rPr lang="en-US" b="1" dirty="0" err="1"/>
              <a:t>yoqilg‘i</a:t>
            </a:r>
            <a:r>
              <a:rPr lang="en-US" b="1" dirty="0"/>
              <a:t>, </a:t>
            </a:r>
            <a:r>
              <a:rPr lang="en-US" b="1" dirty="0" err="1"/>
              <a:t>elektr</a:t>
            </a:r>
            <a:r>
              <a:rPr lang="en-US" b="1" dirty="0"/>
              <a:t> </a:t>
            </a:r>
            <a:r>
              <a:rPr lang="en-US" b="1" dirty="0" err="1"/>
              <a:t>transportdan</a:t>
            </a:r>
            <a:r>
              <a:rPr lang="en-US" b="1" dirty="0"/>
              <a:t> </a:t>
            </a:r>
            <a:r>
              <a:rPr lang="en-US" b="1" dirty="0" err="1"/>
              <a:t>foydalanish</a:t>
            </a:r>
            <a:r>
              <a:rPr lang="en-US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Ko‘kalamzorlashtirish</a:t>
            </a:r>
            <a:r>
              <a:rPr lang="en-US" b="1" dirty="0"/>
              <a:t> – </a:t>
            </a:r>
            <a:r>
              <a:rPr lang="en-US" b="1" dirty="0" err="1"/>
              <a:t>daraxtlar</a:t>
            </a:r>
            <a:r>
              <a:rPr lang="en-US" b="1" dirty="0"/>
              <a:t> </a:t>
            </a:r>
            <a:r>
              <a:rPr lang="en-US" b="1" dirty="0" err="1"/>
              <a:t>havoni</a:t>
            </a:r>
            <a:r>
              <a:rPr lang="en-US" b="1" dirty="0"/>
              <a:t> </a:t>
            </a:r>
            <a:r>
              <a:rPr lang="en-US" b="1" dirty="0" err="1"/>
              <a:t>tozalab</a:t>
            </a:r>
            <a:r>
              <a:rPr lang="en-US" b="1" dirty="0"/>
              <a:t>, </a:t>
            </a:r>
            <a:r>
              <a:rPr lang="en-US" b="1" dirty="0" err="1"/>
              <a:t>kislorod</a:t>
            </a:r>
            <a:r>
              <a:rPr lang="en-US" b="1" dirty="0"/>
              <a:t> </a:t>
            </a:r>
            <a:r>
              <a:rPr lang="en-US" b="1" dirty="0" err="1"/>
              <a:t>miqdorini</a:t>
            </a:r>
            <a:r>
              <a:rPr lang="en-US" b="1" dirty="0"/>
              <a:t> </a:t>
            </a:r>
            <a:r>
              <a:rPr lang="en-US" b="1" dirty="0" err="1"/>
              <a:t>ko‘paytiradi</a:t>
            </a:r>
            <a:r>
              <a:rPr lang="en-US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Ochiq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joyda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chiqindi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yoqishni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taqiqlash</a:t>
            </a:r>
            <a:r>
              <a:rPr lang="en-US" b="1" dirty="0">
                <a:solidFill>
                  <a:srgbClr val="C00000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Havo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sifati</a:t>
            </a:r>
            <a:r>
              <a:rPr lang="en-US" b="1" dirty="0">
                <a:solidFill>
                  <a:srgbClr val="C00000"/>
                </a:solidFill>
              </a:rPr>
              <a:t> monitoring </a:t>
            </a:r>
            <a:r>
              <a:rPr lang="en-US" b="1" dirty="0" err="1">
                <a:solidFill>
                  <a:srgbClr val="C00000"/>
                </a:solidFill>
              </a:rPr>
              <a:t>tizimini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yo‘lga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qo‘yish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ifloslanish</a:t>
            </a:r>
            <a:r>
              <a:rPr lang="en-US" b="1" dirty="0"/>
              <a:t> </a:t>
            </a:r>
            <a:r>
              <a:rPr lang="en-US" b="1" dirty="0" err="1"/>
              <a:t>kuzatilganda</a:t>
            </a:r>
            <a:r>
              <a:rPr lang="en-US" b="1" dirty="0"/>
              <a:t> </a:t>
            </a:r>
            <a:r>
              <a:rPr lang="en-US" b="1" dirty="0" err="1"/>
              <a:t>choralar</a:t>
            </a:r>
            <a:r>
              <a:rPr lang="en-US" b="1" dirty="0"/>
              <a:t> </a:t>
            </a:r>
            <a:r>
              <a:rPr lang="en-US" b="1" dirty="0" err="1"/>
              <a:t>ko‘rish</a:t>
            </a:r>
            <a:r>
              <a:rPr lang="en-US" dirty="0"/>
              <a:t>.</a:t>
            </a:r>
          </a:p>
        </p:txBody>
      </p:sp>
      <p:pic>
        <p:nvPicPr>
          <p:cNvPr id="3074" name="Picture 2" descr="Toshkent shahrini ko'kalamzorlashtirish bo'yicha bosh reja tasdiqlan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060" y="1502828"/>
            <a:ext cx="4877600" cy="369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162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0914" y="1447169"/>
            <a:ext cx="499076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Suvni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ifloslanishdan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saqlash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choralari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 err="1">
                <a:solidFill>
                  <a:srgbClr val="C00000"/>
                </a:solidFill>
              </a:rPr>
              <a:t>Suvning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ifloslanishiga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nimalar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sabab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bo‘ladi</a:t>
            </a:r>
            <a:r>
              <a:rPr lang="en-US" b="1" dirty="0">
                <a:solidFill>
                  <a:srgbClr val="C00000"/>
                </a:solidFill>
              </a:rPr>
              <a:t>?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err="1"/>
              <a:t>Sanoat</a:t>
            </a:r>
            <a:r>
              <a:rPr lang="en-US" b="1" dirty="0"/>
              <a:t> </a:t>
            </a:r>
            <a:r>
              <a:rPr lang="en-US" b="1" dirty="0" err="1"/>
              <a:t>chiqindilari</a:t>
            </a:r>
            <a:r>
              <a:rPr lang="en-US" b="1" dirty="0"/>
              <a:t>, </a:t>
            </a:r>
            <a:r>
              <a:rPr lang="en-US" b="1" dirty="0" err="1"/>
              <a:t>o‘g‘itlar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pestitsidlar</a:t>
            </a:r>
            <a:r>
              <a:rPr lang="en-US" b="1" dirty="0"/>
              <a:t>, </a:t>
            </a:r>
            <a:r>
              <a:rPr lang="en-US" b="1" dirty="0" err="1"/>
              <a:t>maishiy</a:t>
            </a:r>
            <a:r>
              <a:rPr lang="en-US" b="1" dirty="0"/>
              <a:t> </a:t>
            </a:r>
            <a:r>
              <a:rPr lang="en-US" b="1" dirty="0" err="1"/>
              <a:t>oqava</a:t>
            </a:r>
            <a:r>
              <a:rPr lang="en-US" b="1" dirty="0"/>
              <a:t> </a:t>
            </a:r>
            <a:r>
              <a:rPr lang="en-US" b="1" dirty="0" err="1"/>
              <a:t>suvlar</a:t>
            </a:r>
            <a:r>
              <a:rPr lang="en-US" b="1" dirty="0"/>
              <a:t>, </a:t>
            </a:r>
            <a:r>
              <a:rPr lang="en-US" b="1" dirty="0" err="1"/>
              <a:t>plastik</a:t>
            </a:r>
            <a:r>
              <a:rPr lang="en-US" b="1" dirty="0"/>
              <a:t> </a:t>
            </a:r>
            <a:r>
              <a:rPr lang="en-US" b="1" dirty="0" err="1"/>
              <a:t>chiqindilar</a:t>
            </a:r>
            <a:r>
              <a:rPr lang="en-US" b="1" dirty="0"/>
              <a:t> </a:t>
            </a:r>
            <a:r>
              <a:rPr lang="en-US" b="1" dirty="0" err="1"/>
              <a:t>hamda</a:t>
            </a:r>
            <a:r>
              <a:rPr lang="en-US" b="1" dirty="0"/>
              <a:t> </a:t>
            </a:r>
            <a:r>
              <a:rPr lang="en-US" b="1" dirty="0" err="1"/>
              <a:t>neft</a:t>
            </a:r>
            <a:r>
              <a:rPr lang="en-US" b="1" dirty="0"/>
              <a:t> </a:t>
            </a:r>
            <a:r>
              <a:rPr lang="en-US" b="1" dirty="0" err="1"/>
              <a:t>to‘kilishi</a:t>
            </a:r>
            <a:r>
              <a:rPr lang="en-US" b="1" dirty="0"/>
              <a:t>.</a:t>
            </a:r>
          </a:p>
          <a:p>
            <a:r>
              <a:rPr lang="en-US" b="1" dirty="0" err="1">
                <a:solidFill>
                  <a:srgbClr val="C00000"/>
                </a:solidFill>
              </a:rPr>
              <a:t>Choralar</a:t>
            </a:r>
            <a:r>
              <a:rPr lang="en-US" b="1" dirty="0">
                <a:solidFill>
                  <a:srgbClr val="C0000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Oqava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suvlarni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tozalash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inshootlarini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qurish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modernizatsiya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qilish</a:t>
            </a:r>
            <a:r>
              <a:rPr lang="en-US" b="1" dirty="0">
                <a:solidFill>
                  <a:srgbClr val="C00000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Daryolarga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kanallarga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sanoat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chiqindilarini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tashlashni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qat’iyan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nazorat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qilish</a:t>
            </a:r>
            <a:r>
              <a:rPr lang="en-US" b="1" dirty="0">
                <a:solidFill>
                  <a:srgbClr val="C00000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Qishloq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xo‘jaligida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zararli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kimyoviy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o‘g‘itlarni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normaga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mos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ishlatish</a:t>
            </a:r>
            <a:r>
              <a:rPr lang="en-US" b="1" dirty="0">
                <a:solidFill>
                  <a:srgbClr val="C00000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Plastik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chiqindilarni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yig‘ish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qayta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ishlash</a:t>
            </a:r>
            <a:r>
              <a:rPr lang="en-US" b="1" dirty="0">
                <a:solidFill>
                  <a:srgbClr val="C00000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C00000"/>
                </a:solidFill>
              </a:rPr>
              <a:t>Ichimlik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suvini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tozalash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tizimlarini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takomillashtirish</a:t>
            </a:r>
            <a:r>
              <a:rPr lang="en-US" b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4098" name="Picture 2" descr="Yer yuzini to'ldirayotgan plastik – xavfli chiqindilarni eng ko'p  chiqarayotgan davlat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340" y="1447169"/>
            <a:ext cx="5037150" cy="412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25509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41</TotalTime>
  <Words>416</Words>
  <Application>Microsoft Office PowerPoint</Application>
  <PresentationFormat>Широкоэкранный</PresentationFormat>
  <Paragraphs>72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Franklin Gothic Book</vt:lpstr>
      <vt:lpstr>Times New Roman</vt:lpstr>
      <vt:lpstr>Crop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BigBosS</dc:creator>
  <cp:lastModifiedBy>BigBosS</cp:lastModifiedBy>
  <cp:revision>5</cp:revision>
  <dcterms:created xsi:type="dcterms:W3CDTF">2025-12-07T15:51:49Z</dcterms:created>
  <dcterms:modified xsi:type="dcterms:W3CDTF">2025-12-07T16:33:09Z</dcterms:modified>
</cp:coreProperties>
</file>