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3" r:id="rId1"/>
  </p:sldMasterIdLst>
  <p:notesMasterIdLst>
    <p:notesMasterId r:id="rId24"/>
  </p:notesMasterIdLst>
  <p:sldIdLst>
    <p:sldId id="286" r:id="rId2"/>
    <p:sldId id="257" r:id="rId3"/>
    <p:sldId id="279" r:id="rId4"/>
    <p:sldId id="258" r:id="rId5"/>
    <p:sldId id="259" r:id="rId6"/>
    <p:sldId id="273" r:id="rId7"/>
    <p:sldId id="261" r:id="rId8"/>
    <p:sldId id="282" r:id="rId9"/>
    <p:sldId id="281" r:id="rId10"/>
    <p:sldId id="263" r:id="rId11"/>
    <p:sldId id="271" r:id="rId12"/>
    <p:sldId id="272" r:id="rId13"/>
    <p:sldId id="274" r:id="rId14"/>
    <p:sldId id="265" r:id="rId15"/>
    <p:sldId id="264" r:id="rId16"/>
    <p:sldId id="266" r:id="rId17"/>
    <p:sldId id="280" r:id="rId18"/>
    <p:sldId id="283" r:id="rId19"/>
    <p:sldId id="287" r:id="rId20"/>
    <p:sldId id="276" r:id="rId21"/>
    <p:sldId id="277" r:id="rId22"/>
    <p:sldId id="275" r:id="rId2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26" autoAdjust="0"/>
    <p:restoredTop sz="94660"/>
  </p:normalViewPr>
  <p:slideViewPr>
    <p:cSldViewPr snapToGrid="0">
      <p:cViewPr>
        <p:scale>
          <a:sx n="66" d="100"/>
          <a:sy n="66" d="100"/>
        </p:scale>
        <p:origin x="90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39F5C9-DA08-426B-A225-5CA9F78E31E8}" type="datetimeFigureOut">
              <a:rPr lang="ru-RU" smtClean="0"/>
              <a:t>26.03.2026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C9076E-840F-4D35-BDAB-E736139EA848}" type="slidenum">
              <a:rPr lang="ru-RU" smtClean="0"/>
              <a:t>‹#›</a:t>
            </a:fld>
            <a:endParaRPr lang="ru-RU"/>
          </a:p>
        </p:txBody>
      </p:sp>
    </p:spTree>
    <p:extLst>
      <p:ext uri="{BB962C8B-B14F-4D97-AF65-F5344CB8AC3E}">
        <p14:creationId xmlns:p14="http://schemas.microsoft.com/office/powerpoint/2010/main" val="670340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2C9076E-840F-4D35-BDAB-E736139EA848}" type="slidenum">
              <a:rPr lang="ru-RU" smtClean="0"/>
              <a:t>6</a:t>
            </a:fld>
            <a:endParaRPr lang="ru-RU"/>
          </a:p>
        </p:txBody>
      </p:sp>
    </p:spTree>
    <p:extLst>
      <p:ext uri="{BB962C8B-B14F-4D97-AF65-F5344CB8AC3E}">
        <p14:creationId xmlns:p14="http://schemas.microsoft.com/office/powerpoint/2010/main" val="1739297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2C9076E-840F-4D35-BDAB-E736139EA848}" type="slidenum">
              <a:rPr lang="ru-RU" smtClean="0"/>
              <a:t>14</a:t>
            </a:fld>
            <a:endParaRPr lang="ru-RU"/>
          </a:p>
        </p:txBody>
      </p:sp>
    </p:spTree>
    <p:extLst>
      <p:ext uri="{BB962C8B-B14F-4D97-AF65-F5344CB8AC3E}">
        <p14:creationId xmlns:p14="http://schemas.microsoft.com/office/powerpoint/2010/main" val="1030898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303F79E-E761-43AF-AC78-3AF636B1AA04}" type="datetimeFigureOut">
              <a:rPr lang="ru-RU" smtClean="0"/>
              <a:t>26.03.2026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48E05CF-89F3-4C7B-926B-E90080E800EE}" type="slidenum">
              <a:rPr lang="ru-RU" smtClean="0"/>
              <a:t>‹#›</a:t>
            </a:fld>
            <a:endParaRPr lang="ru-RU"/>
          </a:p>
        </p:txBody>
      </p:sp>
    </p:spTree>
    <p:extLst>
      <p:ext uri="{BB962C8B-B14F-4D97-AF65-F5344CB8AC3E}">
        <p14:creationId xmlns:p14="http://schemas.microsoft.com/office/powerpoint/2010/main" val="38885803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303F79E-E761-43AF-AC78-3AF636B1AA04}" type="datetimeFigureOut">
              <a:rPr lang="ru-RU" smtClean="0"/>
              <a:t>26.03.2026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48E05CF-89F3-4C7B-926B-E90080E800EE}" type="slidenum">
              <a:rPr lang="ru-RU" smtClean="0"/>
              <a:t>‹#›</a:t>
            </a:fld>
            <a:endParaRPr lang="ru-RU"/>
          </a:p>
        </p:txBody>
      </p:sp>
    </p:spTree>
    <p:extLst>
      <p:ext uri="{BB962C8B-B14F-4D97-AF65-F5344CB8AC3E}">
        <p14:creationId xmlns:p14="http://schemas.microsoft.com/office/powerpoint/2010/main" val="20628680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303F79E-E761-43AF-AC78-3AF636B1AA04}" type="datetimeFigureOut">
              <a:rPr lang="ru-RU" smtClean="0"/>
              <a:t>26.03.2026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48E05CF-89F3-4C7B-926B-E90080E800EE}" type="slidenum">
              <a:rPr lang="ru-RU" smtClean="0"/>
              <a:t>‹#›</a:t>
            </a:fld>
            <a:endParaRPr lang="ru-RU"/>
          </a:p>
        </p:txBody>
      </p:sp>
    </p:spTree>
    <p:extLst>
      <p:ext uri="{BB962C8B-B14F-4D97-AF65-F5344CB8AC3E}">
        <p14:creationId xmlns:p14="http://schemas.microsoft.com/office/powerpoint/2010/main" val="3376745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303F79E-E761-43AF-AC78-3AF636B1AA04}" type="datetimeFigureOut">
              <a:rPr lang="ru-RU" smtClean="0"/>
              <a:t>26.03.2026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48E05CF-89F3-4C7B-926B-E90080E800EE}" type="slidenum">
              <a:rPr lang="ru-RU" smtClean="0"/>
              <a:t>‹#›</a:t>
            </a:fld>
            <a:endParaRPr lang="ru-RU"/>
          </a:p>
        </p:txBody>
      </p:sp>
    </p:spTree>
    <p:extLst>
      <p:ext uri="{BB962C8B-B14F-4D97-AF65-F5344CB8AC3E}">
        <p14:creationId xmlns:p14="http://schemas.microsoft.com/office/powerpoint/2010/main" val="697596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303F79E-E761-43AF-AC78-3AF636B1AA04}" type="datetimeFigureOut">
              <a:rPr lang="ru-RU" smtClean="0"/>
              <a:t>26.03.2026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48E05CF-89F3-4C7B-926B-E90080E800EE}" type="slidenum">
              <a:rPr lang="ru-RU" smtClean="0"/>
              <a:t>‹#›</a:t>
            </a:fld>
            <a:endParaRPr lang="ru-RU"/>
          </a:p>
        </p:txBody>
      </p:sp>
    </p:spTree>
    <p:extLst>
      <p:ext uri="{BB962C8B-B14F-4D97-AF65-F5344CB8AC3E}">
        <p14:creationId xmlns:p14="http://schemas.microsoft.com/office/powerpoint/2010/main" val="1458171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303F79E-E761-43AF-AC78-3AF636B1AA04}" type="datetimeFigureOut">
              <a:rPr lang="ru-RU" smtClean="0"/>
              <a:t>26.03.2026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48E05CF-89F3-4C7B-926B-E90080E800EE}" type="slidenum">
              <a:rPr lang="ru-RU" smtClean="0"/>
              <a:t>‹#›</a:t>
            </a:fld>
            <a:endParaRPr lang="ru-RU"/>
          </a:p>
        </p:txBody>
      </p:sp>
    </p:spTree>
    <p:extLst>
      <p:ext uri="{BB962C8B-B14F-4D97-AF65-F5344CB8AC3E}">
        <p14:creationId xmlns:p14="http://schemas.microsoft.com/office/powerpoint/2010/main" val="3913236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303F79E-E761-43AF-AC78-3AF636B1AA04}" type="datetimeFigureOut">
              <a:rPr lang="ru-RU" smtClean="0"/>
              <a:t>26.03.2026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48E05CF-89F3-4C7B-926B-E90080E800EE}" type="slidenum">
              <a:rPr lang="ru-RU" smtClean="0"/>
              <a:t>‹#›</a:t>
            </a:fld>
            <a:endParaRPr lang="ru-RU"/>
          </a:p>
        </p:txBody>
      </p:sp>
    </p:spTree>
    <p:extLst>
      <p:ext uri="{BB962C8B-B14F-4D97-AF65-F5344CB8AC3E}">
        <p14:creationId xmlns:p14="http://schemas.microsoft.com/office/powerpoint/2010/main" val="3670704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303F79E-E761-43AF-AC78-3AF636B1AA04}" type="datetimeFigureOut">
              <a:rPr lang="ru-RU" smtClean="0"/>
              <a:t>26.03.2026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48E05CF-89F3-4C7B-926B-E90080E800EE}" type="slidenum">
              <a:rPr lang="ru-RU" smtClean="0"/>
              <a:t>‹#›</a:t>
            </a:fld>
            <a:endParaRPr lang="ru-RU"/>
          </a:p>
        </p:txBody>
      </p:sp>
    </p:spTree>
    <p:extLst>
      <p:ext uri="{BB962C8B-B14F-4D97-AF65-F5344CB8AC3E}">
        <p14:creationId xmlns:p14="http://schemas.microsoft.com/office/powerpoint/2010/main" val="3132034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303F79E-E761-43AF-AC78-3AF636B1AA04}" type="datetimeFigureOut">
              <a:rPr lang="ru-RU" smtClean="0"/>
              <a:t>26.03.2026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48E05CF-89F3-4C7B-926B-E90080E800EE}" type="slidenum">
              <a:rPr lang="ru-RU" smtClean="0"/>
              <a:t>‹#›</a:t>
            </a:fld>
            <a:endParaRPr lang="ru-RU"/>
          </a:p>
        </p:txBody>
      </p:sp>
    </p:spTree>
    <p:extLst>
      <p:ext uri="{BB962C8B-B14F-4D97-AF65-F5344CB8AC3E}">
        <p14:creationId xmlns:p14="http://schemas.microsoft.com/office/powerpoint/2010/main" val="1488964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303F79E-E761-43AF-AC78-3AF636B1AA04}" type="datetimeFigureOut">
              <a:rPr lang="ru-RU" smtClean="0"/>
              <a:t>26.03.2026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48E05CF-89F3-4C7B-926B-E90080E800EE}" type="slidenum">
              <a:rPr lang="ru-RU" smtClean="0"/>
              <a:t>‹#›</a:t>
            </a:fld>
            <a:endParaRPr lang="ru-RU"/>
          </a:p>
        </p:txBody>
      </p:sp>
    </p:spTree>
    <p:extLst>
      <p:ext uri="{BB962C8B-B14F-4D97-AF65-F5344CB8AC3E}">
        <p14:creationId xmlns:p14="http://schemas.microsoft.com/office/powerpoint/2010/main" val="1190111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303F79E-E761-43AF-AC78-3AF636B1AA04}" type="datetimeFigureOut">
              <a:rPr lang="ru-RU" smtClean="0"/>
              <a:t>26.03.2026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48E05CF-89F3-4C7B-926B-E90080E800EE}" type="slidenum">
              <a:rPr lang="ru-RU" smtClean="0"/>
              <a:t>‹#›</a:t>
            </a:fld>
            <a:endParaRPr lang="ru-RU"/>
          </a:p>
        </p:txBody>
      </p:sp>
    </p:spTree>
    <p:extLst>
      <p:ext uri="{BB962C8B-B14F-4D97-AF65-F5344CB8AC3E}">
        <p14:creationId xmlns:p14="http://schemas.microsoft.com/office/powerpoint/2010/main" val="894754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03F79E-E761-43AF-AC78-3AF636B1AA04}" type="datetimeFigureOut">
              <a:rPr lang="ru-RU" smtClean="0"/>
              <a:t>26.03.2026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8E05CF-89F3-4C7B-926B-E90080E800EE}" type="slidenum">
              <a:rPr lang="ru-RU" smtClean="0"/>
              <a:t>‹#›</a:t>
            </a:fld>
            <a:endParaRPr lang="ru-RU"/>
          </a:p>
        </p:txBody>
      </p:sp>
    </p:spTree>
    <p:extLst>
      <p:ext uri="{BB962C8B-B14F-4D97-AF65-F5344CB8AC3E}">
        <p14:creationId xmlns:p14="http://schemas.microsoft.com/office/powerpoint/2010/main" val="3782470664"/>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en.wikipedia.org/wiki/Multiple_scattering_theory" TargetMode="External"/><Relationship Id="rId2" Type="http://schemas.openxmlformats.org/officeDocument/2006/relationships/hyperlink" Target="https://en.wikipedia.org/wiki/Delta_ray"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14450" y="1350963"/>
            <a:ext cx="8815388" cy="1325563"/>
          </a:xfrm>
        </p:spPr>
        <p:txBody>
          <a:bodyPr/>
          <a:lstStyle/>
          <a:p>
            <a:r>
              <a:rPr lang="en-US" dirty="0">
                <a:latin typeface="Times New Roman" panose="02020603050405020304" pitchFamily="18" charset="0"/>
                <a:cs typeface="Times New Roman" panose="02020603050405020304" pitchFamily="18" charset="0"/>
              </a:rPr>
              <a:t>Delta </a:t>
            </a:r>
            <a:r>
              <a:rPr lang="en-US" dirty="0" err="1">
                <a:latin typeface="Times New Roman" panose="02020603050405020304" pitchFamily="18" charset="0"/>
                <a:cs typeface="Times New Roman" panose="02020603050405020304" pitchFamily="18" charset="0"/>
              </a:rPr>
              <a:t>elektronlar.Zaryadlangan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zarralarning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ko'p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karrali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sochilishi</a:t>
            </a:r>
            <a:r>
              <a:rPr lang="en-US" dirty="0">
                <a:latin typeface="Times New Roman" panose="02020603050405020304" pitchFamily="18" charset="0"/>
                <a:cs typeface="Times New Roman" panose="02020603050405020304" pitchFamily="18" charset="0"/>
              </a:rPr>
              <a:t>.</a:t>
            </a:r>
            <a:endParaRPr lang="ru-RU" dirty="0"/>
          </a:p>
        </p:txBody>
      </p:sp>
      <p:sp>
        <p:nvSpPr>
          <p:cNvPr id="3" name="Объект 2"/>
          <p:cNvSpPr>
            <a:spLocks noGrp="1"/>
          </p:cNvSpPr>
          <p:nvPr>
            <p:ph idx="1"/>
          </p:nvPr>
        </p:nvSpPr>
        <p:spPr>
          <a:xfrm>
            <a:off x="6843713" y="4840287"/>
            <a:ext cx="4914900" cy="1374775"/>
          </a:xfrm>
        </p:spPr>
        <p:txBody>
          <a:bodyPr/>
          <a:lstStyle/>
          <a:p>
            <a:r>
              <a:rPr lang="uz-Latn-UZ" sz="2400" dirty="0" smtClean="0">
                <a:latin typeface="Times New Roman" panose="02020603050405020304" pitchFamily="18" charset="0"/>
                <a:cs typeface="Times New Roman" panose="02020603050405020304" pitchFamily="18" charset="0"/>
              </a:rPr>
              <a:t>Qabul qildi: X.Xoshimjonov</a:t>
            </a:r>
          </a:p>
          <a:p>
            <a:r>
              <a:rPr lang="uz-Latn-UZ" sz="2400" dirty="0" smtClean="0">
                <a:latin typeface="Times New Roman" panose="02020603050405020304" pitchFamily="18" charset="0"/>
                <a:cs typeface="Times New Roman" panose="02020603050405020304" pitchFamily="18" charset="0"/>
              </a:rPr>
              <a:t>Tayyorladi:   X.Taniqulova</a:t>
            </a:r>
          </a:p>
          <a:p>
            <a:pPr marL="1828800" lvl="4" indent="0">
              <a:buNone/>
            </a:pPr>
            <a:endParaRPr lang="ru-RU" dirty="0"/>
          </a:p>
        </p:txBody>
      </p:sp>
    </p:spTree>
    <p:extLst>
      <p:ext uri="{BB962C8B-B14F-4D97-AF65-F5344CB8AC3E}">
        <p14:creationId xmlns:p14="http://schemas.microsoft.com/office/powerpoint/2010/main" val="5336548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3" y="609600"/>
            <a:ext cx="10381191" cy="5505450"/>
          </a:xfrm>
        </p:spPr>
        <p:txBody>
          <a:bodyPr>
            <a:normAutofit/>
          </a:bodyPr>
          <a:lstStyle/>
          <a:p>
            <a:pPr lvl="0" eaLnBrk="0" fontAlgn="base" hangingPunct="0">
              <a:lnSpc>
                <a:spcPct val="100000"/>
              </a:lnSpc>
              <a:spcAft>
                <a:spcPct val="0"/>
              </a:spcAft>
              <a:buFontTx/>
              <a:buChar char="•"/>
            </a:pPr>
            <a:r>
              <a:rPr lang="uz-Latn-UZ" sz="2400" b="1" dirty="0">
                <a:solidFill>
                  <a:schemeClr val="tx1"/>
                </a:solidFill>
                <a:latin typeface="Times New Roman" panose="02020603050405020304" pitchFamily="18" charset="0"/>
                <a:cs typeface="Times New Roman" panose="02020603050405020304" pitchFamily="18" charset="0"/>
              </a:rPr>
              <a:t>Zaryadlangan zarrachalarning ko‘p martalik (Kulon) sochilishi </a:t>
            </a:r>
            <a:r>
              <a:rPr lang="uz-Latn-UZ" sz="2400" b="1" dirty="0" smtClean="0">
                <a:solidFill>
                  <a:schemeClr val="tx1"/>
                </a:solidFill>
                <a:latin typeface="Times New Roman" panose="02020603050405020304" pitchFamily="18" charset="0"/>
                <a:cs typeface="Times New Roman" panose="02020603050405020304" pitchFamily="18" charset="0"/>
              </a:rPr>
              <a:t>nazariyasi</a:t>
            </a:r>
            <a:r>
              <a:rPr lang="uz-Latn-UZ" sz="2400" dirty="0" smtClean="0">
                <a:solidFill>
                  <a:schemeClr val="tx1"/>
                </a:solidFill>
                <a:latin typeface="Times New Roman" panose="02020603050405020304" pitchFamily="18" charset="0"/>
                <a:cs typeface="Times New Roman" panose="02020603050405020304" pitchFamily="18" charset="0"/>
              </a:rPr>
              <a:t/>
            </a:r>
            <a:br>
              <a:rPr lang="uz-Latn-UZ" sz="2400" dirty="0" smtClean="0">
                <a:solidFill>
                  <a:schemeClr val="tx1"/>
                </a:solidFill>
                <a:latin typeface="Times New Roman" panose="02020603050405020304" pitchFamily="18" charset="0"/>
                <a:cs typeface="Times New Roman" panose="02020603050405020304" pitchFamily="18" charset="0"/>
              </a:rPr>
            </a:br>
            <a:r>
              <a:rPr lang="uz-Latn-UZ" sz="2400" dirty="0" smtClean="0">
                <a:solidFill>
                  <a:schemeClr val="tx1"/>
                </a:solidFill>
                <a:latin typeface="Times New Roman" panose="02020603050405020304" pitchFamily="18" charset="0"/>
                <a:cs typeface="Times New Roman" panose="02020603050405020304" pitchFamily="18" charset="0"/>
              </a:rPr>
              <a:t>	Zaryadlangan </a:t>
            </a:r>
            <a:r>
              <a:rPr lang="uz-Latn-UZ" sz="2400" dirty="0">
                <a:solidFill>
                  <a:schemeClr val="tx1"/>
                </a:solidFill>
                <a:latin typeface="Times New Roman" panose="02020603050405020304" pitchFamily="18" charset="0"/>
                <a:cs typeface="Times New Roman" panose="02020603050405020304" pitchFamily="18" charset="0"/>
              </a:rPr>
              <a:t>zarracha (masalan, elektron, proton, alfa-zarracha) modda ichidan o‘tayotganda atom yadrolarining elektr (Kulon) maydoni bilan o‘zaro ta’sirlashadi.</a:t>
            </a:r>
            <a:br>
              <a:rPr lang="uz-Latn-UZ" sz="2400" dirty="0">
                <a:solidFill>
                  <a:schemeClr val="tx1"/>
                </a:solidFill>
                <a:latin typeface="Times New Roman" panose="02020603050405020304" pitchFamily="18" charset="0"/>
                <a:cs typeface="Times New Roman" panose="02020603050405020304" pitchFamily="18" charset="0"/>
              </a:rPr>
            </a:br>
            <a:r>
              <a:rPr lang="uz-Latn-UZ" sz="2400" dirty="0">
                <a:solidFill>
                  <a:schemeClr val="tx1"/>
                </a:solidFill>
                <a:latin typeface="Times New Roman" panose="02020603050405020304" pitchFamily="18" charset="0"/>
                <a:cs typeface="Times New Roman" panose="02020603050405020304" pitchFamily="18" charset="0"/>
              </a:rPr>
              <a:t>Har bir yadroning maydoni zarrachani kichik burchakka og‘diradi. Modda ichida bunday o‘zaro ta’sirlar juda ko‘p marta sodir bo‘ladi. Natijada zarrachaning umumiy yo‘nalishi dastlabki trayektoriyadan ma’lum burchakka og‘adi.</a:t>
            </a:r>
            <a:br>
              <a:rPr lang="uz-Latn-UZ" sz="2400" dirty="0">
                <a:solidFill>
                  <a:schemeClr val="tx1"/>
                </a:solidFill>
                <a:latin typeface="Times New Roman" panose="02020603050405020304" pitchFamily="18" charset="0"/>
                <a:cs typeface="Times New Roman" panose="02020603050405020304" pitchFamily="18" charset="0"/>
              </a:rPr>
            </a:br>
            <a:r>
              <a:rPr lang="uz-Latn-UZ" sz="2400" dirty="0">
                <a:solidFill>
                  <a:schemeClr val="tx1"/>
                </a:solidFill>
                <a:latin typeface="Times New Roman" panose="02020603050405020304" pitchFamily="18" charset="0"/>
                <a:cs typeface="Times New Roman" panose="02020603050405020304" pitchFamily="18" charset="0"/>
              </a:rPr>
              <a:t>Shu hodisa </a:t>
            </a:r>
            <a:r>
              <a:rPr lang="uz-Latn-UZ" sz="2400" b="1" dirty="0">
                <a:solidFill>
                  <a:schemeClr val="tx1"/>
                </a:solidFill>
                <a:latin typeface="Times New Roman" panose="02020603050405020304" pitchFamily="18" charset="0"/>
                <a:cs typeface="Times New Roman" panose="02020603050405020304" pitchFamily="18" charset="0"/>
              </a:rPr>
              <a:t>ko‘p martalik Kulon sochilishi (Multiple Coulomb Scattering — MCS)</a:t>
            </a:r>
            <a:r>
              <a:rPr lang="uz-Latn-UZ" sz="2400" dirty="0">
                <a:solidFill>
                  <a:schemeClr val="tx1"/>
                </a:solidFill>
                <a:latin typeface="Times New Roman" panose="02020603050405020304" pitchFamily="18" charset="0"/>
                <a:cs typeface="Times New Roman" panose="02020603050405020304" pitchFamily="18" charset="0"/>
              </a:rPr>
              <a:t> deyiladi</a:t>
            </a:r>
            <a:r>
              <a:rPr lang="uz-Latn-UZ" sz="2400" dirty="0" smtClean="0">
                <a:solidFill>
                  <a:schemeClr val="tx1"/>
                </a:solidFill>
                <a:latin typeface="Times New Roman" panose="02020603050405020304" pitchFamily="18" charset="0"/>
                <a:cs typeface="Times New Roman" panose="02020603050405020304" pitchFamily="18" charset="0"/>
              </a:rPr>
              <a:t>.</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Har</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bir</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alohida</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sochilish</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kichik</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burchakli</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a:t>
            </a:r>
            <a:b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b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Ammo</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ularning</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yig‘indisi</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sezilarli</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umumiy</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og‘ishga</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olib</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keladi</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a:t>
            </a:r>
            <a:b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br>
            <a:r>
              <a:rPr lang="uz-Latn-UZ" sz="2400" dirty="0">
                <a:latin typeface="Times New Roman" panose="02020603050405020304" pitchFamily="18" charset="0"/>
                <a:cs typeface="Times New Roman" panose="02020603050405020304" pitchFamily="18" charset="0"/>
              </a:rPr>
              <a:t/>
            </a:r>
            <a:br>
              <a:rPr lang="uz-Latn-UZ" sz="2400" dirty="0">
                <a:latin typeface="Times New Roman" panose="02020603050405020304" pitchFamily="18" charset="0"/>
                <a:cs typeface="Times New Roman" panose="02020603050405020304" pitchFamily="18" charset="0"/>
              </a:rPr>
            </a:br>
            <a:endParaRPr lang="ru-RU"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47613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6705" y="275772"/>
            <a:ext cx="11021180" cy="5892799"/>
          </a:xfrm>
        </p:spPr>
        <p:txBody>
          <a:bodyPr>
            <a:normAutofit/>
          </a:bodyPr>
          <a:lstStyle/>
          <a:p>
            <a:r>
              <a:rPr lang="uz-Latn-UZ" b="1" dirty="0" smtClean="0">
                <a:solidFill>
                  <a:schemeClr val="tx1"/>
                </a:solidFill>
                <a:latin typeface="Times New Roman" panose="02020603050405020304" pitchFamily="18" charset="0"/>
                <a:cs typeface="Times New Roman" panose="02020603050405020304" pitchFamily="18" charset="0"/>
              </a:rPr>
              <a:t>	Kulon </a:t>
            </a:r>
            <a:r>
              <a:rPr lang="uz-Latn-UZ" b="1" dirty="0">
                <a:solidFill>
                  <a:schemeClr val="tx1"/>
                </a:solidFill>
                <a:latin typeface="Times New Roman" panose="02020603050405020304" pitchFamily="18" charset="0"/>
                <a:cs typeface="Times New Roman" panose="02020603050405020304" pitchFamily="18" charset="0"/>
              </a:rPr>
              <a:t>sochilishi</a:t>
            </a:r>
            <a:r>
              <a:rPr lang="uz-Latn-UZ" dirty="0">
                <a:solidFill>
                  <a:schemeClr val="tx1"/>
                </a:solidFill>
                <a:latin typeface="Times New Roman" panose="02020603050405020304" pitchFamily="18" charset="0"/>
                <a:cs typeface="Times New Roman" panose="02020603050405020304" pitchFamily="18" charset="0"/>
              </a:rPr>
              <a:t> — bu zaryadlangan zarrachalarning Kulon o‘zaro ta’siri natijasida elastik sochilish jarayonidir. </a:t>
            </a:r>
            <a:r>
              <a:rPr lang="uz-Latn-UZ" dirty="0" smtClean="0">
                <a:solidFill>
                  <a:schemeClr val="tx1"/>
                </a:solidFill>
                <a:latin typeface="Times New Roman" panose="02020603050405020304" pitchFamily="18" charset="0"/>
                <a:cs typeface="Times New Roman" panose="02020603050405020304" pitchFamily="18" charset="0"/>
              </a:rPr>
              <a:t>Kulon </a:t>
            </a:r>
            <a:r>
              <a:rPr lang="uz-Latn-UZ" dirty="0">
                <a:solidFill>
                  <a:schemeClr val="tx1"/>
                </a:solidFill>
                <a:latin typeface="Times New Roman" panose="02020603050405020304" pitchFamily="18" charset="0"/>
                <a:cs typeface="Times New Roman" panose="02020603050405020304" pitchFamily="18" charset="0"/>
              </a:rPr>
              <a:t>sochilishi, ayniqsa atom, yadro va subatom tizimlarni o‘rganish vositasi sifatida, 1911-yilda Ernest Rezerford tomonidan ishlab chiqilgan alfa-zarralar sochilish modeli bilan boshlangan</a:t>
            </a:r>
            <a:r>
              <a:rPr lang="uz-Latn-UZ" dirty="0" smtClean="0">
                <a:solidFill>
                  <a:schemeClr val="tx1"/>
                </a:solidFill>
                <a:latin typeface="Times New Roman" panose="02020603050405020304" pitchFamily="18" charset="0"/>
                <a:cs typeface="Times New Roman" panose="02020603050405020304" pitchFamily="18" charset="0"/>
              </a:rPr>
              <a:t>.</a:t>
            </a:r>
            <a:r>
              <a:rPr lang="uz-Latn-UZ" b="1" dirty="0">
                <a:solidFill>
                  <a:schemeClr val="tx1"/>
                </a:solidFill>
                <a:latin typeface="Times New Roman" panose="02020603050405020304" pitchFamily="18" charset="0"/>
                <a:cs typeface="Times New Roman" panose="02020603050405020304" pitchFamily="18" charset="0"/>
              </a:rPr>
              <a:t> </a:t>
            </a:r>
            <a:endParaRPr lang="ru-RU"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67978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z-Latn-UZ" sz="3200" b="1" dirty="0">
                <a:solidFill>
                  <a:schemeClr val="tx1"/>
                </a:solidFill>
                <a:latin typeface="Times New Roman" panose="02020603050405020304" pitchFamily="18" charset="0"/>
                <a:cs typeface="Times New Roman" panose="02020603050405020304" pitchFamily="18" charset="0"/>
              </a:rPr>
              <a:t>Rezerford sochilishining geometrik </a:t>
            </a:r>
            <a:r>
              <a:rPr lang="uz-Latn-UZ" sz="3200" b="1" dirty="0" smtClean="0">
                <a:solidFill>
                  <a:schemeClr val="tx1"/>
                </a:solidFill>
                <a:latin typeface="Times New Roman" panose="02020603050405020304" pitchFamily="18" charset="0"/>
                <a:cs typeface="Times New Roman" panose="02020603050405020304" pitchFamily="18" charset="0"/>
              </a:rPr>
              <a:t>ko‘rinishi</a:t>
            </a:r>
            <a:endParaRPr lang="ru-RU" sz="3200" b="1" dirty="0">
              <a:solidFill>
                <a:schemeClr val="tx1"/>
              </a:solidFill>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rotWithShape="1">
          <a:blip r:embed="rId2"/>
          <a:srcRect t="10908" r="40339" b="32616"/>
          <a:stretch/>
        </p:blipFill>
        <p:spPr>
          <a:xfrm>
            <a:off x="2111955" y="2057400"/>
            <a:ext cx="7760708" cy="4057649"/>
          </a:xfrm>
          <a:prstGeom prst="rect">
            <a:avLst/>
          </a:prstGeom>
        </p:spPr>
      </p:pic>
    </p:spTree>
    <p:extLst>
      <p:ext uri="{BB962C8B-B14F-4D97-AF65-F5344CB8AC3E}">
        <p14:creationId xmlns:p14="http://schemas.microsoft.com/office/powerpoint/2010/main" val="13065744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7321" y="1907697"/>
            <a:ext cx="4494741" cy="1320800"/>
          </a:xfrm>
        </p:spPr>
        <p:txBody>
          <a:bodyPr>
            <a:noAutofit/>
          </a:bodyPr>
          <a:lstStyle/>
          <a:p>
            <a:pPr algn="just"/>
            <a:r>
              <a:rPr lang="uz-Latn-UZ" sz="2400" b="1" dirty="0">
                <a:solidFill>
                  <a:schemeClr val="tx1"/>
                </a:solidFill>
                <a:latin typeface="Times New Roman" panose="02020603050405020304" pitchFamily="18" charset="0"/>
                <a:cs typeface="Times New Roman" panose="02020603050405020304" pitchFamily="18" charset="0"/>
              </a:rPr>
              <a:t>Chap tomonda:</a:t>
            </a:r>
            <a:r>
              <a:rPr lang="uz-Latn-UZ" sz="2400" dirty="0">
                <a:solidFill>
                  <a:schemeClr val="tx1"/>
                </a:solidFill>
                <a:latin typeface="Times New Roman" panose="02020603050405020304" pitchFamily="18" charset="0"/>
                <a:cs typeface="Times New Roman" panose="02020603050405020304" pitchFamily="18" charset="0"/>
              </a:rPr>
              <a:t> Agar J. J. Thomsonning atom modeli to‘g‘ri bo‘lganida, barcha alfa zarrachalar yupqa folgadan deyarli </a:t>
            </a:r>
            <a:r>
              <a:rPr lang="uz-Latn-UZ" sz="2400" dirty="0" smtClean="0">
                <a:solidFill>
                  <a:schemeClr val="tx1"/>
                </a:solidFill>
                <a:latin typeface="Times New Roman" panose="02020603050405020304" pitchFamily="18" charset="0"/>
                <a:cs typeface="Times New Roman" panose="02020603050405020304" pitchFamily="18" charset="0"/>
              </a:rPr>
              <a:t>og‘ishsiz	o‘tib	ketishi	kerak	edi</a:t>
            </a:r>
            <a:r>
              <a:rPr lang="uz-Latn-UZ" sz="2400" dirty="0">
                <a:solidFill>
                  <a:schemeClr val="tx1"/>
                </a:solidFill>
                <a:latin typeface="Times New Roman" panose="02020603050405020304" pitchFamily="18" charset="0"/>
                <a:cs typeface="Times New Roman" panose="02020603050405020304" pitchFamily="18" charset="0"/>
              </a:rPr>
              <a:t>.</a:t>
            </a:r>
            <a:br>
              <a:rPr lang="uz-Latn-UZ" sz="2400" dirty="0">
                <a:solidFill>
                  <a:schemeClr val="tx1"/>
                </a:solidFill>
                <a:latin typeface="Times New Roman" panose="02020603050405020304" pitchFamily="18" charset="0"/>
                <a:cs typeface="Times New Roman" panose="02020603050405020304" pitchFamily="18" charset="0"/>
              </a:rPr>
            </a:br>
            <a:r>
              <a:rPr lang="uz-Latn-UZ" sz="2400" b="1" dirty="0">
                <a:solidFill>
                  <a:schemeClr val="tx1"/>
                </a:solidFill>
                <a:latin typeface="Times New Roman" panose="02020603050405020304" pitchFamily="18" charset="0"/>
                <a:cs typeface="Times New Roman" panose="02020603050405020304" pitchFamily="18" charset="0"/>
              </a:rPr>
              <a:t>O‘ng tomonda:</a:t>
            </a:r>
            <a:r>
              <a:rPr lang="uz-Latn-UZ" sz="2400" dirty="0">
                <a:solidFill>
                  <a:schemeClr val="tx1"/>
                </a:solidFill>
                <a:latin typeface="Times New Roman" panose="02020603050405020304" pitchFamily="18" charset="0"/>
                <a:cs typeface="Times New Roman" panose="02020603050405020304" pitchFamily="18" charset="0"/>
              </a:rPr>
              <a:t> Hans Geiger va Ernest Marsden kuzatgan natijaga ko‘ra esa, alfa zarrachalarning kichik bir qismi kuchli og‘ishga uchragan</a:t>
            </a:r>
          </a:p>
        </p:txBody>
      </p:sp>
      <p:pic>
        <p:nvPicPr>
          <p:cNvPr id="4" name="Объект 3"/>
          <p:cNvPicPr>
            <a:picLocks noGrp="1" noChangeAspect="1"/>
          </p:cNvPicPr>
          <p:nvPr>
            <p:ph idx="1"/>
          </p:nvPr>
        </p:nvPicPr>
        <p:blipFill rotWithShape="1">
          <a:blip r:embed="rId2"/>
          <a:srcRect l="26025" t="10835" r="26890" b="15350"/>
          <a:stretch/>
        </p:blipFill>
        <p:spPr>
          <a:xfrm>
            <a:off x="5652120" y="442913"/>
            <a:ext cx="6320805" cy="5571168"/>
          </a:xfrm>
          <a:prstGeom prst="rect">
            <a:avLst/>
          </a:prstGeom>
        </p:spPr>
      </p:pic>
    </p:spTree>
    <p:extLst>
      <p:ext uri="{BB962C8B-B14F-4D97-AF65-F5344CB8AC3E}">
        <p14:creationId xmlns:p14="http://schemas.microsoft.com/office/powerpoint/2010/main" val="7340948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28738" y="609600"/>
            <a:ext cx="9744074" cy="5576888"/>
          </a:xfrm>
        </p:spPr>
        <p:txBody>
          <a:bodyPr>
            <a:noAutofit/>
          </a:bodyPr>
          <a:lstStyle/>
          <a:p>
            <a:r>
              <a:rPr lang="uz-Latn-UZ" sz="2800" b="1" dirty="0" smtClean="0">
                <a:solidFill>
                  <a:schemeClr val="tx1"/>
                </a:solidFill>
                <a:latin typeface="Times New Roman" panose="02020603050405020304" pitchFamily="18" charset="0"/>
                <a:cs typeface="Times New Roman" panose="02020603050405020304" pitchFamily="18" charset="0"/>
              </a:rPr>
              <a:t>Molyer </a:t>
            </a:r>
            <a:r>
              <a:rPr lang="uz-Latn-UZ" sz="2800" b="1" dirty="0">
                <a:solidFill>
                  <a:schemeClr val="tx1"/>
                </a:solidFill>
                <a:latin typeface="Times New Roman" panose="02020603050405020304" pitchFamily="18" charset="0"/>
                <a:cs typeface="Times New Roman" panose="02020603050405020304" pitchFamily="18" charset="0"/>
              </a:rPr>
              <a:t>nazariyasi</a:t>
            </a:r>
            <a:r>
              <a:rPr lang="uz-Latn-UZ" sz="2800" dirty="0">
                <a:solidFill>
                  <a:schemeClr val="tx1"/>
                </a:solidFill>
                <a:latin typeface="Times New Roman" panose="02020603050405020304" pitchFamily="18" charset="0"/>
                <a:cs typeface="Times New Roman" panose="02020603050405020304" pitchFamily="18" charset="0"/>
              </a:rPr>
              <a:t> — zaryadlangan zarrachalarning modda ichida ko‘p martalik Kulon sochilishini statistik va aniqroq tarzda tavsiflovchi nazariya bo‘lib, 1947-yilda G. Molyer tomonidan ishlab chiqilgan.</a:t>
            </a:r>
            <a:br>
              <a:rPr lang="uz-Latn-UZ" sz="2800" dirty="0">
                <a:solidFill>
                  <a:schemeClr val="tx1"/>
                </a:solidFill>
                <a:latin typeface="Times New Roman" panose="02020603050405020304" pitchFamily="18" charset="0"/>
                <a:cs typeface="Times New Roman" panose="02020603050405020304" pitchFamily="18" charset="0"/>
              </a:rPr>
            </a:br>
            <a:r>
              <a:rPr lang="uz-Latn-UZ" sz="2800" dirty="0">
                <a:solidFill>
                  <a:schemeClr val="tx1"/>
                </a:solidFill>
                <a:latin typeface="Times New Roman" panose="02020603050405020304" pitchFamily="18" charset="0"/>
                <a:cs typeface="Times New Roman" panose="02020603050405020304" pitchFamily="18" charset="0"/>
              </a:rPr>
              <a:t>Bu nazariya:</a:t>
            </a:r>
            <a:br>
              <a:rPr lang="uz-Latn-UZ" sz="2800" dirty="0">
                <a:solidFill>
                  <a:schemeClr val="tx1"/>
                </a:solidFill>
                <a:latin typeface="Times New Roman" panose="02020603050405020304" pitchFamily="18" charset="0"/>
                <a:cs typeface="Times New Roman" panose="02020603050405020304" pitchFamily="18" charset="0"/>
              </a:rPr>
            </a:br>
            <a:r>
              <a:rPr lang="uz-Latn-UZ" sz="2800" dirty="0" smtClean="0">
                <a:solidFill>
                  <a:schemeClr val="tx1"/>
                </a:solidFill>
                <a:latin typeface="Times New Roman" panose="02020603050405020304" pitchFamily="18" charset="0"/>
                <a:cs typeface="Times New Roman" panose="02020603050405020304" pitchFamily="18" charset="0"/>
              </a:rPr>
              <a:t>	Ko‘p </a:t>
            </a:r>
            <a:r>
              <a:rPr lang="uz-Latn-UZ" sz="2800" dirty="0">
                <a:solidFill>
                  <a:schemeClr val="tx1"/>
                </a:solidFill>
                <a:latin typeface="Times New Roman" panose="02020603050405020304" pitchFamily="18" charset="0"/>
                <a:cs typeface="Times New Roman" panose="02020603050405020304" pitchFamily="18" charset="0"/>
              </a:rPr>
              <a:t>martalik kichik burchakli sochilishlarni</a:t>
            </a:r>
            <a:br>
              <a:rPr lang="uz-Latn-UZ" sz="2800" dirty="0">
                <a:solidFill>
                  <a:schemeClr val="tx1"/>
                </a:solidFill>
                <a:latin typeface="Times New Roman" panose="02020603050405020304" pitchFamily="18" charset="0"/>
                <a:cs typeface="Times New Roman" panose="02020603050405020304" pitchFamily="18" charset="0"/>
              </a:rPr>
            </a:br>
            <a:r>
              <a:rPr lang="uz-Latn-UZ" sz="2800" dirty="0" smtClean="0">
                <a:solidFill>
                  <a:schemeClr val="tx1"/>
                </a:solidFill>
                <a:latin typeface="Times New Roman" panose="02020603050405020304" pitchFamily="18" charset="0"/>
                <a:cs typeface="Times New Roman" panose="02020603050405020304" pitchFamily="18" charset="0"/>
              </a:rPr>
              <a:t>	Katta </a:t>
            </a:r>
            <a:r>
              <a:rPr lang="uz-Latn-UZ" sz="2800" dirty="0">
                <a:solidFill>
                  <a:schemeClr val="tx1"/>
                </a:solidFill>
                <a:latin typeface="Times New Roman" panose="02020603050405020304" pitchFamily="18" charset="0"/>
                <a:cs typeface="Times New Roman" panose="02020603050405020304" pitchFamily="18" charset="0"/>
              </a:rPr>
              <a:t>burchakli kam ehtimolli sochilishlarni</a:t>
            </a:r>
            <a:br>
              <a:rPr lang="uz-Latn-UZ" sz="2800" dirty="0">
                <a:solidFill>
                  <a:schemeClr val="tx1"/>
                </a:solidFill>
                <a:latin typeface="Times New Roman" panose="02020603050405020304" pitchFamily="18" charset="0"/>
                <a:cs typeface="Times New Roman" panose="02020603050405020304" pitchFamily="18" charset="0"/>
              </a:rPr>
            </a:br>
            <a:r>
              <a:rPr lang="uz-Latn-UZ" sz="2800" dirty="0" smtClean="0">
                <a:solidFill>
                  <a:schemeClr val="tx1"/>
                </a:solidFill>
                <a:latin typeface="Times New Roman" panose="02020603050405020304" pitchFamily="18" charset="0"/>
                <a:cs typeface="Times New Roman" panose="02020603050405020304" pitchFamily="18" charset="0"/>
              </a:rPr>
              <a:t>	Atom </a:t>
            </a:r>
            <a:r>
              <a:rPr lang="uz-Latn-UZ" sz="2800" dirty="0">
                <a:solidFill>
                  <a:schemeClr val="tx1"/>
                </a:solidFill>
                <a:latin typeface="Times New Roman" panose="02020603050405020304" pitchFamily="18" charset="0"/>
                <a:cs typeface="Times New Roman" panose="02020603050405020304" pitchFamily="18" charset="0"/>
              </a:rPr>
              <a:t>elektronlari sababli yuzaga keladigan </a:t>
            </a:r>
            <a:r>
              <a:rPr lang="uz-Latn-UZ" sz="2800" b="1" dirty="0">
                <a:solidFill>
                  <a:schemeClr val="tx1"/>
                </a:solidFill>
                <a:latin typeface="Times New Roman" panose="02020603050405020304" pitchFamily="18" charset="0"/>
                <a:cs typeface="Times New Roman" panose="02020603050405020304" pitchFamily="18" charset="0"/>
              </a:rPr>
              <a:t>ekranlanish </a:t>
            </a:r>
            <a:r>
              <a:rPr lang="uz-Latn-UZ" sz="2800" b="1" dirty="0" smtClean="0">
                <a:solidFill>
                  <a:schemeClr val="tx1"/>
                </a:solidFill>
                <a:latin typeface="Times New Roman" panose="02020603050405020304" pitchFamily="18" charset="0"/>
                <a:cs typeface="Times New Roman" panose="02020603050405020304" pitchFamily="18" charset="0"/>
              </a:rPr>
              <a:t>effektini</a:t>
            </a:r>
            <a:r>
              <a:rPr lang="uz-Latn-UZ" sz="2800" dirty="0">
                <a:latin typeface="Times New Roman" panose="02020603050405020304" pitchFamily="18" charset="0"/>
                <a:cs typeface="Times New Roman" panose="02020603050405020304" pitchFamily="18" charset="0"/>
              </a:rPr>
              <a:t> </a:t>
            </a:r>
            <a:r>
              <a:rPr lang="uz-Latn-UZ" sz="2800" dirty="0" smtClean="0">
                <a:solidFill>
                  <a:schemeClr val="tx1"/>
                </a:solidFill>
                <a:latin typeface="Times New Roman" panose="02020603050405020304" pitchFamily="18" charset="0"/>
                <a:cs typeface="Times New Roman" panose="02020603050405020304" pitchFamily="18" charset="0"/>
              </a:rPr>
              <a:t>birgalikda </a:t>
            </a:r>
            <a:r>
              <a:rPr lang="uz-Latn-UZ" sz="2800" dirty="0">
                <a:solidFill>
                  <a:schemeClr val="tx1"/>
                </a:solidFill>
                <a:latin typeface="Times New Roman" panose="02020603050405020304" pitchFamily="18" charset="0"/>
                <a:cs typeface="Times New Roman" panose="02020603050405020304" pitchFamily="18" charset="0"/>
              </a:rPr>
              <a:t>hisobga oladi.</a:t>
            </a:r>
            <a:br>
              <a:rPr lang="uz-Latn-UZ" sz="2800" dirty="0">
                <a:solidFill>
                  <a:schemeClr val="tx1"/>
                </a:solidFill>
                <a:latin typeface="Times New Roman" panose="02020603050405020304" pitchFamily="18" charset="0"/>
                <a:cs typeface="Times New Roman" panose="02020603050405020304" pitchFamily="18" charset="0"/>
              </a:rPr>
            </a:br>
            <a:r>
              <a:rPr lang="uz-Latn-UZ" sz="2800" dirty="0" smtClean="0">
                <a:solidFill>
                  <a:schemeClr val="tx1"/>
                </a:solidFill>
                <a:latin typeface="Times New Roman" panose="02020603050405020304" pitchFamily="18" charset="0"/>
                <a:cs typeface="Times New Roman" panose="02020603050405020304" pitchFamily="18" charset="0"/>
              </a:rPr>
              <a:t>	Gauss </a:t>
            </a:r>
            <a:r>
              <a:rPr lang="uz-Latn-UZ" sz="2800" dirty="0">
                <a:solidFill>
                  <a:schemeClr val="tx1"/>
                </a:solidFill>
                <a:latin typeface="Times New Roman" panose="02020603050405020304" pitchFamily="18" charset="0"/>
                <a:cs typeface="Times New Roman" panose="02020603050405020304" pitchFamily="18" charset="0"/>
              </a:rPr>
              <a:t>yaqinlashuvi faqat kichik burchaklar uchun to‘g‘ri bo‘lsa, </a:t>
            </a:r>
            <a:r>
              <a:rPr lang="uz-Latn-UZ" sz="2800" dirty="0" smtClean="0">
                <a:solidFill>
                  <a:schemeClr val="tx1"/>
                </a:solidFill>
                <a:latin typeface="Times New Roman" panose="02020603050405020304" pitchFamily="18" charset="0"/>
                <a:cs typeface="Times New Roman" panose="02020603050405020304" pitchFamily="18" charset="0"/>
              </a:rPr>
              <a:t>	Molyer </a:t>
            </a:r>
            <a:r>
              <a:rPr lang="uz-Latn-UZ" sz="2800" dirty="0">
                <a:solidFill>
                  <a:schemeClr val="tx1"/>
                </a:solidFill>
                <a:latin typeface="Times New Roman" panose="02020603050405020304" pitchFamily="18" charset="0"/>
                <a:cs typeface="Times New Roman" panose="02020603050405020304" pitchFamily="18" charset="0"/>
              </a:rPr>
              <a:t>nazariyasi </a:t>
            </a:r>
            <a:r>
              <a:rPr lang="uz-Latn-UZ" sz="2800" b="1" dirty="0">
                <a:solidFill>
                  <a:schemeClr val="tx1"/>
                </a:solidFill>
                <a:latin typeface="Times New Roman" panose="02020603050405020304" pitchFamily="18" charset="0"/>
                <a:cs typeface="Times New Roman" panose="02020603050405020304" pitchFamily="18" charset="0"/>
              </a:rPr>
              <a:t>butun burchak diapazonida</a:t>
            </a:r>
            <a:r>
              <a:rPr lang="uz-Latn-UZ" sz="2800" dirty="0">
                <a:solidFill>
                  <a:schemeClr val="tx1"/>
                </a:solidFill>
                <a:latin typeface="Times New Roman" panose="02020603050405020304" pitchFamily="18" charset="0"/>
                <a:cs typeface="Times New Roman" panose="02020603050405020304" pitchFamily="18" charset="0"/>
              </a:rPr>
              <a:t> taqsimotni tavsiflaydi.</a:t>
            </a:r>
          </a:p>
        </p:txBody>
      </p:sp>
    </p:spTree>
    <p:extLst>
      <p:ext uri="{BB962C8B-B14F-4D97-AF65-F5344CB8AC3E}">
        <p14:creationId xmlns:p14="http://schemas.microsoft.com/office/powerpoint/2010/main" val="39318362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title"/>
              </p:nvPr>
            </p:nvSpPr>
            <p:spPr>
              <a:xfrm>
                <a:off x="1077384" y="438149"/>
                <a:ext cx="10095442" cy="5689601"/>
              </a:xfrm>
            </p:spPr>
            <p:txBody>
              <a:bodyPr>
                <a:normAutofit/>
              </a:bodyPr>
              <a:lstStyle/>
              <a:p>
                <a:r>
                  <a:rPr lang="uz-Latn-UZ" sz="3200" b="1" dirty="0" smtClean="0">
                    <a:solidFill>
                      <a:schemeClr val="tx1"/>
                    </a:solidFill>
                    <a:latin typeface="Times New Roman" panose="02020603050405020304" pitchFamily="18" charset="0"/>
                    <a:cs typeface="Times New Roman" panose="02020603050405020304" pitchFamily="18" charset="0"/>
                  </a:rPr>
                  <a:t>			Statistik </a:t>
                </a:r>
                <a:r>
                  <a:rPr lang="uz-Latn-UZ" sz="3200" b="1" dirty="0">
                    <a:solidFill>
                      <a:schemeClr val="tx1"/>
                    </a:solidFill>
                    <a:latin typeface="Times New Roman" panose="02020603050405020304" pitchFamily="18" charset="0"/>
                    <a:cs typeface="Times New Roman" panose="02020603050405020304" pitchFamily="18" charset="0"/>
                  </a:rPr>
                  <a:t>xususiyati</a:t>
                </a:r>
                <a:br>
                  <a:rPr lang="uz-Latn-UZ" sz="3200" b="1" dirty="0">
                    <a:solidFill>
                      <a:schemeClr val="tx1"/>
                    </a:solidFill>
                    <a:latin typeface="Times New Roman" panose="02020603050405020304" pitchFamily="18" charset="0"/>
                    <a:cs typeface="Times New Roman" panose="02020603050405020304" pitchFamily="18" charset="0"/>
                  </a:rPr>
                </a:br>
                <a:r>
                  <a:rPr lang="uz-Latn-UZ" sz="3200" dirty="0">
                    <a:solidFill>
                      <a:schemeClr val="tx1"/>
                    </a:solidFill>
                    <a:latin typeface="Times New Roman" panose="02020603050405020304" pitchFamily="18" charset="0"/>
                    <a:cs typeface="Times New Roman" panose="02020603050405020304" pitchFamily="18" charset="0"/>
                  </a:rPr>
                  <a:t>Ko‘p sonli kichik og‘ishlar Markaziy Limit Teoremasiga ko‘ra taxminan </a:t>
                </a:r>
                <a:r>
                  <a:rPr lang="uz-Latn-UZ" sz="3200" b="1" dirty="0">
                    <a:solidFill>
                      <a:schemeClr val="tx1"/>
                    </a:solidFill>
                    <a:latin typeface="Times New Roman" panose="02020603050405020304" pitchFamily="18" charset="0"/>
                    <a:cs typeface="Times New Roman" panose="02020603050405020304" pitchFamily="18" charset="0"/>
                  </a:rPr>
                  <a:t>Gauss (normal) taqsimot</a:t>
                </a:r>
                <a:r>
                  <a:rPr lang="uz-Latn-UZ" sz="3200" dirty="0">
                    <a:solidFill>
                      <a:schemeClr val="tx1"/>
                    </a:solidFill>
                    <a:latin typeface="Times New Roman" panose="02020603050405020304" pitchFamily="18" charset="0"/>
                    <a:cs typeface="Times New Roman" panose="02020603050405020304" pitchFamily="18" charset="0"/>
                  </a:rPr>
                  <a:t> hosil qiladi (kichik burchaklar sohasida).</a:t>
                </a:r>
                <a:br>
                  <a:rPr lang="uz-Latn-UZ" sz="3200" dirty="0">
                    <a:solidFill>
                      <a:schemeClr val="tx1"/>
                    </a:solidFill>
                    <a:latin typeface="Times New Roman" panose="02020603050405020304" pitchFamily="18" charset="0"/>
                    <a:cs typeface="Times New Roman" panose="02020603050405020304" pitchFamily="18" charset="0"/>
                  </a:rPr>
                </a:br>
                <a:r>
                  <a:rPr lang="uz-Latn-UZ" sz="3200" dirty="0">
                    <a:solidFill>
                      <a:schemeClr val="tx1"/>
                    </a:solidFill>
                    <a:latin typeface="Times New Roman" panose="02020603050405020304" pitchFamily="18" charset="0"/>
                    <a:cs typeface="Times New Roman" panose="02020603050405020304" pitchFamily="18" charset="0"/>
                  </a:rPr>
                  <a:t>Shuning uchun burchak taqsimoti quyidagicha ifodalanadi</a:t>
                </a:r>
                <a:r>
                  <a:rPr lang="uz-Latn-UZ" sz="3200" dirty="0" smtClean="0">
                    <a:solidFill>
                      <a:schemeClr val="tx1"/>
                    </a:solidFill>
                    <a:latin typeface="Times New Roman" panose="02020603050405020304" pitchFamily="18" charset="0"/>
                    <a:cs typeface="Times New Roman" panose="02020603050405020304" pitchFamily="18" charset="0"/>
                  </a:rPr>
                  <a:t>:</a:t>
                </a:r>
                <a:br>
                  <a:rPr lang="uz-Latn-UZ" sz="3200" dirty="0" smtClean="0">
                    <a:solidFill>
                      <a:schemeClr val="tx1"/>
                    </a:solidFill>
                    <a:latin typeface="Times New Roman" panose="02020603050405020304" pitchFamily="18" charset="0"/>
                    <a:cs typeface="Times New Roman" panose="02020603050405020304" pitchFamily="18" charset="0"/>
                  </a:rPr>
                </a:br>
                <a:r>
                  <a:rPr lang="uz-Latn-UZ" sz="3200" dirty="0">
                    <a:solidFill>
                      <a:schemeClr val="tx1"/>
                    </a:solidFill>
                    <a:latin typeface="Times New Roman" panose="02020603050405020304" pitchFamily="18" charset="0"/>
                    <a:cs typeface="Times New Roman" panose="02020603050405020304" pitchFamily="18" charset="0"/>
                  </a:rPr>
                  <a:t/>
                </a:r>
                <a:br>
                  <a:rPr lang="uz-Latn-UZ" sz="3200" dirty="0">
                    <a:solidFill>
                      <a:schemeClr val="tx1"/>
                    </a:solidFill>
                    <a:latin typeface="Times New Roman" panose="02020603050405020304" pitchFamily="18" charset="0"/>
                    <a:cs typeface="Times New Roman" panose="02020603050405020304" pitchFamily="18" charset="0"/>
                  </a:rPr>
                </a:br>
                <a:r>
                  <a:rPr lang="uz-Latn-UZ" sz="3200" dirty="0" smtClean="0">
                    <a:solidFill>
                      <a:schemeClr val="tx1"/>
                    </a:solidFill>
                    <a:latin typeface="Times New Roman" panose="02020603050405020304" pitchFamily="18" charset="0"/>
                    <a:cs typeface="Times New Roman" panose="02020603050405020304" pitchFamily="18" charset="0"/>
                  </a:rPr>
                  <a:t>                                     f(</a:t>
                </a:r>
                <a:r>
                  <a:rPr lang="el-GR" sz="3200" dirty="0">
                    <a:solidFill>
                      <a:schemeClr val="tx1"/>
                    </a:solidFill>
                    <a:latin typeface="Times New Roman" panose="02020603050405020304" pitchFamily="18" charset="0"/>
                    <a:cs typeface="Times New Roman" panose="02020603050405020304" pitchFamily="18" charset="0"/>
                  </a:rPr>
                  <a:t>θ)∼</a:t>
                </a:r>
                <a:r>
                  <a:rPr lang="uz-Latn-UZ" sz="3200" dirty="0" smtClean="0">
                    <a:solidFill>
                      <a:schemeClr val="tx1"/>
                    </a:solidFill>
                    <a:latin typeface="Times New Roman" panose="02020603050405020304" pitchFamily="18" charset="0"/>
                    <a:cs typeface="Times New Roman" panose="02020603050405020304" pitchFamily="18" charset="0"/>
                  </a:rPr>
                  <a:t>exp(</a:t>
                </a:r>
                <a14:m>
                  <m:oMath xmlns:m="http://schemas.openxmlformats.org/officeDocument/2006/math">
                    <m:f>
                      <m:fPr>
                        <m:ctrlPr>
                          <a:rPr lang="uz-Latn-UZ" sz="3200" i="1" smtClean="0">
                            <a:solidFill>
                              <a:schemeClr val="tx1"/>
                            </a:solidFill>
                            <a:latin typeface="Cambria Math" panose="02040503050406030204" pitchFamily="18" charset="0"/>
                            <a:cs typeface="Times New Roman" panose="02020603050405020304" pitchFamily="18" charset="0"/>
                          </a:rPr>
                        </m:ctrlPr>
                      </m:fPr>
                      <m:num>
                        <m:r>
                          <a:rPr lang="uz-Latn-UZ" sz="3200" b="0" i="1" smtClean="0">
                            <a:solidFill>
                              <a:schemeClr val="tx1"/>
                            </a:solidFill>
                            <a:latin typeface="Cambria Math" panose="02040503050406030204" pitchFamily="18" charset="0"/>
                            <a:cs typeface="Times New Roman" panose="02020603050405020304" pitchFamily="18" charset="0"/>
                          </a:rPr>
                          <m:t>−</m:t>
                        </m:r>
                        <m:r>
                          <m:rPr>
                            <m:nor/>
                          </m:rPr>
                          <a:rPr lang="el-GR" sz="3200" dirty="0">
                            <a:solidFill>
                              <a:schemeClr val="tx1"/>
                            </a:solidFill>
                            <a:latin typeface="Times New Roman" panose="02020603050405020304" pitchFamily="18" charset="0"/>
                            <a:cs typeface="Times New Roman" panose="02020603050405020304" pitchFamily="18" charset="0"/>
                          </a:rPr>
                          <m:t>θ</m:t>
                        </m:r>
                      </m:num>
                      <m:den>
                        <m:r>
                          <m:rPr>
                            <m:nor/>
                          </m:rPr>
                          <a:rPr lang="uz-Latn-UZ" sz="3200" b="0" i="0" smtClean="0">
                            <a:solidFill>
                              <a:schemeClr val="tx1"/>
                            </a:solidFill>
                            <a:latin typeface="Times New Roman" panose="02020603050405020304" pitchFamily="18" charset="0"/>
                            <a:cs typeface="Times New Roman" panose="02020603050405020304" pitchFamily="18" charset="0"/>
                          </a:rPr>
                          <m:t>2</m:t>
                        </m:r>
                        <m:r>
                          <m:rPr>
                            <m:nor/>
                          </m:rPr>
                          <a:rPr lang="el-GR" sz="3200" dirty="0">
                            <a:solidFill>
                              <a:schemeClr val="tx1"/>
                            </a:solidFill>
                            <a:latin typeface="Times New Roman" panose="02020603050405020304" pitchFamily="18" charset="0"/>
                            <a:cs typeface="Times New Roman" panose="02020603050405020304" pitchFamily="18" charset="0"/>
                          </a:rPr>
                          <m:t>θ</m:t>
                        </m:r>
                        <m:r>
                          <m:rPr>
                            <m:nor/>
                          </m:rPr>
                          <a:rPr lang="uz-Latn-UZ" sz="3200" dirty="0">
                            <a:solidFill>
                              <a:schemeClr val="tx1"/>
                            </a:solidFill>
                            <a:latin typeface="Times New Roman" panose="02020603050405020304" pitchFamily="18" charset="0"/>
                            <a:cs typeface="Times New Roman" panose="02020603050405020304" pitchFamily="18" charset="0"/>
                          </a:rPr>
                          <m:t>₀</m:t>
                        </m:r>
                      </m:den>
                    </m:f>
                  </m:oMath>
                </a14:m>
                <a:r>
                  <a:rPr lang="uz-Latn-UZ" sz="3200" dirty="0" smtClean="0">
                    <a:solidFill>
                      <a:schemeClr val="tx1"/>
                    </a:solidFill>
                    <a:latin typeface="Times New Roman" panose="02020603050405020304" pitchFamily="18" charset="0"/>
                    <a:cs typeface="Times New Roman" panose="02020603050405020304" pitchFamily="18" charset="0"/>
                  </a:rPr>
                  <a:t>)</a:t>
                </a:r>
                <a:br>
                  <a:rPr lang="uz-Latn-UZ" sz="3200" dirty="0" smtClean="0">
                    <a:solidFill>
                      <a:schemeClr val="tx1"/>
                    </a:solidFill>
                    <a:latin typeface="Times New Roman" panose="02020603050405020304" pitchFamily="18" charset="0"/>
                    <a:cs typeface="Times New Roman" panose="02020603050405020304" pitchFamily="18" charset="0"/>
                  </a:rPr>
                </a:br>
                <a:r>
                  <a:rPr lang="el-GR" sz="3200" dirty="0" smtClean="0">
                    <a:solidFill>
                      <a:schemeClr val="tx1"/>
                    </a:solidFill>
                    <a:latin typeface="Times New Roman" panose="02020603050405020304" pitchFamily="18" charset="0"/>
                    <a:cs typeface="Times New Roman" panose="02020603050405020304" pitchFamily="18" charset="0"/>
                  </a:rPr>
                  <a:t> </a:t>
                </a:r>
                <a:r>
                  <a:rPr lang="uz-Latn-UZ" sz="3200" dirty="0">
                    <a:solidFill>
                      <a:schemeClr val="tx1"/>
                    </a:solidFill>
                    <a:latin typeface="Times New Roman" panose="02020603050405020304" pitchFamily="18" charset="0"/>
                    <a:cs typeface="Times New Roman" panose="02020603050405020304" pitchFamily="18" charset="0"/>
                  </a:rPr>
                  <a:t>Bu yerda:</a:t>
                </a:r>
                <a:br>
                  <a:rPr lang="uz-Latn-UZ" sz="3200" dirty="0">
                    <a:solidFill>
                      <a:schemeClr val="tx1"/>
                    </a:solidFill>
                    <a:latin typeface="Times New Roman" panose="02020603050405020304" pitchFamily="18" charset="0"/>
                    <a:cs typeface="Times New Roman" panose="02020603050405020304" pitchFamily="18" charset="0"/>
                  </a:rPr>
                </a:br>
                <a:r>
                  <a:rPr lang="el-GR" sz="3200" dirty="0" smtClean="0">
                    <a:solidFill>
                      <a:schemeClr val="tx1"/>
                    </a:solidFill>
                    <a:latin typeface="Times New Roman" panose="02020603050405020304" pitchFamily="18" charset="0"/>
                    <a:cs typeface="Times New Roman" panose="02020603050405020304" pitchFamily="18" charset="0"/>
                  </a:rPr>
                  <a:t>θ— </a:t>
                </a:r>
                <a:r>
                  <a:rPr lang="uz-Latn-UZ" sz="3200" dirty="0">
                    <a:solidFill>
                      <a:schemeClr val="tx1"/>
                    </a:solidFill>
                    <a:latin typeface="Times New Roman" panose="02020603050405020304" pitchFamily="18" charset="0"/>
                    <a:cs typeface="Times New Roman" panose="02020603050405020304" pitchFamily="18" charset="0"/>
                  </a:rPr>
                  <a:t>og‘ish burchagi</a:t>
                </a:r>
                <a:br>
                  <a:rPr lang="uz-Latn-UZ" sz="3200" dirty="0">
                    <a:solidFill>
                      <a:schemeClr val="tx1"/>
                    </a:solidFill>
                    <a:latin typeface="Times New Roman" panose="02020603050405020304" pitchFamily="18" charset="0"/>
                    <a:cs typeface="Times New Roman" panose="02020603050405020304" pitchFamily="18" charset="0"/>
                  </a:rPr>
                </a:br>
                <a:r>
                  <a:rPr lang="el-GR" sz="3200" dirty="0" smtClean="0">
                    <a:solidFill>
                      <a:schemeClr val="tx1"/>
                    </a:solidFill>
                    <a:latin typeface="Times New Roman" panose="02020603050405020304" pitchFamily="18" charset="0"/>
                    <a:cs typeface="Times New Roman" panose="02020603050405020304" pitchFamily="18" charset="0"/>
                  </a:rPr>
                  <a:t>θ</a:t>
                </a:r>
                <a:r>
                  <a:rPr lang="uz-Latn-UZ" sz="3200" dirty="0">
                    <a:solidFill>
                      <a:schemeClr val="tx1"/>
                    </a:solidFill>
                    <a:latin typeface="Times New Roman" panose="02020603050405020304" pitchFamily="18" charset="0"/>
                    <a:cs typeface="Times New Roman" panose="02020603050405020304" pitchFamily="18" charset="0"/>
                  </a:rPr>
                  <a:t>₀</a:t>
                </a:r>
                <a:r>
                  <a:rPr lang="el-GR" sz="3200" dirty="0" smtClean="0">
                    <a:solidFill>
                      <a:schemeClr val="tx1"/>
                    </a:solidFill>
                    <a:latin typeface="Times New Roman" panose="02020603050405020304" pitchFamily="18" charset="0"/>
                    <a:cs typeface="Times New Roman" panose="02020603050405020304" pitchFamily="18" charset="0"/>
                  </a:rPr>
                  <a:t> </a:t>
                </a:r>
                <a:r>
                  <a:rPr lang="el-GR" sz="3200" dirty="0">
                    <a:solidFill>
                      <a:schemeClr val="tx1"/>
                    </a:solidFill>
                    <a:latin typeface="Times New Roman" panose="02020603050405020304" pitchFamily="18" charset="0"/>
                    <a:cs typeface="Times New Roman" panose="02020603050405020304" pitchFamily="18" charset="0"/>
                  </a:rPr>
                  <a:t>— </a:t>
                </a:r>
                <a:r>
                  <a:rPr lang="uz-Latn-UZ" sz="3200" dirty="0">
                    <a:solidFill>
                      <a:schemeClr val="tx1"/>
                    </a:solidFill>
                    <a:latin typeface="Times New Roman" panose="02020603050405020304" pitchFamily="18" charset="0"/>
                    <a:cs typeface="Times New Roman" panose="02020603050405020304" pitchFamily="18" charset="0"/>
                  </a:rPr>
                  <a:t>taqsimotning standart og‘ishi (RMS sochilish burchagi)</a:t>
                </a:r>
              </a:p>
            </p:txBody>
          </p:sp>
        </mc:Choice>
        <mc:Fallback xmlns="">
          <p:sp>
            <p:nvSpPr>
              <p:cNvPr id="2" name="Заголовок 1"/>
              <p:cNvSpPr>
                <a:spLocks noGrp="1" noRot="1" noChangeAspect="1" noMove="1" noResize="1" noEditPoints="1" noAdjustHandles="1" noChangeArrowheads="1" noChangeShapeType="1" noTextEdit="1"/>
              </p:cNvSpPr>
              <p:nvPr>
                <p:ph type="title"/>
              </p:nvPr>
            </p:nvSpPr>
            <p:spPr>
              <a:xfrm>
                <a:off x="1077384" y="438149"/>
                <a:ext cx="10095442" cy="5689601"/>
              </a:xfrm>
              <a:blipFill rotWithShape="0">
                <a:blip r:embed="rId2"/>
                <a:stretch>
                  <a:fillRect l="-1570"/>
                </a:stretch>
              </a:blipFill>
            </p:spPr>
            <p:txBody>
              <a:bodyPr/>
              <a:lstStyle/>
              <a:p>
                <a:r>
                  <a:rPr lang="ru-RU">
                    <a:noFill/>
                  </a:rPr>
                  <a:t> </a:t>
                </a:r>
              </a:p>
            </p:txBody>
          </p:sp>
        </mc:Fallback>
      </mc:AlternateContent>
    </p:spTree>
    <p:extLst>
      <p:ext uri="{BB962C8B-B14F-4D97-AF65-F5344CB8AC3E}">
        <p14:creationId xmlns:p14="http://schemas.microsoft.com/office/powerpoint/2010/main" val="11088075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161" y="340404"/>
            <a:ext cx="8596668" cy="5430158"/>
          </a:xfrm>
        </p:spPr>
        <p:txBody>
          <a:bodyPr>
            <a:normAutofit/>
          </a:bodyPr>
          <a:lstStyle/>
          <a:p>
            <a:r>
              <a:rPr lang="uz-Latn-UZ" dirty="0">
                <a:solidFill>
                  <a:schemeClr val="tx1"/>
                </a:solidFill>
                <a:latin typeface="Times New Roman" panose="02020603050405020304" pitchFamily="18" charset="0"/>
                <a:cs typeface="Times New Roman" panose="02020603050405020304" pitchFamily="18" charset="0"/>
              </a:rPr>
              <a:t>Molyer formulasi </a:t>
            </a:r>
            <a:r>
              <a:rPr lang="uz-Latn-UZ" dirty="0" smtClean="0">
                <a:solidFill>
                  <a:schemeClr val="tx1"/>
                </a:solidFill>
                <a:latin typeface="Times New Roman" panose="02020603050405020304" pitchFamily="18" charset="0"/>
                <a:cs typeface="Times New Roman" panose="02020603050405020304" pitchFamily="18" charset="0"/>
              </a:rPr>
              <a:t> amaliy fizika va muhandislik hisoblarida:</a:t>
            </a:r>
            <a:r>
              <a:rPr lang="uz-Latn-UZ" dirty="0" smtClean="0"/>
              <a:t/>
            </a:r>
            <a:br>
              <a:rPr lang="uz-Latn-UZ" dirty="0" smtClean="0"/>
            </a:br>
            <a:r>
              <a:rPr lang="uz-Latn-UZ" dirty="0"/>
              <a:t/>
            </a:r>
            <a:br>
              <a:rPr lang="uz-Latn-UZ" dirty="0"/>
            </a:br>
            <a:r>
              <a:rPr lang="uz-Latn-UZ" dirty="0" smtClean="0"/>
              <a:t/>
            </a:r>
            <a:br>
              <a:rPr lang="uz-Latn-UZ" dirty="0" smtClean="0"/>
            </a:br>
            <a:r>
              <a:rPr lang="uz-Latn-UZ" dirty="0"/>
              <a:t/>
            </a:r>
            <a:br>
              <a:rPr lang="uz-Latn-UZ" dirty="0"/>
            </a:br>
            <a:r>
              <a:rPr lang="uz-Latn-UZ" dirty="0" smtClean="0"/>
              <a:t/>
            </a:r>
            <a:br>
              <a:rPr lang="uz-Latn-UZ" dirty="0" smtClean="0"/>
            </a:br>
            <a:endParaRPr lang="uz-Latn-UZ" dirty="0"/>
          </a:p>
        </p:txBody>
      </p:sp>
      <mc:AlternateContent xmlns:mc="http://schemas.openxmlformats.org/markup-compatibility/2006">
        <mc:Choice xmlns:a14="http://schemas.microsoft.com/office/drawing/2010/main" Requires="a14">
          <p:sp>
            <p:nvSpPr>
              <p:cNvPr id="4" name="TextBox 3"/>
              <p:cNvSpPr txBox="1"/>
              <p:nvPr/>
            </p:nvSpPr>
            <p:spPr>
              <a:xfrm>
                <a:off x="3194715" y="2768915"/>
                <a:ext cx="4339560" cy="113409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l-GR" sz="3600" dirty="0" smtClean="0">
                          <a:latin typeface="Times New Roman" panose="02020603050405020304" pitchFamily="18" charset="0"/>
                          <a:cs typeface="Times New Roman" panose="02020603050405020304" pitchFamily="18" charset="0"/>
                        </a:rPr>
                        <m:t>θ</m:t>
                      </m:r>
                      <m:r>
                        <m:rPr>
                          <m:nor/>
                        </m:rPr>
                        <a:rPr lang="uz-Latn-UZ" sz="3600" dirty="0" smtClean="0">
                          <a:latin typeface="Times New Roman" panose="02020603050405020304" pitchFamily="18" charset="0"/>
                          <a:cs typeface="Times New Roman" panose="02020603050405020304" pitchFamily="18" charset="0"/>
                        </a:rPr>
                        <m:t>₀</m:t>
                      </m:r>
                      <m:r>
                        <m:rPr>
                          <m:nor/>
                        </m:rPr>
                        <a:rPr lang="el-GR" sz="3600" dirty="0" smtClean="0"/>
                        <m:t>≈</m:t>
                      </m:r>
                      <m:f>
                        <m:fPr>
                          <m:ctrlPr>
                            <a:rPr lang="uz-Latn-UZ" sz="3600" i="1" smtClean="0">
                              <a:latin typeface="Cambria Math" panose="02040503050406030204" pitchFamily="18" charset="0"/>
                            </a:rPr>
                          </m:ctrlPr>
                        </m:fPr>
                        <m:num>
                          <m:r>
                            <a:rPr lang="uz-Latn-UZ" sz="3600" i="1" smtClean="0">
                              <a:latin typeface="Cambria Math" panose="02040503050406030204" pitchFamily="18" charset="0"/>
                            </a:rPr>
                            <m:t>−</m:t>
                          </m:r>
                          <m:r>
                            <a:rPr lang="uz-Latn-UZ" sz="3600" b="0" i="1" smtClean="0">
                              <a:latin typeface="Cambria Math" panose="02040503050406030204" pitchFamily="18" charset="0"/>
                            </a:rPr>
                            <m:t>13.6</m:t>
                          </m:r>
                          <m:r>
                            <a:rPr lang="uz-Latn-UZ" sz="3600" b="0" i="1" smtClean="0">
                              <a:latin typeface="Cambria Math" panose="02040503050406030204" pitchFamily="18" charset="0"/>
                            </a:rPr>
                            <m:t>𝑀𝑒𝑉</m:t>
                          </m:r>
                        </m:num>
                        <m:den>
                          <m:r>
                            <a:rPr lang="uz-Latn-UZ" sz="3600" i="1" smtClean="0">
                              <a:latin typeface="Cambria Math" panose="02040503050406030204" pitchFamily="18" charset="0"/>
                              <a:ea typeface="Cambria Math" panose="02040503050406030204" pitchFamily="18" charset="0"/>
                            </a:rPr>
                            <m:t>𝛽</m:t>
                          </m:r>
                        </m:den>
                      </m:f>
                      <m:r>
                        <a:rPr lang="uz-Latn-UZ" sz="3600" b="0" i="1" smtClean="0">
                          <a:latin typeface="Cambria Math" panose="02040503050406030204" pitchFamily="18" charset="0"/>
                        </a:rPr>
                        <m:t>ẕ</m:t>
                      </m:r>
                    </m:oMath>
                  </m:oMathPara>
                </a14:m>
                <a:endParaRPr lang="ru-RU" dirty="0"/>
              </a:p>
            </p:txBody>
          </p:sp>
        </mc:Choice>
        <mc:Fallback>
          <p:sp>
            <p:nvSpPr>
              <p:cNvPr id="4" name="TextBox 3"/>
              <p:cNvSpPr txBox="1">
                <a:spLocks noRot="1" noChangeAspect="1" noMove="1" noResize="1" noEditPoints="1" noAdjustHandles="1" noChangeArrowheads="1" noChangeShapeType="1" noTextEdit="1"/>
              </p:cNvSpPr>
              <p:nvPr/>
            </p:nvSpPr>
            <p:spPr>
              <a:xfrm>
                <a:off x="3194715" y="2768915"/>
                <a:ext cx="4339560" cy="1134093"/>
              </a:xfrm>
              <a:prstGeom prst="rect">
                <a:avLst/>
              </a:prstGeom>
              <a:blipFill rotWithShape="0">
                <a:blip r:embed="rId2"/>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6" name="Rectangle 2"/>
              <p:cNvSpPr>
                <a:spLocks noChangeArrowheads="1"/>
              </p:cNvSpPr>
              <p:nvPr/>
            </p:nvSpPr>
            <p:spPr bwMode="auto">
              <a:xfrm>
                <a:off x="1018812" y="4414012"/>
                <a:ext cx="9434287" cy="193899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buFontTx/>
                  <a:buChar char="•"/>
                </a:pPr>
                <a14:m>
                  <m:oMath xmlns:m="http://schemas.openxmlformats.org/officeDocument/2006/math">
                    <m:r>
                      <m:rPr>
                        <m:nor/>
                      </m:rPr>
                      <a:rPr lang="el-GR" sz="2400" dirty="0">
                        <a:latin typeface="Times New Roman" panose="02020603050405020304" pitchFamily="18" charset="0"/>
                        <a:cs typeface="Times New Roman" panose="02020603050405020304" pitchFamily="18" charset="0"/>
                      </a:rPr>
                      <m:t>θ</m:t>
                    </m:r>
                    <m:r>
                      <m:rPr>
                        <m:nor/>
                      </m:rPr>
                      <a:rPr lang="uz-Latn-UZ" sz="2400" dirty="0">
                        <a:latin typeface="Times New Roman" panose="02020603050405020304" pitchFamily="18" charset="0"/>
                        <a:cs typeface="Times New Roman" panose="02020603050405020304" pitchFamily="18" charset="0"/>
                      </a:rPr>
                      <m:t>₀</m:t>
                    </m:r>
                    <m:r>
                      <a:rPr lang="uz-Latn-UZ" sz="2400" i="1" dirty="0">
                        <a:latin typeface="Cambria Math" panose="02040503050406030204" pitchFamily="18" charset="0"/>
                        <a:cs typeface="Times New Roman" panose="02020603050405020304" pitchFamily="18" charset="0"/>
                      </a:rPr>
                      <m:t> </m:t>
                    </m:r>
                  </m:oMath>
                </a14:m>
                <a:r>
                  <a:rPr kumimoji="0" lang="ru-RU" sz="2400" b="0" i="0" u="none" strike="noStrike" cap="none" normalizeH="0" baseline="0" dirty="0" smtClean="0">
                    <a:ln>
                      <a:noFill/>
                    </a:ln>
                    <a:solidFill>
                      <a:schemeClr val="tx1"/>
                    </a:solidFill>
                    <a:effectLst/>
                    <a:latin typeface="Arial" panose="020B0604020202020204" pitchFamily="34" charset="0"/>
                  </a:rPr>
                  <a:t>​ — RMS (</a:t>
                </a:r>
                <a:r>
                  <a:rPr kumimoji="0" lang="ru-RU" sz="2400" b="0" i="0" u="none" strike="noStrike" cap="none" normalizeH="0" baseline="0" dirty="0" err="1" smtClean="0">
                    <a:ln>
                      <a:noFill/>
                    </a:ln>
                    <a:solidFill>
                      <a:schemeClr val="tx1"/>
                    </a:solidFill>
                    <a:effectLst/>
                    <a:latin typeface="Arial" panose="020B0604020202020204" pitchFamily="34" charset="0"/>
                  </a:rPr>
                  <a:t>o‘rtacha</a:t>
                </a:r>
                <a:r>
                  <a:rPr kumimoji="0" lang="ru-RU" sz="2400" b="0" i="0" u="none" strike="noStrike" cap="none" normalizeH="0" baseline="0" dirty="0" smtClean="0">
                    <a:ln>
                      <a:noFill/>
                    </a:ln>
                    <a:solidFill>
                      <a:schemeClr val="tx1"/>
                    </a:solidFill>
                    <a:effectLst/>
                    <a:latin typeface="Arial" panose="020B0604020202020204" pitchFamily="34" charset="0"/>
                  </a:rPr>
                  <a:t> </a:t>
                </a:r>
                <a:r>
                  <a:rPr kumimoji="0" lang="ru-RU" sz="2400" b="0" i="0" u="none" strike="noStrike" cap="none" normalizeH="0" baseline="0" dirty="0" err="1" smtClean="0">
                    <a:ln>
                      <a:noFill/>
                    </a:ln>
                    <a:solidFill>
                      <a:schemeClr val="tx1"/>
                    </a:solidFill>
                    <a:effectLst/>
                    <a:latin typeface="Arial" panose="020B0604020202020204" pitchFamily="34" charset="0"/>
                  </a:rPr>
                  <a:t>kvadratik</a:t>
                </a:r>
                <a:r>
                  <a:rPr kumimoji="0" lang="ru-RU" sz="2400" b="0" i="0" u="none" strike="noStrike" cap="none" normalizeH="0" baseline="0" dirty="0" smtClean="0">
                    <a:ln>
                      <a:noFill/>
                    </a:ln>
                    <a:solidFill>
                      <a:schemeClr val="tx1"/>
                    </a:solidFill>
                    <a:effectLst/>
                    <a:latin typeface="Arial" panose="020B0604020202020204" pitchFamily="34" charset="0"/>
                  </a:rPr>
                  <a:t>) </a:t>
                </a:r>
                <a:r>
                  <a:rPr kumimoji="0" lang="ru-RU" sz="2400" b="0" i="0" u="none" strike="noStrike" cap="none" normalizeH="0" baseline="0" dirty="0" err="1" smtClean="0">
                    <a:ln>
                      <a:noFill/>
                    </a:ln>
                    <a:solidFill>
                      <a:schemeClr val="tx1"/>
                    </a:solidFill>
                    <a:effectLst/>
                    <a:latin typeface="Arial" panose="020B0604020202020204" pitchFamily="34" charset="0"/>
                  </a:rPr>
                  <a:t>sochilish</a:t>
                </a:r>
                <a:r>
                  <a:rPr kumimoji="0" lang="ru-RU" sz="2400" b="0" i="0" u="none" strike="noStrike" cap="none" normalizeH="0" baseline="0" dirty="0" smtClean="0">
                    <a:ln>
                      <a:noFill/>
                    </a:ln>
                    <a:solidFill>
                      <a:schemeClr val="tx1"/>
                    </a:solidFill>
                    <a:effectLst/>
                    <a:latin typeface="Arial" panose="020B0604020202020204" pitchFamily="34" charset="0"/>
                  </a:rPr>
                  <a:t> </a:t>
                </a:r>
                <a:r>
                  <a:rPr kumimoji="0" lang="ru-RU" sz="2400" b="0" i="0" u="none" strike="noStrike" cap="none" normalizeH="0" baseline="0" dirty="0" err="1" smtClean="0">
                    <a:ln>
                      <a:noFill/>
                    </a:ln>
                    <a:solidFill>
                      <a:schemeClr val="tx1"/>
                    </a:solidFill>
                    <a:effectLst/>
                    <a:latin typeface="Arial" panose="020B0604020202020204" pitchFamily="34" charset="0"/>
                  </a:rPr>
                  <a:t>burchagi</a:t>
                </a:r>
                <a:endParaRPr kumimoji="0" lang="ru-RU" sz="24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400" b="0" i="0" u="none" strike="noStrike" cap="none" normalizeH="0" baseline="0" dirty="0" smtClean="0">
                    <a:ln>
                      <a:noFill/>
                    </a:ln>
                    <a:solidFill>
                      <a:schemeClr val="tx1"/>
                    </a:solidFill>
                    <a:effectLst/>
                    <a:latin typeface="Arial" panose="020B0604020202020204" pitchFamily="34" charset="0"/>
                  </a:rPr>
                  <a:t>β=v/c</a:t>
                </a:r>
                <a:endParaRPr kumimoji="0" lang="uz-Latn-UZ" sz="24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400" b="0" i="0" u="none" strike="noStrike" cap="none" normalizeH="0" baseline="0" dirty="0" smtClean="0">
                    <a:ln>
                      <a:noFill/>
                    </a:ln>
                    <a:solidFill>
                      <a:schemeClr val="tx1"/>
                    </a:solidFill>
                    <a:effectLst/>
                    <a:latin typeface="Arial" panose="020B0604020202020204" pitchFamily="34" charset="0"/>
                  </a:rPr>
                  <a:t>z — </a:t>
                </a:r>
                <a:r>
                  <a:rPr kumimoji="0" lang="ru-RU" sz="2400" b="0" i="0" u="none" strike="noStrike" cap="none" normalizeH="0" baseline="0" dirty="0" err="1" smtClean="0">
                    <a:ln>
                      <a:noFill/>
                    </a:ln>
                    <a:solidFill>
                      <a:schemeClr val="tx1"/>
                    </a:solidFill>
                    <a:effectLst/>
                    <a:latin typeface="Arial" panose="020B0604020202020204" pitchFamily="34" charset="0"/>
                  </a:rPr>
                  <a:t>zarracha</a:t>
                </a:r>
                <a:r>
                  <a:rPr kumimoji="0" lang="ru-RU" sz="2400" b="0" i="0" u="none" strike="noStrike" cap="none" normalizeH="0" baseline="0" dirty="0" smtClean="0">
                    <a:ln>
                      <a:noFill/>
                    </a:ln>
                    <a:solidFill>
                      <a:schemeClr val="tx1"/>
                    </a:solidFill>
                    <a:effectLst/>
                    <a:latin typeface="Arial" panose="020B0604020202020204" pitchFamily="34" charset="0"/>
                  </a:rPr>
                  <a:t> </a:t>
                </a:r>
                <a:r>
                  <a:rPr kumimoji="0" lang="ru-RU" sz="2400" b="0" i="0" u="none" strike="noStrike" cap="none" normalizeH="0" baseline="0" dirty="0" err="1" smtClean="0">
                    <a:ln>
                      <a:noFill/>
                    </a:ln>
                    <a:solidFill>
                      <a:schemeClr val="tx1"/>
                    </a:solidFill>
                    <a:effectLst/>
                    <a:latin typeface="Arial" panose="020B0604020202020204" pitchFamily="34" charset="0"/>
                  </a:rPr>
                  <a:t>zaryadi</a:t>
                </a:r>
                <a:endParaRPr kumimoji="0" lang="ru-RU" sz="24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400" b="0" i="0" u="none" strike="noStrike" cap="none" normalizeH="0" baseline="0" dirty="0" smtClean="0">
                    <a:ln>
                      <a:noFill/>
                    </a:ln>
                    <a:solidFill>
                      <a:schemeClr val="tx1"/>
                    </a:solidFill>
                    <a:effectLst/>
                    <a:latin typeface="Arial" panose="020B0604020202020204" pitchFamily="34" charset="0"/>
                  </a:rPr>
                  <a:t>L — </a:t>
                </a:r>
                <a:r>
                  <a:rPr kumimoji="0" lang="ru-RU" sz="2400" b="0" i="0" u="none" strike="noStrike" cap="none" normalizeH="0" baseline="0" dirty="0" err="1" smtClean="0">
                    <a:ln>
                      <a:noFill/>
                    </a:ln>
                    <a:solidFill>
                      <a:schemeClr val="tx1"/>
                    </a:solidFill>
                    <a:effectLst/>
                    <a:latin typeface="Arial" panose="020B0604020202020204" pitchFamily="34" charset="0"/>
                  </a:rPr>
                  <a:t>material</a:t>
                </a:r>
                <a:r>
                  <a:rPr kumimoji="0" lang="ru-RU" sz="2400" b="0" i="0" u="none" strike="noStrike" cap="none" normalizeH="0" baseline="0" dirty="0" smtClean="0">
                    <a:ln>
                      <a:noFill/>
                    </a:ln>
                    <a:solidFill>
                      <a:schemeClr val="tx1"/>
                    </a:solidFill>
                    <a:effectLst/>
                    <a:latin typeface="Arial" panose="020B0604020202020204" pitchFamily="34" charset="0"/>
                  </a:rPr>
                  <a:t> </a:t>
                </a:r>
                <a:r>
                  <a:rPr kumimoji="0" lang="ru-RU" sz="2400" b="0" i="0" u="none" strike="noStrike" cap="none" normalizeH="0" baseline="0" dirty="0" err="1" smtClean="0">
                    <a:ln>
                      <a:noFill/>
                    </a:ln>
                    <a:solidFill>
                      <a:schemeClr val="tx1"/>
                    </a:solidFill>
                    <a:effectLst/>
                    <a:latin typeface="Arial" panose="020B0604020202020204" pitchFamily="34" charset="0"/>
                  </a:rPr>
                  <a:t>qalinligi</a:t>
                </a:r>
                <a:endParaRPr kumimoji="0" lang="ru-RU" sz="2400" b="0" i="0" u="none" strike="noStrike" cap="none" normalizeH="0" baseline="0" dirty="0" smtClean="0">
                  <a:ln>
                    <a:noFill/>
                  </a:ln>
                  <a:solidFill>
                    <a:schemeClr val="tx1"/>
                  </a:solidFill>
                  <a:effectLst/>
                  <a:latin typeface="Arial" panose="020B0604020202020204" pitchFamily="34" charset="0"/>
                </a:endParaRPr>
              </a:p>
              <a:p>
                <a:pPr lvl="0" eaLnBrk="0" fontAlgn="base" hangingPunct="0">
                  <a:spcBef>
                    <a:spcPct val="0"/>
                  </a:spcBef>
                  <a:spcAft>
                    <a:spcPct val="0"/>
                  </a:spcAft>
                  <a:buFontTx/>
                  <a:buChar char="•"/>
                </a:pPr>
                <a14:m>
                  <m:oMath xmlns:m="http://schemas.openxmlformats.org/officeDocument/2006/math">
                    <m:r>
                      <a:rPr lang="uz-Latn-UZ" sz="2400" i="1">
                        <a:latin typeface="Cambria Math" panose="02040503050406030204" pitchFamily="18" charset="0"/>
                        <a:ea typeface="Cambria Math" panose="02040503050406030204" pitchFamily="18" charset="0"/>
                      </a:rPr>
                      <m:t>𝑋</m:t>
                    </m:r>
                    <m:r>
                      <m:rPr>
                        <m:nor/>
                      </m:rPr>
                      <a:rPr lang="uz-Latn-UZ" sz="2400" dirty="0">
                        <a:latin typeface="Times New Roman" panose="02020603050405020304" pitchFamily="18" charset="0"/>
                        <a:cs typeface="Times New Roman" panose="02020603050405020304" pitchFamily="18" charset="0"/>
                      </a:rPr>
                      <m:t>₀</m:t>
                    </m:r>
                  </m:oMath>
                </a14:m>
                <a:r>
                  <a:rPr kumimoji="0" lang="ru-RU" sz="2400" b="0" i="0" u="none" strike="noStrike" cap="none" normalizeH="0" baseline="0" dirty="0" smtClean="0">
                    <a:ln>
                      <a:noFill/>
                    </a:ln>
                    <a:solidFill>
                      <a:schemeClr val="tx1"/>
                    </a:solidFill>
                    <a:effectLst/>
                    <a:latin typeface="Arial" panose="020B0604020202020204" pitchFamily="34" charset="0"/>
                  </a:rPr>
                  <a:t>— </a:t>
                </a:r>
                <a:r>
                  <a:rPr kumimoji="0" lang="ru-RU" sz="2400" b="0" i="0" u="none" strike="noStrike" cap="none" normalizeH="0" baseline="0" dirty="0" err="1" smtClean="0">
                    <a:ln>
                      <a:noFill/>
                    </a:ln>
                    <a:solidFill>
                      <a:schemeClr val="tx1"/>
                    </a:solidFill>
                    <a:effectLst/>
                    <a:latin typeface="Arial" panose="020B0604020202020204" pitchFamily="34" charset="0"/>
                  </a:rPr>
                  <a:t>radiatsion</a:t>
                </a:r>
                <a:r>
                  <a:rPr kumimoji="0" lang="ru-RU" sz="2400" b="0" i="0" u="none" strike="noStrike" cap="none" normalizeH="0" baseline="0" dirty="0" smtClean="0">
                    <a:ln>
                      <a:noFill/>
                    </a:ln>
                    <a:solidFill>
                      <a:schemeClr val="tx1"/>
                    </a:solidFill>
                    <a:effectLst/>
                    <a:latin typeface="Arial" panose="020B0604020202020204" pitchFamily="34" charset="0"/>
                  </a:rPr>
                  <a:t> </a:t>
                </a:r>
                <a:r>
                  <a:rPr kumimoji="0" lang="ru-RU" sz="2400" b="0" i="0" u="none" strike="noStrike" cap="none" normalizeH="0" baseline="0" dirty="0" err="1" smtClean="0">
                    <a:ln>
                      <a:noFill/>
                    </a:ln>
                    <a:solidFill>
                      <a:schemeClr val="tx1"/>
                    </a:solidFill>
                    <a:effectLst/>
                    <a:latin typeface="Arial" panose="020B0604020202020204" pitchFamily="34" charset="0"/>
                  </a:rPr>
                  <a:t>uzunlik</a:t>
                </a:r>
                <a:endParaRPr kumimoji="0" lang="ru-RU" sz="2400" b="0" i="0" u="none" strike="noStrike" cap="none" normalizeH="0" baseline="0" dirty="0" smtClean="0">
                  <a:ln>
                    <a:noFill/>
                  </a:ln>
                  <a:solidFill>
                    <a:schemeClr val="tx1"/>
                  </a:solidFill>
                  <a:effectLst/>
                  <a:latin typeface="Arial" panose="020B0604020202020204" pitchFamily="34" charset="0"/>
                </a:endParaRPr>
              </a:p>
            </p:txBody>
          </p:sp>
        </mc:Choice>
        <mc:Fallback xmlns="">
          <p:sp>
            <p:nvSpPr>
              <p:cNvPr id="6" name="Rectangle 2"/>
              <p:cNvSpPr>
                <a:spLocks noRot="1" noChangeAspect="1" noMove="1" noResize="1" noEditPoints="1" noAdjustHandles="1" noChangeArrowheads="1" noChangeShapeType="1" noTextEdit="1"/>
              </p:cNvSpPr>
              <p:nvPr/>
            </p:nvSpPr>
            <p:spPr bwMode="auto">
              <a:xfrm>
                <a:off x="1018812" y="4414012"/>
                <a:ext cx="9434287" cy="1938992"/>
              </a:xfrm>
              <a:prstGeom prst="rect">
                <a:avLst/>
              </a:prstGeom>
              <a:blipFill rotWithShape="0">
                <a:blip r:embed="rId3"/>
                <a:stretch>
                  <a:fillRect l="-969" t="-1572" b="-7233"/>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3" name="TextBox 2"/>
              <p:cNvSpPr txBox="1"/>
              <p:nvPr/>
            </p:nvSpPr>
            <p:spPr>
              <a:xfrm>
                <a:off x="6901960" y="2608454"/>
                <a:ext cx="400540" cy="1455014"/>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rad>
                        <m:radPr>
                          <m:degHide m:val="on"/>
                          <m:ctrlPr>
                            <a:rPr lang="ru-RU" sz="3200" i="1" smtClean="0">
                              <a:latin typeface="Cambria Math" panose="02040503050406030204" pitchFamily="18" charset="0"/>
                            </a:rPr>
                          </m:ctrlPr>
                        </m:radPr>
                        <m:deg/>
                        <m:e>
                          <m:f>
                            <m:fPr>
                              <m:ctrlPr>
                                <a:rPr lang="uz-Latn-UZ" sz="3200" i="1">
                                  <a:latin typeface="Cambria Math" panose="02040503050406030204" pitchFamily="18" charset="0"/>
                                  <a:ea typeface="Cambria Math" panose="02040503050406030204" pitchFamily="18" charset="0"/>
                                </a:rPr>
                              </m:ctrlPr>
                            </m:fPr>
                            <m:num>
                              <m:r>
                                <a:rPr lang="uz-Latn-UZ" sz="3200" i="1">
                                  <a:latin typeface="Cambria Math" panose="02040503050406030204" pitchFamily="18" charset="0"/>
                                  <a:ea typeface="Cambria Math" panose="02040503050406030204" pitchFamily="18" charset="0"/>
                                </a:rPr>
                                <m:t>𝐿</m:t>
                              </m:r>
                            </m:num>
                            <m:den>
                              <m:r>
                                <a:rPr lang="uz-Latn-UZ" sz="3200" i="1">
                                  <a:latin typeface="Cambria Math" panose="02040503050406030204" pitchFamily="18" charset="0"/>
                                  <a:ea typeface="Cambria Math" panose="02040503050406030204" pitchFamily="18" charset="0"/>
                                </a:rPr>
                                <m:t>𝑋</m:t>
                              </m:r>
                              <m:r>
                                <m:rPr>
                                  <m:nor/>
                                </m:rPr>
                                <a:rPr lang="uz-Latn-UZ" sz="3200" dirty="0">
                                  <a:latin typeface="Times New Roman" panose="02020603050405020304" pitchFamily="18" charset="0"/>
                                  <a:cs typeface="Times New Roman" panose="02020603050405020304" pitchFamily="18" charset="0"/>
                                </a:rPr>
                                <m:t>₀</m:t>
                              </m:r>
                            </m:den>
                          </m:f>
                        </m:e>
                      </m:rad>
                    </m:oMath>
                  </m:oMathPara>
                </a14:m>
                <a:endParaRPr lang="ru-RU" dirty="0"/>
              </a:p>
            </p:txBody>
          </p:sp>
        </mc:Choice>
        <mc:Fallback>
          <p:sp>
            <p:nvSpPr>
              <p:cNvPr id="3" name="TextBox 2"/>
              <p:cNvSpPr txBox="1">
                <a:spLocks noRot="1" noChangeAspect="1" noMove="1" noResize="1" noEditPoints="1" noAdjustHandles="1" noChangeArrowheads="1" noChangeShapeType="1" noTextEdit="1"/>
              </p:cNvSpPr>
              <p:nvPr/>
            </p:nvSpPr>
            <p:spPr>
              <a:xfrm>
                <a:off x="6901960" y="2608454"/>
                <a:ext cx="400540" cy="1455014"/>
              </a:xfrm>
              <a:prstGeom prst="rect">
                <a:avLst/>
              </a:prstGeom>
              <a:blipFill rotWithShape="0">
                <a:blip r:embed="rId4"/>
                <a:stretch>
                  <a:fillRect r="-74242"/>
                </a:stretch>
              </a:blipFill>
            </p:spPr>
            <p:txBody>
              <a:bodyPr/>
              <a:lstStyle/>
              <a:p>
                <a:r>
                  <a:rPr lang="ru-RU">
                    <a:noFill/>
                  </a:rPr>
                  <a:t> </a:t>
                </a:r>
              </a:p>
            </p:txBody>
          </p:sp>
        </mc:Fallback>
      </mc:AlternateContent>
    </p:spTree>
    <p:extLst>
      <p:ext uri="{BB962C8B-B14F-4D97-AF65-F5344CB8AC3E}">
        <p14:creationId xmlns:p14="http://schemas.microsoft.com/office/powerpoint/2010/main" val="10825506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Delta-</a:t>
            </a:r>
            <a:r>
              <a:rPr lang="en-US" dirty="0" err="1" smtClean="0">
                <a:latin typeface="Times New Roman" panose="02020603050405020304" pitchFamily="18" charset="0"/>
                <a:cs typeface="Times New Roman" panose="02020603050405020304" pitchFamily="18" charset="0"/>
              </a:rPr>
              <a:t>elektronlar</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va</a:t>
            </a:r>
            <a:r>
              <a:rPr lang="en-US" dirty="0" smtClean="0">
                <a:latin typeface="Times New Roman" panose="02020603050405020304" pitchFamily="18" charset="0"/>
                <a:cs typeface="Times New Roman" panose="02020603050405020304" pitchFamily="18" charset="0"/>
              </a:rPr>
              <a:t> </a:t>
            </a:r>
            <a:r>
              <a:rPr lang="uz-Latn-UZ" dirty="0" err="1">
                <a:latin typeface="Times New Roman" panose="02020603050405020304" pitchFamily="18" charset="0"/>
                <a:cs typeface="Times New Roman" panose="02020603050405020304" pitchFamily="18" charset="0"/>
              </a:rPr>
              <a:t>k</a:t>
            </a:r>
            <a:r>
              <a:rPr lang="en-US" dirty="0" err="1" smtClean="0">
                <a:latin typeface="Times New Roman" panose="02020603050405020304" pitchFamily="18" charset="0"/>
                <a:cs typeface="Times New Roman" panose="02020603050405020304" pitchFamily="18" charset="0"/>
              </a:rPr>
              <a:t>o’p</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karrali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sochilishning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farqi</a:t>
            </a:r>
            <a:endParaRPr lang="ru-RU" dirty="0">
              <a:latin typeface="Times New Roman" panose="02020603050405020304" pitchFamily="18" charset="0"/>
              <a:cs typeface="Times New Roman" panose="02020603050405020304" pitchFamily="18" charset="0"/>
            </a:endParaRPr>
          </a:p>
        </p:txBody>
      </p:sp>
      <p:pic>
        <p:nvPicPr>
          <p:cNvPr id="4" name="table"/>
          <p:cNvPicPr>
            <a:picLocks noGrp="1" noChangeAspect="1"/>
          </p:cNvPicPr>
          <p:nvPr>
            <p:ph idx="1"/>
          </p:nvPr>
        </p:nvPicPr>
        <p:blipFill>
          <a:blip r:embed="rId2"/>
          <a:stretch>
            <a:fillRect/>
          </a:stretch>
        </p:blipFill>
        <p:spPr>
          <a:xfrm>
            <a:off x="1453971" y="2823503"/>
            <a:ext cx="10114141" cy="2755631"/>
          </a:xfrm>
          <a:prstGeom prst="rect">
            <a:avLst/>
          </a:prstGeom>
        </p:spPr>
      </p:pic>
    </p:spTree>
    <p:extLst>
      <p:ext uri="{BB962C8B-B14F-4D97-AF65-F5344CB8AC3E}">
        <p14:creationId xmlns:p14="http://schemas.microsoft.com/office/powerpoint/2010/main" val="6436034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ultiple_Scattering">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657350" y="357188"/>
            <a:ext cx="8824912" cy="4471987"/>
          </a:xfrm>
        </p:spPr>
      </p:pic>
      <p:sp>
        <p:nvSpPr>
          <p:cNvPr id="5" name="Прямоугольник 4"/>
          <p:cNvSpPr/>
          <p:nvPr/>
        </p:nvSpPr>
        <p:spPr>
          <a:xfrm>
            <a:off x="2833120" y="5473250"/>
            <a:ext cx="6096000" cy="646331"/>
          </a:xfrm>
          <a:prstGeom prst="rect">
            <a:avLst/>
          </a:prstGeom>
        </p:spPr>
        <p:txBody>
          <a:bodyPr>
            <a:spAutoFit/>
          </a:bodyPr>
          <a:lstStyle/>
          <a:p>
            <a:r>
              <a:rPr lang="uz-Latn-UZ" dirty="0"/>
              <a:t>Tasodifiy joylashgan to‘siqlar orqali ko‘p marta sochilgan signal yoki </a:t>
            </a:r>
            <a:r>
              <a:rPr lang="uz-Latn-UZ" dirty="0" smtClean="0"/>
              <a:t>to‘lqinning </a:t>
            </a:r>
            <a:r>
              <a:rPr lang="uz-Latn-UZ" dirty="0"/>
              <a:t>simulyatsiyasi</a:t>
            </a:r>
            <a:endParaRPr lang="ru-RU" dirty="0"/>
          </a:p>
        </p:txBody>
      </p:sp>
    </p:spTree>
    <p:extLst>
      <p:ext uri="{BB962C8B-B14F-4D97-AF65-F5344CB8AC3E}">
        <p14:creationId xmlns:p14="http://schemas.microsoft.com/office/powerpoint/2010/main" val="414081678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09171" y="1175658"/>
            <a:ext cx="10515600" cy="4071031"/>
          </a:xfrm>
        </p:spPr>
        <p:txBody>
          <a:bodyPr>
            <a:noAutofit/>
          </a:bodyPr>
          <a:lstStyle/>
          <a:p>
            <a:r>
              <a:rPr lang="uz-Latn-UZ" sz="2800" dirty="0" smtClean="0">
                <a:latin typeface="Times New Roman" panose="02020603050405020304" pitchFamily="18" charset="0"/>
                <a:cs typeface="Times New Roman" panose="02020603050405020304" pitchFamily="18" charset="0"/>
              </a:rPr>
              <a:t>Simulyatsiyada </a:t>
            </a:r>
            <a:r>
              <a:rPr lang="uz-Latn-UZ" sz="2800" dirty="0">
                <a:latin typeface="Times New Roman" panose="02020603050405020304" pitchFamily="18" charset="0"/>
                <a:cs typeface="Times New Roman" panose="02020603050405020304" pitchFamily="18" charset="0"/>
              </a:rPr>
              <a:t>to‘lqinning muhit orqali tarqalishi va uning interferensiya natijasi ko‘rsatilmoqda.</a:t>
            </a:r>
            <a:br>
              <a:rPr lang="uz-Latn-UZ" sz="2800" dirty="0">
                <a:latin typeface="Times New Roman" panose="02020603050405020304" pitchFamily="18" charset="0"/>
                <a:cs typeface="Times New Roman" panose="02020603050405020304" pitchFamily="18" charset="0"/>
              </a:rPr>
            </a:br>
            <a:r>
              <a:rPr lang="uz-Latn-UZ" sz="2800" dirty="0">
                <a:latin typeface="Times New Roman" panose="02020603050405020304" pitchFamily="18" charset="0"/>
                <a:cs typeface="Times New Roman" panose="02020603050405020304" pitchFamily="18" charset="0"/>
              </a:rPr>
              <a:t>Chap tomonda </a:t>
            </a:r>
            <a:r>
              <a:rPr lang="uz-Latn-UZ" sz="2800" b="1" dirty="0">
                <a:latin typeface="Times New Roman" panose="02020603050405020304" pitchFamily="18" charset="0"/>
                <a:cs typeface="Times New Roman" panose="02020603050405020304" pitchFamily="18" charset="0"/>
              </a:rPr>
              <a:t>Re(E)</a:t>
            </a:r>
            <a:r>
              <a:rPr lang="uz-Latn-UZ" sz="2800" dirty="0">
                <a:latin typeface="Times New Roman" panose="02020603050405020304" pitchFamily="18" charset="0"/>
                <a:cs typeface="Times New Roman" panose="02020603050405020304" pitchFamily="18" charset="0"/>
              </a:rPr>
              <a:t> — elektr maydonning haqiqiy qismi. Bu yerda to‘lqin fazasi bo‘yicha tebranadi va chiziqli (qizil-ko‘k) interferensiya chiziqlari hosil bo‘ladi. </a:t>
            </a:r>
            <a:br>
              <a:rPr lang="uz-Latn-UZ" sz="2800" dirty="0">
                <a:latin typeface="Times New Roman" panose="02020603050405020304" pitchFamily="18" charset="0"/>
                <a:cs typeface="Times New Roman" panose="02020603050405020304" pitchFamily="18" charset="0"/>
              </a:rPr>
            </a:br>
            <a:r>
              <a:rPr lang="uz-Latn-UZ" sz="2800" dirty="0">
                <a:latin typeface="Times New Roman" panose="02020603050405020304" pitchFamily="18" charset="0"/>
                <a:cs typeface="Times New Roman" panose="02020603050405020304" pitchFamily="18" charset="0"/>
              </a:rPr>
              <a:t>O‘ng tomonda </a:t>
            </a:r>
            <a:r>
              <a:rPr lang="uz-Latn-UZ" sz="2800" b="1" dirty="0">
                <a:latin typeface="Times New Roman" panose="02020603050405020304" pitchFamily="18" charset="0"/>
                <a:cs typeface="Times New Roman" panose="02020603050405020304" pitchFamily="18" charset="0"/>
              </a:rPr>
              <a:t>|E|²</a:t>
            </a:r>
            <a:r>
              <a:rPr lang="uz-Latn-UZ" sz="2800" dirty="0">
                <a:latin typeface="Times New Roman" panose="02020603050405020304" pitchFamily="18" charset="0"/>
                <a:cs typeface="Times New Roman" panose="02020603050405020304" pitchFamily="18" charset="0"/>
              </a:rPr>
              <a:t> — intensivlik (ya’ni energiya zichligi). Bu yerda yorqin dog‘ (maksimum) interferensiya natijasida kuchaygan signalni bildiradi. </a:t>
            </a:r>
            <a:br>
              <a:rPr lang="uz-Latn-UZ" sz="2800" dirty="0">
                <a:latin typeface="Times New Roman" panose="02020603050405020304" pitchFamily="18" charset="0"/>
                <a:cs typeface="Times New Roman" panose="02020603050405020304" pitchFamily="18" charset="0"/>
              </a:rPr>
            </a:br>
            <a:r>
              <a:rPr lang="uz-Latn-UZ" sz="2800" dirty="0">
                <a:latin typeface="Times New Roman" panose="02020603050405020304" pitchFamily="18" charset="0"/>
                <a:cs typeface="Times New Roman" panose="02020603050405020304" pitchFamily="18" charset="0"/>
              </a:rPr>
              <a:t>Yuqoridagi nuqtalar esa muhitdagi tasodifiy sochuvchi zarrachalar (yoki notekisliklar) bo‘lib, ular to‘lqinni turli yo‘nalishlarda sochadi.</a:t>
            </a:r>
          </a:p>
        </p:txBody>
      </p:sp>
    </p:spTree>
    <p:extLst>
      <p:ext uri="{BB962C8B-B14F-4D97-AF65-F5344CB8AC3E}">
        <p14:creationId xmlns:p14="http://schemas.microsoft.com/office/powerpoint/2010/main" val="2726713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7396" y="-157163"/>
            <a:ext cx="10481205" cy="5715000"/>
          </a:xfrm>
        </p:spPr>
        <p:txBody>
          <a:bodyPr>
            <a:normAutofit/>
          </a:bodyPr>
          <a:lstStyle/>
          <a:p>
            <a:r>
              <a:rPr lang="uz-Latn-UZ" dirty="0" smtClean="0">
                <a:solidFill>
                  <a:schemeClr val="tx1"/>
                </a:solidFill>
                <a:latin typeface="Times New Roman" panose="02020603050405020304" pitchFamily="18" charset="0"/>
                <a:cs typeface="Times New Roman" panose="02020603050405020304" pitchFamily="18" charset="0"/>
              </a:rPr>
              <a:t/>
            </a:r>
            <a:br>
              <a:rPr lang="uz-Latn-UZ" dirty="0" smtClean="0">
                <a:solidFill>
                  <a:schemeClr val="tx1"/>
                </a:solidFill>
                <a:latin typeface="Times New Roman" panose="02020603050405020304" pitchFamily="18" charset="0"/>
                <a:cs typeface="Times New Roman" panose="02020603050405020304" pitchFamily="18" charset="0"/>
              </a:rPr>
            </a:br>
            <a:r>
              <a:rPr lang="uz-Latn-UZ" dirty="0">
                <a:solidFill>
                  <a:schemeClr val="tx1"/>
                </a:solidFill>
                <a:latin typeface="Times New Roman" panose="02020603050405020304" pitchFamily="18" charset="0"/>
                <a:cs typeface="Times New Roman" panose="02020603050405020304" pitchFamily="18" charset="0"/>
              </a:rPr>
              <a:t/>
            </a:r>
            <a:br>
              <a:rPr lang="uz-Latn-UZ" dirty="0">
                <a:solidFill>
                  <a:schemeClr val="tx1"/>
                </a:solidFill>
                <a:latin typeface="Times New Roman" panose="02020603050405020304" pitchFamily="18" charset="0"/>
                <a:cs typeface="Times New Roman" panose="02020603050405020304" pitchFamily="18" charset="0"/>
              </a:rPr>
            </a:br>
            <a:r>
              <a:rPr lang="uz-Latn-UZ" dirty="0" smtClean="0">
                <a:solidFill>
                  <a:schemeClr val="tx1"/>
                </a:solidFill>
                <a:latin typeface="Times New Roman" panose="02020603050405020304" pitchFamily="18" charset="0"/>
                <a:cs typeface="Times New Roman" panose="02020603050405020304" pitchFamily="18" charset="0"/>
              </a:rPr>
              <a:t>				Reja:</a:t>
            </a:r>
            <a:br>
              <a:rPr lang="uz-Latn-UZ" dirty="0" smtClean="0">
                <a:solidFill>
                  <a:schemeClr val="tx1"/>
                </a:solidFill>
                <a:latin typeface="Times New Roman" panose="02020603050405020304" pitchFamily="18" charset="0"/>
                <a:cs typeface="Times New Roman" panose="02020603050405020304" pitchFamily="18" charset="0"/>
              </a:rPr>
            </a:br>
            <a:r>
              <a:rPr lang="uz-Latn-UZ" dirty="0" smtClean="0">
                <a:solidFill>
                  <a:schemeClr val="tx1"/>
                </a:solidFill>
                <a:latin typeface="Times New Roman" panose="02020603050405020304" pitchFamily="18" charset="0"/>
                <a:cs typeface="Times New Roman" panose="02020603050405020304" pitchFamily="18" charset="0"/>
              </a:rPr>
              <a:t>1. </a:t>
            </a:r>
            <a:r>
              <a:rPr lang="en-US" dirty="0" smtClean="0">
                <a:solidFill>
                  <a:schemeClr val="tx1"/>
                </a:solidFill>
                <a:latin typeface="Times New Roman" panose="02020603050405020304" pitchFamily="18" charset="0"/>
                <a:cs typeface="Times New Roman" panose="02020603050405020304" pitchFamily="18" charset="0"/>
              </a:rPr>
              <a:t>Delta </a:t>
            </a:r>
            <a:r>
              <a:rPr lang="en-US" dirty="0" err="1">
                <a:solidFill>
                  <a:schemeClr val="tx1"/>
                </a:solidFill>
                <a:latin typeface="Times New Roman" panose="02020603050405020304" pitchFamily="18" charset="0"/>
                <a:cs typeface="Times New Roman" panose="02020603050405020304" pitchFamily="18" charset="0"/>
              </a:rPr>
              <a:t>elektronlar</a:t>
            </a:r>
            <a:r>
              <a:rPr lang="en-US" dirty="0">
                <a:solidFill>
                  <a:schemeClr val="tx1"/>
                </a:solidFill>
                <a:latin typeface="Times New Roman" panose="02020603050405020304" pitchFamily="18" charset="0"/>
                <a:cs typeface="Times New Roman" panose="02020603050405020304" pitchFamily="18" charset="0"/>
              </a:rPr>
              <a:t> (δ-</a:t>
            </a:r>
            <a:r>
              <a:rPr lang="en-US" dirty="0" err="1">
                <a:solidFill>
                  <a:schemeClr val="tx1"/>
                </a:solidFill>
                <a:latin typeface="Times New Roman" panose="02020603050405020304" pitchFamily="18" charset="0"/>
                <a:cs typeface="Times New Roman" panose="02020603050405020304" pitchFamily="18" charset="0"/>
              </a:rPr>
              <a:t>nurlar</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hosil</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bo‘lish</a:t>
            </a:r>
            <a:r>
              <a:rPr lang="en-US" dirty="0">
                <a:solidFill>
                  <a:schemeClr val="tx1"/>
                </a:solidFill>
                <a:latin typeface="Times New Roman" panose="02020603050405020304" pitchFamily="18" charset="0"/>
                <a:cs typeface="Times New Roman" panose="02020603050405020304" pitchFamily="18" charset="0"/>
              </a:rPr>
              <a:t> </a:t>
            </a:r>
            <a:r>
              <a:rPr lang="uz-Latn-UZ"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mexanizmi</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va</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fizik</a:t>
            </a:r>
            <a:r>
              <a:rPr lang="en-US" dirty="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xususiyatlari</a:t>
            </a:r>
            <a:r>
              <a:rPr lang="uz-Latn-UZ" dirty="0" smtClean="0">
                <a:solidFill>
                  <a:schemeClr val="tx1"/>
                </a:solidFill>
                <a:latin typeface="Times New Roman" panose="02020603050405020304" pitchFamily="18" charset="0"/>
                <a:cs typeface="Times New Roman" panose="02020603050405020304" pitchFamily="18" charset="0"/>
              </a:rPr>
              <a:t/>
            </a:r>
            <a:br>
              <a:rPr lang="uz-Latn-UZ" dirty="0" smtClean="0">
                <a:solidFill>
                  <a:schemeClr val="tx1"/>
                </a:solidFill>
                <a:latin typeface="Times New Roman" panose="02020603050405020304" pitchFamily="18" charset="0"/>
                <a:cs typeface="Times New Roman" panose="02020603050405020304" pitchFamily="18" charset="0"/>
              </a:rPr>
            </a:br>
            <a:r>
              <a:rPr lang="uz-Latn-UZ" dirty="0" smtClean="0">
                <a:solidFill>
                  <a:schemeClr val="tx1"/>
                </a:solidFill>
                <a:latin typeface="Times New Roman" panose="02020603050405020304" pitchFamily="18" charset="0"/>
                <a:cs typeface="Times New Roman" panose="02020603050405020304" pitchFamily="18" charset="0"/>
              </a:rPr>
              <a:t>2.</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Zaryadlangan</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zarralarning</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ko‘p</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karrali</a:t>
            </a:r>
            <a:r>
              <a:rPr lang="en-US" dirty="0">
                <a:solidFill>
                  <a:schemeClr val="tx1"/>
                </a:solidFill>
                <a:latin typeface="Times New Roman" panose="02020603050405020304" pitchFamily="18" charset="0"/>
                <a:cs typeface="Times New Roman" panose="02020603050405020304" pitchFamily="18" charset="0"/>
              </a:rPr>
              <a:t> </a:t>
            </a:r>
            <a:r>
              <a:rPr lang="uz-Latn-UZ" dirty="0" smtClean="0">
                <a:solidFill>
                  <a:schemeClr val="tx1"/>
                </a:solidFill>
                <a:latin typeface="Times New Roman" panose="02020603050405020304" pitchFamily="18" charset="0"/>
                <a:cs typeface="Times New Roman" panose="02020603050405020304" pitchFamily="18" charset="0"/>
              </a:rPr>
              <a:t>	</a:t>
            </a:r>
            <a:r>
              <a:rPr lang="en-US" dirty="0" smtClean="0">
                <a:solidFill>
                  <a:schemeClr val="tx1"/>
                </a:solidFill>
                <a:latin typeface="Times New Roman" panose="02020603050405020304" pitchFamily="18" charset="0"/>
                <a:cs typeface="Times New Roman" panose="02020603050405020304" pitchFamily="18" charset="0"/>
              </a:rPr>
              <a:t>(</a:t>
            </a:r>
            <a:r>
              <a:rPr lang="en-US" dirty="0" err="1">
                <a:solidFill>
                  <a:schemeClr val="tx1"/>
                </a:solidFill>
                <a:latin typeface="Times New Roman" panose="02020603050405020304" pitchFamily="18" charset="0"/>
                <a:cs typeface="Times New Roman" panose="02020603050405020304" pitchFamily="18" charset="0"/>
              </a:rPr>
              <a:t>Kulon</a:t>
            </a:r>
            <a:r>
              <a:rPr lang="en-US" dirty="0">
                <a:solidFill>
                  <a:schemeClr val="tx1"/>
                </a:solidFill>
                <a:latin typeface="Times New Roman" panose="02020603050405020304" pitchFamily="18" charset="0"/>
                <a:cs typeface="Times New Roman" panose="02020603050405020304" pitchFamily="18" charset="0"/>
              </a:rPr>
              <a:t>) </a:t>
            </a:r>
            <a:r>
              <a:rPr lang="uz-Latn-UZ"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sochilish</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nazariyasi</a:t>
            </a:r>
            <a:r>
              <a:rPr lang="uz-Latn-UZ" dirty="0" smtClean="0">
                <a:solidFill>
                  <a:schemeClr val="tx1"/>
                </a:solidFill>
                <a:latin typeface="Times New Roman" panose="02020603050405020304" pitchFamily="18" charset="0"/>
                <a:cs typeface="Times New Roman" panose="02020603050405020304" pitchFamily="18" charset="0"/>
              </a:rPr>
              <a:t/>
            </a:r>
            <a:br>
              <a:rPr lang="uz-Latn-UZ" dirty="0" smtClean="0">
                <a:solidFill>
                  <a:schemeClr val="tx1"/>
                </a:solidFill>
                <a:latin typeface="Times New Roman" panose="02020603050405020304" pitchFamily="18" charset="0"/>
                <a:cs typeface="Times New Roman" panose="02020603050405020304" pitchFamily="18" charset="0"/>
              </a:rPr>
            </a:br>
            <a:r>
              <a:rPr lang="uz-Latn-UZ" dirty="0" smtClean="0">
                <a:solidFill>
                  <a:schemeClr val="tx1"/>
                </a:solidFill>
                <a:latin typeface="Times New Roman" panose="02020603050405020304" pitchFamily="18" charset="0"/>
                <a:cs typeface="Times New Roman" panose="02020603050405020304" pitchFamily="18" charset="0"/>
              </a:rPr>
              <a:t>3.</a:t>
            </a:r>
            <a:r>
              <a:rPr lang="en-US" dirty="0">
                <a:solidFill>
                  <a:schemeClr val="tx1"/>
                </a:solidFill>
                <a:latin typeface="Times New Roman" panose="02020603050405020304" pitchFamily="18" charset="0"/>
                <a:cs typeface="Times New Roman" panose="02020603050405020304" pitchFamily="18" charset="0"/>
              </a:rPr>
              <a:t> Delta </a:t>
            </a:r>
            <a:r>
              <a:rPr lang="en-US" dirty="0" err="1">
                <a:solidFill>
                  <a:schemeClr val="tx1"/>
                </a:solidFill>
                <a:latin typeface="Times New Roman" panose="02020603050405020304" pitchFamily="18" charset="0"/>
                <a:cs typeface="Times New Roman" panose="02020603050405020304" pitchFamily="18" charset="0"/>
              </a:rPr>
              <a:t>elektronlar</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va</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ko‘p</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karrali</a:t>
            </a:r>
            <a:r>
              <a:rPr lang="en-US" dirty="0">
                <a:solidFill>
                  <a:schemeClr val="tx1"/>
                </a:solidFill>
                <a:latin typeface="Times New Roman" panose="02020603050405020304" pitchFamily="18" charset="0"/>
                <a:cs typeface="Times New Roman" panose="02020603050405020304" pitchFamily="18" charset="0"/>
              </a:rPr>
              <a:t> </a:t>
            </a:r>
            <a:r>
              <a:rPr lang="uz-Latn-UZ"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sochilishning</a:t>
            </a:r>
            <a:r>
              <a:rPr lang="en-US" dirty="0" smtClean="0">
                <a:solidFill>
                  <a:schemeClr val="tx1"/>
                </a:solidFill>
                <a:latin typeface="Times New Roman" panose="02020603050405020304" pitchFamily="18" charset="0"/>
                <a:cs typeface="Times New Roman" panose="02020603050405020304" pitchFamily="18" charset="0"/>
              </a:rPr>
              <a:t> </a:t>
            </a:r>
            <a:r>
              <a:rPr lang="uz-Latn-UZ"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amaliy</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ahamiyati</a:t>
            </a:r>
            <a:endParaRPr lang="ru-RU"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50482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4495" y="1185863"/>
            <a:ext cx="10995555" cy="5229224"/>
          </a:xfrm>
        </p:spPr>
        <p:txBody>
          <a:bodyPr>
            <a:noAutofit/>
          </a:bodyPr>
          <a:lstStyle/>
          <a:p>
            <a:r>
              <a:rPr lang="uz-Latn-UZ" sz="2000" b="1" dirty="0" smtClean="0">
                <a:solidFill>
                  <a:schemeClr val="tx1"/>
                </a:solidFill>
                <a:latin typeface="Times New Roman" panose="02020603050405020304" pitchFamily="18" charset="0"/>
                <a:cs typeface="Times New Roman" panose="02020603050405020304" pitchFamily="18" charset="0"/>
              </a:rPr>
              <a:t>		</a:t>
            </a:r>
            <a:r>
              <a:rPr lang="uz-Latn-UZ" sz="2400" b="1" dirty="0">
                <a:latin typeface="Times New Roman" panose="02020603050405020304" pitchFamily="18" charset="0"/>
                <a:cs typeface="Times New Roman" panose="02020603050405020304" pitchFamily="18" charset="0"/>
              </a:rPr>
              <a:t> </a:t>
            </a:r>
            <a:r>
              <a:rPr lang="uz-Latn-UZ" sz="2400" b="1" dirty="0" smtClean="0">
                <a:latin typeface="Times New Roman" panose="02020603050405020304" pitchFamily="18" charset="0"/>
                <a:cs typeface="Times New Roman" panose="02020603050405020304" pitchFamily="18" charset="0"/>
              </a:rPr>
              <a:t>    </a:t>
            </a:r>
            <a:r>
              <a:rPr lang="uz-Latn-UZ" sz="2400" b="1" dirty="0" smtClean="0">
                <a:solidFill>
                  <a:schemeClr val="tx1"/>
                </a:solidFill>
                <a:latin typeface="Times New Roman" panose="02020603050405020304" pitchFamily="18" charset="0"/>
                <a:cs typeface="Times New Roman" panose="02020603050405020304" pitchFamily="18" charset="0"/>
              </a:rPr>
              <a:t>Delta elektronlarning </a:t>
            </a:r>
            <a:r>
              <a:rPr lang="uz-Latn-UZ" sz="2400" b="1" dirty="0">
                <a:solidFill>
                  <a:schemeClr val="tx1"/>
                </a:solidFill>
                <a:latin typeface="Times New Roman" panose="02020603050405020304" pitchFamily="18" charset="0"/>
                <a:cs typeface="Times New Roman" panose="02020603050405020304" pitchFamily="18" charset="0"/>
              </a:rPr>
              <a:t>amaliy ahamiyati</a:t>
            </a:r>
            <a:r>
              <a:rPr lang="uz-Latn-UZ" sz="2000" dirty="0">
                <a:solidFill>
                  <a:schemeClr val="tx1"/>
                </a:solidFill>
                <a:latin typeface="Times New Roman" panose="02020603050405020304" pitchFamily="18" charset="0"/>
                <a:cs typeface="Times New Roman" panose="02020603050405020304" pitchFamily="18" charset="0"/>
              </a:rPr>
              <a:t/>
            </a:r>
            <a:br>
              <a:rPr lang="uz-Latn-UZ" sz="2000" dirty="0">
                <a:solidFill>
                  <a:schemeClr val="tx1"/>
                </a:solidFill>
                <a:latin typeface="Times New Roman" panose="02020603050405020304" pitchFamily="18" charset="0"/>
                <a:cs typeface="Times New Roman" panose="02020603050405020304" pitchFamily="18" charset="0"/>
              </a:rPr>
            </a:br>
            <a:r>
              <a:rPr lang="uz-Latn-UZ" sz="2400" dirty="0">
                <a:solidFill>
                  <a:schemeClr val="tx1"/>
                </a:solidFill>
                <a:latin typeface="Times New Roman" panose="02020603050405020304" pitchFamily="18" charset="0"/>
                <a:cs typeface="Times New Roman" panose="02020603050405020304" pitchFamily="18" charset="0"/>
              </a:rPr>
              <a:t/>
            </a:r>
            <a:br>
              <a:rPr lang="uz-Latn-UZ" sz="2400" dirty="0">
                <a:solidFill>
                  <a:schemeClr val="tx1"/>
                </a:solidFill>
                <a:latin typeface="Times New Roman" panose="02020603050405020304" pitchFamily="18" charset="0"/>
                <a:cs typeface="Times New Roman" panose="02020603050405020304" pitchFamily="18" charset="0"/>
              </a:rPr>
            </a:br>
            <a:r>
              <a:rPr lang="uz-Latn-UZ" sz="2400" b="1" dirty="0">
                <a:solidFill>
                  <a:schemeClr val="tx1"/>
                </a:solidFill>
                <a:latin typeface="Times New Roman" panose="02020603050405020304" pitchFamily="18" charset="0"/>
                <a:cs typeface="Times New Roman" panose="02020603050405020304" pitchFamily="18" charset="0"/>
              </a:rPr>
              <a:t>1. Radiatsion terapiya va dozimetriya</a:t>
            </a:r>
            <a:r>
              <a:rPr lang="uz-Latn-UZ" sz="2400" dirty="0">
                <a:solidFill>
                  <a:schemeClr val="tx1"/>
                </a:solidFill>
                <a:latin typeface="Times New Roman" panose="02020603050405020304" pitchFamily="18" charset="0"/>
                <a:cs typeface="Times New Roman" panose="02020603050405020304" pitchFamily="18" charset="0"/>
              </a:rPr>
              <a:t/>
            </a:r>
            <a:br>
              <a:rPr lang="uz-Latn-UZ" sz="2400" dirty="0">
                <a:solidFill>
                  <a:schemeClr val="tx1"/>
                </a:solidFill>
                <a:latin typeface="Times New Roman" panose="02020603050405020304" pitchFamily="18" charset="0"/>
                <a:cs typeface="Times New Roman" panose="02020603050405020304" pitchFamily="18" charset="0"/>
              </a:rPr>
            </a:br>
            <a:r>
              <a:rPr lang="uz-Latn-UZ" sz="2400" dirty="0">
                <a:solidFill>
                  <a:schemeClr val="tx1"/>
                </a:solidFill>
                <a:latin typeface="Times New Roman" panose="02020603050405020304" pitchFamily="18" charset="0"/>
                <a:cs typeface="Times New Roman" panose="02020603050405020304" pitchFamily="18" charset="0"/>
              </a:rPr>
              <a:t>Saraton kasalligini davolashda ishlatiladigan nurlanish modda ichidan o‘tganda delta elektronlar hosil qiladi. Bu elektronlar atrofdagi to‘qimalarda qo‘shimcha ionlanish hosil qiladi. Shu sababli ular nurlanish dozasining taqsimlanishini aniq hisoblashda muhim rol o‘ynaydi.</a:t>
            </a:r>
            <a:br>
              <a:rPr lang="uz-Latn-UZ" sz="2400" dirty="0">
                <a:solidFill>
                  <a:schemeClr val="tx1"/>
                </a:solidFill>
                <a:latin typeface="Times New Roman" panose="02020603050405020304" pitchFamily="18" charset="0"/>
                <a:cs typeface="Times New Roman" panose="02020603050405020304" pitchFamily="18" charset="0"/>
              </a:rPr>
            </a:br>
            <a:r>
              <a:rPr lang="uz-Latn-UZ" sz="2400" b="1" dirty="0">
                <a:solidFill>
                  <a:schemeClr val="tx1"/>
                </a:solidFill>
                <a:latin typeface="Times New Roman" panose="02020603050405020304" pitchFamily="18" charset="0"/>
                <a:cs typeface="Times New Roman" panose="02020603050405020304" pitchFamily="18" charset="0"/>
              </a:rPr>
              <a:t>2. Detektorlar va o‘lchash qurilmalari</a:t>
            </a:r>
            <a:r>
              <a:rPr lang="uz-Latn-UZ" sz="2400" dirty="0">
                <a:solidFill>
                  <a:schemeClr val="tx1"/>
                </a:solidFill>
                <a:latin typeface="Times New Roman" panose="02020603050405020304" pitchFamily="18" charset="0"/>
                <a:cs typeface="Times New Roman" panose="02020603050405020304" pitchFamily="18" charset="0"/>
              </a:rPr>
              <a:t/>
            </a:r>
            <a:br>
              <a:rPr lang="uz-Latn-UZ" sz="2400" dirty="0">
                <a:solidFill>
                  <a:schemeClr val="tx1"/>
                </a:solidFill>
                <a:latin typeface="Times New Roman" panose="02020603050405020304" pitchFamily="18" charset="0"/>
                <a:cs typeface="Times New Roman" panose="02020603050405020304" pitchFamily="18" charset="0"/>
              </a:rPr>
            </a:br>
            <a:r>
              <a:rPr lang="uz-Latn-UZ" sz="2400" dirty="0">
                <a:solidFill>
                  <a:schemeClr val="tx1"/>
                </a:solidFill>
                <a:latin typeface="Times New Roman" panose="02020603050405020304" pitchFamily="18" charset="0"/>
                <a:cs typeface="Times New Roman" panose="02020603050405020304" pitchFamily="18" charset="0"/>
              </a:rPr>
              <a:t>Zarralar detektorlarida delta elektronlar qo‘shimcha signal hosil qilishi mumkin. Ba’zan ular shovqin</a:t>
            </a:r>
            <a:r>
              <a:rPr lang="uz-Latn-UZ" sz="2400" b="1" dirty="0">
                <a:solidFill>
                  <a:schemeClr val="tx1"/>
                </a:solidFill>
                <a:latin typeface="Times New Roman" panose="02020603050405020304" pitchFamily="18" charset="0"/>
                <a:cs typeface="Times New Roman" panose="02020603050405020304" pitchFamily="18" charset="0"/>
              </a:rPr>
              <a:t> </a:t>
            </a:r>
            <a:r>
              <a:rPr lang="uz-Latn-UZ" sz="2400" dirty="0" smtClean="0">
                <a:solidFill>
                  <a:schemeClr val="tx1"/>
                </a:solidFill>
                <a:latin typeface="Times New Roman" panose="02020603050405020304" pitchFamily="18" charset="0"/>
                <a:cs typeface="Times New Roman" panose="02020603050405020304" pitchFamily="18" charset="0"/>
              </a:rPr>
              <a:t>manbai </a:t>
            </a:r>
            <a:r>
              <a:rPr lang="uz-Latn-UZ" sz="2400" dirty="0">
                <a:solidFill>
                  <a:schemeClr val="tx1"/>
                </a:solidFill>
                <a:latin typeface="Times New Roman" panose="02020603050405020304" pitchFamily="18" charset="0"/>
                <a:cs typeface="Times New Roman" panose="02020603050405020304" pitchFamily="18" charset="0"/>
              </a:rPr>
              <a:t>bo‘lsa ham, ko‘p hollarda zarrachaning o‘tganini aniqlashga yordam beradi.</a:t>
            </a:r>
            <a:br>
              <a:rPr lang="uz-Latn-UZ" sz="2400" dirty="0">
                <a:solidFill>
                  <a:schemeClr val="tx1"/>
                </a:solidFill>
                <a:latin typeface="Times New Roman" panose="02020603050405020304" pitchFamily="18" charset="0"/>
                <a:cs typeface="Times New Roman" panose="02020603050405020304" pitchFamily="18" charset="0"/>
              </a:rPr>
            </a:br>
            <a:r>
              <a:rPr lang="uz-Latn-UZ" sz="2400" b="1" dirty="0">
                <a:solidFill>
                  <a:schemeClr val="tx1"/>
                </a:solidFill>
                <a:latin typeface="Times New Roman" panose="02020603050405020304" pitchFamily="18" charset="0"/>
                <a:cs typeface="Times New Roman" panose="02020603050405020304" pitchFamily="18" charset="0"/>
              </a:rPr>
              <a:t>3. Elektron mikroskopiya</a:t>
            </a:r>
            <a:r>
              <a:rPr lang="uz-Latn-UZ" sz="2400" dirty="0">
                <a:solidFill>
                  <a:schemeClr val="tx1"/>
                </a:solidFill>
                <a:latin typeface="Times New Roman" panose="02020603050405020304" pitchFamily="18" charset="0"/>
                <a:cs typeface="Times New Roman" panose="02020603050405020304" pitchFamily="18" charset="0"/>
              </a:rPr>
              <a:t/>
            </a:r>
            <a:br>
              <a:rPr lang="uz-Latn-UZ" sz="2400" dirty="0">
                <a:solidFill>
                  <a:schemeClr val="tx1"/>
                </a:solidFill>
                <a:latin typeface="Times New Roman" panose="02020603050405020304" pitchFamily="18" charset="0"/>
                <a:cs typeface="Times New Roman" panose="02020603050405020304" pitchFamily="18" charset="0"/>
              </a:rPr>
            </a:br>
            <a:r>
              <a:rPr lang="uz-Latn-UZ" sz="2400" dirty="0">
                <a:solidFill>
                  <a:schemeClr val="tx1"/>
                </a:solidFill>
                <a:latin typeface="Times New Roman" panose="02020603050405020304" pitchFamily="18" charset="0"/>
                <a:cs typeface="Times New Roman" panose="02020603050405020304" pitchFamily="18" charset="0"/>
              </a:rPr>
              <a:t>Elektron mikroskoplarda delta elektronlar yuzadan chiqib, tasvir hosil bo‘lishiga yordam beradi. Shu orqali material yuzasining tuzilishi va xususiyatlarini o‘rganish mumkin.</a:t>
            </a:r>
            <a:br>
              <a:rPr lang="uz-Latn-UZ" sz="2400" dirty="0">
                <a:solidFill>
                  <a:schemeClr val="tx1"/>
                </a:solidFill>
                <a:latin typeface="Times New Roman" panose="02020603050405020304" pitchFamily="18" charset="0"/>
                <a:cs typeface="Times New Roman" panose="02020603050405020304" pitchFamily="18" charset="0"/>
              </a:rPr>
            </a:br>
            <a:r>
              <a:rPr lang="uz-Latn-UZ" sz="2400" b="1" dirty="0">
                <a:solidFill>
                  <a:schemeClr val="tx1"/>
                </a:solidFill>
                <a:latin typeface="Times New Roman" panose="02020603050405020304" pitchFamily="18" charset="0"/>
                <a:cs typeface="Times New Roman" panose="02020603050405020304" pitchFamily="18" charset="0"/>
              </a:rPr>
              <a:t>4. Radiobiologiya</a:t>
            </a:r>
            <a:r>
              <a:rPr lang="uz-Latn-UZ" sz="2400" dirty="0">
                <a:solidFill>
                  <a:schemeClr val="tx1"/>
                </a:solidFill>
                <a:latin typeface="Times New Roman" panose="02020603050405020304" pitchFamily="18" charset="0"/>
                <a:cs typeface="Times New Roman" panose="02020603050405020304" pitchFamily="18" charset="0"/>
              </a:rPr>
              <a:t/>
            </a:r>
            <a:br>
              <a:rPr lang="uz-Latn-UZ" sz="2400" dirty="0">
                <a:solidFill>
                  <a:schemeClr val="tx1"/>
                </a:solidFill>
                <a:latin typeface="Times New Roman" panose="02020603050405020304" pitchFamily="18" charset="0"/>
                <a:cs typeface="Times New Roman" panose="02020603050405020304" pitchFamily="18" charset="0"/>
              </a:rPr>
            </a:br>
            <a:r>
              <a:rPr lang="uz-Latn-UZ" sz="2400" dirty="0">
                <a:solidFill>
                  <a:schemeClr val="tx1"/>
                </a:solidFill>
                <a:latin typeface="Times New Roman" panose="02020603050405020304" pitchFamily="18" charset="0"/>
                <a:cs typeface="Times New Roman" panose="02020603050405020304" pitchFamily="18" charset="0"/>
              </a:rPr>
              <a:t>Delta elektronlar asosiy zarrachaning yo‘lidan chetga chiqib ham harakatlana oladi. Natijada biologik to‘qimalarda, ayniqsa DNK molekulalarida shikastlanishlar yuzaga kelishi mumkin. Bu radiatsiyaning tirik organizmga ta’sirini o‘rganishda muhimdir.</a:t>
            </a:r>
            <a:r>
              <a:rPr lang="uz-Latn-UZ" sz="2000" dirty="0">
                <a:solidFill>
                  <a:schemeClr val="tx1"/>
                </a:solidFill>
                <a:latin typeface="Times New Roman" panose="02020603050405020304" pitchFamily="18" charset="0"/>
                <a:cs typeface="Times New Roman" panose="02020603050405020304" pitchFamily="18" charset="0"/>
              </a:rPr>
              <a:t/>
            </a:r>
            <a:br>
              <a:rPr lang="uz-Latn-UZ" sz="2000" dirty="0">
                <a:solidFill>
                  <a:schemeClr val="tx1"/>
                </a:solidFill>
                <a:latin typeface="Times New Roman" panose="02020603050405020304" pitchFamily="18" charset="0"/>
                <a:cs typeface="Times New Roman" panose="02020603050405020304" pitchFamily="18" charset="0"/>
              </a:rPr>
            </a:br>
            <a:r>
              <a:rPr lang="uz-Latn-UZ" sz="2000" dirty="0" smtClean="0">
                <a:solidFill>
                  <a:schemeClr val="tx1"/>
                </a:solidFill>
                <a:latin typeface="Times New Roman" panose="02020603050405020304" pitchFamily="18" charset="0"/>
                <a:cs typeface="Times New Roman" panose="02020603050405020304" pitchFamily="18" charset="0"/>
              </a:rPr>
              <a:t/>
            </a:r>
            <a:br>
              <a:rPr lang="uz-Latn-UZ" sz="2000" dirty="0" smtClean="0">
                <a:solidFill>
                  <a:schemeClr val="tx1"/>
                </a:solidFill>
                <a:latin typeface="Times New Roman" panose="02020603050405020304" pitchFamily="18" charset="0"/>
                <a:cs typeface="Times New Roman" panose="02020603050405020304" pitchFamily="18" charset="0"/>
              </a:rPr>
            </a:br>
            <a:endParaRPr lang="uz-Latn-UZ"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02764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05921" y="800100"/>
            <a:ext cx="11109854" cy="5786437"/>
          </a:xfrm>
        </p:spPr>
        <p:txBody>
          <a:bodyPr>
            <a:noAutofit/>
          </a:bodyPr>
          <a:lstStyle/>
          <a:p>
            <a:r>
              <a:rPr lang="uz-Latn-UZ" sz="2400" b="1" dirty="0">
                <a:solidFill>
                  <a:schemeClr val="tx1"/>
                </a:solidFill>
                <a:latin typeface="Times New Roman" panose="02020603050405020304" pitchFamily="18" charset="0"/>
                <a:cs typeface="Times New Roman" panose="02020603050405020304" pitchFamily="18" charset="0"/>
              </a:rPr>
              <a:t>Ko‘p martalik </a:t>
            </a:r>
            <a:r>
              <a:rPr lang="uz-Latn-UZ" sz="2400" b="1" dirty="0" smtClean="0">
                <a:solidFill>
                  <a:schemeClr val="tx1"/>
                </a:solidFill>
                <a:latin typeface="Times New Roman" panose="02020603050405020304" pitchFamily="18" charset="0"/>
                <a:cs typeface="Times New Roman" panose="02020603050405020304" pitchFamily="18" charset="0"/>
              </a:rPr>
              <a:t>sochilishning amaliy </a:t>
            </a:r>
            <a:r>
              <a:rPr lang="uz-Latn-UZ" sz="2400" b="1" dirty="0">
                <a:solidFill>
                  <a:schemeClr val="tx1"/>
                </a:solidFill>
                <a:latin typeface="Times New Roman" panose="02020603050405020304" pitchFamily="18" charset="0"/>
                <a:cs typeface="Times New Roman" panose="02020603050405020304" pitchFamily="18" charset="0"/>
              </a:rPr>
              <a:t>ahamiyati</a:t>
            </a:r>
            <a:r>
              <a:rPr lang="uz-Latn-UZ" sz="2400" dirty="0">
                <a:solidFill>
                  <a:schemeClr val="tx1"/>
                </a:solidFill>
                <a:latin typeface="Times New Roman" panose="02020603050405020304" pitchFamily="18" charset="0"/>
                <a:cs typeface="Times New Roman" panose="02020603050405020304" pitchFamily="18" charset="0"/>
              </a:rPr>
              <a:t/>
            </a:r>
            <a:br>
              <a:rPr lang="uz-Latn-UZ" sz="2400" dirty="0">
                <a:solidFill>
                  <a:schemeClr val="tx1"/>
                </a:solidFill>
                <a:latin typeface="Times New Roman" panose="02020603050405020304" pitchFamily="18" charset="0"/>
                <a:cs typeface="Times New Roman" panose="02020603050405020304" pitchFamily="18" charset="0"/>
              </a:rPr>
            </a:br>
            <a:r>
              <a:rPr lang="uz-Latn-UZ" sz="2400" dirty="0">
                <a:solidFill>
                  <a:schemeClr val="tx1"/>
                </a:solidFill>
                <a:latin typeface="Times New Roman" panose="02020603050405020304" pitchFamily="18" charset="0"/>
                <a:cs typeface="Times New Roman" panose="02020603050405020304" pitchFamily="18" charset="0"/>
              </a:rPr>
              <a:t/>
            </a:r>
            <a:br>
              <a:rPr lang="uz-Latn-UZ" sz="2400" dirty="0">
                <a:solidFill>
                  <a:schemeClr val="tx1"/>
                </a:solidFill>
                <a:latin typeface="Times New Roman" panose="02020603050405020304" pitchFamily="18" charset="0"/>
                <a:cs typeface="Times New Roman" panose="02020603050405020304" pitchFamily="18" charset="0"/>
              </a:rPr>
            </a:br>
            <a:r>
              <a:rPr lang="uz-Latn-UZ" sz="2400" b="1" dirty="0">
                <a:solidFill>
                  <a:schemeClr val="tx1"/>
                </a:solidFill>
                <a:latin typeface="Times New Roman" panose="02020603050405020304" pitchFamily="18" charset="0"/>
                <a:cs typeface="Times New Roman" panose="02020603050405020304" pitchFamily="18" charset="0"/>
              </a:rPr>
              <a:t>1. Tibbiyot (ion va proton terapiyasi)</a:t>
            </a:r>
            <a:r>
              <a:rPr lang="uz-Latn-UZ" sz="2400" dirty="0">
                <a:solidFill>
                  <a:schemeClr val="tx1"/>
                </a:solidFill>
                <a:latin typeface="Times New Roman" panose="02020603050405020304" pitchFamily="18" charset="0"/>
                <a:cs typeface="Times New Roman" panose="02020603050405020304" pitchFamily="18" charset="0"/>
              </a:rPr>
              <a:t/>
            </a:r>
            <a:br>
              <a:rPr lang="uz-Latn-UZ" sz="2400" dirty="0">
                <a:solidFill>
                  <a:schemeClr val="tx1"/>
                </a:solidFill>
                <a:latin typeface="Times New Roman" panose="02020603050405020304" pitchFamily="18" charset="0"/>
                <a:cs typeface="Times New Roman" panose="02020603050405020304" pitchFamily="18" charset="0"/>
              </a:rPr>
            </a:br>
            <a:r>
              <a:rPr lang="uz-Latn-UZ" sz="2400" dirty="0">
                <a:solidFill>
                  <a:schemeClr val="tx1"/>
                </a:solidFill>
                <a:latin typeface="Times New Roman" panose="02020603050405020304" pitchFamily="18" charset="0"/>
                <a:cs typeface="Times New Roman" panose="02020603050405020304" pitchFamily="18" charset="0"/>
              </a:rPr>
              <a:t>Saraton kasalligini davolashda ishlatiladigan proton yoki og‘ir ion nurlari modda ichida harakatlanayotganda ko‘p martalik sochilishga uchraydi. Shu sababli nurning qanchalik keng tarqalishini oldindan hisoblash muhim. Bu o‘smani aniq nishonga olish va sog‘lom to‘qimalarni kamroq zararlash imkonini beradi.</a:t>
            </a:r>
            <a:br>
              <a:rPr lang="uz-Latn-UZ" sz="2400" dirty="0">
                <a:solidFill>
                  <a:schemeClr val="tx1"/>
                </a:solidFill>
                <a:latin typeface="Times New Roman" panose="02020603050405020304" pitchFamily="18" charset="0"/>
                <a:cs typeface="Times New Roman" panose="02020603050405020304" pitchFamily="18" charset="0"/>
              </a:rPr>
            </a:br>
            <a:r>
              <a:rPr lang="uz-Latn-UZ" sz="2400" b="1" dirty="0" smtClean="0">
                <a:latin typeface="Times New Roman" panose="02020603050405020304" pitchFamily="18" charset="0"/>
                <a:cs typeface="Times New Roman" panose="02020603050405020304" pitchFamily="18" charset="0"/>
              </a:rPr>
              <a:t>2</a:t>
            </a:r>
            <a:r>
              <a:rPr lang="uz-Latn-UZ" sz="2400" b="1" dirty="0" smtClean="0">
                <a:solidFill>
                  <a:schemeClr val="tx1"/>
                </a:solidFill>
                <a:latin typeface="Times New Roman" panose="02020603050405020304" pitchFamily="18" charset="0"/>
                <a:cs typeface="Times New Roman" panose="02020603050405020304" pitchFamily="18" charset="0"/>
              </a:rPr>
              <a:t>. </a:t>
            </a:r>
            <a:r>
              <a:rPr lang="uz-Latn-UZ" sz="2400" b="1" dirty="0">
                <a:solidFill>
                  <a:schemeClr val="tx1"/>
                </a:solidFill>
                <a:latin typeface="Times New Roman" panose="02020603050405020304" pitchFamily="18" charset="0"/>
                <a:cs typeface="Times New Roman" panose="02020603050405020304" pitchFamily="18" charset="0"/>
              </a:rPr>
              <a:t>Elektron mikroskopiya</a:t>
            </a:r>
            <a:r>
              <a:rPr lang="uz-Latn-UZ" sz="2400" dirty="0">
                <a:solidFill>
                  <a:schemeClr val="tx1"/>
                </a:solidFill>
                <a:latin typeface="Times New Roman" panose="02020603050405020304" pitchFamily="18" charset="0"/>
                <a:cs typeface="Times New Roman" panose="02020603050405020304" pitchFamily="18" charset="0"/>
              </a:rPr>
              <a:t/>
            </a:r>
            <a:br>
              <a:rPr lang="uz-Latn-UZ" sz="2400" dirty="0">
                <a:solidFill>
                  <a:schemeClr val="tx1"/>
                </a:solidFill>
                <a:latin typeface="Times New Roman" panose="02020603050405020304" pitchFamily="18" charset="0"/>
                <a:cs typeface="Times New Roman" panose="02020603050405020304" pitchFamily="18" charset="0"/>
              </a:rPr>
            </a:br>
            <a:r>
              <a:rPr lang="uz-Latn-UZ" sz="2400" dirty="0">
                <a:solidFill>
                  <a:schemeClr val="tx1"/>
                </a:solidFill>
                <a:latin typeface="Times New Roman" panose="02020603050405020304" pitchFamily="18" charset="0"/>
                <a:cs typeface="Times New Roman" panose="02020603050405020304" pitchFamily="18" charset="0"/>
              </a:rPr>
              <a:t>Elektron mikroskopiyada elektronlar namunadan o‘tayotganda ko‘p martalik sochilishga uchraydi. Bu hodisa tasvir </a:t>
            </a:r>
            <a:r>
              <a:rPr lang="uz-Latn-UZ" sz="2400" dirty="0" smtClean="0">
                <a:solidFill>
                  <a:schemeClr val="tx1"/>
                </a:solidFill>
                <a:latin typeface="Times New Roman" panose="02020603050405020304" pitchFamily="18" charset="0"/>
                <a:cs typeface="Times New Roman" panose="02020603050405020304" pitchFamily="18" charset="0"/>
              </a:rPr>
              <a:t>aniqligiga </a:t>
            </a:r>
            <a:r>
              <a:rPr lang="uz-Latn-UZ" sz="2400" dirty="0">
                <a:solidFill>
                  <a:schemeClr val="tx1"/>
                </a:solidFill>
                <a:latin typeface="Times New Roman" panose="02020603050405020304" pitchFamily="18" charset="0"/>
                <a:cs typeface="Times New Roman" panose="02020603050405020304" pitchFamily="18" charset="0"/>
              </a:rPr>
              <a:t>ta’sir qiladi. Shu sababli materiallarning ichki tuzilishini o‘rganishda bu jarayon muhim rol o‘ynaydi.</a:t>
            </a:r>
            <a:br>
              <a:rPr lang="uz-Latn-UZ" sz="2400" dirty="0">
                <a:solidFill>
                  <a:schemeClr val="tx1"/>
                </a:solidFill>
                <a:latin typeface="Times New Roman" panose="02020603050405020304" pitchFamily="18" charset="0"/>
                <a:cs typeface="Times New Roman" panose="02020603050405020304" pitchFamily="18" charset="0"/>
              </a:rPr>
            </a:br>
            <a:r>
              <a:rPr lang="uz-Latn-UZ" sz="2400" b="1" dirty="0">
                <a:latin typeface="Times New Roman" panose="02020603050405020304" pitchFamily="18" charset="0"/>
                <a:cs typeface="Times New Roman" panose="02020603050405020304" pitchFamily="18" charset="0"/>
              </a:rPr>
              <a:t>3</a:t>
            </a:r>
            <a:r>
              <a:rPr lang="uz-Latn-UZ" sz="2400" b="1" dirty="0" smtClean="0">
                <a:solidFill>
                  <a:schemeClr val="tx1"/>
                </a:solidFill>
                <a:latin typeface="Times New Roman" panose="02020603050405020304" pitchFamily="18" charset="0"/>
                <a:cs typeface="Times New Roman" panose="02020603050405020304" pitchFamily="18" charset="0"/>
              </a:rPr>
              <a:t>. </a:t>
            </a:r>
            <a:r>
              <a:rPr lang="uz-Latn-UZ" sz="2400" b="1" dirty="0">
                <a:solidFill>
                  <a:schemeClr val="tx1"/>
                </a:solidFill>
                <a:latin typeface="Times New Roman" panose="02020603050405020304" pitchFamily="18" charset="0"/>
                <a:cs typeface="Times New Roman" panose="02020603050405020304" pitchFamily="18" charset="0"/>
              </a:rPr>
              <a:t>Materialshunoslik</a:t>
            </a:r>
            <a:r>
              <a:rPr lang="uz-Latn-UZ" sz="2400" dirty="0">
                <a:solidFill>
                  <a:schemeClr val="tx1"/>
                </a:solidFill>
                <a:latin typeface="Times New Roman" panose="02020603050405020304" pitchFamily="18" charset="0"/>
                <a:cs typeface="Times New Roman" panose="02020603050405020304" pitchFamily="18" charset="0"/>
              </a:rPr>
              <a:t/>
            </a:r>
            <a:br>
              <a:rPr lang="uz-Latn-UZ" sz="2400" dirty="0">
                <a:solidFill>
                  <a:schemeClr val="tx1"/>
                </a:solidFill>
                <a:latin typeface="Times New Roman" panose="02020603050405020304" pitchFamily="18" charset="0"/>
                <a:cs typeface="Times New Roman" panose="02020603050405020304" pitchFamily="18" charset="0"/>
              </a:rPr>
            </a:br>
            <a:r>
              <a:rPr lang="uz-Latn-UZ" sz="2400" dirty="0">
                <a:solidFill>
                  <a:schemeClr val="tx1"/>
                </a:solidFill>
                <a:latin typeface="Times New Roman" panose="02020603050405020304" pitchFamily="18" charset="0"/>
                <a:cs typeface="Times New Roman" panose="02020603050405020304" pitchFamily="18" charset="0"/>
              </a:rPr>
              <a:t>Ko‘p martalik sochilish elektron difraksiya va elektron mikroskopiya usullarida kristall tuzilishga ega materiallar, yupqa plyonkalar va nanomateriallarning strukturasini o‘rganishda qo‘llaniladi.</a:t>
            </a:r>
            <a:r>
              <a:rPr lang="uz-Latn-UZ" sz="2000" dirty="0">
                <a:solidFill>
                  <a:schemeClr val="tx1"/>
                </a:solidFill>
                <a:latin typeface="Times New Roman" panose="02020603050405020304" pitchFamily="18" charset="0"/>
                <a:cs typeface="Times New Roman" panose="02020603050405020304" pitchFamily="18" charset="0"/>
              </a:rPr>
              <a:t/>
            </a:r>
            <a:br>
              <a:rPr lang="uz-Latn-UZ" sz="2000" dirty="0">
                <a:solidFill>
                  <a:schemeClr val="tx1"/>
                </a:solidFill>
                <a:latin typeface="Times New Roman" panose="02020603050405020304" pitchFamily="18" charset="0"/>
                <a:cs typeface="Times New Roman" panose="02020603050405020304" pitchFamily="18" charset="0"/>
              </a:rPr>
            </a:br>
            <a:r>
              <a:rPr lang="uz-Latn-UZ" sz="2000" dirty="0">
                <a:solidFill>
                  <a:schemeClr val="tx1"/>
                </a:solidFill>
                <a:latin typeface="Times New Roman" panose="02020603050405020304" pitchFamily="18" charset="0"/>
                <a:cs typeface="Times New Roman" panose="02020603050405020304" pitchFamily="18" charset="0"/>
              </a:rPr>
              <a:t/>
            </a:r>
            <a:br>
              <a:rPr lang="uz-Latn-UZ" sz="2000" dirty="0">
                <a:solidFill>
                  <a:schemeClr val="tx1"/>
                </a:solidFill>
                <a:latin typeface="Times New Roman" panose="02020603050405020304" pitchFamily="18" charset="0"/>
                <a:cs typeface="Times New Roman" panose="02020603050405020304" pitchFamily="18" charset="0"/>
              </a:rPr>
            </a:br>
            <a:endParaRPr lang="ru-RU"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756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38338" y="750888"/>
            <a:ext cx="10515600" cy="1325563"/>
          </a:xfrm>
        </p:spPr>
        <p:txBody>
          <a:bodyPr/>
          <a:lstStyle/>
          <a:p>
            <a:r>
              <a:rPr lang="uz-Latn-UZ" dirty="0" smtClean="0">
                <a:solidFill>
                  <a:schemeClr val="tx1"/>
                </a:solidFill>
                <a:latin typeface="Times New Roman" panose="02020603050405020304" pitchFamily="18" charset="0"/>
                <a:cs typeface="Times New Roman" panose="02020603050405020304" pitchFamily="18" charset="0"/>
              </a:rPr>
              <a:t>Foydalanilgan adabiyotlar</a:t>
            </a:r>
            <a:r>
              <a:rPr lang="uz-Latn-UZ" dirty="0" smtClean="0"/>
              <a:t/>
            </a:r>
            <a:br>
              <a:rPr lang="uz-Latn-UZ" dirty="0" smtClean="0"/>
            </a:br>
            <a:endParaRPr lang="ru-RU" dirty="0"/>
          </a:p>
        </p:txBody>
      </p:sp>
      <p:sp>
        <p:nvSpPr>
          <p:cNvPr id="3" name="Объект 2"/>
          <p:cNvSpPr>
            <a:spLocks noGrp="1"/>
          </p:cNvSpPr>
          <p:nvPr>
            <p:ph idx="1"/>
          </p:nvPr>
        </p:nvSpPr>
        <p:spPr>
          <a:xfrm>
            <a:off x="677333" y="1589089"/>
            <a:ext cx="10438341" cy="3880773"/>
          </a:xfrm>
        </p:spPr>
        <p:txBody>
          <a:bodyPr/>
          <a:lstStyle/>
          <a:p>
            <a:pPr marL="0" indent="0">
              <a:buNone/>
            </a:pPr>
            <a:endParaRPr lang="uz-Latn-UZ" dirty="0" smtClean="0"/>
          </a:p>
          <a:p>
            <a:r>
              <a:rPr lang="en-US" dirty="0"/>
              <a:t>Khan, </a:t>
            </a:r>
            <a:r>
              <a:rPr lang="en-US" dirty="0" err="1"/>
              <a:t>Faiz</a:t>
            </a:r>
            <a:r>
              <a:rPr lang="en-US" dirty="0"/>
              <a:t> M. The physics of radiation therapy 1 </a:t>
            </a:r>
            <a:r>
              <a:rPr lang="en-US" dirty="0" err="1"/>
              <a:t>Faiz</a:t>
            </a:r>
            <a:r>
              <a:rPr lang="en-US" dirty="0"/>
              <a:t> M. Khan.-3rd ed. p. cm. Includes bibliographical references and index. ISBN 0-78 </a:t>
            </a:r>
            <a:r>
              <a:rPr lang="en-US" dirty="0" smtClean="0"/>
              <a:t>17-3065-1</a:t>
            </a:r>
            <a:r>
              <a:rPr lang="uz-Latn-UZ" dirty="0" smtClean="0"/>
              <a:t>,</a:t>
            </a:r>
            <a:r>
              <a:rPr lang="uz-Latn-UZ" dirty="0"/>
              <a:t> 75-bet,297- </a:t>
            </a:r>
            <a:r>
              <a:rPr lang="uz-Latn-UZ" dirty="0" smtClean="0"/>
              <a:t>bet</a:t>
            </a:r>
          </a:p>
          <a:p>
            <a:r>
              <a:rPr lang="uz-Latn-UZ" dirty="0" smtClean="0"/>
              <a:t>Delta electrons. </a:t>
            </a:r>
            <a:r>
              <a:rPr lang="uz-Latn-UZ" dirty="0" smtClean="0">
                <a:hlinkClick r:id="rId2"/>
              </a:rPr>
              <a:t>https://en.wikipedia.org/wiki/Delta_ray</a:t>
            </a:r>
            <a:endParaRPr lang="uz-Latn-UZ" dirty="0" smtClean="0"/>
          </a:p>
          <a:p>
            <a:r>
              <a:rPr lang="en-US" dirty="0" smtClean="0"/>
              <a:t>Multiple scattering of charged particles</a:t>
            </a:r>
            <a:r>
              <a:rPr lang="uz-Latn-UZ" dirty="0" smtClean="0"/>
              <a:t>. </a:t>
            </a:r>
            <a:r>
              <a:rPr lang="uz-Latn-UZ" dirty="0" smtClean="0">
                <a:hlinkClick r:id="rId3"/>
              </a:rPr>
              <a:t>https://en.wikipedia.org/wiki/Multiple_scattering_theory</a:t>
            </a:r>
            <a:endParaRPr lang="uz-Latn-UZ" dirty="0" smtClean="0"/>
          </a:p>
          <a:p>
            <a:endParaRPr lang="uz-Latn-UZ" dirty="0"/>
          </a:p>
          <a:p>
            <a:endParaRPr lang="ru-RU" dirty="0"/>
          </a:p>
        </p:txBody>
      </p:sp>
    </p:spTree>
    <p:extLst>
      <p:ext uri="{BB962C8B-B14F-4D97-AF65-F5344CB8AC3E}">
        <p14:creationId xmlns:p14="http://schemas.microsoft.com/office/powerpoint/2010/main" val="9492598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200" dirty="0" err="1">
                <a:latin typeface="Times New Roman" panose="02020603050405020304" pitchFamily="18" charset="0"/>
                <a:cs typeface="Times New Roman" panose="02020603050405020304" pitchFamily="18" charset="0"/>
              </a:rPr>
              <a:t>Zaryadlangan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zarra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modda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ichidan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o’tayotganda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asosan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ikki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xil</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jarayon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sodir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bo’ladi</a:t>
            </a:r>
            <a:endParaRPr lang="ru-RU" sz="3200" dirty="0">
              <a:latin typeface="Times New Roman" panose="02020603050405020304" pitchFamily="18" charset="0"/>
              <a:cs typeface="Times New Roman" panose="02020603050405020304" pitchFamily="18" charset="0"/>
            </a:endParaRPr>
          </a:p>
        </p:txBody>
      </p:sp>
      <p:sp>
        <p:nvSpPr>
          <p:cNvPr id="3" name="Текст 2"/>
          <p:cNvSpPr>
            <a:spLocks noGrp="1"/>
          </p:cNvSpPr>
          <p:nvPr>
            <p:ph type="body" idx="1"/>
          </p:nvPr>
        </p:nvSpPr>
        <p:spPr>
          <a:xfrm>
            <a:off x="1014413" y="1585913"/>
            <a:ext cx="5157787" cy="1120775"/>
          </a:xfrm>
        </p:spPr>
        <p:txBody>
          <a:bodyPr>
            <a:noAutofit/>
          </a:bodyPr>
          <a:lstStyle/>
          <a:p>
            <a:pPr>
              <a:lnSpc>
                <a:spcPct val="120000"/>
              </a:lnSpc>
            </a:pPr>
            <a:r>
              <a:rPr lang="en-US" sz="2000" b="0" dirty="0">
                <a:latin typeface="Times New Roman" panose="02020603050405020304" pitchFamily="18" charset="0"/>
                <a:cs typeface="Times New Roman" panose="02020603050405020304" pitchFamily="18" charset="0"/>
              </a:rPr>
              <a:t>1. </a:t>
            </a:r>
            <a:r>
              <a:rPr lang="en-US" sz="2000" b="0" dirty="0" err="1">
                <a:latin typeface="Times New Roman" panose="02020603050405020304" pitchFamily="18" charset="0"/>
                <a:cs typeface="Times New Roman" panose="02020603050405020304" pitchFamily="18" charset="0"/>
              </a:rPr>
              <a:t>Noelastik</a:t>
            </a:r>
            <a:r>
              <a:rPr lang="en-US" sz="2000" b="0" dirty="0">
                <a:latin typeface="Times New Roman" panose="02020603050405020304" pitchFamily="18" charset="0"/>
                <a:cs typeface="Times New Roman" panose="02020603050405020304" pitchFamily="18" charset="0"/>
              </a:rPr>
              <a:t> </a:t>
            </a:r>
            <a:r>
              <a:rPr lang="en-US" sz="2000" b="0" dirty="0" smtClean="0">
                <a:latin typeface="Times New Roman" panose="02020603050405020304" pitchFamily="18" charset="0"/>
                <a:cs typeface="Times New Roman" panose="02020603050405020304" pitchFamily="18" charset="0"/>
              </a:rPr>
              <a:t>to</a:t>
            </a:r>
            <a:r>
              <a:rPr lang="uz-Latn-UZ" sz="2000" b="0" dirty="0" smtClean="0">
                <a:latin typeface="Times New Roman" panose="02020603050405020304" pitchFamily="18" charset="0"/>
                <a:cs typeface="Times New Roman" panose="02020603050405020304" pitchFamily="18" charset="0"/>
              </a:rPr>
              <a:t>’</a:t>
            </a:r>
            <a:r>
              <a:rPr lang="en-US" sz="2000" b="0" dirty="0" err="1" smtClean="0">
                <a:latin typeface="Times New Roman" panose="02020603050405020304" pitchFamily="18" charset="0"/>
                <a:cs typeface="Times New Roman" panose="02020603050405020304" pitchFamily="18" charset="0"/>
              </a:rPr>
              <a:t>qnashuvlar</a:t>
            </a:r>
            <a:r>
              <a:rPr lang="en-US" sz="2000" b="0" dirty="0">
                <a:latin typeface="Times New Roman" panose="02020603050405020304" pitchFamily="18" charset="0"/>
                <a:cs typeface="Times New Roman" panose="02020603050405020304" pitchFamily="18" charset="0"/>
              </a:rPr>
              <a:t>: </a:t>
            </a:r>
            <a:r>
              <a:rPr lang="en-US" sz="2000" b="0" dirty="0" err="1">
                <a:latin typeface="Times New Roman" panose="02020603050405020304" pitchFamily="18" charset="0"/>
                <a:cs typeface="Times New Roman" panose="02020603050405020304" pitchFamily="18" charset="0"/>
              </a:rPr>
              <a:t>Atomlarning</a:t>
            </a:r>
            <a:r>
              <a:rPr lang="en-US" sz="2000" b="0" dirty="0">
                <a:latin typeface="Times New Roman" panose="02020603050405020304" pitchFamily="18" charset="0"/>
                <a:cs typeface="Times New Roman" panose="02020603050405020304" pitchFamily="18" charset="0"/>
              </a:rPr>
              <a:t> </a:t>
            </a:r>
            <a:r>
              <a:rPr lang="en-US" sz="2000" b="0" dirty="0" err="1">
                <a:latin typeface="Times New Roman" panose="02020603050405020304" pitchFamily="18" charset="0"/>
                <a:cs typeface="Times New Roman" panose="02020603050405020304" pitchFamily="18" charset="0"/>
              </a:rPr>
              <a:t>ionlanishi</a:t>
            </a:r>
            <a:r>
              <a:rPr lang="en-US" sz="2000" b="0" dirty="0">
                <a:latin typeface="Times New Roman" panose="02020603050405020304" pitchFamily="18" charset="0"/>
                <a:cs typeface="Times New Roman" panose="02020603050405020304" pitchFamily="18" charset="0"/>
              </a:rPr>
              <a:t> </a:t>
            </a:r>
            <a:r>
              <a:rPr lang="en-US" sz="2000" b="0" dirty="0" err="1">
                <a:latin typeface="Times New Roman" panose="02020603050405020304" pitchFamily="18" charset="0"/>
                <a:cs typeface="Times New Roman" panose="02020603050405020304" pitchFamily="18" charset="0"/>
              </a:rPr>
              <a:t>va</a:t>
            </a:r>
            <a:r>
              <a:rPr lang="en-US" sz="2000" b="0" dirty="0">
                <a:latin typeface="Times New Roman" panose="02020603050405020304" pitchFamily="18" charset="0"/>
                <a:cs typeface="Times New Roman" panose="02020603050405020304" pitchFamily="18" charset="0"/>
              </a:rPr>
              <a:t> </a:t>
            </a:r>
            <a:r>
              <a:rPr lang="en-US" sz="2000" b="0" dirty="0" err="1">
                <a:latin typeface="Times New Roman" panose="02020603050405020304" pitchFamily="18" charset="0"/>
                <a:cs typeface="Times New Roman" panose="02020603050405020304" pitchFamily="18" charset="0"/>
              </a:rPr>
              <a:t>uyg’onishi</a:t>
            </a:r>
            <a:r>
              <a:rPr lang="en-US" sz="2000" b="0" dirty="0">
                <a:latin typeface="Times New Roman" panose="02020603050405020304" pitchFamily="18" charset="0"/>
                <a:cs typeface="Times New Roman" panose="02020603050405020304" pitchFamily="18" charset="0"/>
              </a:rPr>
              <a:t> (Delta </a:t>
            </a:r>
            <a:r>
              <a:rPr lang="en-US" sz="2000" b="0" dirty="0" err="1">
                <a:latin typeface="Times New Roman" panose="02020603050405020304" pitchFamily="18" charset="0"/>
                <a:cs typeface="Times New Roman" panose="02020603050405020304" pitchFamily="18" charset="0"/>
              </a:rPr>
              <a:t>elektronlar</a:t>
            </a:r>
            <a:r>
              <a:rPr lang="en-US" sz="2000" b="0" dirty="0">
                <a:latin typeface="Times New Roman" panose="02020603050405020304" pitchFamily="18" charset="0"/>
                <a:cs typeface="Times New Roman" panose="02020603050405020304" pitchFamily="18" charset="0"/>
              </a:rPr>
              <a:t> </a:t>
            </a:r>
            <a:r>
              <a:rPr lang="en-US" sz="2000" b="0" dirty="0" err="1">
                <a:latin typeface="Times New Roman" panose="02020603050405020304" pitchFamily="18" charset="0"/>
                <a:cs typeface="Times New Roman" panose="02020603050405020304" pitchFamily="18" charset="0"/>
              </a:rPr>
              <a:t>shu</a:t>
            </a:r>
            <a:r>
              <a:rPr lang="en-US" sz="2000" b="0" dirty="0">
                <a:latin typeface="Times New Roman" panose="02020603050405020304" pitchFamily="18" charset="0"/>
                <a:cs typeface="Times New Roman" panose="02020603050405020304" pitchFamily="18" charset="0"/>
              </a:rPr>
              <a:t> </a:t>
            </a:r>
            <a:r>
              <a:rPr lang="en-US" sz="2000" b="0" dirty="0" err="1">
                <a:latin typeface="Times New Roman" panose="02020603050405020304" pitchFamily="18" charset="0"/>
                <a:cs typeface="Times New Roman" panose="02020603050405020304" pitchFamily="18" charset="0"/>
              </a:rPr>
              <a:t>yerda</a:t>
            </a:r>
            <a:r>
              <a:rPr lang="en-US" sz="2000" b="0" dirty="0">
                <a:latin typeface="Times New Roman" panose="02020603050405020304" pitchFamily="18" charset="0"/>
                <a:cs typeface="Times New Roman" panose="02020603050405020304" pitchFamily="18" charset="0"/>
              </a:rPr>
              <a:t> </a:t>
            </a:r>
            <a:r>
              <a:rPr lang="en-US" sz="2000" b="0" dirty="0" err="1">
                <a:latin typeface="Times New Roman" panose="02020603050405020304" pitchFamily="18" charset="0"/>
                <a:cs typeface="Times New Roman" panose="02020603050405020304" pitchFamily="18" charset="0"/>
              </a:rPr>
              <a:t>sodir</a:t>
            </a:r>
            <a:r>
              <a:rPr lang="en-US" sz="2000" b="0" dirty="0">
                <a:latin typeface="Times New Roman" panose="02020603050405020304" pitchFamily="18" charset="0"/>
                <a:cs typeface="Times New Roman" panose="02020603050405020304" pitchFamily="18" charset="0"/>
              </a:rPr>
              <a:t> </a:t>
            </a:r>
            <a:r>
              <a:rPr lang="en-US" sz="2000" b="0" dirty="0" err="1">
                <a:latin typeface="Times New Roman" panose="02020603050405020304" pitchFamily="18" charset="0"/>
                <a:cs typeface="Times New Roman" panose="02020603050405020304" pitchFamily="18" charset="0"/>
              </a:rPr>
              <a:t>bo’ladi</a:t>
            </a:r>
            <a:r>
              <a:rPr lang="en-US" sz="2000" b="0" dirty="0">
                <a:latin typeface="Times New Roman" panose="02020603050405020304" pitchFamily="18" charset="0"/>
                <a:cs typeface="Times New Roman" panose="02020603050405020304" pitchFamily="18" charset="0"/>
              </a:rPr>
              <a:t>.</a:t>
            </a:r>
            <a:endParaRPr lang="ru-RU" sz="2000" b="0" dirty="0">
              <a:latin typeface="Times New Roman" panose="02020603050405020304" pitchFamily="18" charset="0"/>
              <a:cs typeface="Times New Roman" panose="02020603050405020304" pitchFamily="18" charset="0"/>
            </a:endParaRPr>
          </a:p>
        </p:txBody>
      </p:sp>
      <p:pic>
        <p:nvPicPr>
          <p:cNvPr id="7" name="Объект 8">
            <a:extLst>
              <a:ext uri="{FF2B5EF4-FFF2-40B4-BE49-F238E27FC236}">
                <a16:creationId xmlns="" xmlns:a16="http://schemas.microsoft.com/office/drawing/2014/main" xmlns:lc="http://schemas.openxmlformats.org/drawingml/2006/lockedCanvas" id="{73D78B89-2985-FF5A-7CF7-10D794381FB6}"/>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3"/>
              </a:ext>
            </a:extLst>
          </a:blip>
          <a:srcRect t="14959"/>
          <a:stretch/>
        </p:blipFill>
        <p:spPr>
          <a:xfrm>
            <a:off x="1014413" y="3400425"/>
            <a:ext cx="4898247" cy="2563126"/>
          </a:xfrm>
          <a:prstGeom prst="rect">
            <a:avLst/>
          </a:prstGeom>
        </p:spPr>
      </p:pic>
      <p:sp>
        <p:nvSpPr>
          <p:cNvPr id="5" name="Текст 4"/>
          <p:cNvSpPr>
            <a:spLocks noGrp="1"/>
          </p:cNvSpPr>
          <p:nvPr>
            <p:ph type="body" sz="quarter" idx="3"/>
          </p:nvPr>
        </p:nvSpPr>
        <p:spPr>
          <a:xfrm>
            <a:off x="5997574" y="1157289"/>
            <a:ext cx="5532440" cy="1549399"/>
          </a:xfrm>
        </p:spPr>
        <p:txBody>
          <a:bodyPr>
            <a:normAutofit/>
          </a:bodyPr>
          <a:lstStyle/>
          <a:p>
            <a:pPr>
              <a:lnSpc>
                <a:spcPct val="120000"/>
              </a:lnSpc>
            </a:pPr>
            <a:r>
              <a:rPr lang="en-US" sz="2000" b="0" dirty="0">
                <a:latin typeface="Times New Roman" panose="02020603050405020304" pitchFamily="18" charset="0"/>
                <a:cs typeface="Times New Roman" panose="02020603050405020304" pitchFamily="18" charset="0"/>
              </a:rPr>
              <a:t>2.Elastik </a:t>
            </a:r>
            <a:r>
              <a:rPr lang="en-US" sz="2000" b="0" dirty="0" err="1">
                <a:latin typeface="Times New Roman" panose="02020603050405020304" pitchFamily="18" charset="0"/>
                <a:cs typeface="Times New Roman" panose="02020603050405020304" pitchFamily="18" charset="0"/>
              </a:rPr>
              <a:t>to’qnashuvlar</a:t>
            </a:r>
            <a:r>
              <a:rPr lang="en-US" sz="2000" b="0" dirty="0">
                <a:latin typeface="Times New Roman" panose="02020603050405020304" pitchFamily="18" charset="0"/>
                <a:cs typeface="Times New Roman" panose="02020603050405020304" pitchFamily="18" charset="0"/>
              </a:rPr>
              <a:t>: </a:t>
            </a:r>
            <a:r>
              <a:rPr lang="en-US" sz="2000" b="0" dirty="0" err="1">
                <a:latin typeface="Times New Roman" panose="02020603050405020304" pitchFamily="18" charset="0"/>
                <a:cs typeface="Times New Roman" panose="02020603050405020304" pitchFamily="18" charset="0"/>
              </a:rPr>
              <a:t>Yadro</a:t>
            </a:r>
            <a:r>
              <a:rPr lang="en-US" sz="2000" b="0" dirty="0">
                <a:latin typeface="Times New Roman" panose="02020603050405020304" pitchFamily="18" charset="0"/>
                <a:cs typeface="Times New Roman" panose="02020603050405020304" pitchFamily="18" charset="0"/>
              </a:rPr>
              <a:t> </a:t>
            </a:r>
            <a:r>
              <a:rPr lang="en-US" sz="2000" b="0" dirty="0" err="1">
                <a:latin typeface="Times New Roman" panose="02020603050405020304" pitchFamily="18" charset="0"/>
                <a:cs typeface="Times New Roman" panose="02020603050405020304" pitchFamily="18" charset="0"/>
              </a:rPr>
              <a:t>maydonida</a:t>
            </a:r>
            <a:r>
              <a:rPr lang="en-US" sz="2000" b="0" dirty="0">
                <a:latin typeface="Times New Roman" panose="02020603050405020304" pitchFamily="18" charset="0"/>
                <a:cs typeface="Times New Roman" panose="02020603050405020304" pitchFamily="18" charset="0"/>
              </a:rPr>
              <a:t> </a:t>
            </a:r>
            <a:r>
              <a:rPr lang="en-US" sz="2000" b="0" dirty="0" err="1">
                <a:latin typeface="Times New Roman" panose="02020603050405020304" pitchFamily="18" charset="0"/>
                <a:cs typeface="Times New Roman" panose="02020603050405020304" pitchFamily="18" charset="0"/>
              </a:rPr>
              <a:t>zarraning</a:t>
            </a:r>
            <a:r>
              <a:rPr lang="en-US" sz="2000" b="0" dirty="0">
                <a:latin typeface="Times New Roman" panose="02020603050405020304" pitchFamily="18" charset="0"/>
                <a:cs typeface="Times New Roman" panose="02020603050405020304" pitchFamily="18" charset="0"/>
              </a:rPr>
              <a:t> </a:t>
            </a:r>
            <a:r>
              <a:rPr lang="en-US" sz="2000" b="0" dirty="0" err="1">
                <a:latin typeface="Times New Roman" panose="02020603050405020304" pitchFamily="18" charset="0"/>
                <a:cs typeface="Times New Roman" panose="02020603050405020304" pitchFamily="18" charset="0"/>
              </a:rPr>
              <a:t>yo’nalishi</a:t>
            </a:r>
            <a:r>
              <a:rPr lang="en-US" sz="2000" b="0" dirty="0">
                <a:latin typeface="Times New Roman" panose="02020603050405020304" pitchFamily="18" charset="0"/>
                <a:cs typeface="Times New Roman" panose="02020603050405020304" pitchFamily="18" charset="0"/>
              </a:rPr>
              <a:t> </a:t>
            </a:r>
            <a:r>
              <a:rPr lang="en-US" sz="2000" b="0" dirty="0" err="1">
                <a:latin typeface="Times New Roman" panose="02020603050405020304" pitchFamily="18" charset="0"/>
                <a:cs typeface="Times New Roman" panose="02020603050405020304" pitchFamily="18" charset="0"/>
              </a:rPr>
              <a:t>o’zgarishi</a:t>
            </a:r>
            <a:r>
              <a:rPr lang="en-US" sz="2000" b="0" dirty="0">
                <a:latin typeface="Times New Roman" panose="02020603050405020304" pitchFamily="18" charset="0"/>
                <a:cs typeface="Times New Roman" panose="02020603050405020304" pitchFamily="18" charset="0"/>
              </a:rPr>
              <a:t> (</a:t>
            </a:r>
            <a:r>
              <a:rPr lang="en-US" sz="2000" b="0" dirty="0" err="1">
                <a:latin typeface="Times New Roman" panose="02020603050405020304" pitchFamily="18" charset="0"/>
                <a:cs typeface="Times New Roman" panose="02020603050405020304" pitchFamily="18" charset="0"/>
              </a:rPr>
              <a:t>ko’p</a:t>
            </a:r>
            <a:r>
              <a:rPr lang="en-US" sz="2000" b="0" dirty="0">
                <a:latin typeface="Times New Roman" panose="02020603050405020304" pitchFamily="18" charset="0"/>
                <a:cs typeface="Times New Roman" panose="02020603050405020304" pitchFamily="18" charset="0"/>
              </a:rPr>
              <a:t> </a:t>
            </a:r>
            <a:r>
              <a:rPr lang="en-US" sz="2000" b="0" dirty="0" err="1">
                <a:latin typeface="Times New Roman" panose="02020603050405020304" pitchFamily="18" charset="0"/>
                <a:cs typeface="Times New Roman" panose="02020603050405020304" pitchFamily="18" charset="0"/>
              </a:rPr>
              <a:t>karrali</a:t>
            </a:r>
            <a:r>
              <a:rPr lang="en-US" sz="2000" b="0" dirty="0">
                <a:latin typeface="Times New Roman" panose="02020603050405020304" pitchFamily="18" charset="0"/>
                <a:cs typeface="Times New Roman" panose="02020603050405020304" pitchFamily="18" charset="0"/>
              </a:rPr>
              <a:t> </a:t>
            </a:r>
            <a:r>
              <a:rPr lang="en-US" sz="2000" b="0" dirty="0" err="1">
                <a:latin typeface="Times New Roman" panose="02020603050405020304" pitchFamily="18" charset="0"/>
                <a:cs typeface="Times New Roman" panose="02020603050405020304" pitchFamily="18" charset="0"/>
              </a:rPr>
              <a:t>sochilish</a:t>
            </a:r>
            <a:r>
              <a:rPr lang="en-US" sz="2000" b="0" dirty="0">
                <a:latin typeface="Times New Roman" panose="02020603050405020304" pitchFamily="18" charset="0"/>
                <a:cs typeface="Times New Roman" panose="02020603050405020304" pitchFamily="18" charset="0"/>
              </a:rPr>
              <a:t>)</a:t>
            </a:r>
            <a:endParaRPr lang="ru-RU" sz="2000" b="0" dirty="0">
              <a:latin typeface="Times New Roman" panose="02020603050405020304" pitchFamily="18" charset="0"/>
              <a:cs typeface="Times New Roman" panose="02020603050405020304" pitchFamily="18" charset="0"/>
            </a:endParaRPr>
          </a:p>
          <a:p>
            <a:endParaRPr lang="ru-RU" dirty="0"/>
          </a:p>
        </p:txBody>
      </p:sp>
      <p:pic>
        <p:nvPicPr>
          <p:cNvPr id="8" name="Объект 7">
            <a:extLst>
              <a:ext uri="{FF2B5EF4-FFF2-40B4-BE49-F238E27FC236}">
                <a16:creationId xmlns="" xmlns:a16="http://schemas.microsoft.com/office/drawing/2014/main" xmlns:lc="http://schemas.openxmlformats.org/drawingml/2006/lockedCanvas" id="{ECB9AAB8-22F8-04DA-3E87-9B60A1851D4F}"/>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6172200" y="3006725"/>
            <a:ext cx="5183188" cy="3142563"/>
          </a:xfrm>
          <a:prstGeom prst="rect">
            <a:avLst/>
          </a:prstGeom>
        </p:spPr>
      </p:pic>
    </p:spTree>
    <p:extLst>
      <p:ext uri="{BB962C8B-B14F-4D97-AF65-F5344CB8AC3E}">
        <p14:creationId xmlns:p14="http://schemas.microsoft.com/office/powerpoint/2010/main" val="22285565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3" y="1681163"/>
            <a:ext cx="10166879" cy="3005138"/>
          </a:xfrm>
        </p:spPr>
        <p:txBody>
          <a:bodyPr>
            <a:normAutofit fontScale="90000"/>
          </a:bodyPr>
          <a:lstStyle/>
          <a:p>
            <a:r>
              <a:rPr lang="uz-Latn-UZ" b="1" dirty="0" smtClean="0">
                <a:solidFill>
                  <a:schemeClr val="tx1"/>
                </a:solidFill>
                <a:latin typeface="Times New Roman" panose="02020603050405020304" pitchFamily="18" charset="0"/>
                <a:cs typeface="Times New Roman" panose="02020603050405020304" pitchFamily="18" charset="0"/>
              </a:rPr>
              <a:t>	</a:t>
            </a:r>
            <a:r>
              <a:rPr lang="uz-Latn-UZ" sz="4000" b="1" dirty="0" smtClean="0">
                <a:solidFill>
                  <a:schemeClr val="tx1"/>
                </a:solidFill>
                <a:latin typeface="Times New Roman" panose="02020603050405020304" pitchFamily="18" charset="0"/>
                <a:cs typeface="Times New Roman" panose="02020603050405020304" pitchFamily="18" charset="0"/>
              </a:rPr>
              <a:t>Delta </a:t>
            </a:r>
            <a:r>
              <a:rPr lang="uz-Latn-UZ" sz="4000" b="1" dirty="0">
                <a:solidFill>
                  <a:schemeClr val="tx1"/>
                </a:solidFill>
                <a:latin typeface="Times New Roman" panose="02020603050405020304" pitchFamily="18" charset="0"/>
                <a:cs typeface="Times New Roman" panose="02020603050405020304" pitchFamily="18" charset="0"/>
              </a:rPr>
              <a:t>(</a:t>
            </a:r>
            <a:r>
              <a:rPr lang="el-GR" sz="4000" b="1" dirty="0">
                <a:solidFill>
                  <a:schemeClr val="tx1"/>
                </a:solidFill>
                <a:latin typeface="Times New Roman" panose="02020603050405020304" pitchFamily="18" charset="0"/>
                <a:cs typeface="Times New Roman" panose="02020603050405020304" pitchFamily="18" charset="0"/>
              </a:rPr>
              <a:t>δ) </a:t>
            </a:r>
            <a:r>
              <a:rPr lang="uz-Latn-UZ" sz="4000" b="1" dirty="0">
                <a:solidFill>
                  <a:schemeClr val="tx1"/>
                </a:solidFill>
                <a:latin typeface="Times New Roman" panose="02020603050405020304" pitchFamily="18" charset="0"/>
                <a:cs typeface="Times New Roman" panose="02020603050405020304" pitchFamily="18" charset="0"/>
              </a:rPr>
              <a:t>nurlar</a:t>
            </a:r>
            <a:r>
              <a:rPr lang="uz-Latn-UZ" sz="4000" dirty="0">
                <a:solidFill>
                  <a:schemeClr val="tx1"/>
                </a:solidFill>
                <a:latin typeface="Times New Roman" panose="02020603050405020304" pitchFamily="18" charset="0"/>
                <a:cs typeface="Times New Roman" panose="02020603050405020304" pitchFamily="18" charset="0"/>
              </a:rPr>
              <a:t> — bu muhitda birlamchi elektron bilan o‘zaro ta’sir natijasida ajralib chiqadigan ikkilamchi elektronlardir.</a:t>
            </a:r>
            <a:br>
              <a:rPr lang="uz-Latn-UZ" sz="4000" dirty="0">
                <a:solidFill>
                  <a:schemeClr val="tx1"/>
                </a:solidFill>
                <a:latin typeface="Times New Roman" panose="02020603050405020304" pitchFamily="18" charset="0"/>
                <a:cs typeface="Times New Roman" panose="02020603050405020304" pitchFamily="18" charset="0"/>
              </a:rPr>
            </a:br>
            <a:r>
              <a:rPr lang="uz-Latn-UZ" sz="4000" dirty="0">
                <a:solidFill>
                  <a:schemeClr val="tx1"/>
                </a:solidFill>
                <a:latin typeface="Times New Roman" panose="02020603050405020304" pitchFamily="18" charset="0"/>
                <a:cs typeface="Times New Roman" panose="02020603050405020304" pitchFamily="18" charset="0"/>
              </a:rPr>
              <a:t>Agar delta nur tomonidan yana boshqa delta nur hosil qilinsa, u </a:t>
            </a:r>
            <a:r>
              <a:rPr lang="uz-Latn-UZ" sz="4000" b="1" dirty="0">
                <a:solidFill>
                  <a:schemeClr val="tx1"/>
                </a:solidFill>
                <a:latin typeface="Times New Roman" panose="02020603050405020304" pitchFamily="18" charset="0"/>
                <a:cs typeface="Times New Roman" panose="02020603050405020304" pitchFamily="18" charset="0"/>
              </a:rPr>
              <a:t>epsilon </a:t>
            </a:r>
            <a:r>
              <a:rPr lang="uz-Latn-UZ" sz="4000" b="1" dirty="0" smtClean="0">
                <a:solidFill>
                  <a:schemeClr val="tx1"/>
                </a:solidFill>
                <a:latin typeface="Times New Roman" panose="02020603050405020304" pitchFamily="18" charset="0"/>
                <a:cs typeface="Times New Roman" panose="02020603050405020304" pitchFamily="18" charset="0"/>
              </a:rPr>
              <a:t>nur </a:t>
            </a:r>
            <a:r>
              <a:rPr lang="uz-Latn-UZ" sz="4000" dirty="0" smtClean="0">
                <a:solidFill>
                  <a:schemeClr val="tx1"/>
                </a:solidFill>
                <a:latin typeface="Times New Roman" panose="02020603050405020304" pitchFamily="18" charset="0"/>
                <a:cs typeface="Times New Roman" panose="02020603050405020304" pitchFamily="18" charset="0"/>
              </a:rPr>
              <a:t>deyiladi, </a:t>
            </a:r>
            <a:r>
              <a:rPr lang="uz-Latn-UZ" sz="4000" dirty="0">
                <a:solidFill>
                  <a:schemeClr val="tx1"/>
                </a:solidFill>
                <a:latin typeface="Times New Roman" panose="02020603050405020304" pitchFamily="18" charset="0"/>
                <a:cs typeface="Times New Roman" panose="02020603050405020304" pitchFamily="18" charset="0"/>
              </a:rPr>
              <a:t>biroq bu atama tibbiy fizikada keng qo‘llanilmaydi.</a:t>
            </a:r>
          </a:p>
        </p:txBody>
      </p:sp>
    </p:spTree>
    <p:extLst>
      <p:ext uri="{BB962C8B-B14F-4D97-AF65-F5344CB8AC3E}">
        <p14:creationId xmlns:p14="http://schemas.microsoft.com/office/powerpoint/2010/main" val="23001737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3058" y="409574"/>
            <a:ext cx="10838392" cy="2319337"/>
          </a:xfrm>
        </p:spPr>
        <p:txBody>
          <a:bodyPr>
            <a:normAutofit/>
          </a:bodyPr>
          <a:lstStyle/>
          <a:p>
            <a:r>
              <a:rPr lang="uz-Latn-UZ" dirty="0">
                <a:solidFill>
                  <a:schemeClr val="tx1"/>
                </a:solidFill>
                <a:latin typeface="Times New Roman" panose="02020603050405020304" pitchFamily="18" charset="0"/>
                <a:cs typeface="Times New Roman" panose="02020603050405020304" pitchFamily="18" charset="0"/>
              </a:rPr>
              <a:t>“</a:t>
            </a:r>
            <a:r>
              <a:rPr lang="uz-Latn-UZ" sz="3600" dirty="0">
                <a:solidFill>
                  <a:schemeClr val="tx1"/>
                </a:solidFill>
                <a:latin typeface="Times New Roman" panose="02020603050405020304" pitchFamily="18" charset="0"/>
                <a:cs typeface="Times New Roman" panose="02020603050405020304" pitchFamily="18" charset="0"/>
              </a:rPr>
              <a:t>Birlamchi elektron modda ichidan o‘tayotganda, u ikkilamchi elektronlar (</a:t>
            </a:r>
            <a:r>
              <a:rPr lang="el-GR" sz="3600" dirty="0">
                <a:solidFill>
                  <a:schemeClr val="tx1"/>
                </a:solidFill>
                <a:latin typeface="Times New Roman" panose="02020603050405020304" pitchFamily="18" charset="0"/>
                <a:cs typeface="Times New Roman" panose="02020603050405020304" pitchFamily="18" charset="0"/>
              </a:rPr>
              <a:t>δ-</a:t>
            </a:r>
            <a:r>
              <a:rPr lang="uz-Latn-UZ" sz="3600" dirty="0">
                <a:solidFill>
                  <a:schemeClr val="tx1"/>
                </a:solidFill>
                <a:latin typeface="Times New Roman" panose="02020603050405020304" pitchFamily="18" charset="0"/>
                <a:cs typeface="Times New Roman" panose="02020603050405020304" pitchFamily="18" charset="0"/>
              </a:rPr>
              <a:t>nurlar) va </a:t>
            </a:r>
            <a:r>
              <a:rPr lang="uz-Latn-UZ" sz="3600" dirty="0" smtClean="0">
                <a:latin typeface="Times New Roman" panose="02020603050405020304" pitchFamily="18" charset="0"/>
                <a:cs typeface="Times New Roman" panose="02020603050405020304" pitchFamily="18" charset="0"/>
              </a:rPr>
              <a:t>tormozlanish </a:t>
            </a:r>
            <a:r>
              <a:rPr lang="uz-Latn-UZ" sz="3600" dirty="0" smtClean="0">
                <a:solidFill>
                  <a:schemeClr val="tx1"/>
                </a:solidFill>
                <a:latin typeface="Times New Roman" panose="02020603050405020304" pitchFamily="18" charset="0"/>
                <a:cs typeface="Times New Roman" panose="02020603050405020304" pitchFamily="18" charset="0"/>
              </a:rPr>
              <a:t>rentgen </a:t>
            </a:r>
            <a:r>
              <a:rPr lang="uz-Latn-UZ" sz="3600" dirty="0">
                <a:solidFill>
                  <a:schemeClr val="tx1"/>
                </a:solidFill>
                <a:latin typeface="Times New Roman" panose="02020603050405020304" pitchFamily="18" charset="0"/>
                <a:cs typeface="Times New Roman" panose="02020603050405020304" pitchFamily="18" charset="0"/>
              </a:rPr>
              <a:t>nurlarini hosil qilish orqali energiyasini yo‘qotadi.”</a:t>
            </a:r>
            <a:endParaRPr lang="ru-RU" sz="3600" dirty="0">
              <a:solidFill>
                <a:schemeClr val="tx1"/>
              </a:solidFill>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rotWithShape="1">
          <a:blip r:embed="rId2"/>
          <a:srcRect l="8090" r="8125"/>
          <a:stretch/>
        </p:blipFill>
        <p:spPr>
          <a:xfrm>
            <a:off x="2514600" y="2854325"/>
            <a:ext cx="5762537" cy="3375025"/>
          </a:xfrm>
          <a:prstGeom prst="rect">
            <a:avLst/>
          </a:prstGeom>
        </p:spPr>
      </p:pic>
    </p:spTree>
    <p:extLst>
      <p:ext uri="{BB962C8B-B14F-4D97-AF65-F5344CB8AC3E}">
        <p14:creationId xmlns:p14="http://schemas.microsoft.com/office/powerpoint/2010/main" val="37876416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611928" y="263962"/>
            <a:ext cx="6688985" cy="62786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Ionlash</a:t>
            </a:r>
            <a:r>
              <a:rPr kumimoji="0" lang="ru-RU" sz="240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va</a:t>
            </a:r>
            <a:r>
              <a:rPr kumimoji="0" lang="ru-RU" sz="240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delta</a:t>
            </a:r>
            <a:r>
              <a:rPr kumimoji="0" lang="ru-RU" sz="240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nurlar</a:t>
            </a:r>
            <a:r>
              <a:rPr kumimoji="0" lang="ru-RU" sz="240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hosil</a:t>
            </a:r>
            <a:r>
              <a:rPr kumimoji="0" lang="ru-RU" sz="240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bo‘lishi</a:t>
            </a:r>
            <a:endParaRPr kumimoji="0" lang="uz-Latn-UZ" sz="240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Rasmda</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quyidagi</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jarayon</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ko‘rsatilgan</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ru-RU" sz="240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Tez</a:t>
            </a:r>
            <a:r>
              <a:rPr kumimoji="0" lang="ru-RU" sz="240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harakatlanuvchi</a:t>
            </a:r>
            <a:r>
              <a:rPr kumimoji="0" lang="ru-RU" sz="240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zaryadlangan</a:t>
            </a:r>
            <a:r>
              <a:rPr kumimoji="0" lang="ru-RU" sz="240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zarra</a:t>
            </a:r>
            <a:r>
              <a:rPr kumimoji="0" lang="ru-RU" sz="240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masalan</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proton</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yoki</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alfa</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zarra</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atom</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yonidan</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o‘tadi</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Zarra</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Kulon</a:t>
            </a:r>
            <a:r>
              <a:rPr kumimoji="0" lang="ru-RU" sz="240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kuchi</a:t>
            </a:r>
            <a:r>
              <a:rPr kumimoji="0" lang="ru-RU" sz="240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orqali</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atom</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elektroniga</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energiya</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uzatadi</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Agar</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uzatilgan</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energiya</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elektronning</a:t>
            </a:r>
            <a:r>
              <a:rPr kumimoji="0" lang="ru-RU" sz="240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bog‘lanish</a:t>
            </a:r>
            <a:r>
              <a:rPr kumimoji="0" lang="ru-RU" sz="240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energiyasidan</a:t>
            </a:r>
            <a:r>
              <a:rPr kumimoji="0" lang="ru-RU" sz="240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katta</a:t>
            </a:r>
            <a:r>
              <a:rPr kumimoji="0" lang="ru-RU" sz="240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bo‘lsa</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elektron</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atomdan</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chiqib</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ketadi</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AutoNum type="arabicPeriod" startAt="4"/>
              <a:tabLst/>
            </a:pP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Atom</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elektronini</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yo‘qotgani</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sababli</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musbat</a:t>
            </a:r>
            <a:r>
              <a:rPr kumimoji="0" lang="ru-RU" sz="240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ionga</a:t>
            </a:r>
            <a:r>
              <a:rPr kumimoji="0" lang="ru-RU" sz="240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aylanadi</a:t>
            </a:r>
            <a:r>
              <a:rPr kumimoji="0" lang="ru-RU" sz="240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AutoNum type="arabicPeriod" startAt="5"/>
              <a:tabLst/>
            </a:pP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Ajralib</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chiqqan</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elektron</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katta</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energiyaga</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ega</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bo‘lsa</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u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boshqa</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atomlarni</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ham</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ionlashtiradi</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AutoNum type="arabicPeriod" startAt="6"/>
              <a:tabLst/>
            </a:pP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Shu</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tarzda</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delta</a:t>
            </a:r>
            <a:r>
              <a:rPr kumimoji="0" lang="ru-RU" sz="240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elektron</a:t>
            </a:r>
            <a:r>
              <a:rPr kumimoji="0" lang="ru-RU" sz="240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delta</a:t>
            </a:r>
            <a:r>
              <a:rPr kumimoji="0" lang="ru-RU" sz="240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nur</a:t>
            </a:r>
            <a:r>
              <a:rPr kumimoji="0" lang="ru-RU" sz="240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hosil</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bo‘ladi</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va</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u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modda</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ichida</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qo‘shimcha</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ionlash</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izlarini</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qoldiradi</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anose="020B0604020202020204" pitchFamily="34" charset="0"/>
            </a:endParaRPr>
          </a:p>
        </p:txBody>
      </p:sp>
      <p:pic>
        <p:nvPicPr>
          <p:cNvPr id="3" name="Объект 2"/>
          <p:cNvPicPr>
            <a:picLocks noGrp="1" noChangeAspect="1"/>
          </p:cNvPicPr>
          <p:nvPr>
            <p:ph idx="1"/>
          </p:nvPr>
        </p:nvPicPr>
        <p:blipFill>
          <a:blip r:embed="rId3"/>
          <a:stretch>
            <a:fillRect/>
          </a:stretch>
        </p:blipFill>
        <p:spPr>
          <a:xfrm>
            <a:off x="7049293" y="235386"/>
            <a:ext cx="4809332" cy="6051113"/>
          </a:xfrm>
          <a:prstGeom prst="rect">
            <a:avLst/>
          </a:prstGeom>
        </p:spPr>
      </p:pic>
    </p:spTree>
    <p:extLst>
      <p:ext uri="{BB962C8B-B14F-4D97-AF65-F5344CB8AC3E}">
        <p14:creationId xmlns:p14="http://schemas.microsoft.com/office/powerpoint/2010/main" val="34123141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a:spLocks noChangeArrowheads="1"/>
          </p:cNvSpPr>
          <p:nvPr/>
        </p:nvSpPr>
        <p:spPr bwMode="auto">
          <a:xfrm>
            <a:off x="780426" y="1197451"/>
            <a:ext cx="9949488" cy="3231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2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z-Latn-UZ" sz="20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32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Delta-elektron</a:t>
            </a:r>
            <a:r>
              <a:rPr kumimoji="0" lang="ru-RU" sz="32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lang="uz-Latn-UZ" sz="3200" b="1" dirty="0">
                <a:latin typeface="Times New Roman" panose="02020603050405020304" pitchFamily="18" charset="0"/>
                <a:cs typeface="Times New Roman" panose="02020603050405020304" pitchFamily="18" charset="0"/>
              </a:rPr>
              <a:t>h</a:t>
            </a:r>
            <a:r>
              <a:rPr kumimoji="0" lang="ru-RU" sz="32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osil</a:t>
            </a:r>
            <a:r>
              <a:rPr kumimoji="0" lang="ru-RU" sz="32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32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bo‘lish</a:t>
            </a:r>
            <a:r>
              <a:rPr kumimoji="0" lang="ru-RU" sz="32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32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modellari</a:t>
            </a:r>
            <a:r>
              <a:rPr kumimoji="0" lang="ru-RU" sz="32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a:t>
            </a:r>
            <a:r>
              <a:rPr kumimoji="0" lang="ru-RU" sz="3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r>
            <a:br>
              <a:rPr kumimoji="0" lang="ru-RU" sz="3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br>
            <a:r>
              <a:rPr lang="uz-Latn-UZ" sz="3200" dirty="0" smtClean="0">
                <a:latin typeface="Times New Roman" panose="02020603050405020304" pitchFamily="18" charset="0"/>
                <a:cs typeface="Times New Roman" panose="02020603050405020304" pitchFamily="18" charset="0"/>
              </a:rPr>
              <a:t>MCNP </a:t>
            </a:r>
            <a:r>
              <a:rPr lang="uz-Latn-UZ" sz="3200" dirty="0">
                <a:latin typeface="Times New Roman" panose="02020603050405020304" pitchFamily="18" charset="0"/>
                <a:cs typeface="Times New Roman" panose="02020603050405020304" pitchFamily="18" charset="0"/>
              </a:rPr>
              <a:t>dasturi, </a:t>
            </a:r>
            <a:r>
              <a:rPr lang="uz-Latn-UZ" sz="3200" dirty="0" smtClean="0">
                <a:latin typeface="Times New Roman" panose="02020603050405020304" pitchFamily="18" charset="0"/>
                <a:cs typeface="Times New Roman" panose="02020603050405020304" pitchFamily="18" charset="0"/>
              </a:rPr>
              <a:t>ICRU-37 </a:t>
            </a:r>
            <a:r>
              <a:rPr lang="uz-Latn-UZ" sz="3200" dirty="0">
                <a:latin typeface="Times New Roman" panose="02020603050405020304" pitchFamily="18" charset="0"/>
                <a:cs typeface="Times New Roman" panose="02020603050405020304" pitchFamily="18" charset="0"/>
              </a:rPr>
              <a:t>“International Commission on Radiation Units and Measurements” (Nurlanish birliklari va o‘lchovlari bo‘yicha xalqaro komissiya) formulalariga asoslanib, og‘ir zaryadlangan zarrachalar modda bilan o‘zaro ta’sirida qancha delta-nur hosil bo‘lishini hisoblaydi.</a:t>
            </a:r>
            <a:endParaRPr kumimoji="0" lang="ru-RU"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
        <p:nvSpPr>
          <p:cNvPr id="10" name="5-конечная звезда 9"/>
          <p:cNvSpPr/>
          <p:nvPr/>
        </p:nvSpPr>
        <p:spPr>
          <a:xfrm>
            <a:off x="7210269" y="1738859"/>
            <a:ext cx="45719" cy="4571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3367735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2400" dirty="0" err="1" smtClean="0">
                <a:latin typeface="Times New Roman" panose="02020603050405020304" pitchFamily="18" charset="0"/>
                <a:cs typeface="Times New Roman" panose="02020603050405020304" pitchFamily="18" charset="0"/>
              </a:rPr>
              <a:t>Pik</a:t>
            </a:r>
            <a:r>
              <a:rPr lang="en-US" sz="2400" dirty="0" smtClean="0">
                <a:latin typeface="Times New Roman" panose="02020603050405020304" pitchFamily="18" charset="0"/>
                <a:cs typeface="Times New Roman" panose="02020603050405020304" pitchFamily="18" charset="0"/>
              </a:rPr>
              <a:t>-</a:t>
            </a:r>
            <a:r>
              <a:rPr lang="en-US" sz="2400" dirty="0" err="1" smtClean="0">
                <a:latin typeface="Times New Roman" panose="02020603050405020304" pitchFamily="18" charset="0"/>
                <a:cs typeface="Times New Roman" panose="02020603050405020304" pitchFamily="18" charset="0"/>
              </a:rPr>
              <a:t>dyu</a:t>
            </a:r>
            <a:r>
              <a:rPr lang="en-US" sz="2400" dirty="0" smtClean="0">
                <a:latin typeface="Times New Roman" panose="02020603050405020304" pitchFamily="18" charset="0"/>
                <a:cs typeface="Times New Roman" panose="02020603050405020304" pitchFamily="18" charset="0"/>
              </a:rPr>
              <a:t>-Midi (2877 m) </a:t>
            </a:r>
            <a:r>
              <a:rPr lang="en-US" sz="2400" dirty="0" err="1" smtClean="0">
                <a:latin typeface="Times New Roman" panose="02020603050405020304" pitchFamily="18" charset="0"/>
                <a:cs typeface="Times New Roman" panose="02020603050405020304" pitchFamily="18" charset="0"/>
              </a:rPr>
              <a:t>hududida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Phywe</a:t>
            </a:r>
            <a:r>
              <a:rPr lang="en-US" sz="2400" dirty="0" smtClean="0">
                <a:latin typeface="Times New Roman" panose="02020603050405020304" pitchFamily="18" charset="0"/>
                <a:cs typeface="Times New Roman" panose="02020603050405020304" pitchFamily="18" charset="0"/>
              </a:rPr>
              <a:t> PJ45 </a:t>
            </a:r>
            <a:r>
              <a:rPr lang="en-US" sz="2400" dirty="0" err="1" smtClean="0">
                <a:latin typeface="Times New Roman" panose="02020603050405020304" pitchFamily="18" charset="0"/>
                <a:cs typeface="Times New Roman" panose="02020603050405020304" pitchFamily="18" charset="0"/>
              </a:rPr>
              <a:t>Vilson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kamerasida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yuzasi</a:t>
            </a:r>
            <a:r>
              <a:rPr lang="en-US" sz="2400" dirty="0" smtClean="0">
                <a:latin typeface="Times New Roman" panose="02020603050405020304" pitchFamily="18" charset="0"/>
                <a:cs typeface="Times New Roman" panose="02020603050405020304" pitchFamily="18" charset="0"/>
              </a:rPr>
              <a:t> 45 x 45 </a:t>
            </a:r>
            <a:r>
              <a:rPr lang="en-US" sz="2400" dirty="0" err="1" smtClean="0">
                <a:latin typeface="Times New Roman" panose="02020603050405020304" pitchFamily="18" charset="0"/>
                <a:cs typeface="Times New Roman" panose="02020603050405020304" pitchFamily="18" charset="0"/>
              </a:rPr>
              <a:t>sm</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olingan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tasvir</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Ushbu</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surat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Vilson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kamerasida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qayd</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etilishi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mumkin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bo‘lgan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to‘rt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xil</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zarrani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ko‘rsatadi</a:t>
            </a:r>
            <a:r>
              <a:rPr lang="en-US" sz="2400" dirty="0" smtClean="0">
                <a:latin typeface="Times New Roman" panose="02020603050405020304" pitchFamily="18" charset="0"/>
                <a:cs typeface="Times New Roman" panose="02020603050405020304" pitchFamily="18" charset="0"/>
              </a:rPr>
              <a:t>: proton, </a:t>
            </a:r>
            <a:r>
              <a:rPr lang="en-US" sz="2400" dirty="0" err="1" smtClean="0">
                <a:latin typeface="Times New Roman" panose="02020603050405020304" pitchFamily="18" charset="0"/>
                <a:cs typeface="Times New Roman" panose="02020603050405020304" pitchFamily="18" charset="0"/>
              </a:rPr>
              <a:t>elektron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muon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ehtimol</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va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alfa-zarra</a:t>
            </a:r>
            <a:r>
              <a:rPr lang="uz-Latn-UZ" sz="2400"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2"/>
          <a:stretch>
            <a:fillRect/>
          </a:stretch>
        </p:blipFill>
        <p:spPr>
          <a:xfrm>
            <a:off x="2456722" y="1690688"/>
            <a:ext cx="7278556" cy="4623386"/>
          </a:xfrm>
          <a:prstGeom prst="rect">
            <a:avLst/>
          </a:prstGeom>
        </p:spPr>
      </p:pic>
    </p:spTree>
    <p:extLst>
      <p:ext uri="{BB962C8B-B14F-4D97-AF65-F5344CB8AC3E}">
        <p14:creationId xmlns:p14="http://schemas.microsoft.com/office/powerpoint/2010/main" val="30927009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57189"/>
            <a:ext cx="10515600" cy="1714499"/>
          </a:xfrm>
        </p:spPr>
        <p:txBody>
          <a:bodyPr>
            <a:normAutofit fontScale="90000"/>
          </a:bodyPr>
          <a:lstStyle/>
          <a:p>
            <a:r>
              <a:rPr lang="en-US" sz="2700" dirty="0" smtClean="0">
                <a:latin typeface="Times New Roman" panose="02020603050405020304" pitchFamily="18" charset="0"/>
                <a:cs typeface="Times New Roman" panose="02020603050405020304" pitchFamily="18" charset="0"/>
              </a:rPr>
              <a:t>CERN </a:t>
            </a:r>
            <a:r>
              <a:rPr lang="en-US" sz="2700" dirty="0" err="1" smtClean="0">
                <a:latin typeface="Times New Roman" panose="02020603050405020304" pitchFamily="18" charset="0"/>
                <a:cs typeface="Times New Roman" panose="02020603050405020304" pitchFamily="18" charset="0"/>
              </a:rPr>
              <a:t>dagi</a:t>
            </a:r>
            <a:r>
              <a:rPr lang="en-US" sz="2700" dirty="0" smtClean="0">
                <a:latin typeface="Times New Roman" panose="02020603050405020304" pitchFamily="18" charset="0"/>
                <a:cs typeface="Times New Roman" panose="02020603050405020304" pitchFamily="18" charset="0"/>
              </a:rPr>
              <a:t> SPS </a:t>
            </a:r>
            <a:r>
              <a:rPr lang="en-US" sz="2700" dirty="0" err="1" smtClean="0">
                <a:latin typeface="Times New Roman" panose="02020603050405020304" pitchFamily="18" charset="0"/>
                <a:cs typeface="Times New Roman" panose="02020603050405020304" pitchFamily="18" charset="0"/>
              </a:rPr>
              <a:t>tezlatgichida</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GridPix</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detektori</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yordamida</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o‘lchangan</a:t>
            </a:r>
            <a:r>
              <a:rPr lang="en-US" sz="2700" dirty="0" smtClean="0">
                <a:latin typeface="Times New Roman" panose="02020603050405020304" pitchFamily="18" charset="0"/>
                <a:cs typeface="Times New Roman" panose="02020603050405020304" pitchFamily="18" charset="0"/>
              </a:rPr>
              <a:t>, 180 </a:t>
            </a:r>
            <a:r>
              <a:rPr lang="en-US" sz="2700" dirty="0" err="1" smtClean="0">
                <a:latin typeface="Times New Roman" panose="02020603050405020304" pitchFamily="18" charset="0"/>
                <a:cs typeface="Times New Roman" panose="02020603050405020304" pitchFamily="18" charset="0"/>
              </a:rPr>
              <a:t>GeV</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energiyali</a:t>
            </a:r>
            <a:r>
              <a:rPr lang="en-US" sz="2700" dirty="0" smtClean="0">
                <a:latin typeface="Times New Roman" panose="02020603050405020304" pitchFamily="18" charset="0"/>
                <a:cs typeface="Times New Roman" panose="02020603050405020304" pitchFamily="18" charset="0"/>
              </a:rPr>
              <a:t> m</a:t>
            </a:r>
            <a:r>
              <a:rPr lang="uz-Latn-UZ" sz="2700" dirty="0" smtClean="0">
                <a:latin typeface="Times New Roman" panose="02020603050405020304" pitchFamily="18" charset="0"/>
                <a:cs typeface="Times New Roman" panose="02020603050405020304" pitchFamily="18" charset="0"/>
              </a:rPr>
              <a:t>y</a:t>
            </a:r>
            <a:r>
              <a:rPr lang="en-US" sz="2700" dirty="0" err="1" smtClean="0">
                <a:latin typeface="Times New Roman" panose="02020603050405020304" pitchFamily="18" charset="0"/>
                <a:cs typeface="Times New Roman" panose="02020603050405020304" pitchFamily="18" charset="0"/>
              </a:rPr>
              <a:t>uon</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tomonidan</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urib</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chiqarilgan</a:t>
            </a:r>
            <a:r>
              <a:rPr lang="en-US" sz="2700" dirty="0" smtClean="0">
                <a:latin typeface="Times New Roman" panose="02020603050405020304" pitchFamily="18" charset="0"/>
                <a:cs typeface="Times New Roman" panose="02020603050405020304" pitchFamily="18" charset="0"/>
              </a:rPr>
              <a:t> delta-</a:t>
            </a:r>
            <a:r>
              <a:rPr lang="en-US" sz="2700" dirty="0" err="1" smtClean="0">
                <a:latin typeface="Times New Roman" panose="02020603050405020304" pitchFamily="18" charset="0"/>
                <a:cs typeface="Times New Roman" panose="02020603050405020304" pitchFamily="18" charset="0"/>
              </a:rPr>
              <a:t>elektronning</a:t>
            </a:r>
            <a:r>
              <a:rPr lang="en-US" sz="2700" dirty="0" smtClean="0">
                <a:latin typeface="Times New Roman" panose="02020603050405020304" pitchFamily="18" charset="0"/>
                <a:cs typeface="Times New Roman" panose="02020603050405020304" pitchFamily="18" charset="0"/>
              </a:rPr>
              <a:t> 3D </a:t>
            </a:r>
            <a:r>
              <a:rPr lang="en-US" sz="2700" dirty="0" err="1" smtClean="0">
                <a:latin typeface="Times New Roman" panose="02020603050405020304" pitchFamily="18" charset="0"/>
                <a:cs typeface="Times New Roman" panose="02020603050405020304" pitchFamily="18" charset="0"/>
              </a:rPr>
              <a:t>ko‘rinishi</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Ranglar</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balandlik</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chuqurlik</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darajasini</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bildiradi</a:t>
            </a:r>
            <a:r>
              <a:rPr lang="en-US" sz="2700" dirty="0" smtClean="0">
                <a:latin typeface="Times New Roman" panose="02020603050405020304" pitchFamily="18" charset="0"/>
                <a:cs typeface="Times New Roman" panose="02020603050405020304" pitchFamily="18" charset="0"/>
              </a:rPr>
              <a:t>.</a:t>
            </a:r>
            <a:r>
              <a:rPr lang="ru-RU" dirty="0" smtClean="0"/>
              <a:t/>
            </a:r>
            <a:br>
              <a:rPr lang="ru-RU" dirty="0" smtClean="0"/>
            </a:br>
            <a:endParaRPr lang="ru-RU" dirty="0"/>
          </a:p>
        </p:txBody>
      </p:sp>
      <p:pic>
        <p:nvPicPr>
          <p:cNvPr id="4" name="Объект 3">
            <a:extLst>
              <a:ext uri="{FF2B5EF4-FFF2-40B4-BE49-F238E27FC236}">
                <a16:creationId xmlns="" xmlns:a16="http://schemas.microsoft.com/office/drawing/2014/main" xmlns:lc="http://schemas.openxmlformats.org/drawingml/2006/lockedCanvas" id="{71C72081-A693-E0D1-0DCA-484ECF88F195}"/>
              </a:ext>
            </a:extLst>
          </p:cNvPr>
          <p:cNvPicPr>
            <a:picLocks noGrp="1" noChangeAspect="1"/>
          </p:cNvPicPr>
          <p:nvPr>
            <p:ph idx="1"/>
          </p:nvPr>
        </p:nvPicPr>
        <p:blipFill>
          <a:blip r:embed="rId2"/>
          <a:stretch>
            <a:fillRect/>
          </a:stretch>
        </p:blipFill>
        <p:spPr>
          <a:xfrm>
            <a:off x="1775169" y="1814513"/>
            <a:ext cx="9169055" cy="4900612"/>
          </a:xfrm>
          <a:prstGeom prst="rect">
            <a:avLst/>
          </a:prstGeom>
        </p:spPr>
      </p:pic>
    </p:spTree>
    <p:extLst>
      <p:ext uri="{BB962C8B-B14F-4D97-AF65-F5344CB8AC3E}">
        <p14:creationId xmlns:p14="http://schemas.microsoft.com/office/powerpoint/2010/main" val="153364753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783</TotalTime>
  <Words>431</Words>
  <Application>Microsoft Office PowerPoint</Application>
  <PresentationFormat>Широкоэкранный</PresentationFormat>
  <Paragraphs>47</Paragraphs>
  <Slides>22</Slides>
  <Notes>2</Notes>
  <HiddenSlides>0</HiddenSlides>
  <MMClips>1</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22</vt:i4>
      </vt:variant>
    </vt:vector>
  </HeadingPairs>
  <TitlesOfParts>
    <vt:vector size="28" baseType="lpstr">
      <vt:lpstr>Arial</vt:lpstr>
      <vt:lpstr>Calibri</vt:lpstr>
      <vt:lpstr>Calibri Light</vt:lpstr>
      <vt:lpstr>Cambria Math</vt:lpstr>
      <vt:lpstr>Times New Roman</vt:lpstr>
      <vt:lpstr>Тема Office</vt:lpstr>
      <vt:lpstr>Delta elektronlar.Zaryadlangan zarralarning ko'p karrali sochilishi.</vt:lpstr>
      <vt:lpstr>      Reja: 1. Delta elektronlar (δ-nurlar) hosil bo‘lish   mexanizmi va fizik xususiyatlari 2. Zaryadlangan zarralarning ko‘p karrali  (Kulon)  sochilish nazariyasi 3. Delta elektronlar va ko‘p karrali  sochilishning  amaliy ahamiyati</vt:lpstr>
      <vt:lpstr>Zaryadlangan zarra modda ichidan o’tayotganda asosan ikki xil jarayon sodir bo’ladi</vt:lpstr>
      <vt:lpstr> Delta (δ) nurlar — bu muhitda birlamchi elektron bilan o‘zaro ta’sir natijasida ajralib chiqadigan ikkilamchi elektronlardir. Agar delta nur tomonidan yana boshqa delta nur hosil qilinsa, u epsilon nur deyiladi, biroq bu atama tibbiy fizikada keng qo‘llanilmaydi.</vt:lpstr>
      <vt:lpstr>“Birlamchi elektron modda ichidan o‘tayotganda, u ikkilamchi elektronlar (δ-nurlar) va tormozlanish rentgen nurlarini hosil qilish orqali energiyasini yo‘qotadi.”</vt:lpstr>
      <vt:lpstr>Презентация PowerPoint</vt:lpstr>
      <vt:lpstr>Презентация PowerPoint</vt:lpstr>
      <vt:lpstr>Pik-dyu-Midi (2877 m) hududida Phywe PJ45 Vilson kamerasida (yuzasi 45 x 45 sm) olingan tasvir. Ushbu surat Vilson kamerasida qayd etilishi mumkin bo‘lgan to‘rt xil zarrani ko‘rsatadi: proton, elektron, muon (ehtimol) va alfa-zarra.</vt:lpstr>
      <vt:lpstr>CERN dagi SPS tezlatgichida GridPix detektori yordamida o‘lchangan, 180 GeV energiyali myuon tomonidan urib chiqarilgan delta-elektronning 3D ko‘rinishi. Ranglar balandlik (chuqurlik) darajasini bildiradi. </vt:lpstr>
      <vt:lpstr>Zaryadlangan zarrachalarning ko‘p martalik (Kulon) sochilishi nazariyasi  Zaryadlangan zarracha (masalan, elektron, proton, alfa-zarracha) modda ichidan o‘tayotganda atom yadrolarining elektr (Kulon) maydoni bilan o‘zaro ta’sirlashadi. Har bir yadroning maydoni zarrachani kichik burchakka og‘diradi. Modda ichida bunday o‘zaro ta’sirlar juda ko‘p marta sodir bo‘ladi. Natijada zarrachaning umumiy yo‘nalishi dastlabki trayektoriyadan ma’lum burchakka og‘adi. Shu hodisa ko‘p martalik Kulon sochilishi (Multiple Coulomb Scattering — MCS) deyiladi. Har bir alohida sochilish kichik burchakli. Ammo ularning yig‘indisi sezilarli umumiy og‘ishga olib keladi.  </vt:lpstr>
      <vt:lpstr> Kulon sochilishi — bu zaryadlangan zarrachalarning Kulon o‘zaro ta’siri natijasida elastik sochilish jarayonidir. Kulon sochilishi, ayniqsa atom, yadro va subatom tizimlarni o‘rganish vositasi sifatida, 1911-yilda Ernest Rezerford tomonidan ishlab chiqilgan alfa-zarralar sochilish modeli bilan boshlangan. </vt:lpstr>
      <vt:lpstr>Rezerford sochilishining geometrik ko‘rinishi</vt:lpstr>
      <vt:lpstr>Chap tomonda: Agar J. J. Thomsonning atom modeli to‘g‘ri bo‘lganida, barcha alfa zarrachalar yupqa folgadan deyarli og‘ishsiz o‘tib ketishi kerak edi. O‘ng tomonda: Hans Geiger va Ernest Marsden kuzatgan natijaga ko‘ra esa, alfa zarrachalarning kichik bir qismi kuchli og‘ishga uchragan</vt:lpstr>
      <vt:lpstr>Molyer nazariyasi — zaryadlangan zarrachalarning modda ichida ko‘p martalik Kulon sochilishini statistik va aniqroq tarzda tavsiflovchi nazariya bo‘lib, 1947-yilda G. Molyer tomonidan ishlab chiqilgan. Bu nazariya:  Ko‘p martalik kichik burchakli sochilishlarni  Katta burchakli kam ehtimolli sochilishlarni  Atom elektronlari sababli yuzaga keladigan ekranlanish effektini birgalikda hisobga oladi.  Gauss yaqinlashuvi faqat kichik burchaklar uchun to‘g‘ri bo‘lsa,  Molyer nazariyasi butun burchak diapazonida taqsimotni tavsiflaydi.</vt:lpstr>
      <vt:lpstr>   Statistik xususiyati Ko‘p sonli kichik og‘ishlar Markaziy Limit Teoremasiga ko‘ra taxminan Gauss (normal) taqsimot hosil qiladi (kichik burchaklar sohasida). Shuning uchun burchak taqsimoti quyidagicha ifodalanadi:                                       f(θ)∼exp((-"θ" )/"2θ₀" )  Bu yerda: θ— og‘ish burchagi θ₀ — taqsimotning standart og‘ishi (RMS sochilish burchagi)</vt:lpstr>
      <vt:lpstr>Molyer formulasi  amaliy fizika va muhandislik hisoblarida:     </vt:lpstr>
      <vt:lpstr>Delta-elektronlar va ko’p karrali sochilishning farqi</vt:lpstr>
      <vt:lpstr>Презентация PowerPoint</vt:lpstr>
      <vt:lpstr>Simulyatsiyada to‘lqinning muhit orqali tarqalishi va uning interferensiya natijasi ko‘rsatilmoqda. Chap tomonda Re(E) — elektr maydonning haqiqiy qismi. Bu yerda to‘lqin fazasi bo‘yicha tebranadi va chiziqli (qizil-ko‘k) interferensiya chiziqlari hosil bo‘ladi.  O‘ng tomonda |E|² — intensivlik (ya’ni energiya zichligi). Bu yerda yorqin dog‘ (maksimum) interferensiya natijasida kuchaygan signalni bildiradi.  Yuqoridagi nuqtalar esa muhitdagi tasodifiy sochuvchi zarrachalar (yoki notekisliklar) bo‘lib, ular to‘lqinni turli yo‘nalishlarda sochadi.</vt:lpstr>
      <vt:lpstr>       Delta elektronlarning amaliy ahamiyati  1. Radiatsion terapiya va dozimetriya Saraton kasalligini davolashda ishlatiladigan nurlanish modda ichidan o‘tganda delta elektronlar hosil qiladi. Bu elektronlar atrofdagi to‘qimalarda qo‘shimcha ionlanish hosil qiladi. Shu sababli ular nurlanish dozasining taqsimlanishini aniq hisoblashda muhim rol o‘ynaydi. 2. Detektorlar va o‘lchash qurilmalari Zarralar detektorlarida delta elektronlar qo‘shimcha signal hosil qilishi mumkin. Ba’zan ular shovqin manbai bo‘lsa ham, ko‘p hollarda zarrachaning o‘tganini aniqlashga yordam beradi. 3. Elektron mikroskopiya Elektron mikroskoplarda delta elektronlar yuzadan chiqib, tasvir hosil bo‘lishiga yordam beradi. Shu orqali material yuzasining tuzilishi va xususiyatlarini o‘rganish mumkin. 4. Radiobiologiya Delta elektronlar asosiy zarrachaning yo‘lidan chetga chiqib ham harakatlana oladi. Natijada biologik to‘qimalarda, ayniqsa DNK molekulalarida shikastlanishlar yuzaga kelishi mumkin. Bu radiatsiyaning tirik organizmga ta’sirini o‘rganishda muhimdir.  </vt:lpstr>
      <vt:lpstr>Ko‘p martalik sochilishning amaliy ahamiyati  1. Tibbiyot (ion va proton terapiyasi) Saraton kasalligini davolashda ishlatiladigan proton yoki og‘ir ion nurlari modda ichida harakatlanayotganda ko‘p martalik sochilishga uchraydi. Shu sababli nurning qanchalik keng tarqalishini oldindan hisoblash muhim. Bu o‘smani aniq nishonga olish va sog‘lom to‘qimalarni kamroq zararlash imkonini beradi. 2. Elektron mikroskopiya Elektron mikroskopiyada elektronlar namunadan o‘tayotganda ko‘p martalik sochilishga uchraydi. Bu hodisa tasvir aniqligiga ta’sir qiladi. Shu sababli materiallarning ichki tuzilishini o‘rganishda bu jarayon muhim rol o‘ynaydi. 3. Materialshunoslik Ko‘p martalik sochilish elektron difraksiya va elektron mikroskopiya usullarida kristall tuzilishga ega materiallar, yupqa plyonkalar va nanomateriallarning strukturasini o‘rganishda qo‘llaniladi.  </vt:lpstr>
      <vt:lpstr>Foydalanilgan adabiyotlar </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Mirzo Ulug’bek nomidagi  O’zbekiston Milliy Universiteti  Fizika fakulteti F-2305 guruh talabasi  Taniqulova Xusnibonuning  Ionlashtiruvchi nurlanishning moddalar  bilan o’zaro ta’siri  fanidan tayyorlagan  Mustaqil ishi</dc:title>
  <dc:creator>mars</dc:creator>
  <cp:lastModifiedBy>mars</cp:lastModifiedBy>
  <cp:revision>53</cp:revision>
  <dcterms:created xsi:type="dcterms:W3CDTF">2026-02-07T02:43:42Z</dcterms:created>
  <dcterms:modified xsi:type="dcterms:W3CDTF">2026-03-26T01:57:54Z</dcterms:modified>
</cp:coreProperties>
</file>