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8" d="100"/>
          <a:sy n="148" d="100"/>
        </p:scale>
        <p:origin x="5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46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621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534AB7">
              <a:alpha val="25000"/>
            </a:srgbClr>
          </a:solidFill>
          <a:ln w="12700">
            <a:solidFill>
              <a:srgbClr val="534AB7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3C3489">
              <a:alpha val="20000"/>
            </a:srgbClr>
          </a:solidFill>
          <a:ln w="12700">
            <a:solidFill>
              <a:srgbClr val="3C3489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0058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600" dirty="0">
                <a:solidFill>
                  <a:srgbClr val="AFA9EC"/>
                </a:solidFill>
              </a:rPr>
              <a:t>SLAYD 01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914400" y="1371600"/>
            <a:ext cx="7315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Qadimgi tarix –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insoniyat taraqqiyotining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boshlanishi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3200400" y="3474720"/>
            <a:ext cx="2743200" cy="36576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4251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FA9EC"/>
                </a:solidFill>
              </a:rPr>
              <a:t>6-sinf Tarix fani  ·  1–5-paragraflar  ·  Oltin besh qoida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621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534AB7">
              <a:alpha val="25000"/>
            </a:srgbClr>
          </a:solidFill>
          <a:ln w="12700">
            <a:solidFill>
              <a:srgbClr val="534AB7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457200" y="3200400"/>
            <a:ext cx="2743200" cy="2743200"/>
          </a:xfrm>
          <a:prstGeom prst="ellipse">
            <a:avLst/>
          </a:prstGeom>
          <a:solidFill>
            <a:srgbClr val="3C3489">
              <a:alpha val="20000"/>
            </a:srgbClr>
          </a:solidFill>
          <a:ln w="12700">
            <a:solidFill>
              <a:srgbClr val="3C3489">
                <a:alpha val="2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972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16642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65760" y="2231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114800" y="10972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14800" y="16642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530028" y="1051560"/>
            <a:ext cx="3931920" cy="402336"/>
          </a:xfrm>
          <a:prstGeom prst="rect">
            <a:avLst/>
          </a:prstGeom>
          <a:solidFill>
            <a:srgbClr val="534AB7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523587" y="1051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Ibtidoiy to'da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058744" y="148132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FA9EC"/>
                </a:solidFill>
              </a:rPr>
              <a:t>↓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1523587" y="1691640"/>
            <a:ext cx="3931920" cy="402336"/>
          </a:xfrm>
          <a:prstGeom prst="rect">
            <a:avLst/>
          </a:prstGeom>
          <a:solidFill>
            <a:srgbClr val="534AB7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504264" y="169164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Urug'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058744" y="21214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FA9EC"/>
                </a:solidFill>
              </a:rPr>
              <a:t>↓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1523587" y="2331720"/>
            <a:ext cx="3931920" cy="402336"/>
          </a:xfrm>
          <a:prstGeom prst="rect">
            <a:avLst/>
          </a:prstGeom>
          <a:solidFill>
            <a:srgbClr val="534AB7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504264" y="233172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Qabila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058744" y="27614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FA9EC"/>
                </a:solidFill>
              </a:rPr>
              <a:t>↓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1523587" y="2971800"/>
            <a:ext cx="3931920" cy="402336"/>
          </a:xfrm>
          <a:prstGeom prst="rect">
            <a:avLst/>
          </a:prstGeom>
          <a:solidFill>
            <a:srgbClr val="534AB7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504264" y="297180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Qabilalar ittifoqi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274320" y="4343400"/>
            <a:ext cx="8595360" cy="548640"/>
          </a:xfrm>
          <a:prstGeom prst="rect">
            <a:avLst/>
          </a:prstGeom>
          <a:solidFill>
            <a:srgbClr val="534AB7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"Tarixni tushungan — taraqqiyotni tushunadi!"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02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Qadimgi tarixni kimlar o'rganadi?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Tarixni o'rganadigan olimlar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868680"/>
            <a:ext cx="2651760" cy="256032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80160" y="960120"/>
            <a:ext cx="640080" cy="640080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80160" y="960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🔍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5760" y="16642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Arxeologlar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11480" y="1993392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Qazishma olib boradi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Moddiy qoldiqlarni topadi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Tarixiy joylarni o'rganadi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0" y="868680"/>
            <a:ext cx="2651760" cy="256032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06240" y="960120"/>
            <a:ext cx="640080" cy="640080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06240" y="960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🦴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291840" y="16642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Antropologlar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993392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Suyak qoldiqlarini o'rganadi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Jismoniy rivojlanishni tekshiradi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Irqiy tahlil qiladi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26480" y="868680"/>
            <a:ext cx="2651760" cy="256032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132320" y="960120"/>
            <a:ext cx="640080" cy="640080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32320" y="960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🌍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17920" y="16642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Etnograflar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263640" y="1993392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Urf-odat va an'analarni o'rganadi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Madaniyatni tahlil qiladi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Qabila hayotini o'rganadi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74320" y="35661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0690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Arxeolog  ·  Antropolog  ·  Etnograf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03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Tarixiy manbalar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Qadimgi tarix manbalari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868680"/>
            <a:ext cx="4206240" cy="2606040"/>
          </a:xfrm>
          <a:prstGeom prst="rect">
            <a:avLst/>
          </a:prstGeom>
          <a:solidFill>
            <a:srgbClr val="E1F5EE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9144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0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Moddiy manbalar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4048" y="1188720"/>
            <a:ext cx="39319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Qurollar va buyumlar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Me'moriy yodgorliklar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Tanga va muhrlar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G'or rasmlari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Loydan yasalgan idishlar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868680"/>
            <a:ext cx="4206240" cy="260604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73168" y="9144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Yozma manbalar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773168" y="1188720"/>
            <a:ext cx="39319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Avesto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Behistun yozuvlari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Gerodot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Strabon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Arrian · Kvint Kursiy Ruf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3566160"/>
            <a:ext cx="859536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74320" y="35661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0690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Gerodot  ·  Strabon  ·  Arrian  ·  Kvint Kursiy Ruf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04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Tosh davri bosqichlari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Insoniyatning dastlabki davrlari · Timeline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960120"/>
            <a:ext cx="1691640" cy="91440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069848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Paleolit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1435608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26215C"/>
                </a:solidFill>
              </a:rPr>
              <a:t>Qadimgi tosh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057400" y="1380744"/>
            <a:ext cx="384048" cy="73152"/>
          </a:xfrm>
          <a:prstGeom prst="rect">
            <a:avLst/>
          </a:prstGeom>
          <a:solidFill>
            <a:srgbClr val="AFA9EC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31720" y="1298448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FA9EC"/>
                </a:solidFill>
              </a:rPr>
              <a:t>▶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14600" y="960120"/>
            <a:ext cx="1691640" cy="914400"/>
          </a:xfrm>
          <a:prstGeom prst="rect">
            <a:avLst/>
          </a:prstGeom>
          <a:solidFill>
            <a:srgbClr val="E6EEFF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14600" y="1069848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Mezolit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514600" y="1435608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3C3489"/>
                </a:solidFill>
              </a:rPr>
              <a:t>O'rta tosh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206240" y="1380744"/>
            <a:ext cx="384048" cy="73152"/>
          </a:xfrm>
          <a:prstGeom prst="rect">
            <a:avLst/>
          </a:prstGeom>
          <a:solidFill>
            <a:srgbClr val="AFA9EC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80560" y="1298448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FA9EC"/>
                </a:solidFill>
              </a:rPr>
              <a:t>▶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63440" y="960120"/>
            <a:ext cx="1691640" cy="914400"/>
          </a:xfrm>
          <a:prstGeom prst="rect">
            <a:avLst/>
          </a:prstGeom>
          <a:solidFill>
            <a:srgbClr val="D5EAFF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1069848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C44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Neolit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663440" y="1435608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C447C"/>
                </a:solidFill>
              </a:rPr>
              <a:t>Yangi tosh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355080" y="1380744"/>
            <a:ext cx="384048" cy="73152"/>
          </a:xfrm>
          <a:prstGeom prst="rect">
            <a:avLst/>
          </a:prstGeom>
          <a:solidFill>
            <a:srgbClr val="AFA9EC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29400" y="1298448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FA9EC"/>
                </a:solidFill>
              </a:rPr>
              <a:t>▶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812280" y="960120"/>
            <a:ext cx="1691640" cy="914400"/>
          </a:xfrm>
          <a:prstGeom prst="rect">
            <a:avLst/>
          </a:prstGeom>
          <a:solidFill>
            <a:srgbClr val="E1F5EE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12280" y="1069848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50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Eneolit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812280" y="1435608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85041"/>
                </a:solidFill>
              </a:rPr>
              <a:t>Mis-tosh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74320" y="2011680"/>
            <a:ext cx="8595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3D1C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208483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44441"/>
                </a:solidFill>
              </a:rPr>
              <a:t>Davrlarning ma'nosi: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237744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34AB7"/>
                </a:solidFill>
              </a:rPr>
              <a:t>Paleo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051560" y="23774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— Qadimgi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606040" y="237744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34AB7"/>
                </a:solidFill>
              </a:rPr>
              <a:t>Mezo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200400" y="23774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— O'rta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754880" y="237744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34AB7"/>
                </a:solidFill>
              </a:rPr>
              <a:t>Neo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349240" y="23774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— Yangi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903720" y="237744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34AB7"/>
                </a:solidFill>
              </a:rPr>
              <a:t>Eneo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498080" y="23774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</a:rPr>
              <a:t>— Mis bilan birga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274320" y="35661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40690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Paleolit  ·  Mezolit  ·  Neolit  ·  Eneolit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05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 qadimgi odamlar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Odamlarning rivojlanish bosqichlari · Evolyutsiya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914400"/>
            <a:ext cx="2651760" cy="68580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1051560"/>
            <a:ext cx="384048" cy="38404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0515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86968" y="1078992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Avstralopitek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00400" y="914400"/>
            <a:ext cx="2651760" cy="68580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91840" y="1051560"/>
            <a:ext cx="384048" cy="38404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91840" y="10515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767328" y="1078992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Zinjantrop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080760" y="914400"/>
            <a:ext cx="2651760" cy="68580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72200" y="1051560"/>
            <a:ext cx="384048" cy="38404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10515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647688" y="1078992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Pitekantrop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20040" y="1737360"/>
            <a:ext cx="2651760" cy="68580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" y="1874520"/>
            <a:ext cx="384048" cy="38404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86968" y="1901952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Sinantrop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200400" y="1737360"/>
            <a:ext cx="2651760" cy="68580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91840" y="1874520"/>
            <a:ext cx="384048" cy="38404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918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767328" y="1901952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Neandertal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080760" y="1737360"/>
            <a:ext cx="2651760" cy="685800"/>
          </a:xfrm>
          <a:prstGeom prst="rect">
            <a:avLst/>
          </a:prstGeom>
          <a:solidFill>
            <a:srgbClr val="E1F5EE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172200" y="1874520"/>
            <a:ext cx="384048" cy="38404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7220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647688" y="1901952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0850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Kromanyon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274320" y="2834640"/>
            <a:ext cx="8595360" cy="594360"/>
          </a:xfrm>
          <a:prstGeom prst="rect">
            <a:avLst/>
          </a:prstGeom>
          <a:solidFill>
            <a:srgbClr val="FAC775"/>
          </a:solidFill>
          <a:ln w="12700">
            <a:solidFill>
              <a:srgbClr val="41240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28986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12402"/>
                </a:solidFill>
              </a:rPr>
              <a:t>★  Teshiktosh neandertal bolasi — O'rta Osiyo ibtidoiy odamining yorqin namunasi (O'zbekiston)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74320" y="3566160"/>
            <a:ext cx="859536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74320" y="35661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" y="40690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Avstralopitek · Zinjantrop · Pitekantrop · Sinantrop · Neandertal · Kromanyon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06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Dastlabki xo'jalik turlari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O'zlashtiruvchi va ishlab chiqaruvchi xo'jalik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868680"/>
            <a:ext cx="4160520" cy="2606040"/>
          </a:xfrm>
          <a:prstGeom prst="rect">
            <a:avLst/>
          </a:prstGeom>
          <a:solidFill>
            <a:srgbClr val="E1F5EE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9144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50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O'zlashtiruvchi xo'jalik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1261872"/>
            <a:ext cx="3886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085041"/>
                </a:solidFill>
              </a:rPr>
              <a:t>🏹  Ovchilik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85041"/>
                </a:solidFill>
              </a:rPr>
              <a:t>🌿  Termachilik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85041"/>
                </a:solidFill>
              </a:rPr>
              <a:t>🎣  Baliq ovlash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085041"/>
                </a:solidFill>
              </a:rPr>
              <a:t>→ Tabiatga qaram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09160" y="868680"/>
            <a:ext cx="4160520" cy="260604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9144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Ishlab chiqaruvchi xo'jalik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46320" y="1261872"/>
            <a:ext cx="3886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6215C"/>
                </a:solidFill>
              </a:rPr>
              <a:t>🌾  Dehqonchilik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6215C"/>
                </a:solidFill>
              </a:rPr>
              <a:t>🐄  Chorvachilik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6215C"/>
                </a:solidFill>
              </a:rPr>
              <a:t>🏺  Kulolchilik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6215C"/>
                </a:solidFill>
              </a:rPr>
              <a:t>→ Mahsulot yaratish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443984" y="1993392"/>
            <a:ext cx="274320" cy="73152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416552" y="1874520"/>
            <a:ext cx="320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34AB7"/>
                </a:solidFill>
              </a:rPr>
              <a:t>↔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74320" y="3566160"/>
            <a:ext cx="859536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35661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0690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Tabiatdan olish  ·  Tabiatni o'zgartirish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07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Dastlabki diniy e'tiqodlar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Qadimgi insonlarning tasavvurlari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868680"/>
            <a:ext cx="2788920" cy="2606040"/>
          </a:xfrm>
          <a:prstGeom prst="rect">
            <a:avLst/>
          </a:prstGeom>
          <a:solidFill>
            <a:srgbClr val="FFF0E6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344168" y="1005840"/>
            <a:ext cx="658368" cy="65836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44168" y="100584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🐺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65760" y="173736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Totemizm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65760" y="2084832"/>
            <a:ext cx="2606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</a:rPr>
              <a:t>Hayvon — urug'ning qarindoshi va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</a:rPr>
              <a:t>himoyachisi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0" y="868680"/>
            <a:ext cx="2788920" cy="2606040"/>
          </a:xfrm>
          <a:prstGeom prst="rect">
            <a:avLst/>
          </a:prstGeom>
          <a:solidFill>
            <a:srgbClr val="E8F4FD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70248" y="1005840"/>
            <a:ext cx="658368" cy="65836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70248" y="100584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👻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291840" y="173736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Animizm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291840" y="2084832"/>
            <a:ext cx="2606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</a:rPr>
              <a:t>Barcha narsada ruh bor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</a:rPr>
              <a:t>degan e'tiqod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26480" y="868680"/>
            <a:ext cx="2788920" cy="260604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196328" y="1005840"/>
            <a:ext cx="658368" cy="658368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96328" y="100584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💎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217920" y="173736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621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Fetishizm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217920" y="2084832"/>
            <a:ext cx="2606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</a:rPr>
              <a:t>Jismlarga sehrli kuch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A1A2E"/>
                </a:solidFill>
              </a:rPr>
              <a:t>nisbat berish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" y="3566160"/>
            <a:ext cx="859536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5661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0690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Totemizm  ·  Animizm  ·  Fetishizm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08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Urug'chilik jamiyati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Matriarxat va patriarxat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868680"/>
            <a:ext cx="4160520" cy="2194560"/>
          </a:xfrm>
          <a:prstGeom prst="rect">
            <a:avLst/>
          </a:prstGeom>
          <a:solidFill>
            <a:srgbClr val="E1F5EE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9144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0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Matriarxat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1234440"/>
            <a:ext cx="3886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👩  Ona urug'i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Ayol mavqei yuqori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Matrilineal nasab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085041"/>
                </a:solidFill>
              </a:rPr>
              <a:t>Qadimgi bosqich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09160" y="868680"/>
            <a:ext cx="4160520" cy="219456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9144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Patriarxat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0" y="1234440"/>
            <a:ext cx="3886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👨  Ota urug'i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Erkak yetakchi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Mulk meros qilish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6215C"/>
                </a:solidFill>
              </a:rPr>
              <a:t>Keyingi bosqich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1371600" y="3200400"/>
            <a:ext cx="2286000" cy="457200"/>
          </a:xfrm>
          <a:prstGeom prst="rect">
            <a:avLst/>
          </a:prstGeom>
          <a:solidFill>
            <a:srgbClr val="E1F5EE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71600" y="32004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Matriarxat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749040" y="3264408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AFA9EC"/>
                </a:solidFill>
              </a:rPr>
              <a:t>→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297680" y="3200400"/>
            <a:ext cx="2286000" cy="457200"/>
          </a:xfrm>
          <a:prstGeom prst="rect">
            <a:avLst/>
          </a:prstGeom>
          <a:solidFill>
            <a:srgbClr val="EEEDFE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0" y="32004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Patriarxat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" y="3794760"/>
            <a:ext cx="859536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37947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2976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Ona (mater)  ·  Ota (pater)  — lotincha so'zlar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215C"/>
          </a:solidFill>
          <a:ln w="12700">
            <a:solidFill>
              <a:srgbClr val="2621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5544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09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8680" y="914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Eneolit, bronza va temir davri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68680" y="4572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AFA9EC"/>
                </a:solidFill>
              </a:rPr>
              <a:t>Metall davrining boshlanishi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31520" y="868680"/>
            <a:ext cx="2377440" cy="1005840"/>
          </a:xfrm>
          <a:prstGeom prst="rect">
            <a:avLst/>
          </a:prstGeom>
          <a:solidFill>
            <a:srgbClr val="D3D1C7"/>
          </a:solidFill>
          <a:ln w="12700">
            <a:solidFill>
              <a:srgbClr val="44444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0058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 (Eneolit)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2C2C2A"/>
                </a:solidFill>
              </a:rPr>
              <a:t>Birinchi metall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108960" y="1316736"/>
            <a:ext cx="292608" cy="64008"/>
          </a:xfrm>
          <a:prstGeom prst="rect">
            <a:avLst/>
          </a:prstGeom>
          <a:solidFill>
            <a:srgbClr val="AFA9EC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243584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FA9EC"/>
                </a:solidFill>
              </a:rPr>
              <a:t>▶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474720" y="868680"/>
            <a:ext cx="2377440" cy="1005840"/>
          </a:xfrm>
          <a:prstGeom prst="rect">
            <a:avLst/>
          </a:prstGeom>
          <a:solidFill>
            <a:srgbClr val="FAC775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0" y="10058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1240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Bronza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74720" y="13716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412402"/>
                </a:solidFill>
              </a:rPr>
              <a:t>Mis + Qalay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852160" y="1316736"/>
            <a:ext cx="292608" cy="64008"/>
          </a:xfrm>
          <a:prstGeom prst="rect">
            <a:avLst/>
          </a:prstGeom>
          <a:solidFill>
            <a:srgbClr val="AFA9EC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243584"/>
            <a:ext cx="182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FA9EC"/>
                </a:solidFill>
              </a:rPr>
              <a:t>▶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217920" y="868680"/>
            <a:ext cx="2377440" cy="1005840"/>
          </a:xfrm>
          <a:prstGeom prst="rect">
            <a:avLst/>
          </a:prstGeom>
          <a:solidFill>
            <a:srgbClr val="F7C1C1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0" y="10058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5013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Temir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217920" y="13716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01313"/>
                </a:solidFill>
              </a:rPr>
              <a:t>Eng mustahkam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1993392"/>
            <a:ext cx="8595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3D1C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20574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44441"/>
                </a:solidFill>
              </a:rPr>
              <a:t>Muhim ixtirolar: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233172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1. Sug'orma dehqonchilik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754880" y="233172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2. Kulolchilik charxi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271576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3. G'ildirak ixtirosi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754880" y="271576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</a:rPr>
              <a:t>4. Harbiy demokratiya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01752" y="3475228"/>
            <a:ext cx="859536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4320" y="3566160"/>
            <a:ext cx="54864" cy="7498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406908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34AB7"/>
                </a:solidFill>
              </a:rPr>
              <a:t>Mis  →  Bronza  →  Temir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393</Words>
  <Application>Microsoft Office PowerPoint</Application>
  <PresentationFormat>Экран (16:9)</PresentationFormat>
  <Paragraphs>164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Qadimgi tarix – taraqqiyotning boshlanishi</dc:title>
  <dc:subject>PptxGenJS Presentation</dc:subject>
  <dc:creator>PptxGenJS</dc:creator>
  <cp:lastModifiedBy>Пользователь</cp:lastModifiedBy>
  <cp:revision>4</cp:revision>
  <dcterms:created xsi:type="dcterms:W3CDTF">2026-05-20T05:46:53Z</dcterms:created>
  <dcterms:modified xsi:type="dcterms:W3CDTF">2026-05-20T05:54:51Z</dcterms:modified>
</cp:coreProperties>
</file>