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5" Type="http://schemas.openxmlformats.org/officeDocument/2006/relationships/image" Target="../media/image-1-5.png"/><Relationship Id="rId6" Type="http://schemas.openxmlformats.org/officeDocument/2006/relationships/image" Target="../media/image-1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image" Target="../media/image-10-4.png"/><Relationship Id="rId5" Type="http://schemas.openxmlformats.org/officeDocument/2006/relationships/image" Target="../media/image-10-5.png"/><Relationship Id="rId6" Type="http://schemas.openxmlformats.org/officeDocument/2006/relationships/image" Target="../media/image-10-6.png"/><Relationship Id="rId7" Type="http://schemas.openxmlformats.org/officeDocument/2006/relationships/image" Target="../media/image-10-7.png"/><Relationship Id="rId8" Type="http://schemas.openxmlformats.org/officeDocument/2006/relationships/image" Target="../media/image-10-8.png"/><Relationship Id="rId9" Type="http://schemas.openxmlformats.org/officeDocument/2006/relationships/image" Target="../media/image-10-9.png"/><Relationship Id="rId10" Type="http://schemas.openxmlformats.org/officeDocument/2006/relationships/image" Target="../media/image-10-10.png"/><Relationship Id="rId11" Type="http://schemas.openxmlformats.org/officeDocument/2006/relationships/image" Target="../media/image-10-11.png"/><Relationship Id="rId12" Type="http://schemas.openxmlformats.org/officeDocument/2006/relationships/image" Target="../media/image-10-12.png"/><Relationship Id="rId13" Type="http://schemas.openxmlformats.org/officeDocument/2006/relationships/image" Target="../media/image-10-13.png"/><Relationship Id="rId14" Type="http://schemas.openxmlformats.org/officeDocument/2006/relationships/image" Target="../media/image-10-14.png"/><Relationship Id="rId15" Type="http://schemas.openxmlformats.org/officeDocument/2006/relationships/image" Target="../media/image-10-15.png"/><Relationship Id="rId16" Type="http://schemas.openxmlformats.org/officeDocument/2006/relationships/slideLayout" Target="../slideLayouts/slideLayout1.xml"/><Relationship Id="rId17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1-3.png"/><Relationship Id="rId4" Type="http://schemas.openxmlformats.org/officeDocument/2006/relationships/image" Target="../media/image-11-4.png"/><Relationship Id="rId5" Type="http://schemas.openxmlformats.org/officeDocument/2006/relationships/image" Target="../media/image-11-5.png"/><Relationship Id="rId6" Type="http://schemas.openxmlformats.org/officeDocument/2006/relationships/image" Target="../media/image-11-6.png"/><Relationship Id="rId7" Type="http://schemas.openxmlformats.org/officeDocument/2006/relationships/image" Target="../media/image-11-7.png"/><Relationship Id="rId8" Type="http://schemas.openxmlformats.org/officeDocument/2006/relationships/image" Target="../media/image-11-8.png"/><Relationship Id="rId9" Type="http://schemas.openxmlformats.org/officeDocument/2006/relationships/image" Target="../media/image-11-9.png"/><Relationship Id="rId10" Type="http://schemas.openxmlformats.org/officeDocument/2006/relationships/image" Target="../media/image-11-10.png"/><Relationship Id="rId11" Type="http://schemas.openxmlformats.org/officeDocument/2006/relationships/image" Target="../media/image-11-11.png"/><Relationship Id="rId12" Type="http://schemas.openxmlformats.org/officeDocument/2006/relationships/image" Target="../media/image-11-12.png"/><Relationship Id="rId13" Type="http://schemas.openxmlformats.org/officeDocument/2006/relationships/image" Target="../media/image-11-13.png"/><Relationship Id="rId14" Type="http://schemas.openxmlformats.org/officeDocument/2006/relationships/image" Target="../media/image-11-14.png"/><Relationship Id="rId15" Type="http://schemas.openxmlformats.org/officeDocument/2006/relationships/image" Target="../media/image-11-15.png"/><Relationship Id="rId16" Type="http://schemas.openxmlformats.org/officeDocument/2006/relationships/image" Target="../media/image-11-16.png"/><Relationship Id="rId17" Type="http://schemas.openxmlformats.org/officeDocument/2006/relationships/image" Target="../media/image-11-17.png"/><Relationship Id="rId18" Type="http://schemas.openxmlformats.org/officeDocument/2006/relationships/image" Target="../media/image-11-18.png"/><Relationship Id="rId19" Type="http://schemas.openxmlformats.org/officeDocument/2006/relationships/image" Target="../media/image-11-19.png"/><Relationship Id="rId20" Type="http://schemas.openxmlformats.org/officeDocument/2006/relationships/slideLayout" Target="../slideLayouts/slideLayout1.xml"/><Relationship Id="rId21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image" Target="../media/image-12-3.png"/><Relationship Id="rId4" Type="http://schemas.openxmlformats.org/officeDocument/2006/relationships/image" Target="../media/image-12-4.png"/><Relationship Id="rId5" Type="http://schemas.openxmlformats.org/officeDocument/2006/relationships/image" Target="../media/image-12-5.png"/><Relationship Id="rId6" Type="http://schemas.openxmlformats.org/officeDocument/2006/relationships/image" Target="../media/image-12-6.png"/><Relationship Id="rId7" Type="http://schemas.openxmlformats.org/officeDocument/2006/relationships/image" Target="../media/image-12-7.png"/><Relationship Id="rId8" Type="http://schemas.openxmlformats.org/officeDocument/2006/relationships/image" Target="../media/image-12-8.png"/><Relationship Id="rId9" Type="http://schemas.openxmlformats.org/officeDocument/2006/relationships/image" Target="../media/image-12-9.png"/><Relationship Id="rId10" Type="http://schemas.openxmlformats.org/officeDocument/2006/relationships/image" Target="../media/image-12-10.png"/><Relationship Id="rId11" Type="http://schemas.openxmlformats.org/officeDocument/2006/relationships/image" Target="../media/image-12-11.png"/><Relationship Id="rId12" Type="http://schemas.openxmlformats.org/officeDocument/2006/relationships/image" Target="../media/image-12-12.png"/><Relationship Id="rId13" Type="http://schemas.openxmlformats.org/officeDocument/2006/relationships/image" Target="../media/image-12-13.png"/><Relationship Id="rId14" Type="http://schemas.openxmlformats.org/officeDocument/2006/relationships/image" Target="../media/image-12-14.png"/><Relationship Id="rId15" Type="http://schemas.openxmlformats.org/officeDocument/2006/relationships/image" Target="../media/image-12-15.png"/><Relationship Id="rId16" Type="http://schemas.openxmlformats.org/officeDocument/2006/relationships/image" Target="../media/image-12-16.png"/><Relationship Id="rId17" Type="http://schemas.openxmlformats.org/officeDocument/2006/relationships/image" Target="../media/image-12-17.png"/><Relationship Id="rId18" Type="http://schemas.openxmlformats.org/officeDocument/2006/relationships/image" Target="../media/image-12-18.png"/><Relationship Id="rId19" Type="http://schemas.openxmlformats.org/officeDocument/2006/relationships/image" Target="../media/image-12-19.png"/><Relationship Id="rId20" Type="http://schemas.openxmlformats.org/officeDocument/2006/relationships/slideLayout" Target="../slideLayouts/slideLayout1.xml"/><Relationship Id="rId21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image" Target="../media/image-13-5.png"/><Relationship Id="rId6" Type="http://schemas.openxmlformats.org/officeDocument/2006/relationships/image" Target="../media/image-13-6.png"/><Relationship Id="rId7" Type="http://schemas.openxmlformats.org/officeDocument/2006/relationships/image" Target="../media/image-13-7.png"/><Relationship Id="rId8" Type="http://schemas.openxmlformats.org/officeDocument/2006/relationships/image" Target="../media/image-13-8.png"/><Relationship Id="rId9" Type="http://schemas.openxmlformats.org/officeDocument/2006/relationships/image" Target="../media/image-13-9.png"/><Relationship Id="rId10" Type="http://schemas.openxmlformats.org/officeDocument/2006/relationships/image" Target="../media/image-13-10.png"/><Relationship Id="rId11" Type="http://schemas.openxmlformats.org/officeDocument/2006/relationships/image" Target="../media/image-13-11.png"/><Relationship Id="rId12" Type="http://schemas.openxmlformats.org/officeDocument/2006/relationships/image" Target="../media/image-13-12.png"/><Relationship Id="rId13" Type="http://schemas.openxmlformats.org/officeDocument/2006/relationships/image" Target="../media/image-13-13.png"/><Relationship Id="rId14" Type="http://schemas.openxmlformats.org/officeDocument/2006/relationships/image" Target="../media/image-13-14.png"/><Relationship Id="rId15" Type="http://schemas.openxmlformats.org/officeDocument/2006/relationships/image" Target="../media/image-13-15.png"/><Relationship Id="rId16" Type="http://schemas.openxmlformats.org/officeDocument/2006/relationships/image" Target="../media/image-13-16.png"/><Relationship Id="rId17" Type="http://schemas.openxmlformats.org/officeDocument/2006/relationships/image" Target="../media/image-13-17.png"/><Relationship Id="rId18" Type="http://schemas.openxmlformats.org/officeDocument/2006/relationships/image" Target="../media/image-13-18.png"/><Relationship Id="rId19" Type="http://schemas.openxmlformats.org/officeDocument/2006/relationships/image" Target="../media/image-13-19.png"/><Relationship Id="rId20" Type="http://schemas.openxmlformats.org/officeDocument/2006/relationships/image" Target="../media/image-13-20.png"/><Relationship Id="rId21" Type="http://schemas.openxmlformats.org/officeDocument/2006/relationships/image" Target="../media/image-13-21.png"/><Relationship Id="rId22" Type="http://schemas.openxmlformats.org/officeDocument/2006/relationships/image" Target="../media/image-13-22.png"/><Relationship Id="rId23" Type="http://schemas.openxmlformats.org/officeDocument/2006/relationships/image" Target="../media/image-13-23.png"/><Relationship Id="rId24" Type="http://schemas.openxmlformats.org/officeDocument/2006/relationships/image" Target="../media/image-13-24.png"/><Relationship Id="rId25" Type="http://schemas.openxmlformats.org/officeDocument/2006/relationships/image" Target="../media/image-13-25.png"/><Relationship Id="rId26" Type="http://schemas.openxmlformats.org/officeDocument/2006/relationships/slideLayout" Target="../slideLayouts/slideLayout1.xml"/><Relationship Id="rId27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image" Target="../media/image-14-3.png"/><Relationship Id="rId4" Type="http://schemas.openxmlformats.org/officeDocument/2006/relationships/image" Target="../media/image-14-4.png"/><Relationship Id="rId5" Type="http://schemas.openxmlformats.org/officeDocument/2006/relationships/image" Target="../media/image-14-5.png"/><Relationship Id="rId6" Type="http://schemas.openxmlformats.org/officeDocument/2006/relationships/image" Target="../media/image-14-6.png"/><Relationship Id="rId7" Type="http://schemas.openxmlformats.org/officeDocument/2006/relationships/image" Target="../media/image-14-7.png"/><Relationship Id="rId8" Type="http://schemas.openxmlformats.org/officeDocument/2006/relationships/image" Target="../media/image-14-8.png"/><Relationship Id="rId9" Type="http://schemas.openxmlformats.org/officeDocument/2006/relationships/image" Target="../media/image-14-9.png"/><Relationship Id="rId10" Type="http://schemas.openxmlformats.org/officeDocument/2006/relationships/image" Target="../media/image-14-10.png"/><Relationship Id="rId11" Type="http://schemas.openxmlformats.org/officeDocument/2006/relationships/image" Target="../media/image-14-11.png"/><Relationship Id="rId12" Type="http://schemas.openxmlformats.org/officeDocument/2006/relationships/image" Target="../media/image-14-12.png"/><Relationship Id="rId13" Type="http://schemas.openxmlformats.org/officeDocument/2006/relationships/image" Target="../media/image-14-13.png"/><Relationship Id="rId14" Type="http://schemas.openxmlformats.org/officeDocument/2006/relationships/image" Target="../media/image-14-14.png"/><Relationship Id="rId15" Type="http://schemas.openxmlformats.org/officeDocument/2006/relationships/image" Target="../media/image-14-15.png"/><Relationship Id="rId16" Type="http://schemas.openxmlformats.org/officeDocument/2006/relationships/image" Target="../media/image-14-16.png"/><Relationship Id="rId17" Type="http://schemas.openxmlformats.org/officeDocument/2006/relationships/image" Target="../media/image-14-17.png"/><Relationship Id="rId18" Type="http://schemas.openxmlformats.org/officeDocument/2006/relationships/image" Target="../media/image-14-18.png"/><Relationship Id="rId19" Type="http://schemas.openxmlformats.org/officeDocument/2006/relationships/image" Target="../media/image-14-19.png"/><Relationship Id="rId20" Type="http://schemas.openxmlformats.org/officeDocument/2006/relationships/image" Target="../media/image-14-20.png"/><Relationship Id="rId21" Type="http://schemas.openxmlformats.org/officeDocument/2006/relationships/image" Target="../media/image-14-21.png"/><Relationship Id="rId22" Type="http://schemas.openxmlformats.org/officeDocument/2006/relationships/image" Target="../media/image-14-22.png"/><Relationship Id="rId23" Type="http://schemas.openxmlformats.org/officeDocument/2006/relationships/image" Target="../media/image-14-23.png"/><Relationship Id="rId24" Type="http://schemas.openxmlformats.org/officeDocument/2006/relationships/image" Target="../media/image-14-24.png"/><Relationship Id="rId25" Type="http://schemas.openxmlformats.org/officeDocument/2006/relationships/image" Target="../media/image-14-25.png"/><Relationship Id="rId26" Type="http://schemas.openxmlformats.org/officeDocument/2006/relationships/image" Target="../media/image-14-26.png"/><Relationship Id="rId27" Type="http://schemas.openxmlformats.org/officeDocument/2006/relationships/slideLayout" Target="../slideLayouts/slideLayout1.xml"/><Relationship Id="rId28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png"/><Relationship Id="rId3" Type="http://schemas.openxmlformats.org/officeDocument/2006/relationships/image" Target="../media/image-15-3.png"/><Relationship Id="rId4" Type="http://schemas.openxmlformats.org/officeDocument/2006/relationships/image" Target="../media/image-15-4.png"/><Relationship Id="rId5" Type="http://schemas.openxmlformats.org/officeDocument/2006/relationships/image" Target="../media/image-15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image" Target="../media/image-2-7.png"/><Relationship Id="rId8" Type="http://schemas.openxmlformats.org/officeDocument/2006/relationships/image" Target="../media/image-2-8.png"/><Relationship Id="rId9" Type="http://schemas.openxmlformats.org/officeDocument/2006/relationships/image" Target="../media/image-2-9.png"/><Relationship Id="rId10" Type="http://schemas.openxmlformats.org/officeDocument/2006/relationships/image" Target="../media/image-2-10.png"/><Relationship Id="rId11" Type="http://schemas.openxmlformats.org/officeDocument/2006/relationships/image" Target="../media/image-2-11.png"/><Relationship Id="rId12" Type="http://schemas.openxmlformats.org/officeDocument/2006/relationships/image" Target="../media/image-2-12.png"/><Relationship Id="rId13" Type="http://schemas.openxmlformats.org/officeDocument/2006/relationships/image" Target="../media/image-2-13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image" Target="../media/image-3-5.png"/><Relationship Id="rId6" Type="http://schemas.openxmlformats.org/officeDocument/2006/relationships/image" Target="../media/image-3-6.png"/><Relationship Id="rId7" Type="http://schemas.openxmlformats.org/officeDocument/2006/relationships/image" Target="../media/image-3-7.png"/><Relationship Id="rId8" Type="http://schemas.openxmlformats.org/officeDocument/2006/relationships/image" Target="../media/image-3-8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image" Target="../media/image-3-12.png"/><Relationship Id="rId13" Type="http://schemas.openxmlformats.org/officeDocument/2006/relationships/image" Target="../media/image-3-13.png"/><Relationship Id="rId14" Type="http://schemas.openxmlformats.org/officeDocument/2006/relationships/image" Target="../media/image-3-14.png"/><Relationship Id="rId15" Type="http://schemas.openxmlformats.org/officeDocument/2006/relationships/image" Target="../media/image-3-15.png"/><Relationship Id="rId16" Type="http://schemas.openxmlformats.org/officeDocument/2006/relationships/image" Target="../media/image-3-16.png"/><Relationship Id="rId17" Type="http://schemas.openxmlformats.org/officeDocument/2006/relationships/image" Target="../media/image-3-17.png"/><Relationship Id="rId18" Type="http://schemas.openxmlformats.org/officeDocument/2006/relationships/image" Target="../media/image-3-18.png"/><Relationship Id="rId19" Type="http://schemas.openxmlformats.org/officeDocument/2006/relationships/image" Target="../media/image-3-19.png"/><Relationship Id="rId20" Type="http://schemas.openxmlformats.org/officeDocument/2006/relationships/image" Target="../media/image-3-20.png"/><Relationship Id="rId21" Type="http://schemas.openxmlformats.org/officeDocument/2006/relationships/image" Target="../media/image-3-21.png"/><Relationship Id="rId22" Type="http://schemas.openxmlformats.org/officeDocument/2006/relationships/image" Target="../media/image-3-22.png"/><Relationship Id="rId23" Type="http://schemas.openxmlformats.org/officeDocument/2006/relationships/slideLayout" Target="../slideLayouts/slideLayout1.xml"/><Relationship Id="rId2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image" Target="../media/image-4-6.png"/><Relationship Id="rId7" Type="http://schemas.openxmlformats.org/officeDocument/2006/relationships/image" Target="../media/image-4-7.png"/><Relationship Id="rId8" Type="http://schemas.openxmlformats.org/officeDocument/2006/relationships/image" Target="../media/image-4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5-5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image" Target="../media/image-5-8.png"/><Relationship Id="rId9" Type="http://schemas.openxmlformats.org/officeDocument/2006/relationships/image" Target="../media/image-5-9.png"/><Relationship Id="rId10" Type="http://schemas.openxmlformats.org/officeDocument/2006/relationships/image" Target="../media/image-5-10.png"/><Relationship Id="rId11" Type="http://schemas.openxmlformats.org/officeDocument/2006/relationships/image" Target="../media/image-5-11.png"/><Relationship Id="rId12" Type="http://schemas.openxmlformats.org/officeDocument/2006/relationships/image" Target="../media/image-5-12.png"/><Relationship Id="rId13" Type="http://schemas.openxmlformats.org/officeDocument/2006/relationships/image" Target="../media/image-5-13.png"/><Relationship Id="rId14" Type="http://schemas.openxmlformats.org/officeDocument/2006/relationships/image" Target="../media/image-5-14.png"/><Relationship Id="rId15" Type="http://schemas.openxmlformats.org/officeDocument/2006/relationships/image" Target="../media/image-5-15.png"/><Relationship Id="rId16" Type="http://schemas.openxmlformats.org/officeDocument/2006/relationships/image" Target="../media/image-5-16.png"/><Relationship Id="rId17" Type="http://schemas.openxmlformats.org/officeDocument/2006/relationships/slideLayout" Target="../slideLayouts/slideLayout1.xml"/><Relationship Id="rId18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6" Type="http://schemas.openxmlformats.org/officeDocument/2006/relationships/image" Target="../media/image-6-6.png"/><Relationship Id="rId7" Type="http://schemas.openxmlformats.org/officeDocument/2006/relationships/image" Target="../media/image-6-7.png"/><Relationship Id="rId8" Type="http://schemas.openxmlformats.org/officeDocument/2006/relationships/image" Target="../media/image-6-8.png"/><Relationship Id="rId9" Type="http://schemas.openxmlformats.org/officeDocument/2006/relationships/image" Target="../media/image-6-9.png"/><Relationship Id="rId10" Type="http://schemas.openxmlformats.org/officeDocument/2006/relationships/image" Target="../media/image-6-10.png"/><Relationship Id="rId11" Type="http://schemas.openxmlformats.org/officeDocument/2006/relationships/image" Target="../media/image-6-11.png"/><Relationship Id="rId12" Type="http://schemas.openxmlformats.org/officeDocument/2006/relationships/image" Target="../media/image-6-12.png"/><Relationship Id="rId13" Type="http://schemas.openxmlformats.org/officeDocument/2006/relationships/image" Target="../media/image-6-13.png"/><Relationship Id="rId14" Type="http://schemas.openxmlformats.org/officeDocument/2006/relationships/image" Target="../media/image-6-14.png"/><Relationship Id="rId15" Type="http://schemas.openxmlformats.org/officeDocument/2006/relationships/image" Target="../media/image-6-15.png"/><Relationship Id="rId16" Type="http://schemas.openxmlformats.org/officeDocument/2006/relationships/image" Target="../media/image-6-16.png"/><Relationship Id="rId17" Type="http://schemas.openxmlformats.org/officeDocument/2006/relationships/slideLayout" Target="../slideLayouts/slideLayout1.xml"/><Relationship Id="rId18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6" Type="http://schemas.openxmlformats.org/officeDocument/2006/relationships/image" Target="../media/image-7-6.png"/><Relationship Id="rId7" Type="http://schemas.openxmlformats.org/officeDocument/2006/relationships/image" Target="../media/image-7-7.png"/><Relationship Id="rId8" Type="http://schemas.openxmlformats.org/officeDocument/2006/relationships/image" Target="../media/image-7-8.png"/><Relationship Id="rId9" Type="http://schemas.openxmlformats.org/officeDocument/2006/relationships/image" Target="../media/image-7-9.png"/><Relationship Id="rId10" Type="http://schemas.openxmlformats.org/officeDocument/2006/relationships/image" Target="../media/image-7-10.png"/><Relationship Id="rId11" Type="http://schemas.openxmlformats.org/officeDocument/2006/relationships/image" Target="../media/image-7-11.png"/><Relationship Id="rId12" Type="http://schemas.openxmlformats.org/officeDocument/2006/relationships/image" Target="../media/image-7-12.png"/><Relationship Id="rId13" Type="http://schemas.openxmlformats.org/officeDocument/2006/relationships/image" Target="../media/image-7-13.png"/><Relationship Id="rId14" Type="http://schemas.openxmlformats.org/officeDocument/2006/relationships/image" Target="../media/image-7-14.png"/><Relationship Id="rId15" Type="http://schemas.openxmlformats.org/officeDocument/2006/relationships/image" Target="../media/image-7-15.png"/><Relationship Id="rId16" Type="http://schemas.openxmlformats.org/officeDocument/2006/relationships/image" Target="../media/image-7-16.png"/><Relationship Id="rId17" Type="http://schemas.openxmlformats.org/officeDocument/2006/relationships/slideLayout" Target="../slideLayouts/slideLayout1.xml"/><Relationship Id="rId18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image" Target="../media/image-8-6.png"/><Relationship Id="rId7" Type="http://schemas.openxmlformats.org/officeDocument/2006/relationships/image" Target="../media/image-8-7.png"/><Relationship Id="rId8" Type="http://schemas.openxmlformats.org/officeDocument/2006/relationships/image" Target="../media/image-8-8.png"/><Relationship Id="rId9" Type="http://schemas.openxmlformats.org/officeDocument/2006/relationships/image" Target="../media/image-8-9.png"/><Relationship Id="rId10" Type="http://schemas.openxmlformats.org/officeDocument/2006/relationships/image" Target="../media/image-8-10.png"/><Relationship Id="rId11" Type="http://schemas.openxmlformats.org/officeDocument/2006/relationships/image" Target="../media/image-8-11.png"/><Relationship Id="rId12" Type="http://schemas.openxmlformats.org/officeDocument/2006/relationships/image" Target="../media/image-8-12.png"/><Relationship Id="rId13" Type="http://schemas.openxmlformats.org/officeDocument/2006/relationships/image" Target="../media/image-8-13.png"/><Relationship Id="rId14" Type="http://schemas.openxmlformats.org/officeDocument/2006/relationships/image" Target="../media/image-8-14.png"/><Relationship Id="rId15" Type="http://schemas.openxmlformats.org/officeDocument/2006/relationships/image" Target="../media/image-8-15.png"/><Relationship Id="rId16" Type="http://schemas.openxmlformats.org/officeDocument/2006/relationships/image" Target="../media/image-8-16.png"/><Relationship Id="rId17" Type="http://schemas.openxmlformats.org/officeDocument/2006/relationships/image" Target="../media/image-8-17.png"/><Relationship Id="rId18" Type="http://schemas.openxmlformats.org/officeDocument/2006/relationships/image" Target="../media/image-8-18.png"/><Relationship Id="rId19" Type="http://schemas.openxmlformats.org/officeDocument/2006/relationships/image" Target="../media/image-8-19.png"/><Relationship Id="rId20" Type="http://schemas.openxmlformats.org/officeDocument/2006/relationships/image" Target="../media/image-8-20.png"/><Relationship Id="rId21" Type="http://schemas.openxmlformats.org/officeDocument/2006/relationships/image" Target="../media/image-8-21.png"/><Relationship Id="rId22" Type="http://schemas.openxmlformats.org/officeDocument/2006/relationships/image" Target="../media/image-8-22.png"/><Relationship Id="rId23" Type="http://schemas.openxmlformats.org/officeDocument/2006/relationships/image" Target="../media/image-8-23.png"/><Relationship Id="rId24" Type="http://schemas.openxmlformats.org/officeDocument/2006/relationships/slideLayout" Target="../slideLayouts/slideLayout1.xml"/><Relationship Id="rId25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image" Target="../media/image-9-6.png"/><Relationship Id="rId7" Type="http://schemas.openxmlformats.org/officeDocument/2006/relationships/image" Target="../media/image-9-7.png"/><Relationship Id="rId8" Type="http://schemas.openxmlformats.org/officeDocument/2006/relationships/image" Target="../media/image-9-8.png"/><Relationship Id="rId9" Type="http://schemas.openxmlformats.org/officeDocument/2006/relationships/image" Target="../media/image-9-9.png"/><Relationship Id="rId10" Type="http://schemas.openxmlformats.org/officeDocument/2006/relationships/image" Target="../media/image-9-10.png"/><Relationship Id="rId11" Type="http://schemas.openxmlformats.org/officeDocument/2006/relationships/image" Target="../media/image-9-11.png"/><Relationship Id="rId12" Type="http://schemas.openxmlformats.org/officeDocument/2006/relationships/image" Target="../media/image-9-12.png"/><Relationship Id="rId13" Type="http://schemas.openxmlformats.org/officeDocument/2006/relationships/image" Target="../media/image-9-13.png"/><Relationship Id="rId14" Type="http://schemas.openxmlformats.org/officeDocument/2006/relationships/image" Target="../media/image-9-14.png"/><Relationship Id="rId15" Type="http://schemas.openxmlformats.org/officeDocument/2006/relationships/image" Target="../media/image-9-15.png"/><Relationship Id="rId16" Type="http://schemas.openxmlformats.org/officeDocument/2006/relationships/slideLayout" Target="../slideLayouts/slideLayout1.xml"/><Relationship Id="rId17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4229072" y="1107281"/>
            <a:ext cx="685800" cy="685800"/>
          </a:xfrm>
          <a:prstGeom prst="ellipse">
            <a:avLst/>
          </a:prstGeom>
          <a:solidFill>
            <a:srgbClr val="EF4444"/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9458" y="1321594"/>
            <a:ext cx="225028" cy="25717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69318" y="2021681"/>
            <a:ext cx="5476773" cy="53578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337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SHOK VA UNING TURLARI</a:t>
            </a:r>
            <a:endParaRPr lang="en-US" sz="3375" dirty="0"/>
          </a:p>
        </p:txBody>
      </p:sp>
      <p:sp>
        <p:nvSpPr>
          <p:cNvPr id="6" name="Text 2"/>
          <p:cNvSpPr/>
          <p:nvPr/>
        </p:nvSpPr>
        <p:spPr>
          <a:xfrm>
            <a:off x="1869318" y="2728913"/>
            <a:ext cx="5476773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dirty="0">
                <a:solidFill>
                  <a:srgbClr val="FFFFFF">
                    <a:alpha val="90000"/>
                  </a:srgb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Tibbiy Favqulodda Holatlar va Ularning Davolash Usullari</a:t>
            </a:r>
            <a:endParaRPr lang="en-US" sz="1350" dirty="0"/>
          </a:p>
        </p:txBody>
      </p:sp>
      <p:sp>
        <p:nvSpPr>
          <p:cNvPr id="7" name="Shape 3"/>
          <p:cNvSpPr/>
          <p:nvPr/>
        </p:nvSpPr>
        <p:spPr>
          <a:xfrm>
            <a:off x="3386110" y="3186113"/>
            <a:ext cx="421481" cy="421481"/>
          </a:xfrm>
          <a:prstGeom prst="ellipse">
            <a:avLst/>
          </a:prstGeom>
          <a:solidFill>
            <a:srgbClr val="FFFFFF">
              <a:alpha val="20000"/>
            </a:srgbClr>
          </a:solidFill>
          <a:ln/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10" y="3300413"/>
            <a:ext cx="192881" cy="171450"/>
          </a:xfrm>
          <a:prstGeom prst="rect">
            <a:avLst/>
          </a:prstGeom>
        </p:spPr>
      </p:pic>
      <p:sp>
        <p:nvSpPr>
          <p:cNvPr id="9" name="Shape 4"/>
          <p:cNvSpPr/>
          <p:nvPr/>
        </p:nvSpPr>
        <p:spPr>
          <a:xfrm>
            <a:off x="4036191" y="3186113"/>
            <a:ext cx="378619" cy="421481"/>
          </a:xfrm>
          <a:prstGeom prst="roundRect">
            <a:avLst/>
          </a:prstGeom>
          <a:solidFill>
            <a:srgbClr val="FFFFFF">
              <a:alpha val="20000"/>
            </a:srgbClr>
          </a:solidFill>
          <a:ln/>
        </p:spPr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0491" y="3300413"/>
            <a:ext cx="150019" cy="171450"/>
          </a:xfrm>
          <a:prstGeom prst="rect">
            <a:avLst/>
          </a:prstGeom>
        </p:spPr>
      </p:pic>
      <p:sp>
        <p:nvSpPr>
          <p:cNvPr id="11" name="Shape 5"/>
          <p:cNvSpPr/>
          <p:nvPr/>
        </p:nvSpPr>
        <p:spPr>
          <a:xfrm>
            <a:off x="4643410" y="3186113"/>
            <a:ext cx="442913" cy="421481"/>
          </a:xfrm>
          <a:prstGeom prst="ellipse">
            <a:avLst/>
          </a:prstGeom>
          <a:solidFill>
            <a:srgbClr val="FFFFFF">
              <a:alpha val="20000"/>
            </a:srgbClr>
          </a:solidFill>
          <a:ln/>
        </p:spPr>
      </p:sp>
      <p:pic>
        <p:nvPicPr>
          <p:cNvPr id="12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7710" y="3300413"/>
            <a:ext cx="214313" cy="171450"/>
          </a:xfrm>
          <a:prstGeom prst="rect">
            <a:avLst/>
          </a:prstGeom>
        </p:spPr>
      </p:pic>
      <p:sp>
        <p:nvSpPr>
          <p:cNvPr id="13" name="Shape 6"/>
          <p:cNvSpPr/>
          <p:nvPr/>
        </p:nvSpPr>
        <p:spPr>
          <a:xfrm>
            <a:off x="5314922" y="3186113"/>
            <a:ext cx="442913" cy="421481"/>
          </a:xfrm>
          <a:prstGeom prst="ellipse">
            <a:avLst/>
          </a:prstGeom>
          <a:solidFill>
            <a:srgbClr val="FFFFFF">
              <a:alpha val="20000"/>
            </a:srgbClr>
          </a:solidFill>
          <a:ln/>
        </p:spPr>
      </p:sp>
      <p:pic>
        <p:nvPicPr>
          <p:cNvPr id="14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9222" y="3300413"/>
            <a:ext cx="214313" cy="17145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869318" y="3836194"/>
            <a:ext cx="5476773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dirty="0">
                <a:solidFill>
                  <a:srgbClr val="FFFFFF">
                    <a:alpha val="80000"/>
                  </a:srgb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Tibbiy Ta'lim Markazi</a:t>
            </a:r>
            <a:endParaRPr lang="en-US" sz="1013" dirty="0"/>
          </a:p>
        </p:txBody>
      </p:sp>
      <p:sp>
        <p:nvSpPr>
          <p:cNvPr id="16" name="Shape 8"/>
          <p:cNvSpPr/>
          <p:nvPr/>
        </p:nvSpPr>
        <p:spPr>
          <a:xfrm>
            <a:off x="142875" y="2571750"/>
            <a:ext cx="85725" cy="85725"/>
          </a:xfrm>
          <a:prstGeom prst="ellipse">
            <a:avLst/>
          </a:prstGeom>
          <a:solidFill>
            <a:srgbClr val="FFFFFF">
              <a:alpha val="40000"/>
            </a:srgbClr>
          </a:solidFill>
          <a:ln/>
        </p:spPr>
      </p:sp>
      <p:sp>
        <p:nvSpPr>
          <p:cNvPr id="17" name="Shape 9"/>
          <p:cNvSpPr/>
          <p:nvPr/>
        </p:nvSpPr>
        <p:spPr>
          <a:xfrm>
            <a:off x="8943975" y="1285875"/>
            <a:ext cx="57150" cy="57150"/>
          </a:xfrm>
          <a:prstGeom prst="ellipse">
            <a:avLst/>
          </a:prstGeom>
          <a:solidFill>
            <a:srgbClr val="FFFFFF">
              <a:alpha val="40000"/>
            </a:srgbClr>
          </a:solidFill>
          <a:ln/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1515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814163" y="228600"/>
            <a:ext cx="457200" cy="457200"/>
          </a:xfrm>
          <a:prstGeom prst="ellipse">
            <a:avLst/>
          </a:prstGeom>
          <a:solidFill>
            <a:srgbClr val="6366F1"/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038" y="371475"/>
            <a:ext cx="171450" cy="17145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385663" y="285750"/>
            <a:ext cx="3015583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270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NEYROGEN SHOK</a:t>
            </a:r>
            <a:endParaRPr lang="en-US" sz="2700" dirty="0"/>
          </a:p>
        </p:txBody>
      </p:sp>
      <p:sp>
        <p:nvSpPr>
          <p:cNvPr id="6" name="Shape 2"/>
          <p:cNvSpPr/>
          <p:nvPr/>
        </p:nvSpPr>
        <p:spPr>
          <a:xfrm>
            <a:off x="4229100" y="800100"/>
            <a:ext cx="685800" cy="28575"/>
          </a:xfrm>
          <a:prstGeom prst="rect">
            <a:avLst/>
          </a:prstGeom>
          <a:solidFill>
            <a:srgbClr val="6366F1"/>
          </a:solidFill>
          <a:ln/>
        </p:spPr>
      </p:sp>
      <p:sp>
        <p:nvSpPr>
          <p:cNvPr id="7" name="Text 3"/>
          <p:cNvSpPr/>
          <p:nvPr/>
        </p:nvSpPr>
        <p:spPr>
          <a:xfrm>
            <a:off x="228600" y="885825"/>
            <a:ext cx="87582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Asab tizimi shikastlanishi natijasida kelib chiqadigan shok</a:t>
            </a:r>
            <a:endParaRPr lang="en-US" sz="1013" dirty="0"/>
          </a:p>
        </p:txBody>
      </p:sp>
      <p:sp>
        <p:nvSpPr>
          <p:cNvPr id="8" name="Shape 4"/>
          <p:cNvSpPr/>
          <p:nvPr/>
        </p:nvSpPr>
        <p:spPr>
          <a:xfrm>
            <a:off x="228600" y="1314450"/>
            <a:ext cx="4229100" cy="1326952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514475"/>
            <a:ext cx="171450" cy="17145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57225" y="1485900"/>
            <a:ext cx="495793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Ta'rif</a:t>
            </a:r>
            <a:endParaRPr lang="en-US" sz="1350" dirty="0"/>
          </a:p>
        </p:txBody>
      </p:sp>
      <p:sp>
        <p:nvSpPr>
          <p:cNvPr id="11" name="Text 6"/>
          <p:cNvSpPr/>
          <p:nvPr/>
        </p:nvSpPr>
        <p:spPr>
          <a:xfrm>
            <a:off x="400050" y="1828800"/>
            <a:ext cx="3957638" cy="6268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Neyrogen shok - orqa miya yoki bosh miya shikastlanishi natijasida </a:t>
            </a:r>
            <a:endParaRPr lang="en-US" sz="1013" dirty="0"/>
          </a:p>
          <a:p>
            <a:pPr indent="0" marL="0">
              <a:buNone/>
            </a:pPr>
            <a:r>
              <a:rPr lang="en-US" sz="1013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                       simpatik asab tizimi faoliyati buzilishi tufayli yuzaga keladigan shok holati.</a:t>
            </a:r>
            <a:endParaRPr lang="en-US" sz="1013" dirty="0"/>
          </a:p>
        </p:txBody>
      </p:sp>
      <p:sp>
        <p:nvSpPr>
          <p:cNvPr id="12" name="Shape 7"/>
          <p:cNvSpPr/>
          <p:nvPr/>
        </p:nvSpPr>
        <p:spPr>
          <a:xfrm>
            <a:off x="228600" y="2798564"/>
            <a:ext cx="4229100" cy="244316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" y="2998589"/>
            <a:ext cx="171450" cy="17145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57225" y="2970014"/>
            <a:ext cx="87605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Sabablari</a:t>
            </a:r>
            <a:endParaRPr lang="en-US" sz="1350" dirty="0"/>
          </a:p>
        </p:txBody>
      </p:sp>
      <p:sp>
        <p:nvSpPr>
          <p:cNvPr id="15" name="Shape 9"/>
          <p:cNvSpPr/>
          <p:nvPr/>
        </p:nvSpPr>
        <p:spPr>
          <a:xfrm>
            <a:off x="400050" y="3312914"/>
            <a:ext cx="3886200" cy="371475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350" y="3427214"/>
            <a:ext cx="142875" cy="142875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742950" y="3427214"/>
            <a:ext cx="986256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Bosh miya jarohati</a:t>
            </a:r>
            <a:endParaRPr lang="en-US" sz="788" dirty="0"/>
          </a:p>
        </p:txBody>
      </p:sp>
      <p:sp>
        <p:nvSpPr>
          <p:cNvPr id="18" name="Shape 11"/>
          <p:cNvSpPr/>
          <p:nvPr/>
        </p:nvSpPr>
        <p:spPr>
          <a:xfrm>
            <a:off x="400050" y="3770114"/>
            <a:ext cx="3886200" cy="371475"/>
          </a:xfrm>
          <a:prstGeom prst="rect">
            <a:avLst/>
          </a:prstGeom>
          <a:solidFill>
            <a:srgbClr val="EFF6FF"/>
          </a:solidFill>
          <a:ln/>
        </p:spPr>
      </p:sp>
      <p:sp>
        <p:nvSpPr>
          <p:cNvPr id="19" name="Text 12"/>
          <p:cNvSpPr/>
          <p:nvPr/>
        </p:nvSpPr>
        <p:spPr>
          <a:xfrm>
            <a:off x="600075" y="3884414"/>
            <a:ext cx="1275913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Orqa miya shikastlanishi</a:t>
            </a:r>
            <a:endParaRPr lang="en-US" sz="788" dirty="0"/>
          </a:p>
        </p:txBody>
      </p:sp>
      <p:sp>
        <p:nvSpPr>
          <p:cNvPr id="20" name="Shape 13"/>
          <p:cNvSpPr/>
          <p:nvPr/>
        </p:nvSpPr>
        <p:spPr>
          <a:xfrm>
            <a:off x="400050" y="4227314"/>
            <a:ext cx="3886200" cy="371475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21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350" y="4341614"/>
            <a:ext cx="142875" cy="142875"/>
          </a:xfrm>
          <a:prstGeom prst="rect">
            <a:avLst/>
          </a:prstGeom>
        </p:spPr>
      </p:pic>
      <p:sp>
        <p:nvSpPr>
          <p:cNvPr id="22" name="Text 14"/>
          <p:cNvSpPr/>
          <p:nvPr/>
        </p:nvSpPr>
        <p:spPr>
          <a:xfrm>
            <a:off x="742950" y="4341614"/>
            <a:ext cx="91364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Spinal anesteziya</a:t>
            </a:r>
            <a:endParaRPr lang="en-US" sz="788" dirty="0"/>
          </a:p>
        </p:txBody>
      </p:sp>
      <p:pic>
        <p:nvPicPr>
          <p:cNvPr id="23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350" y="4798814"/>
            <a:ext cx="160734" cy="142875"/>
          </a:xfrm>
          <a:prstGeom prst="rect">
            <a:avLst/>
          </a:prstGeom>
        </p:spPr>
      </p:pic>
      <p:sp>
        <p:nvSpPr>
          <p:cNvPr id="24" name="Text 15"/>
          <p:cNvSpPr/>
          <p:nvPr/>
        </p:nvSpPr>
        <p:spPr>
          <a:xfrm>
            <a:off x="760809" y="4798814"/>
            <a:ext cx="90125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Dori zaharlanishi</a:t>
            </a:r>
            <a:endParaRPr lang="en-US" sz="788" dirty="0"/>
          </a:p>
        </p:txBody>
      </p:sp>
      <p:sp>
        <p:nvSpPr>
          <p:cNvPr id="25" name="Shape 16"/>
          <p:cNvSpPr/>
          <p:nvPr/>
        </p:nvSpPr>
        <p:spPr>
          <a:xfrm>
            <a:off x="4686300" y="1314450"/>
            <a:ext cx="4229100" cy="301466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26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57750" y="1514475"/>
            <a:ext cx="192881" cy="171450"/>
          </a:xfrm>
          <a:prstGeom prst="rect">
            <a:avLst/>
          </a:prstGeom>
        </p:spPr>
      </p:pic>
      <p:sp>
        <p:nvSpPr>
          <p:cNvPr id="27" name="Text 17"/>
          <p:cNvSpPr/>
          <p:nvPr/>
        </p:nvSpPr>
        <p:spPr>
          <a:xfrm>
            <a:off x="5136356" y="1485900"/>
            <a:ext cx="734802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Belgilar</a:t>
            </a:r>
            <a:endParaRPr lang="en-US" sz="1350" dirty="0"/>
          </a:p>
        </p:txBody>
      </p:sp>
      <p:sp>
        <p:nvSpPr>
          <p:cNvPr id="28" name="Shape 18"/>
          <p:cNvSpPr/>
          <p:nvPr/>
        </p:nvSpPr>
        <p:spPr>
          <a:xfrm>
            <a:off x="4857750" y="1828800"/>
            <a:ext cx="3886200" cy="314325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29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43475" y="1928813"/>
            <a:ext cx="85725" cy="114300"/>
          </a:xfrm>
          <a:prstGeom prst="rect">
            <a:avLst/>
          </a:prstGeom>
        </p:spPr>
      </p:pic>
      <p:sp>
        <p:nvSpPr>
          <p:cNvPr id="30" name="Text 19"/>
          <p:cNvSpPr/>
          <p:nvPr/>
        </p:nvSpPr>
        <p:spPr>
          <a:xfrm>
            <a:off x="5114925" y="1914525"/>
            <a:ext cx="105498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bosimi pasayadi</a:t>
            </a:r>
            <a:endParaRPr lang="en-US" sz="788" dirty="0"/>
          </a:p>
        </p:txBody>
      </p:sp>
      <p:sp>
        <p:nvSpPr>
          <p:cNvPr id="31" name="Shape 20"/>
          <p:cNvSpPr/>
          <p:nvPr/>
        </p:nvSpPr>
        <p:spPr>
          <a:xfrm>
            <a:off x="4857750" y="2228850"/>
            <a:ext cx="3886200" cy="314325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32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43475" y="2328863"/>
            <a:ext cx="128588" cy="114300"/>
          </a:xfrm>
          <a:prstGeom prst="rect">
            <a:avLst/>
          </a:prstGeom>
        </p:spPr>
      </p:pic>
      <p:sp>
        <p:nvSpPr>
          <p:cNvPr id="33" name="Text 21"/>
          <p:cNvSpPr/>
          <p:nvPr/>
        </p:nvSpPr>
        <p:spPr>
          <a:xfrm>
            <a:off x="5157788" y="2314575"/>
            <a:ext cx="1232492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Yurak urishi sekinlashadi</a:t>
            </a:r>
            <a:endParaRPr lang="en-US" sz="788" dirty="0"/>
          </a:p>
        </p:txBody>
      </p:sp>
      <p:sp>
        <p:nvSpPr>
          <p:cNvPr id="34" name="Shape 22"/>
          <p:cNvSpPr/>
          <p:nvPr/>
        </p:nvSpPr>
        <p:spPr>
          <a:xfrm>
            <a:off x="4857750" y="2628900"/>
            <a:ext cx="3886200" cy="314325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35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43475" y="2728913"/>
            <a:ext cx="71438" cy="114300"/>
          </a:xfrm>
          <a:prstGeom prst="rect">
            <a:avLst/>
          </a:prstGeom>
        </p:spPr>
      </p:pic>
      <p:sp>
        <p:nvSpPr>
          <p:cNvPr id="36" name="Text 23"/>
          <p:cNvSpPr/>
          <p:nvPr/>
        </p:nvSpPr>
        <p:spPr>
          <a:xfrm>
            <a:off x="5100638" y="2714625"/>
            <a:ext cx="108548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Tana harorati buziladi</a:t>
            </a:r>
            <a:endParaRPr lang="en-US" sz="788" dirty="0"/>
          </a:p>
        </p:txBody>
      </p:sp>
      <p:pic>
        <p:nvPicPr>
          <p:cNvPr id="37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43475" y="3128963"/>
            <a:ext cx="114300" cy="114300"/>
          </a:xfrm>
          <a:prstGeom prst="rect">
            <a:avLst/>
          </a:prstGeom>
        </p:spPr>
      </p:pic>
      <p:sp>
        <p:nvSpPr>
          <p:cNvPr id="38" name="Text 24"/>
          <p:cNvSpPr/>
          <p:nvPr/>
        </p:nvSpPr>
        <p:spPr>
          <a:xfrm>
            <a:off x="5143500" y="3114675"/>
            <a:ext cx="92536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Teri issiq va quruq</a:t>
            </a:r>
            <a:endParaRPr lang="en-US" sz="788" dirty="0"/>
          </a:p>
        </p:txBody>
      </p:sp>
      <p:sp>
        <p:nvSpPr>
          <p:cNvPr id="39" name="Shape 25"/>
          <p:cNvSpPr/>
          <p:nvPr/>
        </p:nvSpPr>
        <p:spPr>
          <a:xfrm>
            <a:off x="4857750" y="3429000"/>
            <a:ext cx="3886200" cy="314325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40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43475" y="3529013"/>
            <a:ext cx="100013" cy="114300"/>
          </a:xfrm>
          <a:prstGeom prst="rect">
            <a:avLst/>
          </a:prstGeom>
        </p:spPr>
      </p:pic>
      <p:sp>
        <p:nvSpPr>
          <p:cNvPr id="41" name="Text 26"/>
          <p:cNvSpPr/>
          <p:nvPr/>
        </p:nvSpPr>
        <p:spPr>
          <a:xfrm>
            <a:off x="5129213" y="3514725"/>
            <a:ext cx="134291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Harakat qobiliyati yo'qoladi</a:t>
            </a:r>
            <a:endParaRPr lang="en-US" sz="788" dirty="0"/>
          </a:p>
        </p:txBody>
      </p:sp>
      <p:sp>
        <p:nvSpPr>
          <p:cNvPr id="42" name="Shape 27"/>
          <p:cNvSpPr/>
          <p:nvPr/>
        </p:nvSpPr>
        <p:spPr>
          <a:xfrm>
            <a:off x="4857750" y="3829050"/>
            <a:ext cx="3886200" cy="314325"/>
          </a:xfrm>
          <a:prstGeom prst="rect">
            <a:avLst/>
          </a:prstGeom>
          <a:solidFill>
            <a:srgbClr val="F9FAFB"/>
          </a:solidFill>
          <a:ln/>
        </p:spPr>
      </p:sp>
      <p:pic>
        <p:nvPicPr>
          <p:cNvPr id="43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943475" y="3929063"/>
            <a:ext cx="142875" cy="114300"/>
          </a:xfrm>
          <a:prstGeom prst="rect">
            <a:avLst/>
          </a:prstGeom>
        </p:spPr>
      </p:pic>
      <p:sp>
        <p:nvSpPr>
          <p:cNvPr id="44" name="Text 28"/>
          <p:cNvSpPr/>
          <p:nvPr/>
        </p:nvSpPr>
        <p:spPr>
          <a:xfrm>
            <a:off x="5172075" y="3914775"/>
            <a:ext cx="97545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Reflekslar yo'qoladi</a:t>
            </a:r>
            <a:endParaRPr lang="en-US" sz="788" dirty="0"/>
          </a:p>
        </p:txBody>
      </p:sp>
      <p:sp>
        <p:nvSpPr>
          <p:cNvPr id="45" name="Shape 29"/>
          <p:cNvSpPr/>
          <p:nvPr/>
        </p:nvSpPr>
        <p:spPr>
          <a:xfrm>
            <a:off x="4686300" y="4486275"/>
            <a:ext cx="4229100" cy="218598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46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57750" y="4686300"/>
            <a:ext cx="192881" cy="171450"/>
          </a:xfrm>
          <a:prstGeom prst="rect">
            <a:avLst/>
          </a:prstGeom>
        </p:spPr>
      </p:pic>
      <p:sp>
        <p:nvSpPr>
          <p:cNvPr id="47" name="Text 30"/>
          <p:cNvSpPr/>
          <p:nvPr/>
        </p:nvSpPr>
        <p:spPr>
          <a:xfrm>
            <a:off x="5136356" y="4657725"/>
            <a:ext cx="859259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Davolash</a:t>
            </a:r>
            <a:endParaRPr lang="en-US" sz="1350" dirty="0"/>
          </a:p>
        </p:txBody>
      </p:sp>
      <p:sp>
        <p:nvSpPr>
          <p:cNvPr id="48" name="Shape 31"/>
          <p:cNvSpPr/>
          <p:nvPr/>
        </p:nvSpPr>
        <p:spPr>
          <a:xfrm>
            <a:off x="4857750" y="5000625"/>
            <a:ext cx="228600" cy="22860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49" name="Text 32"/>
          <p:cNvSpPr/>
          <p:nvPr/>
        </p:nvSpPr>
        <p:spPr>
          <a:xfrm>
            <a:off x="4857750" y="5000625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</a:t>
            </a:r>
            <a:endParaRPr lang="en-US" sz="675" dirty="0"/>
          </a:p>
        </p:txBody>
      </p:sp>
      <p:sp>
        <p:nvSpPr>
          <p:cNvPr id="50" name="Text 33"/>
          <p:cNvSpPr/>
          <p:nvPr/>
        </p:nvSpPr>
        <p:spPr>
          <a:xfrm>
            <a:off x="5172075" y="5043488"/>
            <a:ext cx="1272899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Nafas yo'llarini ta'minlash</a:t>
            </a:r>
            <a:endParaRPr lang="en-US" sz="788" dirty="0"/>
          </a:p>
        </p:txBody>
      </p:sp>
      <p:sp>
        <p:nvSpPr>
          <p:cNvPr id="51" name="Shape 34"/>
          <p:cNvSpPr/>
          <p:nvPr/>
        </p:nvSpPr>
        <p:spPr>
          <a:xfrm>
            <a:off x="4857750" y="5314950"/>
            <a:ext cx="228600" cy="22860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52" name="Text 35"/>
          <p:cNvSpPr/>
          <p:nvPr/>
        </p:nvSpPr>
        <p:spPr>
          <a:xfrm>
            <a:off x="4857750" y="5314950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2</a:t>
            </a:r>
            <a:endParaRPr lang="en-US" sz="675" dirty="0"/>
          </a:p>
        </p:txBody>
      </p:sp>
      <p:sp>
        <p:nvSpPr>
          <p:cNvPr id="53" name="Text 36"/>
          <p:cNvSpPr/>
          <p:nvPr/>
        </p:nvSpPr>
        <p:spPr>
          <a:xfrm>
            <a:off x="5172075" y="5357813"/>
            <a:ext cx="901145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IV suyuqlik berish</a:t>
            </a:r>
            <a:endParaRPr lang="en-US" sz="788" dirty="0"/>
          </a:p>
        </p:txBody>
      </p:sp>
      <p:sp>
        <p:nvSpPr>
          <p:cNvPr id="54" name="Shape 37"/>
          <p:cNvSpPr/>
          <p:nvPr/>
        </p:nvSpPr>
        <p:spPr>
          <a:xfrm>
            <a:off x="4857750" y="5629275"/>
            <a:ext cx="228600" cy="22860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55" name="Text 38"/>
          <p:cNvSpPr/>
          <p:nvPr/>
        </p:nvSpPr>
        <p:spPr>
          <a:xfrm>
            <a:off x="4857750" y="5629275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3</a:t>
            </a:r>
            <a:endParaRPr lang="en-US" sz="675" dirty="0"/>
          </a:p>
        </p:txBody>
      </p:sp>
      <p:sp>
        <p:nvSpPr>
          <p:cNvPr id="56" name="Text 39"/>
          <p:cNvSpPr/>
          <p:nvPr/>
        </p:nvSpPr>
        <p:spPr>
          <a:xfrm>
            <a:off x="5172075" y="5672138"/>
            <a:ext cx="986256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Vazopressor dorilar</a:t>
            </a:r>
            <a:endParaRPr lang="en-US" sz="788" dirty="0"/>
          </a:p>
        </p:txBody>
      </p:sp>
      <p:sp>
        <p:nvSpPr>
          <p:cNvPr id="57" name="Shape 40"/>
          <p:cNvSpPr/>
          <p:nvPr/>
        </p:nvSpPr>
        <p:spPr>
          <a:xfrm>
            <a:off x="4857750" y="5943600"/>
            <a:ext cx="228600" cy="22860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58" name="Text 41"/>
          <p:cNvSpPr/>
          <p:nvPr/>
        </p:nvSpPr>
        <p:spPr>
          <a:xfrm>
            <a:off x="4857750" y="5943600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4</a:t>
            </a:r>
            <a:endParaRPr lang="en-US" sz="675" dirty="0"/>
          </a:p>
        </p:txBody>
      </p:sp>
      <p:sp>
        <p:nvSpPr>
          <p:cNvPr id="59" name="Text 42"/>
          <p:cNvSpPr/>
          <p:nvPr/>
        </p:nvSpPr>
        <p:spPr>
          <a:xfrm>
            <a:off x="5172075" y="5986463"/>
            <a:ext cx="1178189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Haroratni nazorat qilish</a:t>
            </a:r>
            <a:endParaRPr lang="en-US" sz="788" dirty="0"/>
          </a:p>
        </p:txBody>
      </p:sp>
      <p:sp>
        <p:nvSpPr>
          <p:cNvPr id="60" name="Shape 43"/>
          <p:cNvSpPr/>
          <p:nvPr/>
        </p:nvSpPr>
        <p:spPr>
          <a:xfrm>
            <a:off x="4857750" y="6257925"/>
            <a:ext cx="228600" cy="22860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61" name="Text 44"/>
          <p:cNvSpPr/>
          <p:nvPr/>
        </p:nvSpPr>
        <p:spPr>
          <a:xfrm>
            <a:off x="4857750" y="6257925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5</a:t>
            </a:r>
            <a:endParaRPr lang="en-US" sz="675" dirty="0"/>
          </a:p>
        </p:txBody>
      </p:sp>
      <p:sp>
        <p:nvSpPr>
          <p:cNvPr id="62" name="Text 45"/>
          <p:cNvSpPr/>
          <p:nvPr/>
        </p:nvSpPr>
        <p:spPr>
          <a:xfrm>
            <a:off x="5172075" y="6300788"/>
            <a:ext cx="1211786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Asosiy sababni davolash</a:t>
            </a:r>
            <a:endParaRPr lang="en-US" sz="788" dirty="0"/>
          </a:p>
        </p:txBody>
      </p:sp>
      <p:sp>
        <p:nvSpPr>
          <p:cNvPr id="63" name="Shape 46"/>
          <p:cNvSpPr/>
          <p:nvPr/>
        </p:nvSpPr>
        <p:spPr>
          <a:xfrm>
            <a:off x="228600" y="6086475"/>
            <a:ext cx="8686800" cy="571500"/>
          </a:xfrm>
          <a:prstGeom prst="rect">
            <a:avLst/>
          </a:prstGeom>
          <a:solidFill>
            <a:srgbClr val="6366F1"/>
          </a:solidFill>
          <a:ln/>
        </p:spPr>
      </p:sp>
      <p:sp>
        <p:nvSpPr>
          <p:cNvPr id="64" name="Text 47"/>
          <p:cNvSpPr/>
          <p:nvPr/>
        </p:nvSpPr>
        <p:spPr>
          <a:xfrm>
            <a:off x="342900" y="6200775"/>
            <a:ext cx="28146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Sekin puls</a:t>
            </a:r>
            <a:endParaRPr lang="en-US" sz="1013" dirty="0"/>
          </a:p>
        </p:txBody>
      </p:sp>
      <p:sp>
        <p:nvSpPr>
          <p:cNvPr id="65" name="Text 48"/>
          <p:cNvSpPr/>
          <p:nvPr/>
        </p:nvSpPr>
        <p:spPr>
          <a:xfrm>
            <a:off x="342900" y="6400800"/>
            <a:ext cx="281463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Boshqa shoklardan farqi</a:t>
            </a:r>
            <a:endParaRPr lang="en-US" sz="788" dirty="0"/>
          </a:p>
        </p:txBody>
      </p:sp>
      <p:sp>
        <p:nvSpPr>
          <p:cNvPr id="66" name="Text 49"/>
          <p:cNvSpPr/>
          <p:nvPr/>
        </p:nvSpPr>
        <p:spPr>
          <a:xfrm>
            <a:off x="3200400" y="6200775"/>
            <a:ext cx="28146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Issiq teri</a:t>
            </a:r>
            <a:endParaRPr lang="en-US" sz="1013" dirty="0"/>
          </a:p>
        </p:txBody>
      </p:sp>
      <p:sp>
        <p:nvSpPr>
          <p:cNvPr id="67" name="Text 50"/>
          <p:cNvSpPr/>
          <p:nvPr/>
        </p:nvSpPr>
        <p:spPr>
          <a:xfrm>
            <a:off x="3200400" y="6400800"/>
            <a:ext cx="281463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Vazodilatasiya natijasida</a:t>
            </a:r>
            <a:endParaRPr lang="en-US" sz="788" dirty="0"/>
          </a:p>
        </p:txBody>
      </p:sp>
      <p:sp>
        <p:nvSpPr>
          <p:cNvPr id="68" name="Text 51"/>
          <p:cNvSpPr/>
          <p:nvPr/>
        </p:nvSpPr>
        <p:spPr>
          <a:xfrm>
            <a:off x="6057900" y="6200775"/>
            <a:ext cx="28146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Paraliz</a:t>
            </a:r>
            <a:endParaRPr lang="en-US" sz="1013" dirty="0"/>
          </a:p>
        </p:txBody>
      </p:sp>
      <p:sp>
        <p:nvSpPr>
          <p:cNvPr id="69" name="Text 52"/>
          <p:cNvSpPr/>
          <p:nvPr/>
        </p:nvSpPr>
        <p:spPr>
          <a:xfrm>
            <a:off x="6057900" y="6400800"/>
            <a:ext cx="281463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Harakat yo'qolishi</a:t>
            </a:r>
            <a:endParaRPr lang="en-US" sz="788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48652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28600" y="228600"/>
            <a:ext cx="8758238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270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SHOKNING BOSQICHLARI</a:t>
            </a:r>
            <a:endParaRPr lang="en-US" sz="2700" dirty="0"/>
          </a:p>
        </p:txBody>
      </p:sp>
      <p:sp>
        <p:nvSpPr>
          <p:cNvPr id="4" name="Shape 1"/>
          <p:cNvSpPr/>
          <p:nvPr/>
        </p:nvSpPr>
        <p:spPr>
          <a:xfrm>
            <a:off x="4229100" y="685800"/>
            <a:ext cx="685800" cy="28575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5" name="Text 2"/>
          <p:cNvSpPr/>
          <p:nvPr/>
        </p:nvSpPr>
        <p:spPr>
          <a:xfrm>
            <a:off x="228600" y="771525"/>
            <a:ext cx="87582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Shok holatining rivojlanish bosqichlari va xususiyatlari</a:t>
            </a:r>
            <a:endParaRPr lang="en-US" sz="1013" dirty="0"/>
          </a:p>
        </p:txBody>
      </p:sp>
      <p:sp>
        <p:nvSpPr>
          <p:cNvPr id="6" name="Shape 3"/>
          <p:cNvSpPr/>
          <p:nvPr/>
        </p:nvSpPr>
        <p:spPr>
          <a:xfrm>
            <a:off x="228600" y="1200150"/>
            <a:ext cx="1828800" cy="235743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914400" y="1378744"/>
            <a:ext cx="457200" cy="457200"/>
          </a:xfrm>
          <a:prstGeom prst="ellipse">
            <a:avLst/>
          </a:prstGeom>
          <a:solidFill>
            <a:srgbClr val="10B981"/>
          </a:solidFill>
          <a:ln/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521619"/>
            <a:ext cx="171450" cy="17145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400050" y="1950244"/>
            <a:ext cx="15573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 BOSQICH</a:t>
            </a:r>
            <a:endParaRPr lang="en-US" sz="1125" dirty="0"/>
          </a:p>
        </p:txBody>
      </p:sp>
      <p:sp>
        <p:nvSpPr>
          <p:cNvPr id="10" name="Text 6"/>
          <p:cNvSpPr/>
          <p:nvPr/>
        </p:nvSpPr>
        <p:spPr>
          <a:xfrm>
            <a:off x="400050" y="2207419"/>
            <a:ext cx="15573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b="1" dirty="0">
                <a:solidFill>
                  <a:srgbClr val="059669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Kompensatsiya</a:t>
            </a:r>
            <a:endParaRPr lang="en-US" sz="1013" dirty="0"/>
          </a:p>
        </p:txBody>
      </p:sp>
      <p:sp>
        <p:nvSpPr>
          <p:cNvPr id="11" name="Shape 7"/>
          <p:cNvSpPr/>
          <p:nvPr/>
        </p:nvSpPr>
        <p:spPr>
          <a:xfrm>
            <a:off x="400050" y="2493169"/>
            <a:ext cx="1485900" cy="257175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604" y="2571750"/>
            <a:ext cx="100013" cy="100013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860766" y="2553891"/>
            <a:ext cx="793040" cy="13573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Puls tezlashadi</a:t>
            </a:r>
            <a:endParaRPr lang="en-US" sz="788" dirty="0"/>
          </a:p>
        </p:txBody>
      </p:sp>
      <p:sp>
        <p:nvSpPr>
          <p:cNvPr id="14" name="Shape 9"/>
          <p:cNvSpPr/>
          <p:nvPr/>
        </p:nvSpPr>
        <p:spPr>
          <a:xfrm>
            <a:off x="400050" y="2807494"/>
            <a:ext cx="1485900" cy="257175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1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651" y="2886075"/>
            <a:ext cx="75009" cy="100013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742810" y="2868216"/>
            <a:ext cx="1003976" cy="13573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bosimi normal</a:t>
            </a:r>
            <a:endParaRPr lang="en-US" sz="788" dirty="0"/>
          </a:p>
        </p:txBody>
      </p:sp>
      <p:sp>
        <p:nvSpPr>
          <p:cNvPr id="17" name="Shape 11"/>
          <p:cNvSpPr/>
          <p:nvPr/>
        </p:nvSpPr>
        <p:spPr>
          <a:xfrm>
            <a:off x="400050" y="3121819"/>
            <a:ext cx="1485900" cy="257175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18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065" y="3200400"/>
            <a:ext cx="100013" cy="100013"/>
          </a:xfrm>
          <a:prstGeom prst="rect">
            <a:avLst/>
          </a:prstGeom>
        </p:spPr>
      </p:pic>
      <p:sp>
        <p:nvSpPr>
          <p:cNvPr id="19" name="Text 12"/>
          <p:cNvSpPr/>
          <p:nvPr/>
        </p:nvSpPr>
        <p:spPr>
          <a:xfrm>
            <a:off x="992228" y="3182541"/>
            <a:ext cx="530116" cy="13573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Ong aniq</a:t>
            </a:r>
            <a:endParaRPr lang="en-US" sz="788" dirty="0"/>
          </a:p>
        </p:txBody>
      </p:sp>
      <p:pic>
        <p:nvPicPr>
          <p:cNvPr id="20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7488" y="2266355"/>
            <a:ext cx="200025" cy="228600"/>
          </a:xfrm>
          <a:prstGeom prst="rect">
            <a:avLst/>
          </a:prstGeom>
        </p:spPr>
      </p:pic>
      <p:sp>
        <p:nvSpPr>
          <p:cNvPr id="21" name="Shape 13"/>
          <p:cNvSpPr/>
          <p:nvPr/>
        </p:nvSpPr>
        <p:spPr>
          <a:xfrm>
            <a:off x="3657600" y="1200150"/>
            <a:ext cx="1828800" cy="235743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22" name="Shape 14"/>
          <p:cNvSpPr/>
          <p:nvPr/>
        </p:nvSpPr>
        <p:spPr>
          <a:xfrm>
            <a:off x="4343400" y="1378744"/>
            <a:ext cx="457200" cy="457200"/>
          </a:xfrm>
          <a:prstGeom prst="ellipse">
            <a:avLst/>
          </a:prstGeom>
          <a:solidFill>
            <a:srgbClr val="F59E0B"/>
          </a:solidFill>
          <a:ln/>
        </p:spPr>
      </p:sp>
      <p:pic>
        <p:nvPicPr>
          <p:cNvPr id="23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6275" y="1521619"/>
            <a:ext cx="171450" cy="171450"/>
          </a:xfrm>
          <a:prstGeom prst="rect">
            <a:avLst/>
          </a:prstGeom>
        </p:spPr>
      </p:pic>
      <p:sp>
        <p:nvSpPr>
          <p:cNvPr id="24" name="Text 15"/>
          <p:cNvSpPr/>
          <p:nvPr/>
        </p:nvSpPr>
        <p:spPr>
          <a:xfrm>
            <a:off x="3829050" y="1950244"/>
            <a:ext cx="15573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II BOSQICH</a:t>
            </a:r>
            <a:endParaRPr lang="en-US" sz="1125" dirty="0"/>
          </a:p>
        </p:txBody>
      </p:sp>
      <p:sp>
        <p:nvSpPr>
          <p:cNvPr id="25" name="Text 16"/>
          <p:cNvSpPr/>
          <p:nvPr/>
        </p:nvSpPr>
        <p:spPr>
          <a:xfrm>
            <a:off x="3829050" y="2207419"/>
            <a:ext cx="15573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b="1" dirty="0">
                <a:solidFill>
                  <a:srgbClr val="D97706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Dekompensatsiya</a:t>
            </a:r>
            <a:endParaRPr lang="en-US" sz="1013" dirty="0"/>
          </a:p>
        </p:txBody>
      </p:sp>
      <p:sp>
        <p:nvSpPr>
          <p:cNvPr id="26" name="Shape 17"/>
          <p:cNvSpPr/>
          <p:nvPr/>
        </p:nvSpPr>
        <p:spPr>
          <a:xfrm>
            <a:off x="3829050" y="2493169"/>
            <a:ext cx="1485900" cy="257175"/>
          </a:xfrm>
          <a:prstGeom prst="rect">
            <a:avLst/>
          </a:prstGeom>
          <a:solidFill>
            <a:srgbClr val="FFFBEB"/>
          </a:solidFill>
          <a:ln/>
        </p:spPr>
      </p:sp>
      <p:pic>
        <p:nvPicPr>
          <p:cNvPr id="27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01142" y="2571750"/>
            <a:ext cx="75009" cy="100013"/>
          </a:xfrm>
          <a:prstGeom prst="rect">
            <a:avLst/>
          </a:prstGeom>
        </p:spPr>
      </p:pic>
      <p:sp>
        <p:nvSpPr>
          <p:cNvPr id="28" name="Text 18"/>
          <p:cNvSpPr/>
          <p:nvPr/>
        </p:nvSpPr>
        <p:spPr>
          <a:xfrm>
            <a:off x="4133301" y="2553891"/>
            <a:ext cx="1080967" cy="13573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bosimi pasayadi</a:t>
            </a:r>
            <a:endParaRPr lang="en-US" sz="788" dirty="0"/>
          </a:p>
        </p:txBody>
      </p:sp>
      <p:sp>
        <p:nvSpPr>
          <p:cNvPr id="29" name="Shape 19"/>
          <p:cNvSpPr/>
          <p:nvPr/>
        </p:nvSpPr>
        <p:spPr>
          <a:xfrm>
            <a:off x="3829050" y="2807494"/>
            <a:ext cx="1485900" cy="257175"/>
          </a:xfrm>
          <a:prstGeom prst="rect">
            <a:avLst/>
          </a:prstGeom>
          <a:solidFill>
            <a:srgbClr val="FFFBEB"/>
          </a:solidFill>
          <a:ln/>
        </p:spPr>
      </p:sp>
      <p:pic>
        <p:nvPicPr>
          <p:cNvPr id="30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59824" y="2886075"/>
            <a:ext cx="62508" cy="100013"/>
          </a:xfrm>
          <a:prstGeom prst="rect">
            <a:avLst/>
          </a:prstGeom>
        </p:spPr>
      </p:pic>
      <p:sp>
        <p:nvSpPr>
          <p:cNvPr id="31" name="Text 20"/>
          <p:cNvSpPr/>
          <p:nvPr/>
        </p:nvSpPr>
        <p:spPr>
          <a:xfrm>
            <a:off x="4379482" y="2868216"/>
            <a:ext cx="576104" cy="13573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Teri sovuq</a:t>
            </a:r>
            <a:endParaRPr lang="en-US" sz="788" dirty="0"/>
          </a:p>
        </p:txBody>
      </p:sp>
      <p:sp>
        <p:nvSpPr>
          <p:cNvPr id="32" name="Shape 21"/>
          <p:cNvSpPr/>
          <p:nvPr/>
        </p:nvSpPr>
        <p:spPr>
          <a:xfrm>
            <a:off x="3829050" y="3121819"/>
            <a:ext cx="1485900" cy="257175"/>
          </a:xfrm>
          <a:prstGeom prst="rect">
            <a:avLst/>
          </a:prstGeom>
          <a:solidFill>
            <a:srgbClr val="FFFBEB"/>
          </a:solidFill>
          <a:ln/>
        </p:spPr>
      </p:sp>
      <p:pic>
        <p:nvPicPr>
          <p:cNvPr id="33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14813" y="3200400"/>
            <a:ext cx="100013" cy="100013"/>
          </a:xfrm>
          <a:prstGeom prst="rect">
            <a:avLst/>
          </a:prstGeom>
        </p:spPr>
      </p:pic>
      <p:sp>
        <p:nvSpPr>
          <p:cNvPr id="34" name="Text 22"/>
          <p:cNvSpPr/>
          <p:nvPr/>
        </p:nvSpPr>
        <p:spPr>
          <a:xfrm>
            <a:off x="4371975" y="3182541"/>
            <a:ext cx="628622" cy="13573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Chalkashlik</a:t>
            </a:r>
            <a:endParaRPr lang="en-US" sz="788" dirty="0"/>
          </a:p>
        </p:txBody>
      </p:sp>
      <p:pic>
        <p:nvPicPr>
          <p:cNvPr id="35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86488" y="2266355"/>
            <a:ext cx="200025" cy="228600"/>
          </a:xfrm>
          <a:prstGeom prst="rect">
            <a:avLst/>
          </a:prstGeom>
        </p:spPr>
      </p:pic>
      <p:sp>
        <p:nvSpPr>
          <p:cNvPr id="36" name="Shape 23"/>
          <p:cNvSpPr/>
          <p:nvPr/>
        </p:nvSpPr>
        <p:spPr>
          <a:xfrm>
            <a:off x="7086600" y="1200150"/>
            <a:ext cx="1828800" cy="235743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37" name="Shape 24"/>
          <p:cNvSpPr/>
          <p:nvPr/>
        </p:nvSpPr>
        <p:spPr>
          <a:xfrm>
            <a:off x="7772400" y="1371600"/>
            <a:ext cx="457200" cy="457200"/>
          </a:xfrm>
          <a:prstGeom prst="ellipse">
            <a:avLst/>
          </a:prstGeom>
          <a:solidFill>
            <a:srgbClr val="EF4444"/>
          </a:solidFill>
          <a:ln/>
        </p:spPr>
      </p:sp>
      <p:pic>
        <p:nvPicPr>
          <p:cNvPr id="38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15275" y="1514475"/>
            <a:ext cx="171450" cy="171450"/>
          </a:xfrm>
          <a:prstGeom prst="rect">
            <a:avLst/>
          </a:prstGeom>
        </p:spPr>
      </p:pic>
      <p:sp>
        <p:nvSpPr>
          <p:cNvPr id="39" name="Text 25"/>
          <p:cNvSpPr/>
          <p:nvPr/>
        </p:nvSpPr>
        <p:spPr>
          <a:xfrm>
            <a:off x="7258050" y="1943100"/>
            <a:ext cx="15573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III BOSQICH</a:t>
            </a:r>
            <a:endParaRPr lang="en-US" sz="1125" dirty="0"/>
          </a:p>
        </p:txBody>
      </p:sp>
      <p:sp>
        <p:nvSpPr>
          <p:cNvPr id="40" name="Text 26"/>
          <p:cNvSpPr/>
          <p:nvPr/>
        </p:nvSpPr>
        <p:spPr>
          <a:xfrm>
            <a:off x="7258050" y="2200275"/>
            <a:ext cx="15573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b="1" dirty="0">
                <a:solidFill>
                  <a:srgbClr val="DC2626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Irreversibel</a:t>
            </a:r>
            <a:endParaRPr lang="en-US" sz="1013" dirty="0"/>
          </a:p>
        </p:txBody>
      </p:sp>
      <p:sp>
        <p:nvSpPr>
          <p:cNvPr id="41" name="Shape 27"/>
          <p:cNvSpPr/>
          <p:nvPr/>
        </p:nvSpPr>
        <p:spPr>
          <a:xfrm>
            <a:off x="7258050" y="2486025"/>
            <a:ext cx="1485900" cy="257175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42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94786" y="2564606"/>
            <a:ext cx="100013" cy="100013"/>
          </a:xfrm>
          <a:prstGeom prst="rect">
            <a:avLst/>
          </a:prstGeom>
        </p:spPr>
      </p:pic>
      <p:sp>
        <p:nvSpPr>
          <p:cNvPr id="43" name="Text 28"/>
          <p:cNvSpPr/>
          <p:nvPr/>
        </p:nvSpPr>
        <p:spPr>
          <a:xfrm>
            <a:off x="7551948" y="2546747"/>
            <a:ext cx="1126675" cy="13573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Organ etishmovchiligi</a:t>
            </a:r>
            <a:endParaRPr lang="en-US" sz="788" dirty="0"/>
          </a:p>
        </p:txBody>
      </p:sp>
      <p:sp>
        <p:nvSpPr>
          <p:cNvPr id="44" name="Shape 29"/>
          <p:cNvSpPr/>
          <p:nvPr/>
        </p:nvSpPr>
        <p:spPr>
          <a:xfrm>
            <a:off x="7258050" y="2800350"/>
            <a:ext cx="1485900" cy="257175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45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530657" y="2878931"/>
            <a:ext cx="125016" cy="100013"/>
          </a:xfrm>
          <a:prstGeom prst="rect">
            <a:avLst/>
          </a:prstGeom>
        </p:spPr>
      </p:pic>
      <p:sp>
        <p:nvSpPr>
          <p:cNvPr id="46" name="Text 30"/>
          <p:cNvSpPr/>
          <p:nvPr/>
        </p:nvSpPr>
        <p:spPr>
          <a:xfrm>
            <a:off x="7712822" y="2861072"/>
            <a:ext cx="829959" cy="13573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Hushdan ketish</a:t>
            </a:r>
            <a:endParaRPr lang="en-US" sz="788" dirty="0"/>
          </a:p>
        </p:txBody>
      </p:sp>
      <p:sp>
        <p:nvSpPr>
          <p:cNvPr id="47" name="Shape 31"/>
          <p:cNvSpPr/>
          <p:nvPr/>
        </p:nvSpPr>
        <p:spPr>
          <a:xfrm>
            <a:off x="7258050" y="3114675"/>
            <a:ext cx="1485900" cy="257175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48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647468" y="3193256"/>
            <a:ext cx="100013" cy="100013"/>
          </a:xfrm>
          <a:prstGeom prst="rect">
            <a:avLst/>
          </a:prstGeom>
        </p:spPr>
      </p:pic>
      <p:sp>
        <p:nvSpPr>
          <p:cNvPr id="49" name="Text 32"/>
          <p:cNvSpPr/>
          <p:nvPr/>
        </p:nvSpPr>
        <p:spPr>
          <a:xfrm>
            <a:off x="7804631" y="3175397"/>
            <a:ext cx="621311" cy="13573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Hayot xavfi</a:t>
            </a:r>
            <a:endParaRPr lang="en-US" sz="788" dirty="0"/>
          </a:p>
        </p:txBody>
      </p:sp>
      <p:sp>
        <p:nvSpPr>
          <p:cNvPr id="50" name="Shape 33"/>
          <p:cNvSpPr/>
          <p:nvPr/>
        </p:nvSpPr>
        <p:spPr>
          <a:xfrm>
            <a:off x="228600" y="3771900"/>
            <a:ext cx="2781291" cy="247173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51" name="Image 15" descr="preencoded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00050" y="3971925"/>
            <a:ext cx="160734" cy="142875"/>
          </a:xfrm>
          <a:prstGeom prst="rect">
            <a:avLst/>
          </a:prstGeom>
        </p:spPr>
      </p:pic>
      <p:sp>
        <p:nvSpPr>
          <p:cNvPr id="52" name="Text 34"/>
          <p:cNvSpPr/>
          <p:nvPr/>
        </p:nvSpPr>
        <p:spPr>
          <a:xfrm>
            <a:off x="646509" y="3943350"/>
            <a:ext cx="1213600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Hayotiy Belgilar</a:t>
            </a:r>
            <a:endParaRPr lang="en-US" sz="1125" dirty="0"/>
          </a:p>
        </p:txBody>
      </p:sp>
      <p:sp>
        <p:nvSpPr>
          <p:cNvPr id="53" name="Shape 35"/>
          <p:cNvSpPr/>
          <p:nvPr/>
        </p:nvSpPr>
        <p:spPr>
          <a:xfrm>
            <a:off x="400050" y="4257675"/>
            <a:ext cx="774678" cy="457200"/>
          </a:xfrm>
          <a:prstGeom prst="rect">
            <a:avLst/>
          </a:prstGeom>
          <a:solidFill>
            <a:srgbClr val="ECFDF5"/>
          </a:solidFill>
          <a:ln/>
        </p:spPr>
      </p:sp>
      <p:sp>
        <p:nvSpPr>
          <p:cNvPr id="54" name="Text 36"/>
          <p:cNvSpPr/>
          <p:nvPr/>
        </p:nvSpPr>
        <p:spPr>
          <a:xfrm>
            <a:off x="457200" y="4314825"/>
            <a:ext cx="731816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 bosqich</a:t>
            </a:r>
            <a:endParaRPr lang="en-US" sz="675" dirty="0"/>
          </a:p>
        </p:txBody>
      </p:sp>
      <p:sp>
        <p:nvSpPr>
          <p:cNvPr id="55" name="Text 37"/>
          <p:cNvSpPr/>
          <p:nvPr/>
        </p:nvSpPr>
        <p:spPr>
          <a:xfrm>
            <a:off x="457200" y="4429125"/>
            <a:ext cx="731816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Puls: 100-120</a:t>
            </a:r>
            <a:endParaRPr lang="en-US" sz="675" dirty="0"/>
          </a:p>
        </p:txBody>
      </p:sp>
      <p:sp>
        <p:nvSpPr>
          <p:cNvPr id="56" name="Text 38"/>
          <p:cNvSpPr/>
          <p:nvPr/>
        </p:nvSpPr>
        <p:spPr>
          <a:xfrm>
            <a:off x="457200" y="4543425"/>
            <a:ext cx="731816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QB: Normal</a:t>
            </a:r>
            <a:endParaRPr lang="en-US" sz="675" dirty="0"/>
          </a:p>
        </p:txBody>
      </p:sp>
      <p:sp>
        <p:nvSpPr>
          <p:cNvPr id="57" name="Shape 39"/>
          <p:cNvSpPr/>
          <p:nvPr/>
        </p:nvSpPr>
        <p:spPr>
          <a:xfrm>
            <a:off x="1231878" y="4257675"/>
            <a:ext cx="774706" cy="457200"/>
          </a:xfrm>
          <a:prstGeom prst="rect">
            <a:avLst/>
          </a:prstGeom>
          <a:solidFill>
            <a:srgbClr val="FFFBEB"/>
          </a:solidFill>
          <a:ln/>
        </p:spPr>
      </p:sp>
      <p:sp>
        <p:nvSpPr>
          <p:cNvPr id="58" name="Text 40"/>
          <p:cNvSpPr/>
          <p:nvPr/>
        </p:nvSpPr>
        <p:spPr>
          <a:xfrm>
            <a:off x="1289028" y="4314825"/>
            <a:ext cx="731844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II bosqich</a:t>
            </a:r>
            <a:endParaRPr lang="en-US" sz="675" dirty="0"/>
          </a:p>
        </p:txBody>
      </p:sp>
      <p:sp>
        <p:nvSpPr>
          <p:cNvPr id="59" name="Text 41"/>
          <p:cNvSpPr/>
          <p:nvPr/>
        </p:nvSpPr>
        <p:spPr>
          <a:xfrm>
            <a:off x="1289028" y="4429125"/>
            <a:ext cx="731844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Puls: 120-140</a:t>
            </a:r>
            <a:endParaRPr lang="en-US" sz="675" dirty="0"/>
          </a:p>
        </p:txBody>
      </p:sp>
      <p:sp>
        <p:nvSpPr>
          <p:cNvPr id="60" name="Text 42"/>
          <p:cNvSpPr/>
          <p:nvPr/>
        </p:nvSpPr>
        <p:spPr>
          <a:xfrm>
            <a:off x="1289028" y="4543425"/>
            <a:ext cx="731844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QB: Pasaygan</a:t>
            </a:r>
            <a:endParaRPr lang="en-US" sz="675" dirty="0"/>
          </a:p>
        </p:txBody>
      </p:sp>
      <p:sp>
        <p:nvSpPr>
          <p:cNvPr id="61" name="Shape 43"/>
          <p:cNvSpPr/>
          <p:nvPr/>
        </p:nvSpPr>
        <p:spPr>
          <a:xfrm>
            <a:off x="2063734" y="4257675"/>
            <a:ext cx="774678" cy="457200"/>
          </a:xfrm>
          <a:prstGeom prst="rect">
            <a:avLst/>
          </a:prstGeom>
          <a:solidFill>
            <a:srgbClr val="FEF2F2"/>
          </a:solidFill>
          <a:ln/>
        </p:spPr>
      </p:sp>
      <p:sp>
        <p:nvSpPr>
          <p:cNvPr id="62" name="Text 44"/>
          <p:cNvSpPr/>
          <p:nvPr/>
        </p:nvSpPr>
        <p:spPr>
          <a:xfrm>
            <a:off x="2120884" y="4314825"/>
            <a:ext cx="731816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III bosqich</a:t>
            </a:r>
            <a:endParaRPr lang="en-US" sz="675" dirty="0"/>
          </a:p>
        </p:txBody>
      </p:sp>
      <p:sp>
        <p:nvSpPr>
          <p:cNvPr id="63" name="Text 45"/>
          <p:cNvSpPr/>
          <p:nvPr/>
        </p:nvSpPr>
        <p:spPr>
          <a:xfrm>
            <a:off x="2120884" y="4429125"/>
            <a:ext cx="731816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Puls: &gt;140</a:t>
            </a:r>
            <a:endParaRPr lang="en-US" sz="675" dirty="0"/>
          </a:p>
        </p:txBody>
      </p:sp>
      <p:sp>
        <p:nvSpPr>
          <p:cNvPr id="64" name="Text 46"/>
          <p:cNvSpPr/>
          <p:nvPr/>
        </p:nvSpPr>
        <p:spPr>
          <a:xfrm>
            <a:off x="2120884" y="4543425"/>
            <a:ext cx="731816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QB: Juda past</a:t>
            </a:r>
            <a:endParaRPr lang="en-US" sz="675" dirty="0"/>
          </a:p>
        </p:txBody>
      </p:sp>
      <p:sp>
        <p:nvSpPr>
          <p:cNvPr id="65" name="Shape 47"/>
          <p:cNvSpPr/>
          <p:nvPr/>
        </p:nvSpPr>
        <p:spPr>
          <a:xfrm>
            <a:off x="3181341" y="3771900"/>
            <a:ext cx="2781291" cy="247173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66" name="Image 16" descr="preencoded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352791" y="3971925"/>
            <a:ext cx="142875" cy="142875"/>
          </a:xfrm>
          <a:prstGeom prst="rect">
            <a:avLst/>
          </a:prstGeom>
        </p:spPr>
      </p:pic>
      <p:sp>
        <p:nvSpPr>
          <p:cNvPr id="67" name="Text 48"/>
          <p:cNvSpPr/>
          <p:nvPr/>
        </p:nvSpPr>
        <p:spPr>
          <a:xfrm>
            <a:off x="3581391" y="3943350"/>
            <a:ext cx="839837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Ong Holati</a:t>
            </a:r>
            <a:endParaRPr lang="en-US" sz="1125" dirty="0"/>
          </a:p>
        </p:txBody>
      </p:sp>
      <p:sp>
        <p:nvSpPr>
          <p:cNvPr id="68" name="Shape 49"/>
          <p:cNvSpPr/>
          <p:nvPr/>
        </p:nvSpPr>
        <p:spPr>
          <a:xfrm>
            <a:off x="3352791" y="4257675"/>
            <a:ext cx="2438391" cy="485775"/>
          </a:xfrm>
          <a:prstGeom prst="rect">
            <a:avLst/>
          </a:prstGeom>
          <a:solidFill>
            <a:srgbClr val="ECFDF5"/>
          </a:solidFill>
          <a:ln/>
        </p:spPr>
      </p:sp>
      <p:sp>
        <p:nvSpPr>
          <p:cNvPr id="69" name="Text 50"/>
          <p:cNvSpPr/>
          <p:nvPr/>
        </p:nvSpPr>
        <p:spPr>
          <a:xfrm>
            <a:off x="3438516" y="4343400"/>
            <a:ext cx="2338378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00" b="1" dirty="0">
                <a:solidFill>
                  <a:srgbClr val="04785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Kompensatsiya</a:t>
            </a:r>
            <a:endParaRPr lang="en-US" sz="900" dirty="0"/>
          </a:p>
        </p:txBody>
      </p:sp>
      <p:sp>
        <p:nvSpPr>
          <p:cNvPr id="70" name="Text 51"/>
          <p:cNvSpPr/>
          <p:nvPr/>
        </p:nvSpPr>
        <p:spPr>
          <a:xfrm>
            <a:off x="3438516" y="4514850"/>
            <a:ext cx="233837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Aniq, bezovtalanish</a:t>
            </a:r>
            <a:endParaRPr lang="en-US" sz="788" dirty="0"/>
          </a:p>
        </p:txBody>
      </p:sp>
      <p:sp>
        <p:nvSpPr>
          <p:cNvPr id="71" name="Shape 52"/>
          <p:cNvSpPr/>
          <p:nvPr/>
        </p:nvSpPr>
        <p:spPr>
          <a:xfrm>
            <a:off x="3352791" y="4829175"/>
            <a:ext cx="2438391" cy="485775"/>
          </a:xfrm>
          <a:prstGeom prst="rect">
            <a:avLst/>
          </a:prstGeom>
          <a:solidFill>
            <a:srgbClr val="FFFBEB"/>
          </a:solidFill>
          <a:ln/>
        </p:spPr>
      </p:sp>
      <p:sp>
        <p:nvSpPr>
          <p:cNvPr id="72" name="Text 53"/>
          <p:cNvSpPr/>
          <p:nvPr/>
        </p:nvSpPr>
        <p:spPr>
          <a:xfrm>
            <a:off x="3438516" y="4914900"/>
            <a:ext cx="2338378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00" b="1" dirty="0">
                <a:solidFill>
                  <a:srgbClr val="B45309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Dekompensatsiya</a:t>
            </a:r>
            <a:endParaRPr lang="en-US" sz="900" dirty="0"/>
          </a:p>
        </p:txBody>
      </p:sp>
      <p:sp>
        <p:nvSpPr>
          <p:cNvPr id="73" name="Text 54"/>
          <p:cNvSpPr/>
          <p:nvPr/>
        </p:nvSpPr>
        <p:spPr>
          <a:xfrm>
            <a:off x="3438516" y="5086350"/>
            <a:ext cx="233837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Chalkash, befarq</a:t>
            </a:r>
            <a:endParaRPr lang="en-US" sz="788" dirty="0"/>
          </a:p>
        </p:txBody>
      </p:sp>
      <p:sp>
        <p:nvSpPr>
          <p:cNvPr id="74" name="Shape 55"/>
          <p:cNvSpPr/>
          <p:nvPr/>
        </p:nvSpPr>
        <p:spPr>
          <a:xfrm>
            <a:off x="3352791" y="5400675"/>
            <a:ext cx="2438391" cy="485775"/>
          </a:xfrm>
          <a:prstGeom prst="rect">
            <a:avLst/>
          </a:prstGeom>
          <a:solidFill>
            <a:srgbClr val="FEF2F2"/>
          </a:solidFill>
          <a:ln/>
        </p:spPr>
      </p:sp>
      <p:sp>
        <p:nvSpPr>
          <p:cNvPr id="75" name="Text 56"/>
          <p:cNvSpPr/>
          <p:nvPr/>
        </p:nvSpPr>
        <p:spPr>
          <a:xfrm>
            <a:off x="3438516" y="5486400"/>
            <a:ext cx="2338378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00" b="1" dirty="0">
                <a:solidFill>
                  <a:srgbClr val="B91C1C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Irreversibel</a:t>
            </a:r>
            <a:endParaRPr lang="en-US" sz="900" dirty="0"/>
          </a:p>
        </p:txBody>
      </p:sp>
      <p:sp>
        <p:nvSpPr>
          <p:cNvPr id="76" name="Text 57"/>
          <p:cNvSpPr/>
          <p:nvPr/>
        </p:nvSpPr>
        <p:spPr>
          <a:xfrm>
            <a:off x="3438516" y="5657850"/>
            <a:ext cx="233837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Koma, javobsiz</a:t>
            </a:r>
            <a:endParaRPr lang="en-US" sz="788" dirty="0"/>
          </a:p>
        </p:txBody>
      </p:sp>
      <p:sp>
        <p:nvSpPr>
          <p:cNvPr id="77" name="Shape 58"/>
          <p:cNvSpPr/>
          <p:nvPr/>
        </p:nvSpPr>
        <p:spPr>
          <a:xfrm>
            <a:off x="6134081" y="3771900"/>
            <a:ext cx="2781319" cy="247173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78" name="Image 17" descr="preencoded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305531" y="3971925"/>
            <a:ext cx="142875" cy="142875"/>
          </a:xfrm>
          <a:prstGeom prst="rect">
            <a:avLst/>
          </a:prstGeom>
        </p:spPr>
      </p:pic>
      <p:sp>
        <p:nvSpPr>
          <p:cNvPr id="79" name="Text 59"/>
          <p:cNvSpPr/>
          <p:nvPr/>
        </p:nvSpPr>
        <p:spPr>
          <a:xfrm>
            <a:off x="6534131" y="3943350"/>
            <a:ext cx="1419625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Davolash Samarasi</a:t>
            </a:r>
            <a:endParaRPr lang="en-US" sz="1125" dirty="0"/>
          </a:p>
        </p:txBody>
      </p:sp>
      <p:sp>
        <p:nvSpPr>
          <p:cNvPr id="80" name="Shape 60"/>
          <p:cNvSpPr/>
          <p:nvPr/>
        </p:nvSpPr>
        <p:spPr>
          <a:xfrm>
            <a:off x="6305531" y="4257675"/>
            <a:ext cx="2438419" cy="542925"/>
          </a:xfrm>
          <a:prstGeom prst="rect">
            <a:avLst/>
          </a:prstGeom>
          <a:solidFill>
            <a:srgbClr val="ECFDF5"/>
          </a:solidFill>
          <a:ln/>
        </p:spPr>
      </p:sp>
      <p:sp>
        <p:nvSpPr>
          <p:cNvPr id="81" name="Text 61"/>
          <p:cNvSpPr/>
          <p:nvPr/>
        </p:nvSpPr>
        <p:spPr>
          <a:xfrm>
            <a:off x="6391256" y="4343400"/>
            <a:ext cx="2338406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059669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90%</a:t>
            </a:r>
            <a:endParaRPr lang="en-US" sz="1350" dirty="0"/>
          </a:p>
        </p:txBody>
      </p:sp>
      <p:sp>
        <p:nvSpPr>
          <p:cNvPr id="82" name="Text 62"/>
          <p:cNvSpPr/>
          <p:nvPr/>
        </p:nvSpPr>
        <p:spPr>
          <a:xfrm>
            <a:off x="6391256" y="4572000"/>
            <a:ext cx="233840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Tiklanish imkoniyati</a:t>
            </a:r>
            <a:endParaRPr lang="en-US" sz="788" dirty="0"/>
          </a:p>
        </p:txBody>
      </p:sp>
      <p:sp>
        <p:nvSpPr>
          <p:cNvPr id="83" name="Shape 63"/>
          <p:cNvSpPr/>
          <p:nvPr/>
        </p:nvSpPr>
        <p:spPr>
          <a:xfrm>
            <a:off x="6305531" y="4886325"/>
            <a:ext cx="2438419" cy="542925"/>
          </a:xfrm>
          <a:prstGeom prst="rect">
            <a:avLst/>
          </a:prstGeom>
          <a:solidFill>
            <a:srgbClr val="FFFBEB"/>
          </a:solidFill>
          <a:ln/>
        </p:spPr>
      </p:sp>
      <p:sp>
        <p:nvSpPr>
          <p:cNvPr id="84" name="Text 64"/>
          <p:cNvSpPr/>
          <p:nvPr/>
        </p:nvSpPr>
        <p:spPr>
          <a:xfrm>
            <a:off x="6391256" y="4972050"/>
            <a:ext cx="2338406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D97706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50%</a:t>
            </a:r>
            <a:endParaRPr lang="en-US" sz="1350" dirty="0"/>
          </a:p>
        </p:txBody>
      </p:sp>
      <p:sp>
        <p:nvSpPr>
          <p:cNvPr id="85" name="Text 65"/>
          <p:cNvSpPr/>
          <p:nvPr/>
        </p:nvSpPr>
        <p:spPr>
          <a:xfrm>
            <a:off x="6391256" y="5200650"/>
            <a:ext cx="233840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Tiklanish imkoniyati</a:t>
            </a:r>
            <a:endParaRPr lang="en-US" sz="788" dirty="0"/>
          </a:p>
        </p:txBody>
      </p:sp>
      <p:sp>
        <p:nvSpPr>
          <p:cNvPr id="86" name="Shape 66"/>
          <p:cNvSpPr/>
          <p:nvPr/>
        </p:nvSpPr>
        <p:spPr>
          <a:xfrm>
            <a:off x="6305531" y="5514975"/>
            <a:ext cx="2438419" cy="542925"/>
          </a:xfrm>
          <a:prstGeom prst="rect">
            <a:avLst/>
          </a:prstGeom>
          <a:solidFill>
            <a:srgbClr val="FEF2F2"/>
          </a:solidFill>
          <a:ln/>
        </p:spPr>
      </p:sp>
      <p:sp>
        <p:nvSpPr>
          <p:cNvPr id="87" name="Text 67"/>
          <p:cNvSpPr/>
          <p:nvPr/>
        </p:nvSpPr>
        <p:spPr>
          <a:xfrm>
            <a:off x="6391256" y="5600700"/>
            <a:ext cx="2338406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DC2626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10%</a:t>
            </a:r>
            <a:endParaRPr lang="en-US" sz="1350" dirty="0"/>
          </a:p>
        </p:txBody>
      </p:sp>
      <p:sp>
        <p:nvSpPr>
          <p:cNvPr id="88" name="Text 68"/>
          <p:cNvSpPr/>
          <p:nvPr/>
        </p:nvSpPr>
        <p:spPr>
          <a:xfrm>
            <a:off x="6391256" y="5829300"/>
            <a:ext cx="233840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Tiklanish imkoniyati</a:t>
            </a:r>
            <a:endParaRPr lang="en-US" sz="788" dirty="0"/>
          </a:p>
        </p:txBody>
      </p:sp>
      <p:sp>
        <p:nvSpPr>
          <p:cNvPr id="89" name="Shape 69"/>
          <p:cNvSpPr/>
          <p:nvPr/>
        </p:nvSpPr>
        <p:spPr>
          <a:xfrm>
            <a:off x="228600" y="5798939"/>
            <a:ext cx="8686800" cy="430411"/>
          </a:xfrm>
          <a:prstGeom prst="rect">
            <a:avLst/>
          </a:prstGeom>
          <a:solidFill>
            <a:srgbClr val="EF4444"/>
          </a:solidFill>
          <a:ln/>
        </p:spPr>
      </p:sp>
      <p:pic>
        <p:nvPicPr>
          <p:cNvPr id="90" name="Image 18" descr="preencoded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735610" y="5913239"/>
            <a:ext cx="171450" cy="171450"/>
          </a:xfrm>
          <a:prstGeom prst="rect">
            <a:avLst/>
          </a:prstGeom>
        </p:spPr>
      </p:pic>
      <p:sp>
        <p:nvSpPr>
          <p:cNvPr id="91" name="Text 70"/>
          <p:cNvSpPr/>
          <p:nvPr/>
        </p:nvSpPr>
        <p:spPr>
          <a:xfrm>
            <a:off x="3051079" y="5927527"/>
            <a:ext cx="3428749" cy="17502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MUHIM: Erta tashxis va davolash hayot saqlab qoladi!</a:t>
            </a:r>
            <a:endParaRPr lang="en-US" sz="1013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3150617" y="171450"/>
            <a:ext cx="342900" cy="342900"/>
          </a:xfrm>
          <a:prstGeom prst="ellipse">
            <a:avLst/>
          </a:prstGeom>
          <a:solidFill>
            <a:srgbClr val="EF4444"/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1700" y="271463"/>
            <a:ext cx="160734" cy="14287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579242" y="200025"/>
            <a:ext cx="2485551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20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BIRINCHI YORDAM</a:t>
            </a:r>
            <a:endParaRPr lang="en-US" sz="2025" dirty="0"/>
          </a:p>
        </p:txBody>
      </p:sp>
      <p:sp>
        <p:nvSpPr>
          <p:cNvPr id="6" name="Shape 2"/>
          <p:cNvSpPr/>
          <p:nvPr/>
        </p:nvSpPr>
        <p:spPr>
          <a:xfrm>
            <a:off x="4286250" y="600075"/>
            <a:ext cx="571500" cy="28575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7" name="Text 3"/>
          <p:cNvSpPr/>
          <p:nvPr/>
        </p:nvSpPr>
        <p:spPr>
          <a:xfrm>
            <a:off x="171450" y="685800"/>
            <a:ext cx="8872538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900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Shok holatida ko'rsatiladigan birinchi tibbiy yordam choralari</a:t>
            </a:r>
            <a:endParaRPr lang="en-US" sz="900" dirty="0"/>
          </a:p>
        </p:txBody>
      </p:sp>
      <p:sp>
        <p:nvSpPr>
          <p:cNvPr id="8" name="Shape 4"/>
          <p:cNvSpPr/>
          <p:nvPr/>
        </p:nvSpPr>
        <p:spPr>
          <a:xfrm>
            <a:off x="171450" y="1028700"/>
            <a:ext cx="2857500" cy="3246834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178719"/>
            <a:ext cx="128588" cy="12858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471488" y="1143000"/>
            <a:ext cx="1154023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Asosiy Qadamlar</a:t>
            </a:r>
            <a:endParaRPr lang="en-US" sz="1013" dirty="0"/>
          </a:p>
        </p:txBody>
      </p:sp>
      <p:sp>
        <p:nvSpPr>
          <p:cNvPr id="11" name="Shape 6"/>
          <p:cNvSpPr/>
          <p:nvPr/>
        </p:nvSpPr>
        <p:spPr>
          <a:xfrm>
            <a:off x="285750" y="1471613"/>
            <a:ext cx="228600" cy="228600"/>
          </a:xfrm>
          <a:prstGeom prst="ellipse">
            <a:avLst/>
          </a:prstGeom>
          <a:solidFill>
            <a:srgbClr val="DC2626"/>
          </a:solidFill>
          <a:ln/>
        </p:spPr>
      </p:sp>
      <p:sp>
        <p:nvSpPr>
          <p:cNvPr id="12" name="Text 7"/>
          <p:cNvSpPr/>
          <p:nvPr/>
        </p:nvSpPr>
        <p:spPr>
          <a:xfrm>
            <a:off x="285750" y="1471613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</a:t>
            </a:r>
            <a:endParaRPr lang="en-US" sz="788" dirty="0"/>
          </a:p>
        </p:txBody>
      </p:sp>
      <p:sp>
        <p:nvSpPr>
          <p:cNvPr id="13" name="Text 8"/>
          <p:cNvSpPr/>
          <p:nvPr/>
        </p:nvSpPr>
        <p:spPr>
          <a:xfrm>
            <a:off x="600075" y="1457325"/>
            <a:ext cx="1013994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Xavfsizlik</a:t>
            </a:r>
            <a:endParaRPr lang="en-US" sz="788" dirty="0"/>
          </a:p>
        </p:txBody>
      </p:sp>
      <p:sp>
        <p:nvSpPr>
          <p:cNvPr id="14" name="Text 9"/>
          <p:cNvSpPr/>
          <p:nvPr/>
        </p:nvSpPr>
        <p:spPr>
          <a:xfrm>
            <a:off x="600075" y="1600200"/>
            <a:ext cx="1013994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O'z va bemor xavfsizligi</a:t>
            </a:r>
            <a:endParaRPr lang="en-US" sz="675" dirty="0"/>
          </a:p>
        </p:txBody>
      </p:sp>
      <p:sp>
        <p:nvSpPr>
          <p:cNvPr id="15" name="Shape 10"/>
          <p:cNvSpPr/>
          <p:nvPr/>
        </p:nvSpPr>
        <p:spPr>
          <a:xfrm>
            <a:off x="285750" y="1814513"/>
            <a:ext cx="228600" cy="228600"/>
          </a:xfrm>
          <a:prstGeom prst="ellipse">
            <a:avLst/>
          </a:prstGeom>
          <a:solidFill>
            <a:srgbClr val="DC2626"/>
          </a:solidFill>
          <a:ln/>
        </p:spPr>
      </p:sp>
      <p:sp>
        <p:nvSpPr>
          <p:cNvPr id="16" name="Text 11"/>
          <p:cNvSpPr/>
          <p:nvPr/>
        </p:nvSpPr>
        <p:spPr>
          <a:xfrm>
            <a:off x="285750" y="1814513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2</a:t>
            </a:r>
            <a:endParaRPr lang="en-US" sz="788" dirty="0"/>
          </a:p>
        </p:txBody>
      </p:sp>
      <p:sp>
        <p:nvSpPr>
          <p:cNvPr id="17" name="Text 12"/>
          <p:cNvSpPr/>
          <p:nvPr/>
        </p:nvSpPr>
        <p:spPr>
          <a:xfrm>
            <a:off x="600075" y="1800225"/>
            <a:ext cx="908149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103 ga qo'ng'iroq</a:t>
            </a:r>
            <a:endParaRPr lang="en-US" sz="788" dirty="0"/>
          </a:p>
        </p:txBody>
      </p:sp>
      <p:sp>
        <p:nvSpPr>
          <p:cNvPr id="18" name="Text 13"/>
          <p:cNvSpPr/>
          <p:nvPr/>
        </p:nvSpPr>
        <p:spPr>
          <a:xfrm>
            <a:off x="600075" y="1943100"/>
            <a:ext cx="908149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Tez tibbiy yordam</a:t>
            </a:r>
            <a:endParaRPr lang="en-US" sz="675" dirty="0"/>
          </a:p>
        </p:txBody>
      </p:sp>
      <p:sp>
        <p:nvSpPr>
          <p:cNvPr id="19" name="Shape 14"/>
          <p:cNvSpPr/>
          <p:nvPr/>
        </p:nvSpPr>
        <p:spPr>
          <a:xfrm>
            <a:off x="285750" y="2157413"/>
            <a:ext cx="228600" cy="228600"/>
          </a:xfrm>
          <a:prstGeom prst="ellipse">
            <a:avLst/>
          </a:prstGeom>
          <a:solidFill>
            <a:srgbClr val="DC2626"/>
          </a:solidFill>
          <a:ln/>
        </p:spPr>
      </p:sp>
      <p:sp>
        <p:nvSpPr>
          <p:cNvPr id="20" name="Text 15"/>
          <p:cNvSpPr/>
          <p:nvPr/>
        </p:nvSpPr>
        <p:spPr>
          <a:xfrm>
            <a:off x="285750" y="2157413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3</a:t>
            </a:r>
            <a:endParaRPr lang="en-US" sz="788" dirty="0"/>
          </a:p>
        </p:txBody>
      </p:sp>
      <p:sp>
        <p:nvSpPr>
          <p:cNvPr id="21" name="Text 16"/>
          <p:cNvSpPr/>
          <p:nvPr/>
        </p:nvSpPr>
        <p:spPr>
          <a:xfrm>
            <a:off x="600075" y="2143125"/>
            <a:ext cx="1060624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Ongni tekshirish</a:t>
            </a:r>
            <a:endParaRPr lang="en-US" sz="788" dirty="0"/>
          </a:p>
        </p:txBody>
      </p:sp>
      <p:sp>
        <p:nvSpPr>
          <p:cNvPr id="22" name="Text 17"/>
          <p:cNvSpPr/>
          <p:nvPr/>
        </p:nvSpPr>
        <p:spPr>
          <a:xfrm>
            <a:off x="600075" y="2286000"/>
            <a:ext cx="1060624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Bemor holatini baholash</a:t>
            </a:r>
            <a:endParaRPr lang="en-US" sz="675" dirty="0"/>
          </a:p>
        </p:txBody>
      </p:sp>
      <p:sp>
        <p:nvSpPr>
          <p:cNvPr id="23" name="Shape 18"/>
          <p:cNvSpPr/>
          <p:nvPr/>
        </p:nvSpPr>
        <p:spPr>
          <a:xfrm>
            <a:off x="285750" y="2500313"/>
            <a:ext cx="228600" cy="228600"/>
          </a:xfrm>
          <a:prstGeom prst="ellipse">
            <a:avLst/>
          </a:prstGeom>
          <a:solidFill>
            <a:srgbClr val="DC2626"/>
          </a:solidFill>
          <a:ln/>
        </p:spPr>
      </p:sp>
      <p:sp>
        <p:nvSpPr>
          <p:cNvPr id="24" name="Text 19"/>
          <p:cNvSpPr/>
          <p:nvPr/>
        </p:nvSpPr>
        <p:spPr>
          <a:xfrm>
            <a:off x="285750" y="2500313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4</a:t>
            </a:r>
            <a:endParaRPr lang="en-US" sz="788" dirty="0"/>
          </a:p>
        </p:txBody>
      </p:sp>
      <p:sp>
        <p:nvSpPr>
          <p:cNvPr id="25" name="Text 20"/>
          <p:cNvSpPr/>
          <p:nvPr/>
        </p:nvSpPr>
        <p:spPr>
          <a:xfrm>
            <a:off x="600075" y="2486025"/>
            <a:ext cx="710803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Nafas yo'li</a:t>
            </a:r>
            <a:endParaRPr lang="en-US" sz="788" dirty="0"/>
          </a:p>
        </p:txBody>
      </p:sp>
      <p:sp>
        <p:nvSpPr>
          <p:cNvPr id="26" name="Text 21"/>
          <p:cNvSpPr/>
          <p:nvPr/>
        </p:nvSpPr>
        <p:spPr>
          <a:xfrm>
            <a:off x="600075" y="2628900"/>
            <a:ext cx="710803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Bosh-iyak holati</a:t>
            </a:r>
            <a:endParaRPr lang="en-US" sz="675" dirty="0"/>
          </a:p>
        </p:txBody>
      </p:sp>
      <p:sp>
        <p:nvSpPr>
          <p:cNvPr id="27" name="Shape 22"/>
          <p:cNvSpPr/>
          <p:nvPr/>
        </p:nvSpPr>
        <p:spPr>
          <a:xfrm>
            <a:off x="285750" y="2843213"/>
            <a:ext cx="228600" cy="228600"/>
          </a:xfrm>
          <a:prstGeom prst="ellipse">
            <a:avLst/>
          </a:prstGeom>
          <a:solidFill>
            <a:srgbClr val="DC2626"/>
          </a:solidFill>
          <a:ln/>
        </p:spPr>
      </p:sp>
      <p:sp>
        <p:nvSpPr>
          <p:cNvPr id="28" name="Text 23"/>
          <p:cNvSpPr/>
          <p:nvPr/>
        </p:nvSpPr>
        <p:spPr>
          <a:xfrm>
            <a:off x="285750" y="2843213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5</a:t>
            </a:r>
            <a:endParaRPr lang="en-US" sz="788" dirty="0"/>
          </a:p>
        </p:txBody>
      </p:sp>
      <p:sp>
        <p:nvSpPr>
          <p:cNvPr id="29" name="Text 24"/>
          <p:cNvSpPr/>
          <p:nvPr/>
        </p:nvSpPr>
        <p:spPr>
          <a:xfrm>
            <a:off x="600075" y="2828925"/>
            <a:ext cx="78854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Nafas va puls</a:t>
            </a:r>
            <a:endParaRPr lang="en-US" sz="788" dirty="0"/>
          </a:p>
        </p:txBody>
      </p:sp>
      <p:sp>
        <p:nvSpPr>
          <p:cNvPr id="30" name="Text 25"/>
          <p:cNvSpPr/>
          <p:nvPr/>
        </p:nvSpPr>
        <p:spPr>
          <a:xfrm>
            <a:off x="600075" y="2971800"/>
            <a:ext cx="788547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10 soniya kuzatuv</a:t>
            </a:r>
            <a:endParaRPr lang="en-US" sz="675" dirty="0"/>
          </a:p>
        </p:txBody>
      </p:sp>
      <p:sp>
        <p:nvSpPr>
          <p:cNvPr id="31" name="Shape 26"/>
          <p:cNvSpPr/>
          <p:nvPr/>
        </p:nvSpPr>
        <p:spPr>
          <a:xfrm>
            <a:off x="3143250" y="1028700"/>
            <a:ext cx="2857500" cy="3246834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3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7550" y="1178719"/>
            <a:ext cx="160734" cy="128588"/>
          </a:xfrm>
          <a:prstGeom prst="rect">
            <a:avLst/>
          </a:prstGeom>
        </p:spPr>
      </p:pic>
      <p:sp>
        <p:nvSpPr>
          <p:cNvPr id="33" name="Text 27"/>
          <p:cNvSpPr/>
          <p:nvPr/>
        </p:nvSpPr>
        <p:spPr>
          <a:xfrm>
            <a:off x="3475434" y="1143000"/>
            <a:ext cx="870505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Joylashtirish</a:t>
            </a:r>
            <a:endParaRPr lang="en-US" sz="1013" dirty="0"/>
          </a:p>
        </p:txBody>
      </p:sp>
      <p:sp>
        <p:nvSpPr>
          <p:cNvPr id="34" name="Shape 28"/>
          <p:cNvSpPr/>
          <p:nvPr/>
        </p:nvSpPr>
        <p:spPr>
          <a:xfrm>
            <a:off x="3257550" y="1457325"/>
            <a:ext cx="2628900" cy="428625"/>
          </a:xfrm>
          <a:prstGeom prst="rect">
            <a:avLst/>
          </a:prstGeom>
          <a:solidFill>
            <a:srgbClr val="EFF6FF"/>
          </a:solidFill>
          <a:ln/>
        </p:spPr>
      </p:sp>
      <p:sp>
        <p:nvSpPr>
          <p:cNvPr id="35" name="Text 29"/>
          <p:cNvSpPr/>
          <p:nvPr/>
        </p:nvSpPr>
        <p:spPr>
          <a:xfrm>
            <a:off x="3343275" y="1543050"/>
            <a:ext cx="252888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1D4ED8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Ongida bo'lsa:</a:t>
            </a:r>
            <a:endParaRPr lang="en-US" sz="788" dirty="0"/>
          </a:p>
        </p:txBody>
      </p:sp>
      <p:sp>
        <p:nvSpPr>
          <p:cNvPr id="36" name="Text 30"/>
          <p:cNvSpPr/>
          <p:nvPr/>
        </p:nvSpPr>
        <p:spPr>
          <a:xfrm>
            <a:off x="3343275" y="1685925"/>
            <a:ext cx="2528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Oyoqlarini 15-30 sm ko'taring</a:t>
            </a:r>
            <a:endParaRPr lang="en-US" sz="675" dirty="0"/>
          </a:p>
        </p:txBody>
      </p:sp>
      <p:sp>
        <p:nvSpPr>
          <p:cNvPr id="37" name="Text 31"/>
          <p:cNvSpPr/>
          <p:nvPr/>
        </p:nvSpPr>
        <p:spPr>
          <a:xfrm>
            <a:off x="3343275" y="2057400"/>
            <a:ext cx="252888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Hushsiz bo'lsa:</a:t>
            </a:r>
            <a:endParaRPr lang="en-US" sz="788" dirty="0"/>
          </a:p>
        </p:txBody>
      </p:sp>
      <p:sp>
        <p:nvSpPr>
          <p:cNvPr id="38" name="Text 32"/>
          <p:cNvSpPr/>
          <p:nvPr/>
        </p:nvSpPr>
        <p:spPr>
          <a:xfrm>
            <a:off x="3343275" y="2200275"/>
            <a:ext cx="2528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Yonboshlab yotqizing</a:t>
            </a:r>
            <a:endParaRPr lang="en-US" sz="675" dirty="0"/>
          </a:p>
        </p:txBody>
      </p:sp>
      <p:sp>
        <p:nvSpPr>
          <p:cNvPr id="39" name="Shape 33"/>
          <p:cNvSpPr/>
          <p:nvPr/>
        </p:nvSpPr>
        <p:spPr>
          <a:xfrm>
            <a:off x="3257550" y="2486025"/>
            <a:ext cx="2628900" cy="428625"/>
          </a:xfrm>
          <a:prstGeom prst="rect">
            <a:avLst/>
          </a:prstGeom>
          <a:solidFill>
            <a:srgbClr val="FEF2F2"/>
          </a:solidFill>
          <a:ln/>
        </p:spPr>
      </p:sp>
      <p:sp>
        <p:nvSpPr>
          <p:cNvPr id="40" name="Text 34"/>
          <p:cNvSpPr/>
          <p:nvPr/>
        </p:nvSpPr>
        <p:spPr>
          <a:xfrm>
            <a:off x="3343275" y="2571750"/>
            <a:ext cx="252888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B91C1C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Nafas qiynalsa:</a:t>
            </a:r>
            <a:endParaRPr lang="en-US" sz="788" dirty="0"/>
          </a:p>
        </p:txBody>
      </p:sp>
      <p:sp>
        <p:nvSpPr>
          <p:cNvPr id="41" name="Text 35"/>
          <p:cNvSpPr/>
          <p:nvPr/>
        </p:nvSpPr>
        <p:spPr>
          <a:xfrm>
            <a:off x="3343275" y="2714625"/>
            <a:ext cx="2528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Yarim o'tirar holatda</a:t>
            </a:r>
            <a:endParaRPr lang="en-US" sz="675" dirty="0"/>
          </a:p>
        </p:txBody>
      </p:sp>
      <p:pic>
        <p:nvPicPr>
          <p:cNvPr id="42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7550" y="3057525"/>
            <a:ext cx="128588" cy="114300"/>
          </a:xfrm>
          <a:prstGeom prst="rect">
            <a:avLst/>
          </a:prstGeom>
        </p:spPr>
      </p:pic>
      <p:sp>
        <p:nvSpPr>
          <p:cNvPr id="43" name="Text 36"/>
          <p:cNvSpPr/>
          <p:nvPr/>
        </p:nvSpPr>
        <p:spPr>
          <a:xfrm>
            <a:off x="3443288" y="3028950"/>
            <a:ext cx="536981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0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Kuzatuv</a:t>
            </a:r>
            <a:endParaRPr lang="en-US" sz="900" dirty="0"/>
          </a:p>
        </p:txBody>
      </p:sp>
      <p:sp>
        <p:nvSpPr>
          <p:cNvPr id="44" name="Shape 37"/>
          <p:cNvSpPr/>
          <p:nvPr/>
        </p:nvSpPr>
        <p:spPr>
          <a:xfrm>
            <a:off x="3257550" y="3286125"/>
            <a:ext cx="1285875" cy="401836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45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8157" y="3359348"/>
            <a:ext cx="144661" cy="128588"/>
          </a:xfrm>
          <a:prstGeom prst="rect">
            <a:avLst/>
          </a:prstGeom>
        </p:spPr>
      </p:pic>
      <p:sp>
        <p:nvSpPr>
          <p:cNvPr id="46" name="Text 38"/>
          <p:cNvSpPr/>
          <p:nvPr/>
        </p:nvSpPr>
        <p:spPr>
          <a:xfrm>
            <a:off x="3314700" y="3516511"/>
            <a:ext cx="1243013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Puls</a:t>
            </a:r>
            <a:endParaRPr lang="en-US" sz="675" dirty="0"/>
          </a:p>
        </p:txBody>
      </p:sp>
      <p:sp>
        <p:nvSpPr>
          <p:cNvPr id="47" name="Shape 39"/>
          <p:cNvSpPr/>
          <p:nvPr/>
        </p:nvSpPr>
        <p:spPr>
          <a:xfrm>
            <a:off x="4600575" y="3286125"/>
            <a:ext cx="1285875" cy="401836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48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63145" y="3359348"/>
            <a:ext cx="160734" cy="128588"/>
          </a:xfrm>
          <a:prstGeom prst="rect">
            <a:avLst/>
          </a:prstGeom>
        </p:spPr>
      </p:pic>
      <p:sp>
        <p:nvSpPr>
          <p:cNvPr id="49" name="Text 40"/>
          <p:cNvSpPr/>
          <p:nvPr/>
        </p:nvSpPr>
        <p:spPr>
          <a:xfrm>
            <a:off x="4657725" y="3516511"/>
            <a:ext cx="1243013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Nafas</a:t>
            </a:r>
            <a:endParaRPr lang="en-US" sz="675" dirty="0"/>
          </a:p>
        </p:txBody>
      </p:sp>
      <p:sp>
        <p:nvSpPr>
          <p:cNvPr id="50" name="Shape 41"/>
          <p:cNvSpPr/>
          <p:nvPr/>
        </p:nvSpPr>
        <p:spPr>
          <a:xfrm>
            <a:off x="3257550" y="3745111"/>
            <a:ext cx="1285875" cy="401836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51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36194" y="3818334"/>
            <a:ext cx="128588" cy="128588"/>
          </a:xfrm>
          <a:prstGeom prst="rect">
            <a:avLst/>
          </a:prstGeom>
        </p:spPr>
      </p:pic>
      <p:sp>
        <p:nvSpPr>
          <p:cNvPr id="52" name="Text 42"/>
          <p:cNvSpPr/>
          <p:nvPr/>
        </p:nvSpPr>
        <p:spPr>
          <a:xfrm>
            <a:off x="3314700" y="3975497"/>
            <a:ext cx="1243013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Ong</a:t>
            </a:r>
            <a:endParaRPr lang="en-US" sz="675" dirty="0"/>
          </a:p>
        </p:txBody>
      </p:sp>
      <p:pic>
        <p:nvPicPr>
          <p:cNvPr id="53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03329" y="3818334"/>
            <a:ext cx="80367" cy="128588"/>
          </a:xfrm>
          <a:prstGeom prst="rect">
            <a:avLst/>
          </a:prstGeom>
        </p:spPr>
      </p:pic>
      <p:sp>
        <p:nvSpPr>
          <p:cNvPr id="54" name="Text 43"/>
          <p:cNvSpPr/>
          <p:nvPr/>
        </p:nvSpPr>
        <p:spPr>
          <a:xfrm>
            <a:off x="4657725" y="3975497"/>
            <a:ext cx="1243013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Harorat</a:t>
            </a:r>
            <a:endParaRPr lang="en-US" sz="675" dirty="0"/>
          </a:p>
        </p:txBody>
      </p:sp>
      <p:sp>
        <p:nvSpPr>
          <p:cNvPr id="55" name="Shape 44"/>
          <p:cNvSpPr/>
          <p:nvPr/>
        </p:nvSpPr>
        <p:spPr>
          <a:xfrm>
            <a:off x="6115050" y="1028700"/>
            <a:ext cx="2857500" cy="112871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56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29350" y="1171575"/>
            <a:ext cx="114300" cy="114300"/>
          </a:xfrm>
          <a:prstGeom prst="rect">
            <a:avLst/>
          </a:prstGeom>
        </p:spPr>
      </p:pic>
      <p:sp>
        <p:nvSpPr>
          <p:cNvPr id="57" name="Text 45"/>
          <p:cNvSpPr/>
          <p:nvPr/>
        </p:nvSpPr>
        <p:spPr>
          <a:xfrm>
            <a:off x="6400800" y="1143000"/>
            <a:ext cx="491607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00" b="1" dirty="0">
                <a:solidFill>
                  <a:srgbClr val="04785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QILING</a:t>
            </a:r>
            <a:endParaRPr lang="en-US" sz="900" dirty="0"/>
          </a:p>
        </p:txBody>
      </p:sp>
      <p:pic>
        <p:nvPicPr>
          <p:cNvPr id="58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29350" y="1414463"/>
            <a:ext cx="85725" cy="85725"/>
          </a:xfrm>
          <a:prstGeom prst="rect">
            <a:avLst/>
          </a:prstGeom>
        </p:spPr>
      </p:pic>
      <p:sp>
        <p:nvSpPr>
          <p:cNvPr id="59" name="Text 46"/>
          <p:cNvSpPr/>
          <p:nvPr/>
        </p:nvSpPr>
        <p:spPr>
          <a:xfrm>
            <a:off x="6372225" y="1400175"/>
            <a:ext cx="872737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Bemorni issiq tutish</a:t>
            </a:r>
            <a:endParaRPr lang="en-US" sz="675" dirty="0"/>
          </a:p>
        </p:txBody>
      </p:sp>
      <p:pic>
        <p:nvPicPr>
          <p:cNvPr id="60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29350" y="1585913"/>
            <a:ext cx="85725" cy="85725"/>
          </a:xfrm>
          <a:prstGeom prst="rect">
            <a:avLst/>
          </a:prstGeom>
        </p:spPr>
      </p:pic>
      <p:sp>
        <p:nvSpPr>
          <p:cNvPr id="61" name="Text 47"/>
          <p:cNvSpPr/>
          <p:nvPr/>
        </p:nvSpPr>
        <p:spPr>
          <a:xfrm>
            <a:off x="6372225" y="1571625"/>
            <a:ext cx="999009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ketishini to'xtatish</a:t>
            </a:r>
            <a:endParaRPr lang="en-US" sz="675" dirty="0"/>
          </a:p>
        </p:txBody>
      </p:sp>
      <p:pic>
        <p:nvPicPr>
          <p:cNvPr id="62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29350" y="1757363"/>
            <a:ext cx="85725" cy="85725"/>
          </a:xfrm>
          <a:prstGeom prst="rect">
            <a:avLst/>
          </a:prstGeom>
        </p:spPr>
      </p:pic>
      <p:sp>
        <p:nvSpPr>
          <p:cNvPr id="63" name="Text 48"/>
          <p:cNvSpPr/>
          <p:nvPr/>
        </p:nvSpPr>
        <p:spPr>
          <a:xfrm>
            <a:off x="6372225" y="1743075"/>
            <a:ext cx="924334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Tinchlantirib gapirish</a:t>
            </a:r>
            <a:endParaRPr lang="en-US" sz="675" dirty="0"/>
          </a:p>
        </p:txBody>
      </p:sp>
      <p:pic>
        <p:nvPicPr>
          <p:cNvPr id="64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29350" y="1928813"/>
            <a:ext cx="85725" cy="85725"/>
          </a:xfrm>
          <a:prstGeom prst="rect">
            <a:avLst/>
          </a:prstGeom>
        </p:spPr>
      </p:pic>
      <p:sp>
        <p:nvSpPr>
          <p:cNvPr id="65" name="Text 49"/>
          <p:cNvSpPr/>
          <p:nvPr/>
        </p:nvSpPr>
        <p:spPr>
          <a:xfrm>
            <a:off x="6372225" y="1914525"/>
            <a:ext cx="690907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Doimiy kuzatuv</a:t>
            </a:r>
            <a:endParaRPr lang="en-US" sz="675" dirty="0"/>
          </a:p>
        </p:txBody>
      </p:sp>
      <p:sp>
        <p:nvSpPr>
          <p:cNvPr id="66" name="Shape 50"/>
          <p:cNvSpPr/>
          <p:nvPr/>
        </p:nvSpPr>
        <p:spPr>
          <a:xfrm>
            <a:off x="6115050" y="2257425"/>
            <a:ext cx="2857500" cy="112871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67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29350" y="2400300"/>
            <a:ext cx="114300" cy="114300"/>
          </a:xfrm>
          <a:prstGeom prst="rect">
            <a:avLst/>
          </a:prstGeom>
        </p:spPr>
      </p:pic>
      <p:sp>
        <p:nvSpPr>
          <p:cNvPr id="68" name="Text 51"/>
          <p:cNvSpPr/>
          <p:nvPr/>
        </p:nvSpPr>
        <p:spPr>
          <a:xfrm>
            <a:off x="6400800" y="2371725"/>
            <a:ext cx="633812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900" b="1" dirty="0">
                <a:solidFill>
                  <a:srgbClr val="B91C1C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QILMANG</a:t>
            </a:r>
            <a:endParaRPr lang="en-US" sz="900" dirty="0"/>
          </a:p>
        </p:txBody>
      </p:sp>
      <p:pic>
        <p:nvPicPr>
          <p:cNvPr id="69" name="Image 15" descr="preencoded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229350" y="2643188"/>
            <a:ext cx="53578" cy="85725"/>
          </a:xfrm>
          <a:prstGeom prst="rect">
            <a:avLst/>
          </a:prstGeom>
        </p:spPr>
      </p:pic>
      <p:sp>
        <p:nvSpPr>
          <p:cNvPr id="70" name="Text 52"/>
          <p:cNvSpPr/>
          <p:nvPr/>
        </p:nvSpPr>
        <p:spPr>
          <a:xfrm>
            <a:off x="6340078" y="2628900"/>
            <a:ext cx="1041257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Suv yoki ovqat bermang</a:t>
            </a:r>
            <a:endParaRPr lang="en-US" sz="675" dirty="0"/>
          </a:p>
        </p:txBody>
      </p:sp>
      <p:pic>
        <p:nvPicPr>
          <p:cNvPr id="71" name="Image 16" descr="preencoded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229350" y="2814638"/>
            <a:ext cx="53578" cy="85725"/>
          </a:xfrm>
          <a:prstGeom prst="rect">
            <a:avLst/>
          </a:prstGeom>
        </p:spPr>
      </p:pic>
      <p:sp>
        <p:nvSpPr>
          <p:cNvPr id="72" name="Text 53"/>
          <p:cNvSpPr/>
          <p:nvPr/>
        </p:nvSpPr>
        <p:spPr>
          <a:xfrm>
            <a:off x="6340078" y="2800350"/>
            <a:ext cx="1020524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Ko'p harakatlantirmang</a:t>
            </a:r>
            <a:endParaRPr lang="en-US" sz="675" dirty="0"/>
          </a:p>
        </p:txBody>
      </p:sp>
      <p:pic>
        <p:nvPicPr>
          <p:cNvPr id="73" name="Image 17" descr="preencoded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229350" y="2986088"/>
            <a:ext cx="53578" cy="85725"/>
          </a:xfrm>
          <a:prstGeom prst="rect">
            <a:avLst/>
          </a:prstGeom>
        </p:spPr>
      </p:pic>
      <p:sp>
        <p:nvSpPr>
          <p:cNvPr id="74" name="Text 54"/>
          <p:cNvSpPr/>
          <p:nvPr/>
        </p:nvSpPr>
        <p:spPr>
          <a:xfrm>
            <a:off x="6340078" y="2971800"/>
            <a:ext cx="636129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Dori bermang</a:t>
            </a:r>
            <a:endParaRPr lang="en-US" sz="675" dirty="0"/>
          </a:p>
        </p:txBody>
      </p:sp>
      <p:pic>
        <p:nvPicPr>
          <p:cNvPr id="75" name="Image 18" descr="preencoded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229350" y="3157538"/>
            <a:ext cx="53578" cy="85725"/>
          </a:xfrm>
          <a:prstGeom prst="rect">
            <a:avLst/>
          </a:prstGeom>
        </p:spPr>
      </p:pic>
      <p:sp>
        <p:nvSpPr>
          <p:cNvPr id="76" name="Text 55"/>
          <p:cNvSpPr/>
          <p:nvPr/>
        </p:nvSpPr>
        <p:spPr>
          <a:xfrm>
            <a:off x="6340078" y="3143250"/>
            <a:ext cx="817262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Yolg'iz qoldirmang</a:t>
            </a:r>
            <a:endParaRPr lang="en-US" sz="675" dirty="0"/>
          </a:p>
        </p:txBody>
      </p:sp>
      <p:sp>
        <p:nvSpPr>
          <p:cNvPr id="77" name="Shape 56"/>
          <p:cNvSpPr/>
          <p:nvPr/>
        </p:nvSpPr>
        <p:spPr>
          <a:xfrm>
            <a:off x="171450" y="4400550"/>
            <a:ext cx="8801100" cy="571500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78" name="Text 57"/>
          <p:cNvSpPr/>
          <p:nvPr/>
        </p:nvSpPr>
        <p:spPr>
          <a:xfrm>
            <a:off x="257175" y="4486275"/>
            <a:ext cx="870108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103</a:t>
            </a:r>
            <a:endParaRPr lang="en-US" sz="1350" dirty="0"/>
          </a:p>
        </p:txBody>
      </p:sp>
      <p:sp>
        <p:nvSpPr>
          <p:cNvPr id="79" name="Text 58"/>
          <p:cNvSpPr/>
          <p:nvPr/>
        </p:nvSpPr>
        <p:spPr>
          <a:xfrm>
            <a:off x="257175" y="4743450"/>
            <a:ext cx="870108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Tez tibbiy yordam xizmati</a:t>
            </a:r>
            <a:endParaRPr lang="en-US" sz="788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050756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902204" y="171450"/>
            <a:ext cx="342900" cy="342900"/>
          </a:xfrm>
          <a:prstGeom prst="ellipse">
            <a:avLst/>
          </a:prstGeom>
          <a:solidFill>
            <a:srgbClr val="8B5CF6"/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287" y="271463"/>
            <a:ext cx="160734" cy="14287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330829" y="200025"/>
            <a:ext cx="2982404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20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TASHXIS VA DAVOLASH</a:t>
            </a:r>
            <a:endParaRPr lang="en-US" sz="2025" dirty="0"/>
          </a:p>
        </p:txBody>
      </p:sp>
      <p:sp>
        <p:nvSpPr>
          <p:cNvPr id="6" name="Shape 2"/>
          <p:cNvSpPr/>
          <p:nvPr/>
        </p:nvSpPr>
        <p:spPr>
          <a:xfrm>
            <a:off x="4286250" y="600075"/>
            <a:ext cx="571500" cy="28575"/>
          </a:xfrm>
          <a:prstGeom prst="rect">
            <a:avLst/>
          </a:prstGeom>
          <a:solidFill>
            <a:srgbClr val="8B5CF6"/>
          </a:solidFill>
          <a:ln/>
        </p:spPr>
      </p:sp>
      <p:sp>
        <p:nvSpPr>
          <p:cNvPr id="7" name="Text 3"/>
          <p:cNvSpPr/>
          <p:nvPr/>
        </p:nvSpPr>
        <p:spPr>
          <a:xfrm>
            <a:off x="171450" y="685800"/>
            <a:ext cx="8872538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900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Shokning tashxis qo'yilishi va davolash tamoyillari</a:t>
            </a:r>
            <a:endParaRPr lang="en-US" sz="900" dirty="0"/>
          </a:p>
        </p:txBody>
      </p:sp>
      <p:sp>
        <p:nvSpPr>
          <p:cNvPr id="8" name="Shape 4"/>
          <p:cNvSpPr/>
          <p:nvPr/>
        </p:nvSpPr>
        <p:spPr>
          <a:xfrm>
            <a:off x="171450" y="1028700"/>
            <a:ext cx="4314825" cy="1878806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178719"/>
            <a:ext cx="128588" cy="12858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471488" y="1143000"/>
            <a:ext cx="1065563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Klinik Baholash</a:t>
            </a:r>
            <a:endParaRPr lang="en-US" sz="1013" dirty="0"/>
          </a:p>
        </p:txBody>
      </p:sp>
      <p:sp>
        <p:nvSpPr>
          <p:cNvPr id="11" name="Shape 6"/>
          <p:cNvSpPr/>
          <p:nvPr/>
        </p:nvSpPr>
        <p:spPr>
          <a:xfrm>
            <a:off x="285750" y="1428750"/>
            <a:ext cx="2000250" cy="632222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2297" y="1518047"/>
            <a:ext cx="107156" cy="142875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371475" y="1718072"/>
            <a:ext cx="190023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bosimi</a:t>
            </a:r>
            <a:endParaRPr lang="en-US" sz="788" dirty="0"/>
          </a:p>
        </p:txBody>
      </p:sp>
      <p:sp>
        <p:nvSpPr>
          <p:cNvPr id="14" name="Text 8"/>
          <p:cNvSpPr/>
          <p:nvPr/>
        </p:nvSpPr>
        <p:spPr>
          <a:xfrm>
            <a:off x="371475" y="1860947"/>
            <a:ext cx="190023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&lt;90/60 mmHg</a:t>
            </a:r>
            <a:endParaRPr lang="en-US" sz="675" dirty="0"/>
          </a:p>
        </p:txBody>
      </p:sp>
      <p:sp>
        <p:nvSpPr>
          <p:cNvPr id="15" name="Shape 9"/>
          <p:cNvSpPr/>
          <p:nvPr/>
        </p:nvSpPr>
        <p:spPr>
          <a:xfrm>
            <a:off x="2371725" y="1428750"/>
            <a:ext cx="2000250" cy="632222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1483" y="1518047"/>
            <a:ext cx="160734" cy="142875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2457450" y="1718072"/>
            <a:ext cx="190023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Puls</a:t>
            </a:r>
            <a:endParaRPr lang="en-US" sz="788" dirty="0"/>
          </a:p>
        </p:txBody>
      </p:sp>
      <p:sp>
        <p:nvSpPr>
          <p:cNvPr id="18" name="Text 11"/>
          <p:cNvSpPr/>
          <p:nvPr/>
        </p:nvSpPr>
        <p:spPr>
          <a:xfrm>
            <a:off x="2457450" y="1860947"/>
            <a:ext cx="190023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&gt;100/min</a:t>
            </a:r>
            <a:endParaRPr lang="en-US" sz="675" dirty="0"/>
          </a:p>
        </p:txBody>
      </p:sp>
      <p:sp>
        <p:nvSpPr>
          <p:cNvPr id="19" name="Shape 12"/>
          <p:cNvSpPr/>
          <p:nvPr/>
        </p:nvSpPr>
        <p:spPr>
          <a:xfrm>
            <a:off x="285750" y="2146697"/>
            <a:ext cx="2000250" cy="632222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20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6578" y="2235994"/>
            <a:ext cx="178594" cy="142875"/>
          </a:xfrm>
          <a:prstGeom prst="rect">
            <a:avLst/>
          </a:prstGeom>
        </p:spPr>
      </p:pic>
      <p:sp>
        <p:nvSpPr>
          <p:cNvPr id="21" name="Text 13"/>
          <p:cNvSpPr/>
          <p:nvPr/>
        </p:nvSpPr>
        <p:spPr>
          <a:xfrm>
            <a:off x="371475" y="2436019"/>
            <a:ext cx="190023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Nafas</a:t>
            </a:r>
            <a:endParaRPr lang="en-US" sz="788" dirty="0"/>
          </a:p>
        </p:txBody>
      </p:sp>
      <p:sp>
        <p:nvSpPr>
          <p:cNvPr id="22" name="Text 14"/>
          <p:cNvSpPr/>
          <p:nvPr/>
        </p:nvSpPr>
        <p:spPr>
          <a:xfrm>
            <a:off x="371475" y="2578894"/>
            <a:ext cx="190023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&gt;20/min</a:t>
            </a:r>
            <a:endParaRPr lang="en-US" sz="675" dirty="0"/>
          </a:p>
        </p:txBody>
      </p:sp>
      <p:sp>
        <p:nvSpPr>
          <p:cNvPr id="23" name="Shape 15"/>
          <p:cNvSpPr/>
          <p:nvPr/>
        </p:nvSpPr>
        <p:spPr>
          <a:xfrm>
            <a:off x="2371725" y="2146697"/>
            <a:ext cx="2000250" cy="632222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24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00413" y="2235994"/>
            <a:ext cx="142875" cy="142875"/>
          </a:xfrm>
          <a:prstGeom prst="rect">
            <a:avLst/>
          </a:prstGeom>
        </p:spPr>
      </p:pic>
      <p:sp>
        <p:nvSpPr>
          <p:cNvPr id="25" name="Text 16"/>
          <p:cNvSpPr/>
          <p:nvPr/>
        </p:nvSpPr>
        <p:spPr>
          <a:xfrm>
            <a:off x="2457450" y="2436019"/>
            <a:ext cx="190023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Ong</a:t>
            </a:r>
            <a:endParaRPr lang="en-US" sz="788" dirty="0"/>
          </a:p>
        </p:txBody>
      </p:sp>
      <p:sp>
        <p:nvSpPr>
          <p:cNvPr id="26" name="Text 17"/>
          <p:cNvSpPr/>
          <p:nvPr/>
        </p:nvSpPr>
        <p:spPr>
          <a:xfrm>
            <a:off x="2457450" y="2578894"/>
            <a:ext cx="190023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Buzilgan</a:t>
            </a:r>
            <a:endParaRPr lang="en-US" sz="675" dirty="0"/>
          </a:p>
        </p:txBody>
      </p:sp>
      <p:sp>
        <p:nvSpPr>
          <p:cNvPr id="27" name="Shape 18"/>
          <p:cNvSpPr/>
          <p:nvPr/>
        </p:nvSpPr>
        <p:spPr>
          <a:xfrm>
            <a:off x="171450" y="3007519"/>
            <a:ext cx="4314825" cy="172878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28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750" y="3157538"/>
            <a:ext cx="128588" cy="128588"/>
          </a:xfrm>
          <a:prstGeom prst="rect">
            <a:avLst/>
          </a:prstGeom>
        </p:spPr>
      </p:pic>
      <p:sp>
        <p:nvSpPr>
          <p:cNvPr id="29" name="Text 19"/>
          <p:cNvSpPr/>
          <p:nvPr/>
        </p:nvSpPr>
        <p:spPr>
          <a:xfrm>
            <a:off x="471488" y="3121819"/>
            <a:ext cx="1772794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Laboratoriya Tekshiruvlari</a:t>
            </a:r>
            <a:endParaRPr lang="en-US" sz="1013" dirty="0"/>
          </a:p>
        </p:txBody>
      </p:sp>
      <p:sp>
        <p:nvSpPr>
          <p:cNvPr id="30" name="Shape 20"/>
          <p:cNvSpPr/>
          <p:nvPr/>
        </p:nvSpPr>
        <p:spPr>
          <a:xfrm>
            <a:off x="285750" y="3407569"/>
            <a:ext cx="4086225" cy="257175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31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2900" y="3493294"/>
            <a:ext cx="85725" cy="85725"/>
          </a:xfrm>
          <a:prstGeom prst="rect">
            <a:avLst/>
          </a:prstGeom>
        </p:spPr>
      </p:pic>
      <p:sp>
        <p:nvSpPr>
          <p:cNvPr id="32" name="Text 21"/>
          <p:cNvSpPr/>
          <p:nvPr/>
        </p:nvSpPr>
        <p:spPr>
          <a:xfrm>
            <a:off x="485775" y="3464719"/>
            <a:ext cx="178356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tahlili (gemoglobin, gematokrit)</a:t>
            </a:r>
            <a:endParaRPr lang="en-US" sz="788" dirty="0"/>
          </a:p>
        </p:txBody>
      </p:sp>
      <p:sp>
        <p:nvSpPr>
          <p:cNvPr id="33" name="Shape 22"/>
          <p:cNvSpPr/>
          <p:nvPr/>
        </p:nvSpPr>
        <p:spPr>
          <a:xfrm>
            <a:off x="285750" y="3721894"/>
            <a:ext cx="4086225" cy="257175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34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2900" y="3807619"/>
            <a:ext cx="85725" cy="85725"/>
          </a:xfrm>
          <a:prstGeom prst="rect">
            <a:avLst/>
          </a:prstGeom>
        </p:spPr>
      </p:pic>
      <p:sp>
        <p:nvSpPr>
          <p:cNvPr id="35" name="Text 23"/>
          <p:cNvSpPr/>
          <p:nvPr/>
        </p:nvSpPr>
        <p:spPr>
          <a:xfrm>
            <a:off x="485775" y="3779044"/>
            <a:ext cx="1284703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Biokimyoviy ko'rsatkichlar</a:t>
            </a:r>
            <a:endParaRPr lang="en-US" sz="788" dirty="0"/>
          </a:p>
        </p:txBody>
      </p:sp>
      <p:sp>
        <p:nvSpPr>
          <p:cNvPr id="36" name="Shape 24"/>
          <p:cNvSpPr/>
          <p:nvPr/>
        </p:nvSpPr>
        <p:spPr>
          <a:xfrm>
            <a:off x="285750" y="4036219"/>
            <a:ext cx="4086225" cy="257175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37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2900" y="4121944"/>
            <a:ext cx="85725" cy="85725"/>
          </a:xfrm>
          <a:prstGeom prst="rect">
            <a:avLst/>
          </a:prstGeom>
        </p:spPr>
      </p:pic>
      <p:sp>
        <p:nvSpPr>
          <p:cNvPr id="38" name="Text 25"/>
          <p:cNvSpPr/>
          <p:nvPr/>
        </p:nvSpPr>
        <p:spPr>
          <a:xfrm>
            <a:off x="485775" y="4093369"/>
            <a:ext cx="894755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gazlari tahlili</a:t>
            </a:r>
            <a:endParaRPr lang="en-US" sz="788" dirty="0"/>
          </a:p>
        </p:txBody>
      </p:sp>
      <p:sp>
        <p:nvSpPr>
          <p:cNvPr id="39" name="Shape 26"/>
          <p:cNvSpPr/>
          <p:nvPr/>
        </p:nvSpPr>
        <p:spPr>
          <a:xfrm>
            <a:off x="285750" y="4350544"/>
            <a:ext cx="4086225" cy="257175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40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2900" y="4436269"/>
            <a:ext cx="85725" cy="85725"/>
          </a:xfrm>
          <a:prstGeom prst="rect">
            <a:avLst/>
          </a:prstGeom>
        </p:spPr>
      </p:pic>
      <p:sp>
        <p:nvSpPr>
          <p:cNvPr id="41" name="Text 27"/>
          <p:cNvSpPr/>
          <p:nvPr/>
        </p:nvSpPr>
        <p:spPr>
          <a:xfrm>
            <a:off x="485775" y="4407694"/>
            <a:ext cx="1074688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Koagulyatsiya testlari</a:t>
            </a:r>
            <a:endParaRPr lang="en-US" sz="788" dirty="0"/>
          </a:p>
        </p:txBody>
      </p:sp>
      <p:sp>
        <p:nvSpPr>
          <p:cNvPr id="42" name="Shape 28"/>
          <p:cNvSpPr/>
          <p:nvPr/>
        </p:nvSpPr>
        <p:spPr>
          <a:xfrm>
            <a:off x="4657725" y="1028700"/>
            <a:ext cx="4314825" cy="161448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43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72025" y="1178719"/>
            <a:ext cx="128588" cy="128588"/>
          </a:xfrm>
          <a:prstGeom prst="rect">
            <a:avLst/>
          </a:prstGeom>
        </p:spPr>
      </p:pic>
      <p:sp>
        <p:nvSpPr>
          <p:cNvPr id="44" name="Text 29"/>
          <p:cNvSpPr/>
          <p:nvPr/>
        </p:nvSpPr>
        <p:spPr>
          <a:xfrm>
            <a:off x="4957763" y="1143000"/>
            <a:ext cx="1130247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Darhol Davolash</a:t>
            </a:r>
            <a:endParaRPr lang="en-US" sz="1013" dirty="0"/>
          </a:p>
        </p:txBody>
      </p:sp>
      <p:sp>
        <p:nvSpPr>
          <p:cNvPr id="45" name="Shape 30"/>
          <p:cNvSpPr/>
          <p:nvPr/>
        </p:nvSpPr>
        <p:spPr>
          <a:xfrm>
            <a:off x="4772025" y="1428750"/>
            <a:ext cx="171450" cy="17145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46" name="Text 31"/>
          <p:cNvSpPr/>
          <p:nvPr/>
        </p:nvSpPr>
        <p:spPr>
          <a:xfrm>
            <a:off x="4772025" y="1428750"/>
            <a:ext cx="242888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</a:t>
            </a:r>
            <a:endParaRPr lang="en-US" sz="675" dirty="0"/>
          </a:p>
        </p:txBody>
      </p:sp>
      <p:sp>
        <p:nvSpPr>
          <p:cNvPr id="47" name="Text 32"/>
          <p:cNvSpPr/>
          <p:nvPr/>
        </p:nvSpPr>
        <p:spPr>
          <a:xfrm>
            <a:off x="5000625" y="1443038"/>
            <a:ext cx="1116183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Kislorod berish (100%)</a:t>
            </a:r>
            <a:endParaRPr lang="en-US" sz="788" dirty="0"/>
          </a:p>
        </p:txBody>
      </p:sp>
      <p:sp>
        <p:nvSpPr>
          <p:cNvPr id="48" name="Shape 33"/>
          <p:cNvSpPr/>
          <p:nvPr/>
        </p:nvSpPr>
        <p:spPr>
          <a:xfrm>
            <a:off x="4772025" y="1657350"/>
            <a:ext cx="171450" cy="17145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49" name="Text 34"/>
          <p:cNvSpPr/>
          <p:nvPr/>
        </p:nvSpPr>
        <p:spPr>
          <a:xfrm>
            <a:off x="4772025" y="1657350"/>
            <a:ext cx="242888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2</a:t>
            </a:r>
            <a:endParaRPr lang="en-US" sz="675" dirty="0"/>
          </a:p>
        </p:txBody>
      </p:sp>
      <p:sp>
        <p:nvSpPr>
          <p:cNvPr id="50" name="Text 35"/>
          <p:cNvSpPr/>
          <p:nvPr/>
        </p:nvSpPr>
        <p:spPr>
          <a:xfrm>
            <a:off x="5000625" y="1671638"/>
            <a:ext cx="1569141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IV yo'l ochish (2 ta katta kateter)</a:t>
            </a:r>
            <a:endParaRPr lang="en-US" sz="788" dirty="0"/>
          </a:p>
        </p:txBody>
      </p:sp>
      <p:sp>
        <p:nvSpPr>
          <p:cNvPr id="51" name="Shape 36"/>
          <p:cNvSpPr/>
          <p:nvPr/>
        </p:nvSpPr>
        <p:spPr>
          <a:xfrm>
            <a:off x="4772025" y="1885950"/>
            <a:ext cx="171450" cy="17145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52" name="Text 37"/>
          <p:cNvSpPr/>
          <p:nvPr/>
        </p:nvSpPr>
        <p:spPr>
          <a:xfrm>
            <a:off x="4772025" y="1885950"/>
            <a:ext cx="242888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3</a:t>
            </a:r>
            <a:endParaRPr lang="en-US" sz="675" dirty="0"/>
          </a:p>
        </p:txBody>
      </p:sp>
      <p:sp>
        <p:nvSpPr>
          <p:cNvPr id="53" name="Text 38"/>
          <p:cNvSpPr/>
          <p:nvPr/>
        </p:nvSpPr>
        <p:spPr>
          <a:xfrm>
            <a:off x="5000625" y="1900238"/>
            <a:ext cx="120338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Suyuqlik resussitatsiyasi</a:t>
            </a:r>
            <a:endParaRPr lang="en-US" sz="788" dirty="0"/>
          </a:p>
        </p:txBody>
      </p:sp>
      <p:sp>
        <p:nvSpPr>
          <p:cNvPr id="54" name="Shape 39"/>
          <p:cNvSpPr/>
          <p:nvPr/>
        </p:nvSpPr>
        <p:spPr>
          <a:xfrm>
            <a:off x="4772025" y="2114550"/>
            <a:ext cx="171450" cy="17145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55" name="Text 40"/>
          <p:cNvSpPr/>
          <p:nvPr/>
        </p:nvSpPr>
        <p:spPr>
          <a:xfrm>
            <a:off x="4772025" y="2114550"/>
            <a:ext cx="242888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4</a:t>
            </a:r>
            <a:endParaRPr lang="en-US" sz="675" dirty="0"/>
          </a:p>
        </p:txBody>
      </p:sp>
      <p:sp>
        <p:nvSpPr>
          <p:cNvPr id="56" name="Text 41"/>
          <p:cNvSpPr/>
          <p:nvPr/>
        </p:nvSpPr>
        <p:spPr>
          <a:xfrm>
            <a:off x="5000625" y="2128838"/>
            <a:ext cx="1153576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ketishini to'xtatish</a:t>
            </a:r>
            <a:endParaRPr lang="en-US" sz="788" dirty="0"/>
          </a:p>
        </p:txBody>
      </p:sp>
      <p:sp>
        <p:nvSpPr>
          <p:cNvPr id="57" name="Shape 42"/>
          <p:cNvSpPr/>
          <p:nvPr/>
        </p:nvSpPr>
        <p:spPr>
          <a:xfrm>
            <a:off x="4772025" y="2343150"/>
            <a:ext cx="171450" cy="17145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58" name="Text 43"/>
          <p:cNvSpPr/>
          <p:nvPr/>
        </p:nvSpPr>
        <p:spPr>
          <a:xfrm>
            <a:off x="4772025" y="2343150"/>
            <a:ext cx="242888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5</a:t>
            </a:r>
            <a:endParaRPr lang="en-US" sz="675" dirty="0"/>
          </a:p>
        </p:txBody>
      </p:sp>
      <p:sp>
        <p:nvSpPr>
          <p:cNvPr id="59" name="Text 44"/>
          <p:cNvSpPr/>
          <p:nvPr/>
        </p:nvSpPr>
        <p:spPr>
          <a:xfrm>
            <a:off x="5000625" y="2357438"/>
            <a:ext cx="144861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Hayotiy belgilarni monitoring</a:t>
            </a:r>
            <a:endParaRPr lang="en-US" sz="788" dirty="0"/>
          </a:p>
        </p:txBody>
      </p:sp>
      <p:sp>
        <p:nvSpPr>
          <p:cNvPr id="60" name="Shape 45"/>
          <p:cNvSpPr/>
          <p:nvPr/>
        </p:nvSpPr>
        <p:spPr>
          <a:xfrm>
            <a:off x="4657725" y="2743200"/>
            <a:ext cx="4314825" cy="1618059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61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72025" y="2893219"/>
            <a:ext cx="144661" cy="128588"/>
          </a:xfrm>
          <a:prstGeom prst="rect">
            <a:avLst/>
          </a:prstGeom>
        </p:spPr>
      </p:pic>
      <p:sp>
        <p:nvSpPr>
          <p:cNvPr id="62" name="Text 46"/>
          <p:cNvSpPr/>
          <p:nvPr/>
        </p:nvSpPr>
        <p:spPr>
          <a:xfrm>
            <a:off x="4973836" y="2857500"/>
            <a:ext cx="1181286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Maxsus Davolash</a:t>
            </a:r>
            <a:endParaRPr lang="en-US" sz="1013" dirty="0"/>
          </a:p>
        </p:txBody>
      </p:sp>
      <p:sp>
        <p:nvSpPr>
          <p:cNvPr id="63" name="Shape 47"/>
          <p:cNvSpPr/>
          <p:nvPr/>
        </p:nvSpPr>
        <p:spPr>
          <a:xfrm>
            <a:off x="4772025" y="3143250"/>
            <a:ext cx="2014538" cy="516136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64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731073" y="3216473"/>
            <a:ext cx="96441" cy="128588"/>
          </a:xfrm>
          <a:prstGeom prst="rect">
            <a:avLst/>
          </a:prstGeom>
        </p:spPr>
      </p:pic>
      <p:sp>
        <p:nvSpPr>
          <p:cNvPr id="65" name="Text 48"/>
          <p:cNvSpPr/>
          <p:nvPr/>
        </p:nvSpPr>
        <p:spPr>
          <a:xfrm>
            <a:off x="4829175" y="3373636"/>
            <a:ext cx="19716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quyish</a:t>
            </a:r>
            <a:endParaRPr lang="en-US" sz="675" dirty="0"/>
          </a:p>
        </p:txBody>
      </p:sp>
      <p:sp>
        <p:nvSpPr>
          <p:cNvPr id="66" name="Text 49"/>
          <p:cNvSpPr/>
          <p:nvPr/>
        </p:nvSpPr>
        <p:spPr>
          <a:xfrm>
            <a:off x="4829175" y="3487936"/>
            <a:ext cx="19716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Gipovolemik</a:t>
            </a:r>
            <a:endParaRPr lang="en-US" sz="675" dirty="0"/>
          </a:p>
        </p:txBody>
      </p:sp>
      <p:sp>
        <p:nvSpPr>
          <p:cNvPr id="67" name="Shape 50"/>
          <p:cNvSpPr/>
          <p:nvPr/>
        </p:nvSpPr>
        <p:spPr>
          <a:xfrm>
            <a:off x="6843713" y="3143250"/>
            <a:ext cx="2014538" cy="516136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68" name="Image 15" descr="preencoded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86688" y="3216473"/>
            <a:ext cx="128588" cy="128588"/>
          </a:xfrm>
          <a:prstGeom prst="rect">
            <a:avLst/>
          </a:prstGeom>
        </p:spPr>
      </p:pic>
      <p:sp>
        <p:nvSpPr>
          <p:cNvPr id="69" name="Text 51"/>
          <p:cNvSpPr/>
          <p:nvPr/>
        </p:nvSpPr>
        <p:spPr>
          <a:xfrm>
            <a:off x="6900863" y="3373636"/>
            <a:ext cx="19716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Inotroplar</a:t>
            </a:r>
            <a:endParaRPr lang="en-US" sz="675" dirty="0"/>
          </a:p>
        </p:txBody>
      </p:sp>
      <p:sp>
        <p:nvSpPr>
          <p:cNvPr id="70" name="Text 52"/>
          <p:cNvSpPr/>
          <p:nvPr/>
        </p:nvSpPr>
        <p:spPr>
          <a:xfrm>
            <a:off x="6900863" y="3487936"/>
            <a:ext cx="19716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Kardiogen</a:t>
            </a:r>
            <a:endParaRPr lang="en-US" sz="675" dirty="0"/>
          </a:p>
        </p:txBody>
      </p:sp>
      <p:sp>
        <p:nvSpPr>
          <p:cNvPr id="71" name="Shape 53"/>
          <p:cNvSpPr/>
          <p:nvPr/>
        </p:nvSpPr>
        <p:spPr>
          <a:xfrm>
            <a:off x="4772025" y="3716536"/>
            <a:ext cx="2014538" cy="516136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72" name="Image 16" descr="preencoded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06963" y="3789759"/>
            <a:ext cx="144661" cy="128588"/>
          </a:xfrm>
          <a:prstGeom prst="rect">
            <a:avLst/>
          </a:prstGeom>
        </p:spPr>
      </p:pic>
      <p:sp>
        <p:nvSpPr>
          <p:cNvPr id="73" name="Text 54"/>
          <p:cNvSpPr/>
          <p:nvPr/>
        </p:nvSpPr>
        <p:spPr>
          <a:xfrm>
            <a:off x="4829175" y="3946922"/>
            <a:ext cx="19716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Antibiotiklar</a:t>
            </a:r>
            <a:endParaRPr lang="en-US" sz="675" dirty="0"/>
          </a:p>
        </p:txBody>
      </p:sp>
      <p:sp>
        <p:nvSpPr>
          <p:cNvPr id="74" name="Text 55"/>
          <p:cNvSpPr/>
          <p:nvPr/>
        </p:nvSpPr>
        <p:spPr>
          <a:xfrm>
            <a:off x="4829175" y="4061222"/>
            <a:ext cx="19716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Septik</a:t>
            </a:r>
            <a:endParaRPr lang="en-US" sz="675" dirty="0"/>
          </a:p>
        </p:txBody>
      </p:sp>
      <p:pic>
        <p:nvPicPr>
          <p:cNvPr id="75" name="Image 17" descr="preencoded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786688" y="3789759"/>
            <a:ext cx="128588" cy="128588"/>
          </a:xfrm>
          <a:prstGeom prst="rect">
            <a:avLst/>
          </a:prstGeom>
        </p:spPr>
      </p:pic>
      <p:sp>
        <p:nvSpPr>
          <p:cNvPr id="76" name="Text 56"/>
          <p:cNvSpPr/>
          <p:nvPr/>
        </p:nvSpPr>
        <p:spPr>
          <a:xfrm>
            <a:off x="6900863" y="3946922"/>
            <a:ext cx="19716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Epinefrin</a:t>
            </a:r>
            <a:endParaRPr lang="en-US" sz="675" dirty="0"/>
          </a:p>
        </p:txBody>
      </p:sp>
      <p:sp>
        <p:nvSpPr>
          <p:cNvPr id="77" name="Text 57"/>
          <p:cNvSpPr/>
          <p:nvPr/>
        </p:nvSpPr>
        <p:spPr>
          <a:xfrm>
            <a:off x="6900863" y="4061222"/>
            <a:ext cx="197167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Anafilaktik</a:t>
            </a:r>
            <a:endParaRPr lang="en-US" sz="675" dirty="0"/>
          </a:p>
        </p:txBody>
      </p:sp>
      <p:sp>
        <p:nvSpPr>
          <p:cNvPr id="78" name="Shape 58"/>
          <p:cNvSpPr/>
          <p:nvPr/>
        </p:nvSpPr>
        <p:spPr>
          <a:xfrm>
            <a:off x="4657725" y="4461272"/>
            <a:ext cx="4314825" cy="1389459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79" name="Image 18" descr="preencoded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772025" y="4611291"/>
            <a:ext cx="128588" cy="128588"/>
          </a:xfrm>
          <a:prstGeom prst="rect">
            <a:avLst/>
          </a:prstGeom>
        </p:spPr>
      </p:pic>
      <p:sp>
        <p:nvSpPr>
          <p:cNvPr id="80" name="Text 59"/>
          <p:cNvSpPr/>
          <p:nvPr/>
        </p:nvSpPr>
        <p:spPr>
          <a:xfrm>
            <a:off x="4957763" y="4575572"/>
            <a:ext cx="794882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Monitoring</a:t>
            </a:r>
            <a:endParaRPr lang="en-US" sz="1013" dirty="0"/>
          </a:p>
        </p:txBody>
      </p:sp>
      <p:sp>
        <p:nvSpPr>
          <p:cNvPr id="81" name="Shape 60"/>
          <p:cNvSpPr/>
          <p:nvPr/>
        </p:nvSpPr>
        <p:spPr>
          <a:xfrm>
            <a:off x="4772025" y="4861322"/>
            <a:ext cx="1323966" cy="401836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82" name="Image 19" descr="preencoded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361663" y="4934545"/>
            <a:ext cx="144661" cy="128588"/>
          </a:xfrm>
          <a:prstGeom prst="rect">
            <a:avLst/>
          </a:prstGeom>
        </p:spPr>
      </p:pic>
      <p:sp>
        <p:nvSpPr>
          <p:cNvPr id="83" name="Text 61"/>
          <p:cNvSpPr/>
          <p:nvPr/>
        </p:nvSpPr>
        <p:spPr>
          <a:xfrm>
            <a:off x="4829175" y="5091708"/>
            <a:ext cx="1281103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EKG</a:t>
            </a:r>
            <a:endParaRPr lang="en-US" sz="675" dirty="0"/>
          </a:p>
        </p:txBody>
      </p:sp>
      <p:sp>
        <p:nvSpPr>
          <p:cNvPr id="84" name="Shape 62"/>
          <p:cNvSpPr/>
          <p:nvPr/>
        </p:nvSpPr>
        <p:spPr>
          <a:xfrm>
            <a:off x="6153141" y="4861322"/>
            <a:ext cx="1323966" cy="401836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85" name="Image 20" descr="preencoded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766889" y="4934545"/>
            <a:ext cx="96441" cy="128588"/>
          </a:xfrm>
          <a:prstGeom prst="rect">
            <a:avLst/>
          </a:prstGeom>
        </p:spPr>
      </p:pic>
      <p:sp>
        <p:nvSpPr>
          <p:cNvPr id="86" name="Text 63"/>
          <p:cNvSpPr/>
          <p:nvPr/>
        </p:nvSpPr>
        <p:spPr>
          <a:xfrm>
            <a:off x="6210291" y="5091708"/>
            <a:ext cx="1281103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bosimi</a:t>
            </a:r>
            <a:endParaRPr lang="en-US" sz="675" dirty="0"/>
          </a:p>
        </p:txBody>
      </p:sp>
      <p:sp>
        <p:nvSpPr>
          <p:cNvPr id="87" name="Shape 64"/>
          <p:cNvSpPr/>
          <p:nvPr/>
        </p:nvSpPr>
        <p:spPr>
          <a:xfrm>
            <a:off x="7534256" y="4861322"/>
            <a:ext cx="1323966" cy="401836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88" name="Image 21" descr="preencoded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115858" y="4934545"/>
            <a:ext cx="160734" cy="128588"/>
          </a:xfrm>
          <a:prstGeom prst="rect">
            <a:avLst/>
          </a:prstGeom>
        </p:spPr>
      </p:pic>
      <p:sp>
        <p:nvSpPr>
          <p:cNvPr id="89" name="Text 65"/>
          <p:cNvSpPr/>
          <p:nvPr/>
        </p:nvSpPr>
        <p:spPr>
          <a:xfrm>
            <a:off x="7591406" y="5091708"/>
            <a:ext cx="1281103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SpO2</a:t>
            </a:r>
            <a:endParaRPr lang="en-US" sz="675" dirty="0"/>
          </a:p>
        </p:txBody>
      </p:sp>
      <p:sp>
        <p:nvSpPr>
          <p:cNvPr id="90" name="Shape 66"/>
          <p:cNvSpPr/>
          <p:nvPr/>
        </p:nvSpPr>
        <p:spPr>
          <a:xfrm>
            <a:off x="4772025" y="5320308"/>
            <a:ext cx="1323966" cy="401836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91" name="Image 22" descr="preencoded.png">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393810" y="5393531"/>
            <a:ext cx="80367" cy="128588"/>
          </a:xfrm>
          <a:prstGeom prst="rect">
            <a:avLst/>
          </a:prstGeom>
        </p:spPr>
      </p:pic>
      <p:sp>
        <p:nvSpPr>
          <p:cNvPr id="92" name="Text 67"/>
          <p:cNvSpPr/>
          <p:nvPr/>
        </p:nvSpPr>
        <p:spPr>
          <a:xfrm>
            <a:off x="4829175" y="5550694"/>
            <a:ext cx="1281103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Harorat</a:t>
            </a:r>
            <a:endParaRPr lang="en-US" sz="675" dirty="0"/>
          </a:p>
        </p:txBody>
      </p:sp>
      <p:sp>
        <p:nvSpPr>
          <p:cNvPr id="93" name="Shape 68"/>
          <p:cNvSpPr/>
          <p:nvPr/>
        </p:nvSpPr>
        <p:spPr>
          <a:xfrm>
            <a:off x="6153141" y="5320308"/>
            <a:ext cx="1323966" cy="401836"/>
          </a:xfrm>
          <a:prstGeom prst="rect">
            <a:avLst/>
          </a:prstGeom>
          <a:solidFill>
            <a:srgbClr val="FFFBEB"/>
          </a:solidFill>
          <a:ln/>
        </p:spPr>
      </p:sp>
      <p:pic>
        <p:nvPicPr>
          <p:cNvPr id="94" name="Image 23" descr="preencoded.png">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742779" y="5393531"/>
            <a:ext cx="144661" cy="128588"/>
          </a:xfrm>
          <a:prstGeom prst="rect">
            <a:avLst/>
          </a:prstGeom>
        </p:spPr>
      </p:pic>
      <p:sp>
        <p:nvSpPr>
          <p:cNvPr id="95" name="Text 69"/>
          <p:cNvSpPr/>
          <p:nvPr/>
        </p:nvSpPr>
        <p:spPr>
          <a:xfrm>
            <a:off x="6210291" y="5550694"/>
            <a:ext cx="1281103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Ong</a:t>
            </a:r>
            <a:endParaRPr lang="en-US" sz="675" dirty="0"/>
          </a:p>
        </p:txBody>
      </p:sp>
      <p:sp>
        <p:nvSpPr>
          <p:cNvPr id="96" name="Shape 70"/>
          <p:cNvSpPr/>
          <p:nvPr/>
        </p:nvSpPr>
        <p:spPr>
          <a:xfrm>
            <a:off x="7534256" y="5320308"/>
            <a:ext cx="1323966" cy="401836"/>
          </a:xfrm>
          <a:prstGeom prst="rect">
            <a:avLst/>
          </a:prstGeom>
          <a:solidFill>
            <a:srgbClr val="EEF2FF"/>
          </a:solidFill>
          <a:ln/>
        </p:spPr>
      </p:sp>
      <p:pic>
        <p:nvPicPr>
          <p:cNvPr id="97" name="Image 24" descr="preencoded.png">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148005" y="5393531"/>
            <a:ext cx="96441" cy="128588"/>
          </a:xfrm>
          <a:prstGeom prst="rect">
            <a:avLst/>
          </a:prstGeom>
        </p:spPr>
      </p:pic>
      <p:sp>
        <p:nvSpPr>
          <p:cNvPr id="98" name="Text 71"/>
          <p:cNvSpPr/>
          <p:nvPr/>
        </p:nvSpPr>
        <p:spPr>
          <a:xfrm>
            <a:off x="7591406" y="5550694"/>
            <a:ext cx="1281103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Siydik</a:t>
            </a:r>
            <a:endParaRPr lang="en-US" sz="675" dirty="0"/>
          </a:p>
        </p:txBody>
      </p:sp>
      <p:sp>
        <p:nvSpPr>
          <p:cNvPr id="99" name="Shape 72"/>
          <p:cNvSpPr/>
          <p:nvPr/>
        </p:nvSpPr>
        <p:spPr>
          <a:xfrm>
            <a:off x="171450" y="5350669"/>
            <a:ext cx="8801100" cy="485775"/>
          </a:xfrm>
          <a:prstGeom prst="rect">
            <a:avLst/>
          </a:prstGeom>
          <a:solidFill>
            <a:srgbClr val="8B5CF6"/>
          </a:solidFill>
          <a:ln/>
        </p:spPr>
      </p:sp>
      <p:sp>
        <p:nvSpPr>
          <p:cNvPr id="100" name="Text 73"/>
          <p:cNvSpPr/>
          <p:nvPr/>
        </p:nvSpPr>
        <p:spPr>
          <a:xfrm>
            <a:off x="257175" y="5436394"/>
            <a:ext cx="2143125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MAP &gt;65</a:t>
            </a:r>
            <a:endParaRPr lang="en-US" sz="1013" dirty="0"/>
          </a:p>
        </p:txBody>
      </p:sp>
      <p:sp>
        <p:nvSpPr>
          <p:cNvPr id="101" name="Text 74"/>
          <p:cNvSpPr/>
          <p:nvPr/>
        </p:nvSpPr>
        <p:spPr>
          <a:xfrm>
            <a:off x="257175" y="5636419"/>
            <a:ext cx="214312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mmHg</a:t>
            </a:r>
            <a:endParaRPr lang="en-US" sz="675" dirty="0"/>
          </a:p>
        </p:txBody>
      </p:sp>
      <p:sp>
        <p:nvSpPr>
          <p:cNvPr id="102" name="Text 75"/>
          <p:cNvSpPr/>
          <p:nvPr/>
        </p:nvSpPr>
        <p:spPr>
          <a:xfrm>
            <a:off x="2443163" y="5436394"/>
            <a:ext cx="2143125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CVP 8-12</a:t>
            </a:r>
            <a:endParaRPr lang="en-US" sz="1013" dirty="0"/>
          </a:p>
        </p:txBody>
      </p:sp>
      <p:sp>
        <p:nvSpPr>
          <p:cNvPr id="103" name="Text 76"/>
          <p:cNvSpPr/>
          <p:nvPr/>
        </p:nvSpPr>
        <p:spPr>
          <a:xfrm>
            <a:off x="2443163" y="5636419"/>
            <a:ext cx="214312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mmHg</a:t>
            </a:r>
            <a:endParaRPr lang="en-US" sz="675" dirty="0"/>
          </a:p>
        </p:txBody>
      </p:sp>
      <p:sp>
        <p:nvSpPr>
          <p:cNvPr id="104" name="Text 77"/>
          <p:cNvSpPr/>
          <p:nvPr/>
        </p:nvSpPr>
        <p:spPr>
          <a:xfrm>
            <a:off x="4629150" y="5436394"/>
            <a:ext cx="2143125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ScvO2 &gt;70%</a:t>
            </a:r>
            <a:endParaRPr lang="en-US" sz="1013" dirty="0"/>
          </a:p>
        </p:txBody>
      </p:sp>
      <p:sp>
        <p:nvSpPr>
          <p:cNvPr id="105" name="Text 78"/>
          <p:cNvSpPr/>
          <p:nvPr/>
        </p:nvSpPr>
        <p:spPr>
          <a:xfrm>
            <a:off x="4629150" y="5636419"/>
            <a:ext cx="214312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Kislorod to'yinishi</a:t>
            </a:r>
            <a:endParaRPr lang="en-US" sz="675" dirty="0"/>
          </a:p>
        </p:txBody>
      </p:sp>
      <p:sp>
        <p:nvSpPr>
          <p:cNvPr id="106" name="Text 79"/>
          <p:cNvSpPr/>
          <p:nvPr/>
        </p:nvSpPr>
        <p:spPr>
          <a:xfrm>
            <a:off x="6815138" y="5436394"/>
            <a:ext cx="2143125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Siydik &gt;0.5</a:t>
            </a:r>
            <a:endParaRPr lang="en-US" sz="1013" dirty="0"/>
          </a:p>
        </p:txBody>
      </p:sp>
      <p:sp>
        <p:nvSpPr>
          <p:cNvPr id="107" name="Text 80"/>
          <p:cNvSpPr/>
          <p:nvPr/>
        </p:nvSpPr>
        <p:spPr>
          <a:xfrm>
            <a:off x="6815138" y="5636419"/>
            <a:ext cx="2143125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ml/kg/soat</a:t>
            </a:r>
            <a:endParaRPr lang="en-US" sz="67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42925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3455259" y="171450"/>
            <a:ext cx="342900" cy="342900"/>
          </a:xfrm>
          <a:prstGeom prst="ellipse">
            <a:avLst/>
          </a:prstGeom>
          <a:solidFill>
            <a:srgbClr val="10B981"/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5271" y="271463"/>
            <a:ext cx="142875" cy="14287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883884" y="200025"/>
            <a:ext cx="1876295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20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OLDINI OLISH</a:t>
            </a:r>
            <a:endParaRPr lang="en-US" sz="2025" dirty="0"/>
          </a:p>
        </p:txBody>
      </p:sp>
      <p:sp>
        <p:nvSpPr>
          <p:cNvPr id="6" name="Shape 2"/>
          <p:cNvSpPr/>
          <p:nvPr/>
        </p:nvSpPr>
        <p:spPr>
          <a:xfrm>
            <a:off x="4286250" y="600075"/>
            <a:ext cx="571500" cy="28575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7" name="Text 3"/>
          <p:cNvSpPr/>
          <p:nvPr/>
        </p:nvSpPr>
        <p:spPr>
          <a:xfrm>
            <a:off x="171450" y="685800"/>
            <a:ext cx="8872538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900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Shok holatining oldini olish choralari va profilaktika</a:t>
            </a:r>
            <a:endParaRPr lang="en-US" sz="900" dirty="0"/>
          </a:p>
        </p:txBody>
      </p:sp>
      <p:sp>
        <p:nvSpPr>
          <p:cNvPr id="8" name="Shape 4"/>
          <p:cNvSpPr/>
          <p:nvPr/>
        </p:nvSpPr>
        <p:spPr>
          <a:xfrm>
            <a:off x="171450" y="1028700"/>
            <a:ext cx="2857500" cy="344328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178719"/>
            <a:ext cx="128588" cy="12858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471488" y="1143000"/>
            <a:ext cx="1476022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Birlamchi Profilaktika</a:t>
            </a:r>
            <a:endParaRPr lang="en-US" sz="1013" dirty="0"/>
          </a:p>
        </p:txBody>
      </p:sp>
      <p:sp>
        <p:nvSpPr>
          <p:cNvPr id="11" name="Shape 6"/>
          <p:cNvSpPr/>
          <p:nvPr/>
        </p:nvSpPr>
        <p:spPr>
          <a:xfrm>
            <a:off x="285750" y="1457325"/>
            <a:ext cx="2628900" cy="657225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3759" y="1543050"/>
            <a:ext cx="192881" cy="17145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371475" y="1771650"/>
            <a:ext cx="252888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Xavfsizlik choralari</a:t>
            </a:r>
            <a:endParaRPr lang="en-US" sz="788" dirty="0"/>
          </a:p>
        </p:txBody>
      </p:sp>
      <p:sp>
        <p:nvSpPr>
          <p:cNvPr id="14" name="Text 8"/>
          <p:cNvSpPr/>
          <p:nvPr/>
        </p:nvSpPr>
        <p:spPr>
          <a:xfrm>
            <a:off x="371475" y="1914525"/>
            <a:ext cx="2528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Ish va yo'l xavfsizligi</a:t>
            </a:r>
            <a:endParaRPr lang="en-US" sz="675" dirty="0"/>
          </a:p>
        </p:txBody>
      </p:sp>
      <p:sp>
        <p:nvSpPr>
          <p:cNvPr id="15" name="Shape 9"/>
          <p:cNvSpPr/>
          <p:nvPr/>
        </p:nvSpPr>
        <p:spPr>
          <a:xfrm>
            <a:off x="285750" y="2200275"/>
            <a:ext cx="2628900" cy="657225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4475" y="2286000"/>
            <a:ext cx="171450" cy="171450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371475" y="2514600"/>
            <a:ext cx="252888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Avtomobil xavfsizligi</a:t>
            </a:r>
            <a:endParaRPr lang="en-US" sz="788" dirty="0"/>
          </a:p>
        </p:txBody>
      </p:sp>
      <p:sp>
        <p:nvSpPr>
          <p:cNvPr id="18" name="Text 11"/>
          <p:cNvSpPr/>
          <p:nvPr/>
        </p:nvSpPr>
        <p:spPr>
          <a:xfrm>
            <a:off x="371475" y="2657475"/>
            <a:ext cx="2528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Kamar, dubulg'a</a:t>
            </a:r>
            <a:endParaRPr lang="en-US" sz="675" dirty="0"/>
          </a:p>
        </p:txBody>
      </p:sp>
      <p:pic>
        <p:nvPicPr>
          <p:cNvPr id="19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3759" y="3028950"/>
            <a:ext cx="192881" cy="171450"/>
          </a:xfrm>
          <a:prstGeom prst="rect">
            <a:avLst/>
          </a:prstGeom>
        </p:spPr>
      </p:pic>
      <p:sp>
        <p:nvSpPr>
          <p:cNvPr id="20" name="Text 12"/>
          <p:cNvSpPr/>
          <p:nvPr/>
        </p:nvSpPr>
        <p:spPr>
          <a:xfrm>
            <a:off x="371475" y="3257550"/>
            <a:ext cx="252888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Maishiy xavfsizlik</a:t>
            </a:r>
            <a:endParaRPr lang="en-US" sz="788" dirty="0"/>
          </a:p>
        </p:txBody>
      </p:sp>
      <p:sp>
        <p:nvSpPr>
          <p:cNvPr id="21" name="Text 13"/>
          <p:cNvSpPr/>
          <p:nvPr/>
        </p:nvSpPr>
        <p:spPr>
          <a:xfrm>
            <a:off x="371475" y="3400425"/>
            <a:ext cx="2528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Ehtiyotkorlik choralari</a:t>
            </a:r>
            <a:endParaRPr lang="en-US" sz="675" dirty="0"/>
          </a:p>
        </p:txBody>
      </p:sp>
      <p:sp>
        <p:nvSpPr>
          <p:cNvPr id="22" name="Shape 14"/>
          <p:cNvSpPr/>
          <p:nvPr/>
        </p:nvSpPr>
        <p:spPr>
          <a:xfrm>
            <a:off x="285750" y="3686175"/>
            <a:ext cx="2628900" cy="657225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23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5191" y="3771900"/>
            <a:ext cx="150019" cy="171450"/>
          </a:xfrm>
          <a:prstGeom prst="rect">
            <a:avLst/>
          </a:prstGeom>
        </p:spPr>
      </p:pic>
      <p:sp>
        <p:nvSpPr>
          <p:cNvPr id="24" name="Text 15"/>
          <p:cNvSpPr/>
          <p:nvPr/>
        </p:nvSpPr>
        <p:spPr>
          <a:xfrm>
            <a:off x="371475" y="4000500"/>
            <a:ext cx="252888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Sport xavfsizligi</a:t>
            </a:r>
            <a:endParaRPr lang="en-US" sz="788" dirty="0"/>
          </a:p>
        </p:txBody>
      </p:sp>
      <p:sp>
        <p:nvSpPr>
          <p:cNvPr id="25" name="Text 16"/>
          <p:cNvSpPr/>
          <p:nvPr/>
        </p:nvSpPr>
        <p:spPr>
          <a:xfrm>
            <a:off x="371475" y="4143375"/>
            <a:ext cx="2528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Himoya vositalari</a:t>
            </a:r>
            <a:endParaRPr lang="en-US" sz="675" dirty="0"/>
          </a:p>
        </p:txBody>
      </p:sp>
      <p:sp>
        <p:nvSpPr>
          <p:cNvPr id="26" name="Shape 17"/>
          <p:cNvSpPr/>
          <p:nvPr/>
        </p:nvSpPr>
        <p:spPr>
          <a:xfrm>
            <a:off x="3143250" y="1028700"/>
            <a:ext cx="2857500" cy="3429000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27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57550" y="1178719"/>
            <a:ext cx="112514" cy="128588"/>
          </a:xfrm>
          <a:prstGeom prst="rect">
            <a:avLst/>
          </a:prstGeom>
        </p:spPr>
      </p:pic>
      <p:sp>
        <p:nvSpPr>
          <p:cNvPr id="28" name="Text 18"/>
          <p:cNvSpPr/>
          <p:nvPr/>
        </p:nvSpPr>
        <p:spPr>
          <a:xfrm>
            <a:off x="3427214" y="1143000"/>
            <a:ext cx="1247896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Tibbiy Profilaktika</a:t>
            </a:r>
            <a:endParaRPr lang="en-US" sz="1013" dirty="0"/>
          </a:p>
        </p:txBody>
      </p:sp>
      <p:sp>
        <p:nvSpPr>
          <p:cNvPr id="29" name="Shape 19"/>
          <p:cNvSpPr/>
          <p:nvPr/>
        </p:nvSpPr>
        <p:spPr>
          <a:xfrm>
            <a:off x="3257550" y="1457325"/>
            <a:ext cx="2628900" cy="771525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30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3275" y="1557338"/>
            <a:ext cx="114300" cy="114300"/>
          </a:xfrm>
          <a:prstGeom prst="rect">
            <a:avLst/>
          </a:prstGeom>
        </p:spPr>
      </p:pic>
      <p:sp>
        <p:nvSpPr>
          <p:cNvPr id="31" name="Text 20"/>
          <p:cNvSpPr/>
          <p:nvPr/>
        </p:nvSpPr>
        <p:spPr>
          <a:xfrm>
            <a:off x="3514725" y="1543050"/>
            <a:ext cx="106017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Allergiya oldini olish</a:t>
            </a:r>
            <a:endParaRPr lang="en-US" sz="788" dirty="0"/>
          </a:p>
        </p:txBody>
      </p:sp>
      <p:sp>
        <p:nvSpPr>
          <p:cNvPr id="32" name="Text 21"/>
          <p:cNvSpPr/>
          <p:nvPr/>
        </p:nvSpPr>
        <p:spPr>
          <a:xfrm>
            <a:off x="3343275" y="1743075"/>
            <a:ext cx="2528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Allergen testlari</a:t>
            </a:r>
            <a:endParaRPr lang="en-US" sz="675" dirty="0"/>
          </a:p>
        </p:txBody>
      </p:sp>
      <p:sp>
        <p:nvSpPr>
          <p:cNvPr id="33" name="Text 22"/>
          <p:cNvSpPr/>
          <p:nvPr/>
        </p:nvSpPr>
        <p:spPr>
          <a:xfrm>
            <a:off x="3343275" y="1885950"/>
            <a:ext cx="2528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Dori allergiyasini tekshirish</a:t>
            </a:r>
            <a:endParaRPr lang="en-US" sz="675" dirty="0"/>
          </a:p>
        </p:txBody>
      </p:sp>
      <p:sp>
        <p:nvSpPr>
          <p:cNvPr id="34" name="Text 23"/>
          <p:cNvSpPr/>
          <p:nvPr/>
        </p:nvSpPr>
        <p:spPr>
          <a:xfrm>
            <a:off x="3343275" y="2028825"/>
            <a:ext cx="2528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Ehtiyotkorlik bilan dori berish</a:t>
            </a:r>
            <a:endParaRPr lang="en-US" sz="675" dirty="0"/>
          </a:p>
        </p:txBody>
      </p:sp>
      <p:sp>
        <p:nvSpPr>
          <p:cNvPr id="35" name="Shape 24"/>
          <p:cNvSpPr/>
          <p:nvPr/>
        </p:nvSpPr>
        <p:spPr>
          <a:xfrm>
            <a:off x="3257550" y="2314575"/>
            <a:ext cx="2628900" cy="771525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36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43275" y="2414588"/>
            <a:ext cx="114300" cy="114300"/>
          </a:xfrm>
          <a:prstGeom prst="rect">
            <a:avLst/>
          </a:prstGeom>
        </p:spPr>
      </p:pic>
      <p:sp>
        <p:nvSpPr>
          <p:cNvPr id="37" name="Text 25"/>
          <p:cNvSpPr/>
          <p:nvPr/>
        </p:nvSpPr>
        <p:spPr>
          <a:xfrm>
            <a:off x="3514725" y="2400300"/>
            <a:ext cx="90884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Yurak kasalliklari</a:t>
            </a:r>
            <a:endParaRPr lang="en-US" sz="788" dirty="0"/>
          </a:p>
        </p:txBody>
      </p:sp>
      <p:sp>
        <p:nvSpPr>
          <p:cNvPr id="38" name="Text 26"/>
          <p:cNvSpPr/>
          <p:nvPr/>
        </p:nvSpPr>
        <p:spPr>
          <a:xfrm>
            <a:off x="3343275" y="2600325"/>
            <a:ext cx="2528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Muntazam tekshiruv</a:t>
            </a:r>
            <a:endParaRPr lang="en-US" sz="675" dirty="0"/>
          </a:p>
        </p:txBody>
      </p:sp>
      <p:sp>
        <p:nvSpPr>
          <p:cNvPr id="39" name="Text 27"/>
          <p:cNvSpPr/>
          <p:nvPr/>
        </p:nvSpPr>
        <p:spPr>
          <a:xfrm>
            <a:off x="3343275" y="2743200"/>
            <a:ext cx="2528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Qon bosimini nazorat qilish</a:t>
            </a:r>
            <a:endParaRPr lang="en-US" sz="675" dirty="0"/>
          </a:p>
        </p:txBody>
      </p:sp>
      <p:sp>
        <p:nvSpPr>
          <p:cNvPr id="40" name="Text 28"/>
          <p:cNvSpPr/>
          <p:nvPr/>
        </p:nvSpPr>
        <p:spPr>
          <a:xfrm>
            <a:off x="3343275" y="2886075"/>
            <a:ext cx="2528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Sog'lom turmush tarzi</a:t>
            </a:r>
            <a:endParaRPr lang="en-US" sz="675" dirty="0"/>
          </a:p>
        </p:txBody>
      </p:sp>
      <p:sp>
        <p:nvSpPr>
          <p:cNvPr id="41" name="Shape 29"/>
          <p:cNvSpPr/>
          <p:nvPr/>
        </p:nvSpPr>
        <p:spPr>
          <a:xfrm>
            <a:off x="3257550" y="3171825"/>
            <a:ext cx="2628900" cy="771525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42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43275" y="3271838"/>
            <a:ext cx="128588" cy="114300"/>
          </a:xfrm>
          <a:prstGeom prst="rect">
            <a:avLst/>
          </a:prstGeom>
        </p:spPr>
      </p:pic>
      <p:sp>
        <p:nvSpPr>
          <p:cNvPr id="43" name="Text 30"/>
          <p:cNvSpPr/>
          <p:nvPr/>
        </p:nvSpPr>
        <p:spPr>
          <a:xfrm>
            <a:off x="3529013" y="3257550"/>
            <a:ext cx="1076278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Infeksiya oldini olish</a:t>
            </a:r>
            <a:endParaRPr lang="en-US" sz="788" dirty="0"/>
          </a:p>
        </p:txBody>
      </p:sp>
      <p:sp>
        <p:nvSpPr>
          <p:cNvPr id="44" name="Text 31"/>
          <p:cNvSpPr/>
          <p:nvPr/>
        </p:nvSpPr>
        <p:spPr>
          <a:xfrm>
            <a:off x="3343275" y="3457575"/>
            <a:ext cx="2528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Vaksinatsiya</a:t>
            </a:r>
            <a:endParaRPr lang="en-US" sz="675" dirty="0"/>
          </a:p>
        </p:txBody>
      </p:sp>
      <p:sp>
        <p:nvSpPr>
          <p:cNvPr id="45" name="Text 32"/>
          <p:cNvSpPr/>
          <p:nvPr/>
        </p:nvSpPr>
        <p:spPr>
          <a:xfrm>
            <a:off x="3343275" y="3600450"/>
            <a:ext cx="2528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Gigiyena qoidalari</a:t>
            </a:r>
            <a:endParaRPr lang="en-US" sz="675" dirty="0"/>
          </a:p>
        </p:txBody>
      </p:sp>
      <p:sp>
        <p:nvSpPr>
          <p:cNvPr id="46" name="Text 33"/>
          <p:cNvSpPr/>
          <p:nvPr/>
        </p:nvSpPr>
        <p:spPr>
          <a:xfrm>
            <a:off x="3343275" y="3743325"/>
            <a:ext cx="2528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Erta davolash</a:t>
            </a:r>
            <a:endParaRPr lang="en-US" sz="675" dirty="0"/>
          </a:p>
        </p:txBody>
      </p:sp>
      <p:sp>
        <p:nvSpPr>
          <p:cNvPr id="47" name="Shape 34"/>
          <p:cNvSpPr/>
          <p:nvPr/>
        </p:nvSpPr>
        <p:spPr>
          <a:xfrm>
            <a:off x="6115050" y="1028700"/>
            <a:ext cx="2857500" cy="172878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48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29350" y="1178719"/>
            <a:ext cx="128588" cy="128588"/>
          </a:xfrm>
          <a:prstGeom prst="rect">
            <a:avLst/>
          </a:prstGeom>
        </p:spPr>
      </p:pic>
      <p:sp>
        <p:nvSpPr>
          <p:cNvPr id="49" name="Text 35"/>
          <p:cNvSpPr/>
          <p:nvPr/>
        </p:nvSpPr>
        <p:spPr>
          <a:xfrm>
            <a:off x="6415088" y="1143000"/>
            <a:ext cx="146354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Yuqori Xavf Guruhlari</a:t>
            </a:r>
            <a:endParaRPr lang="en-US" sz="1013" dirty="0"/>
          </a:p>
        </p:txBody>
      </p:sp>
      <p:sp>
        <p:nvSpPr>
          <p:cNvPr id="50" name="Shape 36"/>
          <p:cNvSpPr/>
          <p:nvPr/>
        </p:nvSpPr>
        <p:spPr>
          <a:xfrm>
            <a:off x="6229350" y="1428750"/>
            <a:ext cx="2628900" cy="257175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51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86500" y="1500188"/>
            <a:ext cx="142875" cy="114300"/>
          </a:xfrm>
          <a:prstGeom prst="rect">
            <a:avLst/>
          </a:prstGeom>
        </p:spPr>
      </p:pic>
      <p:sp>
        <p:nvSpPr>
          <p:cNvPr id="52" name="Text 37"/>
          <p:cNvSpPr/>
          <p:nvPr/>
        </p:nvSpPr>
        <p:spPr>
          <a:xfrm>
            <a:off x="6486525" y="1485900"/>
            <a:ext cx="922548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Keksa yoshdagilar</a:t>
            </a:r>
            <a:endParaRPr lang="en-US" sz="788" dirty="0"/>
          </a:p>
        </p:txBody>
      </p:sp>
      <p:sp>
        <p:nvSpPr>
          <p:cNvPr id="53" name="Shape 38"/>
          <p:cNvSpPr/>
          <p:nvPr/>
        </p:nvSpPr>
        <p:spPr>
          <a:xfrm>
            <a:off x="6229350" y="1743075"/>
            <a:ext cx="2628900" cy="257175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54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86500" y="1814513"/>
            <a:ext cx="100013" cy="114300"/>
          </a:xfrm>
          <a:prstGeom prst="rect">
            <a:avLst/>
          </a:prstGeom>
        </p:spPr>
      </p:pic>
      <p:sp>
        <p:nvSpPr>
          <p:cNvPr id="55" name="Text 39"/>
          <p:cNvSpPr/>
          <p:nvPr/>
        </p:nvSpPr>
        <p:spPr>
          <a:xfrm>
            <a:off x="6443663" y="1800225"/>
            <a:ext cx="641235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Chaqaloqlar</a:t>
            </a:r>
            <a:endParaRPr lang="en-US" sz="788" dirty="0"/>
          </a:p>
        </p:txBody>
      </p:sp>
      <p:sp>
        <p:nvSpPr>
          <p:cNvPr id="56" name="Shape 40"/>
          <p:cNvSpPr/>
          <p:nvPr/>
        </p:nvSpPr>
        <p:spPr>
          <a:xfrm>
            <a:off x="6229350" y="2057400"/>
            <a:ext cx="2628900" cy="257175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57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86500" y="2128838"/>
            <a:ext cx="100013" cy="114300"/>
          </a:xfrm>
          <a:prstGeom prst="rect">
            <a:avLst/>
          </a:prstGeom>
        </p:spPr>
      </p:pic>
      <p:sp>
        <p:nvSpPr>
          <p:cNvPr id="58" name="Text 41"/>
          <p:cNvSpPr/>
          <p:nvPr/>
        </p:nvSpPr>
        <p:spPr>
          <a:xfrm>
            <a:off x="6443663" y="2114550"/>
            <a:ext cx="902764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Surunkali kasallar</a:t>
            </a:r>
            <a:endParaRPr lang="en-US" sz="788" dirty="0"/>
          </a:p>
        </p:txBody>
      </p:sp>
      <p:pic>
        <p:nvPicPr>
          <p:cNvPr id="59" name="Image 15" descr="preencoded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286500" y="2443163"/>
            <a:ext cx="128588" cy="114300"/>
          </a:xfrm>
          <a:prstGeom prst="rect">
            <a:avLst/>
          </a:prstGeom>
        </p:spPr>
      </p:pic>
      <p:sp>
        <p:nvSpPr>
          <p:cNvPr id="60" name="Text 42"/>
          <p:cNvSpPr/>
          <p:nvPr/>
        </p:nvSpPr>
        <p:spPr>
          <a:xfrm>
            <a:off x="6472238" y="2428875"/>
            <a:ext cx="759749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Immunitet zaif</a:t>
            </a:r>
            <a:endParaRPr lang="en-US" sz="788" dirty="0"/>
          </a:p>
        </p:txBody>
      </p:sp>
      <p:sp>
        <p:nvSpPr>
          <p:cNvPr id="61" name="Shape 43"/>
          <p:cNvSpPr/>
          <p:nvPr/>
        </p:nvSpPr>
        <p:spPr>
          <a:xfrm>
            <a:off x="6115050" y="2857500"/>
            <a:ext cx="2857500" cy="127158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62" name="Image 16" descr="preencoded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229350" y="3007519"/>
            <a:ext cx="160734" cy="128588"/>
          </a:xfrm>
          <a:prstGeom prst="rect">
            <a:avLst/>
          </a:prstGeom>
        </p:spPr>
      </p:pic>
      <p:sp>
        <p:nvSpPr>
          <p:cNvPr id="63" name="Text 44"/>
          <p:cNvSpPr/>
          <p:nvPr/>
        </p:nvSpPr>
        <p:spPr>
          <a:xfrm>
            <a:off x="6447234" y="2971800"/>
            <a:ext cx="1424453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Ta'lim va Xabardorlik</a:t>
            </a:r>
            <a:endParaRPr lang="en-US" sz="1013" dirty="0"/>
          </a:p>
        </p:txBody>
      </p:sp>
      <p:pic>
        <p:nvPicPr>
          <p:cNvPr id="64" name="Image 17" descr="preencoded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229350" y="3278981"/>
            <a:ext cx="87511" cy="100013"/>
          </a:xfrm>
          <a:prstGeom prst="rect">
            <a:avLst/>
          </a:prstGeom>
        </p:spPr>
      </p:pic>
      <p:sp>
        <p:nvSpPr>
          <p:cNvPr id="65" name="Text 45"/>
          <p:cNvSpPr/>
          <p:nvPr/>
        </p:nvSpPr>
        <p:spPr>
          <a:xfrm>
            <a:off x="6374011" y="3257550"/>
            <a:ext cx="1249291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Birinchi yordam o'rgatish</a:t>
            </a:r>
            <a:endParaRPr lang="en-US" sz="788" dirty="0"/>
          </a:p>
        </p:txBody>
      </p:sp>
      <p:pic>
        <p:nvPicPr>
          <p:cNvPr id="66" name="Image 18" descr="preencoded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229350" y="3479006"/>
            <a:ext cx="125016" cy="100013"/>
          </a:xfrm>
          <a:prstGeom prst="rect">
            <a:avLst/>
          </a:prstGeom>
        </p:spPr>
      </p:pic>
      <p:sp>
        <p:nvSpPr>
          <p:cNvPr id="67" name="Text 46"/>
          <p:cNvSpPr/>
          <p:nvPr/>
        </p:nvSpPr>
        <p:spPr>
          <a:xfrm>
            <a:off x="6411516" y="3457575"/>
            <a:ext cx="995269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Jamoat xabardorligi</a:t>
            </a:r>
            <a:endParaRPr lang="en-US" sz="788" dirty="0"/>
          </a:p>
        </p:txBody>
      </p:sp>
      <p:pic>
        <p:nvPicPr>
          <p:cNvPr id="68" name="Image 19" descr="preencoded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229350" y="3679031"/>
            <a:ext cx="125016" cy="100013"/>
          </a:xfrm>
          <a:prstGeom prst="rect">
            <a:avLst/>
          </a:prstGeom>
        </p:spPr>
      </p:pic>
      <p:sp>
        <p:nvSpPr>
          <p:cNvPr id="69" name="Text 47"/>
          <p:cNvSpPr/>
          <p:nvPr/>
        </p:nvSpPr>
        <p:spPr>
          <a:xfrm>
            <a:off x="6411516" y="3657600"/>
            <a:ext cx="130780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Tibbiy xodimlar tayyorlash</a:t>
            </a:r>
            <a:endParaRPr lang="en-US" sz="788" dirty="0"/>
          </a:p>
        </p:txBody>
      </p:sp>
      <p:pic>
        <p:nvPicPr>
          <p:cNvPr id="70" name="Image 20" descr="preencoded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229350" y="3879056"/>
            <a:ext cx="75009" cy="100013"/>
          </a:xfrm>
          <a:prstGeom prst="rect">
            <a:avLst/>
          </a:prstGeom>
        </p:spPr>
      </p:pic>
      <p:sp>
        <p:nvSpPr>
          <p:cNvPr id="71" name="Text 48"/>
          <p:cNvSpPr/>
          <p:nvPr/>
        </p:nvSpPr>
        <p:spPr>
          <a:xfrm>
            <a:off x="6361509" y="3857625"/>
            <a:ext cx="145422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Tez yordam raqamlarini bilish</a:t>
            </a:r>
            <a:endParaRPr lang="en-US" sz="788" dirty="0"/>
          </a:p>
        </p:txBody>
      </p:sp>
      <p:sp>
        <p:nvSpPr>
          <p:cNvPr id="72" name="Shape 49"/>
          <p:cNvSpPr/>
          <p:nvPr/>
        </p:nvSpPr>
        <p:spPr>
          <a:xfrm>
            <a:off x="171450" y="4572000"/>
            <a:ext cx="2135981" cy="67151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73" name="Image 21" descr="preencoded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143000" y="4657725"/>
            <a:ext cx="192881" cy="171450"/>
          </a:xfrm>
          <a:prstGeom prst="rect">
            <a:avLst/>
          </a:prstGeom>
        </p:spPr>
      </p:pic>
      <p:sp>
        <p:nvSpPr>
          <p:cNvPr id="74" name="Text 50"/>
          <p:cNvSpPr/>
          <p:nvPr/>
        </p:nvSpPr>
        <p:spPr>
          <a:xfrm>
            <a:off x="257175" y="4886325"/>
            <a:ext cx="203596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Kuzatuv</a:t>
            </a:r>
            <a:endParaRPr lang="en-US" sz="788" dirty="0"/>
          </a:p>
        </p:txBody>
      </p:sp>
      <p:sp>
        <p:nvSpPr>
          <p:cNvPr id="75" name="Text 51"/>
          <p:cNvSpPr/>
          <p:nvPr/>
        </p:nvSpPr>
        <p:spPr>
          <a:xfrm>
            <a:off x="257175" y="5029200"/>
            <a:ext cx="2035969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Erta belgilarni aniqlash</a:t>
            </a:r>
            <a:endParaRPr lang="en-US" sz="675" dirty="0"/>
          </a:p>
        </p:txBody>
      </p:sp>
      <p:sp>
        <p:nvSpPr>
          <p:cNvPr id="76" name="Shape 52"/>
          <p:cNvSpPr/>
          <p:nvPr/>
        </p:nvSpPr>
        <p:spPr>
          <a:xfrm>
            <a:off x="2393156" y="4572000"/>
            <a:ext cx="2135981" cy="67151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77" name="Image 22" descr="preencoded.png">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375422" y="4657725"/>
            <a:ext cx="171450" cy="171450"/>
          </a:xfrm>
          <a:prstGeom prst="rect">
            <a:avLst/>
          </a:prstGeom>
        </p:spPr>
      </p:pic>
      <p:sp>
        <p:nvSpPr>
          <p:cNvPr id="78" name="Text 53"/>
          <p:cNvSpPr/>
          <p:nvPr/>
        </p:nvSpPr>
        <p:spPr>
          <a:xfrm>
            <a:off x="2478881" y="4886325"/>
            <a:ext cx="203596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Tezlik</a:t>
            </a:r>
            <a:endParaRPr lang="en-US" sz="788" dirty="0"/>
          </a:p>
        </p:txBody>
      </p:sp>
      <p:sp>
        <p:nvSpPr>
          <p:cNvPr id="79" name="Text 54"/>
          <p:cNvSpPr/>
          <p:nvPr/>
        </p:nvSpPr>
        <p:spPr>
          <a:xfrm>
            <a:off x="2478881" y="5029200"/>
            <a:ext cx="2035969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Darhol yordam berish</a:t>
            </a:r>
            <a:endParaRPr lang="en-US" sz="675" dirty="0"/>
          </a:p>
        </p:txBody>
      </p:sp>
      <p:sp>
        <p:nvSpPr>
          <p:cNvPr id="80" name="Shape 55"/>
          <p:cNvSpPr/>
          <p:nvPr/>
        </p:nvSpPr>
        <p:spPr>
          <a:xfrm>
            <a:off x="4614863" y="4572000"/>
            <a:ext cx="2135981" cy="67151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81" name="Image 23" descr="preencoded.png">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597128" y="4657725"/>
            <a:ext cx="171450" cy="171450"/>
          </a:xfrm>
          <a:prstGeom prst="rect">
            <a:avLst/>
          </a:prstGeom>
        </p:spPr>
      </p:pic>
      <p:sp>
        <p:nvSpPr>
          <p:cNvPr id="82" name="Text 56"/>
          <p:cNvSpPr/>
          <p:nvPr/>
        </p:nvSpPr>
        <p:spPr>
          <a:xfrm>
            <a:off x="4700588" y="4886325"/>
            <a:ext cx="203596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Bilim</a:t>
            </a:r>
            <a:endParaRPr lang="en-US" sz="788" dirty="0"/>
          </a:p>
        </p:txBody>
      </p:sp>
      <p:sp>
        <p:nvSpPr>
          <p:cNvPr id="83" name="Text 57"/>
          <p:cNvSpPr/>
          <p:nvPr/>
        </p:nvSpPr>
        <p:spPr>
          <a:xfrm>
            <a:off x="4700588" y="5029200"/>
            <a:ext cx="2035969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To'g'ri harakat qilish</a:t>
            </a:r>
            <a:endParaRPr lang="en-US" sz="675" dirty="0"/>
          </a:p>
        </p:txBody>
      </p:sp>
      <p:sp>
        <p:nvSpPr>
          <p:cNvPr id="84" name="Shape 58"/>
          <p:cNvSpPr/>
          <p:nvPr/>
        </p:nvSpPr>
        <p:spPr>
          <a:xfrm>
            <a:off x="6836569" y="4572000"/>
            <a:ext cx="2135981" cy="67151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85" name="Image 24" descr="preencoded.png">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818834" y="4657725"/>
            <a:ext cx="171450" cy="171450"/>
          </a:xfrm>
          <a:prstGeom prst="rect">
            <a:avLst/>
          </a:prstGeom>
        </p:spPr>
      </p:pic>
      <p:sp>
        <p:nvSpPr>
          <p:cNvPr id="86" name="Text 59"/>
          <p:cNvSpPr/>
          <p:nvPr/>
        </p:nvSpPr>
        <p:spPr>
          <a:xfrm>
            <a:off x="6922294" y="4886325"/>
            <a:ext cx="203596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Aloqa</a:t>
            </a:r>
            <a:endParaRPr lang="en-US" sz="788" dirty="0"/>
          </a:p>
        </p:txBody>
      </p:sp>
      <p:sp>
        <p:nvSpPr>
          <p:cNvPr id="87" name="Text 60"/>
          <p:cNvSpPr/>
          <p:nvPr/>
        </p:nvSpPr>
        <p:spPr>
          <a:xfrm>
            <a:off x="6922294" y="5029200"/>
            <a:ext cx="2035969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Tez yordam chaqirish</a:t>
            </a:r>
            <a:endParaRPr lang="en-US" sz="675" dirty="0"/>
          </a:p>
        </p:txBody>
      </p:sp>
      <p:sp>
        <p:nvSpPr>
          <p:cNvPr id="88" name="Shape 61"/>
          <p:cNvSpPr/>
          <p:nvPr/>
        </p:nvSpPr>
        <p:spPr>
          <a:xfrm>
            <a:off x="171450" y="4855964"/>
            <a:ext cx="8801100" cy="373261"/>
          </a:xfrm>
          <a:prstGeom prst="rect">
            <a:avLst/>
          </a:prstGeom>
          <a:solidFill>
            <a:srgbClr val="10B981"/>
          </a:solidFill>
          <a:ln/>
        </p:spPr>
      </p:sp>
      <p:pic>
        <p:nvPicPr>
          <p:cNvPr id="89" name="Image 25" descr="preencoded.png">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834925" y="4941689"/>
            <a:ext cx="128588" cy="171450"/>
          </a:xfrm>
          <a:prstGeom prst="rect">
            <a:avLst/>
          </a:prstGeom>
        </p:spPr>
      </p:pic>
      <p:sp>
        <p:nvSpPr>
          <p:cNvPr id="90" name="Text 62"/>
          <p:cNvSpPr/>
          <p:nvPr/>
        </p:nvSpPr>
        <p:spPr>
          <a:xfrm>
            <a:off x="3078956" y="4955977"/>
            <a:ext cx="3301557" cy="17502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ESLAB QOLING: Oldini olish davolashdan yaxshiroq!</a:t>
            </a:r>
            <a:endParaRPr lang="en-US" sz="1013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243763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3599585" y="228600"/>
            <a:ext cx="457200" cy="457200"/>
          </a:xfrm>
          <a:prstGeom prst="ellipse">
            <a:avLst/>
          </a:prstGeom>
          <a:solidFill>
            <a:srgbClr val="FFFFFF">
              <a:alpha val="20000"/>
            </a:srgbClr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460" y="371475"/>
            <a:ext cx="171450" cy="17145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171085" y="285750"/>
            <a:ext cx="1444768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2700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XULOSA</a:t>
            </a:r>
            <a:endParaRPr lang="en-US" sz="2700" dirty="0"/>
          </a:p>
        </p:txBody>
      </p:sp>
      <p:sp>
        <p:nvSpPr>
          <p:cNvPr id="6" name="Shape 2"/>
          <p:cNvSpPr/>
          <p:nvPr/>
        </p:nvSpPr>
        <p:spPr>
          <a:xfrm>
            <a:off x="4229100" y="800100"/>
            <a:ext cx="685800" cy="2857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7" name="Text 3"/>
          <p:cNvSpPr/>
          <p:nvPr/>
        </p:nvSpPr>
        <p:spPr>
          <a:xfrm>
            <a:off x="228600" y="885825"/>
            <a:ext cx="87582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125" dirty="0">
                <a:solidFill>
                  <a:srgbClr val="FFFFFF">
                    <a:alpha val="90000"/>
                  </a:srgbClr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Shok va uning turlari bo'yicha asosiy xulosalar</a:t>
            </a:r>
            <a:endParaRPr lang="en-US" sz="1125" dirty="0"/>
          </a:p>
        </p:txBody>
      </p:sp>
      <p:sp>
        <p:nvSpPr>
          <p:cNvPr id="8" name="Shape 4"/>
          <p:cNvSpPr/>
          <p:nvPr/>
        </p:nvSpPr>
        <p:spPr>
          <a:xfrm>
            <a:off x="228600" y="5572125"/>
            <a:ext cx="8686800" cy="1443038"/>
          </a:xfrm>
          <a:prstGeom prst="rect">
            <a:avLst/>
          </a:prstGeom>
          <a:solidFill>
            <a:srgbClr val="FFFFFF">
              <a:alpha val="20000"/>
            </a:srgbClr>
          </a:solidFill>
          <a:ln/>
        </p:spPr>
      </p:sp>
      <p:sp>
        <p:nvSpPr>
          <p:cNvPr id="9" name="Text 5"/>
          <p:cNvSpPr/>
          <p:nvPr/>
        </p:nvSpPr>
        <p:spPr>
          <a:xfrm>
            <a:off x="400050" y="5743575"/>
            <a:ext cx="8415338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688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RAHMAT!</a:t>
            </a:r>
            <a:endParaRPr lang="en-US" sz="1688" dirty="0"/>
          </a:p>
        </p:txBody>
      </p:sp>
      <p:sp>
        <p:nvSpPr>
          <p:cNvPr id="10" name="Text 6"/>
          <p:cNvSpPr/>
          <p:nvPr/>
        </p:nvSpPr>
        <p:spPr>
          <a:xfrm>
            <a:off x="400050" y="6115050"/>
            <a:ext cx="84153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125" dirty="0">
                <a:solidFill>
                  <a:srgbClr val="FFFFFF">
                    <a:alpha val="90000"/>
                  </a:srgbClr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Shok va uning turlari haqidagi ma'lumotlar sizga foydali bo'lishiga umid qilamiz</a:t>
            </a:r>
            <a:endParaRPr lang="en-US" sz="1125" dirty="0"/>
          </a:p>
        </p:txBody>
      </p:sp>
      <p:pic>
        <p:nvPicPr>
          <p:cNvPr id="1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6522" y="6429375"/>
            <a:ext cx="214313" cy="214313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3433549" y="6700838"/>
            <a:ext cx="711724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Hayot muhim</a:t>
            </a:r>
            <a:endParaRPr lang="en-US" sz="788" dirty="0"/>
          </a:p>
        </p:txBody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2147" y="6429375"/>
            <a:ext cx="187523" cy="214313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4302435" y="6700838"/>
            <a:ext cx="558412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Bilim kuch</a:t>
            </a:r>
            <a:endParaRPr lang="en-US" sz="788" dirty="0"/>
          </a:p>
        </p:txBody>
      </p:sp>
      <p:pic>
        <p:nvPicPr>
          <p:cNvPr id="15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7047" y="6429375"/>
            <a:ext cx="214313" cy="214313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5018010" y="6700838"/>
            <a:ext cx="763851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Ehtiyot chorasi</a:t>
            </a:r>
            <a:endParaRPr lang="en-US" sz="788" dirty="0"/>
          </a:p>
        </p:txBody>
      </p:sp>
      <p:sp>
        <p:nvSpPr>
          <p:cNvPr id="17" name="Shape 10"/>
          <p:cNvSpPr/>
          <p:nvPr/>
        </p:nvSpPr>
        <p:spPr>
          <a:xfrm>
            <a:off x="142875" y="3621881"/>
            <a:ext cx="85725" cy="85725"/>
          </a:xfrm>
          <a:prstGeom prst="ellipse">
            <a:avLst/>
          </a:prstGeom>
          <a:solidFill>
            <a:srgbClr val="FFFFFF">
              <a:alpha val="40000"/>
            </a:srgbClr>
          </a:solidFill>
          <a:ln/>
        </p:spPr>
      </p:sp>
      <p:sp>
        <p:nvSpPr>
          <p:cNvPr id="18" name="Shape 11"/>
          <p:cNvSpPr/>
          <p:nvPr/>
        </p:nvSpPr>
        <p:spPr>
          <a:xfrm>
            <a:off x="8943975" y="1810941"/>
            <a:ext cx="57150" cy="57150"/>
          </a:xfrm>
          <a:prstGeom prst="ellipse">
            <a:avLst/>
          </a:prstGeom>
          <a:solidFill>
            <a:srgbClr val="FFFFFF">
              <a:alpha val="40000"/>
            </a:srgbClr>
          </a:solidFill>
          <a:ln/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28600" y="228600"/>
            <a:ext cx="8758238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270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SHOK NIMA?</a:t>
            </a:r>
            <a:endParaRPr lang="en-US" sz="2700" dirty="0"/>
          </a:p>
        </p:txBody>
      </p:sp>
      <p:sp>
        <p:nvSpPr>
          <p:cNvPr id="4" name="Shape 1"/>
          <p:cNvSpPr/>
          <p:nvPr/>
        </p:nvSpPr>
        <p:spPr>
          <a:xfrm>
            <a:off x="4229100" y="685800"/>
            <a:ext cx="685800" cy="28575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5" name="Shape 2"/>
          <p:cNvSpPr/>
          <p:nvPr/>
        </p:nvSpPr>
        <p:spPr>
          <a:xfrm>
            <a:off x="228600" y="942975"/>
            <a:ext cx="4229100" cy="3571875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457200" y="1171575"/>
            <a:ext cx="457200" cy="457200"/>
          </a:xfrm>
          <a:prstGeom prst="ellipse">
            <a:avLst/>
          </a:prstGeom>
          <a:solidFill>
            <a:srgbClr val="EF4444"/>
          </a:solidFill>
          <a:ln/>
        </p:spPr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14450"/>
            <a:ext cx="171450" cy="17145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028700" y="1285875"/>
            <a:ext cx="495793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Ta'rif</a:t>
            </a:r>
            <a:endParaRPr lang="en-US" sz="1350" dirty="0"/>
          </a:p>
        </p:txBody>
      </p:sp>
      <p:sp>
        <p:nvSpPr>
          <p:cNvPr id="9" name="Text 5"/>
          <p:cNvSpPr/>
          <p:nvPr/>
        </p:nvSpPr>
        <p:spPr>
          <a:xfrm>
            <a:off x="457200" y="1816298"/>
            <a:ext cx="386097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b="1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Shok</a:t>
            </a:r>
            <a:endParaRPr lang="en-US" sz="1013" dirty="0"/>
          </a:p>
        </p:txBody>
      </p:sp>
      <p:sp>
        <p:nvSpPr>
          <p:cNvPr id="10" name="Text 6"/>
          <p:cNvSpPr/>
          <p:nvPr/>
        </p:nvSpPr>
        <p:spPr>
          <a:xfrm>
            <a:off x="457200" y="1816298"/>
            <a:ext cx="3666502" cy="383977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- odam hayotiga xavf tugʻdiruvchi holat bo'lib, </a:t>
            </a:r>
            <a:endParaRPr lang="en-US" sz="1013" dirty="0"/>
          </a:p>
          <a:p>
            <a:pPr indent="0" marL="0">
              <a:buNone/>
            </a:pPr>
            <a:r>
              <a:rPr lang="en-US" sz="1013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                       haddan tashqari kuchli taʼsirotlar natijasida yuzaga keladi.</a:t>
            </a:r>
            <a:endParaRPr lang="en-US" sz="1013" dirty="0"/>
          </a:p>
        </p:txBody>
      </p:sp>
      <p:sp>
        <p:nvSpPr>
          <p:cNvPr id="11" name="Text 7"/>
          <p:cNvSpPr/>
          <p:nvPr/>
        </p:nvSpPr>
        <p:spPr>
          <a:xfrm>
            <a:off x="457200" y="2332434"/>
            <a:ext cx="3843338" cy="20895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Bu holatda organizmning asosiy tizimlari:</a:t>
            </a:r>
            <a:endParaRPr lang="en-US" sz="1013" dirty="0"/>
          </a:p>
        </p:txBody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684264"/>
            <a:ext cx="114300" cy="114300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657225" y="2655689"/>
            <a:ext cx="1121290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00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aylanishi tizimi</a:t>
            </a:r>
            <a:endParaRPr lang="en-US" sz="900" dirty="0"/>
          </a:p>
        </p:txBody>
      </p:sp>
      <p:pic>
        <p:nvPicPr>
          <p:cNvPr id="14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2912864"/>
            <a:ext cx="142875" cy="114300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685800" y="2884289"/>
            <a:ext cx="983912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00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Nafas olish tizimi</a:t>
            </a:r>
            <a:endParaRPr lang="en-US" sz="900" dirty="0"/>
          </a:p>
        </p:txBody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3141464"/>
            <a:ext cx="114300" cy="114300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657225" y="3112889"/>
            <a:ext cx="653681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00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Asab tizimi</a:t>
            </a:r>
            <a:endParaRPr lang="en-US" sz="900" dirty="0"/>
          </a:p>
        </p:txBody>
      </p:sp>
      <p:pic>
        <p:nvPicPr>
          <p:cNvPr id="18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3370064"/>
            <a:ext cx="100013" cy="114300"/>
          </a:xfrm>
          <a:prstGeom prst="rect">
            <a:avLst/>
          </a:prstGeom>
        </p:spPr>
      </p:pic>
      <p:sp>
        <p:nvSpPr>
          <p:cNvPr id="19" name="Text 11"/>
          <p:cNvSpPr/>
          <p:nvPr/>
        </p:nvSpPr>
        <p:spPr>
          <a:xfrm>
            <a:off x="642938" y="3341489"/>
            <a:ext cx="1267820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900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Moddalar almashinuvi</a:t>
            </a:r>
            <a:endParaRPr lang="en-US" sz="900" dirty="0"/>
          </a:p>
        </p:txBody>
      </p:sp>
      <p:sp>
        <p:nvSpPr>
          <p:cNvPr id="20" name="Shape 12"/>
          <p:cNvSpPr/>
          <p:nvPr/>
        </p:nvSpPr>
        <p:spPr>
          <a:xfrm>
            <a:off x="4686300" y="942975"/>
            <a:ext cx="4229100" cy="152876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21" name="Shape 13"/>
          <p:cNvSpPr/>
          <p:nvPr/>
        </p:nvSpPr>
        <p:spPr>
          <a:xfrm>
            <a:off x="4857750" y="1114425"/>
            <a:ext cx="342900" cy="342900"/>
          </a:xfrm>
          <a:prstGeom prst="ellipse">
            <a:avLst/>
          </a:prstGeom>
          <a:solidFill>
            <a:srgbClr val="3B82F6"/>
          </a:solidFill>
          <a:ln/>
        </p:spPr>
      </p:sp>
      <p:pic>
        <p:nvPicPr>
          <p:cNvPr id="22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64906" y="1221581"/>
            <a:ext cx="128588" cy="128588"/>
          </a:xfrm>
          <a:prstGeom prst="rect">
            <a:avLst/>
          </a:prstGeom>
        </p:spPr>
      </p:pic>
      <p:sp>
        <p:nvSpPr>
          <p:cNvPr id="23" name="Text 14"/>
          <p:cNvSpPr/>
          <p:nvPr/>
        </p:nvSpPr>
        <p:spPr>
          <a:xfrm>
            <a:off x="5286375" y="1185863"/>
            <a:ext cx="1233022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Asosiy Sabablari</a:t>
            </a:r>
            <a:endParaRPr lang="en-US" sz="1125" dirty="0"/>
          </a:p>
        </p:txBody>
      </p:sp>
      <p:sp>
        <p:nvSpPr>
          <p:cNvPr id="24" name="Shape 15"/>
          <p:cNvSpPr/>
          <p:nvPr/>
        </p:nvSpPr>
        <p:spPr>
          <a:xfrm>
            <a:off x="4857750" y="1571625"/>
            <a:ext cx="1900238" cy="314325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25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43475" y="1678781"/>
            <a:ext cx="125016" cy="100013"/>
          </a:xfrm>
          <a:prstGeom prst="rect">
            <a:avLst/>
          </a:prstGeom>
        </p:spPr>
      </p:pic>
      <p:sp>
        <p:nvSpPr>
          <p:cNvPr id="26" name="Text 16"/>
          <p:cNvSpPr/>
          <p:nvPr/>
        </p:nvSpPr>
        <p:spPr>
          <a:xfrm>
            <a:off x="5125641" y="1660922"/>
            <a:ext cx="712729" cy="13573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Shikastlanish</a:t>
            </a:r>
            <a:endParaRPr lang="en-US" sz="788" dirty="0"/>
          </a:p>
        </p:txBody>
      </p:sp>
      <p:pic>
        <p:nvPicPr>
          <p:cNvPr id="27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9438" y="1678781"/>
            <a:ext cx="87511" cy="100013"/>
          </a:xfrm>
          <a:prstGeom prst="rect">
            <a:avLst/>
          </a:prstGeom>
        </p:spPr>
      </p:pic>
      <p:sp>
        <p:nvSpPr>
          <p:cNvPr id="28" name="Text 17"/>
          <p:cNvSpPr/>
          <p:nvPr/>
        </p:nvSpPr>
        <p:spPr>
          <a:xfrm>
            <a:off x="7074098" y="1660922"/>
            <a:ext cx="407696" cy="13573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Kuyish</a:t>
            </a:r>
            <a:endParaRPr lang="en-US" sz="788" dirty="0"/>
          </a:p>
        </p:txBody>
      </p:sp>
      <p:sp>
        <p:nvSpPr>
          <p:cNvPr id="29" name="Shape 18"/>
          <p:cNvSpPr/>
          <p:nvPr/>
        </p:nvSpPr>
        <p:spPr>
          <a:xfrm>
            <a:off x="4857750" y="1971675"/>
            <a:ext cx="1900238" cy="314325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30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43475" y="2078831"/>
            <a:ext cx="100013" cy="100013"/>
          </a:xfrm>
          <a:prstGeom prst="rect">
            <a:avLst/>
          </a:prstGeom>
        </p:spPr>
      </p:pic>
      <p:sp>
        <p:nvSpPr>
          <p:cNvPr id="31" name="Text 19"/>
          <p:cNvSpPr/>
          <p:nvPr/>
        </p:nvSpPr>
        <p:spPr>
          <a:xfrm>
            <a:off x="5100638" y="2060972"/>
            <a:ext cx="605823" cy="13573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Operatsiya</a:t>
            </a:r>
            <a:endParaRPr lang="en-US" sz="788" dirty="0"/>
          </a:p>
        </p:txBody>
      </p:sp>
      <p:sp>
        <p:nvSpPr>
          <p:cNvPr id="32" name="Shape 20"/>
          <p:cNvSpPr/>
          <p:nvPr/>
        </p:nvSpPr>
        <p:spPr>
          <a:xfrm>
            <a:off x="6843713" y="1971675"/>
            <a:ext cx="1900238" cy="314325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33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29438" y="2078831"/>
            <a:ext cx="100013" cy="100013"/>
          </a:xfrm>
          <a:prstGeom prst="rect">
            <a:avLst/>
          </a:prstGeom>
        </p:spPr>
      </p:pic>
      <p:sp>
        <p:nvSpPr>
          <p:cNvPr id="34" name="Text 21"/>
          <p:cNvSpPr/>
          <p:nvPr/>
        </p:nvSpPr>
        <p:spPr>
          <a:xfrm>
            <a:off x="7086600" y="2060972"/>
            <a:ext cx="881053" cy="13573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Yurak kasalliklari</a:t>
            </a:r>
            <a:endParaRPr lang="en-US" sz="788" dirty="0"/>
          </a:p>
        </p:txBody>
      </p:sp>
      <p:sp>
        <p:nvSpPr>
          <p:cNvPr id="35" name="Shape 22"/>
          <p:cNvSpPr/>
          <p:nvPr/>
        </p:nvSpPr>
        <p:spPr>
          <a:xfrm>
            <a:off x="4686300" y="2571750"/>
            <a:ext cx="4229100" cy="192881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36" name="Shape 23"/>
          <p:cNvSpPr/>
          <p:nvPr/>
        </p:nvSpPr>
        <p:spPr>
          <a:xfrm>
            <a:off x="4857750" y="2743200"/>
            <a:ext cx="342900" cy="342900"/>
          </a:xfrm>
          <a:prstGeom prst="ellipse">
            <a:avLst/>
          </a:prstGeom>
          <a:solidFill>
            <a:srgbClr val="10B981"/>
          </a:solidFill>
          <a:ln/>
        </p:spPr>
      </p:sp>
      <p:pic>
        <p:nvPicPr>
          <p:cNvPr id="37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56870" y="2850356"/>
            <a:ext cx="144661" cy="128588"/>
          </a:xfrm>
          <a:prstGeom prst="rect">
            <a:avLst/>
          </a:prstGeom>
        </p:spPr>
      </p:pic>
      <p:sp>
        <p:nvSpPr>
          <p:cNvPr id="38" name="Text 24"/>
          <p:cNvSpPr/>
          <p:nvPr/>
        </p:nvSpPr>
        <p:spPr>
          <a:xfrm>
            <a:off x="5286375" y="2814638"/>
            <a:ext cx="1399617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Organizmga Ta'siri</a:t>
            </a:r>
            <a:endParaRPr lang="en-US" sz="1125" dirty="0"/>
          </a:p>
        </p:txBody>
      </p:sp>
      <p:sp>
        <p:nvSpPr>
          <p:cNvPr id="39" name="Shape 25"/>
          <p:cNvSpPr/>
          <p:nvPr/>
        </p:nvSpPr>
        <p:spPr>
          <a:xfrm>
            <a:off x="4857750" y="3200400"/>
            <a:ext cx="3886200" cy="314325"/>
          </a:xfrm>
          <a:prstGeom prst="rect">
            <a:avLst/>
          </a:prstGeom>
          <a:solidFill>
            <a:srgbClr val="F9FAFB"/>
          </a:solidFill>
          <a:ln/>
        </p:spPr>
      </p:sp>
      <p:sp>
        <p:nvSpPr>
          <p:cNvPr id="40" name="Shape 26"/>
          <p:cNvSpPr/>
          <p:nvPr/>
        </p:nvSpPr>
        <p:spPr>
          <a:xfrm>
            <a:off x="4943475" y="3314700"/>
            <a:ext cx="85725" cy="85725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41" name="Text 27"/>
          <p:cNvSpPr/>
          <p:nvPr/>
        </p:nvSpPr>
        <p:spPr>
          <a:xfrm>
            <a:off x="5114925" y="3286125"/>
            <a:ext cx="137972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bosimi keskin pasayadi</a:t>
            </a:r>
            <a:endParaRPr lang="en-US" sz="788" dirty="0"/>
          </a:p>
        </p:txBody>
      </p:sp>
      <p:sp>
        <p:nvSpPr>
          <p:cNvPr id="42" name="Shape 28"/>
          <p:cNvSpPr/>
          <p:nvPr/>
        </p:nvSpPr>
        <p:spPr>
          <a:xfrm>
            <a:off x="4857750" y="3600450"/>
            <a:ext cx="3886200" cy="314325"/>
          </a:xfrm>
          <a:prstGeom prst="rect">
            <a:avLst/>
          </a:prstGeom>
          <a:solidFill>
            <a:srgbClr val="F9FAFB"/>
          </a:solidFill>
          <a:ln/>
        </p:spPr>
      </p:sp>
      <p:sp>
        <p:nvSpPr>
          <p:cNvPr id="43" name="Shape 29"/>
          <p:cNvSpPr/>
          <p:nvPr/>
        </p:nvSpPr>
        <p:spPr>
          <a:xfrm>
            <a:off x="4943475" y="3714750"/>
            <a:ext cx="85725" cy="85725"/>
          </a:xfrm>
          <a:prstGeom prst="ellipse">
            <a:avLst/>
          </a:prstGeom>
          <a:solidFill>
            <a:srgbClr val="3B82F6"/>
          </a:solidFill>
          <a:ln/>
        </p:spPr>
      </p:sp>
      <p:sp>
        <p:nvSpPr>
          <p:cNvPr id="44" name="Text 30"/>
          <p:cNvSpPr/>
          <p:nvPr/>
        </p:nvSpPr>
        <p:spPr>
          <a:xfrm>
            <a:off x="5114925" y="3686175"/>
            <a:ext cx="841539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Nafas tezlashadi</a:t>
            </a:r>
            <a:endParaRPr lang="en-US" sz="788" dirty="0"/>
          </a:p>
        </p:txBody>
      </p:sp>
      <p:sp>
        <p:nvSpPr>
          <p:cNvPr id="45" name="Shape 31"/>
          <p:cNvSpPr/>
          <p:nvPr/>
        </p:nvSpPr>
        <p:spPr>
          <a:xfrm>
            <a:off x="4857750" y="4000500"/>
            <a:ext cx="3886200" cy="314325"/>
          </a:xfrm>
          <a:prstGeom prst="rect">
            <a:avLst/>
          </a:prstGeom>
          <a:solidFill>
            <a:srgbClr val="F9FAFB"/>
          </a:solidFill>
          <a:ln/>
        </p:spPr>
      </p:sp>
      <p:sp>
        <p:nvSpPr>
          <p:cNvPr id="46" name="Shape 32"/>
          <p:cNvSpPr/>
          <p:nvPr/>
        </p:nvSpPr>
        <p:spPr>
          <a:xfrm>
            <a:off x="4943475" y="4114800"/>
            <a:ext cx="85725" cy="85725"/>
          </a:xfrm>
          <a:prstGeom prst="ellipse">
            <a:avLst/>
          </a:prstGeom>
          <a:solidFill>
            <a:srgbClr val="8B5CF6"/>
          </a:solidFill>
          <a:ln/>
        </p:spPr>
      </p:sp>
      <p:sp>
        <p:nvSpPr>
          <p:cNvPr id="47" name="Text 33"/>
          <p:cNvSpPr/>
          <p:nvPr/>
        </p:nvSpPr>
        <p:spPr>
          <a:xfrm>
            <a:off x="5114925" y="4086225"/>
            <a:ext cx="68211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Ong buzilishi</a:t>
            </a:r>
            <a:endParaRPr lang="en-US" sz="788" dirty="0"/>
          </a:p>
        </p:txBody>
      </p:sp>
      <p:sp>
        <p:nvSpPr>
          <p:cNvPr id="48" name="Shape 34"/>
          <p:cNvSpPr/>
          <p:nvPr/>
        </p:nvSpPr>
        <p:spPr>
          <a:xfrm>
            <a:off x="228600" y="4486275"/>
            <a:ext cx="8686800" cy="428625"/>
          </a:xfrm>
          <a:prstGeom prst="rect">
            <a:avLst/>
          </a:prstGeom>
          <a:solidFill>
            <a:srgbClr val="EF4444"/>
          </a:solidFill>
          <a:ln/>
        </p:spPr>
      </p:sp>
      <p:pic>
        <p:nvPicPr>
          <p:cNvPr id="49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2900" y="4614863"/>
            <a:ext cx="171450" cy="171450"/>
          </a:xfrm>
          <a:prstGeom prst="rect">
            <a:avLst/>
          </a:prstGeom>
        </p:spPr>
      </p:pic>
      <p:sp>
        <p:nvSpPr>
          <p:cNvPr id="50" name="Text 35"/>
          <p:cNvSpPr/>
          <p:nvPr/>
        </p:nvSpPr>
        <p:spPr>
          <a:xfrm>
            <a:off x="628650" y="4600575"/>
            <a:ext cx="346139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DIQQAT: Shok holati darhol tibbiy yordam talab qiladi!</a:t>
            </a:r>
            <a:endParaRPr lang="en-US" sz="1013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28600" y="228600"/>
            <a:ext cx="8758238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270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SHOKNING UMUMIY BELGILARI</a:t>
            </a:r>
            <a:endParaRPr lang="en-US" sz="2700" dirty="0"/>
          </a:p>
        </p:txBody>
      </p:sp>
      <p:sp>
        <p:nvSpPr>
          <p:cNvPr id="4" name="Shape 1"/>
          <p:cNvSpPr/>
          <p:nvPr/>
        </p:nvSpPr>
        <p:spPr>
          <a:xfrm>
            <a:off x="4229100" y="685800"/>
            <a:ext cx="685800" cy="28575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5" name="Text 2"/>
          <p:cNvSpPr/>
          <p:nvPr/>
        </p:nvSpPr>
        <p:spPr>
          <a:xfrm>
            <a:off x="228600" y="771525"/>
            <a:ext cx="87582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Barcha shok turlarida uchraydigan asosiy simptomlar</a:t>
            </a:r>
            <a:endParaRPr lang="en-US" sz="1013" dirty="0"/>
          </a:p>
        </p:txBody>
      </p:sp>
      <p:sp>
        <p:nvSpPr>
          <p:cNvPr id="6" name="Shape 3"/>
          <p:cNvSpPr/>
          <p:nvPr/>
        </p:nvSpPr>
        <p:spPr>
          <a:xfrm>
            <a:off x="228600" y="1200150"/>
            <a:ext cx="2781291" cy="164306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400050" y="1371600"/>
            <a:ext cx="342900" cy="342900"/>
          </a:xfrm>
          <a:prstGeom prst="ellipse">
            <a:avLst/>
          </a:prstGeom>
          <a:solidFill>
            <a:srgbClr val="EF4444"/>
          </a:solidFill>
          <a:ln/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" y="1485900"/>
            <a:ext cx="71438" cy="11430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828675" y="1443038"/>
            <a:ext cx="1270750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Jismoniy Belgilar</a:t>
            </a:r>
            <a:endParaRPr lang="en-US" sz="1125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857375"/>
            <a:ext cx="85725" cy="85725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571500" y="1828800"/>
            <a:ext cx="140863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Teri oqaradi va sovuq bo'ladi</a:t>
            </a:r>
            <a:endParaRPr lang="en-US" sz="788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" y="2085975"/>
            <a:ext cx="85725" cy="85725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571500" y="2057400"/>
            <a:ext cx="1090482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Yopishqoq ter chiqadi</a:t>
            </a:r>
            <a:endParaRPr lang="en-US" sz="788" dirty="0"/>
          </a:p>
        </p:txBody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50" y="2314575"/>
            <a:ext cx="85725" cy="85725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571500" y="2286000"/>
            <a:ext cx="1136191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Tana harorati pasayadi</a:t>
            </a:r>
            <a:endParaRPr lang="en-US" sz="788" dirty="0"/>
          </a:p>
        </p:txBody>
      </p:sp>
      <p:pic>
        <p:nvPicPr>
          <p:cNvPr id="16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050" y="2543175"/>
            <a:ext cx="85725" cy="85725"/>
          </a:xfrm>
          <a:prstGeom prst="rect">
            <a:avLst/>
          </a:prstGeom>
        </p:spPr>
      </p:pic>
      <p:sp>
        <p:nvSpPr>
          <p:cNvPr id="17" name="Text 9"/>
          <p:cNvSpPr/>
          <p:nvPr/>
        </p:nvSpPr>
        <p:spPr>
          <a:xfrm>
            <a:off x="571500" y="2514600"/>
            <a:ext cx="969652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Qo'l-oyoq muzlaydi</a:t>
            </a:r>
            <a:endParaRPr lang="en-US" sz="788" dirty="0"/>
          </a:p>
        </p:txBody>
      </p:sp>
      <p:sp>
        <p:nvSpPr>
          <p:cNvPr id="18" name="Shape 10"/>
          <p:cNvSpPr/>
          <p:nvPr/>
        </p:nvSpPr>
        <p:spPr>
          <a:xfrm>
            <a:off x="3181341" y="1200150"/>
            <a:ext cx="2781291" cy="164306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19" name="Shape 11"/>
          <p:cNvSpPr/>
          <p:nvPr/>
        </p:nvSpPr>
        <p:spPr>
          <a:xfrm>
            <a:off x="3352791" y="1371600"/>
            <a:ext cx="342900" cy="342900"/>
          </a:xfrm>
          <a:prstGeom prst="ellipse">
            <a:avLst/>
          </a:prstGeom>
          <a:solidFill>
            <a:srgbClr val="3B82F6"/>
          </a:solidFill>
          <a:ln/>
        </p:spPr>
      </p:sp>
      <p:pic>
        <p:nvPicPr>
          <p:cNvPr id="20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9947" y="1485900"/>
            <a:ext cx="128588" cy="114300"/>
          </a:xfrm>
          <a:prstGeom prst="rect">
            <a:avLst/>
          </a:prstGeom>
        </p:spPr>
      </p:pic>
      <p:sp>
        <p:nvSpPr>
          <p:cNvPr id="21" name="Text 12"/>
          <p:cNvSpPr/>
          <p:nvPr/>
        </p:nvSpPr>
        <p:spPr>
          <a:xfrm>
            <a:off x="3781416" y="1443038"/>
            <a:ext cx="1276164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Yurak-Qon Tomir</a:t>
            </a:r>
            <a:endParaRPr lang="en-US" sz="1125" dirty="0"/>
          </a:p>
        </p:txBody>
      </p:sp>
      <p:pic>
        <p:nvPicPr>
          <p:cNvPr id="22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2791" y="1857375"/>
            <a:ext cx="85725" cy="85725"/>
          </a:xfrm>
          <a:prstGeom prst="rect">
            <a:avLst/>
          </a:prstGeom>
        </p:spPr>
      </p:pic>
      <p:sp>
        <p:nvSpPr>
          <p:cNvPr id="23" name="Text 13"/>
          <p:cNvSpPr/>
          <p:nvPr/>
        </p:nvSpPr>
        <p:spPr>
          <a:xfrm>
            <a:off x="3524241" y="1828800"/>
            <a:ext cx="137972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bosimi keskin pasayadi</a:t>
            </a:r>
            <a:endParaRPr lang="en-US" sz="788" dirty="0"/>
          </a:p>
        </p:txBody>
      </p:sp>
      <p:pic>
        <p:nvPicPr>
          <p:cNvPr id="24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52791" y="2085975"/>
            <a:ext cx="85725" cy="85725"/>
          </a:xfrm>
          <a:prstGeom prst="rect">
            <a:avLst/>
          </a:prstGeom>
        </p:spPr>
      </p:pic>
      <p:sp>
        <p:nvSpPr>
          <p:cNvPr id="25" name="Text 14"/>
          <p:cNvSpPr/>
          <p:nvPr/>
        </p:nvSpPr>
        <p:spPr>
          <a:xfrm>
            <a:off x="3524241" y="2057400"/>
            <a:ext cx="1125671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Yurak urishi tezlashadi</a:t>
            </a:r>
            <a:endParaRPr lang="en-US" sz="788" dirty="0"/>
          </a:p>
        </p:txBody>
      </p:sp>
      <p:pic>
        <p:nvPicPr>
          <p:cNvPr id="26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52791" y="2314575"/>
            <a:ext cx="85725" cy="85725"/>
          </a:xfrm>
          <a:prstGeom prst="rect">
            <a:avLst/>
          </a:prstGeom>
        </p:spPr>
      </p:pic>
      <p:sp>
        <p:nvSpPr>
          <p:cNvPr id="27" name="Text 15"/>
          <p:cNvSpPr/>
          <p:nvPr/>
        </p:nvSpPr>
        <p:spPr>
          <a:xfrm>
            <a:off x="3524241" y="2286000"/>
            <a:ext cx="828145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Puls zaif seziladi</a:t>
            </a:r>
            <a:endParaRPr lang="en-US" sz="788" dirty="0"/>
          </a:p>
        </p:txBody>
      </p:sp>
      <p:pic>
        <p:nvPicPr>
          <p:cNvPr id="28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52791" y="2543175"/>
            <a:ext cx="85725" cy="85725"/>
          </a:xfrm>
          <a:prstGeom prst="rect">
            <a:avLst/>
          </a:prstGeom>
        </p:spPr>
      </p:pic>
      <p:sp>
        <p:nvSpPr>
          <p:cNvPr id="29" name="Text 16"/>
          <p:cNvSpPr/>
          <p:nvPr/>
        </p:nvSpPr>
        <p:spPr>
          <a:xfrm>
            <a:off x="3524241" y="2514600"/>
            <a:ext cx="146061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Lab va tirnoq ostlari ko'karadi</a:t>
            </a:r>
            <a:endParaRPr lang="en-US" sz="788" dirty="0"/>
          </a:p>
        </p:txBody>
      </p:sp>
      <p:sp>
        <p:nvSpPr>
          <p:cNvPr id="30" name="Shape 17"/>
          <p:cNvSpPr/>
          <p:nvPr/>
        </p:nvSpPr>
        <p:spPr>
          <a:xfrm>
            <a:off x="6134081" y="1200150"/>
            <a:ext cx="2781319" cy="164306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31" name="Shape 18"/>
          <p:cNvSpPr/>
          <p:nvPr/>
        </p:nvSpPr>
        <p:spPr>
          <a:xfrm>
            <a:off x="6305531" y="1371600"/>
            <a:ext cx="342900" cy="342900"/>
          </a:xfrm>
          <a:prstGeom prst="ellipse">
            <a:avLst/>
          </a:prstGeom>
          <a:solidFill>
            <a:srgbClr val="8B5CF6"/>
          </a:solidFill>
          <a:ln/>
        </p:spPr>
      </p:sp>
      <p:pic>
        <p:nvPicPr>
          <p:cNvPr id="32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19831" y="1485900"/>
            <a:ext cx="114300" cy="114300"/>
          </a:xfrm>
          <a:prstGeom prst="rect">
            <a:avLst/>
          </a:prstGeom>
        </p:spPr>
      </p:pic>
      <p:sp>
        <p:nvSpPr>
          <p:cNvPr id="33" name="Text 19"/>
          <p:cNvSpPr/>
          <p:nvPr/>
        </p:nvSpPr>
        <p:spPr>
          <a:xfrm>
            <a:off x="6734156" y="1443038"/>
            <a:ext cx="878402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Asab Tizimi</a:t>
            </a:r>
            <a:endParaRPr lang="en-US" sz="1125" dirty="0"/>
          </a:p>
        </p:txBody>
      </p:sp>
      <p:pic>
        <p:nvPicPr>
          <p:cNvPr id="34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05531" y="1857375"/>
            <a:ext cx="85725" cy="85725"/>
          </a:xfrm>
          <a:prstGeom prst="rect">
            <a:avLst/>
          </a:prstGeom>
        </p:spPr>
      </p:pic>
      <p:sp>
        <p:nvSpPr>
          <p:cNvPr id="35" name="Text 20"/>
          <p:cNvSpPr/>
          <p:nvPr/>
        </p:nvSpPr>
        <p:spPr>
          <a:xfrm>
            <a:off x="6476981" y="1828800"/>
            <a:ext cx="68211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Ong buzilishi</a:t>
            </a:r>
            <a:endParaRPr lang="en-US" sz="788" dirty="0"/>
          </a:p>
        </p:txBody>
      </p:sp>
      <p:pic>
        <p:nvPicPr>
          <p:cNvPr id="36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05531" y="2085975"/>
            <a:ext cx="85725" cy="85725"/>
          </a:xfrm>
          <a:prstGeom prst="rect">
            <a:avLst/>
          </a:prstGeom>
        </p:spPr>
      </p:pic>
      <p:sp>
        <p:nvSpPr>
          <p:cNvPr id="37" name="Text 21"/>
          <p:cNvSpPr/>
          <p:nvPr/>
        </p:nvSpPr>
        <p:spPr>
          <a:xfrm>
            <a:off x="6476981" y="2057400"/>
            <a:ext cx="137662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Bezovtalanish yoki befarqlik</a:t>
            </a:r>
            <a:endParaRPr lang="en-US" sz="788" dirty="0"/>
          </a:p>
        </p:txBody>
      </p:sp>
      <p:pic>
        <p:nvPicPr>
          <p:cNvPr id="38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05531" y="2314575"/>
            <a:ext cx="85725" cy="85725"/>
          </a:xfrm>
          <a:prstGeom prst="rect">
            <a:avLst/>
          </a:prstGeom>
        </p:spPr>
      </p:pic>
      <p:sp>
        <p:nvSpPr>
          <p:cNvPr id="39" name="Text 22"/>
          <p:cNvSpPr/>
          <p:nvPr/>
        </p:nvSpPr>
        <p:spPr>
          <a:xfrm>
            <a:off x="6476981" y="2286000"/>
            <a:ext cx="602614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Chalkashlik</a:t>
            </a:r>
            <a:endParaRPr lang="en-US" sz="788" dirty="0"/>
          </a:p>
        </p:txBody>
      </p:sp>
      <p:pic>
        <p:nvPicPr>
          <p:cNvPr id="40" name="Image 15" descr="preencoded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05531" y="2543175"/>
            <a:ext cx="85725" cy="85725"/>
          </a:xfrm>
          <a:prstGeom prst="rect">
            <a:avLst/>
          </a:prstGeom>
        </p:spPr>
      </p:pic>
      <p:sp>
        <p:nvSpPr>
          <p:cNvPr id="41" name="Text 23"/>
          <p:cNvSpPr/>
          <p:nvPr/>
        </p:nvSpPr>
        <p:spPr>
          <a:xfrm>
            <a:off x="6476981" y="2514600"/>
            <a:ext cx="803951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Hushdan ketish</a:t>
            </a:r>
            <a:endParaRPr lang="en-US" sz="788" dirty="0"/>
          </a:p>
        </p:txBody>
      </p:sp>
      <p:sp>
        <p:nvSpPr>
          <p:cNvPr id="42" name="Shape 24"/>
          <p:cNvSpPr/>
          <p:nvPr/>
        </p:nvSpPr>
        <p:spPr>
          <a:xfrm>
            <a:off x="228600" y="3057525"/>
            <a:ext cx="4257675" cy="133052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43" name="Shape 25"/>
          <p:cNvSpPr/>
          <p:nvPr/>
        </p:nvSpPr>
        <p:spPr>
          <a:xfrm>
            <a:off x="400050" y="3228975"/>
            <a:ext cx="342900" cy="342900"/>
          </a:xfrm>
          <a:prstGeom prst="ellipse">
            <a:avLst/>
          </a:prstGeom>
          <a:solidFill>
            <a:srgbClr val="10B981"/>
          </a:solidFill>
          <a:ln/>
        </p:spPr>
      </p:sp>
      <p:pic>
        <p:nvPicPr>
          <p:cNvPr id="44" name="Image 16" descr="preencoded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00063" y="3343275"/>
            <a:ext cx="142875" cy="114300"/>
          </a:xfrm>
          <a:prstGeom prst="rect">
            <a:avLst/>
          </a:prstGeom>
        </p:spPr>
      </p:pic>
      <p:sp>
        <p:nvSpPr>
          <p:cNvPr id="45" name="Text 26"/>
          <p:cNvSpPr/>
          <p:nvPr/>
        </p:nvSpPr>
        <p:spPr>
          <a:xfrm>
            <a:off x="828675" y="3300413"/>
            <a:ext cx="889397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Nafas Olish</a:t>
            </a:r>
            <a:endParaRPr lang="en-US" sz="1125" dirty="0"/>
          </a:p>
        </p:txBody>
      </p:sp>
      <p:sp>
        <p:nvSpPr>
          <p:cNvPr id="46" name="Shape 27"/>
          <p:cNvSpPr/>
          <p:nvPr/>
        </p:nvSpPr>
        <p:spPr>
          <a:xfrm>
            <a:off x="400050" y="3686175"/>
            <a:ext cx="1914525" cy="516136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47" name="Image 17" descr="preencoded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93019" y="3787973"/>
            <a:ext cx="128588" cy="128588"/>
          </a:xfrm>
          <a:prstGeom prst="rect">
            <a:avLst/>
          </a:prstGeom>
        </p:spPr>
      </p:pic>
      <p:sp>
        <p:nvSpPr>
          <p:cNvPr id="48" name="Text 28"/>
          <p:cNvSpPr/>
          <p:nvPr/>
        </p:nvSpPr>
        <p:spPr>
          <a:xfrm>
            <a:off x="485775" y="3973711"/>
            <a:ext cx="181451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Tez nafas olish</a:t>
            </a:r>
            <a:endParaRPr lang="en-US" sz="788" dirty="0"/>
          </a:p>
        </p:txBody>
      </p:sp>
      <p:sp>
        <p:nvSpPr>
          <p:cNvPr id="49" name="Shape 29"/>
          <p:cNvSpPr/>
          <p:nvPr/>
        </p:nvSpPr>
        <p:spPr>
          <a:xfrm>
            <a:off x="2400300" y="3686175"/>
            <a:ext cx="1914525" cy="516136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50" name="Image 18" descr="preencoded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293269" y="3787973"/>
            <a:ext cx="128588" cy="128588"/>
          </a:xfrm>
          <a:prstGeom prst="rect">
            <a:avLst/>
          </a:prstGeom>
        </p:spPr>
      </p:pic>
      <p:sp>
        <p:nvSpPr>
          <p:cNvPr id="51" name="Text 30"/>
          <p:cNvSpPr/>
          <p:nvPr/>
        </p:nvSpPr>
        <p:spPr>
          <a:xfrm>
            <a:off x="2486025" y="3973711"/>
            <a:ext cx="181451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Nafas qisilishi</a:t>
            </a:r>
            <a:endParaRPr lang="en-US" sz="788" dirty="0"/>
          </a:p>
        </p:txBody>
      </p:sp>
      <p:sp>
        <p:nvSpPr>
          <p:cNvPr id="52" name="Shape 31"/>
          <p:cNvSpPr/>
          <p:nvPr/>
        </p:nvSpPr>
        <p:spPr>
          <a:xfrm>
            <a:off x="4657725" y="3057525"/>
            <a:ext cx="4257675" cy="133052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53" name="Image 19" descr="preencoded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943475" y="3343275"/>
            <a:ext cx="114300" cy="114300"/>
          </a:xfrm>
          <a:prstGeom prst="rect">
            <a:avLst/>
          </a:prstGeom>
        </p:spPr>
      </p:pic>
      <p:sp>
        <p:nvSpPr>
          <p:cNvPr id="54" name="Text 32"/>
          <p:cNvSpPr/>
          <p:nvPr/>
        </p:nvSpPr>
        <p:spPr>
          <a:xfrm>
            <a:off x="5257800" y="3300413"/>
            <a:ext cx="1187453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Boshqa Belgilar</a:t>
            </a:r>
            <a:endParaRPr lang="en-US" sz="1125" dirty="0"/>
          </a:p>
        </p:txBody>
      </p:sp>
      <p:pic>
        <p:nvPicPr>
          <p:cNvPr id="55" name="Image 20" descr="preencoded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738217" y="3787973"/>
            <a:ext cx="96441" cy="128588"/>
          </a:xfrm>
          <a:prstGeom prst="rect">
            <a:avLst/>
          </a:prstGeom>
        </p:spPr>
      </p:pic>
      <p:sp>
        <p:nvSpPr>
          <p:cNvPr id="56" name="Text 33"/>
          <p:cNvSpPr/>
          <p:nvPr/>
        </p:nvSpPr>
        <p:spPr>
          <a:xfrm>
            <a:off x="4914900" y="3973711"/>
            <a:ext cx="181451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Chanqoqlik</a:t>
            </a:r>
            <a:endParaRPr lang="en-US" sz="788" dirty="0"/>
          </a:p>
        </p:txBody>
      </p:sp>
      <p:pic>
        <p:nvPicPr>
          <p:cNvPr id="57" name="Image 21" descr="preencoded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722394" y="3787973"/>
            <a:ext cx="128588" cy="128588"/>
          </a:xfrm>
          <a:prstGeom prst="rect">
            <a:avLst/>
          </a:prstGeom>
        </p:spPr>
      </p:pic>
      <p:sp>
        <p:nvSpPr>
          <p:cNvPr id="58" name="Text 34"/>
          <p:cNvSpPr/>
          <p:nvPr/>
        </p:nvSpPr>
        <p:spPr>
          <a:xfrm>
            <a:off x="6915150" y="3973711"/>
            <a:ext cx="181451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Qayt qilish</a:t>
            </a:r>
            <a:endParaRPr lang="en-US" sz="788" dirty="0"/>
          </a:p>
        </p:txBody>
      </p:sp>
      <p:sp>
        <p:nvSpPr>
          <p:cNvPr id="59" name="Shape 35"/>
          <p:cNvSpPr/>
          <p:nvPr/>
        </p:nvSpPr>
        <p:spPr>
          <a:xfrm>
            <a:off x="228600" y="4429125"/>
            <a:ext cx="8686800" cy="485775"/>
          </a:xfrm>
          <a:prstGeom prst="rect">
            <a:avLst/>
          </a:prstGeom>
          <a:solidFill>
            <a:srgbClr val="FFFFFF">
              <a:alpha val="90000"/>
            </a:srgbClr>
          </a:solidFill>
          <a:ln/>
        </p:spPr>
      </p:sp>
      <p:sp>
        <p:nvSpPr>
          <p:cNvPr id="60" name="Text 36"/>
          <p:cNvSpPr/>
          <p:nvPr/>
        </p:nvSpPr>
        <p:spPr>
          <a:xfrm>
            <a:off x="342900" y="4543425"/>
            <a:ext cx="763126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Shok Darajasi:</a:t>
            </a:r>
            <a:endParaRPr lang="en-US" sz="788" dirty="0"/>
          </a:p>
        </p:txBody>
      </p:sp>
      <p:sp>
        <p:nvSpPr>
          <p:cNvPr id="61" name="Text 37"/>
          <p:cNvSpPr/>
          <p:nvPr/>
        </p:nvSpPr>
        <p:spPr>
          <a:xfrm>
            <a:off x="7806165" y="4543425"/>
            <a:ext cx="1066372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Engil → O'rta → Og'ir</a:t>
            </a:r>
            <a:endParaRPr lang="en-US" sz="788" dirty="0"/>
          </a:p>
        </p:txBody>
      </p:sp>
      <p:sp>
        <p:nvSpPr>
          <p:cNvPr id="62" name="Shape 38"/>
          <p:cNvSpPr/>
          <p:nvPr/>
        </p:nvSpPr>
        <p:spPr>
          <a:xfrm>
            <a:off x="342900" y="4743450"/>
            <a:ext cx="8458200" cy="57150"/>
          </a:xfrm>
          <a:prstGeom prst="roundRect">
            <a:avLst/>
          </a:prstGeom>
          <a:solidFill>
            <a:srgbClr val="F59E0B"/>
          </a:solidFill>
          <a:ln/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28600" y="228600"/>
            <a:ext cx="8758238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270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SHOK TURLARI</a:t>
            </a:r>
            <a:endParaRPr lang="en-US" sz="2700" dirty="0"/>
          </a:p>
        </p:txBody>
      </p:sp>
      <p:sp>
        <p:nvSpPr>
          <p:cNvPr id="4" name="Shape 1"/>
          <p:cNvSpPr/>
          <p:nvPr/>
        </p:nvSpPr>
        <p:spPr>
          <a:xfrm>
            <a:off x="4229100" y="685800"/>
            <a:ext cx="685800" cy="28575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5" name="Text 2"/>
          <p:cNvSpPr/>
          <p:nvPr/>
        </p:nvSpPr>
        <p:spPr>
          <a:xfrm>
            <a:off x="228600" y="771525"/>
            <a:ext cx="87582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Sabablari bo'yicha shok turlarining tasnifi</a:t>
            </a:r>
            <a:endParaRPr lang="en-US" sz="1013" dirty="0"/>
          </a:p>
        </p:txBody>
      </p:sp>
      <p:sp>
        <p:nvSpPr>
          <p:cNvPr id="6" name="Shape 3"/>
          <p:cNvSpPr/>
          <p:nvPr/>
        </p:nvSpPr>
        <p:spPr>
          <a:xfrm>
            <a:off x="3857625" y="1900238"/>
            <a:ext cx="1428750" cy="1428750"/>
          </a:xfrm>
          <a:prstGeom prst="ellipse">
            <a:avLst/>
          </a:prstGeom>
          <a:solidFill>
            <a:srgbClr val="764BA2"/>
          </a:solidFill>
          <a:ln/>
        </p:spPr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339" y="2357438"/>
            <a:ext cx="289322" cy="257175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4393518" y="2671763"/>
            <a:ext cx="428402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SHOK</a:t>
            </a:r>
            <a:endParaRPr lang="en-US" sz="1013" dirty="0"/>
          </a:p>
        </p:txBody>
      </p:sp>
      <p:sp>
        <p:nvSpPr>
          <p:cNvPr id="9" name="Shape 5"/>
          <p:cNvSpPr/>
          <p:nvPr/>
        </p:nvSpPr>
        <p:spPr>
          <a:xfrm>
            <a:off x="228600" y="1200150"/>
            <a:ext cx="2781291" cy="132873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10" name="Shape 6"/>
          <p:cNvSpPr/>
          <p:nvPr/>
        </p:nvSpPr>
        <p:spPr>
          <a:xfrm>
            <a:off x="1390631" y="1371600"/>
            <a:ext cx="457200" cy="457200"/>
          </a:xfrm>
          <a:prstGeom prst="ellipse">
            <a:avLst/>
          </a:prstGeom>
          <a:solidFill>
            <a:srgbClr val="EF4444"/>
          </a:solidFill>
          <a:ln/>
        </p:spPr>
      </p:sp>
      <p:pic>
        <p:nvPicPr>
          <p:cNvPr id="1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075" y="1514475"/>
            <a:ext cx="214313" cy="17145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400050" y="1943100"/>
            <a:ext cx="250982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Travmatik Shok</a:t>
            </a:r>
            <a:endParaRPr lang="en-US" sz="1125" dirty="0"/>
          </a:p>
        </p:txBody>
      </p:sp>
      <p:sp>
        <p:nvSpPr>
          <p:cNvPr id="13" name="Text 8"/>
          <p:cNvSpPr/>
          <p:nvPr/>
        </p:nvSpPr>
        <p:spPr>
          <a:xfrm>
            <a:off x="400050" y="2200275"/>
            <a:ext cx="250982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Shikastlanish, jarohatlar natijasida</a:t>
            </a:r>
            <a:endParaRPr lang="en-US" sz="788" dirty="0"/>
          </a:p>
        </p:txBody>
      </p:sp>
      <p:sp>
        <p:nvSpPr>
          <p:cNvPr id="14" name="Shape 9"/>
          <p:cNvSpPr/>
          <p:nvPr/>
        </p:nvSpPr>
        <p:spPr>
          <a:xfrm>
            <a:off x="3181341" y="1200150"/>
            <a:ext cx="2781291" cy="132873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1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6247" y="1514475"/>
            <a:ext cx="171450" cy="171450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3352791" y="1943100"/>
            <a:ext cx="250982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Anafilaktik Shok</a:t>
            </a:r>
            <a:endParaRPr lang="en-US" sz="1125" dirty="0"/>
          </a:p>
        </p:txBody>
      </p:sp>
      <p:sp>
        <p:nvSpPr>
          <p:cNvPr id="17" name="Text 11"/>
          <p:cNvSpPr/>
          <p:nvPr/>
        </p:nvSpPr>
        <p:spPr>
          <a:xfrm>
            <a:off x="3352791" y="2200275"/>
            <a:ext cx="250982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Allergik reaksiyalar natijasida</a:t>
            </a:r>
            <a:endParaRPr lang="en-US" sz="788" dirty="0"/>
          </a:p>
        </p:txBody>
      </p:sp>
      <p:sp>
        <p:nvSpPr>
          <p:cNvPr id="18" name="Shape 12"/>
          <p:cNvSpPr/>
          <p:nvPr/>
        </p:nvSpPr>
        <p:spPr>
          <a:xfrm>
            <a:off x="6134081" y="1200150"/>
            <a:ext cx="2781319" cy="132873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19" name="Shape 13"/>
          <p:cNvSpPr/>
          <p:nvPr/>
        </p:nvSpPr>
        <p:spPr>
          <a:xfrm>
            <a:off x="7296141" y="1371600"/>
            <a:ext cx="457200" cy="457200"/>
          </a:xfrm>
          <a:prstGeom prst="ellipse">
            <a:avLst/>
          </a:prstGeom>
          <a:solidFill>
            <a:srgbClr val="3B82F6"/>
          </a:solidFill>
          <a:ln/>
        </p:spPr>
      </p:sp>
      <p:pic>
        <p:nvPicPr>
          <p:cNvPr id="20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9016" y="1514475"/>
            <a:ext cx="171450" cy="171450"/>
          </a:xfrm>
          <a:prstGeom prst="rect">
            <a:avLst/>
          </a:prstGeom>
        </p:spPr>
      </p:pic>
      <p:sp>
        <p:nvSpPr>
          <p:cNvPr id="21" name="Text 14"/>
          <p:cNvSpPr/>
          <p:nvPr/>
        </p:nvSpPr>
        <p:spPr>
          <a:xfrm>
            <a:off x="6305531" y="1943100"/>
            <a:ext cx="2509856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Kardiogen Shok</a:t>
            </a:r>
            <a:endParaRPr lang="en-US" sz="1125" dirty="0"/>
          </a:p>
        </p:txBody>
      </p:sp>
      <p:sp>
        <p:nvSpPr>
          <p:cNvPr id="22" name="Text 15"/>
          <p:cNvSpPr/>
          <p:nvPr/>
        </p:nvSpPr>
        <p:spPr>
          <a:xfrm>
            <a:off x="6305531" y="2200275"/>
            <a:ext cx="250985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Yurak faoliyati buzilishi</a:t>
            </a:r>
            <a:endParaRPr lang="en-US" sz="788" dirty="0"/>
          </a:p>
        </p:txBody>
      </p:sp>
      <p:sp>
        <p:nvSpPr>
          <p:cNvPr id="23" name="Shape 16"/>
          <p:cNvSpPr/>
          <p:nvPr/>
        </p:nvSpPr>
        <p:spPr>
          <a:xfrm>
            <a:off x="228600" y="2686050"/>
            <a:ext cx="2781291" cy="132873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24" name="Shape 17"/>
          <p:cNvSpPr/>
          <p:nvPr/>
        </p:nvSpPr>
        <p:spPr>
          <a:xfrm>
            <a:off x="1390631" y="2857500"/>
            <a:ext cx="457200" cy="457200"/>
          </a:xfrm>
          <a:prstGeom prst="ellipse">
            <a:avLst/>
          </a:prstGeom>
          <a:solidFill>
            <a:srgbClr val="8B5CF6"/>
          </a:solidFill>
          <a:ln/>
        </p:spPr>
      </p:sp>
      <p:pic>
        <p:nvPicPr>
          <p:cNvPr id="25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4938" y="3000375"/>
            <a:ext cx="128588" cy="171450"/>
          </a:xfrm>
          <a:prstGeom prst="rect">
            <a:avLst/>
          </a:prstGeom>
        </p:spPr>
      </p:pic>
      <p:sp>
        <p:nvSpPr>
          <p:cNvPr id="26" name="Text 18"/>
          <p:cNvSpPr/>
          <p:nvPr/>
        </p:nvSpPr>
        <p:spPr>
          <a:xfrm>
            <a:off x="400050" y="3429000"/>
            <a:ext cx="250982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Gipovolemik Shok</a:t>
            </a:r>
            <a:endParaRPr lang="en-US" sz="1125" dirty="0"/>
          </a:p>
        </p:txBody>
      </p:sp>
      <p:sp>
        <p:nvSpPr>
          <p:cNvPr id="27" name="Text 19"/>
          <p:cNvSpPr/>
          <p:nvPr/>
        </p:nvSpPr>
        <p:spPr>
          <a:xfrm>
            <a:off x="400050" y="3686175"/>
            <a:ext cx="250982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hajmi kamayishi</a:t>
            </a:r>
            <a:endParaRPr lang="en-US" sz="788" dirty="0"/>
          </a:p>
        </p:txBody>
      </p:sp>
      <p:sp>
        <p:nvSpPr>
          <p:cNvPr id="28" name="Shape 20"/>
          <p:cNvSpPr/>
          <p:nvPr/>
        </p:nvSpPr>
        <p:spPr>
          <a:xfrm>
            <a:off x="3181341" y="2686050"/>
            <a:ext cx="2781291" cy="132873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29" name="Shape 21"/>
          <p:cNvSpPr/>
          <p:nvPr/>
        </p:nvSpPr>
        <p:spPr>
          <a:xfrm>
            <a:off x="4343372" y="2857500"/>
            <a:ext cx="457200" cy="457200"/>
          </a:xfrm>
          <a:prstGeom prst="ellipse">
            <a:avLst/>
          </a:prstGeom>
          <a:solidFill>
            <a:srgbClr val="10B981"/>
          </a:solidFill>
          <a:ln/>
        </p:spPr>
      </p:sp>
      <p:pic>
        <p:nvPicPr>
          <p:cNvPr id="30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5531" y="3000375"/>
            <a:ext cx="192881" cy="171450"/>
          </a:xfrm>
          <a:prstGeom prst="rect">
            <a:avLst/>
          </a:prstGeom>
        </p:spPr>
      </p:pic>
      <p:sp>
        <p:nvSpPr>
          <p:cNvPr id="31" name="Text 22"/>
          <p:cNvSpPr/>
          <p:nvPr/>
        </p:nvSpPr>
        <p:spPr>
          <a:xfrm>
            <a:off x="3352791" y="3429000"/>
            <a:ext cx="250982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Septik Shok</a:t>
            </a:r>
            <a:endParaRPr lang="en-US" sz="1125" dirty="0"/>
          </a:p>
        </p:txBody>
      </p:sp>
      <p:sp>
        <p:nvSpPr>
          <p:cNvPr id="32" name="Text 23"/>
          <p:cNvSpPr/>
          <p:nvPr/>
        </p:nvSpPr>
        <p:spPr>
          <a:xfrm>
            <a:off x="3352791" y="3686175"/>
            <a:ext cx="250982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Infeksiya va sepsis</a:t>
            </a:r>
            <a:endParaRPr lang="en-US" sz="788" dirty="0"/>
          </a:p>
        </p:txBody>
      </p:sp>
      <p:sp>
        <p:nvSpPr>
          <p:cNvPr id="33" name="Shape 24"/>
          <p:cNvSpPr/>
          <p:nvPr/>
        </p:nvSpPr>
        <p:spPr>
          <a:xfrm>
            <a:off x="6134081" y="2686050"/>
            <a:ext cx="2781319" cy="132873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34" name="Shape 25"/>
          <p:cNvSpPr/>
          <p:nvPr/>
        </p:nvSpPr>
        <p:spPr>
          <a:xfrm>
            <a:off x="7296141" y="2857500"/>
            <a:ext cx="457200" cy="457200"/>
          </a:xfrm>
          <a:prstGeom prst="ellipse">
            <a:avLst/>
          </a:prstGeom>
          <a:solidFill>
            <a:srgbClr val="6366F1"/>
          </a:solidFill>
          <a:ln/>
        </p:spPr>
      </p:sp>
      <p:pic>
        <p:nvPicPr>
          <p:cNvPr id="35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39016" y="3000375"/>
            <a:ext cx="171450" cy="171450"/>
          </a:xfrm>
          <a:prstGeom prst="rect">
            <a:avLst/>
          </a:prstGeom>
        </p:spPr>
      </p:pic>
      <p:sp>
        <p:nvSpPr>
          <p:cNvPr id="36" name="Text 26"/>
          <p:cNvSpPr/>
          <p:nvPr/>
        </p:nvSpPr>
        <p:spPr>
          <a:xfrm>
            <a:off x="6305531" y="3429000"/>
            <a:ext cx="2509856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Neyrogen Shok</a:t>
            </a:r>
            <a:endParaRPr lang="en-US" sz="1125" dirty="0"/>
          </a:p>
        </p:txBody>
      </p:sp>
      <p:sp>
        <p:nvSpPr>
          <p:cNvPr id="37" name="Text 27"/>
          <p:cNvSpPr/>
          <p:nvPr/>
        </p:nvSpPr>
        <p:spPr>
          <a:xfrm>
            <a:off x="6305531" y="3686175"/>
            <a:ext cx="250985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Asab tizimi shikastlanishi</a:t>
            </a:r>
            <a:endParaRPr lang="en-US" sz="788" dirty="0"/>
          </a:p>
        </p:txBody>
      </p:sp>
      <p:sp>
        <p:nvSpPr>
          <p:cNvPr id="38" name="Shape 28"/>
          <p:cNvSpPr/>
          <p:nvPr/>
        </p:nvSpPr>
        <p:spPr>
          <a:xfrm>
            <a:off x="228600" y="4343400"/>
            <a:ext cx="8686800" cy="571500"/>
          </a:xfrm>
          <a:prstGeom prst="rect">
            <a:avLst/>
          </a:prstGeom>
          <a:solidFill>
            <a:srgbClr val="FFFFFF">
              <a:alpha val="90000"/>
            </a:srgbClr>
          </a:solidFill>
          <a:ln/>
        </p:spPr>
      </p:sp>
      <p:sp>
        <p:nvSpPr>
          <p:cNvPr id="39" name="Text 29"/>
          <p:cNvSpPr/>
          <p:nvPr/>
        </p:nvSpPr>
        <p:spPr>
          <a:xfrm>
            <a:off x="342900" y="4457700"/>
            <a:ext cx="138588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EF4444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35%</a:t>
            </a:r>
            <a:endParaRPr lang="en-US" sz="1350" dirty="0"/>
          </a:p>
        </p:txBody>
      </p:sp>
      <p:sp>
        <p:nvSpPr>
          <p:cNvPr id="40" name="Text 30"/>
          <p:cNvSpPr/>
          <p:nvPr/>
        </p:nvSpPr>
        <p:spPr>
          <a:xfrm>
            <a:off x="342900" y="4686300"/>
            <a:ext cx="1385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Travmatik</a:t>
            </a:r>
            <a:endParaRPr lang="en-US" sz="675" dirty="0"/>
          </a:p>
        </p:txBody>
      </p:sp>
      <p:sp>
        <p:nvSpPr>
          <p:cNvPr id="41" name="Text 31"/>
          <p:cNvSpPr/>
          <p:nvPr/>
        </p:nvSpPr>
        <p:spPr>
          <a:xfrm>
            <a:off x="1771650" y="4457700"/>
            <a:ext cx="138588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15%</a:t>
            </a:r>
            <a:endParaRPr lang="en-US" sz="1350" dirty="0"/>
          </a:p>
        </p:txBody>
      </p:sp>
      <p:sp>
        <p:nvSpPr>
          <p:cNvPr id="42" name="Text 32"/>
          <p:cNvSpPr/>
          <p:nvPr/>
        </p:nvSpPr>
        <p:spPr>
          <a:xfrm>
            <a:off x="1771650" y="4686300"/>
            <a:ext cx="1385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Anafilaktik</a:t>
            </a:r>
            <a:endParaRPr lang="en-US" sz="675" dirty="0"/>
          </a:p>
        </p:txBody>
      </p:sp>
      <p:sp>
        <p:nvSpPr>
          <p:cNvPr id="43" name="Text 33"/>
          <p:cNvSpPr/>
          <p:nvPr/>
        </p:nvSpPr>
        <p:spPr>
          <a:xfrm>
            <a:off x="3200400" y="4457700"/>
            <a:ext cx="138588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3B82F6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20%</a:t>
            </a:r>
            <a:endParaRPr lang="en-US" sz="1350" dirty="0"/>
          </a:p>
        </p:txBody>
      </p:sp>
      <p:sp>
        <p:nvSpPr>
          <p:cNvPr id="44" name="Text 34"/>
          <p:cNvSpPr/>
          <p:nvPr/>
        </p:nvSpPr>
        <p:spPr>
          <a:xfrm>
            <a:off x="3200400" y="4686300"/>
            <a:ext cx="1385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Kardiogen</a:t>
            </a:r>
            <a:endParaRPr lang="en-US" sz="675" dirty="0"/>
          </a:p>
        </p:txBody>
      </p:sp>
      <p:sp>
        <p:nvSpPr>
          <p:cNvPr id="45" name="Text 35"/>
          <p:cNvSpPr/>
          <p:nvPr/>
        </p:nvSpPr>
        <p:spPr>
          <a:xfrm>
            <a:off x="4629150" y="4457700"/>
            <a:ext cx="138588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8B5CF6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15%</a:t>
            </a:r>
            <a:endParaRPr lang="en-US" sz="1350" dirty="0"/>
          </a:p>
        </p:txBody>
      </p:sp>
      <p:sp>
        <p:nvSpPr>
          <p:cNvPr id="46" name="Text 36"/>
          <p:cNvSpPr/>
          <p:nvPr/>
        </p:nvSpPr>
        <p:spPr>
          <a:xfrm>
            <a:off x="4629150" y="4686300"/>
            <a:ext cx="1385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Gipovolemik</a:t>
            </a:r>
            <a:endParaRPr lang="en-US" sz="675" dirty="0"/>
          </a:p>
        </p:txBody>
      </p:sp>
      <p:sp>
        <p:nvSpPr>
          <p:cNvPr id="47" name="Text 37"/>
          <p:cNvSpPr/>
          <p:nvPr/>
        </p:nvSpPr>
        <p:spPr>
          <a:xfrm>
            <a:off x="6057900" y="4457700"/>
            <a:ext cx="138588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10B98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10%</a:t>
            </a:r>
            <a:endParaRPr lang="en-US" sz="1350" dirty="0"/>
          </a:p>
        </p:txBody>
      </p:sp>
      <p:sp>
        <p:nvSpPr>
          <p:cNvPr id="48" name="Text 38"/>
          <p:cNvSpPr/>
          <p:nvPr/>
        </p:nvSpPr>
        <p:spPr>
          <a:xfrm>
            <a:off x="6057900" y="4686300"/>
            <a:ext cx="1385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Septik</a:t>
            </a:r>
            <a:endParaRPr lang="en-US" sz="675" dirty="0"/>
          </a:p>
        </p:txBody>
      </p:sp>
      <p:sp>
        <p:nvSpPr>
          <p:cNvPr id="49" name="Text 39"/>
          <p:cNvSpPr/>
          <p:nvPr/>
        </p:nvSpPr>
        <p:spPr>
          <a:xfrm>
            <a:off x="7486650" y="4457700"/>
            <a:ext cx="138588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6366F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5%</a:t>
            </a:r>
            <a:endParaRPr lang="en-US" sz="1350" dirty="0"/>
          </a:p>
        </p:txBody>
      </p:sp>
      <p:sp>
        <p:nvSpPr>
          <p:cNvPr id="50" name="Text 40"/>
          <p:cNvSpPr/>
          <p:nvPr/>
        </p:nvSpPr>
        <p:spPr>
          <a:xfrm>
            <a:off x="7486650" y="4686300"/>
            <a:ext cx="138588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Neyrogen</a:t>
            </a:r>
            <a:endParaRPr lang="en-US" sz="67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11505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782630" y="228600"/>
            <a:ext cx="457200" cy="457200"/>
          </a:xfrm>
          <a:prstGeom prst="ellipse">
            <a:avLst/>
          </a:prstGeom>
          <a:solidFill>
            <a:srgbClr val="EF4444"/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074" y="371475"/>
            <a:ext cx="214313" cy="17145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354130" y="285750"/>
            <a:ext cx="3078677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270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TRAVMATIK SHOK</a:t>
            </a:r>
            <a:endParaRPr lang="en-US" sz="2700" dirty="0"/>
          </a:p>
        </p:txBody>
      </p:sp>
      <p:sp>
        <p:nvSpPr>
          <p:cNvPr id="6" name="Shape 2"/>
          <p:cNvSpPr/>
          <p:nvPr/>
        </p:nvSpPr>
        <p:spPr>
          <a:xfrm>
            <a:off x="4229100" y="800100"/>
            <a:ext cx="685800" cy="28575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7" name="Text 3"/>
          <p:cNvSpPr/>
          <p:nvPr/>
        </p:nvSpPr>
        <p:spPr>
          <a:xfrm>
            <a:off x="228600" y="885825"/>
            <a:ext cx="87582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Shikastlanish natijasida yuzaga keladigan shok</a:t>
            </a:r>
            <a:endParaRPr lang="en-US" sz="1013" dirty="0"/>
          </a:p>
        </p:txBody>
      </p:sp>
      <p:sp>
        <p:nvSpPr>
          <p:cNvPr id="8" name="Shape 4"/>
          <p:cNvSpPr/>
          <p:nvPr/>
        </p:nvSpPr>
        <p:spPr>
          <a:xfrm>
            <a:off x="228600" y="1314450"/>
            <a:ext cx="4229100" cy="1326952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514475"/>
            <a:ext cx="171450" cy="17145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57225" y="1485900"/>
            <a:ext cx="495793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Ta'rif</a:t>
            </a:r>
            <a:endParaRPr lang="en-US" sz="1350" dirty="0"/>
          </a:p>
        </p:txBody>
      </p:sp>
      <p:sp>
        <p:nvSpPr>
          <p:cNvPr id="11" name="Text 6"/>
          <p:cNvSpPr/>
          <p:nvPr/>
        </p:nvSpPr>
        <p:spPr>
          <a:xfrm>
            <a:off x="400050" y="1828800"/>
            <a:ext cx="3957638" cy="6268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Travmatik shok - shikastlanish, jarohatlar yoki operatsiyalar natijasida </a:t>
            </a:r>
            <a:endParaRPr lang="en-US" sz="1013" dirty="0"/>
          </a:p>
          <a:p>
            <a:pPr indent="0" marL="0">
              <a:buNone/>
            </a:pPr>
            <a:r>
              <a:rPr lang="en-US" sz="1013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                       yuzaga keladigan og'ir holat bo'lib, bemorning hayoti xavf ostida bo'ladi.</a:t>
            </a:r>
            <a:endParaRPr lang="en-US" sz="1013" dirty="0"/>
          </a:p>
        </p:txBody>
      </p:sp>
      <p:sp>
        <p:nvSpPr>
          <p:cNvPr id="12" name="Shape 7"/>
          <p:cNvSpPr/>
          <p:nvPr/>
        </p:nvSpPr>
        <p:spPr>
          <a:xfrm>
            <a:off x="228600" y="2798564"/>
            <a:ext cx="4229100" cy="198596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" y="2998589"/>
            <a:ext cx="171450" cy="17145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57225" y="2970014"/>
            <a:ext cx="146533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Asosiy Sabablari</a:t>
            </a:r>
            <a:endParaRPr lang="en-US" sz="1350" dirty="0"/>
          </a:p>
        </p:txBody>
      </p:sp>
      <p:sp>
        <p:nvSpPr>
          <p:cNvPr id="15" name="Shape 9"/>
          <p:cNvSpPr/>
          <p:nvPr/>
        </p:nvSpPr>
        <p:spPr>
          <a:xfrm>
            <a:off x="400050" y="3312914"/>
            <a:ext cx="1900238" cy="600075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3013" y="3427214"/>
            <a:ext cx="214313" cy="171450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514350" y="3655814"/>
            <a:ext cx="174307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Avtohalokatlar</a:t>
            </a:r>
            <a:endParaRPr lang="en-US" sz="788" dirty="0"/>
          </a:p>
        </p:txBody>
      </p:sp>
      <p:pic>
        <p:nvPicPr>
          <p:cNvPr id="18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9691" y="3427214"/>
            <a:ext cx="192881" cy="171450"/>
          </a:xfrm>
          <a:prstGeom prst="rect">
            <a:avLst/>
          </a:prstGeom>
        </p:spPr>
      </p:pic>
      <p:sp>
        <p:nvSpPr>
          <p:cNvPr id="19" name="Text 11"/>
          <p:cNvSpPr/>
          <p:nvPr/>
        </p:nvSpPr>
        <p:spPr>
          <a:xfrm>
            <a:off x="2500313" y="3655814"/>
            <a:ext cx="174307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Ishlab chiqarish jarohatları</a:t>
            </a:r>
            <a:endParaRPr lang="en-US" sz="788" dirty="0"/>
          </a:p>
        </p:txBody>
      </p:sp>
      <p:sp>
        <p:nvSpPr>
          <p:cNvPr id="20" name="Shape 12"/>
          <p:cNvSpPr/>
          <p:nvPr/>
        </p:nvSpPr>
        <p:spPr>
          <a:xfrm>
            <a:off x="400050" y="3998714"/>
            <a:ext cx="1900238" cy="600075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21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3728" y="4113014"/>
            <a:ext cx="192881" cy="171450"/>
          </a:xfrm>
          <a:prstGeom prst="rect">
            <a:avLst/>
          </a:prstGeom>
        </p:spPr>
      </p:pic>
      <p:sp>
        <p:nvSpPr>
          <p:cNvPr id="22" name="Text 13"/>
          <p:cNvSpPr/>
          <p:nvPr/>
        </p:nvSpPr>
        <p:spPr>
          <a:xfrm>
            <a:off x="514350" y="4341614"/>
            <a:ext cx="174307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Maishiy jarohatlar</a:t>
            </a:r>
            <a:endParaRPr lang="en-US" sz="788" dirty="0"/>
          </a:p>
        </p:txBody>
      </p:sp>
      <p:sp>
        <p:nvSpPr>
          <p:cNvPr id="23" name="Shape 14"/>
          <p:cNvSpPr/>
          <p:nvPr/>
        </p:nvSpPr>
        <p:spPr>
          <a:xfrm>
            <a:off x="2386013" y="3998714"/>
            <a:ext cx="1900238" cy="600075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24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61122" y="4113014"/>
            <a:ext cx="150019" cy="171450"/>
          </a:xfrm>
          <a:prstGeom prst="rect">
            <a:avLst/>
          </a:prstGeom>
        </p:spPr>
      </p:pic>
      <p:sp>
        <p:nvSpPr>
          <p:cNvPr id="25" name="Text 15"/>
          <p:cNvSpPr/>
          <p:nvPr/>
        </p:nvSpPr>
        <p:spPr>
          <a:xfrm>
            <a:off x="2500313" y="4341614"/>
            <a:ext cx="174307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Sport jarohatları</a:t>
            </a:r>
            <a:endParaRPr lang="en-US" sz="788" dirty="0"/>
          </a:p>
        </p:txBody>
      </p:sp>
      <p:sp>
        <p:nvSpPr>
          <p:cNvPr id="26" name="Shape 16"/>
          <p:cNvSpPr/>
          <p:nvPr/>
        </p:nvSpPr>
        <p:spPr>
          <a:xfrm>
            <a:off x="4686300" y="1314450"/>
            <a:ext cx="4229100" cy="261461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27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57750" y="1514475"/>
            <a:ext cx="192881" cy="171450"/>
          </a:xfrm>
          <a:prstGeom prst="rect">
            <a:avLst/>
          </a:prstGeom>
        </p:spPr>
      </p:pic>
      <p:sp>
        <p:nvSpPr>
          <p:cNvPr id="28" name="Text 17"/>
          <p:cNvSpPr/>
          <p:nvPr/>
        </p:nvSpPr>
        <p:spPr>
          <a:xfrm>
            <a:off x="5136356" y="1485900"/>
            <a:ext cx="734802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Belgilar</a:t>
            </a:r>
            <a:endParaRPr lang="en-US" sz="1350" dirty="0"/>
          </a:p>
        </p:txBody>
      </p:sp>
      <p:sp>
        <p:nvSpPr>
          <p:cNvPr id="29" name="Shape 18"/>
          <p:cNvSpPr/>
          <p:nvPr/>
        </p:nvSpPr>
        <p:spPr>
          <a:xfrm>
            <a:off x="4857750" y="1828800"/>
            <a:ext cx="3886200" cy="314325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30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43475" y="1943100"/>
            <a:ext cx="85725" cy="85725"/>
          </a:xfrm>
          <a:prstGeom prst="rect">
            <a:avLst/>
          </a:prstGeom>
        </p:spPr>
      </p:pic>
      <p:sp>
        <p:nvSpPr>
          <p:cNvPr id="31" name="Text 19"/>
          <p:cNvSpPr/>
          <p:nvPr/>
        </p:nvSpPr>
        <p:spPr>
          <a:xfrm>
            <a:off x="5114925" y="1914525"/>
            <a:ext cx="137972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bosimi keskin pasayadi</a:t>
            </a:r>
            <a:endParaRPr lang="en-US" sz="788" dirty="0"/>
          </a:p>
        </p:txBody>
      </p:sp>
      <p:sp>
        <p:nvSpPr>
          <p:cNvPr id="32" name="Shape 20"/>
          <p:cNvSpPr/>
          <p:nvPr/>
        </p:nvSpPr>
        <p:spPr>
          <a:xfrm>
            <a:off x="4857750" y="2228850"/>
            <a:ext cx="3886200" cy="314325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33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43475" y="2343150"/>
            <a:ext cx="85725" cy="85725"/>
          </a:xfrm>
          <a:prstGeom prst="rect">
            <a:avLst/>
          </a:prstGeom>
        </p:spPr>
      </p:pic>
      <p:sp>
        <p:nvSpPr>
          <p:cNvPr id="34" name="Text 21"/>
          <p:cNvSpPr/>
          <p:nvPr/>
        </p:nvSpPr>
        <p:spPr>
          <a:xfrm>
            <a:off x="5114925" y="2314575"/>
            <a:ext cx="1248398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Teri oqarib, sovuq bo'ladi</a:t>
            </a:r>
            <a:endParaRPr lang="en-US" sz="788" dirty="0"/>
          </a:p>
        </p:txBody>
      </p:sp>
      <p:sp>
        <p:nvSpPr>
          <p:cNvPr id="35" name="Shape 22"/>
          <p:cNvSpPr/>
          <p:nvPr/>
        </p:nvSpPr>
        <p:spPr>
          <a:xfrm>
            <a:off x="4857750" y="2628900"/>
            <a:ext cx="3886200" cy="314325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36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43475" y="2743200"/>
            <a:ext cx="85725" cy="85725"/>
          </a:xfrm>
          <a:prstGeom prst="rect">
            <a:avLst/>
          </a:prstGeom>
        </p:spPr>
      </p:pic>
      <p:sp>
        <p:nvSpPr>
          <p:cNvPr id="37" name="Text 23"/>
          <p:cNvSpPr/>
          <p:nvPr/>
        </p:nvSpPr>
        <p:spPr>
          <a:xfrm>
            <a:off x="5114925" y="2714625"/>
            <a:ext cx="754224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Puls tez va zaif</a:t>
            </a:r>
            <a:endParaRPr lang="en-US" sz="788" dirty="0"/>
          </a:p>
        </p:txBody>
      </p:sp>
      <p:sp>
        <p:nvSpPr>
          <p:cNvPr id="38" name="Shape 24"/>
          <p:cNvSpPr/>
          <p:nvPr/>
        </p:nvSpPr>
        <p:spPr>
          <a:xfrm>
            <a:off x="4857750" y="3028950"/>
            <a:ext cx="3886200" cy="314325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39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43475" y="3143250"/>
            <a:ext cx="85725" cy="85725"/>
          </a:xfrm>
          <a:prstGeom prst="rect">
            <a:avLst/>
          </a:prstGeom>
        </p:spPr>
      </p:pic>
      <p:sp>
        <p:nvSpPr>
          <p:cNvPr id="40" name="Text 25"/>
          <p:cNvSpPr/>
          <p:nvPr/>
        </p:nvSpPr>
        <p:spPr>
          <a:xfrm>
            <a:off x="5114925" y="3114675"/>
            <a:ext cx="841539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Nafas tezlashadi</a:t>
            </a:r>
            <a:endParaRPr lang="en-US" sz="788" dirty="0"/>
          </a:p>
        </p:txBody>
      </p:sp>
      <p:pic>
        <p:nvPicPr>
          <p:cNvPr id="41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943475" y="3543300"/>
            <a:ext cx="85725" cy="85725"/>
          </a:xfrm>
          <a:prstGeom prst="rect">
            <a:avLst/>
          </a:prstGeom>
        </p:spPr>
      </p:pic>
      <p:sp>
        <p:nvSpPr>
          <p:cNvPr id="42" name="Text 26"/>
          <p:cNvSpPr/>
          <p:nvPr/>
        </p:nvSpPr>
        <p:spPr>
          <a:xfrm>
            <a:off x="5114925" y="3514725"/>
            <a:ext cx="68211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Ong buzilishi</a:t>
            </a:r>
            <a:endParaRPr lang="en-US" sz="788" dirty="0"/>
          </a:p>
        </p:txBody>
      </p:sp>
      <p:sp>
        <p:nvSpPr>
          <p:cNvPr id="43" name="Shape 27"/>
          <p:cNvSpPr/>
          <p:nvPr/>
        </p:nvSpPr>
        <p:spPr>
          <a:xfrm>
            <a:off x="4686300" y="4086225"/>
            <a:ext cx="4229100" cy="178593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44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57750" y="4286250"/>
            <a:ext cx="192881" cy="171450"/>
          </a:xfrm>
          <a:prstGeom prst="rect">
            <a:avLst/>
          </a:prstGeom>
        </p:spPr>
      </p:pic>
      <p:sp>
        <p:nvSpPr>
          <p:cNvPr id="45" name="Text 28"/>
          <p:cNvSpPr/>
          <p:nvPr/>
        </p:nvSpPr>
        <p:spPr>
          <a:xfrm>
            <a:off x="5136356" y="4257675"/>
            <a:ext cx="143876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Birinchi Yordam</a:t>
            </a:r>
            <a:endParaRPr lang="en-US" sz="1350" dirty="0"/>
          </a:p>
        </p:txBody>
      </p:sp>
      <p:sp>
        <p:nvSpPr>
          <p:cNvPr id="46" name="Shape 29"/>
          <p:cNvSpPr/>
          <p:nvPr/>
        </p:nvSpPr>
        <p:spPr>
          <a:xfrm>
            <a:off x="4857750" y="4600575"/>
            <a:ext cx="171450" cy="171450"/>
          </a:xfrm>
          <a:prstGeom prst="ellipse">
            <a:avLst/>
          </a:prstGeom>
          <a:solidFill>
            <a:srgbClr val="10B981"/>
          </a:solidFill>
          <a:ln/>
        </p:spPr>
      </p:sp>
      <p:sp>
        <p:nvSpPr>
          <p:cNvPr id="47" name="Text 30"/>
          <p:cNvSpPr/>
          <p:nvPr/>
        </p:nvSpPr>
        <p:spPr>
          <a:xfrm>
            <a:off x="4857750" y="4600575"/>
            <a:ext cx="242888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</a:t>
            </a:r>
            <a:endParaRPr lang="en-US" sz="675" dirty="0"/>
          </a:p>
        </p:txBody>
      </p:sp>
      <p:sp>
        <p:nvSpPr>
          <p:cNvPr id="48" name="Text 31"/>
          <p:cNvSpPr/>
          <p:nvPr/>
        </p:nvSpPr>
        <p:spPr>
          <a:xfrm>
            <a:off x="5114925" y="4614863"/>
            <a:ext cx="135421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Tez tibbiy yordam chaqirish</a:t>
            </a:r>
            <a:endParaRPr lang="en-US" sz="788" dirty="0"/>
          </a:p>
        </p:txBody>
      </p:sp>
      <p:sp>
        <p:nvSpPr>
          <p:cNvPr id="49" name="Shape 32"/>
          <p:cNvSpPr/>
          <p:nvPr/>
        </p:nvSpPr>
        <p:spPr>
          <a:xfrm>
            <a:off x="4857750" y="4829175"/>
            <a:ext cx="171450" cy="171450"/>
          </a:xfrm>
          <a:prstGeom prst="ellipse">
            <a:avLst/>
          </a:prstGeom>
          <a:solidFill>
            <a:srgbClr val="10B981"/>
          </a:solidFill>
          <a:ln/>
        </p:spPr>
      </p:sp>
      <p:sp>
        <p:nvSpPr>
          <p:cNvPr id="50" name="Text 33"/>
          <p:cNvSpPr/>
          <p:nvPr/>
        </p:nvSpPr>
        <p:spPr>
          <a:xfrm>
            <a:off x="4857750" y="4829175"/>
            <a:ext cx="242888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2</a:t>
            </a:r>
            <a:endParaRPr lang="en-US" sz="675" dirty="0"/>
          </a:p>
        </p:txBody>
      </p:sp>
      <p:sp>
        <p:nvSpPr>
          <p:cNvPr id="51" name="Text 34"/>
          <p:cNvSpPr/>
          <p:nvPr/>
        </p:nvSpPr>
        <p:spPr>
          <a:xfrm>
            <a:off x="5114925" y="4843463"/>
            <a:ext cx="1129689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oqishini to'xtatish</a:t>
            </a:r>
            <a:endParaRPr lang="en-US" sz="788" dirty="0"/>
          </a:p>
        </p:txBody>
      </p:sp>
      <p:sp>
        <p:nvSpPr>
          <p:cNvPr id="52" name="Shape 35"/>
          <p:cNvSpPr/>
          <p:nvPr/>
        </p:nvSpPr>
        <p:spPr>
          <a:xfrm>
            <a:off x="4857750" y="5057775"/>
            <a:ext cx="171450" cy="171450"/>
          </a:xfrm>
          <a:prstGeom prst="ellipse">
            <a:avLst/>
          </a:prstGeom>
          <a:solidFill>
            <a:srgbClr val="10B981"/>
          </a:solidFill>
          <a:ln/>
        </p:spPr>
      </p:sp>
      <p:sp>
        <p:nvSpPr>
          <p:cNvPr id="53" name="Text 36"/>
          <p:cNvSpPr/>
          <p:nvPr/>
        </p:nvSpPr>
        <p:spPr>
          <a:xfrm>
            <a:off x="4857750" y="5057775"/>
            <a:ext cx="242888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3</a:t>
            </a:r>
            <a:endParaRPr lang="en-US" sz="675" dirty="0"/>
          </a:p>
        </p:txBody>
      </p:sp>
      <p:sp>
        <p:nvSpPr>
          <p:cNvPr id="54" name="Text 37"/>
          <p:cNvSpPr/>
          <p:nvPr/>
        </p:nvSpPr>
        <p:spPr>
          <a:xfrm>
            <a:off x="5114925" y="5072063"/>
            <a:ext cx="1179779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Nafas yo'llarini tozalash</a:t>
            </a:r>
            <a:endParaRPr lang="en-US" sz="788" dirty="0"/>
          </a:p>
        </p:txBody>
      </p:sp>
      <p:sp>
        <p:nvSpPr>
          <p:cNvPr id="55" name="Shape 38"/>
          <p:cNvSpPr/>
          <p:nvPr/>
        </p:nvSpPr>
        <p:spPr>
          <a:xfrm>
            <a:off x="4857750" y="5286375"/>
            <a:ext cx="171450" cy="171450"/>
          </a:xfrm>
          <a:prstGeom prst="ellipse">
            <a:avLst/>
          </a:prstGeom>
          <a:solidFill>
            <a:srgbClr val="10B981"/>
          </a:solidFill>
          <a:ln/>
        </p:spPr>
      </p:sp>
      <p:sp>
        <p:nvSpPr>
          <p:cNvPr id="56" name="Text 39"/>
          <p:cNvSpPr/>
          <p:nvPr/>
        </p:nvSpPr>
        <p:spPr>
          <a:xfrm>
            <a:off x="4857750" y="5286375"/>
            <a:ext cx="242888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4</a:t>
            </a:r>
            <a:endParaRPr lang="en-US" sz="675" dirty="0"/>
          </a:p>
        </p:txBody>
      </p:sp>
      <p:sp>
        <p:nvSpPr>
          <p:cNvPr id="57" name="Text 40"/>
          <p:cNvSpPr/>
          <p:nvPr/>
        </p:nvSpPr>
        <p:spPr>
          <a:xfrm>
            <a:off x="5114925" y="5300663"/>
            <a:ext cx="1611641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Shikastlangan joyni mahkamlash</a:t>
            </a:r>
            <a:endParaRPr lang="en-US" sz="788" dirty="0"/>
          </a:p>
        </p:txBody>
      </p:sp>
      <p:sp>
        <p:nvSpPr>
          <p:cNvPr id="58" name="Shape 41"/>
          <p:cNvSpPr/>
          <p:nvPr/>
        </p:nvSpPr>
        <p:spPr>
          <a:xfrm>
            <a:off x="4857750" y="5514975"/>
            <a:ext cx="171450" cy="171450"/>
          </a:xfrm>
          <a:prstGeom prst="ellipse">
            <a:avLst/>
          </a:prstGeom>
          <a:solidFill>
            <a:srgbClr val="10B981"/>
          </a:solidFill>
          <a:ln/>
        </p:spPr>
      </p:sp>
      <p:sp>
        <p:nvSpPr>
          <p:cNvPr id="59" name="Text 42"/>
          <p:cNvSpPr/>
          <p:nvPr/>
        </p:nvSpPr>
        <p:spPr>
          <a:xfrm>
            <a:off x="4857750" y="5514975"/>
            <a:ext cx="242888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5</a:t>
            </a:r>
            <a:endParaRPr lang="en-US" sz="675" dirty="0"/>
          </a:p>
        </p:txBody>
      </p:sp>
      <p:sp>
        <p:nvSpPr>
          <p:cNvPr id="60" name="Text 43"/>
          <p:cNvSpPr/>
          <p:nvPr/>
        </p:nvSpPr>
        <p:spPr>
          <a:xfrm>
            <a:off x="5114925" y="5529263"/>
            <a:ext cx="1006264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Bemorni issiq tutish</a:t>
            </a:r>
            <a:endParaRPr lang="en-US" sz="788" dirty="0"/>
          </a:p>
        </p:txBody>
      </p:sp>
      <p:sp>
        <p:nvSpPr>
          <p:cNvPr id="61" name="Shape 44"/>
          <p:cNvSpPr/>
          <p:nvPr/>
        </p:nvSpPr>
        <p:spPr>
          <a:xfrm>
            <a:off x="228600" y="5429250"/>
            <a:ext cx="8686800" cy="428625"/>
          </a:xfrm>
          <a:prstGeom prst="rect">
            <a:avLst/>
          </a:prstGeom>
          <a:solidFill>
            <a:srgbClr val="EF4444"/>
          </a:solidFill>
          <a:ln/>
        </p:spPr>
      </p:sp>
      <p:pic>
        <p:nvPicPr>
          <p:cNvPr id="62" name="Image 15" descr="preencoded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2900" y="5557838"/>
            <a:ext cx="171450" cy="171450"/>
          </a:xfrm>
          <a:prstGeom prst="rect">
            <a:avLst/>
          </a:prstGeom>
        </p:spPr>
      </p:pic>
      <p:sp>
        <p:nvSpPr>
          <p:cNvPr id="63" name="Text 45"/>
          <p:cNvSpPr/>
          <p:nvPr/>
        </p:nvSpPr>
        <p:spPr>
          <a:xfrm>
            <a:off x="628650" y="5543550"/>
            <a:ext cx="4270735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MUHIM: Bemorni ehtiyotkorlik bilan kasalxonaga olib borish zarur!</a:t>
            </a:r>
            <a:endParaRPr lang="en-US" sz="1013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957" y="371475"/>
            <a:ext cx="171450" cy="17145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191582" y="285750"/>
            <a:ext cx="3403746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270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ANAFILAKTIK SHOK</a:t>
            </a:r>
            <a:endParaRPr lang="en-US" sz="2700" dirty="0"/>
          </a:p>
        </p:txBody>
      </p:sp>
      <p:sp>
        <p:nvSpPr>
          <p:cNvPr id="5" name="Text 1"/>
          <p:cNvSpPr/>
          <p:nvPr/>
        </p:nvSpPr>
        <p:spPr>
          <a:xfrm>
            <a:off x="228600" y="885825"/>
            <a:ext cx="87582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Allergik reaksiyaning eng og'ir ko'rinishi</a:t>
            </a:r>
            <a:endParaRPr lang="en-US" sz="1013" dirty="0"/>
          </a:p>
        </p:txBody>
      </p:sp>
      <p:sp>
        <p:nvSpPr>
          <p:cNvPr id="6" name="Shape 2"/>
          <p:cNvSpPr/>
          <p:nvPr/>
        </p:nvSpPr>
        <p:spPr>
          <a:xfrm>
            <a:off x="228600" y="1314450"/>
            <a:ext cx="2781291" cy="113049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514475"/>
            <a:ext cx="142875" cy="14287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00075" y="1485900"/>
            <a:ext cx="425053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Ta'rif</a:t>
            </a:r>
            <a:endParaRPr lang="en-US" sz="1125" dirty="0"/>
          </a:p>
        </p:txBody>
      </p:sp>
      <p:sp>
        <p:nvSpPr>
          <p:cNvPr id="9" name="Text 4"/>
          <p:cNvSpPr/>
          <p:nvPr/>
        </p:nvSpPr>
        <p:spPr>
          <a:xfrm>
            <a:off x="400050" y="1771650"/>
            <a:ext cx="2509828" cy="48756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Organizmga mos kelmaydigan moddalarga nisbatan </a:t>
            </a:r>
            <a:endParaRPr lang="en-US" sz="788" dirty="0"/>
          </a:p>
          <a:p>
            <a:pPr indent="0" marL="0">
              <a:buNone/>
            </a:pPr>
            <a:r>
              <a:rPr lang="en-US" sz="788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                       boʻladigan allergik reaksiyaning eng ogʻir koʻrinishi.</a:t>
            </a:r>
            <a:endParaRPr lang="en-US" sz="788" dirty="0"/>
          </a:p>
        </p:txBody>
      </p:sp>
      <p:sp>
        <p:nvSpPr>
          <p:cNvPr id="10" name="Shape 5"/>
          <p:cNvSpPr/>
          <p:nvPr/>
        </p:nvSpPr>
        <p:spPr>
          <a:xfrm>
            <a:off x="228600" y="2602111"/>
            <a:ext cx="2781291" cy="195738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" y="2802136"/>
            <a:ext cx="160734" cy="142875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617934" y="2773561"/>
            <a:ext cx="1359601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Asosiy Allergenlar</a:t>
            </a:r>
            <a:endParaRPr lang="en-US" sz="1125" dirty="0"/>
          </a:p>
        </p:txBody>
      </p:sp>
      <p:sp>
        <p:nvSpPr>
          <p:cNvPr id="13" name="Shape 7"/>
          <p:cNvSpPr/>
          <p:nvPr/>
        </p:nvSpPr>
        <p:spPr>
          <a:xfrm>
            <a:off x="400050" y="3059311"/>
            <a:ext cx="2438391" cy="285750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4273" y="3145036"/>
            <a:ext cx="114300" cy="11430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1525442" y="3155752"/>
            <a:ext cx="460214" cy="116086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Penitsillin</a:t>
            </a:r>
            <a:endParaRPr lang="en-US" sz="675" dirty="0"/>
          </a:p>
        </p:txBody>
      </p:sp>
      <p:sp>
        <p:nvSpPr>
          <p:cNvPr id="16" name="Shape 9"/>
          <p:cNvSpPr/>
          <p:nvPr/>
        </p:nvSpPr>
        <p:spPr>
          <a:xfrm>
            <a:off x="400050" y="3402211"/>
            <a:ext cx="2438391" cy="285750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1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9022" y="3487936"/>
            <a:ext cx="128588" cy="114300"/>
          </a:xfrm>
          <a:prstGeom prst="rect">
            <a:avLst/>
          </a:prstGeom>
        </p:spPr>
      </p:pic>
      <p:sp>
        <p:nvSpPr>
          <p:cNvPr id="18" name="Text 10"/>
          <p:cNvSpPr/>
          <p:nvPr/>
        </p:nvSpPr>
        <p:spPr>
          <a:xfrm>
            <a:off x="1454479" y="3498652"/>
            <a:ext cx="616400" cy="116086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Streptomitsin</a:t>
            </a:r>
            <a:endParaRPr lang="en-US" sz="675" dirty="0"/>
          </a:p>
        </p:txBody>
      </p:sp>
      <p:sp>
        <p:nvSpPr>
          <p:cNvPr id="19" name="Shape 11"/>
          <p:cNvSpPr/>
          <p:nvPr/>
        </p:nvSpPr>
        <p:spPr>
          <a:xfrm>
            <a:off x="400050" y="3745111"/>
            <a:ext cx="2438391" cy="285750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20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1911" y="3830836"/>
            <a:ext cx="114300" cy="114300"/>
          </a:xfrm>
          <a:prstGeom prst="rect">
            <a:avLst/>
          </a:prstGeom>
        </p:spPr>
      </p:pic>
      <p:sp>
        <p:nvSpPr>
          <p:cNvPr id="21" name="Text 12"/>
          <p:cNvSpPr/>
          <p:nvPr/>
        </p:nvSpPr>
        <p:spPr>
          <a:xfrm>
            <a:off x="1513080" y="3841552"/>
            <a:ext cx="484910" cy="116086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Vaksinalar</a:t>
            </a:r>
            <a:endParaRPr lang="en-US" sz="675" dirty="0"/>
          </a:p>
        </p:txBody>
      </p:sp>
      <p:sp>
        <p:nvSpPr>
          <p:cNvPr id="22" name="Shape 13"/>
          <p:cNvSpPr/>
          <p:nvPr/>
        </p:nvSpPr>
        <p:spPr>
          <a:xfrm>
            <a:off x="400050" y="4088011"/>
            <a:ext cx="2438391" cy="285750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23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21789" y="4173736"/>
            <a:ext cx="114300" cy="114300"/>
          </a:xfrm>
          <a:prstGeom prst="rect">
            <a:avLst/>
          </a:prstGeom>
        </p:spPr>
      </p:pic>
      <p:sp>
        <p:nvSpPr>
          <p:cNvPr id="24" name="Text 14"/>
          <p:cNvSpPr/>
          <p:nvPr/>
        </p:nvSpPr>
        <p:spPr>
          <a:xfrm>
            <a:off x="1522958" y="4184452"/>
            <a:ext cx="465181" cy="116086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Zardoblar</a:t>
            </a:r>
            <a:endParaRPr lang="en-US" sz="675" dirty="0"/>
          </a:p>
        </p:txBody>
      </p:sp>
      <p:sp>
        <p:nvSpPr>
          <p:cNvPr id="25" name="Shape 15"/>
          <p:cNvSpPr/>
          <p:nvPr/>
        </p:nvSpPr>
        <p:spPr>
          <a:xfrm>
            <a:off x="3181341" y="1314450"/>
            <a:ext cx="2781291" cy="3343275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26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52791" y="1514475"/>
            <a:ext cx="160734" cy="142875"/>
          </a:xfrm>
          <a:prstGeom prst="rect">
            <a:avLst/>
          </a:prstGeom>
        </p:spPr>
      </p:pic>
      <p:sp>
        <p:nvSpPr>
          <p:cNvPr id="27" name="Text 16"/>
          <p:cNvSpPr/>
          <p:nvPr/>
        </p:nvSpPr>
        <p:spPr>
          <a:xfrm>
            <a:off x="3570675" y="1485900"/>
            <a:ext cx="624241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Belgilar</a:t>
            </a:r>
            <a:endParaRPr lang="en-US" sz="1125" dirty="0"/>
          </a:p>
        </p:txBody>
      </p:sp>
      <p:sp>
        <p:nvSpPr>
          <p:cNvPr id="28" name="Shape 17"/>
          <p:cNvSpPr/>
          <p:nvPr/>
        </p:nvSpPr>
        <p:spPr>
          <a:xfrm>
            <a:off x="3352791" y="1800225"/>
            <a:ext cx="2438391" cy="571500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29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38516" y="1900238"/>
            <a:ext cx="114300" cy="114300"/>
          </a:xfrm>
          <a:prstGeom prst="rect">
            <a:avLst/>
          </a:prstGeom>
        </p:spPr>
      </p:pic>
      <p:sp>
        <p:nvSpPr>
          <p:cNvPr id="30" name="Text 18"/>
          <p:cNvSpPr/>
          <p:nvPr/>
        </p:nvSpPr>
        <p:spPr>
          <a:xfrm>
            <a:off x="3609966" y="1885950"/>
            <a:ext cx="73792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aylanishi</a:t>
            </a:r>
            <a:endParaRPr lang="en-US" sz="788" dirty="0"/>
          </a:p>
        </p:txBody>
      </p:sp>
      <p:sp>
        <p:nvSpPr>
          <p:cNvPr id="31" name="Text 19"/>
          <p:cNvSpPr/>
          <p:nvPr/>
        </p:nvSpPr>
        <p:spPr>
          <a:xfrm>
            <a:off x="3552816" y="2057400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Qon bosimi pasayadi</a:t>
            </a:r>
            <a:endParaRPr lang="en-US" sz="675" dirty="0"/>
          </a:p>
        </p:txBody>
      </p:sp>
      <p:sp>
        <p:nvSpPr>
          <p:cNvPr id="32" name="Text 20"/>
          <p:cNvSpPr/>
          <p:nvPr/>
        </p:nvSpPr>
        <p:spPr>
          <a:xfrm>
            <a:off x="3552816" y="2171700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Puls tezlashadi</a:t>
            </a:r>
            <a:endParaRPr lang="en-US" sz="675" dirty="0"/>
          </a:p>
        </p:txBody>
      </p:sp>
      <p:sp>
        <p:nvSpPr>
          <p:cNvPr id="33" name="Shape 21"/>
          <p:cNvSpPr/>
          <p:nvPr/>
        </p:nvSpPr>
        <p:spPr>
          <a:xfrm>
            <a:off x="3352791" y="2457450"/>
            <a:ext cx="2438391" cy="571500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34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38516" y="2557463"/>
            <a:ext cx="142875" cy="114300"/>
          </a:xfrm>
          <a:prstGeom prst="rect">
            <a:avLst/>
          </a:prstGeom>
        </p:spPr>
      </p:pic>
      <p:sp>
        <p:nvSpPr>
          <p:cNvPr id="35" name="Text 22"/>
          <p:cNvSpPr/>
          <p:nvPr/>
        </p:nvSpPr>
        <p:spPr>
          <a:xfrm>
            <a:off x="3638541" y="2543175"/>
            <a:ext cx="612521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Nafas olish</a:t>
            </a:r>
            <a:endParaRPr lang="en-US" sz="788" dirty="0"/>
          </a:p>
        </p:txBody>
      </p:sp>
      <p:sp>
        <p:nvSpPr>
          <p:cNvPr id="36" name="Text 23"/>
          <p:cNvSpPr/>
          <p:nvPr/>
        </p:nvSpPr>
        <p:spPr>
          <a:xfrm>
            <a:off x="3552816" y="2714625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Nafas qisilishi</a:t>
            </a:r>
            <a:endParaRPr lang="en-US" sz="675" dirty="0"/>
          </a:p>
        </p:txBody>
      </p:sp>
      <p:sp>
        <p:nvSpPr>
          <p:cNvPr id="37" name="Text 24"/>
          <p:cNvSpPr/>
          <p:nvPr/>
        </p:nvSpPr>
        <p:spPr>
          <a:xfrm>
            <a:off x="3552816" y="2828925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Bo'g'ilish</a:t>
            </a:r>
            <a:endParaRPr lang="en-US" sz="675" dirty="0"/>
          </a:p>
        </p:txBody>
      </p:sp>
      <p:sp>
        <p:nvSpPr>
          <p:cNvPr id="38" name="Shape 25"/>
          <p:cNvSpPr/>
          <p:nvPr/>
        </p:nvSpPr>
        <p:spPr>
          <a:xfrm>
            <a:off x="3352791" y="3114675"/>
            <a:ext cx="2438391" cy="571500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39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38516" y="3214688"/>
            <a:ext cx="128588" cy="114300"/>
          </a:xfrm>
          <a:prstGeom prst="rect">
            <a:avLst/>
          </a:prstGeom>
        </p:spPr>
      </p:pic>
      <p:sp>
        <p:nvSpPr>
          <p:cNvPr id="40" name="Text 26"/>
          <p:cNvSpPr/>
          <p:nvPr/>
        </p:nvSpPr>
        <p:spPr>
          <a:xfrm>
            <a:off x="3624253" y="3200400"/>
            <a:ext cx="252180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Teri</a:t>
            </a:r>
            <a:endParaRPr lang="en-US" sz="788" dirty="0"/>
          </a:p>
        </p:txBody>
      </p:sp>
      <p:sp>
        <p:nvSpPr>
          <p:cNvPr id="41" name="Text 27"/>
          <p:cNvSpPr/>
          <p:nvPr/>
        </p:nvSpPr>
        <p:spPr>
          <a:xfrm>
            <a:off x="3552816" y="3371850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Toshma (eshakem)</a:t>
            </a:r>
            <a:endParaRPr lang="en-US" sz="675" dirty="0"/>
          </a:p>
        </p:txBody>
      </p:sp>
      <p:sp>
        <p:nvSpPr>
          <p:cNvPr id="42" name="Text 28"/>
          <p:cNvSpPr/>
          <p:nvPr/>
        </p:nvSpPr>
        <p:spPr>
          <a:xfrm>
            <a:off x="3552816" y="3486150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Shishish</a:t>
            </a:r>
            <a:endParaRPr lang="en-US" sz="675" dirty="0"/>
          </a:p>
        </p:txBody>
      </p:sp>
      <p:sp>
        <p:nvSpPr>
          <p:cNvPr id="43" name="Shape 29"/>
          <p:cNvSpPr/>
          <p:nvPr/>
        </p:nvSpPr>
        <p:spPr>
          <a:xfrm>
            <a:off x="3352791" y="3771900"/>
            <a:ext cx="2438391" cy="571500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44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38516" y="3871913"/>
            <a:ext cx="114300" cy="114300"/>
          </a:xfrm>
          <a:prstGeom prst="rect">
            <a:avLst/>
          </a:prstGeom>
        </p:spPr>
      </p:pic>
      <p:sp>
        <p:nvSpPr>
          <p:cNvPr id="45" name="Text 30"/>
          <p:cNvSpPr/>
          <p:nvPr/>
        </p:nvSpPr>
        <p:spPr>
          <a:xfrm>
            <a:off x="3609966" y="3857625"/>
            <a:ext cx="606214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Asab tizimi</a:t>
            </a:r>
            <a:endParaRPr lang="en-US" sz="788" dirty="0"/>
          </a:p>
        </p:txBody>
      </p:sp>
      <p:sp>
        <p:nvSpPr>
          <p:cNvPr id="46" name="Text 31"/>
          <p:cNvSpPr/>
          <p:nvPr/>
        </p:nvSpPr>
        <p:spPr>
          <a:xfrm>
            <a:off x="3552816" y="4029075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Ko'ngil aynishi</a:t>
            </a:r>
            <a:endParaRPr lang="en-US" sz="675" dirty="0"/>
          </a:p>
        </p:txBody>
      </p:sp>
      <p:sp>
        <p:nvSpPr>
          <p:cNvPr id="47" name="Text 32"/>
          <p:cNvSpPr/>
          <p:nvPr/>
        </p:nvSpPr>
        <p:spPr>
          <a:xfrm>
            <a:off x="3552816" y="4143375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Hushdan ketish</a:t>
            </a:r>
            <a:endParaRPr lang="en-US" sz="675" dirty="0"/>
          </a:p>
        </p:txBody>
      </p:sp>
      <p:sp>
        <p:nvSpPr>
          <p:cNvPr id="48" name="Shape 33"/>
          <p:cNvSpPr/>
          <p:nvPr/>
        </p:nvSpPr>
        <p:spPr>
          <a:xfrm>
            <a:off x="6134081" y="1314450"/>
            <a:ext cx="2781319" cy="158591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49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05531" y="1514475"/>
            <a:ext cx="142875" cy="142875"/>
          </a:xfrm>
          <a:prstGeom prst="rect">
            <a:avLst/>
          </a:prstGeom>
        </p:spPr>
      </p:pic>
      <p:sp>
        <p:nvSpPr>
          <p:cNvPr id="50" name="Text 34"/>
          <p:cNvSpPr/>
          <p:nvPr/>
        </p:nvSpPr>
        <p:spPr>
          <a:xfrm>
            <a:off x="6505556" y="1485900"/>
            <a:ext cx="1264304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Rivojlanish Vaqti</a:t>
            </a:r>
            <a:endParaRPr lang="en-US" sz="1125" dirty="0"/>
          </a:p>
        </p:txBody>
      </p:sp>
      <p:sp>
        <p:nvSpPr>
          <p:cNvPr id="51" name="Text 35"/>
          <p:cNvSpPr/>
          <p:nvPr/>
        </p:nvSpPr>
        <p:spPr>
          <a:xfrm>
            <a:off x="6519844" y="1771650"/>
            <a:ext cx="2295544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DC2626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0-5 daqiqa</a:t>
            </a:r>
            <a:endParaRPr lang="en-US" sz="788" dirty="0"/>
          </a:p>
        </p:txBody>
      </p:sp>
      <p:sp>
        <p:nvSpPr>
          <p:cNvPr id="52" name="Text 36"/>
          <p:cNvSpPr/>
          <p:nvPr/>
        </p:nvSpPr>
        <p:spPr>
          <a:xfrm>
            <a:off x="6519844" y="1914525"/>
            <a:ext cx="2295544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Birinchi belgilar</a:t>
            </a:r>
            <a:endParaRPr lang="en-US" sz="675" dirty="0"/>
          </a:p>
        </p:txBody>
      </p:sp>
      <p:sp>
        <p:nvSpPr>
          <p:cNvPr id="53" name="Text 37"/>
          <p:cNvSpPr/>
          <p:nvPr/>
        </p:nvSpPr>
        <p:spPr>
          <a:xfrm>
            <a:off x="6519844" y="2114550"/>
            <a:ext cx="2295544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5-15 daqiqa</a:t>
            </a:r>
            <a:endParaRPr lang="en-US" sz="788" dirty="0"/>
          </a:p>
        </p:txBody>
      </p:sp>
      <p:sp>
        <p:nvSpPr>
          <p:cNvPr id="54" name="Text 38"/>
          <p:cNvSpPr/>
          <p:nvPr/>
        </p:nvSpPr>
        <p:spPr>
          <a:xfrm>
            <a:off x="6519844" y="2257425"/>
            <a:ext cx="2295544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Og'ir belgilar</a:t>
            </a:r>
            <a:endParaRPr lang="en-US" sz="675" dirty="0"/>
          </a:p>
        </p:txBody>
      </p:sp>
      <p:sp>
        <p:nvSpPr>
          <p:cNvPr id="55" name="Text 39"/>
          <p:cNvSpPr/>
          <p:nvPr/>
        </p:nvSpPr>
        <p:spPr>
          <a:xfrm>
            <a:off x="6519844" y="2457450"/>
            <a:ext cx="2295544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991B1B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15+ daqiqa</a:t>
            </a:r>
            <a:endParaRPr lang="en-US" sz="788" dirty="0"/>
          </a:p>
        </p:txBody>
      </p:sp>
      <p:sp>
        <p:nvSpPr>
          <p:cNvPr id="56" name="Text 40"/>
          <p:cNvSpPr/>
          <p:nvPr/>
        </p:nvSpPr>
        <p:spPr>
          <a:xfrm>
            <a:off x="6519844" y="2600325"/>
            <a:ext cx="2295544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Hayot xavfi</a:t>
            </a:r>
            <a:endParaRPr lang="en-US" sz="675" dirty="0"/>
          </a:p>
        </p:txBody>
      </p:sp>
      <p:sp>
        <p:nvSpPr>
          <p:cNvPr id="57" name="Shape 41"/>
          <p:cNvSpPr/>
          <p:nvPr/>
        </p:nvSpPr>
        <p:spPr>
          <a:xfrm>
            <a:off x="6134081" y="3057525"/>
            <a:ext cx="2781319" cy="158591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58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05531" y="3257550"/>
            <a:ext cx="160734" cy="142875"/>
          </a:xfrm>
          <a:prstGeom prst="rect">
            <a:avLst/>
          </a:prstGeom>
        </p:spPr>
      </p:pic>
      <p:sp>
        <p:nvSpPr>
          <p:cNvPr id="59" name="Text 42"/>
          <p:cNvSpPr/>
          <p:nvPr/>
        </p:nvSpPr>
        <p:spPr>
          <a:xfrm>
            <a:off x="6523416" y="3228975"/>
            <a:ext cx="1210866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Birinchi Yordam</a:t>
            </a:r>
            <a:endParaRPr lang="en-US" sz="1125" dirty="0"/>
          </a:p>
        </p:txBody>
      </p:sp>
      <p:sp>
        <p:nvSpPr>
          <p:cNvPr id="60" name="Shape 43"/>
          <p:cNvSpPr/>
          <p:nvPr/>
        </p:nvSpPr>
        <p:spPr>
          <a:xfrm>
            <a:off x="6305531" y="3514725"/>
            <a:ext cx="142875" cy="142875"/>
          </a:xfrm>
          <a:prstGeom prst="ellipse">
            <a:avLst/>
          </a:prstGeom>
          <a:solidFill>
            <a:srgbClr val="10B981"/>
          </a:solidFill>
          <a:ln/>
        </p:spPr>
      </p:sp>
      <p:sp>
        <p:nvSpPr>
          <p:cNvPr id="61" name="Text 44"/>
          <p:cNvSpPr/>
          <p:nvPr/>
        </p:nvSpPr>
        <p:spPr>
          <a:xfrm>
            <a:off x="6305531" y="3514725"/>
            <a:ext cx="214313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</a:t>
            </a:r>
            <a:endParaRPr lang="en-US" sz="675" dirty="0"/>
          </a:p>
        </p:txBody>
      </p:sp>
      <p:sp>
        <p:nvSpPr>
          <p:cNvPr id="62" name="Text 45"/>
          <p:cNvSpPr/>
          <p:nvPr/>
        </p:nvSpPr>
        <p:spPr>
          <a:xfrm>
            <a:off x="6505556" y="3529013"/>
            <a:ext cx="924334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Tez yordam chaqirish</a:t>
            </a:r>
            <a:endParaRPr lang="en-US" sz="675" dirty="0"/>
          </a:p>
        </p:txBody>
      </p:sp>
      <p:sp>
        <p:nvSpPr>
          <p:cNvPr id="63" name="Shape 46"/>
          <p:cNvSpPr/>
          <p:nvPr/>
        </p:nvSpPr>
        <p:spPr>
          <a:xfrm>
            <a:off x="6305531" y="3714750"/>
            <a:ext cx="142875" cy="142875"/>
          </a:xfrm>
          <a:prstGeom prst="ellipse">
            <a:avLst/>
          </a:prstGeom>
          <a:solidFill>
            <a:srgbClr val="10B981"/>
          </a:solidFill>
          <a:ln/>
        </p:spPr>
      </p:sp>
      <p:sp>
        <p:nvSpPr>
          <p:cNvPr id="64" name="Text 47"/>
          <p:cNvSpPr/>
          <p:nvPr/>
        </p:nvSpPr>
        <p:spPr>
          <a:xfrm>
            <a:off x="6305531" y="3714750"/>
            <a:ext cx="214313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2</a:t>
            </a:r>
            <a:endParaRPr lang="en-US" sz="675" dirty="0"/>
          </a:p>
        </p:txBody>
      </p:sp>
      <p:sp>
        <p:nvSpPr>
          <p:cNvPr id="65" name="Text 48"/>
          <p:cNvSpPr/>
          <p:nvPr/>
        </p:nvSpPr>
        <p:spPr>
          <a:xfrm>
            <a:off x="6505556" y="3729038"/>
            <a:ext cx="922186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Yonboshlab yotqizish</a:t>
            </a:r>
            <a:endParaRPr lang="en-US" sz="675" dirty="0"/>
          </a:p>
        </p:txBody>
      </p:sp>
      <p:sp>
        <p:nvSpPr>
          <p:cNvPr id="66" name="Shape 49"/>
          <p:cNvSpPr/>
          <p:nvPr/>
        </p:nvSpPr>
        <p:spPr>
          <a:xfrm>
            <a:off x="6305531" y="3914775"/>
            <a:ext cx="142875" cy="142875"/>
          </a:xfrm>
          <a:prstGeom prst="ellipse">
            <a:avLst/>
          </a:prstGeom>
          <a:solidFill>
            <a:srgbClr val="10B981"/>
          </a:solidFill>
          <a:ln/>
        </p:spPr>
      </p:sp>
      <p:sp>
        <p:nvSpPr>
          <p:cNvPr id="67" name="Text 50"/>
          <p:cNvSpPr/>
          <p:nvPr/>
        </p:nvSpPr>
        <p:spPr>
          <a:xfrm>
            <a:off x="6305531" y="3914775"/>
            <a:ext cx="214313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3</a:t>
            </a:r>
            <a:endParaRPr lang="en-US" sz="675" dirty="0"/>
          </a:p>
        </p:txBody>
      </p:sp>
      <p:sp>
        <p:nvSpPr>
          <p:cNvPr id="68" name="Text 51"/>
          <p:cNvSpPr/>
          <p:nvPr/>
        </p:nvSpPr>
        <p:spPr>
          <a:xfrm>
            <a:off x="6505556" y="3929063"/>
            <a:ext cx="836377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Oyoqlarni ko'tarish</a:t>
            </a:r>
            <a:endParaRPr lang="en-US" sz="675" dirty="0"/>
          </a:p>
        </p:txBody>
      </p:sp>
      <p:sp>
        <p:nvSpPr>
          <p:cNvPr id="69" name="Shape 52"/>
          <p:cNvSpPr/>
          <p:nvPr/>
        </p:nvSpPr>
        <p:spPr>
          <a:xfrm>
            <a:off x="6305531" y="4114800"/>
            <a:ext cx="142875" cy="142875"/>
          </a:xfrm>
          <a:prstGeom prst="ellipse">
            <a:avLst/>
          </a:prstGeom>
          <a:solidFill>
            <a:srgbClr val="10B981"/>
          </a:solidFill>
          <a:ln/>
        </p:spPr>
      </p:sp>
      <p:sp>
        <p:nvSpPr>
          <p:cNvPr id="70" name="Text 53"/>
          <p:cNvSpPr/>
          <p:nvPr/>
        </p:nvSpPr>
        <p:spPr>
          <a:xfrm>
            <a:off x="6305531" y="4114800"/>
            <a:ext cx="214313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4</a:t>
            </a:r>
            <a:endParaRPr lang="en-US" sz="675" dirty="0"/>
          </a:p>
        </p:txBody>
      </p:sp>
      <p:sp>
        <p:nvSpPr>
          <p:cNvPr id="71" name="Text 54"/>
          <p:cNvSpPr/>
          <p:nvPr/>
        </p:nvSpPr>
        <p:spPr>
          <a:xfrm>
            <a:off x="6505556" y="4129088"/>
            <a:ext cx="915851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Nafas yo'lini tozalash</a:t>
            </a:r>
            <a:endParaRPr lang="en-US" sz="675" dirty="0"/>
          </a:p>
        </p:txBody>
      </p:sp>
      <p:sp>
        <p:nvSpPr>
          <p:cNvPr id="72" name="Shape 55"/>
          <p:cNvSpPr/>
          <p:nvPr/>
        </p:nvSpPr>
        <p:spPr>
          <a:xfrm>
            <a:off x="6305531" y="4314825"/>
            <a:ext cx="142875" cy="142875"/>
          </a:xfrm>
          <a:prstGeom prst="ellipse">
            <a:avLst/>
          </a:prstGeom>
          <a:solidFill>
            <a:srgbClr val="10B981"/>
          </a:solidFill>
          <a:ln/>
        </p:spPr>
      </p:sp>
      <p:sp>
        <p:nvSpPr>
          <p:cNvPr id="73" name="Text 56"/>
          <p:cNvSpPr/>
          <p:nvPr/>
        </p:nvSpPr>
        <p:spPr>
          <a:xfrm>
            <a:off x="6305531" y="4314825"/>
            <a:ext cx="214313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5</a:t>
            </a:r>
            <a:endParaRPr lang="en-US" sz="675" dirty="0"/>
          </a:p>
        </p:txBody>
      </p:sp>
      <p:sp>
        <p:nvSpPr>
          <p:cNvPr id="74" name="Text 57"/>
          <p:cNvSpPr/>
          <p:nvPr/>
        </p:nvSpPr>
        <p:spPr>
          <a:xfrm>
            <a:off x="6505556" y="4329113"/>
            <a:ext cx="825661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Sun'iy nafas berish</a:t>
            </a:r>
            <a:endParaRPr lang="en-US" sz="675" dirty="0"/>
          </a:p>
        </p:txBody>
      </p:sp>
      <p:pic>
        <p:nvPicPr>
          <p:cNvPr id="75" name="Image 15" descr="preencoded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2900" y="4614863"/>
            <a:ext cx="171450" cy="171450"/>
          </a:xfrm>
          <a:prstGeom prst="rect">
            <a:avLst/>
          </a:prstGeom>
        </p:spPr>
      </p:pic>
      <p:sp>
        <p:nvSpPr>
          <p:cNvPr id="76" name="Text 58"/>
          <p:cNvSpPr/>
          <p:nvPr/>
        </p:nvSpPr>
        <p:spPr>
          <a:xfrm>
            <a:off x="628650" y="4600575"/>
            <a:ext cx="4328722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OGOHLANTIRISH: Faqat vrach tavsiya etgan dorilardan foydalaning!</a:t>
            </a:r>
            <a:endParaRPr lang="en-US" sz="1013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1515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730838" y="228600"/>
            <a:ext cx="457200" cy="457200"/>
          </a:xfrm>
          <a:prstGeom prst="ellipse">
            <a:avLst/>
          </a:prstGeom>
          <a:solidFill>
            <a:srgbClr val="3B82F6"/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713" y="371475"/>
            <a:ext cx="171450" cy="17145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302338" y="285750"/>
            <a:ext cx="3182234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270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KARDIOGEN SHOK</a:t>
            </a:r>
            <a:endParaRPr lang="en-US" sz="2700" dirty="0"/>
          </a:p>
        </p:txBody>
      </p:sp>
      <p:sp>
        <p:nvSpPr>
          <p:cNvPr id="6" name="Shape 2"/>
          <p:cNvSpPr/>
          <p:nvPr/>
        </p:nvSpPr>
        <p:spPr>
          <a:xfrm>
            <a:off x="4229100" y="800100"/>
            <a:ext cx="685800" cy="28575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7" name="Text 3"/>
          <p:cNvSpPr/>
          <p:nvPr/>
        </p:nvSpPr>
        <p:spPr>
          <a:xfrm>
            <a:off x="228600" y="885825"/>
            <a:ext cx="87582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Yurak faoliyati buzilishi natijasida yuzaga keladigan shok</a:t>
            </a:r>
            <a:endParaRPr lang="en-US" sz="1013" dirty="0"/>
          </a:p>
        </p:txBody>
      </p:sp>
      <p:sp>
        <p:nvSpPr>
          <p:cNvPr id="8" name="Shape 4"/>
          <p:cNvSpPr/>
          <p:nvPr/>
        </p:nvSpPr>
        <p:spPr>
          <a:xfrm>
            <a:off x="228600" y="1314450"/>
            <a:ext cx="4229100" cy="1326952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514475"/>
            <a:ext cx="171450" cy="17145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57225" y="1485900"/>
            <a:ext cx="495793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Ta'rif</a:t>
            </a:r>
            <a:endParaRPr lang="en-US" sz="1350" dirty="0"/>
          </a:p>
        </p:txBody>
      </p:sp>
      <p:sp>
        <p:nvSpPr>
          <p:cNvPr id="11" name="Text 6"/>
          <p:cNvSpPr/>
          <p:nvPr/>
        </p:nvSpPr>
        <p:spPr>
          <a:xfrm>
            <a:off x="400050" y="1828800"/>
            <a:ext cx="3957638" cy="6268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Kardiogen shok - miokard infarktining eng og'ir asoratlaridan biri bo'lib, </a:t>
            </a:r>
            <a:endParaRPr lang="en-US" sz="1013" dirty="0"/>
          </a:p>
          <a:p>
            <a:pPr indent="0" marL="0">
              <a:buNone/>
            </a:pPr>
            <a:r>
              <a:rPr lang="en-US" sz="1013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                       yurak sohasida qattiq og'riq paydo bo'lganda kuzatiladi.</a:t>
            </a:r>
            <a:endParaRPr lang="en-US" sz="1013" dirty="0"/>
          </a:p>
        </p:txBody>
      </p:sp>
      <p:sp>
        <p:nvSpPr>
          <p:cNvPr id="12" name="Shape 7"/>
          <p:cNvSpPr/>
          <p:nvPr/>
        </p:nvSpPr>
        <p:spPr>
          <a:xfrm>
            <a:off x="228600" y="2798564"/>
            <a:ext cx="4229100" cy="244316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" y="2998589"/>
            <a:ext cx="171450" cy="17145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57225" y="2970014"/>
            <a:ext cx="146533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Asosiy Sabablari</a:t>
            </a:r>
            <a:endParaRPr lang="en-US" sz="1350" dirty="0"/>
          </a:p>
        </p:txBody>
      </p:sp>
      <p:sp>
        <p:nvSpPr>
          <p:cNvPr id="15" name="Shape 9"/>
          <p:cNvSpPr/>
          <p:nvPr/>
        </p:nvSpPr>
        <p:spPr>
          <a:xfrm>
            <a:off x="400050" y="3312914"/>
            <a:ext cx="3886200" cy="371475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350" y="3427214"/>
            <a:ext cx="142875" cy="142875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742950" y="3427214"/>
            <a:ext cx="863445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Miokard infarkti</a:t>
            </a:r>
            <a:endParaRPr lang="en-US" sz="788" dirty="0"/>
          </a:p>
        </p:txBody>
      </p:sp>
      <p:sp>
        <p:nvSpPr>
          <p:cNvPr id="18" name="Shape 11"/>
          <p:cNvSpPr/>
          <p:nvPr/>
        </p:nvSpPr>
        <p:spPr>
          <a:xfrm>
            <a:off x="400050" y="3770114"/>
            <a:ext cx="3886200" cy="371475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19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350" y="3884414"/>
            <a:ext cx="160734" cy="142875"/>
          </a:xfrm>
          <a:prstGeom prst="rect">
            <a:avLst/>
          </a:prstGeom>
        </p:spPr>
      </p:pic>
      <p:sp>
        <p:nvSpPr>
          <p:cNvPr id="20" name="Text 12"/>
          <p:cNvSpPr/>
          <p:nvPr/>
        </p:nvSpPr>
        <p:spPr>
          <a:xfrm>
            <a:off x="760809" y="3884414"/>
            <a:ext cx="49040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Aritmiya</a:t>
            </a:r>
            <a:endParaRPr lang="en-US" sz="788" dirty="0"/>
          </a:p>
        </p:txBody>
      </p:sp>
      <p:sp>
        <p:nvSpPr>
          <p:cNvPr id="21" name="Shape 13"/>
          <p:cNvSpPr/>
          <p:nvPr/>
        </p:nvSpPr>
        <p:spPr>
          <a:xfrm>
            <a:off x="400050" y="4227314"/>
            <a:ext cx="3886200" cy="371475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22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350" y="4341614"/>
            <a:ext cx="142875" cy="142875"/>
          </a:xfrm>
          <a:prstGeom prst="rect">
            <a:avLst/>
          </a:prstGeom>
        </p:spPr>
      </p:pic>
      <p:sp>
        <p:nvSpPr>
          <p:cNvPr id="23" name="Text 14"/>
          <p:cNvSpPr/>
          <p:nvPr/>
        </p:nvSpPr>
        <p:spPr>
          <a:xfrm>
            <a:off x="742950" y="4341614"/>
            <a:ext cx="1121178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Yurak etishmovchiligi</a:t>
            </a:r>
            <a:endParaRPr lang="en-US" sz="788" dirty="0"/>
          </a:p>
        </p:txBody>
      </p:sp>
      <p:pic>
        <p:nvPicPr>
          <p:cNvPr id="24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4350" y="4798814"/>
            <a:ext cx="178594" cy="142875"/>
          </a:xfrm>
          <a:prstGeom prst="rect">
            <a:avLst/>
          </a:prstGeom>
        </p:spPr>
      </p:pic>
      <p:sp>
        <p:nvSpPr>
          <p:cNvPr id="25" name="Text 15"/>
          <p:cNvSpPr/>
          <p:nvPr/>
        </p:nvSpPr>
        <p:spPr>
          <a:xfrm>
            <a:off x="778669" y="4798814"/>
            <a:ext cx="905945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O'pka emboliyasi</a:t>
            </a:r>
            <a:endParaRPr lang="en-US" sz="788" dirty="0"/>
          </a:p>
        </p:txBody>
      </p:sp>
      <p:sp>
        <p:nvSpPr>
          <p:cNvPr id="26" name="Shape 16"/>
          <p:cNvSpPr/>
          <p:nvPr/>
        </p:nvSpPr>
        <p:spPr>
          <a:xfrm>
            <a:off x="4686300" y="1314450"/>
            <a:ext cx="4229100" cy="301466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27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57750" y="1514475"/>
            <a:ext cx="192881" cy="171450"/>
          </a:xfrm>
          <a:prstGeom prst="rect">
            <a:avLst/>
          </a:prstGeom>
        </p:spPr>
      </p:pic>
      <p:sp>
        <p:nvSpPr>
          <p:cNvPr id="28" name="Text 17"/>
          <p:cNvSpPr/>
          <p:nvPr/>
        </p:nvSpPr>
        <p:spPr>
          <a:xfrm>
            <a:off x="5136356" y="1485900"/>
            <a:ext cx="734802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Belgilar</a:t>
            </a:r>
            <a:endParaRPr lang="en-US" sz="1350" dirty="0"/>
          </a:p>
        </p:txBody>
      </p:sp>
      <p:sp>
        <p:nvSpPr>
          <p:cNvPr id="29" name="Shape 18"/>
          <p:cNvSpPr/>
          <p:nvPr/>
        </p:nvSpPr>
        <p:spPr>
          <a:xfrm>
            <a:off x="4857750" y="1828800"/>
            <a:ext cx="3886200" cy="314325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30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43475" y="1943100"/>
            <a:ext cx="85725" cy="85725"/>
          </a:xfrm>
          <a:prstGeom prst="rect">
            <a:avLst/>
          </a:prstGeom>
        </p:spPr>
      </p:pic>
      <p:sp>
        <p:nvSpPr>
          <p:cNvPr id="31" name="Text 19"/>
          <p:cNvSpPr/>
          <p:nvPr/>
        </p:nvSpPr>
        <p:spPr>
          <a:xfrm>
            <a:off x="5114925" y="1914525"/>
            <a:ext cx="1481714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Haddan tashqari darmonsizlik</a:t>
            </a:r>
            <a:endParaRPr lang="en-US" sz="788" dirty="0"/>
          </a:p>
        </p:txBody>
      </p:sp>
      <p:sp>
        <p:nvSpPr>
          <p:cNvPr id="32" name="Shape 20"/>
          <p:cNvSpPr/>
          <p:nvPr/>
        </p:nvSpPr>
        <p:spPr>
          <a:xfrm>
            <a:off x="4857750" y="2228850"/>
            <a:ext cx="3886200" cy="314325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33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43475" y="2343150"/>
            <a:ext cx="85725" cy="85725"/>
          </a:xfrm>
          <a:prstGeom prst="rect">
            <a:avLst/>
          </a:prstGeom>
        </p:spPr>
      </p:pic>
      <p:sp>
        <p:nvSpPr>
          <p:cNvPr id="34" name="Text 21"/>
          <p:cNvSpPr/>
          <p:nvPr/>
        </p:nvSpPr>
        <p:spPr>
          <a:xfrm>
            <a:off x="5114925" y="2314575"/>
            <a:ext cx="89165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Teri oqarib ketadi</a:t>
            </a:r>
            <a:endParaRPr lang="en-US" sz="788" dirty="0"/>
          </a:p>
        </p:txBody>
      </p:sp>
      <p:sp>
        <p:nvSpPr>
          <p:cNvPr id="35" name="Shape 22"/>
          <p:cNvSpPr/>
          <p:nvPr/>
        </p:nvSpPr>
        <p:spPr>
          <a:xfrm>
            <a:off x="4857750" y="2628900"/>
            <a:ext cx="3886200" cy="314325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36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43475" y="2743200"/>
            <a:ext cx="85725" cy="85725"/>
          </a:xfrm>
          <a:prstGeom prst="rect">
            <a:avLst/>
          </a:prstGeom>
        </p:spPr>
      </p:pic>
      <p:sp>
        <p:nvSpPr>
          <p:cNvPr id="37" name="Text 23"/>
          <p:cNvSpPr/>
          <p:nvPr/>
        </p:nvSpPr>
        <p:spPr>
          <a:xfrm>
            <a:off x="5114925" y="2714625"/>
            <a:ext cx="695120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Lab ko'karadi</a:t>
            </a:r>
            <a:endParaRPr lang="en-US" sz="788" dirty="0"/>
          </a:p>
        </p:txBody>
      </p:sp>
      <p:sp>
        <p:nvSpPr>
          <p:cNvPr id="38" name="Shape 24"/>
          <p:cNvSpPr/>
          <p:nvPr/>
        </p:nvSpPr>
        <p:spPr>
          <a:xfrm>
            <a:off x="4857750" y="3028950"/>
            <a:ext cx="3886200" cy="314325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39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43475" y="3143250"/>
            <a:ext cx="85725" cy="85725"/>
          </a:xfrm>
          <a:prstGeom prst="rect">
            <a:avLst/>
          </a:prstGeom>
        </p:spPr>
      </p:pic>
      <p:sp>
        <p:nvSpPr>
          <p:cNvPr id="40" name="Text 25"/>
          <p:cNvSpPr/>
          <p:nvPr/>
        </p:nvSpPr>
        <p:spPr>
          <a:xfrm>
            <a:off x="5114925" y="3114675"/>
            <a:ext cx="969652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Qo'l-oyoq muzlaydi</a:t>
            </a:r>
            <a:endParaRPr lang="en-US" sz="788" dirty="0"/>
          </a:p>
        </p:txBody>
      </p:sp>
      <p:pic>
        <p:nvPicPr>
          <p:cNvPr id="41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943475" y="3543300"/>
            <a:ext cx="85725" cy="85725"/>
          </a:xfrm>
          <a:prstGeom prst="rect">
            <a:avLst/>
          </a:prstGeom>
        </p:spPr>
      </p:pic>
      <p:sp>
        <p:nvSpPr>
          <p:cNvPr id="42" name="Text 26"/>
          <p:cNvSpPr/>
          <p:nvPr/>
        </p:nvSpPr>
        <p:spPr>
          <a:xfrm>
            <a:off x="5114925" y="3514725"/>
            <a:ext cx="885351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Sovuq ter chiqadi</a:t>
            </a:r>
            <a:endParaRPr lang="en-US" sz="788" dirty="0"/>
          </a:p>
        </p:txBody>
      </p:sp>
      <p:sp>
        <p:nvSpPr>
          <p:cNvPr id="43" name="Shape 27"/>
          <p:cNvSpPr/>
          <p:nvPr/>
        </p:nvSpPr>
        <p:spPr>
          <a:xfrm>
            <a:off x="4857750" y="3829050"/>
            <a:ext cx="3886200" cy="314325"/>
          </a:xfrm>
          <a:prstGeom prst="rect">
            <a:avLst/>
          </a:prstGeom>
          <a:solidFill>
            <a:srgbClr val="F9FAFB"/>
          </a:solidFill>
          <a:ln/>
        </p:spPr>
      </p:sp>
      <p:pic>
        <p:nvPicPr>
          <p:cNvPr id="44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943475" y="3943350"/>
            <a:ext cx="85725" cy="85725"/>
          </a:xfrm>
          <a:prstGeom prst="rect">
            <a:avLst/>
          </a:prstGeom>
        </p:spPr>
      </p:pic>
      <p:sp>
        <p:nvSpPr>
          <p:cNvPr id="45" name="Text 28"/>
          <p:cNvSpPr/>
          <p:nvPr/>
        </p:nvSpPr>
        <p:spPr>
          <a:xfrm>
            <a:off x="5114925" y="3914775"/>
            <a:ext cx="803951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Hushdan ketish</a:t>
            </a:r>
            <a:endParaRPr lang="en-US" sz="788" dirty="0"/>
          </a:p>
        </p:txBody>
      </p:sp>
      <p:sp>
        <p:nvSpPr>
          <p:cNvPr id="46" name="Shape 29"/>
          <p:cNvSpPr/>
          <p:nvPr/>
        </p:nvSpPr>
        <p:spPr>
          <a:xfrm>
            <a:off x="4686300" y="4486275"/>
            <a:ext cx="4229100" cy="218598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47" name="Image 15" descr="preencoded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57750" y="4686300"/>
            <a:ext cx="192881" cy="171450"/>
          </a:xfrm>
          <a:prstGeom prst="rect">
            <a:avLst/>
          </a:prstGeom>
        </p:spPr>
      </p:pic>
      <p:sp>
        <p:nvSpPr>
          <p:cNvPr id="48" name="Text 30"/>
          <p:cNvSpPr/>
          <p:nvPr/>
        </p:nvSpPr>
        <p:spPr>
          <a:xfrm>
            <a:off x="5136356" y="4657725"/>
            <a:ext cx="143876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Birinchi Yordam</a:t>
            </a:r>
            <a:endParaRPr lang="en-US" sz="1350" dirty="0"/>
          </a:p>
        </p:txBody>
      </p:sp>
      <p:sp>
        <p:nvSpPr>
          <p:cNvPr id="49" name="Shape 31"/>
          <p:cNvSpPr/>
          <p:nvPr/>
        </p:nvSpPr>
        <p:spPr>
          <a:xfrm>
            <a:off x="4857750" y="5000625"/>
            <a:ext cx="228600" cy="22860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50" name="Text 32"/>
          <p:cNvSpPr/>
          <p:nvPr/>
        </p:nvSpPr>
        <p:spPr>
          <a:xfrm>
            <a:off x="4857750" y="5000625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</a:t>
            </a:r>
            <a:endParaRPr lang="en-US" sz="675" dirty="0"/>
          </a:p>
        </p:txBody>
      </p:sp>
      <p:sp>
        <p:nvSpPr>
          <p:cNvPr id="51" name="Text 33"/>
          <p:cNvSpPr/>
          <p:nvPr/>
        </p:nvSpPr>
        <p:spPr>
          <a:xfrm>
            <a:off x="5172075" y="5043488"/>
            <a:ext cx="168626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Darhol tez tibbiy yordam chaqirish</a:t>
            </a:r>
            <a:endParaRPr lang="en-US" sz="788" dirty="0"/>
          </a:p>
        </p:txBody>
      </p:sp>
      <p:sp>
        <p:nvSpPr>
          <p:cNvPr id="52" name="Shape 34"/>
          <p:cNvSpPr/>
          <p:nvPr/>
        </p:nvSpPr>
        <p:spPr>
          <a:xfrm>
            <a:off x="4857750" y="5314950"/>
            <a:ext cx="228600" cy="22860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53" name="Text 35"/>
          <p:cNvSpPr/>
          <p:nvPr/>
        </p:nvSpPr>
        <p:spPr>
          <a:xfrm>
            <a:off x="4857750" y="5314950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2</a:t>
            </a:r>
            <a:endParaRPr lang="en-US" sz="675" dirty="0"/>
          </a:p>
        </p:txBody>
      </p:sp>
      <p:sp>
        <p:nvSpPr>
          <p:cNvPr id="54" name="Text 36"/>
          <p:cNvSpPr/>
          <p:nvPr/>
        </p:nvSpPr>
        <p:spPr>
          <a:xfrm>
            <a:off x="5172075" y="5357813"/>
            <a:ext cx="1511824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Bemorni qimirlatmay yotqizish</a:t>
            </a:r>
            <a:endParaRPr lang="en-US" sz="788" dirty="0"/>
          </a:p>
        </p:txBody>
      </p:sp>
      <p:sp>
        <p:nvSpPr>
          <p:cNvPr id="55" name="Shape 37"/>
          <p:cNvSpPr/>
          <p:nvPr/>
        </p:nvSpPr>
        <p:spPr>
          <a:xfrm>
            <a:off x="4857750" y="5629275"/>
            <a:ext cx="228600" cy="22860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56" name="Text 38"/>
          <p:cNvSpPr/>
          <p:nvPr/>
        </p:nvSpPr>
        <p:spPr>
          <a:xfrm>
            <a:off x="4857750" y="5629275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3</a:t>
            </a:r>
            <a:endParaRPr lang="en-US" sz="675" dirty="0"/>
          </a:p>
        </p:txBody>
      </p:sp>
      <p:sp>
        <p:nvSpPr>
          <p:cNvPr id="57" name="Text 39"/>
          <p:cNvSpPr/>
          <p:nvPr/>
        </p:nvSpPr>
        <p:spPr>
          <a:xfrm>
            <a:off x="5172075" y="5672138"/>
            <a:ext cx="91576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To'liq orom berish</a:t>
            </a:r>
            <a:endParaRPr lang="en-US" sz="788" dirty="0"/>
          </a:p>
        </p:txBody>
      </p:sp>
      <p:sp>
        <p:nvSpPr>
          <p:cNvPr id="58" name="Shape 40"/>
          <p:cNvSpPr/>
          <p:nvPr/>
        </p:nvSpPr>
        <p:spPr>
          <a:xfrm>
            <a:off x="4857750" y="5943600"/>
            <a:ext cx="228600" cy="22860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59" name="Text 41"/>
          <p:cNvSpPr/>
          <p:nvPr/>
        </p:nvSpPr>
        <p:spPr>
          <a:xfrm>
            <a:off x="4857750" y="5943600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4</a:t>
            </a:r>
            <a:endParaRPr lang="en-US" sz="675" dirty="0"/>
          </a:p>
        </p:txBody>
      </p:sp>
      <p:sp>
        <p:nvSpPr>
          <p:cNvPr id="60" name="Text 42"/>
          <p:cNvSpPr/>
          <p:nvPr/>
        </p:nvSpPr>
        <p:spPr>
          <a:xfrm>
            <a:off x="5172075" y="5986463"/>
            <a:ext cx="1416109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Nafas olishni yengillashtirish</a:t>
            </a:r>
            <a:endParaRPr lang="en-US" sz="788" dirty="0"/>
          </a:p>
        </p:txBody>
      </p:sp>
      <p:sp>
        <p:nvSpPr>
          <p:cNvPr id="61" name="Shape 43"/>
          <p:cNvSpPr/>
          <p:nvPr/>
        </p:nvSpPr>
        <p:spPr>
          <a:xfrm>
            <a:off x="4857750" y="6257925"/>
            <a:ext cx="228600" cy="22860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62" name="Text 44"/>
          <p:cNvSpPr/>
          <p:nvPr/>
        </p:nvSpPr>
        <p:spPr>
          <a:xfrm>
            <a:off x="4857750" y="6257925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5</a:t>
            </a:r>
            <a:endParaRPr lang="en-US" sz="675" dirty="0"/>
          </a:p>
        </p:txBody>
      </p:sp>
      <p:sp>
        <p:nvSpPr>
          <p:cNvPr id="63" name="Text 45"/>
          <p:cNvSpPr/>
          <p:nvPr/>
        </p:nvSpPr>
        <p:spPr>
          <a:xfrm>
            <a:off x="5172075" y="6300788"/>
            <a:ext cx="1309901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Hayotiy belgilarni kuzatish</a:t>
            </a:r>
            <a:endParaRPr lang="en-US" sz="788" dirty="0"/>
          </a:p>
        </p:txBody>
      </p:sp>
      <p:sp>
        <p:nvSpPr>
          <p:cNvPr id="64" name="Shape 46"/>
          <p:cNvSpPr/>
          <p:nvPr/>
        </p:nvSpPr>
        <p:spPr>
          <a:xfrm>
            <a:off x="228600" y="6057900"/>
            <a:ext cx="8686800" cy="600075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65" name="Text 47"/>
          <p:cNvSpPr/>
          <p:nvPr/>
        </p:nvSpPr>
        <p:spPr>
          <a:xfrm>
            <a:off x="342900" y="6172200"/>
            <a:ext cx="281463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40-80%</a:t>
            </a:r>
            <a:endParaRPr lang="en-US" sz="1350" dirty="0"/>
          </a:p>
        </p:txBody>
      </p:sp>
      <p:sp>
        <p:nvSpPr>
          <p:cNvPr id="66" name="Text 48"/>
          <p:cNvSpPr/>
          <p:nvPr/>
        </p:nvSpPr>
        <p:spPr>
          <a:xfrm>
            <a:off x="342900" y="6400800"/>
            <a:ext cx="281463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O'lim darajasi</a:t>
            </a:r>
            <a:endParaRPr lang="en-US" sz="788" dirty="0"/>
          </a:p>
        </p:txBody>
      </p:sp>
      <p:sp>
        <p:nvSpPr>
          <p:cNvPr id="67" name="Text 49"/>
          <p:cNvSpPr/>
          <p:nvPr/>
        </p:nvSpPr>
        <p:spPr>
          <a:xfrm>
            <a:off x="3200400" y="6172200"/>
            <a:ext cx="281463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5-15%</a:t>
            </a:r>
            <a:endParaRPr lang="en-US" sz="1350" dirty="0"/>
          </a:p>
        </p:txBody>
      </p:sp>
      <p:sp>
        <p:nvSpPr>
          <p:cNvPr id="68" name="Text 50"/>
          <p:cNvSpPr/>
          <p:nvPr/>
        </p:nvSpPr>
        <p:spPr>
          <a:xfrm>
            <a:off x="3200400" y="6400800"/>
            <a:ext cx="281463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Miokard infarktida uchraydi</a:t>
            </a:r>
            <a:endParaRPr lang="en-US" sz="788" dirty="0"/>
          </a:p>
        </p:txBody>
      </p:sp>
      <p:sp>
        <p:nvSpPr>
          <p:cNvPr id="69" name="Text 51"/>
          <p:cNvSpPr/>
          <p:nvPr/>
        </p:nvSpPr>
        <p:spPr>
          <a:xfrm>
            <a:off x="6057900" y="6172200"/>
            <a:ext cx="281463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60+</a:t>
            </a:r>
            <a:endParaRPr lang="en-US" sz="1350" dirty="0"/>
          </a:p>
        </p:txBody>
      </p:sp>
      <p:sp>
        <p:nvSpPr>
          <p:cNvPr id="70" name="Text 52"/>
          <p:cNvSpPr/>
          <p:nvPr/>
        </p:nvSpPr>
        <p:spPr>
          <a:xfrm>
            <a:off x="6057900" y="6400800"/>
            <a:ext cx="281463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Ko'proq yosh</a:t>
            </a:r>
            <a:endParaRPr lang="en-US" sz="788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02932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551156" y="228600"/>
            <a:ext cx="457200" cy="457200"/>
          </a:xfrm>
          <a:prstGeom prst="ellipse">
            <a:avLst/>
          </a:prstGeom>
          <a:solidFill>
            <a:srgbClr val="8B5CF6"/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462" y="371475"/>
            <a:ext cx="128588" cy="17145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122656" y="285750"/>
            <a:ext cx="3541598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270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GIPOVOLEMIK SHOK</a:t>
            </a:r>
            <a:endParaRPr lang="en-US" sz="2700" dirty="0"/>
          </a:p>
        </p:txBody>
      </p:sp>
      <p:sp>
        <p:nvSpPr>
          <p:cNvPr id="6" name="Shape 2"/>
          <p:cNvSpPr/>
          <p:nvPr/>
        </p:nvSpPr>
        <p:spPr>
          <a:xfrm>
            <a:off x="4229100" y="800100"/>
            <a:ext cx="685800" cy="28575"/>
          </a:xfrm>
          <a:prstGeom prst="rect">
            <a:avLst/>
          </a:prstGeom>
          <a:solidFill>
            <a:srgbClr val="8B5CF6"/>
          </a:solidFill>
          <a:ln/>
        </p:spPr>
      </p:sp>
      <p:sp>
        <p:nvSpPr>
          <p:cNvPr id="7" name="Text 3"/>
          <p:cNvSpPr/>
          <p:nvPr/>
        </p:nvSpPr>
        <p:spPr>
          <a:xfrm>
            <a:off x="228600" y="885825"/>
            <a:ext cx="87582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hajmi kamayishi natijasida yuzaga keladigan shok</a:t>
            </a:r>
            <a:endParaRPr lang="en-US" sz="1013" dirty="0"/>
          </a:p>
        </p:txBody>
      </p:sp>
      <p:sp>
        <p:nvSpPr>
          <p:cNvPr id="8" name="Shape 4"/>
          <p:cNvSpPr/>
          <p:nvPr/>
        </p:nvSpPr>
        <p:spPr>
          <a:xfrm>
            <a:off x="228600" y="1314450"/>
            <a:ext cx="2781291" cy="113049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514475"/>
            <a:ext cx="142875" cy="14287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0075" y="1485900"/>
            <a:ext cx="425053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Ta'rif</a:t>
            </a:r>
            <a:endParaRPr lang="en-US" sz="1125" dirty="0"/>
          </a:p>
        </p:txBody>
      </p:sp>
      <p:sp>
        <p:nvSpPr>
          <p:cNvPr id="11" name="Text 6"/>
          <p:cNvSpPr/>
          <p:nvPr/>
        </p:nvSpPr>
        <p:spPr>
          <a:xfrm>
            <a:off x="400050" y="1771650"/>
            <a:ext cx="2509828" cy="32504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Organizmda qon hajmi yoki suyuqlik miqdori keskin kamayishi </a:t>
            </a:r>
            <a:endParaRPr lang="en-US" sz="788" dirty="0"/>
          </a:p>
          <a:p>
            <a:pPr indent="0" marL="0">
              <a:buNone/>
            </a:pPr>
            <a:r>
              <a:rPr lang="en-US" sz="788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                       natijasida yuzaga keladigan shok holati.</a:t>
            </a:r>
            <a:endParaRPr lang="en-US" sz="788" dirty="0"/>
          </a:p>
        </p:txBody>
      </p:sp>
      <p:sp>
        <p:nvSpPr>
          <p:cNvPr id="12" name="Shape 7"/>
          <p:cNvSpPr/>
          <p:nvPr/>
        </p:nvSpPr>
        <p:spPr>
          <a:xfrm>
            <a:off x="228600" y="2439591"/>
            <a:ext cx="2781291" cy="178593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" y="2639616"/>
            <a:ext cx="142875" cy="142875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00075" y="2611041"/>
            <a:ext cx="544069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Turlari</a:t>
            </a:r>
            <a:endParaRPr lang="en-US" sz="1125" dirty="0"/>
          </a:p>
        </p:txBody>
      </p:sp>
      <p:sp>
        <p:nvSpPr>
          <p:cNvPr id="15" name="Shape 9"/>
          <p:cNvSpPr/>
          <p:nvPr/>
        </p:nvSpPr>
        <p:spPr>
          <a:xfrm>
            <a:off x="400050" y="2896791"/>
            <a:ext cx="2438391" cy="342900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75" y="3011091"/>
            <a:ext cx="85725" cy="114300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658369" y="3005733"/>
            <a:ext cx="742838" cy="13573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yo'qotish</a:t>
            </a:r>
            <a:endParaRPr lang="en-US" sz="788" dirty="0"/>
          </a:p>
        </p:txBody>
      </p:sp>
      <p:sp>
        <p:nvSpPr>
          <p:cNvPr id="18" name="Shape 11"/>
          <p:cNvSpPr/>
          <p:nvPr/>
        </p:nvSpPr>
        <p:spPr>
          <a:xfrm>
            <a:off x="400050" y="3296841"/>
            <a:ext cx="2438391" cy="342900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19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775" y="3411141"/>
            <a:ext cx="85725" cy="114300"/>
          </a:xfrm>
          <a:prstGeom prst="rect">
            <a:avLst/>
          </a:prstGeom>
        </p:spPr>
      </p:pic>
      <p:sp>
        <p:nvSpPr>
          <p:cNvPr id="20" name="Text 12"/>
          <p:cNvSpPr/>
          <p:nvPr/>
        </p:nvSpPr>
        <p:spPr>
          <a:xfrm>
            <a:off x="658369" y="3405783"/>
            <a:ext cx="955170" cy="13573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Suyuqlik yo'qotish</a:t>
            </a:r>
            <a:endParaRPr lang="en-US" sz="788" dirty="0"/>
          </a:p>
        </p:txBody>
      </p:sp>
      <p:pic>
        <p:nvPicPr>
          <p:cNvPr id="21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775" y="3811191"/>
            <a:ext cx="100013" cy="114300"/>
          </a:xfrm>
          <a:prstGeom prst="rect">
            <a:avLst/>
          </a:prstGeom>
        </p:spPr>
      </p:pic>
      <p:sp>
        <p:nvSpPr>
          <p:cNvPr id="22" name="Text 13"/>
          <p:cNvSpPr/>
          <p:nvPr/>
        </p:nvSpPr>
        <p:spPr>
          <a:xfrm>
            <a:off x="672657" y="3805833"/>
            <a:ext cx="396980" cy="135731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Kuyish</a:t>
            </a:r>
            <a:endParaRPr lang="en-US" sz="788" dirty="0"/>
          </a:p>
        </p:txBody>
      </p:sp>
      <p:sp>
        <p:nvSpPr>
          <p:cNvPr id="23" name="Shape 14"/>
          <p:cNvSpPr/>
          <p:nvPr/>
        </p:nvSpPr>
        <p:spPr>
          <a:xfrm>
            <a:off x="3181341" y="1314450"/>
            <a:ext cx="2781291" cy="4486275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24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2791" y="1514475"/>
            <a:ext cx="142875" cy="142875"/>
          </a:xfrm>
          <a:prstGeom prst="rect">
            <a:avLst/>
          </a:prstGeom>
        </p:spPr>
      </p:pic>
      <p:sp>
        <p:nvSpPr>
          <p:cNvPr id="25" name="Text 15"/>
          <p:cNvSpPr/>
          <p:nvPr/>
        </p:nvSpPr>
        <p:spPr>
          <a:xfrm>
            <a:off x="3552816" y="1485900"/>
            <a:ext cx="741973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Sabablari</a:t>
            </a:r>
            <a:endParaRPr lang="en-US" sz="1125" dirty="0"/>
          </a:p>
        </p:txBody>
      </p:sp>
      <p:sp>
        <p:nvSpPr>
          <p:cNvPr id="26" name="Shape 16"/>
          <p:cNvSpPr/>
          <p:nvPr/>
        </p:nvSpPr>
        <p:spPr>
          <a:xfrm>
            <a:off x="3352791" y="1800225"/>
            <a:ext cx="2438391" cy="685800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27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38516" y="1900238"/>
            <a:ext cx="114300" cy="114300"/>
          </a:xfrm>
          <a:prstGeom prst="rect">
            <a:avLst/>
          </a:prstGeom>
        </p:spPr>
      </p:pic>
      <p:sp>
        <p:nvSpPr>
          <p:cNvPr id="28" name="Text 17"/>
          <p:cNvSpPr/>
          <p:nvPr/>
        </p:nvSpPr>
        <p:spPr>
          <a:xfrm>
            <a:off x="3609966" y="1885950"/>
            <a:ext cx="601526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ketish</a:t>
            </a:r>
            <a:endParaRPr lang="en-US" sz="788" dirty="0"/>
          </a:p>
        </p:txBody>
      </p:sp>
      <p:sp>
        <p:nvSpPr>
          <p:cNvPr id="29" name="Text 18"/>
          <p:cNvSpPr/>
          <p:nvPr/>
        </p:nvSpPr>
        <p:spPr>
          <a:xfrm>
            <a:off x="3552816" y="2057400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Jarohatlar</a:t>
            </a:r>
            <a:endParaRPr lang="en-US" sz="675" dirty="0"/>
          </a:p>
        </p:txBody>
      </p:sp>
      <p:sp>
        <p:nvSpPr>
          <p:cNvPr id="30" name="Text 19"/>
          <p:cNvSpPr/>
          <p:nvPr/>
        </p:nvSpPr>
        <p:spPr>
          <a:xfrm>
            <a:off x="3552816" y="2171700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Operatsiyalar</a:t>
            </a:r>
            <a:endParaRPr lang="en-US" sz="675" dirty="0"/>
          </a:p>
        </p:txBody>
      </p:sp>
      <p:sp>
        <p:nvSpPr>
          <p:cNvPr id="31" name="Text 20"/>
          <p:cNvSpPr/>
          <p:nvPr/>
        </p:nvSpPr>
        <p:spPr>
          <a:xfrm>
            <a:off x="3552816" y="2286000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Ichki qon ketish</a:t>
            </a:r>
            <a:endParaRPr lang="en-US" sz="675" dirty="0"/>
          </a:p>
        </p:txBody>
      </p:sp>
      <p:sp>
        <p:nvSpPr>
          <p:cNvPr id="32" name="Shape 21"/>
          <p:cNvSpPr/>
          <p:nvPr/>
        </p:nvSpPr>
        <p:spPr>
          <a:xfrm>
            <a:off x="3352791" y="2571750"/>
            <a:ext cx="2438391" cy="685800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33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38516" y="2671763"/>
            <a:ext cx="71438" cy="114300"/>
          </a:xfrm>
          <a:prstGeom prst="rect">
            <a:avLst/>
          </a:prstGeom>
        </p:spPr>
      </p:pic>
      <p:sp>
        <p:nvSpPr>
          <p:cNvPr id="34" name="Text 22"/>
          <p:cNvSpPr/>
          <p:nvPr/>
        </p:nvSpPr>
        <p:spPr>
          <a:xfrm>
            <a:off x="3567103" y="2657475"/>
            <a:ext cx="955170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Suyuqlik yo'qotish</a:t>
            </a:r>
            <a:endParaRPr lang="en-US" sz="788" dirty="0"/>
          </a:p>
        </p:txBody>
      </p:sp>
      <p:sp>
        <p:nvSpPr>
          <p:cNvPr id="35" name="Text 23"/>
          <p:cNvSpPr/>
          <p:nvPr/>
        </p:nvSpPr>
        <p:spPr>
          <a:xfrm>
            <a:off x="3552816" y="2828925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Diareya</a:t>
            </a:r>
            <a:endParaRPr lang="en-US" sz="675" dirty="0"/>
          </a:p>
        </p:txBody>
      </p:sp>
      <p:sp>
        <p:nvSpPr>
          <p:cNvPr id="36" name="Text 24"/>
          <p:cNvSpPr/>
          <p:nvPr/>
        </p:nvSpPr>
        <p:spPr>
          <a:xfrm>
            <a:off x="3552816" y="2943225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Qayt qilish</a:t>
            </a:r>
            <a:endParaRPr lang="en-US" sz="675" dirty="0"/>
          </a:p>
        </p:txBody>
      </p:sp>
      <p:sp>
        <p:nvSpPr>
          <p:cNvPr id="37" name="Text 25"/>
          <p:cNvSpPr/>
          <p:nvPr/>
        </p:nvSpPr>
        <p:spPr>
          <a:xfrm>
            <a:off x="3552816" y="3057525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Ter chiqish</a:t>
            </a:r>
            <a:endParaRPr lang="en-US" sz="675" dirty="0"/>
          </a:p>
        </p:txBody>
      </p:sp>
      <p:pic>
        <p:nvPicPr>
          <p:cNvPr id="38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38516" y="3443288"/>
            <a:ext cx="100013" cy="114300"/>
          </a:xfrm>
          <a:prstGeom prst="rect">
            <a:avLst/>
          </a:prstGeom>
        </p:spPr>
      </p:pic>
      <p:sp>
        <p:nvSpPr>
          <p:cNvPr id="39" name="Text 26"/>
          <p:cNvSpPr/>
          <p:nvPr/>
        </p:nvSpPr>
        <p:spPr>
          <a:xfrm>
            <a:off x="3595678" y="3429000"/>
            <a:ext cx="396980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Kuyish</a:t>
            </a:r>
            <a:endParaRPr lang="en-US" sz="788" dirty="0"/>
          </a:p>
        </p:txBody>
      </p:sp>
      <p:sp>
        <p:nvSpPr>
          <p:cNvPr id="40" name="Text 27"/>
          <p:cNvSpPr/>
          <p:nvPr/>
        </p:nvSpPr>
        <p:spPr>
          <a:xfrm>
            <a:off x="3552816" y="3600450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Keng kuyishlar</a:t>
            </a:r>
            <a:endParaRPr lang="en-US" sz="675" dirty="0"/>
          </a:p>
        </p:txBody>
      </p:sp>
      <p:sp>
        <p:nvSpPr>
          <p:cNvPr id="41" name="Text 28"/>
          <p:cNvSpPr/>
          <p:nvPr/>
        </p:nvSpPr>
        <p:spPr>
          <a:xfrm>
            <a:off x="3552816" y="3714750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Plazma yo'qotish</a:t>
            </a:r>
            <a:endParaRPr lang="en-US" sz="675" dirty="0"/>
          </a:p>
        </p:txBody>
      </p:sp>
      <p:sp>
        <p:nvSpPr>
          <p:cNvPr id="42" name="Shape 29"/>
          <p:cNvSpPr/>
          <p:nvPr/>
        </p:nvSpPr>
        <p:spPr>
          <a:xfrm>
            <a:off x="3352791" y="4000500"/>
            <a:ext cx="2438391" cy="571500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43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38516" y="4100513"/>
            <a:ext cx="128588" cy="114300"/>
          </a:xfrm>
          <a:prstGeom prst="rect">
            <a:avLst/>
          </a:prstGeom>
        </p:spPr>
      </p:pic>
      <p:sp>
        <p:nvSpPr>
          <p:cNvPr id="44" name="Text 30"/>
          <p:cNvSpPr/>
          <p:nvPr/>
        </p:nvSpPr>
        <p:spPr>
          <a:xfrm>
            <a:off x="3624253" y="4086225"/>
            <a:ext cx="41048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Dorilar</a:t>
            </a:r>
            <a:endParaRPr lang="en-US" sz="788" dirty="0"/>
          </a:p>
        </p:txBody>
      </p:sp>
      <p:sp>
        <p:nvSpPr>
          <p:cNvPr id="45" name="Text 31"/>
          <p:cNvSpPr/>
          <p:nvPr/>
        </p:nvSpPr>
        <p:spPr>
          <a:xfrm>
            <a:off x="3552816" y="4257675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Diuretiklar</a:t>
            </a:r>
            <a:endParaRPr lang="en-US" sz="675" dirty="0"/>
          </a:p>
        </p:txBody>
      </p:sp>
      <p:sp>
        <p:nvSpPr>
          <p:cNvPr id="46" name="Text 32"/>
          <p:cNvSpPr/>
          <p:nvPr/>
        </p:nvSpPr>
        <p:spPr>
          <a:xfrm>
            <a:off x="3552816" y="4371975"/>
            <a:ext cx="222407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l"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• Laksativlar</a:t>
            </a:r>
            <a:endParaRPr lang="en-US" sz="675" dirty="0"/>
          </a:p>
        </p:txBody>
      </p:sp>
      <p:sp>
        <p:nvSpPr>
          <p:cNvPr id="47" name="Shape 33"/>
          <p:cNvSpPr/>
          <p:nvPr/>
        </p:nvSpPr>
        <p:spPr>
          <a:xfrm>
            <a:off x="6134081" y="1314450"/>
            <a:ext cx="2781319" cy="201453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48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05531" y="1514475"/>
            <a:ext cx="160734" cy="142875"/>
          </a:xfrm>
          <a:prstGeom prst="rect">
            <a:avLst/>
          </a:prstGeom>
        </p:spPr>
      </p:pic>
      <p:sp>
        <p:nvSpPr>
          <p:cNvPr id="49" name="Text 34"/>
          <p:cNvSpPr/>
          <p:nvPr/>
        </p:nvSpPr>
        <p:spPr>
          <a:xfrm>
            <a:off x="6523416" y="1485900"/>
            <a:ext cx="624241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Belgilar</a:t>
            </a:r>
            <a:endParaRPr lang="en-US" sz="1125" dirty="0"/>
          </a:p>
        </p:txBody>
      </p:sp>
      <p:sp>
        <p:nvSpPr>
          <p:cNvPr id="50" name="Shape 35"/>
          <p:cNvSpPr/>
          <p:nvPr/>
        </p:nvSpPr>
        <p:spPr>
          <a:xfrm>
            <a:off x="6305531" y="1771650"/>
            <a:ext cx="2438419" cy="228600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51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62681" y="1843088"/>
            <a:ext cx="85725" cy="85725"/>
          </a:xfrm>
          <a:prstGeom prst="rect">
            <a:avLst/>
          </a:prstGeom>
        </p:spPr>
      </p:pic>
      <p:sp>
        <p:nvSpPr>
          <p:cNvPr id="52" name="Text 36"/>
          <p:cNvSpPr/>
          <p:nvPr/>
        </p:nvSpPr>
        <p:spPr>
          <a:xfrm>
            <a:off x="6505556" y="1828800"/>
            <a:ext cx="914484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bosimi pasayadi</a:t>
            </a:r>
            <a:endParaRPr lang="en-US" sz="675" dirty="0"/>
          </a:p>
        </p:txBody>
      </p:sp>
      <p:sp>
        <p:nvSpPr>
          <p:cNvPr id="53" name="Shape 37"/>
          <p:cNvSpPr/>
          <p:nvPr/>
        </p:nvSpPr>
        <p:spPr>
          <a:xfrm>
            <a:off x="6305531" y="2057400"/>
            <a:ext cx="2438419" cy="228600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54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62681" y="2128838"/>
            <a:ext cx="85725" cy="85725"/>
          </a:xfrm>
          <a:prstGeom prst="rect">
            <a:avLst/>
          </a:prstGeom>
        </p:spPr>
      </p:pic>
      <p:sp>
        <p:nvSpPr>
          <p:cNvPr id="55" name="Text 38"/>
          <p:cNvSpPr/>
          <p:nvPr/>
        </p:nvSpPr>
        <p:spPr>
          <a:xfrm>
            <a:off x="6505556" y="2114550"/>
            <a:ext cx="667662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Puls tezlashadi</a:t>
            </a:r>
            <a:endParaRPr lang="en-US" sz="675" dirty="0"/>
          </a:p>
        </p:txBody>
      </p:sp>
      <p:sp>
        <p:nvSpPr>
          <p:cNvPr id="56" name="Shape 39"/>
          <p:cNvSpPr/>
          <p:nvPr/>
        </p:nvSpPr>
        <p:spPr>
          <a:xfrm>
            <a:off x="6305531" y="2343150"/>
            <a:ext cx="2438419" cy="228600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57" name="Image 15" descr="preencoded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62681" y="2414588"/>
            <a:ext cx="85725" cy="85725"/>
          </a:xfrm>
          <a:prstGeom prst="rect">
            <a:avLst/>
          </a:prstGeom>
        </p:spPr>
      </p:pic>
      <p:sp>
        <p:nvSpPr>
          <p:cNvPr id="58" name="Text 40"/>
          <p:cNvSpPr/>
          <p:nvPr/>
        </p:nvSpPr>
        <p:spPr>
          <a:xfrm>
            <a:off x="6505556" y="2400300"/>
            <a:ext cx="799179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Teri sovuq va nam</a:t>
            </a:r>
            <a:endParaRPr lang="en-US" sz="675" dirty="0"/>
          </a:p>
        </p:txBody>
      </p:sp>
      <p:pic>
        <p:nvPicPr>
          <p:cNvPr id="59" name="Image 16" descr="preencoded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362681" y="2700338"/>
            <a:ext cx="85725" cy="85725"/>
          </a:xfrm>
          <a:prstGeom prst="rect">
            <a:avLst/>
          </a:prstGeom>
        </p:spPr>
      </p:pic>
      <p:sp>
        <p:nvSpPr>
          <p:cNvPr id="60" name="Text 41"/>
          <p:cNvSpPr/>
          <p:nvPr/>
        </p:nvSpPr>
        <p:spPr>
          <a:xfrm>
            <a:off x="6505556" y="2686050"/>
            <a:ext cx="526991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Chanqoqlik</a:t>
            </a:r>
            <a:endParaRPr lang="en-US" sz="675" dirty="0"/>
          </a:p>
        </p:txBody>
      </p:sp>
      <p:sp>
        <p:nvSpPr>
          <p:cNvPr id="61" name="Shape 42"/>
          <p:cNvSpPr/>
          <p:nvPr/>
        </p:nvSpPr>
        <p:spPr>
          <a:xfrm>
            <a:off x="6305531" y="2914650"/>
            <a:ext cx="2438419" cy="228600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62" name="Image 17" descr="preencoded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362681" y="2986088"/>
            <a:ext cx="85725" cy="85725"/>
          </a:xfrm>
          <a:prstGeom prst="rect">
            <a:avLst/>
          </a:prstGeom>
        </p:spPr>
      </p:pic>
      <p:sp>
        <p:nvSpPr>
          <p:cNvPr id="63" name="Text 43"/>
          <p:cNvSpPr/>
          <p:nvPr/>
        </p:nvSpPr>
        <p:spPr>
          <a:xfrm>
            <a:off x="6505556" y="2971800"/>
            <a:ext cx="594885" cy="1143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Ong buzilishi</a:t>
            </a:r>
            <a:endParaRPr lang="en-US" sz="675" dirty="0"/>
          </a:p>
        </p:txBody>
      </p:sp>
      <p:sp>
        <p:nvSpPr>
          <p:cNvPr id="64" name="Shape 44"/>
          <p:cNvSpPr/>
          <p:nvPr/>
        </p:nvSpPr>
        <p:spPr>
          <a:xfrm>
            <a:off x="6134081" y="3486150"/>
            <a:ext cx="2781319" cy="230028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65" name="Image 18" descr="preencoded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305531" y="3686175"/>
            <a:ext cx="142875" cy="142875"/>
          </a:xfrm>
          <a:prstGeom prst="rect">
            <a:avLst/>
          </a:prstGeom>
        </p:spPr>
      </p:pic>
      <p:sp>
        <p:nvSpPr>
          <p:cNvPr id="66" name="Text 45"/>
          <p:cNvSpPr/>
          <p:nvPr/>
        </p:nvSpPr>
        <p:spPr>
          <a:xfrm>
            <a:off x="6505556" y="3657600"/>
            <a:ext cx="822982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125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Bosqichlar</a:t>
            </a:r>
            <a:endParaRPr lang="en-US" sz="1125" dirty="0"/>
          </a:p>
        </p:txBody>
      </p:sp>
      <p:sp>
        <p:nvSpPr>
          <p:cNvPr id="67" name="Shape 46"/>
          <p:cNvSpPr/>
          <p:nvPr/>
        </p:nvSpPr>
        <p:spPr>
          <a:xfrm>
            <a:off x="6305531" y="3943350"/>
            <a:ext cx="2438419" cy="371475"/>
          </a:xfrm>
          <a:prstGeom prst="rect">
            <a:avLst/>
          </a:prstGeom>
          <a:solidFill>
            <a:srgbClr val="FFFBEB"/>
          </a:solidFill>
          <a:ln/>
        </p:spPr>
      </p:sp>
      <p:sp>
        <p:nvSpPr>
          <p:cNvPr id="68" name="Text 47"/>
          <p:cNvSpPr/>
          <p:nvPr/>
        </p:nvSpPr>
        <p:spPr>
          <a:xfrm>
            <a:off x="6362681" y="4000500"/>
            <a:ext cx="239555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B45309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 bosqich</a:t>
            </a:r>
            <a:endParaRPr lang="en-US" sz="788" dirty="0"/>
          </a:p>
        </p:txBody>
      </p:sp>
      <p:sp>
        <p:nvSpPr>
          <p:cNvPr id="69" name="Text 48"/>
          <p:cNvSpPr/>
          <p:nvPr/>
        </p:nvSpPr>
        <p:spPr>
          <a:xfrm>
            <a:off x="6362681" y="4143375"/>
            <a:ext cx="2395556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15% qon yo'qotish</a:t>
            </a:r>
            <a:endParaRPr lang="en-US" sz="675" dirty="0"/>
          </a:p>
        </p:txBody>
      </p:sp>
      <p:sp>
        <p:nvSpPr>
          <p:cNvPr id="70" name="Text 49"/>
          <p:cNvSpPr/>
          <p:nvPr/>
        </p:nvSpPr>
        <p:spPr>
          <a:xfrm>
            <a:off x="6362681" y="4429125"/>
            <a:ext cx="239555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II bosqich</a:t>
            </a:r>
            <a:endParaRPr lang="en-US" sz="788" dirty="0"/>
          </a:p>
        </p:txBody>
      </p:sp>
      <p:sp>
        <p:nvSpPr>
          <p:cNvPr id="71" name="Text 50"/>
          <p:cNvSpPr/>
          <p:nvPr/>
        </p:nvSpPr>
        <p:spPr>
          <a:xfrm>
            <a:off x="6362681" y="4572000"/>
            <a:ext cx="2395556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15-30% qon yo'qotish</a:t>
            </a:r>
            <a:endParaRPr lang="en-US" sz="675" dirty="0"/>
          </a:p>
        </p:txBody>
      </p:sp>
      <p:sp>
        <p:nvSpPr>
          <p:cNvPr id="72" name="Shape 51"/>
          <p:cNvSpPr/>
          <p:nvPr/>
        </p:nvSpPr>
        <p:spPr>
          <a:xfrm>
            <a:off x="6305531" y="4800600"/>
            <a:ext cx="2438419" cy="371475"/>
          </a:xfrm>
          <a:prstGeom prst="rect">
            <a:avLst/>
          </a:prstGeom>
          <a:solidFill>
            <a:srgbClr val="FEF2F2"/>
          </a:solidFill>
          <a:ln/>
        </p:spPr>
      </p:sp>
      <p:sp>
        <p:nvSpPr>
          <p:cNvPr id="73" name="Text 52"/>
          <p:cNvSpPr/>
          <p:nvPr/>
        </p:nvSpPr>
        <p:spPr>
          <a:xfrm>
            <a:off x="6362681" y="4857750"/>
            <a:ext cx="239555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B91C1C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III bosqich</a:t>
            </a:r>
            <a:endParaRPr lang="en-US" sz="788" dirty="0"/>
          </a:p>
        </p:txBody>
      </p:sp>
      <p:sp>
        <p:nvSpPr>
          <p:cNvPr id="74" name="Text 53"/>
          <p:cNvSpPr/>
          <p:nvPr/>
        </p:nvSpPr>
        <p:spPr>
          <a:xfrm>
            <a:off x="6362681" y="5000625"/>
            <a:ext cx="2395556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30-40% qon yo'qotish</a:t>
            </a:r>
            <a:endParaRPr lang="en-US" sz="675" dirty="0"/>
          </a:p>
        </p:txBody>
      </p:sp>
      <p:sp>
        <p:nvSpPr>
          <p:cNvPr id="75" name="Shape 54"/>
          <p:cNvSpPr/>
          <p:nvPr/>
        </p:nvSpPr>
        <p:spPr>
          <a:xfrm>
            <a:off x="6305531" y="5229225"/>
            <a:ext cx="2438419" cy="371475"/>
          </a:xfrm>
          <a:prstGeom prst="rect">
            <a:avLst/>
          </a:prstGeom>
          <a:solidFill>
            <a:srgbClr val="FEE2E2"/>
          </a:solidFill>
          <a:ln/>
        </p:spPr>
      </p:sp>
      <p:sp>
        <p:nvSpPr>
          <p:cNvPr id="76" name="Text 55"/>
          <p:cNvSpPr/>
          <p:nvPr/>
        </p:nvSpPr>
        <p:spPr>
          <a:xfrm>
            <a:off x="6362681" y="5286375"/>
            <a:ext cx="239555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b="1" dirty="0">
                <a:solidFill>
                  <a:srgbClr val="991B1B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IV bosqich</a:t>
            </a:r>
            <a:endParaRPr lang="en-US" sz="788" dirty="0"/>
          </a:p>
        </p:txBody>
      </p:sp>
      <p:sp>
        <p:nvSpPr>
          <p:cNvPr id="77" name="Text 56"/>
          <p:cNvSpPr/>
          <p:nvPr/>
        </p:nvSpPr>
        <p:spPr>
          <a:xfrm>
            <a:off x="6362681" y="5429250"/>
            <a:ext cx="2395556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40%+ qon yo'qotish</a:t>
            </a:r>
            <a:endParaRPr lang="en-US" sz="675" dirty="0"/>
          </a:p>
        </p:txBody>
      </p:sp>
      <p:sp>
        <p:nvSpPr>
          <p:cNvPr id="78" name="Shape 57"/>
          <p:cNvSpPr/>
          <p:nvPr/>
        </p:nvSpPr>
        <p:spPr>
          <a:xfrm>
            <a:off x="228600" y="5372100"/>
            <a:ext cx="8686800" cy="400050"/>
          </a:xfrm>
          <a:prstGeom prst="rect">
            <a:avLst/>
          </a:prstGeom>
          <a:solidFill>
            <a:srgbClr val="8B5CF6"/>
          </a:solidFill>
          <a:ln/>
        </p:spPr>
      </p:sp>
      <p:pic>
        <p:nvPicPr>
          <p:cNvPr id="79" name="Image 19" descr="preencoded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2900" y="5486400"/>
            <a:ext cx="128588" cy="171450"/>
          </a:xfrm>
          <a:prstGeom prst="rect">
            <a:avLst/>
          </a:prstGeom>
        </p:spPr>
      </p:pic>
      <p:sp>
        <p:nvSpPr>
          <p:cNvPr id="80" name="Text 58"/>
          <p:cNvSpPr/>
          <p:nvPr/>
        </p:nvSpPr>
        <p:spPr>
          <a:xfrm>
            <a:off x="528638" y="5500688"/>
            <a:ext cx="607721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quyish</a:t>
            </a:r>
            <a:endParaRPr lang="en-US" sz="788" dirty="0"/>
          </a:p>
        </p:txBody>
      </p:sp>
      <p:pic>
        <p:nvPicPr>
          <p:cNvPr id="81" name="Image 20" descr="preencoded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486025" y="5486400"/>
            <a:ext cx="171450" cy="171450"/>
          </a:xfrm>
          <a:prstGeom prst="rect">
            <a:avLst/>
          </a:prstGeom>
        </p:spPr>
      </p:pic>
      <p:sp>
        <p:nvSpPr>
          <p:cNvPr id="82" name="Text 59"/>
          <p:cNvSpPr/>
          <p:nvPr/>
        </p:nvSpPr>
        <p:spPr>
          <a:xfrm>
            <a:off x="2714625" y="5500688"/>
            <a:ext cx="580402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IV suyuqlik</a:t>
            </a:r>
            <a:endParaRPr lang="en-US" sz="788" dirty="0"/>
          </a:p>
        </p:txBody>
      </p:sp>
      <p:pic>
        <p:nvPicPr>
          <p:cNvPr id="83" name="Image 21" descr="preencoded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629150" y="5486400"/>
            <a:ext cx="171450" cy="171450"/>
          </a:xfrm>
          <a:prstGeom prst="rect">
            <a:avLst/>
          </a:prstGeom>
        </p:spPr>
      </p:pic>
      <p:sp>
        <p:nvSpPr>
          <p:cNvPr id="84" name="Text 60"/>
          <p:cNvSpPr/>
          <p:nvPr/>
        </p:nvSpPr>
        <p:spPr>
          <a:xfrm>
            <a:off x="4857750" y="5500688"/>
            <a:ext cx="1127792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ketishni to'xtatish</a:t>
            </a:r>
            <a:endParaRPr lang="en-US" sz="788" dirty="0"/>
          </a:p>
        </p:txBody>
      </p:sp>
      <p:pic>
        <p:nvPicPr>
          <p:cNvPr id="85" name="Image 22" descr="preencoded.png">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772275" y="5486400"/>
            <a:ext cx="192881" cy="171450"/>
          </a:xfrm>
          <a:prstGeom prst="rect">
            <a:avLst/>
          </a:prstGeom>
        </p:spPr>
      </p:pic>
      <p:sp>
        <p:nvSpPr>
          <p:cNvPr id="86" name="Text 61"/>
          <p:cNvSpPr/>
          <p:nvPr/>
        </p:nvSpPr>
        <p:spPr>
          <a:xfrm>
            <a:off x="7022306" y="5500688"/>
            <a:ext cx="1309901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Hayotiy belgilarni kuzatish</a:t>
            </a:r>
            <a:endParaRPr lang="en-US" sz="788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1515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3187759" y="228600"/>
            <a:ext cx="457200" cy="457200"/>
          </a:xfrm>
          <a:prstGeom prst="ellipse">
            <a:avLst/>
          </a:prstGeom>
          <a:solidFill>
            <a:srgbClr val="10B981"/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918" y="371475"/>
            <a:ext cx="192881" cy="17145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759259" y="285750"/>
            <a:ext cx="226842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270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SEPTIK SHOK</a:t>
            </a:r>
            <a:endParaRPr lang="en-US" sz="2700" dirty="0"/>
          </a:p>
        </p:txBody>
      </p:sp>
      <p:sp>
        <p:nvSpPr>
          <p:cNvPr id="6" name="Shape 2"/>
          <p:cNvSpPr/>
          <p:nvPr/>
        </p:nvSpPr>
        <p:spPr>
          <a:xfrm>
            <a:off x="4229100" y="800100"/>
            <a:ext cx="685800" cy="28575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7" name="Text 3"/>
          <p:cNvSpPr/>
          <p:nvPr/>
        </p:nvSpPr>
        <p:spPr>
          <a:xfrm>
            <a:off x="228600" y="885825"/>
            <a:ext cx="8758238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013" dirty="0">
                <a:solidFill>
                  <a:srgbClr val="4B5563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Infeksiya va sepsis natijasida rivojlanadigan shok</a:t>
            </a:r>
            <a:endParaRPr lang="en-US" sz="1013" dirty="0"/>
          </a:p>
        </p:txBody>
      </p:sp>
      <p:sp>
        <p:nvSpPr>
          <p:cNvPr id="8" name="Shape 4"/>
          <p:cNvSpPr/>
          <p:nvPr/>
        </p:nvSpPr>
        <p:spPr>
          <a:xfrm>
            <a:off x="228600" y="1314450"/>
            <a:ext cx="4229100" cy="1326952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514475"/>
            <a:ext cx="171450" cy="17145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57225" y="1485900"/>
            <a:ext cx="495793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Ta'rif</a:t>
            </a:r>
            <a:endParaRPr lang="en-US" sz="1350" dirty="0"/>
          </a:p>
        </p:txBody>
      </p:sp>
      <p:sp>
        <p:nvSpPr>
          <p:cNvPr id="11" name="Text 6"/>
          <p:cNvSpPr/>
          <p:nvPr/>
        </p:nvSpPr>
        <p:spPr>
          <a:xfrm>
            <a:off x="400050" y="1828800"/>
            <a:ext cx="3957638" cy="62686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013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Septik shok - og'ir infeksiya (sepsis) natijasida yuzaga keladigan </a:t>
            </a:r>
            <a:endParaRPr lang="en-US" sz="1013" dirty="0"/>
          </a:p>
          <a:p>
            <a:pPr indent="0" marL="0">
              <a:buNone/>
            </a:pPr>
            <a:r>
              <a:rPr lang="en-US" sz="1013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                       hayot uchun xavfli holat bo'lib, organizmning infeksiyaga haddan </a:t>
            </a:r>
            <a:endParaRPr lang="en-US" sz="1013" dirty="0"/>
          </a:p>
          <a:p>
            <a:pPr indent="0" marL="0">
              <a:buNone/>
            </a:pPr>
            <a:r>
              <a:rPr lang="en-US" sz="1013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                       tashqari javob berishi natijasida yuzaga keladi.</a:t>
            </a:r>
            <a:endParaRPr lang="en-US" sz="1013" dirty="0"/>
          </a:p>
        </p:txBody>
      </p:sp>
      <p:sp>
        <p:nvSpPr>
          <p:cNvPr id="12" name="Shape 7"/>
          <p:cNvSpPr/>
          <p:nvPr/>
        </p:nvSpPr>
        <p:spPr>
          <a:xfrm>
            <a:off x="228600" y="2798564"/>
            <a:ext cx="4229100" cy="198596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" y="2998589"/>
            <a:ext cx="214313" cy="17145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700088" y="2970014"/>
            <a:ext cx="87605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Sabablari</a:t>
            </a:r>
            <a:endParaRPr lang="en-US" sz="1350" dirty="0"/>
          </a:p>
        </p:txBody>
      </p:sp>
      <p:sp>
        <p:nvSpPr>
          <p:cNvPr id="15" name="Shape 9"/>
          <p:cNvSpPr/>
          <p:nvPr/>
        </p:nvSpPr>
        <p:spPr>
          <a:xfrm>
            <a:off x="400050" y="3312914"/>
            <a:ext cx="1900238" cy="600075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3013" y="3427214"/>
            <a:ext cx="214313" cy="171450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514350" y="3655814"/>
            <a:ext cx="174307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Bakterial infeksiyalar</a:t>
            </a:r>
            <a:endParaRPr lang="en-US" sz="788" dirty="0"/>
          </a:p>
        </p:txBody>
      </p:sp>
      <p:sp>
        <p:nvSpPr>
          <p:cNvPr id="18" name="Shape 11"/>
          <p:cNvSpPr/>
          <p:nvPr/>
        </p:nvSpPr>
        <p:spPr>
          <a:xfrm>
            <a:off x="2386013" y="3312914"/>
            <a:ext cx="1900238" cy="600075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19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9691" y="3427214"/>
            <a:ext cx="192881" cy="171450"/>
          </a:xfrm>
          <a:prstGeom prst="rect">
            <a:avLst/>
          </a:prstGeom>
        </p:spPr>
      </p:pic>
      <p:sp>
        <p:nvSpPr>
          <p:cNvPr id="20" name="Text 12"/>
          <p:cNvSpPr/>
          <p:nvPr/>
        </p:nvSpPr>
        <p:spPr>
          <a:xfrm>
            <a:off x="2500313" y="3655814"/>
            <a:ext cx="174307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Viral infeksiyalar</a:t>
            </a:r>
            <a:endParaRPr lang="en-US" sz="788" dirty="0"/>
          </a:p>
        </p:txBody>
      </p:sp>
      <p:sp>
        <p:nvSpPr>
          <p:cNvPr id="21" name="Shape 13"/>
          <p:cNvSpPr/>
          <p:nvPr/>
        </p:nvSpPr>
        <p:spPr>
          <a:xfrm>
            <a:off x="400050" y="3998714"/>
            <a:ext cx="1900238" cy="600075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22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4444" y="4113014"/>
            <a:ext cx="171450" cy="171450"/>
          </a:xfrm>
          <a:prstGeom prst="rect">
            <a:avLst/>
          </a:prstGeom>
        </p:spPr>
      </p:pic>
      <p:sp>
        <p:nvSpPr>
          <p:cNvPr id="23" name="Text 14"/>
          <p:cNvSpPr/>
          <p:nvPr/>
        </p:nvSpPr>
        <p:spPr>
          <a:xfrm>
            <a:off x="514350" y="4341614"/>
            <a:ext cx="174307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Qo'ziqorin infeksiyalari</a:t>
            </a:r>
            <a:endParaRPr lang="en-US" sz="788" dirty="0"/>
          </a:p>
        </p:txBody>
      </p:sp>
      <p:pic>
        <p:nvPicPr>
          <p:cNvPr id="24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50406" y="4113014"/>
            <a:ext cx="171450" cy="171450"/>
          </a:xfrm>
          <a:prstGeom prst="rect">
            <a:avLst/>
          </a:prstGeom>
        </p:spPr>
      </p:pic>
      <p:sp>
        <p:nvSpPr>
          <p:cNvPr id="25" name="Text 15"/>
          <p:cNvSpPr/>
          <p:nvPr/>
        </p:nvSpPr>
        <p:spPr>
          <a:xfrm>
            <a:off x="2500313" y="4341614"/>
            <a:ext cx="174307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b="1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Parazitar infeksiyalar</a:t>
            </a:r>
            <a:endParaRPr lang="en-US" sz="788" dirty="0"/>
          </a:p>
        </p:txBody>
      </p:sp>
      <p:sp>
        <p:nvSpPr>
          <p:cNvPr id="26" name="Shape 16"/>
          <p:cNvSpPr/>
          <p:nvPr/>
        </p:nvSpPr>
        <p:spPr>
          <a:xfrm>
            <a:off x="4686300" y="1314450"/>
            <a:ext cx="4229100" cy="3014663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27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57750" y="1514475"/>
            <a:ext cx="192881" cy="171450"/>
          </a:xfrm>
          <a:prstGeom prst="rect">
            <a:avLst/>
          </a:prstGeom>
        </p:spPr>
      </p:pic>
      <p:sp>
        <p:nvSpPr>
          <p:cNvPr id="28" name="Text 17"/>
          <p:cNvSpPr/>
          <p:nvPr/>
        </p:nvSpPr>
        <p:spPr>
          <a:xfrm>
            <a:off x="5136356" y="1485900"/>
            <a:ext cx="734802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Belgilar</a:t>
            </a:r>
            <a:endParaRPr lang="en-US" sz="1350" dirty="0"/>
          </a:p>
        </p:txBody>
      </p:sp>
      <p:sp>
        <p:nvSpPr>
          <p:cNvPr id="29" name="Shape 18"/>
          <p:cNvSpPr/>
          <p:nvPr/>
        </p:nvSpPr>
        <p:spPr>
          <a:xfrm>
            <a:off x="4857750" y="1828800"/>
            <a:ext cx="3886200" cy="314325"/>
          </a:xfrm>
          <a:prstGeom prst="rect">
            <a:avLst/>
          </a:prstGeom>
          <a:solidFill>
            <a:srgbClr val="FEF2F2"/>
          </a:solidFill>
          <a:ln/>
        </p:spPr>
      </p:sp>
      <p:pic>
        <p:nvPicPr>
          <p:cNvPr id="30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43475" y="1928813"/>
            <a:ext cx="71438" cy="114300"/>
          </a:xfrm>
          <a:prstGeom prst="rect">
            <a:avLst/>
          </a:prstGeom>
        </p:spPr>
      </p:pic>
      <p:sp>
        <p:nvSpPr>
          <p:cNvPr id="31" name="Text 19"/>
          <p:cNvSpPr/>
          <p:nvPr/>
        </p:nvSpPr>
        <p:spPr>
          <a:xfrm>
            <a:off x="5100638" y="1914525"/>
            <a:ext cx="1114871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Yuqori harorat (39°C+)</a:t>
            </a:r>
            <a:endParaRPr lang="en-US" sz="788" dirty="0"/>
          </a:p>
        </p:txBody>
      </p:sp>
      <p:sp>
        <p:nvSpPr>
          <p:cNvPr id="32" name="Shape 20"/>
          <p:cNvSpPr/>
          <p:nvPr/>
        </p:nvSpPr>
        <p:spPr>
          <a:xfrm>
            <a:off x="4857750" y="2228850"/>
            <a:ext cx="3886200" cy="314325"/>
          </a:xfrm>
          <a:prstGeom prst="rect">
            <a:avLst/>
          </a:prstGeom>
          <a:solidFill>
            <a:srgbClr val="EFF6FF"/>
          </a:solidFill>
          <a:ln/>
        </p:spPr>
      </p:sp>
      <p:pic>
        <p:nvPicPr>
          <p:cNvPr id="33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43475" y="2328863"/>
            <a:ext cx="128588" cy="114300"/>
          </a:xfrm>
          <a:prstGeom prst="rect">
            <a:avLst/>
          </a:prstGeom>
        </p:spPr>
      </p:pic>
      <p:sp>
        <p:nvSpPr>
          <p:cNvPr id="34" name="Text 21"/>
          <p:cNvSpPr/>
          <p:nvPr/>
        </p:nvSpPr>
        <p:spPr>
          <a:xfrm>
            <a:off x="5157788" y="2314575"/>
            <a:ext cx="1276499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Tez yurak urishi (&gt;90/min)</a:t>
            </a:r>
            <a:endParaRPr lang="en-US" sz="788" dirty="0"/>
          </a:p>
        </p:txBody>
      </p:sp>
      <p:sp>
        <p:nvSpPr>
          <p:cNvPr id="35" name="Shape 22"/>
          <p:cNvSpPr/>
          <p:nvPr/>
        </p:nvSpPr>
        <p:spPr>
          <a:xfrm>
            <a:off x="4857750" y="2628900"/>
            <a:ext cx="3886200" cy="314325"/>
          </a:xfrm>
          <a:prstGeom prst="rect">
            <a:avLst/>
          </a:prstGeom>
          <a:solidFill>
            <a:srgbClr val="F5F3FF"/>
          </a:solidFill>
          <a:ln/>
        </p:spPr>
      </p:sp>
      <p:pic>
        <p:nvPicPr>
          <p:cNvPr id="36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43475" y="2728913"/>
            <a:ext cx="142875" cy="114300"/>
          </a:xfrm>
          <a:prstGeom prst="rect">
            <a:avLst/>
          </a:prstGeom>
        </p:spPr>
      </p:pic>
      <p:sp>
        <p:nvSpPr>
          <p:cNvPr id="37" name="Text 23"/>
          <p:cNvSpPr/>
          <p:nvPr/>
        </p:nvSpPr>
        <p:spPr>
          <a:xfrm>
            <a:off x="5172075" y="2714625"/>
            <a:ext cx="1228585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Tez nafas olish (&gt;20/min)</a:t>
            </a:r>
            <a:endParaRPr lang="en-US" sz="788" dirty="0"/>
          </a:p>
        </p:txBody>
      </p:sp>
      <p:pic>
        <p:nvPicPr>
          <p:cNvPr id="38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43475" y="3128963"/>
            <a:ext cx="85725" cy="114300"/>
          </a:xfrm>
          <a:prstGeom prst="rect">
            <a:avLst/>
          </a:prstGeom>
        </p:spPr>
      </p:pic>
      <p:sp>
        <p:nvSpPr>
          <p:cNvPr id="39" name="Text 24"/>
          <p:cNvSpPr/>
          <p:nvPr/>
        </p:nvSpPr>
        <p:spPr>
          <a:xfrm>
            <a:off x="5114925" y="3114675"/>
            <a:ext cx="105498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bosimi pasayadi</a:t>
            </a:r>
            <a:endParaRPr lang="en-US" sz="788" dirty="0"/>
          </a:p>
        </p:txBody>
      </p:sp>
      <p:sp>
        <p:nvSpPr>
          <p:cNvPr id="40" name="Shape 25"/>
          <p:cNvSpPr/>
          <p:nvPr/>
        </p:nvSpPr>
        <p:spPr>
          <a:xfrm>
            <a:off x="4857750" y="3429000"/>
            <a:ext cx="3886200" cy="314325"/>
          </a:xfrm>
          <a:prstGeom prst="rect">
            <a:avLst/>
          </a:prstGeom>
          <a:solidFill>
            <a:srgbClr val="ECFDF5"/>
          </a:solidFill>
          <a:ln/>
        </p:spPr>
      </p:sp>
      <p:pic>
        <p:nvPicPr>
          <p:cNvPr id="41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943475" y="3529013"/>
            <a:ext cx="114300" cy="114300"/>
          </a:xfrm>
          <a:prstGeom prst="rect">
            <a:avLst/>
          </a:prstGeom>
        </p:spPr>
      </p:pic>
      <p:sp>
        <p:nvSpPr>
          <p:cNvPr id="42" name="Text 26"/>
          <p:cNvSpPr/>
          <p:nvPr/>
        </p:nvSpPr>
        <p:spPr>
          <a:xfrm>
            <a:off x="5143500" y="3514725"/>
            <a:ext cx="682117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Ong buzilishi</a:t>
            </a:r>
            <a:endParaRPr lang="en-US" sz="788" dirty="0"/>
          </a:p>
        </p:txBody>
      </p:sp>
      <p:sp>
        <p:nvSpPr>
          <p:cNvPr id="43" name="Shape 27"/>
          <p:cNvSpPr/>
          <p:nvPr/>
        </p:nvSpPr>
        <p:spPr>
          <a:xfrm>
            <a:off x="4857750" y="3829050"/>
            <a:ext cx="3886200" cy="314325"/>
          </a:xfrm>
          <a:prstGeom prst="rect">
            <a:avLst/>
          </a:prstGeom>
          <a:solidFill>
            <a:srgbClr val="F9FAFB"/>
          </a:solidFill>
          <a:ln/>
        </p:spPr>
      </p:sp>
      <p:sp>
        <p:nvSpPr>
          <p:cNvPr id="44" name="Text 28"/>
          <p:cNvSpPr/>
          <p:nvPr/>
        </p:nvSpPr>
        <p:spPr>
          <a:xfrm>
            <a:off x="5029200" y="3914775"/>
            <a:ext cx="1205006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Buyrak faoliyati buzilishi</a:t>
            </a:r>
            <a:endParaRPr lang="en-US" sz="788" dirty="0"/>
          </a:p>
        </p:txBody>
      </p:sp>
      <p:sp>
        <p:nvSpPr>
          <p:cNvPr id="45" name="Shape 29"/>
          <p:cNvSpPr/>
          <p:nvPr/>
        </p:nvSpPr>
        <p:spPr>
          <a:xfrm>
            <a:off x="4686300" y="4486275"/>
            <a:ext cx="4229100" cy="2185988"/>
          </a:xfrm>
          <a:prstGeom prst="rect">
            <a:avLst/>
          </a:prstGeom>
          <a:solidFill>
            <a:srgbClr val="FFFFFF">
              <a:alpha val="90000"/>
            </a:srgbClr>
          </a:solidFill>
          <a:ln w="99">
            <a:solidFill>
              <a:srgbClr val="FFFFFF">
                <a:alpha val="20000"/>
              </a:srgbClr>
            </a:solidFill>
            <a:prstDash val="solid"/>
          </a:ln>
        </p:spPr>
      </p:sp>
      <p:pic>
        <p:nvPicPr>
          <p:cNvPr id="46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57750" y="4686300"/>
            <a:ext cx="192881" cy="171450"/>
          </a:xfrm>
          <a:prstGeom prst="rect">
            <a:avLst/>
          </a:prstGeom>
        </p:spPr>
      </p:pic>
      <p:sp>
        <p:nvSpPr>
          <p:cNvPr id="47" name="Text 30"/>
          <p:cNvSpPr/>
          <p:nvPr/>
        </p:nvSpPr>
        <p:spPr>
          <a:xfrm>
            <a:off x="5136356" y="4657725"/>
            <a:ext cx="859259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1F2937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Davolash</a:t>
            </a:r>
            <a:endParaRPr lang="en-US" sz="1350" dirty="0"/>
          </a:p>
        </p:txBody>
      </p:sp>
      <p:sp>
        <p:nvSpPr>
          <p:cNvPr id="48" name="Shape 31"/>
          <p:cNvSpPr/>
          <p:nvPr/>
        </p:nvSpPr>
        <p:spPr>
          <a:xfrm>
            <a:off x="4857750" y="5000625"/>
            <a:ext cx="228600" cy="22860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49" name="Text 32"/>
          <p:cNvSpPr/>
          <p:nvPr/>
        </p:nvSpPr>
        <p:spPr>
          <a:xfrm>
            <a:off x="4857750" y="5000625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</a:t>
            </a:r>
            <a:endParaRPr lang="en-US" sz="675" dirty="0"/>
          </a:p>
        </p:txBody>
      </p:sp>
      <p:sp>
        <p:nvSpPr>
          <p:cNvPr id="50" name="Text 33"/>
          <p:cNvSpPr/>
          <p:nvPr/>
        </p:nvSpPr>
        <p:spPr>
          <a:xfrm>
            <a:off x="5172075" y="5043488"/>
            <a:ext cx="966164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Antibiotiklar berish</a:t>
            </a:r>
            <a:endParaRPr lang="en-US" sz="788" dirty="0"/>
          </a:p>
        </p:txBody>
      </p:sp>
      <p:sp>
        <p:nvSpPr>
          <p:cNvPr id="51" name="Shape 34"/>
          <p:cNvSpPr/>
          <p:nvPr/>
        </p:nvSpPr>
        <p:spPr>
          <a:xfrm>
            <a:off x="4857750" y="5314950"/>
            <a:ext cx="228600" cy="22860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52" name="Text 35"/>
          <p:cNvSpPr/>
          <p:nvPr/>
        </p:nvSpPr>
        <p:spPr>
          <a:xfrm>
            <a:off x="4857750" y="5314950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2</a:t>
            </a:r>
            <a:endParaRPr lang="en-US" sz="675" dirty="0"/>
          </a:p>
        </p:txBody>
      </p:sp>
      <p:sp>
        <p:nvSpPr>
          <p:cNvPr id="53" name="Text 36"/>
          <p:cNvSpPr/>
          <p:nvPr/>
        </p:nvSpPr>
        <p:spPr>
          <a:xfrm>
            <a:off x="5172075" y="5357813"/>
            <a:ext cx="901145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IV suyuqlik berish</a:t>
            </a:r>
            <a:endParaRPr lang="en-US" sz="788" dirty="0"/>
          </a:p>
        </p:txBody>
      </p:sp>
      <p:sp>
        <p:nvSpPr>
          <p:cNvPr id="54" name="Shape 37"/>
          <p:cNvSpPr/>
          <p:nvPr/>
        </p:nvSpPr>
        <p:spPr>
          <a:xfrm>
            <a:off x="4857750" y="5629275"/>
            <a:ext cx="228600" cy="22860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55" name="Text 38"/>
          <p:cNvSpPr/>
          <p:nvPr/>
        </p:nvSpPr>
        <p:spPr>
          <a:xfrm>
            <a:off x="4857750" y="5629275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3</a:t>
            </a:r>
            <a:endParaRPr lang="en-US" sz="675" dirty="0"/>
          </a:p>
        </p:txBody>
      </p:sp>
      <p:sp>
        <p:nvSpPr>
          <p:cNvPr id="56" name="Text 39"/>
          <p:cNvSpPr/>
          <p:nvPr/>
        </p:nvSpPr>
        <p:spPr>
          <a:xfrm>
            <a:off x="5172075" y="5672138"/>
            <a:ext cx="1130973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Qon bosimini ko'tarish</a:t>
            </a:r>
            <a:endParaRPr lang="en-US" sz="788" dirty="0"/>
          </a:p>
        </p:txBody>
      </p:sp>
      <p:sp>
        <p:nvSpPr>
          <p:cNvPr id="57" name="Shape 40"/>
          <p:cNvSpPr/>
          <p:nvPr/>
        </p:nvSpPr>
        <p:spPr>
          <a:xfrm>
            <a:off x="4857750" y="5943600"/>
            <a:ext cx="228600" cy="22860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58" name="Text 41"/>
          <p:cNvSpPr/>
          <p:nvPr/>
        </p:nvSpPr>
        <p:spPr>
          <a:xfrm>
            <a:off x="4857750" y="5943600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4</a:t>
            </a:r>
            <a:endParaRPr lang="en-US" sz="675" dirty="0"/>
          </a:p>
        </p:txBody>
      </p:sp>
      <p:sp>
        <p:nvSpPr>
          <p:cNvPr id="59" name="Text 42"/>
          <p:cNvSpPr/>
          <p:nvPr/>
        </p:nvSpPr>
        <p:spPr>
          <a:xfrm>
            <a:off x="5172075" y="5986463"/>
            <a:ext cx="775432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Kislorod berish</a:t>
            </a:r>
            <a:endParaRPr lang="en-US" sz="788" dirty="0"/>
          </a:p>
        </p:txBody>
      </p:sp>
      <p:sp>
        <p:nvSpPr>
          <p:cNvPr id="60" name="Shape 43"/>
          <p:cNvSpPr/>
          <p:nvPr/>
        </p:nvSpPr>
        <p:spPr>
          <a:xfrm>
            <a:off x="4857750" y="6257925"/>
            <a:ext cx="228600" cy="228600"/>
          </a:xfrm>
          <a:prstGeom prst="ellipse">
            <a:avLst/>
          </a:prstGeom>
          <a:solidFill>
            <a:srgbClr val="EF4444"/>
          </a:solidFill>
          <a:ln/>
        </p:spPr>
      </p:sp>
      <p:sp>
        <p:nvSpPr>
          <p:cNvPr id="61" name="Text 44"/>
          <p:cNvSpPr/>
          <p:nvPr/>
        </p:nvSpPr>
        <p:spPr>
          <a:xfrm>
            <a:off x="4857750" y="6257925"/>
            <a:ext cx="300038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675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5</a:t>
            </a:r>
            <a:endParaRPr lang="en-US" sz="675" dirty="0"/>
          </a:p>
        </p:txBody>
      </p:sp>
      <p:sp>
        <p:nvSpPr>
          <p:cNvPr id="62" name="Text 45"/>
          <p:cNvSpPr/>
          <p:nvPr/>
        </p:nvSpPr>
        <p:spPr>
          <a:xfrm>
            <a:off x="5172075" y="6300788"/>
            <a:ext cx="839056" cy="142875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indent="0" marL="0">
              <a:buNone/>
            </a:pPr>
            <a:r>
              <a:rPr lang="en-US" sz="788" dirty="0">
                <a:solidFill>
                  <a:srgbClr val="00000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Intensiv kuzatuv</a:t>
            </a:r>
            <a:endParaRPr lang="en-US" sz="788" dirty="0"/>
          </a:p>
        </p:txBody>
      </p:sp>
      <p:sp>
        <p:nvSpPr>
          <p:cNvPr id="63" name="Shape 46"/>
          <p:cNvSpPr/>
          <p:nvPr/>
        </p:nvSpPr>
        <p:spPr>
          <a:xfrm>
            <a:off x="228600" y="6057900"/>
            <a:ext cx="8686800" cy="600075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64" name="Text 47"/>
          <p:cNvSpPr/>
          <p:nvPr/>
        </p:nvSpPr>
        <p:spPr>
          <a:xfrm>
            <a:off x="342900" y="6172200"/>
            <a:ext cx="281463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20-50%</a:t>
            </a:r>
            <a:endParaRPr lang="en-US" sz="1350" dirty="0"/>
          </a:p>
        </p:txBody>
      </p:sp>
      <p:sp>
        <p:nvSpPr>
          <p:cNvPr id="65" name="Text 48"/>
          <p:cNvSpPr/>
          <p:nvPr/>
        </p:nvSpPr>
        <p:spPr>
          <a:xfrm>
            <a:off x="342900" y="6400800"/>
            <a:ext cx="281463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O'lim darajasi</a:t>
            </a:r>
            <a:endParaRPr lang="en-US" sz="788" dirty="0"/>
          </a:p>
        </p:txBody>
      </p:sp>
      <p:sp>
        <p:nvSpPr>
          <p:cNvPr id="66" name="Text 49"/>
          <p:cNvSpPr/>
          <p:nvPr/>
        </p:nvSpPr>
        <p:spPr>
          <a:xfrm>
            <a:off x="3200400" y="6172200"/>
            <a:ext cx="281463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6 soat</a:t>
            </a:r>
            <a:endParaRPr lang="en-US" sz="1350" dirty="0"/>
          </a:p>
        </p:txBody>
      </p:sp>
      <p:sp>
        <p:nvSpPr>
          <p:cNvPr id="67" name="Text 50"/>
          <p:cNvSpPr/>
          <p:nvPr/>
        </p:nvSpPr>
        <p:spPr>
          <a:xfrm>
            <a:off x="3200400" y="6400800"/>
            <a:ext cx="281463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Muhim davolash vaqti</a:t>
            </a:r>
            <a:endParaRPr lang="en-US" sz="788" dirty="0"/>
          </a:p>
        </p:txBody>
      </p:sp>
      <p:sp>
        <p:nvSpPr>
          <p:cNvPr id="68" name="Text 51"/>
          <p:cNvSpPr/>
          <p:nvPr/>
        </p:nvSpPr>
        <p:spPr>
          <a:xfrm>
            <a:off x="6057900" y="6172200"/>
            <a:ext cx="281463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750,000</a:t>
            </a:r>
            <a:endParaRPr lang="en-US" sz="1350" dirty="0"/>
          </a:p>
        </p:txBody>
      </p:sp>
      <p:sp>
        <p:nvSpPr>
          <p:cNvPr id="69" name="Text 52"/>
          <p:cNvSpPr/>
          <p:nvPr/>
        </p:nvSpPr>
        <p:spPr>
          <a:xfrm>
            <a:off x="6057900" y="6400800"/>
            <a:ext cx="281463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 indent="0" marL="0">
              <a:buNone/>
            </a:pPr>
            <a:r>
              <a:rPr lang="en-US" sz="788" dirty="0">
                <a:solidFill>
                  <a:srgbClr val="FFFFF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Yillik holatlar (AQSh)</a:t>
            </a:r>
            <a:endParaRPr lang="en-US" sz="788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2025-06-18T01:55:29Z</dcterms:created>
  <dcterms:modified xsi:type="dcterms:W3CDTF">2025-06-18T01:55:29Z</dcterms:modified>
</cp:coreProperties>
</file>