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Lst>
  <p:notesMasterIdLst>
    <p:notesMasterId r:id="rId21"/>
  </p:notesMasterIdLst>
  <p:sldIdLst>
    <p:sldId id="316" r:id="rId6"/>
    <p:sldId id="258" r:id="rId7"/>
    <p:sldId id="505" r:id="rId8"/>
    <p:sldId id="926" r:id="rId9"/>
    <p:sldId id="895" r:id="rId10"/>
    <p:sldId id="387" r:id="rId11"/>
    <p:sldId id="406" r:id="rId12"/>
    <p:sldId id="392" r:id="rId13"/>
    <p:sldId id="420" r:id="rId14"/>
    <p:sldId id="421" r:id="rId15"/>
    <p:sldId id="471" r:id="rId16"/>
    <p:sldId id="333" r:id="rId17"/>
    <p:sldId id="336" r:id="rId18"/>
    <p:sldId id="482" r:id="rId19"/>
    <p:sldId id="340" r:id="rId20"/>
    <p:sldId id="402" r:id="rId22"/>
    <p:sldId id="436" r:id="rId23"/>
    <p:sldId id="506" r:id="rId24"/>
    <p:sldId id="508" r:id="rId25"/>
    <p:sldId id="439" r:id="rId26"/>
    <p:sldId id="492" r:id="rId27"/>
    <p:sldId id="496" r:id="rId28"/>
    <p:sldId id="500" r:id="rId29"/>
    <p:sldId id="927" r:id="rId30"/>
    <p:sldId id="877" r:id="rId31"/>
    <p:sldId id="878" r:id="rId32"/>
    <p:sldId id="928" r:id="rId33"/>
    <p:sldId id="784" r:id="rId34"/>
    <p:sldId id="785" r:id="rId35"/>
    <p:sldId id="923" r:id="rId36"/>
    <p:sldId id="796" r:id="rId37"/>
    <p:sldId id="798" r:id="rId38"/>
    <p:sldId id="800" r:id="rId39"/>
    <p:sldId id="802" r:id="rId40"/>
    <p:sldId id="804" r:id="rId41"/>
    <p:sldId id="806" r:id="rId42"/>
    <p:sldId id="807" r:id="rId43"/>
    <p:sldId id="810" r:id="rId44"/>
    <p:sldId id="812" r:id="rId45"/>
    <p:sldId id="814" r:id="rId46"/>
    <p:sldId id="818" r:id="rId47"/>
    <p:sldId id="819" r:id="rId48"/>
    <p:sldId id="823" r:id="rId49"/>
    <p:sldId id="918" r:id="rId50"/>
    <p:sldId id="830" r:id="rId51"/>
    <p:sldId id="832" r:id="rId52"/>
    <p:sldId id="837" r:id="rId53"/>
    <p:sldId id="840" r:id="rId54"/>
    <p:sldId id="929" r:id="rId55"/>
    <p:sldId id="843" r:id="rId56"/>
    <p:sldId id="924" r:id="rId57"/>
    <p:sldId id="910" r:id="rId58"/>
    <p:sldId id="911" r:id="rId59"/>
    <p:sldId id="844" r:id="rId60"/>
    <p:sldId id="845" r:id="rId61"/>
    <p:sldId id="846" r:id="rId62"/>
    <p:sldId id="847" r:id="rId63"/>
    <p:sldId id="850" r:id="rId64"/>
    <p:sldId id="851" r:id="rId65"/>
    <p:sldId id="930" r:id="rId66"/>
    <p:sldId id="898" r:id="rId67"/>
    <p:sldId id="913" r:id="rId68"/>
    <p:sldId id="931" r:id="rId69"/>
    <p:sldId id="915" r:id="rId70"/>
    <p:sldId id="932" r:id="rId71"/>
    <p:sldId id="925" r:id="rId72"/>
  </p:sldIdLst>
  <p:sldSz cx="9144000" cy="6858000" type="screen4x3"/>
  <p:notesSz cx="6858000" cy="9144000"/>
  <p:defaultTextStyle>
    <a:defPPr>
      <a:defRPr lang="ru-RU"/>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7080"/>
    <p:restoredTop sz="92748"/>
  </p:normalViewPr>
  <p:slideViewPr>
    <p:cSldViewPr showGuides="1">
      <p:cViewPr varScale="1">
        <p:scale>
          <a:sx n="99" d="100"/>
          <a:sy n="99"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5" Type="http://schemas.openxmlformats.org/officeDocument/2006/relationships/tableStyles" Target="tableStyles.xml"/><Relationship Id="rId74" Type="http://schemas.openxmlformats.org/officeDocument/2006/relationships/viewProps" Target="viewProps.xml"/><Relationship Id="rId73" Type="http://schemas.openxmlformats.org/officeDocument/2006/relationships/presProps" Target="presProps.xml"/><Relationship Id="rId72" Type="http://schemas.openxmlformats.org/officeDocument/2006/relationships/slide" Target="slides/slide66.xml"/><Relationship Id="rId71" Type="http://schemas.openxmlformats.org/officeDocument/2006/relationships/slide" Target="slides/slide65.xml"/><Relationship Id="rId70" Type="http://schemas.openxmlformats.org/officeDocument/2006/relationships/slide" Target="slides/slide64.xml"/><Relationship Id="rId7" Type="http://schemas.openxmlformats.org/officeDocument/2006/relationships/slide" Target="slides/slide2.xml"/><Relationship Id="rId69" Type="http://schemas.openxmlformats.org/officeDocument/2006/relationships/slide" Target="slides/slide63.xml"/><Relationship Id="rId68" Type="http://schemas.openxmlformats.org/officeDocument/2006/relationships/slide" Target="slides/slide62.xml"/><Relationship Id="rId67" Type="http://schemas.openxmlformats.org/officeDocument/2006/relationships/slide" Target="slides/slide61.xml"/><Relationship Id="rId66" Type="http://schemas.openxmlformats.org/officeDocument/2006/relationships/slide" Target="slides/slide60.xml"/><Relationship Id="rId65" Type="http://schemas.openxmlformats.org/officeDocument/2006/relationships/slide" Target="slides/slide59.xml"/><Relationship Id="rId64" Type="http://schemas.openxmlformats.org/officeDocument/2006/relationships/slide" Target="slides/slide58.xml"/><Relationship Id="rId63" Type="http://schemas.openxmlformats.org/officeDocument/2006/relationships/slide" Target="slides/slide57.xml"/><Relationship Id="rId62" Type="http://schemas.openxmlformats.org/officeDocument/2006/relationships/slide" Target="slides/slide56.xml"/><Relationship Id="rId61" Type="http://schemas.openxmlformats.org/officeDocument/2006/relationships/slide" Target="slides/slide55.xml"/><Relationship Id="rId60" Type="http://schemas.openxmlformats.org/officeDocument/2006/relationships/slide" Target="slides/slide54.xml"/><Relationship Id="rId6" Type="http://schemas.openxmlformats.org/officeDocument/2006/relationships/slide" Target="slides/slide1.xml"/><Relationship Id="rId59" Type="http://schemas.openxmlformats.org/officeDocument/2006/relationships/slide" Target="slides/slide53.xml"/><Relationship Id="rId58" Type="http://schemas.openxmlformats.org/officeDocument/2006/relationships/slide" Target="slides/slide52.xml"/><Relationship Id="rId57" Type="http://schemas.openxmlformats.org/officeDocument/2006/relationships/slide" Target="slides/slide51.xml"/><Relationship Id="rId56" Type="http://schemas.openxmlformats.org/officeDocument/2006/relationships/slide" Target="slides/slide50.xml"/><Relationship Id="rId55" Type="http://schemas.openxmlformats.org/officeDocument/2006/relationships/slide" Target="slides/slide49.xml"/><Relationship Id="rId54" Type="http://schemas.openxmlformats.org/officeDocument/2006/relationships/slide" Target="slides/slide48.xml"/><Relationship Id="rId53" Type="http://schemas.openxmlformats.org/officeDocument/2006/relationships/slide" Target="slides/slide47.xml"/><Relationship Id="rId52" Type="http://schemas.openxmlformats.org/officeDocument/2006/relationships/slide" Target="slides/slide46.xml"/><Relationship Id="rId51" Type="http://schemas.openxmlformats.org/officeDocument/2006/relationships/slide" Target="slides/slide45.xml"/><Relationship Id="rId50" Type="http://schemas.openxmlformats.org/officeDocument/2006/relationships/slide" Target="slides/slide44.xml"/><Relationship Id="rId5" Type="http://schemas.openxmlformats.org/officeDocument/2006/relationships/slideMaster" Target="slideMasters/slideMaster4.xml"/><Relationship Id="rId49" Type="http://schemas.openxmlformats.org/officeDocument/2006/relationships/slide" Target="slides/slide43.xml"/><Relationship Id="rId48" Type="http://schemas.openxmlformats.org/officeDocument/2006/relationships/slide" Target="slides/slide42.xml"/><Relationship Id="rId47" Type="http://schemas.openxmlformats.org/officeDocument/2006/relationships/slide" Target="slides/slide41.xml"/><Relationship Id="rId46" Type="http://schemas.openxmlformats.org/officeDocument/2006/relationships/slide" Target="slides/slide40.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notesMaster" Target="notesMasters/notesMaster1.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panose="020B0604020202020204" pitchFamily="34" charset="0"/>
                <a:cs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3509C99-5455-46AA-9FCD-7D6E803F1B8B}" type="datetimeFigureOut">
              <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fld>
            <a:endPar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a:ln>
                  <a:noFill/>
                </a:ln>
                <a:solidFill>
                  <a:schemeClr val="tx1"/>
                </a:solidFill>
                <a:effectLst/>
                <a:uLnTx/>
                <a:uFillTx/>
                <a:latin typeface="+mn-lt"/>
                <a:ea typeface="+mn-ea"/>
                <a:cs typeface="+mn-cs"/>
              </a:rPr>
              <a:t>Образец текста</a:t>
            </a:r>
            <a:endParaRPr kumimoji="0" lang="ru-RU" sz="1200" b="0" i="0" u="none" strike="noStrike" kern="1200" cap="none" spc="0" normalizeH="0" baseline="0" noProof="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a:ln>
                  <a:noFill/>
                </a:ln>
                <a:solidFill>
                  <a:schemeClr val="tx1"/>
                </a:solidFill>
                <a:effectLst/>
                <a:uLnTx/>
                <a:uFillTx/>
                <a:latin typeface="+mn-lt"/>
                <a:ea typeface="+mn-ea"/>
                <a:cs typeface="+mn-cs"/>
              </a:rPr>
              <a:t>Второй уровень</a:t>
            </a:r>
            <a:endParaRPr kumimoji="0" lang="ru-RU" sz="1200" b="0" i="0" u="none" strike="noStrike" kern="1200" cap="none" spc="0" normalizeH="0" baseline="0" noProof="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a:ln>
                  <a:noFill/>
                </a:ln>
                <a:solidFill>
                  <a:schemeClr val="tx1"/>
                </a:solidFill>
                <a:effectLst/>
                <a:uLnTx/>
                <a:uFillTx/>
                <a:latin typeface="+mn-lt"/>
                <a:ea typeface="+mn-ea"/>
                <a:cs typeface="+mn-cs"/>
              </a:rPr>
              <a:t>Третий уровень</a:t>
            </a:r>
            <a:endParaRPr kumimoji="0" lang="ru-RU" sz="1200" b="0" i="0" u="none" strike="noStrike" kern="1200" cap="none" spc="0" normalizeH="0" baseline="0" noProof="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a:ln>
                  <a:noFill/>
                </a:ln>
                <a:solidFill>
                  <a:schemeClr val="tx1"/>
                </a:solidFill>
                <a:effectLst/>
                <a:uLnTx/>
                <a:uFillTx/>
                <a:latin typeface="+mn-lt"/>
                <a:ea typeface="+mn-ea"/>
                <a:cs typeface="+mn-cs"/>
              </a:rPr>
              <a:t>Четвертый уровень</a:t>
            </a:r>
            <a:endParaRPr kumimoji="0" lang="ru-RU" sz="1200" b="0" i="0" u="none" strike="noStrike" kern="1200" cap="none" spc="0" normalizeH="0" baseline="0" noProof="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a:ln>
                  <a:noFill/>
                </a:ln>
                <a:solidFill>
                  <a:schemeClr val="tx1"/>
                </a:solidFill>
                <a:effectLst/>
                <a:uLnTx/>
                <a:uFillTx/>
                <a:latin typeface="+mn-lt"/>
                <a:ea typeface="+mn-ea"/>
                <a:cs typeface="+mn-cs"/>
              </a:rPr>
              <a:t>Пятый уровень</a:t>
            </a: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
            <a:pPr lvl="0" algn="r" eaLnBrk="1" hangingPunct="1">
              <a:buNone/>
            </a:pPr>
            <a:fld id="{9A0DB2DC-4C9A-4742-B13C-FB6460FD3503}" type="slidenum">
              <a:rPr lang="ru-RU" altLang="ru-RU" sz="1200" dirty="0"/>
            </a:fld>
            <a:endParaRPr lang="ru-RU" altLang="ru-RU"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8" name="Образ слайда 1"/>
          <p:cNvSpPr>
            <a:spLocks noGrp="1" noRot="1" noChangeAspect="1" noTextEdit="1"/>
          </p:cNvSpPr>
          <p:nvPr>
            <p:ph type="sldImg"/>
          </p:nvPr>
        </p:nvSpPr>
        <p:spPr>
          <a:ln>
            <a:solidFill>
              <a:srgbClr val="000000">
                <a:alpha val="100000"/>
              </a:srgbClr>
            </a:solidFill>
            <a:miter lim="800000"/>
          </a:ln>
        </p:spPr>
      </p:sp>
      <p:sp>
        <p:nvSpPr>
          <p:cNvPr id="55299" name="Заметки 2"/>
          <p:cNvSpPr>
            <a:spLocks noGrp="1"/>
          </p:cNvSpPr>
          <p:nvPr>
            <p:ph type="body" idx="1"/>
          </p:nvPr>
        </p:nvSpPr>
        <p:spPr>
          <a:noFill/>
          <a:ln>
            <a:noFill/>
          </a:ln>
        </p:spPr>
        <p:txBody>
          <a:bodyPr wrap="square" lIns="91440" tIns="45720" rIns="91440" bIns="45720" anchor="t" anchorCtr="0"/>
          <a:p>
            <a:pPr lvl="0" eaLnBrk="1" hangingPunct="1">
              <a:spcBef>
                <a:spcPct val="0"/>
              </a:spcBef>
            </a:pPr>
            <a:endParaRPr lang="ru-RU" altLang="ru-RU" dirty="0"/>
          </a:p>
        </p:txBody>
      </p:sp>
      <p:sp>
        <p:nvSpPr>
          <p:cNvPr id="55300" name="Номер слайда 3"/>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ru-RU" altLang="ru-RU" sz="1200" dirty="0"/>
            </a:fld>
            <a:endParaRPr lang="ru-RU" altLang="ru-RU"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9874" name="Образ слайда 1"/>
          <p:cNvSpPr>
            <a:spLocks noGrp="1" noRot="1" noChangeAspect="1" noTextEdit="1"/>
          </p:cNvSpPr>
          <p:nvPr>
            <p:ph type="sldImg"/>
          </p:nvPr>
        </p:nvSpPr>
        <p:spPr>
          <a:ln>
            <a:solidFill>
              <a:srgbClr val="000000">
                <a:alpha val="100000"/>
              </a:srgbClr>
            </a:solidFill>
            <a:miter lim="800000"/>
          </a:ln>
        </p:spPr>
      </p:sp>
      <p:sp>
        <p:nvSpPr>
          <p:cNvPr id="79875" name="Заметки 2"/>
          <p:cNvSpPr>
            <a:spLocks noGrp="1"/>
          </p:cNvSpPr>
          <p:nvPr>
            <p:ph type="body" idx="1"/>
          </p:nvPr>
        </p:nvSpPr>
        <p:spPr>
          <a:noFill/>
          <a:ln>
            <a:noFill/>
          </a:ln>
        </p:spPr>
        <p:txBody>
          <a:bodyPr wrap="square" lIns="91440" tIns="45720" rIns="91440" bIns="45720" anchor="t" anchorCtr="0"/>
          <a:p>
            <a:pPr lvl="0"/>
            <a:endParaRPr lang="ru-RU" altLang="ru-RU" dirty="0"/>
          </a:p>
        </p:txBody>
      </p:sp>
      <p:sp>
        <p:nvSpPr>
          <p:cNvPr id="79876" name="Номер слайда 3"/>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ru-RU" altLang="ru-RU" sz="1200" dirty="0"/>
            </a:fld>
            <a:endParaRPr lang="ru-RU" altLang="ru-RU"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endParaRPr lang="ru-RU"/>
          </a:p>
        </p:txBody>
      </p:sp>
      <p:sp>
        <p:nvSpPr>
          <p:cNvPr id="4" name="Замещающая дата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Замещающий нижний колонтитул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Замещающий номер слайда 5"/>
          <p:cNvSpPr>
            <a:spLocks noGrp="1"/>
          </p:cNvSpPr>
          <p:nvPr>
            <p:ph type="sldNum" sz="quarter" idx="12"/>
          </p:nvPr>
        </p:nvSpPr>
        <p:spPr/>
        <p:txBody>
          <a:bodyPr/>
          <a:p>
            <a:pPr lvl="0" eaLnBrk="1" hangingPunct="1">
              <a:buNone/>
            </a:pPr>
            <a:fld id="{9A0DB2DC-4C9A-4742-B13C-FB6460FD3503}" type="slidenum">
              <a:rPr lang="ru-RU" altLang="ru-RU" dirty="0">
                <a:latin typeface="Arial" panose="020B0604020202020204" pitchFamily="34" charset="0"/>
              </a:rPr>
            </a:fld>
            <a:endParaRPr lang="ru-RU" altLang="ru-RU" dirty="0">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Замещающая дата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Замещающий нижний колонтитул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Замещающий номер слайда 5"/>
          <p:cNvSpPr>
            <a:spLocks noGrp="1"/>
          </p:cNvSpPr>
          <p:nvPr>
            <p:ph type="sldNum" sz="quarter" idx="12"/>
          </p:nvPr>
        </p:nvSpPr>
        <p:spPr/>
        <p:txBody>
          <a:bodyPr/>
          <a:p>
            <a:pPr lvl="0" eaLnBrk="1" hangingPunct="1">
              <a:buNone/>
            </a:pPr>
            <a:fld id="{9A0DB2DC-4C9A-4742-B13C-FB6460FD3503}" type="slidenum">
              <a:rPr lang="ru-RU" altLang="ru-RU" dirty="0">
                <a:latin typeface="Arial" panose="020B0604020202020204" pitchFamily="34" charset="0"/>
              </a:rPr>
            </a:fld>
            <a:endParaRPr lang="ru-RU" altLang="ru-RU"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Замещающая дата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Замещающий нижний колонтитул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Замещающий номер слайда 5"/>
          <p:cNvSpPr>
            <a:spLocks noGrp="1"/>
          </p:cNvSpPr>
          <p:nvPr>
            <p:ph type="sldNum" sz="quarter" idx="12"/>
          </p:nvPr>
        </p:nvSpPr>
        <p:spPr/>
        <p:txBody>
          <a:bodyPr/>
          <a:p>
            <a:pPr lvl="0" eaLnBrk="1" hangingPunct="1">
              <a:buNone/>
            </a:pPr>
            <a:fld id="{9A0DB2DC-4C9A-4742-B13C-FB6460FD3503}" type="slidenum">
              <a:rPr lang="ru-RU" altLang="ru-RU" dirty="0">
                <a:latin typeface="Arial" panose="020B0604020202020204" pitchFamily="34" charset="0"/>
              </a:rPr>
            </a:fld>
            <a:endParaRPr lang="ru-RU" altLang="ru-RU" dirty="0">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bg>
      <p:bgPr>
        <a:solidFill>
          <a:schemeClr val="bg1"/>
        </a:solidFill>
        <a:effectLst/>
      </p:bgPr>
    </p:bg>
    <p:spTree>
      <p:nvGrpSpPr>
        <p:cNvPr id="1" name=""/>
        <p:cNvGrpSpPr/>
        <p:nvPr/>
      </p:nvGrpSpPr>
      <p:grpSpPr>
        <a:xfrm>
          <a:off x="0" y="0"/>
          <a:ext cx="0" cy="0"/>
          <a:chOff x="0" y="0"/>
          <a:chExt cx="0" cy="0"/>
        </a:xfrm>
      </p:grpSpPr>
      <p:grpSp>
        <p:nvGrpSpPr>
          <p:cNvPr id="5122" name="Group 2"/>
          <p:cNvGrpSpPr/>
          <p:nvPr/>
        </p:nvGrpSpPr>
        <p:grpSpPr>
          <a:xfrm>
            <a:off x="0" y="0"/>
            <a:ext cx="8763000" cy="5943600"/>
            <a:chOff x="0" y="0"/>
            <a:chExt cx="5520" cy="3744"/>
          </a:xfrm>
        </p:grpSpPr>
        <p:sp>
          <p:nvSpPr>
            <p:cNvPr id="3" name="Rectangle 3"/>
            <p:cNvSpPr>
              <a:spLocks noChangeArrowheads="1"/>
            </p:cNvSpPr>
            <p:nvPr/>
          </p:nvSpPr>
          <p:spPr bwMode="auto">
            <a:xfrm>
              <a:off x="0" y="0"/>
              <a:ext cx="1104" cy="3072"/>
            </a:xfrm>
            <a:prstGeom prst="rect">
              <a:avLst/>
            </a:prstGeom>
            <a:solidFill>
              <a:schemeClr val="accent1"/>
            </a:solidFill>
            <a:ln>
              <a:noFill/>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5129" name="Group 4"/>
            <p:cNvGrpSpPr/>
            <p:nvPr userDrawn="1"/>
          </p:nvGrpSpPr>
          <p:grpSpPr>
            <a:xfrm>
              <a:off x="0" y="2208"/>
              <a:ext cx="5520" cy="1536"/>
              <a:chOff x="0" y="2208"/>
              <a:chExt cx="5520" cy="1536"/>
            </a:xfrm>
          </p:grpSpPr>
          <p:sp>
            <p:nvSpPr>
              <p:cNvPr id="8" name="Rectangle 5"/>
              <p:cNvSpPr>
                <a:spLocks noChangeArrowheads="1"/>
              </p:cNvSpPr>
              <p:nvPr/>
            </p:nvSpPr>
            <p:spPr bwMode="ltGray">
              <a:xfrm>
                <a:off x="624" y="2208"/>
                <a:ext cx="4896" cy="1536"/>
              </a:xfrm>
              <a:prstGeom prst="rect">
                <a:avLst/>
              </a:prstGeom>
              <a:solidFill>
                <a:schemeClr val="bg2"/>
              </a:solidFill>
              <a:ln>
                <a:noFill/>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9" name="Rectangle 6"/>
              <p:cNvSpPr>
                <a:spLocks noChangeArrowheads="1"/>
              </p:cNvSpPr>
              <p:nvPr/>
            </p:nvSpPr>
            <p:spPr bwMode="white">
              <a:xfrm>
                <a:off x="654" y="2352"/>
                <a:ext cx="4818" cy="1347"/>
              </a:xfrm>
              <a:prstGeom prst="rect">
                <a:avLst/>
              </a:prstGeom>
              <a:solidFill>
                <a:schemeClr val="bg1"/>
              </a:solidFill>
              <a:ln>
                <a:noFill/>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135" name="Line 7"/>
              <p:cNvSpPr/>
              <p:nvPr/>
            </p:nvSpPr>
            <p:spPr>
              <a:xfrm>
                <a:off x="0" y="3072"/>
                <a:ext cx="624" cy="0"/>
              </a:xfrm>
              <a:prstGeom prst="line">
                <a:avLst/>
              </a:prstGeom>
              <a:ln w="50800" cap="flat" cmpd="sng">
                <a:solidFill>
                  <a:schemeClr val="bg2"/>
                </a:solidFill>
                <a:prstDash val="solid"/>
                <a:headEnd type="none" w="med" len="med"/>
                <a:tailEnd type="none" w="med" len="med"/>
              </a:ln>
            </p:spPr>
          </p:sp>
        </p:grpSp>
        <p:grpSp>
          <p:nvGrpSpPr>
            <p:cNvPr id="5130" name="Group 8"/>
            <p:cNvGrpSpPr/>
            <p:nvPr userDrawn="1"/>
          </p:nvGrpSpPr>
          <p:grpSpPr>
            <a:xfrm>
              <a:off x="400" y="336"/>
              <a:ext cx="5088" cy="192"/>
              <a:chOff x="400" y="336"/>
              <a:chExt cx="5088" cy="192"/>
            </a:xfrm>
          </p:grpSpPr>
          <p:sp>
            <p:nvSpPr>
              <p:cNvPr id="6" name="Rectangle 9"/>
              <p:cNvSpPr>
                <a:spLocks noChangeArrowheads="1"/>
              </p:cNvSpPr>
              <p:nvPr/>
            </p:nvSpPr>
            <p:spPr bwMode="auto">
              <a:xfrm>
                <a:off x="3952" y="336"/>
                <a:ext cx="1536" cy="192"/>
              </a:xfrm>
              <a:prstGeom prst="rect">
                <a:avLst/>
              </a:prstGeom>
              <a:solidFill>
                <a:schemeClr val="folHlink"/>
              </a:solidFill>
              <a:ln>
                <a:noFill/>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132" name="Line 10"/>
              <p:cNvSpPr/>
              <p:nvPr/>
            </p:nvSpPr>
            <p:spPr>
              <a:xfrm>
                <a:off x="400" y="432"/>
                <a:ext cx="5088" cy="0"/>
              </a:xfrm>
              <a:prstGeom prst="line">
                <a:avLst/>
              </a:prstGeom>
              <a:ln w="44450" cap="flat" cmpd="sng">
                <a:solidFill>
                  <a:schemeClr val="bg2"/>
                </a:solidFill>
                <a:prstDash val="solid"/>
                <a:headEnd type="none" w="med" len="med"/>
                <a:tailEnd type="none" w="med" len="med"/>
              </a:ln>
            </p:spPr>
          </p:sp>
        </p:grpSp>
      </p:grpSp>
      <p:sp>
        <p:nvSpPr>
          <p:cNvPr id="139275" name="Rectangle 11"/>
          <p:cNvSpPr>
            <a:spLocks noGrp="1" noChangeArrowheads="1"/>
          </p:cNvSpPr>
          <p:nvPr>
            <p:ph type="ctrTitle"/>
          </p:nvPr>
        </p:nvSpPr>
        <p:spPr>
          <a:xfrm>
            <a:off x="2057400" y="1143000"/>
            <a:ext cx="6629400" cy="2209800"/>
          </a:xfrm>
        </p:spPr>
        <p:txBody>
          <a:bodyPr/>
          <a:lstStyle>
            <a:lvl1pPr>
              <a:defRPr sz="4800"/>
            </a:lvl1pPr>
          </a:lstStyle>
          <a:p>
            <a:pPr lvl="0"/>
            <a:r>
              <a:rPr lang="ru-RU" noProof="0"/>
              <a:t>Образец заголовка</a:t>
            </a:r>
            <a:endParaRPr lang="ru-RU" noProof="0"/>
          </a:p>
        </p:txBody>
      </p:sp>
      <p:sp>
        <p:nvSpPr>
          <p:cNvPr id="139276"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anose="05000000000000000000" pitchFamily="2" charset="2"/>
              <a:buNone/>
              <a:defRPr/>
            </a:lvl1pPr>
          </a:lstStyle>
          <a:p>
            <a:pPr lvl="0"/>
            <a:r>
              <a:rPr lang="ru-RU" noProof="0"/>
              <a:t>Образец подзаголовка</a:t>
            </a:r>
            <a:endParaRPr lang="ru-RU" noProof="0"/>
          </a:p>
        </p:txBody>
      </p:sp>
      <p:sp>
        <p:nvSpPr>
          <p:cNvPr id="11" name="Rectangle 13"/>
          <p:cNvSpPr>
            <a:spLocks noGrp="1" noChangeArrowheads="1"/>
          </p:cNvSpPr>
          <p:nvPr>
            <p:ph type="dt" sz="half" idx="2"/>
          </p:nvPr>
        </p:nvSpPr>
        <p:spPr bwMode="auto">
          <a:xfrm>
            <a:off x="912813" y="6251575"/>
            <a:ext cx="19050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Rectangle 14"/>
          <p:cNvSpPr>
            <a:spLocks noGrp="1" noChangeArrowheads="1"/>
          </p:cNvSpPr>
          <p:nvPr>
            <p:ph type="ftr" sz="quarter" idx="3"/>
          </p:nvPr>
        </p:nvSpPr>
        <p:spPr bwMode="auto">
          <a:xfrm>
            <a:off x="3354388" y="6248400"/>
            <a:ext cx="28956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Rectangle 15"/>
          <p:cNvSpPr>
            <a:spLocks noGrp="1" noChangeArrowheads="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Нижний колонтитул 4"/>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омер слайда 5"/>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endParaRPr lang="ru-RU"/>
          </a:p>
        </p:txBody>
      </p:sp>
      <p:sp>
        <p:nvSpPr>
          <p:cNvPr id="4" name="Дата 3"/>
          <p:cNvSpPr>
            <a:spLocks noGrp="1"/>
          </p:cNvSpPr>
          <p:nvPr>
            <p:ph type="dt" sz="half" idx="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Нижний колонтитул 4"/>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омер слайда 5"/>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Объект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Дата 4"/>
          <p:cNvSpPr>
            <a:spLocks noGrp="1"/>
          </p:cNvSpPr>
          <p:nvPr>
            <p:ph type="dt" sz="half" idx="1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ижний колонтитул 5"/>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 name="Номер слайда 6"/>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Дата 6"/>
          <p:cNvSpPr>
            <a:spLocks noGrp="1"/>
          </p:cNvSpPr>
          <p:nvPr>
            <p:ph type="dt" sz="half" idx="1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Нижний колонтитул 7"/>
          <p:cNvSpPr>
            <a:spLocks noGrp="1"/>
          </p:cNvSpPr>
          <p:nvPr>
            <p:ph type="ftr" sz="quarter" idx="1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Номер слайда 8"/>
          <p:cNvSpPr>
            <a:spLocks noGrp="1"/>
          </p:cNvSpPr>
          <p:nvPr>
            <p:ph type="sldNum" sz="quarter" idx="1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Дата 2"/>
          <p:cNvSpPr>
            <a:spLocks noGrp="1"/>
          </p:cNvSpPr>
          <p:nvPr>
            <p:ph type="dt" sz="half" idx="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 name="Нижний колонтитул 3"/>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Номер слайда 4"/>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bg>
      <p:bgPr>
        <a:solidFill>
          <a:schemeClr val="bg1"/>
        </a:solidFill>
        <a:effectLst/>
      </p:bgPr>
    </p:bg>
    <p:spTree>
      <p:nvGrpSpPr>
        <p:cNvPr id="1" name=""/>
        <p:cNvGrpSpPr/>
        <p:nvPr/>
      </p:nvGrpSpPr>
      <p:grpSpPr>
        <a:xfrm>
          <a:off x="0" y="0"/>
          <a:ext cx="0" cy="0"/>
          <a:chOff x="0" y="0"/>
          <a:chExt cx="0" cy="0"/>
        </a:xfrm>
      </p:grpSpPr>
      <p:sp>
        <p:nvSpPr>
          <p:cNvPr id="2" name="Дата 1"/>
          <p:cNvSpPr>
            <a:spLocks noGrp="1"/>
          </p:cNvSpPr>
          <p:nvPr>
            <p:ph type="dt" sz="half" idx="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Нижний колонтитул 2"/>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 name="Номер слайда 3"/>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endParaRPr lang="ru-RU"/>
          </a:p>
        </p:txBody>
      </p:sp>
      <p:sp>
        <p:nvSpPr>
          <p:cNvPr id="5" name="Дата 4"/>
          <p:cNvSpPr>
            <a:spLocks noGrp="1"/>
          </p:cNvSpPr>
          <p:nvPr>
            <p:ph type="dt" sz="half" idx="1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ижний колонтитул 5"/>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 name="Номер слайда 6"/>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Содержимое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Замещающая дата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Замещающий нижний колонтитул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Замещающий номер слайда 5"/>
          <p:cNvSpPr>
            <a:spLocks noGrp="1"/>
          </p:cNvSpPr>
          <p:nvPr>
            <p:ph type="sldNum" sz="quarter" idx="12"/>
          </p:nvPr>
        </p:nvSpPr>
        <p:spPr/>
        <p:txBody>
          <a:bodyPr/>
          <a:p>
            <a:pPr lvl="0" eaLnBrk="1" hangingPunct="1">
              <a:buNone/>
            </a:pPr>
            <a:fld id="{9A0DB2DC-4C9A-4742-B13C-FB6460FD3503}" type="slidenum">
              <a:rPr lang="ru-RU" altLang="ru-RU" dirty="0">
                <a:latin typeface="Arial" panose="020B0604020202020204" pitchFamily="34" charset="0"/>
              </a:rPr>
            </a:fld>
            <a:endParaRPr lang="ru-RU" altLang="ru-RU" dirty="0">
              <a:latin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folHlink"/>
              </a:buClr>
              <a:buSzPct val="90000"/>
              <a:buFont typeface="Wingdings" panose="05000000000000000000" pitchFamily="2" charset="2"/>
              <a:buNone/>
              <a:defRPr/>
            </a:pPr>
            <a:endParaRPr kumimoji="0" lang="ru-RU" sz="3200" b="0" i="0" u="none" strike="noStrike" kern="0" cap="none" spc="0" normalizeH="0" baseline="0" noProof="0">
              <a:ln>
                <a:noFill/>
              </a:ln>
              <a:solidFill>
                <a:schemeClr val="tx1"/>
              </a:solidFill>
              <a:effectLst/>
              <a:uLnTx/>
              <a:uFillTx/>
              <a:latin typeface="+mn-lt"/>
              <a:ea typeface="+mn-ea"/>
              <a:cs typeface="+mn-cs"/>
            </a:endParaRP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endParaRPr lang="ru-RU"/>
          </a:p>
        </p:txBody>
      </p:sp>
      <p:sp>
        <p:nvSpPr>
          <p:cNvPr id="5" name="Дата 4"/>
          <p:cNvSpPr>
            <a:spLocks noGrp="1"/>
          </p:cNvSpPr>
          <p:nvPr>
            <p:ph type="dt" sz="half" idx="1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ижний колонтитул 5"/>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 name="Номер слайда 6"/>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Нижний колонтитул 4"/>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омер слайда 5"/>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bg>
      <p:bgPr>
        <a:solidFill>
          <a:schemeClr val="bg1"/>
        </a:solidFill>
        <a:effectLst/>
      </p:bgPr>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43700" y="277813"/>
            <a:ext cx="1943100" cy="5853112"/>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914400" y="277813"/>
            <a:ext cx="5676900" cy="5853112"/>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Нижний колонтитул 4"/>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омер слайда 5"/>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bg>
      <p:bgPr>
        <a:solidFill>
          <a:schemeClr val="bg1"/>
        </a:solidFill>
        <a:effectLst/>
      </p:bgPr>
    </p:bg>
    <p:spTree>
      <p:nvGrpSpPr>
        <p:cNvPr id="1" name=""/>
        <p:cNvGrpSpPr/>
        <p:nvPr/>
      </p:nvGrpSpPr>
      <p:grpSpPr>
        <a:xfrm>
          <a:off x="0" y="0"/>
          <a:ext cx="0" cy="0"/>
          <a:chOff x="0" y="0"/>
          <a:chExt cx="0" cy="0"/>
        </a:xfrm>
      </p:grpSpPr>
      <p:grpSp>
        <p:nvGrpSpPr>
          <p:cNvPr id="16386" name="Group 2"/>
          <p:cNvGrpSpPr/>
          <p:nvPr/>
        </p:nvGrpSpPr>
        <p:grpSpPr>
          <a:xfrm>
            <a:off x="0" y="0"/>
            <a:ext cx="8763000" cy="5943600"/>
            <a:chOff x="0" y="0"/>
            <a:chExt cx="5520" cy="3744"/>
          </a:xfrm>
        </p:grpSpPr>
        <p:sp>
          <p:nvSpPr>
            <p:cNvPr id="3" name="Rectangle 3"/>
            <p:cNvSpPr>
              <a:spLocks noChangeArrowheads="1"/>
            </p:cNvSpPr>
            <p:nvPr/>
          </p:nvSpPr>
          <p:spPr bwMode="auto">
            <a:xfrm>
              <a:off x="0" y="0"/>
              <a:ext cx="1104" cy="3072"/>
            </a:xfrm>
            <a:prstGeom prst="rect">
              <a:avLst/>
            </a:prstGeom>
            <a:solidFill>
              <a:schemeClr val="accent1"/>
            </a:solidFill>
            <a:ln>
              <a:noFill/>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6393" name="Group 4"/>
            <p:cNvGrpSpPr/>
            <p:nvPr userDrawn="1"/>
          </p:nvGrpSpPr>
          <p:grpSpPr>
            <a:xfrm>
              <a:off x="0" y="2208"/>
              <a:ext cx="5520" cy="1536"/>
              <a:chOff x="0" y="2208"/>
              <a:chExt cx="5520" cy="1536"/>
            </a:xfrm>
          </p:grpSpPr>
          <p:sp>
            <p:nvSpPr>
              <p:cNvPr id="8" name="Rectangle 5"/>
              <p:cNvSpPr>
                <a:spLocks noChangeArrowheads="1"/>
              </p:cNvSpPr>
              <p:nvPr/>
            </p:nvSpPr>
            <p:spPr bwMode="ltGray">
              <a:xfrm>
                <a:off x="624" y="2208"/>
                <a:ext cx="4896" cy="1536"/>
              </a:xfrm>
              <a:prstGeom prst="rect">
                <a:avLst/>
              </a:prstGeom>
              <a:solidFill>
                <a:schemeClr val="bg2"/>
              </a:solidFill>
              <a:ln>
                <a:noFill/>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9" name="Rectangle 6"/>
              <p:cNvSpPr>
                <a:spLocks noChangeArrowheads="1"/>
              </p:cNvSpPr>
              <p:nvPr/>
            </p:nvSpPr>
            <p:spPr bwMode="white">
              <a:xfrm>
                <a:off x="654" y="2352"/>
                <a:ext cx="4818" cy="1347"/>
              </a:xfrm>
              <a:prstGeom prst="rect">
                <a:avLst/>
              </a:prstGeom>
              <a:solidFill>
                <a:schemeClr val="bg1"/>
              </a:solidFill>
              <a:ln>
                <a:noFill/>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6399" name="Line 7"/>
              <p:cNvSpPr/>
              <p:nvPr/>
            </p:nvSpPr>
            <p:spPr>
              <a:xfrm>
                <a:off x="0" y="3072"/>
                <a:ext cx="624" cy="0"/>
              </a:xfrm>
              <a:prstGeom prst="line">
                <a:avLst/>
              </a:prstGeom>
              <a:ln w="50800" cap="flat" cmpd="sng">
                <a:solidFill>
                  <a:schemeClr val="bg2"/>
                </a:solidFill>
                <a:prstDash val="solid"/>
                <a:headEnd type="none" w="med" len="med"/>
                <a:tailEnd type="none" w="med" len="med"/>
              </a:ln>
            </p:spPr>
          </p:sp>
        </p:grpSp>
        <p:grpSp>
          <p:nvGrpSpPr>
            <p:cNvPr id="16394" name="Group 8"/>
            <p:cNvGrpSpPr/>
            <p:nvPr userDrawn="1"/>
          </p:nvGrpSpPr>
          <p:grpSpPr>
            <a:xfrm>
              <a:off x="400" y="336"/>
              <a:ext cx="5088" cy="192"/>
              <a:chOff x="400" y="336"/>
              <a:chExt cx="5088" cy="192"/>
            </a:xfrm>
          </p:grpSpPr>
          <p:sp>
            <p:nvSpPr>
              <p:cNvPr id="6" name="Rectangle 9"/>
              <p:cNvSpPr>
                <a:spLocks noChangeArrowheads="1"/>
              </p:cNvSpPr>
              <p:nvPr/>
            </p:nvSpPr>
            <p:spPr bwMode="auto">
              <a:xfrm>
                <a:off x="3952" y="336"/>
                <a:ext cx="1536" cy="192"/>
              </a:xfrm>
              <a:prstGeom prst="rect">
                <a:avLst/>
              </a:prstGeom>
              <a:solidFill>
                <a:schemeClr val="folHlink"/>
              </a:solidFill>
              <a:ln>
                <a:noFill/>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6396" name="Line 10"/>
              <p:cNvSpPr/>
              <p:nvPr/>
            </p:nvSpPr>
            <p:spPr>
              <a:xfrm>
                <a:off x="400" y="432"/>
                <a:ext cx="5088" cy="0"/>
              </a:xfrm>
              <a:prstGeom prst="line">
                <a:avLst/>
              </a:prstGeom>
              <a:ln w="44450" cap="flat" cmpd="sng">
                <a:solidFill>
                  <a:schemeClr val="bg2"/>
                </a:solidFill>
                <a:prstDash val="solid"/>
                <a:headEnd type="none" w="med" len="med"/>
                <a:tailEnd type="none" w="med" len="med"/>
              </a:ln>
            </p:spPr>
          </p:sp>
        </p:grpSp>
      </p:grpSp>
      <p:sp>
        <p:nvSpPr>
          <p:cNvPr id="139275" name="Rectangle 11"/>
          <p:cNvSpPr>
            <a:spLocks noGrp="1" noChangeArrowheads="1"/>
          </p:cNvSpPr>
          <p:nvPr>
            <p:ph type="ctrTitle"/>
          </p:nvPr>
        </p:nvSpPr>
        <p:spPr>
          <a:xfrm>
            <a:off x="2057400" y="1143000"/>
            <a:ext cx="6629400" cy="2209800"/>
          </a:xfrm>
        </p:spPr>
        <p:txBody>
          <a:bodyPr/>
          <a:lstStyle>
            <a:lvl1pPr>
              <a:defRPr sz="4800"/>
            </a:lvl1pPr>
          </a:lstStyle>
          <a:p>
            <a:pPr lvl="0"/>
            <a:r>
              <a:rPr lang="ru-RU" noProof="0"/>
              <a:t>Образец заголовка</a:t>
            </a:r>
            <a:endParaRPr lang="ru-RU" noProof="0"/>
          </a:p>
        </p:txBody>
      </p:sp>
      <p:sp>
        <p:nvSpPr>
          <p:cNvPr id="139276"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anose="05000000000000000000" pitchFamily="2" charset="2"/>
              <a:buNone/>
              <a:defRPr/>
            </a:lvl1pPr>
          </a:lstStyle>
          <a:p>
            <a:pPr lvl="0"/>
            <a:r>
              <a:rPr lang="ru-RU" noProof="0"/>
              <a:t>Образец подзаголовка</a:t>
            </a:r>
            <a:endParaRPr lang="ru-RU" noProof="0"/>
          </a:p>
        </p:txBody>
      </p:sp>
      <p:sp>
        <p:nvSpPr>
          <p:cNvPr id="11" name="Rectangle 13"/>
          <p:cNvSpPr>
            <a:spLocks noGrp="1" noChangeArrowheads="1"/>
          </p:cNvSpPr>
          <p:nvPr>
            <p:ph type="dt" sz="half" idx="2"/>
          </p:nvPr>
        </p:nvSpPr>
        <p:spPr bwMode="auto">
          <a:xfrm>
            <a:off x="912813" y="6251575"/>
            <a:ext cx="19050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Rectangle 14"/>
          <p:cNvSpPr>
            <a:spLocks noGrp="1" noChangeArrowheads="1"/>
          </p:cNvSpPr>
          <p:nvPr>
            <p:ph type="ftr" sz="quarter" idx="3"/>
          </p:nvPr>
        </p:nvSpPr>
        <p:spPr bwMode="auto">
          <a:xfrm>
            <a:off x="3354388" y="6248400"/>
            <a:ext cx="28956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Rectangle 15"/>
          <p:cNvSpPr>
            <a:spLocks noGrp="1" noChangeArrowheads="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Нижний колонтитул 4"/>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омер слайда 5"/>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endParaRPr lang="ru-RU"/>
          </a:p>
        </p:txBody>
      </p:sp>
      <p:sp>
        <p:nvSpPr>
          <p:cNvPr id="4" name="Дата 3"/>
          <p:cNvSpPr>
            <a:spLocks noGrp="1"/>
          </p:cNvSpPr>
          <p:nvPr>
            <p:ph type="dt" sz="half" idx="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Нижний колонтитул 4"/>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омер слайда 5"/>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Объект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Дата 4"/>
          <p:cNvSpPr>
            <a:spLocks noGrp="1"/>
          </p:cNvSpPr>
          <p:nvPr>
            <p:ph type="dt" sz="half" idx="1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ижний колонтитул 5"/>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 name="Номер слайда 6"/>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Дата 6"/>
          <p:cNvSpPr>
            <a:spLocks noGrp="1"/>
          </p:cNvSpPr>
          <p:nvPr>
            <p:ph type="dt" sz="half" idx="1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Нижний колонтитул 7"/>
          <p:cNvSpPr>
            <a:spLocks noGrp="1"/>
          </p:cNvSpPr>
          <p:nvPr>
            <p:ph type="ftr" sz="quarter" idx="1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Номер слайда 8"/>
          <p:cNvSpPr>
            <a:spLocks noGrp="1"/>
          </p:cNvSpPr>
          <p:nvPr>
            <p:ph type="sldNum" sz="quarter" idx="1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Дата 2"/>
          <p:cNvSpPr>
            <a:spLocks noGrp="1"/>
          </p:cNvSpPr>
          <p:nvPr>
            <p:ph type="dt" sz="half" idx="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 name="Нижний колонтитул 3"/>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Номер слайда 4"/>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bg>
      <p:bgPr>
        <a:solidFill>
          <a:schemeClr val="bg1"/>
        </a:solidFill>
        <a:effectLst/>
      </p:bgPr>
    </p:bg>
    <p:spTree>
      <p:nvGrpSpPr>
        <p:cNvPr id="1" name=""/>
        <p:cNvGrpSpPr/>
        <p:nvPr/>
      </p:nvGrpSpPr>
      <p:grpSpPr>
        <a:xfrm>
          <a:off x="0" y="0"/>
          <a:ext cx="0" cy="0"/>
          <a:chOff x="0" y="0"/>
          <a:chExt cx="0" cy="0"/>
        </a:xfrm>
      </p:grpSpPr>
      <p:sp>
        <p:nvSpPr>
          <p:cNvPr id="2" name="Дата 1"/>
          <p:cNvSpPr>
            <a:spLocks noGrp="1"/>
          </p:cNvSpPr>
          <p:nvPr>
            <p:ph type="dt" sz="half" idx="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Нижний колонтитул 2"/>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 name="Номер слайда 3"/>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endParaRPr lang="ru-RU"/>
          </a:p>
        </p:txBody>
      </p:sp>
      <p:sp>
        <p:nvSpPr>
          <p:cNvPr id="4" name="Замещающая дата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Замещающий нижний колонтитул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Замещающий номер слайда 5"/>
          <p:cNvSpPr>
            <a:spLocks noGrp="1"/>
          </p:cNvSpPr>
          <p:nvPr>
            <p:ph type="sldNum" sz="quarter" idx="12"/>
          </p:nvPr>
        </p:nvSpPr>
        <p:spPr/>
        <p:txBody>
          <a:bodyPr/>
          <a:p>
            <a:pPr lvl="0" eaLnBrk="1" hangingPunct="1">
              <a:buNone/>
            </a:pPr>
            <a:fld id="{9A0DB2DC-4C9A-4742-B13C-FB6460FD3503}" type="slidenum">
              <a:rPr lang="ru-RU" altLang="ru-RU" dirty="0">
                <a:latin typeface="Arial" panose="020B0604020202020204" pitchFamily="34" charset="0"/>
              </a:rPr>
            </a:fld>
            <a:endParaRPr lang="ru-RU" altLang="ru-RU" dirty="0">
              <a:latin typeface="Arial" panose="020B060402020202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endParaRPr lang="ru-RU"/>
          </a:p>
        </p:txBody>
      </p:sp>
      <p:sp>
        <p:nvSpPr>
          <p:cNvPr id="5" name="Дата 4"/>
          <p:cNvSpPr>
            <a:spLocks noGrp="1"/>
          </p:cNvSpPr>
          <p:nvPr>
            <p:ph type="dt" sz="half" idx="1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ижний колонтитул 5"/>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 name="Номер слайда 6"/>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folHlink"/>
              </a:buClr>
              <a:buSzPct val="90000"/>
              <a:buFont typeface="Wingdings" panose="05000000000000000000" pitchFamily="2" charset="2"/>
              <a:buNone/>
              <a:defRPr/>
            </a:pPr>
            <a:endParaRPr kumimoji="0" lang="ru-RU" sz="3200" b="0" i="0" u="none" strike="noStrike" kern="0" cap="none" spc="0" normalizeH="0" baseline="0" noProof="0">
              <a:ln>
                <a:noFill/>
              </a:ln>
              <a:solidFill>
                <a:schemeClr val="tx1"/>
              </a:solidFill>
              <a:effectLst/>
              <a:uLnTx/>
              <a:uFillTx/>
              <a:latin typeface="+mn-lt"/>
              <a:ea typeface="+mn-ea"/>
              <a:cs typeface="+mn-cs"/>
            </a:endParaRP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endParaRPr lang="ru-RU"/>
          </a:p>
        </p:txBody>
      </p:sp>
      <p:sp>
        <p:nvSpPr>
          <p:cNvPr id="5" name="Дата 4"/>
          <p:cNvSpPr>
            <a:spLocks noGrp="1"/>
          </p:cNvSpPr>
          <p:nvPr>
            <p:ph type="dt" sz="half" idx="1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ижний колонтитул 5"/>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 name="Номер слайда 6"/>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Нижний колонтитул 4"/>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омер слайда 5"/>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bg>
      <p:bgPr>
        <a:solidFill>
          <a:schemeClr val="bg1"/>
        </a:solidFill>
        <a:effectLst/>
      </p:bgPr>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43700" y="277813"/>
            <a:ext cx="1943100" cy="5853112"/>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914400" y="277813"/>
            <a:ext cx="5676900" cy="5853112"/>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2"/>
          </p:nvPr>
        </p:nvSpPr>
        <p:spPr bwMode="auto">
          <a:xfrm>
            <a:off x="914400" y="6251575"/>
            <a:ext cx="19812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Нижний колонтитул 4"/>
          <p:cNvSpPr>
            <a:spLocks noGrp="1"/>
          </p:cNvSpPr>
          <p:nvPr>
            <p:ph type="ftr" sz="quarter" idx="3"/>
          </p:nvPr>
        </p:nvSpPr>
        <p:spPr bwMode="auto">
          <a:xfrm>
            <a:off x="3352800" y="6248400"/>
            <a:ext cx="2971800" cy="45720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омер слайда 5"/>
          <p:cNvSpPr>
            <a:spLocks noGrp="1"/>
          </p:cNvSpPr>
          <p:nvPr>
            <p:ph type="sldNum" sz="quarter" idx="4"/>
          </p:nvPr>
        </p:nvSpPr>
        <p:spPr bwMode="auto">
          <a:xfrm>
            <a:off x="67818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endParaRPr lang="ru-RU"/>
          </a:p>
        </p:txBody>
      </p:sp>
      <p:sp>
        <p:nvSpPr>
          <p:cNvPr id="4" name="Дата 3"/>
          <p:cNvSpPr>
            <a:spLocks noGrp="1"/>
          </p:cNvSpPr>
          <p:nvPr>
            <p:ph type="dt" sz="half" idx="2"/>
          </p:nvPr>
        </p:nvSpPr>
        <p:spPr bwMode="auto">
          <a:xfrm>
            <a:off x="457200" y="6245225"/>
            <a:ext cx="2133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Нижний колонтитул 4"/>
          <p:cNvSpPr>
            <a:spLocks noGrp="1"/>
          </p:cNvSpPr>
          <p:nvPr>
            <p:ph type="ftr" sz="quarter" idx="3"/>
          </p:nvPr>
        </p:nvSpPr>
        <p:spPr bwMode="auto">
          <a:xfrm>
            <a:off x="3124200" y="6245225"/>
            <a:ext cx="2895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омер слайда 5"/>
          <p:cNvSpPr>
            <a:spLocks noGrp="1"/>
          </p:cNvSpPr>
          <p:nvPr>
            <p:ph type="sldNum" sz="quarter" idx="4"/>
          </p:nvPr>
        </p:nvSpPr>
        <p:spPr bwMode="auto">
          <a:xfrm>
            <a:off x="6553200" y="6245225"/>
            <a:ext cx="2133600" cy="47625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2"/>
          </p:nvPr>
        </p:nvSpPr>
        <p:spPr bwMode="auto">
          <a:xfrm>
            <a:off x="457200" y="6245225"/>
            <a:ext cx="2133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Нижний колонтитул 4"/>
          <p:cNvSpPr>
            <a:spLocks noGrp="1"/>
          </p:cNvSpPr>
          <p:nvPr>
            <p:ph type="ftr" sz="quarter" idx="3"/>
          </p:nvPr>
        </p:nvSpPr>
        <p:spPr bwMode="auto">
          <a:xfrm>
            <a:off x="3124200" y="6245225"/>
            <a:ext cx="2895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омер слайда 5"/>
          <p:cNvSpPr>
            <a:spLocks noGrp="1"/>
          </p:cNvSpPr>
          <p:nvPr>
            <p:ph type="sldNum" sz="quarter" idx="4"/>
          </p:nvPr>
        </p:nvSpPr>
        <p:spPr bwMode="auto">
          <a:xfrm>
            <a:off x="6553200" y="6245225"/>
            <a:ext cx="2133600" cy="47625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endParaRPr lang="ru-RU"/>
          </a:p>
        </p:txBody>
      </p:sp>
      <p:sp>
        <p:nvSpPr>
          <p:cNvPr id="4" name="Дата 3"/>
          <p:cNvSpPr>
            <a:spLocks noGrp="1"/>
          </p:cNvSpPr>
          <p:nvPr>
            <p:ph type="dt" sz="half" idx="2"/>
          </p:nvPr>
        </p:nvSpPr>
        <p:spPr bwMode="auto">
          <a:xfrm>
            <a:off x="457200" y="6245225"/>
            <a:ext cx="2133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Нижний колонтитул 4"/>
          <p:cNvSpPr>
            <a:spLocks noGrp="1"/>
          </p:cNvSpPr>
          <p:nvPr>
            <p:ph type="ftr" sz="quarter" idx="3"/>
          </p:nvPr>
        </p:nvSpPr>
        <p:spPr bwMode="auto">
          <a:xfrm>
            <a:off x="3124200" y="6245225"/>
            <a:ext cx="2895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омер слайда 5"/>
          <p:cNvSpPr>
            <a:spLocks noGrp="1"/>
          </p:cNvSpPr>
          <p:nvPr>
            <p:ph type="sldNum" sz="quarter" idx="4"/>
          </p:nvPr>
        </p:nvSpPr>
        <p:spPr bwMode="auto">
          <a:xfrm>
            <a:off x="6553200" y="6245225"/>
            <a:ext cx="2133600" cy="47625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Дата 4"/>
          <p:cNvSpPr>
            <a:spLocks noGrp="1"/>
          </p:cNvSpPr>
          <p:nvPr>
            <p:ph type="dt" sz="half" idx="12"/>
          </p:nvPr>
        </p:nvSpPr>
        <p:spPr bwMode="auto">
          <a:xfrm>
            <a:off x="457200" y="6245225"/>
            <a:ext cx="2133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ижний колонтитул 5"/>
          <p:cNvSpPr>
            <a:spLocks noGrp="1"/>
          </p:cNvSpPr>
          <p:nvPr>
            <p:ph type="ftr" sz="quarter" idx="3"/>
          </p:nvPr>
        </p:nvSpPr>
        <p:spPr bwMode="auto">
          <a:xfrm>
            <a:off x="3124200" y="6245225"/>
            <a:ext cx="2895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 name="Номер слайда 6"/>
          <p:cNvSpPr>
            <a:spLocks noGrp="1"/>
          </p:cNvSpPr>
          <p:nvPr>
            <p:ph type="sldNum" sz="quarter" idx="4"/>
          </p:nvPr>
        </p:nvSpPr>
        <p:spPr bwMode="auto">
          <a:xfrm>
            <a:off x="6553200" y="6245225"/>
            <a:ext cx="2133600" cy="47625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Дата 6"/>
          <p:cNvSpPr>
            <a:spLocks noGrp="1"/>
          </p:cNvSpPr>
          <p:nvPr>
            <p:ph type="dt" sz="half" idx="12"/>
          </p:nvPr>
        </p:nvSpPr>
        <p:spPr bwMode="auto">
          <a:xfrm>
            <a:off x="457200" y="6245225"/>
            <a:ext cx="2133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Нижний колонтитул 7"/>
          <p:cNvSpPr>
            <a:spLocks noGrp="1"/>
          </p:cNvSpPr>
          <p:nvPr>
            <p:ph type="ftr" sz="quarter" idx="13"/>
          </p:nvPr>
        </p:nvSpPr>
        <p:spPr bwMode="auto">
          <a:xfrm>
            <a:off x="3124200" y="6245225"/>
            <a:ext cx="2895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Номер слайда 8"/>
          <p:cNvSpPr>
            <a:spLocks noGrp="1"/>
          </p:cNvSpPr>
          <p:nvPr>
            <p:ph type="sldNum" sz="quarter" idx="14"/>
          </p:nvPr>
        </p:nvSpPr>
        <p:spPr bwMode="auto">
          <a:xfrm>
            <a:off x="6553200" y="6245225"/>
            <a:ext cx="2133600" cy="47625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Дата 2"/>
          <p:cNvSpPr>
            <a:spLocks noGrp="1"/>
          </p:cNvSpPr>
          <p:nvPr>
            <p:ph type="dt" sz="half" idx="2"/>
          </p:nvPr>
        </p:nvSpPr>
        <p:spPr bwMode="auto">
          <a:xfrm>
            <a:off x="457200" y="6245225"/>
            <a:ext cx="2133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 name="Нижний колонтитул 3"/>
          <p:cNvSpPr>
            <a:spLocks noGrp="1"/>
          </p:cNvSpPr>
          <p:nvPr>
            <p:ph type="ftr" sz="quarter" idx="3"/>
          </p:nvPr>
        </p:nvSpPr>
        <p:spPr bwMode="auto">
          <a:xfrm>
            <a:off x="3124200" y="6245225"/>
            <a:ext cx="2895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Номер слайда 4"/>
          <p:cNvSpPr>
            <a:spLocks noGrp="1"/>
          </p:cNvSpPr>
          <p:nvPr>
            <p:ph type="sldNum" sz="quarter" idx="4"/>
          </p:nvPr>
        </p:nvSpPr>
        <p:spPr bwMode="auto">
          <a:xfrm>
            <a:off x="6553200" y="6245225"/>
            <a:ext cx="2133600" cy="47625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Замещающая дата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Замещающий нижний колонтитул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Замещающий номер слайда 6"/>
          <p:cNvSpPr>
            <a:spLocks noGrp="1"/>
          </p:cNvSpPr>
          <p:nvPr>
            <p:ph type="sldNum" sz="quarter" idx="12"/>
          </p:nvPr>
        </p:nvSpPr>
        <p:spPr/>
        <p:txBody>
          <a:bodyPr/>
          <a:p>
            <a:pPr lvl="0" eaLnBrk="1" hangingPunct="1">
              <a:buNone/>
            </a:pPr>
            <a:fld id="{9A0DB2DC-4C9A-4742-B13C-FB6460FD3503}" type="slidenum">
              <a:rPr lang="ru-RU" altLang="ru-RU" dirty="0">
                <a:latin typeface="Arial" panose="020B0604020202020204" pitchFamily="34" charset="0"/>
              </a:rPr>
            </a:fld>
            <a:endParaRPr lang="ru-RU" altLang="ru-RU" dirty="0">
              <a:latin typeface="Arial" panose="020B0604020202020204" pitchFamily="34" charset="0"/>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bg>
      <p:bgPr>
        <a:solidFill>
          <a:schemeClr val="bg1"/>
        </a:solidFill>
        <a:effectLst/>
      </p:bgPr>
    </p:bg>
    <p:spTree>
      <p:nvGrpSpPr>
        <p:cNvPr id="1" name=""/>
        <p:cNvGrpSpPr/>
        <p:nvPr/>
      </p:nvGrpSpPr>
      <p:grpSpPr>
        <a:xfrm>
          <a:off x="0" y="0"/>
          <a:ext cx="0" cy="0"/>
          <a:chOff x="0" y="0"/>
          <a:chExt cx="0" cy="0"/>
        </a:xfrm>
      </p:grpSpPr>
      <p:sp>
        <p:nvSpPr>
          <p:cNvPr id="2" name="Дата 1"/>
          <p:cNvSpPr>
            <a:spLocks noGrp="1"/>
          </p:cNvSpPr>
          <p:nvPr>
            <p:ph type="dt" sz="half" idx="2"/>
          </p:nvPr>
        </p:nvSpPr>
        <p:spPr bwMode="auto">
          <a:xfrm>
            <a:off x="457200" y="6245225"/>
            <a:ext cx="2133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Нижний колонтитул 2"/>
          <p:cNvSpPr>
            <a:spLocks noGrp="1"/>
          </p:cNvSpPr>
          <p:nvPr>
            <p:ph type="ftr" sz="quarter" idx="3"/>
          </p:nvPr>
        </p:nvSpPr>
        <p:spPr bwMode="auto">
          <a:xfrm>
            <a:off x="3124200" y="6245225"/>
            <a:ext cx="2895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 name="Номер слайда 3"/>
          <p:cNvSpPr>
            <a:spLocks noGrp="1"/>
          </p:cNvSpPr>
          <p:nvPr>
            <p:ph type="sldNum" sz="quarter" idx="4"/>
          </p:nvPr>
        </p:nvSpPr>
        <p:spPr bwMode="auto">
          <a:xfrm>
            <a:off x="6553200" y="6245225"/>
            <a:ext cx="2133600" cy="47625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endParaRPr lang="ru-RU"/>
          </a:p>
        </p:txBody>
      </p:sp>
      <p:sp>
        <p:nvSpPr>
          <p:cNvPr id="5" name="Дата 4"/>
          <p:cNvSpPr>
            <a:spLocks noGrp="1"/>
          </p:cNvSpPr>
          <p:nvPr>
            <p:ph type="dt" sz="half" idx="12"/>
          </p:nvPr>
        </p:nvSpPr>
        <p:spPr bwMode="auto">
          <a:xfrm>
            <a:off x="457200" y="6245225"/>
            <a:ext cx="2133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ижний колонтитул 5"/>
          <p:cNvSpPr>
            <a:spLocks noGrp="1"/>
          </p:cNvSpPr>
          <p:nvPr>
            <p:ph type="ftr" sz="quarter" idx="3"/>
          </p:nvPr>
        </p:nvSpPr>
        <p:spPr bwMode="auto">
          <a:xfrm>
            <a:off x="3124200" y="6245225"/>
            <a:ext cx="2895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 name="Номер слайда 6"/>
          <p:cNvSpPr>
            <a:spLocks noGrp="1"/>
          </p:cNvSpPr>
          <p:nvPr>
            <p:ph type="sldNum" sz="quarter" idx="4"/>
          </p:nvPr>
        </p:nvSpPr>
        <p:spPr bwMode="auto">
          <a:xfrm>
            <a:off x="6553200" y="6245225"/>
            <a:ext cx="2133600" cy="47625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ru-RU" sz="3200" b="0" i="0" u="none" strike="noStrike" kern="0" cap="none" spc="0" normalizeH="0" baseline="0" noProof="0">
              <a:ln>
                <a:noFill/>
              </a:ln>
              <a:solidFill>
                <a:schemeClr val="tx1"/>
              </a:solidFill>
              <a:effectLst/>
              <a:uLnTx/>
              <a:uFillTx/>
              <a:latin typeface="+mn-lt"/>
              <a:ea typeface="+mn-ea"/>
              <a:cs typeface="+mn-cs"/>
            </a:endParaRP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endParaRPr lang="ru-RU"/>
          </a:p>
        </p:txBody>
      </p:sp>
      <p:sp>
        <p:nvSpPr>
          <p:cNvPr id="5" name="Дата 4"/>
          <p:cNvSpPr>
            <a:spLocks noGrp="1"/>
          </p:cNvSpPr>
          <p:nvPr>
            <p:ph type="dt" sz="half" idx="12"/>
          </p:nvPr>
        </p:nvSpPr>
        <p:spPr bwMode="auto">
          <a:xfrm>
            <a:off x="457200" y="6245225"/>
            <a:ext cx="2133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ижний колонтитул 5"/>
          <p:cNvSpPr>
            <a:spLocks noGrp="1"/>
          </p:cNvSpPr>
          <p:nvPr>
            <p:ph type="ftr" sz="quarter" idx="3"/>
          </p:nvPr>
        </p:nvSpPr>
        <p:spPr bwMode="auto">
          <a:xfrm>
            <a:off x="3124200" y="6245225"/>
            <a:ext cx="2895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 name="Номер слайда 6"/>
          <p:cNvSpPr>
            <a:spLocks noGrp="1"/>
          </p:cNvSpPr>
          <p:nvPr>
            <p:ph type="sldNum" sz="quarter" idx="4"/>
          </p:nvPr>
        </p:nvSpPr>
        <p:spPr bwMode="auto">
          <a:xfrm>
            <a:off x="6553200" y="6245225"/>
            <a:ext cx="2133600" cy="47625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2"/>
          </p:nvPr>
        </p:nvSpPr>
        <p:spPr bwMode="auto">
          <a:xfrm>
            <a:off x="457200" y="6245225"/>
            <a:ext cx="2133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Нижний колонтитул 4"/>
          <p:cNvSpPr>
            <a:spLocks noGrp="1"/>
          </p:cNvSpPr>
          <p:nvPr>
            <p:ph type="ftr" sz="quarter" idx="3"/>
          </p:nvPr>
        </p:nvSpPr>
        <p:spPr bwMode="auto">
          <a:xfrm>
            <a:off x="3124200" y="6245225"/>
            <a:ext cx="2895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омер слайда 5"/>
          <p:cNvSpPr>
            <a:spLocks noGrp="1"/>
          </p:cNvSpPr>
          <p:nvPr>
            <p:ph type="sldNum" sz="quarter" idx="4"/>
          </p:nvPr>
        </p:nvSpPr>
        <p:spPr bwMode="auto">
          <a:xfrm>
            <a:off x="6553200" y="6245225"/>
            <a:ext cx="2133600" cy="47625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bg>
      <p:bgPr>
        <a:solidFill>
          <a:schemeClr val="bg1"/>
        </a:solidFill>
        <a:effectLst/>
      </p:bgPr>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2"/>
          </p:nvPr>
        </p:nvSpPr>
        <p:spPr bwMode="auto">
          <a:xfrm>
            <a:off x="457200" y="6245225"/>
            <a:ext cx="2133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Нижний колонтитул 4"/>
          <p:cNvSpPr>
            <a:spLocks noGrp="1"/>
          </p:cNvSpPr>
          <p:nvPr>
            <p:ph type="ftr" sz="quarter" idx="3"/>
          </p:nvPr>
        </p:nvSpPr>
        <p:spPr bwMode="auto">
          <a:xfrm>
            <a:off x="3124200" y="6245225"/>
            <a:ext cx="2895600" cy="476250"/>
          </a:xfrm>
          <a:prstGeom prst="rect">
            <a:avLst/>
          </a:prstGeom>
        </p:spPr>
        <p:txBody>
          <a:bodyPr vert="horz" wrap="square" lIns="91440" tIns="45720" rIns="91440" bIns="45720" numCol="1" anchor="t"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Номер слайда 5"/>
          <p:cNvSpPr>
            <a:spLocks noGrp="1"/>
          </p:cNvSpPr>
          <p:nvPr>
            <p:ph type="sldNum" sz="quarter" idx="4"/>
          </p:nvPr>
        </p:nvSpPr>
        <p:spPr bwMode="auto">
          <a:xfrm>
            <a:off x="6553200" y="6245225"/>
            <a:ext cx="2133600" cy="476250"/>
          </a:xfrm>
          <a:prstGeom prst="rect">
            <a:avLst/>
          </a:prstGeom>
        </p:spPr>
        <p:txBody>
          <a:bodyPr vert="horz" wrap="square" lIns="91440" tIns="45720" rIns="91440" bIns="45720" numCol="1" anchor="t" anchorCtr="0" compatLnSpc="1"/>
          <a:p>
            <a:pPr algn="r">
              <a:buNone/>
            </a:pPr>
            <a:fld id="{9A0DB2DC-4C9A-4742-B13C-FB6460FD3503}" type="slidenum">
              <a:rPr lang="ru-RU" altLang="ru-RU" dirty="0"/>
            </a:fld>
            <a:endParaRPr lang="ru-RU" alt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Замещающая дата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8" name="Замещающий нижний колонтитул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9" name="Замещающий номер слайда 8"/>
          <p:cNvSpPr>
            <a:spLocks noGrp="1"/>
          </p:cNvSpPr>
          <p:nvPr>
            <p:ph type="sldNum" sz="quarter" idx="12"/>
          </p:nvPr>
        </p:nvSpPr>
        <p:spPr/>
        <p:txBody>
          <a:bodyPr/>
          <a:p>
            <a:pPr lvl="0" eaLnBrk="1" hangingPunct="1">
              <a:buNone/>
            </a:pPr>
            <a:fld id="{9A0DB2DC-4C9A-4742-B13C-FB6460FD3503}" type="slidenum">
              <a:rPr lang="ru-RU" altLang="ru-RU" dirty="0">
                <a:latin typeface="Arial" panose="020B0604020202020204" pitchFamily="34" charset="0"/>
              </a:rPr>
            </a:fld>
            <a:endParaRPr lang="ru-RU" altLang="ru-RU"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Замещающая дата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Замещающий нижний колонтитул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Замещающий номер слайда 4"/>
          <p:cNvSpPr>
            <a:spLocks noGrp="1"/>
          </p:cNvSpPr>
          <p:nvPr>
            <p:ph type="sldNum" sz="quarter" idx="12"/>
          </p:nvPr>
        </p:nvSpPr>
        <p:spPr/>
        <p:txBody>
          <a:bodyPr/>
          <a:p>
            <a:pPr lvl="0" eaLnBrk="1" hangingPunct="1">
              <a:buNone/>
            </a:pPr>
            <a:fld id="{9A0DB2DC-4C9A-4742-B13C-FB6460FD3503}" type="slidenum">
              <a:rPr lang="ru-RU" altLang="ru-RU" dirty="0">
                <a:latin typeface="Arial" panose="020B0604020202020204" pitchFamily="34" charset="0"/>
              </a:rPr>
            </a:fld>
            <a:endParaRPr lang="ru-RU" altLang="ru-RU" dirty="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Замещающий нижний колонтитул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Замещающий номер слайда 3"/>
          <p:cNvSpPr>
            <a:spLocks noGrp="1"/>
          </p:cNvSpPr>
          <p:nvPr>
            <p:ph type="sldNum" sz="quarter" idx="12"/>
          </p:nvPr>
        </p:nvSpPr>
        <p:spPr/>
        <p:txBody>
          <a:bodyPr/>
          <a:p>
            <a:pPr lvl="0" eaLnBrk="1" hangingPunct="1">
              <a:buNone/>
            </a:pPr>
            <a:fld id="{9A0DB2DC-4C9A-4742-B13C-FB6460FD3503}" type="slidenum">
              <a:rPr lang="ru-RU" altLang="ru-RU" dirty="0">
                <a:latin typeface="Arial" panose="020B0604020202020204" pitchFamily="34" charset="0"/>
              </a:rPr>
            </a:fld>
            <a:endParaRPr lang="ru-RU" altLang="ru-RU" dirty="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endParaRPr lang="ru-RU"/>
          </a:p>
        </p:txBody>
      </p:sp>
      <p:sp>
        <p:nvSpPr>
          <p:cNvPr id="5" name="Замещающая дата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Замещающий нижний колонтитул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Замещающий номер слайда 6"/>
          <p:cNvSpPr>
            <a:spLocks noGrp="1"/>
          </p:cNvSpPr>
          <p:nvPr>
            <p:ph type="sldNum" sz="quarter" idx="12"/>
          </p:nvPr>
        </p:nvSpPr>
        <p:spPr/>
        <p:txBody>
          <a:bodyPr/>
          <a:p>
            <a:pPr lvl="0" eaLnBrk="1" hangingPunct="1">
              <a:buNone/>
            </a:pPr>
            <a:fld id="{9A0DB2DC-4C9A-4742-B13C-FB6460FD3503}" type="slidenum">
              <a:rPr lang="ru-RU" altLang="ru-RU" dirty="0">
                <a:latin typeface="Arial" panose="020B0604020202020204" pitchFamily="34" charset="0"/>
              </a:rPr>
            </a:fld>
            <a:endParaRPr lang="ru-RU" altLang="ru-RU"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ru-RU" sz="3200" b="0" i="0" u="none" strike="noStrike" kern="0" cap="none" spc="0" normalizeH="0" baseline="0" noProof="0">
              <a:ln>
                <a:noFill/>
              </a:ln>
              <a:solidFill>
                <a:schemeClr val="tx1"/>
              </a:solidFill>
              <a:effectLst/>
              <a:uLnTx/>
              <a:uFillTx/>
              <a:latin typeface="+mn-lt"/>
              <a:ea typeface="+mn-ea"/>
              <a:cs typeface="+mn-cs"/>
            </a:endParaRP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endParaRPr lang="ru-RU"/>
          </a:p>
        </p:txBody>
      </p:sp>
      <p:sp>
        <p:nvSpPr>
          <p:cNvPr id="5" name="Замещающая дата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Замещающий нижний колонтитул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Замещающий номер слайда 6"/>
          <p:cNvSpPr>
            <a:spLocks noGrp="1"/>
          </p:cNvSpPr>
          <p:nvPr>
            <p:ph type="sldNum" sz="quarter" idx="12"/>
          </p:nvPr>
        </p:nvSpPr>
        <p:spPr/>
        <p:txBody>
          <a:bodyPr/>
          <a:p>
            <a:pPr lvl="0" eaLnBrk="1" hangingPunct="1">
              <a:buNone/>
            </a:pPr>
            <a:fld id="{9A0DB2DC-4C9A-4742-B13C-FB6460FD3503}" type="slidenum">
              <a:rPr lang="ru-RU" altLang="ru-RU" dirty="0">
                <a:latin typeface="Arial" panose="020B0604020202020204" pitchFamily="34" charset="0"/>
              </a:rPr>
            </a:fld>
            <a:endParaRPr lang="ru-RU" altLang="ru-RU"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2" Type="http://schemas.openxmlformats.org/officeDocument/2006/relationships/theme" Target="../theme/theme3.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2" Type="http://schemas.openxmlformats.org/officeDocument/2006/relationships/theme" Target="../theme/theme4.xml"/><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A8486">
                <a:alpha val="100000"/>
              </a:srgbClr>
            </a:gs>
            <a:gs pos="50000">
              <a:srgbClr val="9ABEC1">
                <a:alpha val="100000"/>
              </a:srgbClr>
            </a:gs>
            <a:gs pos="100000">
              <a:srgbClr val="B8E3E6">
                <a:alpha val="100000"/>
              </a:srgbClr>
            </a:gs>
          </a:gsLst>
          <a:lin ang="5400000"/>
          <a:tileRect/>
        </a:gradFill>
        <a:effectLst/>
      </p:bgPr>
    </p:bg>
    <p:spTree>
      <p:nvGrpSpPr>
        <p:cNvPr id="1" name=""/>
        <p:cNvGrpSpPr/>
        <p:nvPr/>
      </p:nvGrpSpPr>
      <p:grpSpPr/>
      <p:sp>
        <p:nvSpPr>
          <p:cNvPr id="1026" name="Rectangle 2"/>
          <p:cNvSpPr>
            <a:spLocks noGrp="1"/>
          </p:cNvSpPr>
          <p:nvPr>
            <p:ph type="title"/>
          </p:nvPr>
        </p:nvSpPr>
        <p:spPr>
          <a:xfrm>
            <a:off x="457200" y="274638"/>
            <a:ext cx="8229600" cy="1143000"/>
          </a:xfrm>
          <a:prstGeom prst="rect">
            <a:avLst/>
          </a:prstGeom>
          <a:noFill/>
          <a:ln w="9525">
            <a:noFill/>
          </a:ln>
        </p:spPr>
        <p:txBody>
          <a:bodyPr anchor="ctr" anchorCtr="0"/>
          <a:p>
            <a:pPr lvl="0"/>
            <a:r>
              <a:rPr lang="ru-RU" altLang="ru-RU" dirty="0"/>
              <a:t>Образец заголовка</a:t>
            </a:r>
            <a:endParaRPr lang="ru-RU" altLang="ru-RU" dirty="0"/>
          </a:p>
        </p:txBody>
      </p:sp>
      <p:sp>
        <p:nvSpPr>
          <p:cNvPr id="1027" name="Rectangle 3"/>
          <p:cNvSpPr>
            <a:spLocks noGrp="1"/>
          </p:cNvSpPr>
          <p:nvPr>
            <p:ph type="body" idx="1"/>
          </p:nvPr>
        </p:nvSpPr>
        <p:spPr>
          <a:xfrm>
            <a:off x="457200" y="1600200"/>
            <a:ext cx="8229600" cy="4525963"/>
          </a:xfrm>
          <a:prstGeom prst="rect">
            <a:avLst/>
          </a:prstGeom>
          <a:noFill/>
          <a:ln w="9525">
            <a:noFill/>
          </a:ln>
        </p:spPr>
        <p:txBody>
          <a:bodyPr/>
          <a:p>
            <a:pPr lvl="0"/>
            <a:r>
              <a:rPr lang="ru-RU" altLang="ru-RU" dirty="0"/>
              <a:t>Образец текста</a:t>
            </a:r>
            <a:endParaRPr lang="ru-RU" altLang="ru-RU" dirty="0"/>
          </a:p>
          <a:p>
            <a:pPr lvl="1"/>
            <a:r>
              <a:rPr lang="ru-RU" altLang="ru-RU" dirty="0"/>
              <a:t>Второй уровень</a:t>
            </a:r>
            <a:endParaRPr lang="ru-RU" altLang="ru-RU" dirty="0"/>
          </a:p>
          <a:p>
            <a:pPr lvl="2"/>
            <a:r>
              <a:rPr lang="ru-RU" altLang="ru-RU" dirty="0"/>
              <a:t>Третий уровень</a:t>
            </a:r>
            <a:endParaRPr lang="ru-RU" altLang="ru-RU" dirty="0"/>
          </a:p>
          <a:p>
            <a:pPr lvl="3"/>
            <a:r>
              <a:rPr lang="ru-RU" altLang="ru-RU" dirty="0"/>
              <a:t>Четвертый уровень</a:t>
            </a:r>
            <a:endParaRPr lang="ru-RU" altLang="ru-RU" dirty="0"/>
          </a:p>
          <a:p>
            <a:pPr lvl="4"/>
            <a:r>
              <a:rPr lang="ru-RU" altLang="ru-RU" dirty="0"/>
              <a:t>Пятый уровень</a:t>
            </a:r>
            <a:endParaRPr lang="ru-RU" altLang="ru-RU" dirty="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atin typeface="Arial" panose="020B060402020202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a:defRPr sz="1400"/>
            </a:lvl1pPr>
          </a:lstStyle>
          <a:p>
            <a:pPr lvl="0" eaLnBrk="1" hangingPunct="1">
              <a:buNone/>
            </a:pPr>
            <a:fld id="{9A0DB2DC-4C9A-4742-B13C-FB6460FD3503}" type="slidenum">
              <a:rPr lang="ru-RU" altLang="ru-RU" dirty="0">
                <a:latin typeface="Arial" panose="020B0604020202020204" pitchFamily="34" charset="0"/>
              </a:rPr>
            </a:fld>
            <a:endParaRPr lang="ru-RU" altLang="ru-RU"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grpSp>
        <p:nvGrpSpPr>
          <p:cNvPr id="2050" name="Group 2"/>
          <p:cNvGrpSpPr/>
          <p:nvPr/>
        </p:nvGrpSpPr>
        <p:grpSpPr>
          <a:xfrm>
            <a:off x="0" y="0"/>
            <a:ext cx="8686800" cy="4876800"/>
            <a:chOff x="0" y="0"/>
            <a:chExt cx="5472" cy="3072"/>
          </a:xfrm>
        </p:grpSpPr>
        <p:sp>
          <p:nvSpPr>
            <p:cNvPr id="5129" name="Rectangle 3"/>
            <p:cNvSpPr>
              <a:spLocks noChangeArrowheads="1"/>
            </p:cNvSpPr>
            <p:nvPr/>
          </p:nvSpPr>
          <p:spPr bwMode="auto">
            <a:xfrm>
              <a:off x="0" y="0"/>
              <a:ext cx="384" cy="3072"/>
            </a:xfrm>
            <a:prstGeom prst="rect">
              <a:avLst/>
            </a:prstGeom>
            <a:solidFill>
              <a:schemeClr val="accent1"/>
            </a:solidFill>
            <a:ln>
              <a:noFill/>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2058" name="Group 4"/>
            <p:cNvGrpSpPr/>
            <p:nvPr/>
          </p:nvGrpSpPr>
          <p:grpSpPr>
            <a:xfrm>
              <a:off x="240" y="893"/>
              <a:ext cx="5232" cy="115"/>
              <a:chOff x="240" y="893"/>
              <a:chExt cx="5232" cy="115"/>
            </a:xfrm>
          </p:grpSpPr>
          <p:sp>
            <p:nvSpPr>
              <p:cNvPr id="5131" name="Rectangle 5"/>
              <p:cNvSpPr>
                <a:spLocks noChangeArrowheads="1"/>
              </p:cNvSpPr>
              <p:nvPr/>
            </p:nvSpPr>
            <p:spPr bwMode="auto">
              <a:xfrm>
                <a:off x="4320" y="893"/>
                <a:ext cx="1152" cy="115"/>
              </a:xfrm>
              <a:prstGeom prst="rect">
                <a:avLst/>
              </a:prstGeom>
              <a:solidFill>
                <a:schemeClr val="folHlink"/>
              </a:solidFill>
              <a:ln>
                <a:noFill/>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060" name="Line 6"/>
              <p:cNvSpPr/>
              <p:nvPr/>
            </p:nvSpPr>
            <p:spPr>
              <a:xfrm>
                <a:off x="240" y="941"/>
                <a:ext cx="5232" cy="0"/>
              </a:xfrm>
              <a:prstGeom prst="line">
                <a:avLst/>
              </a:prstGeom>
              <a:ln w="19050" cap="flat" cmpd="sng">
                <a:solidFill>
                  <a:schemeClr val="bg2"/>
                </a:solidFill>
                <a:prstDash val="solid"/>
                <a:headEnd type="none" w="med" len="med"/>
                <a:tailEnd type="none" w="med" len="med"/>
              </a:ln>
            </p:spPr>
          </p:sp>
        </p:grpSp>
      </p:grpSp>
      <p:sp>
        <p:nvSpPr>
          <p:cNvPr id="2051" name="Rectangle 7"/>
          <p:cNvSpPr>
            <a:spLocks noGrp="1"/>
          </p:cNvSpPr>
          <p:nvPr>
            <p:ph type="title"/>
          </p:nvPr>
        </p:nvSpPr>
        <p:spPr>
          <a:xfrm>
            <a:off x="914400" y="277813"/>
            <a:ext cx="7772400" cy="1143000"/>
          </a:xfrm>
          <a:prstGeom prst="rect">
            <a:avLst/>
          </a:prstGeom>
          <a:noFill/>
          <a:ln w="9525">
            <a:noFill/>
          </a:ln>
        </p:spPr>
        <p:txBody>
          <a:bodyPr anchor="ctr" anchorCtr="0"/>
          <a:p>
            <a:pPr lvl="0"/>
            <a:r>
              <a:rPr lang="ru-RU" altLang="ru-RU" dirty="0"/>
              <a:t>Образец заголовка</a:t>
            </a:r>
            <a:endParaRPr lang="ru-RU" altLang="ru-RU" dirty="0"/>
          </a:p>
        </p:txBody>
      </p:sp>
      <p:sp>
        <p:nvSpPr>
          <p:cNvPr id="2052" name="Rectangle 8"/>
          <p:cNvSpPr>
            <a:spLocks noGrp="1"/>
          </p:cNvSpPr>
          <p:nvPr>
            <p:ph type="body" idx="1"/>
          </p:nvPr>
        </p:nvSpPr>
        <p:spPr>
          <a:xfrm>
            <a:off x="914400" y="1600200"/>
            <a:ext cx="7772400" cy="4530725"/>
          </a:xfrm>
          <a:prstGeom prst="rect">
            <a:avLst/>
          </a:prstGeom>
          <a:noFill/>
          <a:ln w="9525">
            <a:noFill/>
          </a:ln>
        </p:spPr>
        <p:txBody>
          <a:bodyPr/>
          <a:p>
            <a:pPr lvl="0"/>
            <a:r>
              <a:rPr lang="ru-RU" altLang="ru-RU" dirty="0"/>
              <a:t>Образец текста</a:t>
            </a:r>
            <a:endParaRPr lang="ru-RU" altLang="ru-RU" dirty="0"/>
          </a:p>
          <a:p>
            <a:pPr lvl="1"/>
            <a:r>
              <a:rPr lang="ru-RU" altLang="ru-RU" dirty="0"/>
              <a:t>Второй уровень</a:t>
            </a:r>
            <a:endParaRPr lang="ru-RU" altLang="ru-RU" dirty="0"/>
          </a:p>
          <a:p>
            <a:pPr lvl="2"/>
            <a:r>
              <a:rPr lang="ru-RU" altLang="ru-RU" dirty="0"/>
              <a:t>Третий уровень</a:t>
            </a:r>
            <a:endParaRPr lang="ru-RU" altLang="ru-RU" dirty="0"/>
          </a:p>
          <a:p>
            <a:pPr lvl="3"/>
            <a:r>
              <a:rPr lang="ru-RU" altLang="ru-RU" dirty="0"/>
              <a:t>Четвертый уровень</a:t>
            </a:r>
            <a:endParaRPr lang="ru-RU" altLang="ru-RU" dirty="0"/>
          </a:p>
          <a:p>
            <a:pPr lvl="4"/>
            <a:r>
              <a:rPr lang="ru-RU" altLang="ru-RU" dirty="0"/>
              <a:t>Пятый уровень</a:t>
            </a:r>
            <a:endParaRPr lang="ru-RU" altLang="ru-RU" dirty="0"/>
          </a:p>
        </p:txBody>
      </p:sp>
      <p:sp>
        <p:nvSpPr>
          <p:cNvPr id="138249" name="Rectangle 9"/>
          <p:cNvSpPr>
            <a:spLocks noGrp="1" noChangeArrowheads="1"/>
          </p:cNvSpPr>
          <p:nvPr>
            <p:ph type="dt" sz="half" idx="2"/>
          </p:nvPr>
        </p:nvSpPr>
        <p:spPr bwMode="auto">
          <a:xfrm>
            <a:off x="914400" y="6251575"/>
            <a:ext cx="1981200" cy="457200"/>
          </a:xfrm>
          <a:prstGeom prst="rect">
            <a:avLst/>
          </a:prstGeom>
          <a:noFill/>
          <a:ln>
            <a:noFill/>
          </a:ln>
          <a:effectLst/>
        </p:spPr>
        <p:txBody>
          <a:bodyPr vert="horz" wrap="square" lIns="91440" tIns="45720" rIns="91440" bIns="45720" numCol="1" anchor="t" anchorCtr="0" compatLnSpc="1"/>
          <a:lstStyle>
            <a:lvl1pPr eaLnBrk="1" hangingPunct="1">
              <a:defRPr sz="1000">
                <a:solidFill>
                  <a:srgbClr val="000000"/>
                </a:solidFill>
                <a:latin typeface="Arial" panose="020B0604020202020204" pitchFamily="34" charset="0"/>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38250" name="Rectangle 10"/>
          <p:cNvSpPr>
            <a:spLocks noGrp="1" noChangeArrowheads="1"/>
          </p:cNvSpPr>
          <p:nvPr>
            <p:ph type="ftr" sz="quarter" idx="3"/>
          </p:nvPr>
        </p:nvSpPr>
        <p:spPr bwMode="auto">
          <a:xfrm>
            <a:off x="3352800" y="6248400"/>
            <a:ext cx="2971800" cy="457200"/>
          </a:xfrm>
          <a:prstGeom prst="rect">
            <a:avLst/>
          </a:prstGeom>
          <a:noFill/>
          <a:ln>
            <a:noFill/>
          </a:ln>
          <a:effectLst/>
        </p:spPr>
        <p:txBody>
          <a:bodyPr vert="horz" wrap="square" lIns="91440" tIns="45720" rIns="91440" bIns="45720" numCol="1" anchor="t" anchorCtr="0" compatLnSpc="1"/>
          <a:lstStyle>
            <a:lvl1pPr algn="ctr" eaLnBrk="1" hangingPunct="1">
              <a:defRPr sz="1000">
                <a:solidFill>
                  <a:srgbClr val="000000"/>
                </a:solidFill>
                <a:latin typeface="Arial" panose="020B0604020202020204" pitchFamily="34" charset="0"/>
                <a:cs typeface="+mn-cs"/>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38251" name="Rectangle 11"/>
          <p:cNvSpPr>
            <a:spLocks noGrp="1" noChangeArrowheads="1"/>
          </p:cNvSpPr>
          <p:nvPr>
            <p:ph type="sldNum" sz="quarter" idx="4"/>
          </p:nvPr>
        </p:nvSpPr>
        <p:spPr bwMode="auto">
          <a:xfrm>
            <a:off x="6781800" y="6248400"/>
            <a:ext cx="1905000" cy="457200"/>
          </a:xfrm>
          <a:prstGeom prst="rect">
            <a:avLst/>
          </a:prstGeom>
          <a:noFill/>
          <a:ln>
            <a:noFill/>
          </a:ln>
          <a:effectLst/>
        </p:spPr>
        <p:txBody>
          <a:bodyPr vert="horz" wrap="square" lIns="91440" tIns="45720" rIns="91440" bIns="45720" numCol="1" anchor="t" anchorCtr="0" compatLnSpc="1"/>
          <a:lstStyle>
            <a:lvl1pPr algn="r">
              <a:defRPr sz="1000">
                <a:solidFill>
                  <a:srgbClr val="000000"/>
                </a:solidFill>
              </a:defRPr>
            </a:lvl1pPr>
          </a:lstStyle>
          <a:p>
            <a:pPr lvl="0" eaLnBrk="1" hangingPunct="1">
              <a:buNone/>
            </a:pPr>
            <a:fld id="{9A0DB2DC-4C9A-4742-B13C-FB6460FD3503}" type="slidenum">
              <a:rPr lang="ru-RU" altLang="ru-RU" dirty="0">
                <a:latin typeface="Arial" panose="020B0604020202020204" pitchFamily="34" charset="0"/>
              </a:rPr>
            </a:fld>
            <a:endParaRPr lang="ru-RU" altLang="ru-RU" dirty="0">
              <a:latin typeface="Arial" panose="020B0604020202020204" pitchFamily="34" charset="0"/>
            </a:endParaRPr>
          </a:p>
        </p:txBody>
      </p:sp>
      <p:sp>
        <p:nvSpPr>
          <p:cNvPr id="2056" name="Line 12"/>
          <p:cNvSpPr/>
          <p:nvPr/>
        </p:nvSpPr>
        <p:spPr>
          <a:xfrm>
            <a:off x="0" y="4876800"/>
            <a:ext cx="609600" cy="0"/>
          </a:xfrm>
          <a:prstGeom prst="line">
            <a:avLst/>
          </a:prstGeom>
          <a:ln w="44450" cap="flat" cmpd="sng">
            <a:solidFill>
              <a:schemeClr val="bg2"/>
            </a:solidFill>
            <a:prstDash val="solid"/>
            <a:headEnd type="none" w="med" len="med"/>
            <a:tailEnd type="none" w="med" len="med"/>
          </a:ln>
        </p:spPr>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sldNum="0" hdr="0" ft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anose="02020603050405020304" pitchFamily="18" charset="0"/>
        </a:defRPr>
      </a:lvl2pPr>
      <a:lvl3pPr algn="l" rtl="0" eaLnBrk="0" fontAlgn="base" hangingPunct="0">
        <a:spcBef>
          <a:spcPct val="0"/>
        </a:spcBef>
        <a:spcAft>
          <a:spcPct val="0"/>
        </a:spcAft>
        <a:defRPr sz="4200">
          <a:solidFill>
            <a:schemeClr val="tx2"/>
          </a:solidFill>
          <a:latin typeface="Times New Roman" panose="02020603050405020304" pitchFamily="18" charset="0"/>
        </a:defRPr>
      </a:lvl3pPr>
      <a:lvl4pPr algn="l" rtl="0" eaLnBrk="0" fontAlgn="base" hangingPunct="0">
        <a:spcBef>
          <a:spcPct val="0"/>
        </a:spcBef>
        <a:spcAft>
          <a:spcPct val="0"/>
        </a:spcAft>
        <a:defRPr sz="4200">
          <a:solidFill>
            <a:schemeClr val="tx2"/>
          </a:solidFill>
          <a:latin typeface="Times New Roman" panose="02020603050405020304" pitchFamily="18" charset="0"/>
        </a:defRPr>
      </a:lvl4pPr>
      <a:lvl5pPr algn="l" rtl="0" eaLnBrk="0" fontAlgn="base" hangingPunct="0">
        <a:spcBef>
          <a:spcPct val="0"/>
        </a:spcBef>
        <a:spcAft>
          <a:spcPct val="0"/>
        </a:spcAft>
        <a:defRPr sz="4200">
          <a:solidFill>
            <a:schemeClr val="tx2"/>
          </a:solidFill>
          <a:latin typeface="Times New Roman" panose="02020603050405020304" pitchFamily="18" charset="0"/>
        </a:defRPr>
      </a:lvl5pPr>
      <a:lvl6pPr marL="457200" algn="l" rtl="0" fontAlgn="base">
        <a:spcBef>
          <a:spcPct val="0"/>
        </a:spcBef>
        <a:spcAft>
          <a:spcPct val="0"/>
        </a:spcAft>
        <a:defRPr sz="4200">
          <a:solidFill>
            <a:schemeClr val="tx2"/>
          </a:solidFill>
          <a:latin typeface="Times New Roman" panose="02020603050405020304" pitchFamily="18" charset="0"/>
        </a:defRPr>
      </a:lvl6pPr>
      <a:lvl7pPr marL="914400" algn="l" rtl="0" fontAlgn="base">
        <a:spcBef>
          <a:spcPct val="0"/>
        </a:spcBef>
        <a:spcAft>
          <a:spcPct val="0"/>
        </a:spcAft>
        <a:defRPr sz="4200">
          <a:solidFill>
            <a:schemeClr val="tx2"/>
          </a:solidFill>
          <a:latin typeface="Times New Roman" panose="02020603050405020304" pitchFamily="18" charset="0"/>
        </a:defRPr>
      </a:lvl7pPr>
      <a:lvl8pPr marL="1371600" algn="l" rtl="0" fontAlgn="base">
        <a:spcBef>
          <a:spcPct val="0"/>
        </a:spcBef>
        <a:spcAft>
          <a:spcPct val="0"/>
        </a:spcAft>
        <a:defRPr sz="4200">
          <a:solidFill>
            <a:schemeClr val="tx2"/>
          </a:solidFill>
          <a:latin typeface="Times New Roman" panose="02020603050405020304" pitchFamily="18" charset="0"/>
        </a:defRPr>
      </a:lvl8pPr>
      <a:lvl9pPr marL="1828800" algn="l" rtl="0" fontAlgn="base">
        <a:spcBef>
          <a:spcPct val="0"/>
        </a:spcBef>
        <a:spcAft>
          <a:spcPct val="0"/>
        </a:spcAft>
        <a:defRPr sz="42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anose="05000000000000000000"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anose="05000000000000000000"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anose="05000000000000000000"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anose="05000000000000000000"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grpSp>
        <p:nvGrpSpPr>
          <p:cNvPr id="3074" name="Group 2"/>
          <p:cNvGrpSpPr/>
          <p:nvPr/>
        </p:nvGrpSpPr>
        <p:grpSpPr>
          <a:xfrm>
            <a:off x="0" y="0"/>
            <a:ext cx="8686800" cy="4876800"/>
            <a:chOff x="0" y="0"/>
            <a:chExt cx="5472" cy="3072"/>
          </a:xfrm>
        </p:grpSpPr>
        <p:sp>
          <p:nvSpPr>
            <p:cNvPr id="6153" name="Rectangle 3"/>
            <p:cNvSpPr>
              <a:spLocks noChangeArrowheads="1"/>
            </p:cNvSpPr>
            <p:nvPr/>
          </p:nvSpPr>
          <p:spPr bwMode="auto">
            <a:xfrm>
              <a:off x="0" y="0"/>
              <a:ext cx="384" cy="3072"/>
            </a:xfrm>
            <a:prstGeom prst="rect">
              <a:avLst/>
            </a:prstGeom>
            <a:solidFill>
              <a:schemeClr val="accent1"/>
            </a:solidFill>
            <a:ln>
              <a:noFill/>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3082" name="Group 4"/>
            <p:cNvGrpSpPr/>
            <p:nvPr/>
          </p:nvGrpSpPr>
          <p:grpSpPr>
            <a:xfrm>
              <a:off x="240" y="893"/>
              <a:ext cx="5232" cy="115"/>
              <a:chOff x="240" y="893"/>
              <a:chExt cx="5232" cy="115"/>
            </a:xfrm>
          </p:grpSpPr>
          <p:sp>
            <p:nvSpPr>
              <p:cNvPr id="6155" name="Rectangle 5"/>
              <p:cNvSpPr>
                <a:spLocks noChangeArrowheads="1"/>
              </p:cNvSpPr>
              <p:nvPr/>
            </p:nvSpPr>
            <p:spPr bwMode="auto">
              <a:xfrm>
                <a:off x="4320" y="893"/>
                <a:ext cx="1152" cy="115"/>
              </a:xfrm>
              <a:prstGeom prst="rect">
                <a:avLst/>
              </a:prstGeom>
              <a:solidFill>
                <a:schemeClr val="folHlink"/>
              </a:solidFill>
              <a:ln>
                <a:noFill/>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084" name="Line 6"/>
              <p:cNvSpPr/>
              <p:nvPr/>
            </p:nvSpPr>
            <p:spPr>
              <a:xfrm>
                <a:off x="240" y="941"/>
                <a:ext cx="5232" cy="0"/>
              </a:xfrm>
              <a:prstGeom prst="line">
                <a:avLst/>
              </a:prstGeom>
              <a:ln w="19050" cap="flat" cmpd="sng">
                <a:solidFill>
                  <a:schemeClr val="bg2"/>
                </a:solidFill>
                <a:prstDash val="solid"/>
                <a:headEnd type="none" w="med" len="med"/>
                <a:tailEnd type="none" w="med" len="med"/>
              </a:ln>
            </p:spPr>
          </p:sp>
        </p:grpSp>
      </p:grpSp>
      <p:sp>
        <p:nvSpPr>
          <p:cNvPr id="3075" name="Rectangle 7"/>
          <p:cNvSpPr>
            <a:spLocks noGrp="1"/>
          </p:cNvSpPr>
          <p:nvPr>
            <p:ph type="title"/>
          </p:nvPr>
        </p:nvSpPr>
        <p:spPr>
          <a:xfrm>
            <a:off x="914400" y="277813"/>
            <a:ext cx="7772400" cy="1143000"/>
          </a:xfrm>
          <a:prstGeom prst="rect">
            <a:avLst/>
          </a:prstGeom>
          <a:noFill/>
          <a:ln w="9525">
            <a:noFill/>
          </a:ln>
        </p:spPr>
        <p:txBody>
          <a:bodyPr anchor="ctr" anchorCtr="0"/>
          <a:p>
            <a:pPr lvl="0"/>
            <a:r>
              <a:rPr lang="ru-RU" altLang="ru-RU" dirty="0"/>
              <a:t>Образец заголовка</a:t>
            </a:r>
            <a:endParaRPr lang="ru-RU" altLang="ru-RU" dirty="0"/>
          </a:p>
        </p:txBody>
      </p:sp>
      <p:sp>
        <p:nvSpPr>
          <p:cNvPr id="3076" name="Rectangle 8"/>
          <p:cNvSpPr>
            <a:spLocks noGrp="1"/>
          </p:cNvSpPr>
          <p:nvPr>
            <p:ph type="body" idx="1"/>
          </p:nvPr>
        </p:nvSpPr>
        <p:spPr>
          <a:xfrm>
            <a:off x="914400" y="1600200"/>
            <a:ext cx="7772400" cy="4530725"/>
          </a:xfrm>
          <a:prstGeom prst="rect">
            <a:avLst/>
          </a:prstGeom>
          <a:noFill/>
          <a:ln w="9525">
            <a:noFill/>
          </a:ln>
        </p:spPr>
        <p:txBody>
          <a:bodyPr/>
          <a:p>
            <a:pPr lvl="0"/>
            <a:r>
              <a:rPr lang="ru-RU" altLang="ru-RU" dirty="0"/>
              <a:t>Образец текста</a:t>
            </a:r>
            <a:endParaRPr lang="ru-RU" altLang="ru-RU" dirty="0"/>
          </a:p>
          <a:p>
            <a:pPr lvl="1"/>
            <a:r>
              <a:rPr lang="ru-RU" altLang="ru-RU" dirty="0"/>
              <a:t>Второй уровень</a:t>
            </a:r>
            <a:endParaRPr lang="ru-RU" altLang="ru-RU" dirty="0"/>
          </a:p>
          <a:p>
            <a:pPr lvl="2"/>
            <a:r>
              <a:rPr lang="ru-RU" altLang="ru-RU" dirty="0"/>
              <a:t>Третий уровень</a:t>
            </a:r>
            <a:endParaRPr lang="ru-RU" altLang="ru-RU" dirty="0"/>
          </a:p>
          <a:p>
            <a:pPr lvl="3"/>
            <a:r>
              <a:rPr lang="ru-RU" altLang="ru-RU" dirty="0"/>
              <a:t>Четвертый уровень</a:t>
            </a:r>
            <a:endParaRPr lang="ru-RU" altLang="ru-RU" dirty="0"/>
          </a:p>
          <a:p>
            <a:pPr lvl="4"/>
            <a:r>
              <a:rPr lang="ru-RU" altLang="ru-RU" dirty="0"/>
              <a:t>Пятый уровень</a:t>
            </a:r>
            <a:endParaRPr lang="ru-RU" altLang="ru-RU" dirty="0"/>
          </a:p>
        </p:txBody>
      </p:sp>
      <p:sp>
        <p:nvSpPr>
          <p:cNvPr id="138249" name="Rectangle 9"/>
          <p:cNvSpPr>
            <a:spLocks noGrp="1" noChangeArrowheads="1"/>
          </p:cNvSpPr>
          <p:nvPr>
            <p:ph type="dt" sz="half" idx="2"/>
          </p:nvPr>
        </p:nvSpPr>
        <p:spPr bwMode="auto">
          <a:xfrm>
            <a:off x="914400" y="6251575"/>
            <a:ext cx="1981200" cy="457200"/>
          </a:xfrm>
          <a:prstGeom prst="rect">
            <a:avLst/>
          </a:prstGeom>
          <a:noFill/>
          <a:ln>
            <a:noFill/>
          </a:ln>
          <a:effectLst/>
        </p:spPr>
        <p:txBody>
          <a:bodyPr vert="horz" wrap="square" lIns="91440" tIns="45720" rIns="91440" bIns="45720" numCol="1" anchor="t" anchorCtr="0" compatLnSpc="1"/>
          <a:lstStyle>
            <a:lvl1pPr eaLnBrk="1" hangingPunct="1">
              <a:defRPr sz="1000">
                <a:solidFill>
                  <a:srgbClr val="000000"/>
                </a:solidFill>
                <a:latin typeface="Arial" panose="020B0604020202020204" pitchFamily="34" charset="0"/>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38250" name="Rectangle 10"/>
          <p:cNvSpPr>
            <a:spLocks noGrp="1" noChangeArrowheads="1"/>
          </p:cNvSpPr>
          <p:nvPr>
            <p:ph type="ftr" sz="quarter" idx="3"/>
          </p:nvPr>
        </p:nvSpPr>
        <p:spPr bwMode="auto">
          <a:xfrm>
            <a:off x="3352800" y="6248400"/>
            <a:ext cx="2971800" cy="457200"/>
          </a:xfrm>
          <a:prstGeom prst="rect">
            <a:avLst/>
          </a:prstGeom>
          <a:noFill/>
          <a:ln>
            <a:noFill/>
          </a:ln>
          <a:effectLst/>
        </p:spPr>
        <p:txBody>
          <a:bodyPr vert="horz" wrap="square" lIns="91440" tIns="45720" rIns="91440" bIns="45720" numCol="1" anchor="t" anchorCtr="0" compatLnSpc="1"/>
          <a:lstStyle>
            <a:lvl1pPr algn="ctr" eaLnBrk="1" hangingPunct="1">
              <a:defRPr sz="1000">
                <a:solidFill>
                  <a:srgbClr val="000000"/>
                </a:solidFill>
                <a:latin typeface="Arial" panose="020B0604020202020204" pitchFamily="34" charset="0"/>
                <a:cs typeface="+mn-cs"/>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38251" name="Rectangle 11"/>
          <p:cNvSpPr>
            <a:spLocks noGrp="1" noChangeArrowheads="1"/>
          </p:cNvSpPr>
          <p:nvPr>
            <p:ph type="sldNum" sz="quarter" idx="4"/>
          </p:nvPr>
        </p:nvSpPr>
        <p:spPr bwMode="auto">
          <a:xfrm>
            <a:off x="6781800" y="6248400"/>
            <a:ext cx="1905000" cy="457200"/>
          </a:xfrm>
          <a:prstGeom prst="rect">
            <a:avLst/>
          </a:prstGeom>
          <a:noFill/>
          <a:ln>
            <a:noFill/>
          </a:ln>
          <a:effectLst/>
        </p:spPr>
        <p:txBody>
          <a:bodyPr vert="horz" wrap="square" lIns="91440" tIns="45720" rIns="91440" bIns="45720" numCol="1" anchor="t" anchorCtr="0" compatLnSpc="1"/>
          <a:lstStyle>
            <a:lvl1pPr algn="r">
              <a:defRPr sz="1000">
                <a:solidFill>
                  <a:srgbClr val="000000"/>
                </a:solidFill>
              </a:defRPr>
            </a:lvl1pPr>
          </a:lstStyle>
          <a:p>
            <a:pPr lvl="0" eaLnBrk="1" hangingPunct="1">
              <a:buNone/>
            </a:pPr>
            <a:fld id="{9A0DB2DC-4C9A-4742-B13C-FB6460FD3503}" type="slidenum">
              <a:rPr lang="ru-RU" altLang="ru-RU" dirty="0">
                <a:latin typeface="Arial" panose="020B0604020202020204" pitchFamily="34" charset="0"/>
              </a:rPr>
            </a:fld>
            <a:endParaRPr lang="ru-RU" altLang="ru-RU" dirty="0">
              <a:latin typeface="Arial" panose="020B0604020202020204" pitchFamily="34" charset="0"/>
            </a:endParaRPr>
          </a:p>
        </p:txBody>
      </p:sp>
      <p:sp>
        <p:nvSpPr>
          <p:cNvPr id="3080" name="Line 12"/>
          <p:cNvSpPr/>
          <p:nvPr/>
        </p:nvSpPr>
        <p:spPr>
          <a:xfrm>
            <a:off x="0" y="4876800"/>
            <a:ext cx="609600" cy="0"/>
          </a:xfrm>
          <a:prstGeom prst="line">
            <a:avLst/>
          </a:prstGeom>
          <a:ln w="44450" cap="flat" cmpd="sng">
            <a:solidFill>
              <a:schemeClr val="bg2"/>
            </a:solidFill>
            <a:prstDash val="solid"/>
            <a:headEnd type="none" w="med" len="med"/>
            <a:tailEnd type="none" w="med" len="med"/>
          </a:ln>
        </p:spPr>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sldNum="0" hdr="0" ft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anose="02020603050405020304" pitchFamily="18" charset="0"/>
        </a:defRPr>
      </a:lvl2pPr>
      <a:lvl3pPr algn="l" rtl="0" eaLnBrk="0" fontAlgn="base" hangingPunct="0">
        <a:spcBef>
          <a:spcPct val="0"/>
        </a:spcBef>
        <a:spcAft>
          <a:spcPct val="0"/>
        </a:spcAft>
        <a:defRPr sz="4200">
          <a:solidFill>
            <a:schemeClr val="tx2"/>
          </a:solidFill>
          <a:latin typeface="Times New Roman" panose="02020603050405020304" pitchFamily="18" charset="0"/>
        </a:defRPr>
      </a:lvl3pPr>
      <a:lvl4pPr algn="l" rtl="0" eaLnBrk="0" fontAlgn="base" hangingPunct="0">
        <a:spcBef>
          <a:spcPct val="0"/>
        </a:spcBef>
        <a:spcAft>
          <a:spcPct val="0"/>
        </a:spcAft>
        <a:defRPr sz="4200">
          <a:solidFill>
            <a:schemeClr val="tx2"/>
          </a:solidFill>
          <a:latin typeface="Times New Roman" panose="02020603050405020304" pitchFamily="18" charset="0"/>
        </a:defRPr>
      </a:lvl4pPr>
      <a:lvl5pPr algn="l" rtl="0" eaLnBrk="0" fontAlgn="base" hangingPunct="0">
        <a:spcBef>
          <a:spcPct val="0"/>
        </a:spcBef>
        <a:spcAft>
          <a:spcPct val="0"/>
        </a:spcAft>
        <a:defRPr sz="4200">
          <a:solidFill>
            <a:schemeClr val="tx2"/>
          </a:solidFill>
          <a:latin typeface="Times New Roman" panose="02020603050405020304" pitchFamily="18" charset="0"/>
        </a:defRPr>
      </a:lvl5pPr>
      <a:lvl6pPr marL="457200" algn="l" rtl="0" fontAlgn="base">
        <a:spcBef>
          <a:spcPct val="0"/>
        </a:spcBef>
        <a:spcAft>
          <a:spcPct val="0"/>
        </a:spcAft>
        <a:defRPr sz="4200">
          <a:solidFill>
            <a:schemeClr val="tx2"/>
          </a:solidFill>
          <a:latin typeface="Times New Roman" panose="02020603050405020304" pitchFamily="18" charset="0"/>
        </a:defRPr>
      </a:lvl6pPr>
      <a:lvl7pPr marL="914400" algn="l" rtl="0" fontAlgn="base">
        <a:spcBef>
          <a:spcPct val="0"/>
        </a:spcBef>
        <a:spcAft>
          <a:spcPct val="0"/>
        </a:spcAft>
        <a:defRPr sz="4200">
          <a:solidFill>
            <a:schemeClr val="tx2"/>
          </a:solidFill>
          <a:latin typeface="Times New Roman" panose="02020603050405020304" pitchFamily="18" charset="0"/>
        </a:defRPr>
      </a:lvl7pPr>
      <a:lvl8pPr marL="1371600" algn="l" rtl="0" fontAlgn="base">
        <a:spcBef>
          <a:spcPct val="0"/>
        </a:spcBef>
        <a:spcAft>
          <a:spcPct val="0"/>
        </a:spcAft>
        <a:defRPr sz="4200">
          <a:solidFill>
            <a:schemeClr val="tx2"/>
          </a:solidFill>
          <a:latin typeface="Times New Roman" panose="02020603050405020304" pitchFamily="18" charset="0"/>
        </a:defRPr>
      </a:lvl8pPr>
      <a:lvl9pPr marL="1828800" algn="l" rtl="0" fontAlgn="base">
        <a:spcBef>
          <a:spcPct val="0"/>
        </a:spcBef>
        <a:spcAft>
          <a:spcPct val="0"/>
        </a:spcAft>
        <a:defRPr sz="42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anose="05000000000000000000"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anose="05000000000000000000"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anose="05000000000000000000"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anose="05000000000000000000"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4098" name="Rectangle 2"/>
          <p:cNvSpPr>
            <a:spLocks noGrp="1"/>
          </p:cNvSpPr>
          <p:nvPr>
            <p:ph type="title"/>
          </p:nvPr>
        </p:nvSpPr>
        <p:spPr>
          <a:xfrm>
            <a:off x="457200" y="274638"/>
            <a:ext cx="8229600" cy="1143000"/>
          </a:xfrm>
          <a:prstGeom prst="rect">
            <a:avLst/>
          </a:prstGeom>
          <a:noFill/>
          <a:ln w="9525">
            <a:noFill/>
          </a:ln>
        </p:spPr>
        <p:txBody>
          <a:bodyPr anchor="ctr" anchorCtr="0"/>
          <a:p>
            <a:pPr lvl="0"/>
            <a:r>
              <a:rPr lang="ru-RU" altLang="ru-RU" dirty="0"/>
              <a:t>Образец заголовка</a:t>
            </a:r>
            <a:endParaRPr lang="ru-RU" altLang="ru-RU" dirty="0"/>
          </a:p>
        </p:txBody>
      </p:sp>
      <p:sp>
        <p:nvSpPr>
          <p:cNvPr id="4099" name="Rectangle 3"/>
          <p:cNvSpPr>
            <a:spLocks noGrp="1"/>
          </p:cNvSpPr>
          <p:nvPr>
            <p:ph type="body" idx="1"/>
          </p:nvPr>
        </p:nvSpPr>
        <p:spPr>
          <a:xfrm>
            <a:off x="457200" y="1600200"/>
            <a:ext cx="8229600" cy="4525963"/>
          </a:xfrm>
          <a:prstGeom prst="rect">
            <a:avLst/>
          </a:prstGeom>
          <a:noFill/>
          <a:ln w="9525">
            <a:noFill/>
          </a:ln>
        </p:spPr>
        <p:txBody>
          <a:bodyPr/>
          <a:p>
            <a:pPr lvl="0"/>
            <a:r>
              <a:rPr lang="ru-RU" altLang="ru-RU" dirty="0"/>
              <a:t>Образец текста</a:t>
            </a:r>
            <a:endParaRPr lang="ru-RU" altLang="ru-RU" dirty="0"/>
          </a:p>
          <a:p>
            <a:pPr lvl="1"/>
            <a:r>
              <a:rPr lang="ru-RU" altLang="ru-RU" dirty="0"/>
              <a:t>Второй уровень</a:t>
            </a:r>
            <a:endParaRPr lang="ru-RU" altLang="ru-RU" dirty="0"/>
          </a:p>
          <a:p>
            <a:pPr lvl="2"/>
            <a:r>
              <a:rPr lang="ru-RU" altLang="ru-RU" dirty="0"/>
              <a:t>Третий уровень</a:t>
            </a:r>
            <a:endParaRPr lang="ru-RU" altLang="ru-RU" dirty="0"/>
          </a:p>
          <a:p>
            <a:pPr lvl="3"/>
            <a:r>
              <a:rPr lang="ru-RU" altLang="ru-RU" dirty="0"/>
              <a:t>Четвертый уровень</a:t>
            </a:r>
            <a:endParaRPr lang="ru-RU" altLang="ru-RU" dirty="0"/>
          </a:p>
          <a:p>
            <a:pPr lvl="4"/>
            <a:r>
              <a:rPr lang="ru-RU" altLang="ru-RU" dirty="0"/>
              <a:t>Пятый уровень</a:t>
            </a:r>
            <a:endParaRPr lang="ru-RU" altLang="ru-RU" dirty="0"/>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eaLnBrk="1" hangingPunct="1">
              <a:defRPr sz="1400">
                <a:solidFill>
                  <a:srgbClr val="000000"/>
                </a:solidFill>
                <a:latin typeface="Arial" panose="020B0604020202020204" pitchFamily="34" charset="0"/>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eaLnBrk="1" hangingPunct="1">
              <a:defRPr sz="1400">
                <a:solidFill>
                  <a:srgbClr val="000000"/>
                </a:solidFill>
                <a:latin typeface="Arial" panose="020B0604020202020204" pitchFamily="34" charset="0"/>
                <a:cs typeface="+mn-cs"/>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a:defRPr sz="1400">
                <a:solidFill>
                  <a:srgbClr val="000000"/>
                </a:solidFill>
              </a:defRPr>
            </a:lvl1pPr>
          </a:lstStyle>
          <a:p>
            <a:pPr lvl="0" eaLnBrk="1" hangingPunct="1">
              <a:buNone/>
            </a:pPr>
            <a:fld id="{9A0DB2DC-4C9A-4742-B13C-FB6460FD3503}" type="slidenum">
              <a:rPr lang="ru-RU" altLang="ru-RU" dirty="0">
                <a:latin typeface="Arial" panose="020B0604020202020204" pitchFamily="34" charset="0"/>
              </a:rPr>
            </a:fld>
            <a:endParaRPr lang="ru-RU" altLang="ru-RU"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0.png"/><Relationship Id="rId2" Type="http://schemas.openxmlformats.org/officeDocument/2006/relationships/hyperlink" Target="http://ru.wikipedia.org/wiki/%D0%A4%D0%B0%D0%B9%D0%BB:Yin_yang.svg" TargetMode="External"/><Relationship Id="rId1" Type="http://schemas.openxmlformats.org/officeDocument/2006/relationships/image" Target="../media/image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jpe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jpe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jpe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17.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jpe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image" Target="../media/image21.jpeg"/><Relationship Id="rId1" Type="http://schemas.openxmlformats.org/officeDocument/2006/relationships/hyperlink" Target="http://en.wikipedia.org/wiki/Image:Avicenna_Persian_Physician.jpg" TargetMode="Externa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jpe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jpe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jpe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jpe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8.jpeg"/><Relationship Id="rId1" Type="http://schemas.openxmlformats.org/officeDocument/2006/relationships/hyperlink" Target="http://shoyher.narod.ru/Portret/Dzhamiabdurahman.jpg"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0.jpeg"/><Relationship Id="rId1" Type="http://schemas.openxmlformats.org/officeDocument/2006/relationships/image" Target="../media/image29.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jpeg"/><Relationship Id="rId1"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jpe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jpeg"/><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8" name="TextBox 3"/>
          <p:cNvSpPr txBox="1"/>
          <p:nvPr/>
        </p:nvSpPr>
        <p:spPr>
          <a:xfrm>
            <a:off x="860425" y="28575"/>
            <a:ext cx="7416800" cy="1754188"/>
          </a:xfrm>
          <a:prstGeom prst="rect">
            <a:avLst/>
          </a:prstGeom>
          <a:noFill/>
          <a:ln w="9525">
            <a:noFill/>
          </a:ln>
        </p:spPr>
        <p:txBody>
          <a:bodyPr>
            <a:spAutoFit/>
          </a:bodyPr>
          <a:p>
            <a:pPr algn="ctr">
              <a:buNone/>
            </a:pPr>
            <a:r>
              <a:rPr lang="en-US" altLang="x-none" sz="3600" b="1" dirty="0">
                <a:latin typeface="Times New Roman" panose="02020603050405020304" pitchFamily="18" charset="0"/>
                <a:cs typeface="Times New Roman" panose="02020603050405020304" pitchFamily="18" charset="0"/>
              </a:rPr>
              <a:t>2-</a:t>
            </a:r>
            <a:r>
              <a:rPr lang="en-US" altLang="x-none" sz="3600" b="1" dirty="0">
                <a:latin typeface="Times New Roman" panose="02020603050405020304" pitchFamily="18" charset="0"/>
                <a:cs typeface="Times New Roman" panose="02020603050405020304" pitchFamily="18" charset="0"/>
              </a:rPr>
              <a:t>MAVZU: FALSAFIY TAFAKKUR TARAQQIYOT BOSQICHLARI: SHARQ FALSAFASI</a:t>
            </a:r>
            <a:r>
              <a:rPr lang="en-US" altLang="x-none" sz="3600" dirty="0">
                <a:latin typeface="Times New Roman" panose="02020603050405020304" pitchFamily="18" charset="0"/>
                <a:cs typeface="Times New Roman" panose="02020603050405020304" pitchFamily="18" charset="0"/>
              </a:rPr>
              <a:t> </a:t>
            </a:r>
            <a:endParaRPr sz="3600" dirty="0">
              <a:latin typeface="Arial" panose="020B0604020202020204" pitchFamily="34" charset="0"/>
            </a:endParaRPr>
          </a:p>
        </p:txBody>
      </p:sp>
      <p:pic>
        <p:nvPicPr>
          <p:cNvPr id="39939" name="Picture 4" descr="Oyina"/>
          <p:cNvPicPr>
            <a:picLocks noChangeAspect="1"/>
          </p:cNvPicPr>
          <p:nvPr/>
        </p:nvPicPr>
        <p:blipFill>
          <a:blip r:embed="rId1"/>
          <a:stretch>
            <a:fillRect/>
          </a:stretch>
        </p:blipFill>
        <p:spPr>
          <a:xfrm>
            <a:off x="0" y="1797050"/>
            <a:ext cx="9150350" cy="5060950"/>
          </a:xfrm>
          <a:prstGeom prst="rect">
            <a:avLst/>
          </a:prstGeom>
          <a:noFill/>
          <a:ln w="9525">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9154" name="Picture 2" descr="D:\johon\ИНДИЯ\фотки\vedas2.jpg"/>
          <p:cNvPicPr>
            <a:picLocks noGrp="1" noChangeAspect="1"/>
          </p:cNvPicPr>
          <p:nvPr>
            <p:ph idx="1"/>
          </p:nvPr>
        </p:nvPicPr>
        <p:blipFill>
          <a:blip r:embed="rId1"/>
          <a:srcRect/>
          <a:stretch>
            <a:fillRect/>
          </a:stretch>
        </p:blipFill>
        <p:spPr>
          <a:xfrm>
            <a:off x="4427538" y="1773238"/>
            <a:ext cx="4548187" cy="4032250"/>
          </a:xfrm>
        </p:spPr>
      </p:pic>
      <p:sp>
        <p:nvSpPr>
          <p:cNvPr id="49155" name="Прямоугольник 3"/>
          <p:cNvSpPr/>
          <p:nvPr/>
        </p:nvSpPr>
        <p:spPr>
          <a:xfrm>
            <a:off x="168275" y="1628775"/>
            <a:ext cx="4403725" cy="4494213"/>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just">
              <a:buNone/>
            </a:pPr>
            <a:r>
              <a:rPr lang="en-US" altLang="ru-RU" sz="2600" dirty="0">
                <a:latin typeface="Times New Roman" panose="02020603050405020304" pitchFamily="18" charset="0"/>
                <a:cs typeface="Times New Roman" panose="02020603050405020304" pitchFamily="18" charset="0"/>
              </a:rPr>
              <a:t>Vedalar turli toifalar, guruhlar vakillari tomonidan tuzilgan, izohlangan va rivojlantirilgan. Xususan braxmanlar tuzgan vedalar asosida braxmanizm dinining nazariy asoslari yaratilgan. Bu oqim vakillari birdan bir reallik - dunyoviy ruh, ya'ni braxmandir, moddiy dunyo esa uning ijodiy mahsulidir deb qarashgan.</a:t>
            </a:r>
            <a:endParaRPr lang="en-US" altLang="ru-RU" sz="2600" dirty="0">
              <a:latin typeface="Times New Roman" panose="02020603050405020304" pitchFamily="18" charset="0"/>
              <a:ea typeface="Times New Roman" panose="02020603050405020304" pitchFamily="18" charset="0"/>
            </a:endParaRPr>
          </a:p>
        </p:txBody>
      </p:sp>
      <p:sp>
        <p:nvSpPr>
          <p:cNvPr id="49156" name="TextBox 1"/>
          <p:cNvSpPr txBox="1"/>
          <p:nvPr/>
        </p:nvSpPr>
        <p:spPr>
          <a:xfrm>
            <a:off x="5651500" y="550863"/>
            <a:ext cx="2665413" cy="369887"/>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a:spcBef>
                <a:spcPct val="0"/>
              </a:spcBef>
              <a:buNone/>
            </a:pPr>
            <a:r>
              <a:rPr lang="en-US" altLang="ru-RU" sz="1800" dirty="0"/>
              <a:t>Vedalar</a:t>
            </a:r>
            <a:endParaRPr lang="ru-RU" altLang="ru-RU" sz="1800"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Объект 3"/>
          <p:cNvGraphicFramePr>
            <a:graphicFrameLocks noGrp="1"/>
          </p:cNvGraphicFramePr>
          <p:nvPr>
            <p:ph idx="1"/>
          </p:nvPr>
        </p:nvGraphicFramePr>
        <p:xfrm>
          <a:off x="395288" y="981075"/>
          <a:ext cx="8353425" cy="5459413"/>
        </p:xfrm>
        <a:graphic>
          <a:graphicData uri="http://schemas.openxmlformats.org/drawingml/2006/table">
            <a:tbl>
              <a:tblPr firstRow="1" firstCol="1" lastRow="1" lastCol="1" bandRow="1" bandCol="1">
                <a:tableStyleId>{5C22544A-7EE6-4342-B048-85BDC9FD1C3A}</a:tableStyleId>
              </a:tblPr>
              <a:tblGrid>
                <a:gridCol w="8353425"/>
              </a:tblGrid>
              <a:tr h="5459413">
                <a:tc>
                  <a:txBody>
                    <a:bodyPr/>
                    <a:lstStyle/>
                    <a:p>
                      <a:pPr algn="ctr">
                        <a:spcAft>
                          <a:spcPts val="0"/>
                        </a:spcAft>
                      </a:pPr>
                      <a:endParaRPr lang="ru-RU" sz="2800" b="0" dirty="0">
                        <a:solidFill>
                          <a:schemeClr val="tx1"/>
                        </a:solidFill>
                        <a:effectLst/>
                      </a:endParaRPr>
                    </a:p>
                    <a:p>
                      <a:pPr marL="342900" lvl="0" indent="-342900">
                        <a:spcAft>
                          <a:spcPts val="0"/>
                        </a:spcAft>
                        <a:buFont typeface="+mj-lt"/>
                        <a:buAutoNum type="arabicPeriod"/>
                        <a:tabLst>
                          <a:tab pos="457200" algn="l"/>
                        </a:tabLst>
                      </a:pPr>
                      <a:r>
                        <a:rPr lang="ru-RU" sz="2800" b="1" dirty="0">
                          <a:solidFill>
                            <a:srgbClr val="FF0000"/>
                          </a:solidFill>
                          <a:effectLst>
                            <a:outerShdw blurRad="38100" dist="38100" dir="2700000" algn="tl">
                              <a:srgbClr val="000000">
                                <a:alpha val="43137"/>
                              </a:srgbClr>
                            </a:outerShdw>
                          </a:effectLst>
                        </a:rPr>
                        <a:t> </a:t>
                      </a:r>
                      <a:r>
                        <a:rPr lang="en-US" sz="2800" b="1" dirty="0">
                          <a:solidFill>
                            <a:schemeClr val="tx1"/>
                          </a:solidFill>
                          <a:effectLst>
                            <a:outerShdw blurRad="38100" dist="38100" dir="2700000" algn="tl">
                              <a:srgbClr val="000000">
                                <a:alpha val="43137"/>
                              </a:srgbClr>
                            </a:outerShdw>
                          </a:effectLst>
                        </a:rPr>
                        <a:t>Rigveda - </a:t>
                      </a:r>
                      <a:r>
                        <a:rPr lang="en-US" sz="2800" b="1" dirty="0" err="1">
                          <a:solidFill>
                            <a:schemeClr val="tx1"/>
                          </a:solidFill>
                          <a:effectLst>
                            <a:outerShdw blurRad="38100" dist="38100" dir="2700000" algn="tl">
                              <a:srgbClr val="000000">
                                <a:alpha val="43137"/>
                              </a:srgbClr>
                            </a:outerShdw>
                          </a:effectLst>
                        </a:rPr>
                        <a:t>xudolarga</a:t>
                      </a:r>
                      <a:r>
                        <a:rPr lang="en-US" sz="2800" b="1" dirty="0">
                          <a:solidFill>
                            <a:schemeClr val="tx1"/>
                          </a:solidFill>
                          <a:effectLst>
                            <a:outerShdw blurRad="38100" dist="38100" dir="2700000" algn="tl">
                              <a:srgbClr val="000000">
                                <a:alpha val="43137"/>
                              </a:srgbClr>
                            </a:outerShdw>
                          </a:effectLst>
                        </a:rPr>
                        <a:t> </a:t>
                      </a:r>
                      <a:r>
                        <a:rPr lang="en-US" sz="2800" b="1" dirty="0" err="1">
                          <a:solidFill>
                            <a:schemeClr val="tx1"/>
                          </a:solidFill>
                          <a:effectLst>
                            <a:outerShdw blurRad="38100" dist="38100" dir="2700000" algn="tl">
                              <a:srgbClr val="000000">
                                <a:alpha val="43137"/>
                              </a:srgbClr>
                            </a:outerShdw>
                          </a:effectLst>
                        </a:rPr>
                        <a:t>madhiya</a:t>
                      </a:r>
                      <a:r>
                        <a:rPr lang="en-US" sz="2800" b="1" dirty="0">
                          <a:solidFill>
                            <a:schemeClr val="tx1"/>
                          </a:solidFill>
                          <a:effectLst>
                            <a:outerShdw blurRad="38100" dist="38100" dir="2700000" algn="tl">
                              <a:srgbClr val="000000">
                                <a:alpha val="43137"/>
                              </a:srgbClr>
                            </a:outerShdw>
                          </a:effectLst>
                        </a:rPr>
                        <a:t> </a:t>
                      </a:r>
                      <a:endParaRPr lang="en-US" sz="2800" b="1" dirty="0">
                        <a:solidFill>
                          <a:schemeClr val="tx1"/>
                        </a:solidFill>
                        <a:effectLst>
                          <a:outerShdw blurRad="38100" dist="38100" dir="2700000" algn="tl">
                            <a:srgbClr val="000000">
                              <a:alpha val="43137"/>
                            </a:srgbClr>
                          </a:outerShdw>
                        </a:effectLst>
                      </a:endParaRPr>
                    </a:p>
                    <a:p>
                      <a:pPr marL="342900" lvl="0" indent="-342900">
                        <a:spcAft>
                          <a:spcPts val="0"/>
                        </a:spcAft>
                        <a:buFont typeface="+mj-lt"/>
                        <a:buAutoNum type="arabicPeriod"/>
                        <a:tabLst>
                          <a:tab pos="457200" algn="l"/>
                        </a:tabLst>
                      </a:pPr>
                      <a:endParaRPr lang="en-US" sz="2800" b="1" dirty="0">
                        <a:solidFill>
                          <a:schemeClr val="tx1"/>
                        </a:solidFill>
                        <a:effectLst>
                          <a:outerShdw blurRad="38100" dist="38100" dir="2700000" algn="tl">
                            <a:srgbClr val="000000">
                              <a:alpha val="43137"/>
                            </a:srgbClr>
                          </a:outerShdw>
                        </a:effectLst>
                      </a:endParaRPr>
                    </a:p>
                    <a:p>
                      <a:pPr marL="342900" lvl="0" indent="-342900">
                        <a:spcAft>
                          <a:spcPts val="0"/>
                        </a:spcAft>
                        <a:buFont typeface="+mj-lt"/>
                        <a:buAutoNum type="arabicPeriod"/>
                        <a:tabLst>
                          <a:tab pos="457200" algn="l"/>
                        </a:tabLst>
                      </a:pPr>
                      <a:r>
                        <a:rPr lang="en-US" sz="2800" b="1" dirty="0" err="1">
                          <a:solidFill>
                            <a:schemeClr val="tx1"/>
                          </a:solidFill>
                          <a:effectLst>
                            <a:outerShdw blurRad="38100" dist="38100" dir="2700000" algn="tl">
                              <a:srgbClr val="000000">
                                <a:alpha val="43137"/>
                              </a:srgbClr>
                            </a:outerShdw>
                          </a:effectLst>
                        </a:rPr>
                        <a:t>Yadjurveda</a:t>
                      </a:r>
                      <a:r>
                        <a:rPr lang="en-US" sz="2800" b="1" dirty="0">
                          <a:solidFill>
                            <a:schemeClr val="tx1"/>
                          </a:solidFill>
                          <a:effectLst>
                            <a:outerShdw blurRad="38100" dist="38100" dir="2700000" algn="tl">
                              <a:srgbClr val="000000">
                                <a:alpha val="43137"/>
                              </a:srgbClr>
                            </a:outerShdw>
                          </a:effectLst>
                        </a:rPr>
                        <a:t> - </a:t>
                      </a:r>
                      <a:r>
                        <a:rPr lang="en-US" sz="2800" b="1" dirty="0" err="1">
                          <a:solidFill>
                            <a:schemeClr val="tx1"/>
                          </a:solidFill>
                          <a:effectLst>
                            <a:outerShdw blurRad="38100" dist="38100" dir="2700000" algn="tl">
                              <a:srgbClr val="000000">
                                <a:alpha val="43137"/>
                              </a:srgbClr>
                            </a:outerShdw>
                          </a:effectLst>
                        </a:rPr>
                        <a:t>qurbonlik</a:t>
                      </a:r>
                      <a:r>
                        <a:rPr lang="en-US" sz="2800" b="1" dirty="0">
                          <a:solidFill>
                            <a:schemeClr val="tx1"/>
                          </a:solidFill>
                          <a:effectLst>
                            <a:outerShdw blurRad="38100" dist="38100" dir="2700000" algn="tl">
                              <a:srgbClr val="000000">
                                <a:alpha val="43137"/>
                              </a:srgbClr>
                            </a:outerShdw>
                          </a:effectLst>
                        </a:rPr>
                        <a:t> </a:t>
                      </a:r>
                      <a:r>
                        <a:rPr lang="en-US" sz="2800" b="1" dirty="0" err="1">
                          <a:solidFill>
                            <a:schemeClr val="tx1"/>
                          </a:solidFill>
                          <a:effectLst>
                            <a:outerShdw blurRad="38100" dist="38100" dir="2700000" algn="tl">
                              <a:srgbClr val="000000">
                                <a:alpha val="43137"/>
                              </a:srgbClr>
                            </a:outerShdw>
                          </a:effectLst>
                        </a:rPr>
                        <a:t>qilish</a:t>
                      </a:r>
                      <a:r>
                        <a:rPr lang="en-US" sz="2800" b="1" dirty="0">
                          <a:solidFill>
                            <a:schemeClr val="tx1"/>
                          </a:solidFill>
                          <a:effectLst>
                            <a:outerShdw blurRad="38100" dist="38100" dir="2700000" algn="tl">
                              <a:srgbClr val="000000">
                                <a:alpha val="43137"/>
                              </a:srgbClr>
                            </a:outerShdw>
                          </a:effectLst>
                        </a:rPr>
                        <a:t> </a:t>
                      </a:r>
                      <a:r>
                        <a:rPr lang="en-US" sz="2800" b="1" dirty="0" err="1">
                          <a:solidFill>
                            <a:schemeClr val="tx1"/>
                          </a:solidFill>
                          <a:effectLst>
                            <a:outerShdw blurRad="38100" dist="38100" dir="2700000" algn="tl">
                              <a:srgbClr val="000000">
                                <a:alpha val="43137"/>
                              </a:srgbClr>
                            </a:outerShdw>
                          </a:effectLst>
                        </a:rPr>
                        <a:t>paytida</a:t>
                      </a:r>
                      <a:r>
                        <a:rPr lang="en-US" sz="2800" b="1" dirty="0">
                          <a:solidFill>
                            <a:schemeClr val="tx1"/>
                          </a:solidFill>
                          <a:effectLst>
                            <a:outerShdw blurRad="38100" dist="38100" dir="2700000" algn="tl">
                              <a:srgbClr val="000000">
                                <a:alpha val="43137"/>
                              </a:srgbClr>
                            </a:outerShdw>
                          </a:effectLst>
                        </a:rPr>
                        <a:t> </a:t>
                      </a:r>
                      <a:r>
                        <a:rPr lang="en-US" sz="2800" b="1" dirty="0" err="1">
                          <a:solidFill>
                            <a:schemeClr val="tx1"/>
                          </a:solidFill>
                          <a:effectLst>
                            <a:outerShdw blurRad="38100" dist="38100" dir="2700000" algn="tl">
                              <a:srgbClr val="000000">
                                <a:alpha val="43137"/>
                              </a:srgbClr>
                            </a:outerShdw>
                          </a:effectLst>
                        </a:rPr>
                        <a:t>aytiladigan</a:t>
                      </a:r>
                      <a:r>
                        <a:rPr lang="en-US" sz="2800" b="1" dirty="0">
                          <a:solidFill>
                            <a:schemeClr val="tx1"/>
                          </a:solidFill>
                          <a:effectLst>
                            <a:outerShdw blurRad="38100" dist="38100" dir="2700000" algn="tl">
                              <a:srgbClr val="000000">
                                <a:alpha val="43137"/>
                              </a:srgbClr>
                            </a:outerShdw>
                          </a:effectLst>
                        </a:rPr>
                        <a:t> </a:t>
                      </a:r>
                      <a:r>
                        <a:rPr lang="en-US" sz="2800" b="1" dirty="0" err="1">
                          <a:solidFill>
                            <a:schemeClr val="tx1"/>
                          </a:solidFill>
                          <a:effectLst>
                            <a:outerShdw blurRad="38100" dist="38100" dir="2700000" algn="tl">
                              <a:srgbClr val="000000">
                                <a:alpha val="43137"/>
                              </a:srgbClr>
                            </a:outerShdw>
                          </a:effectLst>
                        </a:rPr>
                        <a:t>ifodalar</a:t>
                      </a:r>
                      <a:r>
                        <a:rPr lang="en-US" sz="2800" b="1" dirty="0">
                          <a:solidFill>
                            <a:schemeClr val="tx1"/>
                          </a:solidFill>
                          <a:effectLst>
                            <a:outerShdw blurRad="38100" dist="38100" dir="2700000" algn="tl">
                              <a:srgbClr val="000000">
                                <a:alpha val="43137"/>
                              </a:srgbClr>
                            </a:outerShdw>
                          </a:effectLst>
                        </a:rPr>
                        <a:t> </a:t>
                      </a:r>
                      <a:r>
                        <a:rPr lang="en-US" sz="2800" b="1" dirty="0" err="1">
                          <a:solidFill>
                            <a:schemeClr val="tx1"/>
                          </a:solidFill>
                          <a:effectLst>
                            <a:outerShdw blurRad="38100" dist="38100" dir="2700000" algn="tl">
                              <a:srgbClr val="000000">
                                <a:alpha val="43137"/>
                              </a:srgbClr>
                            </a:outerShdw>
                          </a:effectLst>
                        </a:rPr>
                        <a:t>va</a:t>
                      </a:r>
                      <a:r>
                        <a:rPr lang="en-US" sz="2800" b="1" dirty="0">
                          <a:solidFill>
                            <a:schemeClr val="tx1"/>
                          </a:solidFill>
                          <a:effectLst>
                            <a:outerShdw blurRad="38100" dist="38100" dir="2700000" algn="tl">
                              <a:srgbClr val="000000">
                                <a:alpha val="43137"/>
                              </a:srgbClr>
                            </a:outerShdw>
                          </a:effectLst>
                        </a:rPr>
                        <a:t> </a:t>
                      </a:r>
                      <a:r>
                        <a:rPr lang="en-US" sz="2800" b="1" dirty="0" err="1">
                          <a:solidFill>
                            <a:schemeClr val="tx1"/>
                          </a:solidFill>
                          <a:effectLst>
                            <a:outerShdw blurRad="38100" dist="38100" dir="2700000" algn="tl">
                              <a:srgbClr val="000000">
                                <a:alpha val="43137"/>
                              </a:srgbClr>
                            </a:outerShdw>
                          </a:effectLst>
                        </a:rPr>
                        <a:t>hikmatli</a:t>
                      </a:r>
                      <a:r>
                        <a:rPr lang="en-US" sz="2800" b="1" dirty="0">
                          <a:solidFill>
                            <a:schemeClr val="tx1"/>
                          </a:solidFill>
                          <a:effectLst>
                            <a:outerShdw blurRad="38100" dist="38100" dir="2700000" algn="tl">
                              <a:srgbClr val="000000">
                                <a:alpha val="43137"/>
                              </a:srgbClr>
                            </a:outerShdw>
                          </a:effectLst>
                        </a:rPr>
                        <a:t> </a:t>
                      </a:r>
                      <a:r>
                        <a:rPr lang="en-US" sz="2800" b="1" dirty="0" err="1">
                          <a:solidFill>
                            <a:schemeClr val="tx1"/>
                          </a:solidFill>
                          <a:effectLst>
                            <a:outerShdw blurRad="38100" dist="38100" dir="2700000" algn="tl">
                              <a:srgbClr val="000000">
                                <a:alpha val="43137"/>
                              </a:srgbClr>
                            </a:outerShdw>
                          </a:effectLst>
                        </a:rPr>
                        <a:t>so‘zlar</a:t>
                      </a:r>
                      <a:endParaRPr lang="en-US" sz="2800" b="1" dirty="0">
                        <a:solidFill>
                          <a:schemeClr val="tx1"/>
                        </a:solidFill>
                        <a:effectLst>
                          <a:outerShdw blurRad="38100" dist="38100" dir="2700000" algn="tl">
                            <a:srgbClr val="000000">
                              <a:alpha val="43137"/>
                            </a:srgbClr>
                          </a:outerShdw>
                        </a:effectLst>
                      </a:endParaRPr>
                    </a:p>
                    <a:p>
                      <a:pPr marL="342900" lvl="0" indent="-342900">
                        <a:spcAft>
                          <a:spcPts val="0"/>
                        </a:spcAft>
                        <a:buFont typeface="+mj-lt"/>
                        <a:buAutoNum type="arabicPeriod"/>
                        <a:tabLst>
                          <a:tab pos="457200" algn="l"/>
                        </a:tabLst>
                      </a:pPr>
                      <a:endParaRPr lang="en-US" sz="2800" b="1" dirty="0">
                        <a:solidFill>
                          <a:schemeClr val="tx1"/>
                        </a:solidFill>
                        <a:effectLst>
                          <a:outerShdw blurRad="38100" dist="38100" dir="2700000" algn="tl">
                            <a:srgbClr val="000000">
                              <a:alpha val="43137"/>
                            </a:srgbClr>
                          </a:outerShdw>
                        </a:effectLst>
                      </a:endParaRPr>
                    </a:p>
                    <a:p>
                      <a:pPr marL="342900" lvl="0" indent="-342900">
                        <a:spcAft>
                          <a:spcPts val="0"/>
                        </a:spcAft>
                        <a:buFont typeface="+mj-lt"/>
                        <a:buAutoNum type="arabicPeriod"/>
                        <a:tabLst>
                          <a:tab pos="457200" algn="l"/>
                        </a:tabLst>
                      </a:pPr>
                      <a:r>
                        <a:rPr lang="en-US" sz="2800" b="1" dirty="0">
                          <a:solidFill>
                            <a:schemeClr val="tx1"/>
                          </a:solidFill>
                          <a:effectLst>
                            <a:outerShdw blurRad="38100" dist="38100" dir="2700000" algn="tl">
                              <a:srgbClr val="000000">
                                <a:alpha val="43137"/>
                              </a:srgbClr>
                            </a:outerShdw>
                          </a:effectLst>
                        </a:rPr>
                        <a:t>Samaveda - </a:t>
                      </a:r>
                      <a:r>
                        <a:rPr lang="en-US" sz="2800" b="1" dirty="0" err="1">
                          <a:solidFill>
                            <a:schemeClr val="tx1"/>
                          </a:solidFill>
                          <a:effectLst>
                            <a:outerShdw blurRad="38100" dist="38100" dir="2700000" algn="tl">
                              <a:srgbClr val="000000">
                                <a:alpha val="43137"/>
                              </a:srgbClr>
                            </a:outerShdw>
                          </a:effectLst>
                        </a:rPr>
                        <a:t>kuylar</a:t>
                      </a:r>
                      <a:r>
                        <a:rPr lang="en-US" sz="2800" b="1" dirty="0">
                          <a:solidFill>
                            <a:schemeClr val="tx1"/>
                          </a:solidFill>
                          <a:effectLst>
                            <a:outerShdw blurRad="38100" dist="38100" dir="2700000" algn="tl">
                              <a:srgbClr val="000000">
                                <a:alpha val="43137"/>
                              </a:srgbClr>
                            </a:outerShdw>
                          </a:effectLst>
                        </a:rPr>
                        <a:t>, </a:t>
                      </a:r>
                      <a:r>
                        <a:rPr lang="en-US" sz="2800" b="1" dirty="0" err="1">
                          <a:solidFill>
                            <a:schemeClr val="tx1"/>
                          </a:solidFill>
                          <a:effectLst>
                            <a:outerShdw blurRad="38100" dist="38100" dir="2700000" algn="tl">
                              <a:srgbClr val="000000">
                                <a:alpha val="43137"/>
                              </a:srgbClr>
                            </a:outerShdw>
                          </a:effectLst>
                        </a:rPr>
                        <a:t>ashulalar</a:t>
                      </a:r>
                      <a:r>
                        <a:rPr lang="en-US" sz="2800" b="1" dirty="0">
                          <a:solidFill>
                            <a:schemeClr val="tx1"/>
                          </a:solidFill>
                          <a:effectLst>
                            <a:outerShdw blurRad="38100" dist="38100" dir="2700000" algn="tl">
                              <a:srgbClr val="000000">
                                <a:alpha val="43137"/>
                              </a:srgbClr>
                            </a:outerShdw>
                          </a:effectLst>
                        </a:rPr>
                        <a:t>, </a:t>
                      </a:r>
                      <a:r>
                        <a:rPr lang="en-US" sz="2800" b="1" dirty="0" err="1">
                          <a:solidFill>
                            <a:schemeClr val="tx1"/>
                          </a:solidFill>
                          <a:effectLst>
                            <a:outerShdw blurRad="38100" dist="38100" dir="2700000" algn="tl">
                              <a:srgbClr val="000000">
                                <a:alpha val="43137"/>
                              </a:srgbClr>
                            </a:outerShdw>
                          </a:effectLst>
                        </a:rPr>
                        <a:t>hamdu</a:t>
                      </a:r>
                      <a:r>
                        <a:rPr lang="en-US" sz="2800" b="1" dirty="0">
                          <a:solidFill>
                            <a:schemeClr val="tx1"/>
                          </a:solidFill>
                          <a:effectLst>
                            <a:outerShdw blurRad="38100" dist="38100" dir="2700000" algn="tl">
                              <a:srgbClr val="000000">
                                <a:alpha val="43137"/>
                              </a:srgbClr>
                            </a:outerShdw>
                          </a:effectLst>
                        </a:rPr>
                        <a:t> </a:t>
                      </a:r>
                      <a:r>
                        <a:rPr lang="en-US" sz="2800" b="1" dirty="0" err="1">
                          <a:solidFill>
                            <a:schemeClr val="tx1"/>
                          </a:solidFill>
                          <a:effectLst>
                            <a:outerShdw blurRad="38100" dist="38100" dir="2700000" algn="tl">
                              <a:srgbClr val="000000">
                                <a:alpha val="43137"/>
                              </a:srgbClr>
                            </a:outerShdw>
                          </a:effectLst>
                        </a:rPr>
                        <a:t>sano</a:t>
                      </a:r>
                      <a:endParaRPr lang="en-US" sz="2800" b="1" dirty="0">
                        <a:solidFill>
                          <a:schemeClr val="tx1"/>
                        </a:solidFill>
                        <a:effectLst>
                          <a:outerShdw blurRad="38100" dist="38100" dir="2700000" algn="tl">
                            <a:srgbClr val="000000">
                              <a:alpha val="43137"/>
                            </a:srgbClr>
                          </a:outerShdw>
                        </a:effectLst>
                      </a:endParaRPr>
                    </a:p>
                    <a:p>
                      <a:pPr marL="342900" lvl="0" indent="-342900">
                        <a:spcAft>
                          <a:spcPts val="0"/>
                        </a:spcAft>
                        <a:buFont typeface="+mj-lt"/>
                        <a:buAutoNum type="arabicPeriod"/>
                        <a:tabLst>
                          <a:tab pos="457200" algn="l"/>
                        </a:tabLst>
                      </a:pPr>
                      <a:endParaRPr lang="en-US" sz="2800" b="1" dirty="0">
                        <a:solidFill>
                          <a:schemeClr val="tx1"/>
                        </a:solidFill>
                        <a:effectLst>
                          <a:outerShdw blurRad="38100" dist="38100" dir="2700000" algn="tl">
                            <a:srgbClr val="000000">
                              <a:alpha val="43137"/>
                            </a:srgbClr>
                          </a:outerShdw>
                        </a:effectLst>
                      </a:endParaRPr>
                    </a:p>
                    <a:p>
                      <a:pPr marL="342900" lvl="0" indent="-342900">
                        <a:spcAft>
                          <a:spcPts val="0"/>
                        </a:spcAft>
                        <a:buFont typeface="+mj-lt"/>
                        <a:buAutoNum type="arabicPeriod"/>
                        <a:tabLst>
                          <a:tab pos="457200" algn="l"/>
                        </a:tabLst>
                      </a:pPr>
                      <a:r>
                        <a:rPr lang="en-US" sz="2800" b="1" dirty="0">
                          <a:solidFill>
                            <a:schemeClr val="tx1"/>
                          </a:solidFill>
                          <a:effectLst>
                            <a:outerShdw blurRad="38100" dist="38100" dir="2700000" algn="tl">
                              <a:srgbClr val="000000">
                                <a:alpha val="43137"/>
                              </a:srgbClr>
                            </a:outerShdw>
                          </a:effectLst>
                        </a:rPr>
                        <a:t> </a:t>
                      </a:r>
                      <a:r>
                        <a:rPr lang="en-US" sz="2800" b="1" dirty="0" err="1">
                          <a:solidFill>
                            <a:schemeClr val="tx1"/>
                          </a:solidFill>
                          <a:effectLst>
                            <a:outerShdw blurRad="38100" dist="38100" dir="2700000" algn="tl">
                              <a:srgbClr val="000000">
                                <a:alpha val="43137"/>
                              </a:srgbClr>
                            </a:outerShdw>
                          </a:effectLst>
                        </a:rPr>
                        <a:t>Atxarvaveda</a:t>
                      </a:r>
                      <a:r>
                        <a:rPr lang="en-US" sz="2800" b="1" dirty="0">
                          <a:solidFill>
                            <a:schemeClr val="tx1"/>
                          </a:solidFill>
                          <a:effectLst>
                            <a:outerShdw blurRad="38100" dist="38100" dir="2700000" algn="tl">
                              <a:srgbClr val="000000">
                                <a:alpha val="43137"/>
                              </a:srgbClr>
                            </a:outerShdw>
                          </a:effectLst>
                        </a:rPr>
                        <a:t> - </a:t>
                      </a:r>
                      <a:r>
                        <a:rPr lang="en-US" sz="2800" b="1" dirty="0" err="1">
                          <a:solidFill>
                            <a:schemeClr val="tx1"/>
                          </a:solidFill>
                          <a:effectLst>
                            <a:outerShdw blurRad="38100" dist="38100" dir="2700000" algn="tl">
                              <a:srgbClr val="000000">
                                <a:alpha val="43137"/>
                              </a:srgbClr>
                            </a:outerShdw>
                          </a:effectLst>
                        </a:rPr>
                        <a:t>afsunlar</a:t>
                      </a:r>
                      <a:r>
                        <a:rPr lang="en-US" sz="2800" b="1" dirty="0">
                          <a:solidFill>
                            <a:schemeClr val="tx1"/>
                          </a:solidFill>
                          <a:effectLst>
                            <a:outerShdw blurRad="38100" dist="38100" dir="2700000" algn="tl">
                              <a:srgbClr val="000000">
                                <a:alpha val="43137"/>
                              </a:srgbClr>
                            </a:outerShdw>
                          </a:effectLst>
                        </a:rPr>
                        <a:t> </a:t>
                      </a:r>
                      <a:endParaRPr lang="en-US" sz="2800" b="1" dirty="0">
                        <a:solidFill>
                          <a:schemeClr val="tx1"/>
                        </a:solidFill>
                        <a:effectLst>
                          <a:outerShdw blurRad="38100" dist="38100" dir="2700000" algn="tl">
                            <a:srgbClr val="000000">
                              <a:alpha val="43137"/>
                            </a:srgbClr>
                          </a:outerShdw>
                        </a:effectLst>
                      </a:endParaRPr>
                    </a:p>
                    <a:p>
                      <a:pPr marL="342900" lvl="0" indent="-342900">
                        <a:spcAft>
                          <a:spcPts val="0"/>
                        </a:spcAft>
                        <a:buFont typeface="+mj-lt"/>
                        <a:buAutoNum type="arabicPeriod"/>
                        <a:tabLst>
                          <a:tab pos="457200" algn="l"/>
                        </a:tabLst>
                      </a:pPr>
                      <a:endParaRPr lang="ru-RU" sz="2800" dirty="0">
                        <a:solidFill>
                          <a:schemeClr val="tx1"/>
                        </a:solidFill>
                        <a:effectLst/>
                        <a:latin typeface="Times New Roman" panose="02020603050405020304"/>
                        <a:ea typeface="Times New Roman" panose="02020603050405020304"/>
                      </a:endParaRPr>
                    </a:p>
                  </a:txBody>
                  <a:tcPr marL="68569" marR="68569" marT="0" marB="0"/>
                </a:tc>
              </a:tr>
            </a:tbl>
          </a:graphicData>
        </a:graphic>
      </p:graphicFrame>
      <p:sp>
        <p:nvSpPr>
          <p:cNvPr id="21512" name="Rectangle 1"/>
          <p:cNvSpPr>
            <a:spLocks noChangeArrowheads="1"/>
          </p:cNvSpPr>
          <p:nvPr/>
        </p:nvSpPr>
        <p:spPr bwMode="auto">
          <a:xfrm>
            <a:off x="900113" y="53975"/>
            <a:ext cx="7632700" cy="646113"/>
          </a:xfrm>
          <a:prstGeom prst="rect">
            <a:avLst/>
          </a:prstGeom>
          <a:noFill/>
          <a:ln>
            <a:noFill/>
          </a:ln>
          <a:effectLst/>
        </p:spPr>
        <p:txBody>
          <a:bodyPr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457200" algn="l"/>
              </a:tabLst>
              <a:defRPr/>
            </a:pPr>
            <a:r>
              <a:rPr kumimoji="0" lang="en-US" altLang="ru-RU" sz="36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Vedalar</a:t>
            </a:r>
            <a:r>
              <a:rPr kumimoji="0" lang="en-US" sz="3600" b="0" i="1"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t>
            </a:r>
            <a:r>
              <a:rPr kumimoji="0" lang="en-US" sz="36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samxitlar</a:t>
            </a:r>
            <a:r>
              <a:rPr kumimoji="0" lang="en-US" sz="36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t>
            </a:r>
            <a:endParaRPr kumimoji="0" lang="ru-RU" sz="36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Скругленный прямоугольник 3"/>
          <p:cNvSpPr/>
          <p:nvPr/>
        </p:nvSpPr>
        <p:spPr>
          <a:xfrm>
            <a:off x="1143000" y="357188"/>
            <a:ext cx="6000750" cy="1928813"/>
          </a:xfrm>
          <a:prstGeom prst="roundRect">
            <a:avLst/>
          </a:prstGeom>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Qadimgi</a:t>
            </a: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Hind </a:t>
            </a:r>
            <a:r>
              <a:rPr kumimoji="0" lang="en-US" sz="2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falsafiy</a:t>
            </a: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maktablari</a:t>
            </a: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ikki</a:t>
            </a: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guruhga</a:t>
            </a: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bo‘linadi</a:t>
            </a: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a:t>
            </a:r>
            <a:endPar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endParaRPr>
          </a:p>
        </p:txBody>
      </p:sp>
      <p:sp>
        <p:nvSpPr>
          <p:cNvPr id="5" name="Скругленный прямоугольник 4"/>
          <p:cNvSpPr/>
          <p:nvPr/>
        </p:nvSpPr>
        <p:spPr>
          <a:xfrm>
            <a:off x="463550" y="3457575"/>
            <a:ext cx="4214813" cy="107156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0" i="0" u="none" strike="noStrike" kern="1200" cap="none" spc="0" normalizeH="0" baseline="0" noProof="0" dirty="0" err="1">
                <a:ln>
                  <a:noFill/>
                </a:ln>
                <a:solidFill>
                  <a:schemeClr val="dk1"/>
                </a:solidFill>
                <a:effectLst/>
                <a:uLnTx/>
                <a:uFillTx/>
                <a:latin typeface="+mn-lt"/>
                <a:ea typeface="+mn-ea"/>
                <a:cs typeface="+mn-cs"/>
              </a:rPr>
              <a:t>astika</a:t>
            </a:r>
            <a:endParaRPr kumimoji="0" lang="en-US" sz="2800" b="0" i="0" u="none" strike="noStrike" kern="1200" cap="none" spc="0" normalizeH="0" baseline="0" noProof="0" dirty="0">
              <a:ln>
                <a:noFill/>
              </a:ln>
              <a:solidFill>
                <a:schemeClr val="dk1"/>
              </a:solidFill>
              <a:effectLst/>
              <a:uLnTx/>
              <a:uFillTx/>
              <a:latin typeface="+mn-lt"/>
              <a:ea typeface="+mn-ea"/>
              <a:cs typeface="+mn-cs"/>
            </a:endParaRPr>
          </a:p>
        </p:txBody>
      </p:sp>
      <p:sp>
        <p:nvSpPr>
          <p:cNvPr id="6" name="Скругленный прямоугольник 5"/>
          <p:cNvSpPr/>
          <p:nvPr/>
        </p:nvSpPr>
        <p:spPr>
          <a:xfrm>
            <a:off x="5143500" y="3500438"/>
            <a:ext cx="3714750" cy="100012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0" i="0" u="none" strike="noStrike" kern="1200" cap="none" spc="0" normalizeH="0" baseline="0" noProof="0" dirty="0" err="1">
                <a:ln>
                  <a:noFill/>
                </a:ln>
                <a:solidFill>
                  <a:schemeClr val="dk1"/>
                </a:solidFill>
                <a:effectLst/>
                <a:uLnTx/>
                <a:uFillTx/>
                <a:latin typeface="+mn-lt"/>
                <a:ea typeface="+mn-ea"/>
                <a:cs typeface="+mn-cs"/>
              </a:rPr>
              <a:t>nastika</a:t>
            </a:r>
            <a:endParaRPr kumimoji="0" lang="en-US" sz="2800" b="0" i="0" u="none" strike="noStrike" kern="1200" cap="none" spc="0" normalizeH="0" baseline="0" noProof="0" dirty="0">
              <a:ln>
                <a:noFill/>
              </a:ln>
              <a:solidFill>
                <a:schemeClr val="dk1"/>
              </a:solidFill>
              <a:effectLst/>
              <a:uLnTx/>
              <a:uFillTx/>
              <a:latin typeface="+mn-lt"/>
              <a:ea typeface="+mn-ea"/>
              <a:cs typeface="+mn-cs"/>
            </a:endParaRPr>
          </a:p>
        </p:txBody>
      </p:sp>
      <p:sp>
        <p:nvSpPr>
          <p:cNvPr id="7" name="Стрелка вниз 6"/>
          <p:cNvSpPr/>
          <p:nvPr/>
        </p:nvSpPr>
        <p:spPr>
          <a:xfrm>
            <a:off x="1857375" y="2286000"/>
            <a:ext cx="714375" cy="1143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8" name="Стрелка вниз 7"/>
          <p:cNvSpPr/>
          <p:nvPr/>
        </p:nvSpPr>
        <p:spPr>
          <a:xfrm>
            <a:off x="6072188" y="2286000"/>
            <a:ext cx="642938" cy="12144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9" name="Скругленный прямоугольник 8"/>
          <p:cNvSpPr/>
          <p:nvPr/>
        </p:nvSpPr>
        <p:spPr>
          <a:xfrm rot="10800000" flipV="1">
            <a:off x="571500" y="5143500"/>
            <a:ext cx="2928938" cy="107156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400" b="0" i="0" u="none" strike="noStrike" kern="1200" cap="none" spc="0" normalizeH="0" baseline="0" noProof="0" dirty="0">
                <a:ln>
                  <a:noFill/>
                </a:ln>
                <a:solidFill>
                  <a:schemeClr val="dk1"/>
                </a:solidFill>
                <a:effectLst/>
                <a:uLnTx/>
                <a:uFillTx/>
                <a:latin typeface="+mn-lt"/>
                <a:ea typeface="+mn-ea"/>
                <a:cs typeface="+mn-cs"/>
              </a:rPr>
              <a:t>“Veda” </a:t>
            </a:r>
            <a:r>
              <a:rPr kumimoji="0" lang="en-US" sz="2400" b="0" i="0" u="none" strike="noStrike" kern="1200" cap="none" spc="0" normalizeH="0" baseline="0" noProof="0" dirty="0" err="1">
                <a:ln>
                  <a:noFill/>
                </a:ln>
                <a:solidFill>
                  <a:schemeClr val="dk1"/>
                </a:solidFill>
                <a:effectLst/>
                <a:uLnTx/>
                <a:uFillTx/>
                <a:latin typeface="+mn-lt"/>
                <a:ea typeface="+mn-ea"/>
                <a:cs typeface="+mn-cs"/>
              </a:rPr>
              <a:t>ning</a:t>
            </a:r>
            <a:r>
              <a:rPr kumimoji="0" lang="en-US" sz="2400" b="0" i="0" u="none" strike="noStrike" kern="1200" cap="none" spc="0" normalizeH="0" baseline="0" noProof="0" dirty="0">
                <a:ln>
                  <a:noFill/>
                </a:ln>
                <a:solidFill>
                  <a:schemeClr val="dk1"/>
                </a:solidFill>
                <a:effectLst/>
                <a:uLnTx/>
                <a:uFillTx/>
                <a:latin typeface="+mn-lt"/>
                <a:ea typeface="+mn-ea"/>
                <a:cs typeface="+mn-cs"/>
              </a:rPr>
              <a:t> </a:t>
            </a:r>
            <a:r>
              <a:rPr kumimoji="0" lang="en-US" sz="2400" b="0" i="0" u="none" strike="noStrike" kern="1200" cap="none" spc="0" normalizeH="0" baseline="0" noProof="0" dirty="0" err="1">
                <a:ln>
                  <a:noFill/>
                </a:ln>
                <a:solidFill>
                  <a:schemeClr val="dk1"/>
                </a:solidFill>
                <a:effectLst/>
                <a:uLnTx/>
                <a:uFillTx/>
                <a:latin typeface="+mn-lt"/>
                <a:ea typeface="+mn-ea"/>
                <a:cs typeface="+mn-cs"/>
              </a:rPr>
              <a:t>muqaddasligini</a:t>
            </a:r>
            <a:r>
              <a:rPr kumimoji="0" lang="en-US" sz="2400" b="0" i="0" u="none" strike="noStrike" kern="1200" cap="none" spc="0" normalizeH="0" baseline="0" noProof="0" dirty="0">
                <a:ln>
                  <a:noFill/>
                </a:ln>
                <a:solidFill>
                  <a:schemeClr val="dk1"/>
                </a:solidFill>
                <a:effectLst/>
                <a:uLnTx/>
                <a:uFillTx/>
                <a:latin typeface="+mn-lt"/>
                <a:ea typeface="+mn-ea"/>
                <a:cs typeface="+mn-cs"/>
              </a:rPr>
              <a:t> tan </a:t>
            </a:r>
            <a:r>
              <a:rPr kumimoji="0" lang="en-US" sz="2400" b="0" i="0" u="none" strike="noStrike" kern="1200" cap="none" spc="0" normalizeH="0" baseline="0" noProof="0" dirty="0" err="1">
                <a:ln>
                  <a:noFill/>
                </a:ln>
                <a:solidFill>
                  <a:schemeClr val="dk1"/>
                </a:solidFill>
                <a:effectLst/>
                <a:uLnTx/>
                <a:uFillTx/>
                <a:latin typeface="+mn-lt"/>
                <a:ea typeface="+mn-ea"/>
                <a:cs typeface="+mn-cs"/>
              </a:rPr>
              <a:t>oladi</a:t>
            </a:r>
            <a:endParaRPr kumimoji="0" lang="en-US" sz="2400" b="0" i="0" u="none" strike="noStrike" kern="1200" cap="none" spc="0" normalizeH="0" baseline="0" noProof="0" dirty="0">
              <a:ln>
                <a:noFill/>
              </a:ln>
              <a:solidFill>
                <a:schemeClr val="dk1"/>
              </a:solidFill>
              <a:effectLst/>
              <a:uLnTx/>
              <a:uFillTx/>
              <a:latin typeface="+mn-lt"/>
              <a:ea typeface="+mn-ea"/>
              <a:cs typeface="+mn-cs"/>
            </a:endParaRPr>
          </a:p>
        </p:txBody>
      </p:sp>
      <p:sp>
        <p:nvSpPr>
          <p:cNvPr id="10" name="Стрелка вниз 9"/>
          <p:cNvSpPr/>
          <p:nvPr/>
        </p:nvSpPr>
        <p:spPr>
          <a:xfrm>
            <a:off x="2000250" y="4500563"/>
            <a:ext cx="484188" cy="6429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6" name="Rectangle 2"/>
          <p:cNvSpPr>
            <a:spLocks noGrp="1"/>
          </p:cNvSpPr>
          <p:nvPr>
            <p:ph type="title"/>
          </p:nvPr>
        </p:nvSpPr>
        <p:spPr/>
        <p:txBody>
          <a:bodyPr vert="horz" wrap="square" lIns="91440" tIns="45720" rIns="91440" bIns="45720" anchor="ctr" anchorCtr="0"/>
          <a:p>
            <a:endParaRPr lang="ru-RU" altLang="ru-RU" dirty="0"/>
          </a:p>
        </p:txBody>
      </p:sp>
      <p:sp>
        <p:nvSpPr>
          <p:cNvPr id="52227" name="Rectangle 3"/>
          <p:cNvSpPr>
            <a:spLocks noGrp="1"/>
          </p:cNvSpPr>
          <p:nvPr>
            <p:ph idx="1"/>
          </p:nvPr>
        </p:nvSpPr>
        <p:spPr>
          <a:xfrm>
            <a:off x="428625" y="1571625"/>
            <a:ext cx="8229600" cy="5114925"/>
          </a:xfrm>
          <a:ln>
            <a:solidFill>
              <a:schemeClr val="accent1">
                <a:alpha val="100000"/>
              </a:schemeClr>
            </a:solidFill>
            <a:miter lim="800000"/>
          </a:ln>
        </p:spPr>
        <p:txBody>
          <a:bodyPr vert="horz" wrap="square" lIns="91440" tIns="45720" rIns="91440" bIns="45720" anchor="t" anchorCtr="0"/>
          <a:p>
            <a:pPr>
              <a:buNone/>
            </a:pPr>
            <a:r>
              <a:rPr lang="ru-RU" altLang="ru-RU" sz="4000" b="1" dirty="0"/>
              <a:t> </a:t>
            </a:r>
            <a:endParaRPr lang="ru-RU" altLang="ru-RU" sz="4000" b="1" dirty="0"/>
          </a:p>
          <a:p>
            <a:pPr>
              <a:buNone/>
            </a:pPr>
            <a:r>
              <a:rPr lang="ru-RU" altLang="ru-RU" sz="4000" b="1" dirty="0"/>
              <a:t> </a:t>
            </a:r>
            <a:endParaRPr lang="ru-RU" altLang="ru-RU" sz="4000" b="1" dirty="0"/>
          </a:p>
          <a:p>
            <a:endParaRPr lang="ru-RU" altLang="ru-RU" sz="4000" b="1" dirty="0"/>
          </a:p>
          <a:p>
            <a:pPr>
              <a:buNone/>
            </a:pPr>
            <a:r>
              <a:rPr lang="ru-RU" altLang="ru-RU" sz="4000" b="1" dirty="0"/>
              <a:t>                                                 </a:t>
            </a:r>
            <a:endParaRPr lang="ru-RU" altLang="ru-RU" sz="4000" b="1" dirty="0"/>
          </a:p>
        </p:txBody>
      </p:sp>
      <p:sp>
        <p:nvSpPr>
          <p:cNvPr id="9220" name="Line 4"/>
          <p:cNvSpPr>
            <a:spLocks noChangeShapeType="1"/>
          </p:cNvSpPr>
          <p:nvPr/>
        </p:nvSpPr>
        <p:spPr bwMode="auto">
          <a:xfrm flipH="1">
            <a:off x="2000250" y="1143000"/>
            <a:ext cx="500063" cy="357188"/>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9221" name="Line 5"/>
          <p:cNvSpPr>
            <a:spLocks noChangeShapeType="1"/>
          </p:cNvSpPr>
          <p:nvPr/>
        </p:nvSpPr>
        <p:spPr bwMode="auto">
          <a:xfrm flipH="1">
            <a:off x="3071813" y="1143000"/>
            <a:ext cx="1000125" cy="1071563"/>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9222" name="Line 6"/>
          <p:cNvSpPr>
            <a:spLocks noChangeShapeType="1"/>
          </p:cNvSpPr>
          <p:nvPr/>
        </p:nvSpPr>
        <p:spPr bwMode="auto">
          <a:xfrm flipH="1">
            <a:off x="5072063" y="1214438"/>
            <a:ext cx="1571625" cy="2786063"/>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7" name="Скругленный прямоугольник 6"/>
          <p:cNvSpPr/>
          <p:nvPr/>
        </p:nvSpPr>
        <p:spPr>
          <a:xfrm>
            <a:off x="1143000" y="214313"/>
            <a:ext cx="6572250" cy="914400"/>
          </a:xfrm>
          <a:prstGeom prst="roundRect">
            <a:avLst/>
          </a:prstGeom>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40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Astika</a:t>
            </a:r>
            <a:endPar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endParaRPr>
          </a:p>
        </p:txBody>
      </p:sp>
      <p:sp>
        <p:nvSpPr>
          <p:cNvPr id="8" name="Скругленный прямоугольник 7"/>
          <p:cNvSpPr/>
          <p:nvPr/>
        </p:nvSpPr>
        <p:spPr>
          <a:xfrm>
            <a:off x="142875" y="1500188"/>
            <a:ext cx="2357438" cy="71437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err="1">
                <a:ln>
                  <a:noFill/>
                </a:ln>
                <a:solidFill>
                  <a:schemeClr val="dk1"/>
                </a:solidFill>
                <a:effectLst/>
                <a:uLnTx/>
                <a:uFillTx/>
                <a:latin typeface="+mn-lt"/>
                <a:ea typeface="+mn-ea"/>
                <a:cs typeface="+mn-cs"/>
              </a:rPr>
              <a:t>Sankxiya</a:t>
            </a:r>
            <a:endParaRPr kumimoji="0" lang="ru-RU" sz="2800" b="1" i="0" u="none" strike="noStrike" kern="1200" cap="none" spc="0" normalizeH="0" baseline="0" noProof="0" dirty="0">
              <a:ln>
                <a:noFill/>
              </a:ln>
              <a:solidFill>
                <a:schemeClr val="dk1"/>
              </a:solidFill>
              <a:effectLst/>
              <a:uLnTx/>
              <a:uFillTx/>
              <a:latin typeface="+mn-lt"/>
              <a:ea typeface="+mn-ea"/>
              <a:cs typeface="+mn-cs"/>
            </a:endParaRPr>
          </a:p>
        </p:txBody>
      </p:sp>
      <p:sp>
        <p:nvSpPr>
          <p:cNvPr id="9" name="Скругленный прямоугольник 8"/>
          <p:cNvSpPr/>
          <p:nvPr/>
        </p:nvSpPr>
        <p:spPr>
          <a:xfrm>
            <a:off x="1143000" y="2286000"/>
            <a:ext cx="2500313" cy="85725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err="1">
                <a:ln>
                  <a:noFill/>
                </a:ln>
                <a:solidFill>
                  <a:schemeClr val="dk1"/>
                </a:solidFill>
                <a:effectLst/>
                <a:uLnTx/>
                <a:uFillTx/>
                <a:latin typeface="+mn-lt"/>
                <a:ea typeface="+mn-ea"/>
                <a:cs typeface="+mn-cs"/>
              </a:rPr>
              <a:t>vaysheshika</a:t>
            </a:r>
            <a:endParaRPr kumimoji="0" lang="en-US" sz="2800" b="1" i="0" u="none" strike="noStrike" kern="1200" cap="none" spc="0" normalizeH="0" baseline="0" noProof="0" dirty="0">
              <a:ln>
                <a:noFill/>
              </a:ln>
              <a:solidFill>
                <a:schemeClr val="dk1"/>
              </a:solidFill>
              <a:effectLst/>
              <a:uLnTx/>
              <a:uFillTx/>
              <a:latin typeface="+mn-lt"/>
              <a:ea typeface="+mn-ea"/>
              <a:cs typeface="+mn-cs"/>
            </a:endParaRPr>
          </a:p>
        </p:txBody>
      </p:sp>
      <p:sp>
        <p:nvSpPr>
          <p:cNvPr id="10" name="Скругленный прямоугольник 9"/>
          <p:cNvSpPr/>
          <p:nvPr/>
        </p:nvSpPr>
        <p:spPr>
          <a:xfrm>
            <a:off x="2857500" y="3214688"/>
            <a:ext cx="2071688" cy="71437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err="1">
                <a:ln>
                  <a:noFill/>
                </a:ln>
                <a:solidFill>
                  <a:schemeClr val="dk1"/>
                </a:solidFill>
                <a:effectLst/>
                <a:uLnTx/>
                <a:uFillTx/>
                <a:latin typeface="+mn-lt"/>
                <a:ea typeface="+mn-ea"/>
                <a:cs typeface="+mn-cs"/>
              </a:rPr>
              <a:t>nyaya</a:t>
            </a:r>
            <a:endParaRPr kumimoji="0" lang="en-US" sz="2800" b="1" i="0" u="none" strike="noStrike" kern="1200" cap="none" spc="0" normalizeH="0" baseline="0" noProof="0" dirty="0">
              <a:ln>
                <a:noFill/>
              </a:ln>
              <a:solidFill>
                <a:schemeClr val="dk1"/>
              </a:solidFill>
              <a:effectLst/>
              <a:uLnTx/>
              <a:uFillTx/>
              <a:latin typeface="+mn-lt"/>
              <a:ea typeface="+mn-ea"/>
              <a:cs typeface="+mn-cs"/>
            </a:endParaRPr>
          </a:p>
        </p:txBody>
      </p:sp>
      <p:sp>
        <p:nvSpPr>
          <p:cNvPr id="11" name="Скругленный прямоугольник 10"/>
          <p:cNvSpPr/>
          <p:nvPr/>
        </p:nvSpPr>
        <p:spPr>
          <a:xfrm>
            <a:off x="4071938" y="4000500"/>
            <a:ext cx="2343150" cy="78581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err="1">
                <a:ln>
                  <a:noFill/>
                </a:ln>
                <a:solidFill>
                  <a:schemeClr val="dk1"/>
                </a:solidFill>
                <a:effectLst/>
                <a:uLnTx/>
                <a:uFillTx/>
                <a:latin typeface="+mn-lt"/>
                <a:ea typeface="+mn-ea"/>
                <a:cs typeface="+mn-cs"/>
              </a:rPr>
              <a:t>mimansa</a:t>
            </a:r>
            <a:endParaRPr kumimoji="0" lang="en-US" sz="2800" b="1" i="0" u="none" strike="noStrike" kern="1200" cap="none" spc="0" normalizeH="0" baseline="0" noProof="0" dirty="0">
              <a:ln>
                <a:noFill/>
              </a:ln>
              <a:solidFill>
                <a:schemeClr val="dk1"/>
              </a:solidFill>
              <a:effectLst/>
              <a:uLnTx/>
              <a:uFillTx/>
              <a:latin typeface="+mn-lt"/>
              <a:ea typeface="+mn-ea"/>
              <a:cs typeface="+mn-cs"/>
            </a:endParaRPr>
          </a:p>
        </p:txBody>
      </p:sp>
      <p:sp>
        <p:nvSpPr>
          <p:cNvPr id="13" name="Скругленный прямоугольник 12"/>
          <p:cNvSpPr/>
          <p:nvPr/>
        </p:nvSpPr>
        <p:spPr>
          <a:xfrm>
            <a:off x="6667500" y="5857875"/>
            <a:ext cx="2343150" cy="78581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err="1">
                <a:ln>
                  <a:noFill/>
                </a:ln>
                <a:solidFill>
                  <a:schemeClr val="dk1"/>
                </a:solidFill>
                <a:effectLst/>
                <a:uLnTx/>
                <a:uFillTx/>
                <a:latin typeface="+mn-lt"/>
                <a:ea typeface="+mn-ea"/>
                <a:cs typeface="+mn-cs"/>
              </a:rPr>
              <a:t>vedanta</a:t>
            </a:r>
            <a:r>
              <a:rPr kumimoji="0" lang="en-US" sz="2800" b="1" i="0" u="none" strike="noStrike" kern="1200" cap="none" spc="0" normalizeH="0" baseline="0" noProof="0" dirty="0">
                <a:ln>
                  <a:noFill/>
                </a:ln>
                <a:solidFill>
                  <a:schemeClr val="dk1"/>
                </a:solidFill>
                <a:effectLst/>
                <a:uLnTx/>
                <a:uFillTx/>
                <a:latin typeface="+mn-lt"/>
                <a:ea typeface="+mn-ea"/>
                <a:cs typeface="+mn-cs"/>
              </a:rPr>
              <a:t> </a:t>
            </a:r>
            <a:endParaRPr kumimoji="0" lang="en-US" sz="2800" b="1" i="0" u="none" strike="noStrike" kern="1200" cap="none" spc="0" normalizeH="0" baseline="0" noProof="0" dirty="0">
              <a:ln>
                <a:noFill/>
              </a:ln>
              <a:solidFill>
                <a:schemeClr val="dk1"/>
              </a:solidFill>
              <a:effectLst/>
              <a:uLnTx/>
              <a:uFillTx/>
              <a:latin typeface="+mn-lt"/>
              <a:ea typeface="+mn-ea"/>
              <a:cs typeface="+mn-cs"/>
            </a:endParaRPr>
          </a:p>
        </p:txBody>
      </p:sp>
      <p:sp>
        <p:nvSpPr>
          <p:cNvPr id="14" name="Скругленный прямоугольник 13"/>
          <p:cNvSpPr/>
          <p:nvPr/>
        </p:nvSpPr>
        <p:spPr>
          <a:xfrm>
            <a:off x="5686425" y="4800600"/>
            <a:ext cx="2343150" cy="78581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a:ln>
                  <a:noFill/>
                </a:ln>
                <a:solidFill>
                  <a:schemeClr val="dk1"/>
                </a:solidFill>
                <a:effectLst/>
                <a:uLnTx/>
                <a:uFillTx/>
                <a:latin typeface="+mn-lt"/>
                <a:ea typeface="+mn-ea"/>
                <a:cs typeface="+mn-cs"/>
              </a:rPr>
              <a:t>yoga</a:t>
            </a:r>
            <a:endParaRPr kumimoji="0" lang="en-US" sz="2800" b="1" i="0" u="none" strike="noStrike" kern="1200" cap="none" spc="0" normalizeH="0" baseline="0" noProof="0" dirty="0">
              <a:ln>
                <a:noFill/>
              </a:ln>
              <a:solidFill>
                <a:schemeClr val="dk1"/>
              </a:solidFill>
              <a:effectLst/>
              <a:uLnTx/>
              <a:uFillTx/>
              <a:latin typeface="+mn-lt"/>
              <a:ea typeface="+mn-ea"/>
              <a:cs typeface="+mn-cs"/>
            </a:endParaRPr>
          </a:p>
        </p:txBody>
      </p:sp>
      <p:sp>
        <p:nvSpPr>
          <p:cNvPr id="15" name="Line 5"/>
          <p:cNvSpPr>
            <a:spLocks noChangeShapeType="1"/>
          </p:cNvSpPr>
          <p:nvPr/>
        </p:nvSpPr>
        <p:spPr bwMode="auto">
          <a:xfrm flipH="1">
            <a:off x="3857625" y="1214438"/>
            <a:ext cx="1571625" cy="1928813"/>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16" name="Line 5"/>
          <p:cNvSpPr>
            <a:spLocks noChangeShapeType="1"/>
          </p:cNvSpPr>
          <p:nvPr/>
        </p:nvSpPr>
        <p:spPr bwMode="auto">
          <a:xfrm>
            <a:off x="7429500" y="1143000"/>
            <a:ext cx="1071563" cy="4714875"/>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17" name="Line 5"/>
          <p:cNvSpPr>
            <a:spLocks noChangeShapeType="1"/>
          </p:cNvSpPr>
          <p:nvPr/>
        </p:nvSpPr>
        <p:spPr bwMode="auto">
          <a:xfrm flipH="1">
            <a:off x="6500813" y="1143000"/>
            <a:ext cx="714375" cy="3714750"/>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250" name="Rectangle 3"/>
          <p:cNvSpPr>
            <a:spLocks noGrp="1"/>
          </p:cNvSpPr>
          <p:nvPr>
            <p:ph idx="1"/>
          </p:nvPr>
        </p:nvSpPr>
        <p:spPr>
          <a:xfrm>
            <a:off x="428625" y="1571625"/>
            <a:ext cx="8229600" cy="5114925"/>
          </a:xfrm>
          <a:ln>
            <a:solidFill>
              <a:schemeClr val="accent1">
                <a:alpha val="100000"/>
              </a:schemeClr>
            </a:solidFill>
            <a:miter lim="800000"/>
          </a:ln>
        </p:spPr>
        <p:txBody>
          <a:bodyPr vert="horz" wrap="square" lIns="91440" tIns="45720" rIns="91440" bIns="45720" anchor="t" anchorCtr="0"/>
          <a:p>
            <a:pPr>
              <a:buNone/>
            </a:pPr>
            <a:r>
              <a:rPr lang="ru-RU" altLang="ru-RU" sz="4000" b="1" dirty="0"/>
              <a:t> </a:t>
            </a:r>
            <a:endParaRPr lang="ru-RU" altLang="ru-RU" sz="4000" b="1" dirty="0"/>
          </a:p>
          <a:p>
            <a:pPr>
              <a:buNone/>
            </a:pPr>
            <a:r>
              <a:rPr lang="ru-RU" altLang="ru-RU" sz="4000" b="1" dirty="0"/>
              <a:t> </a:t>
            </a:r>
            <a:endParaRPr lang="ru-RU" altLang="ru-RU" sz="4000" b="1" dirty="0"/>
          </a:p>
          <a:p>
            <a:endParaRPr lang="ru-RU" altLang="ru-RU" sz="4000" b="1" dirty="0"/>
          </a:p>
          <a:p>
            <a:pPr>
              <a:buNone/>
            </a:pPr>
            <a:r>
              <a:rPr lang="ru-RU" altLang="ru-RU" sz="4000" b="1" dirty="0"/>
              <a:t>                                                 </a:t>
            </a:r>
            <a:endParaRPr lang="ru-RU" altLang="ru-RU" sz="4000" b="1" dirty="0"/>
          </a:p>
        </p:txBody>
      </p:sp>
      <p:sp>
        <p:nvSpPr>
          <p:cNvPr id="9220" name="Line 4"/>
          <p:cNvSpPr>
            <a:spLocks noChangeShapeType="1"/>
          </p:cNvSpPr>
          <p:nvPr/>
        </p:nvSpPr>
        <p:spPr bwMode="auto">
          <a:xfrm flipH="1">
            <a:off x="827088" y="2205038"/>
            <a:ext cx="1296988" cy="1871663"/>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9221" name="Line 5"/>
          <p:cNvSpPr>
            <a:spLocks noChangeShapeType="1"/>
          </p:cNvSpPr>
          <p:nvPr/>
        </p:nvSpPr>
        <p:spPr bwMode="auto">
          <a:xfrm flipH="1">
            <a:off x="3924300" y="2205038"/>
            <a:ext cx="647700" cy="2519363"/>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9222" name="Line 6"/>
          <p:cNvSpPr>
            <a:spLocks noChangeShapeType="1"/>
          </p:cNvSpPr>
          <p:nvPr/>
        </p:nvSpPr>
        <p:spPr bwMode="auto">
          <a:xfrm>
            <a:off x="5724525" y="2205038"/>
            <a:ext cx="1727200" cy="3311525"/>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7" name="Скругленный прямоугольник 6"/>
          <p:cNvSpPr/>
          <p:nvPr/>
        </p:nvSpPr>
        <p:spPr>
          <a:xfrm>
            <a:off x="1474788" y="287338"/>
            <a:ext cx="6572250" cy="914400"/>
          </a:xfrm>
          <a:prstGeom prst="roundRect">
            <a:avLst/>
          </a:prstGeom>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40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Nastika</a:t>
            </a:r>
            <a:endPar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endParaRPr>
          </a:p>
        </p:txBody>
      </p:sp>
      <p:sp>
        <p:nvSpPr>
          <p:cNvPr id="8" name="Скругленный прямоугольник 7"/>
          <p:cNvSpPr/>
          <p:nvPr/>
        </p:nvSpPr>
        <p:spPr>
          <a:xfrm>
            <a:off x="1071563" y="1785938"/>
            <a:ext cx="5214938" cy="8509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0" i="0" u="none" strike="noStrike" kern="1200" cap="none" spc="0" normalizeH="0" baseline="0" noProof="0" dirty="0" err="1">
                <a:ln>
                  <a:noFill/>
                </a:ln>
                <a:solidFill>
                  <a:schemeClr val="tx1"/>
                </a:solidFill>
                <a:effectLst/>
                <a:uLnTx/>
                <a:uFillTx/>
                <a:latin typeface="+mn-lt"/>
                <a:ea typeface="+mn-ea"/>
                <a:cs typeface="+mn-cs"/>
              </a:rPr>
              <a:t>asosiy</a:t>
            </a:r>
            <a:r>
              <a:rPr kumimoji="0" lang="en-US" sz="2800" b="0" i="0" u="none" strike="noStrike" kern="1200" cap="none" spc="0" normalizeH="0" baseline="0" noProof="0" dirty="0">
                <a:ln>
                  <a:noFill/>
                </a:ln>
                <a:solidFill>
                  <a:schemeClr val="tx1"/>
                </a:solidFill>
                <a:effectLst/>
                <a:uLnTx/>
                <a:uFillTx/>
                <a:latin typeface="+mn-lt"/>
                <a:ea typeface="+mn-ea"/>
                <a:cs typeface="+mn-cs"/>
              </a:rPr>
              <a:t> </a:t>
            </a:r>
            <a:r>
              <a:rPr kumimoji="0" lang="en-US" sz="2800" b="0" i="0" u="none" strike="noStrike" kern="1200" cap="none" spc="0" normalizeH="0" baseline="0" noProof="0" dirty="0" err="1">
                <a:ln>
                  <a:noFill/>
                </a:ln>
                <a:solidFill>
                  <a:schemeClr val="tx1"/>
                </a:solidFill>
                <a:effectLst/>
                <a:uLnTx/>
                <a:uFillTx/>
                <a:latin typeface="+mn-lt"/>
                <a:ea typeface="+mn-ea"/>
                <a:cs typeface="+mn-cs"/>
              </a:rPr>
              <a:t>uch</a:t>
            </a:r>
            <a:r>
              <a:rPr kumimoji="0" lang="en-US" sz="2800" b="0" i="0" u="none" strike="noStrike" kern="1200" cap="none" spc="0" normalizeH="0" baseline="0" noProof="0" dirty="0">
                <a:ln>
                  <a:noFill/>
                </a:ln>
                <a:solidFill>
                  <a:schemeClr val="tx1"/>
                </a:solidFill>
                <a:effectLst/>
                <a:uLnTx/>
                <a:uFillTx/>
                <a:latin typeface="+mn-lt"/>
                <a:ea typeface="+mn-ea"/>
                <a:cs typeface="+mn-cs"/>
              </a:rPr>
              <a:t> </a:t>
            </a:r>
            <a:r>
              <a:rPr kumimoji="0" lang="en-US" sz="2800" b="0" i="0" u="none" strike="noStrike" kern="1200" cap="none" spc="0" normalizeH="0" baseline="0" noProof="0" dirty="0" err="1">
                <a:ln>
                  <a:noFill/>
                </a:ln>
                <a:solidFill>
                  <a:schemeClr val="tx1"/>
                </a:solidFill>
                <a:effectLst/>
                <a:uLnTx/>
                <a:uFillTx/>
                <a:latin typeface="+mn-lt"/>
                <a:ea typeface="+mn-ea"/>
                <a:cs typeface="+mn-cs"/>
              </a:rPr>
              <a:t>maktabdan</a:t>
            </a:r>
            <a:r>
              <a:rPr kumimoji="0" lang="en-US" sz="2800" b="0" i="0" u="none" strike="noStrike" kern="1200" cap="none" spc="0" normalizeH="0" baseline="0" noProof="0" dirty="0">
                <a:ln>
                  <a:noFill/>
                </a:ln>
                <a:solidFill>
                  <a:schemeClr val="tx1"/>
                </a:solidFill>
                <a:effectLst/>
                <a:uLnTx/>
                <a:uFillTx/>
                <a:latin typeface="+mn-lt"/>
                <a:ea typeface="+mn-ea"/>
                <a:cs typeface="+mn-cs"/>
              </a:rPr>
              <a:t> </a:t>
            </a:r>
            <a:r>
              <a:rPr kumimoji="0" lang="en-US" sz="2800" b="0" i="0" u="none" strike="noStrike" kern="1200" cap="none" spc="0" normalizeH="0" baseline="0" noProof="0" dirty="0" err="1">
                <a:ln>
                  <a:noFill/>
                </a:ln>
                <a:solidFill>
                  <a:schemeClr val="tx1"/>
                </a:solidFill>
                <a:effectLst/>
                <a:uLnTx/>
                <a:uFillTx/>
                <a:latin typeface="+mn-lt"/>
                <a:ea typeface="+mn-ea"/>
                <a:cs typeface="+mn-cs"/>
              </a:rPr>
              <a:t>tashkil</a:t>
            </a:r>
            <a:r>
              <a:rPr kumimoji="0" lang="en-US" sz="2800" b="0" i="0" u="none" strike="noStrike" kern="1200" cap="none" spc="0" normalizeH="0" baseline="0" noProof="0" dirty="0">
                <a:ln>
                  <a:noFill/>
                </a:ln>
                <a:solidFill>
                  <a:schemeClr val="tx1"/>
                </a:solidFill>
                <a:effectLst/>
                <a:uLnTx/>
                <a:uFillTx/>
                <a:latin typeface="+mn-lt"/>
                <a:ea typeface="+mn-ea"/>
                <a:cs typeface="+mn-cs"/>
              </a:rPr>
              <a:t> </a:t>
            </a:r>
            <a:r>
              <a:rPr kumimoji="0" lang="en-US" sz="2800" b="0" i="0" u="none" strike="noStrike" kern="1200" cap="none" spc="0" normalizeH="0" baseline="0" noProof="0" dirty="0" err="1">
                <a:ln>
                  <a:noFill/>
                </a:ln>
                <a:solidFill>
                  <a:schemeClr val="tx1"/>
                </a:solidFill>
                <a:effectLst/>
                <a:uLnTx/>
                <a:uFillTx/>
                <a:latin typeface="+mn-lt"/>
                <a:ea typeface="+mn-ea"/>
                <a:cs typeface="+mn-cs"/>
              </a:rPr>
              <a:t>topgan</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Скругленный прямоугольник 8"/>
          <p:cNvSpPr/>
          <p:nvPr/>
        </p:nvSpPr>
        <p:spPr>
          <a:xfrm>
            <a:off x="142875" y="4143375"/>
            <a:ext cx="2643188" cy="85725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err="1">
                <a:ln>
                  <a:noFill/>
                </a:ln>
                <a:solidFill>
                  <a:schemeClr val="tx1"/>
                </a:solidFill>
                <a:effectLst/>
                <a:uLnTx/>
                <a:uFillTx/>
                <a:latin typeface="+mn-lt"/>
                <a:ea typeface="+mn-ea"/>
                <a:cs typeface="+mn-cs"/>
              </a:rPr>
              <a:t>charvaka</a:t>
            </a:r>
            <a:r>
              <a:rPr kumimoji="0" lang="ru-RU" sz="2800" b="1" i="0" u="none" strike="noStrike" kern="1200" cap="none" spc="0" normalizeH="0" baseline="0" noProof="0" dirty="0">
                <a:ln>
                  <a:noFill/>
                </a:ln>
                <a:solidFill>
                  <a:schemeClr val="tx1"/>
                </a:solidFill>
                <a:effectLst/>
                <a:uLnTx/>
                <a:uFillTx/>
                <a:latin typeface="+mn-lt"/>
                <a:ea typeface="+mn-ea"/>
                <a:cs typeface="+mn-cs"/>
              </a:rPr>
              <a:t> </a:t>
            </a:r>
            <a:endParaRPr kumimoji="0" lang="ru-RU" sz="2800" b="1" i="0" u="none" strike="noStrike" kern="1200" cap="none" spc="0" normalizeH="0" baseline="0" noProof="0" dirty="0">
              <a:ln>
                <a:noFill/>
              </a:ln>
              <a:solidFill>
                <a:schemeClr val="tx1"/>
              </a:solidFill>
              <a:effectLst/>
              <a:uLnTx/>
              <a:uFillTx/>
              <a:latin typeface="+mn-lt"/>
              <a:ea typeface="+mn-ea"/>
              <a:cs typeface="+mn-cs"/>
            </a:endParaRPr>
          </a:p>
        </p:txBody>
      </p:sp>
      <p:sp>
        <p:nvSpPr>
          <p:cNvPr id="10" name="Скругленный прямоугольник 9"/>
          <p:cNvSpPr/>
          <p:nvPr/>
        </p:nvSpPr>
        <p:spPr>
          <a:xfrm>
            <a:off x="3143250" y="4786313"/>
            <a:ext cx="2571750" cy="9144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err="1">
                <a:ln>
                  <a:noFill/>
                </a:ln>
                <a:solidFill>
                  <a:schemeClr val="tx1"/>
                </a:solidFill>
                <a:effectLst/>
                <a:uLnTx/>
                <a:uFillTx/>
                <a:latin typeface="+mn-lt"/>
                <a:ea typeface="+mn-ea"/>
                <a:cs typeface="+mn-cs"/>
              </a:rPr>
              <a:t>buddizm</a:t>
            </a:r>
            <a:r>
              <a:rPr kumimoji="0" lang="ru-RU" sz="2800" b="1" i="0" u="none" strike="noStrike" kern="1200" cap="none" spc="0" normalizeH="0" baseline="0" noProof="0" dirty="0">
                <a:ln>
                  <a:noFill/>
                </a:ln>
                <a:solidFill>
                  <a:schemeClr val="tx1"/>
                </a:solidFill>
                <a:effectLst/>
                <a:uLnTx/>
                <a:uFillTx/>
                <a:latin typeface="+mn-lt"/>
                <a:ea typeface="+mn-ea"/>
                <a:cs typeface="+mn-cs"/>
              </a:rPr>
              <a:t> </a:t>
            </a:r>
            <a:endParaRPr kumimoji="0" lang="ru-R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Скругленный прямоугольник 10"/>
          <p:cNvSpPr/>
          <p:nvPr/>
        </p:nvSpPr>
        <p:spPr>
          <a:xfrm>
            <a:off x="6515100" y="5500688"/>
            <a:ext cx="2628900" cy="9144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err="1">
                <a:ln>
                  <a:noFill/>
                </a:ln>
                <a:solidFill>
                  <a:schemeClr val="tx1"/>
                </a:solidFill>
                <a:effectLst/>
                <a:uLnTx/>
                <a:uFillTx/>
                <a:latin typeface="+mn-lt"/>
                <a:ea typeface="+mn-ea"/>
                <a:cs typeface="+mn-cs"/>
              </a:rPr>
              <a:t>djaynizm</a:t>
            </a:r>
            <a:r>
              <a:rPr kumimoji="0" lang="ru-RU" sz="2800" b="1" i="0" u="none" strike="noStrike" kern="1200" cap="none" spc="0" normalizeH="0" baseline="0" noProof="0" dirty="0">
                <a:ln>
                  <a:noFill/>
                </a:ln>
                <a:solidFill>
                  <a:schemeClr val="tx1"/>
                </a:solidFill>
                <a:effectLst/>
                <a:uLnTx/>
                <a:uFillTx/>
                <a:latin typeface="+mn-lt"/>
                <a:ea typeface="+mn-ea"/>
                <a:cs typeface="+mn-cs"/>
              </a:rPr>
              <a:t> </a:t>
            </a:r>
            <a:endParaRPr kumimoji="0" lang="ru-R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Стрелка вниз 11"/>
          <p:cNvSpPr/>
          <p:nvPr/>
        </p:nvSpPr>
        <p:spPr>
          <a:xfrm flipH="1">
            <a:off x="3786188" y="1214438"/>
            <a:ext cx="285750" cy="5461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Скругленный прямоугольник 2"/>
          <p:cNvSpPr/>
          <p:nvPr/>
        </p:nvSpPr>
        <p:spPr>
          <a:xfrm>
            <a:off x="251520" y="214290"/>
            <a:ext cx="8392446" cy="1214399"/>
          </a:xfrm>
          <a:prstGeom prst="roundRect">
            <a:avLst/>
          </a:prstGeom>
          <a:ln>
            <a:noFill/>
          </a:ln>
          <a:effectLst>
            <a:glow rad="228600">
              <a:schemeClr val="accent6">
                <a:satMod val="175000"/>
                <a:alpha val="40000"/>
              </a:schemeClr>
            </a:glow>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da-DK"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Buddaviylik markazida to‘rt haqiqat yotadi</a:t>
            </a:r>
            <a:endParaRPr kumimoji="0" lang="da-DK"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endParaRPr>
          </a:p>
        </p:txBody>
      </p:sp>
      <p:sp>
        <p:nvSpPr>
          <p:cNvPr id="5" name="Прямоугольник с двумя скругленными противолежащими углами 4"/>
          <p:cNvSpPr/>
          <p:nvPr/>
        </p:nvSpPr>
        <p:spPr>
          <a:xfrm>
            <a:off x="0" y="1428691"/>
            <a:ext cx="9144000" cy="1571682"/>
          </a:xfrm>
          <a:prstGeom prst="round2DiagRect">
            <a:avLst/>
          </a:prstGeom>
          <a:ln>
            <a:noFill/>
          </a:ln>
          <a:effectLst>
            <a:glow rad="228600">
              <a:schemeClr val="accent6">
                <a:satMod val="175000"/>
                <a:alpha val="40000"/>
              </a:schemeClr>
            </a:glow>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400" b="0" i="0" u="none" strike="noStrike" kern="1200" cap="none" spc="0" normalizeH="0" baseline="0" noProof="0" dirty="0">
                <a:ln>
                  <a:noFill/>
                </a:ln>
                <a:solidFill>
                  <a:schemeClr val="tx1"/>
                </a:solidFill>
                <a:effectLst/>
                <a:uLnTx/>
                <a:uFillTx/>
                <a:latin typeface="+mn-lt"/>
                <a:ea typeface="+mn-ea"/>
                <a:cs typeface="+mn-cs"/>
              </a:rPr>
              <a:t>1. </a:t>
            </a:r>
            <a:r>
              <a:rPr kumimoji="0" lang="en-US" sz="2400" b="0" i="0" u="none" strike="noStrike" kern="1200" cap="none" spc="0" normalizeH="0" baseline="0" noProof="0" dirty="0" err="1">
                <a:ln>
                  <a:noFill/>
                </a:ln>
                <a:solidFill>
                  <a:schemeClr val="tx1"/>
                </a:solidFill>
                <a:effectLst/>
                <a:uLnTx/>
                <a:uFillTx/>
                <a:latin typeface="+mn-lt"/>
                <a:ea typeface="+mn-ea"/>
                <a:cs typeface="+mn-cs"/>
              </a:rPr>
              <a:t>Tug‘ilish</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kasallik</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qarilik</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o‘lim</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ko‘ngilsiz</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narsalar</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bilan</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to‘qnashuv</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va</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yoqimli</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narsalardan</a:t>
            </a:r>
            <a:r>
              <a:rPr kumimoji="0" lang="en-US" sz="2400" b="0" i="0" u="none" strike="noStrike" kern="1200" cap="none" spc="0" normalizeH="0" baseline="0" noProof="0" dirty="0">
                <a:ln>
                  <a:noFill/>
                </a:ln>
                <a:solidFill>
                  <a:schemeClr val="tx1"/>
                </a:solidFill>
                <a:effectLst/>
                <a:uLnTx/>
                <a:uFillTx/>
                <a:latin typeface="+mn-lt"/>
                <a:ea typeface="+mn-ea"/>
                <a:cs typeface="+mn-cs"/>
              </a:rPr>
              <a:t> judo </a:t>
            </a:r>
            <a:r>
              <a:rPr kumimoji="0" lang="en-US" sz="2400" b="0" i="0" u="none" strike="noStrike" kern="1200" cap="none" spc="0" normalizeH="0" baseline="0" noProof="0" dirty="0" err="1">
                <a:ln>
                  <a:noFill/>
                </a:ln>
                <a:solidFill>
                  <a:schemeClr val="tx1"/>
                </a:solidFill>
                <a:effectLst/>
                <a:uLnTx/>
                <a:uFillTx/>
                <a:latin typeface="+mn-lt"/>
                <a:ea typeface="+mn-ea"/>
                <a:cs typeface="+mn-cs"/>
              </a:rPr>
              <a:t>bo‘lish</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orzudagi</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narsaga</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erishib</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bo‘lmasligi</a:t>
            </a:r>
            <a:r>
              <a:rPr kumimoji="0" lang="en-US" sz="2400" b="0" i="0" u="none" strike="noStrike" kern="1200" cap="none" spc="0" normalizeH="0" baseline="0" noProof="0" dirty="0">
                <a:ln>
                  <a:noFill/>
                </a:ln>
                <a:solidFill>
                  <a:schemeClr val="tx1"/>
                </a:solidFill>
                <a:effectLst/>
                <a:uLnTx/>
                <a:uFillTx/>
                <a:latin typeface="+mn-lt"/>
                <a:ea typeface="+mn-ea"/>
                <a:cs typeface="+mn-cs"/>
              </a:rPr>
              <a:t> – </a:t>
            </a:r>
            <a:r>
              <a:rPr kumimoji="0" lang="en-US" sz="2400" b="0" i="0" u="none" strike="noStrike" kern="1200" cap="none" spc="0" normalizeH="0" baseline="0" noProof="0" dirty="0" err="1">
                <a:ln>
                  <a:noFill/>
                </a:ln>
                <a:solidFill>
                  <a:schemeClr val="tx1"/>
                </a:solidFill>
                <a:effectLst/>
                <a:uLnTx/>
                <a:uFillTx/>
                <a:latin typeface="+mn-lt"/>
                <a:ea typeface="+mn-ea"/>
                <a:cs typeface="+mn-cs"/>
              </a:rPr>
              <a:t>bularning</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hammasi</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jafo</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chekishga</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olib</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keladi</a:t>
            </a:r>
            <a:r>
              <a:rPr kumimoji="0" lang="en-US" sz="2400" b="0" i="0" u="none" strike="noStrike" kern="1200" cap="none" spc="0" normalizeH="0" baseline="0" noProof="0" dirty="0">
                <a:ln>
                  <a:noFill/>
                </a:ln>
                <a:solidFill>
                  <a:schemeClr val="tx1"/>
                </a:solidFill>
                <a:effectLst/>
                <a:uLnTx/>
                <a:uFillTx/>
                <a:latin typeface="+mn-lt"/>
                <a:ea typeface="+mn-ea"/>
                <a:cs typeface="+mn-cs"/>
              </a:rPr>
              <a:t>. </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Прямоугольник с двумя скругленными противолежащими углами 5"/>
          <p:cNvSpPr/>
          <p:nvPr/>
        </p:nvSpPr>
        <p:spPr>
          <a:xfrm>
            <a:off x="71424" y="3214687"/>
            <a:ext cx="9144000" cy="1000132"/>
          </a:xfrm>
          <a:prstGeom prst="round2DiagRect">
            <a:avLst/>
          </a:prstGeom>
          <a:ln>
            <a:noFill/>
          </a:ln>
          <a:effectLst>
            <a:glow rad="228600">
              <a:schemeClr val="accent6">
                <a:satMod val="175000"/>
                <a:alpha val="40000"/>
              </a:schemeClr>
            </a:glow>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ru-RU" sz="2400" b="0" i="0" u="none" strike="noStrike" kern="1200" cap="none" spc="0" normalizeH="0" baseline="0" noProof="0" dirty="0">
                <a:ln>
                  <a:noFill/>
                </a:ln>
                <a:solidFill>
                  <a:schemeClr val="tx1"/>
                </a:solidFill>
                <a:effectLst/>
                <a:uLnTx/>
                <a:uFillTx/>
                <a:latin typeface="+mn-lt"/>
                <a:ea typeface="+mn-ea"/>
                <a:cs typeface="+mn-cs"/>
              </a:rPr>
              <a:t>2. </a:t>
            </a:r>
            <a:r>
              <a:rPr kumimoji="0" lang="tr-TR" sz="2400" b="0" i="0" u="none" strike="noStrike" kern="1200" cap="none" spc="0" normalizeH="0" baseline="0" noProof="0" dirty="0">
                <a:ln>
                  <a:noFill/>
                </a:ln>
                <a:solidFill>
                  <a:schemeClr val="tx1"/>
                </a:solidFill>
                <a:effectLst/>
                <a:uLnTx/>
                <a:uFillTx/>
                <a:latin typeface="+mn-lt"/>
                <a:ea typeface="+mn-ea"/>
                <a:cs typeface="+mn-cs"/>
              </a:rPr>
              <a:t>Azob-uqubatning sababi quvonch va ehtiroslar orqali o‘zgarishlarga, qayta tug‘ilishga olib boruvchi ishtiyoq (trishna)dir. </a:t>
            </a:r>
            <a:endParaRPr kumimoji="0" lang="ru-RU"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Прямоугольник с двумя скругленными противолежащими углами 6"/>
          <p:cNvSpPr/>
          <p:nvPr/>
        </p:nvSpPr>
        <p:spPr>
          <a:xfrm>
            <a:off x="755576" y="4429133"/>
            <a:ext cx="8072494" cy="848136"/>
          </a:xfrm>
          <a:prstGeom prst="round2DiagRect">
            <a:avLst/>
          </a:prstGeom>
          <a:ln>
            <a:noFill/>
          </a:ln>
          <a:effectLst>
            <a:glow rad="228600">
              <a:schemeClr val="accent6">
                <a:satMod val="175000"/>
                <a:alpha val="40000"/>
              </a:schemeClr>
            </a:glow>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ru-RU" sz="2400" b="0" i="0" u="none" strike="noStrike" kern="1200" cap="none" spc="0" normalizeH="0" baseline="0" noProof="0" dirty="0">
                <a:ln>
                  <a:noFill/>
                </a:ln>
                <a:solidFill>
                  <a:schemeClr val="tx1"/>
                </a:solidFill>
                <a:effectLst/>
                <a:uLnTx/>
                <a:uFillTx/>
                <a:latin typeface="+mn-lt"/>
                <a:ea typeface="+mn-ea"/>
                <a:cs typeface="+mn-cs"/>
              </a:rPr>
              <a:t>3. </a:t>
            </a:r>
            <a:r>
              <a:rPr kumimoji="0" lang="tr-TR" sz="2400" b="0" i="0" u="none" strike="noStrike" kern="1200" cap="none" spc="0" normalizeH="0" baseline="0" noProof="0" dirty="0">
                <a:ln>
                  <a:noFill/>
                </a:ln>
                <a:solidFill>
                  <a:schemeClr val="tx1"/>
                </a:solidFill>
                <a:effectLst/>
                <a:uLnTx/>
                <a:uFillTx/>
                <a:latin typeface="+mn-lt"/>
                <a:ea typeface="+mn-ea"/>
                <a:cs typeface="+mn-cs"/>
              </a:rPr>
              <a:t>Azob-uqubat sababini bartaraf qilish ana shu ishtiyoqqa barham berishda yotadi. </a:t>
            </a:r>
            <a:endParaRPr kumimoji="0" lang="ru-RU"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Прямоугольник с двумя скругленными противолежащими углами 7"/>
          <p:cNvSpPr/>
          <p:nvPr/>
        </p:nvSpPr>
        <p:spPr>
          <a:xfrm>
            <a:off x="1216480" y="5450653"/>
            <a:ext cx="8001028" cy="857256"/>
          </a:xfrm>
          <a:prstGeom prst="round2DiagRect">
            <a:avLst/>
          </a:prstGeom>
          <a:ln>
            <a:noFill/>
          </a:ln>
          <a:effectLst>
            <a:glow rad="228600">
              <a:schemeClr val="accent6">
                <a:satMod val="175000"/>
                <a:alpha val="40000"/>
              </a:schemeClr>
            </a:glow>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ru-RU" sz="2400" b="0" i="0" u="none" strike="noStrike" kern="1200" cap="none" spc="0" normalizeH="0" baseline="0" noProof="0" dirty="0">
                <a:ln>
                  <a:noFill/>
                </a:ln>
                <a:solidFill>
                  <a:schemeClr val="tx1"/>
                </a:solidFill>
                <a:effectLst/>
                <a:uLnTx/>
                <a:uFillTx/>
                <a:latin typeface="+mn-lt"/>
                <a:ea typeface="+mn-ea"/>
                <a:cs typeface="+mn-cs"/>
              </a:rPr>
              <a:t>4. </a:t>
            </a:r>
            <a:r>
              <a:rPr kumimoji="0" lang="tr-TR" sz="2400" b="0" i="0" u="none" strike="noStrike" kern="1200" cap="none" spc="0" normalizeH="0" baseline="0" noProof="0" dirty="0">
                <a:ln>
                  <a:noFill/>
                </a:ln>
                <a:solidFill>
                  <a:schemeClr val="tx1"/>
                </a:solidFill>
                <a:effectLst/>
                <a:uLnTx/>
                <a:uFillTx/>
                <a:latin typeface="+mn-lt"/>
                <a:ea typeface="+mn-ea"/>
                <a:cs typeface="+mn-cs"/>
              </a:rPr>
              <a:t>Azob-uqubatga chek qo‘yishga olib boriladigan yo‘l nirvana yotadi</a:t>
            </a:r>
            <a:endParaRPr kumimoji="0" lang="ru-RU"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6322" name="Picture 2" descr="D:\Философия\картинки по древ.миру\древний китай\drevniikitai.jpg"/>
          <p:cNvPicPr>
            <a:picLocks noChangeAspect="1"/>
          </p:cNvPicPr>
          <p:nvPr/>
        </p:nvPicPr>
        <p:blipFill>
          <a:blip r:embed="rId1"/>
          <a:stretch>
            <a:fillRect/>
          </a:stretch>
        </p:blipFill>
        <p:spPr>
          <a:xfrm>
            <a:off x="127000" y="2565400"/>
            <a:ext cx="4657725" cy="3814763"/>
          </a:xfrm>
          <a:prstGeom prst="rect">
            <a:avLst/>
          </a:prstGeom>
          <a:noFill/>
          <a:ln w="9525">
            <a:noFill/>
          </a:ln>
        </p:spPr>
      </p:pic>
      <p:sp>
        <p:nvSpPr>
          <p:cNvPr id="2" name="Прямоугольник 1"/>
          <p:cNvSpPr/>
          <p:nvPr/>
        </p:nvSpPr>
        <p:spPr>
          <a:xfrm>
            <a:off x="0" y="-26987"/>
            <a:ext cx="8893175" cy="1570038"/>
          </a:xfrm>
          <a:prstGeom prst="rect">
            <a:avLst/>
          </a:prstGeom>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er.av</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VI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asrdan</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boshlab</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Qadimgi</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Xitoyda</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ilk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falsafiy</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maktablar</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va</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turli</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yo‘nalishlar</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vujudga</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kelgan</a:t>
            </a:r>
            <a:r>
              <a:rPr kumimoji="0" 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endParaRPr kumimoji="0" lang="ru-RU" sz="2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56324" name="Picture 2" descr="http://upload.wikimedia.org/wikipedia/commons/thumb/1/17/Yin_yang.svg/200px-Yin_yang.svg.png">
            <a:hlinkClick r:id="rId2"/>
          </p:cNvPr>
          <p:cNvPicPr>
            <a:picLocks noChangeAspect="1"/>
          </p:cNvPicPr>
          <p:nvPr/>
        </p:nvPicPr>
        <p:blipFill>
          <a:blip r:embed="rId3"/>
          <a:stretch>
            <a:fillRect/>
          </a:stretch>
        </p:blipFill>
        <p:spPr>
          <a:xfrm>
            <a:off x="4911725" y="1341438"/>
            <a:ext cx="4235450" cy="3749675"/>
          </a:xfrm>
          <a:prstGeom prst="rect">
            <a:avLst/>
          </a:prstGeom>
          <a:noFill/>
          <a:ln w="9525">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7346" name="Rectangle 3"/>
          <p:cNvSpPr>
            <a:spLocks noGrp="1"/>
          </p:cNvSpPr>
          <p:nvPr>
            <p:ph idx="1"/>
          </p:nvPr>
        </p:nvSpPr>
        <p:spPr>
          <a:xfrm>
            <a:off x="428625" y="1571625"/>
            <a:ext cx="8229600" cy="5114925"/>
          </a:xfrm>
          <a:ln>
            <a:solidFill>
              <a:schemeClr val="accent1">
                <a:alpha val="100000"/>
              </a:schemeClr>
            </a:solidFill>
            <a:miter lim="800000"/>
          </a:ln>
        </p:spPr>
        <p:txBody>
          <a:bodyPr vert="horz" wrap="square" lIns="91440" tIns="45720" rIns="91440" bIns="45720" anchor="t" anchorCtr="0"/>
          <a:p>
            <a:pPr>
              <a:buNone/>
            </a:pPr>
            <a:r>
              <a:rPr lang="ru-RU" altLang="ru-RU" sz="4000" b="1" dirty="0"/>
              <a:t> </a:t>
            </a:r>
            <a:endParaRPr lang="ru-RU" altLang="ru-RU" sz="4000" b="1" dirty="0"/>
          </a:p>
          <a:p>
            <a:pPr>
              <a:buNone/>
            </a:pPr>
            <a:r>
              <a:rPr lang="ru-RU" altLang="ru-RU" sz="4000" b="1" dirty="0"/>
              <a:t> </a:t>
            </a:r>
            <a:endParaRPr lang="ru-RU" altLang="ru-RU" sz="4000" b="1" dirty="0"/>
          </a:p>
          <a:p>
            <a:endParaRPr lang="ru-RU" altLang="ru-RU" sz="4000" b="1" dirty="0"/>
          </a:p>
          <a:p>
            <a:pPr>
              <a:buNone/>
            </a:pPr>
            <a:r>
              <a:rPr lang="ru-RU" altLang="ru-RU" sz="4000" b="1" dirty="0"/>
              <a:t>                                                 </a:t>
            </a:r>
            <a:endParaRPr lang="ru-RU" altLang="ru-RU" sz="4000" b="1" dirty="0"/>
          </a:p>
        </p:txBody>
      </p:sp>
      <p:sp>
        <p:nvSpPr>
          <p:cNvPr id="9220" name="Line 4"/>
          <p:cNvSpPr>
            <a:spLocks noChangeShapeType="1"/>
          </p:cNvSpPr>
          <p:nvPr/>
        </p:nvSpPr>
        <p:spPr bwMode="auto">
          <a:xfrm flipH="1" flipV="1">
            <a:off x="2916238" y="1117600"/>
            <a:ext cx="2160588" cy="592138"/>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9221" name="Line 5"/>
          <p:cNvSpPr>
            <a:spLocks noChangeShapeType="1"/>
          </p:cNvSpPr>
          <p:nvPr/>
        </p:nvSpPr>
        <p:spPr bwMode="auto">
          <a:xfrm flipH="1">
            <a:off x="3276600" y="1808163"/>
            <a:ext cx="1800225" cy="757238"/>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9222" name="Line 6"/>
          <p:cNvSpPr>
            <a:spLocks noChangeShapeType="1"/>
          </p:cNvSpPr>
          <p:nvPr/>
        </p:nvSpPr>
        <p:spPr bwMode="auto">
          <a:xfrm flipH="1">
            <a:off x="4427538" y="2212975"/>
            <a:ext cx="1008063" cy="1000125"/>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7" name="Скругленный прямоугольник 6"/>
          <p:cNvSpPr/>
          <p:nvPr/>
        </p:nvSpPr>
        <p:spPr>
          <a:xfrm>
            <a:off x="4572000" y="476250"/>
            <a:ext cx="4586288" cy="1728788"/>
          </a:xfrm>
          <a:prstGeom prst="roundRect">
            <a:avLst/>
          </a:prstGeom>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mn-lt"/>
                <a:ea typeface="+mn-ea"/>
                <a:cs typeface="+mn-cs"/>
              </a:rPr>
              <a:t>Xitoy</a:t>
            </a:r>
            <a:r>
              <a:rPr kumimoji="0" lang="en-US" sz="2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 </a:t>
            </a:r>
            <a:r>
              <a:rPr kumimoji="0" lang="en-US" sz="2800" b="1" i="0" u="none"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mn-lt"/>
                <a:ea typeface="+mn-ea"/>
                <a:cs typeface="+mn-cs"/>
              </a:rPr>
              <a:t>falsafasining</a:t>
            </a:r>
            <a:r>
              <a:rPr kumimoji="0" lang="en-US" sz="2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 </a:t>
            </a:r>
            <a:r>
              <a:rPr kumimoji="0" lang="en-US" sz="2800" b="1" i="0" u="none"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mn-lt"/>
                <a:ea typeface="+mn-ea"/>
                <a:cs typeface="+mn-cs"/>
              </a:rPr>
              <a:t>manbalari</a:t>
            </a:r>
            <a:r>
              <a:rPr kumimoji="0" lang="en-US" sz="2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 </a:t>
            </a:r>
            <a:endParaRPr kumimoji="0" lang="en-US" sz="2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a:t>
            </a:r>
            <a:r>
              <a:rPr kumimoji="0" lang="en-US" sz="2800" b="1" i="0" u="none"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mn-lt"/>
                <a:ea typeface="+mn-ea"/>
                <a:cs typeface="+mn-cs"/>
              </a:rPr>
              <a:t>Bilim</a:t>
            </a:r>
            <a:r>
              <a:rPr kumimoji="0" lang="en-US" sz="2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 </a:t>
            </a:r>
            <a:r>
              <a:rPr kumimoji="0" lang="en-US" sz="2800" b="1" i="0" u="none"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mn-lt"/>
                <a:ea typeface="+mn-ea"/>
                <a:cs typeface="+mn-cs"/>
              </a:rPr>
              <a:t>darajasining</a:t>
            </a:r>
            <a:r>
              <a:rPr kumimoji="0" lang="en-US" sz="2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 </a:t>
            </a:r>
            <a:r>
              <a:rPr kumimoji="0" lang="en-US" sz="2800" b="1" i="0" u="none"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mn-lt"/>
                <a:ea typeface="+mn-ea"/>
                <a:cs typeface="+mn-cs"/>
              </a:rPr>
              <a:t>mumtoz</a:t>
            </a:r>
            <a:r>
              <a:rPr kumimoji="0" lang="en-US" sz="2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 </a:t>
            </a:r>
            <a:r>
              <a:rPr kumimoji="0" lang="en-US" sz="2800" b="1" i="0" u="none"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mn-lt"/>
                <a:ea typeface="+mn-ea"/>
                <a:cs typeface="+mn-cs"/>
              </a:rPr>
              <a:t>kitoblari</a:t>
            </a:r>
            <a:r>
              <a:rPr kumimoji="0" lang="en-US" sz="2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a:t>
            </a:r>
            <a:endParaRPr kumimoji="0" lang="en-US" sz="2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p:txBody>
      </p:sp>
      <p:sp>
        <p:nvSpPr>
          <p:cNvPr id="8" name="Скругленный прямоугольник 7"/>
          <p:cNvSpPr/>
          <p:nvPr/>
        </p:nvSpPr>
        <p:spPr>
          <a:xfrm>
            <a:off x="0" y="476250"/>
            <a:ext cx="2916238" cy="109537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000" b="1" i="0" u="none" strike="noStrike" kern="1200" cap="none" spc="0" normalizeH="0" baseline="0" noProof="0" dirty="0">
                <a:ln>
                  <a:noFill/>
                </a:ln>
                <a:solidFill>
                  <a:srgbClr val="FF0000"/>
                </a:solidFill>
                <a:effectLst/>
                <a:uLnTx/>
                <a:uFillTx/>
                <a:latin typeface="+mn-lt"/>
                <a:ea typeface="+mn-ea"/>
                <a:cs typeface="+mn-cs"/>
              </a:rPr>
              <a:t>“</a:t>
            </a:r>
            <a:r>
              <a:rPr kumimoji="0" lang="en-US" sz="2000" b="1" i="0" u="none" strike="noStrike" kern="1200" cap="none" spc="0" normalizeH="0" baseline="0" noProof="0" dirty="0" err="1">
                <a:ln>
                  <a:noFill/>
                </a:ln>
                <a:solidFill>
                  <a:srgbClr val="FF0000"/>
                </a:solidFill>
                <a:effectLst/>
                <a:uLnTx/>
                <a:uFillTx/>
                <a:latin typeface="+mn-lt"/>
                <a:ea typeface="+mn-ea"/>
                <a:cs typeface="+mn-cs"/>
              </a:rPr>
              <a:t>Ashulalar</a:t>
            </a:r>
            <a:r>
              <a:rPr kumimoji="0" lang="en-US" sz="2000" b="1" i="0" u="none" strike="noStrike" kern="1200" cap="none" spc="0" normalizeH="0" baseline="0" noProof="0" dirty="0">
                <a:ln>
                  <a:noFill/>
                </a:ln>
                <a:solidFill>
                  <a:srgbClr val="FF0000"/>
                </a:solidFill>
                <a:effectLst/>
                <a:uLnTx/>
                <a:uFillTx/>
                <a:latin typeface="+mn-lt"/>
                <a:ea typeface="+mn-ea"/>
                <a:cs typeface="+mn-cs"/>
              </a:rPr>
              <a:t> </a:t>
            </a:r>
            <a:r>
              <a:rPr kumimoji="0" lang="en-US" sz="2000" b="1" i="0" u="none" strike="noStrike" kern="1200" cap="none" spc="0" normalizeH="0" baseline="0" noProof="0" dirty="0" err="1">
                <a:ln>
                  <a:noFill/>
                </a:ln>
                <a:solidFill>
                  <a:srgbClr val="FF0000"/>
                </a:solidFill>
                <a:effectLst/>
                <a:uLnTx/>
                <a:uFillTx/>
                <a:latin typeface="+mn-lt"/>
                <a:ea typeface="+mn-ea"/>
                <a:cs typeface="+mn-cs"/>
              </a:rPr>
              <a:t>kitobi</a:t>
            </a:r>
            <a:r>
              <a:rPr kumimoji="0" lang="en-US" sz="2000" b="1" i="0" u="none" strike="noStrike" kern="1200" cap="none" spc="0" normalizeH="0" baseline="0" noProof="0" dirty="0">
                <a:ln>
                  <a:noFill/>
                </a:ln>
                <a:solidFill>
                  <a:srgbClr val="FF0000"/>
                </a:solidFill>
                <a:effectLst/>
                <a:uLnTx/>
                <a:uFillTx/>
                <a:latin typeface="+mn-lt"/>
                <a:ea typeface="+mn-ea"/>
                <a:cs typeface="+mn-cs"/>
              </a:rPr>
              <a:t>” (</a:t>
            </a:r>
            <a:r>
              <a:rPr kumimoji="0" lang="en-US" sz="2000" b="1" i="0" u="none" strike="noStrike" kern="1200" cap="none" spc="0" normalizeH="0" baseline="0" noProof="0" dirty="0" err="1">
                <a:ln>
                  <a:noFill/>
                </a:ln>
                <a:solidFill>
                  <a:srgbClr val="FF0000"/>
                </a:solidFill>
                <a:effectLst/>
                <a:uLnTx/>
                <a:uFillTx/>
                <a:latin typeface="+mn-lt"/>
                <a:ea typeface="+mn-ea"/>
                <a:cs typeface="+mn-cs"/>
              </a:rPr>
              <a:t>er</a:t>
            </a:r>
            <a:r>
              <a:rPr kumimoji="0" lang="en-US" sz="2000" b="1" i="0" u="none" strike="noStrike" kern="1200" cap="none" spc="0" normalizeH="0" baseline="0" noProof="0" dirty="0">
                <a:ln>
                  <a:noFill/>
                </a:ln>
                <a:solidFill>
                  <a:srgbClr val="FF0000"/>
                </a:solidFill>
                <a:effectLst/>
                <a:uLnTx/>
                <a:uFillTx/>
                <a:latin typeface="+mn-lt"/>
                <a:ea typeface="+mn-ea"/>
                <a:cs typeface="+mn-cs"/>
              </a:rPr>
              <a:t>. </a:t>
            </a:r>
            <a:r>
              <a:rPr kumimoji="0" lang="en-US" sz="2000" b="1" i="0" u="none" strike="noStrike" kern="1200" cap="none" spc="0" normalizeH="0" baseline="0" noProof="0" dirty="0" err="1">
                <a:ln>
                  <a:noFill/>
                </a:ln>
                <a:solidFill>
                  <a:srgbClr val="FF0000"/>
                </a:solidFill>
                <a:effectLst/>
                <a:uLnTx/>
                <a:uFillTx/>
                <a:latin typeface="+mn-lt"/>
                <a:ea typeface="+mn-ea"/>
                <a:cs typeface="+mn-cs"/>
              </a:rPr>
              <a:t>ol</a:t>
            </a:r>
            <a:r>
              <a:rPr kumimoji="0" lang="en-US" sz="2000" b="1" i="0" u="none" strike="noStrike" kern="1200" cap="none" spc="0" normalizeH="0" baseline="0" noProof="0" dirty="0">
                <a:ln>
                  <a:noFill/>
                </a:ln>
                <a:solidFill>
                  <a:srgbClr val="FF0000"/>
                </a:solidFill>
                <a:effectLst/>
                <a:uLnTx/>
                <a:uFillTx/>
                <a:latin typeface="+mn-lt"/>
                <a:ea typeface="+mn-ea"/>
                <a:cs typeface="+mn-cs"/>
              </a:rPr>
              <a:t>. XI-VI </a:t>
            </a:r>
            <a:r>
              <a:rPr kumimoji="0" lang="en-US" sz="2000" b="1" i="0" u="none" strike="noStrike" kern="1200" cap="none" spc="0" normalizeH="0" baseline="0" noProof="0" dirty="0" err="1">
                <a:ln>
                  <a:noFill/>
                </a:ln>
                <a:solidFill>
                  <a:srgbClr val="FF0000"/>
                </a:solidFill>
                <a:effectLst/>
                <a:uLnTx/>
                <a:uFillTx/>
                <a:latin typeface="+mn-lt"/>
                <a:ea typeface="+mn-ea"/>
                <a:cs typeface="+mn-cs"/>
              </a:rPr>
              <a:t>asrlar</a:t>
            </a:r>
            <a:r>
              <a:rPr kumimoji="0" lang="en-US" sz="2000" b="1" i="0" u="none" strike="noStrike" kern="1200" cap="none" spc="0" normalizeH="0" baseline="0" noProof="0" dirty="0">
                <a:ln>
                  <a:noFill/>
                </a:ln>
                <a:solidFill>
                  <a:srgbClr val="FF0000"/>
                </a:solidFill>
                <a:effectLst/>
                <a:uLnTx/>
                <a:uFillTx/>
                <a:latin typeface="+mn-lt"/>
                <a:ea typeface="+mn-ea"/>
                <a:cs typeface="+mn-cs"/>
              </a:rPr>
              <a:t>) </a:t>
            </a:r>
            <a:endParaRPr kumimoji="0" lang="ru-RU" sz="2000" b="1" i="0" u="none" strike="noStrike" kern="1200" cap="none" spc="0" normalizeH="0" baseline="0" noProof="0" dirty="0">
              <a:ln>
                <a:noFill/>
              </a:ln>
              <a:solidFill>
                <a:schemeClr val="dk1"/>
              </a:solidFill>
              <a:effectLst/>
              <a:uLnTx/>
              <a:uFillTx/>
              <a:latin typeface="+mn-lt"/>
              <a:ea typeface="+mn-ea"/>
              <a:cs typeface="+mn-cs"/>
            </a:endParaRPr>
          </a:p>
        </p:txBody>
      </p:sp>
      <p:sp>
        <p:nvSpPr>
          <p:cNvPr id="9" name="Скругленный прямоугольник 8"/>
          <p:cNvSpPr/>
          <p:nvPr/>
        </p:nvSpPr>
        <p:spPr>
          <a:xfrm>
            <a:off x="428625" y="1844675"/>
            <a:ext cx="2847975" cy="122396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000" b="1" i="0" u="none" strike="noStrike" kern="1200" cap="none" spc="0" normalizeH="0" baseline="0" noProof="0" dirty="0">
                <a:ln>
                  <a:noFill/>
                </a:ln>
                <a:solidFill>
                  <a:srgbClr val="FF0000"/>
                </a:solidFill>
                <a:effectLst/>
                <a:uLnTx/>
                <a:uFillTx/>
                <a:latin typeface="+mn-lt"/>
                <a:ea typeface="+mn-ea"/>
                <a:cs typeface="+mn-cs"/>
              </a:rPr>
              <a:t>“</a:t>
            </a:r>
            <a:r>
              <a:rPr kumimoji="0" lang="en-US" sz="2000" b="1" i="0" u="none" strike="noStrike" kern="1200" cap="none" spc="0" normalizeH="0" baseline="0" noProof="0" dirty="0" err="1">
                <a:ln>
                  <a:noFill/>
                </a:ln>
                <a:solidFill>
                  <a:srgbClr val="FF0000"/>
                </a:solidFill>
                <a:effectLst/>
                <a:uLnTx/>
                <a:uFillTx/>
                <a:latin typeface="+mn-lt"/>
                <a:ea typeface="+mn-ea"/>
                <a:cs typeface="+mn-cs"/>
              </a:rPr>
              <a:t>Tarix</a:t>
            </a:r>
            <a:r>
              <a:rPr kumimoji="0" lang="en-US" sz="2000" b="1" i="0" u="none" strike="noStrike" kern="1200" cap="none" spc="0" normalizeH="0" baseline="0" noProof="0" dirty="0">
                <a:ln>
                  <a:noFill/>
                </a:ln>
                <a:solidFill>
                  <a:srgbClr val="FF0000"/>
                </a:solidFill>
                <a:effectLst/>
                <a:uLnTx/>
                <a:uFillTx/>
                <a:latin typeface="+mn-lt"/>
                <a:ea typeface="+mn-ea"/>
                <a:cs typeface="+mn-cs"/>
              </a:rPr>
              <a:t> </a:t>
            </a:r>
            <a:r>
              <a:rPr kumimoji="0" lang="en-US" sz="2000" b="1" i="0" u="none" strike="noStrike" kern="1200" cap="none" spc="0" normalizeH="0" baseline="0" noProof="0" dirty="0" err="1">
                <a:ln>
                  <a:noFill/>
                </a:ln>
                <a:solidFill>
                  <a:srgbClr val="FF0000"/>
                </a:solidFill>
                <a:effectLst/>
                <a:uLnTx/>
                <a:uFillTx/>
                <a:latin typeface="+mn-lt"/>
                <a:ea typeface="+mn-ea"/>
                <a:cs typeface="+mn-cs"/>
              </a:rPr>
              <a:t>kitobi</a:t>
            </a:r>
            <a:r>
              <a:rPr kumimoji="0" lang="en-US" sz="2000" b="1" i="0" u="none" strike="noStrike" kern="1200" cap="none" spc="0" normalizeH="0" baseline="0" noProof="0" dirty="0">
                <a:ln>
                  <a:noFill/>
                </a:ln>
                <a:solidFill>
                  <a:srgbClr val="FF0000"/>
                </a:solidFill>
                <a:effectLst/>
                <a:uLnTx/>
                <a:uFillTx/>
                <a:latin typeface="+mn-lt"/>
                <a:ea typeface="+mn-ea"/>
                <a:cs typeface="+mn-cs"/>
              </a:rPr>
              <a:t>” (</a:t>
            </a:r>
            <a:r>
              <a:rPr kumimoji="0" lang="en-US" sz="2000" b="1" i="0" u="none" strike="noStrike" kern="1200" cap="none" spc="0" normalizeH="0" baseline="0" noProof="0" dirty="0" err="1">
                <a:ln>
                  <a:noFill/>
                </a:ln>
                <a:solidFill>
                  <a:srgbClr val="FF0000"/>
                </a:solidFill>
                <a:effectLst/>
                <a:uLnTx/>
                <a:uFillTx/>
                <a:latin typeface="+mn-lt"/>
                <a:ea typeface="+mn-ea"/>
                <a:cs typeface="+mn-cs"/>
              </a:rPr>
              <a:t>er.ol</a:t>
            </a:r>
            <a:r>
              <a:rPr kumimoji="0" lang="en-US" sz="2000" b="1" i="0" u="none" strike="noStrike" kern="1200" cap="none" spc="0" normalizeH="0" baseline="0" noProof="0" dirty="0">
                <a:ln>
                  <a:noFill/>
                </a:ln>
                <a:solidFill>
                  <a:srgbClr val="FF0000"/>
                </a:solidFill>
                <a:effectLst/>
                <a:uLnTx/>
                <a:uFillTx/>
                <a:latin typeface="+mn-lt"/>
                <a:ea typeface="+mn-ea"/>
                <a:cs typeface="+mn-cs"/>
              </a:rPr>
              <a:t>. 1-nchi </a:t>
            </a:r>
            <a:r>
              <a:rPr kumimoji="0" lang="en-US" sz="2000" b="1" i="0" u="none" strike="noStrike" kern="1200" cap="none" spc="0" normalizeH="0" baseline="0" noProof="0" dirty="0" err="1">
                <a:ln>
                  <a:noFill/>
                </a:ln>
                <a:solidFill>
                  <a:srgbClr val="FF0000"/>
                </a:solidFill>
                <a:effectLst/>
                <a:uLnTx/>
                <a:uFillTx/>
                <a:latin typeface="+mn-lt"/>
                <a:ea typeface="+mn-ea"/>
                <a:cs typeface="+mn-cs"/>
              </a:rPr>
              <a:t>mingyillikning</a:t>
            </a:r>
            <a:r>
              <a:rPr kumimoji="0" lang="en-US" sz="2000" b="1" i="0" u="none" strike="noStrike" kern="1200" cap="none" spc="0" normalizeH="0" baseline="0" noProof="0" dirty="0">
                <a:ln>
                  <a:noFill/>
                </a:ln>
                <a:solidFill>
                  <a:srgbClr val="FF0000"/>
                </a:solidFill>
                <a:effectLst/>
                <a:uLnTx/>
                <a:uFillTx/>
                <a:latin typeface="+mn-lt"/>
                <a:ea typeface="+mn-ea"/>
                <a:cs typeface="+mn-cs"/>
              </a:rPr>
              <a:t> </a:t>
            </a:r>
            <a:r>
              <a:rPr kumimoji="0" lang="en-US" sz="2000" b="1" i="0" u="none" strike="noStrike" kern="1200" cap="none" spc="0" normalizeH="0" baseline="0" noProof="0" dirty="0" err="1">
                <a:ln>
                  <a:noFill/>
                </a:ln>
                <a:solidFill>
                  <a:srgbClr val="FF0000"/>
                </a:solidFill>
                <a:effectLst/>
                <a:uLnTx/>
                <a:uFillTx/>
                <a:latin typeface="+mn-lt"/>
                <a:ea typeface="+mn-ea"/>
                <a:cs typeface="+mn-cs"/>
              </a:rPr>
              <a:t>boshlari</a:t>
            </a:r>
            <a:r>
              <a:rPr kumimoji="0" lang="en-US" sz="2000" b="1" i="0" u="none" strike="noStrike" kern="1200" cap="none" spc="0" normalizeH="0" baseline="0" noProof="0" dirty="0">
                <a:ln>
                  <a:noFill/>
                </a:ln>
                <a:solidFill>
                  <a:srgbClr val="FF0000"/>
                </a:solidFill>
                <a:effectLst/>
                <a:uLnTx/>
                <a:uFillTx/>
                <a:latin typeface="+mn-lt"/>
                <a:ea typeface="+mn-ea"/>
                <a:cs typeface="+mn-cs"/>
              </a:rPr>
              <a:t>) </a:t>
            </a:r>
            <a:endParaRPr kumimoji="0" lang="en-US" sz="2000" b="1" i="0" u="none" strike="noStrike" kern="1200" cap="none" spc="0" normalizeH="0" baseline="0" noProof="0" dirty="0">
              <a:ln>
                <a:noFill/>
              </a:ln>
              <a:solidFill>
                <a:srgbClr val="FF0000"/>
              </a:solidFill>
              <a:effectLst/>
              <a:uLnTx/>
              <a:uFillTx/>
              <a:latin typeface="+mn-lt"/>
              <a:ea typeface="+mn-ea"/>
              <a:cs typeface="+mn-cs"/>
            </a:endParaRPr>
          </a:p>
        </p:txBody>
      </p:sp>
      <p:sp>
        <p:nvSpPr>
          <p:cNvPr id="11" name="Скругленный прямоугольник 10"/>
          <p:cNvSpPr/>
          <p:nvPr/>
        </p:nvSpPr>
        <p:spPr>
          <a:xfrm>
            <a:off x="2051050" y="3213100"/>
            <a:ext cx="2703513" cy="100806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en-US" altLang="x-none" sz="2000" b="1" dirty="0">
                <a:solidFill>
                  <a:srgbClr val="FF0000"/>
                </a:solidFill>
                <a:latin typeface="Arial" panose="020B0604020202020204" pitchFamily="34" charset="0"/>
              </a:rPr>
              <a:t>“Тартиб китоби” </a:t>
            </a:r>
            <a:r>
              <a:rPr lang="en-US" altLang="x-none" sz="2000" dirty="0">
                <a:solidFill>
                  <a:srgbClr val="000000"/>
                </a:solidFill>
                <a:latin typeface="Arial" panose="020B0604020202020204" pitchFamily="34" charset="0"/>
              </a:rPr>
              <a:t>(эр.ол. IV-I асрлар) </a:t>
            </a:r>
            <a:r>
              <a:rPr sz="2000" dirty="0">
                <a:solidFill>
                  <a:srgbClr val="000000"/>
                </a:solidFill>
                <a:latin typeface="Arial" panose="020B0604020202020204" pitchFamily="34" charset="0"/>
              </a:rPr>
              <a:t>  </a:t>
            </a:r>
            <a:endParaRPr sz="2000" dirty="0">
              <a:latin typeface="Arial" panose="020B0604020202020204" pitchFamily="34" charset="0"/>
            </a:endParaRPr>
          </a:p>
        </p:txBody>
      </p:sp>
      <p:sp>
        <p:nvSpPr>
          <p:cNvPr id="13" name="Скругленный прямоугольник 12"/>
          <p:cNvSpPr/>
          <p:nvPr/>
        </p:nvSpPr>
        <p:spPr>
          <a:xfrm>
            <a:off x="5595938" y="5716588"/>
            <a:ext cx="3095625" cy="105092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000" b="1" i="0" u="none" strike="noStrike" kern="1200" cap="none" spc="0" normalizeH="0" baseline="0" noProof="0" dirty="0">
                <a:ln>
                  <a:noFill/>
                </a:ln>
                <a:solidFill>
                  <a:srgbClr val="FF0000"/>
                </a:solidFill>
                <a:effectLst/>
                <a:uLnTx/>
                <a:uFillTx/>
                <a:latin typeface="+mn-lt"/>
                <a:ea typeface="+mn-ea"/>
                <a:cs typeface="+mn-cs"/>
              </a:rPr>
              <a:t>“</a:t>
            </a:r>
            <a:r>
              <a:rPr kumimoji="0" lang="en-US" sz="2000" b="1" i="0" u="none" strike="noStrike" kern="1200" cap="none" spc="0" normalizeH="0" baseline="0" noProof="0" dirty="0" err="1">
                <a:ln>
                  <a:noFill/>
                </a:ln>
                <a:solidFill>
                  <a:srgbClr val="FF0000"/>
                </a:solidFill>
                <a:effectLst/>
                <a:uLnTx/>
                <a:uFillTx/>
                <a:latin typeface="+mn-lt"/>
                <a:ea typeface="+mn-ea"/>
                <a:cs typeface="+mn-cs"/>
              </a:rPr>
              <a:t>O‘zgarishlar</a:t>
            </a:r>
            <a:r>
              <a:rPr kumimoji="0" lang="en-US" sz="2000" b="1" i="0" u="none" strike="noStrike" kern="1200" cap="none" spc="0" normalizeH="0" baseline="0" noProof="0" dirty="0">
                <a:ln>
                  <a:noFill/>
                </a:ln>
                <a:solidFill>
                  <a:srgbClr val="FF0000"/>
                </a:solidFill>
                <a:effectLst/>
                <a:uLnTx/>
                <a:uFillTx/>
                <a:latin typeface="+mn-lt"/>
                <a:ea typeface="+mn-ea"/>
                <a:cs typeface="+mn-cs"/>
              </a:rPr>
              <a:t> </a:t>
            </a:r>
            <a:r>
              <a:rPr kumimoji="0" lang="en-US" sz="2000" b="1" i="0" u="none" strike="noStrike" kern="1200" cap="none" spc="0" normalizeH="0" baseline="0" noProof="0" dirty="0" err="1">
                <a:ln>
                  <a:noFill/>
                </a:ln>
                <a:solidFill>
                  <a:srgbClr val="FF0000"/>
                </a:solidFill>
                <a:effectLst/>
                <a:uLnTx/>
                <a:uFillTx/>
                <a:latin typeface="+mn-lt"/>
                <a:ea typeface="+mn-ea"/>
                <a:cs typeface="+mn-cs"/>
              </a:rPr>
              <a:t>kitobi</a:t>
            </a:r>
            <a:r>
              <a:rPr kumimoji="0" lang="en-US" sz="2000" b="1" i="0" u="none" strike="noStrike" kern="1200" cap="none" spc="0" normalizeH="0" baseline="0" noProof="0" dirty="0">
                <a:ln>
                  <a:noFill/>
                </a:ln>
                <a:solidFill>
                  <a:srgbClr val="FF0000"/>
                </a:solidFill>
                <a:effectLst/>
                <a:uLnTx/>
                <a:uFillTx/>
                <a:latin typeface="+mn-lt"/>
                <a:ea typeface="+mn-ea"/>
                <a:cs typeface="+mn-cs"/>
              </a:rPr>
              <a:t>” (</a:t>
            </a:r>
            <a:r>
              <a:rPr kumimoji="0" lang="en-US" sz="2000" b="1" i="0" u="none" strike="noStrike" kern="1200" cap="none" spc="0" normalizeH="0" baseline="0" noProof="0" dirty="0" err="1">
                <a:ln>
                  <a:noFill/>
                </a:ln>
                <a:solidFill>
                  <a:srgbClr val="FF0000"/>
                </a:solidFill>
                <a:effectLst/>
                <a:uLnTx/>
                <a:uFillTx/>
                <a:latin typeface="+mn-lt"/>
                <a:ea typeface="+mn-ea"/>
                <a:cs typeface="+mn-cs"/>
              </a:rPr>
              <a:t>er.ol</a:t>
            </a:r>
            <a:r>
              <a:rPr kumimoji="0" lang="en-US" sz="2000" b="1" i="0" u="none" strike="noStrike" kern="1200" cap="none" spc="0" normalizeH="0" baseline="0" noProof="0" dirty="0">
                <a:ln>
                  <a:noFill/>
                </a:ln>
                <a:solidFill>
                  <a:srgbClr val="FF0000"/>
                </a:solidFill>
                <a:effectLst/>
                <a:uLnTx/>
                <a:uFillTx/>
                <a:latin typeface="+mn-lt"/>
                <a:ea typeface="+mn-ea"/>
                <a:cs typeface="+mn-cs"/>
              </a:rPr>
              <a:t>. XII-VI </a:t>
            </a:r>
            <a:r>
              <a:rPr kumimoji="0" lang="en-US" sz="2000" b="1" i="0" u="none" strike="noStrike" kern="1200" cap="none" spc="0" normalizeH="0" baseline="0" noProof="0" dirty="0" err="1">
                <a:ln>
                  <a:noFill/>
                </a:ln>
                <a:solidFill>
                  <a:srgbClr val="FF0000"/>
                </a:solidFill>
                <a:effectLst/>
                <a:uLnTx/>
                <a:uFillTx/>
                <a:latin typeface="+mn-lt"/>
                <a:ea typeface="+mn-ea"/>
                <a:cs typeface="+mn-cs"/>
              </a:rPr>
              <a:t>asrlar</a:t>
            </a:r>
            <a:r>
              <a:rPr kumimoji="0" lang="en-US" sz="2000" b="1" i="0" u="none" strike="noStrike" kern="1200" cap="none" spc="0" normalizeH="0" baseline="0" noProof="0" dirty="0">
                <a:ln>
                  <a:noFill/>
                </a:ln>
                <a:solidFill>
                  <a:srgbClr val="FF0000"/>
                </a:solidFill>
                <a:effectLst/>
                <a:uLnTx/>
                <a:uFillTx/>
                <a:latin typeface="+mn-lt"/>
                <a:ea typeface="+mn-ea"/>
                <a:cs typeface="+mn-cs"/>
              </a:rPr>
              <a:t>)</a:t>
            </a:r>
            <a:endParaRPr kumimoji="0" lang="en-US" sz="2000" b="1" i="0" u="none" strike="noStrike" kern="1200" cap="none" spc="0" normalizeH="0" baseline="0" noProof="0" dirty="0">
              <a:ln>
                <a:noFill/>
              </a:ln>
              <a:solidFill>
                <a:srgbClr val="FF0000"/>
              </a:solidFill>
              <a:effectLst/>
              <a:uLnTx/>
              <a:uFillTx/>
              <a:latin typeface="+mn-lt"/>
              <a:ea typeface="+mn-ea"/>
              <a:cs typeface="+mn-cs"/>
            </a:endParaRPr>
          </a:p>
        </p:txBody>
      </p:sp>
      <p:sp>
        <p:nvSpPr>
          <p:cNvPr id="14" name="Скругленный прямоугольник 13"/>
          <p:cNvSpPr/>
          <p:nvPr/>
        </p:nvSpPr>
        <p:spPr>
          <a:xfrm>
            <a:off x="3563938" y="4308475"/>
            <a:ext cx="3138488" cy="130175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000" b="1" i="0" u="none" strike="noStrike" kern="1200" cap="none" spc="0" normalizeH="0" baseline="0" noProof="0" dirty="0">
                <a:ln>
                  <a:noFill/>
                </a:ln>
                <a:solidFill>
                  <a:srgbClr val="FF0000"/>
                </a:solidFill>
                <a:effectLst/>
                <a:uLnTx/>
                <a:uFillTx/>
                <a:latin typeface="+mn-lt"/>
                <a:ea typeface="+mn-ea"/>
                <a:cs typeface="+mn-cs"/>
              </a:rPr>
              <a:t>“</a:t>
            </a:r>
            <a:r>
              <a:rPr kumimoji="0" lang="en-US" sz="2000" b="1" i="0" u="none" strike="noStrike" kern="1200" cap="none" spc="0" normalizeH="0" baseline="0" noProof="0" dirty="0" err="1">
                <a:ln>
                  <a:noFill/>
                </a:ln>
                <a:solidFill>
                  <a:srgbClr val="FF0000"/>
                </a:solidFill>
                <a:effectLst/>
                <a:uLnTx/>
                <a:uFillTx/>
                <a:latin typeface="+mn-lt"/>
                <a:ea typeface="+mn-ea"/>
                <a:cs typeface="+mn-cs"/>
              </a:rPr>
              <a:t>Bahor</a:t>
            </a:r>
            <a:r>
              <a:rPr kumimoji="0" lang="en-US" sz="2000" b="1" i="0" u="none" strike="noStrike" kern="1200" cap="none" spc="0" normalizeH="0" baseline="0" noProof="0" dirty="0">
                <a:ln>
                  <a:noFill/>
                </a:ln>
                <a:solidFill>
                  <a:srgbClr val="FF0000"/>
                </a:solidFill>
                <a:effectLst/>
                <a:uLnTx/>
                <a:uFillTx/>
                <a:latin typeface="+mn-lt"/>
                <a:ea typeface="+mn-ea"/>
                <a:cs typeface="+mn-cs"/>
              </a:rPr>
              <a:t> </a:t>
            </a:r>
            <a:r>
              <a:rPr kumimoji="0" lang="en-US" sz="2000" b="1" i="0" u="none" strike="noStrike" kern="1200" cap="none" spc="0" normalizeH="0" baseline="0" noProof="0" dirty="0" err="1">
                <a:ln>
                  <a:noFill/>
                </a:ln>
                <a:solidFill>
                  <a:srgbClr val="FF0000"/>
                </a:solidFill>
                <a:effectLst/>
                <a:uLnTx/>
                <a:uFillTx/>
                <a:latin typeface="+mn-lt"/>
                <a:ea typeface="+mn-ea"/>
                <a:cs typeface="+mn-cs"/>
              </a:rPr>
              <a:t>va</a:t>
            </a:r>
            <a:r>
              <a:rPr kumimoji="0" lang="en-US" sz="2000" b="1" i="0" u="none" strike="noStrike" kern="1200" cap="none" spc="0" normalizeH="0" baseline="0" noProof="0" dirty="0">
                <a:ln>
                  <a:noFill/>
                </a:ln>
                <a:solidFill>
                  <a:srgbClr val="FF0000"/>
                </a:solidFill>
                <a:effectLst/>
                <a:uLnTx/>
                <a:uFillTx/>
                <a:latin typeface="+mn-lt"/>
                <a:ea typeface="+mn-ea"/>
                <a:cs typeface="+mn-cs"/>
              </a:rPr>
              <a:t> </a:t>
            </a:r>
            <a:r>
              <a:rPr kumimoji="0" lang="en-US" sz="2000" b="1" i="0" u="none" strike="noStrike" kern="1200" cap="none" spc="0" normalizeH="0" baseline="0" noProof="0" dirty="0" err="1">
                <a:ln>
                  <a:noFill/>
                </a:ln>
                <a:solidFill>
                  <a:srgbClr val="FF0000"/>
                </a:solidFill>
                <a:effectLst/>
                <a:uLnTx/>
                <a:uFillTx/>
                <a:latin typeface="+mn-lt"/>
                <a:ea typeface="+mn-ea"/>
                <a:cs typeface="+mn-cs"/>
              </a:rPr>
              <a:t>kuz</a:t>
            </a:r>
            <a:r>
              <a:rPr kumimoji="0" lang="en-US" sz="2000" b="1" i="0" u="none" strike="noStrike" kern="1200" cap="none" spc="0" normalizeH="0" baseline="0" noProof="0" dirty="0">
                <a:ln>
                  <a:noFill/>
                </a:ln>
                <a:solidFill>
                  <a:srgbClr val="FF0000"/>
                </a:solidFill>
                <a:effectLst/>
                <a:uLnTx/>
                <a:uFillTx/>
                <a:latin typeface="+mn-lt"/>
                <a:ea typeface="+mn-ea"/>
                <a:cs typeface="+mn-cs"/>
              </a:rPr>
              <a:t> </a:t>
            </a:r>
            <a:r>
              <a:rPr kumimoji="0" lang="en-US" sz="2000" b="1" i="0" u="none" strike="noStrike" kern="1200" cap="none" spc="0" normalizeH="0" baseline="0" noProof="0" dirty="0" err="1">
                <a:ln>
                  <a:noFill/>
                </a:ln>
                <a:solidFill>
                  <a:srgbClr val="FF0000"/>
                </a:solidFill>
                <a:effectLst/>
                <a:uLnTx/>
                <a:uFillTx/>
                <a:latin typeface="+mn-lt"/>
                <a:ea typeface="+mn-ea"/>
                <a:cs typeface="+mn-cs"/>
              </a:rPr>
              <a:t>kitobi</a:t>
            </a:r>
            <a:r>
              <a:rPr kumimoji="0" lang="en-US" sz="2000" b="1" i="0" u="none" strike="noStrike" kern="1200" cap="none" spc="0" normalizeH="0" baseline="0" noProof="0" dirty="0">
                <a:ln>
                  <a:noFill/>
                </a:ln>
                <a:solidFill>
                  <a:srgbClr val="FF0000"/>
                </a:solidFill>
                <a:effectLst/>
                <a:uLnTx/>
                <a:uFillTx/>
                <a:latin typeface="+mn-lt"/>
                <a:ea typeface="+mn-ea"/>
                <a:cs typeface="+mn-cs"/>
              </a:rPr>
              <a:t>” (</a:t>
            </a:r>
            <a:r>
              <a:rPr kumimoji="0" lang="en-US" sz="2000" b="1" i="0" u="none" strike="noStrike" kern="1200" cap="none" spc="0" normalizeH="0" baseline="0" noProof="0" dirty="0" err="1">
                <a:ln>
                  <a:noFill/>
                </a:ln>
                <a:solidFill>
                  <a:srgbClr val="FF0000"/>
                </a:solidFill>
                <a:effectLst/>
                <a:uLnTx/>
                <a:uFillTx/>
                <a:latin typeface="+mn-lt"/>
                <a:ea typeface="+mn-ea"/>
                <a:cs typeface="+mn-cs"/>
              </a:rPr>
              <a:t>er.ol</a:t>
            </a:r>
            <a:r>
              <a:rPr kumimoji="0" lang="en-US" sz="2000" b="1" i="0" u="none" strike="noStrike" kern="1200" cap="none" spc="0" normalizeH="0" baseline="0" noProof="0" dirty="0">
                <a:ln>
                  <a:noFill/>
                </a:ln>
                <a:solidFill>
                  <a:srgbClr val="FF0000"/>
                </a:solidFill>
                <a:effectLst/>
                <a:uLnTx/>
                <a:uFillTx/>
                <a:latin typeface="+mn-lt"/>
                <a:ea typeface="+mn-ea"/>
                <a:cs typeface="+mn-cs"/>
              </a:rPr>
              <a:t>. VII-IV </a:t>
            </a:r>
            <a:r>
              <a:rPr kumimoji="0" lang="en-US" sz="2000" b="1" i="0" u="none" strike="noStrike" kern="1200" cap="none" spc="0" normalizeH="0" baseline="0" noProof="0" dirty="0" err="1">
                <a:ln>
                  <a:noFill/>
                </a:ln>
                <a:solidFill>
                  <a:srgbClr val="FF0000"/>
                </a:solidFill>
                <a:effectLst/>
                <a:uLnTx/>
                <a:uFillTx/>
                <a:latin typeface="+mn-lt"/>
                <a:ea typeface="+mn-ea"/>
                <a:cs typeface="+mn-cs"/>
              </a:rPr>
              <a:t>asrlar</a:t>
            </a:r>
            <a:r>
              <a:rPr kumimoji="0" lang="en-US" sz="2000" b="1" i="0" u="none" strike="noStrike" kern="1200" cap="none" spc="0" normalizeH="0" baseline="0" noProof="0" dirty="0">
                <a:ln>
                  <a:noFill/>
                </a:ln>
                <a:solidFill>
                  <a:srgbClr val="FF0000"/>
                </a:solidFill>
                <a:effectLst/>
                <a:uLnTx/>
                <a:uFillTx/>
                <a:latin typeface="+mn-lt"/>
                <a:ea typeface="+mn-ea"/>
                <a:cs typeface="+mn-cs"/>
              </a:rPr>
              <a:t>) </a:t>
            </a:r>
            <a:endParaRPr kumimoji="0" lang="en-US" sz="2000" b="1" i="0" u="none" strike="noStrike" kern="1200" cap="none" spc="0" normalizeH="0" baseline="0" noProof="0" dirty="0">
              <a:ln>
                <a:noFill/>
              </a:ln>
              <a:solidFill>
                <a:srgbClr val="FF0000"/>
              </a:solidFill>
              <a:effectLst/>
              <a:uLnTx/>
              <a:uFillTx/>
              <a:latin typeface="+mn-lt"/>
              <a:ea typeface="+mn-ea"/>
              <a:cs typeface="+mn-cs"/>
            </a:endParaRPr>
          </a:p>
        </p:txBody>
      </p:sp>
      <p:sp>
        <p:nvSpPr>
          <p:cNvPr id="16" name="Line 5"/>
          <p:cNvSpPr>
            <a:spLocks noChangeShapeType="1"/>
          </p:cNvSpPr>
          <p:nvPr/>
        </p:nvSpPr>
        <p:spPr bwMode="auto">
          <a:xfrm flipH="1">
            <a:off x="6858000" y="2212975"/>
            <a:ext cx="285750" cy="3478213"/>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17" name="Line 5"/>
          <p:cNvSpPr>
            <a:spLocks noChangeShapeType="1"/>
          </p:cNvSpPr>
          <p:nvPr/>
        </p:nvSpPr>
        <p:spPr bwMode="auto">
          <a:xfrm flipH="1">
            <a:off x="5435600" y="2212975"/>
            <a:ext cx="1111250" cy="2079625"/>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8370" name="Объект 2"/>
          <p:cNvSpPr>
            <a:spLocks noGrp="1"/>
          </p:cNvSpPr>
          <p:nvPr>
            <p:ph idx="1"/>
          </p:nvPr>
        </p:nvSpPr>
        <p:spPr>
          <a:xfrm>
            <a:off x="457200" y="333375"/>
            <a:ext cx="8229600" cy="5792788"/>
          </a:xfrm>
        </p:spPr>
        <p:txBody>
          <a:bodyPr vert="horz" wrap="square" lIns="91440" tIns="45720" rIns="91440" bIns="45720" anchor="t" anchorCtr="0"/>
          <a:p>
            <a:pPr algn="just"/>
            <a:r>
              <a:rPr lang="en-US" altLang="ru-RU" sz="2800" b="1" dirty="0">
                <a:latin typeface="Times New Roman" panose="02020603050405020304" pitchFamily="18" charset="0"/>
                <a:cs typeface="Times New Roman" panose="02020603050405020304" pitchFamily="18" charset="0"/>
              </a:rPr>
              <a:t>“O‘zgarishlar  kitobi” ning eng muhim qismlaridan biri – In</a:t>
            </a:r>
            <a:r>
              <a:rPr lang="en-US" altLang="ru-RU" sz="2800" b="1" dirty="0">
                <a:latin typeface="Times New Roman" panose="02020603050405020304" pitchFamily="18" charset="0"/>
                <a:cs typeface="Times New Roman" panose="02020603050405020304" pitchFamily="18" charset="0"/>
              </a:rPr>
              <a:t> </a:t>
            </a:r>
            <a:r>
              <a:rPr lang="en-US" altLang="ru-RU" sz="2800" b="1" dirty="0">
                <a:latin typeface="Times New Roman" panose="02020603050405020304" pitchFamily="18" charset="0"/>
                <a:cs typeface="Times New Roman" panose="02020603050405020304" pitchFamily="18" charset="0"/>
              </a:rPr>
              <a:t>va Yan unsurlari haqidagi ta'limotdir. </a:t>
            </a:r>
            <a:endParaRPr lang="en-US" altLang="ru-RU" sz="2800" b="1" dirty="0">
              <a:latin typeface="Times New Roman" panose="02020603050405020304" pitchFamily="18" charset="0"/>
              <a:cs typeface="Times New Roman" panose="02020603050405020304" pitchFamily="18" charset="0"/>
            </a:endParaRPr>
          </a:p>
          <a:p>
            <a:pPr algn="just"/>
            <a:r>
              <a:rPr lang="en-US" altLang="ru-RU" sz="2800" b="1" dirty="0">
                <a:latin typeface="Times New Roman" panose="02020603050405020304" pitchFamily="18" charset="0"/>
                <a:cs typeface="Times New Roman" panose="02020603050405020304" pitchFamily="18" charset="0"/>
              </a:rPr>
              <a:t>Yan qandaydir faol, barcha narsalarning ichiga  kirib boruvchi, ashyolarni bilish yo‘lini yorituvchi narsa sifatida ifoda qilinadi; </a:t>
            </a:r>
            <a:endParaRPr lang="en-US" altLang="ru-RU" sz="2800" b="1" dirty="0">
              <a:latin typeface="Times New Roman" panose="02020603050405020304" pitchFamily="18" charset="0"/>
              <a:cs typeface="Times New Roman" panose="02020603050405020304" pitchFamily="18" charset="0"/>
            </a:endParaRPr>
          </a:p>
          <a:p>
            <a:pPr algn="just"/>
            <a:r>
              <a:rPr lang="en-US" altLang="ru-RU" sz="2800" b="1" dirty="0">
                <a:latin typeface="Times New Roman" panose="02020603050405020304" pitchFamily="18" charset="0"/>
                <a:cs typeface="Times New Roman" panose="02020603050405020304" pitchFamily="18" charset="0"/>
              </a:rPr>
              <a:t>In</a:t>
            </a:r>
            <a:r>
              <a:rPr lang="en-US" altLang="ru-RU" sz="2800" b="1" dirty="0">
                <a:latin typeface="Times New Roman" panose="02020603050405020304" pitchFamily="18" charset="0"/>
                <a:cs typeface="Times New Roman" panose="02020603050405020304" pitchFamily="18" charset="0"/>
              </a:rPr>
              <a:t> </a:t>
            </a:r>
            <a:r>
              <a:rPr lang="en-US" altLang="ru-RU" sz="2800" b="1" dirty="0">
                <a:latin typeface="Times New Roman" panose="02020603050405020304" pitchFamily="18" charset="0"/>
                <a:cs typeface="Times New Roman" panose="02020603050405020304" pitchFamily="18" charset="0"/>
              </a:rPr>
              <a:t>uchun kutib turuvchi faoliyatsizlik o‘rin ajratilgan, negaki, u qorong‘ilik ibtidosidir. </a:t>
            </a:r>
            <a:endParaRPr lang="en-US" altLang="ru-RU" sz="2800" b="1"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6" name="Содержимое 2"/>
          <p:cNvSpPr>
            <a:spLocks noGrp="1"/>
          </p:cNvSpPr>
          <p:nvPr>
            <p:ph idx="1"/>
          </p:nvPr>
        </p:nvSpPr>
        <p:spPr>
          <a:xfrm>
            <a:off x="0" y="188913"/>
            <a:ext cx="4546600" cy="6553200"/>
          </a:xfrm>
        </p:spPr>
        <p:txBody>
          <a:bodyPr vert="horz" wrap="square" lIns="91440" tIns="45720" rIns="91440" bIns="45720" numCol="1" anchor="t" anchorCtr="0" compatLnSpc="1"/>
          <a:p>
            <a:r>
              <a:rPr lang="en-US" altLang="ru-RU" sz="2400" b="1" dirty="0">
                <a:solidFill>
                  <a:srgbClr val="FF0000"/>
                </a:solidFill>
                <a:effectLst>
                  <a:outerShdw blurRad="38100" dist="38100" dir="2700000">
                    <a:srgbClr val="000000"/>
                  </a:outerShdw>
                </a:effectLst>
              </a:rPr>
              <a:t>5 asosiy elementning dialektik harakati:</a:t>
            </a:r>
            <a:br>
              <a:rPr lang="en-US" altLang="ru-RU" sz="2400" b="1" dirty="0">
                <a:solidFill>
                  <a:srgbClr val="FF0000"/>
                </a:solidFill>
                <a:effectLst>
                  <a:outerShdw blurRad="38100" dist="38100" dir="2700000">
                    <a:srgbClr val="000000"/>
                  </a:outerShdw>
                </a:effectLst>
              </a:rPr>
            </a:br>
            <a:endParaRPr lang="en-US" altLang="ru-RU" sz="2400" b="1" dirty="0">
              <a:solidFill>
                <a:srgbClr val="FF0000"/>
              </a:solidFill>
              <a:effectLst>
                <a:outerShdw blurRad="38100" dist="38100" dir="2700000">
                  <a:srgbClr val="000000"/>
                </a:outerShdw>
              </a:effectLst>
            </a:endParaRPr>
          </a:p>
          <a:p>
            <a:r>
              <a:rPr lang="en-US" altLang="ru-RU" sz="2400" b="1" dirty="0">
                <a:effectLst>
                  <a:outerShdw blurRad="38100" dist="38100" dir="2700000">
                    <a:srgbClr val="FFFFFF"/>
                  </a:outerShdw>
                </a:effectLst>
              </a:rPr>
              <a:t>olov -  harakat, energiya, issiqlik, boliq, yong‘in,ruh;</a:t>
            </a:r>
            <a:br>
              <a:rPr lang="en-US" altLang="ru-RU" sz="2400" b="1" dirty="0">
                <a:effectLst>
                  <a:outerShdw blurRad="38100" dist="38100" dir="2700000">
                    <a:srgbClr val="FFFFFF"/>
                  </a:outerShdw>
                </a:effectLst>
              </a:rPr>
            </a:br>
            <a:r>
              <a:rPr lang="en-US" altLang="ru-RU" sz="2400" b="1" dirty="0">
                <a:effectLst>
                  <a:outerShdw blurRad="38100" dist="38100" dir="2700000">
                    <a:srgbClr val="FFFFFF"/>
                  </a:outerShdw>
                </a:effectLst>
              </a:rPr>
              <a:t>yer - markaz, sirt, tuproq, muvozanat;</a:t>
            </a:r>
            <a:br>
              <a:rPr lang="en-US" altLang="ru-RU" sz="2400" b="1" dirty="0">
                <a:effectLst>
                  <a:outerShdw blurRad="38100" dist="38100" dir="2700000">
                    <a:srgbClr val="FFFFFF"/>
                  </a:outerShdw>
                </a:effectLst>
              </a:rPr>
            </a:br>
            <a:r>
              <a:rPr lang="en-US" altLang="ru-RU" sz="2400" b="1" dirty="0">
                <a:effectLst>
                  <a:outerShdw blurRad="38100" dist="38100" dir="2700000">
                    <a:srgbClr val="FFFFFF"/>
                  </a:outerShdw>
                </a:effectLst>
              </a:rPr>
              <a:t>metall - bo</a:t>
            </a:r>
            <a:r>
              <a:rPr lang="ru-RU" altLang="ru-RU" sz="2400" b="1" dirty="0">
                <a:effectLst>
                  <a:outerShdw blurRad="38100" dist="38100" dir="2700000">
                    <a:srgbClr val="FFFFFF"/>
                  </a:outerShdw>
                </a:effectLst>
              </a:rPr>
              <a:t>ѓ</a:t>
            </a:r>
            <a:r>
              <a:rPr lang="en-US" altLang="ru-RU" sz="2400" b="1" dirty="0">
                <a:effectLst>
                  <a:outerShdw blurRad="38100" dist="38100" dir="2700000">
                    <a:srgbClr val="FFFFFF"/>
                  </a:outerShdw>
                </a:effectLst>
              </a:rPr>
              <a:t>lanuvchanlik, mutanosiblik, materiya, shakl;</a:t>
            </a:r>
            <a:br>
              <a:rPr lang="en-US" altLang="ru-RU" sz="2400" b="1" dirty="0">
                <a:effectLst>
                  <a:outerShdw blurRad="38100" dist="38100" dir="2700000">
                    <a:srgbClr val="FFFFFF"/>
                  </a:outerShdw>
                </a:effectLst>
              </a:rPr>
            </a:br>
            <a:r>
              <a:rPr lang="en-US" altLang="ru-RU" sz="2400" b="1" dirty="0">
                <a:effectLst>
                  <a:outerShdw blurRad="38100" dist="38100" dir="2700000">
                    <a:srgbClr val="FFFFFF"/>
                  </a:outerShdw>
                </a:effectLst>
              </a:rPr>
              <a:t>suv - kuch, zulmat, yumshoqlik, passivlik;</a:t>
            </a:r>
            <a:br>
              <a:rPr lang="en-US" altLang="ru-RU" sz="2400" b="1" dirty="0">
                <a:effectLst>
                  <a:outerShdw blurRad="38100" dist="38100" dir="2700000">
                    <a:srgbClr val="FFFFFF"/>
                  </a:outerShdw>
                </a:effectLst>
              </a:rPr>
            </a:br>
            <a:r>
              <a:rPr lang="en-US" altLang="ru-RU" sz="2400" b="1" dirty="0">
                <a:effectLst>
                  <a:outerShdw blurRad="38100" dist="38100" dir="2700000">
                    <a:srgbClr val="FFFFFF"/>
                  </a:outerShdw>
                </a:effectLst>
              </a:rPr>
              <a:t>yog‘och – yashuvchanlik, ma'naviyat.</a:t>
            </a:r>
            <a:br>
              <a:rPr lang="ru-RU" altLang="ru-RU" sz="2400" dirty="0"/>
            </a:br>
            <a:br>
              <a:rPr lang="ru-RU" altLang="ru-RU" sz="2400" dirty="0"/>
            </a:br>
            <a:endParaRPr lang="ru-RU" altLang="ru-RU" sz="2400" dirty="0"/>
          </a:p>
        </p:txBody>
      </p:sp>
      <p:pic>
        <p:nvPicPr>
          <p:cNvPr id="59395" name="Picture 2" descr="http://xn--80aaaaoe2acs2alruof.xn--p1ai/32179757_5elementov1.jpg"/>
          <p:cNvPicPr>
            <a:picLocks noChangeAspect="1"/>
          </p:cNvPicPr>
          <p:nvPr/>
        </p:nvPicPr>
        <p:blipFill>
          <a:blip r:embed="rId1"/>
          <a:stretch>
            <a:fillRect/>
          </a:stretch>
        </p:blipFill>
        <p:spPr>
          <a:xfrm>
            <a:off x="4546600" y="765175"/>
            <a:ext cx="4094163" cy="5400675"/>
          </a:xfrm>
          <a:prstGeom prst="rect">
            <a:avLst/>
          </a:prstGeom>
          <a:no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2" name="Rectangle 3"/>
          <p:cNvSpPr>
            <a:spLocks noGrp="1"/>
          </p:cNvSpPr>
          <p:nvPr>
            <p:ph type="body" idx="4294967295"/>
          </p:nvPr>
        </p:nvSpPr>
        <p:spPr>
          <a:xfrm>
            <a:off x="250825" y="404813"/>
            <a:ext cx="8642350" cy="6264275"/>
          </a:xfrm>
          <a:ln>
            <a:solidFill>
              <a:schemeClr val="accent1">
                <a:alpha val="100000"/>
              </a:schemeClr>
            </a:solidFill>
            <a:miter lim="800000"/>
          </a:ln>
        </p:spPr>
        <p:txBody>
          <a:bodyPr vert="horz" wrap="square" lIns="91440" tIns="45720" rIns="91440" bIns="45720" anchor="t" anchorCtr="0"/>
          <a:p>
            <a:pPr marL="0" indent="0" algn="ctr">
              <a:buNone/>
            </a:pPr>
            <a:r>
              <a:rPr lang="en-US" altLang="ru-RU" sz="3600" b="1" dirty="0">
                <a:latin typeface="Times New Roman" panose="02020603050405020304" pitchFamily="18" charset="0"/>
                <a:cs typeface="Times New Roman" panose="02020603050405020304" pitchFamily="18" charset="0"/>
              </a:rPr>
              <a:t>Reja:</a:t>
            </a:r>
            <a:endParaRPr lang="en-US" altLang="ru-RU" sz="3600" b="1" dirty="0">
              <a:latin typeface="Times New Roman" panose="02020603050405020304" pitchFamily="18" charset="0"/>
              <a:cs typeface="Times New Roman" panose="02020603050405020304" pitchFamily="18" charset="0"/>
            </a:endParaRPr>
          </a:p>
          <a:p>
            <a:pPr marL="0" indent="0" algn="just">
              <a:buFontTx/>
              <a:buAutoNum type="arabicPeriod"/>
            </a:pPr>
            <a:r>
              <a:rPr lang="en-US" altLang="ru-RU" sz="2000" b="1" dirty="0">
                <a:latin typeface="Times New Roman" panose="02020603050405020304" pitchFamily="18" charset="0"/>
                <a:cs typeface="Times New Roman" panose="02020603050405020304" pitchFamily="18" charset="0"/>
              </a:rPr>
              <a:t>Qadimgi Sharq  falsafasining  vujudga kelishi va rivojlanishining umumiy qonuniyatlari.  (Bobil, Misr, Hindiston, Xitoy) falsafasi</a:t>
            </a:r>
            <a:endParaRPr lang="en-US" altLang="ru-RU" sz="2000" b="1" dirty="0">
              <a:latin typeface="Times New Roman" panose="02020603050405020304" pitchFamily="18" charset="0"/>
              <a:cs typeface="Times New Roman" panose="02020603050405020304" pitchFamily="18" charset="0"/>
            </a:endParaRPr>
          </a:p>
          <a:p>
            <a:pPr marL="0" indent="0" algn="just">
              <a:buFontTx/>
              <a:buAutoNum type="arabicPeriod"/>
            </a:pPr>
            <a:r>
              <a:rPr lang="en-US" altLang="ru-RU" sz="2000" b="1" dirty="0">
                <a:latin typeface="Times New Roman" panose="02020603050405020304" pitchFamily="18" charset="0"/>
                <a:cs typeface="Times New Roman" panose="02020603050405020304" pitchFamily="18" charset="0"/>
              </a:rPr>
              <a:t>“Avesto” qadimgi davrda Markaziy Osiyoda</a:t>
            </a:r>
            <a:br>
              <a:rPr lang="en-US" altLang="ru-RU" sz="2000" b="1" dirty="0">
                <a:latin typeface="Times New Roman" panose="02020603050405020304" pitchFamily="18" charset="0"/>
                <a:cs typeface="Times New Roman" panose="02020603050405020304" pitchFamily="18" charset="0"/>
              </a:rPr>
            </a:br>
            <a:r>
              <a:rPr lang="en-US" altLang="ru-RU" sz="2000" b="1" dirty="0">
                <a:latin typeface="Times New Roman" panose="02020603050405020304" pitchFamily="18" charset="0"/>
                <a:cs typeface="Times New Roman" panose="02020603050405020304" pitchFamily="18" charset="0"/>
              </a:rPr>
              <a:t>rivojlangan inson, tabiat, jamiyat va davlatchilik haqidagi falsafiy g‘oyalarning ilk manbai sifatida</a:t>
            </a:r>
            <a:endParaRPr lang="en-US" altLang="ru-RU" sz="2000" b="1" dirty="0">
              <a:latin typeface="Times New Roman" panose="02020603050405020304" pitchFamily="18" charset="0"/>
              <a:cs typeface="Times New Roman" panose="02020603050405020304" pitchFamily="18" charset="0"/>
            </a:endParaRPr>
          </a:p>
          <a:p>
            <a:pPr marL="0" indent="0" algn="just">
              <a:buFontTx/>
              <a:buAutoNum type="arabicPeriod"/>
            </a:pPr>
            <a:r>
              <a:rPr lang="en-US" altLang="ru-RU" sz="2000" b="1" dirty="0">
                <a:latin typeface="Times New Roman" panose="02020603050405020304" pitchFamily="18" charset="0"/>
                <a:cs typeface="Times New Roman" panose="02020603050405020304" pitchFamily="18" charset="0"/>
              </a:rPr>
              <a:t>Arab-musulmon sivilizatsiyasi va islom falsafasining vujudga kelishi. Islom tamaddunida diniy va dunyoviy ilmlarning o‘zaro uyg‘unlikdagi taraqqiyoti (Muso al-Xorazmiy, Ahmad al-Farg‘oniy, Abubakr ar-Roziy, Abu Nasr Forobiy, Abu Rayhon Beruniy, Abu ali Ibn Sinolarning tabiiy-ilmiy, ijtimoiy falsafiy qarashlari)</a:t>
            </a:r>
            <a:endParaRPr lang="en-US" altLang="ru-RU" sz="2000" b="1" dirty="0">
              <a:latin typeface="Times New Roman" panose="02020603050405020304" pitchFamily="18" charset="0"/>
              <a:cs typeface="Times New Roman" panose="02020603050405020304" pitchFamily="18" charset="0"/>
            </a:endParaRPr>
          </a:p>
          <a:p>
            <a:pPr marL="0" indent="0" algn="just">
              <a:buFontTx/>
              <a:buAutoNum type="arabicPeriod"/>
            </a:pPr>
            <a:r>
              <a:rPr lang="en-US" altLang="ru-RU" sz="2000" b="1" dirty="0">
                <a:latin typeface="Times New Roman" panose="02020603050405020304" pitchFamily="18" charset="0"/>
                <a:cs typeface="Times New Roman" panose="02020603050405020304" pitchFamily="18" charset="0"/>
              </a:rPr>
              <a:t>Temuriylar davri falsafasi</a:t>
            </a:r>
            <a:endParaRPr lang="en-US" altLang="ru-RU" sz="2000" b="1" dirty="0">
              <a:latin typeface="Times New Roman" panose="02020603050405020304" pitchFamily="18" charset="0"/>
              <a:cs typeface="Times New Roman" panose="02020603050405020304" pitchFamily="18" charset="0"/>
            </a:endParaRPr>
          </a:p>
          <a:p>
            <a:pPr marL="0" indent="0" algn="just">
              <a:buFontTx/>
              <a:buAutoNum type="arabicPeriod"/>
            </a:pPr>
            <a:r>
              <a:rPr lang="en-US" altLang="ru-RU" sz="2000" b="1" dirty="0">
                <a:latin typeface="Times New Roman" panose="02020603050405020304" pitchFamily="18" charset="0"/>
                <a:cs typeface="Times New Roman" panose="02020603050405020304" pitchFamily="18" charset="0"/>
              </a:rPr>
              <a:t>XIX asr oxiri va XX asr boshlarida Markaziy  Osiyoda ilg‘or falsafiy, ijtimoiy-siyosiy fikrlar</a:t>
            </a:r>
            <a:endParaRPr lang="en-US" altLang="ru-RU" sz="2000" b="1" dirty="0">
              <a:latin typeface="Times New Roman" panose="02020603050405020304" pitchFamily="18" charset="0"/>
              <a:cs typeface="Times New Roman" panose="02020603050405020304" pitchFamily="18" charset="0"/>
            </a:endParaRPr>
          </a:p>
          <a:p>
            <a:pPr marL="0" indent="0" algn="just">
              <a:buFontTx/>
              <a:buAutoNum type="arabicPeriod"/>
            </a:pPr>
            <a:r>
              <a:rPr lang="en-US" altLang="ru-RU" sz="2000" b="1" dirty="0">
                <a:latin typeface="Times New Roman" panose="02020603050405020304" pitchFamily="18" charset="0"/>
                <a:cs typeface="Times New Roman" panose="02020603050405020304" pitchFamily="18" charset="0"/>
              </a:rPr>
              <a:t>O‘zbekistonda falsafiy fikrlar rivoji</a:t>
            </a:r>
            <a:endParaRPr lang="en-US" altLang="ru-RU" sz="2000" b="1" dirty="0">
              <a:latin typeface="Times New Roman" panose="02020603050405020304" pitchFamily="18" charset="0"/>
              <a:cs typeface="Times New Roman" panose="02020603050405020304" pitchFamily="18" charset="0"/>
            </a:endParaRPr>
          </a:p>
          <a:p>
            <a:pPr marL="0" indent="0" algn="just">
              <a:buFontTx/>
              <a:buAutoNum type="arabicPeriod"/>
            </a:pPr>
            <a:r>
              <a:rPr lang="en-US" altLang="ru-RU" sz="2000" b="1" dirty="0">
                <a:latin typeface="Times New Roman" panose="02020603050405020304" pitchFamily="18" charset="0"/>
                <a:cs typeface="Times New Roman" panose="02020603050405020304" pitchFamily="18" charset="0"/>
              </a:rPr>
              <a:t>O‘zbekistonda ajdodlar merosini tiklash va ularni jahonda keng ommalashtirish borasidagi islohotlarning mazmun-mohiyati</a:t>
            </a:r>
            <a:endParaRPr lang="en-US" altLang="ru-RU" sz="2000" b="1"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Rectangle 2"/>
          <p:cNvSpPr>
            <a:spLocks noGrp="1"/>
          </p:cNvSpPr>
          <p:nvPr>
            <p:ph type="title"/>
          </p:nvPr>
        </p:nvSpPr>
        <p:spPr/>
        <p:txBody>
          <a:bodyPr vert="horz" wrap="square" lIns="91440" tIns="45720" rIns="91440" bIns="45720" anchor="ctr" anchorCtr="0"/>
          <a:p>
            <a:endParaRPr lang="ru-RU" altLang="ru-RU" dirty="0"/>
          </a:p>
        </p:txBody>
      </p:sp>
      <p:sp>
        <p:nvSpPr>
          <p:cNvPr id="60419" name="Rectangle 3"/>
          <p:cNvSpPr>
            <a:spLocks noGrp="1"/>
          </p:cNvSpPr>
          <p:nvPr>
            <p:ph idx="1"/>
          </p:nvPr>
        </p:nvSpPr>
        <p:spPr>
          <a:xfrm>
            <a:off x="428625" y="1571625"/>
            <a:ext cx="8229600" cy="5114925"/>
          </a:xfrm>
          <a:ln>
            <a:solidFill>
              <a:schemeClr val="accent1">
                <a:alpha val="100000"/>
              </a:schemeClr>
            </a:solidFill>
            <a:miter lim="800000"/>
          </a:ln>
        </p:spPr>
        <p:txBody>
          <a:bodyPr vert="horz" wrap="square" lIns="91440" tIns="45720" rIns="91440" bIns="45720" anchor="t" anchorCtr="0"/>
          <a:p>
            <a:pPr>
              <a:buNone/>
            </a:pPr>
            <a:r>
              <a:rPr lang="ru-RU" altLang="ru-RU" sz="4000" b="1" dirty="0"/>
              <a:t> </a:t>
            </a:r>
            <a:endParaRPr lang="ru-RU" altLang="ru-RU" sz="4000" b="1" dirty="0"/>
          </a:p>
          <a:p>
            <a:pPr>
              <a:buNone/>
            </a:pPr>
            <a:r>
              <a:rPr lang="ru-RU" altLang="ru-RU" sz="4000" b="1" dirty="0"/>
              <a:t> </a:t>
            </a:r>
            <a:endParaRPr lang="ru-RU" altLang="ru-RU" sz="4000" b="1" dirty="0"/>
          </a:p>
          <a:p>
            <a:endParaRPr lang="ru-RU" altLang="ru-RU" sz="4000" b="1" dirty="0"/>
          </a:p>
          <a:p>
            <a:pPr>
              <a:buNone/>
            </a:pPr>
            <a:r>
              <a:rPr lang="ru-RU" altLang="ru-RU" sz="4000" b="1" dirty="0"/>
              <a:t>                                                 </a:t>
            </a:r>
            <a:endParaRPr lang="ru-RU" altLang="ru-RU" sz="4000" b="1" dirty="0"/>
          </a:p>
        </p:txBody>
      </p:sp>
      <p:sp>
        <p:nvSpPr>
          <p:cNvPr id="9220" name="Line 4"/>
          <p:cNvSpPr>
            <a:spLocks noChangeShapeType="1"/>
          </p:cNvSpPr>
          <p:nvPr/>
        </p:nvSpPr>
        <p:spPr bwMode="auto">
          <a:xfrm flipH="1">
            <a:off x="2000250" y="1143000"/>
            <a:ext cx="500063" cy="357188"/>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9221" name="Line 5"/>
          <p:cNvSpPr>
            <a:spLocks noChangeShapeType="1"/>
          </p:cNvSpPr>
          <p:nvPr/>
        </p:nvSpPr>
        <p:spPr bwMode="auto">
          <a:xfrm flipH="1">
            <a:off x="3071813" y="1143000"/>
            <a:ext cx="1000125" cy="1071563"/>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9222" name="Line 6"/>
          <p:cNvSpPr>
            <a:spLocks noChangeShapeType="1"/>
          </p:cNvSpPr>
          <p:nvPr/>
        </p:nvSpPr>
        <p:spPr bwMode="auto">
          <a:xfrm flipH="1">
            <a:off x="5072063" y="1214438"/>
            <a:ext cx="1571625" cy="2786063"/>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7" name="Скругленный прямоугольник 6"/>
          <p:cNvSpPr/>
          <p:nvPr/>
        </p:nvSpPr>
        <p:spPr>
          <a:xfrm>
            <a:off x="428625" y="214313"/>
            <a:ext cx="8680450" cy="914400"/>
          </a:xfrm>
          <a:prstGeom prst="roundRect">
            <a:avLst/>
          </a:prstGeom>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32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Xitoy</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32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falsafasining</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32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oltin</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32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davri»dagi</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32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er.av</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VI-III </a:t>
            </a:r>
            <a:r>
              <a:rPr kumimoji="0" lang="en-US" sz="32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asrlar</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32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falsafiy</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32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yo‘nalishlar</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endPar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endParaRPr>
          </a:p>
        </p:txBody>
      </p:sp>
      <p:sp>
        <p:nvSpPr>
          <p:cNvPr id="8" name="Скругленный прямоугольник 7"/>
          <p:cNvSpPr/>
          <p:nvPr/>
        </p:nvSpPr>
        <p:spPr>
          <a:xfrm>
            <a:off x="0" y="1341438"/>
            <a:ext cx="2000250" cy="71437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err="1">
                <a:ln>
                  <a:noFill/>
                </a:ln>
                <a:solidFill>
                  <a:schemeClr val="dk1"/>
                </a:solidFill>
                <a:effectLst/>
                <a:uLnTx/>
                <a:uFillTx/>
                <a:latin typeface="+mn-lt"/>
                <a:ea typeface="+mn-ea"/>
                <a:cs typeface="+mn-cs"/>
              </a:rPr>
              <a:t>daosizm</a:t>
            </a:r>
            <a:endParaRPr kumimoji="0" lang="en-US" sz="2800" b="1" i="0" u="none" strike="noStrike" kern="1200" cap="none" spc="0" normalizeH="0" baseline="0" noProof="0" dirty="0">
              <a:ln>
                <a:noFill/>
              </a:ln>
              <a:solidFill>
                <a:schemeClr val="dk1"/>
              </a:solidFill>
              <a:effectLst/>
              <a:uLnTx/>
              <a:uFillTx/>
              <a:latin typeface="+mn-lt"/>
              <a:ea typeface="+mn-ea"/>
              <a:cs typeface="+mn-cs"/>
            </a:endParaRPr>
          </a:p>
        </p:txBody>
      </p:sp>
      <p:sp>
        <p:nvSpPr>
          <p:cNvPr id="9" name="Скругленный прямоугольник 8"/>
          <p:cNvSpPr/>
          <p:nvPr/>
        </p:nvSpPr>
        <p:spPr>
          <a:xfrm>
            <a:off x="611188" y="2205038"/>
            <a:ext cx="3097213" cy="71437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err="1">
                <a:ln>
                  <a:noFill/>
                </a:ln>
                <a:solidFill>
                  <a:schemeClr val="dk1"/>
                </a:solidFill>
                <a:effectLst/>
                <a:uLnTx/>
                <a:uFillTx/>
                <a:latin typeface="+mn-lt"/>
                <a:ea typeface="+mn-ea"/>
                <a:cs typeface="+mn-cs"/>
              </a:rPr>
              <a:t>konfutsiychilik</a:t>
            </a:r>
            <a:endParaRPr kumimoji="0" lang="en-US" sz="2800" b="1" i="0" u="none" strike="noStrike" kern="1200" cap="none" spc="0" normalizeH="0" baseline="0" noProof="0" dirty="0">
              <a:ln>
                <a:noFill/>
              </a:ln>
              <a:solidFill>
                <a:schemeClr val="dk1"/>
              </a:solidFill>
              <a:effectLst/>
              <a:uLnTx/>
              <a:uFillTx/>
              <a:latin typeface="+mn-lt"/>
              <a:ea typeface="+mn-ea"/>
              <a:cs typeface="+mn-cs"/>
            </a:endParaRPr>
          </a:p>
        </p:txBody>
      </p:sp>
      <p:sp>
        <p:nvSpPr>
          <p:cNvPr id="10" name="Скругленный прямоугольник 9"/>
          <p:cNvSpPr/>
          <p:nvPr/>
        </p:nvSpPr>
        <p:spPr>
          <a:xfrm>
            <a:off x="2700338" y="3054350"/>
            <a:ext cx="2016125" cy="71437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err="1">
                <a:ln>
                  <a:noFill/>
                </a:ln>
                <a:solidFill>
                  <a:schemeClr val="dk1"/>
                </a:solidFill>
                <a:effectLst/>
                <a:uLnTx/>
                <a:uFillTx/>
                <a:latin typeface="+mn-lt"/>
                <a:ea typeface="+mn-ea"/>
                <a:cs typeface="+mn-cs"/>
              </a:rPr>
              <a:t>moizm</a:t>
            </a:r>
            <a:endParaRPr kumimoji="0" lang="en-US" sz="2800" b="1" i="0" u="none" strike="noStrike" kern="1200" cap="none" spc="0" normalizeH="0" baseline="0" noProof="0" dirty="0">
              <a:ln>
                <a:noFill/>
              </a:ln>
              <a:solidFill>
                <a:schemeClr val="dk1"/>
              </a:solidFill>
              <a:effectLst/>
              <a:uLnTx/>
              <a:uFillTx/>
              <a:latin typeface="+mn-lt"/>
              <a:ea typeface="+mn-ea"/>
              <a:cs typeface="+mn-cs"/>
            </a:endParaRPr>
          </a:p>
        </p:txBody>
      </p:sp>
      <p:sp>
        <p:nvSpPr>
          <p:cNvPr id="11" name="Скругленный прямоугольник 10"/>
          <p:cNvSpPr/>
          <p:nvPr/>
        </p:nvSpPr>
        <p:spPr>
          <a:xfrm>
            <a:off x="3503613" y="3933825"/>
            <a:ext cx="2940050" cy="78581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err="1">
                <a:ln>
                  <a:noFill/>
                </a:ln>
                <a:solidFill>
                  <a:schemeClr val="dk1"/>
                </a:solidFill>
                <a:effectLst/>
                <a:uLnTx/>
                <a:uFillTx/>
                <a:latin typeface="+mn-lt"/>
                <a:ea typeface="+mn-ea"/>
                <a:cs typeface="+mn-cs"/>
              </a:rPr>
              <a:t>legizm</a:t>
            </a:r>
            <a:endParaRPr kumimoji="0" lang="en-US" sz="2800" b="1" i="0" u="none" strike="noStrike" kern="1200" cap="none" spc="0" normalizeH="0" baseline="0" noProof="0" dirty="0">
              <a:ln>
                <a:noFill/>
              </a:ln>
              <a:solidFill>
                <a:schemeClr val="dk1"/>
              </a:solidFill>
              <a:effectLst/>
              <a:uLnTx/>
              <a:uFillTx/>
              <a:latin typeface="+mn-lt"/>
              <a:ea typeface="+mn-ea"/>
              <a:cs typeface="+mn-cs"/>
            </a:endParaRPr>
          </a:p>
        </p:txBody>
      </p:sp>
      <p:sp>
        <p:nvSpPr>
          <p:cNvPr id="13" name="Скругленный прямоугольник 12"/>
          <p:cNvSpPr/>
          <p:nvPr/>
        </p:nvSpPr>
        <p:spPr>
          <a:xfrm>
            <a:off x="6669088" y="5878513"/>
            <a:ext cx="2592388" cy="7874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err="1">
                <a:ln>
                  <a:noFill/>
                </a:ln>
                <a:solidFill>
                  <a:schemeClr val="dk1"/>
                </a:solidFill>
                <a:effectLst/>
                <a:uLnTx/>
                <a:uFillTx/>
                <a:latin typeface="+mn-lt"/>
                <a:ea typeface="+mn-ea"/>
                <a:cs typeface="+mn-cs"/>
              </a:rPr>
              <a:t>ismlar</a:t>
            </a:r>
            <a:r>
              <a:rPr kumimoji="0" lang="en-US" sz="2800" b="1" i="0" u="none" strike="noStrike" kern="1200" cap="none" spc="0" normalizeH="0" baseline="0" noProof="0" dirty="0">
                <a:ln>
                  <a:noFill/>
                </a:ln>
                <a:solidFill>
                  <a:schemeClr val="dk1"/>
                </a:solidFill>
                <a:effectLst/>
                <a:uLnTx/>
                <a:uFillTx/>
                <a:latin typeface="+mn-lt"/>
                <a:ea typeface="+mn-ea"/>
                <a:cs typeface="+mn-cs"/>
              </a:rPr>
              <a:t> </a:t>
            </a:r>
            <a:r>
              <a:rPr kumimoji="0" lang="en-US" sz="2800" b="1" i="0" u="none" strike="noStrike" kern="1200" cap="none" spc="0" normalizeH="0" baseline="0" noProof="0" dirty="0" err="1">
                <a:ln>
                  <a:noFill/>
                </a:ln>
                <a:solidFill>
                  <a:schemeClr val="dk1"/>
                </a:solidFill>
                <a:effectLst/>
                <a:uLnTx/>
                <a:uFillTx/>
                <a:latin typeface="+mn-lt"/>
                <a:ea typeface="+mn-ea"/>
                <a:cs typeface="+mn-cs"/>
              </a:rPr>
              <a:t>maktabi</a:t>
            </a:r>
            <a:endParaRPr kumimoji="0" lang="en-US" sz="2800" b="1" i="0" u="none" strike="noStrike" kern="1200" cap="none" spc="0" normalizeH="0" baseline="0" noProof="0" dirty="0">
              <a:ln>
                <a:noFill/>
              </a:ln>
              <a:solidFill>
                <a:schemeClr val="dk1"/>
              </a:solidFill>
              <a:effectLst/>
              <a:uLnTx/>
              <a:uFillTx/>
              <a:latin typeface="+mn-lt"/>
              <a:ea typeface="+mn-ea"/>
              <a:cs typeface="+mn-cs"/>
            </a:endParaRPr>
          </a:p>
        </p:txBody>
      </p:sp>
      <p:sp>
        <p:nvSpPr>
          <p:cNvPr id="14" name="Скругленный прямоугольник 13"/>
          <p:cNvSpPr/>
          <p:nvPr/>
        </p:nvSpPr>
        <p:spPr>
          <a:xfrm>
            <a:off x="5429250" y="4857750"/>
            <a:ext cx="2773363" cy="78581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en-US" altLang="x-none" sz="2800" b="1" dirty="0">
                <a:solidFill>
                  <a:srgbClr val="000000"/>
                </a:solidFill>
                <a:latin typeface="Arial" panose="020B0604020202020204" pitchFamily="34" charset="0"/>
              </a:rPr>
              <a:t>in</a:t>
            </a:r>
            <a:r>
              <a:rPr sz="2800" b="1" dirty="0">
                <a:solidFill>
                  <a:srgbClr val="000000"/>
                </a:solidFill>
                <a:latin typeface="Arial" panose="020B0604020202020204" pitchFamily="34" charset="0"/>
              </a:rPr>
              <a:t>ь-</a:t>
            </a:r>
            <a:r>
              <a:rPr lang="en-US" altLang="x-none" sz="2800" b="1" dirty="0">
                <a:solidFill>
                  <a:srgbClr val="000000"/>
                </a:solidFill>
                <a:latin typeface="Arial" panose="020B0604020202020204" pitchFamily="34" charset="0"/>
              </a:rPr>
              <a:t>yan </a:t>
            </a:r>
            <a:endParaRPr lang="en-US" altLang="x-none" sz="2800" b="1" dirty="0">
              <a:solidFill>
                <a:srgbClr val="000000"/>
              </a:solidFill>
              <a:latin typeface="Arial" panose="020B0604020202020204" pitchFamily="34" charset="0"/>
            </a:endParaRPr>
          </a:p>
        </p:txBody>
      </p:sp>
      <p:sp>
        <p:nvSpPr>
          <p:cNvPr id="15" name="Line 5"/>
          <p:cNvSpPr>
            <a:spLocks noChangeShapeType="1"/>
          </p:cNvSpPr>
          <p:nvPr/>
        </p:nvSpPr>
        <p:spPr bwMode="auto">
          <a:xfrm flipH="1">
            <a:off x="3857625" y="1214438"/>
            <a:ext cx="1571625" cy="1785938"/>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16" name="Line 5"/>
          <p:cNvSpPr>
            <a:spLocks noChangeShapeType="1"/>
          </p:cNvSpPr>
          <p:nvPr/>
        </p:nvSpPr>
        <p:spPr bwMode="auto">
          <a:xfrm>
            <a:off x="7429500" y="1143000"/>
            <a:ext cx="1071563" cy="4714875"/>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17" name="Line 5"/>
          <p:cNvSpPr>
            <a:spLocks noChangeShapeType="1"/>
          </p:cNvSpPr>
          <p:nvPr/>
        </p:nvSpPr>
        <p:spPr bwMode="auto">
          <a:xfrm flipH="1">
            <a:off x="6443663" y="1143000"/>
            <a:ext cx="714375" cy="3714750"/>
          </a:xfrm>
          <a:prstGeom prst="line">
            <a:avLst/>
          </a:prstGeom>
          <a:ln>
            <a:tailEnd type="triangle" w="med" len="med"/>
          </a:ln>
        </p:spPr>
        <p:style>
          <a:lnRef idx="2">
            <a:schemeClr val="dk1"/>
          </a:lnRef>
          <a:fillRef idx="0">
            <a:schemeClr val="dk1"/>
          </a:fillRef>
          <a:effectRef idx="1">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Овал 3"/>
          <p:cNvSpPr/>
          <p:nvPr/>
        </p:nvSpPr>
        <p:spPr bwMode="auto">
          <a:xfrm>
            <a:off x="2133600" y="1447800"/>
            <a:ext cx="5105400" cy="3200400"/>
          </a:xfrm>
          <a:prstGeom prst="ellipse">
            <a:avLst/>
          </a:prstGeom>
          <a:solidFill>
            <a:schemeClr val="accent1"/>
          </a:solidFill>
          <a:ln>
            <a:solidFill>
              <a:schemeClr val="accent1"/>
            </a:solid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Konfutsiy</a:t>
            </a:r>
            <a:r>
              <a:rPr kumimoji="0" lang="en-US" sz="28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8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ta'limrtidagi</a:t>
            </a:r>
            <a:r>
              <a:rPr kumimoji="0" lang="en-US" sz="28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8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besh</a:t>
            </a:r>
            <a:r>
              <a:rPr kumimoji="0" lang="en-US" sz="28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8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muqimlik</a:t>
            </a:r>
            <a:r>
              <a:rPr kumimoji="0" lang="en-US" sz="28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8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yoki</a:t>
            </a:r>
            <a:r>
              <a:rPr kumimoji="0" lang="en-US" sz="28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8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besh</a:t>
            </a:r>
            <a:r>
              <a:rPr kumimoji="0" lang="en-US" sz="28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8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fazilat</a:t>
            </a:r>
            <a:endParaRPr kumimoji="0" lang="en-US" sz="28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endParaRPr>
          </a:p>
        </p:txBody>
      </p:sp>
      <p:sp>
        <p:nvSpPr>
          <p:cNvPr id="5" name="Прямоугольник с двумя вырезанными противолежащими углами 4"/>
          <p:cNvSpPr/>
          <p:nvPr/>
        </p:nvSpPr>
        <p:spPr bwMode="auto">
          <a:xfrm>
            <a:off x="152400" y="228600"/>
            <a:ext cx="3556000" cy="838200"/>
          </a:xfrm>
          <a:prstGeom prst="snip2DiagRect">
            <a:avLst/>
          </a:prstGeom>
          <a:solidFill>
            <a:schemeClr val="accent1"/>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3200" b="0" i="0" u="none" strike="noStrike" kern="1200" cap="none" spc="0" normalizeH="0" baseline="0" noProof="0" dirty="0" err="1">
                <a:ln>
                  <a:noFill/>
                </a:ln>
                <a:solidFill>
                  <a:schemeClr val="dk1"/>
                </a:solidFill>
                <a:effectLst/>
                <a:uLnTx/>
                <a:uFillTx/>
                <a:latin typeface="+mn-lt"/>
                <a:ea typeface="+mn-ea"/>
                <a:cs typeface="+mn-cs"/>
              </a:rPr>
              <a:t>burchga</a:t>
            </a:r>
            <a:r>
              <a:rPr kumimoji="0" lang="en-US" sz="3200" b="0" i="0" u="none" strike="noStrike" kern="1200" cap="none" spc="0" normalizeH="0" baseline="0" noProof="0" dirty="0">
                <a:ln>
                  <a:noFill/>
                </a:ln>
                <a:solidFill>
                  <a:schemeClr val="dk1"/>
                </a:solidFill>
                <a:effectLst/>
                <a:uLnTx/>
                <a:uFillTx/>
                <a:latin typeface="+mn-lt"/>
                <a:ea typeface="+mn-ea"/>
                <a:cs typeface="+mn-cs"/>
              </a:rPr>
              <a:t> </a:t>
            </a:r>
            <a:r>
              <a:rPr kumimoji="0" lang="en-US" sz="3200" b="0" i="0" u="none" strike="noStrike" kern="1200" cap="none" spc="0" normalizeH="0" baseline="0" noProof="0" dirty="0" err="1">
                <a:ln>
                  <a:noFill/>
                </a:ln>
                <a:solidFill>
                  <a:schemeClr val="dk1"/>
                </a:solidFill>
                <a:effectLst/>
                <a:uLnTx/>
                <a:uFillTx/>
                <a:latin typeface="+mn-lt"/>
                <a:ea typeface="+mn-ea"/>
                <a:cs typeface="+mn-cs"/>
              </a:rPr>
              <a:t>sodiqlik</a:t>
            </a:r>
            <a:endParaRPr kumimoji="0" lang="en-US" sz="3200" b="0" i="0" u="none" strike="noStrike" kern="1200" cap="none" spc="0" normalizeH="0" baseline="0" noProof="0" dirty="0">
              <a:ln>
                <a:noFill/>
              </a:ln>
              <a:solidFill>
                <a:schemeClr val="dk1"/>
              </a:solidFill>
              <a:effectLst/>
              <a:uLnTx/>
              <a:uFillTx/>
              <a:latin typeface="+mn-lt"/>
              <a:ea typeface="+mn-ea"/>
              <a:cs typeface="+mn-cs"/>
            </a:endParaRPr>
          </a:p>
        </p:txBody>
      </p:sp>
      <p:sp>
        <p:nvSpPr>
          <p:cNvPr id="7" name="Прямоугольник с двумя вырезанными противолежащими углами 6"/>
          <p:cNvSpPr/>
          <p:nvPr/>
        </p:nvSpPr>
        <p:spPr bwMode="auto">
          <a:xfrm>
            <a:off x="69850" y="4443413"/>
            <a:ext cx="2832100" cy="685800"/>
          </a:xfrm>
          <a:prstGeom prst="snip2DiagRect">
            <a:avLst/>
          </a:prstGeom>
          <a:solidFill>
            <a:schemeClr val="accent1"/>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3200" b="0" i="0" u="none" strike="noStrike" kern="1200" cap="none" spc="0" normalizeH="0" baseline="0" noProof="0" dirty="0" err="1">
                <a:ln>
                  <a:noFill/>
                </a:ln>
                <a:solidFill>
                  <a:schemeClr val="dk1"/>
                </a:solidFill>
                <a:effectLst/>
                <a:uLnTx/>
                <a:uFillTx/>
                <a:latin typeface="+mn-lt"/>
                <a:ea typeface="+mn-ea"/>
                <a:cs typeface="+mn-cs"/>
              </a:rPr>
              <a:t>tavfiqlilik</a:t>
            </a:r>
            <a:endParaRPr kumimoji="0" lang="en-US" sz="3200" b="0" i="0" u="none" strike="noStrike" kern="1200" cap="none" spc="0" normalizeH="0" baseline="0" noProof="0" dirty="0">
              <a:ln>
                <a:noFill/>
              </a:ln>
              <a:solidFill>
                <a:schemeClr val="dk1"/>
              </a:solidFill>
              <a:effectLst/>
              <a:uLnTx/>
              <a:uFillTx/>
              <a:latin typeface="+mn-lt"/>
              <a:ea typeface="+mn-ea"/>
              <a:cs typeface="+mn-cs"/>
            </a:endParaRPr>
          </a:p>
        </p:txBody>
      </p:sp>
      <p:sp>
        <p:nvSpPr>
          <p:cNvPr id="8" name="Прямоугольник с двумя вырезанными противолежащими углами 7"/>
          <p:cNvSpPr/>
          <p:nvPr/>
        </p:nvSpPr>
        <p:spPr bwMode="auto">
          <a:xfrm>
            <a:off x="5219700" y="228600"/>
            <a:ext cx="3695700" cy="838200"/>
          </a:xfrm>
          <a:prstGeom prst="snip2DiagRect">
            <a:avLst/>
          </a:prstGeom>
          <a:solidFill>
            <a:schemeClr val="accent1"/>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3200" b="0" i="0" u="none" strike="noStrike" kern="1200" cap="none" spc="0" normalizeH="0" baseline="0" noProof="0" dirty="0" err="1">
                <a:ln>
                  <a:noFill/>
                </a:ln>
                <a:solidFill>
                  <a:schemeClr val="dk1"/>
                </a:solidFill>
                <a:effectLst/>
                <a:uLnTx/>
                <a:uFillTx/>
                <a:latin typeface="+mn-lt"/>
                <a:ea typeface="+mn-ea"/>
                <a:cs typeface="+mn-cs"/>
              </a:rPr>
              <a:t>insonparvarlik</a:t>
            </a:r>
            <a:endParaRPr kumimoji="0" lang="en-US" sz="3200" b="0" i="0" u="none" strike="noStrike" kern="1200" cap="none" spc="0" normalizeH="0" baseline="0" noProof="0" dirty="0">
              <a:ln>
                <a:noFill/>
              </a:ln>
              <a:solidFill>
                <a:schemeClr val="dk1"/>
              </a:solidFill>
              <a:effectLst/>
              <a:uLnTx/>
              <a:uFillTx/>
              <a:latin typeface="+mn-lt"/>
              <a:ea typeface="+mn-ea"/>
              <a:cs typeface="+mn-cs"/>
            </a:endParaRPr>
          </a:p>
        </p:txBody>
      </p:sp>
      <p:sp>
        <p:nvSpPr>
          <p:cNvPr id="9" name="Прямоугольник с двумя вырезанными противолежащими углами 8"/>
          <p:cNvSpPr/>
          <p:nvPr/>
        </p:nvSpPr>
        <p:spPr bwMode="auto">
          <a:xfrm>
            <a:off x="6248400" y="4371975"/>
            <a:ext cx="2895600" cy="1238250"/>
          </a:xfrm>
          <a:prstGeom prst="snip2DiagRect">
            <a:avLst/>
          </a:prstGeom>
          <a:solidFill>
            <a:schemeClr val="accent1"/>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3200" b="0" i="0" u="none" strike="noStrike" kern="1200" cap="none" spc="0" normalizeH="0" baseline="0" noProof="0" dirty="0" err="1">
                <a:ln>
                  <a:noFill/>
                </a:ln>
                <a:solidFill>
                  <a:schemeClr val="dk1"/>
                </a:solidFill>
                <a:effectLst/>
                <a:uLnTx/>
                <a:uFillTx/>
                <a:latin typeface="+mn-lt"/>
                <a:ea typeface="+mn-ea"/>
                <a:cs typeface="+mn-cs"/>
              </a:rPr>
              <a:t>aqlga</a:t>
            </a:r>
            <a:r>
              <a:rPr kumimoji="0" lang="en-US" sz="3200" b="0" i="0" u="none" strike="noStrike" kern="1200" cap="none" spc="0" normalizeH="0" baseline="0" noProof="0" dirty="0">
                <a:ln>
                  <a:noFill/>
                </a:ln>
                <a:solidFill>
                  <a:schemeClr val="dk1"/>
                </a:solidFill>
                <a:effectLst/>
                <a:uLnTx/>
                <a:uFillTx/>
                <a:latin typeface="+mn-lt"/>
                <a:ea typeface="+mn-ea"/>
                <a:cs typeface="+mn-cs"/>
              </a:rPr>
              <a:t> </a:t>
            </a:r>
            <a:r>
              <a:rPr kumimoji="0" lang="en-US" sz="3200" b="0" i="0" u="none" strike="noStrike" kern="1200" cap="none" spc="0" normalizeH="0" baseline="0" noProof="0" dirty="0" err="1">
                <a:ln>
                  <a:noFill/>
                </a:ln>
                <a:solidFill>
                  <a:schemeClr val="dk1"/>
                </a:solidFill>
                <a:effectLst/>
                <a:uLnTx/>
                <a:uFillTx/>
                <a:latin typeface="+mn-lt"/>
                <a:ea typeface="+mn-ea"/>
                <a:cs typeface="+mn-cs"/>
              </a:rPr>
              <a:t>muvofiqlik</a:t>
            </a:r>
            <a:endParaRPr kumimoji="0" lang="en-US" sz="3200" b="0" i="0" u="none" strike="noStrike" kern="1200" cap="none" spc="0" normalizeH="0" baseline="0" noProof="0" dirty="0">
              <a:ln>
                <a:noFill/>
              </a:ln>
              <a:solidFill>
                <a:schemeClr val="dk1"/>
              </a:solidFill>
              <a:effectLst/>
              <a:uLnTx/>
              <a:uFillTx/>
              <a:latin typeface="+mn-lt"/>
              <a:ea typeface="+mn-ea"/>
              <a:cs typeface="+mn-cs"/>
            </a:endParaRPr>
          </a:p>
        </p:txBody>
      </p:sp>
      <p:sp>
        <p:nvSpPr>
          <p:cNvPr id="10" name="Прямоугольник с двумя вырезанными противолежащими углами 9"/>
          <p:cNvSpPr/>
          <p:nvPr/>
        </p:nvSpPr>
        <p:spPr bwMode="auto">
          <a:xfrm>
            <a:off x="2881313" y="5610225"/>
            <a:ext cx="3138488" cy="866775"/>
          </a:xfrm>
          <a:prstGeom prst="snip2DiagRect">
            <a:avLst/>
          </a:prstGeom>
          <a:solidFill>
            <a:schemeClr val="accent1"/>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3200" b="0" i="0" u="none" strike="noStrike" kern="1200" cap="none" spc="0" normalizeH="0" baseline="0" noProof="0" dirty="0" err="1">
                <a:ln>
                  <a:noFill/>
                </a:ln>
                <a:solidFill>
                  <a:schemeClr val="dk1"/>
                </a:solidFill>
                <a:effectLst/>
                <a:uLnTx/>
                <a:uFillTx/>
                <a:latin typeface="+mn-lt"/>
                <a:ea typeface="+mn-ea"/>
                <a:cs typeface="+mn-cs"/>
              </a:rPr>
              <a:t>haqiqatgo‘ylik</a:t>
            </a:r>
            <a:endParaRPr kumimoji="0" lang="en-US" sz="3200" b="0" i="0" u="none" strike="noStrike" kern="1200" cap="none" spc="0" normalizeH="0" baseline="0" noProof="0" dirty="0">
              <a:ln>
                <a:noFill/>
              </a:ln>
              <a:solidFill>
                <a:schemeClr val="dk1"/>
              </a:solidFill>
              <a:effectLst/>
              <a:uLnTx/>
              <a:uFillTx/>
              <a:latin typeface="+mn-lt"/>
              <a:ea typeface="+mn-ea"/>
              <a:cs typeface="+mn-cs"/>
            </a:endParaRPr>
          </a:p>
        </p:txBody>
      </p:sp>
      <p:cxnSp>
        <p:nvCxnSpPr>
          <p:cNvPr id="18" name="Shape 17"/>
          <p:cNvCxnSpPr>
            <a:stCxn id="4" idx="7"/>
          </p:cNvCxnSpPr>
          <p:nvPr/>
        </p:nvCxnSpPr>
        <p:spPr bwMode="auto">
          <a:xfrm rot="5400000" flipH="1" flipV="1">
            <a:off x="6630988" y="1003300"/>
            <a:ext cx="773113" cy="1052513"/>
          </a:xfrm>
          <a:prstGeom prst="curvedConnector2">
            <a:avLst/>
          </a:prstGeom>
          <a:ln>
            <a:solidFill>
              <a:schemeClr val="tx1"/>
            </a:solidFill>
            <a:headEnd type="arrow"/>
            <a:tailEnd type="arrow"/>
          </a:ln>
        </p:spPr>
        <p:style>
          <a:lnRef idx="3">
            <a:schemeClr val="accent4"/>
          </a:lnRef>
          <a:fillRef idx="0">
            <a:schemeClr val="accent4"/>
          </a:fillRef>
          <a:effectRef idx="2">
            <a:schemeClr val="accent4"/>
          </a:effectRef>
          <a:fontRef idx="minor">
            <a:schemeClr val="tx1"/>
          </a:fontRef>
        </p:style>
      </p:cxnSp>
      <p:cxnSp>
        <p:nvCxnSpPr>
          <p:cNvPr id="20" name="Shape 19"/>
          <p:cNvCxnSpPr/>
          <p:nvPr/>
        </p:nvCxnSpPr>
        <p:spPr bwMode="auto">
          <a:xfrm rot="10800000">
            <a:off x="1752600" y="1066800"/>
            <a:ext cx="1143000" cy="762000"/>
          </a:xfrm>
          <a:prstGeom prst="curvedConnector2">
            <a:avLst/>
          </a:prstGeom>
          <a:ln>
            <a:solidFill>
              <a:schemeClr val="tx1"/>
            </a:solidFill>
            <a:headEnd type="arrow"/>
            <a:tailEnd type="arrow"/>
          </a:ln>
        </p:spPr>
        <p:style>
          <a:lnRef idx="3">
            <a:schemeClr val="accent4"/>
          </a:lnRef>
          <a:fillRef idx="0">
            <a:schemeClr val="accent4"/>
          </a:fillRef>
          <a:effectRef idx="2">
            <a:schemeClr val="accent4"/>
          </a:effectRef>
          <a:fontRef idx="minor">
            <a:schemeClr val="tx1"/>
          </a:fontRef>
        </p:style>
      </p:cxnSp>
      <p:cxnSp>
        <p:nvCxnSpPr>
          <p:cNvPr id="22" name="Shape 21"/>
          <p:cNvCxnSpPr>
            <a:stCxn id="4" idx="6"/>
            <a:endCxn id="9" idx="3"/>
          </p:cNvCxnSpPr>
          <p:nvPr/>
        </p:nvCxnSpPr>
        <p:spPr bwMode="auto">
          <a:xfrm>
            <a:off x="7239000" y="3048000"/>
            <a:ext cx="457200" cy="1323975"/>
          </a:xfrm>
          <a:prstGeom prst="curvedConnector2">
            <a:avLst/>
          </a:prstGeom>
          <a:ln>
            <a:solidFill>
              <a:schemeClr val="tx1"/>
            </a:solidFill>
            <a:headEnd type="arrow"/>
            <a:tailEnd type="arrow"/>
          </a:ln>
        </p:spPr>
        <p:style>
          <a:lnRef idx="3">
            <a:schemeClr val="accent4"/>
          </a:lnRef>
          <a:fillRef idx="0">
            <a:schemeClr val="accent4"/>
          </a:fillRef>
          <a:effectRef idx="2">
            <a:schemeClr val="accent4"/>
          </a:effectRef>
          <a:fontRef idx="minor">
            <a:schemeClr val="tx1"/>
          </a:fontRef>
        </p:style>
      </p:cxnSp>
      <p:cxnSp>
        <p:nvCxnSpPr>
          <p:cNvPr id="24" name="Скругленная соединительная линия 23"/>
          <p:cNvCxnSpPr>
            <a:stCxn id="4" idx="4"/>
          </p:cNvCxnSpPr>
          <p:nvPr/>
        </p:nvCxnSpPr>
        <p:spPr bwMode="auto">
          <a:xfrm rot="5400000">
            <a:off x="3967956" y="4891881"/>
            <a:ext cx="962025" cy="474663"/>
          </a:xfrm>
          <a:prstGeom prst="curvedConnector3">
            <a:avLst>
              <a:gd name="adj1" fmla="val 50000"/>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26" name="Shape 25"/>
          <p:cNvCxnSpPr/>
          <p:nvPr/>
        </p:nvCxnSpPr>
        <p:spPr bwMode="auto">
          <a:xfrm rot="5400000">
            <a:off x="1811338" y="3830638"/>
            <a:ext cx="658813" cy="366713"/>
          </a:xfrm>
          <a:prstGeom prst="curvedConnector2">
            <a:avLst/>
          </a:prstGeom>
          <a:ln>
            <a:headEnd type="arrow"/>
            <a:tailEnd type="arrow"/>
          </a:ln>
        </p:spPr>
        <p:style>
          <a:lnRef idx="3">
            <a:schemeClr val="dk1"/>
          </a:lnRef>
          <a:fillRef idx="0">
            <a:schemeClr val="dk1"/>
          </a:fillRef>
          <a:effectRef idx="2">
            <a:schemeClr val="dk1"/>
          </a:effectRef>
          <a:fontRef idx="minor">
            <a:schemeClr val="tx1"/>
          </a:fontRef>
        </p:style>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Скругленный прямоугольник 1"/>
          <p:cNvSpPr/>
          <p:nvPr/>
        </p:nvSpPr>
        <p:spPr>
          <a:xfrm>
            <a:off x="0" y="200025"/>
            <a:ext cx="2555875" cy="14398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it-IT" sz="2400" b="1" i="0" u="none" strike="noStrike" kern="1200" cap="none" spc="0" normalizeH="0" baseline="0" noProof="0" dirty="0">
                <a:ln>
                  <a:noFill/>
                </a:ln>
                <a:solidFill>
                  <a:srgbClr val="FF0000"/>
                </a:solidFill>
                <a:effectLst/>
                <a:uLnTx/>
                <a:uFillTx/>
                <a:latin typeface="+mn-lt"/>
                <a:ea typeface="+mn-ea"/>
                <a:cs typeface="+mn-cs"/>
              </a:rPr>
              <a:t>«Li» - urf-odat va marosimlarga rioya etish</a:t>
            </a:r>
            <a:endParaRPr kumimoji="0" lang="it-IT" sz="2400" b="1" i="0" u="none" strike="noStrike" kern="1200" cap="none" spc="0" normalizeH="0" baseline="0" noProof="0" dirty="0">
              <a:ln>
                <a:noFill/>
              </a:ln>
              <a:solidFill>
                <a:srgbClr val="FF0000"/>
              </a:solidFill>
              <a:effectLst/>
              <a:uLnTx/>
              <a:uFillTx/>
              <a:latin typeface="+mn-lt"/>
              <a:ea typeface="+mn-ea"/>
              <a:cs typeface="+mn-cs"/>
            </a:endParaRPr>
          </a:p>
        </p:txBody>
      </p:sp>
      <p:sp>
        <p:nvSpPr>
          <p:cNvPr id="3" name="Скругленный прямоугольник 2"/>
          <p:cNvSpPr/>
          <p:nvPr/>
        </p:nvSpPr>
        <p:spPr>
          <a:xfrm>
            <a:off x="558800" y="3370263"/>
            <a:ext cx="2949575" cy="13684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en-US" altLang="x-none" sz="2400" b="1" dirty="0">
                <a:solidFill>
                  <a:srgbClr val="FF0000"/>
                </a:solidFill>
                <a:latin typeface="Arial" panose="020B0604020202020204" pitchFamily="34" charset="0"/>
              </a:rPr>
              <a:t>«In</a:t>
            </a:r>
            <a:r>
              <a:rPr sz="2400" b="1" dirty="0">
                <a:solidFill>
                  <a:srgbClr val="FF0000"/>
                </a:solidFill>
                <a:latin typeface="Arial" panose="020B0604020202020204" pitchFamily="34" charset="0"/>
              </a:rPr>
              <a:t>ь» - </a:t>
            </a:r>
            <a:r>
              <a:rPr lang="en-US" altLang="x-none" sz="2400" b="1" dirty="0">
                <a:solidFill>
                  <a:srgbClr val="FF0000"/>
                </a:solidFill>
                <a:latin typeface="Arial" panose="020B0604020202020204" pitchFamily="34" charset="0"/>
              </a:rPr>
              <a:t>ijobiy ibtido, «Yan» -salbiy ibtido</a:t>
            </a:r>
            <a:endParaRPr lang="en-US" altLang="x-none" sz="2400" b="1" dirty="0">
              <a:solidFill>
                <a:srgbClr val="FF0000"/>
              </a:solidFill>
              <a:latin typeface="Arial" panose="020B0604020202020204" pitchFamily="34" charset="0"/>
            </a:endParaRPr>
          </a:p>
        </p:txBody>
      </p:sp>
      <p:sp>
        <p:nvSpPr>
          <p:cNvPr id="4" name="Скругленный прямоугольник 3"/>
          <p:cNvSpPr/>
          <p:nvPr/>
        </p:nvSpPr>
        <p:spPr>
          <a:xfrm>
            <a:off x="1114425" y="5013325"/>
            <a:ext cx="3619500" cy="14398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400" b="1" i="0" u="none" strike="noStrike" kern="1200" cap="none" spc="0" normalizeH="0" baseline="0" noProof="0" dirty="0">
                <a:ln>
                  <a:noFill/>
                </a:ln>
                <a:solidFill>
                  <a:srgbClr val="FF0000"/>
                </a:solidFill>
                <a:effectLst/>
                <a:uLnTx/>
                <a:uFillTx/>
                <a:latin typeface="+mn-lt"/>
                <a:ea typeface="+mn-ea"/>
                <a:cs typeface="+mn-cs"/>
              </a:rPr>
              <a:t>«Dao» - </a:t>
            </a:r>
            <a:r>
              <a:rPr kumimoji="0" lang="en-US" sz="2400" b="1" i="0" u="none" strike="noStrike" kern="1200" cap="none" spc="0" normalizeH="0" baseline="0" noProof="0" dirty="0" err="1">
                <a:ln>
                  <a:noFill/>
                </a:ln>
                <a:solidFill>
                  <a:srgbClr val="FF0000"/>
                </a:solidFill>
                <a:effectLst/>
                <a:uLnTx/>
                <a:uFillTx/>
                <a:latin typeface="+mn-lt"/>
                <a:ea typeface="+mn-ea"/>
                <a:cs typeface="+mn-cs"/>
              </a:rPr>
              <a:t>osmon</a:t>
            </a:r>
            <a:r>
              <a:rPr kumimoji="0" lang="en-US" sz="2400" b="1" i="0" u="none" strike="noStrike" kern="1200" cap="none" spc="0" normalizeH="0" baseline="0" noProof="0" dirty="0">
                <a:ln>
                  <a:noFill/>
                </a:ln>
                <a:solidFill>
                  <a:srgbClr val="FF0000"/>
                </a:solidFill>
                <a:effectLst/>
                <a:uLnTx/>
                <a:uFillTx/>
                <a:latin typeface="+mn-lt"/>
                <a:ea typeface="+mn-ea"/>
                <a:cs typeface="+mn-cs"/>
              </a:rPr>
              <a:t>, </a:t>
            </a:r>
            <a:r>
              <a:rPr kumimoji="0" lang="en-US" sz="2400" b="1" i="0" u="none" strike="noStrike" kern="1200" cap="none" spc="0" normalizeH="0" baseline="0" noProof="0" dirty="0" err="1">
                <a:ln>
                  <a:noFill/>
                </a:ln>
                <a:solidFill>
                  <a:srgbClr val="FF0000"/>
                </a:solidFill>
                <a:effectLst/>
                <a:uLnTx/>
                <a:uFillTx/>
                <a:latin typeface="+mn-lt"/>
                <a:ea typeface="+mn-ea"/>
                <a:cs typeface="+mn-cs"/>
              </a:rPr>
              <a:t>koinot</a:t>
            </a:r>
            <a:r>
              <a:rPr kumimoji="0" lang="en-US" sz="2400" b="1" i="0" u="none" strike="noStrike" kern="1200" cap="none" spc="0" normalizeH="0" baseline="0" noProof="0" dirty="0">
                <a:ln>
                  <a:noFill/>
                </a:ln>
                <a:solidFill>
                  <a:srgbClr val="FF0000"/>
                </a:solidFill>
                <a:effectLst/>
                <a:uLnTx/>
                <a:uFillTx/>
                <a:latin typeface="+mn-lt"/>
                <a:ea typeface="+mn-ea"/>
                <a:cs typeface="+mn-cs"/>
              </a:rPr>
              <a:t> </a:t>
            </a:r>
            <a:r>
              <a:rPr kumimoji="0" lang="en-US" sz="2400" b="1" i="0" u="none" strike="noStrike" kern="1200" cap="none" spc="0" normalizeH="0" baseline="0" noProof="0" dirty="0" err="1">
                <a:ln>
                  <a:noFill/>
                </a:ln>
                <a:solidFill>
                  <a:srgbClr val="FF0000"/>
                </a:solidFill>
                <a:effectLst/>
                <a:uLnTx/>
                <a:uFillTx/>
                <a:latin typeface="+mn-lt"/>
                <a:ea typeface="+mn-ea"/>
                <a:cs typeface="+mn-cs"/>
              </a:rPr>
              <a:t>yo‘li</a:t>
            </a:r>
            <a:r>
              <a:rPr kumimoji="0" lang="en-US" sz="2400" b="1" i="0" u="none" strike="noStrike" kern="1200" cap="none" spc="0" normalizeH="0" baseline="0" noProof="0" dirty="0">
                <a:ln>
                  <a:noFill/>
                </a:ln>
                <a:solidFill>
                  <a:srgbClr val="FF0000"/>
                </a:solidFill>
                <a:effectLst/>
                <a:uLnTx/>
                <a:uFillTx/>
                <a:latin typeface="+mn-lt"/>
                <a:ea typeface="+mn-ea"/>
                <a:cs typeface="+mn-cs"/>
              </a:rPr>
              <a:t> </a:t>
            </a:r>
            <a:r>
              <a:rPr kumimoji="0" lang="en-US" sz="2400" b="1" i="0" u="none" strike="noStrike" kern="1200" cap="none" spc="0" normalizeH="0" baseline="0" noProof="0" dirty="0" err="1">
                <a:ln>
                  <a:noFill/>
                </a:ln>
                <a:solidFill>
                  <a:srgbClr val="FF0000"/>
                </a:solidFill>
                <a:effectLst/>
                <a:uLnTx/>
                <a:uFillTx/>
                <a:latin typeface="+mn-lt"/>
                <a:ea typeface="+mn-ea"/>
                <a:cs typeface="+mn-cs"/>
              </a:rPr>
              <a:t>bo‘lib</a:t>
            </a:r>
            <a:r>
              <a:rPr kumimoji="0" lang="en-US" sz="2400" b="1" i="0" u="none" strike="noStrike" kern="1200" cap="none" spc="0" normalizeH="0" baseline="0" noProof="0" dirty="0">
                <a:ln>
                  <a:noFill/>
                </a:ln>
                <a:solidFill>
                  <a:srgbClr val="FF0000"/>
                </a:solidFill>
                <a:effectLst/>
                <a:uLnTx/>
                <a:uFillTx/>
                <a:latin typeface="+mn-lt"/>
                <a:ea typeface="+mn-ea"/>
                <a:cs typeface="+mn-cs"/>
              </a:rPr>
              <a:t>, </a:t>
            </a:r>
            <a:r>
              <a:rPr kumimoji="0" lang="en-US" sz="2400" b="1" i="0" u="none" strike="noStrike" kern="1200" cap="none" spc="0" normalizeH="0" baseline="0" noProof="0" dirty="0" err="1">
                <a:ln>
                  <a:noFill/>
                </a:ln>
                <a:solidFill>
                  <a:srgbClr val="FF0000"/>
                </a:solidFill>
                <a:effectLst/>
                <a:uLnTx/>
                <a:uFillTx/>
                <a:latin typeface="+mn-lt"/>
                <a:ea typeface="+mn-ea"/>
                <a:cs typeface="+mn-cs"/>
              </a:rPr>
              <a:t>muayyan</a:t>
            </a:r>
            <a:r>
              <a:rPr kumimoji="0" lang="en-US" sz="2400" b="1" i="0" u="none" strike="noStrike" kern="1200" cap="none" spc="0" normalizeH="0" baseline="0" noProof="0" dirty="0">
                <a:ln>
                  <a:noFill/>
                </a:ln>
                <a:solidFill>
                  <a:srgbClr val="FF0000"/>
                </a:solidFill>
                <a:effectLst/>
                <a:uLnTx/>
                <a:uFillTx/>
                <a:latin typeface="+mn-lt"/>
                <a:ea typeface="+mn-ea"/>
                <a:cs typeface="+mn-cs"/>
              </a:rPr>
              <a:t> </a:t>
            </a:r>
            <a:r>
              <a:rPr kumimoji="0" lang="en-US" sz="2400" b="1" i="0" u="none" strike="noStrike" kern="1200" cap="none" spc="0" normalizeH="0" baseline="0" noProof="0" dirty="0" err="1">
                <a:ln>
                  <a:noFill/>
                </a:ln>
                <a:solidFill>
                  <a:srgbClr val="FF0000"/>
                </a:solidFill>
                <a:effectLst/>
                <a:uLnTx/>
                <a:uFillTx/>
                <a:latin typeface="+mn-lt"/>
                <a:ea typeface="+mn-ea"/>
                <a:cs typeface="+mn-cs"/>
              </a:rPr>
              <a:t>tartib</a:t>
            </a:r>
            <a:r>
              <a:rPr kumimoji="0" lang="en-US" sz="2400" b="1" i="0" u="none" strike="noStrike" kern="1200" cap="none" spc="0" normalizeH="0" baseline="0" noProof="0" dirty="0">
                <a:ln>
                  <a:noFill/>
                </a:ln>
                <a:solidFill>
                  <a:srgbClr val="FF0000"/>
                </a:solidFill>
                <a:effectLst/>
                <a:uLnTx/>
                <a:uFillTx/>
                <a:latin typeface="+mn-lt"/>
                <a:ea typeface="+mn-ea"/>
                <a:cs typeface="+mn-cs"/>
              </a:rPr>
              <a:t> </a:t>
            </a:r>
            <a:r>
              <a:rPr kumimoji="0" lang="en-US" sz="2400" b="1" i="0" u="none" strike="noStrike" kern="1200" cap="none" spc="0" normalizeH="0" baseline="0" noProof="0" dirty="0" err="1">
                <a:ln>
                  <a:noFill/>
                </a:ln>
                <a:solidFill>
                  <a:srgbClr val="FF0000"/>
                </a:solidFill>
                <a:effectLst/>
                <a:uLnTx/>
                <a:uFillTx/>
                <a:latin typeface="+mn-lt"/>
                <a:ea typeface="+mn-ea"/>
                <a:cs typeface="+mn-cs"/>
              </a:rPr>
              <a:t>va</a:t>
            </a:r>
            <a:r>
              <a:rPr kumimoji="0" lang="en-US" sz="2400" b="1" i="0" u="none" strike="noStrike" kern="1200" cap="none" spc="0" normalizeH="0" baseline="0" noProof="0" dirty="0">
                <a:ln>
                  <a:noFill/>
                </a:ln>
                <a:solidFill>
                  <a:srgbClr val="FF0000"/>
                </a:solidFill>
                <a:effectLst/>
                <a:uLnTx/>
                <a:uFillTx/>
                <a:latin typeface="+mn-lt"/>
                <a:ea typeface="+mn-ea"/>
                <a:cs typeface="+mn-cs"/>
              </a:rPr>
              <a:t> </a:t>
            </a:r>
            <a:r>
              <a:rPr kumimoji="0" lang="en-US" sz="2400" b="1" i="0" u="none" strike="noStrike" kern="1200" cap="none" spc="0" normalizeH="0" baseline="0" noProof="0" dirty="0" err="1">
                <a:ln>
                  <a:noFill/>
                </a:ln>
                <a:solidFill>
                  <a:srgbClr val="FF0000"/>
                </a:solidFill>
                <a:effectLst/>
                <a:uLnTx/>
                <a:uFillTx/>
                <a:latin typeface="+mn-lt"/>
                <a:ea typeface="+mn-ea"/>
                <a:cs typeface="+mn-cs"/>
              </a:rPr>
              <a:t>qonunga</a:t>
            </a:r>
            <a:r>
              <a:rPr kumimoji="0" lang="en-US" sz="2400" b="1" i="0" u="none" strike="noStrike" kern="1200" cap="none" spc="0" normalizeH="0" baseline="0" noProof="0" dirty="0">
                <a:ln>
                  <a:noFill/>
                </a:ln>
                <a:solidFill>
                  <a:srgbClr val="FF0000"/>
                </a:solidFill>
                <a:effectLst/>
                <a:uLnTx/>
                <a:uFillTx/>
                <a:latin typeface="+mn-lt"/>
                <a:ea typeface="+mn-ea"/>
                <a:cs typeface="+mn-cs"/>
              </a:rPr>
              <a:t> </a:t>
            </a:r>
            <a:r>
              <a:rPr kumimoji="0" lang="en-US" sz="2400" b="1" i="0" u="none" strike="noStrike" kern="1200" cap="none" spc="0" normalizeH="0" baseline="0" noProof="0" dirty="0" err="1">
                <a:ln>
                  <a:noFill/>
                </a:ln>
                <a:solidFill>
                  <a:srgbClr val="FF0000"/>
                </a:solidFill>
                <a:effectLst/>
                <a:uLnTx/>
                <a:uFillTx/>
                <a:latin typeface="+mn-lt"/>
                <a:ea typeface="+mn-ea"/>
                <a:cs typeface="+mn-cs"/>
              </a:rPr>
              <a:t>binoan</a:t>
            </a:r>
            <a:r>
              <a:rPr kumimoji="0" lang="en-US" sz="2400" b="1" i="0" u="none" strike="noStrike" kern="1200" cap="none" spc="0" normalizeH="0" baseline="0" noProof="0" dirty="0">
                <a:ln>
                  <a:noFill/>
                </a:ln>
                <a:solidFill>
                  <a:srgbClr val="FF0000"/>
                </a:solidFill>
                <a:effectLst/>
                <a:uLnTx/>
                <a:uFillTx/>
                <a:latin typeface="+mn-lt"/>
                <a:ea typeface="+mn-ea"/>
                <a:cs typeface="+mn-cs"/>
              </a:rPr>
              <a:t> </a:t>
            </a:r>
            <a:r>
              <a:rPr kumimoji="0" lang="en-US" sz="2400" b="1" i="0" u="none" strike="noStrike" kern="1200" cap="none" spc="0" normalizeH="0" baseline="0" noProof="0" dirty="0" err="1">
                <a:ln>
                  <a:noFill/>
                </a:ln>
                <a:solidFill>
                  <a:srgbClr val="FF0000"/>
                </a:solidFill>
                <a:effectLst/>
                <a:uLnTx/>
                <a:uFillTx/>
                <a:latin typeface="+mn-lt"/>
                <a:ea typeface="+mn-ea"/>
                <a:cs typeface="+mn-cs"/>
              </a:rPr>
              <a:t>mavjud</a:t>
            </a:r>
            <a:endParaRPr kumimoji="0" lang="en-US" sz="2400" b="1" i="0" u="none" strike="noStrike" kern="1200" cap="none" spc="0" normalizeH="0" baseline="0" noProof="0" dirty="0">
              <a:ln>
                <a:noFill/>
              </a:ln>
              <a:solidFill>
                <a:srgbClr val="FF0000"/>
              </a:solidFill>
              <a:effectLst/>
              <a:uLnTx/>
              <a:uFillTx/>
              <a:latin typeface="+mn-lt"/>
              <a:ea typeface="+mn-ea"/>
              <a:cs typeface="+mn-cs"/>
            </a:endParaRPr>
          </a:p>
        </p:txBody>
      </p:sp>
      <p:sp>
        <p:nvSpPr>
          <p:cNvPr id="6" name="Скругленный прямоугольник 5"/>
          <p:cNvSpPr/>
          <p:nvPr/>
        </p:nvSpPr>
        <p:spPr>
          <a:xfrm>
            <a:off x="146050" y="1847850"/>
            <a:ext cx="2770188" cy="13684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400" b="1" i="0" u="none" strike="noStrike" kern="1200" cap="none" spc="0" normalizeH="0" baseline="0" noProof="0" dirty="0">
                <a:ln>
                  <a:noFill/>
                </a:ln>
                <a:solidFill>
                  <a:srgbClr val="FF0000"/>
                </a:solidFill>
                <a:effectLst/>
                <a:uLnTx/>
                <a:uFillTx/>
                <a:latin typeface="+mn-lt"/>
                <a:ea typeface="+mn-ea"/>
                <a:cs typeface="+mn-cs"/>
              </a:rPr>
              <a:t>«</a:t>
            </a:r>
            <a:r>
              <a:rPr kumimoji="0" lang="en-US" sz="2400" b="1" i="0" u="none" strike="noStrike" kern="1200" cap="none" spc="0" normalizeH="0" baseline="0" noProof="0" dirty="0" err="1">
                <a:ln>
                  <a:noFill/>
                </a:ln>
                <a:solidFill>
                  <a:srgbClr val="FF0000"/>
                </a:solidFill>
                <a:effectLst/>
                <a:uLnTx/>
                <a:uFillTx/>
                <a:latin typeface="+mn-lt"/>
                <a:ea typeface="+mn-ea"/>
                <a:cs typeface="+mn-cs"/>
              </a:rPr>
              <a:t>TSi</a:t>
            </a:r>
            <a:r>
              <a:rPr kumimoji="0" lang="en-US" sz="2400" b="1" i="0" u="none" strike="noStrike" kern="1200" cap="none" spc="0" normalizeH="0" baseline="0" noProof="0" dirty="0">
                <a:ln>
                  <a:noFill/>
                </a:ln>
                <a:solidFill>
                  <a:srgbClr val="FF0000"/>
                </a:solidFill>
                <a:effectLst/>
                <a:uLnTx/>
                <a:uFillTx/>
                <a:latin typeface="+mn-lt"/>
                <a:ea typeface="+mn-ea"/>
                <a:cs typeface="+mn-cs"/>
              </a:rPr>
              <a:t>» - </a:t>
            </a:r>
            <a:r>
              <a:rPr kumimoji="0" lang="en-US" sz="2400" b="1" i="0" u="none" strike="noStrike" kern="1200" cap="none" spc="0" normalizeH="0" baseline="0" noProof="0" dirty="0" err="1">
                <a:ln>
                  <a:noFill/>
                </a:ln>
                <a:solidFill>
                  <a:srgbClr val="FF0000"/>
                </a:solidFill>
                <a:effectLst/>
                <a:uLnTx/>
                <a:uFillTx/>
                <a:latin typeface="+mn-lt"/>
                <a:ea typeface="+mn-ea"/>
                <a:cs typeface="+mn-cs"/>
              </a:rPr>
              <a:t>axloqiy</a:t>
            </a:r>
            <a:r>
              <a:rPr kumimoji="0" lang="en-US" sz="2400" b="1" i="0" u="none" strike="noStrike" kern="1200" cap="none" spc="0" normalizeH="0" baseline="0" noProof="0" dirty="0">
                <a:ln>
                  <a:noFill/>
                </a:ln>
                <a:solidFill>
                  <a:srgbClr val="FF0000"/>
                </a:solidFill>
                <a:effectLst/>
                <a:uLnTx/>
                <a:uFillTx/>
                <a:latin typeface="+mn-lt"/>
                <a:ea typeface="+mn-ea"/>
                <a:cs typeface="+mn-cs"/>
              </a:rPr>
              <a:t> </a:t>
            </a:r>
            <a:r>
              <a:rPr kumimoji="0" lang="en-US" sz="2400" b="1" i="0" u="none" strike="noStrike" kern="1200" cap="none" spc="0" normalizeH="0" baseline="0" noProof="0" dirty="0" err="1">
                <a:ln>
                  <a:noFill/>
                </a:ln>
                <a:solidFill>
                  <a:srgbClr val="FF0000"/>
                </a:solidFill>
                <a:effectLst/>
                <a:uLnTx/>
                <a:uFillTx/>
                <a:latin typeface="+mn-lt"/>
                <a:ea typeface="+mn-ea"/>
                <a:cs typeface="+mn-cs"/>
              </a:rPr>
              <a:t>me'yorlarni</a:t>
            </a:r>
            <a:r>
              <a:rPr kumimoji="0" lang="en-US" sz="2400" b="1" i="0" u="none" strike="noStrike" kern="1200" cap="none" spc="0" normalizeH="0" baseline="0" noProof="0" dirty="0">
                <a:ln>
                  <a:noFill/>
                </a:ln>
                <a:solidFill>
                  <a:srgbClr val="FF0000"/>
                </a:solidFill>
                <a:effectLst/>
                <a:uLnTx/>
                <a:uFillTx/>
                <a:latin typeface="+mn-lt"/>
                <a:ea typeface="+mn-ea"/>
                <a:cs typeface="+mn-cs"/>
              </a:rPr>
              <a:t> </a:t>
            </a:r>
            <a:r>
              <a:rPr kumimoji="0" lang="en-US" sz="2400" b="1" i="0" u="none" strike="noStrike" kern="1200" cap="none" spc="0" normalizeH="0" baseline="0" noProof="0" dirty="0" err="1">
                <a:ln>
                  <a:noFill/>
                </a:ln>
                <a:solidFill>
                  <a:srgbClr val="FF0000"/>
                </a:solidFill>
                <a:effectLst/>
                <a:uLnTx/>
                <a:uFillTx/>
                <a:latin typeface="+mn-lt"/>
                <a:ea typeface="+mn-ea"/>
                <a:cs typeface="+mn-cs"/>
              </a:rPr>
              <a:t>amalga</a:t>
            </a:r>
            <a:r>
              <a:rPr kumimoji="0" lang="en-US" sz="2400" b="1" i="0" u="none" strike="noStrike" kern="1200" cap="none" spc="0" normalizeH="0" baseline="0" noProof="0" dirty="0">
                <a:ln>
                  <a:noFill/>
                </a:ln>
                <a:solidFill>
                  <a:srgbClr val="FF0000"/>
                </a:solidFill>
                <a:effectLst/>
                <a:uLnTx/>
                <a:uFillTx/>
                <a:latin typeface="+mn-lt"/>
                <a:ea typeface="+mn-ea"/>
                <a:cs typeface="+mn-cs"/>
              </a:rPr>
              <a:t> </a:t>
            </a:r>
            <a:r>
              <a:rPr kumimoji="0" lang="en-US" sz="2400" b="1" i="0" u="none" strike="noStrike" kern="1200" cap="none" spc="0" normalizeH="0" baseline="0" noProof="0" dirty="0" err="1">
                <a:ln>
                  <a:noFill/>
                </a:ln>
                <a:solidFill>
                  <a:srgbClr val="FF0000"/>
                </a:solidFill>
                <a:effectLst/>
                <a:uLnTx/>
                <a:uFillTx/>
                <a:latin typeface="+mn-lt"/>
                <a:ea typeface="+mn-ea"/>
                <a:cs typeface="+mn-cs"/>
              </a:rPr>
              <a:t>oshirish</a:t>
            </a:r>
            <a:endParaRPr kumimoji="0" lang="en-US" sz="2400" b="1" i="0" u="none" strike="noStrike" kern="1200" cap="none" spc="0" normalizeH="0" baseline="0" noProof="0" dirty="0">
              <a:ln>
                <a:noFill/>
              </a:ln>
              <a:solidFill>
                <a:srgbClr val="FF0000"/>
              </a:solidFill>
              <a:effectLst/>
              <a:uLnTx/>
              <a:uFillTx/>
              <a:latin typeface="+mn-lt"/>
              <a:ea typeface="+mn-ea"/>
              <a:cs typeface="+mn-cs"/>
            </a:endParaRPr>
          </a:p>
        </p:txBody>
      </p:sp>
      <p:sp>
        <p:nvSpPr>
          <p:cNvPr id="7" name="Скругленный прямоугольник 6"/>
          <p:cNvSpPr/>
          <p:nvPr/>
        </p:nvSpPr>
        <p:spPr>
          <a:xfrm>
            <a:off x="4140200" y="117475"/>
            <a:ext cx="4537075" cy="15636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32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An'anaviy</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32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konfutsiychilikning</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32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asosiy</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32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tushunchalari</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a:t>
            </a:r>
            <a:endPar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endParaRPr>
          </a:p>
        </p:txBody>
      </p:sp>
      <p:cxnSp>
        <p:nvCxnSpPr>
          <p:cNvPr id="9" name="Прямая со стрелкой 8"/>
          <p:cNvCxnSpPr>
            <a:stCxn id="7" idx="1"/>
            <a:endCxn id="2" idx="3"/>
          </p:cNvCxnSpPr>
          <p:nvPr/>
        </p:nvCxnSpPr>
        <p:spPr>
          <a:xfrm flipH="1">
            <a:off x="2555875" y="898525"/>
            <a:ext cx="1584325" cy="206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4" name="Прямая со стрелкой 13"/>
          <p:cNvCxnSpPr/>
          <p:nvPr/>
        </p:nvCxnSpPr>
        <p:spPr>
          <a:xfrm flipH="1">
            <a:off x="2916238" y="1066800"/>
            <a:ext cx="1184275" cy="8477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Прямая со стрелкой 15"/>
          <p:cNvCxnSpPr/>
          <p:nvPr/>
        </p:nvCxnSpPr>
        <p:spPr>
          <a:xfrm flipH="1">
            <a:off x="2870200" y="1701800"/>
            <a:ext cx="1520825" cy="16541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Прямая со стрелкой 17"/>
          <p:cNvCxnSpPr/>
          <p:nvPr/>
        </p:nvCxnSpPr>
        <p:spPr>
          <a:xfrm flipH="1">
            <a:off x="3278188" y="1681163"/>
            <a:ext cx="2227263" cy="333216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0" name="Скругленный прямоугольник 19"/>
          <p:cNvSpPr/>
          <p:nvPr/>
        </p:nvSpPr>
        <p:spPr>
          <a:xfrm>
            <a:off x="5219700" y="5033963"/>
            <a:ext cx="3228975" cy="1090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400" b="1" i="0" u="none" strike="noStrike" kern="1200" cap="none" spc="0" normalizeH="0" baseline="0" noProof="0" dirty="0">
                <a:ln>
                  <a:noFill/>
                </a:ln>
                <a:solidFill>
                  <a:srgbClr val="FF0000"/>
                </a:solidFill>
                <a:effectLst/>
                <a:uLnTx/>
                <a:uFillTx/>
                <a:latin typeface="+mn-lt"/>
                <a:ea typeface="+mn-ea"/>
                <a:cs typeface="+mn-cs"/>
              </a:rPr>
              <a:t>«I» - </a:t>
            </a:r>
            <a:r>
              <a:rPr kumimoji="0" lang="en-US" sz="2400" b="1" i="0" u="none" strike="noStrike" kern="1200" cap="none" spc="0" normalizeH="0" baseline="0" noProof="0" dirty="0" err="1">
                <a:ln>
                  <a:noFill/>
                </a:ln>
                <a:solidFill>
                  <a:srgbClr val="FF0000"/>
                </a:solidFill>
                <a:effectLst/>
                <a:uLnTx/>
                <a:uFillTx/>
                <a:latin typeface="+mn-lt"/>
                <a:ea typeface="+mn-ea"/>
                <a:cs typeface="+mn-cs"/>
              </a:rPr>
              <a:t>burch</a:t>
            </a:r>
            <a:r>
              <a:rPr kumimoji="0" lang="en-US" sz="2400" b="1" i="0" u="none" strike="noStrike" kern="1200" cap="none" spc="0" normalizeH="0" baseline="0" noProof="0" dirty="0">
                <a:ln>
                  <a:noFill/>
                </a:ln>
                <a:solidFill>
                  <a:srgbClr val="FF0000"/>
                </a:solidFill>
                <a:effectLst/>
                <a:uLnTx/>
                <a:uFillTx/>
                <a:latin typeface="+mn-lt"/>
                <a:ea typeface="+mn-ea"/>
                <a:cs typeface="+mn-cs"/>
              </a:rPr>
              <a:t>, «Sin» -</a:t>
            </a:r>
            <a:r>
              <a:rPr kumimoji="0" lang="en-US" sz="2400" b="1" i="0" u="none" strike="noStrike" kern="1200" cap="none" spc="0" normalizeH="0" baseline="0" noProof="0" dirty="0" err="1">
                <a:ln>
                  <a:noFill/>
                </a:ln>
                <a:solidFill>
                  <a:srgbClr val="FF0000"/>
                </a:solidFill>
                <a:effectLst/>
                <a:uLnTx/>
                <a:uFillTx/>
                <a:latin typeface="+mn-lt"/>
                <a:ea typeface="+mn-ea"/>
                <a:cs typeface="+mn-cs"/>
              </a:rPr>
              <a:t>samimiylik</a:t>
            </a:r>
            <a:endParaRPr kumimoji="0" lang="en-US" sz="2400" b="1" i="0" u="none" strike="noStrike" kern="1200" cap="none" spc="0" normalizeH="0" baseline="0" noProof="0" dirty="0">
              <a:ln>
                <a:noFill/>
              </a:ln>
              <a:solidFill>
                <a:srgbClr val="FF0000"/>
              </a:solidFill>
              <a:effectLst/>
              <a:uLnTx/>
              <a:uFillTx/>
              <a:latin typeface="+mn-lt"/>
              <a:ea typeface="+mn-ea"/>
              <a:cs typeface="+mn-cs"/>
            </a:endParaRPr>
          </a:p>
        </p:txBody>
      </p:sp>
      <p:sp>
        <p:nvSpPr>
          <p:cNvPr id="21" name="Скругленный прямоугольник 20"/>
          <p:cNvSpPr/>
          <p:nvPr/>
        </p:nvSpPr>
        <p:spPr>
          <a:xfrm>
            <a:off x="5697538" y="3135313"/>
            <a:ext cx="3402013" cy="10858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400" b="1" i="0" u="none" strike="noStrike" kern="1200" cap="none" spc="0" normalizeH="0" baseline="0" noProof="0" dirty="0">
                <a:ln>
                  <a:noFill/>
                </a:ln>
                <a:solidFill>
                  <a:srgbClr val="FF0000"/>
                </a:solidFill>
                <a:effectLst/>
                <a:uLnTx/>
                <a:uFillTx/>
                <a:latin typeface="+mn-lt"/>
                <a:ea typeface="+mn-ea"/>
                <a:cs typeface="+mn-cs"/>
              </a:rPr>
              <a:t>«</a:t>
            </a:r>
            <a:r>
              <a:rPr kumimoji="0" lang="en-US" sz="2400" b="1" i="0" u="none" strike="noStrike" kern="1200" cap="none" spc="0" normalizeH="0" baseline="0" noProof="0" dirty="0" err="1">
                <a:ln>
                  <a:noFill/>
                </a:ln>
                <a:solidFill>
                  <a:srgbClr val="FF0000"/>
                </a:solidFill>
                <a:effectLst/>
                <a:uLnTx/>
                <a:uFillTx/>
                <a:latin typeface="+mn-lt"/>
                <a:ea typeface="+mn-ea"/>
                <a:cs typeface="+mn-cs"/>
              </a:rPr>
              <a:t>Chjen</a:t>
            </a:r>
            <a:r>
              <a:rPr kumimoji="0" lang="en-US" sz="2400" b="1" i="0" u="none" strike="noStrike" kern="1200" cap="none" spc="0" normalizeH="0" baseline="0" noProof="0" dirty="0">
                <a:ln>
                  <a:noFill/>
                </a:ln>
                <a:solidFill>
                  <a:srgbClr val="FF0000"/>
                </a:solidFill>
                <a:effectLst/>
                <a:uLnTx/>
                <a:uFillTx/>
                <a:latin typeface="+mn-lt"/>
                <a:ea typeface="+mn-ea"/>
                <a:cs typeface="+mn-cs"/>
              </a:rPr>
              <a:t>» - </a:t>
            </a:r>
            <a:r>
              <a:rPr kumimoji="0" lang="en-US" sz="2400" b="1" i="0" u="none" strike="noStrike" kern="1200" cap="none" spc="0" normalizeH="0" baseline="0" noProof="0" dirty="0" err="1">
                <a:ln>
                  <a:noFill/>
                </a:ln>
                <a:solidFill>
                  <a:srgbClr val="FF0000"/>
                </a:solidFill>
                <a:effectLst/>
                <a:uLnTx/>
                <a:uFillTx/>
                <a:latin typeface="+mn-lt"/>
                <a:ea typeface="+mn-ea"/>
                <a:cs typeface="+mn-cs"/>
              </a:rPr>
              <a:t>insonparvarlik</a:t>
            </a:r>
            <a:endParaRPr kumimoji="0" lang="en-US" sz="2400" b="1" i="0" u="none" strike="noStrike" kern="1200" cap="none" spc="0" normalizeH="0" baseline="0" noProof="0" dirty="0">
              <a:ln>
                <a:noFill/>
              </a:ln>
              <a:solidFill>
                <a:srgbClr val="FF0000"/>
              </a:solidFill>
              <a:effectLst/>
              <a:uLnTx/>
              <a:uFillTx/>
              <a:latin typeface="+mn-lt"/>
              <a:ea typeface="+mn-ea"/>
              <a:cs typeface="+mn-cs"/>
            </a:endParaRPr>
          </a:p>
        </p:txBody>
      </p:sp>
      <p:cxnSp>
        <p:nvCxnSpPr>
          <p:cNvPr id="32" name="Прямая со стрелкой 31"/>
          <p:cNvCxnSpPr/>
          <p:nvPr/>
        </p:nvCxnSpPr>
        <p:spPr>
          <a:xfrm flipH="1">
            <a:off x="8037513" y="1701800"/>
            <a:ext cx="30163" cy="143351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5" name="Прямая со стрелкой 34"/>
          <p:cNvCxnSpPr/>
          <p:nvPr/>
        </p:nvCxnSpPr>
        <p:spPr>
          <a:xfrm flipH="1">
            <a:off x="5505450" y="1701800"/>
            <a:ext cx="96838" cy="33115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4" name="Rectangle 4"/>
          <p:cNvSpPr>
            <a:spLocks noChangeArrowheads="1"/>
          </p:cNvSpPr>
          <p:nvPr/>
        </p:nvSpPr>
        <p:spPr bwMode="auto">
          <a:xfrm>
            <a:off x="300038" y="1803400"/>
            <a:ext cx="4752975" cy="720725"/>
          </a:xfrm>
          <a:prstGeom prst="rect">
            <a:avLst/>
          </a:prstGeom>
          <a:solidFill>
            <a:schemeClr val="accent1"/>
          </a:solidFill>
        </p:spPr>
        <p:style>
          <a:lnRef idx="1">
            <a:schemeClr val="accent2"/>
          </a:lnRef>
          <a:fillRef idx="2">
            <a:schemeClr val="accent2"/>
          </a:fillRef>
          <a:effectRef idx="1">
            <a:schemeClr val="accent2"/>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err="1">
                <a:ln>
                  <a:noFill/>
                </a:ln>
                <a:solidFill>
                  <a:srgbClr val="FF0000"/>
                </a:solidFill>
                <a:effectLst/>
                <a:uLnTx/>
                <a:uFillTx/>
                <a:latin typeface="+mn-lt"/>
                <a:ea typeface="+mn-ea"/>
                <a:cs typeface="+mn-cs"/>
              </a:rPr>
              <a:t>Daosizm</a:t>
            </a:r>
            <a:r>
              <a:rPr kumimoji="0" lang="en-US" sz="2800" b="1" i="0" u="none" strike="noStrike" kern="1200" cap="none" spc="0" normalizeH="0" baseline="0" noProof="0" dirty="0">
                <a:ln>
                  <a:noFill/>
                </a:ln>
                <a:solidFill>
                  <a:srgbClr val="FF0000"/>
                </a:solidFill>
                <a:effectLst/>
                <a:uLnTx/>
                <a:uFillTx/>
                <a:latin typeface="+mn-lt"/>
                <a:ea typeface="+mn-ea"/>
                <a:cs typeface="+mn-cs"/>
              </a:rPr>
              <a:t> (mil.avv.VI </a:t>
            </a:r>
            <a:r>
              <a:rPr kumimoji="0" lang="en-US" sz="2800" b="1" i="0" u="none" strike="noStrike" kern="1200" cap="none" spc="0" normalizeH="0" baseline="0" noProof="0" dirty="0" err="1">
                <a:ln>
                  <a:noFill/>
                </a:ln>
                <a:solidFill>
                  <a:srgbClr val="FF0000"/>
                </a:solidFill>
                <a:effectLst/>
                <a:uLnTx/>
                <a:uFillTx/>
                <a:latin typeface="+mn-lt"/>
                <a:ea typeface="+mn-ea"/>
                <a:cs typeface="+mn-cs"/>
              </a:rPr>
              <a:t>asr</a:t>
            </a:r>
            <a:r>
              <a:rPr kumimoji="0" lang="en-US" sz="2800" b="1" i="0" u="none" strike="noStrike" kern="1200" cap="none" spc="0" normalizeH="0" baseline="0" noProof="0" dirty="0">
                <a:ln>
                  <a:noFill/>
                </a:ln>
                <a:solidFill>
                  <a:srgbClr val="FF0000"/>
                </a:solidFill>
                <a:effectLst/>
                <a:uLnTx/>
                <a:uFillTx/>
                <a:latin typeface="+mn-lt"/>
                <a:ea typeface="+mn-ea"/>
                <a:cs typeface="+mn-cs"/>
              </a:rPr>
              <a:t>)</a:t>
            </a:r>
            <a:endParaRPr kumimoji="0" lang="en-US" sz="2800" b="1" i="0" u="none" strike="noStrike" kern="1200" cap="none" spc="0" normalizeH="0" baseline="0" noProof="0" dirty="0">
              <a:ln>
                <a:noFill/>
              </a:ln>
              <a:solidFill>
                <a:srgbClr val="FF0000"/>
              </a:solidFill>
              <a:effectLst/>
              <a:uLnTx/>
              <a:uFillTx/>
              <a:latin typeface="+mn-lt"/>
              <a:ea typeface="+mn-ea"/>
              <a:cs typeface="+mn-cs"/>
            </a:endParaRPr>
          </a:p>
        </p:txBody>
      </p:sp>
      <p:sp>
        <p:nvSpPr>
          <p:cNvPr id="59398" name="Rectangle 9"/>
          <p:cNvSpPr>
            <a:spLocks noChangeArrowheads="1"/>
          </p:cNvSpPr>
          <p:nvPr/>
        </p:nvSpPr>
        <p:spPr bwMode="auto">
          <a:xfrm>
            <a:off x="2005013" y="14288"/>
            <a:ext cx="3240088" cy="625475"/>
          </a:xfrm>
          <a:prstGeom prst="rect">
            <a:avLst/>
          </a:prstGeom>
          <a:solidFill>
            <a:schemeClr val="accent1"/>
          </a:solidFill>
        </p:spPr>
        <p:style>
          <a:lnRef idx="1">
            <a:schemeClr val="accent2"/>
          </a:lnRef>
          <a:fillRef idx="2">
            <a:schemeClr val="accent2"/>
          </a:fillRef>
          <a:effectRef idx="1">
            <a:schemeClr val="accent2"/>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0" i="0" u="none" strike="noStrike" kern="1200" cap="none" spc="0" normalizeH="0" baseline="0" noProof="0" dirty="0" err="1">
                <a:ln>
                  <a:noFill/>
                </a:ln>
                <a:solidFill>
                  <a:schemeClr val="dk1"/>
                </a:solidFill>
                <a:effectLst/>
                <a:uLnTx/>
                <a:uFillTx/>
                <a:latin typeface="+mn-lt"/>
                <a:ea typeface="+mn-ea"/>
                <a:cs typeface="+mn-cs"/>
              </a:rPr>
              <a:t>asoschisi</a:t>
            </a:r>
            <a:r>
              <a:rPr kumimoji="0" lang="en-US" sz="1800" b="0" i="0" u="none" strike="noStrike" kern="1200" cap="none" spc="0" normalizeH="0" baseline="0" noProof="0" dirty="0">
                <a:ln>
                  <a:noFill/>
                </a:ln>
                <a:solidFill>
                  <a:schemeClr val="dk1"/>
                </a:solidFill>
                <a:effectLst/>
                <a:uLnTx/>
                <a:uFillTx/>
                <a:latin typeface="+mn-lt"/>
                <a:ea typeface="+mn-ea"/>
                <a:cs typeface="+mn-cs"/>
              </a:rPr>
              <a:t> Lao – </a:t>
            </a:r>
            <a:r>
              <a:rPr kumimoji="0" lang="en-US" sz="1800" b="0" i="0" u="none" strike="noStrike" kern="1200" cap="none" spc="0" normalizeH="0" baseline="0" noProof="0" dirty="0" err="1">
                <a:ln>
                  <a:noFill/>
                </a:ln>
                <a:solidFill>
                  <a:schemeClr val="dk1"/>
                </a:solidFill>
                <a:effectLst/>
                <a:uLnTx/>
                <a:uFillTx/>
                <a:latin typeface="+mn-lt"/>
                <a:ea typeface="+mn-ea"/>
                <a:cs typeface="+mn-cs"/>
              </a:rPr>
              <a:t>Szi</a:t>
            </a:r>
            <a:endParaRPr kumimoji="0" lang="en-US" sz="1800" b="0" i="0" u="none" strike="noStrike" kern="1200" cap="none" spc="0" normalizeH="0" baseline="0" noProof="0" dirty="0">
              <a:ln>
                <a:noFill/>
              </a:ln>
              <a:solidFill>
                <a:schemeClr val="dk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0" i="0" u="none" strike="noStrike" kern="1200" cap="none" spc="0" normalizeH="0" baseline="0" noProof="0" dirty="0">
                <a:ln>
                  <a:noFill/>
                </a:ln>
                <a:solidFill>
                  <a:schemeClr val="dk1"/>
                </a:solidFill>
                <a:effectLst/>
                <a:uLnTx/>
                <a:uFillTx/>
                <a:latin typeface="+mn-lt"/>
                <a:ea typeface="+mn-ea"/>
                <a:cs typeface="+mn-cs"/>
              </a:rPr>
              <a:t> ( </a:t>
            </a:r>
            <a:r>
              <a:rPr kumimoji="0" lang="en-US" sz="1800" b="0" i="0" u="none" strike="noStrike" kern="1200" cap="none" spc="0" normalizeH="0" baseline="0" noProof="0" dirty="0" err="1">
                <a:ln>
                  <a:noFill/>
                </a:ln>
                <a:solidFill>
                  <a:schemeClr val="dk1"/>
                </a:solidFill>
                <a:effectLst/>
                <a:uLnTx/>
                <a:uFillTx/>
                <a:latin typeface="+mn-lt"/>
                <a:ea typeface="+mn-ea"/>
                <a:cs typeface="+mn-cs"/>
              </a:rPr>
              <a:t>miloddan</a:t>
            </a:r>
            <a:r>
              <a:rPr kumimoji="0" lang="en-US" sz="1800" b="0" i="0" u="none" strike="noStrike" kern="1200" cap="none" spc="0" normalizeH="0" baseline="0" noProof="0" dirty="0">
                <a:ln>
                  <a:noFill/>
                </a:ln>
                <a:solidFill>
                  <a:schemeClr val="dk1"/>
                </a:solidFill>
                <a:effectLst/>
                <a:uLnTx/>
                <a:uFillTx/>
                <a:latin typeface="+mn-lt"/>
                <a:ea typeface="+mn-ea"/>
                <a:cs typeface="+mn-cs"/>
              </a:rPr>
              <a:t> </a:t>
            </a:r>
            <a:r>
              <a:rPr kumimoji="0" lang="en-US" sz="1800" b="0" i="0" u="none" strike="noStrike" kern="1200" cap="none" spc="0" normalizeH="0" baseline="0" noProof="0" dirty="0" err="1">
                <a:ln>
                  <a:noFill/>
                </a:ln>
                <a:solidFill>
                  <a:schemeClr val="dk1"/>
                </a:solidFill>
                <a:effectLst/>
                <a:uLnTx/>
                <a:uFillTx/>
                <a:latin typeface="+mn-lt"/>
                <a:ea typeface="+mn-ea"/>
                <a:cs typeface="+mn-cs"/>
              </a:rPr>
              <a:t>avvalgi</a:t>
            </a:r>
            <a:r>
              <a:rPr kumimoji="0" lang="en-US" sz="1800" b="0" i="0" u="none" strike="noStrike" kern="1200" cap="none" spc="0" normalizeH="0" baseline="0" noProof="0" dirty="0">
                <a:ln>
                  <a:noFill/>
                </a:ln>
                <a:solidFill>
                  <a:schemeClr val="dk1"/>
                </a:solidFill>
                <a:effectLst/>
                <a:uLnTx/>
                <a:uFillTx/>
                <a:latin typeface="+mn-lt"/>
                <a:ea typeface="+mn-ea"/>
                <a:cs typeface="+mn-cs"/>
              </a:rPr>
              <a:t> 604 y.t</a:t>
            </a:r>
            <a:r>
              <a:rPr kumimoji="0" lang="en-US" sz="1800" b="0" i="0" u="none" strike="noStrike" kern="1200" cap="none" spc="0" normalizeH="0" baseline="0" noProof="0" dirty="0">
                <a:ln>
                  <a:noFill/>
                </a:ln>
                <a:solidFill>
                  <a:schemeClr val="dk1"/>
                </a:solidFill>
                <a:effectLst/>
                <a:uLnTx/>
                <a:uFillTx/>
                <a:latin typeface="+mn-lt"/>
                <a:ea typeface="+mn-ea"/>
                <a:cs typeface="+mn-cs"/>
              </a:rPr>
              <a:t>)</a:t>
            </a:r>
            <a:endParaRPr kumimoji="0" lang="ru-RU" sz="1800" b="0" i="0" u="none" strike="noStrike" kern="1200" cap="none" spc="0" normalizeH="0" baseline="0" noProof="0" dirty="0">
              <a:ln>
                <a:noFill/>
              </a:ln>
              <a:solidFill>
                <a:schemeClr val="dk1"/>
              </a:solidFill>
              <a:effectLst/>
              <a:uLnTx/>
              <a:uFillTx/>
              <a:latin typeface="+mn-lt"/>
              <a:ea typeface="+mn-ea"/>
              <a:cs typeface="+mn-cs"/>
            </a:endParaRPr>
          </a:p>
        </p:txBody>
      </p:sp>
      <p:sp>
        <p:nvSpPr>
          <p:cNvPr id="63492" name="Line 13"/>
          <p:cNvSpPr/>
          <p:nvPr/>
        </p:nvSpPr>
        <p:spPr>
          <a:xfrm flipV="1">
            <a:off x="3492500" y="639763"/>
            <a:ext cx="0" cy="1125537"/>
          </a:xfrm>
          <a:prstGeom prst="line">
            <a:avLst/>
          </a:prstGeom>
          <a:ln w="9525" cap="flat" cmpd="sng">
            <a:solidFill>
              <a:schemeClr val="tx1"/>
            </a:solidFill>
            <a:prstDash val="solid"/>
            <a:headEnd type="none" w="med" len="med"/>
            <a:tailEnd type="triangle" w="med" len="med"/>
          </a:ln>
        </p:spPr>
      </p:sp>
      <p:sp>
        <p:nvSpPr>
          <p:cNvPr id="59401" name="Rectangle 14"/>
          <p:cNvSpPr>
            <a:spLocks noChangeArrowheads="1"/>
          </p:cNvSpPr>
          <p:nvPr/>
        </p:nvSpPr>
        <p:spPr bwMode="auto">
          <a:xfrm>
            <a:off x="5413375" y="41275"/>
            <a:ext cx="3732213" cy="1443038"/>
          </a:xfrm>
          <a:prstGeom prst="rect">
            <a:avLst/>
          </a:prstGeom>
          <a:solidFill>
            <a:schemeClr val="accent1"/>
          </a:solidFill>
        </p:spPr>
        <p:style>
          <a:lnRef idx="1">
            <a:schemeClr val="accent2"/>
          </a:lnRef>
          <a:fillRef idx="2">
            <a:schemeClr val="accent2"/>
          </a:fillRef>
          <a:effectRef idx="1">
            <a:schemeClr val="accent2"/>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0" i="0" u="none" strike="noStrike" kern="1200" cap="none" spc="0" normalizeH="0" baseline="0" noProof="0" dirty="0" err="1">
                <a:ln>
                  <a:noFill/>
                </a:ln>
                <a:solidFill>
                  <a:schemeClr val="dk1"/>
                </a:solidFill>
                <a:effectLst/>
                <a:uLnTx/>
                <a:uFillTx/>
                <a:latin typeface="+mn-lt"/>
                <a:ea typeface="+mn-ea"/>
                <a:cs typeface="+mn-cs"/>
              </a:rPr>
              <a:t>tuman</a:t>
            </a:r>
            <a:r>
              <a:rPr kumimoji="0" lang="en-US" sz="1800" b="0" i="0" u="none" strike="noStrike" kern="1200" cap="none" spc="0" normalizeH="0" baseline="0" noProof="0" dirty="0">
                <a:ln>
                  <a:noFill/>
                </a:ln>
                <a:solidFill>
                  <a:schemeClr val="dk1"/>
                </a:solidFill>
                <a:effectLst/>
                <a:uLnTx/>
                <a:uFillTx/>
                <a:latin typeface="+mn-lt"/>
                <a:ea typeface="+mn-ea"/>
                <a:cs typeface="+mn-cs"/>
              </a:rPr>
              <a:t> </a:t>
            </a:r>
            <a:r>
              <a:rPr kumimoji="0" lang="en-US" sz="1800" b="0" i="0" u="none" strike="noStrike" kern="1200" cap="none" spc="0" normalizeH="0" baseline="0" noProof="0" dirty="0" err="1">
                <a:ln>
                  <a:noFill/>
                </a:ln>
                <a:solidFill>
                  <a:schemeClr val="dk1"/>
                </a:solidFill>
                <a:effectLst/>
                <a:uLnTx/>
                <a:uFillTx/>
                <a:latin typeface="+mn-lt"/>
                <a:ea typeface="+mn-ea"/>
                <a:cs typeface="+mn-cs"/>
              </a:rPr>
              <a:t>yoki</a:t>
            </a:r>
            <a:r>
              <a:rPr kumimoji="0" lang="en-US" sz="1800" b="0" i="0" u="none" strike="noStrike" kern="1200" cap="none" spc="0" normalizeH="0" baseline="0" noProof="0" dirty="0">
                <a:ln>
                  <a:noFill/>
                </a:ln>
                <a:solidFill>
                  <a:schemeClr val="dk1"/>
                </a:solidFill>
                <a:effectLst/>
                <a:uLnTx/>
                <a:uFillTx/>
                <a:latin typeface="+mn-lt"/>
                <a:ea typeface="+mn-ea"/>
                <a:cs typeface="+mn-cs"/>
              </a:rPr>
              <a:t> </a:t>
            </a:r>
            <a:r>
              <a:rPr kumimoji="0" lang="en-US" sz="1800" b="0" i="0" u="none" strike="noStrike" kern="1200" cap="none" spc="0" normalizeH="0" baseline="0" noProof="0" dirty="0" err="1">
                <a:ln>
                  <a:noFill/>
                </a:ln>
                <a:solidFill>
                  <a:schemeClr val="dk1"/>
                </a:solidFill>
                <a:effectLst/>
                <a:uLnTx/>
                <a:uFillTx/>
                <a:latin typeface="+mn-lt"/>
                <a:ea typeface="+mn-ea"/>
                <a:cs typeface="+mn-cs"/>
              </a:rPr>
              <a:t>gazsimon</a:t>
            </a:r>
            <a:r>
              <a:rPr kumimoji="0" lang="en-US" sz="1800" b="0" i="0" u="none" strike="noStrike" kern="1200" cap="none" spc="0" normalizeH="0" baseline="0" noProof="0" dirty="0">
                <a:ln>
                  <a:noFill/>
                </a:ln>
                <a:solidFill>
                  <a:schemeClr val="dk1"/>
                </a:solidFill>
                <a:effectLst/>
                <a:uLnTx/>
                <a:uFillTx/>
                <a:latin typeface="+mn-lt"/>
                <a:ea typeface="+mn-ea"/>
                <a:cs typeface="+mn-cs"/>
              </a:rPr>
              <a:t> </a:t>
            </a:r>
            <a:r>
              <a:rPr kumimoji="0" lang="en-US" sz="1800" b="0" i="0" u="none" strike="noStrike" kern="1200" cap="none" spc="0" normalizeH="0" baseline="0" noProof="0" dirty="0" err="1">
                <a:ln>
                  <a:noFill/>
                </a:ln>
                <a:solidFill>
                  <a:schemeClr val="dk1"/>
                </a:solidFill>
                <a:effectLst/>
                <a:uLnTx/>
                <a:uFillTx/>
                <a:latin typeface="+mn-lt"/>
                <a:ea typeface="+mn-ea"/>
                <a:cs typeface="+mn-cs"/>
              </a:rPr>
              <a:t>holatdagi</a:t>
            </a:r>
            <a:r>
              <a:rPr kumimoji="0" lang="en-US" sz="1800" b="0" i="0" u="none" strike="noStrike" kern="1200" cap="none" spc="0" normalizeH="0" baseline="0" noProof="0" dirty="0">
                <a:ln>
                  <a:noFill/>
                </a:ln>
                <a:solidFill>
                  <a:schemeClr val="dk1"/>
                </a:solidFill>
                <a:effectLst/>
                <a:uLnTx/>
                <a:uFillTx/>
                <a:latin typeface="+mn-lt"/>
                <a:ea typeface="+mn-ea"/>
                <a:cs typeface="+mn-cs"/>
              </a:rPr>
              <a:t> </a:t>
            </a:r>
            <a:endParaRPr kumimoji="0" lang="en-US" sz="1800" b="0" i="0" u="none" strike="noStrike" kern="1200" cap="none" spc="0" normalizeH="0" baseline="0" noProof="0" dirty="0">
              <a:ln>
                <a:noFill/>
              </a:ln>
              <a:solidFill>
                <a:schemeClr val="dk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0" i="0" u="none" strike="noStrike" kern="1200" cap="none" spc="0" normalizeH="0" baseline="0" noProof="0" dirty="0">
                <a:ln>
                  <a:noFill/>
                </a:ln>
                <a:solidFill>
                  <a:schemeClr val="dk1"/>
                </a:solidFill>
                <a:effectLst/>
                <a:uLnTx/>
                <a:uFillTx/>
                <a:latin typeface="+mn-lt"/>
                <a:ea typeface="+mn-ea"/>
                <a:cs typeface="+mn-cs"/>
              </a:rPr>
              <a:t> </a:t>
            </a:r>
            <a:r>
              <a:rPr kumimoji="0" lang="en-US" sz="1800" b="0" i="0" u="none" strike="noStrike" kern="1200" cap="none" spc="0" normalizeH="0" baseline="0" noProof="0" dirty="0" err="1">
                <a:ln>
                  <a:noFill/>
                </a:ln>
                <a:solidFill>
                  <a:schemeClr val="dk1"/>
                </a:solidFill>
                <a:effectLst/>
                <a:uLnTx/>
                <a:uFillTx/>
                <a:latin typeface="+mn-lt"/>
                <a:ea typeface="+mn-ea"/>
                <a:cs typeface="+mn-cs"/>
              </a:rPr>
              <a:t>boshlangich</a:t>
            </a:r>
            <a:r>
              <a:rPr kumimoji="0" lang="en-US" sz="1800" b="0" i="0" u="none" strike="noStrike" kern="1200" cap="none" spc="0" normalizeH="0" baseline="0" noProof="0" dirty="0">
                <a:ln>
                  <a:noFill/>
                </a:ln>
                <a:solidFill>
                  <a:schemeClr val="dk1"/>
                </a:solidFill>
                <a:effectLst/>
                <a:uLnTx/>
                <a:uFillTx/>
                <a:latin typeface="+mn-lt"/>
                <a:ea typeface="+mn-ea"/>
                <a:cs typeface="+mn-cs"/>
              </a:rPr>
              <a:t> </a:t>
            </a:r>
            <a:r>
              <a:rPr kumimoji="0" lang="en-US" sz="1800" b="0" i="0" u="none" strike="noStrike" kern="1200" cap="none" spc="0" normalizeH="0" baseline="0" noProof="0" dirty="0" err="1">
                <a:ln>
                  <a:noFill/>
                </a:ln>
                <a:solidFill>
                  <a:schemeClr val="dk1"/>
                </a:solidFill>
                <a:effectLst/>
                <a:uLnTx/>
                <a:uFillTx/>
                <a:latin typeface="+mn-lt"/>
                <a:ea typeface="+mn-ea"/>
                <a:cs typeface="+mn-cs"/>
              </a:rPr>
              <a:t>materiya</a:t>
            </a:r>
            <a:r>
              <a:rPr kumimoji="0" lang="en-US" sz="1800" b="0" i="0" u="none" strike="noStrike" kern="1200" cap="none" spc="0" normalizeH="0" baseline="0" noProof="0" dirty="0">
                <a:ln>
                  <a:noFill/>
                </a:ln>
                <a:solidFill>
                  <a:schemeClr val="dk1"/>
                </a:solidFill>
                <a:effectLst/>
                <a:uLnTx/>
                <a:uFillTx/>
                <a:latin typeface="+mn-lt"/>
                <a:ea typeface="+mn-ea"/>
                <a:cs typeface="+mn-cs"/>
              </a:rPr>
              <a:t>- Si </a:t>
            </a:r>
            <a:endParaRPr kumimoji="0" lang="en-US" sz="1800" b="0" i="0" u="none" strike="noStrike" kern="1200" cap="none" spc="0" normalizeH="0" baseline="0" noProof="0" dirty="0">
              <a:ln>
                <a:noFill/>
              </a:ln>
              <a:solidFill>
                <a:schemeClr val="dk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0" i="0" u="none" strike="noStrike" kern="1200" cap="none" spc="0" normalizeH="0" baseline="0" noProof="0" dirty="0" err="1">
                <a:ln>
                  <a:noFill/>
                </a:ln>
                <a:solidFill>
                  <a:schemeClr val="dk1"/>
                </a:solidFill>
                <a:effectLst/>
                <a:uLnTx/>
                <a:uFillTx/>
                <a:latin typeface="+mn-lt"/>
                <a:ea typeface="+mn-ea"/>
                <a:cs typeface="+mn-cs"/>
              </a:rPr>
              <a:t>umumiy</a:t>
            </a:r>
            <a:r>
              <a:rPr kumimoji="0" lang="en-US" sz="1800" b="0" i="0" u="none" strike="noStrike" kern="1200" cap="none" spc="0" normalizeH="0" baseline="0" noProof="0" dirty="0">
                <a:ln>
                  <a:noFill/>
                </a:ln>
                <a:solidFill>
                  <a:schemeClr val="dk1"/>
                </a:solidFill>
                <a:effectLst/>
                <a:uLnTx/>
                <a:uFillTx/>
                <a:latin typeface="+mn-lt"/>
                <a:ea typeface="+mn-ea"/>
                <a:cs typeface="+mn-cs"/>
              </a:rPr>
              <a:t> </a:t>
            </a:r>
            <a:r>
              <a:rPr kumimoji="0" lang="en-US" sz="1800" b="0" i="0" u="none" strike="noStrike" kern="1200" cap="none" spc="0" normalizeH="0" baseline="0" noProof="0" dirty="0" err="1">
                <a:ln>
                  <a:noFill/>
                </a:ln>
                <a:solidFill>
                  <a:schemeClr val="dk1"/>
                </a:solidFill>
                <a:effectLst/>
                <a:uLnTx/>
                <a:uFillTx/>
                <a:latin typeface="+mn-lt"/>
                <a:ea typeface="+mn-ea"/>
                <a:cs typeface="+mn-cs"/>
              </a:rPr>
              <a:t>qonun</a:t>
            </a:r>
            <a:r>
              <a:rPr kumimoji="0" lang="en-US" sz="1800" b="0" i="0" u="none" strike="noStrike" kern="1200" cap="none" spc="0" normalizeH="0" baseline="0" noProof="0" dirty="0">
                <a:ln>
                  <a:noFill/>
                </a:ln>
                <a:solidFill>
                  <a:schemeClr val="dk1"/>
                </a:solidFill>
                <a:effectLst/>
                <a:uLnTx/>
                <a:uFillTx/>
                <a:latin typeface="+mn-lt"/>
                <a:ea typeface="+mn-ea"/>
                <a:cs typeface="+mn-cs"/>
              </a:rPr>
              <a:t> – Dao </a:t>
            </a:r>
            <a:r>
              <a:rPr kumimoji="0" lang="en-US" sz="1800" b="0" i="0" u="none" strike="noStrike" kern="1200" cap="none" spc="0" normalizeH="0" baseline="0" noProof="0" dirty="0" err="1">
                <a:ln>
                  <a:noFill/>
                </a:ln>
                <a:solidFill>
                  <a:schemeClr val="dk1"/>
                </a:solidFill>
                <a:effectLst/>
                <a:uLnTx/>
                <a:uFillTx/>
                <a:latin typeface="+mn-lt"/>
                <a:ea typeface="+mn-ea"/>
                <a:cs typeface="+mn-cs"/>
              </a:rPr>
              <a:t>bilan</a:t>
            </a:r>
            <a:endParaRPr kumimoji="0" lang="en-US" sz="1800" b="0" i="0" u="none" strike="noStrike" kern="1200" cap="none" spc="0" normalizeH="0" baseline="0" noProof="0" dirty="0">
              <a:ln>
                <a:noFill/>
              </a:ln>
              <a:solidFill>
                <a:schemeClr val="dk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0" i="0" u="none" strike="noStrike" kern="1200" cap="none" spc="0" normalizeH="0" baseline="0" noProof="0" dirty="0">
                <a:ln>
                  <a:noFill/>
                </a:ln>
                <a:solidFill>
                  <a:schemeClr val="dk1"/>
                </a:solidFill>
                <a:effectLst/>
                <a:uLnTx/>
                <a:uFillTx/>
                <a:latin typeface="+mn-lt"/>
                <a:ea typeface="+mn-ea"/>
                <a:cs typeface="+mn-cs"/>
              </a:rPr>
              <a:t> </a:t>
            </a:r>
            <a:r>
              <a:rPr kumimoji="0" lang="en-US" sz="1800" b="0" i="0" u="none" strike="noStrike" kern="1200" cap="none" spc="0" normalizeH="0" baseline="0" noProof="0" dirty="0" err="1">
                <a:ln>
                  <a:noFill/>
                </a:ln>
                <a:solidFill>
                  <a:schemeClr val="dk1"/>
                </a:solidFill>
                <a:effectLst/>
                <a:uLnTx/>
                <a:uFillTx/>
                <a:latin typeface="+mn-lt"/>
                <a:ea typeface="+mn-ea"/>
                <a:cs typeface="+mn-cs"/>
              </a:rPr>
              <a:t>birgalikda</a:t>
            </a:r>
            <a:r>
              <a:rPr kumimoji="0" lang="en-US" sz="1800" b="0" i="0" u="none" strike="noStrike" kern="1200" cap="none" spc="0" normalizeH="0" baseline="0" noProof="0" dirty="0">
                <a:ln>
                  <a:noFill/>
                </a:ln>
                <a:solidFill>
                  <a:schemeClr val="dk1"/>
                </a:solidFill>
                <a:effectLst/>
                <a:uLnTx/>
                <a:uFillTx/>
                <a:latin typeface="+mn-lt"/>
                <a:ea typeface="+mn-ea"/>
                <a:cs typeface="+mn-cs"/>
              </a:rPr>
              <a:t> </a:t>
            </a:r>
            <a:r>
              <a:rPr kumimoji="0" lang="en-US" sz="1800" b="0" i="0" u="none" strike="noStrike" kern="1200" cap="none" spc="0" normalizeH="0" baseline="0" noProof="0" dirty="0" err="1">
                <a:ln>
                  <a:noFill/>
                </a:ln>
                <a:solidFill>
                  <a:schemeClr val="dk1"/>
                </a:solidFill>
                <a:effectLst/>
                <a:uLnTx/>
                <a:uFillTx/>
                <a:latin typeface="+mn-lt"/>
                <a:ea typeface="+mn-ea"/>
                <a:cs typeface="+mn-cs"/>
              </a:rPr>
              <a:t>dunyoning</a:t>
            </a:r>
            <a:r>
              <a:rPr kumimoji="0" lang="en-US" sz="1800" b="0" i="0" u="none" strike="noStrike" kern="1200" cap="none" spc="0" normalizeH="0" baseline="0" noProof="0" dirty="0">
                <a:ln>
                  <a:noFill/>
                </a:ln>
                <a:solidFill>
                  <a:schemeClr val="dk1"/>
                </a:solidFill>
                <a:effectLst/>
                <a:uLnTx/>
                <a:uFillTx/>
                <a:latin typeface="+mn-lt"/>
                <a:ea typeface="+mn-ea"/>
                <a:cs typeface="+mn-cs"/>
              </a:rPr>
              <a:t> </a:t>
            </a:r>
            <a:endParaRPr kumimoji="0" lang="en-US" sz="1800" b="0" i="0" u="none" strike="noStrike" kern="1200" cap="none" spc="0" normalizeH="0" baseline="0" noProof="0" dirty="0">
              <a:ln>
                <a:noFill/>
              </a:ln>
              <a:solidFill>
                <a:schemeClr val="dk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0" i="0" u="none" strike="noStrike" kern="1200" cap="none" spc="0" normalizeH="0" baseline="0" noProof="0" dirty="0" err="1">
                <a:ln>
                  <a:noFill/>
                </a:ln>
                <a:solidFill>
                  <a:schemeClr val="dk1"/>
                </a:solidFill>
                <a:effectLst/>
                <a:uLnTx/>
                <a:uFillTx/>
                <a:latin typeface="+mn-lt"/>
                <a:ea typeface="+mn-ea"/>
                <a:cs typeface="+mn-cs"/>
              </a:rPr>
              <a:t>asosini</a:t>
            </a:r>
            <a:r>
              <a:rPr kumimoji="0" lang="en-US" sz="1800" b="0" i="0" u="none" strike="noStrike" kern="1200" cap="none" spc="0" normalizeH="0" baseline="0" noProof="0" dirty="0">
                <a:ln>
                  <a:noFill/>
                </a:ln>
                <a:solidFill>
                  <a:schemeClr val="dk1"/>
                </a:solidFill>
                <a:effectLst/>
                <a:uLnTx/>
                <a:uFillTx/>
                <a:latin typeface="+mn-lt"/>
                <a:ea typeface="+mn-ea"/>
                <a:cs typeface="+mn-cs"/>
              </a:rPr>
              <a:t> </a:t>
            </a:r>
            <a:r>
              <a:rPr kumimoji="0" lang="en-US" sz="1800" b="0" i="0" u="none" strike="noStrike" kern="1200" cap="none" spc="0" normalizeH="0" baseline="0" noProof="0" dirty="0" err="1">
                <a:ln>
                  <a:noFill/>
                </a:ln>
                <a:solidFill>
                  <a:schemeClr val="dk1"/>
                </a:solidFill>
                <a:effectLst/>
                <a:uLnTx/>
                <a:uFillTx/>
                <a:latin typeface="+mn-lt"/>
                <a:ea typeface="+mn-ea"/>
                <a:cs typeface="+mn-cs"/>
              </a:rPr>
              <a:t>tashkil</a:t>
            </a:r>
            <a:r>
              <a:rPr kumimoji="0" lang="en-US" sz="1800" b="0" i="0" u="none" strike="noStrike" kern="1200" cap="none" spc="0" normalizeH="0" baseline="0" noProof="0" dirty="0">
                <a:ln>
                  <a:noFill/>
                </a:ln>
                <a:solidFill>
                  <a:schemeClr val="dk1"/>
                </a:solidFill>
                <a:effectLst/>
                <a:uLnTx/>
                <a:uFillTx/>
                <a:latin typeface="+mn-lt"/>
                <a:ea typeface="+mn-ea"/>
                <a:cs typeface="+mn-cs"/>
              </a:rPr>
              <a:t> </a:t>
            </a:r>
            <a:r>
              <a:rPr kumimoji="0" lang="en-US" sz="1800" b="0" i="0" u="none" strike="noStrike" kern="1200" cap="none" spc="0" normalizeH="0" baseline="0" noProof="0" dirty="0" err="1">
                <a:ln>
                  <a:noFill/>
                </a:ln>
                <a:solidFill>
                  <a:schemeClr val="dk1"/>
                </a:solidFill>
                <a:effectLst/>
                <a:uLnTx/>
                <a:uFillTx/>
                <a:latin typeface="+mn-lt"/>
                <a:ea typeface="+mn-ea"/>
                <a:cs typeface="+mn-cs"/>
              </a:rPr>
              <a:t>etadi</a:t>
            </a:r>
            <a:endParaRPr kumimoji="0" lang="en-US" sz="1800" b="0" i="0" u="none" strike="noStrike" kern="1200" cap="none" spc="0" normalizeH="0" baseline="0" noProof="0" dirty="0">
              <a:ln>
                <a:noFill/>
              </a:ln>
              <a:solidFill>
                <a:schemeClr val="dk1"/>
              </a:solidFill>
              <a:effectLst/>
              <a:uLnTx/>
              <a:uFillTx/>
              <a:latin typeface="+mn-lt"/>
              <a:ea typeface="+mn-ea"/>
              <a:cs typeface="+mn-cs"/>
            </a:endParaRPr>
          </a:p>
        </p:txBody>
      </p:sp>
      <p:sp>
        <p:nvSpPr>
          <p:cNvPr id="63494" name="Line 16"/>
          <p:cNvSpPr/>
          <p:nvPr/>
        </p:nvSpPr>
        <p:spPr>
          <a:xfrm flipH="1">
            <a:off x="1835150" y="661988"/>
            <a:ext cx="792163" cy="590550"/>
          </a:xfrm>
          <a:prstGeom prst="line">
            <a:avLst/>
          </a:prstGeom>
          <a:ln w="9525" cap="flat" cmpd="sng">
            <a:solidFill>
              <a:schemeClr val="tx1"/>
            </a:solidFill>
            <a:prstDash val="solid"/>
            <a:headEnd type="none" w="med" len="med"/>
            <a:tailEnd type="triangle" w="med" len="med"/>
          </a:ln>
        </p:spPr>
      </p:sp>
      <p:sp>
        <p:nvSpPr>
          <p:cNvPr id="59403" name="Rectangle 17"/>
          <p:cNvSpPr>
            <a:spLocks noChangeArrowheads="1"/>
          </p:cNvSpPr>
          <p:nvPr/>
        </p:nvSpPr>
        <p:spPr bwMode="auto">
          <a:xfrm>
            <a:off x="395288" y="755650"/>
            <a:ext cx="1800225" cy="798513"/>
          </a:xfrm>
          <a:prstGeom prst="rect">
            <a:avLst/>
          </a:prstGeom>
          <a:solidFill>
            <a:schemeClr val="accent1"/>
          </a:solidFill>
        </p:spPr>
        <p:style>
          <a:lnRef idx="1">
            <a:schemeClr val="accent2"/>
          </a:lnRef>
          <a:fillRef idx="2">
            <a:schemeClr val="accent2"/>
          </a:fillRef>
          <a:effectRef idx="1">
            <a:schemeClr val="accent2"/>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a:noFill/>
                </a:ln>
                <a:solidFill>
                  <a:srgbClr val="FF0000"/>
                </a:solidFill>
                <a:effectLst/>
                <a:uLnTx/>
                <a:uFillTx/>
                <a:latin typeface="+mn-lt"/>
                <a:ea typeface="+mn-ea"/>
                <a:cs typeface="+mn-cs"/>
              </a:rPr>
              <a:t>Dao-de-</a:t>
            </a:r>
            <a:r>
              <a:rPr kumimoji="0" lang="en-US" sz="1800" b="1" i="0" u="none" strike="noStrike" kern="1200" cap="none" spc="0" normalizeH="0" baseline="0" noProof="0" dirty="0" err="1">
                <a:ln>
                  <a:noFill/>
                </a:ln>
                <a:solidFill>
                  <a:srgbClr val="FF0000"/>
                </a:solidFill>
                <a:effectLst/>
                <a:uLnTx/>
                <a:uFillTx/>
                <a:latin typeface="+mn-lt"/>
                <a:ea typeface="+mn-ea"/>
                <a:cs typeface="+mn-cs"/>
              </a:rPr>
              <a:t>tszi</a:t>
            </a:r>
            <a:endParaRPr kumimoji="0" lang="en-US" sz="1800" b="1" i="0" u="none" strike="noStrike" kern="1200" cap="none" spc="0" normalizeH="0" baseline="0" noProof="0" dirty="0">
              <a:ln>
                <a:noFill/>
              </a:ln>
              <a:solidFill>
                <a:srgbClr val="FF0000"/>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a:noFill/>
                </a:ln>
                <a:solidFill>
                  <a:srgbClr val="FF0000"/>
                </a:solidFill>
                <a:effectLst/>
                <a:uLnTx/>
                <a:uFillTx/>
                <a:latin typeface="+mn-lt"/>
                <a:ea typeface="+mn-ea"/>
                <a:cs typeface="+mn-cs"/>
              </a:rPr>
              <a:t>“</a:t>
            </a:r>
            <a:r>
              <a:rPr kumimoji="0" lang="en-US" sz="1800" b="1" i="0" u="none" strike="noStrike" kern="1200" cap="none" spc="0" normalizeH="0" baseline="0" noProof="0" dirty="0" err="1">
                <a:ln>
                  <a:noFill/>
                </a:ln>
                <a:solidFill>
                  <a:srgbClr val="FF0000"/>
                </a:solidFill>
                <a:effectLst/>
                <a:uLnTx/>
                <a:uFillTx/>
                <a:latin typeface="+mn-lt"/>
                <a:ea typeface="+mn-ea"/>
                <a:cs typeface="+mn-cs"/>
              </a:rPr>
              <a:t>To‘g‘ri</a:t>
            </a:r>
            <a:r>
              <a:rPr kumimoji="0" lang="en-US" sz="1800" b="1" i="0" u="none" strike="noStrike" kern="1200" cap="none" spc="0" normalizeH="0" baseline="0" noProof="0" dirty="0">
                <a:ln>
                  <a:noFill/>
                </a:ln>
                <a:solidFill>
                  <a:srgbClr val="FF0000"/>
                </a:solidFill>
                <a:effectLst/>
                <a:uLnTx/>
                <a:uFillTx/>
                <a:latin typeface="+mn-lt"/>
                <a:ea typeface="+mn-ea"/>
                <a:cs typeface="+mn-cs"/>
              </a:rPr>
              <a:t> </a:t>
            </a:r>
            <a:r>
              <a:rPr kumimoji="0" lang="en-US" sz="1800" b="1" i="0" u="none" strike="noStrike" kern="1200" cap="none" spc="0" normalizeH="0" baseline="0" noProof="0" dirty="0" err="1">
                <a:ln>
                  <a:noFill/>
                </a:ln>
                <a:solidFill>
                  <a:srgbClr val="FF0000"/>
                </a:solidFill>
                <a:effectLst/>
                <a:uLnTx/>
                <a:uFillTx/>
                <a:latin typeface="+mn-lt"/>
                <a:ea typeface="+mn-ea"/>
                <a:cs typeface="+mn-cs"/>
              </a:rPr>
              <a:t>yo‘l</a:t>
            </a:r>
            <a:r>
              <a:rPr kumimoji="0" lang="en-US" sz="1800" b="1" i="0" u="none" strike="noStrike" kern="1200" cap="none" spc="0" normalizeH="0" baseline="0" noProof="0" dirty="0">
                <a:ln>
                  <a:noFill/>
                </a:ln>
                <a:solidFill>
                  <a:srgbClr val="FF0000"/>
                </a:solidFill>
                <a:effectLst/>
                <a:uLnTx/>
                <a:uFillTx/>
                <a:latin typeface="+mn-lt"/>
                <a:ea typeface="+mn-ea"/>
                <a:cs typeface="+mn-cs"/>
              </a:rPr>
              <a:t>”</a:t>
            </a:r>
            <a:endParaRPr kumimoji="0" lang="en-US" sz="1800" b="1" i="0" u="none" strike="noStrike" kern="1200" cap="none" spc="0" normalizeH="0" baseline="0" noProof="0" dirty="0">
              <a:ln>
                <a:noFill/>
              </a:ln>
              <a:solidFill>
                <a:srgbClr val="FF0000"/>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err="1">
                <a:ln>
                  <a:noFill/>
                </a:ln>
                <a:solidFill>
                  <a:srgbClr val="FF0000"/>
                </a:solidFill>
                <a:effectLst/>
                <a:uLnTx/>
                <a:uFillTx/>
                <a:latin typeface="+mn-lt"/>
                <a:ea typeface="+mn-ea"/>
                <a:cs typeface="+mn-cs"/>
              </a:rPr>
              <a:t>kitobi</a:t>
            </a:r>
            <a:endParaRPr kumimoji="0" lang="en-US" sz="1800" b="1" i="0" u="none" strike="noStrike" kern="1200" cap="none" spc="0" normalizeH="0" baseline="0" noProof="0" dirty="0">
              <a:ln>
                <a:noFill/>
              </a:ln>
              <a:solidFill>
                <a:srgbClr val="FF0000"/>
              </a:solidFill>
              <a:effectLst/>
              <a:uLnTx/>
              <a:uFillTx/>
              <a:latin typeface="+mn-lt"/>
              <a:ea typeface="+mn-ea"/>
              <a:cs typeface="+mn-cs"/>
            </a:endParaRPr>
          </a:p>
        </p:txBody>
      </p:sp>
      <p:sp>
        <p:nvSpPr>
          <p:cNvPr id="63496" name="Line 22"/>
          <p:cNvSpPr/>
          <p:nvPr/>
        </p:nvSpPr>
        <p:spPr>
          <a:xfrm flipV="1">
            <a:off x="5053013" y="1495425"/>
            <a:ext cx="814387" cy="468313"/>
          </a:xfrm>
          <a:prstGeom prst="line">
            <a:avLst/>
          </a:prstGeom>
          <a:ln w="9525" cap="flat" cmpd="sng">
            <a:solidFill>
              <a:schemeClr val="tx1"/>
            </a:solidFill>
            <a:prstDash val="solid"/>
            <a:headEnd type="none" w="med" len="med"/>
            <a:tailEnd type="triangle" w="med" len="med"/>
          </a:ln>
        </p:spPr>
      </p:sp>
      <p:sp>
        <p:nvSpPr>
          <p:cNvPr id="59407" name="Rectangle 23"/>
          <p:cNvSpPr>
            <a:spLocks noChangeArrowheads="1"/>
          </p:cNvSpPr>
          <p:nvPr/>
        </p:nvSpPr>
        <p:spPr bwMode="auto">
          <a:xfrm>
            <a:off x="5364163" y="2449513"/>
            <a:ext cx="3744913" cy="898525"/>
          </a:xfrm>
          <a:prstGeom prst="rect">
            <a:avLst/>
          </a:prstGeom>
          <a:solidFill>
            <a:schemeClr val="accent1"/>
          </a:solidFill>
        </p:spPr>
        <p:style>
          <a:lnRef idx="1">
            <a:schemeClr val="accent2"/>
          </a:lnRef>
          <a:fillRef idx="2">
            <a:schemeClr val="accent2"/>
          </a:fillRef>
          <a:effectRef idx="1">
            <a:schemeClr val="accent2"/>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a:noFill/>
                </a:ln>
                <a:solidFill>
                  <a:srgbClr val="FF0000"/>
                </a:solidFill>
                <a:effectLst/>
                <a:uLnTx/>
                <a:uFillTx/>
                <a:latin typeface="+mn-lt"/>
                <a:ea typeface="+mn-ea"/>
                <a:cs typeface="+mn-cs"/>
              </a:rPr>
              <a:t>Si </a:t>
            </a:r>
            <a:r>
              <a:rPr kumimoji="0" lang="en-US" sz="1800" b="1" i="0" u="none" strike="noStrike" kern="1200" cap="none" spc="0" normalizeH="0" baseline="0" noProof="0" dirty="0" err="1">
                <a:ln>
                  <a:noFill/>
                </a:ln>
                <a:solidFill>
                  <a:srgbClr val="FF0000"/>
                </a:solidFill>
                <a:effectLst/>
                <a:uLnTx/>
                <a:uFillTx/>
                <a:latin typeface="+mn-lt"/>
                <a:ea typeface="+mn-ea"/>
                <a:cs typeface="+mn-cs"/>
              </a:rPr>
              <a:t>tufayli</a:t>
            </a:r>
            <a:r>
              <a:rPr kumimoji="0" lang="en-US" sz="1800" b="1" i="0" u="none" strike="noStrike" kern="1200" cap="none" spc="0" normalizeH="0" baseline="0" noProof="0" dirty="0">
                <a:ln>
                  <a:noFill/>
                </a:ln>
                <a:solidFill>
                  <a:srgbClr val="FF0000"/>
                </a:solidFill>
                <a:effectLst/>
                <a:uLnTx/>
                <a:uFillTx/>
                <a:latin typeface="+mn-lt"/>
                <a:ea typeface="+mn-ea"/>
                <a:cs typeface="+mn-cs"/>
              </a:rPr>
              <a:t> 5 ta </a:t>
            </a:r>
            <a:r>
              <a:rPr kumimoji="0" lang="en-US" sz="1800" b="1" i="0" u="none" strike="noStrike" kern="1200" cap="none" spc="0" normalizeH="0" baseline="0" noProof="0" dirty="0" err="1">
                <a:ln>
                  <a:noFill/>
                </a:ln>
                <a:solidFill>
                  <a:srgbClr val="FF0000"/>
                </a:solidFill>
                <a:effectLst/>
                <a:uLnTx/>
                <a:uFillTx/>
                <a:latin typeface="+mn-lt"/>
                <a:ea typeface="+mn-ea"/>
                <a:cs typeface="+mn-cs"/>
              </a:rPr>
              <a:t>moddiy</a:t>
            </a:r>
            <a:r>
              <a:rPr kumimoji="0" lang="en-US" sz="1800" b="1" i="0" u="none" strike="noStrike" kern="1200" cap="none" spc="0" normalizeH="0" baseline="0" noProof="0" dirty="0">
                <a:ln>
                  <a:noFill/>
                </a:ln>
                <a:solidFill>
                  <a:srgbClr val="FF0000"/>
                </a:solidFill>
                <a:effectLst/>
                <a:uLnTx/>
                <a:uFillTx/>
                <a:latin typeface="+mn-lt"/>
                <a:ea typeface="+mn-ea"/>
                <a:cs typeface="+mn-cs"/>
              </a:rPr>
              <a:t> element </a:t>
            </a:r>
            <a:endParaRPr kumimoji="0" lang="en-US" sz="1800" b="1" i="0" u="none" strike="noStrike" kern="1200" cap="none" spc="0" normalizeH="0" baseline="0" noProof="0" dirty="0">
              <a:ln>
                <a:noFill/>
              </a:ln>
              <a:solidFill>
                <a:srgbClr val="FF0000"/>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a:noFill/>
                </a:ln>
                <a:solidFill>
                  <a:srgbClr val="FF0000"/>
                </a:solidFill>
                <a:effectLst/>
                <a:uLnTx/>
                <a:uFillTx/>
                <a:latin typeface="+mn-lt"/>
                <a:ea typeface="+mn-ea"/>
                <a:cs typeface="+mn-cs"/>
              </a:rPr>
              <a:t>– </a:t>
            </a:r>
            <a:r>
              <a:rPr kumimoji="0" lang="en-US" sz="1800" b="1" i="0" u="none" strike="noStrike" kern="1200" cap="none" spc="0" normalizeH="0" baseline="0" noProof="0" dirty="0" err="1">
                <a:ln>
                  <a:noFill/>
                </a:ln>
                <a:solidFill>
                  <a:srgbClr val="FF0000"/>
                </a:solidFill>
                <a:effectLst/>
                <a:uLnTx/>
                <a:uFillTx/>
                <a:latin typeface="+mn-lt"/>
                <a:ea typeface="+mn-ea"/>
                <a:cs typeface="+mn-cs"/>
              </a:rPr>
              <a:t>o‘t</a:t>
            </a:r>
            <a:r>
              <a:rPr kumimoji="0" lang="en-US" sz="1800" b="1" i="0" u="none" strike="noStrike" kern="1200" cap="none" spc="0" normalizeH="0" baseline="0" noProof="0" dirty="0">
                <a:ln>
                  <a:noFill/>
                </a:ln>
                <a:solidFill>
                  <a:srgbClr val="FF0000"/>
                </a:solidFill>
                <a:effectLst/>
                <a:uLnTx/>
                <a:uFillTx/>
                <a:latin typeface="+mn-lt"/>
                <a:ea typeface="+mn-ea"/>
                <a:cs typeface="+mn-cs"/>
              </a:rPr>
              <a:t>, </a:t>
            </a:r>
            <a:r>
              <a:rPr kumimoji="0" lang="en-US" sz="1800" b="1" i="0" u="none" strike="noStrike" kern="1200" cap="none" spc="0" normalizeH="0" baseline="0" noProof="0" dirty="0" err="1">
                <a:ln>
                  <a:noFill/>
                </a:ln>
                <a:solidFill>
                  <a:srgbClr val="FF0000"/>
                </a:solidFill>
                <a:effectLst/>
                <a:uLnTx/>
                <a:uFillTx/>
                <a:latin typeface="+mn-lt"/>
                <a:ea typeface="+mn-ea"/>
                <a:cs typeface="+mn-cs"/>
              </a:rPr>
              <a:t>suv</a:t>
            </a:r>
            <a:r>
              <a:rPr kumimoji="0" lang="en-US" sz="1800" b="1" i="0" u="none" strike="noStrike" kern="1200" cap="none" spc="0" normalizeH="0" baseline="0" noProof="0" dirty="0">
                <a:ln>
                  <a:noFill/>
                </a:ln>
                <a:solidFill>
                  <a:srgbClr val="FF0000"/>
                </a:solidFill>
                <a:effectLst/>
                <a:uLnTx/>
                <a:uFillTx/>
                <a:latin typeface="+mn-lt"/>
                <a:ea typeface="+mn-ea"/>
                <a:cs typeface="+mn-cs"/>
              </a:rPr>
              <a:t>, </a:t>
            </a:r>
            <a:r>
              <a:rPr kumimoji="0" lang="en-US" sz="1800" b="1" i="0" u="none" strike="noStrike" kern="1200" cap="none" spc="0" normalizeH="0" baseline="0" noProof="0" dirty="0" err="1">
                <a:ln>
                  <a:noFill/>
                </a:ln>
                <a:solidFill>
                  <a:srgbClr val="FF0000"/>
                </a:solidFill>
                <a:effectLst/>
                <a:uLnTx/>
                <a:uFillTx/>
                <a:latin typeface="+mn-lt"/>
                <a:ea typeface="+mn-ea"/>
                <a:cs typeface="+mn-cs"/>
              </a:rPr>
              <a:t>tuprok</a:t>
            </a:r>
            <a:r>
              <a:rPr kumimoji="0" lang="en-US" sz="1800" b="1" i="0" u="none" strike="noStrike" kern="1200" cap="none" spc="0" normalizeH="0" baseline="0" noProof="0" dirty="0">
                <a:ln>
                  <a:noFill/>
                </a:ln>
                <a:solidFill>
                  <a:srgbClr val="FF0000"/>
                </a:solidFill>
                <a:effectLst/>
                <a:uLnTx/>
                <a:uFillTx/>
                <a:latin typeface="+mn-lt"/>
                <a:ea typeface="+mn-ea"/>
                <a:cs typeface="+mn-cs"/>
              </a:rPr>
              <a:t>, </a:t>
            </a:r>
            <a:r>
              <a:rPr kumimoji="0" lang="en-US" sz="1800" b="1" i="0" u="none" strike="noStrike" kern="1200" cap="none" spc="0" normalizeH="0" baseline="0" noProof="0" dirty="0" err="1">
                <a:ln>
                  <a:noFill/>
                </a:ln>
                <a:solidFill>
                  <a:srgbClr val="FF0000"/>
                </a:solidFill>
                <a:effectLst/>
                <a:uLnTx/>
                <a:uFillTx/>
                <a:latin typeface="+mn-lt"/>
                <a:ea typeface="+mn-ea"/>
                <a:cs typeface="+mn-cs"/>
              </a:rPr>
              <a:t>yogoch</a:t>
            </a:r>
            <a:r>
              <a:rPr kumimoji="0" lang="en-US" sz="1800" b="1" i="0" u="none" strike="noStrike" kern="1200" cap="none" spc="0" normalizeH="0" baseline="0" noProof="0" dirty="0">
                <a:ln>
                  <a:noFill/>
                </a:ln>
                <a:solidFill>
                  <a:srgbClr val="FF0000"/>
                </a:solidFill>
                <a:effectLst/>
                <a:uLnTx/>
                <a:uFillTx/>
                <a:latin typeface="+mn-lt"/>
                <a:ea typeface="+mn-ea"/>
                <a:cs typeface="+mn-cs"/>
              </a:rPr>
              <a:t> </a:t>
            </a:r>
            <a:r>
              <a:rPr kumimoji="0" lang="en-US" sz="1800" b="1" i="0" u="none" strike="noStrike" kern="1200" cap="none" spc="0" normalizeH="0" baseline="0" noProof="0" dirty="0" err="1">
                <a:ln>
                  <a:noFill/>
                </a:ln>
                <a:solidFill>
                  <a:srgbClr val="FF0000"/>
                </a:solidFill>
                <a:effectLst/>
                <a:uLnTx/>
                <a:uFillTx/>
                <a:latin typeface="+mn-lt"/>
                <a:ea typeface="+mn-ea"/>
                <a:cs typeface="+mn-cs"/>
              </a:rPr>
              <a:t>va</a:t>
            </a:r>
            <a:r>
              <a:rPr kumimoji="0" lang="en-US" sz="1800" b="1" i="0" u="none" strike="noStrike" kern="1200" cap="none" spc="0" normalizeH="0" baseline="0" noProof="0" dirty="0">
                <a:ln>
                  <a:noFill/>
                </a:ln>
                <a:solidFill>
                  <a:srgbClr val="FF0000"/>
                </a:solidFill>
                <a:effectLst/>
                <a:uLnTx/>
                <a:uFillTx/>
                <a:latin typeface="+mn-lt"/>
                <a:ea typeface="+mn-ea"/>
                <a:cs typeface="+mn-cs"/>
              </a:rPr>
              <a:t> temir </a:t>
            </a:r>
            <a:endParaRPr kumimoji="0" lang="en-US" sz="1800" b="1" i="0" u="none" strike="noStrike" kern="1200" cap="none" spc="0" normalizeH="0" baseline="0" noProof="0" dirty="0">
              <a:ln>
                <a:noFill/>
              </a:ln>
              <a:solidFill>
                <a:srgbClr val="FF0000"/>
              </a:solidFill>
              <a:effectLst/>
              <a:uLnTx/>
              <a:uFillTx/>
              <a:latin typeface="+mn-lt"/>
              <a:ea typeface="+mn-ea"/>
              <a:cs typeface="+mn-cs"/>
            </a:endParaRPr>
          </a:p>
        </p:txBody>
      </p:sp>
      <p:sp>
        <p:nvSpPr>
          <p:cNvPr id="63498" name="Line 25"/>
          <p:cNvSpPr/>
          <p:nvPr/>
        </p:nvSpPr>
        <p:spPr>
          <a:xfrm flipH="1">
            <a:off x="1547813" y="2562225"/>
            <a:ext cx="1223962" cy="434975"/>
          </a:xfrm>
          <a:prstGeom prst="line">
            <a:avLst/>
          </a:prstGeom>
          <a:ln w="9525" cap="flat" cmpd="sng">
            <a:solidFill>
              <a:schemeClr val="tx1"/>
            </a:solidFill>
            <a:prstDash val="solid"/>
            <a:headEnd type="none" w="med" len="med"/>
            <a:tailEnd type="triangle" w="med" len="med"/>
          </a:ln>
        </p:spPr>
      </p:sp>
      <p:sp>
        <p:nvSpPr>
          <p:cNvPr id="63499" name="Line 26"/>
          <p:cNvSpPr/>
          <p:nvPr/>
        </p:nvSpPr>
        <p:spPr>
          <a:xfrm flipH="1">
            <a:off x="4067175" y="2562225"/>
            <a:ext cx="0" cy="1892300"/>
          </a:xfrm>
          <a:prstGeom prst="line">
            <a:avLst/>
          </a:prstGeom>
          <a:ln w="9525" cap="flat" cmpd="sng">
            <a:solidFill>
              <a:schemeClr val="tx1"/>
            </a:solidFill>
            <a:prstDash val="solid"/>
            <a:headEnd type="none" w="med" len="med"/>
            <a:tailEnd type="triangle" w="med" len="med"/>
          </a:ln>
        </p:spPr>
      </p:sp>
      <p:sp>
        <p:nvSpPr>
          <p:cNvPr id="63500" name="Line 27"/>
          <p:cNvSpPr/>
          <p:nvPr/>
        </p:nvSpPr>
        <p:spPr>
          <a:xfrm flipH="1">
            <a:off x="7235825" y="1484313"/>
            <a:ext cx="14288" cy="965200"/>
          </a:xfrm>
          <a:prstGeom prst="line">
            <a:avLst/>
          </a:prstGeom>
          <a:ln w="9525" cap="flat" cmpd="sng">
            <a:solidFill>
              <a:schemeClr val="tx1"/>
            </a:solidFill>
            <a:prstDash val="solid"/>
            <a:headEnd type="none" w="med" len="med"/>
            <a:tailEnd type="triangle" w="med" len="med"/>
          </a:ln>
        </p:spPr>
      </p:sp>
      <p:sp>
        <p:nvSpPr>
          <p:cNvPr id="59411" name="Rectangle 28"/>
          <p:cNvSpPr>
            <a:spLocks noChangeArrowheads="1"/>
          </p:cNvSpPr>
          <p:nvPr/>
        </p:nvSpPr>
        <p:spPr bwMode="auto">
          <a:xfrm>
            <a:off x="395288" y="2997200"/>
            <a:ext cx="2232025" cy="720725"/>
          </a:xfrm>
          <a:prstGeom prst="rect">
            <a:avLst/>
          </a:prstGeom>
          <a:solidFill>
            <a:schemeClr val="accent1"/>
          </a:solidFill>
        </p:spPr>
        <p:style>
          <a:lnRef idx="1">
            <a:schemeClr val="accent2"/>
          </a:lnRef>
          <a:fillRef idx="2">
            <a:schemeClr val="accent2"/>
          </a:fillRef>
          <a:effectRef idx="1">
            <a:schemeClr val="accent2"/>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0" i="0" u="none" strike="noStrike" kern="1200" cap="none" spc="0" normalizeH="0" baseline="0" noProof="0" dirty="0" err="1">
                <a:ln>
                  <a:noFill/>
                </a:ln>
                <a:solidFill>
                  <a:schemeClr val="dk1"/>
                </a:solidFill>
                <a:effectLst/>
                <a:uLnTx/>
                <a:uFillTx/>
                <a:latin typeface="+mn-lt"/>
                <a:ea typeface="+mn-ea"/>
                <a:cs typeface="+mn-cs"/>
              </a:rPr>
              <a:t>Asosiy</a:t>
            </a:r>
            <a:r>
              <a:rPr kumimoji="0" lang="en-US" sz="1800" b="0" i="0" u="none" strike="noStrike" kern="1200" cap="none" spc="0" normalizeH="0" baseline="0" noProof="0" dirty="0">
                <a:ln>
                  <a:noFill/>
                </a:ln>
                <a:solidFill>
                  <a:schemeClr val="dk1"/>
                </a:solidFill>
                <a:effectLst/>
                <a:uLnTx/>
                <a:uFillTx/>
                <a:latin typeface="+mn-lt"/>
                <a:ea typeface="+mn-ea"/>
                <a:cs typeface="+mn-cs"/>
              </a:rPr>
              <a:t> </a:t>
            </a:r>
            <a:r>
              <a:rPr kumimoji="0" lang="en-US" sz="1800" b="0" i="0" u="none" strike="noStrike" kern="1200" cap="none" spc="0" normalizeH="0" baseline="0" noProof="0" dirty="0" err="1">
                <a:ln>
                  <a:noFill/>
                </a:ln>
                <a:solidFill>
                  <a:schemeClr val="dk1"/>
                </a:solidFill>
                <a:effectLst/>
                <a:uLnTx/>
                <a:uFillTx/>
                <a:latin typeface="+mn-lt"/>
                <a:ea typeface="+mn-ea"/>
                <a:cs typeface="+mn-cs"/>
              </a:rPr>
              <a:t>tushunchasi</a:t>
            </a:r>
            <a:endParaRPr kumimoji="0" lang="en-US" sz="1800" b="0" i="0" u="none" strike="noStrike" kern="1200" cap="none" spc="0" normalizeH="0" baseline="0" noProof="0" dirty="0">
              <a:ln>
                <a:noFill/>
              </a:ln>
              <a:solidFill>
                <a:schemeClr val="dk1"/>
              </a:solidFill>
              <a:effectLst/>
              <a:uLnTx/>
              <a:uFillTx/>
              <a:latin typeface="+mn-lt"/>
              <a:ea typeface="+mn-ea"/>
              <a:cs typeface="+mn-cs"/>
            </a:endParaRPr>
          </a:p>
        </p:txBody>
      </p:sp>
      <p:sp>
        <p:nvSpPr>
          <p:cNvPr id="59412" name="Rectangle 29"/>
          <p:cNvSpPr>
            <a:spLocks noChangeArrowheads="1"/>
          </p:cNvSpPr>
          <p:nvPr/>
        </p:nvSpPr>
        <p:spPr bwMode="auto">
          <a:xfrm>
            <a:off x="3578225" y="4454525"/>
            <a:ext cx="2227263" cy="720725"/>
          </a:xfrm>
          <a:prstGeom prst="rect">
            <a:avLst/>
          </a:prstGeom>
          <a:solidFill>
            <a:schemeClr val="accent1"/>
          </a:solidFill>
        </p:spPr>
        <p:style>
          <a:lnRef idx="1">
            <a:schemeClr val="accent2"/>
          </a:lnRef>
          <a:fillRef idx="2">
            <a:schemeClr val="accent2"/>
          </a:fillRef>
          <a:effectRef idx="1">
            <a:schemeClr val="accent2"/>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0" i="0" u="none" strike="noStrike" kern="1200" cap="none" spc="0" normalizeH="0" baseline="0" noProof="0" dirty="0" err="1">
                <a:ln>
                  <a:noFill/>
                </a:ln>
                <a:solidFill>
                  <a:schemeClr val="dk1"/>
                </a:solidFill>
                <a:effectLst/>
                <a:uLnTx/>
                <a:uFillTx/>
                <a:latin typeface="+mn-lt"/>
                <a:ea typeface="+mn-ea"/>
                <a:cs typeface="+mn-cs"/>
              </a:rPr>
              <a:t>Insonning</a:t>
            </a:r>
            <a:r>
              <a:rPr kumimoji="0" lang="en-US" sz="1800" b="0" i="0" u="none" strike="noStrike" kern="1200" cap="none" spc="0" normalizeH="0" baseline="0" noProof="0" dirty="0">
                <a:ln>
                  <a:noFill/>
                </a:ln>
                <a:solidFill>
                  <a:schemeClr val="dk1"/>
                </a:solidFill>
                <a:effectLst/>
                <a:uLnTx/>
                <a:uFillTx/>
                <a:latin typeface="+mn-lt"/>
                <a:ea typeface="+mn-ea"/>
                <a:cs typeface="+mn-cs"/>
              </a:rPr>
              <a:t> </a:t>
            </a:r>
            <a:r>
              <a:rPr kumimoji="0" lang="en-US" sz="1800" b="0" i="0" u="none" strike="noStrike" kern="1200" cap="none" spc="0" normalizeH="0" baseline="0" noProof="0" dirty="0" err="1">
                <a:ln>
                  <a:noFill/>
                </a:ln>
                <a:solidFill>
                  <a:schemeClr val="dk1"/>
                </a:solidFill>
                <a:effectLst/>
                <a:uLnTx/>
                <a:uFillTx/>
                <a:latin typeface="+mn-lt"/>
                <a:ea typeface="+mn-ea"/>
                <a:cs typeface="+mn-cs"/>
              </a:rPr>
              <a:t>maqsadi</a:t>
            </a:r>
            <a:endParaRPr kumimoji="0" lang="en-US" sz="1800" b="0" i="0" u="none" strike="noStrike" kern="1200" cap="none" spc="0" normalizeH="0" baseline="0" noProof="0" dirty="0">
              <a:ln>
                <a:noFill/>
              </a:ln>
              <a:solidFill>
                <a:schemeClr val="dk1"/>
              </a:solidFill>
              <a:effectLst/>
              <a:uLnTx/>
              <a:uFillTx/>
              <a:latin typeface="+mn-lt"/>
              <a:ea typeface="+mn-ea"/>
              <a:cs typeface="+mn-cs"/>
            </a:endParaRPr>
          </a:p>
        </p:txBody>
      </p:sp>
      <p:sp>
        <p:nvSpPr>
          <p:cNvPr id="59414" name="Rectangle 34"/>
          <p:cNvSpPr>
            <a:spLocks noChangeArrowheads="1"/>
          </p:cNvSpPr>
          <p:nvPr/>
        </p:nvSpPr>
        <p:spPr bwMode="auto">
          <a:xfrm>
            <a:off x="179388" y="4005263"/>
            <a:ext cx="2447925" cy="720725"/>
          </a:xfrm>
          <a:prstGeom prst="rect">
            <a:avLst/>
          </a:prstGeom>
          <a:solidFill>
            <a:schemeClr val="accent1"/>
          </a:solidFill>
        </p:spPr>
        <p:style>
          <a:lnRef idx="1">
            <a:schemeClr val="accent2"/>
          </a:lnRef>
          <a:fillRef idx="2">
            <a:schemeClr val="accent2"/>
          </a:fillRef>
          <a:effectRef idx="1">
            <a:schemeClr val="accent2"/>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a:noFill/>
                </a:ln>
                <a:solidFill>
                  <a:srgbClr val="FF0000"/>
                </a:solidFill>
                <a:effectLst/>
                <a:uLnTx/>
                <a:uFillTx/>
                <a:latin typeface="+mn-lt"/>
                <a:ea typeface="+mn-ea"/>
                <a:cs typeface="+mn-cs"/>
              </a:rPr>
              <a:t>Dao – </a:t>
            </a:r>
            <a:endParaRPr kumimoji="0" lang="en-US" sz="1800" b="1" i="0" u="none" strike="noStrike" kern="1200" cap="none" spc="0" normalizeH="0" baseline="0" noProof="0" dirty="0">
              <a:ln>
                <a:noFill/>
              </a:ln>
              <a:solidFill>
                <a:srgbClr val="FF0000"/>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err="1">
                <a:ln>
                  <a:noFill/>
                </a:ln>
                <a:solidFill>
                  <a:srgbClr val="FF0000"/>
                </a:solidFill>
                <a:effectLst/>
                <a:uLnTx/>
                <a:uFillTx/>
                <a:latin typeface="+mn-lt"/>
                <a:ea typeface="+mn-ea"/>
                <a:cs typeface="+mn-cs"/>
              </a:rPr>
              <a:t>abadiy</a:t>
            </a:r>
            <a:r>
              <a:rPr kumimoji="0" lang="en-US" sz="1800" b="1" i="0" u="none" strike="noStrike" kern="1200" cap="none" spc="0" normalizeH="0" baseline="0" noProof="0" dirty="0">
                <a:ln>
                  <a:noFill/>
                </a:ln>
                <a:solidFill>
                  <a:srgbClr val="FF0000"/>
                </a:solidFill>
                <a:effectLst/>
                <a:uLnTx/>
                <a:uFillTx/>
                <a:latin typeface="+mn-lt"/>
                <a:ea typeface="+mn-ea"/>
                <a:cs typeface="+mn-cs"/>
              </a:rPr>
              <a:t> </a:t>
            </a:r>
            <a:r>
              <a:rPr kumimoji="0" lang="en-US" sz="1800" b="1" i="0" u="none" strike="noStrike" kern="1200" cap="none" spc="0" normalizeH="0" baseline="0" noProof="0" dirty="0" err="1">
                <a:ln>
                  <a:noFill/>
                </a:ln>
                <a:solidFill>
                  <a:srgbClr val="FF0000"/>
                </a:solidFill>
                <a:effectLst/>
                <a:uLnTx/>
                <a:uFillTx/>
                <a:latin typeface="+mn-lt"/>
                <a:ea typeface="+mn-ea"/>
                <a:cs typeface="+mn-cs"/>
              </a:rPr>
              <a:t>va</a:t>
            </a:r>
            <a:r>
              <a:rPr kumimoji="0" lang="en-US" sz="1800" b="1" i="0" u="none" strike="noStrike" kern="1200" cap="none" spc="0" normalizeH="0" baseline="0" noProof="0" dirty="0">
                <a:ln>
                  <a:noFill/>
                </a:ln>
                <a:solidFill>
                  <a:srgbClr val="FF0000"/>
                </a:solidFill>
                <a:effectLst/>
                <a:uLnTx/>
                <a:uFillTx/>
                <a:latin typeface="+mn-lt"/>
                <a:ea typeface="+mn-ea"/>
                <a:cs typeface="+mn-cs"/>
              </a:rPr>
              <a:t> </a:t>
            </a:r>
            <a:r>
              <a:rPr kumimoji="0" lang="en-US" sz="1800" b="1" i="0" u="none" strike="noStrike" kern="1200" cap="none" spc="0" normalizeH="0" baseline="0" noProof="0" dirty="0" err="1">
                <a:ln>
                  <a:noFill/>
                </a:ln>
                <a:solidFill>
                  <a:srgbClr val="FF0000"/>
                </a:solidFill>
                <a:effectLst/>
                <a:uLnTx/>
                <a:uFillTx/>
                <a:latin typeface="+mn-lt"/>
                <a:ea typeface="+mn-ea"/>
                <a:cs typeface="+mn-cs"/>
              </a:rPr>
              <a:t>mutloqdir</a:t>
            </a:r>
            <a:endParaRPr kumimoji="0" lang="en-US" sz="1800" b="1" i="0" u="none" strike="noStrike" kern="1200" cap="none" spc="0" normalizeH="0" baseline="0" noProof="0" dirty="0">
              <a:ln>
                <a:noFill/>
              </a:ln>
              <a:solidFill>
                <a:srgbClr val="FF0000"/>
              </a:solidFill>
              <a:effectLst/>
              <a:uLnTx/>
              <a:uFillTx/>
              <a:latin typeface="+mn-lt"/>
              <a:ea typeface="+mn-ea"/>
              <a:cs typeface="+mn-cs"/>
            </a:endParaRPr>
          </a:p>
        </p:txBody>
      </p:sp>
      <p:sp>
        <p:nvSpPr>
          <p:cNvPr id="63504" name="Line 36"/>
          <p:cNvSpPr/>
          <p:nvPr/>
        </p:nvSpPr>
        <p:spPr>
          <a:xfrm>
            <a:off x="1547813" y="3716338"/>
            <a:ext cx="0" cy="288925"/>
          </a:xfrm>
          <a:prstGeom prst="line">
            <a:avLst/>
          </a:prstGeom>
          <a:ln w="9525" cap="flat" cmpd="sng">
            <a:solidFill>
              <a:schemeClr val="tx1"/>
            </a:solidFill>
            <a:prstDash val="solid"/>
            <a:headEnd type="none" w="med" len="med"/>
            <a:tailEnd type="triangle" w="med" len="med"/>
          </a:ln>
        </p:spPr>
      </p:sp>
      <p:sp>
        <p:nvSpPr>
          <p:cNvPr id="59416" name="Rectangle 37"/>
          <p:cNvSpPr>
            <a:spLocks noChangeArrowheads="1"/>
          </p:cNvSpPr>
          <p:nvPr/>
        </p:nvSpPr>
        <p:spPr bwMode="auto">
          <a:xfrm>
            <a:off x="34925" y="5048250"/>
            <a:ext cx="1417638" cy="792163"/>
          </a:xfrm>
          <a:prstGeom prst="rect">
            <a:avLst/>
          </a:prstGeom>
          <a:solidFill>
            <a:schemeClr val="accent1"/>
          </a:solidFill>
        </p:spPr>
        <p:style>
          <a:lnRef idx="1">
            <a:schemeClr val="accent2"/>
          </a:lnRef>
          <a:fillRef idx="2">
            <a:schemeClr val="accent2"/>
          </a:fillRef>
          <a:effectRef idx="1">
            <a:schemeClr val="accent2"/>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a:noFill/>
                </a:ln>
                <a:solidFill>
                  <a:srgbClr val="FF0000"/>
                </a:solidFill>
                <a:effectLst/>
                <a:uLnTx/>
                <a:uFillTx/>
                <a:latin typeface="+mn-lt"/>
                <a:ea typeface="+mn-ea"/>
                <a:cs typeface="+mn-cs"/>
              </a:rPr>
              <a:t>Yan</a:t>
            </a:r>
            <a:endParaRPr kumimoji="0" lang="en-US" sz="1800" b="1" i="0" u="none" strike="noStrike" kern="1200" cap="none" spc="0" normalizeH="0" baseline="0" noProof="0" dirty="0">
              <a:ln>
                <a:noFill/>
              </a:ln>
              <a:solidFill>
                <a:srgbClr val="FF0000"/>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a:noFill/>
                </a:ln>
                <a:solidFill>
                  <a:srgbClr val="FF0000"/>
                </a:solidFill>
                <a:effectLst/>
                <a:uLnTx/>
                <a:uFillTx/>
                <a:latin typeface="+mn-lt"/>
                <a:ea typeface="+mn-ea"/>
                <a:cs typeface="+mn-cs"/>
              </a:rPr>
              <a:t> (</a:t>
            </a:r>
            <a:r>
              <a:rPr kumimoji="0" lang="en-US" sz="1800" b="1" i="0" u="none" strike="noStrike" kern="1200" cap="none" spc="0" normalizeH="0" baseline="0" noProof="0" dirty="0" err="1">
                <a:ln>
                  <a:noFill/>
                </a:ln>
                <a:solidFill>
                  <a:srgbClr val="FF0000"/>
                </a:solidFill>
                <a:effectLst/>
                <a:uLnTx/>
                <a:uFillTx/>
                <a:latin typeface="+mn-lt"/>
                <a:ea typeface="+mn-ea"/>
                <a:cs typeface="+mn-cs"/>
              </a:rPr>
              <a:t>yaxshi</a:t>
            </a:r>
            <a:r>
              <a:rPr kumimoji="0" lang="en-US" sz="1800" b="1" i="0" u="none" strike="noStrike" kern="1200" cap="none" spc="0" normalizeH="0" baseline="0" noProof="0" dirty="0">
                <a:ln>
                  <a:noFill/>
                </a:ln>
                <a:solidFill>
                  <a:srgbClr val="FF0000"/>
                </a:solidFill>
                <a:effectLst/>
                <a:uLnTx/>
                <a:uFillTx/>
                <a:latin typeface="+mn-lt"/>
                <a:ea typeface="+mn-ea"/>
                <a:cs typeface="+mn-cs"/>
              </a:rPr>
              <a:t>, </a:t>
            </a:r>
            <a:r>
              <a:rPr kumimoji="0" lang="en-US" sz="1800" b="1" i="0" u="none" strike="noStrike" kern="1200" cap="none" spc="0" normalizeH="0" baseline="0" noProof="0" dirty="0" err="1">
                <a:ln>
                  <a:noFill/>
                </a:ln>
                <a:solidFill>
                  <a:srgbClr val="FF0000"/>
                </a:solidFill>
                <a:effectLst/>
                <a:uLnTx/>
                <a:uFillTx/>
                <a:latin typeface="+mn-lt"/>
                <a:ea typeface="+mn-ea"/>
                <a:cs typeface="+mn-cs"/>
              </a:rPr>
              <a:t>yorug</a:t>
            </a:r>
            <a:r>
              <a:rPr kumimoji="0" lang="en-US" sz="1800" b="1" i="0" u="none" strike="noStrike" kern="1200" cap="none" spc="0" normalizeH="0" baseline="0" noProof="0" dirty="0">
                <a:ln>
                  <a:noFill/>
                </a:ln>
                <a:solidFill>
                  <a:srgbClr val="FF0000"/>
                </a:solidFill>
                <a:effectLst/>
                <a:uLnTx/>
                <a:uFillTx/>
                <a:latin typeface="+mn-lt"/>
                <a:ea typeface="+mn-ea"/>
                <a:cs typeface="+mn-cs"/>
              </a:rPr>
              <a:t>‘</a:t>
            </a:r>
            <a:r>
              <a:rPr kumimoji="0" lang="en-US" sz="1800" b="0" i="0" u="none" strike="noStrike" kern="1200" cap="none" spc="0" normalizeH="0" baseline="0" noProof="0" dirty="0">
                <a:ln>
                  <a:noFill/>
                </a:ln>
                <a:solidFill>
                  <a:schemeClr val="dk1"/>
                </a:solidFill>
                <a:effectLst/>
                <a:uLnTx/>
                <a:uFillTx/>
                <a:latin typeface="+mn-lt"/>
                <a:ea typeface="+mn-ea"/>
                <a:cs typeface="+mn-cs"/>
              </a:rPr>
              <a:t>) </a:t>
            </a:r>
            <a:endParaRPr kumimoji="0" lang="ru-RU" sz="1800" b="0" i="0" u="none" strike="noStrike" kern="1200" cap="none" spc="0" normalizeH="0" baseline="0" noProof="0" dirty="0">
              <a:ln>
                <a:noFill/>
              </a:ln>
              <a:solidFill>
                <a:schemeClr val="dk1"/>
              </a:solidFill>
              <a:effectLst/>
              <a:uLnTx/>
              <a:uFillTx/>
              <a:latin typeface="+mn-lt"/>
              <a:ea typeface="+mn-ea"/>
              <a:cs typeface="+mn-cs"/>
            </a:endParaRPr>
          </a:p>
        </p:txBody>
      </p:sp>
      <p:sp>
        <p:nvSpPr>
          <p:cNvPr id="59417" name="Rectangle 38"/>
          <p:cNvSpPr>
            <a:spLocks noChangeArrowheads="1"/>
          </p:cNvSpPr>
          <p:nvPr/>
        </p:nvSpPr>
        <p:spPr bwMode="auto">
          <a:xfrm>
            <a:off x="1555750" y="4999038"/>
            <a:ext cx="1774825" cy="793750"/>
          </a:xfrm>
          <a:prstGeom prst="rect">
            <a:avLst/>
          </a:prstGeom>
          <a:solidFill>
            <a:schemeClr val="accent1"/>
          </a:solidFill>
        </p:spPr>
        <p:style>
          <a:lnRef idx="1">
            <a:schemeClr val="accent2"/>
          </a:lnRef>
          <a:fillRef idx="2">
            <a:schemeClr val="accent2"/>
          </a:fillRef>
          <a:effectRef idx="1">
            <a:schemeClr val="accent2"/>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a:noFill/>
                </a:ln>
                <a:solidFill>
                  <a:srgbClr val="FF0000"/>
                </a:solidFill>
                <a:effectLst/>
                <a:uLnTx/>
                <a:uFillTx/>
                <a:latin typeface="+mn-lt"/>
                <a:ea typeface="+mn-ea"/>
                <a:cs typeface="+mn-cs"/>
              </a:rPr>
              <a:t>In </a:t>
            </a:r>
            <a:endParaRPr kumimoji="0" lang="en-US" sz="1800" b="1" i="0" u="none" strike="noStrike" kern="1200" cap="none" spc="0" normalizeH="0" baseline="0" noProof="0" dirty="0">
              <a:ln>
                <a:noFill/>
              </a:ln>
              <a:solidFill>
                <a:srgbClr val="FF0000"/>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a:noFill/>
                </a:ln>
                <a:solidFill>
                  <a:srgbClr val="FF0000"/>
                </a:solidFill>
                <a:effectLst/>
                <a:uLnTx/>
                <a:uFillTx/>
                <a:latin typeface="+mn-lt"/>
                <a:ea typeface="+mn-ea"/>
                <a:cs typeface="+mn-cs"/>
              </a:rPr>
              <a:t>(</a:t>
            </a:r>
            <a:r>
              <a:rPr kumimoji="0" lang="en-US" sz="1800" b="1" i="0" u="none" strike="noStrike" kern="1200" cap="none" spc="0" normalizeH="0" baseline="0" noProof="0" dirty="0" err="1">
                <a:ln>
                  <a:noFill/>
                </a:ln>
                <a:solidFill>
                  <a:srgbClr val="FF0000"/>
                </a:solidFill>
                <a:effectLst/>
                <a:uLnTx/>
                <a:uFillTx/>
                <a:latin typeface="+mn-lt"/>
                <a:ea typeface="+mn-ea"/>
                <a:cs typeface="+mn-cs"/>
              </a:rPr>
              <a:t>yomon</a:t>
            </a:r>
            <a:r>
              <a:rPr kumimoji="0" lang="en-US" sz="1800" b="1" i="0" u="none" strike="noStrike" kern="1200" cap="none" spc="0" normalizeH="0" baseline="0" noProof="0" dirty="0">
                <a:ln>
                  <a:noFill/>
                </a:ln>
                <a:solidFill>
                  <a:srgbClr val="FF0000"/>
                </a:solidFill>
                <a:effectLst/>
                <a:uLnTx/>
                <a:uFillTx/>
                <a:latin typeface="+mn-lt"/>
                <a:ea typeface="+mn-ea"/>
                <a:cs typeface="+mn-cs"/>
              </a:rPr>
              <a:t>, </a:t>
            </a:r>
            <a:r>
              <a:rPr kumimoji="0" lang="en-US" sz="1800" b="1" i="0" u="none" strike="noStrike" kern="1200" cap="none" spc="0" normalizeH="0" baseline="0" noProof="0" dirty="0" err="1">
                <a:ln>
                  <a:noFill/>
                </a:ln>
                <a:solidFill>
                  <a:srgbClr val="FF0000"/>
                </a:solidFill>
                <a:effectLst/>
                <a:uLnTx/>
                <a:uFillTx/>
                <a:latin typeface="+mn-lt"/>
                <a:ea typeface="+mn-ea"/>
                <a:cs typeface="+mn-cs"/>
              </a:rPr>
              <a:t>qorong‘u</a:t>
            </a:r>
            <a:r>
              <a:rPr kumimoji="0" lang="en-US" sz="1800" b="0" i="0" u="none" strike="noStrike" kern="1200" cap="none" spc="0" normalizeH="0" baseline="0" noProof="0" dirty="0">
                <a:ln>
                  <a:noFill/>
                </a:ln>
                <a:solidFill>
                  <a:schemeClr val="dk1"/>
                </a:solidFill>
                <a:effectLst/>
                <a:uLnTx/>
                <a:uFillTx/>
                <a:latin typeface="+mn-lt"/>
                <a:ea typeface="+mn-ea"/>
                <a:cs typeface="+mn-cs"/>
              </a:rPr>
              <a:t>) </a:t>
            </a:r>
            <a:endParaRPr kumimoji="0" lang="ru-RU" sz="1800" b="0" i="0" u="none" strike="noStrike" kern="1200" cap="none" spc="0" normalizeH="0" baseline="0" noProof="0" dirty="0">
              <a:ln>
                <a:noFill/>
              </a:ln>
              <a:solidFill>
                <a:schemeClr val="dk1"/>
              </a:solidFill>
              <a:effectLst/>
              <a:uLnTx/>
              <a:uFillTx/>
              <a:latin typeface="+mn-lt"/>
              <a:ea typeface="+mn-ea"/>
              <a:cs typeface="+mn-cs"/>
            </a:endParaRPr>
          </a:p>
        </p:txBody>
      </p:sp>
      <p:sp>
        <p:nvSpPr>
          <p:cNvPr id="63507" name="Line 39"/>
          <p:cNvSpPr/>
          <p:nvPr/>
        </p:nvSpPr>
        <p:spPr>
          <a:xfrm flipH="1">
            <a:off x="611188" y="4724400"/>
            <a:ext cx="936625" cy="288925"/>
          </a:xfrm>
          <a:prstGeom prst="line">
            <a:avLst/>
          </a:prstGeom>
          <a:ln w="9525" cap="flat" cmpd="sng">
            <a:solidFill>
              <a:schemeClr val="tx1"/>
            </a:solidFill>
            <a:prstDash val="solid"/>
            <a:headEnd type="none" w="med" len="med"/>
            <a:tailEnd type="triangle" w="med" len="med"/>
          </a:ln>
        </p:spPr>
      </p:sp>
      <p:sp>
        <p:nvSpPr>
          <p:cNvPr id="63508" name="Line 40"/>
          <p:cNvSpPr/>
          <p:nvPr/>
        </p:nvSpPr>
        <p:spPr>
          <a:xfrm>
            <a:off x="1547813" y="4724400"/>
            <a:ext cx="863600" cy="288925"/>
          </a:xfrm>
          <a:prstGeom prst="line">
            <a:avLst/>
          </a:prstGeom>
          <a:ln w="9525" cap="flat" cmpd="sng">
            <a:solidFill>
              <a:schemeClr val="tx1"/>
            </a:solidFill>
            <a:prstDash val="solid"/>
            <a:headEnd type="none" w="med" len="med"/>
            <a:tailEnd type="triangle" w="med" len="med"/>
          </a:ln>
        </p:spPr>
      </p:sp>
      <p:sp>
        <p:nvSpPr>
          <p:cNvPr id="63509" name="Line 43"/>
          <p:cNvSpPr/>
          <p:nvPr/>
        </p:nvSpPr>
        <p:spPr>
          <a:xfrm flipV="1">
            <a:off x="323850" y="4724400"/>
            <a:ext cx="1152525" cy="288925"/>
          </a:xfrm>
          <a:prstGeom prst="line">
            <a:avLst/>
          </a:prstGeom>
          <a:ln w="9525" cap="flat" cmpd="sng">
            <a:solidFill>
              <a:schemeClr val="tx1"/>
            </a:solidFill>
            <a:prstDash val="solid"/>
            <a:headEnd type="none" w="med" len="med"/>
            <a:tailEnd type="triangle" w="med" len="med"/>
          </a:ln>
        </p:spPr>
      </p:sp>
      <p:sp>
        <p:nvSpPr>
          <p:cNvPr id="63510" name="Line 44"/>
          <p:cNvSpPr/>
          <p:nvPr/>
        </p:nvSpPr>
        <p:spPr>
          <a:xfrm flipH="1" flipV="1">
            <a:off x="1619250" y="4724400"/>
            <a:ext cx="1152525" cy="288925"/>
          </a:xfrm>
          <a:prstGeom prst="line">
            <a:avLst/>
          </a:prstGeom>
          <a:ln w="9525" cap="flat" cmpd="sng">
            <a:solidFill>
              <a:schemeClr val="tx1"/>
            </a:solidFill>
            <a:prstDash val="solid"/>
            <a:headEnd type="none" w="med" len="med"/>
            <a:tailEnd type="triangle" w="med" len="med"/>
          </a:ln>
        </p:spPr>
      </p:sp>
      <p:sp>
        <p:nvSpPr>
          <p:cNvPr id="63511" name="Line 45"/>
          <p:cNvSpPr/>
          <p:nvPr/>
        </p:nvSpPr>
        <p:spPr>
          <a:xfrm>
            <a:off x="4067175" y="5175250"/>
            <a:ext cx="0" cy="485775"/>
          </a:xfrm>
          <a:prstGeom prst="line">
            <a:avLst/>
          </a:prstGeom>
          <a:ln w="9525" cap="flat" cmpd="sng">
            <a:solidFill>
              <a:schemeClr val="tx1"/>
            </a:solidFill>
            <a:prstDash val="solid"/>
            <a:headEnd type="none" w="med" len="med"/>
            <a:tailEnd type="triangle" w="med" len="med"/>
          </a:ln>
        </p:spPr>
      </p:sp>
      <p:sp>
        <p:nvSpPr>
          <p:cNvPr id="59423" name="Rectangle 47"/>
          <p:cNvSpPr>
            <a:spLocks noChangeArrowheads="1"/>
          </p:cNvSpPr>
          <p:nvPr/>
        </p:nvSpPr>
        <p:spPr bwMode="auto">
          <a:xfrm>
            <a:off x="3724275" y="5661025"/>
            <a:ext cx="2087563" cy="720725"/>
          </a:xfrm>
          <a:prstGeom prst="rect">
            <a:avLst/>
          </a:prstGeom>
          <a:solidFill>
            <a:schemeClr val="accent1"/>
          </a:solidFill>
        </p:spPr>
        <p:style>
          <a:lnRef idx="1">
            <a:schemeClr val="accent2"/>
          </a:lnRef>
          <a:fillRef idx="2">
            <a:schemeClr val="accent2"/>
          </a:fillRef>
          <a:effectRef idx="1">
            <a:schemeClr val="accent2"/>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pl-PL" sz="1800" b="0" i="0" u="none" strike="noStrike" kern="1200" cap="none" spc="0" normalizeH="0" baseline="0" noProof="0" dirty="0">
                <a:ln>
                  <a:noFill/>
                </a:ln>
                <a:solidFill>
                  <a:schemeClr val="dk1"/>
                </a:solidFill>
                <a:effectLst/>
                <a:uLnTx/>
                <a:uFillTx/>
                <a:latin typeface="+mn-lt"/>
                <a:ea typeface="+mn-ea"/>
                <a:cs typeface="+mn-cs"/>
              </a:rPr>
              <a:t>Dao bilan </a:t>
            </a:r>
            <a:endParaRPr kumimoji="0" lang="pl-PL" sz="1800" b="0" i="0" u="none" strike="noStrike" kern="1200" cap="none" spc="0" normalizeH="0" baseline="0" noProof="0" dirty="0">
              <a:ln>
                <a:noFill/>
              </a:ln>
              <a:solidFill>
                <a:schemeClr val="dk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pl-PL" sz="1800" b="0" i="0" u="none" strike="noStrike" kern="1200" cap="none" spc="0" normalizeH="0" baseline="0" noProof="0" dirty="0">
                <a:ln>
                  <a:noFill/>
                </a:ln>
                <a:solidFill>
                  <a:schemeClr val="dk1"/>
                </a:solidFill>
                <a:effectLst/>
                <a:uLnTx/>
                <a:uFillTx/>
                <a:latin typeface="+mn-lt"/>
                <a:ea typeface="+mn-ea"/>
                <a:cs typeface="+mn-cs"/>
              </a:rPr>
              <a:t>muloqatda bo‘lish</a:t>
            </a:r>
            <a:endParaRPr kumimoji="0" lang="pl-PL" sz="1800" b="0" i="0" u="none" strike="noStrike" kern="1200" cap="none" spc="0" normalizeH="0" baseline="0" noProof="0" dirty="0">
              <a:ln>
                <a:noFill/>
              </a:ln>
              <a:solidFill>
                <a:schemeClr val="dk1"/>
              </a:solidFill>
              <a:effectLst/>
              <a:uLnTx/>
              <a:uFillTx/>
              <a:latin typeface="+mn-lt"/>
              <a:ea typeface="+mn-ea"/>
              <a:cs typeface="+mn-cs"/>
            </a:endParaRPr>
          </a:p>
        </p:txBody>
      </p:sp>
      <p:sp>
        <p:nvSpPr>
          <p:cNvPr id="63513" name="Line 48"/>
          <p:cNvSpPr/>
          <p:nvPr/>
        </p:nvSpPr>
        <p:spPr>
          <a:xfrm>
            <a:off x="5103813" y="2160588"/>
            <a:ext cx="908050" cy="288925"/>
          </a:xfrm>
          <a:prstGeom prst="line">
            <a:avLst/>
          </a:prstGeom>
          <a:ln w="9525" cap="flat" cmpd="sng">
            <a:solidFill>
              <a:schemeClr val="tx1"/>
            </a:solidFill>
            <a:prstDash val="solid"/>
            <a:headEnd type="none" w="med" len="med"/>
            <a:tailEnd type="triangle" w="med" len="med"/>
          </a:ln>
        </p:spPr>
      </p:sp>
      <p:sp>
        <p:nvSpPr>
          <p:cNvPr id="59425" name="Rectangle 49"/>
          <p:cNvSpPr>
            <a:spLocks noChangeArrowheads="1"/>
          </p:cNvSpPr>
          <p:nvPr/>
        </p:nvSpPr>
        <p:spPr bwMode="auto">
          <a:xfrm>
            <a:off x="6011863" y="3892550"/>
            <a:ext cx="2952750" cy="1698625"/>
          </a:xfrm>
          <a:prstGeom prst="rect">
            <a:avLst/>
          </a:prstGeom>
          <a:solidFill>
            <a:schemeClr val="accent1"/>
          </a:solidFill>
        </p:spPr>
        <p:style>
          <a:lnRef idx="1">
            <a:schemeClr val="accent2"/>
          </a:lnRef>
          <a:fillRef idx="2">
            <a:schemeClr val="accent2"/>
          </a:fillRef>
          <a:effectRef idx="1">
            <a:schemeClr val="accent2"/>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Daochilar</a:t>
            </a:r>
            <a:r>
              <a:rPr kumimoji="0" lang="en-US" sz="1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endParaRPr kumimoji="0" lang="en-US" sz="1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ta'limotidagi</a:t>
            </a:r>
            <a:endParaRPr kumimoji="0" lang="en-US" sz="1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1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dialektikaning</a:t>
            </a:r>
            <a:endParaRPr kumimoji="0" lang="en-US" sz="1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namoyon</a:t>
            </a:r>
            <a:r>
              <a:rPr kumimoji="0" lang="en-US" sz="1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1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bo‘lishidir</a:t>
            </a:r>
            <a:endParaRPr kumimoji="0" lang="en-US" sz="1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endParaRPr>
          </a:p>
        </p:txBody>
      </p:sp>
      <p:sp>
        <p:nvSpPr>
          <p:cNvPr id="63515" name="Line 48"/>
          <p:cNvSpPr/>
          <p:nvPr/>
        </p:nvSpPr>
        <p:spPr>
          <a:xfrm>
            <a:off x="4627563" y="2524125"/>
            <a:ext cx="1384300" cy="1890713"/>
          </a:xfrm>
          <a:prstGeom prst="line">
            <a:avLst/>
          </a:prstGeom>
          <a:ln w="9525" cap="flat" cmpd="sng">
            <a:solidFill>
              <a:schemeClr val="tx1"/>
            </a:solidFill>
            <a:prstDash val="solid"/>
            <a:headEnd type="none" w="med" len="med"/>
            <a:tailEnd type="triangle" w="med" len="med"/>
          </a:ln>
        </p:spPr>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4514" name="Rectangle 3"/>
          <p:cNvSpPr>
            <a:spLocks noGrp="1"/>
          </p:cNvSpPr>
          <p:nvPr>
            <p:ph type="body" idx="4294967295"/>
          </p:nvPr>
        </p:nvSpPr>
        <p:spPr>
          <a:xfrm>
            <a:off x="250825" y="404813"/>
            <a:ext cx="8642350" cy="6264275"/>
          </a:xfrm>
          <a:ln>
            <a:solidFill>
              <a:schemeClr val="accent1">
                <a:alpha val="100000"/>
              </a:schemeClr>
            </a:solidFill>
            <a:miter lim="800000"/>
          </a:ln>
        </p:spPr>
        <p:txBody>
          <a:bodyPr vert="horz" wrap="square" lIns="91440" tIns="45720" rIns="91440" bIns="45720" anchor="t" anchorCtr="0"/>
          <a:p>
            <a:pPr marL="0" indent="0" algn="just" eaLnBrk="1" hangingPunct="1">
              <a:lnSpc>
                <a:spcPct val="80000"/>
              </a:lnSpc>
              <a:buSzPct val="90000"/>
              <a:buNone/>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None/>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None/>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None/>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None/>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None/>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None/>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ctr" eaLnBrk="1" hangingPunct="1">
              <a:lnSpc>
                <a:spcPct val="80000"/>
              </a:lnSpc>
              <a:buSzPct val="90000"/>
              <a:buNone/>
            </a:pPr>
            <a:r>
              <a:rPr lang="en-US" altLang="ru-RU" dirty="0">
                <a:solidFill>
                  <a:srgbClr val="000000"/>
                </a:solidFill>
                <a:latin typeface="Times New Roman" panose="02020603050405020304" pitchFamily="18" charset="0"/>
                <a:cs typeface="Times New Roman" panose="02020603050405020304" pitchFamily="18" charset="0"/>
              </a:rPr>
              <a:t>    2.</a:t>
            </a:r>
            <a:r>
              <a:rPr lang="en-US" altLang="ru-RU" dirty="0">
                <a:solidFill>
                  <a:srgbClr val="000000"/>
                </a:solidFill>
                <a:latin typeface="Times New Roman" panose="02020603050405020304" pitchFamily="18" charset="0"/>
                <a:cs typeface="Times New Roman" panose="02020603050405020304" pitchFamily="18" charset="0"/>
              </a:rPr>
              <a:t>“Avesto” qadimgi davrda Markaziy Osiyoda</a:t>
            </a:r>
            <a:br>
              <a:rPr lang="en-US" altLang="ru-RU" dirty="0">
                <a:solidFill>
                  <a:srgbClr val="000000"/>
                </a:solidFill>
                <a:latin typeface="Times New Roman" panose="02020603050405020304" pitchFamily="18" charset="0"/>
                <a:cs typeface="Times New Roman" panose="02020603050405020304" pitchFamily="18" charset="0"/>
              </a:rPr>
            </a:br>
            <a:r>
              <a:rPr lang="en-US" altLang="ru-RU" dirty="0">
                <a:solidFill>
                  <a:srgbClr val="000000"/>
                </a:solidFill>
                <a:latin typeface="Times New Roman" panose="02020603050405020304" pitchFamily="18" charset="0"/>
                <a:cs typeface="Times New Roman" panose="02020603050405020304" pitchFamily="18" charset="0"/>
              </a:rPr>
              <a:t>rivojlangan inson, tabiat, jamiyat va davlatchilik haqidagi falsafiy g‘oyalarning ilk</a:t>
            </a:r>
            <a:r>
              <a:rPr lang="ru-RU" altLang="ru-RU" dirty="0">
                <a:solidFill>
                  <a:srgbClr val="000000"/>
                </a:solidFill>
                <a:latin typeface="Times New Roman" panose="02020603050405020304" pitchFamily="18" charset="0"/>
                <a:cs typeface="Times New Roman" panose="02020603050405020304" pitchFamily="18" charset="0"/>
              </a:rPr>
              <a:t> </a:t>
            </a:r>
            <a:r>
              <a:rPr lang="en-US" altLang="ru-RU" dirty="0">
                <a:solidFill>
                  <a:srgbClr val="000000"/>
                </a:solidFill>
                <a:latin typeface="Times New Roman" panose="02020603050405020304" pitchFamily="18" charset="0"/>
                <a:cs typeface="Times New Roman" panose="02020603050405020304" pitchFamily="18" charset="0"/>
              </a:rPr>
              <a:t>manbai sifatida. </a:t>
            </a:r>
            <a:endParaRPr lang="ru-RU" altLang="ru-RU" dirty="0">
              <a:solidFill>
                <a:srgbClr val="000000"/>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5538" name="Номер слайда 5"/>
          <p:cNvSpPr txBox="1">
            <a:spLocks noGrp="1"/>
          </p:cNvSpPr>
          <p:nvPr>
            <p:ph type="sldNum" sz="quarter" idx="4"/>
          </p:nvPr>
        </p:nvSpPr>
        <p:spPr/>
        <p:txBody>
          <a:bodyPr/>
          <a:p>
            <a:pPr marL="0" indent="0" algn="r">
              <a:spcBef>
                <a:spcPct val="0"/>
              </a:spcBef>
              <a:buClrTx/>
              <a:buSzTx/>
              <a:buFontTx/>
              <a:buNone/>
            </a:pPr>
            <a:fld id="{9A0DB2DC-4C9A-4742-B13C-FB6460FD3503}" type="slidenum">
              <a:rPr lang="ru-RU" altLang="ru-RU" sz="1000" dirty="0">
                <a:solidFill>
                  <a:srgbClr val="000000"/>
                </a:solidFill>
                <a:cs typeface="Arial" panose="020B0604020202020204" pitchFamily="34" charset="0"/>
              </a:rPr>
            </a:fld>
            <a:endParaRPr lang="ru-RU" altLang="ru-RU" sz="1000" dirty="0">
              <a:solidFill>
                <a:srgbClr val="000000"/>
              </a:solidFill>
              <a:ea typeface="Arial" panose="020B0604020202020204" pitchFamily="34" charset="0"/>
              <a:cs typeface="Arial" panose="020B0604020202020204" pitchFamily="34" charset="0"/>
            </a:endParaRPr>
          </a:p>
        </p:txBody>
      </p:sp>
      <p:sp>
        <p:nvSpPr>
          <p:cNvPr id="65539" name="Rectangle 2"/>
          <p:cNvSpPr>
            <a:spLocks noGrp="1"/>
          </p:cNvSpPr>
          <p:nvPr>
            <p:ph type="title"/>
          </p:nvPr>
        </p:nvSpPr>
        <p:spPr/>
        <p:txBody>
          <a:bodyPr vert="horz" wrap="square" lIns="91440" tIns="45720" rIns="91440" bIns="45720" anchor="ctr" anchorCtr="0"/>
          <a:p>
            <a:pPr algn="ctr" eaLnBrk="1" hangingPunct="1"/>
            <a:r>
              <a:rPr lang="en-US" altLang="ru-RU" dirty="0"/>
              <a:t>AVESTO</a:t>
            </a:r>
            <a:endParaRPr lang="ru-RU" altLang="ru-RU" dirty="0"/>
          </a:p>
        </p:txBody>
      </p:sp>
      <p:sp>
        <p:nvSpPr>
          <p:cNvPr id="65540" name="Rectangle 3"/>
          <p:cNvSpPr>
            <a:spLocks noGrp="1"/>
          </p:cNvSpPr>
          <p:nvPr>
            <p:ph idx="1"/>
          </p:nvPr>
        </p:nvSpPr>
        <p:spPr/>
        <p:txBody>
          <a:bodyPr vert="horz" wrap="square" lIns="91440" tIns="45720" rIns="91440" bIns="45720" anchor="t" anchorCtr="0"/>
          <a:p>
            <a:pPr algn="just" eaLnBrk="1" hangingPunct="1">
              <a:lnSpc>
                <a:spcPct val="90000"/>
              </a:lnSpc>
              <a:buFont typeface="Wingdings" panose="05000000000000000000" pitchFamily="2" charset="2"/>
              <a:buChar char="v"/>
            </a:pPr>
            <a:r>
              <a:rPr lang="en-US" altLang="ru-RU" dirty="0"/>
              <a:t>Zardo‘shtiylikning asosiy g‘oyalari uning qadimiy yozma yodgorligi aks ettirilgan. ”Avesto”ning yozilish tarixi, miloddan avvalgi uch minginchi yillardan bir minginchi yillarning o‘rtalarigacha bo‘lgan davrni o‘z ichiga olgan va deyarli ikki ming yil davom etgan. </a:t>
            </a:r>
            <a:endParaRPr lang="en-US" altLang="ru-RU" dirty="0"/>
          </a:p>
          <a:p>
            <a:pPr algn="just" eaLnBrk="1" hangingPunct="1">
              <a:lnSpc>
                <a:spcPct val="90000"/>
              </a:lnSpc>
              <a:buFont typeface="Wingdings" panose="05000000000000000000" pitchFamily="2" charset="2"/>
              <a:buChar char="v"/>
            </a:pPr>
            <a:r>
              <a:rPr lang="en-US" altLang="ru-RU" dirty="0"/>
              <a:t>Unda qadimgi ajdodlarimizning nafaqat diniy qarashlari, balki olam, tabiat, jamiyat, ilmning ayrim sohalari haqidagi tasavvurlari ham o‘z ifodasini topgan</a:t>
            </a:r>
            <a:r>
              <a:rPr lang="en-US" altLang="ru-RU" dirty="0"/>
              <a:t>.</a:t>
            </a:r>
            <a:endParaRPr lang="ru-RU" alt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6562" name="Номер слайда 5"/>
          <p:cNvSpPr txBox="1">
            <a:spLocks noGrp="1"/>
          </p:cNvSpPr>
          <p:nvPr>
            <p:ph type="sldNum" sz="quarter" idx="4"/>
          </p:nvPr>
        </p:nvSpPr>
        <p:spPr/>
        <p:txBody>
          <a:bodyPr/>
          <a:p>
            <a:pPr marL="0" indent="0" algn="r">
              <a:spcBef>
                <a:spcPct val="0"/>
              </a:spcBef>
              <a:buClrTx/>
              <a:buSzTx/>
              <a:buFontTx/>
              <a:buNone/>
            </a:pPr>
            <a:fld id="{9A0DB2DC-4C9A-4742-B13C-FB6460FD3503}" type="slidenum">
              <a:rPr lang="ru-RU" altLang="ru-RU" sz="1000" dirty="0">
                <a:solidFill>
                  <a:srgbClr val="000000"/>
                </a:solidFill>
                <a:cs typeface="Arial" panose="020B0604020202020204" pitchFamily="34" charset="0"/>
              </a:rPr>
            </a:fld>
            <a:endParaRPr lang="ru-RU" altLang="ru-RU" sz="1000" dirty="0">
              <a:solidFill>
                <a:srgbClr val="000000"/>
              </a:solidFill>
              <a:ea typeface="Arial" panose="020B0604020202020204" pitchFamily="34" charset="0"/>
              <a:cs typeface="Arial" panose="020B0604020202020204" pitchFamily="34" charset="0"/>
            </a:endParaRPr>
          </a:p>
        </p:txBody>
      </p:sp>
      <p:sp>
        <p:nvSpPr>
          <p:cNvPr id="66563" name="Rectangle 2"/>
          <p:cNvSpPr>
            <a:spLocks noGrp="1"/>
          </p:cNvSpPr>
          <p:nvPr>
            <p:ph type="title"/>
          </p:nvPr>
        </p:nvSpPr>
        <p:spPr/>
        <p:txBody>
          <a:bodyPr vert="horz" wrap="square" lIns="91440" tIns="45720" rIns="91440" bIns="45720" anchor="ctr" anchorCtr="0"/>
          <a:p>
            <a:pPr algn="ctr" eaLnBrk="1" hangingPunct="1"/>
            <a:r>
              <a:rPr lang="en-US" altLang="ru-RU" sz="2700" b="1" dirty="0"/>
              <a:t>Zardo‘shtiylik ahloqining negizini ezgu fikr, ezgu so‘z va ezgu amal tashkil etgan</a:t>
            </a:r>
            <a:br>
              <a:rPr lang="en-US" altLang="ru-RU" sz="2700" b="1" dirty="0"/>
            </a:br>
            <a:endParaRPr lang="ru-RU" altLang="ru-RU" sz="2900" dirty="0"/>
          </a:p>
        </p:txBody>
      </p:sp>
      <p:sp>
        <p:nvSpPr>
          <p:cNvPr id="66564" name="Rectangle 3"/>
          <p:cNvSpPr>
            <a:spLocks noGrp="1"/>
          </p:cNvSpPr>
          <p:nvPr>
            <p:ph idx="1"/>
          </p:nvPr>
        </p:nvSpPr>
        <p:spPr/>
        <p:txBody>
          <a:bodyPr vert="horz" wrap="square" lIns="91440" tIns="45720" rIns="91440" bIns="45720" anchor="t" anchorCtr="0"/>
          <a:p>
            <a:pPr algn="just" eaLnBrk="1" hangingPunct="1">
              <a:lnSpc>
                <a:spcPct val="90000"/>
              </a:lnSpc>
            </a:pPr>
            <a:r>
              <a:rPr lang="en-US" altLang="ru-RU" sz="2400" dirty="0"/>
              <a:t>“Avesto”da baxt g‘oyasi osoyishta hayot, oila, muhabbat, sadoqat, halol mehnat tushunchalari bilan bog‘langan. Oila qurish xudoninng irodasiga bo‘ysunish bilan mos kelishi, lekin nikohsiz muhabbatninng qat'iy taqiqlanishi, ayollar ham erkaklar ham oilasiga hiyonatlari uchun 800 darra bilan jazolanishi alohida ta'kidlanadi. Unda diniy e'tiqod, mehnatsevarlik, adolat fikrdagi, so‘zdagi va amaldagi beg‘arazlik eng oliy ahloqning talablari xisoblangan. </a:t>
            </a:r>
            <a:endParaRPr lang="en-US" altLang="ru-RU"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6" name="Rectangle 3"/>
          <p:cNvSpPr>
            <a:spLocks noGrp="1"/>
          </p:cNvSpPr>
          <p:nvPr>
            <p:ph type="body" idx="4294967295"/>
          </p:nvPr>
        </p:nvSpPr>
        <p:spPr>
          <a:xfrm>
            <a:off x="250825" y="404813"/>
            <a:ext cx="8642350" cy="6264275"/>
          </a:xfrm>
          <a:ln>
            <a:solidFill>
              <a:schemeClr val="accent1">
                <a:alpha val="100000"/>
              </a:schemeClr>
            </a:solidFill>
            <a:miter lim="800000"/>
          </a:ln>
        </p:spPr>
        <p:txBody>
          <a:bodyPr vert="horz" wrap="square" lIns="91440" tIns="45720" rIns="91440" bIns="45720" anchor="t" anchorCtr="0"/>
          <a:p>
            <a:pPr marL="0" indent="0" algn="just" eaLnBrk="1" hangingPunct="1">
              <a:lnSpc>
                <a:spcPct val="80000"/>
              </a:lnSpc>
              <a:buFontTx/>
              <a:buAutoNum type="arabicPeriod"/>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FontTx/>
              <a:buAutoNum type="arabicPeriod"/>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FontTx/>
              <a:buAutoNum type="arabicPeriod"/>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FontTx/>
              <a:buAutoNum type="arabicPeriod"/>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FontTx/>
              <a:buAutoNum type="arabicPeriod"/>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FontTx/>
              <a:buAutoNum type="arabicPeriod"/>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ctr" eaLnBrk="1" hangingPunct="1">
              <a:lnSpc>
                <a:spcPct val="80000"/>
              </a:lnSpc>
              <a:buNone/>
            </a:pPr>
            <a:r>
              <a:rPr lang="en-US" altLang="ru-RU" dirty="0">
                <a:solidFill>
                  <a:srgbClr val="000000"/>
                </a:solidFill>
                <a:latin typeface="Times New Roman" panose="02020603050405020304" pitchFamily="18" charset="0"/>
                <a:cs typeface="Times New Roman" panose="02020603050405020304" pitchFamily="18" charset="0"/>
              </a:rPr>
              <a:t>3.</a:t>
            </a:r>
            <a:r>
              <a:rPr lang="en-US" altLang="ru-RU" dirty="0">
                <a:solidFill>
                  <a:srgbClr val="000000"/>
                </a:solidFill>
                <a:latin typeface="Times New Roman" panose="02020603050405020304" pitchFamily="18" charset="0"/>
                <a:cs typeface="Times New Roman" panose="02020603050405020304" pitchFamily="18" charset="0"/>
              </a:rPr>
              <a:t>Arab-musulmon sivilizatsiyasi va islom falsafasining vujudga kelishi. </a:t>
            </a:r>
            <a:r>
              <a:rPr lang="en-US" altLang="ru-RU" dirty="0">
                <a:latin typeface="Times New Roman" panose="02020603050405020304" pitchFamily="18" charset="0"/>
                <a:cs typeface="Times New Roman" panose="02020603050405020304" pitchFamily="18" charset="0"/>
              </a:rPr>
              <a:t>Islom</a:t>
            </a:r>
            <a:r>
              <a:rPr lang="ru-RU" altLang="ru-RU" dirty="0">
                <a:latin typeface="Times New Roman" panose="02020603050405020304" pitchFamily="18" charset="0"/>
                <a:cs typeface="Times New Roman" panose="02020603050405020304" pitchFamily="18" charset="0"/>
              </a:rPr>
              <a:t> </a:t>
            </a:r>
            <a:r>
              <a:rPr lang="en-US" altLang="ru-RU" dirty="0">
                <a:latin typeface="Times New Roman" panose="02020603050405020304" pitchFamily="18" charset="0"/>
                <a:cs typeface="Times New Roman" panose="02020603050405020304" pitchFamily="18" charset="0"/>
              </a:rPr>
              <a:t>tamaddunida diniy va dunyoviy ilmlarning o‘zaro uyg‘unlikdagi taraqqiyoti (Muso</a:t>
            </a:r>
            <a:r>
              <a:rPr lang="ru-RU" altLang="ru-RU" dirty="0">
                <a:latin typeface="Times New Roman" panose="02020603050405020304" pitchFamily="18" charset="0"/>
                <a:cs typeface="Times New Roman" panose="02020603050405020304" pitchFamily="18" charset="0"/>
              </a:rPr>
              <a:t> </a:t>
            </a:r>
            <a:r>
              <a:rPr lang="en-US" altLang="ru-RU" dirty="0">
                <a:latin typeface="Times New Roman" panose="02020603050405020304" pitchFamily="18" charset="0"/>
                <a:cs typeface="Times New Roman" panose="02020603050405020304" pitchFamily="18" charset="0"/>
              </a:rPr>
              <a:t>al-Xorazmiy, Ahmad al-Farg‘oniy, Abubakr ar-Roziy, Abu Nasr Forobiy,</a:t>
            </a:r>
            <a:r>
              <a:rPr lang="ru-RU" altLang="ru-RU" dirty="0">
                <a:latin typeface="Times New Roman" panose="02020603050405020304" pitchFamily="18" charset="0"/>
                <a:cs typeface="Times New Roman" panose="02020603050405020304" pitchFamily="18" charset="0"/>
              </a:rPr>
              <a:t> </a:t>
            </a:r>
            <a:r>
              <a:rPr lang="en-US" altLang="ru-RU" dirty="0">
                <a:latin typeface="Times New Roman" panose="02020603050405020304" pitchFamily="18" charset="0"/>
                <a:cs typeface="Times New Roman" panose="02020603050405020304" pitchFamily="18" charset="0"/>
              </a:rPr>
              <a:t>Abu</a:t>
            </a:r>
            <a:r>
              <a:rPr lang="ru-RU" altLang="ru-RU" dirty="0">
                <a:latin typeface="Times New Roman" panose="02020603050405020304" pitchFamily="18" charset="0"/>
                <a:cs typeface="Times New Roman" panose="02020603050405020304" pitchFamily="18" charset="0"/>
              </a:rPr>
              <a:t> </a:t>
            </a:r>
            <a:r>
              <a:rPr lang="en-US" altLang="ru-RU" dirty="0">
                <a:latin typeface="Times New Roman" panose="02020603050405020304" pitchFamily="18" charset="0"/>
                <a:cs typeface="Times New Roman" panose="02020603050405020304" pitchFamily="18" charset="0"/>
              </a:rPr>
              <a:t>Rayhon Beruniy, Abu ali Ibn Sinolarning tabiiy-ilmiy, ijtimoiy falsafiy qarashlari)</a:t>
            </a:r>
            <a:endParaRPr lang="ru-RU" altLang="ru-RU"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68610" name="Замещающее содержимое 68609"/>
          <p:cNvGraphicFramePr/>
          <p:nvPr>
            <p:ph idx="1"/>
          </p:nvPr>
        </p:nvGraphicFramePr>
        <p:xfrm>
          <a:off x="0" y="1620838"/>
          <a:ext cx="9144000" cy="5237163"/>
        </p:xfrm>
        <a:graphic>
          <a:graphicData uri="http://schemas.openxmlformats.org/drawingml/2006/table">
            <a:tbl>
              <a:tblPr/>
              <a:tblGrid>
                <a:gridCol w="2627313"/>
                <a:gridCol w="2328862"/>
                <a:gridCol w="4187825"/>
              </a:tblGrid>
              <a:tr h="78105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57150" lvl="0" indent="171450" algn="ctr" defTabSz="914400" eaLnBrk="1" hangingPunct="1">
                        <a:lnSpc>
                          <a:spcPct val="130000"/>
                        </a:lnSpc>
                        <a:buNone/>
                        <a:tabLst>
                          <a:tab pos="342900" algn="l"/>
                          <a:tab pos="6515100" algn="ctr"/>
                        </a:tabLst>
                      </a:pPr>
                      <a:r>
                        <a:rPr lang="en-US" altLang="ru-RU" b="1" dirty="0">
                          <a:solidFill>
                            <a:srgbClr val="000000"/>
                          </a:solidFill>
                          <a:latin typeface="Times New Roman" panose="02020603050405020304" pitchFamily="18" charset="0"/>
                          <a:cs typeface="Times New Roman" panose="02020603050405020304" pitchFamily="18" charset="0"/>
                        </a:rPr>
                        <a:t>Yo‘nalishlar (toifalar)</a:t>
                      </a:r>
                      <a:endParaRPr lang="en-US" altLang="ru-RU" b="1" dirty="0">
                        <a:solidFill>
                          <a:srgbClr val="000000"/>
                        </a:solidFill>
                        <a:latin typeface="Times New Roman" panose="02020603050405020304" pitchFamily="18" charset="0"/>
                        <a:ea typeface="Times New Roman" panose="02020603050405020304" pitchFamily="18" charset="0"/>
                      </a:endParaRPr>
                    </a:p>
                  </a:txBody>
                  <a:tcPr marL="33442" marR="33442" marT="0" marB="0" anchor="ctr" anchorCtr="0">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9EBF5"/>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57150" lvl="0" indent="171450" algn="just" defTabSz="914400" eaLnBrk="1" hangingPunct="1">
                        <a:lnSpc>
                          <a:spcPct val="130000"/>
                        </a:lnSpc>
                        <a:buNone/>
                        <a:tabLst>
                          <a:tab pos="342900" algn="l"/>
                          <a:tab pos="6515100" algn="ctr"/>
                        </a:tabLst>
                      </a:pPr>
                      <a:r>
                        <a:rPr lang="en-US" altLang="ru-RU" b="1" dirty="0">
                          <a:solidFill>
                            <a:srgbClr val="000000"/>
                          </a:solidFill>
                          <a:latin typeface="Times New Roman" panose="02020603050405020304" pitchFamily="18" charset="0"/>
                          <a:cs typeface="Times New Roman" panose="02020603050405020304" pitchFamily="18" charset="0"/>
                        </a:rPr>
                        <a:t>Asosiy oqimlari</a:t>
                      </a:r>
                      <a:endParaRPr lang="en-US" altLang="ru-RU" b="1" dirty="0">
                        <a:solidFill>
                          <a:srgbClr val="000000"/>
                        </a:solidFill>
                        <a:latin typeface="Times New Roman" panose="02020603050405020304" pitchFamily="18" charset="0"/>
                        <a:ea typeface="Times New Roman" panose="02020603050405020304" pitchFamily="18" charset="0"/>
                      </a:endParaRPr>
                    </a:p>
                  </a:txBody>
                  <a:tcPr marL="33442" marR="33442" marT="0" marB="0" anchor="ctr" anchorCtr="0">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9EBF5"/>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57150" lvl="0" indent="171450" algn="just" defTabSz="914400" eaLnBrk="1" hangingPunct="1">
                        <a:lnSpc>
                          <a:spcPct val="130000"/>
                        </a:lnSpc>
                        <a:buNone/>
                        <a:tabLst>
                          <a:tab pos="342900" algn="l"/>
                          <a:tab pos="6515100" algn="ctr"/>
                        </a:tabLst>
                      </a:pPr>
                      <a:r>
                        <a:rPr lang="en-US" altLang="ru-RU" b="1" dirty="0">
                          <a:solidFill>
                            <a:srgbClr val="000000"/>
                          </a:solidFill>
                          <a:latin typeface="Times New Roman" panose="02020603050405020304" pitchFamily="18" charset="0"/>
                          <a:cs typeface="Times New Roman" panose="02020603050405020304" pitchFamily="18" charset="0"/>
                        </a:rPr>
                        <a:t>Asoschilari yoki mashhur vakillari</a:t>
                      </a:r>
                      <a:endParaRPr lang="en-US" altLang="ru-RU" b="1" dirty="0">
                        <a:solidFill>
                          <a:srgbClr val="000000"/>
                        </a:solidFill>
                        <a:latin typeface="Times New Roman" panose="02020603050405020304" pitchFamily="18" charset="0"/>
                        <a:ea typeface="Times New Roman" panose="02020603050405020304" pitchFamily="18" charset="0"/>
                      </a:endParaRPr>
                    </a:p>
                  </a:txBody>
                  <a:tcPr marL="33442" marR="33442" marT="0" marB="0" anchor="ctr" anchorCtr="0">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9EBF5"/>
                    </a:solidFill>
                  </a:tcPr>
                </a:tc>
              </a:tr>
              <a:tr h="147955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57150" lvl="0" indent="171450" defTabSz="914400" eaLnBrk="1" hangingPunct="1">
                        <a:lnSpc>
                          <a:spcPct val="130000"/>
                        </a:lnSpc>
                        <a:buNone/>
                        <a:tabLst>
                          <a:tab pos="342900" algn="l"/>
                          <a:tab pos="6515100" algn="ctr"/>
                        </a:tabLst>
                      </a:pPr>
                      <a:r>
                        <a:rPr lang="en-US" altLang="ru-RU" dirty="0">
                          <a:solidFill>
                            <a:srgbClr val="000000"/>
                          </a:solidFill>
                          <a:latin typeface="Times New Roman" panose="02020603050405020304" pitchFamily="18" charset="0"/>
                          <a:cs typeface="Times New Roman" panose="02020603050405020304" pitchFamily="18" charset="0"/>
                        </a:rPr>
                        <a:t>Kalom (Mutakallimlar</a:t>
                      </a:r>
                      <a:r>
                        <a:rPr lang="en-US" altLang="ru-RU" dirty="0">
                          <a:solidFill>
                            <a:srgbClr val="000000"/>
                          </a:solidFill>
                          <a:latin typeface="Times New Roman" panose="02020603050405020304" pitchFamily="18" charset="0"/>
                          <a:cs typeface="Times New Roman" panose="02020603050405020304" pitchFamily="18" charset="0"/>
                        </a:rPr>
                        <a:t>)</a:t>
                      </a:r>
                      <a:endParaRPr lang="ru-RU" altLang="ru-RU" dirty="0">
                        <a:solidFill>
                          <a:srgbClr val="000000"/>
                        </a:solidFill>
                        <a:latin typeface="Times New Roman" panose="02020603050405020304" pitchFamily="18" charset="0"/>
                        <a:ea typeface="Times New Roman" panose="02020603050405020304" pitchFamily="18" charset="0"/>
                      </a:endParaRPr>
                    </a:p>
                  </a:txBody>
                  <a:tcPr marL="33442" marR="33442" marT="0" marB="0" anchor="ctr" anchorCtr="0">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9EBF5"/>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ru-RU" dirty="0">
                          <a:solidFill>
                            <a:srgbClr val="000000"/>
                          </a:solidFill>
                          <a:latin typeface="Times New Roman" panose="02020603050405020304" pitchFamily="18" charset="0"/>
                          <a:cs typeface="Times New Roman" panose="02020603050405020304" pitchFamily="18" charset="0"/>
                        </a:rPr>
                        <a:t>а</a:t>
                      </a:r>
                      <a:r>
                        <a:rPr lang="en-US" altLang="ru-RU" dirty="0">
                          <a:solidFill>
                            <a:srgbClr val="000000"/>
                          </a:solidFill>
                          <a:latin typeface="Times New Roman" panose="02020603050405020304" pitchFamily="18" charset="0"/>
                          <a:cs typeface="Times New Roman" panose="02020603050405020304" pitchFamily="18" charset="0"/>
                        </a:rPr>
                        <a:t>) Mo‘'tazila  </a:t>
                      </a:r>
                      <a:endParaRPr lang="en-US" altLang="ru-RU" dirty="0">
                        <a:solidFill>
                          <a:srgbClr val="000000"/>
                        </a:solidFill>
                        <a:latin typeface="Times New Roman" panose="02020603050405020304" pitchFamily="18" charset="0"/>
                        <a:cs typeface="Times New Roman" panose="02020603050405020304" pitchFamily="18" charset="0"/>
                      </a:endParaRPr>
                    </a:p>
                    <a:p>
                      <a:pPr lvl="0" eaLnBrk="1" hangingPunct="1">
                        <a:buNone/>
                      </a:pPr>
                      <a:r>
                        <a:rPr lang="en-US" altLang="ru-RU" dirty="0">
                          <a:solidFill>
                            <a:srgbClr val="000000"/>
                          </a:solidFill>
                          <a:latin typeface="Times New Roman" panose="02020603050405020304" pitchFamily="18" charset="0"/>
                          <a:cs typeface="Times New Roman" panose="02020603050405020304" pitchFamily="18" charset="0"/>
                        </a:rPr>
                        <a:t>b) Ash'ariya   </a:t>
                      </a:r>
                      <a:endParaRPr lang="en-US" altLang="ru-RU" dirty="0">
                        <a:solidFill>
                          <a:srgbClr val="000000"/>
                        </a:solidFill>
                        <a:latin typeface="Times New Roman" panose="02020603050405020304" pitchFamily="18" charset="0"/>
                        <a:cs typeface="Times New Roman" panose="02020603050405020304" pitchFamily="18" charset="0"/>
                      </a:endParaRPr>
                    </a:p>
                    <a:p>
                      <a:pPr lvl="0" eaLnBrk="1" hangingPunct="1">
                        <a:buNone/>
                      </a:pPr>
                      <a:r>
                        <a:rPr lang="en-US" altLang="ru-RU" dirty="0">
                          <a:solidFill>
                            <a:srgbClr val="000000"/>
                          </a:solidFill>
                          <a:latin typeface="Times New Roman" panose="02020603050405020304" pitchFamily="18" charset="0"/>
                          <a:cs typeface="Times New Roman" panose="02020603050405020304" pitchFamily="18" charset="0"/>
                        </a:rPr>
                        <a:t>v) Moturidiya </a:t>
                      </a:r>
                      <a:endParaRPr lang="en-US" altLang="ru-RU" dirty="0">
                        <a:solidFill>
                          <a:srgbClr val="000000"/>
                        </a:solidFill>
                        <a:latin typeface="Times New Roman" panose="02020603050405020304" pitchFamily="18" charset="0"/>
                        <a:ea typeface="Times New Roman" panose="02020603050405020304" pitchFamily="18" charset="0"/>
                      </a:endParaRPr>
                    </a:p>
                  </a:txBody>
                  <a:tcPr marL="33442" marR="33442" marT="0" marB="0" anchor="ctr" anchorCtr="0">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9EBF5"/>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ru-RU" dirty="0">
                          <a:solidFill>
                            <a:srgbClr val="000000"/>
                          </a:solidFill>
                          <a:latin typeface="Times New Roman" panose="02020603050405020304" pitchFamily="18" charset="0"/>
                          <a:cs typeface="Times New Roman" panose="02020603050405020304" pitchFamily="18" charset="0"/>
                        </a:rPr>
                        <a:t> </a:t>
                      </a:r>
                      <a:r>
                        <a:rPr lang="en-US" altLang="ru-RU" dirty="0">
                          <a:solidFill>
                            <a:srgbClr val="000000"/>
                          </a:solidFill>
                          <a:latin typeface="Times New Roman" panose="02020603050405020304" pitchFamily="18" charset="0"/>
                          <a:cs typeface="Times New Roman" panose="02020603050405020304" pitchFamily="18" charset="0"/>
                        </a:rPr>
                        <a:t>Vosil ibn Ato (699-748) </a:t>
                      </a:r>
                      <a:endParaRPr lang="en-US" altLang="ru-RU" dirty="0">
                        <a:solidFill>
                          <a:srgbClr val="000000"/>
                        </a:solidFill>
                        <a:latin typeface="Times New Roman" panose="02020603050405020304" pitchFamily="18" charset="0"/>
                        <a:cs typeface="Times New Roman" panose="02020603050405020304" pitchFamily="18" charset="0"/>
                      </a:endParaRPr>
                    </a:p>
                    <a:p>
                      <a:pPr lvl="0" eaLnBrk="1" hangingPunct="1">
                        <a:buNone/>
                      </a:pPr>
                      <a:r>
                        <a:rPr lang="en-US" altLang="ru-RU" dirty="0">
                          <a:solidFill>
                            <a:srgbClr val="000000"/>
                          </a:solidFill>
                          <a:latin typeface="Times New Roman" panose="02020603050405020304" pitchFamily="18" charset="0"/>
                          <a:cs typeface="Times New Roman" panose="02020603050405020304" pitchFamily="18" charset="0"/>
                        </a:rPr>
                        <a:t>Abul Hasan al-Ash'ariy  (873-935)  </a:t>
                      </a:r>
                      <a:endParaRPr lang="en-US" altLang="ru-RU" dirty="0">
                        <a:solidFill>
                          <a:srgbClr val="000000"/>
                        </a:solidFill>
                        <a:latin typeface="Times New Roman" panose="02020603050405020304" pitchFamily="18" charset="0"/>
                        <a:cs typeface="Times New Roman" panose="02020603050405020304" pitchFamily="18" charset="0"/>
                      </a:endParaRPr>
                    </a:p>
                    <a:p>
                      <a:pPr lvl="0" eaLnBrk="1" hangingPunct="1">
                        <a:buNone/>
                      </a:pPr>
                      <a:r>
                        <a:rPr lang="en-US" altLang="ru-RU" dirty="0">
                          <a:solidFill>
                            <a:srgbClr val="000000"/>
                          </a:solidFill>
                          <a:latin typeface="Times New Roman" panose="02020603050405020304" pitchFamily="18" charset="0"/>
                          <a:cs typeface="Times New Roman" panose="02020603050405020304" pitchFamily="18" charset="0"/>
                        </a:rPr>
                        <a:t>Abu Mansur Muhammad al Moturidiy as-Samarqandiy  (870-944)</a:t>
                      </a:r>
                      <a:endParaRPr lang="en-US" altLang="ru-RU" dirty="0">
                        <a:solidFill>
                          <a:srgbClr val="000000"/>
                        </a:solidFill>
                        <a:latin typeface="Times New Roman" panose="02020603050405020304" pitchFamily="18" charset="0"/>
                        <a:ea typeface="Times New Roman" panose="02020603050405020304" pitchFamily="18" charset="0"/>
                      </a:endParaRPr>
                    </a:p>
                  </a:txBody>
                  <a:tcPr marL="33442" marR="33442" marT="0" marB="0" anchor="ctr" anchorCtr="0">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9EBF5"/>
                    </a:solidFill>
                  </a:tcPr>
                </a:tc>
              </a:tr>
              <a:tr h="992188">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57150" lvl="0" indent="171450" defTabSz="914400" eaLnBrk="1" hangingPunct="1">
                        <a:lnSpc>
                          <a:spcPct val="130000"/>
                        </a:lnSpc>
                        <a:buNone/>
                        <a:tabLst>
                          <a:tab pos="342900" algn="l"/>
                          <a:tab pos="6515100" algn="ctr"/>
                        </a:tabLst>
                      </a:pPr>
                      <a:r>
                        <a:rPr lang="en-US" altLang="ru-RU" dirty="0">
                          <a:solidFill>
                            <a:srgbClr val="000000"/>
                          </a:solidFill>
                          <a:latin typeface="Times New Roman" panose="02020603050405020304" pitchFamily="18" charset="0"/>
                          <a:cs typeface="Times New Roman" panose="02020603050405020304" pitchFamily="18" charset="0"/>
                        </a:rPr>
                        <a:t>Falsafa (Faylasuflar)</a:t>
                      </a:r>
                      <a:endParaRPr lang="en-US" altLang="ru-RU" dirty="0">
                        <a:solidFill>
                          <a:srgbClr val="000000"/>
                        </a:solidFill>
                        <a:latin typeface="Times New Roman" panose="02020603050405020304" pitchFamily="18" charset="0"/>
                        <a:ea typeface="Times New Roman" panose="02020603050405020304" pitchFamily="18" charset="0"/>
                      </a:endParaRPr>
                    </a:p>
                  </a:txBody>
                  <a:tcPr marL="33442" marR="33442" marT="0" marB="0" anchor="ctr" anchorCtr="0">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9EBF5"/>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57150" lvl="0" indent="171450" defTabSz="914400" eaLnBrk="1" hangingPunct="1">
                        <a:lnSpc>
                          <a:spcPct val="130000"/>
                        </a:lnSpc>
                        <a:buNone/>
                        <a:tabLst>
                          <a:tab pos="342900" algn="l"/>
                          <a:tab pos="6515100" algn="ctr"/>
                        </a:tabLst>
                      </a:pPr>
                      <a:r>
                        <a:rPr lang="ru-RU" altLang="ru-RU" dirty="0">
                          <a:solidFill>
                            <a:srgbClr val="000000"/>
                          </a:solidFill>
                          <a:latin typeface="Times New Roman" panose="02020603050405020304" pitchFamily="18" charset="0"/>
                          <a:cs typeface="Times New Roman" panose="02020603050405020304" pitchFamily="18" charset="0"/>
                        </a:rPr>
                        <a:t> </a:t>
                      </a:r>
                      <a:endParaRPr lang="ru-RU" altLang="ru-RU" dirty="0">
                        <a:solidFill>
                          <a:srgbClr val="000000"/>
                        </a:solidFill>
                        <a:latin typeface="Times New Roman" panose="02020603050405020304" pitchFamily="18" charset="0"/>
                        <a:ea typeface="Times New Roman" panose="02020603050405020304" pitchFamily="18" charset="0"/>
                      </a:endParaRPr>
                    </a:p>
                  </a:txBody>
                  <a:tcPr marL="33442" marR="33442" marT="0" marB="0" anchor="ctr" anchorCtr="0">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9EBF5"/>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pt-BR" altLang="ru-RU" dirty="0">
                          <a:solidFill>
                            <a:srgbClr val="000000"/>
                          </a:solidFill>
                          <a:latin typeface="Times New Roman" panose="02020603050405020304" pitchFamily="18" charset="0"/>
                          <a:cs typeface="Times New Roman" panose="02020603050405020304" pitchFamily="18" charset="0"/>
                        </a:rPr>
                        <a:t>Abu Nasr Forobiy (873-950) </a:t>
                      </a:r>
                      <a:endParaRPr lang="pt-BR" altLang="ru-RU" dirty="0">
                        <a:solidFill>
                          <a:srgbClr val="000000"/>
                        </a:solidFill>
                        <a:latin typeface="Times New Roman" panose="02020603050405020304" pitchFamily="18" charset="0"/>
                        <a:cs typeface="Times New Roman" panose="02020603050405020304" pitchFamily="18" charset="0"/>
                      </a:endParaRPr>
                    </a:p>
                    <a:p>
                      <a:pPr lvl="0" eaLnBrk="1" hangingPunct="1">
                        <a:buNone/>
                      </a:pPr>
                      <a:r>
                        <a:rPr lang="pt-BR" altLang="ru-RU" dirty="0">
                          <a:solidFill>
                            <a:srgbClr val="000000"/>
                          </a:solidFill>
                          <a:latin typeface="Times New Roman" panose="02020603050405020304" pitchFamily="18" charset="0"/>
                          <a:cs typeface="Times New Roman" panose="02020603050405020304" pitchFamily="18" charset="0"/>
                        </a:rPr>
                        <a:t>Abu Ali ibn Sino (980-1037)</a:t>
                      </a:r>
                      <a:r>
                        <a:rPr lang="en-US" altLang="ru-RU" dirty="0">
                          <a:solidFill>
                            <a:srgbClr val="000000"/>
                          </a:solidFill>
                          <a:latin typeface="Times New Roman" panose="02020603050405020304" pitchFamily="18" charset="0"/>
                          <a:cs typeface="Times New Roman" panose="02020603050405020304" pitchFamily="18" charset="0"/>
                        </a:rPr>
                        <a:t>, </a:t>
                      </a:r>
                      <a:endParaRPr lang="ru-RU" altLang="ru-RU" dirty="0">
                        <a:solidFill>
                          <a:srgbClr val="000000"/>
                        </a:solidFill>
                        <a:latin typeface="Times New Roman" panose="02020603050405020304" pitchFamily="18" charset="0"/>
                        <a:cs typeface="Times New Roman" panose="02020603050405020304" pitchFamily="18" charset="0"/>
                      </a:endParaRPr>
                    </a:p>
                    <a:p>
                      <a:pPr lvl="0" eaLnBrk="1" hangingPunct="1">
                        <a:lnSpc>
                          <a:spcPct val="130000"/>
                        </a:lnSpc>
                        <a:buNone/>
                      </a:pPr>
                      <a:r>
                        <a:rPr lang="ru-RU" altLang="ru-RU" dirty="0">
                          <a:solidFill>
                            <a:srgbClr val="000000"/>
                          </a:solidFill>
                          <a:latin typeface="Times New Roman" panose="02020603050405020304" pitchFamily="18" charset="0"/>
                          <a:cs typeface="Times New Roman" panose="02020603050405020304" pitchFamily="18" charset="0"/>
                        </a:rPr>
                        <a:t> </a:t>
                      </a:r>
                      <a:endParaRPr lang="ru-RU" altLang="ru-RU" dirty="0">
                        <a:solidFill>
                          <a:srgbClr val="000000"/>
                        </a:solidFill>
                        <a:latin typeface="Times New Roman" panose="02020603050405020304" pitchFamily="18" charset="0"/>
                        <a:ea typeface="Times New Roman" panose="02020603050405020304" pitchFamily="18" charset="0"/>
                      </a:endParaRPr>
                    </a:p>
                  </a:txBody>
                  <a:tcPr marL="33442" marR="33442" marT="0" marB="0" anchor="ctr" anchorCtr="0">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9EBF5"/>
                    </a:solidFill>
                  </a:tcPr>
                </a:tc>
              </a:tr>
              <a:tr h="198437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ru-RU" dirty="0">
                          <a:solidFill>
                            <a:srgbClr val="000000"/>
                          </a:solidFill>
                          <a:latin typeface="Times New Roman" panose="02020603050405020304" pitchFamily="18" charset="0"/>
                          <a:cs typeface="Times New Roman" panose="02020603050405020304" pitchFamily="18" charset="0"/>
                        </a:rPr>
                        <a:t>Tasavvuf  (Sufiylar)</a:t>
                      </a:r>
                      <a:endParaRPr lang="en-US" altLang="ru-RU" dirty="0">
                        <a:solidFill>
                          <a:srgbClr val="000000"/>
                        </a:solidFill>
                        <a:latin typeface="Times New Roman" panose="02020603050405020304" pitchFamily="18" charset="0"/>
                        <a:cs typeface="Times New Roman" panose="02020603050405020304" pitchFamily="18" charset="0"/>
                      </a:endParaRPr>
                    </a:p>
                    <a:p>
                      <a:pPr lvl="0" eaLnBrk="1" hangingPunct="1">
                        <a:lnSpc>
                          <a:spcPct val="130000"/>
                        </a:lnSpc>
                        <a:buNone/>
                      </a:pPr>
                      <a:r>
                        <a:rPr lang="en-US" altLang="ru-RU" dirty="0">
                          <a:solidFill>
                            <a:srgbClr val="000000"/>
                          </a:solidFill>
                          <a:latin typeface="Times New Roman" panose="02020603050405020304" pitchFamily="18" charset="0"/>
                          <a:cs typeface="Times New Roman" panose="02020603050405020304" pitchFamily="18" charset="0"/>
                        </a:rPr>
                        <a:t> </a:t>
                      </a:r>
                      <a:endParaRPr lang="ru-RU" altLang="ru-RU" dirty="0">
                        <a:solidFill>
                          <a:srgbClr val="000000"/>
                        </a:solidFill>
                        <a:latin typeface="Times New Roman" panose="02020603050405020304" pitchFamily="18" charset="0"/>
                        <a:ea typeface="Times New Roman" panose="02020603050405020304" pitchFamily="18" charset="0"/>
                      </a:endParaRPr>
                    </a:p>
                  </a:txBody>
                  <a:tcPr marL="33442" marR="33442" marT="0" marB="0" anchor="ctr" anchorCtr="0">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9EBF5"/>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57150" lvl="0" indent="171450" defTabSz="914400" eaLnBrk="1" hangingPunct="1">
                        <a:lnSpc>
                          <a:spcPct val="130000"/>
                        </a:lnSpc>
                        <a:buNone/>
                        <a:tabLst>
                          <a:tab pos="342900" algn="l"/>
                          <a:tab pos="6515100" algn="ctr"/>
                        </a:tabLst>
                      </a:pPr>
                      <a:r>
                        <a:rPr lang="ru-RU" altLang="ru-RU" dirty="0">
                          <a:solidFill>
                            <a:srgbClr val="000000"/>
                          </a:solidFill>
                          <a:latin typeface="Times New Roman" panose="02020603050405020304" pitchFamily="18" charset="0"/>
                          <a:cs typeface="Times New Roman" panose="02020603050405020304" pitchFamily="18" charset="0"/>
                        </a:rPr>
                        <a:t> </a:t>
                      </a:r>
                      <a:endParaRPr lang="ru-RU" altLang="ru-RU" dirty="0">
                        <a:solidFill>
                          <a:srgbClr val="000000"/>
                        </a:solidFill>
                        <a:latin typeface="Times New Roman" panose="02020603050405020304" pitchFamily="18" charset="0"/>
                        <a:ea typeface="Times New Roman" panose="02020603050405020304" pitchFamily="18" charset="0"/>
                      </a:endParaRPr>
                    </a:p>
                  </a:txBody>
                  <a:tcPr marL="33442" marR="33442" marT="0" marB="0" anchor="ctr" anchorCtr="0">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9EBF5"/>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ru-RU" dirty="0">
                          <a:solidFill>
                            <a:srgbClr val="000000"/>
                          </a:solidFill>
                          <a:latin typeface="Times New Roman" panose="02020603050405020304" pitchFamily="18" charset="0"/>
                          <a:cs typeface="Times New Roman" panose="02020603050405020304" pitchFamily="18" charset="0"/>
                        </a:rPr>
                        <a:t>Junayd Bag‘dodiy (vafoti 910 yil)</a:t>
                      </a:r>
                      <a:endParaRPr lang="en-US" altLang="ru-RU" dirty="0">
                        <a:solidFill>
                          <a:srgbClr val="000000"/>
                        </a:solidFill>
                        <a:latin typeface="Times New Roman" panose="02020603050405020304" pitchFamily="18" charset="0"/>
                        <a:cs typeface="Times New Roman" panose="02020603050405020304" pitchFamily="18" charset="0"/>
                      </a:endParaRPr>
                    </a:p>
                    <a:p>
                      <a:pPr lvl="0" eaLnBrk="1" hangingPunct="1">
                        <a:buNone/>
                      </a:pPr>
                      <a:r>
                        <a:rPr lang="en-US" altLang="ru-RU" dirty="0">
                          <a:solidFill>
                            <a:srgbClr val="000000"/>
                          </a:solidFill>
                          <a:latin typeface="Times New Roman" panose="02020603050405020304" pitchFamily="18" charset="0"/>
                          <a:cs typeface="Times New Roman" panose="02020603050405020304" pitchFamily="18" charset="0"/>
                        </a:rPr>
                        <a:t> Mansur Xalloj (858-922)</a:t>
                      </a:r>
                      <a:endParaRPr lang="en-US" altLang="ru-RU" dirty="0">
                        <a:solidFill>
                          <a:srgbClr val="000000"/>
                        </a:solidFill>
                        <a:latin typeface="Times New Roman" panose="02020603050405020304" pitchFamily="18" charset="0"/>
                        <a:cs typeface="Times New Roman" panose="02020603050405020304" pitchFamily="18" charset="0"/>
                      </a:endParaRPr>
                    </a:p>
                    <a:p>
                      <a:pPr lvl="0" eaLnBrk="1" hangingPunct="1">
                        <a:buNone/>
                      </a:pPr>
                      <a:r>
                        <a:rPr lang="en-US" altLang="ru-RU" dirty="0">
                          <a:solidFill>
                            <a:srgbClr val="000000"/>
                          </a:solidFill>
                          <a:latin typeface="Times New Roman" panose="02020603050405020304" pitchFamily="18" charset="0"/>
                          <a:cs typeface="Times New Roman" panose="02020603050405020304" pitchFamily="18" charset="0"/>
                        </a:rPr>
                        <a:t>Abdulloh Ansoriy (1006-1089),</a:t>
                      </a:r>
                      <a:endParaRPr lang="en-US" altLang="ru-RU" dirty="0">
                        <a:solidFill>
                          <a:srgbClr val="000000"/>
                        </a:solidFill>
                        <a:latin typeface="Times New Roman" panose="02020603050405020304" pitchFamily="18" charset="0"/>
                        <a:cs typeface="Times New Roman" panose="02020603050405020304" pitchFamily="18" charset="0"/>
                      </a:endParaRPr>
                    </a:p>
                    <a:p>
                      <a:pPr lvl="0" eaLnBrk="1" hangingPunct="1">
                        <a:buNone/>
                      </a:pPr>
                      <a:r>
                        <a:rPr lang="en-US" altLang="ru-RU" dirty="0">
                          <a:solidFill>
                            <a:srgbClr val="000000"/>
                          </a:solidFill>
                          <a:latin typeface="Times New Roman" panose="02020603050405020304" pitchFamily="18" charset="0"/>
                          <a:cs typeface="Times New Roman" panose="02020603050405020304" pitchFamily="18" charset="0"/>
                        </a:rPr>
                        <a:t> Abusaid Abulxayr (967-1049),</a:t>
                      </a:r>
                      <a:endParaRPr lang="en-US" altLang="ru-RU" dirty="0">
                        <a:solidFill>
                          <a:srgbClr val="000000"/>
                        </a:solidFill>
                        <a:latin typeface="Times New Roman" panose="02020603050405020304" pitchFamily="18" charset="0"/>
                        <a:cs typeface="Times New Roman" panose="02020603050405020304" pitchFamily="18" charset="0"/>
                      </a:endParaRPr>
                    </a:p>
                    <a:p>
                      <a:pPr lvl="0" eaLnBrk="1" hangingPunct="1">
                        <a:buNone/>
                      </a:pPr>
                      <a:r>
                        <a:rPr lang="en-US" altLang="ru-RU" dirty="0">
                          <a:solidFill>
                            <a:srgbClr val="000000"/>
                          </a:solidFill>
                          <a:latin typeface="Times New Roman" panose="02020603050405020304" pitchFamily="18" charset="0"/>
                          <a:cs typeface="Times New Roman" panose="02020603050405020304" pitchFamily="18" charset="0"/>
                        </a:rPr>
                        <a:t> Abdulhasan Xaroqoniy (vafoti 1033 yil)</a:t>
                      </a:r>
                      <a:endParaRPr lang="en-US" altLang="ru-RU" dirty="0">
                        <a:solidFill>
                          <a:srgbClr val="000000"/>
                        </a:solidFill>
                        <a:latin typeface="Times New Roman" panose="02020603050405020304" pitchFamily="18" charset="0"/>
                        <a:ea typeface="Times New Roman" panose="02020603050405020304" pitchFamily="18" charset="0"/>
                      </a:endParaRPr>
                    </a:p>
                  </a:txBody>
                  <a:tcPr marL="33442" marR="33442" marT="0" marB="0" anchor="ctr" anchorCtr="0">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9EBF5"/>
                    </a:solidFill>
                  </a:tcPr>
                </a:tc>
              </a:tr>
            </a:tbl>
          </a:graphicData>
        </a:graphic>
      </p:graphicFrame>
      <p:sp>
        <p:nvSpPr>
          <p:cNvPr id="68632" name="Rectangle 1"/>
          <p:cNvSpPr/>
          <p:nvPr/>
        </p:nvSpPr>
        <p:spPr>
          <a:xfrm>
            <a:off x="-142875" y="50800"/>
            <a:ext cx="9288463" cy="1570038"/>
          </a:xfrm>
          <a:prstGeom prst="rect">
            <a:avLst/>
          </a:prstGeom>
          <a:noFill/>
          <a:ln w="9525">
            <a:noFill/>
          </a:ln>
        </p:spPr>
        <p:txBody>
          <a:bodyPr anchor="ctr" anchorCtr="0">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171450" algn="ctr" defTabSz="914400">
              <a:spcBef>
                <a:spcPct val="0"/>
              </a:spcBef>
              <a:buNone/>
              <a:tabLst>
                <a:tab pos="342900" algn="l"/>
                <a:tab pos="6515100" algn="ctr"/>
              </a:tabLst>
            </a:pPr>
            <a:r>
              <a:rPr lang="en-US" altLang="ru-RU" sz="2400" dirty="0">
                <a:latin typeface="Times New Roman" panose="02020603050405020304" pitchFamily="18" charset="0"/>
                <a:cs typeface="Times New Roman" panose="02020603050405020304" pitchFamily="18" charset="0"/>
              </a:rPr>
              <a:t>ISLOM MA</a:t>
            </a:r>
            <a:r>
              <a:rPr lang="en-US" altLang="ru-RU" sz="2400" dirty="0">
                <a:latin typeface="Times New Roman" panose="02020603050405020304" pitchFamily="18" charset="0"/>
                <a:cs typeface="Times New Roman" panose="02020603050405020304" pitchFamily="18" charset="0"/>
              </a:rPr>
              <a:t>Ъ</a:t>
            </a:r>
            <a:r>
              <a:rPr lang="en-US" altLang="ru-RU" sz="2400" dirty="0">
                <a:latin typeface="Times New Roman" panose="02020603050405020304" pitchFamily="18" charset="0"/>
                <a:cs typeface="Times New Roman" panose="02020603050405020304" pitchFamily="18" charset="0"/>
              </a:rPr>
              <a:t>RIFATChILIGI BOSQIChIDA ShAKLLANGAN BORLIQ HAQIQATINI ANGLAB YeTIShNING TURLI YO‘NALIShLARI</a:t>
            </a:r>
            <a:endParaRPr lang="en-US" altLang="ru-RU" sz="2400" dirty="0">
              <a:latin typeface="Times New Roman" panose="02020603050405020304" pitchFamily="18" charset="0"/>
              <a:cs typeface="Times New Roman" panose="02020603050405020304" pitchFamily="18" charset="0"/>
            </a:endParaRPr>
          </a:p>
          <a:p>
            <a:pPr marL="0" lvl="0" indent="171450" algn="ctr" defTabSz="914400">
              <a:spcBef>
                <a:spcPct val="0"/>
              </a:spcBef>
              <a:buNone/>
              <a:tabLst>
                <a:tab pos="342900" algn="l"/>
                <a:tab pos="6515100" algn="ctr"/>
              </a:tabLst>
            </a:pPr>
            <a:r>
              <a:rPr lang="en-US" altLang="ru-RU" sz="2400" dirty="0">
                <a:latin typeface="Times New Roman" panose="02020603050405020304" pitchFamily="18" charset="0"/>
                <a:cs typeface="Times New Roman" panose="02020603050405020304" pitchFamily="18" charset="0"/>
              </a:rPr>
              <a:t>(“Haqiqat izlovchi”larning toifalari):</a:t>
            </a:r>
            <a:endParaRPr lang="en-US" altLang="ru-RU" sz="24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8546" name="Объект 2"/>
          <p:cNvSpPr>
            <a:spLocks noGrp="1" noChangeArrowheads="1"/>
          </p:cNvSpPr>
          <p:nvPr>
            <p:ph idx="1"/>
          </p:nvPr>
        </p:nvSpPr>
        <p:spPr>
          <a:xfrm>
            <a:off x="179388" y="115888"/>
            <a:ext cx="4752975" cy="6154738"/>
          </a:xfrm>
        </p:spPr>
        <p:txBody>
          <a:bodyPr vert="horz" wrap="square" lIns="91440" tIns="45720" rIns="91440" bIns="45720" numCol="1" anchor="t" anchorCtr="0" compatLnSpc="1">
            <a:normAutofit/>
          </a:body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altLang="ru-RU" sz="28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endParaRPr kumimoji="0" lang="en-US" altLang="ru-RU" sz="28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VIII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asrning</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boshlarida</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Markaziy</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Osiyoga</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Islom</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dini</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kirib</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kelgan</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Islom</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dinining</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dunyoqarash</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sifada</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keng</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tarqala</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borishi</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bilan</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birga</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asta</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sekin</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uning</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nazariy</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falsafiy</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huquqqiy</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adabiy</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tomonlarini</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ishlab</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chiqishga</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e’tibor</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kuchaygan</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Qur’on</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arabcha</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qara’a</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o’qimoq</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musulmonlarning</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asosiy</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muqaddas</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kitobi</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hisoblanadi</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Qur’on</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114 ta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suradan</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4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iborat</a:t>
            </a:r>
            <a:r>
              <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endParaRPr kumimoji="0" lang="en-US" altLang="ru-RU" sz="24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endParaRPr kumimoji="0" lang="ru-RU" altLang="ru-RU" sz="2800" b="0" i="0" u="none" strike="noStrike" kern="0" cap="none" spc="0" normalizeH="0" baseline="0" noProof="0" dirty="0">
              <a:ln>
                <a:noFill/>
              </a:ln>
              <a:solidFill>
                <a:schemeClr val="tx1"/>
              </a:solidFill>
              <a:effectLst/>
              <a:uLnTx/>
              <a:uFillTx/>
              <a:latin typeface="+mn-lt"/>
              <a:ea typeface="+mn-ea"/>
              <a:cs typeface="+mn-cs"/>
            </a:endParaRPr>
          </a:p>
        </p:txBody>
      </p:sp>
      <p:pic>
        <p:nvPicPr>
          <p:cNvPr id="69635" name="Picture 8" descr="Islom va musulmonlarsiz dunyo ahli nimalarga erisha olmagan bo'lar edi"/>
          <p:cNvPicPr>
            <a:picLocks noChangeAspect="1"/>
          </p:cNvPicPr>
          <p:nvPr/>
        </p:nvPicPr>
        <p:blipFill>
          <a:blip r:embed="rId1"/>
          <a:stretch>
            <a:fillRect/>
          </a:stretch>
        </p:blipFill>
        <p:spPr>
          <a:xfrm>
            <a:off x="5076825" y="1200150"/>
            <a:ext cx="3743325" cy="5073650"/>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6" name="Номер слайда 5"/>
          <p:cNvSpPr txBox="1">
            <a:spLocks noGrp="1"/>
          </p:cNvSpPr>
          <p:nvPr>
            <p:ph type="sldNum" sz="quarter" idx="12"/>
          </p:nvPr>
        </p:nvSpPr>
        <p:spPr/>
        <p:txBody>
          <a:bodyPr/>
          <a:p>
            <a:pPr marL="0" indent="0" algn="r" eaLnBrk="1" hangingPunct="1">
              <a:spcBef>
                <a:spcPct val="0"/>
              </a:spcBef>
              <a:buNone/>
            </a:pPr>
            <a:fld id="{9A0DB2DC-4C9A-4742-B13C-FB6460FD3503}" type="slidenum">
              <a:rPr lang="ru-RU" altLang="ru-RU" sz="1400" dirty="0">
                <a:solidFill>
                  <a:srgbClr val="000000"/>
                </a:solidFill>
              </a:rPr>
            </a:fld>
            <a:endParaRPr lang="ru-RU" altLang="ru-RU" sz="1400" dirty="0">
              <a:solidFill>
                <a:srgbClr val="000000"/>
              </a:solidFill>
            </a:endParaRPr>
          </a:p>
        </p:txBody>
      </p:sp>
      <p:sp>
        <p:nvSpPr>
          <p:cNvPr id="41987" name="Rectangle 2"/>
          <p:cNvSpPr>
            <a:spLocks noGrp="1"/>
          </p:cNvSpPr>
          <p:nvPr>
            <p:ph type="title"/>
          </p:nvPr>
        </p:nvSpPr>
        <p:spPr/>
        <p:txBody>
          <a:bodyPr vert="horz" wrap="square" lIns="91440" tIns="45720" rIns="91440" bIns="45720" anchor="ctr" anchorCtr="0"/>
          <a:p>
            <a:pPr eaLnBrk="1" hangingPunct="1"/>
            <a:r>
              <a:rPr lang="en-US" altLang="ru-RU" dirty="0">
                <a:solidFill>
                  <a:schemeClr val="accent2"/>
                </a:solidFill>
              </a:rPr>
              <a:t>        </a:t>
            </a:r>
            <a:r>
              <a:rPr lang="en-US" altLang="ru-RU" dirty="0">
                <a:solidFill>
                  <a:schemeClr val="accent2"/>
                </a:solidFill>
              </a:rPr>
              <a:t>Adabiyotlar ro’yxati</a:t>
            </a:r>
            <a:endParaRPr lang="ru-RU" altLang="ru-RU" dirty="0">
              <a:solidFill>
                <a:schemeClr val="accent2"/>
              </a:solidFill>
            </a:endParaRPr>
          </a:p>
        </p:txBody>
      </p:sp>
      <p:sp>
        <p:nvSpPr>
          <p:cNvPr id="41988" name="Rectangle 3"/>
          <p:cNvSpPr>
            <a:spLocks noGrp="1"/>
          </p:cNvSpPr>
          <p:nvPr>
            <p:ph idx="1"/>
          </p:nvPr>
        </p:nvSpPr>
        <p:spPr>
          <a:xfrm>
            <a:off x="914400" y="1600200"/>
            <a:ext cx="7772400" cy="5105400"/>
          </a:xfrm>
        </p:spPr>
        <p:txBody>
          <a:bodyPr vert="horz" wrap="square" lIns="91440" tIns="45720" rIns="91440" bIns="45720" anchor="t" anchorCtr="0"/>
          <a:p>
            <a:pPr marL="452755" eaLnBrk="1" hangingPunct="1">
              <a:lnSpc>
                <a:spcPct val="80000"/>
              </a:lnSpc>
              <a:buClr>
                <a:srgbClr val="FFFF00"/>
              </a:buClr>
              <a:buFontTx/>
              <a:buAutoNum type="arabicPeriod"/>
            </a:pPr>
            <a:r>
              <a:rPr lang="en-US" altLang="ru-RU" sz="2000" dirty="0"/>
              <a:t>Davronov Z., Shermuhamedova N, Qahharova M, Nurmatova M,</a:t>
            </a:r>
            <a:r>
              <a:rPr lang="en-US" altLang="ru-RU" sz="2000" dirty="0"/>
              <a:t> </a:t>
            </a:r>
            <a:r>
              <a:rPr lang="en-US" altLang="ru-RU" sz="2000" dirty="0"/>
              <a:t>Husanov</a:t>
            </a:r>
            <a:r>
              <a:rPr lang="en-US" altLang="ru-RU" sz="2000" dirty="0"/>
              <a:t> </a:t>
            </a:r>
            <a:r>
              <a:rPr lang="en-US" altLang="ru-RU" sz="2000" dirty="0"/>
              <a:t>B, Sultonova A. Falsafa. – Toshkent: TMU, 2019</a:t>
            </a:r>
            <a:endParaRPr lang="en-US" altLang="ru-RU" sz="2000" dirty="0"/>
          </a:p>
          <a:p>
            <a:pPr marL="452755" eaLnBrk="1" hangingPunct="1">
              <a:lnSpc>
                <a:spcPct val="80000"/>
              </a:lnSpc>
              <a:buClr>
                <a:srgbClr val="FFFF00"/>
              </a:buClr>
              <a:buFontTx/>
              <a:buAutoNum type="arabicPeriod"/>
            </a:pPr>
            <a:r>
              <a:rPr lang="en-US" altLang="ru-RU" sz="2000" dirty="0"/>
              <a:t>Madaeva Sh. Shermuhamedova N. va boshqalar. Falsafa – o‘quv qo‘llanmasi. – Toshkent: 2019</a:t>
            </a:r>
            <a:endParaRPr lang="en-US" altLang="ru-RU" sz="2000" dirty="0"/>
          </a:p>
          <a:p>
            <a:pPr marL="452755" eaLnBrk="1" hangingPunct="1">
              <a:lnSpc>
                <a:spcPct val="80000"/>
              </a:lnSpc>
              <a:buClr>
                <a:srgbClr val="FFFF00"/>
              </a:buClr>
              <a:buFontTx/>
              <a:buAutoNum type="arabicPeriod"/>
            </a:pPr>
            <a:r>
              <a:rPr lang="en-US" altLang="ru-RU" sz="2000" dirty="0"/>
              <a:t>Saifnazarov I. Muxtorov A., Sultanov T., Usmonov F. Falsafa. Darslik. –</a:t>
            </a:r>
            <a:r>
              <a:rPr lang="en-US" altLang="ru-RU" sz="2000" dirty="0"/>
              <a:t> </a:t>
            </a:r>
            <a:r>
              <a:rPr lang="en-US" altLang="ru-RU" sz="2000" dirty="0"/>
              <a:t>T.: Innovatsion rivojlanish nashriyot – matbaa uyi, 2021.-424 b.</a:t>
            </a:r>
            <a:endParaRPr lang="en-US" altLang="ru-RU" sz="2000" dirty="0"/>
          </a:p>
          <a:p>
            <a:pPr marL="452755" eaLnBrk="1" hangingPunct="1">
              <a:lnSpc>
                <a:spcPct val="80000"/>
              </a:lnSpc>
              <a:buClr>
                <a:srgbClr val="FFFF00"/>
              </a:buClr>
              <a:buFontTx/>
              <a:buAutoNum type="arabicPeriod"/>
            </a:pPr>
            <a:r>
              <a:rPr lang="en-US" altLang="ru-RU" sz="2000" dirty="0"/>
              <a:t>Саифназаров И.С., Абдуллаханова Г.С., Эрназаров Д.З. Философия (Логика, Этика</a:t>
            </a:r>
            <a:r>
              <a:rPr lang="ru-RU" altLang="ru-RU" sz="2000" dirty="0"/>
              <a:t>, Эстетика). Учебное пособие для высших учебных заведений.</a:t>
            </a:r>
            <a:r>
              <a:rPr lang="en-US" altLang="ru-RU" sz="2000" dirty="0"/>
              <a:t>LAMBERT Academik Publishing RU. 2019. -134 </a:t>
            </a:r>
            <a:r>
              <a:rPr lang="ru-RU" altLang="ru-RU" sz="2000" dirty="0"/>
              <a:t>стр.</a:t>
            </a:r>
            <a:endParaRPr lang="ru-RU" altLang="ru-RU" sz="2000" dirty="0"/>
          </a:p>
          <a:p>
            <a:pPr marL="452755" eaLnBrk="1" hangingPunct="1">
              <a:lnSpc>
                <a:spcPct val="80000"/>
              </a:lnSpc>
              <a:buClr>
                <a:srgbClr val="FFFF00"/>
              </a:buClr>
              <a:buFontTx/>
              <a:buAutoNum type="arabicPeriod"/>
            </a:pPr>
            <a:r>
              <a:rPr lang="en-US" altLang="ru-RU" sz="2000" dirty="0"/>
              <a:t>Shermuhamedova N. Falsafa. – Toshkent: Idris Abdurauf Nashr, 2021.</a:t>
            </a:r>
            <a:r>
              <a:rPr lang="en-US" altLang="ru-RU" sz="2000" dirty="0"/>
              <a:t> </a:t>
            </a:r>
            <a:r>
              <a:rPr lang="en-US" altLang="ru-RU" sz="2000" dirty="0"/>
              <a:t>667-b </a:t>
            </a:r>
            <a:br>
              <a:rPr lang="en-US" altLang="ru-RU" sz="2000" dirty="0"/>
            </a:br>
            <a:endParaRPr lang="ru-RU" altLang="ru-RU" sz="2000" dirty="0">
              <a:solidFill>
                <a:srgbClr val="443329"/>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8" name="Объект 2"/>
          <p:cNvSpPr>
            <a:spLocks noGrp="1"/>
          </p:cNvSpPr>
          <p:nvPr>
            <p:ph idx="1"/>
          </p:nvPr>
        </p:nvSpPr>
        <p:spPr>
          <a:xfrm>
            <a:off x="179388" y="838200"/>
            <a:ext cx="4752975" cy="6154738"/>
          </a:xfrm>
        </p:spPr>
        <p:txBody>
          <a:bodyPr vert="horz" wrap="square" lIns="91440" tIns="45720" rIns="91440" bIns="45720" anchor="t" anchorCtr="0"/>
          <a:p>
            <a:pPr marL="0" indent="0" algn="just">
              <a:lnSpc>
                <a:spcPct val="80000"/>
              </a:lnSpc>
              <a:buNone/>
            </a:pPr>
            <a:r>
              <a:rPr lang="en-US" altLang="ru-RU" sz="2200" b="1" dirty="0">
                <a:solidFill>
                  <a:schemeClr val="tx2"/>
                </a:solidFill>
              </a:rPr>
              <a:t> </a:t>
            </a:r>
            <a:endParaRPr lang="en-US" altLang="ru-RU" sz="2200" b="1" dirty="0">
              <a:solidFill>
                <a:schemeClr val="tx2"/>
              </a:solidFill>
            </a:endParaRPr>
          </a:p>
          <a:p>
            <a:pPr marL="0" indent="0" algn="just">
              <a:lnSpc>
                <a:spcPct val="80000"/>
              </a:lnSpc>
              <a:buNone/>
            </a:pPr>
            <a:r>
              <a:rPr lang="en-US" altLang="ru-RU" sz="2000" dirty="0">
                <a:solidFill>
                  <a:schemeClr val="tx2"/>
                </a:solidFill>
                <a:latin typeface="Times New Roman" panose="02020603050405020304" pitchFamily="18" charset="0"/>
                <a:cs typeface="Times New Roman" panose="02020603050405020304" pitchFamily="18" charset="0"/>
              </a:rPr>
              <a:t> Hadis (arabcha: xabar, gap, yangilik) </a:t>
            </a:r>
            <a:r>
              <a:rPr lang="en-US" altLang="ru-RU" sz="2000" dirty="0">
                <a:solidFill>
                  <a:schemeClr val="tx2"/>
                </a:solidFill>
                <a:latin typeface="Times New Roman" panose="02020603050405020304" pitchFamily="18" charset="0"/>
                <a:ea typeface="Times New Roman" panose="02020603050405020304" pitchFamily="18" charset="0"/>
              </a:rPr>
              <a:t>—</a:t>
            </a:r>
            <a:r>
              <a:rPr lang="en-US" altLang="ru-RU" sz="2000" dirty="0">
                <a:solidFill>
                  <a:schemeClr val="tx2"/>
                </a:solidFill>
                <a:latin typeface="Times New Roman" panose="02020603050405020304" pitchFamily="18" charset="0"/>
                <a:cs typeface="Times New Roman" panose="02020603050405020304" pitchFamily="18" charset="0"/>
              </a:rPr>
              <a:t> Muhammad (s.a.v) aytgan soʻzlari, qilgan ishlari, iqrorlari toʻgʻrisidagi to’plamlardan iborat. Islom dinida Qurʼondan keyin 2-manba hisoblanadi.</a:t>
            </a:r>
            <a:endParaRPr lang="en-US" altLang="ru-RU" sz="2000" dirty="0">
              <a:solidFill>
                <a:schemeClr val="tx2"/>
              </a:solidFill>
              <a:latin typeface="Times New Roman" panose="02020603050405020304" pitchFamily="18" charset="0"/>
              <a:cs typeface="Times New Roman" panose="02020603050405020304" pitchFamily="18" charset="0"/>
            </a:endParaRPr>
          </a:p>
          <a:p>
            <a:pPr marL="0" indent="0" algn="just">
              <a:lnSpc>
                <a:spcPct val="80000"/>
              </a:lnSpc>
              <a:buNone/>
            </a:pPr>
            <a:r>
              <a:rPr lang="en-US" altLang="ru-RU" sz="2000" dirty="0">
                <a:solidFill>
                  <a:schemeClr val="tx2"/>
                </a:solidFill>
                <a:latin typeface="Times New Roman" panose="02020603050405020304" pitchFamily="18" charset="0"/>
                <a:cs typeface="Times New Roman" panose="02020603050405020304" pitchFamily="18" charset="0"/>
              </a:rPr>
              <a:t>Abu Abdullox Muxammad ibn Ismail</a:t>
            </a:r>
            <a:r>
              <a:rPr lang="ru-RU" altLang="ru-RU" sz="2000" dirty="0">
                <a:solidFill>
                  <a:schemeClr val="tx2"/>
                </a:solidFill>
                <a:latin typeface="Times New Roman" panose="02020603050405020304" pitchFamily="18" charset="0"/>
                <a:cs typeface="Times New Roman" panose="02020603050405020304" pitchFamily="18" charset="0"/>
              </a:rPr>
              <a:t>ь </a:t>
            </a:r>
            <a:r>
              <a:rPr lang="en-US" altLang="ru-RU" sz="2000" dirty="0">
                <a:solidFill>
                  <a:schemeClr val="tx2"/>
                </a:solidFill>
                <a:latin typeface="Times New Roman" panose="02020603050405020304" pitchFamily="18" charset="0"/>
                <a:cs typeface="Times New Roman" panose="02020603050405020304" pitchFamily="18" charset="0"/>
              </a:rPr>
              <a:t>al</a:t>
            </a:r>
            <a:r>
              <a:rPr lang="ru-RU" altLang="ru-RU" sz="2000" dirty="0">
                <a:solidFill>
                  <a:schemeClr val="tx2"/>
                </a:solidFill>
                <a:latin typeface="Times New Roman" panose="02020603050405020304" pitchFamily="18" charset="0"/>
                <a:cs typeface="Times New Roman" panose="02020603050405020304" pitchFamily="18" charset="0"/>
              </a:rPr>
              <a:t>ь-</a:t>
            </a:r>
            <a:r>
              <a:rPr lang="en-US" altLang="ru-RU" sz="2000" dirty="0">
                <a:solidFill>
                  <a:schemeClr val="tx2"/>
                </a:solidFill>
                <a:latin typeface="Times New Roman" panose="02020603050405020304" pitchFamily="18" charset="0"/>
                <a:cs typeface="Times New Roman" panose="02020603050405020304" pitchFamily="18" charset="0"/>
              </a:rPr>
              <a:t>Buxari(194(810)-256(870).</a:t>
            </a:r>
            <a:endParaRPr lang="en-US" altLang="ru-RU" sz="2000" dirty="0">
              <a:solidFill>
                <a:schemeClr val="tx2"/>
              </a:solidFill>
              <a:latin typeface="Times New Roman" panose="02020603050405020304" pitchFamily="18" charset="0"/>
              <a:cs typeface="Times New Roman" panose="02020603050405020304" pitchFamily="18" charset="0"/>
            </a:endParaRPr>
          </a:p>
          <a:p>
            <a:pPr marL="0" indent="0" algn="just">
              <a:lnSpc>
                <a:spcPct val="80000"/>
              </a:lnSpc>
              <a:buNone/>
            </a:pPr>
            <a:r>
              <a:rPr lang="en-US" altLang="ru-RU" sz="2000" dirty="0">
                <a:solidFill>
                  <a:schemeClr val="tx2"/>
                </a:solidFill>
                <a:latin typeface="Times New Roman" panose="02020603050405020304" pitchFamily="18" charset="0"/>
                <a:cs typeface="Times New Roman" panose="02020603050405020304" pitchFamily="18" charset="0"/>
              </a:rPr>
              <a:t>Imam Muslim ibn al</a:t>
            </a:r>
            <a:r>
              <a:rPr lang="ru-RU" altLang="ru-RU" sz="2000" dirty="0">
                <a:solidFill>
                  <a:schemeClr val="tx2"/>
                </a:solidFill>
                <a:latin typeface="Times New Roman" panose="02020603050405020304" pitchFamily="18" charset="0"/>
                <a:cs typeface="Times New Roman" panose="02020603050405020304" pitchFamily="18" charset="0"/>
              </a:rPr>
              <a:t>ь </a:t>
            </a:r>
            <a:r>
              <a:rPr lang="en-US" altLang="ru-RU" sz="2000" dirty="0">
                <a:solidFill>
                  <a:schemeClr val="tx2"/>
                </a:solidFill>
                <a:latin typeface="Times New Roman" panose="02020603050405020304" pitchFamily="18" charset="0"/>
                <a:cs typeface="Times New Roman" panose="02020603050405020304" pitchFamily="18" charset="0"/>
              </a:rPr>
              <a:t>Xajjoj(206(819)-261(874).</a:t>
            </a:r>
            <a:endParaRPr lang="en-US" altLang="ru-RU" sz="2000" dirty="0">
              <a:solidFill>
                <a:schemeClr val="tx2"/>
              </a:solidFill>
              <a:latin typeface="Times New Roman" panose="02020603050405020304" pitchFamily="18" charset="0"/>
              <a:cs typeface="Times New Roman" panose="02020603050405020304" pitchFamily="18" charset="0"/>
            </a:endParaRPr>
          </a:p>
          <a:p>
            <a:pPr marL="0" indent="0" algn="just">
              <a:lnSpc>
                <a:spcPct val="80000"/>
              </a:lnSpc>
              <a:buNone/>
            </a:pPr>
            <a:r>
              <a:rPr lang="en-US" altLang="ru-RU" sz="2000" dirty="0">
                <a:solidFill>
                  <a:schemeClr val="tx2"/>
                </a:solidFill>
                <a:latin typeface="Times New Roman" panose="02020603050405020304" pitchFamily="18" charset="0"/>
                <a:cs typeface="Times New Roman" panose="02020603050405020304" pitchFamily="18" charset="0"/>
              </a:rPr>
              <a:t>Imam Iso Muxammad ibn Iso at-Termizi (206(824)-279(892)).</a:t>
            </a:r>
            <a:endParaRPr lang="en-US" altLang="ru-RU" sz="2000" dirty="0">
              <a:solidFill>
                <a:schemeClr val="tx2"/>
              </a:solidFill>
              <a:latin typeface="Times New Roman" panose="02020603050405020304" pitchFamily="18" charset="0"/>
              <a:cs typeface="Times New Roman" panose="02020603050405020304" pitchFamily="18" charset="0"/>
            </a:endParaRPr>
          </a:p>
          <a:p>
            <a:pPr marL="0" indent="0" algn="just">
              <a:lnSpc>
                <a:spcPct val="80000"/>
              </a:lnSpc>
              <a:buNone/>
            </a:pPr>
            <a:r>
              <a:rPr lang="en-US" altLang="ru-RU" sz="2000" dirty="0">
                <a:solidFill>
                  <a:schemeClr val="tx2"/>
                </a:solidFill>
                <a:latin typeface="Times New Roman" panose="02020603050405020304" pitchFamily="18" charset="0"/>
                <a:cs typeface="Times New Roman" panose="02020603050405020304" pitchFamily="18" charset="0"/>
              </a:rPr>
              <a:t>Imam Axmad an-Nasoi (215(830)-303(915)).</a:t>
            </a:r>
            <a:endParaRPr lang="en-US" altLang="ru-RU" sz="2000" dirty="0">
              <a:solidFill>
                <a:schemeClr val="tx2"/>
              </a:solidFill>
              <a:latin typeface="Times New Roman" panose="02020603050405020304" pitchFamily="18" charset="0"/>
              <a:cs typeface="Times New Roman" panose="02020603050405020304" pitchFamily="18" charset="0"/>
            </a:endParaRPr>
          </a:p>
          <a:p>
            <a:pPr marL="0" indent="0" algn="just">
              <a:lnSpc>
                <a:spcPct val="80000"/>
              </a:lnSpc>
              <a:buNone/>
            </a:pPr>
            <a:r>
              <a:rPr lang="en-US" altLang="ru-RU" sz="2000" dirty="0">
                <a:solidFill>
                  <a:schemeClr val="tx2"/>
                </a:solidFill>
                <a:latin typeface="Times New Roman" panose="02020603050405020304" pitchFamily="18" charset="0"/>
                <a:cs typeface="Times New Roman" panose="02020603050405020304" pitchFamily="18" charset="0"/>
              </a:rPr>
              <a:t>Imam Abu Dovud Sulaymon Sijistoni(202(817)-</a:t>
            </a:r>
            <a:endParaRPr lang="en-US" altLang="ru-RU" sz="2000" dirty="0">
              <a:solidFill>
                <a:schemeClr val="tx2"/>
              </a:solidFill>
              <a:latin typeface="Times New Roman" panose="02020603050405020304" pitchFamily="18" charset="0"/>
              <a:cs typeface="Times New Roman" panose="02020603050405020304" pitchFamily="18" charset="0"/>
            </a:endParaRPr>
          </a:p>
          <a:p>
            <a:pPr marL="0" indent="0" algn="just">
              <a:lnSpc>
                <a:spcPct val="80000"/>
              </a:lnSpc>
              <a:buNone/>
            </a:pPr>
            <a:r>
              <a:rPr lang="en-US" altLang="ru-RU" sz="2000" dirty="0">
                <a:solidFill>
                  <a:schemeClr val="tx2"/>
                </a:solidFill>
                <a:latin typeface="Times New Roman" panose="02020603050405020304" pitchFamily="18" charset="0"/>
                <a:cs typeface="Times New Roman" panose="02020603050405020304" pitchFamily="18" charset="0"/>
              </a:rPr>
              <a:t>Imam Abu Abdullox Muxammad ibn Mojja (209(824) -273(886)).</a:t>
            </a:r>
            <a:endParaRPr lang="en-US" altLang="ru-RU" sz="2000" dirty="0">
              <a:solidFill>
                <a:schemeClr val="tx2"/>
              </a:solidFill>
              <a:latin typeface="Times New Roman" panose="02020603050405020304" pitchFamily="18" charset="0"/>
              <a:cs typeface="Times New Roman" panose="02020603050405020304" pitchFamily="18" charset="0"/>
            </a:endParaRPr>
          </a:p>
          <a:p>
            <a:pPr marL="0" indent="0">
              <a:lnSpc>
                <a:spcPct val="80000"/>
              </a:lnSpc>
              <a:buNone/>
            </a:pPr>
            <a:endParaRPr lang="ru-RU" altLang="ru-RU" sz="1900" dirty="0"/>
          </a:p>
          <a:p>
            <a:pPr marL="0" indent="0">
              <a:lnSpc>
                <a:spcPct val="80000"/>
              </a:lnSpc>
              <a:buNone/>
            </a:pPr>
            <a:endParaRPr lang="ru-RU" altLang="ru-RU" sz="1900" dirty="0"/>
          </a:p>
          <a:p>
            <a:pPr marL="0" indent="0">
              <a:lnSpc>
                <a:spcPct val="80000"/>
              </a:lnSpc>
              <a:buNone/>
            </a:pPr>
            <a:endParaRPr lang="ru-RU" altLang="ru-RU" sz="1900" dirty="0"/>
          </a:p>
          <a:p>
            <a:pPr marL="0" indent="0">
              <a:lnSpc>
                <a:spcPct val="80000"/>
              </a:lnSpc>
              <a:buNone/>
            </a:pPr>
            <a:endParaRPr lang="ru-RU" altLang="ru-RU" sz="1900" dirty="0"/>
          </a:p>
          <a:p>
            <a:pPr marL="0" indent="0">
              <a:lnSpc>
                <a:spcPct val="80000"/>
              </a:lnSpc>
              <a:buNone/>
            </a:pPr>
            <a:endParaRPr lang="ru-RU" altLang="ru-RU" sz="1900" dirty="0">
              <a:solidFill>
                <a:schemeClr val="tx2"/>
              </a:solidFill>
            </a:endParaRPr>
          </a:p>
        </p:txBody>
      </p:sp>
      <p:pic>
        <p:nvPicPr>
          <p:cNvPr id="70659" name="Picture 2" descr="Imom al-Buxoriy - Vikipediya"/>
          <p:cNvPicPr>
            <a:picLocks noChangeAspect="1"/>
          </p:cNvPicPr>
          <p:nvPr/>
        </p:nvPicPr>
        <p:blipFill>
          <a:blip r:embed="rId1"/>
          <a:stretch>
            <a:fillRect/>
          </a:stretch>
        </p:blipFill>
        <p:spPr>
          <a:xfrm>
            <a:off x="5265738" y="1341438"/>
            <a:ext cx="3857625" cy="5148262"/>
          </a:xfrm>
          <a:prstGeom prst="rect">
            <a:avLst/>
          </a:prstGeom>
          <a:noFill/>
          <a:ln w="9525">
            <a:noFill/>
          </a:ln>
        </p:spPr>
      </p:pic>
      <p:sp>
        <p:nvSpPr>
          <p:cNvPr id="70660" name="TextBox 1"/>
          <p:cNvSpPr txBox="1"/>
          <p:nvPr/>
        </p:nvSpPr>
        <p:spPr>
          <a:xfrm>
            <a:off x="5867400" y="373063"/>
            <a:ext cx="1744663" cy="523875"/>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spcBef>
                <a:spcPct val="0"/>
              </a:spcBef>
              <a:buNone/>
            </a:pPr>
            <a:r>
              <a:rPr lang="en-US" altLang="ru-RU" sz="2800" dirty="0"/>
              <a:t>Hadis ilmi</a:t>
            </a:r>
            <a:endParaRPr lang="ru-RU" altLang="ru-RU" sz="2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2" name="Rectangle 19"/>
          <p:cNvSpPr/>
          <p:nvPr/>
        </p:nvSpPr>
        <p:spPr>
          <a:xfrm>
            <a:off x="684213" y="44450"/>
            <a:ext cx="7920037" cy="558800"/>
          </a:xfrm>
          <a:prstGeom prst="rect">
            <a:avLst/>
          </a:prstGeom>
          <a:noFill/>
          <a:ln w="0" cap="flat" cmpd="sng">
            <a:solidFill>
              <a:srgbClr val="000000"/>
            </a:solidFill>
            <a:prstDash val="solid"/>
            <a:miter/>
            <a:headEnd type="none" w="med" len="med"/>
            <a:tailEnd type="none" w="med" len="med"/>
          </a:ln>
        </p:spPr>
        <p:txBody>
          <a:bodyPr lIns="0" tIns="0" rIns="0" bIns="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a:spcBef>
                <a:spcPct val="0"/>
              </a:spcBef>
              <a:buNone/>
            </a:pPr>
            <a:r>
              <a:rPr lang="en-US" altLang="ru-RU" sz="2400" b="1" dirty="0">
                <a:latin typeface="Times New Roman" panose="02020603050405020304" pitchFamily="18" charset="0"/>
                <a:cs typeface="Times New Roman" panose="02020603050405020304" pitchFamily="18" charset="0"/>
              </a:rPr>
              <a:t>Islom falsafasining asosiy yo‘nalishlari (VII-XI a.</a:t>
            </a:r>
            <a:r>
              <a:rPr lang="ru-RU" altLang="ru-RU" sz="2400" b="1" dirty="0">
                <a:latin typeface="Times New Roman" panose="02020603050405020304" pitchFamily="18" charset="0"/>
                <a:cs typeface="Times New Roman" panose="02020603050405020304" pitchFamily="18" charset="0"/>
              </a:rPr>
              <a:t>)</a:t>
            </a:r>
            <a:endParaRPr lang="ru-RU" altLang="ru-RU" sz="2400" dirty="0">
              <a:latin typeface="Times New Roman" panose="02020603050405020304" pitchFamily="18" charset="0"/>
              <a:ea typeface="Times New Roman" panose="02020603050405020304" pitchFamily="18" charset="0"/>
            </a:endParaRPr>
          </a:p>
        </p:txBody>
      </p:sp>
      <p:sp>
        <p:nvSpPr>
          <p:cNvPr id="71683" name="Rectangle 18"/>
          <p:cNvSpPr/>
          <p:nvPr/>
        </p:nvSpPr>
        <p:spPr>
          <a:xfrm>
            <a:off x="152400" y="1019175"/>
            <a:ext cx="2774950" cy="547688"/>
          </a:xfrm>
          <a:prstGeom prst="rect">
            <a:avLst/>
          </a:prstGeom>
          <a:noFill/>
          <a:ln w="0" cap="flat" cmpd="sng">
            <a:solidFill>
              <a:srgbClr val="000000"/>
            </a:solidFill>
            <a:prstDash val="solid"/>
            <a:miter/>
            <a:headEnd type="none" w="med" len="med"/>
            <a:tailEnd type="none" w="med" len="med"/>
          </a:ln>
        </p:spPr>
        <p:txBody>
          <a:bodyPr lIns="0" tIns="0" rIns="0" bIns="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a:spcBef>
                <a:spcPct val="0"/>
              </a:spcBef>
              <a:buNone/>
            </a:pPr>
            <a:r>
              <a:rPr lang="en-US" altLang="ru-RU" sz="1800" b="1" dirty="0">
                <a:latin typeface="Times New Roman" panose="02020603050405020304" pitchFamily="18" charset="0"/>
                <a:cs typeface="Times New Roman" panose="02020603050405020304" pitchFamily="18" charset="0"/>
              </a:rPr>
              <a:t>Mutazilitlar  maktabi (ajrab chiqqanlar)</a:t>
            </a:r>
            <a:endParaRPr lang="en-US" altLang="ru-RU" sz="1800" b="1" dirty="0">
              <a:latin typeface="Times New Roman" panose="02020603050405020304" pitchFamily="18" charset="0"/>
              <a:ea typeface="Times New Roman" panose="02020603050405020304" pitchFamily="18" charset="0"/>
            </a:endParaRPr>
          </a:p>
        </p:txBody>
      </p:sp>
      <p:sp>
        <p:nvSpPr>
          <p:cNvPr id="71684" name="Rectangle 17"/>
          <p:cNvSpPr/>
          <p:nvPr/>
        </p:nvSpPr>
        <p:spPr>
          <a:xfrm>
            <a:off x="6172200" y="1074738"/>
            <a:ext cx="2863850" cy="492125"/>
          </a:xfrm>
          <a:prstGeom prst="rect">
            <a:avLst/>
          </a:prstGeom>
          <a:noFill/>
          <a:ln w="0" cap="flat" cmpd="sng">
            <a:solidFill>
              <a:srgbClr val="000000"/>
            </a:solidFill>
            <a:prstDash val="solid"/>
            <a:miter/>
            <a:headEnd type="none" w="med" len="med"/>
            <a:tailEnd type="none" w="med" len="med"/>
          </a:ln>
        </p:spPr>
        <p:txBody>
          <a:bodyPr lIns="0" tIns="0" rIns="0" bIns="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a:spcBef>
                <a:spcPct val="0"/>
              </a:spcBef>
              <a:buNone/>
            </a:pPr>
            <a:r>
              <a:rPr lang="en-US" altLang="ru-RU" sz="1800" b="1" dirty="0">
                <a:latin typeface="Times New Roman" panose="02020603050405020304" pitchFamily="18" charset="0"/>
                <a:cs typeface="Times New Roman" panose="02020603050405020304" pitchFamily="18" charset="0"/>
              </a:rPr>
              <a:t>Sufizm (tasavvuf)</a:t>
            </a:r>
            <a:endParaRPr lang="en-US" altLang="ru-RU" sz="1800" b="1" dirty="0">
              <a:latin typeface="Times New Roman" panose="02020603050405020304" pitchFamily="18" charset="0"/>
              <a:ea typeface="Times New Roman" panose="02020603050405020304" pitchFamily="18" charset="0"/>
            </a:endParaRPr>
          </a:p>
        </p:txBody>
      </p:sp>
      <p:sp>
        <p:nvSpPr>
          <p:cNvPr id="71685" name="Rectangle 16"/>
          <p:cNvSpPr/>
          <p:nvPr/>
        </p:nvSpPr>
        <p:spPr>
          <a:xfrm>
            <a:off x="3276600" y="1016000"/>
            <a:ext cx="2749550" cy="550863"/>
          </a:xfrm>
          <a:prstGeom prst="rect">
            <a:avLst/>
          </a:prstGeom>
          <a:noFill/>
          <a:ln w="0" cap="flat" cmpd="sng">
            <a:solidFill>
              <a:srgbClr val="000000"/>
            </a:solidFill>
            <a:prstDash val="solid"/>
            <a:miter/>
            <a:headEnd type="none" w="med" len="med"/>
            <a:tailEnd type="none" w="med" len="med"/>
          </a:ln>
        </p:spPr>
        <p:txBody>
          <a:bodyPr lIns="0" tIns="0" rIns="0" bIns="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a:spcBef>
                <a:spcPct val="0"/>
              </a:spcBef>
              <a:buNone/>
            </a:pPr>
            <a:r>
              <a:rPr lang="en-US" altLang="ru-RU" sz="1800" b="1" dirty="0">
                <a:latin typeface="Times New Roman" panose="02020603050405020304" pitchFamily="18" charset="0"/>
                <a:cs typeface="Times New Roman" panose="02020603050405020304" pitchFamily="18" charset="0"/>
              </a:rPr>
              <a:t>Mutakallimlar maktabi</a:t>
            </a:r>
            <a:endParaRPr lang="en-US" altLang="ru-RU" sz="1800" b="1" dirty="0">
              <a:latin typeface="Times New Roman" panose="02020603050405020304" pitchFamily="18" charset="0"/>
              <a:ea typeface="Times New Roman" panose="02020603050405020304" pitchFamily="18" charset="0"/>
            </a:endParaRPr>
          </a:p>
        </p:txBody>
      </p:sp>
      <p:sp>
        <p:nvSpPr>
          <p:cNvPr id="71686" name="Rectangle 15"/>
          <p:cNvSpPr/>
          <p:nvPr/>
        </p:nvSpPr>
        <p:spPr>
          <a:xfrm>
            <a:off x="173038" y="1752600"/>
            <a:ext cx="2965450" cy="1736725"/>
          </a:xfrm>
          <a:prstGeom prst="rect">
            <a:avLst/>
          </a:prstGeom>
          <a:noFill/>
          <a:ln w="0" cap="flat" cmpd="sng">
            <a:solidFill>
              <a:srgbClr val="000000"/>
            </a:solidFill>
            <a:prstDash val="solid"/>
            <a:miter/>
            <a:headEnd type="none" w="med" len="med"/>
            <a:tailEnd type="none" w="med" len="med"/>
          </a:ln>
        </p:spPr>
        <p:txBody>
          <a:bodyPr lIns="0" tIns="0" rIns="0" bIns="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a:spcBef>
                <a:spcPct val="0"/>
              </a:spcBef>
              <a:buNone/>
            </a:pPr>
            <a:r>
              <a:rPr lang="en-US" altLang="ru-RU" sz="2000" dirty="0">
                <a:latin typeface="Times New Roman" panose="02020603050405020304" pitchFamily="18" charset="0"/>
                <a:cs typeface="Times New Roman" panose="02020603050405020304" pitchFamily="18" charset="0"/>
              </a:rPr>
              <a:t>Xasan al-Basri (624-728), Vasil ibn Ata (699-748), Bisher ibn al-Mutamir (IX), Rashid an-Nasaburi (XI)</a:t>
            </a:r>
            <a:endParaRPr lang="en-US" altLang="ru-RU" sz="2000" dirty="0">
              <a:latin typeface="Times New Roman" panose="02020603050405020304" pitchFamily="18" charset="0"/>
              <a:ea typeface="Times New Roman" panose="02020603050405020304" pitchFamily="18" charset="0"/>
            </a:endParaRPr>
          </a:p>
        </p:txBody>
      </p:sp>
      <p:sp>
        <p:nvSpPr>
          <p:cNvPr id="71687" name="Rectangle 14"/>
          <p:cNvSpPr/>
          <p:nvPr/>
        </p:nvSpPr>
        <p:spPr>
          <a:xfrm>
            <a:off x="6172200" y="1773238"/>
            <a:ext cx="2863850" cy="1736725"/>
          </a:xfrm>
          <a:prstGeom prst="rect">
            <a:avLst/>
          </a:prstGeom>
          <a:noFill/>
          <a:ln w="0" cap="flat" cmpd="sng">
            <a:solidFill>
              <a:srgbClr val="000000"/>
            </a:solidFill>
            <a:prstDash val="solid"/>
            <a:miter/>
            <a:headEnd type="none" w="med" len="med"/>
            <a:tailEnd type="none" w="med" len="med"/>
          </a:ln>
        </p:spPr>
        <p:txBody>
          <a:bodyPr lIns="0" tIns="0" rIns="0" bIns="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a:spcBef>
                <a:spcPct val="0"/>
              </a:spcBef>
              <a:buNone/>
            </a:pPr>
            <a:r>
              <a:rPr lang="en-US" altLang="ru-RU" sz="1800" dirty="0">
                <a:latin typeface="Times New Roman" panose="02020603050405020304" pitchFamily="18" charset="0"/>
                <a:cs typeface="Times New Roman" panose="02020603050405020304" pitchFamily="18" charset="0"/>
              </a:rPr>
              <a:t>Zu-n Nun al-Misri (IX v.), Abu Yazid (um. 874 g.), Abu Xalid ibn Muxammad Gazali (1059-1111 gg.), Axmad Gazali (XII v.) </a:t>
            </a:r>
            <a:endParaRPr lang="ru-RU" altLang="ru-RU" sz="1800" dirty="0">
              <a:latin typeface="Times New Roman" panose="02020603050405020304" pitchFamily="18" charset="0"/>
              <a:ea typeface="Times New Roman" panose="02020603050405020304" pitchFamily="18" charset="0"/>
            </a:endParaRPr>
          </a:p>
        </p:txBody>
      </p:sp>
      <p:sp>
        <p:nvSpPr>
          <p:cNvPr id="71688" name="Rectangle 13"/>
          <p:cNvSpPr/>
          <p:nvPr/>
        </p:nvSpPr>
        <p:spPr>
          <a:xfrm>
            <a:off x="3276600" y="1773238"/>
            <a:ext cx="2546350" cy="1736725"/>
          </a:xfrm>
          <a:prstGeom prst="rect">
            <a:avLst/>
          </a:prstGeom>
          <a:noFill/>
          <a:ln w="0" cap="flat" cmpd="sng">
            <a:solidFill>
              <a:srgbClr val="000000"/>
            </a:solidFill>
            <a:prstDash val="solid"/>
            <a:miter/>
            <a:headEnd type="none" w="med" len="med"/>
            <a:tailEnd type="none" w="med" len="med"/>
          </a:ln>
        </p:spPr>
        <p:txBody>
          <a:bodyPr lIns="0" tIns="0" rIns="0" bIns="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a:spcBef>
                <a:spcPct val="0"/>
              </a:spcBef>
              <a:buNone/>
            </a:pPr>
            <a:r>
              <a:rPr lang="en-US" altLang="ru-RU" sz="1800" dirty="0">
                <a:latin typeface="Times New Roman" panose="02020603050405020304" pitchFamily="18" charset="0"/>
                <a:cs typeface="Times New Roman" panose="02020603050405020304" pitchFamily="18" charset="0"/>
              </a:rPr>
              <a:t>Abu Xasan al-Ashari (874-933 gg.), Shaxristani (XI v.), Nasriddin at-Tusi (XIII v.), Abu Bakr ar-Razi (865-925 gg.)</a:t>
            </a:r>
            <a:endParaRPr lang="en-US" altLang="ru-RU" sz="1800" dirty="0">
              <a:latin typeface="Times New Roman" panose="02020603050405020304" pitchFamily="18" charset="0"/>
              <a:ea typeface="Times New Roman" panose="02020603050405020304" pitchFamily="18" charset="0"/>
            </a:endParaRPr>
          </a:p>
        </p:txBody>
      </p:sp>
      <p:sp>
        <p:nvSpPr>
          <p:cNvPr id="71689" name="Rectangle 12"/>
          <p:cNvSpPr/>
          <p:nvPr/>
        </p:nvSpPr>
        <p:spPr>
          <a:xfrm>
            <a:off x="173038" y="3827463"/>
            <a:ext cx="2592387" cy="2832100"/>
          </a:xfrm>
          <a:prstGeom prst="rect">
            <a:avLst/>
          </a:prstGeom>
          <a:noFill/>
          <a:ln w="0" cap="flat" cmpd="sng">
            <a:solidFill>
              <a:srgbClr val="000000"/>
            </a:solidFill>
            <a:prstDash val="solid"/>
            <a:miter/>
            <a:headEnd type="none" w="med" len="med"/>
            <a:tailEnd type="none" w="med" len="med"/>
          </a:ln>
        </p:spPr>
        <p:txBody>
          <a:bodyPr lIns="0" tIns="0" rIns="0" bIns="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a:spcBef>
                <a:spcPct val="0"/>
              </a:spcBef>
              <a:buNone/>
            </a:pPr>
            <a:r>
              <a:rPr lang="en-US" altLang="ru-RU" sz="2200" dirty="0">
                <a:latin typeface="Times New Roman" panose="02020603050405020304" pitchFamily="18" charset="0"/>
                <a:cs typeface="Times New Roman" panose="02020603050405020304" pitchFamily="18" charset="0"/>
              </a:rPr>
              <a:t>Ilk islom faylasuflari bo‘lib, Ollohning va dunyoning mohiyati haqidagi ta'limotlarni ishlab chiqqanlar</a:t>
            </a:r>
            <a:endParaRPr lang="en-US" altLang="ru-RU" sz="2200" dirty="0">
              <a:latin typeface="Times New Roman" panose="02020603050405020304" pitchFamily="18" charset="0"/>
              <a:ea typeface="Times New Roman" panose="02020603050405020304" pitchFamily="18" charset="0"/>
            </a:endParaRPr>
          </a:p>
        </p:txBody>
      </p:sp>
      <p:sp>
        <p:nvSpPr>
          <p:cNvPr id="71690" name="Rectangle 11"/>
          <p:cNvSpPr/>
          <p:nvPr/>
        </p:nvSpPr>
        <p:spPr>
          <a:xfrm>
            <a:off x="6172200" y="3848100"/>
            <a:ext cx="2863850" cy="2687638"/>
          </a:xfrm>
          <a:prstGeom prst="rect">
            <a:avLst/>
          </a:prstGeom>
          <a:noFill/>
          <a:ln w="0" cap="flat" cmpd="sng">
            <a:solidFill>
              <a:srgbClr val="000000"/>
            </a:solidFill>
            <a:prstDash val="solid"/>
            <a:miter/>
            <a:headEnd type="none" w="med" len="med"/>
            <a:tailEnd type="none" w="med" len="med"/>
          </a:ln>
        </p:spPr>
        <p:txBody>
          <a:bodyPr lIns="0" tIns="0" rIns="0" bIns="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a:spcBef>
                <a:spcPct val="0"/>
              </a:spcBef>
              <a:buNone/>
            </a:pPr>
            <a:r>
              <a:rPr lang="it-IT" altLang="ru-RU" sz="2400" dirty="0">
                <a:latin typeface="Times New Roman" panose="02020603050405020304" pitchFamily="18" charset="0"/>
                <a:cs typeface="Times New Roman" panose="02020603050405020304" pitchFamily="18" charset="0"/>
              </a:rPr>
              <a:t>Dunyoni tark etish va o‘zini Ollohga bag‘ishlash</a:t>
            </a:r>
            <a:endParaRPr lang="it-IT" altLang="ru-RU" sz="2400" dirty="0">
              <a:latin typeface="Times New Roman" panose="02020603050405020304" pitchFamily="18" charset="0"/>
              <a:ea typeface="Times New Roman" panose="02020603050405020304" pitchFamily="18" charset="0"/>
            </a:endParaRPr>
          </a:p>
        </p:txBody>
      </p:sp>
      <p:sp>
        <p:nvSpPr>
          <p:cNvPr id="71691" name="Rectangle 10"/>
          <p:cNvSpPr/>
          <p:nvPr/>
        </p:nvSpPr>
        <p:spPr>
          <a:xfrm>
            <a:off x="3073400" y="3792538"/>
            <a:ext cx="2952750" cy="2879725"/>
          </a:xfrm>
          <a:prstGeom prst="rect">
            <a:avLst/>
          </a:prstGeom>
          <a:noFill/>
          <a:ln w="0" cap="flat" cmpd="sng">
            <a:solidFill>
              <a:srgbClr val="000000"/>
            </a:solidFill>
            <a:prstDash val="solid"/>
            <a:miter/>
            <a:headEnd type="none" w="med" len="med"/>
            <a:tailEnd type="none" w="med" len="med"/>
          </a:ln>
        </p:spPr>
        <p:txBody>
          <a:bodyPr lIns="0" tIns="0" rIns="0" bIns="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a:spcBef>
                <a:spcPct val="0"/>
              </a:spcBef>
              <a:buNone/>
            </a:pPr>
            <a:r>
              <a:rPr lang="en-US" altLang="ru-RU" sz="2400" dirty="0">
                <a:latin typeface="Times New Roman" panose="02020603050405020304" pitchFamily="18" charset="0"/>
                <a:cs typeface="Times New Roman" panose="02020603050405020304" pitchFamily="18" charset="0"/>
              </a:rPr>
              <a:t>Kalom ilmiga asos soldilar va islomning diniy aqidalarini ishlab chiqdilar </a:t>
            </a:r>
            <a:endParaRPr lang="en-US" altLang="ru-RU" sz="2400" dirty="0">
              <a:latin typeface="Times New Roman" panose="02020603050405020304" pitchFamily="18" charset="0"/>
              <a:cs typeface="Times New Roman" panose="02020603050405020304" pitchFamily="18" charset="0"/>
            </a:endParaRPr>
          </a:p>
          <a:p>
            <a:pPr marL="0" lvl="0" indent="0" algn="ctr">
              <a:spcBef>
                <a:spcPct val="0"/>
              </a:spcBef>
              <a:buNone/>
            </a:pPr>
            <a:r>
              <a:rPr lang="en-US" altLang="ru-RU" sz="2400" dirty="0">
                <a:latin typeface="Times New Roman" panose="02020603050405020304" pitchFamily="18" charset="0"/>
                <a:cs typeface="Times New Roman" panose="02020603050405020304" pitchFamily="18" charset="0"/>
              </a:rPr>
              <a:t>(“sharq sxolastikasi”)</a:t>
            </a:r>
            <a:endParaRPr lang="en-US" altLang="ru-RU" sz="2400" dirty="0">
              <a:latin typeface="Times New Roman" panose="02020603050405020304" pitchFamily="18" charset="0"/>
              <a:ea typeface="Times New Roman" panose="02020603050405020304" pitchFamily="18" charset="0"/>
            </a:endParaRPr>
          </a:p>
        </p:txBody>
      </p:sp>
      <p:sp>
        <p:nvSpPr>
          <p:cNvPr id="71692" name="Line 9"/>
          <p:cNvSpPr/>
          <p:nvPr/>
        </p:nvSpPr>
        <p:spPr>
          <a:xfrm>
            <a:off x="1331913" y="658813"/>
            <a:ext cx="0" cy="265112"/>
          </a:xfrm>
          <a:prstGeom prst="line">
            <a:avLst/>
          </a:prstGeom>
          <a:ln w="9525" cap="flat" cmpd="sng">
            <a:solidFill>
              <a:srgbClr val="000000"/>
            </a:solidFill>
            <a:prstDash val="solid"/>
            <a:headEnd type="none" w="med" len="med"/>
            <a:tailEnd type="none" w="med" len="med"/>
          </a:ln>
        </p:spPr>
      </p:sp>
      <p:sp>
        <p:nvSpPr>
          <p:cNvPr id="71693" name="Line 7"/>
          <p:cNvSpPr/>
          <p:nvPr/>
        </p:nvSpPr>
        <p:spPr>
          <a:xfrm>
            <a:off x="4692650" y="603250"/>
            <a:ext cx="0" cy="320675"/>
          </a:xfrm>
          <a:prstGeom prst="line">
            <a:avLst/>
          </a:prstGeom>
          <a:ln w="9525" cap="flat" cmpd="sng">
            <a:solidFill>
              <a:srgbClr val="000000"/>
            </a:solidFill>
            <a:prstDash val="solid"/>
            <a:headEnd type="none" w="med" len="med"/>
            <a:tailEnd type="none" w="med" len="med"/>
          </a:ln>
        </p:spPr>
      </p:sp>
      <p:sp>
        <p:nvSpPr>
          <p:cNvPr id="71694" name="Line 6"/>
          <p:cNvSpPr/>
          <p:nvPr/>
        </p:nvSpPr>
        <p:spPr>
          <a:xfrm>
            <a:off x="1331913" y="1601788"/>
            <a:ext cx="0" cy="168275"/>
          </a:xfrm>
          <a:prstGeom prst="line">
            <a:avLst/>
          </a:prstGeom>
          <a:ln w="9525" cap="flat" cmpd="sng">
            <a:solidFill>
              <a:srgbClr val="000000"/>
            </a:solidFill>
            <a:prstDash val="solid"/>
            <a:headEnd type="none" w="med" len="med"/>
            <a:tailEnd type="none" w="med" len="med"/>
          </a:ln>
        </p:spPr>
      </p:sp>
      <p:sp>
        <p:nvSpPr>
          <p:cNvPr id="71695" name="Line 5"/>
          <p:cNvSpPr/>
          <p:nvPr/>
        </p:nvSpPr>
        <p:spPr>
          <a:xfrm>
            <a:off x="7591425" y="658813"/>
            <a:ext cx="3175" cy="338137"/>
          </a:xfrm>
          <a:prstGeom prst="line">
            <a:avLst/>
          </a:prstGeom>
          <a:ln w="9525" cap="flat" cmpd="sng">
            <a:solidFill>
              <a:srgbClr val="000000"/>
            </a:solidFill>
            <a:prstDash val="solid"/>
            <a:headEnd type="none" w="med" len="med"/>
            <a:tailEnd type="none" w="med" len="med"/>
          </a:ln>
        </p:spPr>
      </p:sp>
      <p:sp>
        <p:nvSpPr>
          <p:cNvPr id="71696" name="Line 4"/>
          <p:cNvSpPr/>
          <p:nvPr/>
        </p:nvSpPr>
        <p:spPr>
          <a:xfrm flipH="1">
            <a:off x="4692650" y="1601788"/>
            <a:ext cx="3175" cy="171450"/>
          </a:xfrm>
          <a:prstGeom prst="line">
            <a:avLst/>
          </a:prstGeom>
          <a:ln w="9525" cap="flat" cmpd="sng">
            <a:solidFill>
              <a:srgbClr val="000000"/>
            </a:solidFill>
            <a:prstDash val="solid"/>
            <a:headEnd type="none" w="med" len="med"/>
            <a:tailEnd type="none" w="med" len="med"/>
          </a:ln>
        </p:spPr>
      </p:sp>
      <p:sp>
        <p:nvSpPr>
          <p:cNvPr id="71697" name="Line 3"/>
          <p:cNvSpPr/>
          <p:nvPr/>
        </p:nvSpPr>
        <p:spPr>
          <a:xfrm>
            <a:off x="1547813" y="3576638"/>
            <a:ext cx="0" cy="215900"/>
          </a:xfrm>
          <a:prstGeom prst="line">
            <a:avLst/>
          </a:prstGeom>
          <a:ln w="9525" cap="flat" cmpd="sng">
            <a:solidFill>
              <a:srgbClr val="000000"/>
            </a:solidFill>
            <a:prstDash val="solid"/>
            <a:headEnd type="none" w="med" len="med"/>
            <a:tailEnd type="none" w="med" len="med"/>
          </a:ln>
        </p:spPr>
      </p:sp>
      <p:sp>
        <p:nvSpPr>
          <p:cNvPr id="71698" name="Line 1"/>
          <p:cNvSpPr/>
          <p:nvPr/>
        </p:nvSpPr>
        <p:spPr>
          <a:xfrm flipH="1">
            <a:off x="4692650" y="3514725"/>
            <a:ext cx="0" cy="217488"/>
          </a:xfrm>
          <a:prstGeom prst="line">
            <a:avLst/>
          </a:prstGeom>
          <a:ln w="9525" cap="flat" cmpd="sng">
            <a:solidFill>
              <a:srgbClr val="000000"/>
            </a:solidFill>
            <a:prstDash val="solid"/>
            <a:headEnd type="none" w="med" len="med"/>
            <a:tailEnd type="none" w="med" len="med"/>
          </a:ln>
        </p:spPr>
      </p:sp>
      <p:sp>
        <p:nvSpPr>
          <p:cNvPr id="71699" name="Line 7"/>
          <p:cNvSpPr/>
          <p:nvPr/>
        </p:nvSpPr>
        <p:spPr>
          <a:xfrm>
            <a:off x="7612063" y="1557338"/>
            <a:ext cx="0" cy="215900"/>
          </a:xfrm>
          <a:prstGeom prst="line">
            <a:avLst/>
          </a:prstGeom>
          <a:ln w="9525" cap="flat" cmpd="sng">
            <a:solidFill>
              <a:srgbClr val="000000"/>
            </a:solidFill>
            <a:prstDash val="solid"/>
            <a:headEnd type="none" w="med" len="med"/>
            <a:tailEnd type="none" w="med" len="med"/>
          </a:ln>
        </p:spPr>
      </p:sp>
      <p:sp>
        <p:nvSpPr>
          <p:cNvPr id="71700" name="Line 7"/>
          <p:cNvSpPr/>
          <p:nvPr/>
        </p:nvSpPr>
        <p:spPr>
          <a:xfrm>
            <a:off x="7740650" y="3571875"/>
            <a:ext cx="0" cy="320675"/>
          </a:xfrm>
          <a:prstGeom prst="line">
            <a:avLst/>
          </a:prstGeom>
          <a:ln w="9525" cap="flat" cmpd="sng">
            <a:solidFill>
              <a:srgbClr val="000000"/>
            </a:solidFill>
            <a:prstDash val="solid"/>
            <a:headEnd type="none" w="med" len="med"/>
            <a:tailEnd type="none" w="med" len="med"/>
          </a:ln>
        </p:spPr>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2" name="Объект 2"/>
          <p:cNvSpPr>
            <a:spLocks noGrp="1"/>
          </p:cNvSpPr>
          <p:nvPr>
            <p:ph idx="1"/>
          </p:nvPr>
        </p:nvSpPr>
        <p:spPr>
          <a:xfrm>
            <a:off x="250825" y="260350"/>
            <a:ext cx="8642350" cy="6408738"/>
          </a:xfrm>
        </p:spPr>
        <p:txBody>
          <a:bodyPr vert="horz" wrap="square" lIns="91440" tIns="45720" rIns="91440" bIns="45720" numCol="1" anchor="t" anchorCtr="0" compatLnSpc="1"/>
          <a:p>
            <a:pPr marL="44450" indent="0" algn="ctr">
              <a:buFont typeface="Georgia" panose="02040502050405020303" pitchFamily="18" charset="0"/>
              <a:buNone/>
            </a:pPr>
            <a:r>
              <a:rPr lang="en-US" altLang="ru-RU" b="1" dirty="0">
                <a:solidFill>
                  <a:srgbClr val="FF0000"/>
                </a:solidFill>
                <a:effectLst>
                  <a:outerShdw blurRad="38100" dist="38100" dir="2700000">
                    <a:srgbClr val="000000"/>
                  </a:outerShdw>
                </a:effectLst>
              </a:rPr>
              <a:t>O‘rta asr Sharq ilmiy-falsafiy qarashlarining o‘ziga xos xususiyatlari</a:t>
            </a:r>
            <a:endParaRPr lang="en-US" altLang="ru-RU" b="1" dirty="0">
              <a:solidFill>
                <a:srgbClr val="FF0000"/>
              </a:solidFill>
              <a:effectLst>
                <a:outerShdw blurRad="38100" dist="38100" dir="2700000">
                  <a:srgbClr val="000000"/>
                </a:outerShdw>
              </a:effectLst>
            </a:endParaRPr>
          </a:p>
          <a:p>
            <a:pPr marL="44450" indent="0">
              <a:buNone/>
            </a:pPr>
            <a:endParaRPr lang="en-US" altLang="ru-RU" sz="2000" dirty="0"/>
          </a:p>
          <a:p>
            <a:pPr marL="44450" indent="0" algn="just">
              <a:buFont typeface="Wingdings" panose="05000000000000000000" pitchFamily="2" charset="2"/>
              <a:buChar char="Ø"/>
            </a:pPr>
            <a:r>
              <a:rPr lang="en-US" altLang="ru-RU" sz="2000" dirty="0">
                <a:latin typeface="Times New Roman" panose="02020603050405020304" pitchFamily="18" charset="0"/>
                <a:cs typeface="Times New Roman" panose="02020603050405020304" pitchFamily="18" charset="0"/>
              </a:rPr>
              <a:t>musulmon falsafasi antik davr falsafasi, Platon va Aristotelning qarashlari ostida shakllangan.</a:t>
            </a:r>
            <a:endParaRPr lang="en-US" altLang="ru-RU" sz="2000" dirty="0">
              <a:latin typeface="Times New Roman" panose="02020603050405020304" pitchFamily="18" charset="0"/>
              <a:cs typeface="Times New Roman" panose="02020603050405020304" pitchFamily="18" charset="0"/>
            </a:endParaRPr>
          </a:p>
          <a:p>
            <a:pPr marL="44450" indent="0" algn="just">
              <a:buFont typeface="Wingdings" panose="05000000000000000000" pitchFamily="2" charset="2"/>
              <a:buChar char="Ø"/>
            </a:pPr>
            <a:r>
              <a:rPr lang="en-US" altLang="ru-RU" sz="2000" dirty="0">
                <a:latin typeface="Times New Roman" panose="02020603050405020304" pitchFamily="18" charset="0"/>
                <a:cs typeface="Times New Roman" panose="02020603050405020304" pitchFamily="18" charset="0"/>
              </a:rPr>
              <a:t>falsafa -  dindan qisman ajralgan holda rivojlanib, dunyoviy bilimlar, madaniyat, san'at, adabiyotning rivojlanishida ijobiy rol</a:t>
            </a:r>
            <a:r>
              <a:rPr lang="ru-RU" altLang="ru-RU" sz="2000" dirty="0">
                <a:latin typeface="Times New Roman" panose="02020603050405020304" pitchFamily="18" charset="0"/>
                <a:cs typeface="Times New Roman" panose="02020603050405020304" pitchFamily="18" charset="0"/>
              </a:rPr>
              <a:t>ь </a:t>
            </a:r>
            <a:r>
              <a:rPr lang="en-US" altLang="ru-RU" sz="2000" dirty="0">
                <a:latin typeface="Times New Roman" panose="02020603050405020304" pitchFamily="18" charset="0"/>
                <a:cs typeface="Times New Roman" panose="02020603050405020304" pitchFamily="18" charset="0"/>
              </a:rPr>
              <a:t>o‘ynagan.</a:t>
            </a:r>
            <a:endParaRPr lang="en-US" altLang="ru-RU" sz="2000" dirty="0">
              <a:latin typeface="Times New Roman" panose="02020603050405020304" pitchFamily="18" charset="0"/>
              <a:cs typeface="Times New Roman" panose="02020603050405020304" pitchFamily="18" charset="0"/>
            </a:endParaRPr>
          </a:p>
          <a:p>
            <a:pPr marL="44450" indent="0" algn="just">
              <a:buFont typeface="Wingdings" panose="05000000000000000000" pitchFamily="2" charset="2"/>
              <a:buChar char="Ø"/>
            </a:pPr>
            <a:r>
              <a:rPr lang="en-US" altLang="ru-RU" sz="2000" dirty="0">
                <a:latin typeface="Times New Roman" panose="02020603050405020304" pitchFamily="18" charset="0"/>
                <a:cs typeface="Times New Roman" panose="02020603050405020304" pitchFamily="18" charset="0"/>
              </a:rPr>
              <a:t>peripatetizm, yoki aristotelizmning o‘yg‘onishi va keyingi rivoji natijasi sifatida Sharq Renessansining boshlanishi.</a:t>
            </a:r>
            <a:endParaRPr lang="en-US" altLang="ru-RU" sz="2000" dirty="0">
              <a:latin typeface="Times New Roman" panose="02020603050405020304" pitchFamily="18" charset="0"/>
              <a:cs typeface="Times New Roman" panose="02020603050405020304" pitchFamily="18" charset="0"/>
            </a:endParaRPr>
          </a:p>
          <a:p>
            <a:pPr marL="44450" indent="0" algn="just">
              <a:buFont typeface="Wingdings" panose="05000000000000000000" pitchFamily="2" charset="2"/>
              <a:buChar char="Ø"/>
            </a:pPr>
            <a:r>
              <a:rPr lang="en-US" altLang="ru-RU" sz="2000" dirty="0">
                <a:latin typeface="Times New Roman" panose="02020603050405020304" pitchFamily="18" charset="0"/>
                <a:cs typeface="Times New Roman" panose="02020603050405020304" pitchFamily="18" charset="0"/>
              </a:rPr>
              <a:t>Vujudi mumkin va vujudi vojib </a:t>
            </a:r>
            <a:r>
              <a:rPr lang="en-US" altLang="ru-RU" sz="2000" dirty="0">
                <a:latin typeface="Times New Roman" panose="02020603050405020304" pitchFamily="18" charset="0"/>
                <a:ea typeface="Times New Roman" panose="02020603050405020304" pitchFamily="18" charset="0"/>
              </a:rPr>
              <a:t>—</a:t>
            </a:r>
            <a:r>
              <a:rPr lang="en-US" altLang="ru-RU" sz="2000" dirty="0">
                <a:latin typeface="Times New Roman" panose="02020603050405020304" pitchFamily="18" charset="0"/>
                <a:cs typeface="Times New Roman" panose="02020603050405020304" pitchFamily="18" charset="0"/>
              </a:rPr>
              <a:t> oʻrta asr Yaqin va Oʻrta Sharq falsafasidagi tushunchalar. Bunga koʻra mavjudot 2 ga </a:t>
            </a:r>
            <a:r>
              <a:rPr lang="en-US" altLang="ru-RU" sz="2000" dirty="0">
                <a:latin typeface="Times New Roman" panose="02020603050405020304" pitchFamily="18" charset="0"/>
                <a:ea typeface="Times New Roman" panose="02020603050405020304" pitchFamily="18" charset="0"/>
              </a:rPr>
              <a:t>—</a:t>
            </a:r>
            <a:r>
              <a:rPr lang="en-US" altLang="ru-RU" sz="2000" dirty="0">
                <a:latin typeface="Times New Roman" panose="02020603050405020304" pitchFamily="18" charset="0"/>
                <a:cs typeface="Times New Roman" panose="02020603050405020304" pitchFamily="18" charset="0"/>
              </a:rPr>
              <a:t> vujudi mumkin (imkoniy mavjud narsalar) va vujudi vojib (zaruriy mavjud narsalar)ga boʻlinadi. Vujudi mumkin </a:t>
            </a:r>
            <a:r>
              <a:rPr lang="en-US" altLang="ru-RU" sz="2000" dirty="0">
                <a:latin typeface="Times New Roman" panose="02020603050405020304" pitchFamily="18" charset="0"/>
                <a:ea typeface="Times New Roman" panose="02020603050405020304" pitchFamily="18" charset="0"/>
              </a:rPr>
              <a:t>—</a:t>
            </a:r>
            <a:r>
              <a:rPr lang="en-US" altLang="ru-RU" sz="2000" dirty="0">
                <a:latin typeface="Times New Roman" panose="02020603050405020304" pitchFamily="18" charset="0"/>
                <a:cs typeface="Times New Roman" panose="02020603050405020304" pitchFamily="18" charset="0"/>
              </a:rPr>
              <a:t> sababsiz vujudga kelmaydigan narsalardir. Vujudi vojib </a:t>
            </a:r>
            <a:r>
              <a:rPr lang="en-US" altLang="ru-RU" sz="2000" dirty="0">
                <a:latin typeface="Times New Roman" panose="02020603050405020304" pitchFamily="18" charset="0"/>
                <a:ea typeface="Times New Roman" panose="02020603050405020304" pitchFamily="18" charset="0"/>
              </a:rPr>
              <a:t>—</a:t>
            </a:r>
            <a:r>
              <a:rPr lang="en-US" altLang="ru-RU" sz="2000" dirty="0">
                <a:latin typeface="Times New Roman" panose="02020603050405020304" pitchFamily="18" charset="0"/>
                <a:cs typeface="Times New Roman" panose="02020603050405020304" pitchFamily="18" charset="0"/>
              </a:rPr>
              <a:t> oʻz-oʻzidan mavjud, uning mavjudligi boshqa narsadan emas, oʻz tabiatidan, mohiyatidan kelib chiqadi. Vujudi mumkin vujudi vojib sababli mavjuddir.</a:t>
            </a:r>
            <a:endParaRPr lang="en-US" altLang="ru-RU" sz="2000" dirty="0">
              <a:latin typeface="Times New Roman" panose="02020603050405020304" pitchFamily="18" charset="0"/>
              <a:cs typeface="Times New Roman" panose="02020603050405020304" pitchFamily="18" charset="0"/>
            </a:endParaRPr>
          </a:p>
          <a:p>
            <a:pPr marL="44450" indent="0"/>
            <a:endParaRPr lang="en-US" altLang="ru-RU" sz="2000" dirty="0"/>
          </a:p>
          <a:p>
            <a:pPr marL="44450" indent="0"/>
            <a:endParaRPr lang="ru-RU" altLang="ru-RU" sz="2000" dirty="0"/>
          </a:p>
          <a:p>
            <a:pPr marL="44450" indent="0"/>
            <a:endParaRPr lang="ru-RU" altLang="ru-RU" sz="3600" b="1" dirty="0">
              <a:solidFill>
                <a:srgbClr val="FF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Прямоугольник 1"/>
          <p:cNvSpPr/>
          <p:nvPr/>
        </p:nvSpPr>
        <p:spPr>
          <a:xfrm>
            <a:off x="468313" y="333375"/>
            <a:ext cx="4211638" cy="563245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ru-RU" sz="24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Abu Bakr </a:t>
            </a:r>
            <a:r>
              <a:rPr kumimoji="0" lang="en-US" sz="24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Roziy</a:t>
            </a:r>
            <a:r>
              <a:rPr kumimoji="0" lang="en-US" sz="2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(865-925)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buyuk</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mutafakkir</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va</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alloma</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entsiklopedik</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olim</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Uning</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falsafiy</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qarashlari</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Eron</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Hind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va</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Qadimgi</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Yunon</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ta'limotlari</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ta'sirida</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shakllangan</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edi</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endPar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Ar-Roziyning</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qayd</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etishicha</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abadiy</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besh</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ibtido</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mavjud</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a:t>
            </a:r>
            <a:endPar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ü"/>
              <a:defRPr/>
            </a:pP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xoliq</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endPar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ü"/>
              <a:defRPr/>
            </a:pP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mutlaq</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makon</a:t>
            </a:r>
            <a:endPar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ü"/>
              <a:defRPr/>
            </a:pP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mutlaq</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zamon</a:t>
            </a:r>
            <a:endPar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ü"/>
              <a:defRPr/>
            </a:pP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ruh</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endPar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ü"/>
              <a:defRPr/>
            </a:pP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modda</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endPar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pic>
        <p:nvPicPr>
          <p:cNvPr id="73731" name="Picture 4" descr="https://im2-tub-ru.yandex.net/i?id=ef47d0321dc303fa906e7c2b5b6e2599&amp;n=33&amp;h=215&amp;w=142"/>
          <p:cNvPicPr>
            <a:picLocks noChangeAspect="1"/>
          </p:cNvPicPr>
          <p:nvPr/>
        </p:nvPicPr>
        <p:blipFill>
          <a:blip r:embed="rId1"/>
          <a:stretch>
            <a:fillRect/>
          </a:stretch>
        </p:blipFill>
        <p:spPr>
          <a:xfrm>
            <a:off x="5292725" y="549275"/>
            <a:ext cx="3440113" cy="4140200"/>
          </a:xfrm>
          <a:prstGeom prst="rect">
            <a:avLst/>
          </a:prstGeom>
          <a:noFill/>
          <a:ln w="9525">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1346" name="Прямоугольник 1"/>
          <p:cNvSpPr>
            <a:spLocks noChangeArrowheads="1"/>
          </p:cNvSpPr>
          <p:nvPr/>
        </p:nvSpPr>
        <p:spPr bwMode="auto">
          <a:xfrm>
            <a:off x="107950" y="333375"/>
            <a:ext cx="5256213" cy="5262563"/>
          </a:xfrm>
          <a:prstGeom prst="rect">
            <a:avLst/>
          </a:prstGeom>
          <a:noFill/>
          <a:ln>
            <a:noFill/>
          </a:ln>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ru-RU"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p>
            <a:pPr marL="457200" marR="0" lvl="0"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v"/>
              <a:defRPr/>
            </a:pPr>
            <a:r>
              <a:rPr kumimoji="0" lang="ru-RU" sz="24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Abu Bakr </a:t>
            </a:r>
            <a:r>
              <a:rPr kumimoji="0" lang="en-US" sz="24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Roziy</a:t>
            </a:r>
            <a:r>
              <a:rPr kumimoji="0" lang="en-US" sz="2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ru-RU"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ma'lum</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darajada</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Demokritning</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atomlar</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va</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bo‘shliq</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haqidagi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nazariyasini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qaytadan</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tikladi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457200" marR="0" lvl="0"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v"/>
              <a:defRPr/>
            </a:pPr>
            <a:r>
              <a:rPr kumimoji="0" lang="en-US" sz="2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Abu Bakr </a:t>
            </a:r>
            <a:r>
              <a:rPr kumimoji="0" lang="en-US" sz="24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Roziy</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ruh</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bilan</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badanning</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birligi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haqidagi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qarashni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talqin</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etdi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endPar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457200" marR="0" lvl="0"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v"/>
              <a:defRPr/>
            </a:pPr>
            <a:r>
              <a:rPr kumimoji="0" lang="en-US" sz="2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Abu Bakr </a:t>
            </a:r>
            <a:r>
              <a:rPr kumimoji="0" lang="en-US" sz="24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Roziy</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tajribaga</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katta</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ahamiyat</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berdi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U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hatto</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bir</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kishining</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tajribasi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amaliyotda</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tekshirilmagan</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mantiqiy</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xulosalardan</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ko‘ra</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afzalligini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qayd</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etdi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endPar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pic>
        <p:nvPicPr>
          <p:cNvPr id="74755" name="Picture 4" descr="https://im2-tub-ru.yandex.net/i?id=ef47d0321dc303fa906e7c2b5b6e2599&amp;n=33&amp;h=215&amp;w=142"/>
          <p:cNvPicPr>
            <a:picLocks noChangeAspect="1"/>
          </p:cNvPicPr>
          <p:nvPr/>
        </p:nvPicPr>
        <p:blipFill>
          <a:blip r:embed="rId1"/>
          <a:stretch>
            <a:fillRect/>
          </a:stretch>
        </p:blipFill>
        <p:spPr>
          <a:xfrm>
            <a:off x="5567363" y="981075"/>
            <a:ext cx="3440112" cy="4140200"/>
          </a:xfrm>
          <a:prstGeom prst="rect">
            <a:avLst/>
          </a:prstGeom>
          <a:noFill/>
          <a:ln w="9525">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Прямоугольник 1"/>
          <p:cNvSpPr/>
          <p:nvPr/>
        </p:nvSpPr>
        <p:spPr>
          <a:xfrm>
            <a:off x="250825" y="333375"/>
            <a:ext cx="4105275" cy="5694363"/>
          </a:xfrm>
          <a:prstGeom prst="rect">
            <a:avLst/>
          </a:prstGeom>
        </p:spPr>
        <p:txBody>
          <a:bodyPr>
            <a:spAutoFit/>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Abu Yusuf ibn </a:t>
            </a:r>
            <a:r>
              <a:rPr kumimoji="0" lang="en-US" sz="2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Ishoq</a:t>
            </a: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al-</a:t>
            </a:r>
            <a:r>
              <a:rPr kumimoji="0" lang="en-US" sz="2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Kindiy</a:t>
            </a: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(800-879)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yirik</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faylasuf</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bo‘lib</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Sharq</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arastuchiligi</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deb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atalgan</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oqimning</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asoschisi</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Abu Yusuf ibn </a:t>
            </a:r>
            <a:r>
              <a:rPr kumimoji="0" lang="en-US" sz="2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Ishoq</a:t>
            </a: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al-</a:t>
            </a:r>
            <a:r>
              <a:rPr kumimoji="0" lang="en-US" sz="2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Kindiy</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turli</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bilim</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sohalariga</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geometriya</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astronomiya</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optika</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meteorologiya</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tabobat</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musiqa</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va</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falsafaga</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bag‘ishlangan</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150ga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yaqin</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asar</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yozgan</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endParaRPr kumimoji="0" lang="ru-RU"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pic>
        <p:nvPicPr>
          <p:cNvPr id="75779" name="Picture 4" descr="https://im3-tub-ru.yandex.net/i?id=49e0f6148c234f6bc2fcedadd3abf345&amp;n=33&amp;h=215&amp;w=138"/>
          <p:cNvPicPr>
            <a:picLocks noChangeAspect="1"/>
          </p:cNvPicPr>
          <p:nvPr/>
        </p:nvPicPr>
        <p:blipFill>
          <a:blip r:embed="rId1"/>
          <a:stretch>
            <a:fillRect/>
          </a:stretch>
        </p:blipFill>
        <p:spPr>
          <a:xfrm>
            <a:off x="5292725" y="836613"/>
            <a:ext cx="3384550" cy="4025900"/>
          </a:xfrm>
          <a:prstGeom prst="rect">
            <a:avLst/>
          </a:prstGeom>
          <a:noFill/>
          <a:ln w="9525">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6802" name="Прямоугольник 1"/>
          <p:cNvSpPr>
            <a:spLocks noChangeArrowheads="1"/>
          </p:cNvSpPr>
          <p:nvPr/>
        </p:nvSpPr>
        <p:spPr bwMode="auto">
          <a:xfrm>
            <a:off x="179388" y="188913"/>
            <a:ext cx="5545138" cy="6494463"/>
          </a:xfrm>
          <a:prstGeom prst="rect">
            <a:avLst/>
          </a:prstGeom>
          <a:noFill/>
          <a:ln>
            <a:noFill/>
          </a:ln>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v"/>
              <a:defRPr/>
            </a:pPr>
            <a:r>
              <a:rPr kumimoji="0" lang="en-U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Abu Yusuf ibn </a:t>
            </a:r>
            <a:r>
              <a:rPr kumimoji="0" lang="en-US" sz="24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Ishoq</a:t>
            </a:r>
            <a:r>
              <a:rPr kumimoji="0" lang="en-U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al-</a:t>
            </a:r>
            <a:r>
              <a:rPr kumimoji="0" lang="en-US" sz="24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Kindiy</a:t>
            </a:r>
            <a:r>
              <a:rPr kumimoji="0" lang="en-U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falsafasida</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har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qanday</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ashyo</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bir-biri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bilan</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o‘zaro</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bog‘langan</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besh</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qismni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v"/>
              <a:defRPr/>
            </a:pP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Modda</a:t>
            </a:r>
            <a:endPar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v"/>
              <a:defRPr/>
            </a:pP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Shakl</a:t>
            </a:r>
            <a:endPar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v"/>
              <a:defRPr/>
            </a:pP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Harakat</a:t>
            </a:r>
            <a:endPar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v"/>
              <a:defRPr/>
            </a:pP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Makon</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endPar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v"/>
              <a:defRPr/>
            </a:pP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Zamonning</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mavjudligini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taqozo</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qiladi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endPar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v"/>
              <a:defRPr/>
            </a:pP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Mutakallimlarga</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qarshi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o‘laroq</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Abu Yusuf ibn </a:t>
            </a:r>
            <a:r>
              <a:rPr kumimoji="0" lang="en-US" sz="24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Ishoq</a:t>
            </a:r>
            <a:r>
              <a:rPr kumimoji="0" lang="en-U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al-</a:t>
            </a:r>
            <a:r>
              <a:rPr kumimoji="0" lang="en-US" sz="24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Kindiy</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tabiatda</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sababiy</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bog‘lanishlarning</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mustahkamligini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qayd</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etadi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Xudo</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bilan</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dunyoning</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o‘zaro</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munosabatini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esa</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sabab</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va</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oqibat</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sifatida</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qarab</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altLang="ru-RU"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chiqadi</a:t>
            </a:r>
            <a:r>
              <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endParaRPr kumimoji="0" lang="en-US"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pic>
        <p:nvPicPr>
          <p:cNvPr id="76803" name="Picture 4" descr="https://im3-tub-ru.yandex.net/i?id=49e0f6148c234f6bc2fcedadd3abf345&amp;n=33&amp;h=215&amp;w=138"/>
          <p:cNvPicPr>
            <a:picLocks noChangeAspect="1"/>
          </p:cNvPicPr>
          <p:nvPr/>
        </p:nvPicPr>
        <p:blipFill>
          <a:blip r:embed="rId1"/>
          <a:stretch>
            <a:fillRect/>
          </a:stretch>
        </p:blipFill>
        <p:spPr>
          <a:xfrm>
            <a:off x="5580063" y="620713"/>
            <a:ext cx="3384550" cy="4025900"/>
          </a:xfrm>
          <a:prstGeom prst="rect">
            <a:avLst/>
          </a:prstGeom>
          <a:noFill/>
          <a:ln w="9525">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7826" name="Picture 2" descr="F:\Духовность\photos\Аль Хоразми 1.jpg"/>
          <p:cNvPicPr>
            <a:picLocks noGrp="1" noChangeAspect="1"/>
          </p:cNvPicPr>
          <p:nvPr>
            <p:ph idx="1"/>
          </p:nvPr>
        </p:nvPicPr>
        <p:blipFill>
          <a:blip r:embed="rId1"/>
          <a:srcRect/>
          <a:stretch>
            <a:fillRect/>
          </a:stretch>
        </p:blipFill>
        <p:spPr>
          <a:xfrm>
            <a:off x="5148263" y="260350"/>
            <a:ext cx="3495675" cy="4525963"/>
          </a:xfrm>
        </p:spPr>
      </p:pic>
      <p:sp>
        <p:nvSpPr>
          <p:cNvPr id="2" name="Прямоугольник 1"/>
          <p:cNvSpPr/>
          <p:nvPr/>
        </p:nvSpPr>
        <p:spPr>
          <a:xfrm>
            <a:off x="0" y="117475"/>
            <a:ext cx="4787900" cy="6002338"/>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2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Muhammad al-</a:t>
            </a:r>
            <a:r>
              <a:rPr kumimoji="0" lang="en-US" sz="24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Xorazmiy</a:t>
            </a:r>
            <a:r>
              <a:rPr kumimoji="0" lang="en-US" sz="2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(780-850) IX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asrning</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eng</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yirik</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entsiklopedik</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olimi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bo‘lib</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Xorazmda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tug‘ilgan</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Sharqning</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birinchi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Akademiyasi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bo‘lgan</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Bag‘doddagi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Baytul</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hikma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Donishmandlik</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uyi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asoschisi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hisoblanadi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Algoritm</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so‘zi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al-</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Xorazmiy</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ismining</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lotincha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talaffuzidir</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endPar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sz="2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Muhammad al </a:t>
            </a:r>
            <a:r>
              <a:rPr kumimoji="0" lang="en-US" sz="24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Xorazmiy</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qalamiga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Astranomik</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jadvallar</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«Hind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hisobi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haqida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risola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Quyosh</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soatlari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haqida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risola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Musiqa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bo‘yicha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risola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va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boshqa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asarlar</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mansubdir</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endPar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8850" name="Прямоугольник 1"/>
          <p:cNvSpPr/>
          <p:nvPr/>
        </p:nvSpPr>
        <p:spPr>
          <a:xfrm>
            <a:off x="73025" y="150813"/>
            <a:ext cx="5364163" cy="48323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spcBef>
                <a:spcPct val="0"/>
              </a:spcBef>
              <a:buNone/>
            </a:pPr>
            <a:r>
              <a:rPr lang="en-US" altLang="ru-RU" sz="2800" b="1" dirty="0">
                <a:solidFill>
                  <a:srgbClr val="FF0000"/>
                </a:solidFill>
              </a:rPr>
              <a:t>Ahmad al-Fargʻoniy</a:t>
            </a:r>
            <a:endParaRPr lang="en-US" altLang="ru-RU" sz="2800" b="1" dirty="0">
              <a:solidFill>
                <a:srgbClr val="FF0000"/>
              </a:solidFill>
            </a:endParaRPr>
          </a:p>
          <a:p>
            <a:pPr marL="0" lvl="0" indent="0" algn="just">
              <a:spcBef>
                <a:spcPct val="0"/>
              </a:spcBef>
              <a:buNone/>
            </a:pPr>
            <a:r>
              <a:rPr lang="en-US" altLang="ru-RU" sz="2800" dirty="0"/>
              <a:t>(797-865) Farg‘onada tug‘ilgan bo‘lib, Markaziy Osiyoda, Iroq va Misrda ijod qilgan. Uning asosiy tadqiqot mavzusi astronomiya, jug‘rofiya, geodeziya sohalarida edi. U o‘z asarlarida o‘quvchini dunyoning tuzilishiga doir ma'lumotlar bilan tanishtiradi, sayyoralar harakati, taqvim va jug‘rofiyani sharhlab beradi. </a:t>
            </a:r>
            <a:endParaRPr lang="en-US" altLang="ru-RU" sz="2800" dirty="0"/>
          </a:p>
        </p:txBody>
      </p:sp>
      <p:pic>
        <p:nvPicPr>
          <p:cNvPr id="78851" name="Picture 4" descr="http://people.ziyonet.uz/uploads/person/person/55387baba3fee.jpg"/>
          <p:cNvPicPr>
            <a:picLocks noChangeAspect="1"/>
          </p:cNvPicPr>
          <p:nvPr/>
        </p:nvPicPr>
        <p:blipFill>
          <a:blip r:embed="rId1"/>
          <a:stretch>
            <a:fillRect/>
          </a:stretch>
        </p:blipFill>
        <p:spPr>
          <a:xfrm>
            <a:off x="5508625" y="404813"/>
            <a:ext cx="3167063" cy="3665537"/>
          </a:xfrm>
          <a:prstGeom prst="rect">
            <a:avLst/>
          </a:prstGeom>
          <a:noFill/>
          <a:ln w="9525">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6" name="Объект 2"/>
          <p:cNvSpPr>
            <a:spLocks noGrp="1"/>
          </p:cNvSpPr>
          <p:nvPr>
            <p:ph idx="1"/>
          </p:nvPr>
        </p:nvSpPr>
        <p:spPr>
          <a:xfrm>
            <a:off x="107950" y="0"/>
            <a:ext cx="5543550" cy="6597650"/>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US" sz="2800" b="0"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Abu Nasr ibn Muhammad </a:t>
            </a:r>
            <a:r>
              <a:rPr kumimoji="0" lang="en-US" sz="2800" b="0"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Forobiy</a:t>
            </a:r>
            <a:r>
              <a:rPr kumimoji="0" lang="en-US" sz="2800" b="0"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(798-865)</a:t>
            </a:r>
            <a:endParaRPr kumimoji="0" lang="en-US" sz="2800" b="0"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US" sz="2400" b="0" i="0" u="none" strike="noStrike" kern="0" cap="none" spc="0" normalizeH="0" baseline="0" noProof="0" dirty="0">
                <a:ln>
                  <a:noFill/>
                </a:ln>
                <a:solidFill>
                  <a:schemeClr val="tx1"/>
                </a:solidFill>
                <a:effectLst/>
                <a:uLnTx/>
                <a:uFillTx/>
                <a:latin typeface="+mn-lt"/>
                <a:ea typeface="+mn-ea"/>
                <a:cs typeface="+mn-cs"/>
              </a:rPr>
              <a:t>«</a:t>
            </a:r>
            <a:r>
              <a:rPr kumimoji="0" lang="en-US" sz="2400" b="0" i="0" u="none" strike="noStrike" kern="0" cap="none" spc="0" normalizeH="0" baseline="0" noProof="0" dirty="0" err="1">
                <a:ln>
                  <a:noFill/>
                </a:ln>
                <a:solidFill>
                  <a:schemeClr val="tx1"/>
                </a:solidFill>
                <a:effectLst/>
                <a:uLnTx/>
                <a:uFillTx/>
                <a:latin typeface="+mn-lt"/>
                <a:ea typeface="+mn-ea"/>
                <a:cs typeface="+mn-cs"/>
              </a:rPr>
              <a:t>Sharq</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Arastusi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va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Ikkinchi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muallim</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Arastudan</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keyin</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unvonlariga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sazovor</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bo‘lgan</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buyuk</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faylasuf</a:t>
            </a:r>
            <a:r>
              <a:rPr kumimoji="0" lang="en-US" sz="2400" b="0" i="0" u="none" strike="noStrike" kern="0" cap="none" spc="0" normalizeH="0" baseline="0" noProof="0" dirty="0">
                <a:ln>
                  <a:noFill/>
                </a:ln>
                <a:solidFill>
                  <a:schemeClr val="tx1"/>
                </a:solidFill>
                <a:effectLst/>
                <a:uLnTx/>
                <a:uFillTx/>
                <a:latin typeface="+mn-lt"/>
                <a:ea typeface="+mn-ea"/>
                <a:cs typeface="+mn-cs"/>
              </a:rPr>
              <a:t>. </a:t>
            </a:r>
            <a:endParaRPr kumimoji="0" lang="en-US" sz="24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US" sz="2400" b="0"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Abu Nasr ibn Muhammad </a:t>
            </a:r>
            <a:r>
              <a:rPr kumimoji="0" lang="en-US" sz="2400" b="0"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Forobiy</a:t>
            </a:r>
            <a:r>
              <a:rPr kumimoji="0" lang="en-US" sz="2400" b="0" i="0" u="none" strike="noStrike" kern="0" cap="none" spc="0" normalizeH="0" baseline="0" noProof="0" dirty="0">
                <a:ln>
                  <a:noFill/>
                </a:ln>
                <a:solidFill>
                  <a:schemeClr val="tx1"/>
                </a:solidFill>
                <a:effectLst/>
                <a:uLnTx/>
                <a:uFillTx/>
                <a:latin typeface="+mn-lt"/>
                <a:ea typeface="+mn-ea"/>
                <a:cs typeface="+mn-cs"/>
              </a:rPr>
              <a:t> 873 </a:t>
            </a:r>
            <a:r>
              <a:rPr kumimoji="0" lang="en-US" sz="2400" b="0" i="0" u="none" strike="noStrike" kern="0" cap="none" spc="0" normalizeH="0" baseline="0" noProof="0" dirty="0" err="1">
                <a:ln>
                  <a:noFill/>
                </a:ln>
                <a:solidFill>
                  <a:schemeClr val="tx1"/>
                </a:solidFill>
                <a:effectLst/>
                <a:uLnTx/>
                <a:uFillTx/>
                <a:latin typeface="+mn-lt"/>
                <a:ea typeface="+mn-ea"/>
                <a:cs typeface="+mn-cs"/>
              </a:rPr>
              <a:t>yilda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Forob</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shahrida</a:t>
            </a:r>
            <a:r>
              <a:rPr kumimoji="0" lang="en-US" sz="2400" b="0" i="0" u="none" strike="noStrike" kern="0" cap="none" spc="0" normalizeH="0" baseline="0" noProof="0" dirty="0">
                <a:ln>
                  <a:noFill/>
                </a:ln>
                <a:solidFill>
                  <a:schemeClr val="tx1"/>
                </a:solidFill>
                <a:effectLst/>
                <a:uLnTx/>
                <a:uFillTx/>
                <a:latin typeface="+mn-lt"/>
                <a:ea typeface="+mn-ea"/>
                <a:cs typeface="+mn-cs"/>
              </a:rPr>
              <a:t> (Aris </a:t>
            </a:r>
            <a:r>
              <a:rPr kumimoji="0" lang="en-US" sz="2400" b="0" i="0" u="none" strike="noStrike" kern="0" cap="none" spc="0" normalizeH="0" baseline="0" noProof="0" dirty="0" err="1">
                <a:ln>
                  <a:noFill/>
                </a:ln>
                <a:solidFill>
                  <a:schemeClr val="tx1"/>
                </a:solidFill>
                <a:effectLst/>
                <a:uLnTx/>
                <a:uFillTx/>
                <a:latin typeface="+mn-lt"/>
                <a:ea typeface="+mn-ea"/>
                <a:cs typeface="+mn-cs"/>
              </a:rPr>
              <a:t>daryosining</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Sirdaryoga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quyiladigan</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joyi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tug‘ilgan</a:t>
            </a:r>
            <a:r>
              <a:rPr kumimoji="0" lang="en-US" sz="2400" b="0" i="0" u="none" strike="noStrike" kern="0" cap="none" spc="0" normalizeH="0" baseline="0" noProof="0" dirty="0">
                <a:ln>
                  <a:noFill/>
                </a:ln>
                <a:solidFill>
                  <a:schemeClr val="tx1"/>
                </a:solidFill>
                <a:effectLst/>
                <a:uLnTx/>
                <a:uFillTx/>
                <a:latin typeface="+mn-lt"/>
                <a:ea typeface="+mn-ea"/>
                <a:cs typeface="+mn-cs"/>
              </a:rPr>
              <a:t>. </a:t>
            </a:r>
            <a:endParaRPr kumimoji="0" lang="en-US" sz="24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US" sz="2400" b="0"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Abu Nasr ibn Muhammad </a:t>
            </a:r>
            <a:r>
              <a:rPr kumimoji="0" lang="en-US" sz="2400" b="0"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Forobiy</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falsafaga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oid</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Aql</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xaqida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risola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Falsafadan</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oldin</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nimani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bilish</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kerak</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Falsafa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manbaalari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Substantsiya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xaqida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Logikaga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kirish</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kabi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risolalar</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yaratgan</a:t>
            </a:r>
            <a:endParaRPr kumimoji="0" lang="en-US" sz="24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endParaRPr kumimoji="0" lang="ru-RU" altLang="ru-RU" sz="2800" b="0" i="0" u="none" strike="noStrike" kern="0" cap="none" spc="0" normalizeH="0" baseline="0" noProof="0" dirty="0">
              <a:ln>
                <a:noFill/>
              </a:ln>
              <a:solidFill>
                <a:schemeClr val="tx1"/>
              </a:solidFill>
              <a:effectLst/>
              <a:uLnTx/>
              <a:uFillTx/>
              <a:latin typeface="+mn-lt"/>
              <a:ea typeface="+mn-ea"/>
              <a:cs typeface="+mn-cs"/>
            </a:endParaRPr>
          </a:p>
        </p:txBody>
      </p:sp>
      <p:pic>
        <p:nvPicPr>
          <p:cNvPr id="80899" name="Picture 2" descr="F:\Духовность\photos\Аль Фароби2.jpg"/>
          <p:cNvPicPr>
            <a:picLocks noChangeAspect="1"/>
          </p:cNvPicPr>
          <p:nvPr/>
        </p:nvPicPr>
        <p:blipFill>
          <a:blip r:embed="rId1"/>
          <a:stretch>
            <a:fillRect/>
          </a:stretch>
        </p:blipFill>
        <p:spPr>
          <a:xfrm>
            <a:off x="5656263" y="188913"/>
            <a:ext cx="3416300" cy="4032250"/>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10" name="Rectangle 3"/>
          <p:cNvSpPr>
            <a:spLocks noGrp="1"/>
          </p:cNvSpPr>
          <p:nvPr>
            <p:ph type="body" idx="4294967295"/>
          </p:nvPr>
        </p:nvSpPr>
        <p:spPr>
          <a:xfrm>
            <a:off x="250825" y="404813"/>
            <a:ext cx="8642350" cy="6264275"/>
          </a:xfrm>
          <a:ln>
            <a:solidFill>
              <a:schemeClr val="accent1">
                <a:alpha val="100000"/>
              </a:schemeClr>
            </a:solidFill>
            <a:miter lim="800000"/>
          </a:ln>
        </p:spPr>
        <p:txBody>
          <a:bodyPr vert="horz" wrap="square" lIns="91440" tIns="45720" rIns="91440" bIns="45720" anchor="t" anchorCtr="0"/>
          <a:p>
            <a:pPr marL="0" indent="0" algn="just" eaLnBrk="1" hangingPunct="1">
              <a:lnSpc>
                <a:spcPct val="80000"/>
              </a:lnSpc>
              <a:buSzPct val="90000"/>
              <a:buNone/>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None/>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None/>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None/>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None/>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None/>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None/>
            </a:pPr>
            <a:endParaRPr lang="en-US" altLang="ru-RU" sz="2000" dirty="0">
              <a:solidFill>
                <a:srgbClr val="000000"/>
              </a:solidFill>
              <a:latin typeface="Times New Roman" panose="02020603050405020304" pitchFamily="18" charset="0"/>
              <a:cs typeface="Times New Roman" panose="02020603050405020304" pitchFamily="18" charset="0"/>
            </a:endParaRPr>
          </a:p>
          <a:p>
            <a:pPr marL="0" indent="0" algn="ctr" eaLnBrk="1" hangingPunct="1">
              <a:lnSpc>
                <a:spcPct val="80000"/>
              </a:lnSpc>
              <a:buSzPct val="90000"/>
              <a:buNone/>
            </a:pPr>
            <a:r>
              <a:rPr lang="en-US" altLang="ru-RU" dirty="0">
                <a:solidFill>
                  <a:srgbClr val="000000"/>
                </a:solidFill>
                <a:latin typeface="Times New Roman" panose="02020603050405020304" pitchFamily="18" charset="0"/>
                <a:cs typeface="Times New Roman" panose="02020603050405020304" pitchFamily="18" charset="0"/>
              </a:rPr>
              <a:t>1. </a:t>
            </a:r>
            <a:r>
              <a:rPr lang="en-US" altLang="ru-RU" dirty="0">
                <a:solidFill>
                  <a:srgbClr val="000000"/>
                </a:solidFill>
                <a:latin typeface="Times New Roman" panose="02020603050405020304" pitchFamily="18" charset="0"/>
                <a:cs typeface="Times New Roman" panose="02020603050405020304" pitchFamily="18" charset="0"/>
              </a:rPr>
              <a:t>Qadimgi Sharq  falsafasining  vujudga kelishi va rivojlanishining umumiy qonuniyatlari.  (Bobil, Misr, Hindiston, Xitoy) falsafasi</a:t>
            </a:r>
            <a:endParaRPr lang="en-US" altLang="ru-RU" dirty="0">
              <a:solidFill>
                <a:srgbClr val="000000"/>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22" name="Заголовок 1"/>
          <p:cNvSpPr>
            <a:spLocks noGrp="1" noChangeArrowheads="1"/>
          </p:cNvSpPr>
          <p:nvPr>
            <p:ph type="title"/>
          </p:nvPr>
        </p:nvSpPr>
        <p:spPr>
          <a:xfrm>
            <a:off x="30163" y="100013"/>
            <a:ext cx="9082088" cy="1960563"/>
          </a:xfrm>
          <a:solidFill>
            <a:schemeClr val="accent1"/>
          </a:solidFill>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400" b="0"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j-lt"/>
                <a:ea typeface="+mj-ea"/>
                <a:cs typeface="+mj-cs"/>
              </a:rPr>
              <a:t>Abu Nasr </a:t>
            </a:r>
            <a:r>
              <a:rPr kumimoji="0" lang="en-US" altLang="ru-RU" sz="2400" b="0"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j-lt"/>
                <a:ea typeface="+mj-ea"/>
                <a:cs typeface="+mj-cs"/>
              </a:rPr>
              <a:t>Forobiy</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fikricha</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yagona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borliq</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olti</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bosqichdan</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iborat</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bo‘lib</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ular</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ayni</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bir</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vaqtda</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barcha</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mavjud</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narsalarning</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ibtidosi</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sifatida</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bir-birlari</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bilan</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sababiy</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r>
              <a:rPr kumimoji="0" lang="en-US" altLang="ru-RU" sz="2400" b="0" i="0" u="none" strike="noStrike" kern="0" cap="none" spc="0" normalizeH="0" baseline="0" noProof="0" dirty="0" err="1">
                <a:ln>
                  <a:noFill/>
                </a:ln>
                <a:solidFill>
                  <a:schemeClr val="tx1"/>
                </a:solidFill>
                <a:effectLst/>
                <a:uLnTx/>
                <a:uFillTx/>
                <a:latin typeface="+mj-lt"/>
                <a:ea typeface="+mj-ea"/>
                <a:cs typeface="+mj-cs"/>
              </a:rPr>
              <a:t>bog‘lanishdadirlar</a:t>
            </a:r>
            <a:r>
              <a:rPr kumimoji="0" lang="en-US" altLang="ru-RU" sz="2400" b="0" i="0" u="none" strike="noStrike" kern="0" cap="none" spc="0" normalizeH="0" baseline="0" noProof="0" dirty="0">
                <a:ln>
                  <a:noFill/>
                </a:ln>
                <a:solidFill>
                  <a:schemeClr val="tx1"/>
                </a:solidFill>
                <a:effectLst/>
                <a:uLnTx/>
                <a:uFillTx/>
                <a:latin typeface="+mj-lt"/>
                <a:ea typeface="+mj-ea"/>
                <a:cs typeface="+mj-cs"/>
              </a:rPr>
              <a:t>. </a:t>
            </a:r>
            <a:endParaRPr kumimoji="0" lang="ru-RU" altLang="ru-RU" sz="2400" b="0" i="0" u="none" strike="noStrike" kern="0" cap="none" spc="0" normalizeH="0" baseline="0" noProof="0" dirty="0">
              <a:ln>
                <a:noFill/>
              </a:ln>
              <a:solidFill>
                <a:schemeClr val="tx1"/>
              </a:solidFill>
              <a:effectLst/>
              <a:uLnTx/>
              <a:uFillTx/>
              <a:latin typeface="+mj-lt"/>
              <a:ea typeface="+mj-ea"/>
              <a:cs typeface="+mj-cs"/>
            </a:endParaRPr>
          </a:p>
        </p:txBody>
      </p:sp>
      <p:sp>
        <p:nvSpPr>
          <p:cNvPr id="81923" name="Содержимое 2"/>
          <p:cNvSpPr>
            <a:spLocks noGrp="1"/>
          </p:cNvSpPr>
          <p:nvPr>
            <p:ph idx="1"/>
          </p:nvPr>
        </p:nvSpPr>
        <p:spPr>
          <a:xfrm>
            <a:off x="457200" y="2060575"/>
            <a:ext cx="7239000" cy="4395788"/>
          </a:xfrm>
        </p:spPr>
        <p:txBody>
          <a:bodyPr vert="horz" wrap="square" lIns="91440" tIns="45720" rIns="91440" bIns="45720" anchor="t" anchorCtr="0"/>
          <a:p>
            <a:pPr eaLnBrk="1" hangingPunct="1"/>
            <a:r>
              <a:rPr lang="en-US" altLang="ru-RU" sz="2800" b="1" dirty="0"/>
              <a:t>1) Xudo (vujudi vojib — Alloh)</a:t>
            </a:r>
            <a:endParaRPr lang="en-US" altLang="ru-RU" sz="2800" b="1" dirty="0"/>
          </a:p>
          <a:p>
            <a:pPr eaLnBrk="1" hangingPunct="1"/>
            <a:r>
              <a:rPr lang="en-US" altLang="ru-RU" sz="2800" b="1" dirty="0"/>
              <a:t>2) samoviy jismlar borlig‘i</a:t>
            </a:r>
            <a:endParaRPr lang="en-US" altLang="ru-RU" sz="2800" b="1" dirty="0"/>
          </a:p>
          <a:p>
            <a:pPr eaLnBrk="1" hangingPunct="1"/>
            <a:r>
              <a:rPr lang="en-US" altLang="ru-RU" sz="2800" b="1" dirty="0"/>
              <a:t>3) faol aql</a:t>
            </a:r>
            <a:endParaRPr lang="en-US" altLang="ru-RU" sz="2800" b="1" dirty="0"/>
          </a:p>
          <a:p>
            <a:pPr eaLnBrk="1" hangingPunct="1"/>
            <a:r>
              <a:rPr lang="en-US" altLang="ru-RU" sz="2800" b="1" dirty="0"/>
              <a:t>4) ruh</a:t>
            </a:r>
            <a:endParaRPr lang="en-US" altLang="ru-RU" sz="2800" b="1" dirty="0"/>
          </a:p>
          <a:p>
            <a:pPr eaLnBrk="1" hangingPunct="1"/>
            <a:r>
              <a:rPr lang="en-US" altLang="ru-RU" sz="2800" b="1" dirty="0"/>
              <a:t>5) shakl</a:t>
            </a:r>
            <a:endParaRPr lang="en-US" altLang="ru-RU" sz="2800" b="1" dirty="0"/>
          </a:p>
          <a:p>
            <a:pPr eaLnBrk="1" hangingPunct="1"/>
            <a:r>
              <a:rPr lang="en-US" altLang="ru-RU" sz="2800" b="1" dirty="0"/>
              <a:t>6) modda</a:t>
            </a:r>
            <a:endParaRPr lang="ru-RU" altLang="ru-RU" sz="2800" b="1"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Объект 2"/>
          <p:cNvSpPr>
            <a:spLocks noGrp="1"/>
          </p:cNvSpPr>
          <p:nvPr>
            <p:ph idx="1"/>
          </p:nvPr>
        </p:nvSpPr>
        <p:spPr>
          <a:xfrm>
            <a:off x="0" y="404813"/>
            <a:ext cx="4643438" cy="5832475"/>
          </a:xfrm>
        </p:spPr>
        <p:txBody>
          <a:bodyPr vert="horz" wrap="square" lIns="91440" tIns="45720" rIns="91440" bIns="45720" numCol="1" anchor="t" anchorCtr="0" compatLnSpc="1">
            <a:normAutofit lnSpcReduction="10000"/>
          </a:bodyPr>
          <a:lstStyle/>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US" sz="24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Abu </a:t>
            </a:r>
            <a:r>
              <a:rPr kumimoji="0" lang="en-US" sz="2400" b="1"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Rayhon</a:t>
            </a:r>
            <a:r>
              <a:rPr kumimoji="0" lang="en-US" sz="24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Muhammad ibn Ahmad </a:t>
            </a:r>
            <a:r>
              <a:rPr kumimoji="0" lang="en-US" sz="2400" b="1"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Beruniy</a:t>
            </a:r>
            <a:r>
              <a:rPr kumimoji="0" lang="en-US" sz="24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400" b="0" i="0" u="none" strike="noStrike" kern="0" cap="none" spc="0" normalizeH="0" baseline="0" noProof="0" dirty="0">
                <a:ln>
                  <a:noFill/>
                </a:ln>
                <a:solidFill>
                  <a:schemeClr val="tx1"/>
                </a:solidFill>
                <a:effectLst/>
                <a:uLnTx/>
                <a:uFillTx/>
                <a:latin typeface="+mn-lt"/>
                <a:ea typeface="+mn-ea"/>
                <a:cs typeface="+mn-cs"/>
              </a:rPr>
              <a:t>(</a:t>
            </a:r>
            <a:r>
              <a:rPr kumimoji="0" lang="en-US" sz="2400" b="0" i="0" u="none" strike="noStrike" kern="0" cap="none" spc="0" normalizeH="0" baseline="0" noProof="0" dirty="0">
                <a:ln>
                  <a:noFill/>
                </a:ln>
                <a:solidFill>
                  <a:schemeClr val="tx1"/>
                </a:solidFill>
                <a:effectLst/>
                <a:uLnTx/>
                <a:uFillTx/>
                <a:latin typeface="+mn-lt"/>
                <a:ea typeface="+mn-ea"/>
                <a:cs typeface="+mn-cs"/>
              </a:rPr>
              <a:t>(973-1048) </a:t>
            </a:r>
            <a:r>
              <a:rPr kumimoji="0" lang="en-US" sz="2400" b="0" i="0" u="none" strike="noStrike" kern="0" cap="none" spc="0" normalizeH="0" baseline="0" noProof="0" dirty="0" err="1">
                <a:ln>
                  <a:noFill/>
                </a:ln>
                <a:solidFill>
                  <a:schemeClr val="tx1"/>
                </a:solidFill>
                <a:effectLst/>
                <a:uLnTx/>
                <a:uFillTx/>
                <a:latin typeface="+mn-lt"/>
                <a:ea typeface="+mn-ea"/>
                <a:cs typeface="+mn-cs"/>
              </a:rPr>
              <a:t>buyuk</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entsiklopedik</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olim</a:t>
            </a:r>
            <a:r>
              <a:rPr kumimoji="0" lang="en-US" sz="2400" b="0" i="0" u="none" strike="noStrike" kern="0" cap="none" spc="0" normalizeH="0" baseline="0" noProof="0" dirty="0">
                <a:ln>
                  <a:noFill/>
                </a:ln>
                <a:solidFill>
                  <a:schemeClr val="tx1"/>
                </a:solidFill>
                <a:effectLst/>
                <a:uLnTx/>
                <a:uFillTx/>
                <a:latin typeface="+mn-lt"/>
                <a:ea typeface="+mn-ea"/>
                <a:cs typeface="+mn-cs"/>
              </a:rPr>
              <a:t>, 973 </a:t>
            </a:r>
            <a:r>
              <a:rPr kumimoji="0" lang="en-US" sz="2400" b="0" i="0" u="none" strike="noStrike" kern="0" cap="none" spc="0" normalizeH="0" baseline="0" noProof="0" dirty="0" err="1">
                <a:ln>
                  <a:noFill/>
                </a:ln>
                <a:solidFill>
                  <a:schemeClr val="tx1"/>
                </a:solidFill>
                <a:effectLst/>
                <a:uLnTx/>
                <a:uFillTx/>
                <a:latin typeface="+mn-lt"/>
                <a:ea typeface="+mn-ea"/>
                <a:cs typeface="+mn-cs"/>
              </a:rPr>
              <a:t>yilda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qadimgi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Xorazmning</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poytaxti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Qiyot</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atrofida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tavallud</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topgan</a:t>
            </a:r>
            <a:r>
              <a:rPr kumimoji="0" lang="en-US" sz="2400" b="0" i="0" u="none" strike="noStrike" kern="0" cap="none" spc="0" normalizeH="0" baseline="0" noProof="0" dirty="0">
                <a:ln>
                  <a:noFill/>
                </a:ln>
                <a:solidFill>
                  <a:schemeClr val="tx1"/>
                </a:solidFill>
                <a:effectLst/>
                <a:uLnTx/>
                <a:uFillTx/>
                <a:latin typeface="+mn-lt"/>
                <a:ea typeface="+mn-ea"/>
                <a:cs typeface="+mn-cs"/>
              </a:rPr>
              <a:t>. 16 </a:t>
            </a:r>
            <a:r>
              <a:rPr kumimoji="0" lang="en-US" sz="2400" b="0" i="0" u="none" strike="noStrike" kern="0" cap="none" spc="0" normalizeH="0" baseline="0" noProof="0" dirty="0" err="1">
                <a:ln>
                  <a:noFill/>
                </a:ln>
                <a:solidFill>
                  <a:schemeClr val="tx1"/>
                </a:solidFill>
                <a:effectLst/>
                <a:uLnTx/>
                <a:uFillTx/>
                <a:latin typeface="+mn-lt"/>
                <a:ea typeface="+mn-ea"/>
                <a:cs typeface="+mn-cs"/>
              </a:rPr>
              <a:t>yoshligidayoq</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Abu </a:t>
            </a:r>
            <a:r>
              <a:rPr kumimoji="0" lang="en-US" sz="2400" b="1"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Rayhon</a:t>
            </a:r>
            <a:r>
              <a:rPr kumimoji="0" lang="en-US" sz="24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Muhammad ibn Ahmad </a:t>
            </a:r>
            <a:r>
              <a:rPr kumimoji="0" lang="en-US" sz="2400" b="1"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Beruniy</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ekvatorga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nisbatan</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ekliptika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tekisligining</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qiyaligini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juda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katta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aniqlik</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bilan</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aniqladi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Abu </a:t>
            </a:r>
            <a:r>
              <a:rPr kumimoji="0" lang="en-US" sz="2400" b="1"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Rayhon</a:t>
            </a:r>
            <a:r>
              <a:rPr kumimoji="0" lang="en-US" sz="24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Muhammad ibn Ahmad </a:t>
            </a:r>
            <a:r>
              <a:rPr kumimoji="0" lang="en-US" sz="2400" b="1"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Beruniy</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Markaziy</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Osiyoda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birinchi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bo‘lib</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Yer</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kurrasi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qiyofasini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globus</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isbotlab</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bergan</a:t>
            </a:r>
            <a:r>
              <a:rPr kumimoji="0" lang="en-US" sz="2400" b="0" i="0" u="none" strike="noStrike" kern="0" cap="none" spc="0" normalizeH="0" baseline="0" noProof="0" dirty="0">
                <a:ln>
                  <a:noFill/>
                </a:ln>
                <a:solidFill>
                  <a:schemeClr val="tx1"/>
                </a:solidFill>
                <a:effectLst/>
                <a:uLnTx/>
                <a:uFillTx/>
                <a:latin typeface="+mn-lt"/>
                <a:ea typeface="+mn-ea"/>
                <a:cs typeface="+mn-cs"/>
              </a:rPr>
              <a:t>. </a:t>
            </a:r>
            <a:endParaRPr kumimoji="0" lang="ru-RU" sz="2400" b="0" i="0" u="none" strike="noStrike" kern="0" cap="none" spc="0" normalizeH="0" baseline="0" noProof="0" dirty="0">
              <a:ln>
                <a:noFill/>
              </a:ln>
              <a:solidFill>
                <a:schemeClr val="tx1"/>
              </a:solidFill>
              <a:effectLst/>
              <a:uLnTx/>
              <a:uFillTx/>
              <a:latin typeface="+mn-lt"/>
              <a:ea typeface="+mn-ea"/>
              <a:cs typeface="+mn-cs"/>
            </a:endParaRPr>
          </a:p>
        </p:txBody>
      </p:sp>
      <p:pic>
        <p:nvPicPr>
          <p:cNvPr id="82947" name="Picture 2" descr="F:\Духовность\photos\Беруний.jpg"/>
          <p:cNvPicPr>
            <a:picLocks noChangeAspect="1"/>
          </p:cNvPicPr>
          <p:nvPr/>
        </p:nvPicPr>
        <p:blipFill>
          <a:blip r:embed="rId1"/>
          <a:stretch>
            <a:fillRect/>
          </a:stretch>
        </p:blipFill>
        <p:spPr>
          <a:xfrm>
            <a:off x="4910138" y="428625"/>
            <a:ext cx="4019550" cy="4857750"/>
          </a:xfrm>
          <a:prstGeom prst="rect">
            <a:avLst/>
          </a:prstGeom>
          <a:noFill/>
          <a:ln w="9525">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3970" name="Объект 2"/>
          <p:cNvSpPr>
            <a:spLocks noGrp="1" noChangeArrowheads="1"/>
          </p:cNvSpPr>
          <p:nvPr>
            <p:ph idx="1"/>
          </p:nvPr>
        </p:nvSpPr>
        <p:spPr>
          <a:xfrm>
            <a:off x="323850" y="333375"/>
            <a:ext cx="8135938" cy="6048375"/>
          </a:xfrm>
        </p:spPr>
        <p:txBody>
          <a:bodyPr vert="horz" wrap="square" lIns="91440" tIns="45720" rIns="91440" bIns="45720" numCol="1" anchor="t" anchorCtr="0" compatLnSpc="1"/>
          <a:p>
            <a:pPr algn="just">
              <a:buFont typeface="Wingdings" panose="05000000000000000000" pitchFamily="2" charset="2"/>
              <a:buChar char="Ø"/>
            </a:pPr>
            <a:r>
              <a:rPr lang="en-US" altLang="x-none" sz="2000" b="1" dirty="0">
                <a:solidFill>
                  <a:srgbClr val="FF0000"/>
                </a:solidFill>
                <a:effectLst>
                  <a:outerShdw blurRad="38100" dist="38100" dir="2700000">
                    <a:srgbClr val="000000"/>
                  </a:outerShdw>
                </a:effectLst>
              </a:rPr>
              <a:t>Abu Rayhon Muhammad ibn Ahmad Beruniy</a:t>
            </a:r>
            <a:r>
              <a:rPr lang="en-US" altLang="ru-RU" sz="2000" dirty="0"/>
              <a:t> birinchi bo‘lib, geliotsentrik g‘oyani ilgari surgan</a:t>
            </a:r>
            <a:endParaRPr lang="en-US" altLang="ru-RU" sz="2000" dirty="0"/>
          </a:p>
          <a:p>
            <a:pPr algn="just">
              <a:buFont typeface="Wingdings" panose="05000000000000000000" pitchFamily="2" charset="2"/>
              <a:buChar char="Ø"/>
            </a:pPr>
            <a:r>
              <a:rPr lang="en-US" altLang="ru-RU" sz="2000" dirty="0"/>
              <a:t>U ilmiy bilishning yangi metodlari - tajriba va eksperiment metodlarini ishlab chiqqan, rivojlantirgan. Shu boisdan uning dunyoqarashi antisxolastik xarakterdadir</a:t>
            </a:r>
            <a:endParaRPr lang="en-US" altLang="ru-RU" sz="2000" dirty="0"/>
          </a:p>
          <a:p>
            <a:pPr algn="just">
              <a:buFont typeface="Wingdings" panose="05000000000000000000" pitchFamily="2" charset="2"/>
              <a:buChar char="Ø"/>
            </a:pPr>
            <a:r>
              <a:rPr lang="en-US" altLang="ru-RU" sz="2000" dirty="0"/>
              <a:t>Tabiat - tabiiy quvvatga ega bo‘lgan qonuniy jarayonlarni belgilovchi narsa. Tabiatda mo‘jiza yo‘q, neki ro‘y bersa, albatta sabab orqali ro‘y beradi. U dunyoning asosiga moddiy boshlang‘ichni qo‘yishni taklif qiladi. Materiya abadiydir.</a:t>
            </a:r>
            <a:endParaRPr lang="en-US" altLang="ru-RU" sz="2000" dirty="0"/>
          </a:p>
          <a:p>
            <a:pPr algn="just">
              <a:buFont typeface="Wingdings" panose="05000000000000000000" pitchFamily="2" charset="2"/>
              <a:buChar char="Ø"/>
            </a:pPr>
            <a:r>
              <a:rPr lang="en-US" altLang="ru-RU" sz="2000" dirty="0"/>
              <a:t>dunyo haqidagi inson bilimlarining manbai hissiy bilishda. Sezgilarsiz inson hech narsani bila olmaydi. </a:t>
            </a:r>
            <a:endParaRPr lang="en-US" altLang="ru-RU" sz="2000" dirty="0"/>
          </a:p>
          <a:p>
            <a:pPr algn="just">
              <a:buFont typeface="Wingdings" panose="05000000000000000000" pitchFamily="2" charset="2"/>
              <a:buChar char="Ø"/>
            </a:pPr>
            <a:r>
              <a:rPr lang="en-US" altLang="x-none" sz="2000" b="1" dirty="0">
                <a:solidFill>
                  <a:srgbClr val="FF0000"/>
                </a:solidFill>
                <a:effectLst>
                  <a:outerShdw blurRad="38100" dist="38100" dir="2700000">
                    <a:srgbClr val="000000"/>
                  </a:outerShdw>
                </a:effectLst>
              </a:rPr>
              <a:t>Abu Rayhon Muhammad ibn Ahmad Beruniy </a:t>
            </a:r>
            <a:r>
              <a:rPr lang="en-US" altLang="ru-RU" sz="2000" dirty="0"/>
              <a:t>bilishda tajribaning roliga katta ahamiyat bergan, tajriba bilimlarimizning to‘g‘riligini tekshiruvchi mezon degan fikrni ilgari surgan</a:t>
            </a:r>
            <a:endParaRPr lang="en-US" altLang="ru-RU" sz="2000" dirty="0"/>
          </a:p>
          <a:p>
            <a:pPr algn="just">
              <a:buFont typeface="Wingdings" panose="05000000000000000000" pitchFamily="2" charset="2"/>
              <a:buChar char="Ø"/>
            </a:pPr>
            <a:r>
              <a:rPr lang="en-US" altLang="x-none" sz="2000" b="1" dirty="0">
                <a:solidFill>
                  <a:srgbClr val="FF0000"/>
                </a:solidFill>
                <a:effectLst>
                  <a:outerShdw blurRad="38100" dist="38100" dir="2700000">
                    <a:srgbClr val="000000"/>
                  </a:outerShdw>
                </a:effectLst>
              </a:rPr>
              <a:t>Abu Rayhon Muhammad ibn Ahmad Beruniy </a:t>
            </a:r>
            <a:r>
              <a:rPr lang="en-US" altLang="ru-RU" sz="2000" dirty="0"/>
              <a:t>jamoaning kelib chiqishida geografik muhit ham katta rol</a:t>
            </a:r>
            <a:r>
              <a:rPr lang="en-US" altLang="ru-RU" sz="2000" dirty="0"/>
              <a:t>ь </a:t>
            </a:r>
            <a:r>
              <a:rPr lang="en-US" altLang="ru-RU" sz="2000" dirty="0"/>
              <a:t>o‘ynaganligini ta'kidlagan. Jamoa va til insonlarning birlashuviga bo‘lgan ehtiyoj natijasida kelib chiqqan.</a:t>
            </a:r>
            <a:endParaRPr lang="en-US" altLang="ru-RU" sz="20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4994" name="Объект 2"/>
          <p:cNvSpPr>
            <a:spLocks noGrp="1"/>
          </p:cNvSpPr>
          <p:nvPr>
            <p:ph idx="1"/>
          </p:nvPr>
        </p:nvSpPr>
        <p:spPr>
          <a:xfrm>
            <a:off x="0" y="404813"/>
            <a:ext cx="5148263" cy="5832475"/>
          </a:xfrm>
        </p:spPr>
        <p:txBody>
          <a:bodyPr vert="horz" wrap="square" lIns="91440" tIns="45720" rIns="91440" bIns="45720" anchor="t" anchorCtr="0"/>
          <a:p>
            <a:pPr algn="just"/>
            <a:r>
              <a:rPr lang="en-US" altLang="ru-RU" sz="2000" b="1" dirty="0">
                <a:solidFill>
                  <a:srgbClr val="FF0000"/>
                </a:solidFill>
              </a:rPr>
              <a:t>Abu Ali ibn Sino </a:t>
            </a:r>
            <a:r>
              <a:rPr lang="ru-RU" altLang="ru-RU" sz="2000" dirty="0"/>
              <a:t>(</a:t>
            </a:r>
            <a:r>
              <a:rPr lang="en-US" altLang="ru-RU" sz="2000" dirty="0"/>
              <a:t>Avitsenna) (980-1037) ilmiy- tabiatshunoslik va ijtimoiy-falsafiy fikrlar taraqqiyotiga  katta hissa qo‘shgan, Markaziy Osiyoning buyuk mutafakkiridir. «Shayxur rais» - «Olimlar ustozi» degan yuksak unvonlariga sazovor bo‘lgan. </a:t>
            </a:r>
            <a:r>
              <a:rPr lang="en-US" altLang="ru-RU" sz="2000" b="1" dirty="0">
                <a:solidFill>
                  <a:srgbClr val="FF0000"/>
                </a:solidFill>
              </a:rPr>
              <a:t>Abu Ali ibn Sino </a:t>
            </a:r>
            <a:r>
              <a:rPr lang="en-US" altLang="ru-RU" sz="2000" dirty="0"/>
              <a:t>260 nomdan ko‘proq boy adabiy va ilmiy meros qoldirdi. Bizgacha uning 160 asari yetib kelgan. Ular ichida eng yirigi 22 jilddan iborat «Kitob ash-shifo» («Ruhni davolash kitobi») bo‘lib, o‘z ichiga mantiq, fizika, riyoziyot va metafizikani qamrab oladi.</a:t>
            </a:r>
            <a:endParaRPr lang="ru-RU" altLang="ru-RU" sz="2000" dirty="0"/>
          </a:p>
        </p:txBody>
      </p:sp>
      <p:pic>
        <p:nvPicPr>
          <p:cNvPr id="84995" name="Picture 2" descr="F:\Духовность\photos\Ибн Сина3.jpg"/>
          <p:cNvPicPr>
            <a:picLocks noChangeAspect="1"/>
          </p:cNvPicPr>
          <p:nvPr/>
        </p:nvPicPr>
        <p:blipFill>
          <a:blip r:embed="rId1"/>
          <a:stretch>
            <a:fillRect/>
          </a:stretch>
        </p:blipFill>
        <p:spPr>
          <a:xfrm>
            <a:off x="5219700" y="188913"/>
            <a:ext cx="3781425" cy="5086350"/>
          </a:xfrm>
          <a:prstGeom prst="rect">
            <a:avLst/>
          </a:prstGeom>
          <a:noFill/>
          <a:ln w="9525">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4" name="AutoShape 2"/>
          <p:cNvSpPr>
            <a:spLocks noChangeArrowheads="1"/>
          </p:cNvSpPr>
          <p:nvPr/>
        </p:nvSpPr>
        <p:spPr bwMode="auto">
          <a:xfrm>
            <a:off x="1619250" y="549275"/>
            <a:ext cx="4032250" cy="863600"/>
          </a:xfrm>
          <a:prstGeom prst="roundRect">
            <a:avLst>
              <a:gd name="adj" fmla="val 16667"/>
            </a:avLst>
          </a:prstGeom>
          <a:solidFill>
            <a:srgbClr val="FFCC99"/>
          </a:solidFill>
          <a:ln w="9525">
            <a:solidFill>
              <a:schemeClr val="tx1"/>
            </a:solidFill>
            <a:rou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ru-RU"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Abu Ali ibn Sino </a:t>
            </a: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(980 – 1037) </a:t>
            </a:r>
            <a:endPar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86019" name="Picture 3" descr="200px-Avicenna_Persian_Physician">
            <a:hlinkClick r:id="rId1"/>
          </p:cNvPr>
          <p:cNvPicPr>
            <a:picLocks noChangeAspect="1"/>
          </p:cNvPicPr>
          <p:nvPr/>
        </p:nvPicPr>
        <p:blipFill>
          <a:blip r:embed="rId2"/>
          <a:stretch>
            <a:fillRect/>
          </a:stretch>
        </p:blipFill>
        <p:spPr>
          <a:xfrm>
            <a:off x="7456488" y="0"/>
            <a:ext cx="1687512" cy="2276475"/>
          </a:xfrm>
          <a:prstGeom prst="rect">
            <a:avLst/>
          </a:prstGeom>
          <a:noFill/>
          <a:ln w="9525">
            <a:noFill/>
          </a:ln>
        </p:spPr>
      </p:pic>
      <p:sp>
        <p:nvSpPr>
          <p:cNvPr id="13316" name="AutoShape 4"/>
          <p:cNvSpPr>
            <a:spLocks noChangeArrowheads="1"/>
          </p:cNvSpPr>
          <p:nvPr/>
        </p:nvSpPr>
        <p:spPr bwMode="auto">
          <a:xfrm>
            <a:off x="755650" y="1628775"/>
            <a:ext cx="2952750" cy="1295400"/>
          </a:xfrm>
          <a:prstGeom prst="roundRect">
            <a:avLst>
              <a:gd name="adj" fmla="val 16667"/>
            </a:avLst>
          </a:prstGeom>
          <a:solidFill>
            <a:srgbClr val="FFCC99"/>
          </a:solidFill>
          <a:ln w="9525">
            <a:solidFill>
              <a:schemeClr val="tx1"/>
            </a:solidFill>
            <a:rou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Asarlari</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t>
            </a:r>
            <a:endPar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«Tib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qonunlari</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t>
            </a:r>
            <a:endPar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Bilim</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kitobi</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Donishnoma</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t>
            </a:r>
            <a:endPar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Xay</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ibn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Yakzon</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3317" name="AutoShape 5"/>
          <p:cNvSpPr>
            <a:spLocks noChangeArrowheads="1"/>
          </p:cNvSpPr>
          <p:nvPr/>
        </p:nvSpPr>
        <p:spPr bwMode="auto">
          <a:xfrm>
            <a:off x="611188" y="4005263"/>
            <a:ext cx="3527425" cy="2303463"/>
          </a:xfrm>
          <a:prstGeom prst="roundRect">
            <a:avLst>
              <a:gd name="adj" fmla="val 16667"/>
            </a:avLst>
          </a:prstGeom>
          <a:solidFill>
            <a:srgbClr val="FFCC99"/>
          </a:solidFill>
          <a:ln w="9525">
            <a:solidFill>
              <a:schemeClr val="tx1"/>
            </a:solidFill>
            <a:rou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Tabiat</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azaliy</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va</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abadiydir</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uning</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qonunlari</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o‘z-o‘zidan</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o‘zgarmaydi</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va</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inson</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ularni</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anglab</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yetishga</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qodir</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jon</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tana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faoliyati</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bilan</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belgilanadi</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va</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uning</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individual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umrboqiyligi</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mumkin</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emas</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3318" name="AutoShape 6"/>
          <p:cNvSpPr>
            <a:spLocks noChangeArrowheads="1"/>
          </p:cNvSpPr>
          <p:nvPr/>
        </p:nvSpPr>
        <p:spPr bwMode="auto">
          <a:xfrm>
            <a:off x="827088" y="3141663"/>
            <a:ext cx="2881313" cy="503238"/>
          </a:xfrm>
          <a:prstGeom prst="roundRect">
            <a:avLst>
              <a:gd name="adj" fmla="val 16667"/>
            </a:avLst>
          </a:prstGeom>
          <a:solidFill>
            <a:srgbClr val="FFCC99"/>
          </a:solidFill>
          <a:ln w="9525">
            <a:solidFill>
              <a:schemeClr val="tx1"/>
            </a:solidFill>
            <a:rou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Ta'limoti</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3319" name="AutoShape 7"/>
          <p:cNvSpPr>
            <a:spLocks noChangeArrowheads="1"/>
          </p:cNvSpPr>
          <p:nvPr/>
        </p:nvSpPr>
        <p:spPr bwMode="auto">
          <a:xfrm>
            <a:off x="3924300" y="1557338"/>
            <a:ext cx="2735263" cy="2376488"/>
          </a:xfrm>
          <a:prstGeom prst="roundRect">
            <a:avLst>
              <a:gd name="adj" fmla="val 16667"/>
            </a:avLst>
          </a:prstGeom>
          <a:solidFill>
            <a:srgbClr val="FFCC99"/>
          </a:solidFill>
          <a:ln w="9525">
            <a:solidFill>
              <a:schemeClr val="tx1"/>
            </a:solidFill>
            <a:rou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Ibn Sino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moddiy</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dunyo</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predmetlarini</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sezgilar</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manbai</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deb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hisoblab</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ularning</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ob'ektiv</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tabiatini</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tashqi</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moddiy</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dunyo</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in'ikosi</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sifatida</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yoritadi</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3320" name="AutoShape 8"/>
          <p:cNvSpPr>
            <a:spLocks noChangeArrowheads="1"/>
          </p:cNvSpPr>
          <p:nvPr/>
        </p:nvSpPr>
        <p:spPr bwMode="auto">
          <a:xfrm>
            <a:off x="6804025" y="2781300"/>
            <a:ext cx="1943100" cy="1079500"/>
          </a:xfrm>
          <a:prstGeom prst="roundRect">
            <a:avLst>
              <a:gd name="adj" fmla="val 16667"/>
            </a:avLst>
          </a:prstGeom>
          <a:solidFill>
            <a:srgbClr val="FFCC99"/>
          </a:solidFill>
          <a:ln w="9525">
            <a:solidFill>
              <a:schemeClr val="tx1"/>
            </a:solidFill>
            <a:rou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Sezgi</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materiyaning</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xossalari</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va</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oliy</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shakllaridan</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biri</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3321" name="AutoShape 9"/>
          <p:cNvSpPr>
            <a:spLocks noChangeArrowheads="1"/>
          </p:cNvSpPr>
          <p:nvPr/>
        </p:nvSpPr>
        <p:spPr bwMode="auto">
          <a:xfrm>
            <a:off x="4643438" y="4149725"/>
            <a:ext cx="4105275" cy="2232025"/>
          </a:xfrm>
          <a:prstGeom prst="roundRect">
            <a:avLst>
              <a:gd name="adj" fmla="val 16667"/>
            </a:avLst>
          </a:prstGeom>
          <a:solidFill>
            <a:srgbClr val="FFCC99"/>
          </a:solidFill>
          <a:ln w="9525">
            <a:solidFill>
              <a:schemeClr val="tx1"/>
            </a:solidFill>
            <a:rou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3322" name="Text Box 10"/>
          <p:cNvSpPr txBox="1">
            <a:spLocks noChangeArrowheads="1"/>
          </p:cNvSpPr>
          <p:nvPr/>
        </p:nvSpPr>
        <p:spPr bwMode="auto">
          <a:xfrm>
            <a:off x="4859338" y="4292600"/>
            <a:ext cx="3889375" cy="1570038"/>
          </a:xfrm>
          <a:prstGeom prst="rect">
            <a:avLst/>
          </a:prstGeom>
          <a:noFill/>
          <a:ln>
            <a:noFill/>
          </a:ln>
          <a:effectLst/>
        </p:spPr>
        <p:txBody>
          <a:bodyPr>
            <a:spAutoFit/>
          </a:bodyPr>
          <a:lstStyle/>
          <a:p>
            <a:pPr marR="0" algn="ctr" defTabSz="914400" eaLnBrk="1" hangingPunct="1">
              <a:buClrTx/>
              <a:buSzTx/>
              <a:buFontTx/>
              <a:buNone/>
              <a:defRPr/>
            </a:pPr>
            <a:r>
              <a:rPr kumimoji="0" lang="en-US" sz="1600" kern="1200" cap="none" spc="0" normalizeH="0" baseline="0" noProof="0" dirty="0">
                <a:solidFill>
                  <a:srgbClr val="000000"/>
                </a:solidFill>
                <a:latin typeface="Times New Roman" panose="02020603050405020304" pitchFamily="18" charset="0"/>
                <a:ea typeface="+mn-ea"/>
                <a:cs typeface="+mn-cs"/>
              </a:rPr>
              <a:t>Ibn Sino </a:t>
            </a:r>
            <a:r>
              <a:rPr kumimoji="0" lang="en-US" sz="1600" kern="1200" cap="none" spc="0" normalizeH="0" baseline="0" noProof="0" dirty="0" err="1">
                <a:solidFill>
                  <a:srgbClr val="000000"/>
                </a:solidFill>
                <a:latin typeface="Times New Roman" panose="02020603050405020304" pitchFamily="18" charset="0"/>
                <a:ea typeface="+mn-ea"/>
                <a:cs typeface="+mn-cs"/>
              </a:rPr>
              <a:t>ko‘rish</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haqidagi</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ta'limotni</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ishlab</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chiqdi</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Ko‘rish</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jarayonini</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tushuntirar</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ekan</a:t>
            </a:r>
            <a:r>
              <a:rPr kumimoji="0" lang="en-US" sz="1600" kern="1200" cap="none" spc="0" normalizeH="0" baseline="0" noProof="0" dirty="0">
                <a:solidFill>
                  <a:srgbClr val="000000"/>
                </a:solidFill>
                <a:latin typeface="Times New Roman" panose="02020603050405020304" pitchFamily="18" charset="0"/>
                <a:ea typeface="+mn-ea"/>
                <a:cs typeface="+mn-cs"/>
              </a:rPr>
              <a:t>, u </a:t>
            </a:r>
            <a:r>
              <a:rPr kumimoji="0" lang="en-US" sz="1600" kern="1200" cap="none" spc="0" normalizeH="0" baseline="0" noProof="0" dirty="0" err="1">
                <a:solidFill>
                  <a:srgbClr val="000000"/>
                </a:solidFill>
                <a:latin typeface="Times New Roman" panose="02020603050405020304" pitchFamily="18" charset="0"/>
                <a:ea typeface="+mn-ea"/>
                <a:cs typeface="+mn-cs"/>
              </a:rPr>
              <a:t>ayni</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vaqtda</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Platonning</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bu</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boradagi</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ta'limoti</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asossiz</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ekanligini</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ko‘rsatadi</a:t>
            </a:r>
            <a:r>
              <a:rPr kumimoji="0" lang="en-US" sz="1600" kern="1200" cap="none" spc="0" normalizeH="0" baseline="0" noProof="0" dirty="0">
                <a:solidFill>
                  <a:srgbClr val="000000"/>
                </a:solidFill>
                <a:latin typeface="Times New Roman" panose="02020603050405020304" pitchFamily="18" charset="0"/>
                <a:ea typeface="+mn-ea"/>
                <a:cs typeface="+mn-cs"/>
              </a:rPr>
              <a:t>. Ibn Sino </a:t>
            </a:r>
            <a:r>
              <a:rPr kumimoji="0" lang="en-US" sz="1600" kern="1200" cap="none" spc="0" normalizeH="0" baseline="0" noProof="0" dirty="0" err="1">
                <a:solidFill>
                  <a:srgbClr val="000000"/>
                </a:solidFill>
                <a:latin typeface="Times New Roman" panose="02020603050405020304" pitchFamily="18" charset="0"/>
                <a:ea typeface="+mn-ea"/>
                <a:cs typeface="+mn-cs"/>
              </a:rPr>
              <a:t>yorug‘likni</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ko‘rishning</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asosiy</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vositasi</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sifatida</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alohida</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qayd</a:t>
            </a:r>
            <a:r>
              <a:rPr kumimoji="0" lang="en-US" sz="1600" kern="1200" cap="none" spc="0" normalizeH="0" baseline="0" noProof="0" dirty="0">
                <a:solidFill>
                  <a:srgbClr val="000000"/>
                </a:solidFill>
                <a:latin typeface="Times New Roman" panose="02020603050405020304" pitchFamily="18" charset="0"/>
                <a:ea typeface="+mn-ea"/>
                <a:cs typeface="+mn-cs"/>
              </a:rPr>
              <a:t> </a:t>
            </a:r>
            <a:r>
              <a:rPr kumimoji="0" lang="en-US" sz="1600" kern="1200" cap="none" spc="0" normalizeH="0" baseline="0" noProof="0" dirty="0" err="1">
                <a:solidFill>
                  <a:srgbClr val="000000"/>
                </a:solidFill>
                <a:latin typeface="Times New Roman" panose="02020603050405020304" pitchFamily="18" charset="0"/>
                <a:ea typeface="+mn-ea"/>
                <a:cs typeface="+mn-cs"/>
              </a:rPr>
              <a:t>etadi</a:t>
            </a:r>
            <a:r>
              <a:rPr kumimoji="0" lang="en-US" sz="1600" kern="1200" cap="none" spc="0" normalizeH="0" baseline="0" noProof="0" dirty="0">
                <a:solidFill>
                  <a:srgbClr val="000000"/>
                </a:solidFill>
                <a:latin typeface="Times New Roman" panose="02020603050405020304" pitchFamily="18" charset="0"/>
                <a:ea typeface="+mn-ea"/>
                <a:cs typeface="+mn-cs"/>
              </a:rPr>
              <a:t> </a:t>
            </a:r>
            <a:endParaRPr kumimoji="0" lang="en-US" sz="1600" kern="1200" cap="none" spc="0" normalizeH="0" baseline="0" noProof="0" dirty="0">
              <a:solidFill>
                <a:srgbClr val="000000"/>
              </a:solidFill>
              <a:latin typeface="Times New Roman" panose="02020603050405020304" pitchFamily="18" charset="0"/>
              <a:ea typeface="+mn-ea"/>
              <a:cs typeface="+mn-cs"/>
            </a:endParaRPr>
          </a:p>
        </p:txBody>
      </p:sp>
      <p:cxnSp>
        <p:nvCxnSpPr>
          <p:cNvPr id="86027" name="AutoShape 11"/>
          <p:cNvCxnSpPr>
            <a:stCxn id="13314" idx="1"/>
            <a:endCxn id="13317" idx="1"/>
          </p:cNvCxnSpPr>
          <p:nvPr/>
        </p:nvCxnSpPr>
        <p:spPr>
          <a:xfrm rot="-10800000" flipV="1">
            <a:off x="611188" y="981075"/>
            <a:ext cx="1008062" cy="4176713"/>
          </a:xfrm>
          <a:prstGeom prst="bentConnector3">
            <a:avLst>
              <a:gd name="adj1" fmla="val 122676"/>
            </a:avLst>
          </a:prstGeom>
          <a:ln w="9525" cap="flat" cmpd="sng">
            <a:solidFill>
              <a:schemeClr val="tx1"/>
            </a:solidFill>
            <a:prstDash val="solid"/>
            <a:miter/>
            <a:headEnd type="none" w="med" len="med"/>
            <a:tailEnd type="triangle" w="med" len="med"/>
          </a:ln>
        </p:spPr>
      </p:cxnSp>
      <p:cxnSp>
        <p:nvCxnSpPr>
          <p:cNvPr id="86028" name="AutoShape 12"/>
          <p:cNvCxnSpPr>
            <a:stCxn id="13314" idx="3"/>
          </p:cNvCxnSpPr>
          <p:nvPr/>
        </p:nvCxnSpPr>
        <p:spPr>
          <a:xfrm>
            <a:off x="5651500" y="981075"/>
            <a:ext cx="1692275" cy="1800225"/>
          </a:xfrm>
          <a:prstGeom prst="bentConnector2">
            <a:avLst/>
          </a:prstGeom>
          <a:ln w="9525" cap="flat" cmpd="sng">
            <a:solidFill>
              <a:schemeClr val="tx1"/>
            </a:solidFill>
            <a:prstDash val="solid"/>
            <a:miter/>
            <a:headEnd type="none" w="med" len="med"/>
            <a:tailEnd type="triangle" w="med" len="med"/>
          </a:ln>
        </p:spPr>
      </p:cxnSp>
      <p:sp>
        <p:nvSpPr>
          <p:cNvPr id="13325" name="Line 13"/>
          <p:cNvSpPr>
            <a:spLocks noChangeShapeType="1"/>
          </p:cNvSpPr>
          <p:nvPr/>
        </p:nvSpPr>
        <p:spPr bwMode="auto">
          <a:xfrm>
            <a:off x="2268538" y="3644900"/>
            <a:ext cx="0" cy="360363"/>
          </a:xfrm>
          <a:prstGeom prst="line">
            <a:avLst/>
          </a:prstGeom>
          <a:noFill/>
          <a:ln w="9525">
            <a:solidFill>
              <a:schemeClr val="tx1"/>
            </a:solidFill>
            <a:round/>
            <a:tailEnd type="triangl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3326" name="Line 14"/>
          <p:cNvSpPr>
            <a:spLocks noChangeShapeType="1"/>
          </p:cNvSpPr>
          <p:nvPr/>
        </p:nvSpPr>
        <p:spPr bwMode="auto">
          <a:xfrm flipH="1">
            <a:off x="2124075" y="1412875"/>
            <a:ext cx="1511300" cy="215900"/>
          </a:xfrm>
          <a:prstGeom prst="line">
            <a:avLst/>
          </a:prstGeom>
          <a:noFill/>
          <a:ln w="9525">
            <a:solidFill>
              <a:schemeClr val="tx1"/>
            </a:solidFill>
            <a:round/>
            <a:tailEnd type="triangl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3327" name="Line 15"/>
          <p:cNvSpPr>
            <a:spLocks noChangeShapeType="1"/>
          </p:cNvSpPr>
          <p:nvPr/>
        </p:nvSpPr>
        <p:spPr bwMode="auto">
          <a:xfrm>
            <a:off x="3635375" y="1412875"/>
            <a:ext cx="1441450" cy="144463"/>
          </a:xfrm>
          <a:prstGeom prst="line">
            <a:avLst/>
          </a:prstGeom>
          <a:noFill/>
          <a:ln w="9525">
            <a:solidFill>
              <a:schemeClr val="tx1"/>
            </a:solidFill>
            <a:round/>
            <a:tailEnd type="triangl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3328" name="Line 16"/>
          <p:cNvSpPr>
            <a:spLocks noChangeShapeType="1"/>
          </p:cNvSpPr>
          <p:nvPr/>
        </p:nvSpPr>
        <p:spPr bwMode="auto">
          <a:xfrm>
            <a:off x="4140200" y="5157788"/>
            <a:ext cx="503238" cy="0"/>
          </a:xfrm>
          <a:prstGeom prst="line">
            <a:avLst/>
          </a:prstGeom>
          <a:noFill/>
          <a:ln w="9525">
            <a:solidFill>
              <a:schemeClr val="tx1"/>
            </a:solidFill>
            <a:round/>
            <a:tailEnd type="triangl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3970" name="Объект 2"/>
          <p:cNvSpPr>
            <a:spLocks noGrp="1"/>
          </p:cNvSpPr>
          <p:nvPr>
            <p:ph idx="1"/>
          </p:nvPr>
        </p:nvSpPr>
        <p:spPr>
          <a:xfrm>
            <a:off x="0" y="188913"/>
            <a:ext cx="5508625" cy="6669088"/>
          </a:xfrm>
        </p:spPr>
        <p:txBody>
          <a:bodyPr vert="horz" wrap="square" lIns="91440" tIns="45720" rIns="91440" bIns="45720" numCol="1" anchor="t" anchorCtr="0" compatLnSpc="1"/>
          <a:lstStyle/>
          <a:p>
            <a:pPr marL="342900" marR="0" lvl="0" indent="-342900" algn="just" defTabSz="914400" rtl="0" eaLnBrk="0" fontAlgn="base" latinLnBrk="0" hangingPunct="0">
              <a:lnSpc>
                <a:spcPct val="100000"/>
              </a:lnSpc>
              <a:spcBef>
                <a:spcPct val="20000"/>
              </a:spcBef>
              <a:spcAft>
                <a:spcPct val="0"/>
              </a:spcAft>
              <a:buClrTx/>
              <a:buSzTx/>
              <a:buFontTx/>
              <a:buChar char="•"/>
              <a:defRPr/>
            </a:pPr>
            <a:r>
              <a:rPr kumimoji="0" lang="en-US" altLang="ru-RU" sz="24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Yusuf </a:t>
            </a:r>
            <a:r>
              <a:rPr kumimoji="0" lang="en-US" altLang="ru-RU" sz="2400" b="1"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Xos</a:t>
            </a:r>
            <a:r>
              <a:rPr kumimoji="0" lang="en-US" altLang="ru-RU" sz="24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altLang="ru-RU" sz="2400" b="1"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Hojib</a:t>
            </a:r>
            <a:r>
              <a:rPr kumimoji="0" lang="en-US" altLang="ru-RU" sz="24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XI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asrning</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ko‘zga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ko‘ringan</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shoiri</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va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mutafakkiri</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edi</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U 1017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yilda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Bolasog‘un</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hozirgi</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Qirg‘izistonning</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To‘qmoq</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shahrida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tug‘ilgan</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Yusuf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Xos</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Hojib</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o‘zining</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birdan</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bir</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dostoni</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bo‘lgan</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turkiy</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tilda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yozilgan</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Qutadg‘u</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bilig</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Baxtga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eltuvchi</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bilig</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bilan</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mashhur</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bo‘lgan</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Doston</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bizgacha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to‘laligicha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yetib</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kelgan</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endParaRPr kumimoji="0" lang="ru-RU" altLang="ru-RU" sz="2400" b="0" i="0" u="none" strike="noStrike" kern="0" cap="none" spc="0" normalizeH="0" baseline="0" noProof="0" dirty="0">
              <a:ln>
                <a:noFill/>
              </a:ln>
              <a:solidFill>
                <a:schemeClr val="tx1"/>
              </a:solidFill>
              <a:effectLst/>
              <a:uLnTx/>
              <a:uFillTx/>
              <a:latin typeface="+mn-lt"/>
              <a:ea typeface="+mn-ea"/>
              <a:cs typeface="+mn-cs"/>
            </a:endParaRPr>
          </a:p>
        </p:txBody>
      </p:sp>
      <p:pic>
        <p:nvPicPr>
          <p:cNvPr id="87043" name="Picture 4" descr="https://im2-tub-ru.yandex.net/i?id=8b7553950f2d12cd9f0f8126ee19fcd3&amp;n=33&amp;h=215&amp;w=176"/>
          <p:cNvPicPr>
            <a:picLocks noChangeAspect="1"/>
          </p:cNvPicPr>
          <p:nvPr/>
        </p:nvPicPr>
        <p:blipFill>
          <a:blip r:embed="rId1"/>
          <a:stretch>
            <a:fillRect/>
          </a:stretch>
        </p:blipFill>
        <p:spPr>
          <a:xfrm>
            <a:off x="5508625" y="981075"/>
            <a:ext cx="3311525" cy="4103688"/>
          </a:xfrm>
          <a:prstGeom prst="rect">
            <a:avLst/>
          </a:prstGeom>
          <a:noFill/>
          <a:ln w="9525">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8066" name="Объект 2"/>
          <p:cNvSpPr>
            <a:spLocks noGrp="1"/>
          </p:cNvSpPr>
          <p:nvPr>
            <p:ph idx="1"/>
          </p:nvPr>
        </p:nvSpPr>
        <p:spPr>
          <a:xfrm>
            <a:off x="0" y="115888"/>
            <a:ext cx="5435600" cy="6337300"/>
          </a:xfrm>
        </p:spPr>
        <p:txBody>
          <a:bodyPr vert="horz" wrap="square" lIns="91440" tIns="45720" rIns="91440" bIns="45720" anchor="t" anchorCtr="0"/>
          <a:p>
            <a:pPr eaLnBrk="1" hangingPunct="1"/>
            <a:endParaRPr lang="ru-RU" altLang="ru-RU" sz="2400" dirty="0"/>
          </a:p>
          <a:p>
            <a:r>
              <a:rPr lang="en-US" altLang="ru-RU" sz="2800" dirty="0"/>
              <a:t>Yusuf Xos Hojib qarashlarida dunyo va inson Xudo tomonidan yaratilgan, Xudoning nigohi hamma yerga yetib boradi, deb hisoblasa ham, har holda mutafakkir insonning shundan keyingi qismatini, uning haqiqiy hayotga bo‘lgan munosabatini Xudo olamni yaratgan, ammo uning ishlariga bevosita aralashmaydi, degan nuqtai nazardan turib hal qiladi.</a:t>
            </a:r>
            <a:endParaRPr lang="en-US" altLang="ru-RU" sz="2800" dirty="0"/>
          </a:p>
        </p:txBody>
      </p:sp>
      <p:pic>
        <p:nvPicPr>
          <p:cNvPr id="88067" name="Picture 4" descr="https://im2-tub-ru.yandex.net/i?id=8b7553950f2d12cd9f0f8126ee19fcd3&amp;n=33&amp;h=215&amp;w=176"/>
          <p:cNvPicPr>
            <a:picLocks noChangeAspect="1"/>
          </p:cNvPicPr>
          <p:nvPr/>
        </p:nvPicPr>
        <p:blipFill>
          <a:blip r:embed="rId1"/>
          <a:stretch>
            <a:fillRect/>
          </a:stretch>
        </p:blipFill>
        <p:spPr>
          <a:xfrm>
            <a:off x="5508625" y="981075"/>
            <a:ext cx="3311525" cy="4103688"/>
          </a:xfrm>
          <a:prstGeom prst="rect">
            <a:avLst/>
          </a:prstGeom>
          <a:noFill/>
          <a:ln w="9525">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0706" name="Объект 2"/>
          <p:cNvSpPr>
            <a:spLocks noGrp="1" noChangeArrowheads="1"/>
          </p:cNvSpPr>
          <p:nvPr>
            <p:ph idx="1"/>
          </p:nvPr>
        </p:nvSpPr>
        <p:spPr>
          <a:xfrm>
            <a:off x="0" y="260350"/>
            <a:ext cx="4572000" cy="6192838"/>
          </a:xfrm>
        </p:spPr>
        <p:txBody>
          <a:bodyPr vert="horz" wrap="square" lIns="91440" tIns="45720" rIns="91440" bIns="45720" numCol="1" anchor="t" anchorCtr="0" compatLnSpc="1"/>
          <a:lstStyle/>
          <a:p>
            <a:pPr marL="342900" marR="0" lvl="0" indent="-342900" algn="just" defTabSz="914400" rtl="0" eaLnBrk="0" fontAlgn="base" latinLnBrk="0" hangingPunct="0">
              <a:lnSpc>
                <a:spcPct val="100000"/>
              </a:lnSpc>
              <a:spcBef>
                <a:spcPct val="20000"/>
              </a:spcBef>
              <a:spcAft>
                <a:spcPct val="0"/>
              </a:spcAft>
              <a:buClrTx/>
              <a:buSzTx/>
              <a:buFontTx/>
              <a:buChar char="•"/>
              <a:defRPr/>
            </a:pPr>
            <a:r>
              <a:rPr kumimoji="0" lang="en-US" altLang="ru-RU" sz="28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Umar </a:t>
            </a:r>
            <a:r>
              <a:rPr kumimoji="0" lang="en-US" altLang="ru-RU" sz="2800" b="1"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Xayyom</a:t>
            </a:r>
            <a:r>
              <a:rPr kumimoji="0" lang="en-US" altLang="ru-RU" sz="28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(1048-1130)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Xurosonning</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Nishopur</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shahrida</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tug‘ildi</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va</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o‘sha</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yerda</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tabiatshunoslik</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va</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falsafa</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ilmlaridan</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ta'lim</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oldi</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Umar </a:t>
            </a:r>
            <a:r>
              <a:rPr kumimoji="0" lang="en-US" altLang="ru-RU" sz="2800" b="1"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Xayyom</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riyoziyot</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astronomiya</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va</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falsafa</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sohalari</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bilan</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shug‘ullangan</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qomusiy</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olim</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bo‘lishi</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bilan</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birga</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mashhur</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shoir</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ham </a:t>
            </a:r>
            <a:r>
              <a:rPr kumimoji="0" lang="en-US" altLang="ru-RU" sz="2800" b="1"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edi</a:t>
            </a:r>
            <a:r>
              <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a:t>
            </a:r>
            <a:endParaRPr kumimoji="0" lang="en-US" altLang="ru-RU" sz="28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base" latinLnBrk="0" hangingPunct="1">
              <a:lnSpc>
                <a:spcPct val="100000"/>
              </a:lnSpc>
              <a:spcBef>
                <a:spcPct val="20000"/>
              </a:spcBef>
              <a:spcAft>
                <a:spcPct val="0"/>
              </a:spcAft>
              <a:buClrTx/>
              <a:buSzTx/>
              <a:buFontTx/>
              <a:buChar char="•"/>
              <a:defRPr/>
            </a:pPr>
            <a:endParaRPr kumimoji="0" lang="ru-RU" altLang="ru-RU" sz="2400" b="0" i="0" u="none" strike="noStrike" kern="0" cap="none" spc="0" normalizeH="0" baseline="0" noProof="0" dirty="0">
              <a:ln>
                <a:noFill/>
              </a:ln>
              <a:solidFill>
                <a:schemeClr val="tx1"/>
              </a:solidFill>
              <a:effectLst/>
              <a:uLnTx/>
              <a:uFillTx/>
              <a:latin typeface="+mn-lt"/>
              <a:ea typeface="+mn-ea"/>
              <a:cs typeface="+mn-cs"/>
            </a:endParaRPr>
          </a:p>
        </p:txBody>
      </p:sp>
      <p:pic>
        <p:nvPicPr>
          <p:cNvPr id="89091" name="Picture 4" descr="http://im3-tub-ru.yandex.net/i?id=552327537-51-72&amp;n=17"/>
          <p:cNvPicPr>
            <a:picLocks noChangeAspect="1"/>
          </p:cNvPicPr>
          <p:nvPr/>
        </p:nvPicPr>
        <p:blipFill>
          <a:blip r:embed="rId1"/>
          <a:stretch>
            <a:fillRect/>
          </a:stretch>
        </p:blipFill>
        <p:spPr>
          <a:xfrm>
            <a:off x="4787900" y="647700"/>
            <a:ext cx="4356100" cy="4221163"/>
          </a:xfrm>
          <a:prstGeom prst="rect">
            <a:avLst/>
          </a:prstGeom>
          <a:noFill/>
          <a:ln w="9525">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0114" name="Объект 2"/>
          <p:cNvSpPr>
            <a:spLocks noGrp="1"/>
          </p:cNvSpPr>
          <p:nvPr>
            <p:ph idx="1"/>
          </p:nvPr>
        </p:nvSpPr>
        <p:spPr>
          <a:xfrm>
            <a:off x="179388" y="31750"/>
            <a:ext cx="8424862" cy="6710363"/>
          </a:xfrm>
        </p:spPr>
        <p:txBody>
          <a:bodyPr vert="horz" wrap="square" lIns="91440" tIns="45720" rIns="91440" bIns="45720" anchor="t" anchorCtr="0"/>
          <a:p>
            <a:endParaRPr lang="ru-RU" altLang="ru-RU" sz="2800" dirty="0"/>
          </a:p>
          <a:p>
            <a:pPr algn="just"/>
            <a:r>
              <a:rPr lang="en-US" altLang="ru-RU" sz="2800" dirty="0"/>
              <a:t>Borliq, Umar Xayyom fikricha, murakkab (ashyo, modda) va sodda (birinchi ibtidolar)dan iborat. </a:t>
            </a:r>
            <a:endParaRPr lang="en-US" altLang="ru-RU" sz="2800" dirty="0"/>
          </a:p>
          <a:p>
            <a:pPr algn="just"/>
            <a:r>
              <a:rPr lang="en-US" altLang="ru-RU" sz="2800" dirty="0"/>
              <a:t>Umumiy narsa bo‘linadigan va bo‘linmaydigandan tashkil topgan. «Hammaga aloqali narsa, - deb yozadi Umar Xayyom, - besh xil bo‘ladi: tur, tus, mohiyatiy xususiyat, alohida xususiyat, tasodifiy xususiyat. Masalan, tur ko‘plikni o‘z ichiga oladi. Mohiyat – bu xoliqni (yaratuvchi) istisno qilganda, bilib olinadigan barcha narsalarni anglatadigan so‘zdir.</a:t>
            </a:r>
            <a:endParaRPr lang="en-US" altLang="ru-RU" sz="2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1138" name="Rectangle 3"/>
          <p:cNvSpPr>
            <a:spLocks noGrp="1"/>
          </p:cNvSpPr>
          <p:nvPr>
            <p:ph type="body" idx="4294967295"/>
          </p:nvPr>
        </p:nvSpPr>
        <p:spPr>
          <a:xfrm>
            <a:off x="250825" y="404813"/>
            <a:ext cx="8642350" cy="6264275"/>
          </a:xfrm>
          <a:ln>
            <a:solidFill>
              <a:schemeClr val="accent1">
                <a:alpha val="100000"/>
              </a:schemeClr>
            </a:solidFill>
            <a:miter lim="800000"/>
          </a:ln>
        </p:spPr>
        <p:txBody>
          <a:bodyPr vert="horz" wrap="square" lIns="91440" tIns="45720" rIns="91440" bIns="45720" anchor="t" anchorCtr="0"/>
          <a:p>
            <a:pPr marL="0" indent="0" algn="ctr">
              <a:buNone/>
            </a:pPr>
            <a:endParaRPr lang="ru-RU" altLang="ru-RU" sz="3600" b="1" dirty="0">
              <a:latin typeface="Times New Roman" panose="02020603050405020304" pitchFamily="18" charset="0"/>
              <a:cs typeface="Times New Roman" panose="02020603050405020304" pitchFamily="18" charset="0"/>
            </a:endParaRPr>
          </a:p>
          <a:p>
            <a:pPr marL="0" indent="0" algn="ctr">
              <a:buNone/>
            </a:pPr>
            <a:endParaRPr lang="ru-RU" altLang="ru-RU" sz="3600" b="1" dirty="0">
              <a:latin typeface="Times New Roman" panose="02020603050405020304" pitchFamily="18" charset="0"/>
              <a:cs typeface="Times New Roman" panose="02020603050405020304" pitchFamily="18" charset="0"/>
            </a:endParaRPr>
          </a:p>
          <a:p>
            <a:pPr marL="0" indent="0" algn="ctr">
              <a:buNone/>
            </a:pPr>
            <a:endParaRPr lang="ru-RU" altLang="ru-RU" sz="3600" b="1" dirty="0">
              <a:latin typeface="Times New Roman" panose="02020603050405020304" pitchFamily="18" charset="0"/>
              <a:cs typeface="Times New Roman" panose="02020603050405020304" pitchFamily="18" charset="0"/>
            </a:endParaRPr>
          </a:p>
          <a:p>
            <a:pPr marL="0" indent="0" algn="ctr">
              <a:buNone/>
            </a:pPr>
            <a:r>
              <a:rPr lang="en-US" altLang="ru-RU" sz="4000" dirty="0">
                <a:latin typeface="Times New Roman" panose="02020603050405020304" pitchFamily="18" charset="0"/>
                <a:cs typeface="Times New Roman" panose="02020603050405020304" pitchFamily="18" charset="0"/>
              </a:rPr>
              <a:t>4.Temuriylar davri falsafasi</a:t>
            </a:r>
            <a:endParaRPr lang="en-US" altLang="ru-RU" sz="4000" dirty="0">
              <a:latin typeface="Times New Roman" panose="02020603050405020304" pitchFamily="18" charset="0"/>
              <a:cs typeface="Times New Roman" panose="02020603050405020304" pitchFamily="18" charset="0"/>
            </a:endParaRPr>
          </a:p>
          <a:p>
            <a:pPr marL="0" indent="0" algn="ctr">
              <a:buNone/>
            </a:pPr>
            <a:endParaRPr lang="ru-RU" altLang="ru-RU" sz="40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4" name="Номер слайда 11"/>
          <p:cNvSpPr txBox="1">
            <a:spLocks noGrp="1"/>
          </p:cNvSpPr>
          <p:nvPr>
            <p:ph type="sldNum" sz="quarter" idx="12"/>
          </p:nvPr>
        </p:nvSpPr>
        <p:spPr/>
        <p:txBody>
          <a:bodyPr/>
          <a:p>
            <a:pPr marL="0" indent="0" algn="r" eaLnBrk="1" hangingPunct="1">
              <a:spcBef>
                <a:spcPct val="0"/>
              </a:spcBef>
              <a:buNone/>
            </a:pPr>
            <a:fld id="{9A0DB2DC-4C9A-4742-B13C-FB6460FD3503}" type="slidenum">
              <a:rPr lang="ru-RU" altLang="ru-RU" sz="1000" dirty="0">
                <a:solidFill>
                  <a:srgbClr val="000000"/>
                </a:solidFill>
              </a:rPr>
            </a:fld>
            <a:endParaRPr lang="ru-RU" altLang="ru-RU" sz="1000" dirty="0">
              <a:solidFill>
                <a:srgbClr val="000000"/>
              </a:solidFill>
            </a:endParaRPr>
          </a:p>
        </p:txBody>
      </p:sp>
      <p:sp>
        <p:nvSpPr>
          <p:cNvPr id="9218" name="AutoShape 2"/>
          <p:cNvSpPr>
            <a:spLocks noChangeArrowheads="1"/>
          </p:cNvSpPr>
          <p:nvPr/>
        </p:nvSpPr>
        <p:spPr bwMode="auto">
          <a:xfrm>
            <a:off x="1692275" y="333375"/>
            <a:ext cx="5545138" cy="1150938"/>
          </a:xfrm>
          <a:prstGeom prst="roundRect">
            <a:avLst>
              <a:gd name="adj" fmla="val 16667"/>
            </a:avLst>
          </a:prstGeom>
          <a:solidFill>
            <a:schemeClr val="accent1"/>
          </a:solidFill>
          <a:ln w="9525">
            <a:solidFill>
              <a:schemeClr val="tx1"/>
            </a:solidFill>
            <a:rou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400" b="1" i="1"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Qadimgi</a:t>
            </a:r>
            <a:r>
              <a:rPr kumimoji="0" lang="en-US" sz="2400" b="1" i="1"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2400" b="1" i="1"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Sharq</a:t>
            </a:r>
            <a:r>
              <a:rPr kumimoji="0" lang="en-US" sz="2400" b="1" i="1"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2400" b="1" i="1"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falsafasi</a:t>
            </a:r>
            <a:endParaRPr kumimoji="0" lang="en-US" sz="2400" b="1" i="1"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sp>
        <p:nvSpPr>
          <p:cNvPr id="44036" name="AutoShape 3"/>
          <p:cNvSpPr/>
          <p:nvPr/>
        </p:nvSpPr>
        <p:spPr>
          <a:xfrm>
            <a:off x="1403350" y="1844675"/>
            <a:ext cx="2016125" cy="792163"/>
          </a:xfrm>
          <a:prstGeom prst="octagon">
            <a:avLst>
              <a:gd name="adj" fmla="val 29287"/>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eaLnBrk="1" hangingPunct="1">
              <a:spcBef>
                <a:spcPct val="0"/>
              </a:spcBef>
              <a:buNone/>
            </a:pPr>
            <a:r>
              <a:rPr lang="en-US" altLang="ru-RU" sz="2400" dirty="0">
                <a:latin typeface="Times New Roman" panose="02020603050405020304" pitchFamily="18" charset="0"/>
                <a:cs typeface="Times New Roman" panose="02020603050405020304" pitchFamily="18" charset="0"/>
              </a:rPr>
              <a:t>Xususiyati</a:t>
            </a:r>
            <a:endParaRPr lang="en-US" altLang="ru-RU" sz="2400" dirty="0">
              <a:latin typeface="Times New Roman" panose="02020603050405020304" pitchFamily="18" charset="0"/>
              <a:ea typeface="Times New Roman" panose="02020603050405020304" pitchFamily="18" charset="0"/>
            </a:endParaRPr>
          </a:p>
        </p:txBody>
      </p:sp>
      <p:sp>
        <p:nvSpPr>
          <p:cNvPr id="9220" name="AutoShape 4"/>
          <p:cNvSpPr>
            <a:spLocks noChangeArrowheads="1"/>
          </p:cNvSpPr>
          <p:nvPr/>
        </p:nvSpPr>
        <p:spPr bwMode="auto">
          <a:xfrm>
            <a:off x="5651500" y="1844675"/>
            <a:ext cx="2305050" cy="720725"/>
          </a:xfrm>
          <a:prstGeom prst="octagon">
            <a:avLst>
              <a:gd name="adj" fmla="val 29287"/>
            </a:avLst>
          </a:prstGeom>
          <a:solidFill>
            <a:schemeClr val="accent1"/>
          </a:solidFill>
          <a:ln w="9525">
            <a:solidFill>
              <a:schemeClr val="tx1"/>
            </a:solid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0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Belgisi</a:t>
            </a:r>
            <a:endParaRPr kumimoji="0" lang="en-US" sz="20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sp>
        <p:nvSpPr>
          <p:cNvPr id="9221" name="AutoShape 5"/>
          <p:cNvSpPr>
            <a:spLocks noChangeArrowheads="1"/>
          </p:cNvSpPr>
          <p:nvPr/>
        </p:nvSpPr>
        <p:spPr bwMode="auto">
          <a:xfrm>
            <a:off x="323850" y="2997200"/>
            <a:ext cx="3887788" cy="3860800"/>
          </a:xfrm>
          <a:prstGeom prst="octagon">
            <a:avLst>
              <a:gd name="adj" fmla="val 29287"/>
            </a:avLst>
          </a:prstGeom>
          <a:solidFill>
            <a:schemeClr val="accent1"/>
          </a:solidFill>
          <a:ln w="9525">
            <a:solidFill>
              <a:schemeClr val="tx1"/>
            </a:solidFill>
            <a:miter lim="800000"/>
          </a:ln>
          <a:effectLst/>
        </p:spPr>
        <p:txBody>
          <a:bodyPr wrap="none" anchor="ctr"/>
          <a:lstStyle/>
          <a:p>
            <a:pPr marL="0" marR="0" lvl="0" indent="0" algn="ctr" defTabSz="914400" rtl="0" eaLnBrk="1" fontAlgn="base" latinLnBrk="0" hangingPunct="1">
              <a:lnSpc>
                <a:spcPct val="80000"/>
              </a:lnSpc>
              <a:spcBef>
                <a:spcPts val="300"/>
              </a:spcBef>
              <a:spcAft>
                <a:spcPct val="0"/>
              </a:spcAft>
              <a:buClr>
                <a:srgbClr val="A04DA3"/>
              </a:buClr>
              <a:buSzTx/>
              <a:buFont typeface="Georgia" panose="02040502050405020303" pitchFamily="18" charset="0"/>
              <a:buNone/>
              <a:defRPr/>
            </a:pP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Sharq</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falsafasining</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o‘ziga</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xos</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endPar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80000"/>
              </a:lnSpc>
              <a:spcBef>
                <a:spcPts val="300"/>
              </a:spcBef>
              <a:spcAft>
                <a:spcPct val="0"/>
              </a:spcAft>
              <a:buClr>
                <a:srgbClr val="A04DA3"/>
              </a:buClr>
              <a:buSzTx/>
              <a:buFont typeface="Georgia" panose="02040502050405020303" pitchFamily="18" charset="0"/>
              <a:buNone/>
              <a:defRPr/>
            </a:pP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xususiyatlaridan</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biri</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dunyoviy</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endPar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80000"/>
              </a:lnSpc>
              <a:spcBef>
                <a:spcPts val="300"/>
              </a:spcBef>
              <a:spcAft>
                <a:spcPct val="0"/>
              </a:spcAft>
              <a:buClr>
                <a:srgbClr val="A04DA3"/>
              </a:buClr>
              <a:buSzTx/>
              <a:buFont typeface="Georgia" panose="02040502050405020303" pitchFamily="18" charset="0"/>
              <a:buNone/>
              <a:defRPr/>
            </a:pP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mantiqqa</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asoslangan</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bilimlarning</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endPar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80000"/>
              </a:lnSpc>
              <a:spcBef>
                <a:spcPts val="300"/>
              </a:spcBef>
              <a:spcAft>
                <a:spcPct val="0"/>
              </a:spcAft>
              <a:buClr>
                <a:srgbClr val="A04DA3"/>
              </a:buClr>
              <a:buSzTx/>
              <a:buFont typeface="Georgia" panose="02040502050405020303" pitchFamily="18" charset="0"/>
              <a:buNone/>
              <a:defRPr/>
            </a:pP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diniy</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mifologik</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qarashlar</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endPar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80000"/>
              </a:lnSpc>
              <a:spcBef>
                <a:spcPts val="300"/>
              </a:spcBef>
              <a:spcAft>
                <a:spcPct val="0"/>
              </a:spcAft>
              <a:buClr>
                <a:srgbClr val="A04DA3"/>
              </a:buClr>
              <a:buSzTx/>
              <a:buFont typeface="Georgia" panose="02040502050405020303" pitchFamily="18" charset="0"/>
              <a:buNone/>
              <a:defRPr/>
            </a:pP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bilan</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aralashgan</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holda</a:t>
            </a:r>
            <a:endPar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80000"/>
              </a:lnSpc>
              <a:spcBef>
                <a:spcPts val="300"/>
              </a:spcBef>
              <a:spcAft>
                <a:spcPct val="0"/>
              </a:spcAft>
              <a:buClr>
                <a:srgbClr val="A04DA3"/>
              </a:buClr>
              <a:buSzTx/>
              <a:buFont typeface="Georgia" panose="02040502050405020303" pitchFamily="18" charset="0"/>
              <a:buNone/>
              <a:defRPr/>
            </a:pP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namoyon</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bo‘lishidadir</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endPar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sp>
        <p:nvSpPr>
          <p:cNvPr id="9222" name="AutoShape 6"/>
          <p:cNvSpPr>
            <a:spLocks noChangeArrowheads="1"/>
          </p:cNvSpPr>
          <p:nvPr/>
        </p:nvSpPr>
        <p:spPr bwMode="auto">
          <a:xfrm>
            <a:off x="4427538" y="2924175"/>
            <a:ext cx="4537075" cy="3933825"/>
          </a:xfrm>
          <a:prstGeom prst="octagon">
            <a:avLst>
              <a:gd name="adj" fmla="val 29287"/>
            </a:avLst>
          </a:prstGeom>
          <a:solidFill>
            <a:schemeClr val="accent1"/>
          </a:solidFill>
          <a:ln w="9525">
            <a:solidFill>
              <a:schemeClr val="tx1"/>
            </a:solidFill>
            <a:miter lim="800000"/>
          </a:ln>
          <a:effectLst/>
        </p:spPr>
        <p:txBody>
          <a:bodyPr wrap="none" anchor="ctr"/>
          <a:lstStyle/>
          <a:p>
            <a:pPr marL="0" marR="0" lvl="0" indent="0" algn="ctr" defTabSz="914400" rtl="0" eaLnBrk="1" fontAlgn="base" latinLnBrk="0" hangingPunct="1">
              <a:lnSpc>
                <a:spcPct val="80000"/>
              </a:lnSpc>
              <a:spcBef>
                <a:spcPts val="300"/>
              </a:spcBef>
              <a:spcAft>
                <a:spcPct val="0"/>
              </a:spcAft>
              <a:buClr>
                <a:srgbClr val="A04DA3"/>
              </a:buClr>
              <a:buSzTx/>
              <a:buFont typeface="Georgia" panose="02040502050405020303" pitchFamily="18" charset="0"/>
              <a:buNone/>
              <a:defRPr/>
            </a:pP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Sharq</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falsafasining</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o‘ziga</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xos</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endPar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80000"/>
              </a:lnSpc>
              <a:spcBef>
                <a:spcPts val="300"/>
              </a:spcBef>
              <a:spcAft>
                <a:spcPct val="0"/>
              </a:spcAft>
              <a:buClr>
                <a:srgbClr val="A04DA3"/>
              </a:buClr>
              <a:buSzTx/>
              <a:buFont typeface="Georgia" panose="02040502050405020303" pitchFamily="18" charset="0"/>
              <a:buNone/>
              <a:defRPr/>
            </a:pP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xususiyatlaridan</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biri</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dunyoviy</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endPar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80000"/>
              </a:lnSpc>
              <a:spcBef>
                <a:spcPts val="300"/>
              </a:spcBef>
              <a:spcAft>
                <a:spcPct val="0"/>
              </a:spcAft>
              <a:buClr>
                <a:srgbClr val="A04DA3"/>
              </a:buClr>
              <a:buSzTx/>
              <a:buFont typeface="Georgia" panose="02040502050405020303" pitchFamily="18" charset="0"/>
              <a:buNone/>
              <a:defRPr/>
            </a:pP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mantiqqa</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asoslangan</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bilimlarning</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endPar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80000"/>
              </a:lnSpc>
              <a:spcBef>
                <a:spcPts val="300"/>
              </a:spcBef>
              <a:spcAft>
                <a:spcPct val="0"/>
              </a:spcAft>
              <a:buClr>
                <a:srgbClr val="A04DA3"/>
              </a:buClr>
              <a:buSzTx/>
              <a:buFont typeface="Georgia" panose="02040502050405020303" pitchFamily="18" charset="0"/>
              <a:buNone/>
              <a:defRPr/>
            </a:pP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diniy</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mifologik</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qarashlar</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endPar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80000"/>
              </a:lnSpc>
              <a:spcBef>
                <a:spcPts val="300"/>
              </a:spcBef>
              <a:spcAft>
                <a:spcPct val="0"/>
              </a:spcAft>
              <a:buClr>
                <a:srgbClr val="A04DA3"/>
              </a:buClr>
              <a:buSzTx/>
              <a:buFont typeface="Georgia" panose="02040502050405020303" pitchFamily="18" charset="0"/>
              <a:buNone/>
              <a:defRPr/>
            </a:pP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bilan</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aralashgan</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holda</a:t>
            </a:r>
            <a:endPar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80000"/>
              </a:lnSpc>
              <a:spcBef>
                <a:spcPts val="300"/>
              </a:spcBef>
              <a:spcAft>
                <a:spcPct val="0"/>
              </a:spcAft>
              <a:buClr>
                <a:srgbClr val="A04DA3"/>
              </a:buClr>
              <a:buSzTx/>
              <a:buFont typeface="Georgia" panose="02040502050405020303" pitchFamily="18" charset="0"/>
              <a:buNone/>
              <a:defRPr/>
            </a:pP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namoyon</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chemeClr val="tx1"/>
                </a:solidFill>
                <a:effectLst/>
                <a:uLnTx/>
                <a:uFillTx/>
                <a:latin typeface="Arial" panose="020B0604020202020204" pitchFamily="34" charset="0"/>
                <a:ea typeface="+mn-ea"/>
                <a:cs typeface="+mn-cs"/>
              </a:rPr>
              <a:t>bo‘lishidadir</a:t>
            </a:r>
            <a:r>
              <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endPar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dirty="0">
              <a:ln>
                <a:noFill/>
              </a:ln>
              <a:solidFill>
                <a:schemeClr val="bg2"/>
              </a:solidFill>
              <a:effectLst/>
              <a:uLnTx/>
              <a:uFillTx/>
              <a:latin typeface="Arial" panose="020B0604020202020204" pitchFamily="34" charset="0"/>
              <a:ea typeface="+mn-ea"/>
              <a:cs typeface="+mn-cs"/>
            </a:endParaRPr>
          </a:p>
        </p:txBody>
      </p:sp>
      <p:sp>
        <p:nvSpPr>
          <p:cNvPr id="9223" name="AutoShape 7"/>
          <p:cNvSpPr>
            <a:spLocks noChangeArrowheads="1"/>
          </p:cNvSpPr>
          <p:nvPr/>
        </p:nvSpPr>
        <p:spPr bwMode="auto">
          <a:xfrm>
            <a:off x="2195513" y="2636838"/>
            <a:ext cx="287338" cy="360363"/>
          </a:xfrm>
          <a:prstGeom prst="downArrow">
            <a:avLst>
              <a:gd name="adj1" fmla="val 50000"/>
              <a:gd name="adj2" fmla="val 31354"/>
            </a:avLst>
          </a:prstGeom>
          <a:solidFill>
            <a:schemeClr val="accent1"/>
          </a:solidFill>
          <a:ln w="9525">
            <a:solidFill>
              <a:schemeClr val="tx1"/>
            </a:solidFill>
            <a:miter lim="800000"/>
          </a:ln>
          <a:effectLst/>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224" name="AutoShape 8"/>
          <p:cNvSpPr>
            <a:spLocks noChangeArrowheads="1"/>
          </p:cNvSpPr>
          <p:nvPr/>
        </p:nvSpPr>
        <p:spPr bwMode="auto">
          <a:xfrm>
            <a:off x="6659563" y="2565400"/>
            <a:ext cx="287338" cy="360363"/>
          </a:xfrm>
          <a:prstGeom prst="downArrow">
            <a:avLst>
              <a:gd name="adj1" fmla="val 50000"/>
              <a:gd name="adj2" fmla="val 31354"/>
            </a:avLst>
          </a:prstGeom>
          <a:solidFill>
            <a:schemeClr val="accent1"/>
          </a:solidFill>
          <a:ln w="9525">
            <a:solidFill>
              <a:schemeClr val="tx1"/>
            </a:solidFill>
            <a:miter lim="800000"/>
          </a:ln>
          <a:effectLst/>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225" name="AutoShape 9"/>
          <p:cNvSpPr>
            <a:spLocks noChangeArrowheads="1"/>
          </p:cNvSpPr>
          <p:nvPr/>
        </p:nvSpPr>
        <p:spPr bwMode="auto">
          <a:xfrm>
            <a:off x="3390900" y="1484313"/>
            <a:ext cx="2303463" cy="938213"/>
          </a:xfrm>
          <a:custGeom>
            <a:avLst/>
            <a:gdLst>
              <a:gd name="G0" fmla="+- 6480 0 0"/>
              <a:gd name="G1" fmla="+- 8640 0 0"/>
              <a:gd name="G2" fmla="+- 6171 0 0"/>
              <a:gd name="G3" fmla="+- 21600 0 6480"/>
              <a:gd name="G4" fmla="+- 21600 0 8640"/>
              <a:gd name="G5" fmla="*/ G0 21600 G3"/>
              <a:gd name="G6" fmla="*/ G1 21600 G3"/>
              <a:gd name="G7" fmla="*/ G2 G3 21600"/>
              <a:gd name="G8" fmla="*/ 10800 21600 G3"/>
              <a:gd name="G9" fmla="*/ G4 21600 G3"/>
              <a:gd name="G10" fmla="+- 21600 0 G7"/>
              <a:gd name="G11" fmla="+- G5 0 G8"/>
              <a:gd name="G12" fmla="+- G6 0 G8"/>
              <a:gd name="G13" fmla="*/ G12 G7 G11"/>
              <a:gd name="G14" fmla="+- 21600 0 G13"/>
              <a:gd name="G15" fmla="+- G0 0 10800"/>
              <a:gd name="G16" fmla="+- G1 0 10800"/>
              <a:gd name="G17" fmla="*/ G2 G16 G15"/>
              <a:gd name="T0" fmla="*/ 10800 w 21600"/>
              <a:gd name="T1" fmla="*/ 0 h 21600"/>
              <a:gd name="T2" fmla="*/ 0 w 21600"/>
              <a:gd name="T3" fmla="*/ 15429 h 21600"/>
              <a:gd name="T4" fmla="*/ 10800 w 21600"/>
              <a:gd name="T5" fmla="*/ 18514 h 21600"/>
              <a:gd name="T6" fmla="*/ 21600 w 21600"/>
              <a:gd name="T7" fmla="*/ 15429 h 21600"/>
              <a:gd name="T8" fmla="*/ 17694720 60000 65536"/>
              <a:gd name="T9" fmla="*/ 11796480 60000 65536"/>
              <a:gd name="T10" fmla="*/ 5898240 60000 65536"/>
              <a:gd name="T11" fmla="*/ 0 60000 65536"/>
              <a:gd name="T12" fmla="*/ G13 w 21600"/>
              <a:gd name="T13" fmla="*/ G6 h 21600"/>
              <a:gd name="T14" fmla="*/ G14 w 21600"/>
              <a:gd name="T15" fmla="*/ G9 h 21600"/>
            </a:gdLst>
            <a:ahLst/>
            <a:cxnLst>
              <a:cxn ang="T8">
                <a:pos x="T0" y="T1"/>
              </a:cxn>
              <a:cxn ang="T9">
                <a:pos x="T2" y="T3"/>
              </a:cxn>
              <a:cxn ang="T10">
                <a:pos x="T4" y="T5"/>
              </a:cxn>
              <a:cxn ang="T11">
                <a:pos x="T6" y="T7"/>
              </a:cxn>
            </a:cxnLst>
            <a:rect l="T12" t="T13" r="T14" b="T15"/>
            <a:pathLst>
              <a:path w="21600" h="21600">
                <a:moveTo>
                  <a:pt x="10800" y="0"/>
                </a:moveTo>
                <a:lnTo>
                  <a:pt x="6480" y="6171"/>
                </a:lnTo>
                <a:lnTo>
                  <a:pt x="8640" y="6171"/>
                </a:lnTo>
                <a:lnTo>
                  <a:pt x="8640" y="12343"/>
                </a:lnTo>
                <a:lnTo>
                  <a:pt x="4320" y="12343"/>
                </a:lnTo>
                <a:lnTo>
                  <a:pt x="4320" y="9257"/>
                </a:lnTo>
                <a:lnTo>
                  <a:pt x="0" y="15429"/>
                </a:lnTo>
                <a:lnTo>
                  <a:pt x="4320" y="21600"/>
                </a:lnTo>
                <a:lnTo>
                  <a:pt x="4320" y="18514"/>
                </a:lnTo>
                <a:lnTo>
                  <a:pt x="17280" y="18514"/>
                </a:lnTo>
                <a:lnTo>
                  <a:pt x="17280" y="21600"/>
                </a:lnTo>
                <a:lnTo>
                  <a:pt x="21600" y="15429"/>
                </a:lnTo>
                <a:lnTo>
                  <a:pt x="17280" y="9257"/>
                </a:lnTo>
                <a:lnTo>
                  <a:pt x="17280" y="12343"/>
                </a:lnTo>
                <a:lnTo>
                  <a:pt x="12960" y="12343"/>
                </a:lnTo>
                <a:lnTo>
                  <a:pt x="12960" y="6171"/>
                </a:lnTo>
                <a:lnTo>
                  <a:pt x="15120" y="6171"/>
                </a:lnTo>
                <a:close/>
              </a:path>
            </a:pathLst>
          </a:custGeom>
          <a:solidFill>
            <a:schemeClr val="accent1"/>
          </a:solidFill>
          <a:ln w="9525">
            <a:solidFill>
              <a:schemeClr val="tx1"/>
            </a:solid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7666" name="Объект 2"/>
          <p:cNvSpPr>
            <a:spLocks noGrp="1" noChangeArrowheads="1"/>
          </p:cNvSpPr>
          <p:nvPr>
            <p:ph idx="1"/>
          </p:nvPr>
        </p:nvSpPr>
        <p:spPr>
          <a:xfrm>
            <a:off x="323850" y="260350"/>
            <a:ext cx="6192838" cy="6121400"/>
          </a:xfrm>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ru-RU" sz="2000" b="0" i="1" u="none" strike="noStrike" kern="0" cap="none" spc="0" normalizeH="0" baseline="0" noProof="0" dirty="0">
              <a:ln>
                <a:noFill/>
              </a:ln>
              <a:solidFill>
                <a:schemeClr val="tx1"/>
              </a:solidFill>
              <a:effectLst/>
              <a:uLnTx/>
              <a:uFillTx/>
              <a:latin typeface="+mn-lt"/>
              <a:ea typeface="+mn-ea"/>
              <a:cs typeface="+mn-cs"/>
            </a:endParaRPr>
          </a:p>
          <a:p>
            <a:pPr marL="342900" marR="0" lvl="0" indent="-342900" algn="just" defTabSz="914400" rtl="0" eaLnBrk="0" fontAlgn="base" latinLnBrk="0" hangingPunct="0">
              <a:lnSpc>
                <a:spcPct val="100000"/>
              </a:lnSpc>
              <a:spcBef>
                <a:spcPct val="20000"/>
              </a:spcBef>
              <a:spcAft>
                <a:spcPct val="0"/>
              </a:spcAft>
              <a:buClrTx/>
              <a:buSzTx/>
              <a:buFontTx/>
              <a:buChar char="•"/>
              <a:defRPr/>
            </a:pPr>
            <a:r>
              <a:rPr kumimoji="0" lang="en-US" sz="2400" b="0" i="1" u="none" strike="noStrike" kern="0" cap="none" spc="0" normalizeH="0" baseline="0" noProof="0" dirty="0">
                <a:ln>
                  <a:noFill/>
                </a:ln>
                <a:solidFill>
                  <a:schemeClr val="tx1"/>
                </a:solidFill>
                <a:effectLst/>
                <a:uLnTx/>
                <a:uFillTx/>
                <a:latin typeface="+mn-lt"/>
                <a:ea typeface="+mn-ea"/>
                <a:cs typeface="+mn-cs"/>
              </a:rPr>
              <a:t>Amir </a:t>
            </a:r>
            <a:r>
              <a:rPr kumimoji="0" lang="en-US" sz="2400" b="0" i="1" u="none" strike="noStrike" kern="0" cap="none" spc="0" normalizeH="0" baseline="0" noProof="0" dirty="0" err="1">
                <a:ln>
                  <a:noFill/>
                </a:ln>
                <a:solidFill>
                  <a:schemeClr val="tx1"/>
                </a:solidFill>
                <a:effectLst/>
                <a:uLnTx/>
                <a:uFillTx/>
                <a:latin typeface="+mn-lt"/>
                <a:ea typeface="+mn-ea"/>
                <a:cs typeface="+mn-cs"/>
              </a:rPr>
              <a:t>Temur</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va</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temuriylar</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davri</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falsafasi</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xalqimizning</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sohibqiron</a:t>
            </a:r>
            <a:r>
              <a:rPr kumimoji="0" lang="en-US" sz="2400" b="0" i="1" u="none" strike="noStrike" kern="0" cap="none" spc="0" normalizeH="0" baseline="0" noProof="0" dirty="0">
                <a:ln>
                  <a:noFill/>
                </a:ln>
                <a:solidFill>
                  <a:schemeClr val="tx1"/>
                </a:solidFill>
                <a:effectLst/>
                <a:uLnTx/>
                <a:uFillTx/>
                <a:latin typeface="+mn-lt"/>
                <a:ea typeface="+mn-ea"/>
                <a:cs typeface="+mn-cs"/>
              </a:rPr>
              <a:t> Amir </a:t>
            </a:r>
            <a:r>
              <a:rPr kumimoji="0" lang="en-US" sz="2400" b="0" i="1" u="none" strike="noStrike" kern="0" cap="none" spc="0" normalizeH="0" baseline="0" noProof="0" dirty="0" err="1">
                <a:ln>
                  <a:noFill/>
                </a:ln>
                <a:solidFill>
                  <a:schemeClr val="tx1"/>
                </a:solidFill>
                <a:effectLst/>
                <a:uLnTx/>
                <a:uFillTx/>
                <a:latin typeface="+mn-lt"/>
                <a:ea typeface="+mn-ea"/>
                <a:cs typeface="+mn-cs"/>
              </a:rPr>
              <a:t>Temur</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boshchiligida</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ozodlikka</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erishgan</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va</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mustaqillikni</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saqlash</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hamda</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mustahkamlash</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uchun</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amalga</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oshirgan</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buyuk</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ishlarining</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ifodasidir</a:t>
            </a:r>
            <a:r>
              <a:rPr kumimoji="0" lang="en-US" sz="2400" b="0" i="1" u="none" strike="noStrike" kern="0" cap="none" spc="0" normalizeH="0" baseline="0" noProof="0" dirty="0">
                <a:ln>
                  <a:noFill/>
                </a:ln>
                <a:solidFill>
                  <a:schemeClr val="tx1"/>
                </a:solidFill>
                <a:effectLst/>
                <a:uLnTx/>
                <a:uFillTx/>
                <a:latin typeface="+mn-lt"/>
                <a:ea typeface="+mn-ea"/>
                <a:cs typeface="+mn-cs"/>
              </a:rPr>
              <a:t>. Bu </a:t>
            </a:r>
            <a:r>
              <a:rPr kumimoji="0" lang="en-US" sz="2400" b="0" i="1" u="none" strike="noStrike" kern="0" cap="none" spc="0" normalizeH="0" baseline="0" noProof="0" dirty="0" err="1">
                <a:ln>
                  <a:noFill/>
                </a:ln>
                <a:solidFill>
                  <a:schemeClr val="tx1"/>
                </a:solidFill>
                <a:effectLst/>
                <a:uLnTx/>
                <a:uFillTx/>
                <a:latin typeface="+mn-lt"/>
                <a:ea typeface="+mn-ea"/>
                <a:cs typeface="+mn-cs"/>
              </a:rPr>
              <a:t>xalqimizning</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markazlashgan</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davlat</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tuzish</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milliy</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davlatchiligini</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tiklash</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va</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barqaror</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qilish</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mustaqil</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yashash</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orzularining</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ushalgan</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davridir</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Uning</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falsafasida</a:t>
            </a:r>
            <a:r>
              <a:rPr kumimoji="0" lang="en-US" sz="2400" b="0" i="1" u="none" strike="noStrike" kern="0" cap="none" spc="0" normalizeH="0" baseline="0" noProof="0" dirty="0">
                <a:ln>
                  <a:noFill/>
                </a:ln>
                <a:solidFill>
                  <a:schemeClr val="tx1"/>
                </a:solidFill>
                <a:effectLst/>
                <a:uLnTx/>
                <a:uFillTx/>
                <a:latin typeface="+mn-lt"/>
                <a:ea typeface="+mn-ea"/>
                <a:cs typeface="+mn-cs"/>
              </a:rPr>
              <a:t> ham ana </a:t>
            </a:r>
            <a:r>
              <a:rPr kumimoji="0" lang="en-US" sz="2400" b="0" i="1" u="none" strike="noStrike" kern="0" cap="none" spc="0" normalizeH="0" baseline="0" noProof="0" dirty="0" err="1">
                <a:ln>
                  <a:noFill/>
                </a:ln>
                <a:solidFill>
                  <a:schemeClr val="tx1"/>
                </a:solidFill>
                <a:effectLst/>
                <a:uLnTx/>
                <a:uFillTx/>
                <a:latin typeface="+mn-lt"/>
                <a:ea typeface="+mn-ea"/>
                <a:cs typeface="+mn-cs"/>
              </a:rPr>
              <a:t>shu</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jihatlar</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yaqqol</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ko‘zga</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tashlanadi</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va</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bu</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meros</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bugungi</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kun</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falsafiy</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qarashlar</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negizlari</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orasida</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alohida</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o‘rin</a:t>
            </a:r>
            <a:r>
              <a:rPr kumimoji="0" lang="en-US" sz="2400" b="0" i="1" u="none" strike="noStrike" kern="0" cap="none" spc="0" normalizeH="0" baseline="0" noProof="0" dirty="0">
                <a:ln>
                  <a:noFill/>
                </a:ln>
                <a:solidFill>
                  <a:schemeClr val="tx1"/>
                </a:solidFill>
                <a:effectLst/>
                <a:uLnTx/>
                <a:uFillTx/>
                <a:latin typeface="+mn-lt"/>
                <a:ea typeface="+mn-ea"/>
                <a:cs typeface="+mn-cs"/>
              </a:rPr>
              <a:t> </a:t>
            </a:r>
            <a:r>
              <a:rPr kumimoji="0" lang="en-US" sz="2400" b="0" i="1" u="none" strike="noStrike" kern="0" cap="none" spc="0" normalizeH="0" baseline="0" noProof="0" dirty="0" err="1">
                <a:ln>
                  <a:noFill/>
                </a:ln>
                <a:solidFill>
                  <a:schemeClr val="tx1"/>
                </a:solidFill>
                <a:effectLst/>
                <a:uLnTx/>
                <a:uFillTx/>
                <a:latin typeface="+mn-lt"/>
                <a:ea typeface="+mn-ea"/>
                <a:cs typeface="+mn-cs"/>
              </a:rPr>
              <a:t>tutadi</a:t>
            </a:r>
            <a:r>
              <a:rPr kumimoji="0" lang="en-US" sz="2400" b="0" i="1" u="none" strike="noStrike" kern="0" cap="none" spc="0" normalizeH="0" baseline="0" noProof="0" dirty="0">
                <a:ln>
                  <a:noFill/>
                </a:ln>
                <a:solidFill>
                  <a:schemeClr val="tx1"/>
                </a:solidFill>
                <a:effectLst/>
                <a:uLnTx/>
                <a:uFillTx/>
                <a:latin typeface="+mn-lt"/>
                <a:ea typeface="+mn-ea"/>
                <a:cs typeface="+mn-cs"/>
              </a:rPr>
              <a:t>.</a:t>
            </a:r>
            <a:endParaRPr kumimoji="0" lang="en-US" sz="2400" b="0" i="1" u="none" strike="noStrike" kern="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endParaRPr kumimoji="0" lang="ru-RU" altLang="ru-RU" sz="3200" b="0" i="0" u="none" strike="noStrike" kern="0" cap="none" spc="0" normalizeH="0" baseline="0" noProof="0" dirty="0">
              <a:ln>
                <a:noFill/>
              </a:ln>
              <a:solidFill>
                <a:schemeClr val="tx1"/>
              </a:solidFill>
              <a:effectLst/>
              <a:uLnTx/>
              <a:uFillTx/>
              <a:latin typeface="+mn-lt"/>
              <a:ea typeface="+mn-ea"/>
              <a:cs typeface="+mn-cs"/>
            </a:endParaRPr>
          </a:p>
        </p:txBody>
      </p:sp>
      <p:pic>
        <p:nvPicPr>
          <p:cNvPr id="92163" name="Picture 4"/>
          <p:cNvPicPr>
            <a:picLocks noChangeAspect="1"/>
          </p:cNvPicPr>
          <p:nvPr/>
        </p:nvPicPr>
        <p:blipFill>
          <a:blip r:embed="rId1"/>
          <a:stretch>
            <a:fillRect/>
          </a:stretch>
        </p:blipFill>
        <p:spPr>
          <a:xfrm>
            <a:off x="6516688" y="539750"/>
            <a:ext cx="2462212" cy="2781300"/>
          </a:xfrm>
          <a:prstGeom prst="rect">
            <a:avLst/>
          </a:prstGeom>
          <a:noFill/>
          <a:ln w="9525">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7666" name="Объект 2"/>
          <p:cNvSpPr>
            <a:spLocks noGrp="1" noChangeArrowheads="1"/>
          </p:cNvSpPr>
          <p:nvPr>
            <p:ph idx="1"/>
          </p:nvPr>
        </p:nvSpPr>
        <p:spPr>
          <a:xfrm>
            <a:off x="323850" y="260350"/>
            <a:ext cx="8424863" cy="6121400"/>
          </a:xfrm>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ru-RU" sz="2000" b="0" i="1" u="none" strike="noStrike" kern="0" cap="none" spc="0" normalizeH="0" baseline="0" noProof="0" dirty="0">
              <a:ln>
                <a:noFill/>
              </a:ln>
              <a:solidFill>
                <a:schemeClr val="tx1"/>
              </a:solidFill>
              <a:effectLst/>
              <a:uLnTx/>
              <a:uFillTx/>
              <a:latin typeface="+mn-lt"/>
              <a:ea typeface="+mn-ea"/>
              <a:cs typeface="+mn-cs"/>
            </a:endParaRPr>
          </a:p>
          <a:p>
            <a:pPr marL="342900" marR="0" lvl="0" indent="-342900" algn="ctr" defTabSz="914400" rtl="0" eaLnBrk="0" fontAlgn="base" latinLnBrk="0" hangingPunct="0">
              <a:lnSpc>
                <a:spcPct val="100000"/>
              </a:lnSpc>
              <a:spcBef>
                <a:spcPct val="20000"/>
              </a:spcBef>
              <a:spcAft>
                <a:spcPct val="0"/>
              </a:spcAft>
              <a:buClrTx/>
              <a:buSzTx/>
              <a:buFontTx/>
              <a:buChar char="•"/>
              <a:defRPr/>
            </a:pPr>
            <a:r>
              <a:rPr kumimoji="0" lang="en-US" altLang="ru-RU" sz="3200" b="0" i="0" u="none" strike="noStrike" kern="0" cap="none" spc="0" normalizeH="0" baseline="0" noProof="0" dirty="0" err="1">
                <a:ln>
                  <a:noFill/>
                </a:ln>
                <a:solidFill>
                  <a:schemeClr val="tx1"/>
                </a:solidFill>
                <a:effectLst/>
                <a:uLnTx/>
                <a:uFillTx/>
                <a:latin typeface="+mn-lt"/>
                <a:ea typeface="+mn-ea"/>
                <a:cs typeface="+mn-cs"/>
              </a:rPr>
              <a:t>Temuriylar</a:t>
            </a:r>
            <a:r>
              <a:rPr kumimoji="0" lang="en-US" altLang="ru-RU" sz="3200" b="0" i="0" u="none" strike="noStrike" kern="0" cap="none" spc="0" normalizeH="0" baseline="0" noProof="0" dirty="0">
                <a:ln>
                  <a:noFill/>
                </a:ln>
                <a:solidFill>
                  <a:schemeClr val="tx1"/>
                </a:solidFill>
                <a:effectLst/>
                <a:uLnTx/>
                <a:uFillTx/>
                <a:latin typeface="+mn-lt"/>
                <a:ea typeface="+mn-ea"/>
                <a:cs typeface="+mn-cs"/>
              </a:rPr>
              <a:t> </a:t>
            </a:r>
            <a:r>
              <a:rPr kumimoji="0" lang="en-US" altLang="ru-RU" sz="3200" b="0" i="0" u="none" strike="noStrike" kern="0" cap="none" spc="0" normalizeH="0" baseline="0" noProof="0" dirty="0" err="1">
                <a:ln>
                  <a:noFill/>
                </a:ln>
                <a:solidFill>
                  <a:schemeClr val="tx1"/>
                </a:solidFill>
                <a:effectLst/>
                <a:uLnTx/>
                <a:uFillTx/>
                <a:latin typeface="+mn-lt"/>
                <a:ea typeface="+mn-ea"/>
                <a:cs typeface="+mn-cs"/>
              </a:rPr>
              <a:t>davrida</a:t>
            </a:r>
            <a:endParaRPr kumimoji="0" lang="en-US" altLang="ru-RU" sz="32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just" defTabSz="914400" rtl="0" eaLnBrk="0" fontAlgn="base" latinLnBrk="0" hangingPunct="0">
              <a:lnSpc>
                <a:spcPct val="100000"/>
              </a:lnSpc>
              <a:spcBef>
                <a:spcPct val="20000"/>
              </a:spcBef>
              <a:spcAft>
                <a:spcPct val="0"/>
              </a:spcAft>
              <a:buClrTx/>
              <a:buSzTx/>
              <a:buFontTx/>
              <a:buChar char="•"/>
              <a:defRPr/>
            </a:pP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Tasavvuf</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ta'limoti</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keng</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tarqaldi</a:t>
            </a:r>
            <a:endParaRPr kumimoji="0" lang="en-US" altLang="ru-RU" sz="24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just" defTabSz="914400" rtl="0" eaLnBrk="0" fontAlgn="base" latinLnBrk="0" hangingPunct="0">
              <a:lnSpc>
                <a:spcPct val="100000"/>
              </a:lnSpc>
              <a:spcBef>
                <a:spcPct val="20000"/>
              </a:spcBef>
              <a:spcAft>
                <a:spcPct val="0"/>
              </a:spcAft>
              <a:buClrTx/>
              <a:buSzTx/>
              <a:buFontTx/>
              <a:buChar char="•"/>
              <a:defRPr/>
            </a:pP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Ilm</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-fan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va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madaniyat</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rivojlandi</a:t>
            </a:r>
            <a:endParaRPr kumimoji="0" lang="en-US" altLang="ru-RU" sz="24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just" defTabSz="914400" rtl="0" eaLnBrk="0" fontAlgn="base" latinLnBrk="0" hangingPunct="0">
              <a:lnSpc>
                <a:spcPct val="100000"/>
              </a:lnSpc>
              <a:spcBef>
                <a:spcPct val="20000"/>
              </a:spcBef>
              <a:spcAft>
                <a:spcPct val="0"/>
              </a:spcAft>
              <a:buClrTx/>
              <a:buSzTx/>
              <a:buFontTx/>
              <a:buChar char="•"/>
              <a:defRPr/>
            </a:pP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Madrasalarlar</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diniy</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va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dunyoviy</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fanlar</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o‘qitildi</a:t>
            </a:r>
            <a:endParaRPr kumimoji="0" lang="en-US" altLang="ru-RU" sz="24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just" defTabSz="914400" rtl="0" eaLnBrk="0" fontAlgn="base" latinLnBrk="0" hangingPunct="0">
              <a:lnSpc>
                <a:spcPct val="100000"/>
              </a:lnSpc>
              <a:spcBef>
                <a:spcPct val="20000"/>
              </a:spcBef>
              <a:spcAft>
                <a:spcPct val="0"/>
              </a:spcAft>
              <a:buClrTx/>
              <a:buSzTx/>
              <a:buFontTx/>
              <a:buChar char="•"/>
              <a:defRPr/>
            </a:pP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Yirik</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shaharlarda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ta'lim</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o‘choqlari</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bo‘lgan</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madrasalar</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barpo</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etildi</a:t>
            </a:r>
            <a:endParaRPr kumimoji="0" lang="en-US" altLang="ru-RU" sz="24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just" defTabSz="914400" rtl="0" eaLnBrk="0" fontAlgn="base" latinLnBrk="0" hangingPunct="0">
              <a:lnSpc>
                <a:spcPct val="100000"/>
              </a:lnSpc>
              <a:spcBef>
                <a:spcPct val="20000"/>
              </a:spcBef>
              <a:spcAft>
                <a:spcPct val="0"/>
              </a:spcAft>
              <a:buClrTx/>
              <a:buSzTx/>
              <a:buFontTx/>
              <a:buChar char="•"/>
              <a:defRPr/>
            </a:pP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Ilm-fanga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homiylik</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davlat</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siyosati</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darajasiga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ko‘tarildi</a:t>
            </a:r>
            <a:endParaRPr kumimoji="0" lang="en-US" altLang="ru-RU" sz="24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just" defTabSz="914400" rtl="0" eaLnBrk="0" fontAlgn="base" latinLnBrk="0" hangingPunct="0">
              <a:lnSpc>
                <a:spcPct val="100000"/>
              </a:lnSpc>
              <a:spcBef>
                <a:spcPct val="20000"/>
              </a:spcBef>
              <a:spcAft>
                <a:spcPct val="0"/>
              </a:spcAft>
              <a:buClrTx/>
              <a:buSzTx/>
              <a:buFontTx/>
              <a:buChar char="•"/>
              <a:defRPr/>
            </a:pP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Olim</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va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ularmolar</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katta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hurmat</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va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mavqega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ega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ijtimoiy</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qatlamga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aylantirildi</a:t>
            </a:r>
            <a:endParaRPr kumimoji="0" lang="en-US" altLang="ru-RU" sz="24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just" defTabSz="914400" rtl="0" eaLnBrk="0" fontAlgn="base" latinLnBrk="0" hangingPunct="0">
              <a:lnSpc>
                <a:spcPct val="100000"/>
              </a:lnSpc>
              <a:spcBef>
                <a:spcPct val="20000"/>
              </a:spcBef>
              <a:spcAft>
                <a:spcPct val="0"/>
              </a:spcAft>
              <a:buClrTx/>
              <a:buSzTx/>
              <a:buFontTx/>
              <a:buChar char="•"/>
              <a:defRPr/>
            </a:pP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Ilm</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fan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taraqqiyotiga</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davlat</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grantlari</a:t>
            </a:r>
            <a:r>
              <a:rPr kumimoji="0" lang="en-US" altLang="ru-RU" sz="2400" b="0" i="0" u="none" strike="noStrike" kern="0" cap="none" spc="0" normalizeH="0" baseline="0" noProof="0" dirty="0">
                <a:ln>
                  <a:noFill/>
                </a:ln>
                <a:solidFill>
                  <a:schemeClr val="tx1"/>
                </a:solidFill>
                <a:effectLst/>
                <a:uLnTx/>
                <a:uFillTx/>
                <a:latin typeface="+mn-lt"/>
                <a:ea typeface="+mn-ea"/>
                <a:cs typeface="+mn-cs"/>
              </a:rPr>
              <a:t> </a:t>
            </a:r>
            <a:r>
              <a:rPr kumimoji="0" lang="en-US" altLang="ru-RU" sz="2400" b="0" i="0" u="none" strike="noStrike" kern="0" cap="none" spc="0" normalizeH="0" baseline="0" noProof="0" dirty="0" err="1">
                <a:ln>
                  <a:noFill/>
                </a:ln>
                <a:solidFill>
                  <a:schemeClr val="tx1"/>
                </a:solidFill>
                <a:effectLst/>
                <a:uLnTx/>
                <a:uFillTx/>
                <a:latin typeface="+mn-lt"/>
                <a:ea typeface="+mn-ea"/>
                <a:cs typeface="+mn-cs"/>
              </a:rPr>
              <a:t>ajratildi</a:t>
            </a:r>
            <a:endParaRPr kumimoji="0" lang="en-US" altLang="ru-RU" sz="24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just" defTabSz="914400" rtl="0" eaLnBrk="0" fontAlgn="base" latinLnBrk="0" hangingPunct="0">
              <a:lnSpc>
                <a:spcPct val="100000"/>
              </a:lnSpc>
              <a:spcBef>
                <a:spcPct val="20000"/>
              </a:spcBef>
              <a:spcAft>
                <a:spcPct val="0"/>
              </a:spcAft>
              <a:buClrTx/>
              <a:buSzTx/>
              <a:buFontTx/>
              <a:buChar char="•"/>
              <a:defRPr/>
            </a:pPr>
            <a:endParaRPr kumimoji="0" lang="ru-RU" altLang="ru-RU" sz="28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just" defTabSz="914400" rtl="0" eaLnBrk="0" fontAlgn="base" latinLnBrk="0" hangingPunct="0">
              <a:lnSpc>
                <a:spcPct val="100000"/>
              </a:lnSpc>
              <a:spcBef>
                <a:spcPct val="20000"/>
              </a:spcBef>
              <a:spcAft>
                <a:spcPct val="0"/>
              </a:spcAft>
              <a:buClrTx/>
              <a:buSzTx/>
              <a:buFontTx/>
              <a:buChar char="•"/>
              <a:defRPr/>
            </a:pPr>
            <a:endParaRPr kumimoji="0" lang="ru-RU" altLang="ru-RU" sz="28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4210" name="Объект 2"/>
          <p:cNvSpPr>
            <a:spLocks noGrp="1"/>
          </p:cNvSpPr>
          <p:nvPr>
            <p:ph idx="1"/>
          </p:nvPr>
        </p:nvSpPr>
        <p:spPr>
          <a:xfrm>
            <a:off x="179388" y="115888"/>
            <a:ext cx="5756275" cy="6553200"/>
          </a:xfrm>
        </p:spPr>
        <p:txBody>
          <a:bodyPr vert="horz" wrap="square" lIns="91440" tIns="45720" rIns="91440" bIns="45720" anchor="t" anchorCtr="0"/>
          <a:p>
            <a:pPr algn="just" eaLnBrk="1" hangingPunct="1"/>
            <a:r>
              <a:rPr lang="en-US" altLang="ru-RU" sz="2000" b="1" dirty="0">
                <a:solidFill>
                  <a:srgbClr val="000000"/>
                </a:solidFill>
                <a:latin typeface="Times New Roman" panose="02020603050405020304" pitchFamily="18" charset="0"/>
              </a:rPr>
              <a:t>Sa'diddin Taftazoniy </a:t>
            </a:r>
            <a:r>
              <a:rPr lang="en-US" altLang="ru-RU" sz="2200" dirty="0">
                <a:solidFill>
                  <a:srgbClr val="000000"/>
                </a:solidFill>
                <a:latin typeface="Times New Roman" panose="02020603050405020304" pitchFamily="18" charset="0"/>
              </a:rPr>
              <a:t>40 dan ortiq risolalarining muallifidir. Asarlari: “Tahzib al-mantiq val-kalom” (“Mantiq va kalomga sayqal berish”) “Muxtasalar al-maoniy” (Ritorikaga oid “Qisqacha ma'nolar”), “Al-maqosiga at-tolibin” (“Falsafa va kalomga oid “Tolibi ilmlarning maqsadlari”) va boshqalar. Alloma sabab va oqibat, iroda erkinligi, bilish, ong, mantiq fani va uning vazifalari haqida o‘z fikrini bayon qilgan. Masalan, olim tabiatda sabab va oqibat munosabatlarining mavjudligini e'tirof etadi. </a:t>
            </a:r>
            <a:r>
              <a:rPr lang="en-US" altLang="ru-RU" sz="2400" b="1" dirty="0">
                <a:solidFill>
                  <a:srgbClr val="000000"/>
                </a:solidFill>
                <a:latin typeface="Times New Roman" panose="02020603050405020304" pitchFamily="18" charset="0"/>
              </a:rPr>
              <a:t>Sa'diddin Taftazoniy</a:t>
            </a:r>
            <a:r>
              <a:rPr lang="en-US" altLang="ru-RU" sz="2200" dirty="0">
                <a:solidFill>
                  <a:srgbClr val="000000"/>
                </a:solidFill>
                <a:latin typeface="Times New Roman" panose="02020603050405020304" pitchFamily="18" charset="0"/>
              </a:rPr>
              <a:t> iroda erkinligiga to‘xtalib, har qanday ezgu ishlar xudoning mohiyatidan kelib chiqadi. Xudo yaratuvchi sifatida insonlarni yomon xatti-harakatlar qilishdan saqlaydi, insonni ko‘proq xayrli ishlar qilishga chorlaydi, gunoh ishlardan qochishga da'vat etadi, deb aytadi.</a:t>
            </a:r>
            <a:endParaRPr lang="en-US" altLang="ru-RU" sz="2200" dirty="0">
              <a:solidFill>
                <a:srgbClr val="000000"/>
              </a:solidFill>
              <a:latin typeface="Times New Roman" panose="02020603050405020304" pitchFamily="18" charset="0"/>
            </a:endParaRPr>
          </a:p>
        </p:txBody>
      </p:sp>
      <p:pic>
        <p:nvPicPr>
          <p:cNvPr id="94211" name="Picture 4" descr="САЪДУДДИН ТАФТАЗОНИЙ “ШАРҲ АЛ-АҚОИД” АСАРИНИНГ ЁЗИЛИШ ТАРИХИ ВА ИЖТИМОИЙ  ЗАРУРАТИ - Imom Buxoriy xalqaro ilmiy-tadqiqot markazi"/>
          <p:cNvPicPr>
            <a:picLocks noChangeAspect="1"/>
          </p:cNvPicPr>
          <p:nvPr/>
        </p:nvPicPr>
        <p:blipFill>
          <a:blip r:embed="rId1"/>
          <a:stretch>
            <a:fillRect/>
          </a:stretch>
        </p:blipFill>
        <p:spPr>
          <a:xfrm>
            <a:off x="5935663" y="1628775"/>
            <a:ext cx="3028950" cy="1514475"/>
          </a:xfrm>
          <a:prstGeom prst="rect">
            <a:avLst/>
          </a:prstGeom>
          <a:noFill/>
          <a:ln w="9525">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5234" name="Объект 2"/>
          <p:cNvSpPr>
            <a:spLocks noGrp="1"/>
          </p:cNvSpPr>
          <p:nvPr>
            <p:ph idx="1"/>
          </p:nvPr>
        </p:nvSpPr>
        <p:spPr>
          <a:xfrm>
            <a:off x="395288" y="260350"/>
            <a:ext cx="4968875" cy="6192838"/>
          </a:xfrm>
        </p:spPr>
        <p:txBody>
          <a:bodyPr vert="horz" wrap="square" lIns="91440" tIns="45720" rIns="91440" bIns="45720" anchor="t" anchorCtr="0"/>
          <a:p>
            <a:pPr algn="just" eaLnBrk="1" hangingPunct="1"/>
            <a:r>
              <a:rPr lang="en-US" altLang="ru-RU" sz="2000" b="1" dirty="0">
                <a:solidFill>
                  <a:srgbClr val="000000"/>
                </a:solidFill>
                <a:latin typeface="Times New Roman" panose="02020603050405020304" pitchFamily="18" charset="0"/>
              </a:rPr>
              <a:t>Mir Sayyid Sharif Jurjoniy </a:t>
            </a:r>
            <a:r>
              <a:rPr lang="en-US" altLang="ru-RU" sz="2200" dirty="0">
                <a:solidFill>
                  <a:srgbClr val="000000"/>
                </a:solidFill>
                <a:latin typeface="Times New Roman" panose="02020603050405020304" pitchFamily="18" charset="0"/>
                <a:cs typeface="Times New Roman" panose="02020603050405020304" pitchFamily="18" charset="0"/>
              </a:rPr>
              <a:t>Astrobod shahri yaqinida tug‘ilgan.. 1387 yildan boshlab Samarqand madrasalarida mantiq, falsafa, falaqiyot, fiqh va adabiyot, munozara ilmi va boshqalardan dars beradi. Olimning “At-ta'rifot” (“Ta'riflar”), “Odob ul-munozara” (“Munozara olib borishning qoidalari haqida risola”), “Sug‘ro” (“Kichik dalil bo‘la oladigan hukm”) va boshqa asarlari mavjud. Mutafakkir risolalarida borliq, modda va uning shakllari, jismoniy va ruhiy munosabatlar, mantiqiy fikrlash, til va tafakkurning o‘zaro aloqasi, koinot, inson, aql va bilish masalalari yoritiladi.</a:t>
            </a:r>
            <a:br>
              <a:rPr lang="en-US" altLang="ru-RU" sz="2200" dirty="0">
                <a:solidFill>
                  <a:srgbClr val="000000"/>
                </a:solidFill>
                <a:latin typeface="Times New Roman" panose="02020603050405020304" pitchFamily="18" charset="0"/>
                <a:cs typeface="Times New Roman" panose="02020603050405020304" pitchFamily="18" charset="0"/>
              </a:rPr>
            </a:br>
            <a:endParaRPr lang="ru-RU" altLang="ru-RU" sz="2200" dirty="0">
              <a:latin typeface="Times New Roman" panose="02020603050405020304" pitchFamily="18" charset="0"/>
              <a:ea typeface="Times New Roman" panose="02020603050405020304" pitchFamily="18" charset="0"/>
            </a:endParaRPr>
          </a:p>
        </p:txBody>
      </p:sp>
      <p:pic>
        <p:nvPicPr>
          <p:cNvPr id="95235" name="Picture 4" descr="Oyina"/>
          <p:cNvPicPr>
            <a:picLocks noChangeAspect="1"/>
          </p:cNvPicPr>
          <p:nvPr/>
        </p:nvPicPr>
        <p:blipFill>
          <a:blip r:embed="rId1"/>
          <a:stretch>
            <a:fillRect/>
          </a:stretch>
        </p:blipFill>
        <p:spPr>
          <a:xfrm>
            <a:off x="5364163" y="1052513"/>
            <a:ext cx="3857625" cy="3168650"/>
          </a:xfrm>
          <a:prstGeom prst="rect">
            <a:avLst/>
          </a:prstGeom>
          <a:noFill/>
          <a:ln w="9525">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2" name="Содержимое 2"/>
          <p:cNvSpPr>
            <a:spLocks noGrp="1"/>
          </p:cNvSpPr>
          <p:nvPr>
            <p:ph idx="1"/>
          </p:nvPr>
        </p:nvSpPr>
        <p:spPr>
          <a:xfrm>
            <a:off x="0" y="142875"/>
            <a:ext cx="4622800" cy="6715125"/>
          </a:xfrm>
          <a:solidFill>
            <a:schemeClr val="bg2">
              <a:lumMod val="40000"/>
              <a:lumOff val="60000"/>
            </a:schemeClr>
          </a:solidFill>
        </p:spPr>
        <p:txBody>
          <a:bodyPr vert="horz" wrap="square" lIns="91440" tIns="45720" rIns="91440" bIns="45720" numCol="1" anchor="t" anchorCtr="0" compatLnSpc="1"/>
          <a:lstStyle/>
          <a:p>
            <a:pPr marL="45720" marR="0" lvl="0" indent="0" algn="just" defTabSz="914400" rtl="0" eaLnBrk="0" fontAlgn="base" latinLnBrk="0" hangingPunct="0">
              <a:lnSpc>
                <a:spcPct val="100000"/>
              </a:lnSpc>
              <a:spcBef>
                <a:spcPct val="20000"/>
              </a:spcBef>
              <a:spcAft>
                <a:spcPct val="0"/>
              </a:spcAft>
              <a:buClrTx/>
              <a:buSzTx/>
              <a:buFont typeface="Georgia" panose="02040502050405020303" pitchFamily="18" charset="0"/>
              <a:buNone/>
              <a:defRPr/>
            </a:pPr>
            <a:r>
              <a:rPr kumimoji="0" lang="en-US" sz="2400" b="0" i="0" u="none" strike="noStrike" kern="0" cap="none" spc="0" normalizeH="0" baseline="0" noProof="0" dirty="0">
                <a:ln>
                  <a:noFill/>
                </a:ln>
                <a:solidFill>
                  <a:schemeClr val="tx1"/>
                </a:solidFill>
                <a:effectLst/>
                <a:uLnTx/>
                <a:uFillTx/>
                <a:latin typeface="+mn-lt"/>
                <a:ea typeface="+mn-ea"/>
                <a:cs typeface="+mn-cs"/>
              </a:rPr>
              <a:t>XV </a:t>
            </a:r>
            <a:r>
              <a:rPr kumimoji="0" lang="en-US" sz="2400" b="0" i="0" u="none" strike="noStrike" kern="0" cap="none" spc="0" normalizeH="0" baseline="0" noProof="0" dirty="0" err="1">
                <a:ln>
                  <a:noFill/>
                </a:ln>
                <a:solidFill>
                  <a:schemeClr val="tx1"/>
                </a:solidFill>
                <a:effectLst/>
                <a:uLnTx/>
                <a:uFillTx/>
                <a:latin typeface="+mn-lt"/>
                <a:ea typeface="+mn-ea"/>
                <a:cs typeface="+mn-cs"/>
              </a:rPr>
              <a:t>olimlaridan</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biri</a:t>
            </a:r>
            <a:r>
              <a:rPr kumimoji="0" lang="en-US" sz="2400" b="0" i="0" u="none" strike="noStrike" kern="0" cap="none" spc="0" normalizeH="0" baseline="0" noProof="0" dirty="0">
                <a:ln>
                  <a:noFill/>
                </a:ln>
                <a:solidFill>
                  <a:schemeClr val="tx1"/>
                </a:solidFill>
                <a:effectLst/>
                <a:uLnTx/>
                <a:uFillTx/>
                <a:latin typeface="+mn-lt"/>
                <a:ea typeface="+mn-ea"/>
                <a:cs typeface="+mn-cs"/>
              </a:rPr>
              <a:t> Amir </a:t>
            </a:r>
            <a:r>
              <a:rPr kumimoji="0" lang="en-US" sz="2400" b="0" i="0" u="none" strike="noStrike" kern="0" cap="none" spc="0" normalizeH="0" baseline="0" noProof="0" dirty="0" err="1">
                <a:ln>
                  <a:noFill/>
                </a:ln>
                <a:solidFill>
                  <a:schemeClr val="tx1"/>
                </a:solidFill>
                <a:effectLst/>
                <a:uLnTx/>
                <a:uFillTx/>
                <a:latin typeface="+mn-lt"/>
                <a:ea typeface="+mn-ea"/>
                <a:cs typeface="+mn-cs"/>
              </a:rPr>
              <a:t>Temurning</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nevarasi</a:t>
            </a:r>
            <a:r>
              <a:rPr kumimoji="0" lang="en-US" sz="2400" b="0" i="0" u="none" strike="noStrike" kern="0" cap="none" spc="0" normalizeH="0" baseline="0" noProof="0" dirty="0">
                <a:ln>
                  <a:noFill/>
                </a:ln>
                <a:solidFill>
                  <a:schemeClr val="tx1"/>
                </a:solidFill>
                <a:effectLst/>
                <a:uLnTx/>
                <a:uFillTx/>
                <a:latin typeface="+mn-lt"/>
                <a:ea typeface="+mn-ea"/>
                <a:cs typeface="+mn-cs"/>
              </a:rPr>
              <a:t> Muhammad </a:t>
            </a:r>
            <a:r>
              <a:rPr kumimoji="0" lang="en-US" sz="2400" b="0" i="0" u="none" strike="noStrike" kern="0" cap="none" spc="0" normalizeH="0" baseline="0" noProof="0" dirty="0" err="1">
                <a:ln>
                  <a:noFill/>
                </a:ln>
                <a:solidFill>
                  <a:schemeClr val="tx1"/>
                </a:solidFill>
                <a:effectLst/>
                <a:uLnTx/>
                <a:uFillTx/>
                <a:latin typeface="+mn-lt"/>
                <a:ea typeface="+mn-ea"/>
                <a:cs typeface="+mn-cs"/>
              </a:rPr>
              <a:t>Tarag‘ay</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Ulug‘bek</a:t>
            </a:r>
            <a:r>
              <a:rPr kumimoji="0" lang="en-US" sz="2400" b="0" i="0" u="none" strike="noStrike" kern="0" cap="none" spc="0" normalizeH="0" baseline="0" noProof="0" dirty="0">
                <a:ln>
                  <a:noFill/>
                </a:ln>
                <a:solidFill>
                  <a:schemeClr val="tx1"/>
                </a:solidFill>
                <a:effectLst/>
                <a:uLnTx/>
                <a:uFillTx/>
                <a:latin typeface="+mn-lt"/>
                <a:ea typeface="+mn-ea"/>
                <a:cs typeface="+mn-cs"/>
              </a:rPr>
              <a:t> (1394-1449) </a:t>
            </a:r>
            <a:r>
              <a:rPr kumimoji="0" lang="en-US" sz="2400" b="0" i="0" u="none" strike="noStrike" kern="0" cap="none" spc="0" normalizeH="0" baseline="0" noProof="0" dirty="0" err="1">
                <a:ln>
                  <a:noFill/>
                </a:ln>
                <a:solidFill>
                  <a:schemeClr val="tx1"/>
                </a:solidFill>
                <a:effectLst/>
                <a:uLnTx/>
                <a:uFillTx/>
                <a:latin typeface="+mn-lt"/>
                <a:ea typeface="+mn-ea"/>
                <a:cs typeface="+mn-cs"/>
              </a:rPr>
              <a:t>edi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Movaraunnahr</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hukmdori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bo‘lgan</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sulton</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Ulug‘bek</a:t>
            </a:r>
            <a:r>
              <a:rPr kumimoji="0" lang="en-US" sz="2400" b="0" i="0" u="none" strike="noStrike" kern="0" cap="none" spc="0" normalizeH="0" baseline="0" noProof="0" dirty="0">
                <a:ln>
                  <a:noFill/>
                </a:ln>
                <a:solidFill>
                  <a:schemeClr val="tx1"/>
                </a:solidFill>
                <a:effectLst/>
                <a:uLnTx/>
                <a:uFillTx/>
                <a:latin typeface="+mn-lt"/>
                <a:ea typeface="+mn-ea"/>
                <a:cs typeface="+mn-cs"/>
              </a:rPr>
              <a:t>, Fan </a:t>
            </a:r>
            <a:r>
              <a:rPr kumimoji="0" lang="en-US" sz="2400" b="0" i="0" u="none" strike="noStrike" kern="0" cap="none" spc="0" normalizeH="0" baseline="0" noProof="0" dirty="0" err="1">
                <a:ln>
                  <a:noFill/>
                </a:ln>
                <a:solidFill>
                  <a:schemeClr val="tx1"/>
                </a:solidFill>
                <a:effectLst/>
                <a:uLnTx/>
                <a:uFillTx/>
                <a:latin typeface="+mn-lt"/>
                <a:ea typeface="+mn-ea"/>
                <a:cs typeface="+mn-cs"/>
              </a:rPr>
              <a:t>va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madaniyat</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taraqqiyotiga</a:t>
            </a:r>
            <a:r>
              <a:rPr kumimoji="0" lang="en-US" sz="2400" b="0" i="0" u="none" strike="noStrike" kern="0" cap="none" spc="0" normalizeH="0" baseline="0" noProof="0" dirty="0">
                <a:ln>
                  <a:noFill/>
                </a:ln>
                <a:solidFill>
                  <a:schemeClr val="tx1"/>
                </a:solidFill>
                <a:effectLst/>
                <a:uLnTx/>
                <a:uFillTx/>
                <a:latin typeface="+mn-lt"/>
                <a:ea typeface="+mn-ea"/>
                <a:cs typeface="+mn-cs"/>
              </a:rPr>
              <a:t> kata </a:t>
            </a:r>
            <a:r>
              <a:rPr kumimoji="0" lang="en-US" sz="2400" b="0" i="0" u="none" strike="noStrike" kern="0" cap="none" spc="0" normalizeH="0" baseline="0" noProof="0" dirty="0" err="1">
                <a:ln>
                  <a:noFill/>
                </a:ln>
                <a:solidFill>
                  <a:schemeClr val="tx1"/>
                </a:solidFill>
                <a:effectLst/>
                <a:uLnTx/>
                <a:uFillTx/>
                <a:latin typeface="+mn-lt"/>
                <a:ea typeface="+mn-ea"/>
                <a:cs typeface="+mn-cs"/>
              </a:rPr>
              <a:t>e'tibor</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qaratdi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Uning</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ilmiy</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qiziqishlari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riyoziyot</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astronomiya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geometriya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kimyo</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tarix</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va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boshqa</a:t>
            </a:r>
            <a:r>
              <a:rPr kumimoji="0" lang="en-US" sz="2400" b="0" i="0" u="none" strike="noStrike" kern="0" cap="none" spc="0" normalizeH="0" baseline="0" noProof="0" dirty="0">
                <a:ln>
                  <a:noFill/>
                </a:ln>
                <a:solidFill>
                  <a:schemeClr val="tx1"/>
                </a:solidFill>
                <a:effectLst/>
                <a:uLnTx/>
                <a:uFillTx/>
                <a:latin typeface="+mn-lt"/>
                <a:ea typeface="+mn-ea"/>
                <a:cs typeface="+mn-cs"/>
              </a:rPr>
              <a:t> fan </a:t>
            </a:r>
            <a:r>
              <a:rPr kumimoji="0" lang="en-US" sz="2400" b="0" i="0" u="none" strike="noStrike" kern="0" cap="none" spc="0" normalizeH="0" baseline="0" noProof="0" dirty="0" err="1">
                <a:ln>
                  <a:noFill/>
                </a:ln>
                <a:solidFill>
                  <a:schemeClr val="tx1"/>
                </a:solidFill>
                <a:effectLst/>
                <a:uLnTx/>
                <a:uFillTx/>
                <a:latin typeface="+mn-lt"/>
                <a:ea typeface="+mn-ea"/>
                <a:cs typeface="+mn-cs"/>
              </a:rPr>
              <a:t>sohalarini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qamrab</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olgan</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edi</a:t>
            </a:r>
            <a:r>
              <a:rPr kumimoji="0" lang="en-US" sz="2400" b="0" i="0" u="none" strike="noStrike" kern="0" cap="none" spc="0" normalizeH="0" baseline="0" noProof="0" dirty="0">
                <a:ln>
                  <a:noFill/>
                </a:ln>
                <a:solidFill>
                  <a:schemeClr val="tx1"/>
                </a:solidFill>
                <a:effectLst/>
                <a:uLnTx/>
                <a:uFillTx/>
                <a:latin typeface="+mn-lt"/>
                <a:ea typeface="+mn-ea"/>
                <a:cs typeface="+mn-cs"/>
              </a:rPr>
              <a:t>. </a:t>
            </a:r>
            <a:endParaRPr kumimoji="0" lang="en-US" sz="2400" b="0" i="0" u="none" strike="noStrike" kern="0" cap="none" spc="0" normalizeH="0" baseline="0" noProof="0" dirty="0">
              <a:ln>
                <a:noFill/>
              </a:ln>
              <a:solidFill>
                <a:schemeClr val="tx1"/>
              </a:solidFill>
              <a:effectLst/>
              <a:uLnTx/>
              <a:uFillTx/>
              <a:latin typeface="+mn-lt"/>
              <a:ea typeface="+mn-ea"/>
              <a:cs typeface="+mn-cs"/>
            </a:endParaRPr>
          </a:p>
        </p:txBody>
      </p:sp>
      <p:pic>
        <p:nvPicPr>
          <p:cNvPr id="96259" name="Picture 2" descr="F:\Духовность\photos\Улугбек2.jpg"/>
          <p:cNvPicPr>
            <a:picLocks noChangeAspect="1"/>
          </p:cNvPicPr>
          <p:nvPr/>
        </p:nvPicPr>
        <p:blipFill>
          <a:blip r:embed="rId1"/>
          <a:stretch>
            <a:fillRect/>
          </a:stretch>
        </p:blipFill>
        <p:spPr>
          <a:xfrm>
            <a:off x="4622800" y="33338"/>
            <a:ext cx="4500563" cy="4872037"/>
          </a:xfrm>
          <a:prstGeom prst="rect">
            <a:avLst/>
          </a:prstGeom>
          <a:noFill/>
          <a:ln w="9525">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7282" name="Объект 2"/>
          <p:cNvSpPr>
            <a:spLocks noGrp="1"/>
          </p:cNvSpPr>
          <p:nvPr>
            <p:ph idx="1"/>
          </p:nvPr>
        </p:nvSpPr>
        <p:spPr>
          <a:xfrm>
            <a:off x="323850" y="260350"/>
            <a:ext cx="8351838" cy="6121400"/>
          </a:xfrm>
        </p:spPr>
        <p:txBody>
          <a:bodyPr vert="horz" wrap="square" lIns="91440" tIns="45720" rIns="91440" bIns="45720" anchor="t" anchorCtr="0"/>
          <a:p>
            <a:pPr algn="just"/>
            <a:r>
              <a:rPr lang="en-US" altLang="ru-RU" sz="2800" dirty="0"/>
              <a:t>Muhammad Tarag‘ay Ulug‘bekning astronomiya sohasidagi asari bo‘lgan «Zije Ko‘ragoniy» («Ko‘ragoniyning yulduzlar jadvali»), «To‘rt ulus tarixi» nomli asari mashhur.</a:t>
            </a:r>
            <a:endParaRPr lang="en-US" altLang="ru-RU" sz="2800" dirty="0"/>
          </a:p>
          <a:p>
            <a:pPr algn="just"/>
            <a:r>
              <a:rPr lang="en-US" altLang="ru-RU" sz="2800" dirty="0"/>
              <a:t>Muhammad Tarag‘ay Ulug‘bek tomonidan asos solingan astronomiya maktabi o‘sha zamon ilmiy qarashlari shakllanishida katta o‘rin tutdi. Boshqa mamlakatlardan astronomiya bo‘yicha eng yaxshi mutaxassislarni taklif qilgan Ulug‘bek, o‘z atrofiga iste'dodli olimlarni to‘pladi.</a:t>
            </a:r>
            <a:r>
              <a:rPr lang="ru-RU" altLang="ru-RU" sz="2800" dirty="0"/>
              <a:t> </a:t>
            </a:r>
            <a:endParaRPr lang="ru-RU" altLang="ru-RU" sz="2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0114" name="Объект 2"/>
          <p:cNvSpPr>
            <a:spLocks noGrp="1"/>
          </p:cNvSpPr>
          <p:nvPr>
            <p:ph idx="1"/>
          </p:nvPr>
        </p:nvSpPr>
        <p:spPr>
          <a:xfrm>
            <a:off x="3995738" y="115888"/>
            <a:ext cx="5040313" cy="6742113"/>
          </a:xfrm>
        </p:spPr>
        <p:txBody>
          <a:bodyPr vert="horz" wrap="square" lIns="91440" tIns="45720" rIns="91440" bIns="45720" numCol="1" anchor="t" anchorCtr="0" compatLnSpc="1"/>
          <a:lstStyle/>
          <a:p>
            <a:pPr marL="342900" marR="0" lvl="0" indent="-342900" algn="just" defTabSz="914400" rtl="0" eaLnBrk="0" fontAlgn="base" latinLnBrk="0" hangingPunct="0">
              <a:lnSpc>
                <a:spcPct val="100000"/>
              </a:lnSpc>
              <a:spcBef>
                <a:spcPct val="20000"/>
              </a:spcBef>
              <a:spcAft>
                <a:spcPct val="0"/>
              </a:spcAft>
              <a:buClrTx/>
              <a:buSzTx/>
              <a:buFontTx/>
              <a:buChar char="•"/>
              <a:defRPr/>
            </a:pPr>
            <a:r>
              <a:rPr kumimoji="0" lang="en-US" sz="2400" b="0" i="0" u="none" strike="noStrike" kern="0" cap="none" spc="0" normalizeH="0" baseline="0" noProof="0" dirty="0" err="1">
                <a:ln>
                  <a:noFill/>
                </a:ln>
                <a:solidFill>
                  <a:schemeClr val="tx1"/>
                </a:solidFill>
                <a:effectLst/>
                <a:uLnTx/>
                <a:uFillTx/>
                <a:latin typeface="+mn-lt"/>
                <a:ea typeface="+mn-ea"/>
                <a:cs typeface="+mn-cs"/>
              </a:rPr>
              <a:t>Ulug</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mutafakkir</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va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gumanist</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Abdurahmon</a:t>
            </a:r>
            <a:r>
              <a:rPr kumimoji="0" lang="en-US" sz="2400" b="0"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400" b="0"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Jomiy</a:t>
            </a:r>
            <a:r>
              <a:rPr kumimoji="0" lang="en-US" sz="2400" b="0"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400" b="0" i="0" u="none" strike="noStrike" kern="0" cap="none" spc="0" normalizeH="0" baseline="0" noProof="0" dirty="0">
                <a:ln>
                  <a:noFill/>
                </a:ln>
                <a:solidFill>
                  <a:schemeClr val="tx1"/>
                </a:solidFill>
                <a:effectLst/>
                <a:uLnTx/>
                <a:uFillTx/>
                <a:latin typeface="+mn-lt"/>
                <a:ea typeface="+mn-ea"/>
                <a:cs typeface="+mn-cs"/>
              </a:rPr>
              <a:t>(1414-1492) </a:t>
            </a:r>
            <a:r>
              <a:rPr kumimoji="0" lang="en-US" sz="2400" b="0" i="0" u="none" strike="noStrike" kern="0" cap="none" spc="0" normalizeH="0" baseline="0" noProof="0" dirty="0" err="1">
                <a:ln>
                  <a:noFill/>
                </a:ln>
                <a:solidFill>
                  <a:schemeClr val="tx1"/>
                </a:solidFill>
                <a:effectLst/>
                <a:uLnTx/>
                <a:uFillTx/>
                <a:latin typeface="+mn-lt"/>
                <a:ea typeface="+mn-ea"/>
                <a:cs typeface="+mn-cs"/>
              </a:rPr>
              <a:t>Hirot</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yaqinidagi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Xarjird</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qishlog‘ida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dunyoga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keladi</a:t>
            </a:r>
            <a:r>
              <a:rPr kumimoji="0" lang="en-US" sz="2400" b="0" i="0" u="none" strike="noStrike" kern="0" cap="none" spc="0" normalizeH="0" baseline="0" noProof="0" dirty="0">
                <a:ln>
                  <a:noFill/>
                </a:ln>
                <a:solidFill>
                  <a:schemeClr val="tx1"/>
                </a:solidFill>
                <a:effectLst/>
                <a:uLnTx/>
                <a:uFillTx/>
                <a:latin typeface="+mn-lt"/>
                <a:ea typeface="+mn-ea"/>
                <a:cs typeface="+mn-cs"/>
              </a:rPr>
              <a:t>.</a:t>
            </a:r>
            <a:endParaRPr kumimoji="0" lang="en-US" sz="24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just" defTabSz="914400" rtl="0" eaLnBrk="0" fontAlgn="base" latinLnBrk="0" hangingPunct="0">
              <a:lnSpc>
                <a:spcPct val="100000"/>
              </a:lnSpc>
              <a:spcBef>
                <a:spcPct val="20000"/>
              </a:spcBef>
              <a:spcAft>
                <a:spcPct val="0"/>
              </a:spcAft>
              <a:buClrTx/>
              <a:buSzTx/>
              <a:buFontTx/>
              <a:buChar char="•"/>
              <a:defRPr/>
            </a:pPr>
            <a:r>
              <a:rPr kumimoji="0" lang="en-US" sz="2400" b="0"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Abdurahmon</a:t>
            </a:r>
            <a:r>
              <a:rPr kumimoji="0" lang="en-US" sz="2400" b="0"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400" b="0"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Jomiy</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qomusiy</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olim</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bo‘lgan</a:t>
            </a:r>
            <a:r>
              <a:rPr kumimoji="0" lang="en-US" sz="2400" b="0" i="0" u="none" strike="noStrike" kern="0" cap="none" spc="0" normalizeH="0" baseline="0" noProof="0" dirty="0">
                <a:ln>
                  <a:noFill/>
                </a:ln>
                <a:solidFill>
                  <a:schemeClr val="tx1"/>
                </a:solidFill>
                <a:effectLst/>
                <a:uLnTx/>
                <a:uFillTx/>
                <a:latin typeface="+mn-lt"/>
                <a:ea typeface="+mn-ea"/>
                <a:cs typeface="+mn-cs"/>
              </a:rPr>
              <a:t>. U </a:t>
            </a:r>
            <a:r>
              <a:rPr kumimoji="0" lang="en-US" sz="2400" b="0" i="0" u="none" strike="noStrike" kern="0" cap="none" spc="0" normalizeH="0" baseline="0" noProof="0" dirty="0" err="1">
                <a:ln>
                  <a:noFill/>
                </a:ln>
                <a:solidFill>
                  <a:schemeClr val="tx1"/>
                </a:solidFill>
                <a:effectLst/>
                <a:uLnTx/>
                <a:uFillTx/>
                <a:latin typeface="+mn-lt"/>
                <a:ea typeface="+mn-ea"/>
                <a:cs typeface="+mn-cs"/>
              </a:rPr>
              <a:t>geometriya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astronomiya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kosmografiya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matematika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fanlarini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puxta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o‘zlashtirgan</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arab</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tili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falsafa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ritorika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axloqshunoslik</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borasida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yirik</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asralar</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yozgan</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edi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Allomaning</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muhim</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asarlari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sirasiga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Bahoriston</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Sharxi</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ruboiyot</a:t>
            </a:r>
            <a:r>
              <a:rPr kumimoji="0" lang="en-US" sz="2400" b="0" i="0" u="none" strike="noStrike" kern="0" cap="none" spc="0" normalizeH="0" baseline="0" noProof="0" dirty="0">
                <a:ln>
                  <a:noFill/>
                </a:ln>
                <a:solidFill>
                  <a:schemeClr val="tx1"/>
                </a:solidFill>
                <a:effectLst/>
                <a:uLnTx/>
                <a:uFillTx/>
                <a:latin typeface="+mn-lt"/>
                <a:ea typeface="+mn-ea"/>
                <a:cs typeface="+mn-cs"/>
              </a:rPr>
              <a:t>», «Haft </a:t>
            </a:r>
            <a:r>
              <a:rPr kumimoji="0" lang="en-US" sz="2400" b="0" i="0" u="none" strike="noStrike" kern="0" cap="none" spc="0" normalizeH="0" baseline="0" noProof="0" dirty="0" err="1">
                <a:ln>
                  <a:noFill/>
                </a:ln>
                <a:solidFill>
                  <a:schemeClr val="tx1"/>
                </a:solidFill>
                <a:effectLst/>
                <a:uLnTx/>
                <a:uFillTx/>
                <a:latin typeface="+mn-lt"/>
                <a:ea typeface="+mn-ea"/>
                <a:cs typeface="+mn-cs"/>
              </a:rPr>
              <a:t>avrang</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Lavoih</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Nafahot</a:t>
            </a:r>
            <a:r>
              <a:rPr kumimoji="0" lang="en-US" sz="2400" b="0" i="0" u="none" strike="noStrike" kern="0" cap="none" spc="0" normalizeH="0" baseline="0" noProof="0" dirty="0">
                <a:ln>
                  <a:noFill/>
                </a:ln>
                <a:solidFill>
                  <a:schemeClr val="tx1"/>
                </a:solidFill>
                <a:effectLst/>
                <a:uLnTx/>
                <a:uFillTx/>
                <a:latin typeface="+mn-lt"/>
                <a:ea typeface="+mn-ea"/>
                <a:cs typeface="+mn-cs"/>
              </a:rPr>
              <a:t> ul-</a:t>
            </a:r>
            <a:r>
              <a:rPr kumimoji="0" lang="en-US" sz="2400" b="0" i="0" u="none" strike="noStrike" kern="0" cap="none" spc="0" normalizeH="0" baseline="0" noProof="0" dirty="0" err="1">
                <a:ln>
                  <a:noFill/>
                </a:ln>
                <a:solidFill>
                  <a:schemeClr val="tx1"/>
                </a:solidFill>
                <a:effectLst/>
                <a:uLnTx/>
                <a:uFillTx/>
                <a:latin typeface="+mn-lt"/>
                <a:ea typeface="+mn-ea"/>
                <a:cs typeface="+mn-cs"/>
              </a:rPr>
              <a:t>uns</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va</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boshqalar</a:t>
            </a:r>
            <a:r>
              <a:rPr kumimoji="0" lang="en-US" sz="2400" b="0" i="0" u="none" strike="noStrike" kern="0" cap="none" spc="0" normalizeH="0" baseline="0" noProof="0" dirty="0">
                <a:ln>
                  <a:noFill/>
                </a:ln>
                <a:solidFill>
                  <a:schemeClr val="tx1"/>
                </a:solidFill>
                <a:effectLst/>
                <a:uLnTx/>
                <a:uFillTx/>
                <a:latin typeface="+mn-lt"/>
                <a:ea typeface="+mn-ea"/>
                <a:cs typeface="+mn-cs"/>
              </a:rPr>
              <a:t> </a:t>
            </a:r>
            <a:r>
              <a:rPr kumimoji="0" lang="en-US" sz="2400" b="0" i="0" u="none" strike="noStrike" kern="0" cap="none" spc="0" normalizeH="0" baseline="0" noProof="0" dirty="0" err="1">
                <a:ln>
                  <a:noFill/>
                </a:ln>
                <a:solidFill>
                  <a:schemeClr val="tx1"/>
                </a:solidFill>
                <a:effectLst/>
                <a:uLnTx/>
                <a:uFillTx/>
                <a:latin typeface="+mn-lt"/>
                <a:ea typeface="+mn-ea"/>
                <a:cs typeface="+mn-cs"/>
              </a:rPr>
              <a:t>kiradi</a:t>
            </a:r>
            <a:r>
              <a:rPr kumimoji="0" lang="en-US" sz="2400" b="0" i="0" u="none" strike="noStrike" kern="0" cap="none" spc="0" normalizeH="0" baseline="0" noProof="0" dirty="0">
                <a:ln>
                  <a:noFill/>
                </a:ln>
                <a:solidFill>
                  <a:schemeClr val="tx1"/>
                </a:solidFill>
                <a:effectLst/>
                <a:uLnTx/>
                <a:uFillTx/>
                <a:latin typeface="+mn-lt"/>
                <a:ea typeface="+mn-ea"/>
                <a:cs typeface="+mn-cs"/>
              </a:rPr>
              <a:t>.</a:t>
            </a:r>
            <a:endParaRPr kumimoji="0" lang="en-US" sz="24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endParaRPr kumimoji="0" lang="ru-RU" altLang="ru-RU" sz="3200" b="0" i="0" u="none" strike="noStrike" kern="0" cap="none" spc="0" normalizeH="0" baseline="0" noProof="0" dirty="0">
              <a:ln>
                <a:noFill/>
              </a:ln>
              <a:solidFill>
                <a:schemeClr val="tx1"/>
              </a:solidFill>
              <a:effectLst/>
              <a:uLnTx/>
              <a:uFillTx/>
              <a:latin typeface="+mn-lt"/>
              <a:ea typeface="+mn-ea"/>
              <a:cs typeface="+mn-cs"/>
            </a:endParaRPr>
          </a:p>
        </p:txBody>
      </p:sp>
      <p:pic>
        <p:nvPicPr>
          <p:cNvPr id="98307" name="Picture 3" descr="http://shoyher.narod.ru/Portret/Dzhamiabdurahman.jpg">
            <a:hlinkClick r:id="rId1"/>
          </p:cNvPr>
          <p:cNvPicPr>
            <a:picLocks noChangeAspect="1"/>
          </p:cNvPicPr>
          <p:nvPr/>
        </p:nvPicPr>
        <p:blipFill>
          <a:blip r:embed="rId2"/>
          <a:stretch>
            <a:fillRect/>
          </a:stretch>
        </p:blipFill>
        <p:spPr>
          <a:xfrm>
            <a:off x="155575" y="0"/>
            <a:ext cx="3968750" cy="5373688"/>
          </a:xfrm>
          <a:prstGeom prst="rect">
            <a:avLst/>
          </a:prstGeom>
          <a:noFill/>
          <a:ln w="9525">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9330" name="Объект 2"/>
          <p:cNvSpPr>
            <a:spLocks noGrp="1" noChangeArrowheads="1"/>
          </p:cNvSpPr>
          <p:nvPr>
            <p:ph idx="1"/>
          </p:nvPr>
        </p:nvSpPr>
        <p:spPr>
          <a:xfrm>
            <a:off x="323850" y="115888"/>
            <a:ext cx="8640763" cy="6265863"/>
          </a:xfrm>
        </p:spPr>
        <p:txBody>
          <a:bodyPr vert="horz" wrap="square" lIns="91440" tIns="45720" rIns="91440" bIns="45720" numCol="1" anchor="t" anchorCtr="0" compatLnSpc="1"/>
          <a:lstStyle/>
          <a:p>
            <a:pPr marL="342900" marR="0" lvl="0" indent="-342900" algn="just" defTabSz="914400" rtl="0" eaLnBrk="0" fontAlgn="base" latinLnBrk="0" hangingPunct="0">
              <a:lnSpc>
                <a:spcPct val="100000"/>
              </a:lnSpc>
              <a:spcBef>
                <a:spcPct val="20000"/>
              </a:spcBef>
              <a:spcAft>
                <a:spcPct val="0"/>
              </a:spcAft>
              <a:buClrTx/>
              <a:buSzTx/>
              <a:buFontTx/>
              <a:buChar char="•"/>
              <a:defRPr/>
            </a:pPr>
            <a:r>
              <a:rPr kumimoji="0" lang="en-US" sz="2800" b="0"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Abdurahmon</a:t>
            </a:r>
            <a:r>
              <a:rPr kumimoji="0" lang="en-US" sz="2800" b="0"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800" b="0"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Jomiy</a:t>
            </a:r>
            <a:r>
              <a:rPr kumimoji="0" lang="en-US" sz="2800" b="0"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borliqni</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vahdati</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vujud</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ta'limoti</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asosida</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talqin</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qiladi</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endPar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914400" rtl="0" eaLnBrk="0" fontAlgn="base" latinLnBrk="0" hangingPunct="0">
              <a:lnSpc>
                <a:spcPct val="100000"/>
              </a:lnSpc>
              <a:spcBef>
                <a:spcPct val="20000"/>
              </a:spcBef>
              <a:spcAft>
                <a:spcPct val="0"/>
              </a:spcAft>
              <a:buClrTx/>
              <a:buSzTx/>
              <a:buFontTx/>
              <a:buChar char="•"/>
              <a:defRPr/>
            </a:pPr>
            <a:r>
              <a:rPr kumimoji="0" lang="en-US" sz="2800" b="0"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Abdurahmon</a:t>
            </a:r>
            <a:r>
              <a:rPr kumimoji="0" lang="en-US" sz="2800" b="0"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800" b="0"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Jomiy</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fikricha</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Xudo</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butun</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mavjudotlarning</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bosh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sbabchisi</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ijodkoridir</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U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abadiy</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Qolgan</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hamma</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narsa</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va</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hodisalar</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o‘tkinchi</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va</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vaqtinchadir</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endPar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914400" rtl="0" eaLnBrk="0" fontAlgn="base" latinLnBrk="0" hangingPunct="0">
              <a:lnSpc>
                <a:spcPct val="100000"/>
              </a:lnSpc>
              <a:spcBef>
                <a:spcPct val="20000"/>
              </a:spcBef>
              <a:spcAft>
                <a:spcPct val="0"/>
              </a:spcAft>
              <a:buClrTx/>
              <a:buSzTx/>
              <a:buFontTx/>
              <a:buChar char="•"/>
              <a:defRPr/>
            </a:pPr>
            <a:r>
              <a:rPr kumimoji="0" lang="en-US" sz="2800" b="0"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Abdurahmon</a:t>
            </a:r>
            <a:r>
              <a:rPr kumimoji="0" lang="en-US" sz="2800" b="0"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800" b="0"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Jomiy</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qarashlarida</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Xudo</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yagona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bo‘lmaganda</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edi</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dunyoda</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tartibsizlik</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hukm</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surar</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edi</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Unda</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dunyo</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qonun</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asosida</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faoliyat</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ko‘rsatmagan</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tinchlik</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eshiklari</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ochilmagan</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bulur</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edi</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Butun</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dunyo</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yo‘qlikka</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aylanib</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balki</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bu</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yo‘qlikdan</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chiqaolmagan</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bo‘lur</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edimi</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deb </a:t>
            </a:r>
            <a:r>
              <a:rPr kumimoji="0" lang="en-US" altLang="ru-RU"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ta'kidlaydi</a:t>
            </a:r>
            <a:r>
              <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a:t>
            </a:r>
            <a:endParaRPr kumimoji="0" lang="en-US" altLang="ru-RU"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0354" name="Picture 2" descr="http://content.foto.mail.ru/list/negativa.net/5262/p-6936.jpg"/>
          <p:cNvPicPr>
            <a:picLocks noChangeAspect="1"/>
          </p:cNvPicPr>
          <p:nvPr/>
        </p:nvPicPr>
        <p:blipFill>
          <a:blip r:embed="rId1"/>
          <a:stretch>
            <a:fillRect/>
          </a:stretch>
        </p:blipFill>
        <p:spPr>
          <a:xfrm>
            <a:off x="27424063" y="-2527300"/>
            <a:ext cx="1143000" cy="1143000"/>
          </a:xfrm>
          <a:prstGeom prst="rect">
            <a:avLst/>
          </a:prstGeom>
          <a:noFill/>
          <a:ln w="9525">
            <a:noFill/>
          </a:ln>
        </p:spPr>
      </p:pic>
      <p:pic>
        <p:nvPicPr>
          <p:cNvPr id="100355" name="Picture 6" descr="http://im0-tub-ru.yandex.net/i?id=416980360-63-72"/>
          <p:cNvPicPr>
            <a:picLocks noChangeAspect="1"/>
          </p:cNvPicPr>
          <p:nvPr/>
        </p:nvPicPr>
        <p:blipFill>
          <a:blip r:embed="rId2"/>
          <a:stretch>
            <a:fillRect/>
          </a:stretch>
        </p:blipFill>
        <p:spPr>
          <a:xfrm>
            <a:off x="5148263" y="115888"/>
            <a:ext cx="3890962" cy="4608512"/>
          </a:xfrm>
          <a:prstGeom prst="rect">
            <a:avLst/>
          </a:prstGeom>
          <a:noFill/>
          <a:ln w="9525">
            <a:noFill/>
          </a:ln>
        </p:spPr>
      </p:pic>
      <p:sp>
        <p:nvSpPr>
          <p:cNvPr id="4" name="Прямоугольник 3"/>
          <p:cNvSpPr/>
          <p:nvPr/>
        </p:nvSpPr>
        <p:spPr>
          <a:xfrm>
            <a:off x="0" y="44450"/>
            <a:ext cx="5148263" cy="5602288"/>
          </a:xfrm>
          <a:prstGeom prst="rect">
            <a:avLst/>
          </a:prstGeom>
        </p:spPr>
        <p:txBody>
          <a:bodyPr>
            <a:spAutoFit/>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Alisher </a:t>
            </a:r>
            <a:r>
              <a:rPr kumimoji="0" lang="en-US" sz="24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Navoiy</a:t>
            </a:r>
            <a:r>
              <a:rPr kumimoji="0" lang="en-U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(1441-1501)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Hirotda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tavallud</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topgan</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Alisher </a:t>
            </a:r>
            <a:r>
              <a:rPr kumimoji="0" lang="en-US" sz="24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Navoiy</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asarlari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jumlasiga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Xazoyinul-maoniy</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Devoni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foniy</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Lisonut-tayr</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Majolis</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un-</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nafois</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Holoti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Sayid</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Hasan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Ardasher</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Vaqfiya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Munshaot</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«Mahbub ul-</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qulub</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Muhokamat</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ul-</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lug‘atayn</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Tarixi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muluki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Ajam»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va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boshqalar</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kiradi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Mutafakkirning</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shoh</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asari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Xamsa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besh</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dostondan</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iborat</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Layli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va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Majnun</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Sab'ayi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sayyor</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Xayrat</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ul-</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abror</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Farhod</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va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Shirin»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va</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Saddi</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Iskandariy</a:t>
            </a: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endPar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ru-RU" sz="2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2" name="Объект 2"/>
          <p:cNvSpPr>
            <a:spLocks noGrp="1"/>
          </p:cNvSpPr>
          <p:nvPr>
            <p:ph idx="1"/>
          </p:nvPr>
        </p:nvSpPr>
        <p:spPr>
          <a:xfrm>
            <a:off x="539750" y="404813"/>
            <a:ext cx="8135938" cy="5688013"/>
          </a:xfrm>
        </p:spPr>
        <p:txBody>
          <a:bodyPr vert="horz" wrap="square" lIns="91440" tIns="45720" rIns="91440" bIns="45720" numCol="1" anchor="t" anchorCtr="0" compatLnSpc="1"/>
          <a:lstStyle/>
          <a:p>
            <a:pPr marL="502920" marR="0" lvl="0" indent="-457200" algn="just" defTabSz="914400" rtl="0" eaLnBrk="0" fontAlgn="base" latinLnBrk="0" hangingPunct="0">
              <a:lnSpc>
                <a:spcPct val="100000"/>
              </a:lnSpc>
              <a:spcBef>
                <a:spcPct val="20000"/>
              </a:spcBef>
              <a:spcAft>
                <a:spcPct val="0"/>
              </a:spcAft>
              <a:buClrTx/>
              <a:buSzTx/>
              <a:buFont typeface="Wingdings" panose="05000000000000000000" pitchFamily="2" charset="2"/>
              <a:buChar char="ü"/>
              <a:defRPr/>
            </a:pPr>
            <a:r>
              <a:rPr kumimoji="0" lang="en-US" sz="28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Alisher </a:t>
            </a:r>
            <a:r>
              <a:rPr kumimoji="0" lang="en-US" sz="2800" b="1"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Navoiy</a:t>
            </a:r>
            <a:r>
              <a:rPr kumimoji="0" lang="en-US" sz="28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falsafiy</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qarashlari</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vahdati-vujud</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va</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tasavvuf</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ta'limotiga</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asoslangan</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endPar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502920" marR="0" lvl="0" indent="-457200" algn="just" defTabSz="914400" rtl="0" eaLnBrk="0" fontAlgn="base" latinLnBrk="0" hangingPunct="0">
              <a:lnSpc>
                <a:spcPct val="100000"/>
              </a:lnSpc>
              <a:spcBef>
                <a:spcPct val="20000"/>
              </a:spcBef>
              <a:spcAft>
                <a:spcPct val="0"/>
              </a:spcAft>
              <a:buClrTx/>
              <a:buSzTx/>
              <a:buFont typeface="Wingdings" panose="05000000000000000000" pitchFamily="2" charset="2"/>
              <a:buChar char="ü"/>
              <a:defRPr/>
            </a:pP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Mutafakkir</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o‘zining</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dunyoqarashida</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Olloh</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tabiat</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va</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inson</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birligidan</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kelib</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chiqadi</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502920" marR="0" lvl="0" indent="-457200" algn="just" defTabSz="914400" rtl="0" eaLnBrk="0" fontAlgn="base" latinLnBrk="0" hangingPunct="0">
              <a:lnSpc>
                <a:spcPct val="100000"/>
              </a:lnSpc>
              <a:spcBef>
                <a:spcPct val="20000"/>
              </a:spcBef>
              <a:spcAft>
                <a:spcPct val="0"/>
              </a:spcAft>
              <a:buClrTx/>
              <a:buSzTx/>
              <a:buFont typeface="Wingdings" panose="05000000000000000000" pitchFamily="2" charset="2"/>
              <a:buChar char="ü"/>
              <a:defRPr/>
            </a:pPr>
            <a:r>
              <a:rPr kumimoji="0" lang="en-US" sz="28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Alisher </a:t>
            </a:r>
            <a:r>
              <a:rPr kumimoji="0" lang="en-US" sz="2800" b="1"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mn-lt"/>
                <a:ea typeface="+mn-ea"/>
                <a:cs typeface="+mn-cs"/>
              </a:rPr>
              <a:t>Navoiyning</a:t>
            </a:r>
            <a:r>
              <a:rPr kumimoji="0" lang="en-US" sz="2800" b="1"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a</a:t>
            </a:r>
            <a:r>
              <a:rPr kumimoji="0" lang="en-US" sz="28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ko‘ra</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inson</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baxt-saodatiga</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bu</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dunyoda</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erishishi</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mumkin</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Buning</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uchun</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u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tinmay</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mehnat</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qilishi</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kasb-hunar</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egallashi</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tabiatning</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siru</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asrorini</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idrok</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qilishi</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uning</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noz-ne'matlaridan</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foydalanishi</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darkor</a:t>
            </a:r>
            <a:r>
              <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endParaRPr kumimoji="0" lang="en-US" sz="2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endParaRPr kumimoji="0" lang="ru-RU" sz="28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62" name="Объект 2"/>
          <p:cNvSpPr>
            <a:spLocks noGrp="1" noChangeArrowheads="1"/>
          </p:cNvSpPr>
          <p:nvPr>
            <p:ph idx="1"/>
          </p:nvPr>
        </p:nvSpPr>
        <p:spPr>
          <a:xfrm>
            <a:off x="323850" y="404813"/>
            <a:ext cx="8229600" cy="6192838"/>
          </a:xfrm>
        </p:spPr>
        <p:txBody>
          <a:bodyPr vert="horz" wrap="square" lIns="91440" tIns="45720" rIns="91440" bIns="45720" numCol="1" anchor="t" anchorCtr="0" compatLnSpc="1"/>
          <a:lstStyle/>
          <a:p>
            <a:pPr marL="0" marR="0" lvl="0" indent="0" algn="just" defTabSz="914400" rtl="0" eaLnBrk="0" fontAlgn="base" latinLnBrk="0" hangingPunct="0">
              <a:lnSpc>
                <a:spcPct val="100000"/>
              </a:lnSpc>
              <a:spcBef>
                <a:spcPct val="20000"/>
              </a:spcBef>
              <a:spcAft>
                <a:spcPct val="0"/>
              </a:spcAft>
              <a:buClrTx/>
              <a:buSzTx/>
              <a:buFontTx/>
              <a:buNone/>
              <a:defRPr/>
            </a:pPr>
            <a:endPar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914400" rtl="0" eaLnBrk="0" fontAlgn="base" latinLnBrk="0" hangingPunct="0">
              <a:lnSpc>
                <a:spcPct val="100000"/>
              </a:lnSpc>
              <a:spcBef>
                <a:spcPct val="20000"/>
              </a:spcBef>
              <a:spcAft>
                <a:spcPct val="0"/>
              </a:spcAft>
              <a:buClrTx/>
              <a:buSzTx/>
              <a:buFont typeface="Wingdings" panose="05000000000000000000" pitchFamily="2" charset="2"/>
              <a:buChar char="v"/>
              <a:defRPr/>
            </a:pP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Sharq</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mamlakatlarida</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falsafiy</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tafakkur</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eramizdan</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avvalgi</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VI-IV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mingyilliklarda</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Misr</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Iroq</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Eron</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Hind,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Xitoy</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Markaziy</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Osiyo</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xalqlariga</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xos</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bo’lgan</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sivilizatsiyalarni</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qamrab</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oladi</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a:t>
            </a:r>
            <a:endPar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914400" rtl="0" eaLnBrk="0" fontAlgn="base" latinLnBrk="0" hangingPunct="0">
              <a:lnSpc>
                <a:spcPct val="100000"/>
              </a:lnSpc>
              <a:spcBef>
                <a:spcPct val="20000"/>
              </a:spcBef>
              <a:spcAft>
                <a:spcPct val="0"/>
              </a:spcAft>
              <a:buClrTx/>
              <a:buSzTx/>
              <a:buFont typeface="Wingdings" panose="05000000000000000000" pitchFamily="2" charset="2"/>
              <a:buChar char="v"/>
              <a:defRPr/>
            </a:pP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Sharq</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mamlakatlarida</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falsafa</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diniy</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ta’limot</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negizida</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paydo</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ru-RU" sz="3200" b="0" i="0" u="none" strike="noStrike" kern="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bo’lgan</a:t>
            </a:r>
            <a:r>
              <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a:t>
            </a:r>
            <a:endParaRPr kumimoji="0" lang="en-US" altLang="ru-RU" sz="32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02" name="Rectangle 3"/>
          <p:cNvSpPr>
            <a:spLocks noGrp="1"/>
          </p:cNvSpPr>
          <p:nvPr>
            <p:ph type="body" idx="4294967295"/>
          </p:nvPr>
        </p:nvSpPr>
        <p:spPr>
          <a:xfrm>
            <a:off x="250825" y="404813"/>
            <a:ext cx="8642350" cy="6264275"/>
          </a:xfrm>
          <a:ln>
            <a:solidFill>
              <a:schemeClr val="accent1">
                <a:alpha val="100000"/>
              </a:schemeClr>
            </a:solidFill>
            <a:miter lim="800000"/>
          </a:ln>
        </p:spPr>
        <p:txBody>
          <a:bodyPr vert="horz" wrap="square" lIns="91440" tIns="45720" rIns="91440" bIns="45720" anchor="t" anchorCtr="0"/>
          <a:p>
            <a:pPr marL="0" indent="0" algn="just" eaLnBrk="1" hangingPunct="1">
              <a:lnSpc>
                <a:spcPct val="80000"/>
              </a:lnSpc>
              <a:buSzPct val="90000"/>
              <a:buFontTx/>
              <a:buAutoNum type="arabicPeriod"/>
            </a:pPr>
            <a:endParaRPr lang="en-US" altLang="ru-RU" sz="2000" dirty="0">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FontTx/>
              <a:buAutoNum type="arabicPeriod"/>
            </a:pPr>
            <a:endParaRPr lang="en-US" altLang="ru-RU" sz="2000" dirty="0">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FontTx/>
              <a:buAutoNum type="arabicPeriod"/>
            </a:pPr>
            <a:endParaRPr lang="en-US" altLang="ru-RU" sz="2000" dirty="0">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FontTx/>
              <a:buAutoNum type="arabicPeriod"/>
            </a:pPr>
            <a:endParaRPr lang="en-US" altLang="ru-RU" sz="2000" dirty="0">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FontTx/>
              <a:buAutoNum type="arabicPeriod"/>
            </a:pPr>
            <a:endParaRPr lang="en-US" altLang="ru-RU" sz="2000" dirty="0">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FontTx/>
              <a:buAutoNum type="arabicPeriod"/>
            </a:pPr>
            <a:endParaRPr lang="en-US" altLang="ru-RU" sz="2000" dirty="0">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FontTx/>
              <a:buAutoNum type="arabicPeriod"/>
            </a:pPr>
            <a:endParaRPr lang="en-US" altLang="ru-RU" sz="2000" dirty="0">
              <a:latin typeface="Times New Roman" panose="02020603050405020304" pitchFamily="18" charset="0"/>
              <a:cs typeface="Times New Roman" panose="02020603050405020304" pitchFamily="18" charset="0"/>
            </a:endParaRPr>
          </a:p>
          <a:p>
            <a:pPr marL="0" indent="0" algn="ctr" eaLnBrk="1" hangingPunct="1">
              <a:lnSpc>
                <a:spcPct val="80000"/>
              </a:lnSpc>
              <a:buSzPct val="90000"/>
              <a:buNone/>
            </a:pPr>
            <a:r>
              <a:rPr lang="en-US" altLang="ru-RU" dirty="0">
                <a:latin typeface="Times New Roman" panose="02020603050405020304" pitchFamily="18" charset="0"/>
                <a:cs typeface="Times New Roman" panose="02020603050405020304" pitchFamily="18" charset="0"/>
              </a:rPr>
              <a:t>5. </a:t>
            </a:r>
            <a:r>
              <a:rPr lang="en-US" altLang="ru-RU" dirty="0">
                <a:latin typeface="Times New Roman" panose="02020603050405020304" pitchFamily="18" charset="0"/>
                <a:cs typeface="Times New Roman" panose="02020603050405020304" pitchFamily="18" charset="0"/>
              </a:rPr>
              <a:t>XIX asr oxiri va XX asr boshlarida Markaziy</a:t>
            </a:r>
            <a:r>
              <a:rPr lang="ru-RU" altLang="ru-RU" dirty="0">
                <a:latin typeface="Times New Roman" panose="02020603050405020304" pitchFamily="18" charset="0"/>
                <a:cs typeface="Times New Roman" panose="02020603050405020304" pitchFamily="18" charset="0"/>
              </a:rPr>
              <a:t>  </a:t>
            </a:r>
            <a:r>
              <a:rPr lang="en-US" altLang="ru-RU" dirty="0">
                <a:latin typeface="Times New Roman" panose="02020603050405020304" pitchFamily="18" charset="0"/>
                <a:cs typeface="Times New Roman" panose="02020603050405020304" pitchFamily="18" charset="0"/>
              </a:rPr>
              <a:t>Osiyoda ilg‘or falsafiy, ijtimoiy-siyosiy fikrlar.</a:t>
            </a:r>
            <a:endParaRPr lang="en-US" altLang="ru-RU"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426" name="Объект 2"/>
          <p:cNvSpPr>
            <a:spLocks noGrp="1"/>
          </p:cNvSpPr>
          <p:nvPr>
            <p:ph idx="1"/>
          </p:nvPr>
        </p:nvSpPr>
        <p:spPr>
          <a:xfrm>
            <a:off x="250825" y="260350"/>
            <a:ext cx="8281988" cy="5832475"/>
          </a:xfrm>
        </p:spPr>
        <p:txBody>
          <a:bodyPr vert="horz" wrap="square" lIns="91440" tIns="45720" rIns="91440" bIns="45720" anchor="t" anchorCtr="0"/>
          <a:p>
            <a:pPr algn="ctr" eaLnBrk="1" hangingPunct="1"/>
            <a:r>
              <a:rPr lang="en-US" altLang="ru-RU" sz="2400" dirty="0">
                <a:solidFill>
                  <a:srgbClr val="000000"/>
                </a:solidFill>
              </a:rPr>
              <a:t> </a:t>
            </a:r>
            <a:r>
              <a:rPr lang="en-US" altLang="ru-RU" sz="2400" dirty="0">
                <a:solidFill>
                  <a:srgbClr val="FF0000"/>
                </a:solidFill>
                <a:latin typeface="Times New Roman" panose="02020603050405020304" pitchFamily="18" charset="0"/>
                <a:cs typeface="Times New Roman" panose="02020603050405020304" pitchFamily="18" charset="0"/>
              </a:rPr>
              <a:t>XIX asr oxiri va XX asrlarda Markaziy Osiyoda ilg‘or falsafiy,  ijtimoiy-siyosiy fikrlar rivoji.</a:t>
            </a:r>
            <a:endParaRPr lang="en-US" altLang="ru-RU" sz="2400" dirty="0">
              <a:solidFill>
                <a:srgbClr val="FF0000"/>
              </a:solidFill>
              <a:latin typeface="Times New Roman" panose="02020603050405020304" pitchFamily="18" charset="0"/>
              <a:cs typeface="Times New Roman" panose="02020603050405020304" pitchFamily="18" charset="0"/>
            </a:endParaRPr>
          </a:p>
          <a:p>
            <a:pPr algn="just" eaLnBrk="1" hangingPunct="1"/>
            <a:r>
              <a:rPr lang="en-US" altLang="ru-RU" sz="2400" dirty="0"/>
              <a:t>Markaziy Osiyoning ko'p joylarida jadidchilik harakati yuzaga keldi</a:t>
            </a:r>
            <a:endParaRPr lang="en-US" altLang="ru-RU" sz="2400" dirty="0"/>
          </a:p>
          <a:p>
            <a:pPr algn="just" eaLnBrk="1" hangingPunct="1"/>
            <a:r>
              <a:rPr lang="en-US" altLang="ru-RU" sz="2400" dirty="0"/>
              <a:t>Toshkentning ilg'or kishilari o'lkada tub o'zgarish qihshning bosh yo'li maorifni isloh qilish, deb bildilar</a:t>
            </a:r>
            <a:endParaRPr lang="en-US" altLang="ru-RU" sz="2400" dirty="0"/>
          </a:p>
          <a:p>
            <a:pPr algn="just" eaLnBrk="1" hangingPunct="1"/>
            <a:r>
              <a:rPr lang="en-US" altLang="ru-RU" sz="2400" dirty="0"/>
              <a:t>Shu boisdan ular maktablar ocha boshladilar, unda dunyoviy ilmlar o'rgatila boshlandi. </a:t>
            </a:r>
            <a:endParaRPr lang="en-US" altLang="ru-RU" sz="2400" dirty="0"/>
          </a:p>
          <a:p>
            <a:pPr algn="just" eaLnBrk="1" hangingPunct="1"/>
            <a:r>
              <a:rPr lang="en-US" altLang="ru-RU" sz="2400" dirty="0"/>
              <a:t>1884-yil 19-dekabrda o'z qarashlari bilan tanilgan Toshkent savdogari Saidazim-boyning uyida mahalliy xalq vakillari uchun rus-tuzem maktabi ochildi. </a:t>
            </a:r>
            <a:endParaRPr lang="en-US" altLang="ru-RU" sz="2400" dirty="0"/>
          </a:p>
          <a:p>
            <a:pPr algn="ctr" eaLnBrk="1" hangingPunct="1"/>
            <a:endParaRPr lang="en-US" altLang="ru-RU" sz="400" dirty="0">
              <a:latin typeface="Times New Roman" panose="02020603050405020304" pitchFamily="18" charset="0"/>
              <a:cs typeface="Times New Roman" panose="02020603050405020304" pitchFamily="18" charset="0"/>
            </a:endParaRPr>
          </a:p>
          <a:p>
            <a:pPr algn="ctr" eaLnBrk="1" hangingPunct="1"/>
            <a:endParaRPr lang="en-US" altLang="ru-RU" sz="400" dirty="0">
              <a:latin typeface="Times New Roman" panose="02020603050405020304" pitchFamily="18" charset="0"/>
              <a:ea typeface="Times New Roman" panose="02020603050405020304" pitchFamily="18" charset="0"/>
            </a:endParaRPr>
          </a:p>
        </p:txBody>
      </p:sp>
      <p:sp>
        <p:nvSpPr>
          <p:cNvPr id="103427" name="Прямоугольник 1"/>
          <p:cNvSpPr/>
          <p:nvPr/>
        </p:nvSpPr>
        <p:spPr>
          <a:xfrm>
            <a:off x="1042988" y="981075"/>
            <a:ext cx="7200900" cy="646113"/>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spcBef>
                <a:spcPct val="0"/>
              </a:spcBef>
              <a:buNone/>
            </a:pPr>
            <a:br>
              <a:rPr lang="ru-RU" altLang="ru-RU" sz="1800" dirty="0"/>
            </a:br>
            <a:endParaRPr lang="ru-RU" altLang="ru-RU" sz="1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450" name="Объект 2"/>
          <p:cNvSpPr>
            <a:spLocks noGrp="1"/>
          </p:cNvSpPr>
          <p:nvPr>
            <p:ph idx="1"/>
          </p:nvPr>
        </p:nvSpPr>
        <p:spPr>
          <a:xfrm>
            <a:off x="395288" y="260350"/>
            <a:ext cx="8353425" cy="6192838"/>
          </a:xfrm>
        </p:spPr>
        <p:txBody>
          <a:bodyPr vert="horz" wrap="square" lIns="91440" tIns="45720" rIns="91440" bIns="45720" anchor="t" anchorCtr="0"/>
          <a:p>
            <a:pPr algn="ctr" eaLnBrk="1" hangingPunct="1"/>
            <a:r>
              <a:rPr lang="en-US" altLang="ru-RU" i="1" dirty="0"/>
              <a:t>Jadidlar nimalarga muvaffaq bo‘ldi?</a:t>
            </a:r>
            <a:endParaRPr lang="en-US" altLang="ru-RU" i="1" dirty="0"/>
          </a:p>
          <a:p>
            <a:pPr eaLnBrk="1" hangingPunct="1"/>
            <a:endParaRPr lang="ru-RU" altLang="ru-RU" sz="2600" dirty="0"/>
          </a:p>
          <a:p>
            <a:pPr eaLnBrk="1" hangingPunct="1"/>
            <a:r>
              <a:rPr lang="en-US" altLang="ru-RU" sz="2600" dirty="0">
                <a:latin typeface="Times New Roman" panose="02020603050405020304" pitchFamily="18" charset="0"/>
                <a:cs typeface="Times New Roman" panose="02020603050405020304" pitchFamily="18" charset="0"/>
              </a:rPr>
              <a:t>Jamiyatni o‘zgartirish kontseptsiyasini yarata oldi va kontseptsiya barcha masalalarni qamrab oldi.</a:t>
            </a:r>
            <a:endParaRPr lang="en-US" altLang="ru-RU" sz="2600" dirty="0">
              <a:latin typeface="Times New Roman" panose="02020603050405020304" pitchFamily="18" charset="0"/>
              <a:cs typeface="Times New Roman" panose="02020603050405020304" pitchFamily="18" charset="0"/>
            </a:endParaRPr>
          </a:p>
          <a:p>
            <a:pPr eaLnBrk="1" hangingPunct="1"/>
            <a:r>
              <a:rPr lang="en-US" altLang="ru-RU" sz="2600" dirty="0">
                <a:latin typeface="Times New Roman" panose="02020603050405020304" pitchFamily="18" charset="0"/>
                <a:cs typeface="Times New Roman" panose="02020603050405020304" pitchFamily="18" charset="0"/>
              </a:rPr>
              <a:t>Yangi avangard jadidlar adabiyoti, yangi dramaturgiyaga asos soldi</a:t>
            </a:r>
            <a:endParaRPr lang="en-US" altLang="ru-RU" sz="2600" dirty="0">
              <a:latin typeface="Times New Roman" panose="02020603050405020304" pitchFamily="18" charset="0"/>
              <a:cs typeface="Times New Roman" panose="02020603050405020304" pitchFamily="18" charset="0"/>
            </a:endParaRPr>
          </a:p>
          <a:p>
            <a:pPr eaLnBrk="1" hangingPunct="1"/>
            <a:r>
              <a:rPr lang="en-US" altLang="ru-RU" sz="2600" dirty="0">
                <a:latin typeface="Times New Roman" panose="02020603050405020304" pitchFamily="18" charset="0"/>
                <a:cs typeface="Times New Roman" panose="02020603050405020304" pitchFamily="18" charset="0"/>
              </a:rPr>
              <a:t>Turkistonda birinchi teatrni ishga tushirdi</a:t>
            </a:r>
            <a:endParaRPr lang="en-US" altLang="ru-RU" sz="2600" dirty="0">
              <a:latin typeface="Times New Roman" panose="02020603050405020304" pitchFamily="18" charset="0"/>
              <a:cs typeface="Times New Roman" panose="02020603050405020304" pitchFamily="18" charset="0"/>
            </a:endParaRPr>
          </a:p>
          <a:p>
            <a:pPr eaLnBrk="1" hangingPunct="1"/>
            <a:r>
              <a:rPr lang="en-US" altLang="ru-RU" sz="2600" dirty="0">
                <a:latin typeface="Times New Roman" panose="02020603050405020304" pitchFamily="18" charset="0"/>
                <a:cs typeface="Times New Roman" panose="02020603050405020304" pitchFamily="18" charset="0"/>
              </a:rPr>
              <a:t> Ta'limning yangi shakllarini yaratdi</a:t>
            </a:r>
            <a:endParaRPr lang="en-US" altLang="ru-RU" sz="2600" dirty="0">
              <a:latin typeface="Times New Roman" panose="02020603050405020304" pitchFamily="18" charset="0"/>
              <a:cs typeface="Times New Roman" panose="02020603050405020304" pitchFamily="18" charset="0"/>
            </a:endParaRPr>
          </a:p>
          <a:p>
            <a:pPr eaLnBrk="1" hangingPunct="1"/>
            <a:r>
              <a:rPr lang="en-US" altLang="ru-RU" sz="2600" dirty="0">
                <a:latin typeface="Times New Roman" panose="02020603050405020304" pitchFamily="18" charset="0"/>
                <a:cs typeface="Times New Roman" panose="02020603050405020304" pitchFamily="18" charset="0"/>
              </a:rPr>
              <a:t> Odamlar ongida ayollarga nisbatan kichik bo‘lsa-da, o‘zgarish yasay bildi, chunki asarlarida ayollarning jamiyatni rivojlantirishdagi ahamiyati haqida fikr yuritiladi</a:t>
            </a:r>
            <a:endParaRPr lang="en-US" altLang="ru-RU" sz="2600" dirty="0">
              <a:latin typeface="Times New Roman" panose="02020603050405020304" pitchFamily="18" charset="0"/>
              <a:cs typeface="Times New Roman" panose="02020603050405020304" pitchFamily="18" charset="0"/>
            </a:endParaRPr>
          </a:p>
          <a:p>
            <a:pPr eaLnBrk="1" hangingPunct="1"/>
            <a:endParaRPr lang="ru-RU" altLang="ru-RU" sz="20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5474" name="Rectangle 3"/>
          <p:cNvSpPr>
            <a:spLocks noGrp="1"/>
          </p:cNvSpPr>
          <p:nvPr>
            <p:ph type="body" idx="4294967295"/>
          </p:nvPr>
        </p:nvSpPr>
        <p:spPr>
          <a:xfrm>
            <a:off x="250825" y="404813"/>
            <a:ext cx="8642350" cy="6264275"/>
          </a:xfrm>
          <a:ln>
            <a:solidFill>
              <a:schemeClr val="accent1">
                <a:alpha val="100000"/>
              </a:schemeClr>
            </a:solidFill>
            <a:miter lim="800000"/>
          </a:ln>
        </p:spPr>
        <p:txBody>
          <a:bodyPr vert="horz" wrap="square" lIns="91440" tIns="45720" rIns="91440" bIns="45720" anchor="t" anchorCtr="0"/>
          <a:p>
            <a:pPr marL="0" indent="0" algn="ctr" eaLnBrk="1" hangingPunct="1">
              <a:lnSpc>
                <a:spcPct val="80000"/>
              </a:lnSpc>
              <a:buSzPct val="90000"/>
              <a:buNone/>
            </a:pPr>
            <a:endParaRPr lang="en-US" altLang="ru-RU" sz="2000" dirty="0">
              <a:latin typeface="Times New Roman" panose="02020603050405020304" pitchFamily="18" charset="0"/>
              <a:cs typeface="Times New Roman" panose="02020603050405020304" pitchFamily="18" charset="0"/>
            </a:endParaRPr>
          </a:p>
          <a:p>
            <a:pPr marL="0" indent="0" algn="ctr" eaLnBrk="1" hangingPunct="1">
              <a:lnSpc>
                <a:spcPct val="80000"/>
              </a:lnSpc>
              <a:buSzPct val="90000"/>
              <a:buNone/>
            </a:pPr>
            <a:endParaRPr lang="en-US" altLang="ru-RU" sz="2000" dirty="0">
              <a:latin typeface="Times New Roman" panose="02020603050405020304" pitchFamily="18" charset="0"/>
              <a:cs typeface="Times New Roman" panose="02020603050405020304" pitchFamily="18" charset="0"/>
            </a:endParaRPr>
          </a:p>
          <a:p>
            <a:pPr marL="0" indent="0" algn="ctr" eaLnBrk="1" hangingPunct="1">
              <a:lnSpc>
                <a:spcPct val="80000"/>
              </a:lnSpc>
              <a:buSzPct val="90000"/>
              <a:buNone/>
            </a:pPr>
            <a:endParaRPr lang="en-US" altLang="ru-RU" sz="2000" dirty="0">
              <a:latin typeface="Times New Roman" panose="02020603050405020304" pitchFamily="18" charset="0"/>
              <a:cs typeface="Times New Roman" panose="02020603050405020304" pitchFamily="18" charset="0"/>
            </a:endParaRPr>
          </a:p>
          <a:p>
            <a:pPr marL="0" indent="0" algn="ctr" eaLnBrk="1" hangingPunct="1">
              <a:lnSpc>
                <a:spcPct val="80000"/>
              </a:lnSpc>
              <a:buSzPct val="90000"/>
              <a:buNone/>
            </a:pPr>
            <a:endParaRPr lang="en-US" altLang="ru-RU" sz="2000" dirty="0">
              <a:latin typeface="Times New Roman" panose="02020603050405020304" pitchFamily="18" charset="0"/>
              <a:cs typeface="Times New Roman" panose="02020603050405020304" pitchFamily="18" charset="0"/>
            </a:endParaRPr>
          </a:p>
          <a:p>
            <a:pPr marL="0" indent="0" algn="ctr" eaLnBrk="1" hangingPunct="1">
              <a:lnSpc>
                <a:spcPct val="80000"/>
              </a:lnSpc>
              <a:buSzPct val="90000"/>
              <a:buNone/>
            </a:pPr>
            <a:endParaRPr lang="en-US" altLang="ru-RU" sz="2000" dirty="0">
              <a:latin typeface="Times New Roman" panose="02020603050405020304" pitchFamily="18" charset="0"/>
              <a:cs typeface="Times New Roman" panose="02020603050405020304" pitchFamily="18" charset="0"/>
            </a:endParaRPr>
          </a:p>
          <a:p>
            <a:pPr marL="0" indent="0" algn="ctr" eaLnBrk="1" hangingPunct="1">
              <a:lnSpc>
                <a:spcPct val="80000"/>
              </a:lnSpc>
              <a:buSzPct val="90000"/>
              <a:buNone/>
            </a:pPr>
            <a:endParaRPr lang="en-US" altLang="ru-RU" sz="2000" dirty="0">
              <a:latin typeface="Times New Roman" panose="02020603050405020304" pitchFamily="18" charset="0"/>
              <a:cs typeface="Times New Roman" panose="02020603050405020304" pitchFamily="18" charset="0"/>
            </a:endParaRPr>
          </a:p>
          <a:p>
            <a:pPr marL="0" indent="0" algn="ctr" eaLnBrk="1" hangingPunct="1">
              <a:lnSpc>
                <a:spcPct val="80000"/>
              </a:lnSpc>
              <a:buSzPct val="90000"/>
              <a:buNone/>
            </a:pPr>
            <a:endParaRPr lang="en-US" altLang="ru-RU" sz="2000" dirty="0">
              <a:latin typeface="Times New Roman" panose="02020603050405020304" pitchFamily="18" charset="0"/>
              <a:cs typeface="Times New Roman" panose="02020603050405020304" pitchFamily="18" charset="0"/>
            </a:endParaRPr>
          </a:p>
          <a:p>
            <a:pPr marL="0" indent="0" algn="ctr" eaLnBrk="1" hangingPunct="1">
              <a:lnSpc>
                <a:spcPct val="80000"/>
              </a:lnSpc>
              <a:buSzPct val="90000"/>
              <a:buNone/>
            </a:pPr>
            <a:r>
              <a:rPr lang="en-US" altLang="ru-RU" sz="3600" dirty="0">
                <a:latin typeface="Times New Roman" panose="02020603050405020304" pitchFamily="18" charset="0"/>
                <a:cs typeface="Times New Roman" panose="02020603050405020304" pitchFamily="18" charset="0"/>
              </a:rPr>
              <a:t>6.</a:t>
            </a:r>
            <a:r>
              <a:rPr lang="en-US" altLang="ru-RU" sz="3600" dirty="0">
                <a:latin typeface="Times New Roman" panose="02020603050405020304" pitchFamily="18" charset="0"/>
                <a:cs typeface="Times New Roman" panose="02020603050405020304" pitchFamily="18" charset="0"/>
              </a:rPr>
              <a:t>O‘zbekistonda falsafiy fikrlar rivoji</a:t>
            </a:r>
            <a:r>
              <a:rPr lang="en-US" altLang="ru-RU" sz="4800" dirty="0"/>
              <a:t> </a:t>
            </a:r>
            <a:endParaRPr lang="ru-RU" altLang="ru-RU" sz="3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6498" name="Объект 2"/>
          <p:cNvSpPr>
            <a:spLocks noGrp="1"/>
          </p:cNvSpPr>
          <p:nvPr>
            <p:ph idx="1"/>
          </p:nvPr>
        </p:nvSpPr>
        <p:spPr>
          <a:xfrm>
            <a:off x="395288" y="260350"/>
            <a:ext cx="8353425" cy="6192838"/>
          </a:xfrm>
        </p:spPr>
        <p:txBody>
          <a:bodyPr vert="horz" wrap="square" lIns="91440" tIns="45720" rIns="91440" bIns="45720" anchor="t" anchorCtr="0"/>
          <a:p>
            <a:pPr algn="just">
              <a:lnSpc>
                <a:spcPct val="115000"/>
              </a:lnSpc>
            </a:pPr>
            <a:r>
              <a:rPr lang="en-US" altLang="ru-RU" sz="2000" dirty="0">
                <a:latin typeface="Times New Roman" panose="02020603050405020304" pitchFamily="18" charset="0"/>
                <a:ea typeface="TimesNewRomanPSMT"/>
              </a:rPr>
              <a:t>O‘zbekistondagi ijtimoiy-siyosiy jarayonlarni tushunishda va ularning mohiyatini tushuntirishda yurtimiz faylasuf-olimlarining xizmati ham katta. O‘zbekiston Fanlar Akademiyasining akademiklari I.Mo‘minov,M.Xayrullayev, O.Fayzullayev, J.Tulenov,E.Yu.Yusupov, S.Shermuxamedov, professorlar J.Babayev, M.V.Vohidov, X.Rasulov, I.R.Rahimov, M.Axmedova, A.Abdusamedov,X.Shayxovalar O‘zbekistonning ijtimoiy-siyosiy, iqtisodiy-madaniy taraqqiyotining falsafiy muammolari bo‘yicha ilmiy-tadqiqot ishlari olib borish bilan birga, darslik va o‘quv qo‘llanmalari, monografiyalar yozganlar, yosh kadrlarni tayyorlashga o‘zlarining munosib hissasini qo‘shganlar. Bugungi kunda S.Otamurodov, Abdulla Sher, I.Saifnazarov B.To‘rayev, B.To‘ychiyev, J.Shermuxamedova, Z.Davronov, V.Alimasov,A.Xan, N.Mamatov, Q.Nazarov,N.Shermuxamedova, Sh.Madayeva, M.Nurmatova, D.Fayziyevalar falsafa fanidan darsliklar, o‘quv qo‘llanmalar,uslubiy qo‘llanmalar, monografiyalar yaratishmoqda. </a:t>
            </a:r>
            <a:endParaRPr lang="ru-RU" altLang="ru-RU" sz="2000" dirty="0">
              <a:ea typeface="TimesNewRomanPSMT"/>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522" name="Rectangle 3"/>
          <p:cNvSpPr>
            <a:spLocks noGrp="1"/>
          </p:cNvSpPr>
          <p:nvPr>
            <p:ph type="body" idx="4294967295"/>
          </p:nvPr>
        </p:nvSpPr>
        <p:spPr>
          <a:xfrm>
            <a:off x="250825" y="404813"/>
            <a:ext cx="8642350" cy="6264275"/>
          </a:xfrm>
          <a:ln>
            <a:solidFill>
              <a:schemeClr val="accent1">
                <a:alpha val="100000"/>
              </a:schemeClr>
            </a:solidFill>
            <a:miter lim="800000"/>
          </a:ln>
        </p:spPr>
        <p:txBody>
          <a:bodyPr vert="horz" wrap="square" lIns="91440" tIns="45720" rIns="91440" bIns="45720" anchor="t" anchorCtr="0"/>
          <a:p>
            <a:pPr marL="0" indent="0" algn="just" eaLnBrk="1" hangingPunct="1">
              <a:lnSpc>
                <a:spcPct val="80000"/>
              </a:lnSpc>
              <a:buSzPct val="90000"/>
              <a:buFontTx/>
              <a:buAutoNum type="arabicPeriod"/>
            </a:pPr>
            <a:endParaRPr lang="en-US" altLang="ru-RU" sz="2000" dirty="0">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FontTx/>
              <a:buAutoNum type="arabicPeriod"/>
            </a:pPr>
            <a:endParaRPr lang="en-US" altLang="ru-RU" sz="2000" dirty="0">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FontTx/>
              <a:buAutoNum type="arabicPeriod"/>
            </a:pPr>
            <a:endParaRPr lang="en-US" altLang="ru-RU" sz="2000" dirty="0">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FontTx/>
              <a:buAutoNum type="arabicPeriod"/>
            </a:pPr>
            <a:endParaRPr lang="en-US" altLang="ru-RU" sz="2000" dirty="0">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FontTx/>
              <a:buAutoNum type="arabicPeriod"/>
            </a:pPr>
            <a:endParaRPr lang="en-US" altLang="ru-RU" sz="2000" dirty="0">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FontTx/>
              <a:buAutoNum type="arabicPeriod"/>
            </a:pPr>
            <a:endParaRPr lang="en-US" altLang="ru-RU" sz="2000" dirty="0">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FontTx/>
              <a:buAutoNum type="arabicPeriod"/>
            </a:pPr>
            <a:endParaRPr lang="en-US" altLang="ru-RU" sz="2000" dirty="0">
              <a:latin typeface="Times New Roman" panose="02020603050405020304" pitchFamily="18" charset="0"/>
              <a:cs typeface="Times New Roman" panose="02020603050405020304" pitchFamily="18" charset="0"/>
            </a:endParaRPr>
          </a:p>
          <a:p>
            <a:pPr marL="0" indent="0" algn="just" eaLnBrk="1" hangingPunct="1">
              <a:lnSpc>
                <a:spcPct val="80000"/>
              </a:lnSpc>
              <a:buSzPct val="90000"/>
              <a:buFontTx/>
              <a:buAutoNum type="arabicPeriod"/>
            </a:pPr>
            <a:endParaRPr lang="en-US" altLang="ru-RU" sz="2000" dirty="0">
              <a:latin typeface="Times New Roman" panose="02020603050405020304" pitchFamily="18" charset="0"/>
              <a:cs typeface="Times New Roman" panose="02020603050405020304" pitchFamily="18" charset="0"/>
            </a:endParaRPr>
          </a:p>
          <a:p>
            <a:pPr marL="0" indent="0" algn="ctr" eaLnBrk="1" hangingPunct="1">
              <a:lnSpc>
                <a:spcPct val="80000"/>
              </a:lnSpc>
              <a:buSzPct val="90000"/>
              <a:buNone/>
            </a:pPr>
            <a:r>
              <a:rPr lang="en-US" altLang="ru-RU" sz="2800" dirty="0">
                <a:latin typeface="Times New Roman" panose="02020603050405020304" pitchFamily="18" charset="0"/>
                <a:cs typeface="Times New Roman" panose="02020603050405020304" pitchFamily="18" charset="0"/>
              </a:rPr>
              <a:t>7.</a:t>
            </a:r>
            <a:r>
              <a:rPr lang="en-US" altLang="ru-RU" dirty="0">
                <a:latin typeface="Times New Roman" panose="02020603050405020304" pitchFamily="18" charset="0"/>
                <a:cs typeface="Times New Roman" panose="02020603050405020304" pitchFamily="18" charset="0"/>
              </a:rPr>
              <a:t> O‘zbekistonda ajdodlar merosini tiklash va ularni jahonda keng ommalashtirish borasidagi islohotlarning mazmun-mohiyati</a:t>
            </a:r>
            <a:endParaRPr lang="ru-RU" altLang="ru-RU" sz="2000" dirty="0">
              <a:solidFill>
                <a:srgbClr val="FF6699"/>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8546" name="Объект 2"/>
          <p:cNvSpPr>
            <a:spLocks noGrp="1"/>
          </p:cNvSpPr>
          <p:nvPr>
            <p:ph idx="1"/>
          </p:nvPr>
        </p:nvSpPr>
        <p:spPr>
          <a:xfrm>
            <a:off x="395288" y="260350"/>
            <a:ext cx="8353425" cy="6192838"/>
          </a:xfrm>
        </p:spPr>
        <p:txBody>
          <a:bodyPr vert="horz" wrap="square" lIns="91440" tIns="45720" rIns="91440" bIns="45720" anchor="t" anchorCtr="0"/>
          <a:p>
            <a:pPr algn="just">
              <a:lnSpc>
                <a:spcPct val="115000"/>
              </a:lnSpc>
            </a:pPr>
            <a:r>
              <a:rPr lang="en-US" altLang="ru-RU" sz="2000" dirty="0">
                <a:latin typeface="Times New Roman" panose="02020603050405020304" pitchFamily="18" charset="0"/>
                <a:cs typeface="Times New Roman" panose="02020603050405020304" pitchFamily="18" charset="0"/>
              </a:rPr>
              <a:t>Samarqand, Buxoro, Xiva, Shahrisabz xalqaro YuNESKO tashkiloti tomonidan Butun jahon moddiy madaniyat namunalariga ega bo‘lgan tarixiy shaharlar ro‘yxatiga kiritildi. </a:t>
            </a:r>
            <a:endParaRPr lang="en-US" altLang="ru-RU" sz="2000" dirty="0">
              <a:latin typeface="Times New Roman" panose="02020603050405020304" pitchFamily="18" charset="0"/>
              <a:cs typeface="Times New Roman" panose="02020603050405020304" pitchFamily="18" charset="0"/>
            </a:endParaRPr>
          </a:p>
          <a:p>
            <a:pPr algn="just">
              <a:lnSpc>
                <a:spcPct val="115000"/>
              </a:lnSpc>
            </a:pPr>
            <a:r>
              <a:rPr lang="en-US" altLang="ru-RU" sz="2000" dirty="0">
                <a:latin typeface="Times New Roman" panose="02020603050405020304" pitchFamily="18" charset="0"/>
                <a:cs typeface="Times New Roman" panose="02020603050405020304" pitchFamily="18" charset="0"/>
              </a:rPr>
              <a:t>1997 yildan buyon “Sharq taronalari” Markaziy Osiyodagi eng yirik musiqa va madaniyat festivallari o‘tkazilib kelinadi</a:t>
            </a:r>
            <a:endParaRPr lang="en-US" altLang="ru-RU" sz="2000" dirty="0">
              <a:latin typeface="Times New Roman" panose="02020603050405020304" pitchFamily="18" charset="0"/>
              <a:cs typeface="Times New Roman" panose="02020603050405020304" pitchFamily="18" charset="0"/>
            </a:endParaRPr>
          </a:p>
          <a:p>
            <a:pPr algn="just">
              <a:lnSpc>
                <a:spcPct val="115000"/>
              </a:lnSpc>
            </a:pPr>
            <a:r>
              <a:rPr lang="en-US" altLang="ru-RU" sz="2000" dirty="0">
                <a:latin typeface="Times New Roman" panose="02020603050405020304" pitchFamily="18" charset="0"/>
                <a:cs typeface="Times New Roman" panose="02020603050405020304" pitchFamily="18" charset="0"/>
              </a:rPr>
              <a:t>Abu Iso Muhammad Termiziyning shoh asari – “Sunani Termiziy”ning o‘zbek tilidagi tarjimasi moturidiy-hanafiylik yo‘nalishidagi sharhi bilan tayyorlanib, nashr etild</a:t>
            </a:r>
            <a:r>
              <a:rPr lang="en-US" altLang="ru-RU" sz="2000" dirty="0">
                <a:latin typeface="Times New Roman" panose="02020603050405020304" pitchFamily="18" charset="0"/>
                <a:cs typeface="Times New Roman" panose="02020603050405020304" pitchFamily="18" charset="0"/>
              </a:rPr>
              <a:t>i. </a:t>
            </a:r>
            <a:endParaRPr lang="en-US" altLang="ru-RU" sz="2000" dirty="0">
              <a:latin typeface="Times New Roman" panose="02020603050405020304" pitchFamily="18" charset="0"/>
              <a:cs typeface="Times New Roman" panose="02020603050405020304" pitchFamily="18" charset="0"/>
            </a:endParaRPr>
          </a:p>
          <a:p>
            <a:pPr algn="just">
              <a:lnSpc>
                <a:spcPct val="115000"/>
              </a:lnSpc>
            </a:pPr>
            <a:r>
              <a:rPr lang="en-US" altLang="ru-RU" sz="2000" dirty="0">
                <a:latin typeface="Times New Roman" panose="02020603050405020304" pitchFamily="18" charset="0"/>
                <a:cs typeface="Times New Roman" panose="02020603050405020304" pitchFamily="18" charset="0"/>
              </a:rPr>
              <a:t>2017 yil Imom Buxoriy Xalqaro ilmiy tadqiqot markazi bunyod etildi</a:t>
            </a:r>
            <a:endParaRPr lang="en-US" altLang="ru-RU" sz="2000" dirty="0">
              <a:latin typeface="Times New Roman" panose="02020603050405020304" pitchFamily="18" charset="0"/>
              <a:cs typeface="Times New Roman" panose="02020603050405020304" pitchFamily="18" charset="0"/>
            </a:endParaRPr>
          </a:p>
          <a:p>
            <a:pPr algn="just">
              <a:lnSpc>
                <a:spcPct val="115000"/>
              </a:lnSpc>
            </a:pPr>
            <a:r>
              <a:rPr lang="en-US" altLang="ru-RU" sz="2000" dirty="0">
                <a:latin typeface="Times New Roman" panose="02020603050405020304" pitchFamily="18" charset="0"/>
                <a:cs typeface="Times New Roman" panose="02020603050405020304" pitchFamily="18" charset="0"/>
              </a:rPr>
              <a:t>2019 yil Buxoro ziyorat turizmi markaziga aylantirildi. </a:t>
            </a:r>
            <a:endParaRPr lang="en-US" altLang="ru-RU" sz="2000" dirty="0">
              <a:latin typeface="Times New Roman" panose="02020603050405020304" pitchFamily="18" charset="0"/>
              <a:cs typeface="Times New Roman" panose="02020603050405020304" pitchFamily="18" charset="0"/>
            </a:endParaRPr>
          </a:p>
          <a:p>
            <a:pPr algn="just">
              <a:lnSpc>
                <a:spcPct val="115000"/>
              </a:lnSpc>
            </a:pPr>
            <a:r>
              <a:rPr lang="en-US" altLang="ru-RU" sz="2000" dirty="0">
                <a:latin typeface="Times New Roman" panose="02020603050405020304" pitchFamily="18" charset="0"/>
                <a:cs typeface="Times New Roman" panose="02020603050405020304" pitchFamily="18" charset="0"/>
              </a:rPr>
              <a:t>«Buyuk mutafakkir va qomusiy olim Abu Rayhon Beruniy tavalludining 1050 yilligini xalqaro miqyosda keng nishonlash to‘g‘risida»gi Prezident qarori (PQ–361-son, 25.08.2022 y.) qabul qilindi.</a:t>
            </a:r>
            <a:endParaRPr lang="en-US" altLang="ru-RU" sz="2000" dirty="0">
              <a:latin typeface="Times New Roman" panose="02020603050405020304" pitchFamily="18" charset="0"/>
              <a:cs typeface="Times New Roman" panose="02020603050405020304" pitchFamily="18" charset="0"/>
            </a:endParaRPr>
          </a:p>
          <a:p>
            <a:pPr algn="just">
              <a:lnSpc>
                <a:spcPct val="115000"/>
              </a:lnSpc>
            </a:pPr>
            <a:endParaRPr lang="ru-RU" altLang="ru-RU" sz="1400" dirty="0">
              <a:ea typeface="TimesNewRomanPSM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6082" name="Picture 2" descr="D:\Философия\картинки по древ.миру\древние города египта\images.jpeg"/>
          <p:cNvPicPr>
            <a:picLocks noChangeAspect="1"/>
          </p:cNvPicPr>
          <p:nvPr/>
        </p:nvPicPr>
        <p:blipFill>
          <a:blip r:embed="rId1"/>
          <a:stretch>
            <a:fillRect/>
          </a:stretch>
        </p:blipFill>
        <p:spPr>
          <a:xfrm>
            <a:off x="5429250" y="700088"/>
            <a:ext cx="3582988" cy="3016250"/>
          </a:xfrm>
          <a:prstGeom prst="rect">
            <a:avLst/>
          </a:prstGeom>
          <a:noFill/>
          <a:ln w="9525">
            <a:noFill/>
          </a:ln>
        </p:spPr>
      </p:pic>
      <p:sp>
        <p:nvSpPr>
          <p:cNvPr id="46083" name="Прямоугольник 2"/>
          <p:cNvSpPr/>
          <p:nvPr/>
        </p:nvSpPr>
        <p:spPr>
          <a:xfrm>
            <a:off x="2627313" y="115888"/>
            <a:ext cx="3238500" cy="584200"/>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eaLnBrk="1" hangingPunct="1">
              <a:spcBef>
                <a:spcPct val="0"/>
              </a:spcBef>
              <a:buNone/>
            </a:pPr>
            <a:r>
              <a:rPr lang="en-US" altLang="ru-RU" b="1" dirty="0"/>
              <a:t>QADIMGI MISR </a:t>
            </a:r>
            <a:endParaRPr lang="en-US" altLang="ru-RU" b="1" dirty="0"/>
          </a:p>
        </p:txBody>
      </p:sp>
      <p:pic>
        <p:nvPicPr>
          <p:cNvPr id="46084" name="Picture 2" descr="D:\Философия\картинки по древ.миру\древние города египта\91.jpg"/>
          <p:cNvPicPr>
            <a:picLocks noChangeAspect="1"/>
          </p:cNvPicPr>
          <p:nvPr/>
        </p:nvPicPr>
        <p:blipFill>
          <a:blip r:embed="rId2"/>
          <a:stretch>
            <a:fillRect/>
          </a:stretch>
        </p:blipFill>
        <p:spPr>
          <a:xfrm>
            <a:off x="5375275" y="4076700"/>
            <a:ext cx="3768725" cy="2687638"/>
          </a:xfrm>
          <a:prstGeom prst="rect">
            <a:avLst/>
          </a:prstGeom>
          <a:noFill/>
          <a:ln w="9525">
            <a:noFill/>
          </a:ln>
        </p:spPr>
      </p:pic>
      <p:sp>
        <p:nvSpPr>
          <p:cNvPr id="46085" name="TextBox 1"/>
          <p:cNvSpPr txBox="1"/>
          <p:nvPr/>
        </p:nvSpPr>
        <p:spPr>
          <a:xfrm>
            <a:off x="412750" y="727075"/>
            <a:ext cx="4879975" cy="618648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just">
              <a:spcBef>
                <a:spcPct val="0"/>
              </a:spcBef>
              <a:buNone/>
            </a:pPr>
            <a:r>
              <a:rPr lang="en-US" altLang="ru-RU" sz="2200" dirty="0">
                <a:latin typeface="Times New Roman" panose="02020603050405020304" pitchFamily="18" charset="0"/>
                <a:cs typeface="Times New Roman" panose="02020603050405020304" pitchFamily="18" charset="0"/>
              </a:rPr>
              <a:t>Eramizdan oldingi to’rtinchi mingyillikni oxiri va uchinchi mingyillikni boshlarida Qadimgi Misrda falasafiy fikrlarning paydo bo’lishi, bir tomondan, dunyo haqidagi fanlar bo’lgan astronomiya, kosmologiya, matematika birinchi odimlari bilan yaqindan bog’liq bo’lgan bo’lsa, ikkinchi tomondan afsonalar bilan bog’liq bo’lgan bo’lgan. Yozma manbalaridan “Arfist qo‘shigi»da o‘lganlardan hech kim qaytib kelgan emas, u dunyo,  oxirat to‘g‘risidagi gaplar yolg‘on, u dunyo yo‘q, kishi jismi o‘lgandan keyin chirib loyga tuproqqa aylanadi, xaqiqiy hayot esa yerdagi hayotdir, yerdagi hayot va unda o‘z baxtini topish uchun kurashish lozim to’g’ridagi fikrlar bayon etilgan. </a:t>
            </a:r>
            <a:endParaRPr lang="en-US" altLang="ru-RU" sz="22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106" name="Picture 2" descr="D:\Философия\картинки по древ.миру\древний вавилон\7 vavilon.gif"/>
          <p:cNvPicPr>
            <a:picLocks noChangeAspect="1"/>
          </p:cNvPicPr>
          <p:nvPr/>
        </p:nvPicPr>
        <p:blipFill>
          <a:blip r:embed="rId1"/>
          <a:stretch>
            <a:fillRect/>
          </a:stretch>
        </p:blipFill>
        <p:spPr>
          <a:xfrm>
            <a:off x="4741863" y="700088"/>
            <a:ext cx="4052887" cy="2738437"/>
          </a:xfrm>
          <a:prstGeom prst="rect">
            <a:avLst/>
          </a:prstGeom>
          <a:noFill/>
          <a:ln w="9525">
            <a:noFill/>
          </a:ln>
        </p:spPr>
      </p:pic>
      <p:sp>
        <p:nvSpPr>
          <p:cNvPr id="47107" name="Прямоугольник 1"/>
          <p:cNvSpPr/>
          <p:nvPr/>
        </p:nvSpPr>
        <p:spPr>
          <a:xfrm>
            <a:off x="2555875" y="115888"/>
            <a:ext cx="3398838" cy="584200"/>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eaLnBrk="1" hangingPunct="1">
              <a:spcBef>
                <a:spcPct val="0"/>
              </a:spcBef>
              <a:buNone/>
            </a:pPr>
            <a:r>
              <a:rPr lang="en-US" altLang="ru-RU" dirty="0"/>
              <a:t> </a:t>
            </a:r>
            <a:r>
              <a:rPr lang="en-US" altLang="ru-RU" dirty="0"/>
              <a:t>QADIMGI BOBIL</a:t>
            </a:r>
            <a:endParaRPr lang="ru-RU" altLang="ru-RU" dirty="0"/>
          </a:p>
        </p:txBody>
      </p:sp>
      <p:pic>
        <p:nvPicPr>
          <p:cNvPr id="47108" name="Picture 2" descr="D:\Философия\картинки по древ.миру\древний вавилон\1307267947_118062618_1---0.jpg"/>
          <p:cNvPicPr>
            <a:picLocks noChangeAspect="1"/>
          </p:cNvPicPr>
          <p:nvPr/>
        </p:nvPicPr>
        <p:blipFill>
          <a:blip r:embed="rId2"/>
          <a:stretch>
            <a:fillRect/>
          </a:stretch>
        </p:blipFill>
        <p:spPr>
          <a:xfrm>
            <a:off x="4572000" y="3678238"/>
            <a:ext cx="4343400" cy="3063875"/>
          </a:xfrm>
          <a:prstGeom prst="rect">
            <a:avLst/>
          </a:prstGeom>
          <a:noFill/>
          <a:ln w="9525">
            <a:noFill/>
          </a:ln>
        </p:spPr>
      </p:pic>
      <p:sp>
        <p:nvSpPr>
          <p:cNvPr id="47109" name="TextBox 1"/>
          <p:cNvSpPr txBox="1"/>
          <p:nvPr/>
        </p:nvSpPr>
        <p:spPr>
          <a:xfrm>
            <a:off x="225425" y="836613"/>
            <a:ext cx="4176713" cy="48291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just">
              <a:lnSpc>
                <a:spcPct val="115000"/>
              </a:lnSpc>
              <a:spcBef>
                <a:spcPct val="0"/>
              </a:spcBef>
              <a:buNone/>
            </a:pPr>
            <a:r>
              <a:rPr lang="en-US" altLang="ru-RU" sz="1800" dirty="0"/>
              <a:t>Qadimgi Bobilda, adabiy yodgorlikdan biri «Xo‘jayinning o‘z quli bilan hayotining mazmuni haqida suhbati»  adabiy yodgorlikda birinchi tomondan xudolarga ishonish, ilohiy kuchlarning tabiat va jamiyatga ko‘rsatadigan ta'sirini mutloqlashtirish xususiyati ustuvor bo‘lsada, ikkinchi tomondan afsona va rivoyatlar tarzida bo‘lsa-da, dunyoviy bilimlar, ilmiy qarashlar xam asta-sekin shakllana boshlagan. </a:t>
            </a:r>
            <a:endParaRPr lang="en-US" altLang="ru-RU" sz="1800" dirty="0"/>
          </a:p>
          <a:p>
            <a:pPr marL="0" lvl="0" indent="0" algn="just">
              <a:lnSpc>
                <a:spcPct val="115000"/>
              </a:lnSpc>
              <a:spcBef>
                <a:spcPct val="0"/>
              </a:spcBef>
              <a:buNone/>
            </a:pPr>
            <a:r>
              <a:rPr lang="en-US" altLang="ru-RU" sz="1800" dirty="0"/>
              <a:t>Bu qarashlar insoniyat falsafiy fikrlari rivojlanishidagi muhim «qadamlar» bo‘ldi.</a:t>
            </a:r>
            <a:endParaRPr lang="en-US" altLang="ru-RU" sz="1800" dirty="0"/>
          </a:p>
          <a:p>
            <a:pPr marL="0" lvl="0" indent="0">
              <a:spcBef>
                <a:spcPct val="0"/>
              </a:spcBef>
              <a:buNone/>
            </a:pPr>
            <a:endParaRPr lang="ru-RU" altLang="ru-RU"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8130" name="Picture 2" descr="D:\johon\ИНДИЯ\фотки\вела 1.jpeg"/>
          <p:cNvPicPr>
            <a:picLocks noGrp="1" noChangeAspect="1"/>
          </p:cNvPicPr>
          <p:nvPr>
            <p:ph idx="1"/>
          </p:nvPr>
        </p:nvPicPr>
        <p:blipFill>
          <a:blip r:embed="rId1"/>
          <a:srcRect/>
          <a:stretch>
            <a:fillRect/>
          </a:stretch>
        </p:blipFill>
        <p:spPr>
          <a:xfrm>
            <a:off x="974725" y="1916113"/>
            <a:ext cx="3571875" cy="4679950"/>
          </a:xfrm>
        </p:spPr>
      </p:pic>
      <p:pic>
        <p:nvPicPr>
          <p:cNvPr id="48131" name="Picture 5" descr="D:\johon\ИНДИЯ\фотки\4 веды.jpeg"/>
          <p:cNvPicPr>
            <a:picLocks noChangeAspect="1"/>
          </p:cNvPicPr>
          <p:nvPr/>
        </p:nvPicPr>
        <p:blipFill>
          <a:blip r:embed="rId2"/>
          <a:stretch>
            <a:fillRect/>
          </a:stretch>
        </p:blipFill>
        <p:spPr>
          <a:xfrm>
            <a:off x="5165725" y="2178050"/>
            <a:ext cx="3440113" cy="4679950"/>
          </a:xfrm>
          <a:prstGeom prst="rect">
            <a:avLst/>
          </a:prstGeom>
          <a:noFill/>
          <a:ln w="9525">
            <a:noFill/>
          </a:ln>
        </p:spPr>
      </p:pic>
      <p:sp>
        <p:nvSpPr>
          <p:cNvPr id="3" name="Прямоугольник 2"/>
          <p:cNvSpPr/>
          <p:nvPr/>
        </p:nvSpPr>
        <p:spPr>
          <a:xfrm>
            <a:off x="0" y="5322888"/>
            <a:ext cx="9144000" cy="461963"/>
          </a:xfrm>
          <a:prstGeom prst="rect">
            <a:avLst/>
          </a:prstGeom>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endParaRPr kumimoji="0" lang="ru-RU"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48133" name="TextBox 1"/>
          <p:cNvSpPr txBox="1"/>
          <p:nvPr/>
        </p:nvSpPr>
        <p:spPr>
          <a:xfrm>
            <a:off x="566738" y="692150"/>
            <a:ext cx="8012112" cy="101600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a:spcBef>
                <a:spcPct val="0"/>
              </a:spcBef>
              <a:buNone/>
            </a:pPr>
            <a:r>
              <a:rPr lang="en-US" altLang="ru-RU" sz="2000" dirty="0"/>
              <a:t>Hindistonning qadimiy dini, falsafiy merosi, madaniyati ravnaqi uning yozma yodgorliklarida, asosan vedalarda (bilimlar, diniy gimnlar, qo‘shiqlar to‘plamida) o‘z ifodasini topgan.</a:t>
            </a:r>
            <a:endParaRPr lang="en-US" altLang="ru-RU" sz="2000" dirty="0"/>
          </a:p>
        </p:txBody>
      </p:sp>
    </p:spTree>
  </p:cSld>
  <p:clrMapOvr>
    <a:masterClrMapping/>
  </p:clrMapOvr>
  <p:transition/>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Слои">
  <a:themeElements>
    <a:clrScheme name="Слои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Слои">
      <a:majorFont>
        <a:latin typeface="Times New Roman"/>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Слои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Слои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Слои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Слои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Слои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Слои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Слои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Слои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Слои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Слои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Слои">
  <a:themeElements>
    <a:clrScheme name="Слои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Слои">
      <a:majorFont>
        <a:latin typeface="Times New Roman"/>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Слои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Слои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Слои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Слои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Слои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Слои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Слои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Слои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Слои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Слои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Оформление по умолчанию">
  <a:themeElements>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26198</Words>
  <Application>WPS Presentation</Application>
  <PresentationFormat/>
  <Paragraphs>559</Paragraphs>
  <Slides>66</Slides>
  <Notes>2</Notes>
  <HiddenSlides>0</HiddenSlides>
  <MMClips>0</MMClips>
  <ScaleCrop>false</ScaleCrop>
  <HeadingPairs>
    <vt:vector size="6" baseType="variant">
      <vt:variant>
        <vt:lpstr>已用的字体</vt:lpstr>
      </vt:variant>
      <vt:variant>
        <vt:i4>10</vt:i4>
      </vt:variant>
      <vt:variant>
        <vt:lpstr>主题</vt:lpstr>
      </vt:variant>
      <vt:variant>
        <vt:i4>4</vt:i4>
      </vt:variant>
      <vt:variant>
        <vt:lpstr>幻灯片标题</vt:lpstr>
      </vt:variant>
      <vt:variant>
        <vt:i4>66</vt:i4>
      </vt:variant>
    </vt:vector>
  </HeadingPairs>
  <TitlesOfParts>
    <vt:vector size="80" baseType="lpstr">
      <vt:lpstr>Arial</vt:lpstr>
      <vt:lpstr>SimSun</vt:lpstr>
      <vt:lpstr>Wingdings</vt:lpstr>
      <vt:lpstr>Times New Roman</vt:lpstr>
      <vt:lpstr>Georgia</vt:lpstr>
      <vt:lpstr>Microsoft YaHei</vt:lpstr>
      <vt:lpstr>Arial Unicode MS</vt:lpstr>
      <vt:lpstr>Calibri</vt:lpstr>
      <vt:lpstr>Times New Roman</vt:lpstr>
      <vt:lpstr>TimesNewRomanPSMT</vt:lpstr>
      <vt:lpstr>Оформление по умолчанию</vt:lpstr>
      <vt:lpstr>3_Слои</vt:lpstr>
      <vt:lpstr>4_Слои</vt:lpstr>
      <vt:lpstr>3_Оформление по умолчанию</vt:lpstr>
      <vt:lpstr>PowerPoint 演示文稿</vt:lpstr>
      <vt:lpstr>PowerPoint 演示文稿</vt:lpstr>
      <vt:lpstr>        Adabiyotlar ro’yxati</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AVESTO</vt:lpstr>
      <vt:lpstr>Zardo‘shtiylik ahloqining negizini ezgu fikr, ezgu so‘z va ezgu amal tashkil etgan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Abu Nasr Forobiy fikricha, yagona borliq olti bosqichdan iborat bo‘lib, ular ayni bir vaqtda barcha mavjud narsalarning ibtidosi sifatida bir-birlari bilan sababiy bog‘lanishdadirlar.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Zarifbek. Mahsadqulov</cp:lastModifiedBy>
  <cp:revision>3</cp:revision>
  <dcterms:created xsi:type="dcterms:W3CDTF">2011-03-01T16:38:00Z</dcterms:created>
  <dcterms:modified xsi:type="dcterms:W3CDTF">2025-12-13T14:38:43Z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D886E356862A4EF5923906A851C9F521_13</vt:lpwstr>
  </property>
  <property fmtid="{D5CDD505-2E9C-101B-9397-08002B2CF9AE}" pid="3" name="KSOProductBuildVer">
    <vt:lpwstr>1049-12.2.0.23155</vt:lpwstr>
  </property>
</Properties>
</file>