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9" r:id="rId5"/>
    <p:sldId id="283" r:id="rId6"/>
    <p:sldId id="285" r:id="rId7"/>
    <p:sldId id="258" r:id="rId9"/>
    <p:sldId id="261" r:id="rId10"/>
    <p:sldId id="262" r:id="rId11"/>
    <p:sldId id="264" r:id="rId12"/>
    <p:sldId id="265" r:id="rId13"/>
    <p:sldId id="266" r:id="rId14"/>
    <p:sldId id="299" r:id="rId15"/>
    <p:sldId id="298" r:id="rId16"/>
    <p:sldId id="300" r:id="rId17"/>
    <p:sldId id="294" r:id="rId18"/>
    <p:sldId id="295" r:id="rId19"/>
    <p:sldId id="296" r:id="rId20"/>
    <p:sldId id="297" r:id="rId21"/>
    <p:sldId id="278" r:id="rId22"/>
    <p:sldId id="279" r:id="rId23"/>
    <p:sldId id="267" r:id="rId24"/>
    <p:sldId id="268" r:id="rId25"/>
    <p:sldId id="269" r:id="rId26"/>
    <p:sldId id="289" r:id="rId27"/>
    <p:sldId id="290" r:id="rId28"/>
    <p:sldId id="270" r:id="rId29"/>
    <p:sldId id="280" r:id="rId30"/>
    <p:sldId id="281" r:id="rId31"/>
    <p:sldId id="271" r:id="rId32"/>
    <p:sldId id="272" r:id="rId33"/>
    <p:sldId id="273" r:id="rId34"/>
    <p:sldId id="274" r:id="rId35"/>
    <p:sldId id="275" r:id="rId36"/>
    <p:sldId id="263" r:id="rId37"/>
    <p:sldId id="293" r:id="rId38"/>
    <p:sldId id="276" r:id="rId39"/>
    <p:sldId id="277" r:id="rId40"/>
    <p:sldId id="282"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20" d="100"/>
          <a:sy n="120" d="100"/>
        </p:scale>
        <p:origin x="1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21BFF92-B4D9-4BD6-A431-4FC767EFA5BA}" type="doc">
      <dgm:prSet loTypeId="urn:microsoft.com/office/officeart/2005/8/layout/vList3" loCatId="list" qsTypeId="urn:microsoft.com/office/officeart/2005/8/quickstyle/simple1" qsCatId="simple" csTypeId="urn:microsoft.com/office/officeart/2005/8/colors/accent1_2" csCatId="accent1" phldr="1"/>
      <dgm:spPr/>
    </dgm:pt>
    <dgm:pt modelId="{C4B71D0B-5367-4B67-B7FD-C19C1E359785}">
      <dgm:prSet phldrT="[Текст]"/>
      <dgm:spPr>
        <a:solidFill>
          <a:schemeClr val="tx2">
            <a:lumMod val="75000"/>
          </a:schemeClr>
        </a:solidFill>
      </dgm:spPr>
      <dgm:t>
        <a:bodyPr/>
        <a:lstStyle/>
        <a:p>
          <a:r>
            <a:rPr lang="en-US" dirty="0">
              <a:solidFill>
                <a:schemeClr val="bg1"/>
              </a:solidFill>
            </a:rPr>
            <a:t>Коррупциянинг нисбатан чекланган тури. У асосан ҳокимиятнинг юқори босқичида жамланган бўлиб ижтимоий ҳаётнинг барча соҳаларига кенг таъсир кўрсатмайди</a:t>
          </a:r>
          <a:endParaRPr lang="ru-RU" dirty="0">
            <a:solidFill>
              <a:schemeClr val="bg1"/>
            </a:solidFill>
          </a:endParaRPr>
        </a:p>
      </dgm:t>
    </dgm:pt>
    <dgm:pt modelId="{BC9CA0B1-6336-4A9B-A51A-7D18A6B646C5}" cxnId="{9834F36A-248F-46FF-8A64-23ED90F0E2D2}" type="parTrans">
      <dgm:prSet/>
      <dgm:spPr/>
      <dgm:t>
        <a:bodyPr/>
        <a:lstStyle/>
        <a:p>
          <a:endParaRPr lang="ru-RU"/>
        </a:p>
      </dgm:t>
    </dgm:pt>
    <dgm:pt modelId="{C72119BF-6F10-4DA5-BF2D-F74FA45B3BDB}" cxnId="{9834F36A-248F-46FF-8A64-23ED90F0E2D2}" type="sibTrans">
      <dgm:prSet/>
      <dgm:spPr/>
      <dgm:t>
        <a:bodyPr/>
        <a:lstStyle/>
        <a:p>
          <a:endParaRPr lang="ru-RU"/>
        </a:p>
      </dgm:t>
    </dgm:pt>
    <dgm:pt modelId="{3ABFE524-8FDD-49CB-A4B1-FD635A33AF48}">
      <dgm:prSet phldrT="[Текст]"/>
      <dgm:spPr>
        <a:solidFill>
          <a:schemeClr val="tx2">
            <a:lumMod val="50000"/>
          </a:schemeClr>
        </a:solidFill>
      </dgm:spPr>
      <dgm:t>
        <a:bodyPr/>
        <a:lstStyle/>
        <a:p>
          <a:r>
            <a:rPr lang="en-US" dirty="0">
              <a:solidFill>
                <a:schemeClr val="bg1"/>
              </a:solidFill>
            </a:rPr>
            <a:t>Коррупциянинг ўта кенг тарқалган тури. Жамиятда деярли барча нарса пора ёрдамида ҳал қилинади ва ҳаётнинг бутун соҳаларини қамраб олади</a:t>
          </a:r>
          <a:endParaRPr lang="ru-RU" dirty="0">
            <a:solidFill>
              <a:schemeClr val="bg1"/>
            </a:solidFill>
          </a:endParaRPr>
        </a:p>
      </dgm:t>
    </dgm:pt>
    <dgm:pt modelId="{2BBE8612-FC05-4F76-A4F6-54CA568022E0}" cxnId="{AEDD8FAF-5E73-4CBD-A48F-27495124763C}" type="parTrans">
      <dgm:prSet/>
      <dgm:spPr/>
      <dgm:t>
        <a:bodyPr/>
        <a:lstStyle/>
        <a:p>
          <a:endParaRPr lang="ru-RU"/>
        </a:p>
      </dgm:t>
    </dgm:pt>
    <dgm:pt modelId="{DE321C24-FBA9-4E29-AF9A-98FA3F56FF5A}" cxnId="{AEDD8FAF-5E73-4CBD-A48F-27495124763C}" type="sibTrans">
      <dgm:prSet/>
      <dgm:spPr/>
      <dgm:t>
        <a:bodyPr/>
        <a:lstStyle/>
        <a:p>
          <a:endParaRPr lang="ru-RU"/>
        </a:p>
      </dgm:t>
    </dgm:pt>
    <dgm:pt modelId="{0D8E7A26-FD61-4A62-B29E-EAF41556A523}">
      <dgm:prSet phldrT="[Текст]" custT="1"/>
      <dgm:spPr>
        <a:solidFill>
          <a:srgbClr val="0070C0"/>
        </a:solidFill>
      </dgm:spPr>
      <dgm:t>
        <a:bodyPr/>
        <a:lstStyle/>
        <a:p>
          <a:r>
            <a:rPr lang="en-US" sz="2200" dirty="0">
              <a:solidFill>
                <a:srgbClr val="FFFF00"/>
              </a:solidFill>
            </a:rPr>
            <a:t>Коррупциянинг бу тури ижтимоий тузумни бутунлай вайрон қилади</a:t>
          </a:r>
          <a:endParaRPr lang="ru-RU" sz="2200" dirty="0">
            <a:solidFill>
              <a:srgbClr val="FFFF00"/>
            </a:solidFill>
          </a:endParaRPr>
        </a:p>
      </dgm:t>
    </dgm:pt>
    <dgm:pt modelId="{0278BD80-457D-485B-BAE7-D76806E2810B}" cxnId="{60690F8A-4AFF-444A-AE6B-6FBDD551DDC0}" type="parTrans">
      <dgm:prSet/>
      <dgm:spPr/>
      <dgm:t>
        <a:bodyPr/>
        <a:lstStyle/>
        <a:p>
          <a:endParaRPr lang="ru-RU"/>
        </a:p>
      </dgm:t>
    </dgm:pt>
    <dgm:pt modelId="{B7773ABB-068A-4F4C-8918-5E164F227F1D}" cxnId="{60690F8A-4AFF-444A-AE6B-6FBDD551DDC0}" type="sibTrans">
      <dgm:prSet/>
      <dgm:spPr/>
      <dgm:t>
        <a:bodyPr/>
        <a:lstStyle/>
        <a:p>
          <a:endParaRPr lang="ru-RU"/>
        </a:p>
      </dgm:t>
    </dgm:pt>
    <dgm:pt modelId="{910CCBDB-5DD5-4BEA-985B-82B4F8FE5AE9}" type="pres">
      <dgm:prSet presAssocID="{721BFF92-B4D9-4BD6-A431-4FC767EFA5BA}" presName="linearFlow" presStyleCnt="0">
        <dgm:presLayoutVars>
          <dgm:dir/>
          <dgm:resizeHandles val="exact"/>
        </dgm:presLayoutVars>
      </dgm:prSet>
      <dgm:spPr/>
    </dgm:pt>
    <dgm:pt modelId="{7CBE00F3-24CE-4A67-A721-D5C1656F3A94}" type="pres">
      <dgm:prSet presAssocID="{C4B71D0B-5367-4B67-B7FD-C19C1E359785}" presName="composite" presStyleCnt="0"/>
      <dgm:spPr/>
    </dgm:pt>
    <dgm:pt modelId="{A5CF8783-4958-4C21-9629-4E71383E9812}" type="pres">
      <dgm:prSet presAssocID="{C4B71D0B-5367-4B67-B7FD-C19C1E359785}" presName="imgShp" presStyleLbl="fgImgPlace1" presStyleIdx="0" presStyleCnt="3" custLinFactNeighborX="-77886" custLinFactNeighborY="1067"/>
      <dgm:spPr>
        <a:solidFill>
          <a:srgbClr val="0070C0"/>
        </a:solidFill>
      </dgm:spPr>
    </dgm:pt>
    <dgm:pt modelId="{29F92B68-28FA-4178-B2DF-3A1081C0BA62}" type="pres">
      <dgm:prSet presAssocID="{C4B71D0B-5367-4B67-B7FD-C19C1E359785}" presName="txShp" presStyleLbl="node1" presStyleIdx="0" presStyleCnt="3" custScaleX="138582" custLinFactNeighborX="4273" custLinFactNeighborY="-1464">
        <dgm:presLayoutVars>
          <dgm:bulletEnabled val="1"/>
        </dgm:presLayoutVars>
      </dgm:prSet>
      <dgm:spPr/>
    </dgm:pt>
    <dgm:pt modelId="{7F3E933A-4B5D-400B-A686-8CD04900A4D6}" type="pres">
      <dgm:prSet presAssocID="{C72119BF-6F10-4DA5-BF2D-F74FA45B3BDB}" presName="spacing" presStyleCnt="0"/>
      <dgm:spPr/>
    </dgm:pt>
    <dgm:pt modelId="{FEE72FFD-704E-4EE7-B550-AF2EF6FA7BB6}" type="pres">
      <dgm:prSet presAssocID="{3ABFE524-8FDD-49CB-A4B1-FD635A33AF48}" presName="composite" presStyleCnt="0"/>
      <dgm:spPr/>
    </dgm:pt>
    <dgm:pt modelId="{0022D9E8-4E1F-4675-8A7F-6229B5120D88}" type="pres">
      <dgm:prSet presAssocID="{3ABFE524-8FDD-49CB-A4B1-FD635A33AF48}" presName="imgShp" presStyleLbl="fgImgPlace1" presStyleIdx="1" presStyleCnt="3" custLinFactX="-4785" custLinFactNeighborX="-100000" custLinFactNeighborY="3352"/>
      <dgm:spPr>
        <a:solidFill>
          <a:schemeClr val="tx2">
            <a:lumMod val="50000"/>
          </a:schemeClr>
        </a:solidFill>
      </dgm:spPr>
    </dgm:pt>
    <dgm:pt modelId="{46DA82EE-268E-4129-8240-2A790E96D303}" type="pres">
      <dgm:prSet presAssocID="{3ABFE524-8FDD-49CB-A4B1-FD635A33AF48}" presName="txShp" presStyleLbl="node1" presStyleIdx="1" presStyleCnt="3" custScaleX="138945" custLinFactNeighborX="4337" custLinFactNeighborY="4470">
        <dgm:presLayoutVars>
          <dgm:bulletEnabled val="1"/>
        </dgm:presLayoutVars>
      </dgm:prSet>
      <dgm:spPr/>
    </dgm:pt>
    <dgm:pt modelId="{DEDD6269-1F78-4D68-80C4-B18457B82A04}" type="pres">
      <dgm:prSet presAssocID="{DE321C24-FBA9-4E29-AF9A-98FA3F56FF5A}" presName="spacing" presStyleCnt="0"/>
      <dgm:spPr/>
    </dgm:pt>
    <dgm:pt modelId="{5D452182-31A8-4105-8D31-E4B80040BC52}" type="pres">
      <dgm:prSet presAssocID="{0D8E7A26-FD61-4A62-B29E-EAF41556A523}" presName="composite" presStyleCnt="0"/>
      <dgm:spPr/>
    </dgm:pt>
    <dgm:pt modelId="{D560FF0B-769C-4AE6-A7E9-65C2EB36A0A9}" type="pres">
      <dgm:prSet presAssocID="{0D8E7A26-FD61-4A62-B29E-EAF41556A523}" presName="imgShp" presStyleLbl="fgImgPlace1" presStyleIdx="2" presStyleCnt="3" custLinFactX="-4784" custLinFactNeighborX="-100000" custLinFactNeighborY="11175"/>
      <dgm:spPr>
        <a:solidFill>
          <a:schemeClr val="tx2">
            <a:lumMod val="75000"/>
          </a:schemeClr>
        </a:solidFill>
      </dgm:spPr>
    </dgm:pt>
    <dgm:pt modelId="{5D2F1F37-65CC-4804-8248-AC51CFC5D9B6}" type="pres">
      <dgm:prSet presAssocID="{0D8E7A26-FD61-4A62-B29E-EAF41556A523}" presName="txShp" presStyleLbl="node1" presStyleIdx="2" presStyleCnt="3" custScaleX="134275" custLinFactNeighborX="6426" custLinFactNeighborY="-1067">
        <dgm:presLayoutVars>
          <dgm:bulletEnabled val="1"/>
        </dgm:presLayoutVars>
      </dgm:prSet>
      <dgm:spPr/>
    </dgm:pt>
  </dgm:ptLst>
  <dgm:cxnLst>
    <dgm:cxn modelId="{9834F36A-248F-46FF-8A64-23ED90F0E2D2}" srcId="{721BFF92-B4D9-4BD6-A431-4FC767EFA5BA}" destId="{C4B71D0B-5367-4B67-B7FD-C19C1E359785}" srcOrd="0" destOrd="0" parTransId="{BC9CA0B1-6336-4A9B-A51A-7D18A6B646C5}" sibTransId="{C72119BF-6F10-4DA5-BF2D-F74FA45B3BDB}"/>
    <dgm:cxn modelId="{C1BF0474-8A58-4D9C-A1B3-C9F518F3DF26}" type="presOf" srcId="{3ABFE524-8FDD-49CB-A4B1-FD635A33AF48}" destId="{46DA82EE-268E-4129-8240-2A790E96D303}" srcOrd="0" destOrd="0" presId="urn:microsoft.com/office/officeart/2005/8/layout/vList3"/>
    <dgm:cxn modelId="{60690F8A-4AFF-444A-AE6B-6FBDD551DDC0}" srcId="{721BFF92-B4D9-4BD6-A431-4FC767EFA5BA}" destId="{0D8E7A26-FD61-4A62-B29E-EAF41556A523}" srcOrd="2" destOrd="0" parTransId="{0278BD80-457D-485B-BAE7-D76806E2810B}" sibTransId="{B7773ABB-068A-4F4C-8918-5E164F227F1D}"/>
    <dgm:cxn modelId="{AEDD8FAF-5E73-4CBD-A48F-27495124763C}" srcId="{721BFF92-B4D9-4BD6-A431-4FC767EFA5BA}" destId="{3ABFE524-8FDD-49CB-A4B1-FD635A33AF48}" srcOrd="1" destOrd="0" parTransId="{2BBE8612-FC05-4F76-A4F6-54CA568022E0}" sibTransId="{DE321C24-FBA9-4E29-AF9A-98FA3F56FF5A}"/>
    <dgm:cxn modelId="{9C5E8EC9-DB20-4A89-9D8D-2DE70E5328CB}" type="presOf" srcId="{0D8E7A26-FD61-4A62-B29E-EAF41556A523}" destId="{5D2F1F37-65CC-4804-8248-AC51CFC5D9B6}" srcOrd="0" destOrd="0" presId="urn:microsoft.com/office/officeart/2005/8/layout/vList3"/>
    <dgm:cxn modelId="{D41D14E4-1FBF-419F-BC12-5A875F3CAE66}" type="presOf" srcId="{721BFF92-B4D9-4BD6-A431-4FC767EFA5BA}" destId="{910CCBDB-5DD5-4BEA-985B-82B4F8FE5AE9}" srcOrd="0" destOrd="0" presId="urn:microsoft.com/office/officeart/2005/8/layout/vList3"/>
    <dgm:cxn modelId="{25C362EC-D304-4E8C-AAE2-D51E33FDBCF3}" type="presOf" srcId="{C4B71D0B-5367-4B67-B7FD-C19C1E359785}" destId="{29F92B68-28FA-4178-B2DF-3A1081C0BA62}" srcOrd="0" destOrd="0" presId="urn:microsoft.com/office/officeart/2005/8/layout/vList3"/>
    <dgm:cxn modelId="{E357AA9B-95DD-47D3-A62F-DEE03CA1E980}" type="presParOf" srcId="{910CCBDB-5DD5-4BEA-985B-82B4F8FE5AE9}" destId="{7CBE00F3-24CE-4A67-A721-D5C1656F3A94}" srcOrd="0" destOrd="0" presId="urn:microsoft.com/office/officeart/2005/8/layout/vList3"/>
    <dgm:cxn modelId="{B8950734-CFF7-4370-AF7E-66A57739068E}" type="presParOf" srcId="{7CBE00F3-24CE-4A67-A721-D5C1656F3A94}" destId="{A5CF8783-4958-4C21-9629-4E71383E9812}" srcOrd="0" destOrd="0" presId="urn:microsoft.com/office/officeart/2005/8/layout/vList3"/>
    <dgm:cxn modelId="{7DFBE048-C762-4987-8D89-109168F8CA8B}" type="presParOf" srcId="{7CBE00F3-24CE-4A67-A721-D5C1656F3A94}" destId="{29F92B68-28FA-4178-B2DF-3A1081C0BA62}" srcOrd="1" destOrd="0" presId="urn:microsoft.com/office/officeart/2005/8/layout/vList3"/>
    <dgm:cxn modelId="{A3DBAF0C-D2D6-4FE3-B97C-F355A815F2A1}" type="presParOf" srcId="{910CCBDB-5DD5-4BEA-985B-82B4F8FE5AE9}" destId="{7F3E933A-4B5D-400B-A686-8CD04900A4D6}" srcOrd="1" destOrd="0" presId="urn:microsoft.com/office/officeart/2005/8/layout/vList3"/>
    <dgm:cxn modelId="{9195860B-FC81-4648-BBCC-F550D4F78557}" type="presParOf" srcId="{910CCBDB-5DD5-4BEA-985B-82B4F8FE5AE9}" destId="{FEE72FFD-704E-4EE7-B550-AF2EF6FA7BB6}" srcOrd="2" destOrd="0" presId="urn:microsoft.com/office/officeart/2005/8/layout/vList3"/>
    <dgm:cxn modelId="{82723AA0-B5C1-4655-A962-CA445A183CE1}" type="presParOf" srcId="{FEE72FFD-704E-4EE7-B550-AF2EF6FA7BB6}" destId="{0022D9E8-4E1F-4675-8A7F-6229B5120D88}" srcOrd="0" destOrd="0" presId="urn:microsoft.com/office/officeart/2005/8/layout/vList3"/>
    <dgm:cxn modelId="{336CC761-48AB-4C4E-A0AF-29233EDB7EDC}" type="presParOf" srcId="{FEE72FFD-704E-4EE7-B550-AF2EF6FA7BB6}" destId="{46DA82EE-268E-4129-8240-2A790E96D303}" srcOrd="1" destOrd="0" presId="urn:microsoft.com/office/officeart/2005/8/layout/vList3"/>
    <dgm:cxn modelId="{5E3E67FA-FD77-4820-B8BA-CEDCA3B63EE3}" type="presParOf" srcId="{910CCBDB-5DD5-4BEA-985B-82B4F8FE5AE9}" destId="{DEDD6269-1F78-4D68-80C4-B18457B82A04}" srcOrd="3" destOrd="0" presId="urn:microsoft.com/office/officeart/2005/8/layout/vList3"/>
    <dgm:cxn modelId="{5A6900B0-ED76-46A0-B312-321C3B96797D}" type="presParOf" srcId="{910CCBDB-5DD5-4BEA-985B-82B4F8FE5AE9}" destId="{5D452182-31A8-4105-8D31-E4B80040BC52}" srcOrd="4" destOrd="0" presId="urn:microsoft.com/office/officeart/2005/8/layout/vList3"/>
    <dgm:cxn modelId="{835BC8A6-D1F5-4030-A0F4-84F8AE4A4438}" type="presParOf" srcId="{5D452182-31A8-4105-8D31-E4B80040BC52}" destId="{D560FF0B-769C-4AE6-A7E9-65C2EB36A0A9}" srcOrd="0" destOrd="0" presId="urn:microsoft.com/office/officeart/2005/8/layout/vList3"/>
    <dgm:cxn modelId="{50AA7B68-CC13-48E9-832C-191D106E02A7}" type="presParOf" srcId="{5D452182-31A8-4105-8D31-E4B80040BC52}" destId="{5D2F1F37-65CC-4804-8248-AC51CFC5D9B6}"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1BFF92-B4D9-4BD6-A431-4FC767EFA5BA}" type="doc">
      <dgm:prSet loTypeId="urn:microsoft.com/office/officeart/2005/8/layout/vList3" loCatId="list" qsTypeId="urn:microsoft.com/office/officeart/2005/8/quickstyle/simple1" qsCatId="simple" csTypeId="urn:microsoft.com/office/officeart/2005/8/colors/accent1_2" csCatId="accent1" phldr="1"/>
      <dgm:spPr/>
    </dgm:pt>
    <dgm:pt modelId="{C4B71D0B-5367-4B67-B7FD-C19C1E359785}">
      <dgm:prSet phldrT="[Текст]" custT="1"/>
      <dgm:spPr>
        <a:solidFill>
          <a:schemeClr val="accent2">
            <a:lumMod val="20000"/>
            <a:lumOff val="80000"/>
          </a:schemeClr>
        </a:solidFill>
      </dgm:spPr>
      <dgm:t>
        <a:bodyPr/>
        <a:lstStyle/>
        <a:p>
          <a:pPr algn="just"/>
          <a:r>
            <a:rPr lang="en-US" sz="2400" b="1" u="sng" dirty="0">
              <a:solidFill>
                <a:srgbClr val="002060"/>
              </a:solidFill>
            </a:rPr>
            <a:t>Оқ коррупция </a:t>
          </a:r>
          <a:r>
            <a:rPr lang="en-US" sz="2000" dirty="0">
              <a:solidFill>
                <a:schemeClr val="bg1"/>
              </a:solidFill>
            </a:rPr>
            <a:t>- бунга нисбатан жамоатчилик фикрида розилик мавжудлигини: бу ҳаракатлар қораланмаслигини, улар моҳиятига кўра менталитетга сингиб кетганлигини ҳамда муаммо сифатида идрок этилмаслигинини англатади.</a:t>
          </a:r>
          <a:endParaRPr lang="ru-RU" sz="2000" dirty="0">
            <a:solidFill>
              <a:schemeClr val="bg1"/>
            </a:solidFill>
          </a:endParaRPr>
        </a:p>
      </dgm:t>
    </dgm:pt>
    <dgm:pt modelId="{BC9CA0B1-6336-4A9B-A51A-7D18A6B646C5}" cxnId="{9834F36A-248F-46FF-8A64-23ED90F0E2D2}" type="parTrans">
      <dgm:prSet/>
      <dgm:spPr/>
      <dgm:t>
        <a:bodyPr/>
        <a:lstStyle/>
        <a:p>
          <a:endParaRPr lang="ru-RU"/>
        </a:p>
      </dgm:t>
    </dgm:pt>
    <dgm:pt modelId="{C72119BF-6F10-4DA5-BF2D-F74FA45B3BDB}" cxnId="{9834F36A-248F-46FF-8A64-23ED90F0E2D2}" type="sibTrans">
      <dgm:prSet/>
      <dgm:spPr/>
      <dgm:t>
        <a:bodyPr/>
        <a:lstStyle/>
        <a:p>
          <a:endParaRPr lang="ru-RU"/>
        </a:p>
      </dgm:t>
    </dgm:pt>
    <dgm:pt modelId="{3ABFE524-8FDD-49CB-A4B1-FD635A33AF48}">
      <dgm:prSet phldrT="[Текст]"/>
      <dgm:spPr>
        <a:solidFill>
          <a:schemeClr val="accent3">
            <a:lumMod val="60000"/>
            <a:lumOff val="40000"/>
          </a:schemeClr>
        </a:solidFill>
      </dgm:spPr>
      <dgm:t>
        <a:bodyPr/>
        <a:lstStyle/>
        <a:p>
          <a:pPr algn="just"/>
          <a:r>
            <a:rPr lang="en-US" b="1" u="sng" dirty="0">
              <a:solidFill>
                <a:schemeClr val="bg1"/>
              </a:solidFill>
            </a:rPr>
            <a:t>Қора коррупция</a:t>
          </a:r>
          <a:r>
            <a:rPr lang="en-US" u="sng" dirty="0">
              <a:solidFill>
                <a:schemeClr val="bg1"/>
              </a:solidFill>
            </a:rPr>
            <a:t> </a:t>
          </a:r>
          <a:r>
            <a:rPr lang="en-US" dirty="0">
              <a:solidFill>
                <a:schemeClr val="bg1"/>
              </a:solidFill>
            </a:rPr>
            <a:t>- бунда коррупцион алоқалар жамиятнинг барча қатламлари томонидан қораланади.</a:t>
          </a:r>
          <a:endParaRPr lang="ru-RU" dirty="0">
            <a:solidFill>
              <a:schemeClr val="bg1"/>
            </a:solidFill>
          </a:endParaRPr>
        </a:p>
      </dgm:t>
    </dgm:pt>
    <dgm:pt modelId="{2BBE8612-FC05-4F76-A4F6-54CA568022E0}" cxnId="{AEDD8FAF-5E73-4CBD-A48F-27495124763C}" type="parTrans">
      <dgm:prSet/>
      <dgm:spPr/>
      <dgm:t>
        <a:bodyPr/>
        <a:lstStyle/>
        <a:p>
          <a:endParaRPr lang="ru-RU"/>
        </a:p>
      </dgm:t>
    </dgm:pt>
    <dgm:pt modelId="{DE321C24-FBA9-4E29-AF9A-98FA3F56FF5A}" cxnId="{AEDD8FAF-5E73-4CBD-A48F-27495124763C}" type="sibTrans">
      <dgm:prSet/>
      <dgm:spPr/>
      <dgm:t>
        <a:bodyPr/>
        <a:lstStyle/>
        <a:p>
          <a:endParaRPr lang="ru-RU"/>
        </a:p>
      </dgm:t>
    </dgm:pt>
    <dgm:pt modelId="{0D8E7A26-FD61-4A62-B29E-EAF41556A523}">
      <dgm:prSet phldrT="[Текст]">
        <dgm:style>
          <a:lnRef idx="1">
            <a:schemeClr val="accent6"/>
          </a:lnRef>
          <a:fillRef idx="3">
            <a:schemeClr val="accent6"/>
          </a:fillRef>
          <a:effectRef idx="2">
            <a:schemeClr val="accent6"/>
          </a:effectRef>
          <a:fontRef idx="minor">
            <a:schemeClr val="lt1"/>
          </a:fontRef>
        </dgm:style>
      </dgm:prSet>
      <dgm:spPr/>
      <dgm:t>
        <a:bodyPr/>
        <a:lstStyle/>
        <a:p>
          <a:pPr algn="just"/>
          <a:r>
            <a:rPr lang="en-US" b="1" u="sng" dirty="0">
              <a:solidFill>
                <a:schemeClr val="bg1">
                  <a:lumMod val="85000"/>
                  <a:lumOff val="15000"/>
                </a:schemeClr>
              </a:solidFill>
            </a:rPr>
            <a:t>Кулранг коррупция</a:t>
          </a:r>
          <a:r>
            <a:rPr lang="en-US" u="sng" dirty="0">
              <a:solidFill>
                <a:schemeClr val="bg1">
                  <a:lumMod val="85000"/>
                  <a:lumOff val="15000"/>
                </a:schemeClr>
              </a:solidFill>
            </a:rPr>
            <a:t> </a:t>
          </a:r>
          <a:r>
            <a:rPr lang="en-US" dirty="0">
              <a:solidFill>
                <a:schemeClr val="bg1"/>
              </a:solidFill>
            </a:rPr>
            <a:t>- коррупция борасида бирон бир розилик мавжуд бўлмаган амалиётлардир. Айнан кулранг коррупция атрофида жанжаллар юзага келади.</a:t>
          </a:r>
          <a:endParaRPr lang="ru-RU" dirty="0">
            <a:solidFill>
              <a:schemeClr val="bg1"/>
            </a:solidFill>
          </a:endParaRPr>
        </a:p>
      </dgm:t>
    </dgm:pt>
    <dgm:pt modelId="{0278BD80-457D-485B-BAE7-D76806E2810B}" cxnId="{60690F8A-4AFF-444A-AE6B-6FBDD551DDC0}" type="parTrans">
      <dgm:prSet/>
      <dgm:spPr/>
      <dgm:t>
        <a:bodyPr/>
        <a:lstStyle/>
        <a:p>
          <a:endParaRPr lang="ru-RU"/>
        </a:p>
      </dgm:t>
    </dgm:pt>
    <dgm:pt modelId="{B7773ABB-068A-4F4C-8918-5E164F227F1D}" cxnId="{60690F8A-4AFF-444A-AE6B-6FBDD551DDC0}" type="sibTrans">
      <dgm:prSet/>
      <dgm:spPr/>
      <dgm:t>
        <a:bodyPr/>
        <a:lstStyle/>
        <a:p>
          <a:endParaRPr lang="ru-RU"/>
        </a:p>
      </dgm:t>
    </dgm:pt>
    <dgm:pt modelId="{910CCBDB-5DD5-4BEA-985B-82B4F8FE5AE9}" type="pres">
      <dgm:prSet presAssocID="{721BFF92-B4D9-4BD6-A431-4FC767EFA5BA}" presName="linearFlow" presStyleCnt="0">
        <dgm:presLayoutVars>
          <dgm:dir/>
          <dgm:resizeHandles val="exact"/>
        </dgm:presLayoutVars>
      </dgm:prSet>
      <dgm:spPr/>
    </dgm:pt>
    <dgm:pt modelId="{7CBE00F3-24CE-4A67-A721-D5C1656F3A94}" type="pres">
      <dgm:prSet presAssocID="{C4B71D0B-5367-4B67-B7FD-C19C1E359785}" presName="composite" presStyleCnt="0"/>
      <dgm:spPr/>
    </dgm:pt>
    <dgm:pt modelId="{A5CF8783-4958-4C21-9629-4E71383E9812}" type="pres">
      <dgm:prSet presAssocID="{C4B71D0B-5367-4B67-B7FD-C19C1E359785}" presName="imgShp" presStyleLbl="fgImgPlace1" presStyleIdx="0" presStyleCnt="3" custScaleX="104614" custScaleY="107562" custLinFactNeighborX="-83486" custLinFactNeighborY="1073"/>
      <dgm:spPr>
        <a:solidFill>
          <a:schemeClr val="accent3">
            <a:lumMod val="75000"/>
          </a:schemeClr>
        </a:solidFill>
      </dgm:spPr>
    </dgm:pt>
    <dgm:pt modelId="{29F92B68-28FA-4178-B2DF-3A1081C0BA62}" type="pres">
      <dgm:prSet presAssocID="{C4B71D0B-5367-4B67-B7FD-C19C1E359785}" presName="txShp" presStyleLbl="node1" presStyleIdx="0" presStyleCnt="3" custScaleX="120558" custLinFactNeighborX="3904" custLinFactNeighborY="-199">
        <dgm:presLayoutVars>
          <dgm:bulletEnabled val="1"/>
        </dgm:presLayoutVars>
      </dgm:prSet>
      <dgm:spPr/>
    </dgm:pt>
    <dgm:pt modelId="{7F3E933A-4B5D-400B-A686-8CD04900A4D6}" type="pres">
      <dgm:prSet presAssocID="{C72119BF-6F10-4DA5-BF2D-F74FA45B3BDB}" presName="spacing" presStyleCnt="0"/>
      <dgm:spPr/>
    </dgm:pt>
    <dgm:pt modelId="{FEE72FFD-704E-4EE7-B550-AF2EF6FA7BB6}" type="pres">
      <dgm:prSet presAssocID="{3ABFE524-8FDD-49CB-A4B1-FD635A33AF48}" presName="composite" presStyleCnt="0"/>
      <dgm:spPr/>
    </dgm:pt>
    <dgm:pt modelId="{0022D9E8-4E1F-4675-8A7F-6229B5120D88}" type="pres">
      <dgm:prSet presAssocID="{3ABFE524-8FDD-49CB-A4B1-FD635A33AF48}" presName="imgShp" presStyleLbl="fgImgPlace1" presStyleIdx="1" presStyleCnt="3" custLinFactNeighborX="-86344" custLinFactNeighborY="5973"/>
      <dgm:spPr>
        <a:solidFill>
          <a:schemeClr val="accent3">
            <a:lumMod val="40000"/>
            <a:lumOff val="60000"/>
          </a:schemeClr>
        </a:solidFill>
      </dgm:spPr>
    </dgm:pt>
    <dgm:pt modelId="{46DA82EE-268E-4129-8240-2A790E96D303}" type="pres">
      <dgm:prSet presAssocID="{3ABFE524-8FDD-49CB-A4B1-FD635A33AF48}" presName="txShp" presStyleLbl="node1" presStyleIdx="1" presStyleCnt="3" custScaleX="120622" custLinFactNeighborX="4337" custLinFactNeighborY="4470">
        <dgm:presLayoutVars>
          <dgm:bulletEnabled val="1"/>
        </dgm:presLayoutVars>
      </dgm:prSet>
      <dgm:spPr/>
    </dgm:pt>
    <dgm:pt modelId="{DEDD6269-1F78-4D68-80C4-B18457B82A04}" type="pres">
      <dgm:prSet presAssocID="{DE321C24-FBA9-4E29-AF9A-98FA3F56FF5A}" presName="spacing" presStyleCnt="0"/>
      <dgm:spPr/>
    </dgm:pt>
    <dgm:pt modelId="{5D452182-31A8-4105-8D31-E4B80040BC52}" type="pres">
      <dgm:prSet presAssocID="{0D8E7A26-FD61-4A62-B29E-EAF41556A523}" presName="composite" presStyleCnt="0"/>
      <dgm:spPr/>
    </dgm:pt>
    <dgm:pt modelId="{D560FF0B-769C-4AE6-A7E9-65C2EB36A0A9}" type="pres">
      <dgm:prSet presAssocID="{0D8E7A26-FD61-4A62-B29E-EAF41556A523}" presName="imgShp" presStyleLbl="fgImgPlace1" presStyleIdx="2" presStyleCnt="3" custLinFactNeighborX="-82414" custLinFactNeighborY="6669"/>
      <dgm:spPr>
        <a:solidFill>
          <a:schemeClr val="accent2">
            <a:lumMod val="40000"/>
            <a:lumOff val="60000"/>
          </a:schemeClr>
        </a:solidFill>
      </dgm:spPr>
    </dgm:pt>
    <dgm:pt modelId="{5D2F1F37-65CC-4804-8248-AC51CFC5D9B6}" type="pres">
      <dgm:prSet presAssocID="{0D8E7A26-FD61-4A62-B29E-EAF41556A523}" presName="txShp" presStyleLbl="node1" presStyleIdx="2" presStyleCnt="3" custScaleX="119754" custLinFactNeighborX="4338" custLinFactNeighborY="3352">
        <dgm:presLayoutVars>
          <dgm:bulletEnabled val="1"/>
        </dgm:presLayoutVars>
      </dgm:prSet>
      <dgm:spPr/>
    </dgm:pt>
  </dgm:ptLst>
  <dgm:cxnLst>
    <dgm:cxn modelId="{9834F36A-248F-46FF-8A64-23ED90F0E2D2}" srcId="{721BFF92-B4D9-4BD6-A431-4FC767EFA5BA}" destId="{C4B71D0B-5367-4B67-B7FD-C19C1E359785}" srcOrd="0" destOrd="0" parTransId="{BC9CA0B1-6336-4A9B-A51A-7D18A6B646C5}" sibTransId="{C72119BF-6F10-4DA5-BF2D-F74FA45B3BDB}"/>
    <dgm:cxn modelId="{C1BF0474-8A58-4D9C-A1B3-C9F518F3DF26}" type="presOf" srcId="{3ABFE524-8FDD-49CB-A4B1-FD635A33AF48}" destId="{46DA82EE-268E-4129-8240-2A790E96D303}" srcOrd="0" destOrd="0" presId="urn:microsoft.com/office/officeart/2005/8/layout/vList3"/>
    <dgm:cxn modelId="{60690F8A-4AFF-444A-AE6B-6FBDD551DDC0}" srcId="{721BFF92-B4D9-4BD6-A431-4FC767EFA5BA}" destId="{0D8E7A26-FD61-4A62-B29E-EAF41556A523}" srcOrd="2" destOrd="0" parTransId="{0278BD80-457D-485B-BAE7-D76806E2810B}" sibTransId="{B7773ABB-068A-4F4C-8918-5E164F227F1D}"/>
    <dgm:cxn modelId="{AEDD8FAF-5E73-4CBD-A48F-27495124763C}" srcId="{721BFF92-B4D9-4BD6-A431-4FC767EFA5BA}" destId="{3ABFE524-8FDD-49CB-A4B1-FD635A33AF48}" srcOrd="1" destOrd="0" parTransId="{2BBE8612-FC05-4F76-A4F6-54CA568022E0}" sibTransId="{DE321C24-FBA9-4E29-AF9A-98FA3F56FF5A}"/>
    <dgm:cxn modelId="{9C5E8EC9-DB20-4A89-9D8D-2DE70E5328CB}" type="presOf" srcId="{0D8E7A26-FD61-4A62-B29E-EAF41556A523}" destId="{5D2F1F37-65CC-4804-8248-AC51CFC5D9B6}" srcOrd="0" destOrd="0" presId="urn:microsoft.com/office/officeart/2005/8/layout/vList3"/>
    <dgm:cxn modelId="{D41D14E4-1FBF-419F-BC12-5A875F3CAE66}" type="presOf" srcId="{721BFF92-B4D9-4BD6-A431-4FC767EFA5BA}" destId="{910CCBDB-5DD5-4BEA-985B-82B4F8FE5AE9}" srcOrd="0" destOrd="0" presId="urn:microsoft.com/office/officeart/2005/8/layout/vList3"/>
    <dgm:cxn modelId="{25C362EC-D304-4E8C-AAE2-D51E33FDBCF3}" type="presOf" srcId="{C4B71D0B-5367-4B67-B7FD-C19C1E359785}" destId="{29F92B68-28FA-4178-B2DF-3A1081C0BA62}" srcOrd="0" destOrd="0" presId="urn:microsoft.com/office/officeart/2005/8/layout/vList3"/>
    <dgm:cxn modelId="{E357AA9B-95DD-47D3-A62F-DEE03CA1E980}" type="presParOf" srcId="{910CCBDB-5DD5-4BEA-985B-82B4F8FE5AE9}" destId="{7CBE00F3-24CE-4A67-A721-D5C1656F3A94}" srcOrd="0" destOrd="0" presId="urn:microsoft.com/office/officeart/2005/8/layout/vList3"/>
    <dgm:cxn modelId="{B8950734-CFF7-4370-AF7E-66A57739068E}" type="presParOf" srcId="{7CBE00F3-24CE-4A67-A721-D5C1656F3A94}" destId="{A5CF8783-4958-4C21-9629-4E71383E9812}" srcOrd="0" destOrd="0" presId="urn:microsoft.com/office/officeart/2005/8/layout/vList3"/>
    <dgm:cxn modelId="{7DFBE048-C762-4987-8D89-109168F8CA8B}" type="presParOf" srcId="{7CBE00F3-24CE-4A67-A721-D5C1656F3A94}" destId="{29F92B68-28FA-4178-B2DF-3A1081C0BA62}" srcOrd="1" destOrd="0" presId="urn:microsoft.com/office/officeart/2005/8/layout/vList3"/>
    <dgm:cxn modelId="{A3DBAF0C-D2D6-4FE3-B97C-F355A815F2A1}" type="presParOf" srcId="{910CCBDB-5DD5-4BEA-985B-82B4F8FE5AE9}" destId="{7F3E933A-4B5D-400B-A686-8CD04900A4D6}" srcOrd="1" destOrd="0" presId="urn:microsoft.com/office/officeart/2005/8/layout/vList3"/>
    <dgm:cxn modelId="{9195860B-FC81-4648-BBCC-F550D4F78557}" type="presParOf" srcId="{910CCBDB-5DD5-4BEA-985B-82B4F8FE5AE9}" destId="{FEE72FFD-704E-4EE7-B550-AF2EF6FA7BB6}" srcOrd="2" destOrd="0" presId="urn:microsoft.com/office/officeart/2005/8/layout/vList3"/>
    <dgm:cxn modelId="{82723AA0-B5C1-4655-A962-CA445A183CE1}" type="presParOf" srcId="{FEE72FFD-704E-4EE7-B550-AF2EF6FA7BB6}" destId="{0022D9E8-4E1F-4675-8A7F-6229B5120D88}" srcOrd="0" destOrd="0" presId="urn:microsoft.com/office/officeart/2005/8/layout/vList3"/>
    <dgm:cxn modelId="{336CC761-48AB-4C4E-A0AF-29233EDB7EDC}" type="presParOf" srcId="{FEE72FFD-704E-4EE7-B550-AF2EF6FA7BB6}" destId="{46DA82EE-268E-4129-8240-2A790E96D303}" srcOrd="1" destOrd="0" presId="urn:microsoft.com/office/officeart/2005/8/layout/vList3"/>
    <dgm:cxn modelId="{5E3E67FA-FD77-4820-B8BA-CEDCA3B63EE3}" type="presParOf" srcId="{910CCBDB-5DD5-4BEA-985B-82B4F8FE5AE9}" destId="{DEDD6269-1F78-4D68-80C4-B18457B82A04}" srcOrd="3" destOrd="0" presId="urn:microsoft.com/office/officeart/2005/8/layout/vList3"/>
    <dgm:cxn modelId="{5A6900B0-ED76-46A0-B312-321C3B96797D}" type="presParOf" srcId="{910CCBDB-5DD5-4BEA-985B-82B4F8FE5AE9}" destId="{5D452182-31A8-4105-8D31-E4B80040BC52}" srcOrd="4" destOrd="0" presId="urn:microsoft.com/office/officeart/2005/8/layout/vList3"/>
    <dgm:cxn modelId="{835BC8A6-D1F5-4030-A0F4-84F8AE4A4438}" type="presParOf" srcId="{5D452182-31A8-4105-8D31-E4B80040BC52}" destId="{D560FF0B-769C-4AE6-A7E9-65C2EB36A0A9}" srcOrd="0" destOrd="0" presId="urn:microsoft.com/office/officeart/2005/8/layout/vList3"/>
    <dgm:cxn modelId="{50AA7B68-CC13-48E9-832C-191D106E02A7}" type="presParOf" srcId="{5D452182-31A8-4105-8D31-E4B80040BC52}" destId="{5D2F1F37-65CC-4804-8248-AC51CFC5D9B6}"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39C39-7F68-4717-A051-9B9DFA0479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2B64D518-70E3-4A08-B5D3-63934D62CA1D}">
      <dgm:prSet custT="1"/>
      <dgm:spPr>
        <a:solidFill>
          <a:schemeClr val="accent3">
            <a:lumMod val="60000"/>
            <a:lumOff val="40000"/>
          </a:schemeClr>
        </a:solidFill>
      </dgm:spPr>
      <dgm:t>
        <a:bodyPr/>
        <a:lstStyle/>
        <a:p>
          <a:pPr rtl="0"/>
          <a:r>
            <a:rPr lang="ru-RU" sz="2200" b="1" dirty="0">
              <a:solidFill>
                <a:srgbClr val="7030A0"/>
              </a:solidFill>
            </a:rPr>
            <a:t>а) </a:t>
          </a:r>
          <a:r>
            <a:rPr lang="en-US" sz="2200" b="1" dirty="0">
              <a:solidFill>
                <a:srgbClr val="7030A0"/>
              </a:solidFill>
            </a:rPr>
            <a:t>ҳукумат идораларидаги </a:t>
          </a:r>
          <a:r>
            <a:rPr lang="ru-RU" sz="2200" b="1" dirty="0">
              <a:solidFill>
                <a:srgbClr val="7030A0"/>
              </a:solidFill>
            </a:rPr>
            <a:t>коррупция;</a:t>
          </a:r>
        </a:p>
      </dgm:t>
    </dgm:pt>
    <dgm:pt modelId="{BE73456D-E7FD-42B4-B625-51A454B621AC}" cxnId="{9B455ADA-E512-4355-B636-3AD315495A79}" type="parTrans">
      <dgm:prSet/>
      <dgm:spPr/>
      <dgm:t>
        <a:bodyPr/>
        <a:lstStyle/>
        <a:p>
          <a:endParaRPr lang="ru-RU"/>
        </a:p>
      </dgm:t>
    </dgm:pt>
    <dgm:pt modelId="{4F37FF92-AE1B-48CC-B797-2A75134D9D96}" cxnId="{9B455ADA-E512-4355-B636-3AD315495A79}" type="sibTrans">
      <dgm:prSet/>
      <dgm:spPr/>
      <dgm:t>
        <a:bodyPr/>
        <a:lstStyle/>
        <a:p>
          <a:endParaRPr lang="ru-RU"/>
        </a:p>
      </dgm:t>
    </dgm:pt>
    <dgm:pt modelId="{FE16B45B-9E31-4053-9674-8EBB31B6295E}">
      <dgm:prSet/>
      <dgm:spPr>
        <a:solidFill>
          <a:schemeClr val="accent5">
            <a:lumMod val="60000"/>
            <a:lumOff val="40000"/>
          </a:schemeClr>
        </a:solidFill>
      </dgm:spPr>
      <dgm:t>
        <a:bodyPr/>
        <a:lstStyle/>
        <a:p>
          <a:pPr rtl="0"/>
          <a:r>
            <a:rPr lang="ru-RU" b="1" dirty="0">
              <a:solidFill>
                <a:srgbClr val="002060"/>
              </a:solidFill>
            </a:rPr>
            <a:t>б)  </a:t>
          </a:r>
          <a:r>
            <a:rPr lang="en-US" b="1" dirty="0">
              <a:solidFill>
                <a:srgbClr val="002060"/>
              </a:solidFill>
            </a:rPr>
            <a:t>хусусий</a:t>
          </a:r>
          <a:r>
            <a:rPr lang="ru-RU" b="1" dirty="0">
              <a:solidFill>
                <a:srgbClr val="002060"/>
              </a:solidFill>
            </a:rPr>
            <a:t> сектор</a:t>
          </a:r>
          <a:r>
            <a:rPr lang="en-US" b="1" dirty="0">
              <a:solidFill>
                <a:srgbClr val="002060"/>
              </a:solidFill>
            </a:rPr>
            <a:t>даги</a:t>
          </a:r>
          <a:r>
            <a:rPr lang="ru-RU" b="1" dirty="0">
              <a:solidFill>
                <a:srgbClr val="002060"/>
              </a:solidFill>
            </a:rPr>
            <a:t> коррупция</a:t>
          </a:r>
        </a:p>
      </dgm:t>
    </dgm:pt>
    <dgm:pt modelId="{2B1A4E00-4E87-4CB0-A5BD-DE71F25A628B}" cxnId="{0C2A11B9-4076-4391-969A-D1CD30CD36E1}" type="parTrans">
      <dgm:prSet/>
      <dgm:spPr/>
      <dgm:t>
        <a:bodyPr/>
        <a:lstStyle/>
        <a:p>
          <a:endParaRPr lang="ru-RU"/>
        </a:p>
      </dgm:t>
    </dgm:pt>
    <dgm:pt modelId="{A6E15F17-435B-40BF-8A91-A779304B05ED}" cxnId="{0C2A11B9-4076-4391-969A-D1CD30CD36E1}" type="sibTrans">
      <dgm:prSet/>
      <dgm:spPr/>
      <dgm:t>
        <a:bodyPr/>
        <a:lstStyle/>
        <a:p>
          <a:endParaRPr lang="ru-RU"/>
        </a:p>
      </dgm:t>
    </dgm:pt>
    <dgm:pt modelId="{ED100140-2F95-4BE8-8F23-401FC2D615BD}">
      <dgm:prSet/>
      <dgm:spPr>
        <a:solidFill>
          <a:schemeClr val="accent4">
            <a:lumMod val="60000"/>
            <a:lumOff val="40000"/>
          </a:schemeClr>
        </a:solidFill>
      </dgm:spPr>
      <dgm:t>
        <a:bodyPr/>
        <a:lstStyle/>
        <a:p>
          <a:pPr rtl="0"/>
          <a:r>
            <a:rPr lang="ru-RU" b="1" dirty="0">
              <a:solidFill>
                <a:srgbClr val="FF0000"/>
              </a:solidFill>
            </a:rPr>
            <a:t>в) </a:t>
          </a:r>
          <a:r>
            <a:rPr lang="en-US" b="1" dirty="0">
              <a:solidFill>
                <a:srgbClr val="FF0000"/>
              </a:solidFill>
            </a:rPr>
            <a:t>сиёсатдаги </a:t>
          </a:r>
          <a:r>
            <a:rPr lang="ru-RU" b="1" dirty="0">
              <a:solidFill>
                <a:srgbClr val="FF0000"/>
              </a:solidFill>
            </a:rPr>
            <a:t>коррупция </a:t>
          </a:r>
          <a:r>
            <a:rPr lang="en-US" b="1" dirty="0">
              <a:solidFill>
                <a:srgbClr val="FF0000"/>
              </a:solidFill>
            </a:rPr>
            <a:t>ёки сиёсий</a:t>
          </a:r>
          <a:r>
            <a:rPr lang="ru-RU" b="1" dirty="0">
              <a:solidFill>
                <a:srgbClr val="FF0000"/>
              </a:solidFill>
            </a:rPr>
            <a:t> коррупция.</a:t>
          </a:r>
        </a:p>
      </dgm:t>
    </dgm:pt>
    <dgm:pt modelId="{EB2A75B8-4110-4EBA-9F87-3695533FC972}" cxnId="{637F3B2A-36A8-4700-A8B5-8E8651E0797B}" type="parTrans">
      <dgm:prSet/>
      <dgm:spPr/>
      <dgm:t>
        <a:bodyPr/>
        <a:lstStyle/>
        <a:p>
          <a:endParaRPr lang="ru-RU"/>
        </a:p>
      </dgm:t>
    </dgm:pt>
    <dgm:pt modelId="{771192EF-9C16-4EF8-A465-4A24E2471870}" cxnId="{637F3B2A-36A8-4700-A8B5-8E8651E0797B}" type="sibTrans">
      <dgm:prSet/>
      <dgm:spPr/>
      <dgm:t>
        <a:bodyPr/>
        <a:lstStyle/>
        <a:p>
          <a:endParaRPr lang="ru-RU"/>
        </a:p>
      </dgm:t>
    </dgm:pt>
    <dgm:pt modelId="{F38A6773-F0C7-46CA-A82C-75825553B906}" type="pres">
      <dgm:prSet presAssocID="{D9D39C39-7F68-4717-A051-9B9DFA04793C}" presName="cycle" presStyleCnt="0">
        <dgm:presLayoutVars>
          <dgm:dir/>
          <dgm:resizeHandles val="exact"/>
        </dgm:presLayoutVars>
      </dgm:prSet>
      <dgm:spPr/>
    </dgm:pt>
    <dgm:pt modelId="{2686FE62-25E8-4723-A72C-2045563B2247}" type="pres">
      <dgm:prSet presAssocID="{2B64D518-70E3-4A08-B5D3-63934D62CA1D}" presName="node" presStyleLbl="node1" presStyleIdx="0" presStyleCnt="3" custScaleX="140053">
        <dgm:presLayoutVars>
          <dgm:bulletEnabled val="1"/>
        </dgm:presLayoutVars>
      </dgm:prSet>
      <dgm:spPr/>
    </dgm:pt>
    <dgm:pt modelId="{68F42C85-1669-4FAD-B6B7-746352DDE281}" type="pres">
      <dgm:prSet presAssocID="{4F37FF92-AE1B-48CC-B797-2A75134D9D96}" presName="sibTrans" presStyleLbl="sibTrans2D1" presStyleIdx="0" presStyleCnt="3"/>
      <dgm:spPr/>
    </dgm:pt>
    <dgm:pt modelId="{70F34354-4CDD-4431-ADC9-6E82F03BAFC8}" type="pres">
      <dgm:prSet presAssocID="{4F37FF92-AE1B-48CC-B797-2A75134D9D96}" presName="connectorText" presStyleLbl="sibTrans2D1" presStyleIdx="0" presStyleCnt="3"/>
      <dgm:spPr/>
    </dgm:pt>
    <dgm:pt modelId="{33773D6D-72DC-43ED-A7F7-CB0398F6B60E}" type="pres">
      <dgm:prSet presAssocID="{FE16B45B-9E31-4053-9674-8EBB31B6295E}" presName="node" presStyleLbl="node1" presStyleIdx="1" presStyleCnt="3" custScaleX="123147" custScaleY="116160">
        <dgm:presLayoutVars>
          <dgm:bulletEnabled val="1"/>
        </dgm:presLayoutVars>
      </dgm:prSet>
      <dgm:spPr/>
    </dgm:pt>
    <dgm:pt modelId="{1C5F1574-9FAF-4886-A89B-8572903651A6}" type="pres">
      <dgm:prSet presAssocID="{A6E15F17-435B-40BF-8A91-A779304B05ED}" presName="sibTrans" presStyleLbl="sibTrans2D1" presStyleIdx="1" presStyleCnt="3"/>
      <dgm:spPr/>
    </dgm:pt>
    <dgm:pt modelId="{E4FE5309-6A48-47C5-9A74-6557D14E50C7}" type="pres">
      <dgm:prSet presAssocID="{A6E15F17-435B-40BF-8A91-A779304B05ED}" presName="connectorText" presStyleLbl="sibTrans2D1" presStyleIdx="1" presStyleCnt="3"/>
      <dgm:spPr/>
    </dgm:pt>
    <dgm:pt modelId="{55F7F1E3-4E4B-43B9-BF06-A8BCE2003A7D}" type="pres">
      <dgm:prSet presAssocID="{ED100140-2F95-4BE8-8F23-401FC2D615BD}" presName="node" presStyleLbl="node1" presStyleIdx="2" presStyleCnt="3" custScaleX="128536" custScaleY="121337">
        <dgm:presLayoutVars>
          <dgm:bulletEnabled val="1"/>
        </dgm:presLayoutVars>
      </dgm:prSet>
      <dgm:spPr/>
    </dgm:pt>
    <dgm:pt modelId="{5A903065-780A-4313-8EAE-ED6F28A23708}" type="pres">
      <dgm:prSet presAssocID="{771192EF-9C16-4EF8-A465-4A24E2471870}" presName="sibTrans" presStyleLbl="sibTrans2D1" presStyleIdx="2" presStyleCnt="3"/>
      <dgm:spPr/>
    </dgm:pt>
    <dgm:pt modelId="{2D3ADC86-19CD-4811-A76E-36D19D42FA98}" type="pres">
      <dgm:prSet presAssocID="{771192EF-9C16-4EF8-A465-4A24E2471870}" presName="connectorText" presStyleLbl="sibTrans2D1" presStyleIdx="2" presStyleCnt="3"/>
      <dgm:spPr/>
    </dgm:pt>
  </dgm:ptLst>
  <dgm:cxnLst>
    <dgm:cxn modelId="{3C35DD09-BDAF-4CC2-8F65-246EE2119989}" type="presOf" srcId="{A6E15F17-435B-40BF-8A91-A779304B05ED}" destId="{1C5F1574-9FAF-4886-A89B-8572903651A6}" srcOrd="0" destOrd="0" presId="urn:microsoft.com/office/officeart/2005/8/layout/cycle2"/>
    <dgm:cxn modelId="{637F3B2A-36A8-4700-A8B5-8E8651E0797B}" srcId="{D9D39C39-7F68-4717-A051-9B9DFA04793C}" destId="{ED100140-2F95-4BE8-8F23-401FC2D615BD}" srcOrd="2" destOrd="0" parTransId="{EB2A75B8-4110-4EBA-9F87-3695533FC972}" sibTransId="{771192EF-9C16-4EF8-A465-4A24E2471870}"/>
    <dgm:cxn modelId="{4017D02C-358C-4125-BF14-794B3E8B1113}" type="presOf" srcId="{771192EF-9C16-4EF8-A465-4A24E2471870}" destId="{2D3ADC86-19CD-4811-A76E-36D19D42FA98}" srcOrd="1" destOrd="0" presId="urn:microsoft.com/office/officeart/2005/8/layout/cycle2"/>
    <dgm:cxn modelId="{87D91E45-8781-4292-8FCD-EC6ADEC78242}" type="presOf" srcId="{4F37FF92-AE1B-48CC-B797-2A75134D9D96}" destId="{70F34354-4CDD-4431-ADC9-6E82F03BAFC8}" srcOrd="1" destOrd="0" presId="urn:microsoft.com/office/officeart/2005/8/layout/cycle2"/>
    <dgm:cxn modelId="{80649E45-3EFD-4801-B2D5-EDF1B5014775}" type="presOf" srcId="{4F37FF92-AE1B-48CC-B797-2A75134D9D96}" destId="{68F42C85-1669-4FAD-B6B7-746352DDE281}" srcOrd="0" destOrd="0" presId="urn:microsoft.com/office/officeart/2005/8/layout/cycle2"/>
    <dgm:cxn modelId="{94874766-1708-4376-8B82-CFB5DB87469E}" type="presOf" srcId="{D9D39C39-7F68-4717-A051-9B9DFA04793C}" destId="{F38A6773-F0C7-46CA-A82C-75825553B906}" srcOrd="0" destOrd="0" presId="urn:microsoft.com/office/officeart/2005/8/layout/cycle2"/>
    <dgm:cxn modelId="{BBAD3E50-294B-4B46-B956-115F78A4A3A1}" type="presOf" srcId="{A6E15F17-435B-40BF-8A91-A779304B05ED}" destId="{E4FE5309-6A48-47C5-9A74-6557D14E50C7}" srcOrd="1" destOrd="0" presId="urn:microsoft.com/office/officeart/2005/8/layout/cycle2"/>
    <dgm:cxn modelId="{CD1F2E95-0FEF-4F3D-8A0A-DCD192D153D3}" type="presOf" srcId="{2B64D518-70E3-4A08-B5D3-63934D62CA1D}" destId="{2686FE62-25E8-4723-A72C-2045563B2247}" srcOrd="0" destOrd="0" presId="urn:microsoft.com/office/officeart/2005/8/layout/cycle2"/>
    <dgm:cxn modelId="{0C2A11B9-4076-4391-969A-D1CD30CD36E1}" srcId="{D9D39C39-7F68-4717-A051-9B9DFA04793C}" destId="{FE16B45B-9E31-4053-9674-8EBB31B6295E}" srcOrd="1" destOrd="0" parTransId="{2B1A4E00-4E87-4CB0-A5BD-DE71F25A628B}" sibTransId="{A6E15F17-435B-40BF-8A91-A779304B05ED}"/>
    <dgm:cxn modelId="{364C55CE-61A6-46B7-B174-8AF3DBFCA1FE}" type="presOf" srcId="{FE16B45B-9E31-4053-9674-8EBB31B6295E}" destId="{33773D6D-72DC-43ED-A7F7-CB0398F6B60E}" srcOrd="0" destOrd="0" presId="urn:microsoft.com/office/officeart/2005/8/layout/cycle2"/>
    <dgm:cxn modelId="{8231E7CE-75E9-4A54-A4CB-9C46D04DA395}" type="presOf" srcId="{771192EF-9C16-4EF8-A465-4A24E2471870}" destId="{5A903065-780A-4313-8EAE-ED6F28A23708}" srcOrd="0" destOrd="0" presId="urn:microsoft.com/office/officeart/2005/8/layout/cycle2"/>
    <dgm:cxn modelId="{9B455ADA-E512-4355-B636-3AD315495A79}" srcId="{D9D39C39-7F68-4717-A051-9B9DFA04793C}" destId="{2B64D518-70E3-4A08-B5D3-63934D62CA1D}" srcOrd="0" destOrd="0" parTransId="{BE73456D-E7FD-42B4-B625-51A454B621AC}" sibTransId="{4F37FF92-AE1B-48CC-B797-2A75134D9D96}"/>
    <dgm:cxn modelId="{11636BFD-88BA-4614-AE7F-16377CB5A88F}" type="presOf" srcId="{ED100140-2F95-4BE8-8F23-401FC2D615BD}" destId="{55F7F1E3-4E4B-43B9-BF06-A8BCE2003A7D}" srcOrd="0" destOrd="0" presId="urn:microsoft.com/office/officeart/2005/8/layout/cycle2"/>
    <dgm:cxn modelId="{6C6F0F21-6039-4F52-935D-DB34B9616983}" type="presParOf" srcId="{F38A6773-F0C7-46CA-A82C-75825553B906}" destId="{2686FE62-25E8-4723-A72C-2045563B2247}" srcOrd="0" destOrd="0" presId="urn:microsoft.com/office/officeart/2005/8/layout/cycle2"/>
    <dgm:cxn modelId="{E7FD66FC-F653-4F7A-8402-6929829F2730}" type="presParOf" srcId="{F38A6773-F0C7-46CA-A82C-75825553B906}" destId="{68F42C85-1669-4FAD-B6B7-746352DDE281}" srcOrd="1" destOrd="0" presId="urn:microsoft.com/office/officeart/2005/8/layout/cycle2"/>
    <dgm:cxn modelId="{8B277FD7-AD07-4913-BF1F-F7D1C53695B7}" type="presParOf" srcId="{68F42C85-1669-4FAD-B6B7-746352DDE281}" destId="{70F34354-4CDD-4431-ADC9-6E82F03BAFC8}" srcOrd="0" destOrd="0" presId="urn:microsoft.com/office/officeart/2005/8/layout/cycle2"/>
    <dgm:cxn modelId="{BFC39D4B-666F-413D-9246-F2222DC6E11D}" type="presParOf" srcId="{F38A6773-F0C7-46CA-A82C-75825553B906}" destId="{33773D6D-72DC-43ED-A7F7-CB0398F6B60E}" srcOrd="2" destOrd="0" presId="urn:microsoft.com/office/officeart/2005/8/layout/cycle2"/>
    <dgm:cxn modelId="{E8B7D52A-AA05-42BA-8E1C-9B5A7C8C6358}" type="presParOf" srcId="{F38A6773-F0C7-46CA-A82C-75825553B906}" destId="{1C5F1574-9FAF-4886-A89B-8572903651A6}" srcOrd="3" destOrd="0" presId="urn:microsoft.com/office/officeart/2005/8/layout/cycle2"/>
    <dgm:cxn modelId="{685878D6-084F-401B-95FC-83117AAAD564}" type="presParOf" srcId="{1C5F1574-9FAF-4886-A89B-8572903651A6}" destId="{E4FE5309-6A48-47C5-9A74-6557D14E50C7}" srcOrd="0" destOrd="0" presId="urn:microsoft.com/office/officeart/2005/8/layout/cycle2"/>
    <dgm:cxn modelId="{53B3C2E1-516C-4C30-9039-F67BB82BA0C9}" type="presParOf" srcId="{F38A6773-F0C7-46CA-A82C-75825553B906}" destId="{55F7F1E3-4E4B-43B9-BF06-A8BCE2003A7D}" srcOrd="4" destOrd="0" presId="urn:microsoft.com/office/officeart/2005/8/layout/cycle2"/>
    <dgm:cxn modelId="{03A5AF60-012E-42A3-9314-270C9D7D2E0D}" type="presParOf" srcId="{F38A6773-F0C7-46CA-A82C-75825553B906}" destId="{5A903065-780A-4313-8EAE-ED6F28A23708}" srcOrd="5" destOrd="0" presId="urn:microsoft.com/office/officeart/2005/8/layout/cycle2"/>
    <dgm:cxn modelId="{0189F9F4-AA2E-49F4-86B9-FDFB223EDB46}" type="presParOf" srcId="{5A903065-780A-4313-8EAE-ED6F28A23708}" destId="{2D3ADC86-19CD-4811-A76E-36D19D42FA98}"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B3390-D977-4721-BF23-4893E9ED5B6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7803EC21-0E85-4CD9-BA01-D52B604EEF8A}">
      <dgm:prSet/>
      <dgm:spPr>
        <a:solidFill>
          <a:schemeClr val="bg2">
            <a:lumMod val="40000"/>
            <a:lumOff val="60000"/>
          </a:schemeClr>
        </a:solidFill>
      </dgm:spPr>
      <dgm:t>
        <a:bodyPr/>
        <a:lstStyle/>
        <a:p>
          <a:pPr rtl="0"/>
          <a:r>
            <a:rPr lang="ru-RU" b="1" dirty="0">
              <a:solidFill>
                <a:srgbClr val="002060"/>
              </a:solidFill>
            </a:rPr>
            <a:t>а) </a:t>
          </a:r>
          <a:r>
            <a:rPr lang="en-US" b="1" dirty="0">
              <a:solidFill>
                <a:srgbClr val="002060"/>
              </a:solidFill>
            </a:rPr>
            <a:t>қуйидаги коррупция</a:t>
          </a:r>
          <a:r>
            <a:rPr lang="ru-RU" b="1" dirty="0">
              <a:solidFill>
                <a:srgbClr val="002060"/>
              </a:solidFill>
            </a:rPr>
            <a:t>;</a:t>
          </a:r>
        </a:p>
      </dgm:t>
    </dgm:pt>
    <dgm:pt modelId="{4C14FCAE-FC8F-480E-B434-F659E5F6D126}" cxnId="{A068E1EF-9140-4A78-BBA9-5FC1AD7F4599}" type="parTrans">
      <dgm:prSet/>
      <dgm:spPr/>
      <dgm:t>
        <a:bodyPr/>
        <a:lstStyle/>
        <a:p>
          <a:endParaRPr lang="ru-RU"/>
        </a:p>
      </dgm:t>
    </dgm:pt>
    <dgm:pt modelId="{35782D6A-4F2D-4A1C-B35C-581F3F410194}" cxnId="{A068E1EF-9140-4A78-BBA9-5FC1AD7F4599}" type="sibTrans">
      <dgm:prSet/>
      <dgm:spPr/>
      <dgm:t>
        <a:bodyPr/>
        <a:lstStyle/>
        <a:p>
          <a:endParaRPr lang="ru-RU"/>
        </a:p>
      </dgm:t>
    </dgm:pt>
    <dgm:pt modelId="{1AC99F02-761B-4DA4-B078-44070183B514}">
      <dgm:prSet/>
      <dgm:spPr>
        <a:solidFill>
          <a:schemeClr val="accent3">
            <a:lumMod val="60000"/>
            <a:lumOff val="40000"/>
            <a:alpha val="50000"/>
          </a:schemeClr>
        </a:solidFill>
      </dgm:spPr>
      <dgm:t>
        <a:bodyPr/>
        <a:lstStyle/>
        <a:p>
          <a:pPr rtl="0"/>
          <a:r>
            <a:rPr lang="ru-RU" b="1" dirty="0">
              <a:solidFill>
                <a:schemeClr val="bg2">
                  <a:lumMod val="50000"/>
                </a:schemeClr>
              </a:solidFill>
            </a:rPr>
            <a:t>б) </a:t>
          </a:r>
          <a:r>
            <a:rPr lang="en-US" b="1" dirty="0">
              <a:solidFill>
                <a:schemeClr val="bg2">
                  <a:lumMod val="50000"/>
                </a:schemeClr>
              </a:solidFill>
            </a:rPr>
            <a:t>юқоридаги коррупция;</a:t>
          </a:r>
          <a:endParaRPr lang="ru-RU" b="1" dirty="0">
            <a:solidFill>
              <a:schemeClr val="bg2">
                <a:lumMod val="50000"/>
              </a:schemeClr>
            </a:solidFill>
          </a:endParaRPr>
        </a:p>
      </dgm:t>
    </dgm:pt>
    <dgm:pt modelId="{32EE2055-8F55-47F6-9F76-BCC8C983139A}" cxnId="{A2DEA61B-433C-45F1-B61F-D635377C6A5B}" type="parTrans">
      <dgm:prSet/>
      <dgm:spPr/>
      <dgm:t>
        <a:bodyPr/>
        <a:lstStyle/>
        <a:p>
          <a:endParaRPr lang="ru-RU"/>
        </a:p>
      </dgm:t>
    </dgm:pt>
    <dgm:pt modelId="{6807D670-F742-468F-A5FD-DECBB4F2C602}" cxnId="{A2DEA61B-433C-45F1-B61F-D635377C6A5B}" type="sibTrans">
      <dgm:prSet/>
      <dgm:spPr/>
      <dgm:t>
        <a:bodyPr/>
        <a:lstStyle/>
        <a:p>
          <a:endParaRPr lang="ru-RU"/>
        </a:p>
      </dgm:t>
    </dgm:pt>
    <dgm:pt modelId="{341ED03D-B23E-44C0-B073-00AE781074CB}">
      <dgm:prSet/>
      <dgm:spPr>
        <a:solidFill>
          <a:schemeClr val="accent6">
            <a:lumMod val="75000"/>
          </a:schemeClr>
        </a:solidFill>
      </dgm:spPr>
      <dgm:t>
        <a:bodyPr/>
        <a:lstStyle/>
        <a:p>
          <a:pPr rtl="0"/>
          <a:r>
            <a:rPr lang="ru-RU" b="1" dirty="0">
              <a:solidFill>
                <a:srgbClr val="7030A0"/>
              </a:solidFill>
            </a:rPr>
            <a:t>в) вертикал</a:t>
          </a:r>
          <a:r>
            <a:rPr lang="en-US" b="1" dirty="0">
              <a:solidFill>
                <a:srgbClr val="7030A0"/>
              </a:solidFill>
            </a:rPr>
            <a:t> коррупция</a:t>
          </a:r>
          <a:r>
            <a:rPr lang="ru-RU" b="1" dirty="0">
              <a:solidFill>
                <a:srgbClr val="7030A0"/>
              </a:solidFill>
            </a:rPr>
            <a:t>.</a:t>
          </a:r>
        </a:p>
      </dgm:t>
    </dgm:pt>
    <dgm:pt modelId="{90AA16A3-6217-4004-940E-8D54972EAC9D}" cxnId="{2BAA92F4-06A9-4229-961E-3266214C5E37}" type="parTrans">
      <dgm:prSet/>
      <dgm:spPr/>
      <dgm:t>
        <a:bodyPr/>
        <a:lstStyle/>
        <a:p>
          <a:endParaRPr lang="ru-RU"/>
        </a:p>
      </dgm:t>
    </dgm:pt>
    <dgm:pt modelId="{E9210DEC-625A-4D4A-9142-0B7DAC06918F}" cxnId="{2BAA92F4-06A9-4229-961E-3266214C5E37}" type="sibTrans">
      <dgm:prSet/>
      <dgm:spPr/>
      <dgm:t>
        <a:bodyPr/>
        <a:lstStyle/>
        <a:p>
          <a:endParaRPr lang="ru-RU"/>
        </a:p>
      </dgm:t>
    </dgm:pt>
    <dgm:pt modelId="{E88B79DA-971E-4AAD-B56B-F54A638A92FE}" type="pres">
      <dgm:prSet presAssocID="{65AB3390-D977-4721-BF23-4893E9ED5B60}" presName="compositeShape" presStyleCnt="0">
        <dgm:presLayoutVars>
          <dgm:chMax val="7"/>
          <dgm:dir/>
          <dgm:resizeHandles val="exact"/>
        </dgm:presLayoutVars>
      </dgm:prSet>
      <dgm:spPr/>
    </dgm:pt>
    <dgm:pt modelId="{5EC5E81A-FDAC-48CB-A7BD-1860B90ABA08}" type="pres">
      <dgm:prSet presAssocID="{7803EC21-0E85-4CD9-BA01-D52B604EEF8A}" presName="circ1" presStyleLbl="vennNode1" presStyleIdx="0" presStyleCnt="3" custScaleY="95710" custLinFactNeighborX="1397" custLinFactNeighborY="1164"/>
      <dgm:spPr/>
    </dgm:pt>
    <dgm:pt modelId="{563F96E3-1EF2-4088-B254-7CA6F800B4DE}" type="pres">
      <dgm:prSet presAssocID="{7803EC21-0E85-4CD9-BA01-D52B604EEF8A}" presName="circ1Tx" presStyleLbl="revTx" presStyleIdx="0" presStyleCnt="0">
        <dgm:presLayoutVars>
          <dgm:chMax val="0"/>
          <dgm:chPref val="0"/>
          <dgm:bulletEnabled val="1"/>
        </dgm:presLayoutVars>
      </dgm:prSet>
      <dgm:spPr/>
    </dgm:pt>
    <dgm:pt modelId="{483F92C5-388B-4E46-A1F4-D0F14DA1A44D}" type="pres">
      <dgm:prSet presAssocID="{1AC99F02-761B-4DA4-B078-44070183B514}" presName="circ2" presStyleLbl="vennNode1" presStyleIdx="1" presStyleCnt="3"/>
      <dgm:spPr/>
    </dgm:pt>
    <dgm:pt modelId="{BBDCE78E-9253-45CE-88D4-F3E364F54595}" type="pres">
      <dgm:prSet presAssocID="{1AC99F02-761B-4DA4-B078-44070183B514}" presName="circ2Tx" presStyleLbl="revTx" presStyleIdx="0" presStyleCnt="0">
        <dgm:presLayoutVars>
          <dgm:chMax val="0"/>
          <dgm:chPref val="0"/>
          <dgm:bulletEnabled val="1"/>
        </dgm:presLayoutVars>
      </dgm:prSet>
      <dgm:spPr/>
    </dgm:pt>
    <dgm:pt modelId="{F7438B97-7ED8-469F-B42D-59AD803D0C30}" type="pres">
      <dgm:prSet presAssocID="{341ED03D-B23E-44C0-B073-00AE781074CB}" presName="circ3" presStyleLbl="vennNode1" presStyleIdx="2" presStyleCnt="3"/>
      <dgm:spPr/>
    </dgm:pt>
    <dgm:pt modelId="{493F471A-8B50-45C4-9D29-53DAFA5DBA59}" type="pres">
      <dgm:prSet presAssocID="{341ED03D-B23E-44C0-B073-00AE781074CB}" presName="circ3Tx" presStyleLbl="revTx" presStyleIdx="0" presStyleCnt="0">
        <dgm:presLayoutVars>
          <dgm:chMax val="0"/>
          <dgm:chPref val="0"/>
          <dgm:bulletEnabled val="1"/>
        </dgm:presLayoutVars>
      </dgm:prSet>
      <dgm:spPr/>
    </dgm:pt>
  </dgm:ptLst>
  <dgm:cxnLst>
    <dgm:cxn modelId="{6758471A-8A32-4CCF-B182-E6169972034B}" type="presOf" srcId="{65AB3390-D977-4721-BF23-4893E9ED5B60}" destId="{E88B79DA-971E-4AAD-B56B-F54A638A92FE}" srcOrd="0" destOrd="0" presId="urn:microsoft.com/office/officeart/2005/8/layout/venn1"/>
    <dgm:cxn modelId="{A2DEA61B-433C-45F1-B61F-D635377C6A5B}" srcId="{65AB3390-D977-4721-BF23-4893E9ED5B60}" destId="{1AC99F02-761B-4DA4-B078-44070183B514}" srcOrd="1" destOrd="0" parTransId="{32EE2055-8F55-47F6-9F76-BCC8C983139A}" sibTransId="{6807D670-F742-468F-A5FD-DECBB4F2C602}"/>
    <dgm:cxn modelId="{9E80E275-7F25-4B09-A90D-EE1AA1DD38AD}" type="presOf" srcId="{7803EC21-0E85-4CD9-BA01-D52B604EEF8A}" destId="{563F96E3-1EF2-4088-B254-7CA6F800B4DE}" srcOrd="1" destOrd="0" presId="urn:microsoft.com/office/officeart/2005/8/layout/venn1"/>
    <dgm:cxn modelId="{9ECE7681-A916-4AE4-A2E8-63E92D96A551}" type="presOf" srcId="{341ED03D-B23E-44C0-B073-00AE781074CB}" destId="{493F471A-8B50-45C4-9D29-53DAFA5DBA59}" srcOrd="1" destOrd="0" presId="urn:microsoft.com/office/officeart/2005/8/layout/venn1"/>
    <dgm:cxn modelId="{89E40C85-796B-4B62-BDBF-F3FAC294D6AC}" type="presOf" srcId="{1AC99F02-761B-4DA4-B078-44070183B514}" destId="{483F92C5-388B-4E46-A1F4-D0F14DA1A44D}" srcOrd="0" destOrd="0" presId="urn:microsoft.com/office/officeart/2005/8/layout/venn1"/>
    <dgm:cxn modelId="{E3F0B798-4D3C-494C-8E9A-7C6047F212C0}" type="presOf" srcId="{341ED03D-B23E-44C0-B073-00AE781074CB}" destId="{F7438B97-7ED8-469F-B42D-59AD803D0C30}" srcOrd="0" destOrd="0" presId="urn:microsoft.com/office/officeart/2005/8/layout/venn1"/>
    <dgm:cxn modelId="{619FB8E1-A0D7-469D-BF57-C561F6A77F2E}" type="presOf" srcId="{7803EC21-0E85-4CD9-BA01-D52B604EEF8A}" destId="{5EC5E81A-FDAC-48CB-A7BD-1860B90ABA08}" srcOrd="0" destOrd="0" presId="urn:microsoft.com/office/officeart/2005/8/layout/venn1"/>
    <dgm:cxn modelId="{09D2B8E2-102F-4106-9ADD-FAEC6FFFDD14}" type="presOf" srcId="{1AC99F02-761B-4DA4-B078-44070183B514}" destId="{BBDCE78E-9253-45CE-88D4-F3E364F54595}" srcOrd="1" destOrd="0" presId="urn:microsoft.com/office/officeart/2005/8/layout/venn1"/>
    <dgm:cxn modelId="{A068E1EF-9140-4A78-BBA9-5FC1AD7F4599}" srcId="{65AB3390-D977-4721-BF23-4893E9ED5B60}" destId="{7803EC21-0E85-4CD9-BA01-D52B604EEF8A}" srcOrd="0" destOrd="0" parTransId="{4C14FCAE-FC8F-480E-B434-F659E5F6D126}" sibTransId="{35782D6A-4F2D-4A1C-B35C-581F3F410194}"/>
    <dgm:cxn modelId="{2BAA92F4-06A9-4229-961E-3266214C5E37}" srcId="{65AB3390-D977-4721-BF23-4893E9ED5B60}" destId="{341ED03D-B23E-44C0-B073-00AE781074CB}" srcOrd="2" destOrd="0" parTransId="{90AA16A3-6217-4004-940E-8D54972EAC9D}" sibTransId="{E9210DEC-625A-4D4A-9142-0B7DAC06918F}"/>
    <dgm:cxn modelId="{418ED87A-270D-4500-B29A-9EEB086C8628}" type="presParOf" srcId="{E88B79DA-971E-4AAD-B56B-F54A638A92FE}" destId="{5EC5E81A-FDAC-48CB-A7BD-1860B90ABA08}" srcOrd="0" destOrd="0" presId="urn:microsoft.com/office/officeart/2005/8/layout/venn1"/>
    <dgm:cxn modelId="{7036CD20-2B3F-4F32-9743-40B20BF5D5C8}" type="presParOf" srcId="{E88B79DA-971E-4AAD-B56B-F54A638A92FE}" destId="{563F96E3-1EF2-4088-B254-7CA6F800B4DE}" srcOrd="1" destOrd="0" presId="urn:microsoft.com/office/officeart/2005/8/layout/venn1"/>
    <dgm:cxn modelId="{9F14968C-C2D2-4830-9AA4-855788FA137D}" type="presParOf" srcId="{E88B79DA-971E-4AAD-B56B-F54A638A92FE}" destId="{483F92C5-388B-4E46-A1F4-D0F14DA1A44D}" srcOrd="2" destOrd="0" presId="urn:microsoft.com/office/officeart/2005/8/layout/venn1"/>
    <dgm:cxn modelId="{CD03417A-F030-4D1F-B954-359777F4EE64}" type="presParOf" srcId="{E88B79DA-971E-4AAD-B56B-F54A638A92FE}" destId="{BBDCE78E-9253-45CE-88D4-F3E364F54595}" srcOrd="3" destOrd="0" presId="urn:microsoft.com/office/officeart/2005/8/layout/venn1"/>
    <dgm:cxn modelId="{168053CF-DC9E-47DC-B8EB-219FC4CF4943}" type="presParOf" srcId="{E88B79DA-971E-4AAD-B56B-F54A638A92FE}" destId="{F7438B97-7ED8-469F-B42D-59AD803D0C30}" srcOrd="4" destOrd="0" presId="urn:microsoft.com/office/officeart/2005/8/layout/venn1"/>
    <dgm:cxn modelId="{F372BB37-6F64-429F-9F4E-6B4850C10836}" type="presParOf" srcId="{E88B79DA-971E-4AAD-B56B-F54A638A92FE}" destId="{493F471A-8B50-45C4-9D29-53DAFA5DBA59}"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3A102A-B9FC-47E3-AB21-FE7193125E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CFE31303-F51A-44C7-87C1-3C9CFBB86594}">
      <dgm:prSet/>
      <dgm:spPr>
        <a:solidFill>
          <a:schemeClr val="tx2">
            <a:lumMod val="50000"/>
          </a:schemeClr>
        </a:solidFill>
      </dgm:spPr>
      <dgm:t>
        <a:bodyPr/>
        <a:lstStyle/>
        <a:p>
          <a:pPr rtl="0"/>
          <a:r>
            <a:rPr lang="ru-RU" b="1" dirty="0">
              <a:solidFill>
                <a:srgbClr val="C00000"/>
              </a:solidFill>
            </a:rPr>
            <a:t>а) коррупция-</a:t>
          </a:r>
          <a:r>
            <a:rPr lang="en-US" b="1" dirty="0">
              <a:solidFill>
                <a:srgbClr val="C00000"/>
              </a:solidFill>
            </a:rPr>
            <a:t>қилмиш</a:t>
          </a:r>
          <a:r>
            <a:rPr lang="ru-RU" b="1" dirty="0">
              <a:solidFill>
                <a:srgbClr val="C00000"/>
              </a:solidFill>
            </a:rPr>
            <a:t>;</a:t>
          </a:r>
        </a:p>
      </dgm:t>
    </dgm:pt>
    <dgm:pt modelId="{DEC08DE8-2DFE-4E2F-9612-83B1F5A149E4}" cxnId="{CDACBC8B-F867-412C-8682-07E813FC8473}" type="parTrans">
      <dgm:prSet/>
      <dgm:spPr/>
      <dgm:t>
        <a:bodyPr/>
        <a:lstStyle/>
        <a:p>
          <a:endParaRPr lang="ru-RU"/>
        </a:p>
      </dgm:t>
    </dgm:pt>
    <dgm:pt modelId="{F588931D-F1BB-4956-A4E9-1CE404F2504F}" cxnId="{CDACBC8B-F867-412C-8682-07E813FC8473}" type="sibTrans">
      <dgm:prSet/>
      <dgm:spPr/>
      <dgm:t>
        <a:bodyPr/>
        <a:lstStyle/>
        <a:p>
          <a:endParaRPr lang="ru-RU"/>
        </a:p>
      </dgm:t>
    </dgm:pt>
    <dgm:pt modelId="{2BFEF71A-1ADF-4FDB-B13F-F5108AC53274}">
      <dgm:prSet/>
      <dgm:spPr>
        <a:solidFill>
          <a:schemeClr val="accent3">
            <a:lumMod val="60000"/>
            <a:lumOff val="40000"/>
          </a:schemeClr>
        </a:solidFill>
      </dgm:spPr>
      <dgm:t>
        <a:bodyPr/>
        <a:lstStyle/>
        <a:p>
          <a:pPr rtl="0"/>
          <a:r>
            <a:rPr lang="ru-RU" b="1" dirty="0">
              <a:solidFill>
                <a:srgbClr val="002060"/>
              </a:solidFill>
            </a:rPr>
            <a:t>б) коррупция-</a:t>
          </a:r>
          <a:r>
            <a:rPr lang="en-US" b="1" dirty="0">
              <a:solidFill>
                <a:srgbClr val="002060"/>
              </a:solidFill>
            </a:rPr>
            <a:t>жиноят.</a:t>
          </a:r>
          <a:endParaRPr lang="ru-RU" b="1" dirty="0">
            <a:solidFill>
              <a:srgbClr val="002060"/>
            </a:solidFill>
          </a:endParaRPr>
        </a:p>
      </dgm:t>
    </dgm:pt>
    <dgm:pt modelId="{2AAEA44F-9EA8-40E4-8889-B9616292FED8}" cxnId="{14A2A30D-1B88-498D-A414-F2A019A93A3B}" type="parTrans">
      <dgm:prSet/>
      <dgm:spPr/>
      <dgm:t>
        <a:bodyPr/>
        <a:lstStyle/>
        <a:p>
          <a:endParaRPr lang="ru-RU"/>
        </a:p>
      </dgm:t>
    </dgm:pt>
    <dgm:pt modelId="{02649F34-8506-45BC-9E40-04429062A7E8}" cxnId="{14A2A30D-1B88-498D-A414-F2A019A93A3B}" type="sibTrans">
      <dgm:prSet/>
      <dgm:spPr/>
      <dgm:t>
        <a:bodyPr/>
        <a:lstStyle/>
        <a:p>
          <a:endParaRPr lang="ru-RU"/>
        </a:p>
      </dgm:t>
    </dgm:pt>
    <dgm:pt modelId="{558C1200-834A-4D69-A9FF-40E6FA3EF579}" type="pres">
      <dgm:prSet presAssocID="{433A102A-B9FC-47E3-AB21-FE7193125EDF}" presName="hierChild1" presStyleCnt="0">
        <dgm:presLayoutVars>
          <dgm:orgChart val="1"/>
          <dgm:chPref val="1"/>
          <dgm:dir/>
          <dgm:animOne val="branch"/>
          <dgm:animLvl val="lvl"/>
          <dgm:resizeHandles/>
        </dgm:presLayoutVars>
      </dgm:prSet>
      <dgm:spPr/>
    </dgm:pt>
    <dgm:pt modelId="{F0263462-3F3E-4D93-93E7-4C37171F0355}" type="pres">
      <dgm:prSet presAssocID="{CFE31303-F51A-44C7-87C1-3C9CFBB86594}" presName="hierRoot1" presStyleCnt="0">
        <dgm:presLayoutVars>
          <dgm:hierBranch val="init"/>
        </dgm:presLayoutVars>
      </dgm:prSet>
      <dgm:spPr/>
    </dgm:pt>
    <dgm:pt modelId="{DA14F4F9-596E-48F2-BE4F-44FDC5DD6A6B}" type="pres">
      <dgm:prSet presAssocID="{CFE31303-F51A-44C7-87C1-3C9CFBB86594}" presName="rootComposite1" presStyleCnt="0"/>
      <dgm:spPr/>
    </dgm:pt>
    <dgm:pt modelId="{2F51E6E3-8679-43CF-93D6-E037D25E353C}" type="pres">
      <dgm:prSet presAssocID="{CFE31303-F51A-44C7-87C1-3C9CFBB86594}" presName="rootText1" presStyleLbl="node0" presStyleIdx="0" presStyleCnt="2">
        <dgm:presLayoutVars>
          <dgm:chPref val="3"/>
        </dgm:presLayoutVars>
      </dgm:prSet>
      <dgm:spPr/>
    </dgm:pt>
    <dgm:pt modelId="{D30EC9AC-B50A-4508-AEDA-90E7AE2D3D5A}" type="pres">
      <dgm:prSet presAssocID="{CFE31303-F51A-44C7-87C1-3C9CFBB86594}" presName="rootConnector1" presStyleLbl="node1" presStyleIdx="0" presStyleCnt="0"/>
      <dgm:spPr/>
    </dgm:pt>
    <dgm:pt modelId="{57D55807-321A-4DD1-BE2D-AD6C5D58213B}" type="pres">
      <dgm:prSet presAssocID="{CFE31303-F51A-44C7-87C1-3C9CFBB86594}" presName="hierChild2" presStyleCnt="0"/>
      <dgm:spPr/>
    </dgm:pt>
    <dgm:pt modelId="{07DF9EF5-646B-400D-9C06-F49546FB8BDA}" type="pres">
      <dgm:prSet presAssocID="{CFE31303-F51A-44C7-87C1-3C9CFBB86594}" presName="hierChild3" presStyleCnt="0"/>
      <dgm:spPr/>
    </dgm:pt>
    <dgm:pt modelId="{7A032E2A-030B-4205-AD93-A13E53DA6961}" type="pres">
      <dgm:prSet presAssocID="{2BFEF71A-1ADF-4FDB-B13F-F5108AC53274}" presName="hierRoot1" presStyleCnt="0">
        <dgm:presLayoutVars>
          <dgm:hierBranch val="init"/>
        </dgm:presLayoutVars>
      </dgm:prSet>
      <dgm:spPr/>
    </dgm:pt>
    <dgm:pt modelId="{A01F64CD-70A6-4F2F-AFA3-3C04F4B7B194}" type="pres">
      <dgm:prSet presAssocID="{2BFEF71A-1ADF-4FDB-B13F-F5108AC53274}" presName="rootComposite1" presStyleCnt="0"/>
      <dgm:spPr/>
    </dgm:pt>
    <dgm:pt modelId="{306C3EB0-01BD-46E5-BCC3-5F0A0B062540}" type="pres">
      <dgm:prSet presAssocID="{2BFEF71A-1ADF-4FDB-B13F-F5108AC53274}" presName="rootText1" presStyleLbl="node0" presStyleIdx="1" presStyleCnt="2">
        <dgm:presLayoutVars>
          <dgm:chPref val="3"/>
        </dgm:presLayoutVars>
      </dgm:prSet>
      <dgm:spPr/>
    </dgm:pt>
    <dgm:pt modelId="{2A910F48-8A2A-477B-A64B-4A3847FE748B}" type="pres">
      <dgm:prSet presAssocID="{2BFEF71A-1ADF-4FDB-B13F-F5108AC53274}" presName="rootConnector1" presStyleLbl="node1" presStyleIdx="0" presStyleCnt="0"/>
      <dgm:spPr/>
    </dgm:pt>
    <dgm:pt modelId="{3F3F5830-7F1C-481A-B056-3C7FBB6C64CE}" type="pres">
      <dgm:prSet presAssocID="{2BFEF71A-1ADF-4FDB-B13F-F5108AC53274}" presName="hierChild2" presStyleCnt="0"/>
      <dgm:spPr/>
    </dgm:pt>
    <dgm:pt modelId="{7F988CED-C096-4309-9871-9A1F8EB9A215}" type="pres">
      <dgm:prSet presAssocID="{2BFEF71A-1ADF-4FDB-B13F-F5108AC53274}" presName="hierChild3" presStyleCnt="0"/>
      <dgm:spPr/>
    </dgm:pt>
  </dgm:ptLst>
  <dgm:cxnLst>
    <dgm:cxn modelId="{14A2A30D-1B88-498D-A414-F2A019A93A3B}" srcId="{433A102A-B9FC-47E3-AB21-FE7193125EDF}" destId="{2BFEF71A-1ADF-4FDB-B13F-F5108AC53274}" srcOrd="1" destOrd="0" parTransId="{2AAEA44F-9EA8-40E4-8889-B9616292FED8}" sibTransId="{02649F34-8506-45BC-9E40-04429062A7E8}"/>
    <dgm:cxn modelId="{04B16111-7684-4449-9231-D7841811E59C}" type="presOf" srcId="{2BFEF71A-1ADF-4FDB-B13F-F5108AC53274}" destId="{306C3EB0-01BD-46E5-BCC3-5F0A0B062540}" srcOrd="0" destOrd="0" presId="urn:microsoft.com/office/officeart/2005/8/layout/orgChart1"/>
    <dgm:cxn modelId="{7325E722-6D58-41FF-B21B-349E7488CFD0}" type="presOf" srcId="{CFE31303-F51A-44C7-87C1-3C9CFBB86594}" destId="{D30EC9AC-B50A-4508-AEDA-90E7AE2D3D5A}" srcOrd="1" destOrd="0" presId="urn:microsoft.com/office/officeart/2005/8/layout/orgChart1"/>
    <dgm:cxn modelId="{CDACBC8B-F867-412C-8682-07E813FC8473}" srcId="{433A102A-B9FC-47E3-AB21-FE7193125EDF}" destId="{CFE31303-F51A-44C7-87C1-3C9CFBB86594}" srcOrd="0" destOrd="0" parTransId="{DEC08DE8-2DFE-4E2F-9612-83B1F5A149E4}" sibTransId="{F588931D-F1BB-4956-A4E9-1CE404F2504F}"/>
    <dgm:cxn modelId="{DD42C29F-AF43-4405-BC68-AB27AA795E92}" type="presOf" srcId="{433A102A-B9FC-47E3-AB21-FE7193125EDF}" destId="{558C1200-834A-4D69-A9FF-40E6FA3EF579}" srcOrd="0" destOrd="0" presId="urn:microsoft.com/office/officeart/2005/8/layout/orgChart1"/>
    <dgm:cxn modelId="{F71110D7-D97D-41FB-AEF8-137B5F1A8927}" type="presOf" srcId="{2BFEF71A-1ADF-4FDB-B13F-F5108AC53274}" destId="{2A910F48-8A2A-477B-A64B-4A3847FE748B}" srcOrd="1" destOrd="0" presId="urn:microsoft.com/office/officeart/2005/8/layout/orgChart1"/>
    <dgm:cxn modelId="{AF50CBF6-EB9E-4A33-9892-A2D872C6B45B}" type="presOf" srcId="{CFE31303-F51A-44C7-87C1-3C9CFBB86594}" destId="{2F51E6E3-8679-43CF-93D6-E037D25E353C}" srcOrd="0" destOrd="0" presId="urn:microsoft.com/office/officeart/2005/8/layout/orgChart1"/>
    <dgm:cxn modelId="{BAF1BE3D-36DE-4AAD-8ED5-A928D32BDCBD}" type="presParOf" srcId="{558C1200-834A-4D69-A9FF-40E6FA3EF579}" destId="{F0263462-3F3E-4D93-93E7-4C37171F0355}" srcOrd="0" destOrd="0" presId="urn:microsoft.com/office/officeart/2005/8/layout/orgChart1"/>
    <dgm:cxn modelId="{8B9A9549-A375-4C92-9527-71E639F26845}" type="presParOf" srcId="{F0263462-3F3E-4D93-93E7-4C37171F0355}" destId="{DA14F4F9-596E-48F2-BE4F-44FDC5DD6A6B}" srcOrd="0" destOrd="0" presId="urn:microsoft.com/office/officeart/2005/8/layout/orgChart1"/>
    <dgm:cxn modelId="{50278793-4FD3-4E15-9221-9C91FAF18062}" type="presParOf" srcId="{DA14F4F9-596E-48F2-BE4F-44FDC5DD6A6B}" destId="{2F51E6E3-8679-43CF-93D6-E037D25E353C}" srcOrd="0" destOrd="0" presId="urn:microsoft.com/office/officeart/2005/8/layout/orgChart1"/>
    <dgm:cxn modelId="{A09BC9C0-44B5-42C1-B8B0-C333693D4909}" type="presParOf" srcId="{DA14F4F9-596E-48F2-BE4F-44FDC5DD6A6B}" destId="{D30EC9AC-B50A-4508-AEDA-90E7AE2D3D5A}" srcOrd="1" destOrd="0" presId="urn:microsoft.com/office/officeart/2005/8/layout/orgChart1"/>
    <dgm:cxn modelId="{BDFBCD15-F277-4DF7-91A9-F8CD82A84B0E}" type="presParOf" srcId="{F0263462-3F3E-4D93-93E7-4C37171F0355}" destId="{57D55807-321A-4DD1-BE2D-AD6C5D58213B}" srcOrd="1" destOrd="0" presId="urn:microsoft.com/office/officeart/2005/8/layout/orgChart1"/>
    <dgm:cxn modelId="{3A8F147C-CD42-408A-B81B-42268ACD208C}" type="presParOf" srcId="{F0263462-3F3E-4D93-93E7-4C37171F0355}" destId="{07DF9EF5-646B-400D-9C06-F49546FB8BDA}" srcOrd="2" destOrd="0" presId="urn:microsoft.com/office/officeart/2005/8/layout/orgChart1"/>
    <dgm:cxn modelId="{BED77DD4-6782-4C01-A525-990515910B6D}" type="presParOf" srcId="{558C1200-834A-4D69-A9FF-40E6FA3EF579}" destId="{7A032E2A-030B-4205-AD93-A13E53DA6961}" srcOrd="1" destOrd="0" presId="urn:microsoft.com/office/officeart/2005/8/layout/orgChart1"/>
    <dgm:cxn modelId="{4747E586-211E-44EC-8EE3-A97EFB5966A6}" type="presParOf" srcId="{7A032E2A-030B-4205-AD93-A13E53DA6961}" destId="{A01F64CD-70A6-4F2F-AFA3-3C04F4B7B194}" srcOrd="0" destOrd="0" presId="urn:microsoft.com/office/officeart/2005/8/layout/orgChart1"/>
    <dgm:cxn modelId="{BFCA5E07-8DE1-4A36-ABC6-3E2FFAEBF1F8}" type="presParOf" srcId="{A01F64CD-70A6-4F2F-AFA3-3C04F4B7B194}" destId="{306C3EB0-01BD-46E5-BCC3-5F0A0B062540}" srcOrd="0" destOrd="0" presId="urn:microsoft.com/office/officeart/2005/8/layout/orgChart1"/>
    <dgm:cxn modelId="{3D8BB0F0-3A67-4DF6-A09B-F0C1195B7630}" type="presParOf" srcId="{A01F64CD-70A6-4F2F-AFA3-3C04F4B7B194}" destId="{2A910F48-8A2A-477B-A64B-4A3847FE748B}" srcOrd="1" destOrd="0" presId="urn:microsoft.com/office/officeart/2005/8/layout/orgChart1"/>
    <dgm:cxn modelId="{D8888C1C-EABC-45A1-9D46-97BEE4C6F461}" type="presParOf" srcId="{7A032E2A-030B-4205-AD93-A13E53DA6961}" destId="{3F3F5830-7F1C-481A-B056-3C7FBB6C64CE}" srcOrd="1" destOrd="0" presId="urn:microsoft.com/office/officeart/2005/8/layout/orgChart1"/>
    <dgm:cxn modelId="{FD0B96EE-1DCC-44E1-A881-9BA18B1ACB3D}" type="presParOf" srcId="{7A032E2A-030B-4205-AD93-A13E53DA6961}" destId="{7F988CED-C096-4309-9871-9A1F8EB9A215}"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87C4B-1289-49B5-A209-AD0D0AE120F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EBB8C28A-F6AD-4CBC-BC71-6026A4140098}">
      <dgm:prSet custT="1"/>
      <dgm:spPr>
        <a:solidFill>
          <a:schemeClr val="accent2">
            <a:lumMod val="40000"/>
            <a:lumOff val="60000"/>
          </a:schemeClr>
        </a:solidFill>
      </dgm:spPr>
      <dgm:t>
        <a:bodyPr/>
        <a:lstStyle/>
        <a:p>
          <a:pPr rtl="0"/>
          <a:r>
            <a:rPr lang="en-US" sz="2200" dirty="0">
              <a:solidFill>
                <a:schemeClr val="bg1"/>
              </a:solidFill>
            </a:rPr>
            <a:t>аҳолининг ҳуқуқий онги ва ҳуқуқий маданиятини юксалтириш, жамиятда коррупцияга нисбатан муросасиз муносабатни шакллантириш;</a:t>
          </a:r>
          <a:endParaRPr lang="ru-RU" sz="2200" dirty="0">
            <a:solidFill>
              <a:schemeClr val="bg1"/>
            </a:solidFill>
          </a:endParaRPr>
        </a:p>
      </dgm:t>
    </dgm:pt>
    <dgm:pt modelId="{D297B0BE-EBC2-4BAA-A207-D09B83B67C61}" cxnId="{2BF985FD-EF42-4323-B7F8-5ADFAB96DA1A}" type="parTrans">
      <dgm:prSet/>
      <dgm:spPr/>
      <dgm:t>
        <a:bodyPr/>
        <a:lstStyle/>
        <a:p>
          <a:endParaRPr lang="ru-RU"/>
        </a:p>
      </dgm:t>
    </dgm:pt>
    <dgm:pt modelId="{7B7B9DCA-E2E7-4B31-86BE-CCD598996691}" cxnId="{2BF985FD-EF42-4323-B7F8-5ADFAB96DA1A}" type="sibTrans">
      <dgm:prSet/>
      <dgm:spPr/>
      <dgm:t>
        <a:bodyPr/>
        <a:lstStyle/>
        <a:p>
          <a:endParaRPr lang="ru-RU"/>
        </a:p>
      </dgm:t>
    </dgm:pt>
    <dgm:pt modelId="{2899A1DC-1299-4CEE-92EF-53D1F4EE2FA8}">
      <dgm:prSet custT="1"/>
      <dgm:spPr>
        <a:solidFill>
          <a:schemeClr val="accent4">
            <a:lumMod val="60000"/>
            <a:lumOff val="40000"/>
          </a:schemeClr>
        </a:solidFill>
      </dgm:spPr>
      <dgm:t>
        <a:bodyPr/>
        <a:lstStyle/>
        <a:p>
          <a:pPr rtl="0"/>
          <a:r>
            <a:rPr lang="en-US" sz="2200" dirty="0">
              <a:solidFill>
                <a:schemeClr val="bg1"/>
              </a:solidFill>
            </a:rPr>
            <a:t>давлат ва жамият ҳаётининг барча соҳаларида коррупциянинг олдини олишга доир чора-тадбирларни амалга ошириш;</a:t>
          </a:r>
          <a:endParaRPr lang="ru-RU" sz="2200" dirty="0">
            <a:solidFill>
              <a:schemeClr val="bg1"/>
            </a:solidFill>
          </a:endParaRPr>
        </a:p>
      </dgm:t>
    </dgm:pt>
    <dgm:pt modelId="{4433F973-1509-4632-BBE7-28ED10E788AD}" cxnId="{BC17BE8A-DF1B-4503-B92E-390D02CA98DF}" type="parTrans">
      <dgm:prSet/>
      <dgm:spPr/>
      <dgm:t>
        <a:bodyPr/>
        <a:lstStyle/>
        <a:p>
          <a:endParaRPr lang="ru-RU"/>
        </a:p>
      </dgm:t>
    </dgm:pt>
    <dgm:pt modelId="{865AA125-3D08-4E72-A801-3C63F898F2C1}" cxnId="{BC17BE8A-DF1B-4503-B92E-390D02CA98DF}" type="sibTrans">
      <dgm:prSet/>
      <dgm:spPr/>
      <dgm:t>
        <a:bodyPr/>
        <a:lstStyle/>
        <a:p>
          <a:endParaRPr lang="ru-RU"/>
        </a:p>
      </dgm:t>
    </dgm:pt>
    <dgm:pt modelId="{04036704-D829-48AB-8AB1-85BD225E2ADC}">
      <dgm:prSet custT="1"/>
      <dgm:spPr>
        <a:solidFill>
          <a:schemeClr val="accent5">
            <a:lumMod val="60000"/>
            <a:lumOff val="40000"/>
          </a:schemeClr>
        </a:solidFill>
      </dgm:spPr>
      <dgm:t>
        <a:bodyPr/>
        <a:lstStyle/>
        <a:p>
          <a:pPr rtl="0"/>
          <a:r>
            <a:rPr lang="en-US" sz="1800" dirty="0">
              <a:solidFill>
                <a:srgbClr val="FF0000"/>
              </a:solidFill>
            </a:rPr>
            <a:t>коррупцияга оид ҳуқуқбузарликларни ўз вақтида аниқлаш, уларга чек қўйиш, уларнинг оқибатларини, уларга имкон берувчи сабаблар ва шарт-шароитларни бартараф этиш, коррупцияга оид ҳуқуқбузарликларни содир этганлик учун жавобгарликнинг муқаррарлиги принципини таъминлаш</a:t>
          </a:r>
          <a:endParaRPr lang="ru-RU" sz="1800" dirty="0">
            <a:solidFill>
              <a:srgbClr val="FF0000"/>
            </a:solidFill>
          </a:endParaRPr>
        </a:p>
      </dgm:t>
    </dgm:pt>
    <dgm:pt modelId="{75628084-7B19-49C9-9D45-FC136EB005F0}" cxnId="{75E08628-51A7-4496-A350-3518A415FE40}" type="parTrans">
      <dgm:prSet/>
      <dgm:spPr/>
      <dgm:t>
        <a:bodyPr/>
        <a:lstStyle/>
        <a:p>
          <a:endParaRPr lang="ru-RU"/>
        </a:p>
      </dgm:t>
    </dgm:pt>
    <dgm:pt modelId="{73E48ADB-595E-425C-B441-467559450E94}" cxnId="{75E08628-51A7-4496-A350-3518A415FE40}" type="sibTrans">
      <dgm:prSet/>
      <dgm:spPr/>
      <dgm:t>
        <a:bodyPr/>
        <a:lstStyle/>
        <a:p>
          <a:endParaRPr lang="ru-RU"/>
        </a:p>
      </dgm:t>
    </dgm:pt>
    <dgm:pt modelId="{6415D500-882D-497A-BA53-AAA61EE7B9BA}" type="pres">
      <dgm:prSet presAssocID="{1B587C4B-1289-49B5-A209-AD0D0AE120F6}" presName="CompostProcess" presStyleCnt="0">
        <dgm:presLayoutVars>
          <dgm:dir/>
          <dgm:resizeHandles val="exact"/>
        </dgm:presLayoutVars>
      </dgm:prSet>
      <dgm:spPr/>
    </dgm:pt>
    <dgm:pt modelId="{138FB722-1532-4CEB-9982-0BAD5469724B}" type="pres">
      <dgm:prSet presAssocID="{1B587C4B-1289-49B5-A209-AD0D0AE120F6}" presName="arrow" presStyleLbl="bgShp" presStyleIdx="0" presStyleCnt="1"/>
      <dgm:spPr/>
    </dgm:pt>
    <dgm:pt modelId="{5F55EB13-39A9-4663-AE2D-79EEB80BF269}" type="pres">
      <dgm:prSet presAssocID="{1B587C4B-1289-49B5-A209-AD0D0AE120F6}" presName="linearProcess" presStyleCnt="0"/>
      <dgm:spPr/>
    </dgm:pt>
    <dgm:pt modelId="{153A95F4-1835-47DB-ADC5-77CAAB10FB39}" type="pres">
      <dgm:prSet presAssocID="{EBB8C28A-F6AD-4CBC-BC71-6026A4140098}" presName="textNode" presStyleLbl="node1" presStyleIdx="0" presStyleCnt="3" custScaleY="208445">
        <dgm:presLayoutVars>
          <dgm:bulletEnabled val="1"/>
        </dgm:presLayoutVars>
      </dgm:prSet>
      <dgm:spPr/>
    </dgm:pt>
    <dgm:pt modelId="{DD4596A5-0C1E-44B0-8BDC-16B3F3BFB59A}" type="pres">
      <dgm:prSet presAssocID="{7B7B9DCA-E2E7-4B31-86BE-CCD598996691}" presName="sibTrans" presStyleCnt="0"/>
      <dgm:spPr/>
    </dgm:pt>
    <dgm:pt modelId="{7F4A2D8D-65EA-4F53-A4AE-3315FFB10471}" type="pres">
      <dgm:prSet presAssocID="{2899A1DC-1299-4CEE-92EF-53D1F4EE2FA8}" presName="textNode" presStyleLbl="node1" presStyleIdx="1" presStyleCnt="3" custScaleY="196093">
        <dgm:presLayoutVars>
          <dgm:bulletEnabled val="1"/>
        </dgm:presLayoutVars>
      </dgm:prSet>
      <dgm:spPr/>
    </dgm:pt>
    <dgm:pt modelId="{96AB56E3-A4CC-42F4-877C-6E741973E2A1}" type="pres">
      <dgm:prSet presAssocID="{865AA125-3D08-4E72-A801-3C63F898F2C1}" presName="sibTrans" presStyleCnt="0"/>
      <dgm:spPr/>
    </dgm:pt>
    <dgm:pt modelId="{B3184A62-4986-40F7-A262-A9449FDA3247}" type="pres">
      <dgm:prSet presAssocID="{04036704-D829-48AB-8AB1-85BD225E2ADC}" presName="textNode" presStyleLbl="node1" presStyleIdx="2" presStyleCnt="3" custScaleX="111202" custScaleY="191976">
        <dgm:presLayoutVars>
          <dgm:bulletEnabled val="1"/>
        </dgm:presLayoutVars>
      </dgm:prSet>
      <dgm:spPr/>
    </dgm:pt>
  </dgm:ptLst>
  <dgm:cxnLst>
    <dgm:cxn modelId="{75E08628-51A7-4496-A350-3518A415FE40}" srcId="{1B587C4B-1289-49B5-A209-AD0D0AE120F6}" destId="{04036704-D829-48AB-8AB1-85BD225E2ADC}" srcOrd="2" destOrd="0" parTransId="{75628084-7B19-49C9-9D45-FC136EB005F0}" sibTransId="{73E48ADB-595E-425C-B441-467559450E94}"/>
    <dgm:cxn modelId="{ECB10055-C2FD-4BE1-8AC9-EAD47054938D}" type="presOf" srcId="{04036704-D829-48AB-8AB1-85BD225E2ADC}" destId="{B3184A62-4986-40F7-A262-A9449FDA3247}" srcOrd="0" destOrd="0" presId="urn:microsoft.com/office/officeart/2005/8/layout/hProcess9"/>
    <dgm:cxn modelId="{049EF076-E930-43E4-A4F4-8BAE4EF85DE8}" type="presOf" srcId="{1B587C4B-1289-49B5-A209-AD0D0AE120F6}" destId="{6415D500-882D-497A-BA53-AAA61EE7B9BA}" srcOrd="0" destOrd="0" presId="urn:microsoft.com/office/officeart/2005/8/layout/hProcess9"/>
    <dgm:cxn modelId="{BC17BE8A-DF1B-4503-B92E-390D02CA98DF}" srcId="{1B587C4B-1289-49B5-A209-AD0D0AE120F6}" destId="{2899A1DC-1299-4CEE-92EF-53D1F4EE2FA8}" srcOrd="1" destOrd="0" parTransId="{4433F973-1509-4632-BBE7-28ED10E788AD}" sibTransId="{865AA125-3D08-4E72-A801-3C63F898F2C1}"/>
    <dgm:cxn modelId="{AF7425E2-5F50-4371-AD3E-C0F037350199}" type="presOf" srcId="{EBB8C28A-F6AD-4CBC-BC71-6026A4140098}" destId="{153A95F4-1835-47DB-ADC5-77CAAB10FB39}" srcOrd="0" destOrd="0" presId="urn:microsoft.com/office/officeart/2005/8/layout/hProcess9"/>
    <dgm:cxn modelId="{51E367FB-280B-4E0D-9B4D-8EBC82DD0F08}" type="presOf" srcId="{2899A1DC-1299-4CEE-92EF-53D1F4EE2FA8}" destId="{7F4A2D8D-65EA-4F53-A4AE-3315FFB10471}" srcOrd="0" destOrd="0" presId="urn:microsoft.com/office/officeart/2005/8/layout/hProcess9"/>
    <dgm:cxn modelId="{2BF985FD-EF42-4323-B7F8-5ADFAB96DA1A}" srcId="{1B587C4B-1289-49B5-A209-AD0D0AE120F6}" destId="{EBB8C28A-F6AD-4CBC-BC71-6026A4140098}" srcOrd="0" destOrd="0" parTransId="{D297B0BE-EBC2-4BAA-A207-D09B83B67C61}" sibTransId="{7B7B9DCA-E2E7-4B31-86BE-CCD598996691}"/>
    <dgm:cxn modelId="{88A4A2E6-3938-40BB-960D-45BE73EE8F77}" type="presParOf" srcId="{6415D500-882D-497A-BA53-AAA61EE7B9BA}" destId="{138FB722-1532-4CEB-9982-0BAD5469724B}" srcOrd="0" destOrd="0" presId="urn:microsoft.com/office/officeart/2005/8/layout/hProcess9"/>
    <dgm:cxn modelId="{3FDBBCF5-5693-40FF-BAA1-C30DA9F70DA3}" type="presParOf" srcId="{6415D500-882D-497A-BA53-AAA61EE7B9BA}" destId="{5F55EB13-39A9-4663-AE2D-79EEB80BF269}" srcOrd="1" destOrd="0" presId="urn:microsoft.com/office/officeart/2005/8/layout/hProcess9"/>
    <dgm:cxn modelId="{EBF0CEE4-16A8-47EE-94FD-298676322453}" type="presParOf" srcId="{5F55EB13-39A9-4663-AE2D-79EEB80BF269}" destId="{153A95F4-1835-47DB-ADC5-77CAAB10FB39}" srcOrd="0" destOrd="0" presId="urn:microsoft.com/office/officeart/2005/8/layout/hProcess9"/>
    <dgm:cxn modelId="{DFF2318B-9F7C-40E8-9B40-3EDBF093E7BD}" type="presParOf" srcId="{5F55EB13-39A9-4663-AE2D-79EEB80BF269}" destId="{DD4596A5-0C1E-44B0-8BDC-16B3F3BFB59A}" srcOrd="1" destOrd="0" presId="urn:microsoft.com/office/officeart/2005/8/layout/hProcess9"/>
    <dgm:cxn modelId="{4B3775D5-D9A0-4E56-B203-9563F0B9E184}" type="presParOf" srcId="{5F55EB13-39A9-4663-AE2D-79EEB80BF269}" destId="{7F4A2D8D-65EA-4F53-A4AE-3315FFB10471}" srcOrd="2" destOrd="0" presId="urn:microsoft.com/office/officeart/2005/8/layout/hProcess9"/>
    <dgm:cxn modelId="{5DFA365B-6658-44AE-9AC6-606C71E95385}" type="presParOf" srcId="{5F55EB13-39A9-4663-AE2D-79EEB80BF269}" destId="{96AB56E3-A4CC-42F4-877C-6E741973E2A1}" srcOrd="3" destOrd="0" presId="urn:microsoft.com/office/officeart/2005/8/layout/hProcess9"/>
    <dgm:cxn modelId="{A8B0C695-0825-4534-92DB-2FA5F8B26EFD}" type="presParOf" srcId="{5F55EB13-39A9-4663-AE2D-79EEB80BF269}" destId="{B3184A62-4986-40F7-A262-A9449FDA3247}"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377FF-C9BB-40AF-8211-BA5A3EABDC5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4E417D1E-0D9F-4013-B17B-AFB1C2F339E5}">
      <dgm:prSet/>
      <dgm:spPr>
        <a:solidFill>
          <a:schemeClr val="accent6">
            <a:lumMod val="75000"/>
          </a:schemeClr>
        </a:solidFill>
      </dgm:spPr>
      <dgm:t>
        <a:bodyPr/>
        <a:lstStyle/>
        <a:p>
          <a:pPr rtl="0"/>
          <a:r>
            <a:rPr lang="en-US" dirty="0">
              <a:solidFill>
                <a:schemeClr val="bg1"/>
              </a:solidFill>
            </a:rPr>
            <a:t>барча вилоят, туман (шаҳар) ҳокимлари ўз ҳудудларида, тармоқ раҳбарлари ўз тизимларида агентлик билан бирга бир ой муддатда Коррупциядан холи дастурини ишлаб чиқади. Бунда очиқлик ва ошкораликни таъминлаш ҳамда соҳаларни рақамлаштириш энг асосий вазифа бўлади;</a:t>
          </a:r>
          <a:endParaRPr lang="ru-RU" dirty="0">
            <a:solidFill>
              <a:schemeClr val="bg1"/>
            </a:solidFill>
          </a:endParaRPr>
        </a:p>
      </dgm:t>
    </dgm:pt>
    <dgm:pt modelId="{B53D63E6-B51D-4D80-9464-30D98AEB43FF}" cxnId="{1AC28D33-C980-40A0-B1A3-E78DEE22D7FB}" type="parTrans">
      <dgm:prSet/>
      <dgm:spPr/>
      <dgm:t>
        <a:bodyPr/>
        <a:lstStyle/>
        <a:p>
          <a:endParaRPr lang="ru-RU"/>
        </a:p>
      </dgm:t>
    </dgm:pt>
    <dgm:pt modelId="{9C8A4326-F570-4B98-83D3-EA998C539C1E}" cxnId="{1AC28D33-C980-40A0-B1A3-E78DEE22D7FB}" type="sibTrans">
      <dgm:prSet/>
      <dgm:spPr/>
      <dgm:t>
        <a:bodyPr/>
        <a:lstStyle/>
        <a:p>
          <a:endParaRPr lang="ru-RU"/>
        </a:p>
      </dgm:t>
    </dgm:pt>
    <dgm:pt modelId="{F06F4756-3F18-4991-B250-17CB1F8A78D7}">
      <dgm:prSet/>
      <dgm:spPr>
        <a:solidFill>
          <a:schemeClr val="accent5">
            <a:lumMod val="60000"/>
            <a:lumOff val="40000"/>
          </a:schemeClr>
        </a:solidFill>
      </dgm:spPr>
      <dgm:t>
        <a:bodyPr/>
        <a:lstStyle/>
        <a:p>
          <a:pPr rtl="0"/>
          <a:r>
            <a:rPr lang="en-US" dirty="0">
              <a:solidFill>
                <a:schemeClr val="bg1"/>
              </a:solidFill>
            </a:rPr>
            <a:t>коррупциянинг олдини олишда таъсирчан парламент ва жамоатчилик назорати йўлга қўйилади. Жумладан, агентлик коррупцияга қарши курашиш ишларининг ҳолатини таҳлил қилиб, ҳар йили Президент ва Олий Мажлис палаталарига миллий ҳисобот киритиб боради;</a:t>
          </a:r>
          <a:endParaRPr lang="ru-RU" dirty="0">
            <a:solidFill>
              <a:schemeClr val="bg1"/>
            </a:solidFill>
          </a:endParaRPr>
        </a:p>
      </dgm:t>
    </dgm:pt>
    <dgm:pt modelId="{A79039F1-40AC-4372-BDD8-3B1679CCB34D}" cxnId="{AA5F4C38-D81F-4E1D-9CCA-42F9CA51F49E}" type="parTrans">
      <dgm:prSet/>
      <dgm:spPr/>
      <dgm:t>
        <a:bodyPr/>
        <a:lstStyle/>
        <a:p>
          <a:endParaRPr lang="ru-RU"/>
        </a:p>
      </dgm:t>
    </dgm:pt>
    <dgm:pt modelId="{F6119A36-871D-44A6-A182-190179390D57}" cxnId="{AA5F4C38-D81F-4E1D-9CCA-42F9CA51F49E}" type="sibTrans">
      <dgm:prSet/>
      <dgm:spPr/>
      <dgm:t>
        <a:bodyPr/>
        <a:lstStyle/>
        <a:p>
          <a:endParaRPr lang="ru-RU"/>
        </a:p>
      </dgm:t>
    </dgm:pt>
    <dgm:pt modelId="{E6B28385-A12B-4460-8EAF-89F05770F666}">
      <dgm:prSet custT="1"/>
      <dgm:spPr>
        <a:solidFill>
          <a:schemeClr val="accent3">
            <a:lumMod val="60000"/>
            <a:lumOff val="40000"/>
          </a:schemeClr>
        </a:solidFill>
      </dgm:spPr>
      <dgm:t>
        <a:bodyPr/>
        <a:lstStyle/>
        <a:p>
          <a:pPr rtl="0"/>
          <a:r>
            <a:rPr lang="en-US" sz="2000" dirty="0">
              <a:solidFill>
                <a:schemeClr val="bg1"/>
              </a:solidFill>
            </a:rPr>
            <a:t>агентлик кенг жамоатчилик, оммавий ахборот воситалари, фуқаролик жамиятининг бошқа институтлари билан бирга аҳоли ва тадбиркорларнинг коррупцияга муносабатини ўрганиб бориши ва давлат идоралари фаолиятини баҳолаб боради</a:t>
          </a:r>
          <a:endParaRPr lang="ru-RU" sz="2000" dirty="0">
            <a:solidFill>
              <a:schemeClr val="bg1"/>
            </a:solidFill>
          </a:endParaRPr>
        </a:p>
      </dgm:t>
    </dgm:pt>
    <dgm:pt modelId="{F5133089-2A4E-493A-90FD-E2AB7488C9DB}" cxnId="{34B96C84-65DE-4863-9809-0B41A03D235D}" type="parTrans">
      <dgm:prSet/>
      <dgm:spPr/>
      <dgm:t>
        <a:bodyPr/>
        <a:lstStyle/>
        <a:p>
          <a:endParaRPr lang="ru-RU"/>
        </a:p>
      </dgm:t>
    </dgm:pt>
    <dgm:pt modelId="{35F2495F-B32B-4FD7-AEF4-96681131D49C}" cxnId="{34B96C84-65DE-4863-9809-0B41A03D235D}" type="sibTrans">
      <dgm:prSet/>
      <dgm:spPr/>
      <dgm:t>
        <a:bodyPr/>
        <a:lstStyle/>
        <a:p>
          <a:endParaRPr lang="ru-RU"/>
        </a:p>
      </dgm:t>
    </dgm:pt>
    <dgm:pt modelId="{F2E6711D-333B-41CA-9CDA-9760471210C2}" type="pres">
      <dgm:prSet presAssocID="{2DE377FF-C9BB-40AF-8211-BA5A3EABDC52}" presName="Name0" presStyleCnt="0">
        <dgm:presLayoutVars>
          <dgm:dir/>
          <dgm:animLvl val="lvl"/>
          <dgm:resizeHandles val="exact"/>
        </dgm:presLayoutVars>
      </dgm:prSet>
      <dgm:spPr/>
    </dgm:pt>
    <dgm:pt modelId="{A965A330-35A5-4277-AAAF-78D7A36E8877}" type="pres">
      <dgm:prSet presAssocID="{4E417D1E-0D9F-4013-B17B-AFB1C2F339E5}" presName="linNode" presStyleCnt="0"/>
      <dgm:spPr/>
    </dgm:pt>
    <dgm:pt modelId="{0F34DD1D-B922-470A-A073-F4BE75EBD254}" type="pres">
      <dgm:prSet presAssocID="{4E417D1E-0D9F-4013-B17B-AFB1C2F339E5}" presName="parentText" presStyleLbl="node1" presStyleIdx="0" presStyleCnt="3" custScaleX="276823">
        <dgm:presLayoutVars>
          <dgm:chMax val="1"/>
          <dgm:bulletEnabled val="1"/>
        </dgm:presLayoutVars>
      </dgm:prSet>
      <dgm:spPr/>
    </dgm:pt>
    <dgm:pt modelId="{2E49D764-2753-41FF-8CE5-36343D07227C}" type="pres">
      <dgm:prSet presAssocID="{9C8A4326-F570-4B98-83D3-EA998C539C1E}" presName="sp" presStyleCnt="0"/>
      <dgm:spPr/>
    </dgm:pt>
    <dgm:pt modelId="{CEE1CC79-7BCA-48B6-9732-BE70CBF5923E}" type="pres">
      <dgm:prSet presAssocID="{F06F4756-3F18-4991-B250-17CB1F8A78D7}" presName="linNode" presStyleCnt="0"/>
      <dgm:spPr/>
    </dgm:pt>
    <dgm:pt modelId="{9B76768E-54D7-4980-9928-318135DBC941}" type="pres">
      <dgm:prSet presAssocID="{F06F4756-3F18-4991-B250-17CB1F8A78D7}" presName="parentText" presStyleLbl="node1" presStyleIdx="1" presStyleCnt="3" custScaleX="277778">
        <dgm:presLayoutVars>
          <dgm:chMax val="1"/>
          <dgm:bulletEnabled val="1"/>
        </dgm:presLayoutVars>
      </dgm:prSet>
      <dgm:spPr/>
    </dgm:pt>
    <dgm:pt modelId="{10B547DC-4261-475B-967A-4FA52F697E5C}" type="pres">
      <dgm:prSet presAssocID="{F6119A36-871D-44A6-A182-190179390D57}" presName="sp" presStyleCnt="0"/>
      <dgm:spPr/>
    </dgm:pt>
    <dgm:pt modelId="{64A7FA4F-A8ED-43B4-A9C9-7AB51A93283E}" type="pres">
      <dgm:prSet presAssocID="{E6B28385-A12B-4460-8EAF-89F05770F666}" presName="linNode" presStyleCnt="0"/>
      <dgm:spPr/>
    </dgm:pt>
    <dgm:pt modelId="{D18C5538-69CA-412B-BD0D-A3896FD86D24}" type="pres">
      <dgm:prSet presAssocID="{E6B28385-A12B-4460-8EAF-89F05770F666}" presName="parentText" presStyleLbl="node1" presStyleIdx="2" presStyleCnt="3" custScaleX="277778">
        <dgm:presLayoutVars>
          <dgm:chMax val="1"/>
          <dgm:bulletEnabled val="1"/>
        </dgm:presLayoutVars>
      </dgm:prSet>
      <dgm:spPr/>
    </dgm:pt>
  </dgm:ptLst>
  <dgm:cxnLst>
    <dgm:cxn modelId="{1AC28D33-C980-40A0-B1A3-E78DEE22D7FB}" srcId="{2DE377FF-C9BB-40AF-8211-BA5A3EABDC52}" destId="{4E417D1E-0D9F-4013-B17B-AFB1C2F339E5}" srcOrd="0" destOrd="0" parTransId="{B53D63E6-B51D-4D80-9464-30D98AEB43FF}" sibTransId="{9C8A4326-F570-4B98-83D3-EA998C539C1E}"/>
    <dgm:cxn modelId="{AA5F4C38-D81F-4E1D-9CCA-42F9CA51F49E}" srcId="{2DE377FF-C9BB-40AF-8211-BA5A3EABDC52}" destId="{F06F4756-3F18-4991-B250-17CB1F8A78D7}" srcOrd="1" destOrd="0" parTransId="{A79039F1-40AC-4372-BDD8-3B1679CCB34D}" sibTransId="{F6119A36-871D-44A6-A182-190179390D57}"/>
    <dgm:cxn modelId="{34B96C84-65DE-4863-9809-0B41A03D235D}" srcId="{2DE377FF-C9BB-40AF-8211-BA5A3EABDC52}" destId="{E6B28385-A12B-4460-8EAF-89F05770F666}" srcOrd="2" destOrd="0" parTransId="{F5133089-2A4E-493A-90FD-E2AB7488C9DB}" sibTransId="{35F2495F-B32B-4FD7-AEF4-96681131D49C}"/>
    <dgm:cxn modelId="{11622EAC-0380-4A89-B85A-1E101239BE45}" type="presOf" srcId="{4E417D1E-0D9F-4013-B17B-AFB1C2F339E5}" destId="{0F34DD1D-B922-470A-A073-F4BE75EBD254}" srcOrd="0" destOrd="0" presId="urn:microsoft.com/office/officeart/2005/8/layout/vList5"/>
    <dgm:cxn modelId="{FE80BAC9-A416-432C-8DBD-C8FE1284EB47}" type="presOf" srcId="{E6B28385-A12B-4460-8EAF-89F05770F666}" destId="{D18C5538-69CA-412B-BD0D-A3896FD86D24}" srcOrd="0" destOrd="0" presId="urn:microsoft.com/office/officeart/2005/8/layout/vList5"/>
    <dgm:cxn modelId="{EF616AD4-6DCD-428C-9AE3-13EEC93018F4}" type="presOf" srcId="{2DE377FF-C9BB-40AF-8211-BA5A3EABDC52}" destId="{F2E6711D-333B-41CA-9CDA-9760471210C2}" srcOrd="0" destOrd="0" presId="urn:microsoft.com/office/officeart/2005/8/layout/vList5"/>
    <dgm:cxn modelId="{B32F76E1-8F7D-4F5F-A400-DB3EC835A01E}" type="presOf" srcId="{F06F4756-3F18-4991-B250-17CB1F8A78D7}" destId="{9B76768E-54D7-4980-9928-318135DBC941}" srcOrd="0" destOrd="0" presId="urn:microsoft.com/office/officeart/2005/8/layout/vList5"/>
    <dgm:cxn modelId="{607F773F-8B12-4DBA-A56A-A1EB7A70F61B}" type="presParOf" srcId="{F2E6711D-333B-41CA-9CDA-9760471210C2}" destId="{A965A330-35A5-4277-AAAF-78D7A36E8877}" srcOrd="0" destOrd="0" presId="urn:microsoft.com/office/officeart/2005/8/layout/vList5"/>
    <dgm:cxn modelId="{AA75F6D0-A220-43B0-8012-24F4B2BD8C3A}" type="presParOf" srcId="{A965A330-35A5-4277-AAAF-78D7A36E8877}" destId="{0F34DD1D-B922-470A-A073-F4BE75EBD254}" srcOrd="0" destOrd="0" presId="urn:microsoft.com/office/officeart/2005/8/layout/vList5"/>
    <dgm:cxn modelId="{B2B290A7-370E-4338-B0C2-358BC579D616}" type="presParOf" srcId="{F2E6711D-333B-41CA-9CDA-9760471210C2}" destId="{2E49D764-2753-41FF-8CE5-36343D07227C}" srcOrd="1" destOrd="0" presId="urn:microsoft.com/office/officeart/2005/8/layout/vList5"/>
    <dgm:cxn modelId="{F4EA2DD8-70E6-48B5-B397-A1E6BC9F771E}" type="presParOf" srcId="{F2E6711D-333B-41CA-9CDA-9760471210C2}" destId="{CEE1CC79-7BCA-48B6-9732-BE70CBF5923E}" srcOrd="2" destOrd="0" presId="urn:microsoft.com/office/officeart/2005/8/layout/vList5"/>
    <dgm:cxn modelId="{E90F9872-17BF-4F15-84B4-39183EE7AE66}" type="presParOf" srcId="{CEE1CC79-7BCA-48B6-9732-BE70CBF5923E}" destId="{9B76768E-54D7-4980-9928-318135DBC941}" srcOrd="0" destOrd="0" presId="urn:microsoft.com/office/officeart/2005/8/layout/vList5"/>
    <dgm:cxn modelId="{35B0E275-C2B1-4CAF-8465-72B578DB4F00}" type="presParOf" srcId="{F2E6711D-333B-41CA-9CDA-9760471210C2}" destId="{10B547DC-4261-475B-967A-4FA52F697E5C}" srcOrd="3" destOrd="0" presId="urn:microsoft.com/office/officeart/2005/8/layout/vList5"/>
    <dgm:cxn modelId="{530C5038-D3D2-4FAA-8849-2792580F093B}" type="presParOf" srcId="{F2E6711D-333B-41CA-9CDA-9760471210C2}" destId="{64A7FA4F-A8ED-43B4-A9C9-7AB51A93283E}" srcOrd="4" destOrd="0" presId="urn:microsoft.com/office/officeart/2005/8/layout/vList5"/>
    <dgm:cxn modelId="{72AD9E8A-F49A-4761-8D39-F830C2F2CDAE}" type="presParOf" srcId="{64A7FA4F-A8ED-43B4-A9C9-7AB51A93283E}" destId="{D18C5538-69CA-412B-BD0D-A3896FD86D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2D8487-2CE6-45F3-B081-BBC11209A0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CBEE435-A3F7-4236-AD4B-CE0EB13AE8D9}">
      <dgm:prSet custT="1"/>
      <dgm:spPr>
        <a:solidFill>
          <a:schemeClr val="tx1">
            <a:lumMod val="65000"/>
          </a:schemeClr>
        </a:solidFill>
      </dgm:spPr>
      <dgm:t>
        <a:bodyPr/>
        <a:lstStyle/>
        <a:p>
          <a:pPr rtl="0"/>
          <a:r>
            <a:rPr lang="en-US" sz="2000" dirty="0">
              <a:solidFill>
                <a:srgbClr val="002060"/>
              </a:solidFill>
              <a:latin typeface="Times New Roman" panose="02020603050405020304" pitchFamily="18" charset="0"/>
              <a:cs typeface="Times New Roman" panose="02020603050405020304" pitchFamily="18" charset="0"/>
            </a:rPr>
            <a:t>фуқаролик жамияти институтлари томонидан давлат бошқарув органлари фаолияти устидан назоратнинг ўрнатилмаганлиги; </a:t>
          </a:r>
          <a:endParaRPr lang="ru-RU" sz="2000" dirty="0">
            <a:solidFill>
              <a:srgbClr val="002060"/>
            </a:solidFill>
            <a:latin typeface="Times New Roman" panose="02020603050405020304" pitchFamily="18" charset="0"/>
            <a:cs typeface="Times New Roman" panose="02020603050405020304" pitchFamily="18" charset="0"/>
          </a:endParaRPr>
        </a:p>
      </dgm:t>
    </dgm:pt>
    <dgm:pt modelId="{40AE4CE6-FA1A-43E9-91D2-4A12794F4759}" cxnId="{7B8B849C-1AEB-4E2F-BE20-7FA236A1D7EF}" type="parTrans">
      <dgm:prSet/>
      <dgm:spPr/>
      <dgm:t>
        <a:bodyPr/>
        <a:lstStyle/>
        <a:p>
          <a:endParaRPr lang="ru-RU"/>
        </a:p>
      </dgm:t>
    </dgm:pt>
    <dgm:pt modelId="{5CA2D8EC-8719-48FC-8787-12770D0344AF}" cxnId="{7B8B849C-1AEB-4E2F-BE20-7FA236A1D7EF}" type="sibTrans">
      <dgm:prSet/>
      <dgm:spPr/>
      <dgm:t>
        <a:bodyPr/>
        <a:lstStyle/>
        <a:p>
          <a:endParaRPr lang="ru-RU"/>
        </a:p>
      </dgm:t>
    </dgm:pt>
    <dgm:pt modelId="{DC19F1AB-FC3C-4DAA-9EF1-50753B7C639B}">
      <dgm:prSet custT="1"/>
      <dgm:spPr>
        <a:solidFill>
          <a:schemeClr val="bg2">
            <a:lumMod val="60000"/>
            <a:lumOff val="40000"/>
          </a:schemeClr>
        </a:solidFill>
      </dgm:spPr>
      <dgm:t>
        <a:bodyPr/>
        <a:lstStyle/>
        <a:p>
          <a:pPr rtl="0"/>
          <a:r>
            <a:rPr lang="en-US" sz="2000" dirty="0">
              <a:solidFill>
                <a:schemeClr val="bg1"/>
              </a:solidFill>
              <a:latin typeface="Times New Roman" panose="02020603050405020304" pitchFamily="18" charset="0"/>
              <a:cs typeface="Times New Roman" panose="02020603050405020304" pitchFamily="18" charset="0"/>
            </a:rPr>
            <a:t>- фуқаролик жамияти институтлари, ОАВ билан давлат бошқарув органларининг ўзаро ҳамкорлик тизимининг ишлаб чиқилмаганлиги; </a:t>
          </a:r>
          <a:endParaRPr lang="ru-RU" sz="2000" dirty="0">
            <a:solidFill>
              <a:schemeClr val="bg1"/>
            </a:solidFill>
            <a:latin typeface="Times New Roman" panose="02020603050405020304" pitchFamily="18" charset="0"/>
            <a:cs typeface="Times New Roman" panose="02020603050405020304" pitchFamily="18" charset="0"/>
          </a:endParaRPr>
        </a:p>
      </dgm:t>
    </dgm:pt>
    <dgm:pt modelId="{BB5007B3-F201-4C4E-8232-24E17A694EF4}" cxnId="{C1099C5B-0C1F-4807-8D27-F5BBFED1E82F}" type="parTrans">
      <dgm:prSet/>
      <dgm:spPr/>
      <dgm:t>
        <a:bodyPr/>
        <a:lstStyle/>
        <a:p>
          <a:endParaRPr lang="ru-RU"/>
        </a:p>
      </dgm:t>
    </dgm:pt>
    <dgm:pt modelId="{01572511-DC4D-44BE-9350-A0B56526B18E}" cxnId="{C1099C5B-0C1F-4807-8D27-F5BBFED1E82F}" type="sibTrans">
      <dgm:prSet/>
      <dgm:spPr/>
      <dgm:t>
        <a:bodyPr/>
        <a:lstStyle/>
        <a:p>
          <a:endParaRPr lang="ru-RU"/>
        </a:p>
      </dgm:t>
    </dgm:pt>
    <dgm:pt modelId="{4E64BC7F-53A2-4C97-AF5B-DD9EE45957E8}">
      <dgm:prSet custT="1"/>
      <dgm:spPr>
        <a:solidFill>
          <a:schemeClr val="tx2">
            <a:lumMod val="40000"/>
            <a:lumOff val="60000"/>
          </a:schemeClr>
        </a:solidFill>
      </dgm:spPr>
      <dgm:t>
        <a:bodyPr/>
        <a:lstStyle/>
        <a:p>
          <a:pPr rtl="0"/>
          <a:r>
            <a:rPr lang="en-US" sz="2000" dirty="0">
              <a:solidFill>
                <a:schemeClr val="bg1"/>
              </a:solidFill>
              <a:latin typeface="Times New Roman" panose="02020603050405020304" pitchFamily="18" charset="0"/>
              <a:cs typeface="Times New Roman" panose="02020603050405020304" pitchFamily="18" charset="0"/>
            </a:rPr>
            <a:t>- давлат бошқарув органларида коррупция даражаси ва унинг оқибатида келиб чиқаётган муаммоларнинг кундан-кунга ортиб бораётганлиги; </a:t>
          </a:r>
          <a:endParaRPr lang="ru-RU" sz="2000" dirty="0">
            <a:solidFill>
              <a:schemeClr val="bg1"/>
            </a:solidFill>
            <a:latin typeface="Times New Roman" panose="02020603050405020304" pitchFamily="18" charset="0"/>
            <a:cs typeface="Times New Roman" panose="02020603050405020304" pitchFamily="18" charset="0"/>
          </a:endParaRPr>
        </a:p>
      </dgm:t>
    </dgm:pt>
    <dgm:pt modelId="{BD23609A-CE16-4DAE-857C-6673FB423A8A}" cxnId="{F5D4105D-BA2F-44A2-8788-5627C036AF41}" type="parTrans">
      <dgm:prSet/>
      <dgm:spPr/>
      <dgm:t>
        <a:bodyPr/>
        <a:lstStyle/>
        <a:p>
          <a:endParaRPr lang="ru-RU"/>
        </a:p>
      </dgm:t>
    </dgm:pt>
    <dgm:pt modelId="{49948692-81FD-4D10-8A17-8E2B32EB7CD2}" cxnId="{F5D4105D-BA2F-44A2-8788-5627C036AF41}" type="sibTrans">
      <dgm:prSet/>
      <dgm:spPr/>
      <dgm:t>
        <a:bodyPr/>
        <a:lstStyle/>
        <a:p>
          <a:endParaRPr lang="ru-RU"/>
        </a:p>
      </dgm:t>
    </dgm:pt>
    <dgm:pt modelId="{E50E046D-4C8F-4212-B5A4-B15C8247DB57}">
      <dgm:prSet custT="1"/>
      <dgm:spPr>
        <a:solidFill>
          <a:schemeClr val="accent2">
            <a:lumMod val="40000"/>
            <a:lumOff val="60000"/>
          </a:schemeClr>
        </a:solidFill>
      </dgm:spPr>
      <dgm:t>
        <a:bodyPr/>
        <a:lstStyle/>
        <a:p>
          <a:pPr rtl="0"/>
          <a:r>
            <a:rPr lang="en-US" sz="1800" dirty="0">
              <a:solidFill>
                <a:schemeClr val="bg1"/>
              </a:solidFill>
              <a:latin typeface="Times New Roman" panose="02020603050405020304" pitchFamily="18" charset="0"/>
              <a:cs typeface="Times New Roman" panose="02020603050405020304" pitchFamily="18" charset="0"/>
            </a:rPr>
            <a:t>- коррупциянинг олдини олиш ва унга қарши курашиш билан шуғулланувчи ҳуқуқни муҳофаза қилувчи органлар ва халқаро ташкилотлар ўртасидаги ҳамкорликни ташкил этиш, мувофиқлаштириш ва амалга ошириш соҳасидаги муаммоларнинг мавжудлиги; </a:t>
          </a:r>
          <a:endParaRPr lang="ru-RU" sz="1800" dirty="0">
            <a:solidFill>
              <a:schemeClr val="bg1"/>
            </a:solidFill>
            <a:latin typeface="Times New Roman" panose="02020603050405020304" pitchFamily="18" charset="0"/>
            <a:cs typeface="Times New Roman" panose="02020603050405020304" pitchFamily="18" charset="0"/>
          </a:endParaRPr>
        </a:p>
      </dgm:t>
    </dgm:pt>
    <dgm:pt modelId="{D749B837-7761-49E7-8E50-965FB87F21E5}" cxnId="{8ABDDE27-EA25-40F7-97BD-16B33D28CFB8}" type="parTrans">
      <dgm:prSet/>
      <dgm:spPr/>
      <dgm:t>
        <a:bodyPr/>
        <a:lstStyle/>
        <a:p>
          <a:endParaRPr lang="ru-RU"/>
        </a:p>
      </dgm:t>
    </dgm:pt>
    <dgm:pt modelId="{F6C47EAC-F78D-4AEF-9D5A-3535E77E5237}" cxnId="{8ABDDE27-EA25-40F7-97BD-16B33D28CFB8}" type="sibTrans">
      <dgm:prSet/>
      <dgm:spPr/>
      <dgm:t>
        <a:bodyPr/>
        <a:lstStyle/>
        <a:p>
          <a:endParaRPr lang="ru-RU"/>
        </a:p>
      </dgm:t>
    </dgm:pt>
    <dgm:pt modelId="{824C5577-C98D-4D32-AE23-42EE1D1BBC17}">
      <dgm:prSet custT="1"/>
      <dgm:spPr>
        <a:solidFill>
          <a:schemeClr val="accent4">
            <a:lumMod val="60000"/>
            <a:lumOff val="40000"/>
          </a:schemeClr>
        </a:solidFill>
      </dgm:spPr>
      <dgm:t>
        <a:bodyPr/>
        <a:lstStyle/>
        <a:p>
          <a:pPr rtl="0"/>
          <a:r>
            <a:rPr lang="en-US" sz="2000" dirty="0">
              <a:solidFill>
                <a:schemeClr val="bg1"/>
              </a:solidFill>
              <a:latin typeface="Times New Roman" panose="02020603050405020304" pitchFamily="18" charset="0"/>
              <a:cs typeface="Times New Roman" panose="02020603050405020304" pitchFamily="18" charset="0"/>
            </a:rPr>
            <a:t>- фуқаролик жамияти институтларининг давлат бошқарув фаолиятида иштирокининг сустлиги, таъсир чораларининг кучсизлиги, аралашувининг йўқлиги; </a:t>
          </a:r>
          <a:endParaRPr lang="ru-RU" sz="2000" dirty="0">
            <a:solidFill>
              <a:schemeClr val="bg1"/>
            </a:solidFill>
            <a:latin typeface="Times New Roman" panose="02020603050405020304" pitchFamily="18" charset="0"/>
            <a:cs typeface="Times New Roman" panose="02020603050405020304" pitchFamily="18" charset="0"/>
          </a:endParaRPr>
        </a:p>
      </dgm:t>
    </dgm:pt>
    <dgm:pt modelId="{72A7CD87-3C02-4B0B-A507-BA1C003B69A3}" cxnId="{C9FC0D85-34C9-4490-BD83-7CA92B2CBCE1}" type="parTrans">
      <dgm:prSet/>
      <dgm:spPr/>
      <dgm:t>
        <a:bodyPr/>
        <a:lstStyle/>
        <a:p>
          <a:endParaRPr lang="ru-RU"/>
        </a:p>
      </dgm:t>
    </dgm:pt>
    <dgm:pt modelId="{E6DB1146-EFE8-472A-8A13-43FF9CF212AA}" cxnId="{C9FC0D85-34C9-4490-BD83-7CA92B2CBCE1}" type="sibTrans">
      <dgm:prSet/>
      <dgm:spPr/>
      <dgm:t>
        <a:bodyPr/>
        <a:lstStyle/>
        <a:p>
          <a:endParaRPr lang="ru-RU"/>
        </a:p>
      </dgm:t>
    </dgm:pt>
    <dgm:pt modelId="{53515BF8-27E3-4AB3-8C12-A0EC898EBCEA}" type="pres">
      <dgm:prSet presAssocID="{232D8487-2CE6-45F3-B081-BBC11209A0EF}" presName="linear" presStyleCnt="0">
        <dgm:presLayoutVars>
          <dgm:animLvl val="lvl"/>
          <dgm:resizeHandles val="exact"/>
        </dgm:presLayoutVars>
      </dgm:prSet>
      <dgm:spPr/>
    </dgm:pt>
    <dgm:pt modelId="{92EEB918-E037-4AFD-A0E4-27E51A6FB077}" type="pres">
      <dgm:prSet presAssocID="{0CBEE435-A3F7-4236-AD4B-CE0EB13AE8D9}" presName="parentText" presStyleLbl="node1" presStyleIdx="0" presStyleCnt="5">
        <dgm:presLayoutVars>
          <dgm:chMax val="0"/>
          <dgm:bulletEnabled val="1"/>
        </dgm:presLayoutVars>
      </dgm:prSet>
      <dgm:spPr/>
    </dgm:pt>
    <dgm:pt modelId="{24B2335F-AAF3-4B4D-A0E3-3C8A4292DB27}" type="pres">
      <dgm:prSet presAssocID="{5CA2D8EC-8719-48FC-8787-12770D0344AF}" presName="spacer" presStyleCnt="0"/>
      <dgm:spPr/>
    </dgm:pt>
    <dgm:pt modelId="{B0D88C9B-7348-43DD-8EEC-A77B5713DF6A}" type="pres">
      <dgm:prSet presAssocID="{DC19F1AB-FC3C-4DAA-9EF1-50753B7C639B}" presName="parentText" presStyleLbl="node1" presStyleIdx="1" presStyleCnt="5">
        <dgm:presLayoutVars>
          <dgm:chMax val="0"/>
          <dgm:bulletEnabled val="1"/>
        </dgm:presLayoutVars>
      </dgm:prSet>
      <dgm:spPr/>
    </dgm:pt>
    <dgm:pt modelId="{A01FC376-536A-4F7F-B1F6-5ADD2BB55193}" type="pres">
      <dgm:prSet presAssocID="{01572511-DC4D-44BE-9350-A0B56526B18E}" presName="spacer" presStyleCnt="0"/>
      <dgm:spPr/>
    </dgm:pt>
    <dgm:pt modelId="{583C249A-A980-4576-A870-F547E5175770}" type="pres">
      <dgm:prSet presAssocID="{4E64BC7F-53A2-4C97-AF5B-DD9EE45957E8}" presName="parentText" presStyleLbl="node1" presStyleIdx="2" presStyleCnt="5">
        <dgm:presLayoutVars>
          <dgm:chMax val="0"/>
          <dgm:bulletEnabled val="1"/>
        </dgm:presLayoutVars>
      </dgm:prSet>
      <dgm:spPr/>
    </dgm:pt>
    <dgm:pt modelId="{C33F7A1F-B7B9-4D6D-A08C-787D583AB61E}" type="pres">
      <dgm:prSet presAssocID="{49948692-81FD-4D10-8A17-8E2B32EB7CD2}" presName="spacer" presStyleCnt="0"/>
      <dgm:spPr/>
    </dgm:pt>
    <dgm:pt modelId="{2E8E9E43-2CC3-411E-97C3-DCC8EFB76CEF}" type="pres">
      <dgm:prSet presAssocID="{E50E046D-4C8F-4212-B5A4-B15C8247DB57}" presName="parentText" presStyleLbl="node1" presStyleIdx="3" presStyleCnt="5">
        <dgm:presLayoutVars>
          <dgm:chMax val="0"/>
          <dgm:bulletEnabled val="1"/>
        </dgm:presLayoutVars>
      </dgm:prSet>
      <dgm:spPr/>
    </dgm:pt>
    <dgm:pt modelId="{10D288D4-A924-42B9-B603-4E2E88B0228C}" type="pres">
      <dgm:prSet presAssocID="{F6C47EAC-F78D-4AEF-9D5A-3535E77E5237}" presName="spacer" presStyleCnt="0"/>
      <dgm:spPr/>
    </dgm:pt>
    <dgm:pt modelId="{17AAE31C-4503-4DA5-A19D-566B0885BBED}" type="pres">
      <dgm:prSet presAssocID="{824C5577-C98D-4D32-AE23-42EE1D1BBC17}" presName="parentText" presStyleLbl="node1" presStyleIdx="4" presStyleCnt="5">
        <dgm:presLayoutVars>
          <dgm:chMax val="0"/>
          <dgm:bulletEnabled val="1"/>
        </dgm:presLayoutVars>
      </dgm:prSet>
      <dgm:spPr/>
    </dgm:pt>
  </dgm:ptLst>
  <dgm:cxnLst>
    <dgm:cxn modelId="{534A2B0D-A5AD-45D8-856F-ADB6B5DA7389}" type="presOf" srcId="{DC19F1AB-FC3C-4DAA-9EF1-50753B7C639B}" destId="{B0D88C9B-7348-43DD-8EEC-A77B5713DF6A}" srcOrd="0" destOrd="0" presId="urn:microsoft.com/office/officeart/2005/8/layout/vList2"/>
    <dgm:cxn modelId="{8ABDDE27-EA25-40F7-97BD-16B33D28CFB8}" srcId="{232D8487-2CE6-45F3-B081-BBC11209A0EF}" destId="{E50E046D-4C8F-4212-B5A4-B15C8247DB57}" srcOrd="3" destOrd="0" parTransId="{D749B837-7761-49E7-8E50-965FB87F21E5}" sibTransId="{F6C47EAC-F78D-4AEF-9D5A-3535E77E5237}"/>
    <dgm:cxn modelId="{C1099C5B-0C1F-4807-8D27-F5BBFED1E82F}" srcId="{232D8487-2CE6-45F3-B081-BBC11209A0EF}" destId="{DC19F1AB-FC3C-4DAA-9EF1-50753B7C639B}" srcOrd="1" destOrd="0" parTransId="{BB5007B3-F201-4C4E-8232-24E17A694EF4}" sibTransId="{01572511-DC4D-44BE-9350-A0B56526B18E}"/>
    <dgm:cxn modelId="{F5D4105D-BA2F-44A2-8788-5627C036AF41}" srcId="{232D8487-2CE6-45F3-B081-BBC11209A0EF}" destId="{4E64BC7F-53A2-4C97-AF5B-DD9EE45957E8}" srcOrd="2" destOrd="0" parTransId="{BD23609A-CE16-4DAE-857C-6673FB423A8A}" sibTransId="{49948692-81FD-4D10-8A17-8E2B32EB7CD2}"/>
    <dgm:cxn modelId="{16DC574E-3A8E-403B-8822-C050F7042827}" type="presOf" srcId="{232D8487-2CE6-45F3-B081-BBC11209A0EF}" destId="{53515BF8-27E3-4AB3-8C12-A0EC898EBCEA}" srcOrd="0" destOrd="0" presId="urn:microsoft.com/office/officeart/2005/8/layout/vList2"/>
    <dgm:cxn modelId="{C9FC0D85-34C9-4490-BD83-7CA92B2CBCE1}" srcId="{232D8487-2CE6-45F3-B081-BBC11209A0EF}" destId="{824C5577-C98D-4D32-AE23-42EE1D1BBC17}" srcOrd="4" destOrd="0" parTransId="{72A7CD87-3C02-4B0B-A507-BA1C003B69A3}" sibTransId="{E6DB1146-EFE8-472A-8A13-43FF9CF212AA}"/>
    <dgm:cxn modelId="{7B8B849C-1AEB-4E2F-BE20-7FA236A1D7EF}" srcId="{232D8487-2CE6-45F3-B081-BBC11209A0EF}" destId="{0CBEE435-A3F7-4236-AD4B-CE0EB13AE8D9}" srcOrd="0" destOrd="0" parTransId="{40AE4CE6-FA1A-43E9-91D2-4A12794F4759}" sibTransId="{5CA2D8EC-8719-48FC-8787-12770D0344AF}"/>
    <dgm:cxn modelId="{F47C72CA-246D-4ED8-8022-0C7E106D440A}" type="presOf" srcId="{E50E046D-4C8F-4212-B5A4-B15C8247DB57}" destId="{2E8E9E43-2CC3-411E-97C3-DCC8EFB76CEF}" srcOrd="0" destOrd="0" presId="urn:microsoft.com/office/officeart/2005/8/layout/vList2"/>
    <dgm:cxn modelId="{4F5490CE-EE03-4F5C-9A4D-6BEEBB489E92}" type="presOf" srcId="{824C5577-C98D-4D32-AE23-42EE1D1BBC17}" destId="{17AAE31C-4503-4DA5-A19D-566B0885BBED}" srcOrd="0" destOrd="0" presId="urn:microsoft.com/office/officeart/2005/8/layout/vList2"/>
    <dgm:cxn modelId="{669A32E1-D7FF-40CB-8D12-C2F5E62D5D85}" type="presOf" srcId="{0CBEE435-A3F7-4236-AD4B-CE0EB13AE8D9}" destId="{92EEB918-E037-4AFD-A0E4-27E51A6FB077}" srcOrd="0" destOrd="0" presId="urn:microsoft.com/office/officeart/2005/8/layout/vList2"/>
    <dgm:cxn modelId="{750768E6-104E-4E80-8521-499B73264F1A}" type="presOf" srcId="{4E64BC7F-53A2-4C97-AF5B-DD9EE45957E8}" destId="{583C249A-A980-4576-A870-F547E5175770}" srcOrd="0" destOrd="0" presId="urn:microsoft.com/office/officeart/2005/8/layout/vList2"/>
    <dgm:cxn modelId="{677E741A-2F44-4D22-93A1-A6A08DA78630}" type="presParOf" srcId="{53515BF8-27E3-4AB3-8C12-A0EC898EBCEA}" destId="{92EEB918-E037-4AFD-A0E4-27E51A6FB077}" srcOrd="0" destOrd="0" presId="urn:microsoft.com/office/officeart/2005/8/layout/vList2"/>
    <dgm:cxn modelId="{0198B3B4-9326-42DC-BD7F-5E897760FE9E}" type="presParOf" srcId="{53515BF8-27E3-4AB3-8C12-A0EC898EBCEA}" destId="{24B2335F-AAF3-4B4D-A0E3-3C8A4292DB27}" srcOrd="1" destOrd="0" presId="urn:microsoft.com/office/officeart/2005/8/layout/vList2"/>
    <dgm:cxn modelId="{79E14B78-482B-4D06-91D1-DB4D3C18711B}" type="presParOf" srcId="{53515BF8-27E3-4AB3-8C12-A0EC898EBCEA}" destId="{B0D88C9B-7348-43DD-8EEC-A77B5713DF6A}" srcOrd="2" destOrd="0" presId="urn:microsoft.com/office/officeart/2005/8/layout/vList2"/>
    <dgm:cxn modelId="{DADBC276-E834-4AE8-A17C-EE26D2FD135F}" type="presParOf" srcId="{53515BF8-27E3-4AB3-8C12-A0EC898EBCEA}" destId="{A01FC376-536A-4F7F-B1F6-5ADD2BB55193}" srcOrd="3" destOrd="0" presId="urn:microsoft.com/office/officeart/2005/8/layout/vList2"/>
    <dgm:cxn modelId="{C373A1A2-7082-439C-9C15-EE60A5414589}" type="presParOf" srcId="{53515BF8-27E3-4AB3-8C12-A0EC898EBCEA}" destId="{583C249A-A980-4576-A870-F547E5175770}" srcOrd="4" destOrd="0" presId="urn:microsoft.com/office/officeart/2005/8/layout/vList2"/>
    <dgm:cxn modelId="{2F542440-4C92-4BEB-9627-D115D3A5CD59}" type="presParOf" srcId="{53515BF8-27E3-4AB3-8C12-A0EC898EBCEA}" destId="{C33F7A1F-B7B9-4D6D-A08C-787D583AB61E}" srcOrd="5" destOrd="0" presId="urn:microsoft.com/office/officeart/2005/8/layout/vList2"/>
    <dgm:cxn modelId="{06A5AB6F-012A-4332-8052-5740EE456ADE}" type="presParOf" srcId="{53515BF8-27E3-4AB3-8C12-A0EC898EBCEA}" destId="{2E8E9E43-2CC3-411E-97C3-DCC8EFB76CEF}" srcOrd="6" destOrd="0" presId="urn:microsoft.com/office/officeart/2005/8/layout/vList2"/>
    <dgm:cxn modelId="{F6CA5E9D-FC67-4CDC-BFC3-231B88C01C75}" type="presParOf" srcId="{53515BF8-27E3-4AB3-8C12-A0EC898EBCEA}" destId="{10D288D4-A924-42B9-B603-4E2E88B0228C}" srcOrd="7" destOrd="0" presId="urn:microsoft.com/office/officeart/2005/8/layout/vList2"/>
    <dgm:cxn modelId="{5B51DDC0-78EE-401C-9C60-395EC90F337F}" type="presParOf" srcId="{53515BF8-27E3-4AB3-8C12-A0EC898EBCEA}" destId="{17AAE31C-4503-4DA5-A19D-566B0885BBED}"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A43DEF-E8D1-49C8-90A6-CF4BAEE72F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AFD1F9C-73EB-45BD-BEB3-A1D1CB088A83}">
      <dgm:prSet/>
      <dgm:spPr>
        <a:solidFill>
          <a:schemeClr val="accent4">
            <a:lumMod val="60000"/>
            <a:lumOff val="40000"/>
          </a:schemeClr>
        </a:solidFill>
      </dgm:spPr>
      <dgm:t>
        <a:bodyPr/>
        <a:lstStyle/>
        <a:p>
          <a:pPr rtl="0"/>
          <a:r>
            <a:rPr lang="en-US" dirty="0">
              <a:solidFill>
                <a:schemeClr val="bg1"/>
              </a:solidFill>
            </a:rPr>
            <a:t>- коррупцияга қарши курашишда жамоат назоратини ўрнатиш бўйича ҳуқуқий асосларининг етарли даражада ишлаб чиқилмаганлиги; </a:t>
          </a:r>
          <a:endParaRPr lang="ru-RU" dirty="0">
            <a:solidFill>
              <a:schemeClr val="bg1"/>
            </a:solidFill>
          </a:endParaRPr>
        </a:p>
      </dgm:t>
    </dgm:pt>
    <dgm:pt modelId="{7A4AAD94-4A67-45AF-97E1-BB8069309BB0}" cxnId="{90E1444D-10B6-421F-8EE8-568205C420A0}" type="parTrans">
      <dgm:prSet/>
      <dgm:spPr/>
      <dgm:t>
        <a:bodyPr/>
        <a:lstStyle/>
        <a:p>
          <a:endParaRPr lang="ru-RU"/>
        </a:p>
      </dgm:t>
    </dgm:pt>
    <dgm:pt modelId="{8A80C62F-B92F-45D9-B70E-0DD171A77752}" cxnId="{90E1444D-10B6-421F-8EE8-568205C420A0}" type="sibTrans">
      <dgm:prSet/>
      <dgm:spPr/>
      <dgm:t>
        <a:bodyPr/>
        <a:lstStyle/>
        <a:p>
          <a:endParaRPr lang="ru-RU"/>
        </a:p>
      </dgm:t>
    </dgm:pt>
    <dgm:pt modelId="{CB1DB7D0-9D6A-413E-8EC6-48B6B1E04BD5}">
      <dgm:prSet/>
      <dgm:spPr>
        <a:solidFill>
          <a:schemeClr val="accent2">
            <a:lumMod val="60000"/>
            <a:lumOff val="40000"/>
          </a:schemeClr>
        </a:solidFill>
      </dgm:spPr>
      <dgm:t>
        <a:bodyPr/>
        <a:lstStyle/>
        <a:p>
          <a:pPr rtl="0"/>
          <a:r>
            <a:rPr lang="en-US" dirty="0">
              <a:solidFill>
                <a:schemeClr val="bg1"/>
              </a:solidFill>
            </a:rPr>
            <a:t>- фуқаролик жамияти институтлари фаолиятининг самарасизлиги – “хўжакўрсинга” тузилганлиги; </a:t>
          </a:r>
          <a:endParaRPr lang="ru-RU" dirty="0">
            <a:solidFill>
              <a:schemeClr val="bg1"/>
            </a:solidFill>
          </a:endParaRPr>
        </a:p>
      </dgm:t>
    </dgm:pt>
    <dgm:pt modelId="{6E690CF5-AD21-4CF6-AF57-BC503A90EC2E}" cxnId="{AA4365CB-E870-4BD8-8BFE-78AC48BF6ABD}" type="parTrans">
      <dgm:prSet/>
      <dgm:spPr/>
      <dgm:t>
        <a:bodyPr/>
        <a:lstStyle/>
        <a:p>
          <a:endParaRPr lang="ru-RU"/>
        </a:p>
      </dgm:t>
    </dgm:pt>
    <dgm:pt modelId="{943232C0-BF5B-46F3-BBA9-7CA1A1F883E5}" cxnId="{AA4365CB-E870-4BD8-8BFE-78AC48BF6ABD}" type="sibTrans">
      <dgm:prSet/>
      <dgm:spPr/>
      <dgm:t>
        <a:bodyPr/>
        <a:lstStyle/>
        <a:p>
          <a:endParaRPr lang="ru-RU"/>
        </a:p>
      </dgm:t>
    </dgm:pt>
    <dgm:pt modelId="{AD1E9CBD-A198-42B8-87AD-3E3756101349}">
      <dgm:prSet/>
      <dgm:spPr>
        <a:solidFill>
          <a:schemeClr val="accent1">
            <a:lumMod val="60000"/>
            <a:lumOff val="40000"/>
          </a:schemeClr>
        </a:solidFill>
      </dgm:spPr>
      <dgm:t>
        <a:bodyPr/>
        <a:lstStyle/>
        <a:p>
          <a:pPr rtl="0"/>
          <a:r>
            <a:rPr lang="en-US" dirty="0">
              <a:solidFill>
                <a:schemeClr val="bg1"/>
              </a:solidFill>
            </a:rPr>
            <a:t>- антикоррупцион фуқаролик жамияти институтининг йўқлиги; </a:t>
          </a:r>
          <a:endParaRPr lang="ru-RU" dirty="0">
            <a:solidFill>
              <a:schemeClr val="bg1"/>
            </a:solidFill>
          </a:endParaRPr>
        </a:p>
      </dgm:t>
    </dgm:pt>
    <dgm:pt modelId="{0FC0D0A4-8BC7-486D-AD42-6E33D7B59B98}" cxnId="{A745E5FF-3958-44BD-B048-2FF499898551}" type="parTrans">
      <dgm:prSet/>
      <dgm:spPr/>
      <dgm:t>
        <a:bodyPr/>
        <a:lstStyle/>
        <a:p>
          <a:endParaRPr lang="ru-RU"/>
        </a:p>
      </dgm:t>
    </dgm:pt>
    <dgm:pt modelId="{8803699C-3149-437A-A18C-F98B99EB5369}" cxnId="{A745E5FF-3958-44BD-B048-2FF499898551}" type="sibTrans">
      <dgm:prSet/>
      <dgm:spPr/>
      <dgm:t>
        <a:bodyPr/>
        <a:lstStyle/>
        <a:p>
          <a:endParaRPr lang="ru-RU"/>
        </a:p>
      </dgm:t>
    </dgm:pt>
    <dgm:pt modelId="{6442FDFD-49AD-49AF-83A0-7AA9EB85B0B4}">
      <dgm:prSet/>
      <dgm:spPr>
        <a:solidFill>
          <a:schemeClr val="tx2">
            <a:lumMod val="60000"/>
            <a:lumOff val="40000"/>
          </a:schemeClr>
        </a:solidFill>
      </dgm:spPr>
      <dgm:t>
        <a:bodyPr/>
        <a:lstStyle/>
        <a:p>
          <a:pPr rtl="0"/>
          <a:r>
            <a:rPr lang="en-US" dirty="0">
              <a:solidFill>
                <a:schemeClr val="bg1"/>
              </a:solidFill>
            </a:rPr>
            <a:t>- фуқароларнинг ҳуқуқий онги ва маданиятининг ҳамон пастлигича қолаётганлиги; </a:t>
          </a:r>
          <a:endParaRPr lang="ru-RU" dirty="0">
            <a:solidFill>
              <a:schemeClr val="bg1"/>
            </a:solidFill>
          </a:endParaRPr>
        </a:p>
      </dgm:t>
    </dgm:pt>
    <dgm:pt modelId="{8E891CF4-6FCE-4DBD-A239-21E9E4BB0F92}" cxnId="{C3A76AAF-38E1-4780-B5C3-2F0631B599FD}" type="parTrans">
      <dgm:prSet/>
      <dgm:spPr/>
      <dgm:t>
        <a:bodyPr/>
        <a:lstStyle/>
        <a:p>
          <a:endParaRPr lang="ru-RU"/>
        </a:p>
      </dgm:t>
    </dgm:pt>
    <dgm:pt modelId="{52E6EDC7-084A-49AE-B90A-7B9238C40557}" cxnId="{C3A76AAF-38E1-4780-B5C3-2F0631B599FD}" type="sibTrans">
      <dgm:prSet/>
      <dgm:spPr/>
      <dgm:t>
        <a:bodyPr/>
        <a:lstStyle/>
        <a:p>
          <a:endParaRPr lang="ru-RU"/>
        </a:p>
      </dgm:t>
    </dgm:pt>
    <dgm:pt modelId="{7E6E8083-2A3A-4445-8B94-36BDB38B65CD}">
      <dgm:prSet/>
      <dgm:spPr>
        <a:solidFill>
          <a:schemeClr val="tx1">
            <a:lumMod val="65000"/>
          </a:schemeClr>
        </a:solidFill>
      </dgm:spPr>
      <dgm:t>
        <a:bodyPr/>
        <a:lstStyle/>
        <a:p>
          <a:pPr rtl="0"/>
          <a:r>
            <a:rPr lang="en-US" dirty="0">
              <a:solidFill>
                <a:schemeClr val="bg1"/>
              </a:solidFill>
            </a:rPr>
            <a:t>- </a:t>
          </a:r>
          <a:r>
            <a:rPr lang="en-US" dirty="0">
              <a:solidFill>
                <a:srgbClr val="002060"/>
              </a:solidFill>
            </a:rPr>
            <a:t>ОАВнинг ролини кучайтириш масаласи, яъни “журналист суриштируви”, “журналист тергови”нинг етарли ривожланмаганлиги шулар жумласидандир</a:t>
          </a:r>
          <a:endParaRPr lang="ru-RU" dirty="0">
            <a:solidFill>
              <a:srgbClr val="002060"/>
            </a:solidFill>
          </a:endParaRPr>
        </a:p>
      </dgm:t>
    </dgm:pt>
    <dgm:pt modelId="{4B44B73B-D51F-4261-BFED-3F445FED5DC8}" cxnId="{331CD4E6-7F45-470C-8BA1-5BB2D5197A59}" type="parTrans">
      <dgm:prSet/>
      <dgm:spPr/>
      <dgm:t>
        <a:bodyPr/>
        <a:lstStyle/>
        <a:p>
          <a:endParaRPr lang="ru-RU"/>
        </a:p>
      </dgm:t>
    </dgm:pt>
    <dgm:pt modelId="{A9D9FBEC-FAD7-4C64-B10E-DE75F94728C5}" cxnId="{331CD4E6-7F45-470C-8BA1-5BB2D5197A59}" type="sibTrans">
      <dgm:prSet/>
      <dgm:spPr/>
      <dgm:t>
        <a:bodyPr/>
        <a:lstStyle/>
        <a:p>
          <a:endParaRPr lang="ru-RU"/>
        </a:p>
      </dgm:t>
    </dgm:pt>
    <dgm:pt modelId="{8F99BCF8-5020-451D-A8EB-2F8B7442C2CB}" type="pres">
      <dgm:prSet presAssocID="{E6A43DEF-E8D1-49C8-90A6-CF4BAEE72FE5}" presName="linear" presStyleCnt="0">
        <dgm:presLayoutVars>
          <dgm:animLvl val="lvl"/>
          <dgm:resizeHandles val="exact"/>
        </dgm:presLayoutVars>
      </dgm:prSet>
      <dgm:spPr/>
    </dgm:pt>
    <dgm:pt modelId="{E1F0BAA1-1A24-42CD-A7EC-5393FCB41A33}" type="pres">
      <dgm:prSet presAssocID="{8AFD1F9C-73EB-45BD-BEB3-A1D1CB088A83}" presName="parentText" presStyleLbl="node1" presStyleIdx="0" presStyleCnt="5">
        <dgm:presLayoutVars>
          <dgm:chMax val="0"/>
          <dgm:bulletEnabled val="1"/>
        </dgm:presLayoutVars>
      </dgm:prSet>
      <dgm:spPr/>
    </dgm:pt>
    <dgm:pt modelId="{2F9BA7C0-0F9A-421A-8DAD-22AF20DF26EE}" type="pres">
      <dgm:prSet presAssocID="{8A80C62F-B92F-45D9-B70E-0DD171A77752}" presName="spacer" presStyleCnt="0"/>
      <dgm:spPr/>
    </dgm:pt>
    <dgm:pt modelId="{5E652FD2-01D3-4F80-8F06-D1724E471C99}" type="pres">
      <dgm:prSet presAssocID="{CB1DB7D0-9D6A-413E-8EC6-48B6B1E04BD5}" presName="parentText" presStyleLbl="node1" presStyleIdx="1" presStyleCnt="5">
        <dgm:presLayoutVars>
          <dgm:chMax val="0"/>
          <dgm:bulletEnabled val="1"/>
        </dgm:presLayoutVars>
      </dgm:prSet>
      <dgm:spPr/>
    </dgm:pt>
    <dgm:pt modelId="{84EED20F-003A-403A-B0B4-6375B4C11D16}" type="pres">
      <dgm:prSet presAssocID="{943232C0-BF5B-46F3-BBA9-7CA1A1F883E5}" presName="spacer" presStyleCnt="0"/>
      <dgm:spPr/>
    </dgm:pt>
    <dgm:pt modelId="{8DD0177A-25F0-4D45-9159-9A8AAF29007E}" type="pres">
      <dgm:prSet presAssocID="{AD1E9CBD-A198-42B8-87AD-3E3756101349}" presName="parentText" presStyleLbl="node1" presStyleIdx="2" presStyleCnt="5">
        <dgm:presLayoutVars>
          <dgm:chMax val="0"/>
          <dgm:bulletEnabled val="1"/>
        </dgm:presLayoutVars>
      </dgm:prSet>
      <dgm:spPr/>
    </dgm:pt>
    <dgm:pt modelId="{8D088B6C-D6E6-4691-BA45-248576D1DD3C}" type="pres">
      <dgm:prSet presAssocID="{8803699C-3149-437A-A18C-F98B99EB5369}" presName="spacer" presStyleCnt="0"/>
      <dgm:spPr/>
    </dgm:pt>
    <dgm:pt modelId="{3B5F4720-C941-41C6-ABFC-DE2A6572FD64}" type="pres">
      <dgm:prSet presAssocID="{6442FDFD-49AD-49AF-83A0-7AA9EB85B0B4}" presName="parentText" presStyleLbl="node1" presStyleIdx="3" presStyleCnt="5">
        <dgm:presLayoutVars>
          <dgm:chMax val="0"/>
          <dgm:bulletEnabled val="1"/>
        </dgm:presLayoutVars>
      </dgm:prSet>
      <dgm:spPr/>
    </dgm:pt>
    <dgm:pt modelId="{BBCFF598-63B4-421E-A096-CAA62513B388}" type="pres">
      <dgm:prSet presAssocID="{52E6EDC7-084A-49AE-B90A-7B9238C40557}" presName="spacer" presStyleCnt="0"/>
      <dgm:spPr/>
    </dgm:pt>
    <dgm:pt modelId="{B0AACF17-D2F7-4B59-9068-4FF375E04809}" type="pres">
      <dgm:prSet presAssocID="{7E6E8083-2A3A-4445-8B94-36BDB38B65CD}" presName="parentText" presStyleLbl="node1" presStyleIdx="4" presStyleCnt="5">
        <dgm:presLayoutVars>
          <dgm:chMax val="0"/>
          <dgm:bulletEnabled val="1"/>
        </dgm:presLayoutVars>
      </dgm:prSet>
      <dgm:spPr/>
    </dgm:pt>
  </dgm:ptLst>
  <dgm:cxnLst>
    <dgm:cxn modelId="{0B7EF916-F726-401D-BBF2-A7920FFA754A}" type="presOf" srcId="{E6A43DEF-E8D1-49C8-90A6-CF4BAEE72FE5}" destId="{8F99BCF8-5020-451D-A8EB-2F8B7442C2CB}" srcOrd="0" destOrd="0" presId="urn:microsoft.com/office/officeart/2005/8/layout/vList2"/>
    <dgm:cxn modelId="{4D8A1F1F-9312-4818-B2EE-419F8523A87D}" type="presOf" srcId="{6442FDFD-49AD-49AF-83A0-7AA9EB85B0B4}" destId="{3B5F4720-C941-41C6-ABFC-DE2A6572FD64}" srcOrd="0" destOrd="0" presId="urn:microsoft.com/office/officeart/2005/8/layout/vList2"/>
    <dgm:cxn modelId="{1345853C-7E5B-4EE1-956D-EFDD6A6ECE43}" type="presOf" srcId="{8AFD1F9C-73EB-45BD-BEB3-A1D1CB088A83}" destId="{E1F0BAA1-1A24-42CD-A7EC-5393FCB41A33}" srcOrd="0" destOrd="0" presId="urn:microsoft.com/office/officeart/2005/8/layout/vList2"/>
    <dgm:cxn modelId="{72507165-BB30-4302-A3F3-AE1404899F51}" type="presOf" srcId="{AD1E9CBD-A198-42B8-87AD-3E3756101349}" destId="{8DD0177A-25F0-4D45-9159-9A8AAF29007E}" srcOrd="0" destOrd="0" presId="urn:microsoft.com/office/officeart/2005/8/layout/vList2"/>
    <dgm:cxn modelId="{90E1444D-10B6-421F-8EE8-568205C420A0}" srcId="{E6A43DEF-E8D1-49C8-90A6-CF4BAEE72FE5}" destId="{8AFD1F9C-73EB-45BD-BEB3-A1D1CB088A83}" srcOrd="0" destOrd="0" parTransId="{7A4AAD94-4A67-45AF-97E1-BB8069309BB0}" sibTransId="{8A80C62F-B92F-45D9-B70E-0DD171A77752}"/>
    <dgm:cxn modelId="{F7EC1080-4B53-42C6-A716-D318AEFE05F9}" type="presOf" srcId="{7E6E8083-2A3A-4445-8B94-36BDB38B65CD}" destId="{B0AACF17-D2F7-4B59-9068-4FF375E04809}" srcOrd="0" destOrd="0" presId="urn:microsoft.com/office/officeart/2005/8/layout/vList2"/>
    <dgm:cxn modelId="{379CD497-465E-4EF6-95CF-E61FE62A59D9}" type="presOf" srcId="{CB1DB7D0-9D6A-413E-8EC6-48B6B1E04BD5}" destId="{5E652FD2-01D3-4F80-8F06-D1724E471C99}" srcOrd="0" destOrd="0" presId="urn:microsoft.com/office/officeart/2005/8/layout/vList2"/>
    <dgm:cxn modelId="{C3A76AAF-38E1-4780-B5C3-2F0631B599FD}" srcId="{E6A43DEF-E8D1-49C8-90A6-CF4BAEE72FE5}" destId="{6442FDFD-49AD-49AF-83A0-7AA9EB85B0B4}" srcOrd="3" destOrd="0" parTransId="{8E891CF4-6FCE-4DBD-A239-21E9E4BB0F92}" sibTransId="{52E6EDC7-084A-49AE-B90A-7B9238C40557}"/>
    <dgm:cxn modelId="{AA4365CB-E870-4BD8-8BFE-78AC48BF6ABD}" srcId="{E6A43DEF-E8D1-49C8-90A6-CF4BAEE72FE5}" destId="{CB1DB7D0-9D6A-413E-8EC6-48B6B1E04BD5}" srcOrd="1" destOrd="0" parTransId="{6E690CF5-AD21-4CF6-AF57-BC503A90EC2E}" sibTransId="{943232C0-BF5B-46F3-BBA9-7CA1A1F883E5}"/>
    <dgm:cxn modelId="{331CD4E6-7F45-470C-8BA1-5BB2D5197A59}" srcId="{E6A43DEF-E8D1-49C8-90A6-CF4BAEE72FE5}" destId="{7E6E8083-2A3A-4445-8B94-36BDB38B65CD}" srcOrd="4" destOrd="0" parTransId="{4B44B73B-D51F-4261-BFED-3F445FED5DC8}" sibTransId="{A9D9FBEC-FAD7-4C64-B10E-DE75F94728C5}"/>
    <dgm:cxn modelId="{A745E5FF-3958-44BD-B048-2FF499898551}" srcId="{E6A43DEF-E8D1-49C8-90A6-CF4BAEE72FE5}" destId="{AD1E9CBD-A198-42B8-87AD-3E3756101349}" srcOrd="2" destOrd="0" parTransId="{0FC0D0A4-8BC7-486D-AD42-6E33D7B59B98}" sibTransId="{8803699C-3149-437A-A18C-F98B99EB5369}"/>
    <dgm:cxn modelId="{0F042984-1401-4654-8841-56DFAA0665F3}" type="presParOf" srcId="{8F99BCF8-5020-451D-A8EB-2F8B7442C2CB}" destId="{E1F0BAA1-1A24-42CD-A7EC-5393FCB41A33}" srcOrd="0" destOrd="0" presId="urn:microsoft.com/office/officeart/2005/8/layout/vList2"/>
    <dgm:cxn modelId="{F7C93F4C-D4A7-4A3F-A6D4-E1E46CB5807B}" type="presParOf" srcId="{8F99BCF8-5020-451D-A8EB-2F8B7442C2CB}" destId="{2F9BA7C0-0F9A-421A-8DAD-22AF20DF26EE}" srcOrd="1" destOrd="0" presId="urn:microsoft.com/office/officeart/2005/8/layout/vList2"/>
    <dgm:cxn modelId="{8D19BD43-2C26-4B1C-AABC-B8AA482D376E}" type="presParOf" srcId="{8F99BCF8-5020-451D-A8EB-2F8B7442C2CB}" destId="{5E652FD2-01D3-4F80-8F06-D1724E471C99}" srcOrd="2" destOrd="0" presId="urn:microsoft.com/office/officeart/2005/8/layout/vList2"/>
    <dgm:cxn modelId="{AD34DA92-52AA-41FE-B778-CE0C705A9602}" type="presParOf" srcId="{8F99BCF8-5020-451D-A8EB-2F8B7442C2CB}" destId="{84EED20F-003A-403A-B0B4-6375B4C11D16}" srcOrd="3" destOrd="0" presId="urn:microsoft.com/office/officeart/2005/8/layout/vList2"/>
    <dgm:cxn modelId="{B2FCD6A8-91B4-4C2A-99E2-EFECE04E7B4B}" type="presParOf" srcId="{8F99BCF8-5020-451D-A8EB-2F8B7442C2CB}" destId="{8DD0177A-25F0-4D45-9159-9A8AAF29007E}" srcOrd="4" destOrd="0" presId="urn:microsoft.com/office/officeart/2005/8/layout/vList2"/>
    <dgm:cxn modelId="{9A79ABBF-E95E-4C2C-AEC0-61FA820D9F1B}" type="presParOf" srcId="{8F99BCF8-5020-451D-A8EB-2F8B7442C2CB}" destId="{8D088B6C-D6E6-4691-BA45-248576D1DD3C}" srcOrd="5" destOrd="0" presId="urn:microsoft.com/office/officeart/2005/8/layout/vList2"/>
    <dgm:cxn modelId="{2E4B6865-F89B-423E-B839-34BA46180B49}" type="presParOf" srcId="{8F99BCF8-5020-451D-A8EB-2F8B7442C2CB}" destId="{3B5F4720-C941-41C6-ABFC-DE2A6572FD64}" srcOrd="6" destOrd="0" presId="urn:microsoft.com/office/officeart/2005/8/layout/vList2"/>
    <dgm:cxn modelId="{0E6D99BD-1991-48D3-854E-23EA96355F46}" type="presParOf" srcId="{8F99BCF8-5020-451D-A8EB-2F8B7442C2CB}" destId="{BBCFF598-63B4-421E-A096-CAA62513B388}" srcOrd="7" destOrd="0" presId="urn:microsoft.com/office/officeart/2005/8/layout/vList2"/>
    <dgm:cxn modelId="{69250EFD-92D3-4FC2-8D5C-6A93A4FD856A}" type="presParOf" srcId="{8F99BCF8-5020-451D-A8EB-2F8B7442C2CB}" destId="{B0AACF17-D2F7-4B59-9068-4FF375E04809}"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2B68-28FA-4178-B2DF-3A1081C0BA62}">
      <dsp:nvSpPr>
        <dsp:cNvPr id="0" name=""/>
        <dsp:cNvSpPr/>
      </dsp:nvSpPr>
      <dsp:spPr>
        <a:xfrm rot="10800000">
          <a:off x="669945" y="0"/>
          <a:ext cx="9129074" cy="1278468"/>
        </a:xfrm>
        <a:prstGeom prst="homePlate">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769" tIns="87630" rIns="163576" bIns="87630" numCol="1" spcCol="1270" anchor="ctr" anchorCtr="0">
          <a:noAutofit/>
        </a:bodyPr>
        <a:lstStyle/>
        <a:p>
          <a:pPr marL="0" lvl="0" indent="0" algn="ctr" defTabSz="1022350">
            <a:lnSpc>
              <a:spcPct val="90000"/>
            </a:lnSpc>
            <a:spcBef>
              <a:spcPct val="0"/>
            </a:spcBef>
            <a:spcAft>
              <a:spcPct val="35000"/>
            </a:spcAft>
            <a:buNone/>
          </a:pPr>
          <a:r>
            <a:rPr lang="uz-Cyrl-UZ" sz="2300" kern="1200" dirty="0">
              <a:solidFill>
                <a:schemeClr val="bg1"/>
              </a:solidFill>
            </a:rPr>
            <a:t>Коррупциянинг нисбатан чекланган тури. У асосан ҳокимиятнинг юқори босқичида жамланган бўлиб ижтимоий ҳаётнинг барча соҳаларига кенг таъсир кўрсатмайди</a:t>
          </a:r>
          <a:endParaRPr lang="ru-RU" sz="2300" kern="1200" dirty="0">
            <a:solidFill>
              <a:schemeClr val="bg1"/>
            </a:solidFill>
          </a:endParaRPr>
        </a:p>
      </dsp:txBody>
      <dsp:txXfrm rot="10800000">
        <a:off x="989562" y="0"/>
        <a:ext cx="8809457" cy="1278468"/>
      </dsp:txXfrm>
    </dsp:sp>
    <dsp:sp modelId="{A5CF8783-4958-4C21-9629-4E71383E9812}">
      <dsp:nvSpPr>
        <dsp:cNvPr id="0" name=""/>
        <dsp:cNvSpPr/>
      </dsp:nvSpPr>
      <dsp:spPr>
        <a:xfrm>
          <a:off x="24272" y="16180"/>
          <a:ext cx="1278468" cy="1278468"/>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A82EE-268E-4129-8240-2A790E96D303}">
      <dsp:nvSpPr>
        <dsp:cNvPr id="0" name=""/>
        <dsp:cNvSpPr/>
      </dsp:nvSpPr>
      <dsp:spPr>
        <a:xfrm rot="10800000">
          <a:off x="662205" y="1719787"/>
          <a:ext cx="9152987" cy="1278468"/>
        </a:xfrm>
        <a:prstGeom prst="homePlat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769" tIns="87630" rIns="163576" bIns="87630" numCol="1" spcCol="1270" anchor="ctr" anchorCtr="0">
          <a:noAutofit/>
        </a:bodyPr>
        <a:lstStyle/>
        <a:p>
          <a:pPr marL="0" lvl="0" indent="0" algn="ctr" defTabSz="1022350">
            <a:lnSpc>
              <a:spcPct val="90000"/>
            </a:lnSpc>
            <a:spcBef>
              <a:spcPct val="0"/>
            </a:spcBef>
            <a:spcAft>
              <a:spcPct val="35000"/>
            </a:spcAft>
            <a:buNone/>
          </a:pPr>
          <a:r>
            <a:rPr lang="uz-Cyrl-UZ" sz="2300" kern="1200" dirty="0">
              <a:solidFill>
                <a:schemeClr val="bg1"/>
              </a:solidFill>
            </a:rPr>
            <a:t>Коррупциянинг ўта кенг тарқалган тури. Жамиятда деярли барча нарса пора ёрдамида ҳал қилинади ва ҳаётнинг бутун соҳаларини қамраб олади</a:t>
          </a:r>
          <a:endParaRPr lang="ru-RU" sz="2300" kern="1200" dirty="0">
            <a:solidFill>
              <a:schemeClr val="bg1"/>
            </a:solidFill>
          </a:endParaRPr>
        </a:p>
      </dsp:txBody>
      <dsp:txXfrm rot="10800000">
        <a:off x="981822" y="1719787"/>
        <a:ext cx="8833370" cy="1278468"/>
      </dsp:txXfrm>
    </dsp:sp>
    <dsp:sp modelId="{0022D9E8-4E1F-4675-8A7F-6229B5120D88}">
      <dsp:nvSpPr>
        <dsp:cNvPr id="0" name=""/>
        <dsp:cNvSpPr/>
      </dsp:nvSpPr>
      <dsp:spPr>
        <a:xfrm>
          <a:off x="0" y="1705507"/>
          <a:ext cx="1278468" cy="1278468"/>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F1F37-65CC-4804-8248-AC51CFC5D9B6}">
      <dsp:nvSpPr>
        <dsp:cNvPr id="0" name=""/>
        <dsp:cNvSpPr/>
      </dsp:nvSpPr>
      <dsp:spPr>
        <a:xfrm rot="10800000">
          <a:off x="953701" y="3309100"/>
          <a:ext cx="8845351" cy="1278468"/>
        </a:xfrm>
        <a:prstGeom prst="homePlat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769" tIns="83820" rIns="156464" bIns="83820" numCol="1" spcCol="1270" anchor="ctr" anchorCtr="0">
          <a:noAutofit/>
        </a:bodyPr>
        <a:lstStyle/>
        <a:p>
          <a:pPr marL="0" lvl="0" indent="0" algn="ctr" defTabSz="977900">
            <a:lnSpc>
              <a:spcPct val="90000"/>
            </a:lnSpc>
            <a:spcBef>
              <a:spcPct val="0"/>
            </a:spcBef>
            <a:spcAft>
              <a:spcPct val="35000"/>
            </a:spcAft>
            <a:buNone/>
          </a:pPr>
          <a:r>
            <a:rPr lang="uz-Cyrl-UZ" sz="2200" kern="1200" dirty="0">
              <a:solidFill>
                <a:srgbClr val="FFFF00"/>
              </a:solidFill>
            </a:rPr>
            <a:t>Коррупциянинг бу тури ижтимоий тузумни бутунлай вайрон қилади</a:t>
          </a:r>
          <a:endParaRPr lang="ru-RU" sz="2200" kern="1200" dirty="0">
            <a:solidFill>
              <a:srgbClr val="FFFF00"/>
            </a:solidFill>
          </a:endParaRPr>
        </a:p>
      </dsp:txBody>
      <dsp:txXfrm rot="10800000">
        <a:off x="1273318" y="3309100"/>
        <a:ext cx="8525734" cy="1278468"/>
      </dsp:txXfrm>
    </dsp:sp>
    <dsp:sp modelId="{D560FF0B-769C-4AE6-A7E9-65C2EB36A0A9}">
      <dsp:nvSpPr>
        <dsp:cNvPr id="0" name=""/>
        <dsp:cNvSpPr/>
      </dsp:nvSpPr>
      <dsp:spPr>
        <a:xfrm>
          <a:off x="0" y="3325280"/>
          <a:ext cx="1278468" cy="1278468"/>
        </a:xfrm>
        <a:prstGeom prst="ellipse">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92B68-28FA-4178-B2DF-3A1081C0BA62}">
      <dsp:nvSpPr>
        <dsp:cNvPr id="0" name=""/>
        <dsp:cNvSpPr/>
      </dsp:nvSpPr>
      <dsp:spPr>
        <a:xfrm rot="10800000">
          <a:off x="1344166" y="46237"/>
          <a:ext cx="8613740" cy="1235504"/>
        </a:xfrm>
        <a:prstGeom prst="homePlate">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23" tIns="91440" rIns="170688" bIns="91440" numCol="1" spcCol="1270" anchor="ctr" anchorCtr="0">
          <a:noAutofit/>
        </a:bodyPr>
        <a:lstStyle/>
        <a:p>
          <a:pPr marL="0" lvl="0" indent="0" algn="just" defTabSz="1066800">
            <a:lnSpc>
              <a:spcPct val="90000"/>
            </a:lnSpc>
            <a:spcBef>
              <a:spcPct val="0"/>
            </a:spcBef>
            <a:spcAft>
              <a:spcPct val="35000"/>
            </a:spcAft>
            <a:buNone/>
          </a:pPr>
          <a:r>
            <a:rPr lang="uz-Cyrl-UZ" sz="2400" b="1" u="sng" kern="1200" dirty="0">
              <a:solidFill>
                <a:srgbClr val="002060"/>
              </a:solidFill>
            </a:rPr>
            <a:t>Оқ коррупция </a:t>
          </a:r>
          <a:r>
            <a:rPr lang="uz-Cyrl-UZ" sz="2000" kern="1200" dirty="0">
              <a:solidFill>
                <a:schemeClr val="bg1"/>
              </a:solidFill>
            </a:rPr>
            <a:t>- бунга нисбатан жамоатчилик фикрида розилик мавжудлигини: бу ҳаракатлар қораланмаслигини, улар моҳиятига кўра менталитетга сингиб кетганлигини ҳамда муаммо сифатида идрок этилмаслигинини англатади.</a:t>
          </a:r>
          <a:endParaRPr lang="ru-RU" sz="2000" kern="1200" dirty="0">
            <a:solidFill>
              <a:schemeClr val="bg1"/>
            </a:solidFill>
          </a:endParaRPr>
        </a:p>
      </dsp:txBody>
      <dsp:txXfrm rot="10800000">
        <a:off x="1653042" y="46237"/>
        <a:ext cx="8304864" cy="1235504"/>
      </dsp:txXfrm>
    </dsp:sp>
    <dsp:sp modelId="{A5CF8783-4958-4C21-9629-4E71383E9812}">
      <dsp:nvSpPr>
        <dsp:cNvPr id="0" name=""/>
        <dsp:cNvSpPr/>
      </dsp:nvSpPr>
      <dsp:spPr>
        <a:xfrm>
          <a:off x="121918" y="15238"/>
          <a:ext cx="1292522" cy="1328933"/>
        </a:xfrm>
        <a:prstGeom prst="ellipse">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A82EE-268E-4129-8240-2A790E96D303}">
      <dsp:nvSpPr>
        <dsp:cNvPr id="0" name=""/>
        <dsp:cNvSpPr/>
      </dsp:nvSpPr>
      <dsp:spPr>
        <a:xfrm rot="10800000">
          <a:off x="1372781" y="1754949"/>
          <a:ext cx="8618384" cy="1235504"/>
        </a:xfrm>
        <a:prstGeom prst="homePlate">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823" tIns="87630" rIns="163576" bIns="87630" numCol="1" spcCol="1270" anchor="ctr" anchorCtr="0">
          <a:noAutofit/>
        </a:bodyPr>
        <a:lstStyle/>
        <a:p>
          <a:pPr marL="0" lvl="0" indent="0" algn="just" defTabSz="1022350">
            <a:lnSpc>
              <a:spcPct val="90000"/>
            </a:lnSpc>
            <a:spcBef>
              <a:spcPct val="0"/>
            </a:spcBef>
            <a:spcAft>
              <a:spcPct val="35000"/>
            </a:spcAft>
            <a:buNone/>
          </a:pPr>
          <a:r>
            <a:rPr lang="uz-Cyrl-UZ" sz="2300" b="1" u="sng" kern="1200" dirty="0">
              <a:solidFill>
                <a:schemeClr val="bg1"/>
              </a:solidFill>
            </a:rPr>
            <a:t>Қора коррупция</a:t>
          </a:r>
          <a:r>
            <a:rPr lang="uz-Cyrl-UZ" sz="2300" u="sng" kern="1200" dirty="0">
              <a:solidFill>
                <a:schemeClr val="bg1"/>
              </a:solidFill>
            </a:rPr>
            <a:t> </a:t>
          </a:r>
          <a:r>
            <a:rPr lang="uz-Cyrl-UZ" sz="2300" kern="1200" dirty="0">
              <a:solidFill>
                <a:schemeClr val="bg1"/>
              </a:solidFill>
            </a:rPr>
            <a:t>- бунда коррупцион алоқалар жамиятнинг барча қатламлари томонидан қораланади.</a:t>
          </a:r>
          <a:endParaRPr lang="ru-RU" sz="2300" kern="1200" dirty="0">
            <a:solidFill>
              <a:schemeClr val="bg1"/>
            </a:solidFill>
          </a:endParaRPr>
        </a:p>
      </dsp:txBody>
      <dsp:txXfrm rot="10800000">
        <a:off x="1681657" y="1754949"/>
        <a:ext cx="8309508" cy="1235504"/>
      </dsp:txXfrm>
    </dsp:sp>
    <dsp:sp modelId="{0022D9E8-4E1F-4675-8A7F-6229B5120D88}">
      <dsp:nvSpPr>
        <dsp:cNvPr id="0" name=""/>
        <dsp:cNvSpPr/>
      </dsp:nvSpPr>
      <dsp:spPr>
        <a:xfrm>
          <a:off x="115117" y="1773518"/>
          <a:ext cx="1235504" cy="1235504"/>
        </a:xfrm>
        <a:prstGeom prst="ellipse">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F1F37-65CC-4804-8248-AC51CFC5D9B6}">
      <dsp:nvSpPr>
        <dsp:cNvPr id="0" name=""/>
        <dsp:cNvSpPr/>
      </dsp:nvSpPr>
      <dsp:spPr>
        <a:xfrm rot="10800000">
          <a:off x="1403862" y="3306015"/>
          <a:ext cx="8556366" cy="1235504"/>
        </a:xfrm>
        <a:prstGeom prst="homePlate">
          <a:avLst/>
        </a:prstGeom>
        <a:gradFill rotWithShape="1">
          <a:gsLst>
            <a:gs pos="0">
              <a:schemeClr val="accent6">
                <a:tint val="94000"/>
                <a:satMod val="105000"/>
                <a:lumMod val="102000"/>
              </a:schemeClr>
            </a:gs>
            <a:gs pos="100000">
              <a:schemeClr val="accent6">
                <a:shade val="74000"/>
                <a:satMod val="128000"/>
                <a:lumMod val="100000"/>
              </a:schemeClr>
            </a:gs>
          </a:gsLst>
          <a:lin ang="5400000" scaled="0"/>
        </a:gra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44823" tIns="87630" rIns="163576" bIns="87630" numCol="1" spcCol="1270" anchor="ctr" anchorCtr="0">
          <a:noAutofit/>
        </a:bodyPr>
        <a:lstStyle/>
        <a:p>
          <a:pPr marL="0" lvl="0" indent="0" algn="just" defTabSz="1022350">
            <a:lnSpc>
              <a:spcPct val="90000"/>
            </a:lnSpc>
            <a:spcBef>
              <a:spcPct val="0"/>
            </a:spcBef>
            <a:spcAft>
              <a:spcPct val="35000"/>
            </a:spcAft>
            <a:buNone/>
          </a:pPr>
          <a:r>
            <a:rPr lang="uz-Cyrl-UZ" sz="2300" b="1" u="sng" kern="1200" dirty="0">
              <a:solidFill>
                <a:schemeClr val="bg1">
                  <a:lumMod val="85000"/>
                  <a:lumOff val="15000"/>
                </a:schemeClr>
              </a:solidFill>
            </a:rPr>
            <a:t>Кулранг коррупция</a:t>
          </a:r>
          <a:r>
            <a:rPr lang="uz-Cyrl-UZ" sz="2300" u="sng" kern="1200" dirty="0">
              <a:solidFill>
                <a:schemeClr val="bg1">
                  <a:lumMod val="85000"/>
                  <a:lumOff val="15000"/>
                </a:schemeClr>
              </a:solidFill>
            </a:rPr>
            <a:t> </a:t>
          </a:r>
          <a:r>
            <a:rPr lang="uz-Cyrl-UZ" sz="2300" kern="1200" dirty="0">
              <a:solidFill>
                <a:schemeClr val="bg1"/>
              </a:solidFill>
            </a:rPr>
            <a:t>- коррупция борасида бирон бир розилик мавжуд бўлмаган амалиётлардир. Айнан кулранг коррупция атрофида жанжаллар юзага келади.</a:t>
          </a:r>
          <a:endParaRPr lang="ru-RU" sz="2300" kern="1200" dirty="0">
            <a:solidFill>
              <a:schemeClr val="bg1"/>
            </a:solidFill>
          </a:endParaRPr>
        </a:p>
      </dsp:txBody>
      <dsp:txXfrm rot="10800000">
        <a:off x="1712738" y="3306015"/>
        <a:ext cx="8247490" cy="1235504"/>
      </dsp:txXfrm>
    </dsp:sp>
    <dsp:sp modelId="{D560FF0B-769C-4AE6-A7E9-65C2EB36A0A9}">
      <dsp:nvSpPr>
        <dsp:cNvPr id="0" name=""/>
        <dsp:cNvSpPr/>
      </dsp:nvSpPr>
      <dsp:spPr>
        <a:xfrm>
          <a:off x="163672" y="3306015"/>
          <a:ext cx="1235504" cy="1235504"/>
        </a:xfrm>
        <a:prstGeom prst="ellipse">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6FE62-25E8-4723-A72C-2045563B2247}">
      <dsp:nvSpPr>
        <dsp:cNvPr id="0" name=""/>
        <dsp:cNvSpPr/>
      </dsp:nvSpPr>
      <dsp:spPr>
        <a:xfrm>
          <a:off x="3806171" y="-125084"/>
          <a:ext cx="3302078" cy="2357735"/>
        </a:xfrm>
        <a:prstGeom prst="ellipse">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ru-RU" sz="2200" b="1" kern="1200" dirty="0">
              <a:solidFill>
                <a:srgbClr val="7030A0"/>
              </a:solidFill>
            </a:rPr>
            <a:t>а) </a:t>
          </a:r>
          <a:r>
            <a:rPr lang="uz-Cyrl-UZ" sz="2200" b="1" kern="1200" dirty="0">
              <a:solidFill>
                <a:srgbClr val="7030A0"/>
              </a:solidFill>
            </a:rPr>
            <a:t>ҳукумат идораларидаги </a:t>
          </a:r>
          <a:r>
            <a:rPr lang="ru-RU" sz="2200" b="1" kern="1200" dirty="0">
              <a:solidFill>
                <a:srgbClr val="7030A0"/>
              </a:solidFill>
            </a:rPr>
            <a:t>коррупция;</a:t>
          </a:r>
        </a:p>
      </dsp:txBody>
      <dsp:txXfrm>
        <a:off x="4289749" y="220198"/>
        <a:ext cx="2334922" cy="1667171"/>
      </dsp:txXfrm>
    </dsp:sp>
    <dsp:sp modelId="{68F42C85-1669-4FAD-B6B7-746352DDE281}">
      <dsp:nvSpPr>
        <dsp:cNvPr id="0" name=""/>
        <dsp:cNvSpPr/>
      </dsp:nvSpPr>
      <dsp:spPr>
        <a:xfrm rot="3600000">
          <a:off x="6066354" y="2121121"/>
          <a:ext cx="473586" cy="795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6101873" y="2218747"/>
        <a:ext cx="331510" cy="477441"/>
      </dsp:txXfrm>
    </dsp:sp>
    <dsp:sp modelId="{33773D6D-72DC-43ED-A7F7-CB0398F6B60E}">
      <dsp:nvSpPr>
        <dsp:cNvPr id="0" name=""/>
        <dsp:cNvSpPr/>
      </dsp:nvSpPr>
      <dsp:spPr>
        <a:xfrm>
          <a:off x="5775821" y="2750748"/>
          <a:ext cx="2903480" cy="2738745"/>
        </a:xfrm>
        <a:prstGeom prst="ellipse">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ru-RU" sz="2800" b="1" kern="1200" dirty="0">
              <a:solidFill>
                <a:srgbClr val="002060"/>
              </a:solidFill>
            </a:rPr>
            <a:t>б)  </a:t>
          </a:r>
          <a:r>
            <a:rPr lang="uz-Cyrl-UZ" sz="2800" b="1" kern="1200" dirty="0">
              <a:solidFill>
                <a:srgbClr val="002060"/>
              </a:solidFill>
            </a:rPr>
            <a:t>хусусий</a:t>
          </a:r>
          <a:r>
            <a:rPr lang="ru-RU" sz="2800" b="1" kern="1200" dirty="0">
              <a:solidFill>
                <a:srgbClr val="002060"/>
              </a:solidFill>
            </a:rPr>
            <a:t> сектор</a:t>
          </a:r>
          <a:r>
            <a:rPr lang="uz-Cyrl-UZ" sz="2800" b="1" kern="1200" dirty="0">
              <a:solidFill>
                <a:srgbClr val="002060"/>
              </a:solidFill>
            </a:rPr>
            <a:t>даги</a:t>
          </a:r>
          <a:r>
            <a:rPr lang="ru-RU" sz="2800" b="1" kern="1200" dirty="0">
              <a:solidFill>
                <a:srgbClr val="002060"/>
              </a:solidFill>
            </a:rPr>
            <a:t> коррупция</a:t>
          </a:r>
        </a:p>
      </dsp:txBody>
      <dsp:txXfrm>
        <a:off x="6201026" y="3151828"/>
        <a:ext cx="2053070" cy="1936585"/>
      </dsp:txXfrm>
    </dsp:sp>
    <dsp:sp modelId="{1C5F1574-9FAF-4886-A89B-8572903651A6}">
      <dsp:nvSpPr>
        <dsp:cNvPr id="0" name=""/>
        <dsp:cNvSpPr/>
      </dsp:nvSpPr>
      <dsp:spPr>
        <a:xfrm rot="10800000">
          <a:off x="5345560" y="3722253"/>
          <a:ext cx="304050" cy="795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rot="10800000">
        <a:off x="5436775" y="3881400"/>
        <a:ext cx="212835" cy="477441"/>
      </dsp:txXfrm>
    </dsp:sp>
    <dsp:sp modelId="{55F7F1E3-4E4B-43B9-BF06-A8BCE2003A7D}">
      <dsp:nvSpPr>
        <dsp:cNvPr id="0" name=""/>
        <dsp:cNvSpPr/>
      </dsp:nvSpPr>
      <dsp:spPr>
        <a:xfrm>
          <a:off x="2171578" y="2689718"/>
          <a:ext cx="3030562" cy="2860805"/>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ru-RU" sz="2800" b="1" kern="1200" dirty="0">
              <a:solidFill>
                <a:srgbClr val="FF0000"/>
              </a:solidFill>
            </a:rPr>
            <a:t>в) </a:t>
          </a:r>
          <a:r>
            <a:rPr lang="uz-Cyrl-UZ" sz="2800" b="1" kern="1200" dirty="0">
              <a:solidFill>
                <a:srgbClr val="FF0000"/>
              </a:solidFill>
            </a:rPr>
            <a:t>сиёсатдаги </a:t>
          </a:r>
          <a:r>
            <a:rPr lang="ru-RU" sz="2800" b="1" kern="1200" dirty="0">
              <a:solidFill>
                <a:srgbClr val="FF0000"/>
              </a:solidFill>
            </a:rPr>
            <a:t>коррупция </a:t>
          </a:r>
          <a:r>
            <a:rPr lang="uz-Cyrl-UZ" sz="2800" b="1" kern="1200" dirty="0">
              <a:solidFill>
                <a:srgbClr val="FF0000"/>
              </a:solidFill>
            </a:rPr>
            <a:t>ёки сиёсий</a:t>
          </a:r>
          <a:r>
            <a:rPr lang="ru-RU" sz="2800" b="1" kern="1200" dirty="0">
              <a:solidFill>
                <a:srgbClr val="FF0000"/>
              </a:solidFill>
            </a:rPr>
            <a:t> коррупция.</a:t>
          </a:r>
        </a:p>
      </dsp:txBody>
      <dsp:txXfrm>
        <a:off x="2615394" y="3108673"/>
        <a:ext cx="2142930" cy="2022895"/>
      </dsp:txXfrm>
    </dsp:sp>
    <dsp:sp modelId="{5A903065-780A-4313-8EAE-ED6F28A23708}">
      <dsp:nvSpPr>
        <dsp:cNvPr id="0" name=""/>
        <dsp:cNvSpPr/>
      </dsp:nvSpPr>
      <dsp:spPr>
        <a:xfrm rot="18000000">
          <a:off x="4393280" y="2116847"/>
          <a:ext cx="440919" cy="795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4426349" y="2333271"/>
        <a:ext cx="308643" cy="477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5E81A-FDAC-48CB-A7BD-1860B90ABA08}">
      <dsp:nvSpPr>
        <dsp:cNvPr id="0" name=""/>
        <dsp:cNvSpPr/>
      </dsp:nvSpPr>
      <dsp:spPr>
        <a:xfrm>
          <a:off x="3767101" y="150102"/>
          <a:ext cx="3474720" cy="3325654"/>
        </a:xfrm>
        <a:prstGeom prst="ellipse">
          <a:avLst/>
        </a:prstGeom>
        <a:solidFill>
          <a:schemeClr val="bg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ru-RU" sz="3300" b="1" kern="1200" dirty="0">
              <a:solidFill>
                <a:srgbClr val="002060"/>
              </a:solidFill>
            </a:rPr>
            <a:t>а) </a:t>
          </a:r>
          <a:r>
            <a:rPr lang="uz-Cyrl-UZ" sz="3300" b="1" kern="1200" dirty="0">
              <a:solidFill>
                <a:srgbClr val="002060"/>
              </a:solidFill>
            </a:rPr>
            <a:t>қуйидаги коррупция</a:t>
          </a:r>
          <a:r>
            <a:rPr lang="ru-RU" sz="3300" b="1" kern="1200" dirty="0">
              <a:solidFill>
                <a:srgbClr val="002060"/>
              </a:solidFill>
            </a:rPr>
            <a:t>;</a:t>
          </a:r>
        </a:p>
      </dsp:txBody>
      <dsp:txXfrm>
        <a:off x="4230397" y="732091"/>
        <a:ext cx="2548128" cy="1496544"/>
      </dsp:txXfrm>
    </dsp:sp>
    <dsp:sp modelId="{483F92C5-388B-4E46-A1F4-D0F14DA1A44D}">
      <dsp:nvSpPr>
        <dsp:cNvPr id="0" name=""/>
        <dsp:cNvSpPr/>
      </dsp:nvSpPr>
      <dsp:spPr>
        <a:xfrm>
          <a:off x="4972354" y="2206823"/>
          <a:ext cx="3474720" cy="3474720"/>
        </a:xfrm>
        <a:prstGeom prst="ellipse">
          <a:avLst/>
        </a:prstGeom>
        <a:solidFill>
          <a:schemeClr val="accent3">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ru-RU" sz="3300" b="1" kern="1200" dirty="0">
              <a:solidFill>
                <a:schemeClr val="bg2">
                  <a:lumMod val="50000"/>
                </a:schemeClr>
              </a:solidFill>
            </a:rPr>
            <a:t>б) </a:t>
          </a:r>
          <a:r>
            <a:rPr lang="uz-Cyrl-UZ" sz="3300" b="1" kern="1200" dirty="0">
              <a:solidFill>
                <a:schemeClr val="bg2">
                  <a:lumMod val="50000"/>
                </a:schemeClr>
              </a:solidFill>
            </a:rPr>
            <a:t>юқоридаги коррупция;</a:t>
          </a:r>
          <a:endParaRPr lang="ru-RU" sz="3300" b="1" kern="1200" dirty="0">
            <a:solidFill>
              <a:schemeClr val="bg2">
                <a:lumMod val="50000"/>
              </a:schemeClr>
            </a:solidFill>
          </a:endParaRPr>
        </a:p>
      </dsp:txBody>
      <dsp:txXfrm>
        <a:off x="6035040" y="3104459"/>
        <a:ext cx="2084832" cy="1911096"/>
      </dsp:txXfrm>
    </dsp:sp>
    <dsp:sp modelId="{F7438B97-7ED8-469F-B42D-59AD803D0C30}">
      <dsp:nvSpPr>
        <dsp:cNvPr id="0" name=""/>
        <dsp:cNvSpPr/>
      </dsp:nvSpPr>
      <dsp:spPr>
        <a:xfrm>
          <a:off x="2464765" y="2206823"/>
          <a:ext cx="3474720" cy="3474720"/>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ru-RU" sz="3300" b="1" kern="1200" dirty="0">
              <a:solidFill>
                <a:srgbClr val="7030A0"/>
              </a:solidFill>
            </a:rPr>
            <a:t>в) вертикал</a:t>
          </a:r>
          <a:r>
            <a:rPr lang="uz-Cyrl-UZ" sz="3300" b="1" kern="1200" dirty="0">
              <a:solidFill>
                <a:srgbClr val="7030A0"/>
              </a:solidFill>
            </a:rPr>
            <a:t> коррупция</a:t>
          </a:r>
          <a:r>
            <a:rPr lang="ru-RU" sz="3300" b="1" kern="1200" dirty="0">
              <a:solidFill>
                <a:srgbClr val="7030A0"/>
              </a:solidFill>
            </a:rPr>
            <a:t>.</a:t>
          </a:r>
        </a:p>
      </dsp:txBody>
      <dsp:txXfrm>
        <a:off x="2791968" y="3104459"/>
        <a:ext cx="2084832" cy="1911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1E6E3-8679-43CF-93D6-E037D25E353C}">
      <dsp:nvSpPr>
        <dsp:cNvPr id="0" name=""/>
        <dsp:cNvSpPr/>
      </dsp:nvSpPr>
      <dsp:spPr>
        <a:xfrm>
          <a:off x="2388" y="929732"/>
          <a:ext cx="4480191" cy="2240095"/>
        </a:xfrm>
        <a:prstGeom prst="rect">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rtl="0">
            <a:lnSpc>
              <a:spcPct val="90000"/>
            </a:lnSpc>
            <a:spcBef>
              <a:spcPct val="0"/>
            </a:spcBef>
            <a:spcAft>
              <a:spcPct val="35000"/>
            </a:spcAft>
            <a:buNone/>
          </a:pPr>
          <a:r>
            <a:rPr lang="ru-RU" sz="5600" b="1" kern="1200" dirty="0">
              <a:solidFill>
                <a:srgbClr val="C00000"/>
              </a:solidFill>
            </a:rPr>
            <a:t>а) коррупция-</a:t>
          </a:r>
          <a:r>
            <a:rPr lang="uz-Cyrl-UZ" sz="5600" b="1" kern="1200" dirty="0">
              <a:solidFill>
                <a:srgbClr val="C00000"/>
              </a:solidFill>
            </a:rPr>
            <a:t>қилмиш</a:t>
          </a:r>
          <a:r>
            <a:rPr lang="ru-RU" sz="5600" b="1" kern="1200" dirty="0">
              <a:solidFill>
                <a:srgbClr val="C00000"/>
              </a:solidFill>
            </a:rPr>
            <a:t>;</a:t>
          </a:r>
        </a:p>
      </dsp:txBody>
      <dsp:txXfrm>
        <a:off x="2388" y="929732"/>
        <a:ext cx="4480191" cy="2240095"/>
      </dsp:txXfrm>
    </dsp:sp>
    <dsp:sp modelId="{306C3EB0-01BD-46E5-BCC3-5F0A0B062540}">
      <dsp:nvSpPr>
        <dsp:cNvPr id="0" name=""/>
        <dsp:cNvSpPr/>
      </dsp:nvSpPr>
      <dsp:spPr>
        <a:xfrm>
          <a:off x="5423419" y="929732"/>
          <a:ext cx="4480191" cy="2240095"/>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rtl="0">
            <a:lnSpc>
              <a:spcPct val="90000"/>
            </a:lnSpc>
            <a:spcBef>
              <a:spcPct val="0"/>
            </a:spcBef>
            <a:spcAft>
              <a:spcPct val="35000"/>
            </a:spcAft>
            <a:buNone/>
          </a:pPr>
          <a:r>
            <a:rPr lang="ru-RU" sz="5600" b="1" kern="1200" dirty="0">
              <a:solidFill>
                <a:srgbClr val="002060"/>
              </a:solidFill>
            </a:rPr>
            <a:t>б) коррупция-</a:t>
          </a:r>
          <a:r>
            <a:rPr lang="uz-Cyrl-UZ" sz="5600" b="1" kern="1200" dirty="0">
              <a:solidFill>
                <a:srgbClr val="002060"/>
              </a:solidFill>
            </a:rPr>
            <a:t>жиноят.</a:t>
          </a:r>
          <a:endParaRPr lang="ru-RU" sz="5600" b="1" kern="1200" dirty="0">
            <a:solidFill>
              <a:srgbClr val="002060"/>
            </a:solidFill>
          </a:endParaRPr>
        </a:p>
      </dsp:txBody>
      <dsp:txXfrm>
        <a:off x="5423419" y="929732"/>
        <a:ext cx="4480191" cy="2240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B722-1532-4CEB-9982-0BAD5469724B}">
      <dsp:nvSpPr>
        <dsp:cNvPr id="0" name=""/>
        <dsp:cNvSpPr/>
      </dsp:nvSpPr>
      <dsp:spPr>
        <a:xfrm>
          <a:off x="860678" y="0"/>
          <a:ext cx="9754362" cy="49133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A95F4-1835-47DB-ADC5-77CAAB10FB39}">
      <dsp:nvSpPr>
        <dsp:cNvPr id="0" name=""/>
        <dsp:cNvSpPr/>
      </dsp:nvSpPr>
      <dsp:spPr>
        <a:xfrm>
          <a:off x="99342" y="408345"/>
          <a:ext cx="3343535" cy="4096620"/>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uz-Cyrl-UZ" sz="2200" kern="1200" dirty="0">
              <a:solidFill>
                <a:schemeClr val="bg1"/>
              </a:solidFill>
            </a:rPr>
            <a:t>аҳолининг ҳуқуқий онги ва ҳуқуқий маданиятини юксалтириш, жамиятда коррупцияга нисбатан муросасиз муносабатни шакллантириш;</a:t>
          </a:r>
          <a:endParaRPr lang="ru-RU" sz="2200" kern="1200" dirty="0">
            <a:solidFill>
              <a:schemeClr val="bg1"/>
            </a:solidFill>
          </a:endParaRPr>
        </a:p>
      </dsp:txBody>
      <dsp:txXfrm>
        <a:off x="262560" y="571563"/>
        <a:ext cx="3017099" cy="3770184"/>
      </dsp:txXfrm>
    </dsp:sp>
    <dsp:sp modelId="{7F4A2D8D-65EA-4F53-A4AE-3315FFB10471}">
      <dsp:nvSpPr>
        <dsp:cNvPr id="0" name=""/>
        <dsp:cNvSpPr/>
      </dsp:nvSpPr>
      <dsp:spPr>
        <a:xfrm>
          <a:off x="3878820" y="529723"/>
          <a:ext cx="3343535" cy="3853863"/>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uz-Cyrl-UZ" sz="2200" kern="1200" dirty="0">
              <a:solidFill>
                <a:schemeClr val="bg1"/>
              </a:solidFill>
            </a:rPr>
            <a:t>давлат ва жамият ҳаётининг барча соҳаларида коррупциянинг олдини олишга доир чора-тадбирларни амалга ошириш;</a:t>
          </a:r>
          <a:endParaRPr lang="ru-RU" sz="2200" kern="1200" dirty="0">
            <a:solidFill>
              <a:schemeClr val="bg1"/>
            </a:solidFill>
          </a:endParaRPr>
        </a:p>
      </dsp:txBody>
      <dsp:txXfrm>
        <a:off x="4042038" y="692941"/>
        <a:ext cx="3017099" cy="3527427"/>
      </dsp:txXfrm>
    </dsp:sp>
    <dsp:sp modelId="{B3184A62-4986-40F7-A262-A9449FDA3247}">
      <dsp:nvSpPr>
        <dsp:cNvPr id="0" name=""/>
        <dsp:cNvSpPr/>
      </dsp:nvSpPr>
      <dsp:spPr>
        <a:xfrm>
          <a:off x="7658299" y="570179"/>
          <a:ext cx="3718078" cy="3772951"/>
        </a:xfrm>
        <a:prstGeom prst="round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uz-Cyrl-UZ" sz="1800" kern="1200" dirty="0">
              <a:solidFill>
                <a:srgbClr val="FF0000"/>
              </a:solidFill>
            </a:rPr>
            <a:t>коррупцияга оид ҳуқуқбузарликларни ўз вақтида аниқлаш, уларга чек қўйиш, уларнинг оқибатларини, уларга имкон берувчи сабаблар ва шарт-шароитларни бартараф этиш, коррупцияга оид ҳуқуқбузарликларни содир этганлик учун жавобгарликнинг муқаррарлиги принципини таъминлаш</a:t>
          </a:r>
          <a:endParaRPr lang="ru-RU" sz="1800" kern="1200" dirty="0">
            <a:solidFill>
              <a:srgbClr val="FF0000"/>
            </a:solidFill>
          </a:endParaRPr>
        </a:p>
      </dsp:txBody>
      <dsp:txXfrm>
        <a:off x="7839801" y="751681"/>
        <a:ext cx="3355074" cy="3409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DD1D-B922-470A-A073-F4BE75EBD254}">
      <dsp:nvSpPr>
        <dsp:cNvPr id="0" name=""/>
        <dsp:cNvSpPr/>
      </dsp:nvSpPr>
      <dsp:spPr>
        <a:xfrm>
          <a:off x="5099" y="2123"/>
          <a:ext cx="10417121" cy="1401672"/>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uz-Cyrl-UZ" sz="2100" kern="1200" dirty="0">
              <a:solidFill>
                <a:schemeClr val="bg1"/>
              </a:solidFill>
            </a:rPr>
            <a:t>барча вилоят, туман (шаҳар) ҳокимлари ўз ҳудудларида, тармоқ раҳбарлари ўз тизимларида агентлик билан бирга бир ой муддатда Коррупциядан холи дастурини ишлаб чиқади. Бунда очиқлик ва ошкораликни таъминлаш ҳамда соҳаларни рақамлаштириш энг асосий вазифа бўлади;</a:t>
          </a:r>
          <a:endParaRPr lang="ru-RU" sz="2100" kern="1200" dirty="0">
            <a:solidFill>
              <a:schemeClr val="bg1"/>
            </a:solidFill>
          </a:endParaRPr>
        </a:p>
      </dsp:txBody>
      <dsp:txXfrm>
        <a:off x="73523" y="70547"/>
        <a:ext cx="10280273" cy="1264824"/>
      </dsp:txXfrm>
    </dsp:sp>
    <dsp:sp modelId="{9B76768E-54D7-4980-9928-318135DBC941}">
      <dsp:nvSpPr>
        <dsp:cNvPr id="0" name=""/>
        <dsp:cNvSpPr/>
      </dsp:nvSpPr>
      <dsp:spPr>
        <a:xfrm>
          <a:off x="5099" y="1473879"/>
          <a:ext cx="10442851" cy="1401672"/>
        </a:xfrm>
        <a:prstGeom prst="round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uz-Cyrl-UZ" sz="2100" kern="1200" dirty="0">
              <a:solidFill>
                <a:schemeClr val="bg1"/>
              </a:solidFill>
            </a:rPr>
            <a:t>коррупциянинг олдини олишда таъсирчан парламент ва жамоатчилик назорати йўлга қўйилади. Жумладан, агентлик коррупцияга қарши курашиш ишларининг ҳолатини таҳлил қилиб, ҳар йили Президент ва Олий Мажлис палаталарига миллий ҳисобот киритиб боради;</a:t>
          </a:r>
          <a:endParaRPr lang="ru-RU" sz="2100" kern="1200" dirty="0">
            <a:solidFill>
              <a:schemeClr val="bg1"/>
            </a:solidFill>
          </a:endParaRPr>
        </a:p>
      </dsp:txBody>
      <dsp:txXfrm>
        <a:off x="73523" y="1542303"/>
        <a:ext cx="10306003" cy="1264824"/>
      </dsp:txXfrm>
    </dsp:sp>
    <dsp:sp modelId="{D18C5538-69CA-412B-BD0D-A3896FD86D24}">
      <dsp:nvSpPr>
        <dsp:cNvPr id="0" name=""/>
        <dsp:cNvSpPr/>
      </dsp:nvSpPr>
      <dsp:spPr>
        <a:xfrm>
          <a:off x="5099" y="2945635"/>
          <a:ext cx="10442851" cy="1401672"/>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uz-Cyrl-UZ" sz="2000" kern="1200" dirty="0">
              <a:solidFill>
                <a:schemeClr val="bg1"/>
              </a:solidFill>
            </a:rPr>
            <a:t>агентлик кенг жамоатчилик, оммавий ахборот воситалари, фуқаролик жамиятининг бошқа институтлари билан бирга аҳоли ва тадбиркорларнинг коррупцияга муносабатини ўрганиб бориши ва давлат идоралари фаолиятини баҳолаб боради</a:t>
          </a:r>
          <a:endParaRPr lang="ru-RU" sz="2000" kern="1200" dirty="0">
            <a:solidFill>
              <a:schemeClr val="bg1"/>
            </a:solidFill>
          </a:endParaRPr>
        </a:p>
      </dsp:txBody>
      <dsp:txXfrm>
        <a:off x="73523" y="3014059"/>
        <a:ext cx="10306003" cy="1264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EB918-E037-4AFD-A0E4-27E51A6FB077}">
      <dsp:nvSpPr>
        <dsp:cNvPr id="0" name=""/>
        <dsp:cNvSpPr/>
      </dsp:nvSpPr>
      <dsp:spPr>
        <a:xfrm>
          <a:off x="0" y="7649"/>
          <a:ext cx="11079480" cy="947700"/>
        </a:xfrm>
        <a:prstGeom prst="roundRect">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z-Cyrl-UZ" sz="2000" kern="1200" dirty="0">
              <a:solidFill>
                <a:srgbClr val="002060"/>
              </a:solidFill>
              <a:latin typeface="Times New Roman" panose="02020603050405020304" pitchFamily="18" charset="0"/>
              <a:cs typeface="Times New Roman" panose="02020603050405020304" pitchFamily="18" charset="0"/>
            </a:rPr>
            <a:t>фуқаролик жамияти институтлари томонидан давлат бошқарув органлари фаолияти устидан назоратнинг ўрнатилмаганлиги; </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46263" y="53912"/>
        <a:ext cx="10986954" cy="855174"/>
      </dsp:txXfrm>
    </dsp:sp>
    <dsp:sp modelId="{B0D88C9B-7348-43DD-8EEC-A77B5713DF6A}">
      <dsp:nvSpPr>
        <dsp:cNvPr id="0" name=""/>
        <dsp:cNvSpPr/>
      </dsp:nvSpPr>
      <dsp:spPr>
        <a:xfrm>
          <a:off x="0" y="989909"/>
          <a:ext cx="11079480" cy="947700"/>
        </a:xfrm>
        <a:prstGeom prst="roundRect">
          <a:avLst/>
        </a:prstGeom>
        <a:solidFill>
          <a:schemeClr val="bg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z-Cyrl-UZ" sz="2000" kern="1200" dirty="0">
              <a:solidFill>
                <a:schemeClr val="bg1"/>
              </a:solidFill>
              <a:latin typeface="Times New Roman" panose="02020603050405020304" pitchFamily="18" charset="0"/>
              <a:cs typeface="Times New Roman" panose="02020603050405020304" pitchFamily="18" charset="0"/>
            </a:rPr>
            <a:t>- фуқаролик жамияти институтлари, ОАВ билан давлат бошқарув органларининг ўзаро ҳамкорлик тизимининг ишлаб чиқилмаганлиги; </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46263" y="1036172"/>
        <a:ext cx="10986954" cy="855174"/>
      </dsp:txXfrm>
    </dsp:sp>
    <dsp:sp modelId="{583C249A-A980-4576-A870-F547E5175770}">
      <dsp:nvSpPr>
        <dsp:cNvPr id="0" name=""/>
        <dsp:cNvSpPr/>
      </dsp:nvSpPr>
      <dsp:spPr>
        <a:xfrm>
          <a:off x="0" y="1972170"/>
          <a:ext cx="11079480" cy="947700"/>
        </a:xfrm>
        <a:prstGeom prst="round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z-Cyrl-UZ" sz="2000" kern="1200" dirty="0">
              <a:solidFill>
                <a:schemeClr val="bg1"/>
              </a:solidFill>
              <a:latin typeface="Times New Roman" panose="02020603050405020304" pitchFamily="18" charset="0"/>
              <a:cs typeface="Times New Roman" panose="02020603050405020304" pitchFamily="18" charset="0"/>
            </a:rPr>
            <a:t>- давлат бошқарув органларида коррупция даражаси ва унинг оқибатида келиб чиқаётган муаммоларнинг кундан-кунга ортиб бораётганлиги; </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46263" y="2018433"/>
        <a:ext cx="10986954" cy="855174"/>
      </dsp:txXfrm>
    </dsp:sp>
    <dsp:sp modelId="{2E8E9E43-2CC3-411E-97C3-DCC8EFB76CEF}">
      <dsp:nvSpPr>
        <dsp:cNvPr id="0" name=""/>
        <dsp:cNvSpPr/>
      </dsp:nvSpPr>
      <dsp:spPr>
        <a:xfrm>
          <a:off x="0" y="2954430"/>
          <a:ext cx="11079480" cy="947700"/>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z-Cyrl-UZ" sz="1800" kern="1200" dirty="0">
              <a:solidFill>
                <a:schemeClr val="bg1"/>
              </a:solidFill>
              <a:latin typeface="Times New Roman" panose="02020603050405020304" pitchFamily="18" charset="0"/>
              <a:cs typeface="Times New Roman" panose="02020603050405020304" pitchFamily="18" charset="0"/>
            </a:rPr>
            <a:t>- коррупциянинг олдини олиш ва унга қарши курашиш билан шуғулланувчи ҳуқуқни муҳофаза қилувчи органлар ва халқаро ташкилотлар ўртасидаги ҳамкорликни ташкил этиш, мувофиқлаштириш ва амалга ошириш соҳасидаги муаммоларнинг мавжудлиги; </a:t>
          </a:r>
          <a:endParaRPr lang="ru-RU" sz="1800" kern="1200" dirty="0">
            <a:solidFill>
              <a:schemeClr val="bg1"/>
            </a:solidFill>
            <a:latin typeface="Times New Roman" panose="02020603050405020304" pitchFamily="18" charset="0"/>
            <a:cs typeface="Times New Roman" panose="02020603050405020304" pitchFamily="18" charset="0"/>
          </a:endParaRPr>
        </a:p>
      </dsp:txBody>
      <dsp:txXfrm>
        <a:off x="46263" y="3000693"/>
        <a:ext cx="10986954" cy="855174"/>
      </dsp:txXfrm>
    </dsp:sp>
    <dsp:sp modelId="{17AAE31C-4503-4DA5-A19D-566B0885BBED}">
      <dsp:nvSpPr>
        <dsp:cNvPr id="0" name=""/>
        <dsp:cNvSpPr/>
      </dsp:nvSpPr>
      <dsp:spPr>
        <a:xfrm>
          <a:off x="0" y="3936690"/>
          <a:ext cx="11079480" cy="94770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z-Cyrl-UZ" sz="2000" kern="1200" dirty="0">
              <a:solidFill>
                <a:schemeClr val="bg1"/>
              </a:solidFill>
              <a:latin typeface="Times New Roman" panose="02020603050405020304" pitchFamily="18" charset="0"/>
              <a:cs typeface="Times New Roman" panose="02020603050405020304" pitchFamily="18" charset="0"/>
            </a:rPr>
            <a:t>- фуқаролик жамияти институтларининг давлат бошқарув фаолиятида иштирокининг сустлиги, таъсир чораларининг кучсизлиги, аралашувининг йўқлиги; </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46263" y="3982953"/>
        <a:ext cx="10986954" cy="855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0BAA1-1A24-42CD-A7EC-5393FCB41A33}">
      <dsp:nvSpPr>
        <dsp:cNvPr id="0" name=""/>
        <dsp:cNvSpPr/>
      </dsp:nvSpPr>
      <dsp:spPr>
        <a:xfrm>
          <a:off x="0" y="93299"/>
          <a:ext cx="11018520" cy="87516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uz-Cyrl-UZ" sz="2200" kern="1200" dirty="0">
              <a:solidFill>
                <a:schemeClr val="bg1"/>
              </a:solidFill>
            </a:rPr>
            <a:t>- коррупцияга қарши курашишда жамоат назоратини ўрнатиш бўйича ҳуқуқий асосларининг етарли даражада ишлаб чиқилмаганлиги; </a:t>
          </a:r>
          <a:endParaRPr lang="ru-RU" sz="2200" kern="1200" dirty="0">
            <a:solidFill>
              <a:schemeClr val="bg1"/>
            </a:solidFill>
          </a:endParaRPr>
        </a:p>
      </dsp:txBody>
      <dsp:txXfrm>
        <a:off x="42722" y="136021"/>
        <a:ext cx="10933076" cy="789716"/>
      </dsp:txXfrm>
    </dsp:sp>
    <dsp:sp modelId="{5E652FD2-01D3-4F80-8F06-D1724E471C99}">
      <dsp:nvSpPr>
        <dsp:cNvPr id="0" name=""/>
        <dsp:cNvSpPr/>
      </dsp:nvSpPr>
      <dsp:spPr>
        <a:xfrm>
          <a:off x="0" y="1031819"/>
          <a:ext cx="11018520" cy="875160"/>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uz-Cyrl-UZ" sz="2200" kern="1200" dirty="0">
              <a:solidFill>
                <a:schemeClr val="bg1"/>
              </a:solidFill>
            </a:rPr>
            <a:t>- фуқаролик жамияти институтлари фаолиятининг самарасизлиги – “хўжакўрсинга” тузилганлиги; </a:t>
          </a:r>
          <a:endParaRPr lang="ru-RU" sz="2200" kern="1200" dirty="0">
            <a:solidFill>
              <a:schemeClr val="bg1"/>
            </a:solidFill>
          </a:endParaRPr>
        </a:p>
      </dsp:txBody>
      <dsp:txXfrm>
        <a:off x="42722" y="1074541"/>
        <a:ext cx="10933076" cy="789716"/>
      </dsp:txXfrm>
    </dsp:sp>
    <dsp:sp modelId="{8DD0177A-25F0-4D45-9159-9A8AAF29007E}">
      <dsp:nvSpPr>
        <dsp:cNvPr id="0" name=""/>
        <dsp:cNvSpPr/>
      </dsp:nvSpPr>
      <dsp:spPr>
        <a:xfrm>
          <a:off x="0" y="1970340"/>
          <a:ext cx="11018520" cy="875160"/>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uz-Cyrl-UZ" sz="2200" kern="1200" dirty="0">
              <a:solidFill>
                <a:schemeClr val="bg1"/>
              </a:solidFill>
            </a:rPr>
            <a:t>- антикоррупцион фуқаролик жамияти институтининг йўқлиги; </a:t>
          </a:r>
          <a:endParaRPr lang="ru-RU" sz="2200" kern="1200" dirty="0">
            <a:solidFill>
              <a:schemeClr val="bg1"/>
            </a:solidFill>
          </a:endParaRPr>
        </a:p>
      </dsp:txBody>
      <dsp:txXfrm>
        <a:off x="42722" y="2013062"/>
        <a:ext cx="10933076" cy="789716"/>
      </dsp:txXfrm>
    </dsp:sp>
    <dsp:sp modelId="{3B5F4720-C941-41C6-ABFC-DE2A6572FD64}">
      <dsp:nvSpPr>
        <dsp:cNvPr id="0" name=""/>
        <dsp:cNvSpPr/>
      </dsp:nvSpPr>
      <dsp:spPr>
        <a:xfrm>
          <a:off x="0" y="2908860"/>
          <a:ext cx="11018520" cy="875160"/>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uz-Cyrl-UZ" sz="2200" kern="1200" dirty="0">
              <a:solidFill>
                <a:schemeClr val="bg1"/>
              </a:solidFill>
            </a:rPr>
            <a:t>- фуқароларнинг ҳуқуқий онги ва маданиятининг ҳамон пастлигича қолаётганлиги; </a:t>
          </a:r>
          <a:endParaRPr lang="ru-RU" sz="2200" kern="1200" dirty="0">
            <a:solidFill>
              <a:schemeClr val="bg1"/>
            </a:solidFill>
          </a:endParaRPr>
        </a:p>
      </dsp:txBody>
      <dsp:txXfrm>
        <a:off x="42722" y="2951582"/>
        <a:ext cx="10933076" cy="789716"/>
      </dsp:txXfrm>
    </dsp:sp>
    <dsp:sp modelId="{B0AACF17-D2F7-4B59-9068-4FF375E04809}">
      <dsp:nvSpPr>
        <dsp:cNvPr id="0" name=""/>
        <dsp:cNvSpPr/>
      </dsp:nvSpPr>
      <dsp:spPr>
        <a:xfrm>
          <a:off x="0" y="3847380"/>
          <a:ext cx="11018520" cy="875160"/>
        </a:xfrm>
        <a:prstGeom prst="roundRect">
          <a:avLst/>
        </a:prstGeom>
        <a:solidFill>
          <a:schemeClr val="tx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uz-Cyrl-UZ" sz="2200" kern="1200" dirty="0">
              <a:solidFill>
                <a:schemeClr val="bg1"/>
              </a:solidFill>
            </a:rPr>
            <a:t>- </a:t>
          </a:r>
          <a:r>
            <a:rPr lang="uz-Cyrl-UZ" sz="2200" kern="1200" dirty="0">
              <a:solidFill>
                <a:srgbClr val="002060"/>
              </a:solidFill>
            </a:rPr>
            <a:t>ОАВнинг ролини кучайтириш масаласи, яъни “журналист суриштируви”, “журналист тергови”нинг етарли ривожланмаганлиги шулар жумласидандир</a:t>
          </a:r>
          <a:endParaRPr lang="ru-RU" sz="2200" kern="1200" dirty="0">
            <a:solidFill>
              <a:srgbClr val="002060"/>
            </a:solidFill>
          </a:endParaRPr>
        </a:p>
      </dsp:txBody>
      <dsp:txXfrm>
        <a:off x="42722" y="3890102"/>
        <a:ext cx="10933076"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49C9D-02DB-4A6E-8D24-FF81336EEC7D}"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28174-9D71-47B8-A3FF-789EDD77DD59}"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028174-9D71-47B8-A3FF-789EDD77DD59}"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028174-9D71-47B8-A3FF-789EDD77DD59}"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0AF8358-2E85-4DE1-9592-3AED2895DC37}" type="datetimeFigureOut">
              <a:rPr lang="ru-RU" smtClean="0"/>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3950B3D9-4AED-4B27-BE65-E5847AF9380F}"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30AF8358-2E85-4DE1-9592-3AED2895DC37}"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30AF8358-2E85-4DE1-9592-3AED2895DC37}"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30AF8358-2E85-4DE1-9592-3AED2895DC37}"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30AF8358-2E85-4DE1-9592-3AED2895DC37}"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30AF8358-2E85-4DE1-9592-3AED2895DC37}"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30AF8358-2E85-4DE1-9592-3AED2895DC37}"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30AF8358-2E85-4DE1-9592-3AED2895DC37}"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0AF8358-2E85-4DE1-9592-3AED2895DC37}"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F8358-2E85-4DE1-9592-3AED2895DC37}"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30AF8358-2E85-4DE1-9592-3AED2895DC37}"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B3D9-4AED-4B27-BE65-E5847AF9380F}"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8">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AF8358-2E85-4DE1-9592-3AED2895DC37}" type="datetimeFigureOut">
              <a:rPr lang="ru-RU" smtClean="0"/>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50B3D9-4AED-4B27-BE65-E5847AF9380F}" type="slidenum">
              <a:rPr lang="ru-RU" smtClean="0"/>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hyperlink" Target="https://www.transparency.org/files/content/pages/2019_CPI_Report_EN.pdf"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s://piie.com/publications/chapters_preview/12/10ie2334.pdf" TargetMode="Externa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85837" y="2225310"/>
            <a:ext cx="10444161" cy="3789727"/>
          </a:xfrm>
        </p:spPr>
        <p:txBody>
          <a:bodyPr>
            <a:normAutofit/>
          </a:bodyPr>
          <a:lstStyle/>
          <a:p>
            <a:pPr algn="ctr"/>
            <a:r>
              <a:rPr lang="en-US" sz="3200" b="1" u="sng" dirty="0">
                <a:solidFill>
                  <a:srgbClr val="C00000"/>
                </a:solidFill>
              </a:rPr>
              <a:t>МАВЗУ</a:t>
            </a:r>
            <a:r>
              <a:rPr lang="en-US" sz="3200" b="1" dirty="0">
                <a:solidFill>
                  <a:srgbClr val="C00000"/>
                </a:solidFill>
              </a:rPr>
              <a:t>. КОРРУПЦИЯ – ГЛОБАЛ МУАММО СИФАТИДА. ЎЗБЕКИСТОНДА КОРРУПЦИЯГА ҚАРШИ КУРАШИШНИНГ ИҚТИСОДИЙ-СИЁСИЙ ВА ИЖТИМОИЙ - ҲУҚУҚИЙ МЕХАНИЗМЛАРИ.</a:t>
            </a:r>
            <a:endParaRPr lang="en-US" sz="3200" b="1" dirty="0">
              <a:solidFill>
                <a:srgbClr val="C00000"/>
              </a:solidFill>
            </a:endParaRPr>
          </a:p>
          <a:p>
            <a:pPr algn="ctr"/>
            <a:endParaRPr lang="ru-RU" sz="3200" dirty="0">
              <a:solidFill>
                <a:srgbClr val="C00000"/>
              </a:solidFill>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57625" y="0"/>
            <a:ext cx="3771899" cy="2100263"/>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824" y="-1"/>
            <a:ext cx="3686175" cy="210026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1"/>
            <a:ext cx="3243264" cy="21002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89560"/>
            <a:ext cx="9905998" cy="1304571"/>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2800" dirty="0">
                <a:solidFill>
                  <a:schemeClr val="bg1"/>
                </a:solidFill>
                <a:latin typeface="Times New Roman" panose="02020603050405020304" pitchFamily="18" charset="0"/>
                <a:cs typeface="Times New Roman" panose="02020603050405020304" pitchFamily="18" charset="0"/>
              </a:rPr>
              <a:t>Америкалик яна бир олим </a:t>
            </a:r>
            <a:r>
              <a:rPr lang="en-US" sz="2800" b="1" u="sng" dirty="0">
                <a:solidFill>
                  <a:srgbClr val="002060"/>
                </a:solidFill>
                <a:latin typeface="Times New Roman" panose="02020603050405020304" pitchFamily="18" charset="0"/>
                <a:cs typeface="Times New Roman" panose="02020603050405020304" pitchFamily="18" charset="0"/>
              </a:rPr>
              <a:t>А.Хайденхаймер</a:t>
            </a:r>
            <a:r>
              <a:rPr lang="en-US" sz="2800" dirty="0">
                <a:solidFill>
                  <a:schemeClr val="bg1"/>
                </a:solidFill>
                <a:latin typeface="Times New Roman" panose="02020603050405020304" pitchFamily="18" charset="0"/>
                <a:cs typeface="Times New Roman" panose="02020603050405020304" pitchFamily="18" charset="0"/>
              </a:rPr>
              <a:t> коррупциянинг учта турини санаб ўтган</a:t>
            </a:r>
            <a:endParaRPr lang="ru-RU"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5"/>
          <p:cNvGraphicFramePr>
            <a:graphicFrameLocks noGrp="1"/>
          </p:cNvGraphicFramePr>
          <p:nvPr>
            <p:ph idx="1"/>
          </p:nvPr>
        </p:nvGraphicFramePr>
        <p:xfrm>
          <a:off x="716280" y="1874520"/>
          <a:ext cx="10744200" cy="4541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798" y="137566"/>
            <a:ext cx="11005167" cy="8253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Коррупцияга қарши курашишда жаҳон тажрибаси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035379"/>
            <a:ext cx="12139464" cy="5527895"/>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Бугунги глобаллашув жараёнида давлатлар ва халқлар ўртасидаги ҳамкорликнинг янги уфқлари очилаяпти, миллий иқтисодиётлар ўзаро чамбарчас боғланган ҳолда тараққий этмоқда.</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Бугун ҳар қандай давлат бошқа давлатлар билан изчил ҳамкорлик қилмасдан, оқилона инвестиция ва ресурс­ларга таянмасдан, жаҳонга чиқмасдан, айни пайтда дунёга эшикларини кенг очмасдан, одамлар бемалол ишлайдиган ишончли маконга айланмасдан юқори натижаларга эришолмаслиги барчамизга маълум. Бунга мисол қилиб биз </a:t>
            </a:r>
            <a:r>
              <a:rPr lang="en-US" sz="2000" b="1" dirty="0">
                <a:solidFill>
                  <a:srgbClr val="002060"/>
                </a:solidFill>
                <a:latin typeface="Times New Roman" panose="02020603050405020304" pitchFamily="18" charset="0"/>
                <a:cs typeface="Times New Roman" panose="02020603050405020304" pitchFamily="18" charset="0"/>
              </a:rPr>
              <a:t>Сингапур</a:t>
            </a:r>
            <a:r>
              <a:rPr lang="en-US" sz="2000" dirty="0">
                <a:solidFill>
                  <a:schemeClr val="bg1"/>
                </a:solidFill>
                <a:latin typeface="Times New Roman" panose="02020603050405020304" pitchFamily="18" charset="0"/>
                <a:cs typeface="Times New Roman" panose="02020603050405020304" pitchFamily="18" charset="0"/>
              </a:rPr>
              <a:t> давлатини келтириб ўтишимиз мумкин. Халқаро илмий тадқиқот марказлари томонидан ўтказилган сўровлар натижасида Сингапурда коррупция ва жиноятчилик кўрсаткичи жаҳонда энг қуйи даражада эканлиги аниқланган. Сингапур республикаси – қирқ йиллик миллий суверенитетидан кейин ривожланаётган эмас, “ривожланган мамлакат” мақомини олган Жанубий-Шарқий Осиёдаги ягона мамлакатлардан бири ҳисобланади</a:t>
            </a:r>
            <a:r>
              <a:rPr lang="en-US"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Сингапурда</a:t>
            </a:r>
            <a:r>
              <a:rPr lang="ru-RU" sz="2000" dirty="0">
                <a:solidFill>
                  <a:schemeClr val="bg1"/>
                </a:solidFill>
                <a:latin typeface="Times New Roman" panose="02020603050405020304" pitchFamily="18" charset="0"/>
                <a:cs typeface="Times New Roman" panose="02020603050405020304" pitchFamily="18" charset="0"/>
              </a:rPr>
              <a:t> пора </a:t>
            </a:r>
            <a:r>
              <a:rPr lang="ru-RU" sz="2000" dirty="0" err="1">
                <a:solidFill>
                  <a:schemeClr val="bg1"/>
                </a:solidFill>
                <a:latin typeface="Times New Roman" panose="02020603050405020304" pitchFamily="18" charset="0"/>
                <a:cs typeface="Times New Roman" panose="02020603050405020304" pitchFamily="18" charset="0"/>
              </a:rPr>
              <a:t>олишдан</a:t>
            </a:r>
            <a:r>
              <a:rPr lang="ru-RU" sz="2000" dirty="0">
                <a:solidFill>
                  <a:schemeClr val="bg1"/>
                </a:solidFill>
                <a:latin typeface="Times New Roman" panose="02020603050405020304" pitchFamily="18" charset="0"/>
                <a:cs typeface="Times New Roman" panose="02020603050405020304" pitchFamily="18" charset="0"/>
              </a:rPr>
              <a:t> бош </a:t>
            </a:r>
            <a:r>
              <a:rPr lang="ru-RU" sz="2000" dirty="0" err="1">
                <a:solidFill>
                  <a:schemeClr val="bg1"/>
                </a:solidFill>
                <a:latin typeface="Times New Roman" panose="02020603050405020304" pitchFamily="18" charset="0"/>
                <a:cs typeface="Times New Roman" panose="02020603050405020304" pitchFamily="18" charset="0"/>
              </a:rPr>
              <a:t>тортган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амалдорларга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мукофотлар</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тарқатилади</a:t>
            </a:r>
            <a:endParaRPr lang="ru-RU" sz="20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1"/>
          <a:stretch>
            <a:fillRect/>
          </a:stretch>
        </p:blipFill>
        <p:spPr>
          <a:xfrm>
            <a:off x="7469109" y="4847639"/>
            <a:ext cx="4246075" cy="16346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 y="106532"/>
            <a:ext cx="12184380" cy="5117598"/>
          </a:xfrm>
        </p:spPr>
        <p:txBody>
          <a:bodyPr>
            <a:normAutofit fontScale="62500" lnSpcReduction="20000"/>
          </a:bodyPr>
          <a:lstStyle/>
          <a:p>
            <a:r>
              <a:rPr lang="ru-RU" b="1" dirty="0" err="1">
                <a:solidFill>
                  <a:srgbClr val="FF0000"/>
                </a:solidFill>
              </a:rPr>
              <a:t>Сингапурда</a:t>
            </a:r>
            <a:r>
              <a:rPr lang="ru-RU" b="1" dirty="0">
                <a:solidFill>
                  <a:srgbClr val="FF0000"/>
                </a:solidFill>
              </a:rPr>
              <a:t> </a:t>
            </a:r>
            <a:r>
              <a:rPr lang="ru-RU" b="1" dirty="0" err="1">
                <a:solidFill>
                  <a:srgbClr val="FF0000"/>
                </a:solidFill>
              </a:rPr>
              <a:t>коррупцияга</a:t>
            </a:r>
            <a:r>
              <a:rPr lang="ru-RU" b="1" dirty="0">
                <a:solidFill>
                  <a:srgbClr val="FF0000"/>
                </a:solidFill>
              </a:rPr>
              <a:t> </a:t>
            </a:r>
            <a:r>
              <a:rPr lang="ru-RU" b="1" dirty="0" err="1">
                <a:solidFill>
                  <a:srgbClr val="FF0000"/>
                </a:solidFill>
              </a:rPr>
              <a:t>қарши</a:t>
            </a:r>
            <a:r>
              <a:rPr lang="ru-RU" b="1" dirty="0">
                <a:solidFill>
                  <a:srgbClr val="FF0000"/>
                </a:solidFill>
              </a:rPr>
              <a:t> </a:t>
            </a:r>
            <a:r>
              <a:rPr lang="ru-RU" b="1" dirty="0" err="1">
                <a:solidFill>
                  <a:srgbClr val="FF0000"/>
                </a:solidFill>
              </a:rPr>
              <a:t>кураш</a:t>
            </a:r>
            <a:r>
              <a:rPr lang="ru-RU" b="1" dirty="0">
                <a:solidFill>
                  <a:srgbClr val="FF0000"/>
                </a:solidFill>
              </a:rPr>
              <a:t> </a:t>
            </a:r>
            <a:r>
              <a:rPr lang="ru-RU" b="1" dirty="0" err="1">
                <a:solidFill>
                  <a:srgbClr val="FF0000"/>
                </a:solidFill>
              </a:rPr>
              <a:t>асосий</a:t>
            </a:r>
            <a:r>
              <a:rPr lang="ru-RU" b="1" dirty="0">
                <a:solidFill>
                  <a:srgbClr val="FF0000"/>
                </a:solidFill>
              </a:rPr>
              <a:t> </a:t>
            </a:r>
            <a:r>
              <a:rPr lang="ru-RU" b="1" dirty="0" err="1">
                <a:solidFill>
                  <a:srgbClr val="FF0000"/>
                </a:solidFill>
              </a:rPr>
              <a:t>йўналиши</a:t>
            </a:r>
            <a:r>
              <a:rPr lang="ru-RU" b="1" dirty="0">
                <a:solidFill>
                  <a:srgbClr val="FF0000"/>
                </a:solidFill>
              </a:rPr>
              <a:t> </a:t>
            </a:r>
            <a:r>
              <a:rPr lang="ru-RU" b="1" dirty="0" err="1">
                <a:solidFill>
                  <a:srgbClr val="FF0000"/>
                </a:solidFill>
              </a:rPr>
              <a:t>бўлган</a:t>
            </a:r>
            <a:r>
              <a:rPr lang="ru-RU" b="1" dirty="0">
                <a:solidFill>
                  <a:srgbClr val="FF0000"/>
                </a:solidFill>
              </a:rPr>
              <a:t> </a:t>
            </a:r>
            <a:r>
              <a:rPr lang="ru-RU" b="1" dirty="0" err="1">
                <a:solidFill>
                  <a:srgbClr val="FF0000"/>
                </a:solidFill>
              </a:rPr>
              <a:t>махсус</a:t>
            </a:r>
            <a:r>
              <a:rPr lang="ru-RU" b="1" dirty="0">
                <a:solidFill>
                  <a:srgbClr val="FF0000"/>
                </a:solidFill>
              </a:rPr>
              <a:t> орган </a:t>
            </a:r>
            <a:r>
              <a:rPr lang="ru-RU" b="1" dirty="0" err="1">
                <a:solidFill>
                  <a:srgbClr val="FF0000"/>
                </a:solidFill>
              </a:rPr>
              <a:t>мавжуд</a:t>
            </a:r>
            <a:r>
              <a:rPr lang="ru-RU" b="1" dirty="0">
                <a:solidFill>
                  <a:srgbClr val="FF0000"/>
                </a:solidFill>
              </a:rPr>
              <a:t>.</a:t>
            </a:r>
            <a:endParaRPr lang="ru-RU" b="1" dirty="0">
              <a:solidFill>
                <a:srgbClr val="FF0000"/>
              </a:solidFill>
            </a:endParaRPr>
          </a:p>
          <a:p>
            <a:r>
              <a:rPr lang="ru-RU" b="1" dirty="0">
                <a:solidFill>
                  <a:schemeClr val="bg1"/>
                </a:solidFill>
              </a:rPr>
              <a:t>У </a:t>
            </a:r>
            <a:r>
              <a:rPr lang="ru-RU" b="1" dirty="0" err="1">
                <a:solidFill>
                  <a:schemeClr val="bg1"/>
                </a:solidFill>
              </a:rPr>
              <a:t>Коррупцияга</a:t>
            </a:r>
            <a:r>
              <a:rPr lang="ru-RU" b="1" dirty="0">
                <a:solidFill>
                  <a:schemeClr val="bg1"/>
                </a:solidFill>
              </a:rPr>
              <a:t> </a:t>
            </a:r>
            <a:r>
              <a:rPr lang="ru-RU" b="1" dirty="0" err="1">
                <a:solidFill>
                  <a:schemeClr val="bg1"/>
                </a:solidFill>
              </a:rPr>
              <a:t>қарши</a:t>
            </a:r>
            <a:r>
              <a:rPr lang="ru-RU" b="1" dirty="0">
                <a:solidFill>
                  <a:schemeClr val="bg1"/>
                </a:solidFill>
              </a:rPr>
              <a:t> </a:t>
            </a:r>
            <a:r>
              <a:rPr lang="ru-RU" b="1" dirty="0" err="1">
                <a:solidFill>
                  <a:schemeClr val="bg1"/>
                </a:solidFill>
              </a:rPr>
              <a:t>кураш</a:t>
            </a:r>
            <a:r>
              <a:rPr lang="ru-RU" b="1" dirty="0">
                <a:solidFill>
                  <a:schemeClr val="bg1"/>
                </a:solidFill>
              </a:rPr>
              <a:t> </a:t>
            </a:r>
            <a:r>
              <a:rPr lang="ru-RU" b="1" dirty="0" err="1">
                <a:solidFill>
                  <a:schemeClr val="bg1"/>
                </a:solidFill>
              </a:rPr>
              <a:t>бўйича</a:t>
            </a:r>
            <a:r>
              <a:rPr lang="ru-RU" b="1" dirty="0">
                <a:solidFill>
                  <a:schemeClr val="bg1"/>
                </a:solidFill>
              </a:rPr>
              <a:t> </a:t>
            </a:r>
            <a:r>
              <a:rPr lang="ru-RU" b="1" dirty="0" err="1">
                <a:solidFill>
                  <a:schemeClr val="bg1"/>
                </a:solidFill>
              </a:rPr>
              <a:t>тергов</a:t>
            </a:r>
            <a:r>
              <a:rPr lang="ru-RU" b="1" dirty="0">
                <a:solidFill>
                  <a:schemeClr val="bg1"/>
                </a:solidFill>
              </a:rPr>
              <a:t> </a:t>
            </a:r>
            <a:r>
              <a:rPr lang="ru-RU" b="1" dirty="0" err="1">
                <a:solidFill>
                  <a:schemeClr val="bg1"/>
                </a:solidFill>
              </a:rPr>
              <a:t>бюроси</a:t>
            </a:r>
            <a:r>
              <a:rPr lang="ru-RU" b="1" dirty="0">
                <a:solidFill>
                  <a:schemeClr val="bg1"/>
                </a:solidFill>
              </a:rPr>
              <a:t> </a:t>
            </a:r>
            <a:r>
              <a:rPr lang="ru-RU" b="1" dirty="0" err="1">
                <a:solidFill>
                  <a:schemeClr val="bg1"/>
                </a:solidFill>
              </a:rPr>
              <a:t>деб</a:t>
            </a:r>
            <a:r>
              <a:rPr lang="ru-RU" b="1" dirty="0">
                <a:solidFill>
                  <a:schemeClr val="bg1"/>
                </a:solidFill>
              </a:rPr>
              <a:t> </a:t>
            </a:r>
            <a:r>
              <a:rPr lang="ru-RU" b="1" dirty="0" err="1">
                <a:solidFill>
                  <a:schemeClr val="bg1"/>
                </a:solidFill>
              </a:rPr>
              <a:t>аталади</a:t>
            </a:r>
            <a:r>
              <a:rPr lang="ru-RU" b="1" dirty="0">
                <a:solidFill>
                  <a:schemeClr val="bg1"/>
                </a:solidFill>
              </a:rPr>
              <a:t>. Ушбу </a:t>
            </a:r>
            <a:r>
              <a:rPr lang="ru-RU" b="1" dirty="0" err="1">
                <a:solidFill>
                  <a:schemeClr val="bg1"/>
                </a:solidFill>
              </a:rPr>
              <a:t>мустақил</a:t>
            </a:r>
            <a:r>
              <a:rPr lang="ru-RU" b="1" dirty="0">
                <a:solidFill>
                  <a:schemeClr val="bg1"/>
                </a:solidFill>
              </a:rPr>
              <a:t> орган Сингапур </a:t>
            </a:r>
            <a:r>
              <a:rPr lang="ru-RU" b="1" dirty="0" err="1">
                <a:solidFill>
                  <a:schemeClr val="bg1"/>
                </a:solidFill>
              </a:rPr>
              <a:t>иқтисодиётининг</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хусусий</a:t>
            </a:r>
            <a:r>
              <a:rPr lang="ru-RU" b="1" dirty="0">
                <a:solidFill>
                  <a:schemeClr val="bg1"/>
                </a:solidFill>
              </a:rPr>
              <a:t> </a:t>
            </a:r>
            <a:r>
              <a:rPr lang="ru-RU" b="1" dirty="0" err="1">
                <a:solidFill>
                  <a:schemeClr val="bg1"/>
                </a:solidFill>
              </a:rPr>
              <a:t>секторида</a:t>
            </a:r>
            <a:r>
              <a:rPr lang="ru-RU" b="1" dirty="0">
                <a:solidFill>
                  <a:schemeClr val="bg1"/>
                </a:solidFill>
              </a:rPr>
              <a:t> </a:t>
            </a:r>
            <a:r>
              <a:rPr lang="ru-RU" b="1" dirty="0" err="1">
                <a:solidFill>
                  <a:schemeClr val="bg1"/>
                </a:solidFill>
              </a:rPr>
              <a:t>коррупциянинг</a:t>
            </a:r>
            <a:r>
              <a:rPr lang="ru-RU" b="1" dirty="0">
                <a:solidFill>
                  <a:schemeClr val="bg1"/>
                </a:solidFill>
              </a:rPr>
              <a:t> </a:t>
            </a:r>
            <a:r>
              <a:rPr lang="ru-RU" b="1" dirty="0" err="1">
                <a:solidFill>
                  <a:schemeClr val="bg1"/>
                </a:solidFill>
              </a:rPr>
              <a:t>олди</a:t>
            </a:r>
            <a:r>
              <a:rPr lang="ru-RU" b="1" dirty="0">
                <a:solidFill>
                  <a:schemeClr val="bg1"/>
                </a:solidFill>
              </a:rPr>
              <a:t> </a:t>
            </a:r>
            <a:r>
              <a:rPr lang="ru-RU" b="1" dirty="0" err="1">
                <a:solidFill>
                  <a:schemeClr val="bg1"/>
                </a:solidFill>
              </a:rPr>
              <a:t>олинишини</a:t>
            </a:r>
            <a:r>
              <a:rPr lang="ru-RU" b="1" dirty="0">
                <a:solidFill>
                  <a:schemeClr val="bg1"/>
                </a:solidFill>
              </a:rPr>
              <a:t> </a:t>
            </a:r>
            <a:r>
              <a:rPr lang="ru-RU" b="1" dirty="0" err="1">
                <a:solidFill>
                  <a:schemeClr val="bg1"/>
                </a:solidFill>
              </a:rPr>
              <a:t>ўрганиб</a:t>
            </a:r>
            <a:r>
              <a:rPr lang="ru-RU" b="1" dirty="0">
                <a:solidFill>
                  <a:schemeClr val="bg1"/>
                </a:solidFill>
              </a:rPr>
              <a:t> </a:t>
            </a:r>
            <a:r>
              <a:rPr lang="ru-RU" b="1" dirty="0" err="1">
                <a:solidFill>
                  <a:schemeClr val="bg1"/>
                </a:solidFill>
              </a:rPr>
              <a:t>чиқади</a:t>
            </a:r>
            <a:r>
              <a:rPr lang="ru-RU" b="1" dirty="0">
                <a:solidFill>
                  <a:schemeClr val="bg1"/>
                </a:solidFill>
              </a:rPr>
              <a:t>.</a:t>
            </a:r>
            <a:endParaRPr lang="ru-RU" b="1" dirty="0">
              <a:solidFill>
                <a:schemeClr val="bg1"/>
              </a:solidFill>
            </a:endParaRPr>
          </a:p>
          <a:p>
            <a:r>
              <a:rPr lang="ru-RU" b="1" dirty="0">
                <a:solidFill>
                  <a:schemeClr val="bg1"/>
                </a:solidFill>
              </a:rPr>
              <a:t>Бюро </a:t>
            </a:r>
            <a:r>
              <a:rPr lang="ru-RU" b="1" dirty="0" err="1">
                <a:solidFill>
                  <a:schemeClr val="bg1"/>
                </a:solidFill>
              </a:rPr>
              <a:t>ҳукумат</a:t>
            </a:r>
            <a:r>
              <a:rPr lang="ru-RU" b="1" dirty="0">
                <a:solidFill>
                  <a:schemeClr val="bg1"/>
                </a:solidFill>
              </a:rPr>
              <a:t> </a:t>
            </a:r>
            <a:r>
              <a:rPr lang="ru-RU" b="1" dirty="0" err="1">
                <a:solidFill>
                  <a:schemeClr val="bg1"/>
                </a:solidFill>
              </a:rPr>
              <a:t>амалдорлари</a:t>
            </a:r>
            <a:r>
              <a:rPr lang="ru-RU" b="1" dirty="0">
                <a:solidFill>
                  <a:schemeClr val="bg1"/>
                </a:solidFill>
              </a:rPr>
              <a:t> </a:t>
            </a:r>
            <a:r>
              <a:rPr lang="ru-RU" b="1" dirty="0" err="1">
                <a:solidFill>
                  <a:schemeClr val="bg1"/>
                </a:solidFill>
              </a:rPr>
              <a:t>мансабини</a:t>
            </a:r>
            <a:r>
              <a:rPr lang="ru-RU" b="1" dirty="0">
                <a:solidFill>
                  <a:schemeClr val="bg1"/>
                </a:solidFill>
              </a:rPr>
              <a:t> </a:t>
            </a:r>
            <a:r>
              <a:rPr lang="ru-RU" b="1" dirty="0" err="1">
                <a:solidFill>
                  <a:schemeClr val="bg1"/>
                </a:solidFill>
              </a:rPr>
              <a:t>суиистеъмол</a:t>
            </a:r>
            <a:r>
              <a:rPr lang="ru-RU" b="1" dirty="0">
                <a:solidFill>
                  <a:schemeClr val="bg1"/>
                </a:solidFill>
              </a:rPr>
              <a:t> </a:t>
            </a:r>
            <a:r>
              <a:rPr lang="ru-RU" b="1" dirty="0" err="1">
                <a:solidFill>
                  <a:schemeClr val="bg1"/>
                </a:solidFill>
              </a:rPr>
              <a:t>қилган</a:t>
            </a:r>
            <a:r>
              <a:rPr lang="ru-RU" b="1" dirty="0">
                <a:solidFill>
                  <a:schemeClr val="bg1"/>
                </a:solidFill>
              </a:rPr>
              <a:t> </a:t>
            </a:r>
            <a:r>
              <a:rPr lang="ru-RU" b="1" dirty="0" err="1">
                <a:solidFill>
                  <a:schemeClr val="bg1"/>
                </a:solidFill>
              </a:rPr>
              <a:t>ҳолатларни</a:t>
            </a:r>
            <a:r>
              <a:rPr lang="ru-RU" b="1" dirty="0">
                <a:solidFill>
                  <a:schemeClr val="bg1"/>
                </a:solidFill>
              </a:rPr>
              <a:t> </a:t>
            </a:r>
            <a:r>
              <a:rPr lang="ru-RU" b="1" dirty="0" err="1">
                <a:solidFill>
                  <a:schemeClr val="bg1"/>
                </a:solidFill>
              </a:rPr>
              <a:t>текширади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тегишли</a:t>
            </a:r>
            <a:r>
              <a:rPr lang="ru-RU" b="1" dirty="0">
                <a:solidFill>
                  <a:schemeClr val="bg1"/>
                </a:solidFill>
              </a:rPr>
              <a:t> </a:t>
            </a:r>
            <a:r>
              <a:rPr lang="ru-RU" b="1" dirty="0" err="1">
                <a:solidFill>
                  <a:schemeClr val="bg1"/>
                </a:solidFill>
              </a:rPr>
              <a:t>органларга</a:t>
            </a:r>
            <a:r>
              <a:rPr lang="ru-RU" b="1" dirty="0">
                <a:solidFill>
                  <a:schemeClr val="bg1"/>
                </a:solidFill>
              </a:rPr>
              <a:t> </a:t>
            </a:r>
            <a:r>
              <a:rPr lang="ru-RU" b="1" dirty="0" err="1">
                <a:solidFill>
                  <a:schemeClr val="bg1"/>
                </a:solidFill>
              </a:rPr>
              <a:t>зарур</a:t>
            </a:r>
            <a:r>
              <a:rPr lang="ru-RU" b="1" dirty="0">
                <a:solidFill>
                  <a:schemeClr val="bg1"/>
                </a:solidFill>
              </a:rPr>
              <a:t> </a:t>
            </a:r>
            <a:r>
              <a:rPr lang="ru-RU" b="1" dirty="0" err="1">
                <a:solidFill>
                  <a:schemeClr val="bg1"/>
                </a:solidFill>
              </a:rPr>
              <a:t>чораларни</a:t>
            </a:r>
            <a:r>
              <a:rPr lang="ru-RU" b="1" dirty="0">
                <a:solidFill>
                  <a:schemeClr val="bg1"/>
                </a:solidFill>
              </a:rPr>
              <a:t> </a:t>
            </a:r>
            <a:r>
              <a:rPr lang="ru-RU" b="1" dirty="0" err="1">
                <a:solidFill>
                  <a:schemeClr val="bg1"/>
                </a:solidFill>
              </a:rPr>
              <a:t>кўриш</a:t>
            </a:r>
            <a:r>
              <a:rPr lang="ru-RU" b="1" dirty="0">
                <a:solidFill>
                  <a:schemeClr val="bg1"/>
                </a:solidFill>
              </a:rPr>
              <a:t> </a:t>
            </a:r>
            <a:r>
              <a:rPr lang="ru-RU" b="1" dirty="0" err="1">
                <a:solidFill>
                  <a:schemeClr val="bg1"/>
                </a:solidFill>
              </a:rPr>
              <a:t>учун</a:t>
            </a:r>
            <a:r>
              <a:rPr lang="ru-RU" b="1" dirty="0">
                <a:solidFill>
                  <a:schemeClr val="bg1"/>
                </a:solidFill>
              </a:rPr>
              <a:t> улар </a:t>
            </a:r>
            <a:r>
              <a:rPr lang="ru-RU" b="1" dirty="0" err="1">
                <a:solidFill>
                  <a:schemeClr val="bg1"/>
                </a:solidFill>
              </a:rPr>
              <a:t>ҳақида</a:t>
            </a:r>
            <a:r>
              <a:rPr lang="ru-RU" b="1" dirty="0">
                <a:solidFill>
                  <a:schemeClr val="bg1"/>
                </a:solidFill>
              </a:rPr>
              <a:t> хабар </a:t>
            </a:r>
            <a:r>
              <a:rPr lang="ru-RU" b="1" dirty="0" err="1">
                <a:solidFill>
                  <a:schemeClr val="bg1"/>
                </a:solidFill>
              </a:rPr>
              <a:t>қилади</a:t>
            </a:r>
            <a:r>
              <a:rPr lang="ru-RU" b="1" dirty="0">
                <a:solidFill>
                  <a:schemeClr val="bg1"/>
                </a:solidFill>
              </a:rPr>
              <a:t>. Бюро </a:t>
            </a:r>
            <a:r>
              <a:rPr lang="ru-RU" b="1" dirty="0" err="1">
                <a:solidFill>
                  <a:schemeClr val="bg1"/>
                </a:solidFill>
              </a:rPr>
              <a:t>бошқарув</a:t>
            </a:r>
            <a:r>
              <a:rPr lang="ru-RU" b="1" dirty="0">
                <a:solidFill>
                  <a:schemeClr val="bg1"/>
                </a:solidFill>
              </a:rPr>
              <a:t> </a:t>
            </a:r>
            <a:r>
              <a:rPr lang="ru-RU" b="1" dirty="0" err="1">
                <a:solidFill>
                  <a:schemeClr val="bg1"/>
                </a:solidFill>
              </a:rPr>
              <a:t>тизимидаги</a:t>
            </a:r>
            <a:r>
              <a:rPr lang="ru-RU" b="1" dirty="0">
                <a:solidFill>
                  <a:schemeClr val="bg1"/>
                </a:solidFill>
              </a:rPr>
              <a:t> </a:t>
            </a:r>
            <a:r>
              <a:rPr lang="ru-RU" b="1" dirty="0" err="1">
                <a:solidFill>
                  <a:schemeClr val="bg1"/>
                </a:solidFill>
              </a:rPr>
              <a:t>камчиликларни</a:t>
            </a:r>
            <a:r>
              <a:rPr lang="ru-RU" b="1" dirty="0">
                <a:solidFill>
                  <a:schemeClr val="bg1"/>
                </a:solidFill>
              </a:rPr>
              <a:t> </a:t>
            </a:r>
            <a:r>
              <a:rPr lang="ru-RU" b="1" dirty="0" err="1">
                <a:solidFill>
                  <a:schemeClr val="bg1"/>
                </a:solidFill>
              </a:rPr>
              <a:t>аниқлаш</a:t>
            </a:r>
            <a:r>
              <a:rPr lang="ru-RU" b="1" dirty="0">
                <a:solidFill>
                  <a:schemeClr val="bg1"/>
                </a:solidFill>
              </a:rPr>
              <a:t> </a:t>
            </a:r>
            <a:r>
              <a:rPr lang="ru-RU" b="1" dirty="0" err="1">
                <a:solidFill>
                  <a:schemeClr val="bg1"/>
                </a:solidFill>
              </a:rPr>
              <a:t>учун</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органлари</a:t>
            </a:r>
            <a:r>
              <a:rPr lang="ru-RU" b="1" dirty="0">
                <a:solidFill>
                  <a:schemeClr val="bg1"/>
                </a:solidFill>
              </a:rPr>
              <a:t> </a:t>
            </a:r>
            <a:r>
              <a:rPr lang="ru-RU" b="1" dirty="0" err="1">
                <a:solidFill>
                  <a:schemeClr val="bg1"/>
                </a:solidFill>
              </a:rPr>
              <a:t>иш</a:t>
            </a:r>
            <a:r>
              <a:rPr lang="ru-RU" b="1" dirty="0">
                <a:solidFill>
                  <a:schemeClr val="bg1"/>
                </a:solidFill>
              </a:rPr>
              <a:t> </a:t>
            </a:r>
            <a:r>
              <a:rPr lang="ru-RU" b="1" dirty="0" err="1">
                <a:solidFill>
                  <a:schemeClr val="bg1"/>
                </a:solidFill>
              </a:rPr>
              <a:t>услубларини</a:t>
            </a:r>
            <a:r>
              <a:rPr lang="ru-RU" b="1" dirty="0">
                <a:solidFill>
                  <a:schemeClr val="bg1"/>
                </a:solidFill>
              </a:rPr>
              <a:t> </a:t>
            </a:r>
            <a:r>
              <a:rPr lang="ru-RU" b="1" dirty="0" err="1">
                <a:solidFill>
                  <a:schemeClr val="bg1"/>
                </a:solidFill>
              </a:rPr>
              <a:t>ўрганади</a:t>
            </a:r>
            <a:r>
              <a:rPr lang="ru-RU" b="1" dirty="0">
                <a:solidFill>
                  <a:schemeClr val="bg1"/>
                </a:solidFill>
              </a:rPr>
              <a:t>. </a:t>
            </a:r>
            <a:r>
              <a:rPr lang="en-US" b="1" dirty="0">
                <a:solidFill>
                  <a:schemeClr val="bg1"/>
                </a:solidFill>
              </a:rPr>
              <a:t>A</a:t>
            </a:r>
            <a:r>
              <a:rPr lang="ru-RU" b="1" dirty="0" err="1">
                <a:solidFill>
                  <a:schemeClr val="bg1"/>
                </a:solidFill>
              </a:rPr>
              <a:t>гар</a:t>
            </a:r>
            <a:r>
              <a:rPr lang="ru-RU" b="1" dirty="0">
                <a:solidFill>
                  <a:schemeClr val="bg1"/>
                </a:solidFill>
              </a:rPr>
              <a:t> </a:t>
            </a:r>
            <a:r>
              <a:rPr lang="ru-RU" b="1" dirty="0" err="1">
                <a:solidFill>
                  <a:schemeClr val="bg1"/>
                </a:solidFill>
              </a:rPr>
              <a:t>бундай</a:t>
            </a:r>
            <a:r>
              <a:rPr lang="ru-RU" b="1" dirty="0">
                <a:solidFill>
                  <a:schemeClr val="bg1"/>
                </a:solidFill>
              </a:rPr>
              <a:t> </a:t>
            </a:r>
            <a:r>
              <a:rPr lang="ru-RU" b="1" dirty="0" err="1">
                <a:solidFill>
                  <a:schemeClr val="bg1"/>
                </a:solidFill>
              </a:rPr>
              <a:t>бўшлиқлар</a:t>
            </a:r>
            <a:r>
              <a:rPr lang="ru-RU" b="1" dirty="0">
                <a:solidFill>
                  <a:schemeClr val="bg1"/>
                </a:solidFill>
              </a:rPr>
              <a:t> </a:t>
            </a:r>
            <a:r>
              <a:rPr lang="ru-RU" b="1" dirty="0" err="1">
                <a:solidFill>
                  <a:schemeClr val="bg1"/>
                </a:solidFill>
              </a:rPr>
              <a:t>коррупцияга</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суиистеъмолчиликка</a:t>
            </a:r>
            <a:r>
              <a:rPr lang="ru-RU" b="1" dirty="0">
                <a:solidFill>
                  <a:schemeClr val="bg1"/>
                </a:solidFill>
              </a:rPr>
              <a:t> </a:t>
            </a:r>
            <a:r>
              <a:rPr lang="ru-RU" b="1" dirty="0" err="1">
                <a:solidFill>
                  <a:schemeClr val="bg1"/>
                </a:solidFill>
              </a:rPr>
              <a:t>олиб</a:t>
            </a:r>
            <a:r>
              <a:rPr lang="ru-RU" b="1" dirty="0">
                <a:solidFill>
                  <a:schemeClr val="bg1"/>
                </a:solidFill>
              </a:rPr>
              <a:t> </a:t>
            </a:r>
            <a:r>
              <a:rPr lang="ru-RU" b="1" dirty="0" err="1">
                <a:solidFill>
                  <a:schemeClr val="bg1"/>
                </a:solidFill>
              </a:rPr>
              <a:t>келиши</a:t>
            </a:r>
            <a:r>
              <a:rPr lang="ru-RU" b="1" dirty="0">
                <a:solidFill>
                  <a:schemeClr val="bg1"/>
                </a:solidFill>
              </a:rPr>
              <a:t> </a:t>
            </a:r>
            <a:r>
              <a:rPr lang="ru-RU" b="1" dirty="0" err="1">
                <a:solidFill>
                  <a:schemeClr val="bg1"/>
                </a:solidFill>
              </a:rPr>
              <a:t>мумкин</a:t>
            </a:r>
            <a:r>
              <a:rPr lang="ru-RU" b="1" dirty="0">
                <a:solidFill>
                  <a:schemeClr val="bg1"/>
                </a:solidFill>
              </a:rPr>
              <a:t> </a:t>
            </a:r>
            <a:r>
              <a:rPr lang="ru-RU" b="1" dirty="0" err="1">
                <a:solidFill>
                  <a:schemeClr val="bg1"/>
                </a:solidFill>
              </a:rPr>
              <a:t>бўлса</a:t>
            </a:r>
            <a:r>
              <a:rPr lang="ru-RU" b="1" dirty="0">
                <a:solidFill>
                  <a:schemeClr val="bg1"/>
                </a:solidFill>
              </a:rPr>
              <a:t>, бюро </a:t>
            </a:r>
            <a:r>
              <a:rPr lang="ru-RU" b="1" dirty="0" err="1">
                <a:solidFill>
                  <a:schemeClr val="bg1"/>
                </a:solidFill>
              </a:rPr>
              <a:t>ушбу</a:t>
            </a:r>
            <a:r>
              <a:rPr lang="ru-RU" b="1" dirty="0">
                <a:solidFill>
                  <a:schemeClr val="bg1"/>
                </a:solidFill>
              </a:rPr>
              <a:t> </a:t>
            </a:r>
            <a:r>
              <a:rPr lang="ru-RU" b="1" dirty="0" err="1">
                <a:solidFill>
                  <a:schemeClr val="bg1"/>
                </a:solidFill>
              </a:rPr>
              <a:t>бўлинмалар</a:t>
            </a:r>
            <a:r>
              <a:rPr lang="ru-RU" b="1" dirty="0">
                <a:solidFill>
                  <a:schemeClr val="bg1"/>
                </a:solidFill>
              </a:rPr>
              <a:t> </a:t>
            </a:r>
            <a:r>
              <a:rPr lang="ru-RU" b="1" dirty="0" err="1">
                <a:solidFill>
                  <a:schemeClr val="bg1"/>
                </a:solidFill>
              </a:rPr>
              <a:t>раҳбарларига</a:t>
            </a:r>
            <a:r>
              <a:rPr lang="ru-RU" b="1" dirty="0">
                <a:solidFill>
                  <a:schemeClr val="bg1"/>
                </a:solidFill>
              </a:rPr>
              <a:t> </a:t>
            </a:r>
            <a:r>
              <a:rPr lang="ru-RU" b="1" dirty="0" err="1">
                <a:solidFill>
                  <a:schemeClr val="bg1"/>
                </a:solidFill>
              </a:rPr>
              <a:t>чора</a:t>
            </a:r>
            <a:r>
              <a:rPr lang="ru-RU" b="1" dirty="0">
                <a:solidFill>
                  <a:schemeClr val="bg1"/>
                </a:solidFill>
              </a:rPr>
              <a:t> </a:t>
            </a:r>
            <a:r>
              <a:rPr lang="ru-RU" b="1" dirty="0" err="1">
                <a:solidFill>
                  <a:schemeClr val="bg1"/>
                </a:solidFill>
              </a:rPr>
              <a:t>кўришни</a:t>
            </a:r>
            <a:r>
              <a:rPr lang="ru-RU" b="1" dirty="0">
                <a:solidFill>
                  <a:schemeClr val="bg1"/>
                </a:solidFill>
              </a:rPr>
              <a:t> </a:t>
            </a:r>
            <a:r>
              <a:rPr lang="ru-RU" b="1" dirty="0" err="1">
                <a:solidFill>
                  <a:schemeClr val="bg1"/>
                </a:solidFill>
              </a:rPr>
              <a:t>тавсия</a:t>
            </a:r>
            <a:r>
              <a:rPr lang="ru-RU" b="1" dirty="0">
                <a:solidFill>
                  <a:schemeClr val="bg1"/>
                </a:solidFill>
              </a:rPr>
              <a:t> </a:t>
            </a:r>
            <a:r>
              <a:rPr lang="ru-RU" b="1" dirty="0" err="1">
                <a:solidFill>
                  <a:schemeClr val="bg1"/>
                </a:solidFill>
              </a:rPr>
              <a:t>қилади</a:t>
            </a:r>
            <a:r>
              <a:rPr lang="ru-RU" b="1" dirty="0">
                <a:solidFill>
                  <a:schemeClr val="bg1"/>
                </a:solidFill>
              </a:rPr>
              <a:t>.</a:t>
            </a:r>
            <a:endParaRPr lang="ru-RU" b="1" dirty="0">
              <a:solidFill>
                <a:schemeClr val="bg1"/>
              </a:solidFill>
            </a:endParaRPr>
          </a:p>
          <a:p>
            <a:r>
              <a:rPr lang="ru-RU" b="1" dirty="0" err="1">
                <a:solidFill>
                  <a:schemeClr val="bg1"/>
                </a:solidFill>
              </a:rPr>
              <a:t>Сингапурнинг</a:t>
            </a:r>
            <a:r>
              <a:rPr lang="ru-RU" b="1" dirty="0">
                <a:solidFill>
                  <a:schemeClr val="bg1"/>
                </a:solidFill>
              </a:rPr>
              <a:t> </a:t>
            </a:r>
            <a:r>
              <a:rPr lang="ru-RU" b="1" dirty="0" err="1">
                <a:solidFill>
                  <a:schemeClr val="bg1"/>
                </a:solidFill>
              </a:rPr>
              <a:t>коррупцияга</a:t>
            </a:r>
            <a:r>
              <a:rPr lang="ru-RU" b="1" dirty="0">
                <a:solidFill>
                  <a:schemeClr val="bg1"/>
                </a:solidFill>
              </a:rPr>
              <a:t> </a:t>
            </a:r>
            <a:r>
              <a:rPr lang="ru-RU" b="1" dirty="0" err="1">
                <a:solidFill>
                  <a:schemeClr val="bg1"/>
                </a:solidFill>
              </a:rPr>
              <a:t>қарши</a:t>
            </a:r>
            <a:r>
              <a:rPr lang="ru-RU" b="1" dirty="0">
                <a:solidFill>
                  <a:schemeClr val="bg1"/>
                </a:solidFill>
              </a:rPr>
              <a:t> </a:t>
            </a:r>
            <a:r>
              <a:rPr lang="ru-RU" b="1" dirty="0" err="1">
                <a:solidFill>
                  <a:schemeClr val="bg1"/>
                </a:solidFill>
              </a:rPr>
              <a:t>сиёсатининг</a:t>
            </a:r>
            <a:r>
              <a:rPr lang="ru-RU" b="1" dirty="0">
                <a:solidFill>
                  <a:schemeClr val="bg1"/>
                </a:solidFill>
              </a:rPr>
              <a:t> </a:t>
            </a:r>
            <a:r>
              <a:rPr lang="ru-RU" b="1" dirty="0" err="1">
                <a:solidFill>
                  <a:schemeClr val="bg1"/>
                </a:solidFill>
              </a:rPr>
              <a:t>асосий</a:t>
            </a:r>
            <a:r>
              <a:rPr lang="ru-RU" b="1" dirty="0">
                <a:solidFill>
                  <a:schemeClr val="bg1"/>
                </a:solidFill>
              </a:rPr>
              <a:t> </a:t>
            </a:r>
            <a:r>
              <a:rPr lang="ru-RU" b="1" dirty="0" err="1">
                <a:solidFill>
                  <a:schemeClr val="bg1"/>
                </a:solidFill>
              </a:rPr>
              <a:t>ғояси</a:t>
            </a:r>
            <a:r>
              <a:rPr lang="ru-RU" b="1" dirty="0">
                <a:solidFill>
                  <a:schemeClr val="bg1"/>
                </a:solidFill>
              </a:rPr>
              <a:t> "</a:t>
            </a:r>
            <a:r>
              <a:rPr lang="ru-RU" b="1" dirty="0" err="1">
                <a:solidFill>
                  <a:schemeClr val="bg1"/>
                </a:solidFill>
              </a:rPr>
              <a:t>инсонни</a:t>
            </a:r>
            <a:r>
              <a:rPr lang="ru-RU" b="1" dirty="0">
                <a:solidFill>
                  <a:schemeClr val="bg1"/>
                </a:solidFill>
              </a:rPr>
              <a:t> </a:t>
            </a:r>
            <a:r>
              <a:rPr lang="ru-RU" b="1" dirty="0" err="1">
                <a:solidFill>
                  <a:schemeClr val="bg1"/>
                </a:solidFill>
              </a:rPr>
              <a:t>коррупцияга</a:t>
            </a:r>
            <a:r>
              <a:rPr lang="ru-RU" b="1" dirty="0">
                <a:solidFill>
                  <a:schemeClr val="bg1"/>
                </a:solidFill>
              </a:rPr>
              <a:t> </a:t>
            </a:r>
            <a:r>
              <a:rPr lang="ru-RU" b="1" dirty="0" err="1">
                <a:solidFill>
                  <a:schemeClr val="bg1"/>
                </a:solidFill>
              </a:rPr>
              <a:t>ундайдиган</a:t>
            </a:r>
            <a:r>
              <a:rPr lang="ru-RU" b="1" dirty="0">
                <a:solidFill>
                  <a:schemeClr val="bg1"/>
                </a:solidFill>
              </a:rPr>
              <a:t> </a:t>
            </a:r>
            <a:r>
              <a:rPr lang="ru-RU" b="1" dirty="0" err="1">
                <a:solidFill>
                  <a:schemeClr val="bg1"/>
                </a:solidFill>
              </a:rPr>
              <a:t>ҳолатларни</a:t>
            </a:r>
            <a:r>
              <a:rPr lang="ru-RU" b="1" dirty="0">
                <a:solidFill>
                  <a:schemeClr val="bg1"/>
                </a:solidFill>
              </a:rPr>
              <a:t> </a:t>
            </a:r>
            <a:r>
              <a:rPr lang="ru-RU" b="1" dirty="0" err="1">
                <a:solidFill>
                  <a:schemeClr val="bg1"/>
                </a:solidFill>
              </a:rPr>
              <a:t>йўқ</a:t>
            </a:r>
            <a:r>
              <a:rPr lang="ru-RU" b="1" dirty="0">
                <a:solidFill>
                  <a:schemeClr val="bg1"/>
                </a:solidFill>
              </a:rPr>
              <a:t> </a:t>
            </a:r>
            <a:r>
              <a:rPr lang="ru-RU" b="1" dirty="0" err="1">
                <a:solidFill>
                  <a:schemeClr val="bg1"/>
                </a:solidFill>
              </a:rPr>
              <a:t>қилиш"дан</a:t>
            </a:r>
            <a:r>
              <a:rPr lang="ru-RU" b="1" dirty="0">
                <a:solidFill>
                  <a:schemeClr val="bg1"/>
                </a:solidFill>
              </a:rPr>
              <a:t> </a:t>
            </a:r>
            <a:r>
              <a:rPr lang="ru-RU" b="1" dirty="0" err="1">
                <a:solidFill>
                  <a:schemeClr val="bg1"/>
                </a:solidFill>
              </a:rPr>
              <a:t>иборат</a:t>
            </a:r>
            <a:r>
              <a:rPr lang="ru-RU" b="1" dirty="0">
                <a:solidFill>
                  <a:schemeClr val="bg1"/>
                </a:solidFill>
              </a:rPr>
              <a:t>. </a:t>
            </a:r>
            <a:r>
              <a:rPr lang="ru-RU" b="1" dirty="0" err="1">
                <a:solidFill>
                  <a:schemeClr val="bg1"/>
                </a:solidFill>
              </a:rPr>
              <a:t>Бунга</a:t>
            </a:r>
            <a:r>
              <a:rPr lang="ru-RU" b="1" dirty="0">
                <a:solidFill>
                  <a:schemeClr val="bg1"/>
                </a:solidFill>
              </a:rPr>
              <a:t> </a:t>
            </a:r>
            <a:r>
              <a:rPr lang="ru-RU" b="1" dirty="0" err="1">
                <a:solidFill>
                  <a:schemeClr val="bg1"/>
                </a:solidFill>
              </a:rPr>
              <a:t>бир</a:t>
            </a:r>
            <a:r>
              <a:rPr lang="ru-RU" b="1" dirty="0">
                <a:solidFill>
                  <a:schemeClr val="bg1"/>
                </a:solidFill>
              </a:rPr>
              <a:t> </a:t>
            </a:r>
            <a:r>
              <a:rPr lang="ru-RU" b="1" dirty="0" err="1">
                <a:solidFill>
                  <a:schemeClr val="bg1"/>
                </a:solidFill>
              </a:rPr>
              <a:t>қатор</a:t>
            </a:r>
            <a:r>
              <a:rPr lang="ru-RU" b="1" dirty="0">
                <a:solidFill>
                  <a:schemeClr val="bg1"/>
                </a:solidFill>
              </a:rPr>
              <a:t> </a:t>
            </a:r>
            <a:r>
              <a:rPr lang="ru-RU" b="1" dirty="0" err="1">
                <a:solidFill>
                  <a:schemeClr val="bg1"/>
                </a:solidFill>
              </a:rPr>
              <a:t>принциплар</a:t>
            </a:r>
            <a:r>
              <a:rPr lang="ru-RU" b="1" dirty="0">
                <a:solidFill>
                  <a:schemeClr val="bg1"/>
                </a:solidFill>
              </a:rPr>
              <a:t> </a:t>
            </a:r>
            <a:r>
              <a:rPr lang="ru-RU" b="1" dirty="0" err="1">
                <a:solidFill>
                  <a:schemeClr val="bg1"/>
                </a:solidFill>
              </a:rPr>
              <a:t>орқали</a:t>
            </a:r>
            <a:r>
              <a:rPr lang="ru-RU" b="1" dirty="0">
                <a:solidFill>
                  <a:schemeClr val="bg1"/>
                </a:solidFill>
              </a:rPr>
              <a:t> </a:t>
            </a:r>
            <a:r>
              <a:rPr lang="ru-RU" b="1" dirty="0" err="1">
                <a:solidFill>
                  <a:schemeClr val="bg1"/>
                </a:solidFill>
              </a:rPr>
              <a:t>эришилади</a:t>
            </a:r>
            <a:r>
              <a:rPr lang="ru-RU" b="1" dirty="0">
                <a:solidFill>
                  <a:schemeClr val="bg1"/>
                </a:solidFill>
              </a:rPr>
              <a:t>.</a:t>
            </a:r>
            <a:endParaRPr lang="ru-RU" b="1" dirty="0">
              <a:solidFill>
                <a:schemeClr val="bg1"/>
              </a:solidFill>
            </a:endParaRPr>
          </a:p>
          <a:p>
            <a:r>
              <a:rPr lang="ru-RU" b="1" dirty="0">
                <a:solidFill>
                  <a:schemeClr val="bg1"/>
                </a:solidFill>
              </a:rPr>
              <a:t>1) </a:t>
            </a:r>
            <a:r>
              <a:rPr lang="ru-RU" b="1" dirty="0" err="1">
                <a:solidFill>
                  <a:schemeClr val="bg1"/>
                </a:solidFill>
              </a:rPr>
              <a:t>давлат</a:t>
            </a:r>
            <a:r>
              <a:rPr lang="ru-RU" b="1" dirty="0">
                <a:solidFill>
                  <a:schemeClr val="bg1"/>
                </a:solidFill>
              </a:rPr>
              <a:t> </a:t>
            </a:r>
            <a:r>
              <a:rPr lang="ru-RU" b="1" dirty="0" err="1">
                <a:solidFill>
                  <a:schemeClr val="bg1"/>
                </a:solidFill>
              </a:rPr>
              <a:t>хизматчиларининг</a:t>
            </a:r>
            <a:r>
              <a:rPr lang="ru-RU" b="1" dirty="0">
                <a:solidFill>
                  <a:schemeClr val="bg1"/>
                </a:solidFill>
              </a:rPr>
              <a:t> </a:t>
            </a:r>
            <a:r>
              <a:rPr lang="ru-RU" b="1" dirty="0" err="1">
                <a:solidFill>
                  <a:schemeClr val="bg1"/>
                </a:solidFill>
              </a:rPr>
              <a:t>иш</a:t>
            </a:r>
            <a:r>
              <a:rPr lang="ru-RU" b="1" dirty="0">
                <a:solidFill>
                  <a:schemeClr val="bg1"/>
                </a:solidFill>
              </a:rPr>
              <a:t> </a:t>
            </a:r>
            <a:r>
              <a:rPr lang="ru-RU" b="1" dirty="0" err="1">
                <a:solidFill>
                  <a:schemeClr val="bg1"/>
                </a:solidFill>
              </a:rPr>
              <a:t>ҳақини</a:t>
            </a:r>
            <a:r>
              <a:rPr lang="ru-RU" b="1" dirty="0">
                <a:solidFill>
                  <a:schemeClr val="bg1"/>
                </a:solidFill>
              </a:rPr>
              <a:t> </a:t>
            </a:r>
            <a:r>
              <a:rPr lang="ru-RU" b="1" dirty="0" err="1">
                <a:solidFill>
                  <a:schemeClr val="bg1"/>
                </a:solidFill>
              </a:rPr>
              <a:t>хусусий</a:t>
            </a:r>
            <a:r>
              <a:rPr lang="ru-RU" b="1" dirty="0">
                <a:solidFill>
                  <a:schemeClr val="bg1"/>
                </a:solidFill>
              </a:rPr>
              <a:t> </a:t>
            </a:r>
            <a:r>
              <a:rPr lang="ru-RU" b="1" dirty="0" err="1">
                <a:solidFill>
                  <a:schemeClr val="bg1"/>
                </a:solidFill>
              </a:rPr>
              <a:t>секторда</a:t>
            </a:r>
            <a:r>
              <a:rPr lang="ru-RU" b="1" dirty="0">
                <a:solidFill>
                  <a:schemeClr val="bg1"/>
                </a:solidFill>
              </a:rPr>
              <a:t> </a:t>
            </a:r>
            <a:r>
              <a:rPr lang="ru-RU" b="1" dirty="0" err="1">
                <a:solidFill>
                  <a:schemeClr val="bg1"/>
                </a:solidFill>
              </a:rPr>
              <a:t>муваффақиятли</a:t>
            </a:r>
            <a:r>
              <a:rPr lang="ru-RU" b="1" dirty="0">
                <a:solidFill>
                  <a:schemeClr val="bg1"/>
                </a:solidFill>
              </a:rPr>
              <a:t> </a:t>
            </a:r>
            <a:r>
              <a:rPr lang="ru-RU" b="1" dirty="0" err="1">
                <a:solidFill>
                  <a:schemeClr val="bg1"/>
                </a:solidFill>
              </a:rPr>
              <a:t>ишлаётган</a:t>
            </a:r>
            <a:r>
              <a:rPr lang="ru-RU" b="1" dirty="0">
                <a:solidFill>
                  <a:schemeClr val="bg1"/>
                </a:solidFill>
              </a:rPr>
              <a:t> </a:t>
            </a:r>
            <a:r>
              <a:rPr lang="ru-RU" b="1" dirty="0" err="1">
                <a:solidFill>
                  <a:schemeClr val="bg1"/>
                </a:solidFill>
              </a:rPr>
              <a:t>шахсларнинг</a:t>
            </a:r>
            <a:r>
              <a:rPr lang="ru-RU" b="1" dirty="0">
                <a:solidFill>
                  <a:schemeClr val="bg1"/>
                </a:solidFill>
              </a:rPr>
              <a:t> </a:t>
            </a:r>
            <a:r>
              <a:rPr lang="ru-RU" b="1" dirty="0" err="1">
                <a:solidFill>
                  <a:schemeClr val="bg1"/>
                </a:solidFill>
              </a:rPr>
              <a:t>ўртача</a:t>
            </a:r>
            <a:r>
              <a:rPr lang="ru-RU" b="1" dirty="0">
                <a:solidFill>
                  <a:schemeClr val="bg1"/>
                </a:solidFill>
              </a:rPr>
              <a:t> </a:t>
            </a:r>
            <a:r>
              <a:rPr lang="ru-RU" b="1" dirty="0" err="1">
                <a:solidFill>
                  <a:schemeClr val="bg1"/>
                </a:solidFill>
              </a:rPr>
              <a:t>ойлик</a:t>
            </a:r>
            <a:r>
              <a:rPr lang="ru-RU" b="1" dirty="0">
                <a:solidFill>
                  <a:schemeClr val="bg1"/>
                </a:solidFill>
              </a:rPr>
              <a:t> </a:t>
            </a:r>
            <a:r>
              <a:rPr lang="ru-RU" b="1" dirty="0" err="1">
                <a:solidFill>
                  <a:schemeClr val="bg1"/>
                </a:solidFill>
              </a:rPr>
              <a:t>иш</a:t>
            </a:r>
            <a:r>
              <a:rPr lang="ru-RU" b="1" dirty="0">
                <a:solidFill>
                  <a:schemeClr val="bg1"/>
                </a:solidFill>
              </a:rPr>
              <a:t> </a:t>
            </a:r>
            <a:r>
              <a:rPr lang="ru-RU" b="1" dirty="0" err="1">
                <a:solidFill>
                  <a:schemeClr val="bg1"/>
                </a:solidFill>
              </a:rPr>
              <a:t>ҳақи</a:t>
            </a:r>
            <a:r>
              <a:rPr lang="ru-RU" b="1" dirty="0">
                <a:solidFill>
                  <a:schemeClr val="bg1"/>
                </a:solidFill>
              </a:rPr>
              <a:t> </a:t>
            </a:r>
            <a:r>
              <a:rPr lang="ru-RU" b="1" dirty="0" err="1">
                <a:solidFill>
                  <a:schemeClr val="bg1"/>
                </a:solidFill>
              </a:rPr>
              <a:t>билан</a:t>
            </a:r>
            <a:r>
              <a:rPr lang="ru-RU" b="1" dirty="0">
                <a:solidFill>
                  <a:schemeClr val="bg1"/>
                </a:solidFill>
              </a:rPr>
              <a:t> </a:t>
            </a:r>
            <a:r>
              <a:rPr lang="ru-RU" b="1" dirty="0" err="1">
                <a:solidFill>
                  <a:schemeClr val="bg1"/>
                </a:solidFill>
              </a:rPr>
              <a:t>тенглаштириш</a:t>
            </a:r>
            <a:r>
              <a:rPr lang="ru-RU" b="1" dirty="0">
                <a:solidFill>
                  <a:schemeClr val="bg1"/>
                </a:solidFill>
              </a:rPr>
              <a:t>; </a:t>
            </a:r>
            <a:endParaRPr lang="ru-RU" b="1" dirty="0">
              <a:solidFill>
                <a:schemeClr val="bg1"/>
              </a:solidFill>
            </a:endParaRPr>
          </a:p>
          <a:p>
            <a:r>
              <a:rPr lang="ru-RU" b="1" dirty="0">
                <a:solidFill>
                  <a:schemeClr val="bg1"/>
                </a:solidFill>
              </a:rPr>
              <a:t>2) </a:t>
            </a:r>
            <a:r>
              <a:rPr lang="ru-RU" b="1" dirty="0" err="1">
                <a:solidFill>
                  <a:schemeClr val="bg1"/>
                </a:solidFill>
              </a:rPr>
              <a:t>давлат</a:t>
            </a:r>
            <a:r>
              <a:rPr lang="ru-RU" b="1" dirty="0">
                <a:solidFill>
                  <a:schemeClr val="bg1"/>
                </a:solidFill>
              </a:rPr>
              <a:t> </a:t>
            </a:r>
            <a:r>
              <a:rPr lang="ru-RU" b="1" dirty="0" err="1">
                <a:solidFill>
                  <a:schemeClr val="bg1"/>
                </a:solidFill>
              </a:rPr>
              <a:t>органлари</a:t>
            </a:r>
            <a:r>
              <a:rPr lang="ru-RU" b="1" dirty="0">
                <a:solidFill>
                  <a:schemeClr val="bg1"/>
                </a:solidFill>
              </a:rPr>
              <a:t> </a:t>
            </a:r>
            <a:r>
              <a:rPr lang="ru-RU" b="1" dirty="0" err="1">
                <a:solidFill>
                  <a:schemeClr val="bg1"/>
                </a:solidFill>
              </a:rPr>
              <a:t>мансабдорларининг</a:t>
            </a:r>
            <a:r>
              <a:rPr lang="ru-RU" b="1" dirty="0">
                <a:solidFill>
                  <a:schemeClr val="bg1"/>
                </a:solidFill>
              </a:rPr>
              <a:t> </a:t>
            </a:r>
            <a:r>
              <a:rPr lang="ru-RU" b="1" dirty="0" err="1">
                <a:solidFill>
                  <a:schemeClr val="bg1"/>
                </a:solidFill>
              </a:rPr>
              <a:t>мулки</a:t>
            </a:r>
            <a:r>
              <a:rPr lang="ru-RU" b="1" dirty="0">
                <a:solidFill>
                  <a:schemeClr val="bg1"/>
                </a:solidFill>
              </a:rPr>
              <a:t>, </a:t>
            </a:r>
            <a:r>
              <a:rPr lang="ru-RU" b="1" dirty="0" err="1">
                <a:solidFill>
                  <a:schemeClr val="bg1"/>
                </a:solidFill>
              </a:rPr>
              <a:t>активлари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қарзлари</a:t>
            </a:r>
            <a:r>
              <a:rPr lang="ru-RU" b="1" dirty="0">
                <a:solidFill>
                  <a:schemeClr val="bg1"/>
                </a:solidFill>
              </a:rPr>
              <a:t> </a:t>
            </a:r>
            <a:r>
              <a:rPr lang="ru-RU" b="1" dirty="0" err="1">
                <a:solidFill>
                  <a:schemeClr val="bg1"/>
                </a:solidFill>
              </a:rPr>
              <a:t>бўйича</a:t>
            </a:r>
            <a:r>
              <a:rPr lang="ru-RU" b="1" dirty="0">
                <a:solidFill>
                  <a:schemeClr val="bg1"/>
                </a:solidFill>
              </a:rPr>
              <a:t> </a:t>
            </a:r>
            <a:r>
              <a:rPr lang="ru-RU" b="1" dirty="0" err="1">
                <a:solidFill>
                  <a:schemeClr val="bg1"/>
                </a:solidFill>
              </a:rPr>
              <a:t>йиллик</a:t>
            </a:r>
            <a:r>
              <a:rPr lang="ru-RU" b="1" dirty="0">
                <a:solidFill>
                  <a:schemeClr val="bg1"/>
                </a:solidFill>
              </a:rPr>
              <a:t> </a:t>
            </a:r>
            <a:r>
              <a:rPr lang="ru-RU" b="1" dirty="0" err="1">
                <a:solidFill>
                  <a:schemeClr val="bg1"/>
                </a:solidFill>
              </a:rPr>
              <a:t>ҳисоботларини</a:t>
            </a:r>
            <a:r>
              <a:rPr lang="ru-RU" b="1" dirty="0">
                <a:solidFill>
                  <a:schemeClr val="bg1"/>
                </a:solidFill>
              </a:rPr>
              <a:t> </a:t>
            </a:r>
            <a:r>
              <a:rPr lang="ru-RU" b="1" dirty="0" err="1">
                <a:solidFill>
                  <a:schemeClr val="bg1"/>
                </a:solidFill>
              </a:rPr>
              <a:t>назорат</a:t>
            </a:r>
            <a:r>
              <a:rPr lang="ru-RU" b="1" dirty="0">
                <a:solidFill>
                  <a:schemeClr val="bg1"/>
                </a:solidFill>
              </a:rPr>
              <a:t> </a:t>
            </a:r>
            <a:r>
              <a:rPr lang="ru-RU" b="1" dirty="0" err="1">
                <a:solidFill>
                  <a:schemeClr val="bg1"/>
                </a:solidFill>
              </a:rPr>
              <a:t>қилиш</a:t>
            </a:r>
            <a:r>
              <a:rPr lang="ru-RU" b="1" dirty="0">
                <a:solidFill>
                  <a:schemeClr val="bg1"/>
                </a:solidFill>
              </a:rPr>
              <a:t> (</a:t>
            </a:r>
            <a:r>
              <a:rPr lang="ru-RU" b="1" dirty="0" err="1">
                <a:solidFill>
                  <a:schemeClr val="bg1"/>
                </a:solidFill>
              </a:rPr>
              <a:t>хусусан</a:t>
            </a:r>
            <a:r>
              <a:rPr lang="ru-RU" b="1" dirty="0">
                <a:solidFill>
                  <a:schemeClr val="bg1"/>
                </a:solidFill>
              </a:rPr>
              <a:t>, прокурор </a:t>
            </a:r>
            <a:r>
              <a:rPr lang="ru-RU" b="1" dirty="0" err="1">
                <a:solidFill>
                  <a:schemeClr val="bg1"/>
                </a:solidFill>
              </a:rPr>
              <a:t>коррупцияга</a:t>
            </a:r>
            <a:r>
              <a:rPr lang="ru-RU" b="1" dirty="0">
                <a:solidFill>
                  <a:schemeClr val="bg1"/>
                </a:solidFill>
              </a:rPr>
              <a:t> </a:t>
            </a:r>
            <a:r>
              <a:rPr lang="ru-RU" b="1" dirty="0" err="1">
                <a:solidFill>
                  <a:schemeClr val="bg1"/>
                </a:solidFill>
              </a:rPr>
              <a:t>қарши</a:t>
            </a:r>
            <a:r>
              <a:rPr lang="ru-RU" b="1" dirty="0">
                <a:solidFill>
                  <a:schemeClr val="bg1"/>
                </a:solidFill>
              </a:rPr>
              <a:t> </a:t>
            </a:r>
            <a:r>
              <a:rPr lang="ru-RU" b="1" dirty="0" err="1">
                <a:solidFill>
                  <a:schemeClr val="bg1"/>
                </a:solidFill>
              </a:rPr>
              <a:t>қонунчиликни</a:t>
            </a:r>
            <a:r>
              <a:rPr lang="ru-RU" b="1" dirty="0">
                <a:solidFill>
                  <a:schemeClr val="bg1"/>
                </a:solidFill>
              </a:rPr>
              <a:t> </a:t>
            </a:r>
            <a:r>
              <a:rPr lang="ru-RU" b="1" dirty="0" err="1">
                <a:solidFill>
                  <a:schemeClr val="bg1"/>
                </a:solidFill>
              </a:rPr>
              <a:t>бузганликда</a:t>
            </a:r>
            <a:r>
              <a:rPr lang="ru-RU" b="1" dirty="0">
                <a:solidFill>
                  <a:schemeClr val="bg1"/>
                </a:solidFill>
              </a:rPr>
              <a:t> </a:t>
            </a:r>
            <a:r>
              <a:rPr lang="ru-RU" b="1" dirty="0" err="1">
                <a:solidFill>
                  <a:schemeClr val="bg1"/>
                </a:solidFill>
              </a:rPr>
              <a:t>гумон</a:t>
            </a:r>
            <a:r>
              <a:rPr lang="ru-RU" b="1" dirty="0">
                <a:solidFill>
                  <a:schemeClr val="bg1"/>
                </a:solidFill>
              </a:rPr>
              <a:t> </a:t>
            </a:r>
            <a:r>
              <a:rPr lang="ru-RU" b="1" dirty="0" err="1">
                <a:solidFill>
                  <a:schemeClr val="bg1"/>
                </a:solidFill>
              </a:rPr>
              <a:t>қилинган</a:t>
            </a:r>
            <a:r>
              <a:rPr lang="ru-RU" b="1" dirty="0">
                <a:solidFill>
                  <a:schemeClr val="bg1"/>
                </a:solidFill>
              </a:rPr>
              <a:t> </a:t>
            </a:r>
            <a:r>
              <a:rPr lang="ru-RU" b="1" dirty="0" err="1">
                <a:solidFill>
                  <a:schemeClr val="bg1"/>
                </a:solidFill>
              </a:rPr>
              <a:t>шахсларнинг</a:t>
            </a:r>
            <a:r>
              <a:rPr lang="ru-RU" b="1" dirty="0">
                <a:solidFill>
                  <a:schemeClr val="bg1"/>
                </a:solidFill>
              </a:rPr>
              <a:t> </a:t>
            </a:r>
            <a:r>
              <a:rPr lang="ru-RU" b="1" dirty="0" err="1">
                <a:solidFill>
                  <a:schemeClr val="bg1"/>
                </a:solidFill>
              </a:rPr>
              <a:t>ҳар</a:t>
            </a:r>
            <a:r>
              <a:rPr lang="ru-RU" b="1" dirty="0">
                <a:solidFill>
                  <a:schemeClr val="bg1"/>
                </a:solidFill>
              </a:rPr>
              <a:t> </a:t>
            </a:r>
            <a:r>
              <a:rPr lang="ru-RU" b="1" dirty="0" err="1">
                <a:solidFill>
                  <a:schemeClr val="bg1"/>
                </a:solidFill>
              </a:rPr>
              <a:t>қандай</a:t>
            </a:r>
            <a:r>
              <a:rPr lang="ru-RU" b="1" dirty="0">
                <a:solidFill>
                  <a:schemeClr val="bg1"/>
                </a:solidFill>
              </a:rPr>
              <a:t> банк </a:t>
            </a:r>
            <a:r>
              <a:rPr lang="ru-RU" b="1" dirty="0" err="1">
                <a:solidFill>
                  <a:schemeClr val="bg1"/>
                </a:solidFill>
              </a:rPr>
              <a:t>ҳисоб</a:t>
            </a:r>
            <a:r>
              <a:rPr lang="ru-RU" b="1" dirty="0">
                <a:solidFill>
                  <a:schemeClr val="bg1"/>
                </a:solidFill>
              </a:rPr>
              <a:t> </a:t>
            </a:r>
            <a:r>
              <a:rPr lang="ru-RU" b="1" dirty="0" err="1">
                <a:solidFill>
                  <a:schemeClr val="bg1"/>
                </a:solidFill>
              </a:rPr>
              <a:t>рақамларини</a:t>
            </a:r>
            <a:r>
              <a:rPr lang="ru-RU" b="1" dirty="0">
                <a:solidFill>
                  <a:schemeClr val="bg1"/>
                </a:solidFill>
              </a:rPr>
              <a:t>, </a:t>
            </a:r>
            <a:r>
              <a:rPr lang="ru-RU" b="1" dirty="0" err="1">
                <a:solidFill>
                  <a:schemeClr val="bg1"/>
                </a:solidFill>
              </a:rPr>
              <a:t>аксияларини</a:t>
            </a:r>
            <a:r>
              <a:rPr lang="ru-RU" b="1" dirty="0">
                <a:solidFill>
                  <a:schemeClr val="bg1"/>
                </a:solidFill>
              </a:rPr>
              <a:t> </a:t>
            </a:r>
            <a:r>
              <a:rPr lang="ru-RU" b="1" dirty="0" err="1">
                <a:solidFill>
                  <a:schemeClr val="bg1"/>
                </a:solidFill>
              </a:rPr>
              <a:t>текширишга</a:t>
            </a:r>
            <a:r>
              <a:rPr lang="ru-RU" b="1" dirty="0">
                <a:solidFill>
                  <a:schemeClr val="bg1"/>
                </a:solidFill>
              </a:rPr>
              <a:t> </a:t>
            </a:r>
            <a:r>
              <a:rPr lang="ru-RU" b="1" dirty="0" err="1">
                <a:solidFill>
                  <a:schemeClr val="bg1"/>
                </a:solidFill>
              </a:rPr>
              <a:t>ҳақли</a:t>
            </a:r>
            <a:r>
              <a:rPr lang="ru-RU" b="1" dirty="0">
                <a:solidFill>
                  <a:schemeClr val="bg1"/>
                </a:solidFill>
              </a:rPr>
              <a:t>); </a:t>
            </a:r>
            <a:endParaRPr lang="ru-RU" b="1" dirty="0">
              <a:solidFill>
                <a:schemeClr val="bg1"/>
              </a:solidFill>
            </a:endParaRPr>
          </a:p>
          <a:p>
            <a:r>
              <a:rPr lang="ru-RU" b="1" dirty="0">
                <a:solidFill>
                  <a:schemeClr val="bg1"/>
                </a:solidFill>
              </a:rPr>
              <a:t>3) </a:t>
            </a:r>
            <a:r>
              <a:rPr lang="ru-RU" b="1" dirty="0" err="1">
                <a:solidFill>
                  <a:schemeClr val="bg1"/>
                </a:solidFill>
              </a:rPr>
              <a:t>юқори</a:t>
            </a:r>
            <a:r>
              <a:rPr lang="ru-RU" b="1" dirty="0">
                <a:solidFill>
                  <a:schemeClr val="bg1"/>
                </a:solidFill>
              </a:rPr>
              <a:t> </a:t>
            </a:r>
            <a:r>
              <a:rPr lang="ru-RU" b="1" dirty="0" err="1">
                <a:solidFill>
                  <a:schemeClr val="bg1"/>
                </a:solidFill>
              </a:rPr>
              <a:t>лавозимдаги</a:t>
            </a:r>
            <a:r>
              <a:rPr lang="ru-RU" b="1" dirty="0">
                <a:solidFill>
                  <a:schemeClr val="bg1"/>
                </a:solidFill>
              </a:rPr>
              <a:t> </a:t>
            </a:r>
            <a:r>
              <a:rPr lang="ru-RU" b="1" dirty="0" err="1">
                <a:solidFill>
                  <a:schemeClr val="bg1"/>
                </a:solidFill>
              </a:rPr>
              <a:t>мансабдорларнинг</a:t>
            </a:r>
            <a:r>
              <a:rPr lang="ru-RU" b="1" dirty="0">
                <a:solidFill>
                  <a:schemeClr val="bg1"/>
                </a:solidFill>
              </a:rPr>
              <a:t> </a:t>
            </a:r>
            <a:r>
              <a:rPr lang="ru-RU" b="1" dirty="0" err="1">
                <a:solidFill>
                  <a:schemeClr val="bg1"/>
                </a:solidFill>
              </a:rPr>
              <a:t>маънавий</a:t>
            </a:r>
            <a:r>
              <a:rPr lang="ru-RU" b="1" dirty="0">
                <a:solidFill>
                  <a:schemeClr val="bg1"/>
                </a:solidFill>
              </a:rPr>
              <a:t> </a:t>
            </a:r>
            <a:r>
              <a:rPr lang="ru-RU" b="1" dirty="0" err="1">
                <a:solidFill>
                  <a:schemeClr val="bg1"/>
                </a:solidFill>
              </a:rPr>
              <a:t>юксаклигини</a:t>
            </a:r>
            <a:r>
              <a:rPr lang="ru-RU" b="1" dirty="0">
                <a:solidFill>
                  <a:schemeClr val="bg1"/>
                </a:solidFill>
              </a:rPr>
              <a:t> </a:t>
            </a:r>
            <a:r>
              <a:rPr lang="ru-RU" b="1" dirty="0" err="1">
                <a:solidFill>
                  <a:schemeClr val="bg1"/>
                </a:solidFill>
              </a:rPr>
              <a:t>таъминлаш</a:t>
            </a:r>
            <a:r>
              <a:rPr lang="ru-RU" b="1" dirty="0">
                <a:solidFill>
                  <a:schemeClr val="bg1"/>
                </a:solidFill>
              </a:rPr>
              <a:t>; </a:t>
            </a:r>
            <a:endParaRPr lang="ru-RU" b="1" dirty="0">
              <a:solidFill>
                <a:schemeClr val="bg1"/>
              </a:solidFill>
            </a:endParaRPr>
          </a:p>
          <a:p>
            <a:r>
              <a:rPr lang="ru-RU" b="1" dirty="0">
                <a:solidFill>
                  <a:schemeClr val="bg1"/>
                </a:solidFill>
              </a:rPr>
              <a:t>4) </a:t>
            </a:r>
            <a:r>
              <a:rPr lang="ru-RU" b="1" dirty="0" err="1">
                <a:solidFill>
                  <a:schemeClr val="bg1"/>
                </a:solidFill>
              </a:rPr>
              <a:t>иқтисодий</a:t>
            </a:r>
            <a:r>
              <a:rPr lang="ru-RU" b="1" dirty="0">
                <a:solidFill>
                  <a:schemeClr val="bg1"/>
                </a:solidFill>
              </a:rPr>
              <a:t> </a:t>
            </a:r>
            <a:r>
              <a:rPr lang="ru-RU" b="1" dirty="0" err="1">
                <a:solidFill>
                  <a:schemeClr val="bg1"/>
                </a:solidFill>
              </a:rPr>
              <a:t>ривожланишда</a:t>
            </a:r>
            <a:r>
              <a:rPr lang="ru-RU" b="1" dirty="0">
                <a:solidFill>
                  <a:schemeClr val="bg1"/>
                </a:solidFill>
              </a:rPr>
              <a:t> </a:t>
            </a:r>
            <a:r>
              <a:rPr lang="ru-RU" b="1" dirty="0" err="1">
                <a:solidFill>
                  <a:schemeClr val="bg1"/>
                </a:solidFill>
              </a:rPr>
              <a:t>дуч</a:t>
            </a:r>
            <a:r>
              <a:rPr lang="ru-RU" b="1" dirty="0">
                <a:solidFill>
                  <a:schemeClr val="bg1"/>
                </a:solidFill>
              </a:rPr>
              <a:t> </a:t>
            </a:r>
            <a:r>
              <a:rPr lang="ru-RU" b="1" dirty="0" err="1">
                <a:solidFill>
                  <a:schemeClr val="bg1"/>
                </a:solidFill>
              </a:rPr>
              <a:t>келинадиган</a:t>
            </a:r>
            <a:r>
              <a:rPr lang="ru-RU" b="1" dirty="0">
                <a:solidFill>
                  <a:schemeClr val="bg1"/>
                </a:solidFill>
              </a:rPr>
              <a:t> </a:t>
            </a:r>
            <a:r>
              <a:rPr lang="ru-RU" b="1" dirty="0" err="1">
                <a:solidFill>
                  <a:schemeClr val="bg1"/>
                </a:solidFill>
              </a:rPr>
              <a:t>маъмурий</a:t>
            </a:r>
            <a:r>
              <a:rPr lang="ru-RU" b="1" dirty="0">
                <a:solidFill>
                  <a:schemeClr val="bg1"/>
                </a:solidFill>
              </a:rPr>
              <a:t> </a:t>
            </a:r>
            <a:r>
              <a:rPr lang="ru-RU" b="1" dirty="0" err="1">
                <a:solidFill>
                  <a:schemeClr val="bg1"/>
                </a:solidFill>
              </a:rPr>
              <a:t>тўсиқларни</a:t>
            </a:r>
            <a:r>
              <a:rPr lang="ru-RU" b="1" dirty="0">
                <a:solidFill>
                  <a:schemeClr val="bg1"/>
                </a:solidFill>
              </a:rPr>
              <a:t> </a:t>
            </a:r>
            <a:r>
              <a:rPr lang="ru-RU" b="1" dirty="0" err="1">
                <a:solidFill>
                  <a:schemeClr val="bg1"/>
                </a:solidFill>
              </a:rPr>
              <a:t>бартараф</a:t>
            </a:r>
            <a:r>
              <a:rPr lang="ru-RU" b="1" dirty="0">
                <a:solidFill>
                  <a:schemeClr val="bg1"/>
                </a:solidFill>
              </a:rPr>
              <a:t> </a:t>
            </a:r>
            <a:r>
              <a:rPr lang="ru-RU" b="1" dirty="0" err="1">
                <a:solidFill>
                  <a:schemeClr val="bg1"/>
                </a:solidFill>
              </a:rPr>
              <a:t>етиш</a:t>
            </a:r>
            <a:r>
              <a:rPr lang="ru-RU" b="1" dirty="0">
                <a:solidFill>
                  <a:schemeClr val="bg1"/>
                </a:solidFill>
              </a:rPr>
              <a:t>.</a:t>
            </a:r>
            <a:endParaRPr lang="ru-RU" b="1" dirty="0">
              <a:solidFill>
                <a:schemeClr val="bg1"/>
              </a:solidFill>
            </a:endParaRPr>
          </a:p>
        </p:txBody>
      </p:sp>
      <p:pic>
        <p:nvPicPr>
          <p:cNvPr id="4" name="Рисунок 3"/>
          <p:cNvPicPr>
            <a:picLocks noChangeAspect="1"/>
          </p:cNvPicPr>
          <p:nvPr/>
        </p:nvPicPr>
        <p:blipFill>
          <a:blip r:embed="rId1"/>
          <a:stretch>
            <a:fillRect/>
          </a:stretch>
        </p:blipFill>
        <p:spPr>
          <a:xfrm>
            <a:off x="7635240" y="4908146"/>
            <a:ext cx="4442460" cy="17081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734" y="97654"/>
            <a:ext cx="11985266" cy="5460308"/>
          </a:xfrm>
        </p:spPr>
        <p:txBody>
          <a:bodyPr>
            <a:noAutofit/>
          </a:bodyPr>
          <a:lstStyle/>
          <a:p>
            <a:r>
              <a:rPr lang="ru-RU" sz="1400" b="1" dirty="0" err="1">
                <a:solidFill>
                  <a:schemeClr val="bg1"/>
                </a:solidFill>
              </a:rPr>
              <a:t>Нидерландия</a:t>
            </a:r>
            <a:r>
              <a:rPr lang="ru-RU" sz="1400" b="1" dirty="0">
                <a:solidFill>
                  <a:schemeClr val="bg1"/>
                </a:solidFill>
              </a:rPr>
              <a:t> коррупция </a:t>
            </a:r>
            <a:r>
              <a:rPr lang="ru-RU" sz="1400" b="1" dirty="0" err="1">
                <a:solidFill>
                  <a:schemeClr val="bg1"/>
                </a:solidFill>
              </a:rPr>
              <a:t>даражаси</a:t>
            </a:r>
            <a:r>
              <a:rPr lang="ru-RU" sz="1400" b="1" dirty="0">
                <a:solidFill>
                  <a:schemeClr val="bg1"/>
                </a:solidFill>
              </a:rPr>
              <a:t> </a:t>
            </a:r>
            <a:r>
              <a:rPr lang="ru-RU" sz="1400" b="1" dirty="0" err="1">
                <a:solidFill>
                  <a:schemeClr val="bg1"/>
                </a:solidFill>
              </a:rPr>
              <a:t>енг</a:t>
            </a:r>
            <a:r>
              <a:rPr lang="ru-RU" sz="1400" b="1" dirty="0">
                <a:solidFill>
                  <a:schemeClr val="bg1"/>
                </a:solidFill>
              </a:rPr>
              <a:t> паст </a:t>
            </a:r>
            <a:r>
              <a:rPr lang="ru-RU" sz="1400" b="1" dirty="0" err="1">
                <a:solidFill>
                  <a:schemeClr val="bg1"/>
                </a:solidFill>
              </a:rPr>
              <a:t>давлатлар</a:t>
            </a:r>
            <a:r>
              <a:rPr lang="ru-RU" sz="1400" b="1" dirty="0">
                <a:solidFill>
                  <a:schemeClr val="bg1"/>
                </a:solidFill>
              </a:rPr>
              <a:t> </a:t>
            </a:r>
            <a:r>
              <a:rPr lang="ru-RU" sz="1400" b="1" dirty="0" err="1">
                <a:solidFill>
                  <a:schemeClr val="bg1"/>
                </a:solidFill>
              </a:rPr>
              <a:t>қаторига</a:t>
            </a:r>
            <a:r>
              <a:rPr lang="ru-RU" sz="1400" b="1" dirty="0">
                <a:solidFill>
                  <a:schemeClr val="bg1"/>
                </a:solidFill>
              </a:rPr>
              <a:t> </a:t>
            </a:r>
            <a:r>
              <a:rPr lang="ru-RU" sz="1400" b="1" dirty="0" err="1">
                <a:solidFill>
                  <a:schemeClr val="bg1"/>
                </a:solidFill>
              </a:rPr>
              <a:t>киради</a:t>
            </a:r>
            <a:r>
              <a:rPr lang="ru-RU" sz="1400" b="1" dirty="0">
                <a:solidFill>
                  <a:schemeClr val="bg1"/>
                </a:solidFill>
              </a:rPr>
              <a:t>. </a:t>
            </a:r>
            <a:r>
              <a:rPr lang="ru-RU" sz="1400" b="1" dirty="0" err="1">
                <a:solidFill>
                  <a:schemeClr val="bg1"/>
                </a:solidFill>
              </a:rPr>
              <a:t>Нидерландияда</a:t>
            </a: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қарши</a:t>
            </a:r>
            <a:r>
              <a:rPr lang="ru-RU" sz="1400" b="1" dirty="0">
                <a:solidFill>
                  <a:schemeClr val="bg1"/>
                </a:solidFill>
              </a:rPr>
              <a:t> </a:t>
            </a:r>
            <a:r>
              <a:rPr lang="ru-RU" sz="1400" b="1" dirty="0" err="1">
                <a:solidFill>
                  <a:schemeClr val="bg1"/>
                </a:solidFill>
              </a:rPr>
              <a:t>кураш</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қуйидагиларни</a:t>
            </a:r>
            <a:r>
              <a:rPr lang="ru-RU" sz="1400" b="1" dirty="0">
                <a:solidFill>
                  <a:schemeClr val="bg1"/>
                </a:solidFill>
              </a:rPr>
              <a:t> </a:t>
            </a:r>
            <a:r>
              <a:rPr lang="ru-RU" sz="1400" b="1" dirty="0" err="1">
                <a:solidFill>
                  <a:schemeClr val="bg1"/>
                </a:solidFill>
              </a:rPr>
              <a:t>ўз</a:t>
            </a:r>
            <a:r>
              <a:rPr lang="ru-RU" sz="1400" b="1" dirty="0">
                <a:solidFill>
                  <a:schemeClr val="bg1"/>
                </a:solidFill>
              </a:rPr>
              <a:t> ичига </a:t>
            </a:r>
            <a:r>
              <a:rPr lang="ru-RU" sz="1400" b="1" dirty="0" err="1">
                <a:solidFill>
                  <a:schemeClr val="bg1"/>
                </a:solidFill>
              </a:rPr>
              <a:t>олади</a:t>
            </a:r>
            <a:r>
              <a:rPr lang="ru-RU" sz="1400" b="1" dirty="0">
                <a:solidFill>
                  <a:schemeClr val="bg1"/>
                </a:solidFill>
              </a:rPr>
              <a:t>:</a:t>
            </a:r>
            <a:br>
              <a:rPr lang="ru-RU" sz="1400" b="1" dirty="0">
                <a:solidFill>
                  <a:schemeClr val="bg1"/>
                </a:solidFill>
              </a:rPr>
            </a:br>
            <a:r>
              <a:rPr lang="ru-RU" sz="1400" b="1" dirty="0">
                <a:solidFill>
                  <a:schemeClr val="bg1"/>
                </a:solidFill>
              </a:rPr>
              <a:t>- Коррупция </a:t>
            </a:r>
            <a:r>
              <a:rPr lang="ru-RU" sz="1400" b="1" dirty="0" err="1">
                <a:solidFill>
                  <a:schemeClr val="bg1"/>
                </a:solidFill>
              </a:rPr>
              <a:t>ҳолати</a:t>
            </a:r>
            <a:r>
              <a:rPr lang="ru-RU" sz="1400" b="1" dirty="0">
                <a:solidFill>
                  <a:schemeClr val="bg1"/>
                </a:solidFill>
              </a:rPr>
              <a:t> </a:t>
            </a:r>
            <a:r>
              <a:rPr lang="ru-RU" sz="1400" b="1" dirty="0" err="1">
                <a:solidFill>
                  <a:schemeClr val="bg1"/>
                </a:solidFill>
              </a:rPr>
              <a:t>аниқлангач</a:t>
            </a:r>
            <a:r>
              <a:rPr lang="ru-RU" sz="1400" b="1" dirty="0">
                <a:solidFill>
                  <a:schemeClr val="bg1"/>
                </a:solidFill>
              </a:rPr>
              <a:t>, </a:t>
            </a:r>
            <a:r>
              <a:rPr lang="ru-RU" sz="1400" b="1" dirty="0" err="1">
                <a:solidFill>
                  <a:schemeClr val="bg1"/>
                </a:solidFill>
              </a:rPr>
              <a:t>коррупцион</a:t>
            </a:r>
            <a:r>
              <a:rPr lang="ru-RU" sz="1400" b="1" dirty="0">
                <a:solidFill>
                  <a:schemeClr val="bg1"/>
                </a:solidFill>
              </a:rPr>
              <a:t> </a:t>
            </a:r>
            <a:r>
              <a:rPr lang="ru-RU" sz="1400" b="1" dirty="0" err="1">
                <a:solidFill>
                  <a:schemeClr val="bg1"/>
                </a:solidFill>
              </a:rPr>
              <a:t>ҳаракатнинг</a:t>
            </a:r>
            <a:r>
              <a:rPr lang="ru-RU" sz="1400" b="1" dirty="0">
                <a:solidFill>
                  <a:schemeClr val="bg1"/>
                </a:solidFill>
              </a:rPr>
              <a:t> </a:t>
            </a:r>
            <a:r>
              <a:rPr lang="ru-RU" sz="1400" b="1" dirty="0" err="1">
                <a:solidFill>
                  <a:schemeClr val="bg1"/>
                </a:solidFill>
              </a:rPr>
              <a:t>оқибатлари</a:t>
            </a:r>
            <a:r>
              <a:rPr lang="ru-RU" sz="1400" b="1" dirty="0">
                <a:solidFill>
                  <a:schemeClr val="bg1"/>
                </a:solidFill>
              </a:rPr>
              <a:t> </a:t>
            </a:r>
            <a:r>
              <a:rPr lang="ru-RU" sz="1400" b="1" dirty="0" err="1">
                <a:solidFill>
                  <a:schemeClr val="bg1"/>
                </a:solidFill>
              </a:rPr>
              <a:t>муҳокама</a:t>
            </a:r>
            <a:r>
              <a:rPr lang="ru-RU" sz="1400" b="1" dirty="0">
                <a:solidFill>
                  <a:schemeClr val="bg1"/>
                </a:solidFill>
              </a:rPr>
              <a:t> </a:t>
            </a:r>
            <a:r>
              <a:rPr lang="ru-RU" sz="1400" b="1" dirty="0" err="1">
                <a:solidFill>
                  <a:schemeClr val="bg1"/>
                </a:solidFill>
              </a:rPr>
              <a:t>қилинади</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уларга</a:t>
            </a:r>
            <a:r>
              <a:rPr lang="ru-RU" sz="1400" b="1" dirty="0">
                <a:solidFill>
                  <a:schemeClr val="bg1"/>
                </a:solidFill>
              </a:rPr>
              <a:t> </a:t>
            </a:r>
            <a:r>
              <a:rPr lang="ru-RU" sz="1400" b="1" dirty="0" err="1">
                <a:solidFill>
                  <a:schemeClr val="bg1"/>
                </a:solidFill>
              </a:rPr>
              <a:t>қўлланган</a:t>
            </a:r>
            <a:r>
              <a:rPr lang="ru-RU" sz="1400" b="1" dirty="0">
                <a:solidFill>
                  <a:schemeClr val="bg1"/>
                </a:solidFill>
              </a:rPr>
              <a:t> </a:t>
            </a:r>
            <a:r>
              <a:rPr lang="ru-RU" sz="1400" b="1" dirty="0" err="1">
                <a:solidFill>
                  <a:schemeClr val="bg1"/>
                </a:solidFill>
              </a:rPr>
              <a:t>жазолар</a:t>
            </a:r>
            <a:r>
              <a:rPr lang="ru-RU" sz="1400" b="1" dirty="0">
                <a:solidFill>
                  <a:schemeClr val="bg1"/>
                </a:solidFill>
              </a:rPr>
              <a:t> </a:t>
            </a:r>
            <a:r>
              <a:rPr lang="ru-RU" sz="1400" b="1" dirty="0" err="1">
                <a:solidFill>
                  <a:schemeClr val="bg1"/>
                </a:solidFill>
              </a:rPr>
              <a:t>мунтазам</a:t>
            </a:r>
            <a:r>
              <a:rPr lang="ru-RU" sz="1400" b="1" dirty="0">
                <a:solidFill>
                  <a:schemeClr val="bg1"/>
                </a:solidFill>
              </a:rPr>
              <a:t> </a:t>
            </a:r>
            <a:r>
              <a:rPr lang="ru-RU" sz="1400" b="1" dirty="0" err="1">
                <a:solidFill>
                  <a:schemeClr val="bg1"/>
                </a:solidFill>
              </a:rPr>
              <a:t>равишда</a:t>
            </a:r>
            <a:r>
              <a:rPr lang="ru-RU" sz="1400" b="1" dirty="0">
                <a:solidFill>
                  <a:schemeClr val="bg1"/>
                </a:solidFill>
              </a:rPr>
              <a:t> </a:t>
            </a:r>
            <a:r>
              <a:rPr lang="ru-RU" sz="1400" b="1" dirty="0" err="1">
                <a:solidFill>
                  <a:schemeClr val="bg1"/>
                </a:solidFill>
              </a:rPr>
              <a:t>эълон</a:t>
            </a:r>
            <a:r>
              <a:rPr lang="ru-RU" sz="1400" b="1" dirty="0">
                <a:solidFill>
                  <a:schemeClr val="bg1"/>
                </a:solidFill>
              </a:rPr>
              <a:t> </a:t>
            </a:r>
            <a:r>
              <a:rPr lang="ru-RU" sz="1400" b="1" dirty="0" err="1">
                <a:solidFill>
                  <a:schemeClr val="bg1"/>
                </a:solidFill>
              </a:rPr>
              <a:t>қилиб</a:t>
            </a:r>
            <a:r>
              <a:rPr lang="ru-RU" sz="1400" b="1" dirty="0">
                <a:solidFill>
                  <a:schemeClr val="bg1"/>
                </a:solidFill>
              </a:rPr>
              <a:t> </a:t>
            </a:r>
            <a:r>
              <a:rPr lang="ru-RU" sz="1400" b="1" dirty="0" err="1">
                <a:solidFill>
                  <a:schemeClr val="bg1"/>
                </a:solidFill>
              </a:rPr>
              <a:t>борилади</a:t>
            </a:r>
            <a:r>
              <a:rPr lang="ru-RU" sz="1400" b="1" dirty="0">
                <a:solidFill>
                  <a:schemeClr val="bg1"/>
                </a:solidFill>
              </a:rPr>
              <a:t>. Ички </a:t>
            </a:r>
            <a:r>
              <a:rPr lang="ru-RU" sz="1400" b="1" dirty="0" err="1">
                <a:solidFill>
                  <a:schemeClr val="bg1"/>
                </a:solidFill>
              </a:rPr>
              <a:t>ишлар</a:t>
            </a:r>
            <a:r>
              <a:rPr lang="ru-RU" sz="1400" b="1" dirty="0">
                <a:solidFill>
                  <a:schemeClr val="bg1"/>
                </a:solidFill>
              </a:rPr>
              <a:t> </a:t>
            </a:r>
            <a:r>
              <a:rPr lang="ru-RU" sz="1400" b="1" dirty="0" err="1">
                <a:solidFill>
                  <a:schemeClr val="bg1"/>
                </a:solidFill>
              </a:rPr>
              <a:t>вазири</a:t>
            </a:r>
            <a:r>
              <a:rPr lang="ru-RU" sz="1400" b="1" dirty="0">
                <a:solidFill>
                  <a:schemeClr val="bg1"/>
                </a:solidFill>
              </a:rPr>
              <a:t> </a:t>
            </a:r>
            <a:r>
              <a:rPr lang="ru-RU" sz="1400" b="1" dirty="0" err="1">
                <a:solidFill>
                  <a:schemeClr val="bg1"/>
                </a:solidFill>
              </a:rPr>
              <a:t>ҳар</a:t>
            </a:r>
            <a:r>
              <a:rPr lang="ru-RU" sz="1400" b="1" dirty="0">
                <a:solidFill>
                  <a:schemeClr val="bg1"/>
                </a:solidFill>
              </a:rPr>
              <a:t> </a:t>
            </a:r>
            <a:r>
              <a:rPr lang="ru-RU" sz="1400" b="1" dirty="0" err="1">
                <a:solidFill>
                  <a:schemeClr val="bg1"/>
                </a:solidFill>
              </a:rPr>
              <a:t>йили</a:t>
            </a:r>
            <a:r>
              <a:rPr lang="ru-RU" sz="1400" b="1" dirty="0">
                <a:solidFill>
                  <a:schemeClr val="bg1"/>
                </a:solidFill>
              </a:rPr>
              <a:t> коррупция </a:t>
            </a:r>
            <a:r>
              <a:rPr lang="ru-RU" sz="1400" b="1" dirty="0" err="1">
                <a:solidFill>
                  <a:schemeClr val="bg1"/>
                </a:solidFill>
              </a:rPr>
              <a:t>фактлари</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алоқадор</a:t>
            </a:r>
            <a:r>
              <a:rPr lang="ru-RU" sz="1400" b="1" dirty="0">
                <a:solidFill>
                  <a:schemeClr val="bg1"/>
                </a:solidFill>
              </a:rPr>
              <a:t> </a:t>
            </a:r>
            <a:r>
              <a:rPr lang="ru-RU" sz="1400" b="1" dirty="0" err="1">
                <a:solidFill>
                  <a:schemeClr val="bg1"/>
                </a:solidFill>
              </a:rPr>
              <a:t>шахсларни</a:t>
            </a:r>
            <a:r>
              <a:rPr lang="ru-RU" sz="1400" b="1" dirty="0">
                <a:solidFill>
                  <a:schemeClr val="bg1"/>
                </a:solidFill>
              </a:rPr>
              <a:t> </a:t>
            </a:r>
            <a:r>
              <a:rPr lang="ru-RU" sz="1400" b="1" dirty="0" err="1">
                <a:solidFill>
                  <a:schemeClr val="bg1"/>
                </a:solidFill>
              </a:rPr>
              <a:t>жазолаш</a:t>
            </a:r>
            <a:r>
              <a:rPr lang="ru-RU" sz="1400" b="1" dirty="0">
                <a:solidFill>
                  <a:schemeClr val="bg1"/>
                </a:solidFill>
              </a:rPr>
              <a:t> </a:t>
            </a:r>
            <a:r>
              <a:rPr lang="ru-RU" sz="1400" b="1" dirty="0" err="1">
                <a:solidFill>
                  <a:schemeClr val="bg1"/>
                </a:solidFill>
              </a:rPr>
              <a:t>чоралари</a:t>
            </a:r>
            <a:r>
              <a:rPr lang="ru-RU" sz="1400" b="1" dirty="0">
                <a:solidFill>
                  <a:schemeClr val="bg1"/>
                </a:solidFill>
              </a:rPr>
              <a:t> </a:t>
            </a:r>
            <a:r>
              <a:rPr lang="ru-RU" sz="1400" b="1" dirty="0" err="1">
                <a:solidFill>
                  <a:schemeClr val="bg1"/>
                </a:solidFill>
              </a:rPr>
              <a:t>тўғрисида</a:t>
            </a:r>
            <a:r>
              <a:rPr lang="ru-RU" sz="1400" b="1" dirty="0">
                <a:solidFill>
                  <a:schemeClr val="bg1"/>
                </a:solidFill>
              </a:rPr>
              <a:t> </a:t>
            </a:r>
            <a:r>
              <a:rPr lang="ru-RU" sz="1400" b="1" dirty="0" err="1">
                <a:solidFill>
                  <a:schemeClr val="bg1"/>
                </a:solidFill>
              </a:rPr>
              <a:t>парламентга</a:t>
            </a:r>
            <a:r>
              <a:rPr lang="ru-RU" sz="1400" b="1" dirty="0">
                <a:solidFill>
                  <a:schemeClr val="bg1"/>
                </a:solidFill>
              </a:rPr>
              <a:t> </a:t>
            </a:r>
            <a:r>
              <a:rPr lang="ru-RU" sz="1400" b="1" dirty="0" err="1">
                <a:solidFill>
                  <a:schemeClr val="bg1"/>
                </a:solidFill>
              </a:rPr>
              <a:t>ҳисобот</a:t>
            </a:r>
            <a:r>
              <a:rPr lang="ru-RU" sz="1400" b="1" dirty="0">
                <a:solidFill>
                  <a:schemeClr val="bg1"/>
                </a:solidFill>
              </a:rPr>
              <a:t> </a:t>
            </a:r>
            <a:r>
              <a:rPr lang="ru-RU" sz="1400" b="1" dirty="0" err="1">
                <a:solidFill>
                  <a:schemeClr val="bg1"/>
                </a:solidFill>
              </a:rPr>
              <a:t>беради</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Коррупцион</a:t>
            </a:r>
            <a:r>
              <a:rPr lang="ru-RU" sz="1400" b="1" dirty="0">
                <a:solidFill>
                  <a:schemeClr val="bg1"/>
                </a:solidFill>
              </a:rPr>
              <a:t> </a:t>
            </a:r>
            <a:r>
              <a:rPr lang="ru-RU" sz="1400" b="1" dirty="0" err="1">
                <a:solidFill>
                  <a:schemeClr val="bg1"/>
                </a:solidFill>
              </a:rPr>
              <a:t>амалиётлар</a:t>
            </a:r>
            <a:r>
              <a:rPr lang="ru-RU" sz="1400" b="1" dirty="0">
                <a:solidFill>
                  <a:schemeClr val="bg1"/>
                </a:solidFill>
              </a:rPr>
              <a:t> </a:t>
            </a:r>
            <a:r>
              <a:rPr lang="ru-RU" sz="1400" b="1" dirty="0" err="1">
                <a:solidFill>
                  <a:schemeClr val="bg1"/>
                </a:solidFill>
              </a:rPr>
              <a:t>юзага</a:t>
            </a:r>
            <a:r>
              <a:rPr lang="ru-RU" sz="1400" b="1" dirty="0">
                <a:solidFill>
                  <a:schemeClr val="bg1"/>
                </a:solidFill>
              </a:rPr>
              <a:t> </a:t>
            </a:r>
            <a:r>
              <a:rPr lang="ru-RU" sz="1400" b="1" dirty="0" err="1">
                <a:solidFill>
                  <a:schemeClr val="bg1"/>
                </a:solidFill>
              </a:rPr>
              <a:t>келиши</a:t>
            </a:r>
            <a:r>
              <a:rPr lang="ru-RU" sz="1400" b="1" dirty="0">
                <a:solidFill>
                  <a:schemeClr val="bg1"/>
                </a:solidFill>
              </a:rPr>
              <a:t> </a:t>
            </a:r>
            <a:r>
              <a:rPr lang="ru-RU" sz="1400" b="1" dirty="0" err="1">
                <a:solidFill>
                  <a:schemeClr val="bg1"/>
                </a:solidFill>
              </a:rPr>
              <a:t>мумкин</a:t>
            </a:r>
            <a:r>
              <a:rPr lang="ru-RU" sz="1400" b="1" dirty="0">
                <a:solidFill>
                  <a:schemeClr val="bg1"/>
                </a:solidFill>
              </a:rPr>
              <a:t> </a:t>
            </a:r>
            <a:r>
              <a:rPr lang="ru-RU" sz="1400" b="1" dirty="0" err="1">
                <a:solidFill>
                  <a:schemeClr val="bg1"/>
                </a:solidFill>
              </a:rPr>
              <a:t>бўлган</a:t>
            </a:r>
            <a:r>
              <a:rPr lang="ru-RU" sz="1400" b="1" dirty="0">
                <a:solidFill>
                  <a:schemeClr val="bg1"/>
                </a:solidFill>
              </a:rPr>
              <a:t> “</a:t>
            </a:r>
            <a:r>
              <a:rPr lang="ru-RU" sz="1400" b="1" dirty="0" err="1">
                <a:solidFill>
                  <a:schemeClr val="bg1"/>
                </a:solidFill>
              </a:rPr>
              <a:t>нуқта”ларни</a:t>
            </a:r>
            <a:r>
              <a:rPr lang="ru-RU" sz="1400" b="1" dirty="0">
                <a:solidFill>
                  <a:schemeClr val="bg1"/>
                </a:solidFill>
              </a:rPr>
              <a:t> </a:t>
            </a:r>
            <a:r>
              <a:rPr lang="ru-RU" sz="1400" b="1" dirty="0" err="1">
                <a:solidFill>
                  <a:schemeClr val="bg1"/>
                </a:solidFill>
              </a:rPr>
              <a:t>кузатиб</a:t>
            </a:r>
            <a:r>
              <a:rPr lang="ru-RU" sz="1400" b="1" dirty="0">
                <a:solidFill>
                  <a:schemeClr val="bg1"/>
                </a:solidFill>
              </a:rPr>
              <a:t> </a:t>
            </a:r>
            <a:r>
              <a:rPr lang="ru-RU" sz="1400" b="1" dirty="0" err="1">
                <a:solidFill>
                  <a:schemeClr val="bg1"/>
                </a:solidFill>
              </a:rPr>
              <a:t>бориш</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бу</a:t>
            </a:r>
            <a:r>
              <a:rPr lang="ru-RU" sz="1400" b="1" dirty="0">
                <a:solidFill>
                  <a:schemeClr val="bg1"/>
                </a:solidFill>
              </a:rPr>
              <a:t> </a:t>
            </a:r>
            <a:r>
              <a:rPr lang="ru-RU" sz="1400" b="1" dirty="0" err="1">
                <a:solidFill>
                  <a:schemeClr val="bg1"/>
                </a:solidFill>
              </a:rPr>
              <a:t>жойларда</a:t>
            </a:r>
            <a:r>
              <a:rPr lang="ru-RU" sz="1400" b="1" dirty="0">
                <a:solidFill>
                  <a:schemeClr val="bg1"/>
                </a:solidFill>
              </a:rPr>
              <a:t> </a:t>
            </a:r>
            <a:r>
              <a:rPr lang="ru-RU" sz="1400" b="1" dirty="0" err="1">
                <a:solidFill>
                  <a:schemeClr val="bg1"/>
                </a:solidFill>
              </a:rPr>
              <a:t>шахсларнинг</a:t>
            </a:r>
            <a:r>
              <a:rPr lang="ru-RU" sz="1400" b="1" dirty="0">
                <a:solidFill>
                  <a:schemeClr val="bg1"/>
                </a:solidFill>
              </a:rPr>
              <a:t> </a:t>
            </a:r>
            <a:r>
              <a:rPr lang="ru-RU" sz="1400" b="1" dirty="0" err="1">
                <a:solidFill>
                  <a:schemeClr val="bg1"/>
                </a:solidFill>
              </a:rPr>
              <a:t>фаолиятини</a:t>
            </a:r>
            <a:r>
              <a:rPr lang="ru-RU" sz="1400" b="1" dirty="0">
                <a:solidFill>
                  <a:schemeClr val="bg1"/>
                </a:solidFill>
              </a:rPr>
              <a:t> </a:t>
            </a:r>
            <a:r>
              <a:rPr lang="ru-RU" sz="1400" b="1" dirty="0" err="1">
                <a:solidFill>
                  <a:schemeClr val="bg1"/>
                </a:solidFill>
              </a:rPr>
              <a:t>назорат</a:t>
            </a:r>
            <a:r>
              <a:rPr lang="ru-RU" sz="1400" b="1" dirty="0">
                <a:solidFill>
                  <a:schemeClr val="bg1"/>
                </a:solidFill>
              </a:rPr>
              <a:t> </a:t>
            </a:r>
            <a:r>
              <a:rPr lang="ru-RU" sz="1400" b="1" dirty="0" err="1">
                <a:solidFill>
                  <a:schemeClr val="bg1"/>
                </a:solidFill>
              </a:rPr>
              <a:t>қилиш</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ишлаб</a:t>
            </a:r>
            <a:r>
              <a:rPr lang="ru-RU" sz="1400" b="1" dirty="0">
                <a:solidFill>
                  <a:schemeClr val="bg1"/>
                </a:solidFill>
              </a:rPr>
              <a:t> </a:t>
            </a:r>
            <a:r>
              <a:rPr lang="ru-RU" sz="1400" b="1" dirty="0" err="1">
                <a:solidFill>
                  <a:schemeClr val="bg1"/>
                </a:solidFill>
              </a:rPr>
              <a:t>чиқилган</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Расмий</a:t>
            </a:r>
            <a:r>
              <a:rPr lang="ru-RU" sz="1400" b="1" dirty="0">
                <a:solidFill>
                  <a:schemeClr val="bg1"/>
                </a:solidFill>
              </a:rPr>
              <a:t> </a:t>
            </a:r>
            <a:r>
              <a:rPr lang="ru-RU" sz="1400" b="1" dirty="0" err="1">
                <a:solidFill>
                  <a:schemeClr val="bg1"/>
                </a:solidFill>
              </a:rPr>
              <a:t>ахлоқ</a:t>
            </a:r>
            <a:r>
              <a:rPr lang="ru-RU" sz="1400" b="1" dirty="0">
                <a:solidFill>
                  <a:schemeClr val="bg1"/>
                </a:solidFill>
              </a:rPr>
              <a:t> </a:t>
            </a:r>
            <a:r>
              <a:rPr lang="ru-RU" sz="1400" b="1" dirty="0" err="1">
                <a:solidFill>
                  <a:schemeClr val="bg1"/>
                </a:solidFill>
              </a:rPr>
              <a:t>қоидаларининг</a:t>
            </a:r>
            <a:r>
              <a:rPr lang="ru-RU" sz="1400" b="1" dirty="0">
                <a:solidFill>
                  <a:schemeClr val="bg1"/>
                </a:solidFill>
              </a:rPr>
              <a:t> </a:t>
            </a:r>
            <a:r>
              <a:rPr lang="ru-RU" sz="1400" b="1" dirty="0" err="1">
                <a:solidFill>
                  <a:schemeClr val="bg1"/>
                </a:solidFill>
              </a:rPr>
              <a:t>бузилиши</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жавобгар</a:t>
            </a:r>
            <a:r>
              <a:rPr lang="ru-RU" sz="1400" b="1" dirty="0">
                <a:solidFill>
                  <a:schemeClr val="bg1"/>
                </a:solidFill>
              </a:rPr>
              <a:t> </a:t>
            </a:r>
            <a:r>
              <a:rPr lang="ru-RU" sz="1400" b="1" dirty="0" err="1">
                <a:solidFill>
                  <a:schemeClr val="bg1"/>
                </a:solidFill>
              </a:rPr>
              <a:t>мансабдорларнинг</a:t>
            </a:r>
            <a:r>
              <a:rPr lang="ru-RU" sz="1400" b="1" dirty="0">
                <a:solidFill>
                  <a:schemeClr val="bg1"/>
                </a:solidFill>
              </a:rPr>
              <a:t> </a:t>
            </a:r>
            <a:r>
              <a:rPr lang="ru-RU" sz="1400" b="1" dirty="0" err="1">
                <a:solidFill>
                  <a:schemeClr val="bg1"/>
                </a:solidFill>
              </a:rPr>
              <a:t>ҳуқуқ</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мажбуриятлари</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яратилган</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Коррупцион</a:t>
            </a:r>
            <a:r>
              <a:rPr lang="ru-RU" sz="1400" b="1" dirty="0">
                <a:solidFill>
                  <a:schemeClr val="bg1"/>
                </a:solidFill>
              </a:rPr>
              <a:t> </a:t>
            </a:r>
            <a:r>
              <a:rPr lang="ru-RU" sz="1400" b="1" dirty="0" err="1">
                <a:solidFill>
                  <a:schemeClr val="bg1"/>
                </a:solidFill>
              </a:rPr>
              <a:t>ҳаракатлар</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асосий</a:t>
            </a:r>
            <a:r>
              <a:rPr lang="ru-RU" sz="1400" b="1" dirty="0">
                <a:solidFill>
                  <a:schemeClr val="bg1"/>
                </a:solidFill>
              </a:rPr>
              <a:t> </a:t>
            </a:r>
            <a:r>
              <a:rPr lang="ru-RU" sz="1400" b="1" dirty="0" err="1">
                <a:solidFill>
                  <a:schemeClr val="bg1"/>
                </a:solidFill>
              </a:rPr>
              <a:t>жазо</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ташкилотларида</a:t>
            </a:r>
            <a:r>
              <a:rPr lang="ru-RU" sz="1400" b="1" dirty="0">
                <a:solidFill>
                  <a:schemeClr val="bg1"/>
                </a:solidFill>
              </a:rPr>
              <a:t> </a:t>
            </a:r>
            <a:r>
              <a:rPr lang="ru-RU" sz="1400" b="1" dirty="0" err="1">
                <a:solidFill>
                  <a:schemeClr val="bg1"/>
                </a:solidFill>
              </a:rPr>
              <a:t>ишлаш</a:t>
            </a:r>
            <a:r>
              <a:rPr lang="ru-RU" sz="1400" b="1" dirty="0">
                <a:solidFill>
                  <a:schemeClr val="bg1"/>
                </a:solidFill>
              </a:rPr>
              <a:t> </a:t>
            </a:r>
            <a:r>
              <a:rPr lang="ru-RU" sz="1400" b="1" dirty="0" err="1">
                <a:solidFill>
                  <a:schemeClr val="bg1"/>
                </a:solidFill>
              </a:rPr>
              <a:t>ҳуқуқидан</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барча</a:t>
            </a:r>
            <a:r>
              <a:rPr lang="ru-RU" sz="1400" b="1" dirty="0">
                <a:solidFill>
                  <a:schemeClr val="bg1"/>
                </a:solidFill>
              </a:rPr>
              <a:t> </a:t>
            </a:r>
            <a:r>
              <a:rPr lang="ru-RU" sz="1400" b="1" dirty="0" err="1">
                <a:solidFill>
                  <a:schemeClr val="bg1"/>
                </a:solidFill>
              </a:rPr>
              <a:t>ижтимоий</a:t>
            </a:r>
            <a:r>
              <a:rPr lang="ru-RU" sz="1400" b="1" dirty="0">
                <a:solidFill>
                  <a:schemeClr val="bg1"/>
                </a:solidFill>
              </a:rPr>
              <a:t> </a:t>
            </a:r>
            <a:r>
              <a:rPr lang="ru-RU" sz="1400" b="1" dirty="0" err="1">
                <a:solidFill>
                  <a:schemeClr val="bg1"/>
                </a:solidFill>
              </a:rPr>
              <a:t>имтиёзлардан</a:t>
            </a:r>
            <a:r>
              <a:rPr lang="ru-RU" sz="1400" b="1" dirty="0">
                <a:solidFill>
                  <a:schemeClr val="bg1"/>
                </a:solidFill>
              </a:rPr>
              <a:t> </a:t>
            </a:r>
            <a:r>
              <a:rPr lang="ru-RU" sz="1400" b="1" dirty="0" err="1">
                <a:solidFill>
                  <a:schemeClr val="bg1"/>
                </a:solidFill>
              </a:rPr>
              <a:t>маҳрум</a:t>
            </a:r>
            <a:r>
              <a:rPr lang="ru-RU" sz="1400" b="1" dirty="0">
                <a:solidFill>
                  <a:schemeClr val="bg1"/>
                </a:solidFill>
              </a:rPr>
              <a:t> </a:t>
            </a:r>
            <a:r>
              <a:rPr lang="ru-RU" sz="1400" b="1" dirty="0" err="1">
                <a:solidFill>
                  <a:schemeClr val="bg1"/>
                </a:solidFill>
              </a:rPr>
              <a:t>бўлишдир</a:t>
            </a:r>
            <a:r>
              <a:rPr lang="ru-RU" sz="1400" b="1" dirty="0">
                <a:solidFill>
                  <a:schemeClr val="bg1"/>
                </a:solidFill>
              </a:rPr>
              <a:t>. </a:t>
            </a:r>
            <a:r>
              <a:rPr lang="ru-RU" sz="1400" b="1" dirty="0" err="1">
                <a:solidFill>
                  <a:schemeClr val="bg1"/>
                </a:solidFill>
              </a:rPr>
              <a:t>Шунингдек</a:t>
            </a:r>
            <a:r>
              <a:rPr lang="ru-RU" sz="1400" b="1" dirty="0">
                <a:solidFill>
                  <a:schemeClr val="bg1"/>
                </a:solidFill>
              </a:rPr>
              <a:t>, жарима </a:t>
            </a:r>
            <a:r>
              <a:rPr lang="ru-RU" sz="1400" b="1" dirty="0" err="1">
                <a:solidFill>
                  <a:schemeClr val="bg1"/>
                </a:solidFill>
              </a:rPr>
              <a:t>ва</a:t>
            </a:r>
            <a:r>
              <a:rPr lang="ru-RU" sz="1400" b="1" dirty="0">
                <a:solidFill>
                  <a:schemeClr val="bg1"/>
                </a:solidFill>
              </a:rPr>
              <a:t> </a:t>
            </a:r>
            <a:r>
              <a:rPr lang="ru-RU" sz="1400" b="1" dirty="0" err="1">
                <a:solidFill>
                  <a:schemeClr val="bg1"/>
                </a:solidFill>
              </a:rPr>
              <a:t>ўз</a:t>
            </a:r>
            <a:r>
              <a:rPr lang="ru-RU" sz="1400" b="1" dirty="0">
                <a:solidFill>
                  <a:schemeClr val="bg1"/>
                </a:solidFill>
              </a:rPr>
              <a:t> </a:t>
            </a:r>
            <a:r>
              <a:rPr lang="ru-RU" sz="1400" b="1" dirty="0" err="1">
                <a:solidFill>
                  <a:schemeClr val="bg1"/>
                </a:solidFill>
              </a:rPr>
              <a:t>вазифасидан</a:t>
            </a:r>
            <a:r>
              <a:rPr lang="ru-RU" sz="1400" b="1" dirty="0">
                <a:solidFill>
                  <a:schemeClr val="bg1"/>
                </a:solidFill>
              </a:rPr>
              <a:t> </a:t>
            </a:r>
            <a:r>
              <a:rPr lang="ru-RU" sz="1400" b="1" dirty="0" err="1">
                <a:solidFill>
                  <a:schemeClr val="bg1"/>
                </a:solidFill>
              </a:rPr>
              <a:t>вақтинча</a:t>
            </a:r>
            <a:r>
              <a:rPr lang="ru-RU" sz="1400" b="1" dirty="0">
                <a:solidFill>
                  <a:schemeClr val="bg1"/>
                </a:solidFill>
              </a:rPr>
              <a:t> </a:t>
            </a:r>
            <a:r>
              <a:rPr lang="ru-RU" sz="1400" b="1" dirty="0" err="1">
                <a:solidFill>
                  <a:schemeClr val="bg1"/>
                </a:solidFill>
              </a:rPr>
              <a:t>четлатиш</a:t>
            </a:r>
            <a:r>
              <a:rPr lang="ru-RU" sz="1400" b="1" dirty="0">
                <a:solidFill>
                  <a:schemeClr val="bg1"/>
                </a:solidFill>
              </a:rPr>
              <a:t> </a:t>
            </a:r>
            <a:r>
              <a:rPr lang="ru-RU" sz="1400" b="1" dirty="0" err="1">
                <a:solidFill>
                  <a:schemeClr val="bg1"/>
                </a:solidFill>
              </a:rPr>
              <a:t>жазоси</a:t>
            </a:r>
            <a:r>
              <a:rPr lang="ru-RU" sz="1400" b="1" dirty="0">
                <a:solidFill>
                  <a:schemeClr val="bg1"/>
                </a:solidFill>
              </a:rPr>
              <a:t> </a:t>
            </a:r>
            <a:r>
              <a:rPr lang="ru-RU" sz="1400" b="1" dirty="0" err="1">
                <a:solidFill>
                  <a:schemeClr val="bg1"/>
                </a:solidFill>
              </a:rPr>
              <a:t>ҳам</a:t>
            </a:r>
            <a:r>
              <a:rPr lang="ru-RU" sz="1400" b="1" dirty="0">
                <a:solidFill>
                  <a:schemeClr val="bg1"/>
                </a:solidFill>
              </a:rPr>
              <a:t> </a:t>
            </a:r>
            <a:r>
              <a:rPr lang="ru-RU" sz="1400" b="1" dirty="0" err="1">
                <a:solidFill>
                  <a:schemeClr val="bg1"/>
                </a:solidFill>
              </a:rPr>
              <a:t>қўлланади</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энг</a:t>
            </a:r>
            <a:r>
              <a:rPr lang="ru-RU" sz="1400" b="1" dirty="0">
                <a:solidFill>
                  <a:schemeClr val="bg1"/>
                </a:solidFill>
              </a:rPr>
              <a:t> </a:t>
            </a:r>
            <a:r>
              <a:rPr lang="ru-RU" sz="1400" b="1" dirty="0" err="1">
                <a:solidFill>
                  <a:schemeClr val="bg1"/>
                </a:solidFill>
              </a:rPr>
              <a:t>муҳим</a:t>
            </a:r>
            <a:r>
              <a:rPr lang="ru-RU" sz="1400" b="1" dirty="0">
                <a:solidFill>
                  <a:schemeClr val="bg1"/>
                </a:solidFill>
              </a:rPr>
              <a:t> </a:t>
            </a:r>
            <a:r>
              <a:rPr lang="ru-RU" sz="1400" b="1" dirty="0" err="1">
                <a:solidFill>
                  <a:schemeClr val="bg1"/>
                </a:solidFill>
              </a:rPr>
              <a:t>ташкилотларда</a:t>
            </a:r>
            <a:r>
              <a:rPr lang="ru-RU" sz="1400" b="1" dirty="0">
                <a:solidFill>
                  <a:schemeClr val="bg1"/>
                </a:solidFill>
              </a:rPr>
              <a:t>, </a:t>
            </a:r>
            <a:r>
              <a:rPr lang="ru-RU" sz="1400" b="1" dirty="0" err="1">
                <a:solidFill>
                  <a:schemeClr val="bg1"/>
                </a:solidFill>
              </a:rPr>
              <a:t>хусусан</a:t>
            </a:r>
            <a:r>
              <a:rPr lang="ru-RU" sz="1400" b="1" dirty="0">
                <a:solidFill>
                  <a:schemeClr val="bg1"/>
                </a:solidFill>
              </a:rPr>
              <a:t>, </a:t>
            </a:r>
            <a:r>
              <a:rPr lang="ru-RU" sz="1400" b="1" dirty="0" err="1">
                <a:solidFill>
                  <a:schemeClr val="bg1"/>
                </a:solidFill>
              </a:rPr>
              <a:t>вазирликларда</a:t>
            </a:r>
            <a:r>
              <a:rPr lang="ru-RU" sz="1400" b="1" dirty="0">
                <a:solidFill>
                  <a:schemeClr val="bg1"/>
                </a:solidFill>
              </a:rPr>
              <a:t> ички </a:t>
            </a:r>
            <a:r>
              <a:rPr lang="ru-RU" sz="1400" b="1" dirty="0" err="1">
                <a:solidFill>
                  <a:schemeClr val="bg1"/>
                </a:solidFill>
              </a:rPr>
              <a:t>хавфсизлик</a:t>
            </a:r>
            <a:r>
              <a:rPr lang="ru-RU" sz="1400" b="1" dirty="0">
                <a:solidFill>
                  <a:schemeClr val="bg1"/>
                </a:solidFill>
              </a:rPr>
              <a:t> </a:t>
            </a:r>
            <a:r>
              <a:rPr lang="ru-RU" sz="1400" b="1" dirty="0" err="1">
                <a:solidFill>
                  <a:schemeClr val="bg1"/>
                </a:solidFill>
              </a:rPr>
              <a:t>хизмати</a:t>
            </a:r>
            <a:r>
              <a:rPr lang="ru-RU" sz="1400" b="1" dirty="0">
                <a:solidFill>
                  <a:schemeClr val="bg1"/>
                </a:solidFill>
              </a:rPr>
              <a:t> </a:t>
            </a:r>
            <a:r>
              <a:rPr lang="ru-RU" sz="1400" b="1" dirty="0" err="1">
                <a:solidFill>
                  <a:schemeClr val="bg1"/>
                </a:solidFill>
              </a:rPr>
              <a:t>мавжуд</a:t>
            </a:r>
            <a:r>
              <a:rPr lang="ru-RU" sz="1400" b="1" dirty="0">
                <a:solidFill>
                  <a:schemeClr val="bg1"/>
                </a:solidFill>
              </a:rPr>
              <a:t> </a:t>
            </a:r>
            <a:r>
              <a:rPr lang="ru-RU" sz="1400" b="1" dirty="0" err="1">
                <a:solidFill>
                  <a:schemeClr val="bg1"/>
                </a:solidFill>
              </a:rPr>
              <a:t>бўлиб</a:t>
            </a:r>
            <a:r>
              <a:rPr lang="ru-RU" sz="1400" b="1" dirty="0">
                <a:solidFill>
                  <a:schemeClr val="bg1"/>
                </a:solidFill>
              </a:rPr>
              <a:t>, </a:t>
            </a:r>
            <a:r>
              <a:rPr lang="ru-RU" sz="1400" b="1" dirty="0" err="1">
                <a:solidFill>
                  <a:schemeClr val="bg1"/>
                </a:solidFill>
              </a:rPr>
              <a:t>уларнинг</a:t>
            </a:r>
            <a:r>
              <a:rPr lang="ru-RU" sz="1400" b="1" dirty="0">
                <a:solidFill>
                  <a:schemeClr val="bg1"/>
                </a:solidFill>
              </a:rPr>
              <a:t> </a:t>
            </a:r>
            <a:r>
              <a:rPr lang="ru-RU" sz="1400" b="1" dirty="0" err="1">
                <a:solidFill>
                  <a:schemeClr val="bg1"/>
                </a:solidFill>
              </a:rPr>
              <a:t>вазифаси</a:t>
            </a:r>
            <a:r>
              <a:rPr lang="ru-RU" sz="1400" b="1" dirty="0">
                <a:solidFill>
                  <a:schemeClr val="bg1"/>
                </a:solidFill>
              </a:rPr>
              <a:t> </a:t>
            </a:r>
            <a:r>
              <a:rPr lang="ru-RU" sz="1400" b="1" dirty="0" err="1">
                <a:solidFill>
                  <a:schemeClr val="bg1"/>
                </a:solidFill>
              </a:rPr>
              <a:t>амалдорларнинг</a:t>
            </a:r>
            <a:r>
              <a:rPr lang="ru-RU" sz="1400" b="1" dirty="0">
                <a:solidFill>
                  <a:schemeClr val="bg1"/>
                </a:solidFill>
              </a:rPr>
              <a:t> </a:t>
            </a:r>
            <a:r>
              <a:rPr lang="ru-RU" sz="1400" b="1" dirty="0" err="1">
                <a:solidFill>
                  <a:schemeClr val="bg1"/>
                </a:solidFill>
              </a:rPr>
              <a:t>хатосини</a:t>
            </a:r>
            <a:r>
              <a:rPr lang="ru-RU" sz="1400" b="1" dirty="0">
                <a:solidFill>
                  <a:schemeClr val="bg1"/>
                </a:solidFill>
              </a:rPr>
              <a:t> </a:t>
            </a:r>
            <a:r>
              <a:rPr lang="ru-RU" sz="1400" b="1" dirty="0" err="1">
                <a:solidFill>
                  <a:schemeClr val="bg1"/>
                </a:solidFill>
              </a:rPr>
              <a:t>аниқлаш</a:t>
            </a:r>
            <a:r>
              <a:rPr lang="ru-RU" sz="1400" b="1" dirty="0">
                <a:solidFill>
                  <a:schemeClr val="bg1"/>
                </a:solidFill>
              </a:rPr>
              <a:t>, </a:t>
            </a:r>
            <a:r>
              <a:rPr lang="ru-RU" sz="1400" b="1" dirty="0" err="1">
                <a:solidFill>
                  <a:schemeClr val="bg1"/>
                </a:solidFill>
              </a:rPr>
              <a:t>уларнинг</a:t>
            </a:r>
            <a:r>
              <a:rPr lang="ru-RU" sz="1400" b="1" dirty="0">
                <a:solidFill>
                  <a:schemeClr val="bg1"/>
                </a:solidFill>
              </a:rPr>
              <a:t> </a:t>
            </a:r>
            <a:r>
              <a:rPr lang="ru-RU" sz="1400" b="1" dirty="0" err="1">
                <a:solidFill>
                  <a:schemeClr val="bg1"/>
                </a:solidFill>
              </a:rPr>
              <a:t>қоидаларни</a:t>
            </a:r>
            <a:r>
              <a:rPr lang="ru-RU" sz="1400" b="1" dirty="0">
                <a:solidFill>
                  <a:schemeClr val="bg1"/>
                </a:solidFill>
              </a:rPr>
              <a:t> </a:t>
            </a:r>
            <a:r>
              <a:rPr lang="ru-RU" sz="1400" b="1" dirty="0" err="1">
                <a:solidFill>
                  <a:schemeClr val="bg1"/>
                </a:solidFill>
              </a:rPr>
              <a:t>қасддан</a:t>
            </a:r>
            <a:r>
              <a:rPr lang="ru-RU" sz="1400" b="1" dirty="0">
                <a:solidFill>
                  <a:schemeClr val="bg1"/>
                </a:solidFill>
              </a:rPr>
              <a:t> </a:t>
            </a:r>
            <a:r>
              <a:rPr lang="ru-RU" sz="1400" b="1" dirty="0" err="1">
                <a:solidFill>
                  <a:schemeClr val="bg1"/>
                </a:solidFill>
              </a:rPr>
              <a:t>ёки</a:t>
            </a:r>
            <a:r>
              <a:rPr lang="ru-RU" sz="1400" b="1" dirty="0">
                <a:solidFill>
                  <a:schemeClr val="bg1"/>
                </a:solidFill>
              </a:rPr>
              <a:t> </a:t>
            </a:r>
            <a:r>
              <a:rPr lang="ru-RU" sz="1400" b="1" dirty="0" err="1">
                <a:solidFill>
                  <a:schemeClr val="bg1"/>
                </a:solidFill>
              </a:rPr>
              <a:t>тасодифан</a:t>
            </a:r>
            <a:r>
              <a:rPr lang="ru-RU" sz="1400" b="1" dirty="0">
                <a:solidFill>
                  <a:schemeClr val="bg1"/>
                </a:solidFill>
              </a:rPr>
              <a:t> </a:t>
            </a:r>
            <a:r>
              <a:rPr lang="ru-RU" sz="1400" b="1" dirty="0" err="1">
                <a:solidFill>
                  <a:schemeClr val="bg1"/>
                </a:solidFill>
              </a:rPr>
              <a:t>бузишини</a:t>
            </a:r>
            <a:r>
              <a:rPr lang="ru-RU" sz="1400" b="1" dirty="0">
                <a:solidFill>
                  <a:schemeClr val="bg1"/>
                </a:solidFill>
              </a:rPr>
              <a:t> </a:t>
            </a:r>
            <a:r>
              <a:rPr lang="ru-RU" sz="1400" b="1" dirty="0" err="1">
                <a:solidFill>
                  <a:schemeClr val="bg1"/>
                </a:solidFill>
              </a:rPr>
              <a:t>аниқлаш</a:t>
            </a:r>
            <a:r>
              <a:rPr lang="ru-RU" sz="1400" b="1" dirty="0">
                <a:solidFill>
                  <a:schemeClr val="bg1"/>
                </a:solidFill>
              </a:rPr>
              <a:t> </a:t>
            </a:r>
            <a:r>
              <a:rPr lang="ru-RU" sz="1400" b="1" dirty="0" err="1">
                <a:solidFill>
                  <a:schemeClr val="bg1"/>
                </a:solidFill>
              </a:rPr>
              <a:t>ҳисобланади</a:t>
            </a:r>
            <a:r>
              <a:rPr lang="ru-RU" sz="1400" b="1" dirty="0">
                <a:solidFill>
                  <a:schemeClr val="bg1"/>
                </a:solidFill>
              </a:rPr>
              <a:t>.</a:t>
            </a:r>
            <a:br>
              <a:rPr lang="ru-RU" sz="1400" b="1" dirty="0">
                <a:solidFill>
                  <a:schemeClr val="bg1"/>
                </a:solidFill>
              </a:rPr>
            </a:br>
            <a:r>
              <a:rPr lang="ru-RU" sz="1400" b="1" dirty="0">
                <a:solidFill>
                  <a:schemeClr val="bg1"/>
                </a:solidFill>
              </a:rPr>
              <a:t>- Коррупция </a:t>
            </a:r>
            <a:r>
              <a:rPr lang="ru-RU" sz="1400" b="1" dirty="0" err="1">
                <a:solidFill>
                  <a:schemeClr val="bg1"/>
                </a:solidFill>
              </a:rPr>
              <a:t>содир</a:t>
            </a:r>
            <a:r>
              <a:rPr lang="ru-RU" sz="1400" b="1" dirty="0">
                <a:solidFill>
                  <a:schemeClr val="bg1"/>
                </a:solidFill>
              </a:rPr>
              <a:t> </a:t>
            </a:r>
            <a:r>
              <a:rPr lang="ru-RU" sz="1400" b="1" dirty="0" err="1">
                <a:solidFill>
                  <a:schemeClr val="bg1"/>
                </a:solidFill>
              </a:rPr>
              <a:t>этиши</a:t>
            </a:r>
            <a:r>
              <a:rPr lang="ru-RU" sz="1400" b="1" dirty="0">
                <a:solidFill>
                  <a:schemeClr val="bg1"/>
                </a:solidFill>
              </a:rPr>
              <a:t> </a:t>
            </a:r>
            <a:r>
              <a:rPr lang="ru-RU" sz="1400" b="1" dirty="0" err="1">
                <a:solidFill>
                  <a:schemeClr val="bg1"/>
                </a:solidFill>
              </a:rPr>
              <a:t>мумкин</a:t>
            </a:r>
            <a:r>
              <a:rPr lang="ru-RU" sz="1400" b="1" dirty="0">
                <a:solidFill>
                  <a:schemeClr val="bg1"/>
                </a:solidFill>
              </a:rPr>
              <a:t> </a:t>
            </a:r>
            <a:r>
              <a:rPr lang="ru-RU" sz="1400" b="1" dirty="0" err="1">
                <a:solidFill>
                  <a:schemeClr val="bg1"/>
                </a:solidFill>
              </a:rPr>
              <a:t>бўлган</a:t>
            </a:r>
            <a:r>
              <a:rPr lang="ru-RU" sz="1400" b="1" dirty="0">
                <a:solidFill>
                  <a:schemeClr val="bg1"/>
                </a:solidFill>
              </a:rPr>
              <a:t> </a:t>
            </a:r>
            <a:r>
              <a:rPr lang="ru-RU" sz="1400" b="1" dirty="0" err="1">
                <a:solidFill>
                  <a:schemeClr val="bg1"/>
                </a:solidFill>
              </a:rPr>
              <a:t>лавозимларга</a:t>
            </a:r>
            <a:r>
              <a:rPr lang="ru-RU" sz="1400" b="1" dirty="0">
                <a:solidFill>
                  <a:schemeClr val="bg1"/>
                </a:solidFill>
              </a:rPr>
              <a:t> </a:t>
            </a:r>
            <a:r>
              <a:rPr lang="ru-RU" sz="1400" b="1" dirty="0" err="1">
                <a:solidFill>
                  <a:schemeClr val="bg1"/>
                </a:solidFill>
              </a:rPr>
              <a:t>шахсларни</a:t>
            </a:r>
            <a:r>
              <a:rPr lang="ru-RU" sz="1400" b="1" dirty="0">
                <a:solidFill>
                  <a:schemeClr val="bg1"/>
                </a:solidFill>
              </a:rPr>
              <a:t> </a:t>
            </a:r>
            <a:r>
              <a:rPr lang="ru-RU" sz="1400" b="1" dirty="0" err="1">
                <a:solidFill>
                  <a:schemeClr val="bg1"/>
                </a:solidFill>
              </a:rPr>
              <a:t>танлаш</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яратилган</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Миллий</a:t>
            </a:r>
            <a:r>
              <a:rPr lang="ru-RU" sz="1400" b="1" dirty="0">
                <a:solidFill>
                  <a:schemeClr val="bg1"/>
                </a:solidFill>
              </a:rPr>
              <a:t> </a:t>
            </a:r>
            <a:r>
              <a:rPr lang="ru-RU" sz="1400" b="1" dirty="0" err="1">
                <a:solidFill>
                  <a:schemeClr val="bg1"/>
                </a:solidFill>
              </a:rPr>
              <a:t>хавфсизлик</a:t>
            </a:r>
            <a:r>
              <a:rPr lang="ru-RU" sz="1400" b="1" dirty="0">
                <a:solidFill>
                  <a:schemeClr val="bg1"/>
                </a:solidFill>
              </a:rPr>
              <a:t> </a:t>
            </a:r>
            <a:r>
              <a:rPr lang="ru-RU" sz="1400" b="1" dirty="0" err="1">
                <a:solidFill>
                  <a:schemeClr val="bg1"/>
                </a:solidFill>
              </a:rPr>
              <a:t>тизимига</a:t>
            </a:r>
            <a:r>
              <a:rPr lang="ru-RU" sz="1400" b="1" dirty="0">
                <a:solidFill>
                  <a:schemeClr val="bg1"/>
                </a:solidFill>
              </a:rPr>
              <a:t> </a:t>
            </a:r>
            <a:r>
              <a:rPr lang="ru-RU" sz="1400" b="1" dirty="0" err="1">
                <a:solidFill>
                  <a:schemeClr val="bg1"/>
                </a:solidFill>
              </a:rPr>
              <a:t>тегишли</a:t>
            </a:r>
            <a:r>
              <a:rPr lang="ru-RU" sz="1400" b="1" dirty="0">
                <a:solidFill>
                  <a:schemeClr val="bg1"/>
                </a:solidFill>
              </a:rPr>
              <a:t> </a:t>
            </a:r>
            <a:r>
              <a:rPr lang="ru-RU" sz="1400" b="1" dirty="0" err="1">
                <a:solidFill>
                  <a:schemeClr val="bg1"/>
                </a:solidFill>
              </a:rPr>
              <a:t>бўлмаган</a:t>
            </a: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оид</a:t>
            </a:r>
            <a:r>
              <a:rPr lang="ru-RU" sz="1400" b="1" dirty="0">
                <a:solidFill>
                  <a:schemeClr val="bg1"/>
                </a:solidFill>
              </a:rPr>
              <a:t> </a:t>
            </a:r>
            <a:r>
              <a:rPr lang="ru-RU" sz="1400" b="1" dirty="0" err="1">
                <a:solidFill>
                  <a:schemeClr val="bg1"/>
                </a:solidFill>
              </a:rPr>
              <a:t>барча</a:t>
            </a:r>
            <a:r>
              <a:rPr lang="ru-RU" sz="1400" b="1" dirty="0">
                <a:solidFill>
                  <a:schemeClr val="bg1"/>
                </a:solidFill>
              </a:rPr>
              <a:t> </a:t>
            </a:r>
            <a:r>
              <a:rPr lang="ru-RU" sz="1400" b="1" dirty="0" err="1">
                <a:solidFill>
                  <a:schemeClr val="bg1"/>
                </a:solidFill>
              </a:rPr>
              <a:t>материаллар</a:t>
            </a:r>
            <a:r>
              <a:rPr lang="ru-RU" sz="1400" b="1" dirty="0">
                <a:solidFill>
                  <a:schemeClr val="bg1"/>
                </a:solidFill>
              </a:rPr>
              <a:t> </a:t>
            </a:r>
            <a:r>
              <a:rPr lang="ru-RU" sz="1400" b="1" dirty="0" err="1">
                <a:solidFill>
                  <a:schemeClr val="bg1"/>
                </a:solidFill>
              </a:rPr>
              <a:t>оммага</a:t>
            </a:r>
            <a:r>
              <a:rPr lang="ru-RU" sz="1400" b="1" dirty="0">
                <a:solidFill>
                  <a:schemeClr val="bg1"/>
                </a:solidFill>
              </a:rPr>
              <a:t> </a:t>
            </a:r>
            <a:r>
              <a:rPr lang="ru-RU" sz="1400" b="1" dirty="0" err="1">
                <a:solidFill>
                  <a:schemeClr val="bg1"/>
                </a:solidFill>
              </a:rPr>
              <a:t>эълон</a:t>
            </a:r>
            <a:r>
              <a:rPr lang="ru-RU" sz="1400" b="1" dirty="0">
                <a:solidFill>
                  <a:schemeClr val="bg1"/>
                </a:solidFill>
              </a:rPr>
              <a:t> </a:t>
            </a:r>
            <a:r>
              <a:rPr lang="ru-RU" sz="1400" b="1" dirty="0" err="1">
                <a:solidFill>
                  <a:schemeClr val="bg1"/>
                </a:solidFill>
              </a:rPr>
              <a:t>қилинади</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Коррупциянинг</a:t>
            </a:r>
            <a:r>
              <a:rPr lang="ru-RU" sz="1400" b="1" dirty="0">
                <a:solidFill>
                  <a:schemeClr val="bg1"/>
                </a:solidFill>
              </a:rPr>
              <a:t> </a:t>
            </a:r>
            <a:r>
              <a:rPr lang="ru-RU" sz="1400" b="1" dirty="0" err="1">
                <a:solidFill>
                  <a:schemeClr val="bg1"/>
                </a:solidFill>
              </a:rPr>
              <a:t>зарарини</a:t>
            </a:r>
            <a:r>
              <a:rPr lang="ru-RU" sz="1400" b="1" dirty="0">
                <a:solidFill>
                  <a:schemeClr val="bg1"/>
                </a:solidFill>
              </a:rPr>
              <a:t> </a:t>
            </a:r>
            <a:r>
              <a:rPr lang="ru-RU" sz="1400" b="1" dirty="0" err="1">
                <a:solidFill>
                  <a:schemeClr val="bg1"/>
                </a:solidFill>
              </a:rPr>
              <a:t>тушунадиган</a:t>
            </a:r>
            <a:r>
              <a:rPr lang="ru-RU" sz="1400" b="1" dirty="0">
                <a:solidFill>
                  <a:schemeClr val="bg1"/>
                </a:solidFill>
              </a:rPr>
              <a:t> </a:t>
            </a:r>
            <a:r>
              <a:rPr lang="ru-RU" sz="1400" b="1" dirty="0" err="1">
                <a:solidFill>
                  <a:schemeClr val="bg1"/>
                </a:solidFill>
              </a:rPr>
              <a:t>мансабдорларни</a:t>
            </a:r>
            <a:r>
              <a:rPr lang="ru-RU" sz="1400" b="1" dirty="0">
                <a:solidFill>
                  <a:schemeClr val="bg1"/>
                </a:solidFill>
              </a:rPr>
              <a:t> </a:t>
            </a:r>
            <a:r>
              <a:rPr lang="ru-RU" sz="1400" b="1" dirty="0" err="1">
                <a:solidFill>
                  <a:schemeClr val="bg1"/>
                </a:solidFill>
              </a:rPr>
              <a:t>тайёрлашнинг</a:t>
            </a:r>
            <a:r>
              <a:rPr lang="ru-RU" sz="1400" b="1" dirty="0">
                <a:solidFill>
                  <a:schemeClr val="bg1"/>
                </a:solidFill>
              </a:rPr>
              <a:t> </a:t>
            </a:r>
            <a:r>
              <a:rPr lang="ru-RU" sz="1400" b="1" dirty="0" err="1">
                <a:solidFill>
                  <a:schemeClr val="bg1"/>
                </a:solidFill>
              </a:rPr>
              <a:t>махсус</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яратилган</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қарши</a:t>
            </a:r>
            <a:r>
              <a:rPr lang="ru-RU" sz="1400" b="1" dirty="0">
                <a:solidFill>
                  <a:schemeClr val="bg1"/>
                </a:solidFill>
              </a:rPr>
              <a:t> </a:t>
            </a:r>
            <a:r>
              <a:rPr lang="ru-RU" sz="1400" b="1" dirty="0" err="1">
                <a:solidFill>
                  <a:schemeClr val="bg1"/>
                </a:solidFill>
              </a:rPr>
              <a:t>курашиш</a:t>
            </a:r>
            <a:r>
              <a:rPr lang="ru-RU" sz="1400" b="1" dirty="0">
                <a:solidFill>
                  <a:schemeClr val="bg1"/>
                </a:solidFill>
              </a:rPr>
              <a:t> </a:t>
            </a:r>
            <a:r>
              <a:rPr lang="ru-RU" sz="1400" b="1" dirty="0" err="1">
                <a:solidFill>
                  <a:schemeClr val="bg1"/>
                </a:solidFill>
              </a:rPr>
              <a:t>бўйича</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хавфсизлиги</a:t>
            </a:r>
            <a:r>
              <a:rPr lang="ru-RU" sz="1400" b="1" dirty="0">
                <a:solidFill>
                  <a:schemeClr val="bg1"/>
                </a:solidFill>
              </a:rPr>
              <a:t> </a:t>
            </a:r>
            <a:r>
              <a:rPr lang="ru-RU" sz="1400" b="1" dirty="0" err="1">
                <a:solidFill>
                  <a:schemeClr val="bg1"/>
                </a:solidFill>
              </a:rPr>
              <a:t>тизими</a:t>
            </a:r>
            <a:r>
              <a:rPr lang="ru-RU" sz="1400" b="1" dirty="0">
                <a:solidFill>
                  <a:schemeClr val="bg1"/>
                </a:solidFill>
              </a:rPr>
              <a:t> </a:t>
            </a:r>
            <a:r>
              <a:rPr lang="ru-RU" sz="1400" b="1" dirty="0" err="1">
                <a:solidFill>
                  <a:schemeClr val="bg1"/>
                </a:solidFill>
              </a:rPr>
              <a:t>яратилган</a:t>
            </a:r>
            <a:r>
              <a:rPr lang="ru-RU" sz="1400" b="1" dirty="0">
                <a:solidFill>
                  <a:schemeClr val="bg1"/>
                </a:solidFill>
              </a:rPr>
              <a:t> </a:t>
            </a:r>
            <a:r>
              <a:rPr lang="ru-RU" sz="1400" b="1" dirty="0" err="1">
                <a:solidFill>
                  <a:schemeClr val="bg1"/>
                </a:solidFill>
              </a:rPr>
              <a:t>ва</a:t>
            </a:r>
            <a:r>
              <a:rPr lang="ru-RU" sz="1400" b="1" dirty="0">
                <a:solidFill>
                  <a:schemeClr val="bg1"/>
                </a:solidFill>
              </a:rPr>
              <a:t> у </a:t>
            </a:r>
            <a:r>
              <a:rPr lang="ru-RU" sz="1400" b="1" dirty="0" err="1">
                <a:solidFill>
                  <a:schemeClr val="bg1"/>
                </a:solidFill>
              </a:rPr>
              <a:t>коррупцияни</a:t>
            </a:r>
            <a:r>
              <a:rPr lang="ru-RU" sz="1400" b="1" dirty="0">
                <a:solidFill>
                  <a:schemeClr val="bg1"/>
                </a:solidFill>
              </a:rPr>
              <a:t> </a:t>
            </a:r>
            <a:r>
              <a:rPr lang="ru-RU" sz="1400" b="1" dirty="0" err="1">
                <a:solidFill>
                  <a:schemeClr val="bg1"/>
                </a:solidFill>
              </a:rPr>
              <a:t>аниқлаш</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катта</a:t>
            </a:r>
            <a:r>
              <a:rPr lang="ru-RU" sz="1400" b="1" dirty="0">
                <a:solidFill>
                  <a:schemeClr val="bg1"/>
                </a:solidFill>
              </a:rPr>
              <a:t> </a:t>
            </a:r>
            <a:r>
              <a:rPr lang="ru-RU" sz="1400" b="1" dirty="0" err="1">
                <a:solidFill>
                  <a:schemeClr val="bg1"/>
                </a:solidFill>
              </a:rPr>
              <a:t>ваколатларга</a:t>
            </a:r>
            <a:r>
              <a:rPr lang="ru-RU" sz="1400" b="1" dirty="0">
                <a:solidFill>
                  <a:schemeClr val="bg1"/>
                </a:solidFill>
              </a:rPr>
              <a:t> </a:t>
            </a:r>
            <a:r>
              <a:rPr lang="ru-RU" sz="1400" b="1" dirty="0" err="1">
                <a:solidFill>
                  <a:schemeClr val="bg1"/>
                </a:solidFill>
              </a:rPr>
              <a:t>ега</a:t>
            </a:r>
            <a:r>
              <a:rPr lang="ru-RU" sz="1400" b="1" dirty="0">
                <a:solidFill>
                  <a:schemeClr val="bg1"/>
                </a:solidFill>
              </a:rPr>
              <a:t>.</a:t>
            </a:r>
            <a:br>
              <a:rPr lang="ru-RU" sz="1400" b="1" dirty="0">
                <a:solidFill>
                  <a:schemeClr val="bg1"/>
                </a:solidFill>
              </a:rPr>
            </a:br>
            <a:r>
              <a:rPr lang="ru-RU" sz="1400" b="1" dirty="0">
                <a:solidFill>
                  <a:schemeClr val="bg1"/>
                </a:solidFill>
              </a:rPr>
              <a:t>- Барча </a:t>
            </a:r>
            <a:r>
              <a:rPr lang="ru-RU" sz="1400" b="1" dirty="0" err="1">
                <a:solidFill>
                  <a:schemeClr val="bg1"/>
                </a:solidFill>
              </a:rPr>
              <a:t>даражадаги</a:t>
            </a:r>
            <a:r>
              <a:rPr lang="ru-RU" sz="1400" b="1" dirty="0">
                <a:solidFill>
                  <a:schemeClr val="bg1"/>
                </a:solidFill>
              </a:rPr>
              <a:t> </a:t>
            </a:r>
            <a:r>
              <a:rPr lang="ru-RU" sz="1400" b="1" dirty="0" err="1">
                <a:solidFill>
                  <a:schemeClr val="bg1"/>
                </a:solidFill>
              </a:rPr>
              <a:t>мансабдорлар</a:t>
            </a:r>
            <a:r>
              <a:rPr lang="ru-RU" sz="1400" b="1" dirty="0">
                <a:solidFill>
                  <a:schemeClr val="bg1"/>
                </a:solidFill>
              </a:rPr>
              <a:t> </a:t>
            </a:r>
            <a:r>
              <a:rPr lang="ru-RU" sz="1400" b="1" dirty="0" err="1">
                <a:solidFill>
                  <a:schemeClr val="bg1"/>
                </a:solidFill>
              </a:rPr>
              <a:t>ўзларига</a:t>
            </a:r>
            <a:r>
              <a:rPr lang="ru-RU" sz="1400" b="1" dirty="0">
                <a:solidFill>
                  <a:schemeClr val="bg1"/>
                </a:solidFill>
              </a:rPr>
              <a:t> </a:t>
            </a:r>
            <a:r>
              <a:rPr lang="ru-RU" sz="1400" b="1" dirty="0" err="1">
                <a:solidFill>
                  <a:schemeClr val="bg1"/>
                </a:solidFill>
              </a:rPr>
              <a:t>маълум</a:t>
            </a:r>
            <a:r>
              <a:rPr lang="ru-RU" sz="1400" b="1" dirty="0">
                <a:solidFill>
                  <a:schemeClr val="bg1"/>
                </a:solidFill>
              </a:rPr>
              <a:t> </a:t>
            </a:r>
            <a:r>
              <a:rPr lang="ru-RU" sz="1400" b="1" dirty="0" err="1">
                <a:solidFill>
                  <a:schemeClr val="bg1"/>
                </a:solidFill>
              </a:rPr>
              <a:t>бўлган</a:t>
            </a:r>
            <a:r>
              <a:rPr lang="ru-RU" sz="1400" b="1" dirty="0">
                <a:solidFill>
                  <a:schemeClr val="bg1"/>
                </a:solidFill>
              </a:rPr>
              <a:t> </a:t>
            </a:r>
            <a:r>
              <a:rPr lang="ru-RU" sz="1400" b="1" dirty="0" err="1">
                <a:solidFill>
                  <a:schemeClr val="bg1"/>
                </a:solidFill>
              </a:rPr>
              <a:t>коррупцияни</a:t>
            </a:r>
            <a:r>
              <a:rPr lang="ru-RU" sz="1400" b="1" dirty="0">
                <a:solidFill>
                  <a:schemeClr val="bg1"/>
                </a:solidFill>
              </a:rPr>
              <a:t> </a:t>
            </a:r>
            <a:r>
              <a:rPr lang="ru-RU" sz="1400" b="1" dirty="0" err="1">
                <a:solidFill>
                  <a:schemeClr val="bg1"/>
                </a:solidFill>
              </a:rPr>
              <a:t>рўйхатга</a:t>
            </a:r>
            <a:r>
              <a:rPr lang="ru-RU" sz="1400" b="1" dirty="0">
                <a:solidFill>
                  <a:schemeClr val="bg1"/>
                </a:solidFill>
              </a:rPr>
              <a:t> </a:t>
            </a:r>
            <a:r>
              <a:rPr lang="ru-RU" sz="1400" b="1" dirty="0" err="1">
                <a:solidFill>
                  <a:schemeClr val="bg1"/>
                </a:solidFill>
              </a:rPr>
              <a:t>олишлари</a:t>
            </a:r>
            <a:r>
              <a:rPr lang="ru-RU" sz="1400" b="1" dirty="0">
                <a:solidFill>
                  <a:schemeClr val="bg1"/>
                </a:solidFill>
              </a:rPr>
              <a:t> </a:t>
            </a:r>
            <a:r>
              <a:rPr lang="ru-RU" sz="1400" b="1" dirty="0" err="1">
                <a:solidFill>
                  <a:schemeClr val="bg1"/>
                </a:solidFill>
              </a:rPr>
              <a:t>шарт</a:t>
            </a:r>
            <a:r>
              <a:rPr lang="ru-RU" sz="1400" b="1" dirty="0">
                <a:solidFill>
                  <a:schemeClr val="bg1"/>
                </a:solidFill>
              </a:rPr>
              <a:t>, </a:t>
            </a:r>
            <a:r>
              <a:rPr lang="ru-RU" sz="1400" b="1" dirty="0" err="1">
                <a:solidFill>
                  <a:schemeClr val="bg1"/>
                </a:solidFill>
              </a:rPr>
              <a:t>бу</a:t>
            </a:r>
            <a:r>
              <a:rPr lang="ru-RU" sz="1400" b="1" dirty="0">
                <a:solidFill>
                  <a:schemeClr val="bg1"/>
                </a:solidFill>
              </a:rPr>
              <a:t> </a:t>
            </a:r>
            <a:r>
              <a:rPr lang="ru-RU" sz="1400" b="1" dirty="0" err="1">
                <a:solidFill>
                  <a:schemeClr val="bg1"/>
                </a:solidFill>
              </a:rPr>
              <a:t>маълумотлар</a:t>
            </a:r>
            <a:r>
              <a:rPr lang="ru-RU" sz="1400" b="1" dirty="0">
                <a:solidFill>
                  <a:schemeClr val="bg1"/>
                </a:solidFill>
              </a:rPr>
              <a:t> ички </a:t>
            </a:r>
            <a:r>
              <a:rPr lang="ru-RU" sz="1400" b="1" dirty="0" err="1">
                <a:solidFill>
                  <a:schemeClr val="bg1"/>
                </a:solidFill>
              </a:rPr>
              <a:t>ишлар</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адлия</a:t>
            </a:r>
            <a:r>
              <a:rPr lang="ru-RU" sz="1400" b="1" dirty="0">
                <a:solidFill>
                  <a:schemeClr val="bg1"/>
                </a:solidFill>
              </a:rPr>
              <a:t> </a:t>
            </a:r>
            <a:r>
              <a:rPr lang="ru-RU" sz="1400" b="1" dirty="0" err="1">
                <a:solidFill>
                  <a:schemeClr val="bg1"/>
                </a:solidFill>
              </a:rPr>
              <a:t>вазирликларига</a:t>
            </a:r>
            <a:r>
              <a:rPr lang="ru-RU" sz="1400" b="1" dirty="0">
                <a:solidFill>
                  <a:schemeClr val="bg1"/>
                </a:solidFill>
              </a:rPr>
              <a:t> </a:t>
            </a:r>
            <a:r>
              <a:rPr lang="ru-RU" sz="1400" b="1" dirty="0" err="1">
                <a:solidFill>
                  <a:schemeClr val="bg1"/>
                </a:solidFill>
              </a:rPr>
              <a:t>юборилади</a:t>
            </a:r>
            <a:r>
              <a:rPr lang="ru-RU" sz="1400" b="1" dirty="0">
                <a:solidFill>
                  <a:schemeClr val="bg1"/>
                </a:solidFill>
              </a:rPr>
              <a:t>.</a:t>
            </a:r>
            <a:br>
              <a:rPr lang="ru-RU" sz="1400" b="1" dirty="0">
                <a:solidFill>
                  <a:schemeClr val="bg1"/>
                </a:solidFill>
              </a:rPr>
            </a:b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қарши</a:t>
            </a:r>
            <a:r>
              <a:rPr lang="ru-RU" sz="1400" b="1" dirty="0">
                <a:solidFill>
                  <a:schemeClr val="bg1"/>
                </a:solidFill>
              </a:rPr>
              <a:t> </a:t>
            </a:r>
            <a:r>
              <a:rPr lang="ru-RU" sz="1400" b="1" dirty="0" err="1">
                <a:solidFill>
                  <a:schemeClr val="bg1"/>
                </a:solidFill>
              </a:rPr>
              <a:t>курашда</a:t>
            </a:r>
            <a:r>
              <a:rPr lang="ru-RU" sz="1400" b="1" dirty="0">
                <a:solidFill>
                  <a:schemeClr val="bg1"/>
                </a:solidFill>
              </a:rPr>
              <a:t> </a:t>
            </a:r>
            <a:r>
              <a:rPr lang="ru-RU" sz="1400" b="1" dirty="0" err="1">
                <a:solidFill>
                  <a:schemeClr val="bg1"/>
                </a:solidFill>
              </a:rPr>
              <a:t>оммавий</a:t>
            </a:r>
            <a:r>
              <a:rPr lang="ru-RU" sz="1400" b="1" dirty="0">
                <a:solidFill>
                  <a:schemeClr val="bg1"/>
                </a:solidFill>
              </a:rPr>
              <a:t> </a:t>
            </a:r>
            <a:r>
              <a:rPr lang="ru-RU" sz="1400" b="1" dirty="0" err="1">
                <a:solidFill>
                  <a:schemeClr val="bg1"/>
                </a:solidFill>
              </a:rPr>
              <a:t>ахборот</a:t>
            </a:r>
            <a:r>
              <a:rPr lang="ru-RU" sz="1400" b="1" dirty="0">
                <a:solidFill>
                  <a:schemeClr val="bg1"/>
                </a:solidFill>
              </a:rPr>
              <a:t> </a:t>
            </a:r>
            <a:r>
              <a:rPr lang="ru-RU" sz="1400" b="1" dirty="0" err="1">
                <a:solidFill>
                  <a:schemeClr val="bg1"/>
                </a:solidFill>
              </a:rPr>
              <a:t>воситалари</a:t>
            </a:r>
            <a:r>
              <a:rPr lang="ru-RU" sz="1400" b="1" dirty="0">
                <a:solidFill>
                  <a:schemeClr val="bg1"/>
                </a:solidFill>
              </a:rPr>
              <a:t> </a:t>
            </a:r>
            <a:r>
              <a:rPr lang="ru-RU" sz="1400" b="1" dirty="0" err="1">
                <a:solidFill>
                  <a:schemeClr val="bg1"/>
                </a:solidFill>
              </a:rPr>
              <a:t>катта</a:t>
            </a:r>
            <a:r>
              <a:rPr lang="ru-RU" sz="1400" b="1" dirty="0">
                <a:solidFill>
                  <a:schemeClr val="bg1"/>
                </a:solidFill>
              </a:rPr>
              <a:t> рол </a:t>
            </a:r>
            <a:r>
              <a:rPr lang="ru-RU" sz="1400" b="1" dirty="0" err="1">
                <a:solidFill>
                  <a:schemeClr val="bg1"/>
                </a:solidFill>
              </a:rPr>
              <a:t>ўйнайди</a:t>
            </a:r>
            <a:r>
              <a:rPr lang="ru-RU" sz="1400" b="1" dirty="0">
                <a:solidFill>
                  <a:schemeClr val="bg1"/>
                </a:solidFill>
              </a:rPr>
              <a:t>. </a:t>
            </a:r>
            <a:r>
              <a:rPr lang="ru-RU" sz="1400" b="1" dirty="0" err="1">
                <a:solidFill>
                  <a:schemeClr val="bg1"/>
                </a:solidFill>
              </a:rPr>
              <a:t>Чунки</a:t>
            </a:r>
            <a:r>
              <a:rPr lang="ru-RU" sz="1400" b="1" dirty="0">
                <a:solidFill>
                  <a:schemeClr val="bg1"/>
                </a:solidFill>
              </a:rPr>
              <a:t> улар коррупция </a:t>
            </a:r>
            <a:r>
              <a:rPr lang="ru-RU" sz="1400" b="1" dirty="0" err="1">
                <a:solidFill>
                  <a:schemeClr val="bg1"/>
                </a:solidFill>
              </a:rPr>
              <a:t>ҳолатларини</a:t>
            </a:r>
            <a:r>
              <a:rPr lang="ru-RU" sz="1400" b="1" dirty="0">
                <a:solidFill>
                  <a:schemeClr val="bg1"/>
                </a:solidFill>
              </a:rPr>
              <a:t> </a:t>
            </a:r>
            <a:r>
              <a:rPr lang="ru-RU" sz="1400" b="1" dirty="0" err="1">
                <a:solidFill>
                  <a:schemeClr val="bg1"/>
                </a:solidFill>
              </a:rPr>
              <a:t>фош</a:t>
            </a:r>
            <a:r>
              <a:rPr lang="ru-RU" sz="1400" b="1" dirty="0">
                <a:solidFill>
                  <a:schemeClr val="bg1"/>
                </a:solidFill>
              </a:rPr>
              <a:t> </a:t>
            </a:r>
            <a:r>
              <a:rPr lang="ru-RU" sz="1400" b="1" dirty="0" err="1">
                <a:solidFill>
                  <a:schemeClr val="bg1"/>
                </a:solidFill>
              </a:rPr>
              <a:t>етади</a:t>
            </a:r>
            <a:r>
              <a:rPr lang="ru-RU" sz="1400" b="1" dirty="0">
                <a:solidFill>
                  <a:schemeClr val="bg1"/>
                </a:solidFill>
              </a:rPr>
              <a:t> </a:t>
            </a:r>
            <a:r>
              <a:rPr lang="ru-RU" sz="1400" b="1" dirty="0" err="1">
                <a:solidFill>
                  <a:schemeClr val="bg1"/>
                </a:solidFill>
              </a:rPr>
              <a:t>ва</a:t>
            </a:r>
            <a:r>
              <a:rPr lang="ru-RU" sz="1400" b="1" dirty="0">
                <a:solidFill>
                  <a:schemeClr val="bg1"/>
                </a:solidFill>
              </a:rPr>
              <a:t> улар </a:t>
            </a:r>
            <a:r>
              <a:rPr lang="ru-RU" sz="1400" b="1" dirty="0" err="1">
                <a:solidFill>
                  <a:schemeClr val="bg1"/>
                </a:solidFill>
              </a:rPr>
              <a:t>ҳақида</a:t>
            </a:r>
            <a:r>
              <a:rPr lang="ru-RU" sz="1400" b="1" dirty="0">
                <a:solidFill>
                  <a:schemeClr val="bg1"/>
                </a:solidFill>
              </a:rPr>
              <a:t> </a:t>
            </a:r>
            <a:r>
              <a:rPr lang="ru-RU" sz="1400" b="1" dirty="0" err="1">
                <a:solidFill>
                  <a:schemeClr val="bg1"/>
                </a:solidFill>
              </a:rPr>
              <a:t>суриштирув</a:t>
            </a:r>
            <a:r>
              <a:rPr lang="ru-RU" sz="1400" b="1" dirty="0">
                <a:solidFill>
                  <a:schemeClr val="bg1"/>
                </a:solidFill>
              </a:rPr>
              <a:t> </a:t>
            </a:r>
            <a:r>
              <a:rPr lang="ru-RU" sz="1400" b="1" dirty="0" err="1">
                <a:solidFill>
                  <a:schemeClr val="bg1"/>
                </a:solidFill>
              </a:rPr>
              <a:t>олиб</a:t>
            </a:r>
            <a:r>
              <a:rPr lang="ru-RU" sz="1400" b="1" dirty="0">
                <a:solidFill>
                  <a:schemeClr val="bg1"/>
                </a:solidFill>
              </a:rPr>
              <a:t> </a:t>
            </a:r>
            <a:r>
              <a:rPr lang="ru-RU" sz="1400" b="1" dirty="0" err="1">
                <a:solidFill>
                  <a:schemeClr val="bg1"/>
                </a:solidFill>
              </a:rPr>
              <a:t>боради</a:t>
            </a:r>
            <a:r>
              <a:rPr lang="ru-RU" sz="1400" b="1" dirty="0">
                <a:solidFill>
                  <a:schemeClr val="bg1"/>
                </a:solidFill>
              </a:rPr>
              <a:t>.</a:t>
            </a:r>
            <a:endParaRPr lang="ru-RU" sz="1400" b="1" dirty="0">
              <a:solidFill>
                <a:schemeClr val="bg1"/>
              </a:solidFill>
            </a:endParaRPr>
          </a:p>
        </p:txBody>
      </p:sp>
      <p:pic>
        <p:nvPicPr>
          <p:cNvPr id="4" name="Рисунок 3"/>
          <p:cNvPicPr>
            <a:picLocks noChangeAspect="1"/>
          </p:cNvPicPr>
          <p:nvPr/>
        </p:nvPicPr>
        <p:blipFill>
          <a:blip r:embed="rId1"/>
          <a:stretch>
            <a:fillRect/>
          </a:stretch>
        </p:blipFill>
        <p:spPr>
          <a:xfrm>
            <a:off x="7572292" y="5049078"/>
            <a:ext cx="4155882" cy="17112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367" y="0"/>
            <a:ext cx="12030324" cy="5438692"/>
          </a:xfrm>
        </p:spPr>
        <p:txBody>
          <a:bodyPr>
            <a:noAutofit/>
          </a:bodyPr>
          <a:lstStyle/>
          <a:p>
            <a:r>
              <a:rPr lang="ru-RU" sz="1400" b="1" dirty="0" err="1">
                <a:solidFill>
                  <a:schemeClr val="bg1"/>
                </a:solidFill>
              </a:rPr>
              <a:t>Германияда</a:t>
            </a:r>
            <a:r>
              <a:rPr lang="ru-RU" sz="1400" b="1" dirty="0">
                <a:solidFill>
                  <a:schemeClr val="bg1"/>
                </a:solidFill>
              </a:rPr>
              <a:t> </a:t>
            </a:r>
            <a:r>
              <a:rPr lang="ru-RU" sz="1400" b="1" dirty="0" err="1">
                <a:solidFill>
                  <a:schemeClr val="bg1"/>
                </a:solidFill>
              </a:rPr>
              <a:t>муайян</a:t>
            </a:r>
            <a:r>
              <a:rPr lang="ru-RU" sz="1400" b="1" dirty="0">
                <a:solidFill>
                  <a:schemeClr val="bg1"/>
                </a:solidFill>
              </a:rPr>
              <a:t> </a:t>
            </a:r>
            <a:r>
              <a:rPr lang="ru-RU" sz="1400" b="1" dirty="0" err="1">
                <a:solidFill>
                  <a:schemeClr val="bg1"/>
                </a:solidFill>
              </a:rPr>
              <a:t>функциялардан</a:t>
            </a:r>
            <a:r>
              <a:rPr lang="ru-RU" sz="1400" b="1" dirty="0">
                <a:solidFill>
                  <a:schemeClr val="bg1"/>
                </a:solidFill>
              </a:rPr>
              <a:t> </a:t>
            </a:r>
            <a:r>
              <a:rPr lang="ru-RU" sz="1400" b="1" dirty="0" err="1">
                <a:solidFill>
                  <a:schemeClr val="bg1"/>
                </a:solidFill>
              </a:rPr>
              <a:t>қатъи</a:t>
            </a:r>
            <a:r>
              <a:rPr lang="ru-RU" sz="1400" b="1" dirty="0">
                <a:solidFill>
                  <a:schemeClr val="bg1"/>
                </a:solidFill>
              </a:rPr>
              <a:t> </a:t>
            </a:r>
            <a:r>
              <a:rPr lang="ru-RU" sz="1400" b="1" dirty="0" err="1">
                <a:solidFill>
                  <a:schemeClr val="bg1"/>
                </a:solidFill>
              </a:rPr>
              <a:t>назар</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хизматчилари</a:t>
            </a:r>
            <a:r>
              <a:rPr lang="ru-RU" sz="1400" b="1" dirty="0">
                <a:solidFill>
                  <a:schemeClr val="bg1"/>
                </a:solidFill>
              </a:rPr>
              <a:t> </a:t>
            </a:r>
            <a:r>
              <a:rPr lang="ru-RU" sz="1400" b="1" dirty="0" err="1">
                <a:solidFill>
                  <a:schemeClr val="bg1"/>
                </a:solidFill>
              </a:rPr>
              <a:t>ўз</a:t>
            </a:r>
            <a:r>
              <a:rPr lang="ru-RU" sz="1400" b="1" dirty="0">
                <a:solidFill>
                  <a:schemeClr val="bg1"/>
                </a:solidFill>
              </a:rPr>
              <a:t> </a:t>
            </a:r>
            <a:r>
              <a:rPr lang="ru-RU" sz="1400" b="1" dirty="0" err="1">
                <a:solidFill>
                  <a:schemeClr val="bg1"/>
                </a:solidFill>
              </a:rPr>
              <a:t>вазифаларини</a:t>
            </a:r>
            <a:r>
              <a:rPr lang="ru-RU" sz="1400" b="1" dirty="0">
                <a:solidFill>
                  <a:schemeClr val="bg1"/>
                </a:solidFill>
              </a:rPr>
              <a:t> </a:t>
            </a:r>
            <a:r>
              <a:rPr lang="ru-RU" sz="1400" b="1" dirty="0" err="1">
                <a:solidFill>
                  <a:schemeClr val="bg1"/>
                </a:solidFill>
              </a:rPr>
              <a:t>бутун</a:t>
            </a:r>
            <a:r>
              <a:rPr lang="ru-RU" sz="1400" b="1" dirty="0">
                <a:solidFill>
                  <a:schemeClr val="bg1"/>
                </a:solidFill>
              </a:rPr>
              <a:t> </a:t>
            </a:r>
            <a:r>
              <a:rPr lang="ru-RU" sz="1400" b="1" dirty="0" err="1">
                <a:solidFill>
                  <a:schemeClr val="bg1"/>
                </a:solidFill>
              </a:rPr>
              <a:t>жамият</a:t>
            </a:r>
            <a:r>
              <a:rPr lang="ru-RU" sz="1400" b="1" dirty="0">
                <a:solidFill>
                  <a:schemeClr val="bg1"/>
                </a:solidFill>
              </a:rPr>
              <a:t> </a:t>
            </a:r>
            <a:r>
              <a:rPr lang="ru-RU" sz="1400" b="1" dirty="0" err="1">
                <a:solidFill>
                  <a:schemeClr val="bg1"/>
                </a:solidFill>
              </a:rPr>
              <a:t>манфаати</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холис</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адолатли</a:t>
            </a:r>
            <a:r>
              <a:rPr lang="ru-RU" sz="1400" b="1" dirty="0">
                <a:solidFill>
                  <a:schemeClr val="bg1"/>
                </a:solidFill>
              </a:rPr>
              <a:t> </a:t>
            </a:r>
            <a:r>
              <a:rPr lang="ru-RU" sz="1400" b="1" dirty="0" err="1">
                <a:solidFill>
                  <a:schemeClr val="bg1"/>
                </a:solidFill>
              </a:rPr>
              <a:t>бажаришлари</a:t>
            </a:r>
            <a:r>
              <a:rPr lang="ru-RU" sz="1400" b="1" dirty="0">
                <a:solidFill>
                  <a:schemeClr val="bg1"/>
                </a:solidFill>
              </a:rPr>
              <a:t> </a:t>
            </a:r>
            <a:r>
              <a:rPr lang="ru-RU" sz="1400" b="1" dirty="0" err="1">
                <a:solidFill>
                  <a:schemeClr val="bg1"/>
                </a:solidFill>
              </a:rPr>
              <a:t>шарт</a:t>
            </a:r>
            <a:r>
              <a:rPr lang="ru-RU" sz="1400" b="1" dirty="0">
                <a:solidFill>
                  <a:schemeClr val="bg1"/>
                </a:solidFill>
              </a:rPr>
              <a:t>.</a:t>
            </a:r>
            <a:br>
              <a:rPr lang="ru-RU" sz="1400" b="1" dirty="0">
                <a:solidFill>
                  <a:schemeClr val="bg1"/>
                </a:solidFill>
              </a:rPr>
            </a:br>
            <a:r>
              <a:rPr lang="ru-RU" sz="1400" b="1" dirty="0" err="1">
                <a:solidFill>
                  <a:schemeClr val="bg1"/>
                </a:solidFill>
              </a:rPr>
              <a:t>Германияда</a:t>
            </a:r>
            <a:r>
              <a:rPr lang="ru-RU" sz="1400" b="1" dirty="0">
                <a:solidFill>
                  <a:schemeClr val="bg1"/>
                </a:solidFill>
              </a:rPr>
              <a:t> </a:t>
            </a:r>
            <a:r>
              <a:rPr lang="ru-RU" sz="1400" b="1" dirty="0" err="1">
                <a:solidFill>
                  <a:schemeClr val="bg1"/>
                </a:solidFill>
              </a:rPr>
              <a:t>коррупцияга</a:t>
            </a:r>
            <a:r>
              <a:rPr lang="ru-RU" sz="1400" b="1" dirty="0">
                <a:solidFill>
                  <a:schemeClr val="bg1"/>
                </a:solidFill>
              </a:rPr>
              <a:t> </a:t>
            </a:r>
            <a:r>
              <a:rPr lang="ru-RU" sz="1400" b="1" dirty="0" err="1">
                <a:solidFill>
                  <a:schemeClr val="bg1"/>
                </a:solidFill>
              </a:rPr>
              <a:t>қарши</a:t>
            </a:r>
            <a:r>
              <a:rPr lang="ru-RU" sz="1400" b="1" dirty="0">
                <a:solidFill>
                  <a:schemeClr val="bg1"/>
                </a:solidFill>
              </a:rPr>
              <a:t> </a:t>
            </a:r>
            <a:r>
              <a:rPr lang="ru-RU" sz="1400" b="1" dirty="0" err="1">
                <a:solidFill>
                  <a:schemeClr val="bg1"/>
                </a:solidFill>
              </a:rPr>
              <a:t>курашнинг</a:t>
            </a:r>
            <a:r>
              <a:rPr lang="ru-RU" sz="1400" b="1" dirty="0">
                <a:solidFill>
                  <a:schemeClr val="bg1"/>
                </a:solidFill>
              </a:rPr>
              <a:t> </a:t>
            </a:r>
            <a:r>
              <a:rPr lang="ru-RU" sz="1400" b="1" dirty="0" err="1">
                <a:solidFill>
                  <a:schemeClr val="bg1"/>
                </a:solidFill>
              </a:rPr>
              <a:t>биринчи</a:t>
            </a:r>
            <a:r>
              <a:rPr lang="ru-RU" sz="1400" b="1" dirty="0">
                <a:solidFill>
                  <a:schemeClr val="bg1"/>
                </a:solidFill>
              </a:rPr>
              <a:t> </a:t>
            </a:r>
            <a:r>
              <a:rPr lang="ru-RU" sz="1400" b="1" dirty="0" err="1">
                <a:solidFill>
                  <a:schemeClr val="bg1"/>
                </a:solidFill>
              </a:rPr>
              <a:t>вазифаси</a:t>
            </a:r>
            <a:r>
              <a:rPr lang="ru-RU" sz="1400" b="1" dirty="0">
                <a:solidFill>
                  <a:schemeClr val="bg1"/>
                </a:solidFill>
              </a:rPr>
              <a:t> </a:t>
            </a:r>
            <a:r>
              <a:rPr lang="ru-RU" sz="1400" b="1" dirty="0" err="1">
                <a:solidFill>
                  <a:schemeClr val="bg1"/>
                </a:solidFill>
              </a:rPr>
              <a:t>расмий</a:t>
            </a:r>
            <a:r>
              <a:rPr lang="ru-RU" sz="1400" b="1" dirty="0">
                <a:solidFill>
                  <a:schemeClr val="bg1"/>
                </a:solidFill>
              </a:rPr>
              <a:t> </a:t>
            </a:r>
            <a:r>
              <a:rPr lang="ru-RU" sz="1400" b="1" dirty="0" err="1">
                <a:solidFill>
                  <a:schemeClr val="bg1"/>
                </a:solidFill>
              </a:rPr>
              <a:t>сирларни</a:t>
            </a:r>
            <a:r>
              <a:rPr lang="ru-RU" sz="1400" b="1" dirty="0">
                <a:solidFill>
                  <a:schemeClr val="bg1"/>
                </a:solidFill>
              </a:rPr>
              <a:t> </a:t>
            </a:r>
            <a:r>
              <a:rPr lang="ru-RU" sz="1400" b="1" dirty="0" err="1">
                <a:solidFill>
                  <a:schemeClr val="bg1"/>
                </a:solidFill>
              </a:rPr>
              <a:t>сақлашдан</a:t>
            </a:r>
            <a:r>
              <a:rPr lang="ru-RU" sz="1400" b="1" dirty="0">
                <a:solidFill>
                  <a:schemeClr val="bg1"/>
                </a:solidFill>
              </a:rPr>
              <a:t> </a:t>
            </a:r>
            <a:r>
              <a:rPr lang="ru-RU" sz="1400" b="1" dirty="0" err="1">
                <a:solidFill>
                  <a:schemeClr val="bg1"/>
                </a:solidFill>
              </a:rPr>
              <a:t>иборат</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шунингдек</a:t>
            </a:r>
            <a:r>
              <a:rPr lang="ru-RU" sz="1400" b="1" dirty="0">
                <a:solidFill>
                  <a:schemeClr val="bg1"/>
                </a:solidFill>
              </a:rPr>
              <a:t>, </a:t>
            </a:r>
            <a:r>
              <a:rPr lang="ru-RU" sz="1400" b="1" dirty="0" err="1">
                <a:solidFill>
                  <a:schemeClr val="bg1"/>
                </a:solidFill>
              </a:rPr>
              <a:t>ўз</a:t>
            </a:r>
            <a:r>
              <a:rPr lang="ru-RU" sz="1400" b="1" dirty="0">
                <a:solidFill>
                  <a:schemeClr val="bg1"/>
                </a:solidFill>
              </a:rPr>
              <a:t> </a:t>
            </a:r>
            <a:r>
              <a:rPr lang="ru-RU" sz="1400" b="1" dirty="0" err="1">
                <a:solidFill>
                  <a:schemeClr val="bg1"/>
                </a:solidFill>
              </a:rPr>
              <a:t>фаолияти</a:t>
            </a:r>
            <a:r>
              <a:rPr lang="ru-RU" sz="1400" b="1" dirty="0">
                <a:solidFill>
                  <a:schemeClr val="bg1"/>
                </a:solidFill>
              </a:rPr>
              <a:t> </a:t>
            </a:r>
            <a:r>
              <a:rPr lang="ru-RU" sz="1400" b="1" dirty="0" err="1">
                <a:solidFill>
                  <a:schemeClr val="bg1"/>
                </a:solidFill>
              </a:rPr>
              <a:t>давомида</a:t>
            </a:r>
            <a:r>
              <a:rPr lang="ru-RU" sz="1400" b="1" dirty="0">
                <a:solidFill>
                  <a:schemeClr val="bg1"/>
                </a:solidFill>
              </a:rPr>
              <a:t> </a:t>
            </a:r>
            <a:r>
              <a:rPr lang="ru-RU" sz="1400" b="1" dirty="0" err="1">
                <a:solidFill>
                  <a:schemeClr val="bg1"/>
                </a:solidFill>
              </a:rPr>
              <a:t>унга</a:t>
            </a:r>
            <a:r>
              <a:rPr lang="ru-RU" sz="1400" b="1" dirty="0">
                <a:solidFill>
                  <a:schemeClr val="bg1"/>
                </a:solidFill>
              </a:rPr>
              <a:t> </a:t>
            </a:r>
            <a:r>
              <a:rPr lang="ru-RU" sz="1400" b="1" dirty="0" err="1">
                <a:solidFill>
                  <a:schemeClr val="bg1"/>
                </a:solidFill>
              </a:rPr>
              <a:t>маълум</a:t>
            </a:r>
            <a:r>
              <a:rPr lang="ru-RU" sz="1400" b="1" dirty="0">
                <a:solidFill>
                  <a:schemeClr val="bg1"/>
                </a:solidFill>
              </a:rPr>
              <a:t> </a:t>
            </a:r>
            <a:r>
              <a:rPr lang="ru-RU" sz="1400" b="1" dirty="0" err="1">
                <a:solidFill>
                  <a:schemeClr val="bg1"/>
                </a:solidFill>
              </a:rPr>
              <a:t>бўлган</a:t>
            </a:r>
            <a:r>
              <a:rPr lang="ru-RU" sz="1400" b="1" dirty="0">
                <a:solidFill>
                  <a:schemeClr val="bg1"/>
                </a:solidFill>
              </a:rPr>
              <a:t> </a:t>
            </a:r>
            <a:r>
              <a:rPr lang="ru-RU" sz="1400" b="1" dirty="0" err="1">
                <a:solidFill>
                  <a:schemeClr val="bg1"/>
                </a:solidFill>
              </a:rPr>
              <a:t>маълумот</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ҳақиқатларни</a:t>
            </a:r>
            <a:r>
              <a:rPr lang="ru-RU" sz="1400" b="1" dirty="0">
                <a:solidFill>
                  <a:schemeClr val="bg1"/>
                </a:solidFill>
              </a:rPr>
              <a:t> </a:t>
            </a:r>
            <a:r>
              <a:rPr lang="ru-RU" sz="1400" b="1" dirty="0" err="1">
                <a:solidFill>
                  <a:schemeClr val="bg1"/>
                </a:solidFill>
              </a:rPr>
              <a:t>яшириши</a:t>
            </a:r>
            <a:r>
              <a:rPr lang="ru-RU" sz="1400" b="1" dirty="0">
                <a:solidFill>
                  <a:schemeClr val="bg1"/>
                </a:solidFill>
              </a:rPr>
              <a:t> </a:t>
            </a:r>
            <a:r>
              <a:rPr lang="ru-RU" sz="1400" b="1" dirty="0" err="1">
                <a:solidFill>
                  <a:schemeClr val="bg1"/>
                </a:solidFill>
              </a:rPr>
              <a:t>керак</a:t>
            </a:r>
            <a:r>
              <a:rPr lang="ru-RU" sz="1400" b="1" dirty="0">
                <a:solidFill>
                  <a:schemeClr val="bg1"/>
                </a:solidFill>
              </a:rPr>
              <a:t>. Давлат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рухсат</a:t>
            </a:r>
            <a:r>
              <a:rPr lang="ru-RU" sz="1400" b="1" dirty="0">
                <a:solidFill>
                  <a:schemeClr val="bg1"/>
                </a:solidFill>
              </a:rPr>
              <a:t> </a:t>
            </a:r>
            <a:r>
              <a:rPr lang="ru-RU" sz="1400" b="1" dirty="0" err="1">
                <a:solidFill>
                  <a:schemeClr val="bg1"/>
                </a:solidFill>
              </a:rPr>
              <a:t>олмасдан</a:t>
            </a:r>
            <a:r>
              <a:rPr lang="ru-RU" sz="1400" b="1" dirty="0">
                <a:solidFill>
                  <a:schemeClr val="bg1"/>
                </a:solidFill>
              </a:rPr>
              <a:t> </a:t>
            </a:r>
            <a:r>
              <a:rPr lang="ru-RU" sz="1400" b="1" dirty="0" err="1">
                <a:solidFill>
                  <a:schemeClr val="bg1"/>
                </a:solidFill>
              </a:rPr>
              <a:t>туриб</a:t>
            </a:r>
            <a:r>
              <a:rPr lang="ru-RU" sz="1400" b="1" dirty="0">
                <a:solidFill>
                  <a:schemeClr val="bg1"/>
                </a:solidFill>
              </a:rPr>
              <a:t> </a:t>
            </a:r>
            <a:r>
              <a:rPr lang="ru-RU" sz="1400" b="1" dirty="0" err="1">
                <a:solidFill>
                  <a:schemeClr val="bg1"/>
                </a:solidFill>
              </a:rPr>
              <a:t>гувоҳлик</a:t>
            </a:r>
            <a:r>
              <a:rPr lang="ru-RU" sz="1400" b="1" dirty="0">
                <a:solidFill>
                  <a:schemeClr val="bg1"/>
                </a:solidFill>
              </a:rPr>
              <a:t> </a:t>
            </a:r>
            <a:r>
              <a:rPr lang="ru-RU" sz="1400" b="1" dirty="0" err="1">
                <a:solidFill>
                  <a:schemeClr val="bg1"/>
                </a:solidFill>
              </a:rPr>
              <a:t>беришга</a:t>
            </a:r>
            <a:r>
              <a:rPr lang="ru-RU" sz="1400" b="1" dirty="0">
                <a:solidFill>
                  <a:schemeClr val="bg1"/>
                </a:solidFill>
              </a:rPr>
              <a:t>, </a:t>
            </a:r>
            <a:r>
              <a:rPr lang="ru-RU" sz="1400" b="1" dirty="0" err="1">
                <a:solidFill>
                  <a:schemeClr val="bg1"/>
                </a:solidFill>
              </a:rPr>
              <a:t>ҳатто</a:t>
            </a:r>
            <a:r>
              <a:rPr lang="ru-RU" sz="1400" b="1" dirty="0">
                <a:solidFill>
                  <a:schemeClr val="bg1"/>
                </a:solidFill>
              </a:rPr>
              <a:t> </a:t>
            </a:r>
            <a:r>
              <a:rPr lang="ru-RU" sz="1400" b="1" dirty="0" err="1">
                <a:solidFill>
                  <a:schemeClr val="bg1"/>
                </a:solidFill>
              </a:rPr>
              <a:t>судда</a:t>
            </a:r>
            <a:r>
              <a:rPr lang="ru-RU" sz="1400" b="1" dirty="0">
                <a:solidFill>
                  <a:schemeClr val="bg1"/>
                </a:solidFill>
              </a:rPr>
              <a:t> </a:t>
            </a:r>
            <a:r>
              <a:rPr lang="ru-RU" sz="1400" b="1" dirty="0" err="1">
                <a:solidFill>
                  <a:schemeClr val="bg1"/>
                </a:solidFill>
              </a:rPr>
              <a:t>ҳам</a:t>
            </a:r>
            <a:r>
              <a:rPr lang="ru-RU" sz="1400" b="1" dirty="0">
                <a:solidFill>
                  <a:schemeClr val="bg1"/>
                </a:solidFill>
              </a:rPr>
              <a:t> </a:t>
            </a:r>
            <a:r>
              <a:rPr lang="ru-RU" sz="1400" b="1" dirty="0" err="1">
                <a:solidFill>
                  <a:schemeClr val="bg1"/>
                </a:solidFill>
              </a:rPr>
              <a:t>баёнот</a:t>
            </a:r>
            <a:r>
              <a:rPr lang="ru-RU" sz="1400" b="1" dirty="0">
                <a:solidFill>
                  <a:schemeClr val="bg1"/>
                </a:solidFill>
              </a:rPr>
              <a:t> </a:t>
            </a:r>
            <a:r>
              <a:rPr lang="ru-RU" sz="1400" b="1" dirty="0" err="1">
                <a:solidFill>
                  <a:schemeClr val="bg1"/>
                </a:solidFill>
              </a:rPr>
              <a:t>беришга</a:t>
            </a:r>
            <a:r>
              <a:rPr lang="ru-RU" sz="1400" b="1" dirty="0">
                <a:solidFill>
                  <a:schemeClr val="bg1"/>
                </a:solidFill>
              </a:rPr>
              <a:t> </a:t>
            </a:r>
            <a:r>
              <a:rPr lang="ru-RU" sz="1400" b="1" dirty="0" err="1">
                <a:solidFill>
                  <a:schemeClr val="bg1"/>
                </a:solidFill>
              </a:rPr>
              <a:t>ҳақли</a:t>
            </a:r>
            <a:r>
              <a:rPr lang="ru-RU" sz="1400" b="1" dirty="0">
                <a:solidFill>
                  <a:schemeClr val="bg1"/>
                </a:solidFill>
              </a:rPr>
              <a:t> </a:t>
            </a:r>
            <a:r>
              <a:rPr lang="ru-RU" sz="1400" b="1" dirty="0" err="1">
                <a:solidFill>
                  <a:schemeClr val="bg1"/>
                </a:solidFill>
              </a:rPr>
              <a:t>емас</a:t>
            </a:r>
            <a:r>
              <a:rPr lang="ru-RU" sz="1400" b="1" dirty="0">
                <a:solidFill>
                  <a:schemeClr val="bg1"/>
                </a:solidFill>
              </a:rPr>
              <a:t>.</a:t>
            </a:r>
            <a:br>
              <a:rPr lang="ru-RU" sz="1400" b="1" dirty="0">
                <a:solidFill>
                  <a:schemeClr val="bg1"/>
                </a:solidFill>
              </a:rPr>
            </a:b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хизмат</a:t>
            </a:r>
            <a:r>
              <a:rPr lang="ru-RU" sz="1400" b="1" dirty="0">
                <a:solidFill>
                  <a:schemeClr val="bg1"/>
                </a:solidFill>
              </a:rPr>
              <a:t> </a:t>
            </a:r>
            <a:r>
              <a:rPr lang="ru-RU" sz="1400" b="1" dirty="0" err="1">
                <a:solidFill>
                  <a:schemeClr val="bg1"/>
                </a:solidFill>
              </a:rPr>
              <a:t>кўрсатишдан</a:t>
            </a:r>
            <a:r>
              <a:rPr lang="ru-RU" sz="1400" b="1" dirty="0">
                <a:solidFill>
                  <a:schemeClr val="bg1"/>
                </a:solidFill>
              </a:rPr>
              <a:t> </a:t>
            </a:r>
            <a:r>
              <a:rPr lang="ru-RU" sz="1400" b="1" dirty="0" err="1">
                <a:solidFill>
                  <a:schemeClr val="bg1"/>
                </a:solidFill>
              </a:rPr>
              <a:t>бошқа</a:t>
            </a:r>
            <a:r>
              <a:rPr lang="ru-RU" sz="1400" b="1" dirty="0">
                <a:solidFill>
                  <a:schemeClr val="bg1"/>
                </a:solidFill>
              </a:rPr>
              <a:t> </a:t>
            </a:r>
            <a:r>
              <a:rPr lang="ru-RU" sz="1400" b="1" dirty="0" err="1">
                <a:solidFill>
                  <a:schemeClr val="bg1"/>
                </a:solidFill>
              </a:rPr>
              <a:t>ҳар</a:t>
            </a:r>
            <a:r>
              <a:rPr lang="ru-RU" sz="1400" b="1" dirty="0">
                <a:solidFill>
                  <a:schemeClr val="bg1"/>
                </a:solidFill>
              </a:rPr>
              <a:t> </a:t>
            </a:r>
            <a:r>
              <a:rPr lang="ru-RU" sz="1400" b="1" dirty="0" err="1">
                <a:solidFill>
                  <a:schemeClr val="bg1"/>
                </a:solidFill>
              </a:rPr>
              <a:t>қандай</a:t>
            </a:r>
            <a:r>
              <a:rPr lang="ru-RU" sz="1400" b="1" dirty="0">
                <a:solidFill>
                  <a:schemeClr val="bg1"/>
                </a:solidFill>
              </a:rPr>
              <a:t> </a:t>
            </a:r>
            <a:r>
              <a:rPr lang="ru-RU" sz="1400" b="1" dirty="0" err="1">
                <a:solidFill>
                  <a:schemeClr val="bg1"/>
                </a:solidFill>
              </a:rPr>
              <a:t>иш</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олдиндан</a:t>
            </a:r>
            <a:r>
              <a:rPr lang="ru-RU" sz="1400" b="1" dirty="0">
                <a:solidFill>
                  <a:schemeClr val="bg1"/>
                </a:solidFill>
              </a:rPr>
              <a:t> </a:t>
            </a:r>
            <a:r>
              <a:rPr lang="ru-RU" sz="1400" b="1" dirty="0" err="1">
                <a:solidFill>
                  <a:schemeClr val="bg1"/>
                </a:solidFill>
              </a:rPr>
              <a:t>юқори</a:t>
            </a:r>
            <a:r>
              <a:rPr lang="ru-RU" sz="1400" b="1" dirty="0">
                <a:solidFill>
                  <a:schemeClr val="bg1"/>
                </a:solidFill>
              </a:rPr>
              <a:t> </a:t>
            </a:r>
            <a:r>
              <a:rPr lang="ru-RU" sz="1400" b="1" dirty="0" err="1">
                <a:solidFill>
                  <a:schemeClr val="bg1"/>
                </a:solidFill>
              </a:rPr>
              <a:t>даражадаги</a:t>
            </a:r>
            <a:r>
              <a:rPr lang="ru-RU" sz="1400" b="1" dirty="0">
                <a:solidFill>
                  <a:schemeClr val="bg1"/>
                </a:solidFill>
              </a:rPr>
              <a:t> </a:t>
            </a:r>
            <a:r>
              <a:rPr lang="ru-RU" sz="1400" b="1" dirty="0" err="1">
                <a:solidFill>
                  <a:schemeClr val="bg1"/>
                </a:solidFill>
              </a:rPr>
              <a:t>раҳбарининг</a:t>
            </a:r>
            <a:r>
              <a:rPr lang="ru-RU" sz="1400" b="1" dirty="0">
                <a:solidFill>
                  <a:schemeClr val="bg1"/>
                </a:solidFill>
              </a:rPr>
              <a:t> </a:t>
            </a:r>
            <a:r>
              <a:rPr lang="ru-RU" sz="1400" b="1" dirty="0" err="1">
                <a:solidFill>
                  <a:schemeClr val="bg1"/>
                </a:solidFill>
              </a:rPr>
              <a:t>розилигини</a:t>
            </a:r>
            <a:r>
              <a:rPr lang="ru-RU" sz="1400" b="1" dirty="0">
                <a:solidFill>
                  <a:schemeClr val="bg1"/>
                </a:solidFill>
              </a:rPr>
              <a:t> </a:t>
            </a:r>
            <a:r>
              <a:rPr lang="ru-RU" sz="1400" b="1" dirty="0" err="1">
                <a:solidFill>
                  <a:schemeClr val="bg1"/>
                </a:solidFill>
              </a:rPr>
              <a:t>олиши</a:t>
            </a:r>
            <a:r>
              <a:rPr lang="ru-RU" sz="1400" b="1" dirty="0">
                <a:solidFill>
                  <a:schemeClr val="bg1"/>
                </a:solidFill>
              </a:rPr>
              <a:t> </a:t>
            </a:r>
            <a:r>
              <a:rPr lang="ru-RU" sz="1400" b="1" dirty="0" err="1">
                <a:solidFill>
                  <a:schemeClr val="bg1"/>
                </a:solidFill>
              </a:rPr>
              <a:t>талаб</a:t>
            </a:r>
            <a:r>
              <a:rPr lang="ru-RU" sz="1400" b="1" dirty="0">
                <a:solidFill>
                  <a:schemeClr val="bg1"/>
                </a:solidFill>
              </a:rPr>
              <a:t> </a:t>
            </a:r>
            <a:r>
              <a:rPr lang="ru-RU" sz="1400" b="1" dirty="0" err="1">
                <a:solidFill>
                  <a:schemeClr val="bg1"/>
                </a:solidFill>
              </a:rPr>
              <a:t>қилинади</a:t>
            </a:r>
            <a:r>
              <a:rPr lang="ru-RU" sz="1400" b="1" dirty="0">
                <a:solidFill>
                  <a:schemeClr val="bg1"/>
                </a:solidFill>
              </a:rPr>
              <a:t>. Давлат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рухсатномалар</a:t>
            </a:r>
            <a:r>
              <a:rPr lang="ru-RU" sz="1400" b="1" dirty="0">
                <a:solidFill>
                  <a:schemeClr val="bg1"/>
                </a:solidFill>
              </a:rPr>
              <a:t> </a:t>
            </a:r>
            <a:r>
              <a:rPr lang="ru-RU" sz="1400" b="1" dirty="0" err="1">
                <a:solidFill>
                  <a:schemeClr val="bg1"/>
                </a:solidFill>
              </a:rPr>
              <a:t>фақат</a:t>
            </a:r>
            <a:r>
              <a:rPr lang="ru-RU" sz="1400" b="1" dirty="0">
                <a:solidFill>
                  <a:schemeClr val="bg1"/>
                </a:solidFill>
              </a:rPr>
              <a:t> </a:t>
            </a:r>
            <a:r>
              <a:rPr lang="ru-RU" sz="1400" b="1" dirty="0" err="1">
                <a:solidFill>
                  <a:schemeClr val="bg1"/>
                </a:solidFill>
              </a:rPr>
              <a:t>илмий</a:t>
            </a:r>
            <a:r>
              <a:rPr lang="ru-RU" sz="1400" b="1" dirty="0">
                <a:solidFill>
                  <a:schemeClr val="bg1"/>
                </a:solidFill>
              </a:rPr>
              <a:t> </a:t>
            </a:r>
            <a:r>
              <a:rPr lang="ru-RU" sz="1400" b="1" dirty="0" err="1">
                <a:solidFill>
                  <a:schemeClr val="bg1"/>
                </a:solidFill>
              </a:rPr>
              <a:t>муассасаларда</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ўқитиш</a:t>
            </a:r>
            <a:r>
              <a:rPr lang="ru-RU" sz="1400" b="1" dirty="0">
                <a:solidFill>
                  <a:schemeClr val="bg1"/>
                </a:solidFill>
              </a:rPr>
              <a:t> </a:t>
            </a:r>
            <a:r>
              <a:rPr lang="ru-RU" sz="1400" b="1" dirty="0" err="1">
                <a:solidFill>
                  <a:schemeClr val="bg1"/>
                </a:solidFill>
              </a:rPr>
              <a:t>ҳамда</a:t>
            </a:r>
            <a:r>
              <a:rPr lang="ru-RU" sz="1400" b="1" dirty="0">
                <a:solidFill>
                  <a:schemeClr val="bg1"/>
                </a:solidFill>
              </a:rPr>
              <a:t> </a:t>
            </a:r>
            <a:r>
              <a:rPr lang="ru-RU" sz="1400" b="1" dirty="0" err="1">
                <a:solidFill>
                  <a:schemeClr val="bg1"/>
                </a:solidFill>
              </a:rPr>
              <a:t>тадқиқотлар</a:t>
            </a:r>
            <a:r>
              <a:rPr lang="ru-RU" sz="1400" b="1" dirty="0">
                <a:solidFill>
                  <a:schemeClr val="bg1"/>
                </a:solidFill>
              </a:rPr>
              <a:t> </a:t>
            </a:r>
            <a:r>
              <a:rPr lang="ru-RU" sz="1400" b="1" dirty="0" err="1">
                <a:solidFill>
                  <a:schemeClr val="bg1"/>
                </a:solidFill>
              </a:rPr>
              <a:t>билан</a:t>
            </a:r>
            <a:r>
              <a:rPr lang="ru-RU" sz="1400" b="1" dirty="0">
                <a:solidFill>
                  <a:schemeClr val="bg1"/>
                </a:solidFill>
              </a:rPr>
              <a:t> </a:t>
            </a:r>
            <a:r>
              <a:rPr lang="ru-RU" sz="1400" b="1" dirty="0" err="1">
                <a:solidFill>
                  <a:schemeClr val="bg1"/>
                </a:solidFill>
              </a:rPr>
              <a:t>боғлиқ</a:t>
            </a:r>
            <a:r>
              <a:rPr lang="ru-RU" sz="1400" b="1" dirty="0">
                <a:solidFill>
                  <a:schemeClr val="bg1"/>
                </a:solidFill>
              </a:rPr>
              <a:t> </a:t>
            </a:r>
            <a:r>
              <a:rPr lang="ru-RU" sz="1400" b="1" dirty="0" err="1">
                <a:solidFill>
                  <a:schemeClr val="bg1"/>
                </a:solidFill>
              </a:rPr>
              <a:t>фаолият</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талаб</a:t>
            </a:r>
            <a:r>
              <a:rPr lang="ru-RU" sz="1400" b="1" dirty="0">
                <a:solidFill>
                  <a:schemeClr val="bg1"/>
                </a:solidFill>
              </a:rPr>
              <a:t> </a:t>
            </a:r>
            <a:r>
              <a:rPr lang="ru-RU" sz="1400" b="1" dirty="0" err="1">
                <a:solidFill>
                  <a:schemeClr val="bg1"/>
                </a:solidFill>
              </a:rPr>
              <a:t>қилинмайди</a:t>
            </a:r>
            <a:r>
              <a:rPr lang="ru-RU" sz="1400" b="1" dirty="0">
                <a:solidFill>
                  <a:schemeClr val="bg1"/>
                </a:solidFill>
              </a:rPr>
              <a:t>.</a:t>
            </a:r>
            <a:br>
              <a:rPr lang="ru-RU" sz="1400" b="1" dirty="0">
                <a:solidFill>
                  <a:schemeClr val="bg1"/>
                </a:solidFill>
              </a:rPr>
            </a:br>
            <a:r>
              <a:rPr lang="ru-RU" sz="1400" b="1" dirty="0">
                <a:solidFill>
                  <a:schemeClr val="bg1"/>
                </a:solidFill>
              </a:rPr>
              <a:t>Давлат </a:t>
            </a:r>
            <a:r>
              <a:rPr lang="ru-RU" sz="1400" b="1" dirty="0" err="1">
                <a:solidFill>
                  <a:schemeClr val="bg1"/>
                </a:solidFill>
              </a:rPr>
              <a:t>хизматчилари</a:t>
            </a:r>
            <a:r>
              <a:rPr lang="ru-RU" sz="1400" b="1" dirty="0">
                <a:solidFill>
                  <a:schemeClr val="bg1"/>
                </a:solidFill>
              </a:rPr>
              <a:t> </a:t>
            </a:r>
            <a:r>
              <a:rPr lang="ru-RU" sz="1400" b="1" dirty="0" err="1">
                <a:solidFill>
                  <a:schemeClr val="bg1"/>
                </a:solidFill>
              </a:rPr>
              <a:t>бирон-бир</a:t>
            </a:r>
            <a:r>
              <a:rPr lang="ru-RU" sz="1400" b="1" dirty="0">
                <a:solidFill>
                  <a:schemeClr val="bg1"/>
                </a:solidFill>
              </a:rPr>
              <a:t> </a:t>
            </a:r>
            <a:r>
              <a:rPr lang="ru-RU" sz="1400" b="1" dirty="0" err="1">
                <a:solidFill>
                  <a:schemeClr val="bg1"/>
                </a:solidFill>
              </a:rPr>
              <a:t>тадбиркорлик</a:t>
            </a:r>
            <a:r>
              <a:rPr lang="ru-RU" sz="1400" b="1" dirty="0">
                <a:solidFill>
                  <a:schemeClr val="bg1"/>
                </a:solidFill>
              </a:rPr>
              <a:t> </a:t>
            </a:r>
            <a:r>
              <a:rPr lang="ru-RU" sz="1400" b="1" dirty="0" err="1">
                <a:solidFill>
                  <a:schemeClr val="bg1"/>
                </a:solidFill>
              </a:rPr>
              <a:t>фаолияти</a:t>
            </a:r>
            <a:r>
              <a:rPr lang="ru-RU" sz="1400" b="1" dirty="0">
                <a:solidFill>
                  <a:schemeClr val="bg1"/>
                </a:solidFill>
              </a:rPr>
              <a:t> </a:t>
            </a:r>
            <a:r>
              <a:rPr lang="ru-RU" sz="1400" b="1" dirty="0" err="1">
                <a:solidFill>
                  <a:schemeClr val="bg1"/>
                </a:solidFill>
              </a:rPr>
              <a:t>билан</a:t>
            </a:r>
            <a:r>
              <a:rPr lang="ru-RU" sz="1400" b="1" dirty="0">
                <a:solidFill>
                  <a:schemeClr val="bg1"/>
                </a:solidFill>
              </a:rPr>
              <a:t> </a:t>
            </a:r>
            <a:r>
              <a:rPr lang="ru-RU" sz="1400" b="1" dirty="0" err="1">
                <a:solidFill>
                  <a:schemeClr val="bg1"/>
                </a:solidFill>
              </a:rPr>
              <a:t>шахсан</a:t>
            </a:r>
            <a:r>
              <a:rPr lang="ru-RU" sz="1400" b="1" dirty="0">
                <a:solidFill>
                  <a:schemeClr val="bg1"/>
                </a:solidFill>
              </a:rPr>
              <a:t> </a:t>
            </a:r>
            <a:r>
              <a:rPr lang="ru-RU" sz="1400" b="1" dirty="0" err="1">
                <a:solidFill>
                  <a:schemeClr val="bg1"/>
                </a:solidFill>
              </a:rPr>
              <a:t>ёки</a:t>
            </a:r>
            <a:r>
              <a:rPr lang="ru-RU" sz="1400" b="1" dirty="0">
                <a:solidFill>
                  <a:schemeClr val="bg1"/>
                </a:solidFill>
              </a:rPr>
              <a:t> </a:t>
            </a:r>
            <a:r>
              <a:rPr lang="ru-RU" sz="1400" b="1" dirty="0" err="1">
                <a:solidFill>
                  <a:schemeClr val="bg1"/>
                </a:solidFill>
              </a:rPr>
              <a:t>ваколатли</a:t>
            </a:r>
            <a:r>
              <a:rPr lang="ru-RU" sz="1400" b="1" dirty="0">
                <a:solidFill>
                  <a:schemeClr val="bg1"/>
                </a:solidFill>
              </a:rPr>
              <a:t> </a:t>
            </a:r>
            <a:r>
              <a:rPr lang="ru-RU" sz="1400" b="1" dirty="0" err="1">
                <a:solidFill>
                  <a:schemeClr val="bg1"/>
                </a:solidFill>
              </a:rPr>
              <a:t>вакиллари</a:t>
            </a:r>
            <a:r>
              <a:rPr lang="ru-RU" sz="1400" b="1" dirty="0">
                <a:solidFill>
                  <a:schemeClr val="bg1"/>
                </a:solidFill>
              </a:rPr>
              <a:t> </a:t>
            </a:r>
            <a:r>
              <a:rPr lang="ru-RU" sz="1400" b="1" dirty="0" err="1">
                <a:solidFill>
                  <a:schemeClr val="bg1"/>
                </a:solidFill>
              </a:rPr>
              <a:t>орқали</a:t>
            </a:r>
            <a:r>
              <a:rPr lang="ru-RU" sz="1400" b="1" dirty="0">
                <a:solidFill>
                  <a:schemeClr val="bg1"/>
                </a:solidFill>
              </a:rPr>
              <a:t> </a:t>
            </a:r>
            <a:r>
              <a:rPr lang="ru-RU" sz="1400" b="1" dirty="0" err="1">
                <a:solidFill>
                  <a:schemeClr val="bg1"/>
                </a:solidFill>
              </a:rPr>
              <a:t>шуғулланиш</a:t>
            </a:r>
            <a:r>
              <a:rPr lang="ru-RU" sz="1400" b="1" dirty="0">
                <a:solidFill>
                  <a:schemeClr val="bg1"/>
                </a:solidFill>
              </a:rPr>
              <a:t> </a:t>
            </a:r>
            <a:r>
              <a:rPr lang="ru-RU" sz="1400" b="1" dirty="0" err="1">
                <a:solidFill>
                  <a:schemeClr val="bg1"/>
                </a:solidFill>
              </a:rPr>
              <a:t>ҳуқуқига</a:t>
            </a:r>
            <a:r>
              <a:rPr lang="ru-RU" sz="1400" b="1" dirty="0">
                <a:solidFill>
                  <a:schemeClr val="bg1"/>
                </a:solidFill>
              </a:rPr>
              <a:t> </a:t>
            </a:r>
            <a:r>
              <a:rPr lang="ru-RU" sz="1400" b="1" dirty="0" err="1">
                <a:solidFill>
                  <a:schemeClr val="bg1"/>
                </a:solidFill>
              </a:rPr>
              <a:t>ега</a:t>
            </a:r>
            <a:r>
              <a:rPr lang="ru-RU" sz="1400" b="1" dirty="0">
                <a:solidFill>
                  <a:schemeClr val="bg1"/>
                </a:solidFill>
              </a:rPr>
              <a:t> </a:t>
            </a:r>
            <a:r>
              <a:rPr lang="ru-RU" sz="1400" b="1" dirty="0" err="1">
                <a:solidFill>
                  <a:schemeClr val="bg1"/>
                </a:solidFill>
              </a:rPr>
              <a:t>емас</a:t>
            </a:r>
            <a:r>
              <a:rPr lang="ru-RU" sz="1400" b="1" dirty="0">
                <a:solidFill>
                  <a:schemeClr val="bg1"/>
                </a:solidFill>
              </a:rPr>
              <a:t>.</a:t>
            </a:r>
            <a:br>
              <a:rPr lang="ru-RU" sz="1400" b="1" dirty="0">
                <a:solidFill>
                  <a:schemeClr val="bg1"/>
                </a:solidFill>
              </a:rPr>
            </a:br>
            <a:r>
              <a:rPr lang="ru-RU" sz="1400" b="1" dirty="0">
                <a:solidFill>
                  <a:schemeClr val="bg1"/>
                </a:solidFill>
              </a:rPr>
              <a:t>Федерал </a:t>
            </a:r>
            <a:r>
              <a:rPr lang="ru-RU" sz="1400" b="1" dirty="0" err="1">
                <a:solidFill>
                  <a:schemeClr val="bg1"/>
                </a:solidFill>
              </a:rPr>
              <a:t>ҳукумат</a:t>
            </a:r>
            <a:r>
              <a:rPr lang="ru-RU" sz="1400" b="1" dirty="0">
                <a:solidFill>
                  <a:schemeClr val="bg1"/>
                </a:solidFill>
              </a:rPr>
              <a:t> </a:t>
            </a:r>
            <a:r>
              <a:rPr lang="ru-RU" sz="1400" b="1" dirty="0" err="1">
                <a:solidFill>
                  <a:schemeClr val="bg1"/>
                </a:solidFill>
              </a:rPr>
              <a:t>қонун</a:t>
            </a:r>
            <a:r>
              <a:rPr lang="ru-RU" sz="1400" b="1" dirty="0">
                <a:solidFill>
                  <a:schemeClr val="bg1"/>
                </a:solidFill>
              </a:rPr>
              <a:t> </a:t>
            </a:r>
            <a:r>
              <a:rPr lang="ru-RU" sz="1400" b="1" dirty="0" err="1">
                <a:solidFill>
                  <a:schemeClr val="bg1"/>
                </a:solidFill>
              </a:rPr>
              <a:t>кучига</a:t>
            </a:r>
            <a:r>
              <a:rPr lang="ru-RU" sz="1400" b="1" dirty="0">
                <a:solidFill>
                  <a:schemeClr val="bg1"/>
                </a:solidFill>
              </a:rPr>
              <a:t> </a:t>
            </a:r>
            <a:r>
              <a:rPr lang="ru-RU" sz="1400" b="1" dirty="0" err="1">
                <a:solidFill>
                  <a:schemeClr val="bg1"/>
                </a:solidFill>
              </a:rPr>
              <a:t>ега</a:t>
            </a:r>
            <a:r>
              <a:rPr lang="ru-RU" sz="1400" b="1" dirty="0">
                <a:solidFill>
                  <a:schemeClr val="bg1"/>
                </a:solidFill>
              </a:rPr>
              <a:t> </a:t>
            </a:r>
            <a:r>
              <a:rPr lang="ru-RU" sz="1400" b="1" dirty="0" err="1">
                <a:solidFill>
                  <a:schemeClr val="bg1"/>
                </a:solidFill>
              </a:rPr>
              <a:t>қарор</a:t>
            </a:r>
            <a:r>
              <a:rPr lang="ru-RU" sz="1400" b="1" dirty="0">
                <a:solidFill>
                  <a:schemeClr val="bg1"/>
                </a:solidFill>
              </a:rPr>
              <a:t> </a:t>
            </a:r>
            <a:r>
              <a:rPr lang="ru-RU" sz="1400" b="1" dirty="0" err="1">
                <a:solidFill>
                  <a:schemeClr val="bg1"/>
                </a:solidFill>
              </a:rPr>
              <a:t>чиқариш</a:t>
            </a:r>
            <a:r>
              <a:rPr lang="ru-RU" sz="1400" b="1" dirty="0">
                <a:solidFill>
                  <a:schemeClr val="bg1"/>
                </a:solidFill>
              </a:rPr>
              <a:t> </a:t>
            </a:r>
            <a:r>
              <a:rPr lang="ru-RU" sz="1400" b="1" dirty="0" err="1">
                <a:solidFill>
                  <a:schemeClr val="bg1"/>
                </a:solidFill>
              </a:rPr>
              <a:t>йўли</a:t>
            </a:r>
            <a:r>
              <a:rPr lang="ru-RU" sz="1400" b="1" dirty="0">
                <a:solidFill>
                  <a:schemeClr val="bg1"/>
                </a:solidFill>
              </a:rPr>
              <a:t> </a:t>
            </a:r>
            <a:r>
              <a:rPr lang="ru-RU" sz="1400" b="1" dirty="0" err="1">
                <a:solidFill>
                  <a:schemeClr val="bg1"/>
                </a:solidFill>
              </a:rPr>
              <a:t>билан</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хизматчиларининг</a:t>
            </a:r>
            <a:r>
              <a:rPr lang="ru-RU" sz="1400" b="1" dirty="0">
                <a:solidFill>
                  <a:schemeClr val="bg1"/>
                </a:solidFill>
              </a:rPr>
              <a:t> </a:t>
            </a:r>
            <a:r>
              <a:rPr lang="ru-RU" sz="1400" b="1" dirty="0" err="1">
                <a:solidFill>
                  <a:schemeClr val="bg1"/>
                </a:solidFill>
              </a:rPr>
              <a:t>ўриндошлик</a:t>
            </a:r>
            <a:r>
              <a:rPr lang="ru-RU" sz="1400" b="1" dirty="0">
                <a:solidFill>
                  <a:schemeClr val="bg1"/>
                </a:solidFill>
              </a:rPr>
              <a:t> </a:t>
            </a:r>
            <a:r>
              <a:rPr lang="ru-RU" sz="1400" b="1" dirty="0" err="1">
                <a:solidFill>
                  <a:schemeClr val="bg1"/>
                </a:solidFill>
              </a:rPr>
              <a:t>асосида</a:t>
            </a:r>
            <a:r>
              <a:rPr lang="ru-RU" sz="1400" b="1" dirty="0">
                <a:solidFill>
                  <a:schemeClr val="bg1"/>
                </a:solidFill>
              </a:rPr>
              <a:t> </a:t>
            </a:r>
            <a:r>
              <a:rPr lang="ru-RU" sz="1400" b="1" dirty="0" err="1">
                <a:solidFill>
                  <a:schemeClr val="bg1"/>
                </a:solidFill>
              </a:rPr>
              <a:t>ишлаш</a:t>
            </a:r>
            <a:r>
              <a:rPr lang="ru-RU" sz="1400" b="1" dirty="0">
                <a:solidFill>
                  <a:schemeClr val="bg1"/>
                </a:solidFill>
              </a:rPr>
              <a:t> </a:t>
            </a:r>
            <a:r>
              <a:rPr lang="ru-RU" sz="1400" b="1" dirty="0" err="1">
                <a:solidFill>
                  <a:schemeClr val="bg1"/>
                </a:solidFill>
              </a:rPr>
              <a:t>тартибини</a:t>
            </a:r>
            <a:r>
              <a:rPr lang="ru-RU" sz="1400" b="1" dirty="0">
                <a:solidFill>
                  <a:schemeClr val="bg1"/>
                </a:solidFill>
              </a:rPr>
              <a:t> </a:t>
            </a:r>
            <a:r>
              <a:rPr lang="ru-RU" sz="1400" b="1" dirty="0" err="1">
                <a:solidFill>
                  <a:schemeClr val="bg1"/>
                </a:solidFill>
              </a:rPr>
              <a:t>белгилайди</a:t>
            </a:r>
            <a:r>
              <a:rPr lang="ru-RU" sz="1400" b="1" dirty="0">
                <a:solidFill>
                  <a:schemeClr val="bg1"/>
                </a:solidFill>
              </a:rPr>
              <a:t>. Унда </a:t>
            </a:r>
            <a:r>
              <a:rPr lang="ru-RU" sz="1400" b="1" dirty="0" err="1">
                <a:solidFill>
                  <a:schemeClr val="bg1"/>
                </a:solidFill>
              </a:rPr>
              <a:t>қайси</a:t>
            </a:r>
            <a:r>
              <a:rPr lang="ru-RU" sz="1400" b="1" dirty="0">
                <a:solidFill>
                  <a:schemeClr val="bg1"/>
                </a:solidFill>
              </a:rPr>
              <a:t> </a:t>
            </a:r>
            <a:r>
              <a:rPr lang="ru-RU" sz="1400" b="1" dirty="0" err="1">
                <a:solidFill>
                  <a:schemeClr val="bg1"/>
                </a:solidFill>
              </a:rPr>
              <a:t>фаолият</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хизмати</a:t>
            </a:r>
            <a:r>
              <a:rPr lang="ru-RU" sz="1400" b="1" dirty="0">
                <a:solidFill>
                  <a:schemeClr val="bg1"/>
                </a:solidFill>
              </a:rPr>
              <a:t> </a:t>
            </a:r>
            <a:r>
              <a:rPr lang="ru-RU" sz="1400" b="1" dirty="0" err="1">
                <a:solidFill>
                  <a:schemeClr val="bg1"/>
                </a:solidFill>
              </a:rPr>
              <a:t>деб</a:t>
            </a:r>
            <a:r>
              <a:rPr lang="ru-RU" sz="1400" b="1" dirty="0">
                <a:solidFill>
                  <a:schemeClr val="bg1"/>
                </a:solidFill>
              </a:rPr>
              <a:t> </a:t>
            </a:r>
            <a:r>
              <a:rPr lang="ru-RU" sz="1400" b="1" dirty="0" err="1">
                <a:solidFill>
                  <a:schemeClr val="bg1"/>
                </a:solidFill>
              </a:rPr>
              <a:t>ҳисобланади</a:t>
            </a:r>
            <a:r>
              <a:rPr lang="ru-RU" sz="1400" b="1" dirty="0">
                <a:solidFill>
                  <a:schemeClr val="bg1"/>
                </a:solidFill>
              </a:rPr>
              <a:t> </a:t>
            </a:r>
            <a:r>
              <a:rPr lang="ru-RU" sz="1400" b="1" dirty="0" err="1">
                <a:solidFill>
                  <a:schemeClr val="bg1"/>
                </a:solidFill>
              </a:rPr>
              <a:t>ёки</a:t>
            </a:r>
            <a:r>
              <a:rPr lang="ru-RU" sz="1400" b="1" dirty="0">
                <a:solidFill>
                  <a:schemeClr val="bg1"/>
                </a:solidFill>
              </a:rPr>
              <a:t> </a:t>
            </a:r>
            <a:r>
              <a:rPr lang="ru-RU" sz="1400" b="1" dirty="0" err="1">
                <a:solidFill>
                  <a:schemeClr val="bg1"/>
                </a:solidFill>
              </a:rPr>
              <a:t>унга</a:t>
            </a:r>
            <a:r>
              <a:rPr lang="ru-RU" sz="1400" b="1" dirty="0">
                <a:solidFill>
                  <a:schemeClr val="bg1"/>
                </a:solidFill>
              </a:rPr>
              <a:t> </a:t>
            </a:r>
            <a:r>
              <a:rPr lang="ru-RU" sz="1400" b="1" dirty="0" err="1">
                <a:solidFill>
                  <a:schemeClr val="bg1"/>
                </a:solidFill>
              </a:rPr>
              <a:t>тенглаштирилади</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қўшимча</a:t>
            </a:r>
            <a:r>
              <a:rPr lang="ru-RU" sz="1400" b="1" dirty="0">
                <a:solidFill>
                  <a:schemeClr val="bg1"/>
                </a:solidFill>
              </a:rPr>
              <a:t> </a:t>
            </a:r>
            <a:r>
              <a:rPr lang="ru-RU" sz="1400" b="1" dirty="0" err="1">
                <a:solidFill>
                  <a:schemeClr val="bg1"/>
                </a:solidFill>
              </a:rPr>
              <a:t>иши</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ҳақ</a:t>
            </a:r>
            <a:r>
              <a:rPr lang="ru-RU" sz="1400" b="1" dirty="0">
                <a:solidFill>
                  <a:schemeClr val="bg1"/>
                </a:solidFill>
              </a:rPr>
              <a:t> </a:t>
            </a:r>
            <a:r>
              <a:rPr lang="ru-RU" sz="1400" b="1" dirty="0" err="1">
                <a:solidFill>
                  <a:schemeClr val="bg1"/>
                </a:solidFill>
              </a:rPr>
              <a:t>оладими</a:t>
            </a:r>
            <a:r>
              <a:rPr lang="ru-RU" sz="1400" b="1" dirty="0">
                <a:solidFill>
                  <a:schemeClr val="bg1"/>
                </a:solidFill>
              </a:rPr>
              <a:t>; </a:t>
            </a:r>
            <a:endParaRPr lang="ru-RU" sz="1400" b="1" dirty="0">
              <a:solidFill>
                <a:schemeClr val="bg1"/>
              </a:solidFill>
            </a:endParaRPr>
          </a:p>
          <a:p>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хизматчиларининг</a:t>
            </a:r>
            <a:r>
              <a:rPr lang="ru-RU" sz="1400" b="1" dirty="0">
                <a:solidFill>
                  <a:schemeClr val="bg1"/>
                </a:solidFill>
              </a:rPr>
              <a:t> </a:t>
            </a:r>
            <a:r>
              <a:rPr lang="ru-RU" sz="1400" b="1" dirty="0" err="1">
                <a:solidFill>
                  <a:schemeClr val="bg1"/>
                </a:solidFill>
              </a:rPr>
              <a:t>қайси</a:t>
            </a:r>
            <a:r>
              <a:rPr lang="ru-RU" sz="1400" b="1" dirty="0">
                <a:solidFill>
                  <a:schemeClr val="bg1"/>
                </a:solidFill>
              </a:rPr>
              <a:t> </a:t>
            </a:r>
            <a:r>
              <a:rPr lang="ru-RU" sz="1400" b="1" dirty="0" err="1">
                <a:solidFill>
                  <a:schemeClr val="bg1"/>
                </a:solidFill>
              </a:rPr>
              <a:t>тоифалари</a:t>
            </a:r>
            <a:r>
              <a:rPr lang="ru-RU" sz="1400" b="1" dirty="0">
                <a:solidFill>
                  <a:schemeClr val="bg1"/>
                </a:solidFill>
              </a:rPr>
              <a:t> </a:t>
            </a:r>
            <a:r>
              <a:rPr lang="ru-RU" sz="1400" b="1" dirty="0" err="1">
                <a:solidFill>
                  <a:schemeClr val="bg1"/>
                </a:solidFill>
              </a:rPr>
              <a:t>рухсатнома</a:t>
            </a:r>
            <a:r>
              <a:rPr lang="ru-RU" sz="1400" b="1" dirty="0">
                <a:solidFill>
                  <a:schemeClr val="bg1"/>
                </a:solidFill>
              </a:rPr>
              <a:t> </a:t>
            </a:r>
            <a:r>
              <a:rPr lang="ru-RU" sz="1400" b="1" dirty="0" err="1">
                <a:solidFill>
                  <a:schemeClr val="bg1"/>
                </a:solidFill>
              </a:rPr>
              <a:t>олишга</a:t>
            </a:r>
            <a:r>
              <a:rPr lang="ru-RU" sz="1400" b="1" dirty="0">
                <a:solidFill>
                  <a:schemeClr val="bg1"/>
                </a:solidFill>
              </a:rPr>
              <a:t> </a:t>
            </a:r>
            <a:r>
              <a:rPr lang="ru-RU" sz="1400" b="1" dirty="0" err="1">
                <a:solidFill>
                  <a:schemeClr val="bg1"/>
                </a:solidFill>
              </a:rPr>
              <a:t>мажбур</a:t>
            </a:r>
            <a:r>
              <a:rPr lang="ru-RU" sz="1400" b="1" dirty="0">
                <a:solidFill>
                  <a:schemeClr val="bg1"/>
                </a:solidFill>
              </a:rPr>
              <a:t> </a:t>
            </a:r>
            <a:r>
              <a:rPr lang="ru-RU" sz="1400" b="1" dirty="0" err="1">
                <a:solidFill>
                  <a:schemeClr val="bg1"/>
                </a:solidFill>
              </a:rPr>
              <a:t>каби</a:t>
            </a:r>
            <a:r>
              <a:rPr lang="ru-RU" sz="1400" b="1" dirty="0">
                <a:solidFill>
                  <a:schemeClr val="bg1"/>
                </a:solidFill>
              </a:rPr>
              <a:t> </a:t>
            </a:r>
            <a:r>
              <a:rPr lang="ru-RU" sz="1400" b="1" dirty="0" err="1">
                <a:solidFill>
                  <a:schemeClr val="bg1"/>
                </a:solidFill>
              </a:rPr>
              <a:t>масалалар</a:t>
            </a:r>
            <a:r>
              <a:rPr lang="ru-RU" sz="1400" b="1" dirty="0">
                <a:solidFill>
                  <a:schemeClr val="bg1"/>
                </a:solidFill>
              </a:rPr>
              <a:t> </a:t>
            </a:r>
            <a:r>
              <a:rPr lang="ru-RU" sz="1400" b="1" dirty="0" err="1">
                <a:solidFill>
                  <a:schemeClr val="bg1"/>
                </a:solidFill>
              </a:rPr>
              <a:t>аниқлаштирилади</a:t>
            </a:r>
            <a:r>
              <a:rPr lang="ru-RU" sz="1400" b="1" dirty="0">
                <a:solidFill>
                  <a:schemeClr val="bg1"/>
                </a:solidFill>
              </a:rPr>
              <a:t>. </a:t>
            </a:r>
            <a:r>
              <a:rPr lang="ru-RU" sz="1400" b="1" dirty="0" err="1">
                <a:solidFill>
                  <a:schemeClr val="bg1"/>
                </a:solidFill>
              </a:rPr>
              <a:t>Ишчиларнинг</a:t>
            </a:r>
            <a:r>
              <a:rPr lang="ru-RU" sz="1400" b="1" dirty="0">
                <a:solidFill>
                  <a:schemeClr val="bg1"/>
                </a:solidFill>
              </a:rPr>
              <a:t> </a:t>
            </a:r>
            <a:r>
              <a:rPr lang="ru-RU" sz="1400" b="1" dirty="0" err="1">
                <a:solidFill>
                  <a:schemeClr val="bg1"/>
                </a:solidFill>
              </a:rPr>
              <a:t>турли</a:t>
            </a:r>
            <a:r>
              <a:rPr lang="ru-RU" sz="1400" b="1" dirty="0">
                <a:solidFill>
                  <a:schemeClr val="bg1"/>
                </a:solidFill>
              </a:rPr>
              <a:t> </a:t>
            </a:r>
            <a:r>
              <a:rPr lang="ru-RU" sz="1400" b="1" dirty="0" err="1">
                <a:solidFill>
                  <a:schemeClr val="bg1"/>
                </a:solidFill>
              </a:rPr>
              <a:t>тоифалари</a:t>
            </a:r>
            <a:r>
              <a:rPr lang="ru-RU" sz="1400" b="1" dirty="0">
                <a:solidFill>
                  <a:schemeClr val="bg1"/>
                </a:solidFill>
              </a:rPr>
              <a:t> </a:t>
            </a:r>
            <a:r>
              <a:rPr lang="ru-RU" sz="1400" b="1" dirty="0" err="1">
                <a:solidFill>
                  <a:schemeClr val="bg1"/>
                </a:solidFill>
              </a:rPr>
              <a:t>бир</a:t>
            </a:r>
            <a:r>
              <a:rPr lang="ru-RU" sz="1400" b="1" dirty="0">
                <a:solidFill>
                  <a:schemeClr val="bg1"/>
                </a:solidFill>
              </a:rPr>
              <a:t> </a:t>
            </a:r>
            <a:r>
              <a:rPr lang="ru-RU" sz="1400" b="1" dirty="0" err="1">
                <a:solidFill>
                  <a:schemeClr val="bg1"/>
                </a:solidFill>
              </a:rPr>
              <a:t>йилда</a:t>
            </a:r>
            <a:r>
              <a:rPr lang="ru-RU" sz="1400" b="1" dirty="0">
                <a:solidFill>
                  <a:schemeClr val="bg1"/>
                </a:solidFill>
              </a:rPr>
              <a:t> </a:t>
            </a:r>
            <a:r>
              <a:rPr lang="ru-RU" sz="1400" b="1" dirty="0" err="1">
                <a:solidFill>
                  <a:schemeClr val="bg1"/>
                </a:solidFill>
              </a:rPr>
              <a:t>оладиган</a:t>
            </a:r>
            <a:r>
              <a:rPr lang="ru-RU" sz="1400" b="1" dirty="0">
                <a:solidFill>
                  <a:schemeClr val="bg1"/>
                </a:solidFill>
              </a:rPr>
              <a:t> </a:t>
            </a:r>
            <a:r>
              <a:rPr lang="ru-RU" sz="1400" b="1" dirty="0" err="1">
                <a:solidFill>
                  <a:schemeClr val="bg1"/>
                </a:solidFill>
              </a:rPr>
              <a:t>энг</a:t>
            </a:r>
            <a:r>
              <a:rPr lang="ru-RU" sz="1400" b="1" dirty="0">
                <a:solidFill>
                  <a:schemeClr val="bg1"/>
                </a:solidFill>
              </a:rPr>
              <a:t> </a:t>
            </a:r>
            <a:r>
              <a:rPr lang="ru-RU" sz="1400" b="1" dirty="0" err="1">
                <a:solidFill>
                  <a:schemeClr val="bg1"/>
                </a:solidFill>
              </a:rPr>
              <a:t>кўп</a:t>
            </a:r>
            <a:r>
              <a:rPr lang="ru-RU" sz="1400" b="1" dirty="0">
                <a:solidFill>
                  <a:schemeClr val="bg1"/>
                </a:solidFill>
              </a:rPr>
              <a:t> </a:t>
            </a:r>
            <a:r>
              <a:rPr lang="ru-RU" sz="1400" b="1" dirty="0" err="1">
                <a:solidFill>
                  <a:schemeClr val="bg1"/>
                </a:solidFill>
              </a:rPr>
              <a:t>ҳақ</a:t>
            </a:r>
            <a:r>
              <a:rPr lang="ru-RU" sz="1400" b="1" dirty="0">
                <a:solidFill>
                  <a:schemeClr val="bg1"/>
                </a:solidFill>
              </a:rPr>
              <a:t> </a:t>
            </a:r>
            <a:r>
              <a:rPr lang="ru-RU" sz="1400" b="1" dirty="0" err="1">
                <a:solidFill>
                  <a:schemeClr val="bg1"/>
                </a:solidFill>
              </a:rPr>
              <a:t>миқдори</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уни</a:t>
            </a:r>
            <a:r>
              <a:rPr lang="ru-RU" sz="1400" b="1" dirty="0">
                <a:solidFill>
                  <a:schemeClr val="bg1"/>
                </a:solidFill>
              </a:rPr>
              <a:t> </a:t>
            </a:r>
            <a:r>
              <a:rPr lang="ru-RU" sz="1400" b="1" dirty="0" err="1">
                <a:solidFill>
                  <a:schemeClr val="bg1"/>
                </a:solidFill>
              </a:rPr>
              <a:t>ҳисоблаш</a:t>
            </a:r>
            <a:r>
              <a:rPr lang="ru-RU" sz="1400" b="1" dirty="0">
                <a:solidFill>
                  <a:schemeClr val="bg1"/>
                </a:solidFill>
              </a:rPr>
              <a:t> </a:t>
            </a:r>
            <a:r>
              <a:rPr lang="ru-RU" sz="1400" b="1" dirty="0" err="1">
                <a:solidFill>
                  <a:schemeClr val="bg1"/>
                </a:solidFill>
              </a:rPr>
              <a:t>тартиби</a:t>
            </a:r>
            <a:r>
              <a:rPr lang="ru-RU" sz="1400" b="1" dirty="0">
                <a:solidFill>
                  <a:schemeClr val="bg1"/>
                </a:solidFill>
              </a:rPr>
              <a:t> </a:t>
            </a:r>
            <a:r>
              <a:rPr lang="ru-RU" sz="1400" b="1" dirty="0" err="1">
                <a:solidFill>
                  <a:schemeClr val="bg1"/>
                </a:solidFill>
              </a:rPr>
              <a:t>белгиланади</a:t>
            </a:r>
            <a:r>
              <a:rPr lang="ru-RU" sz="1400" b="1" dirty="0">
                <a:solidFill>
                  <a:schemeClr val="bg1"/>
                </a:solidFill>
              </a:rPr>
              <a:t>.</a:t>
            </a:r>
            <a:endParaRPr lang="ru-RU" sz="1400" b="1" dirty="0">
              <a:solidFill>
                <a:schemeClr val="bg1"/>
              </a:solidFill>
            </a:endParaRPr>
          </a:p>
          <a:p>
            <a:r>
              <a:rPr lang="en-US" sz="1400" b="1" dirty="0">
                <a:solidFill>
                  <a:schemeClr val="bg1"/>
                </a:solidFill>
              </a:rPr>
              <a:t>A</a:t>
            </a:r>
            <a:r>
              <a:rPr lang="ru-RU" sz="1400" b="1" dirty="0" err="1">
                <a:solidFill>
                  <a:schemeClr val="bg1"/>
                </a:solidFill>
              </a:rPr>
              <a:t>гар</a:t>
            </a:r>
            <a:r>
              <a:rPr lang="ru-RU" sz="1400" b="1" dirty="0">
                <a:solidFill>
                  <a:schemeClr val="bg1"/>
                </a:solidFill>
              </a:rPr>
              <a:t> </a:t>
            </a:r>
            <a:r>
              <a:rPr lang="ru-RU" sz="1400" b="1" dirty="0" err="1">
                <a:solidFill>
                  <a:schemeClr val="bg1"/>
                </a:solidFill>
              </a:rPr>
              <a:t>хизматга</a:t>
            </a:r>
            <a:r>
              <a:rPr lang="ru-RU" sz="1400" b="1" dirty="0">
                <a:solidFill>
                  <a:schemeClr val="bg1"/>
                </a:solidFill>
              </a:rPr>
              <a:t> </a:t>
            </a:r>
            <a:r>
              <a:rPr lang="ru-RU" sz="1400" b="1" dirty="0" err="1">
                <a:solidFill>
                  <a:schemeClr val="bg1"/>
                </a:solidFill>
              </a:rPr>
              <a:t>оид</a:t>
            </a:r>
            <a:r>
              <a:rPr lang="ru-RU" sz="1400" b="1" dirty="0">
                <a:solidFill>
                  <a:schemeClr val="bg1"/>
                </a:solidFill>
              </a:rPr>
              <a:t> </a:t>
            </a:r>
            <a:r>
              <a:rPr lang="ru-RU" sz="1400" b="1" dirty="0" err="1">
                <a:solidFill>
                  <a:schemeClr val="bg1"/>
                </a:solidFill>
              </a:rPr>
              <a:t>муносабатлар</a:t>
            </a:r>
            <a:r>
              <a:rPr lang="ru-RU" sz="1400" b="1" dirty="0">
                <a:solidFill>
                  <a:schemeClr val="bg1"/>
                </a:solidFill>
              </a:rPr>
              <a:t> </a:t>
            </a:r>
            <a:r>
              <a:rPr lang="ru-RU" sz="1400" b="1" dirty="0" err="1">
                <a:solidFill>
                  <a:schemeClr val="bg1"/>
                </a:solidFill>
              </a:rPr>
              <a:t>тугатилгандан</a:t>
            </a:r>
            <a:r>
              <a:rPr lang="ru-RU" sz="1400" b="1" dirty="0">
                <a:solidFill>
                  <a:schemeClr val="bg1"/>
                </a:solidFill>
              </a:rPr>
              <a:t> </a:t>
            </a:r>
            <a:r>
              <a:rPr lang="ru-RU" sz="1400" b="1" dirty="0" err="1">
                <a:solidFill>
                  <a:schemeClr val="bg1"/>
                </a:solidFill>
              </a:rPr>
              <a:t>сўнг</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хизматчиси</a:t>
            </a:r>
            <a:r>
              <a:rPr lang="ru-RU" sz="1400" b="1" dirty="0">
                <a:solidFill>
                  <a:schemeClr val="bg1"/>
                </a:solidFill>
              </a:rPr>
              <a:t> </a:t>
            </a:r>
            <a:r>
              <a:rPr lang="ru-RU" sz="1400" b="1" dirty="0" err="1">
                <a:solidFill>
                  <a:schemeClr val="bg1"/>
                </a:solidFill>
              </a:rPr>
              <a:t>ўзининг</a:t>
            </a:r>
            <a:r>
              <a:rPr lang="ru-RU" sz="1400" b="1" dirty="0">
                <a:solidFill>
                  <a:schemeClr val="bg1"/>
                </a:solidFill>
              </a:rPr>
              <a:t> </a:t>
            </a:r>
            <a:r>
              <a:rPr lang="ru-RU" sz="1400" b="1" dirty="0" err="1">
                <a:solidFill>
                  <a:schemeClr val="bg1"/>
                </a:solidFill>
              </a:rPr>
              <a:t>охирги</a:t>
            </a:r>
            <a:r>
              <a:rPr lang="ru-RU" sz="1400" b="1" dirty="0">
                <a:solidFill>
                  <a:schemeClr val="bg1"/>
                </a:solidFill>
              </a:rPr>
              <a:t> </a:t>
            </a:r>
            <a:r>
              <a:rPr lang="ru-RU" sz="1400" b="1" dirty="0" err="1">
                <a:solidFill>
                  <a:schemeClr val="bg1"/>
                </a:solidFill>
              </a:rPr>
              <a:t>беш</a:t>
            </a:r>
            <a:r>
              <a:rPr lang="ru-RU" sz="1400" b="1" dirty="0">
                <a:solidFill>
                  <a:schemeClr val="bg1"/>
                </a:solidFill>
              </a:rPr>
              <a:t> </a:t>
            </a:r>
            <a:r>
              <a:rPr lang="ru-RU" sz="1400" b="1" dirty="0" err="1">
                <a:solidFill>
                  <a:schemeClr val="bg1"/>
                </a:solidFill>
              </a:rPr>
              <a:t>йиллик</a:t>
            </a:r>
            <a:r>
              <a:rPr lang="ru-RU" sz="1400" b="1" dirty="0">
                <a:solidFill>
                  <a:schemeClr val="bg1"/>
                </a:solidFill>
              </a:rPr>
              <a:t> </a:t>
            </a:r>
            <a:r>
              <a:rPr lang="ru-RU" sz="1400" b="1" dirty="0" err="1">
                <a:solidFill>
                  <a:schemeClr val="bg1"/>
                </a:solidFill>
              </a:rPr>
              <a:t>хизмат</a:t>
            </a:r>
            <a:r>
              <a:rPr lang="ru-RU" sz="1400" b="1" dirty="0">
                <a:solidFill>
                  <a:schemeClr val="bg1"/>
                </a:solidFill>
              </a:rPr>
              <a:t> </a:t>
            </a:r>
            <a:r>
              <a:rPr lang="ru-RU" sz="1400" b="1" dirty="0" err="1">
                <a:solidFill>
                  <a:schemeClr val="bg1"/>
                </a:solidFill>
              </a:rPr>
              <a:t>фаолияти</a:t>
            </a:r>
            <a:r>
              <a:rPr lang="ru-RU" sz="1400" b="1" dirty="0">
                <a:solidFill>
                  <a:schemeClr val="bg1"/>
                </a:solidFill>
              </a:rPr>
              <a:t> </a:t>
            </a:r>
            <a:r>
              <a:rPr lang="ru-RU" sz="1400" b="1" dirty="0" err="1">
                <a:solidFill>
                  <a:schemeClr val="bg1"/>
                </a:solidFill>
              </a:rPr>
              <a:t>билан</a:t>
            </a:r>
            <a:r>
              <a:rPr lang="ru-RU" sz="1400" b="1" dirty="0">
                <a:solidFill>
                  <a:schemeClr val="bg1"/>
                </a:solidFill>
              </a:rPr>
              <a:t> </a:t>
            </a:r>
            <a:r>
              <a:rPr lang="ru-RU" sz="1400" b="1" dirty="0" err="1">
                <a:solidFill>
                  <a:schemeClr val="bg1"/>
                </a:solidFill>
              </a:rPr>
              <a:t>боғлиқ</a:t>
            </a:r>
            <a:r>
              <a:rPr lang="ru-RU" sz="1400" b="1" dirty="0">
                <a:solidFill>
                  <a:schemeClr val="bg1"/>
                </a:solidFill>
              </a:rPr>
              <a:t> </a:t>
            </a:r>
            <a:r>
              <a:rPr lang="ru-RU" sz="1400" b="1" dirty="0" err="1">
                <a:solidFill>
                  <a:schemeClr val="bg1"/>
                </a:solidFill>
              </a:rPr>
              <a:t>ишда</a:t>
            </a:r>
            <a:r>
              <a:rPr lang="ru-RU" sz="1400" b="1" dirty="0">
                <a:solidFill>
                  <a:schemeClr val="bg1"/>
                </a:solidFill>
              </a:rPr>
              <a:t> </a:t>
            </a:r>
            <a:r>
              <a:rPr lang="ru-RU" sz="1400" b="1" dirty="0" err="1">
                <a:solidFill>
                  <a:schemeClr val="bg1"/>
                </a:solidFill>
              </a:rPr>
              <a:t>ишласа</a:t>
            </a:r>
            <a:r>
              <a:rPr lang="ru-RU" sz="1400" b="1" dirty="0">
                <a:solidFill>
                  <a:schemeClr val="bg1"/>
                </a:solidFill>
              </a:rPr>
              <a:t>, </a:t>
            </a:r>
            <a:r>
              <a:rPr lang="ru-RU" sz="1400" b="1" dirty="0" err="1">
                <a:solidFill>
                  <a:schemeClr val="bg1"/>
                </a:solidFill>
              </a:rPr>
              <a:t>охирги</a:t>
            </a:r>
            <a:r>
              <a:rPr lang="ru-RU" sz="1400" b="1" dirty="0">
                <a:solidFill>
                  <a:schemeClr val="bg1"/>
                </a:solidFill>
              </a:rPr>
              <a:t> </a:t>
            </a:r>
            <a:r>
              <a:rPr lang="ru-RU" sz="1400" b="1" dirty="0" err="1">
                <a:solidFill>
                  <a:schemeClr val="bg1"/>
                </a:solidFill>
              </a:rPr>
              <a:t>хизмат</a:t>
            </a:r>
            <a:r>
              <a:rPr lang="ru-RU" sz="1400" b="1" dirty="0">
                <a:solidFill>
                  <a:schemeClr val="bg1"/>
                </a:solidFill>
              </a:rPr>
              <a:t> </a:t>
            </a:r>
            <a:r>
              <a:rPr lang="ru-RU" sz="1400" b="1" dirty="0" err="1">
                <a:solidFill>
                  <a:schemeClr val="bg1"/>
                </a:solidFill>
              </a:rPr>
              <a:t>жойида</a:t>
            </a:r>
            <a:r>
              <a:rPr lang="ru-RU" sz="1400" b="1" dirty="0">
                <a:solidFill>
                  <a:schemeClr val="bg1"/>
                </a:solidFill>
              </a:rPr>
              <a:t> </a:t>
            </a:r>
            <a:r>
              <a:rPr lang="ru-RU" sz="1400" b="1" dirty="0" err="1">
                <a:solidFill>
                  <a:schemeClr val="bg1"/>
                </a:solidFill>
              </a:rPr>
              <a:t>буни</a:t>
            </a:r>
            <a:r>
              <a:rPr lang="ru-RU" sz="1400" b="1" dirty="0">
                <a:solidFill>
                  <a:schemeClr val="bg1"/>
                </a:solidFill>
              </a:rPr>
              <a:t> </a:t>
            </a:r>
            <a:r>
              <a:rPr lang="ru-RU" sz="1400" b="1" dirty="0" err="1">
                <a:solidFill>
                  <a:schemeClr val="bg1"/>
                </a:solidFill>
              </a:rPr>
              <a:t>эълон</a:t>
            </a:r>
            <a:r>
              <a:rPr lang="ru-RU" sz="1400" b="1" dirty="0">
                <a:solidFill>
                  <a:schemeClr val="bg1"/>
                </a:solidFill>
              </a:rPr>
              <a:t> </a:t>
            </a:r>
            <a:r>
              <a:rPr lang="ru-RU" sz="1400" b="1" dirty="0" err="1">
                <a:solidFill>
                  <a:schemeClr val="bg1"/>
                </a:solidFill>
              </a:rPr>
              <a:t>қилиши</a:t>
            </a:r>
            <a:r>
              <a:rPr lang="ru-RU" sz="1400" b="1" dirty="0">
                <a:solidFill>
                  <a:schemeClr val="bg1"/>
                </a:solidFill>
              </a:rPr>
              <a:t> </a:t>
            </a:r>
            <a:r>
              <a:rPr lang="ru-RU" sz="1400" b="1" dirty="0" err="1">
                <a:solidFill>
                  <a:schemeClr val="bg1"/>
                </a:solidFill>
              </a:rPr>
              <a:t>керак</a:t>
            </a:r>
            <a:r>
              <a:rPr lang="ru-RU" sz="1400" b="1" dirty="0">
                <a:solidFill>
                  <a:schemeClr val="bg1"/>
                </a:solidFill>
              </a:rPr>
              <a:t>. </a:t>
            </a:r>
            <a:r>
              <a:rPr lang="ru-RU" sz="1400" b="1" dirty="0" err="1">
                <a:solidFill>
                  <a:schemeClr val="bg1"/>
                </a:solidFill>
              </a:rPr>
              <a:t>Унинг</a:t>
            </a:r>
            <a:r>
              <a:rPr lang="ru-RU" sz="1400" b="1" dirty="0">
                <a:solidFill>
                  <a:schemeClr val="bg1"/>
                </a:solidFill>
              </a:rPr>
              <a:t> </a:t>
            </a:r>
            <a:r>
              <a:rPr lang="ru-RU" sz="1400" b="1" dirty="0" err="1">
                <a:solidFill>
                  <a:schemeClr val="bg1"/>
                </a:solidFill>
              </a:rPr>
              <a:t>фаолияти</a:t>
            </a:r>
            <a:r>
              <a:rPr lang="ru-RU" sz="1400" b="1" dirty="0">
                <a:solidFill>
                  <a:schemeClr val="bg1"/>
                </a:solidFill>
              </a:rPr>
              <a:t>, </a:t>
            </a:r>
            <a:r>
              <a:rPr lang="ru-RU" sz="1400" b="1" dirty="0" err="1">
                <a:solidFill>
                  <a:schemeClr val="bg1"/>
                </a:solidFill>
              </a:rPr>
              <a:t>агар</a:t>
            </a:r>
            <a:r>
              <a:rPr lang="ru-RU" sz="1400" b="1" dirty="0">
                <a:solidFill>
                  <a:schemeClr val="bg1"/>
                </a:solidFill>
              </a:rPr>
              <a:t> </a:t>
            </a:r>
            <a:r>
              <a:rPr lang="ru-RU" sz="1400" b="1" dirty="0" err="1">
                <a:solidFill>
                  <a:schemeClr val="bg1"/>
                </a:solidFill>
              </a:rPr>
              <a:t>хизмат</a:t>
            </a:r>
            <a:r>
              <a:rPr lang="ru-RU" sz="1400" b="1" dirty="0">
                <a:solidFill>
                  <a:schemeClr val="bg1"/>
                </a:solidFill>
              </a:rPr>
              <a:t> </a:t>
            </a:r>
            <a:r>
              <a:rPr lang="ru-RU" sz="1400" b="1" dirty="0" err="1">
                <a:solidFill>
                  <a:schemeClr val="bg1"/>
                </a:solidFill>
              </a:rPr>
              <a:t>манфаатлари</a:t>
            </a:r>
            <a:r>
              <a:rPr lang="ru-RU" sz="1400" b="1" dirty="0">
                <a:solidFill>
                  <a:schemeClr val="bg1"/>
                </a:solidFill>
              </a:rPr>
              <a:t> </a:t>
            </a:r>
            <a:r>
              <a:rPr lang="ru-RU" sz="1400" b="1" dirty="0" err="1">
                <a:solidFill>
                  <a:schemeClr val="bg1"/>
                </a:solidFill>
              </a:rPr>
              <a:t>учун</a:t>
            </a:r>
            <a:r>
              <a:rPr lang="ru-RU" sz="1400" b="1" dirty="0">
                <a:solidFill>
                  <a:schemeClr val="bg1"/>
                </a:solidFill>
              </a:rPr>
              <a:t> </a:t>
            </a:r>
            <a:r>
              <a:rPr lang="ru-RU" sz="1400" b="1" dirty="0" err="1">
                <a:solidFill>
                  <a:schemeClr val="bg1"/>
                </a:solidFill>
              </a:rPr>
              <a:t>зарар</a:t>
            </a:r>
            <a:r>
              <a:rPr lang="ru-RU" sz="1400" b="1" dirty="0">
                <a:solidFill>
                  <a:schemeClr val="bg1"/>
                </a:solidFill>
              </a:rPr>
              <a:t> </a:t>
            </a:r>
            <a:r>
              <a:rPr lang="ru-RU" sz="1400" b="1" dirty="0" err="1">
                <a:solidFill>
                  <a:schemeClr val="bg1"/>
                </a:solidFill>
              </a:rPr>
              <a:t>етказиши</a:t>
            </a:r>
            <a:r>
              <a:rPr lang="ru-RU" sz="1400" b="1" dirty="0">
                <a:solidFill>
                  <a:schemeClr val="bg1"/>
                </a:solidFill>
              </a:rPr>
              <a:t> </a:t>
            </a:r>
            <a:r>
              <a:rPr lang="ru-RU" sz="1400" b="1" dirty="0" err="1">
                <a:solidFill>
                  <a:schemeClr val="bg1"/>
                </a:solidFill>
              </a:rPr>
              <a:t>мумкин</a:t>
            </a:r>
            <a:r>
              <a:rPr lang="ru-RU" sz="1400" b="1" dirty="0">
                <a:solidFill>
                  <a:schemeClr val="bg1"/>
                </a:solidFill>
              </a:rPr>
              <a:t> </a:t>
            </a:r>
            <a:r>
              <a:rPr lang="ru-RU" sz="1400" b="1" dirty="0" err="1">
                <a:solidFill>
                  <a:schemeClr val="bg1"/>
                </a:solidFill>
              </a:rPr>
              <a:t>бўлса</a:t>
            </a:r>
            <a:r>
              <a:rPr lang="ru-RU" sz="1400" b="1" dirty="0">
                <a:solidFill>
                  <a:schemeClr val="bg1"/>
                </a:solidFill>
              </a:rPr>
              <a:t>, </a:t>
            </a:r>
            <a:r>
              <a:rPr lang="ru-RU" sz="1400" b="1" dirty="0" err="1">
                <a:solidFill>
                  <a:schemeClr val="bg1"/>
                </a:solidFill>
              </a:rPr>
              <a:t>таъқиқланади</a:t>
            </a:r>
            <a:r>
              <a:rPr lang="ru-RU" sz="1400" b="1" dirty="0">
                <a:solidFill>
                  <a:schemeClr val="bg1"/>
                </a:solidFill>
              </a:rPr>
              <a:t>. </a:t>
            </a:r>
            <a:r>
              <a:rPr lang="ru-RU" sz="1400" b="1" dirty="0" err="1">
                <a:solidFill>
                  <a:schemeClr val="bg1"/>
                </a:solidFill>
              </a:rPr>
              <a:t>Бу</a:t>
            </a:r>
            <a:r>
              <a:rPr lang="ru-RU" sz="1400" b="1" dirty="0">
                <a:solidFill>
                  <a:schemeClr val="bg1"/>
                </a:solidFill>
              </a:rPr>
              <a:t> </a:t>
            </a:r>
            <a:r>
              <a:rPr lang="ru-RU" sz="1400" b="1" dirty="0" err="1">
                <a:solidFill>
                  <a:schemeClr val="bg1"/>
                </a:solidFill>
              </a:rPr>
              <a:t>таъқиқ</a:t>
            </a:r>
            <a:r>
              <a:rPr lang="ru-RU" sz="1400" b="1" dirty="0">
                <a:solidFill>
                  <a:schemeClr val="bg1"/>
                </a:solidFill>
              </a:rPr>
              <a:t> </a:t>
            </a: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хизматининг</a:t>
            </a:r>
            <a:r>
              <a:rPr lang="ru-RU" sz="1400" b="1" dirty="0">
                <a:solidFill>
                  <a:schemeClr val="bg1"/>
                </a:solidFill>
              </a:rPr>
              <a:t> </a:t>
            </a:r>
            <a:r>
              <a:rPr lang="ru-RU" sz="1400" b="1" dirty="0" err="1">
                <a:solidFill>
                  <a:schemeClr val="bg1"/>
                </a:solidFill>
              </a:rPr>
              <a:t>енг</a:t>
            </a:r>
            <a:r>
              <a:rPr lang="ru-RU" sz="1400" b="1" dirty="0">
                <a:solidFill>
                  <a:schemeClr val="bg1"/>
                </a:solidFill>
              </a:rPr>
              <a:t> </a:t>
            </a:r>
            <a:r>
              <a:rPr lang="ru-RU" sz="1400" b="1" dirty="0" err="1">
                <a:solidFill>
                  <a:schemeClr val="bg1"/>
                </a:solidFill>
              </a:rPr>
              <a:t>юқори</a:t>
            </a:r>
            <a:r>
              <a:rPr lang="ru-RU" sz="1400" b="1" dirty="0">
                <a:solidFill>
                  <a:schemeClr val="bg1"/>
                </a:solidFill>
              </a:rPr>
              <a:t> </a:t>
            </a:r>
            <a:r>
              <a:rPr lang="ru-RU" sz="1400" b="1" dirty="0" err="1">
                <a:solidFill>
                  <a:schemeClr val="bg1"/>
                </a:solidFill>
              </a:rPr>
              <a:t>инстанцияси</a:t>
            </a:r>
            <a:r>
              <a:rPr lang="ru-RU" sz="1400" b="1" dirty="0">
                <a:solidFill>
                  <a:schemeClr val="bg1"/>
                </a:solidFill>
              </a:rPr>
              <a:t> </a:t>
            </a:r>
            <a:r>
              <a:rPr lang="ru-RU" sz="1400" b="1" dirty="0" err="1">
                <a:solidFill>
                  <a:schemeClr val="bg1"/>
                </a:solidFill>
              </a:rPr>
              <a:t>томонидан</a:t>
            </a:r>
            <a:r>
              <a:rPr lang="ru-RU" sz="1400" b="1" dirty="0">
                <a:solidFill>
                  <a:schemeClr val="bg1"/>
                </a:solidFill>
              </a:rPr>
              <a:t> </a:t>
            </a:r>
            <a:r>
              <a:rPr lang="ru-RU" sz="1400" b="1" dirty="0" err="1">
                <a:solidFill>
                  <a:schemeClr val="bg1"/>
                </a:solidFill>
              </a:rPr>
              <a:t>жорий</a:t>
            </a:r>
            <a:r>
              <a:rPr lang="ru-RU" sz="1400" b="1" dirty="0">
                <a:solidFill>
                  <a:schemeClr val="bg1"/>
                </a:solidFill>
              </a:rPr>
              <a:t> </a:t>
            </a:r>
            <a:r>
              <a:rPr lang="ru-RU" sz="1400" b="1" dirty="0" err="1">
                <a:solidFill>
                  <a:schemeClr val="bg1"/>
                </a:solidFill>
              </a:rPr>
              <a:t>этилади</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хизмат</a:t>
            </a:r>
            <a:r>
              <a:rPr lang="ru-RU" sz="1400" b="1" dirty="0">
                <a:solidFill>
                  <a:schemeClr val="bg1"/>
                </a:solidFill>
              </a:rPr>
              <a:t> </a:t>
            </a:r>
            <a:r>
              <a:rPr lang="ru-RU" sz="1400" b="1" dirty="0" err="1">
                <a:solidFill>
                  <a:schemeClr val="bg1"/>
                </a:solidFill>
              </a:rPr>
              <a:t>муносабатлари</a:t>
            </a:r>
            <a:r>
              <a:rPr lang="ru-RU" sz="1400" b="1" dirty="0">
                <a:solidFill>
                  <a:schemeClr val="bg1"/>
                </a:solidFill>
              </a:rPr>
              <a:t> </a:t>
            </a:r>
            <a:r>
              <a:rPr lang="ru-RU" sz="1400" b="1" dirty="0" err="1">
                <a:solidFill>
                  <a:schemeClr val="bg1"/>
                </a:solidFill>
              </a:rPr>
              <a:t>тугаганидан</a:t>
            </a:r>
            <a:r>
              <a:rPr lang="ru-RU" sz="1400" b="1" dirty="0">
                <a:solidFill>
                  <a:schemeClr val="bg1"/>
                </a:solidFill>
              </a:rPr>
              <a:t> </a:t>
            </a:r>
            <a:r>
              <a:rPr lang="ru-RU" sz="1400" b="1" dirty="0" err="1">
                <a:solidFill>
                  <a:schemeClr val="bg1"/>
                </a:solidFill>
              </a:rPr>
              <a:t>кейин</a:t>
            </a:r>
            <a:r>
              <a:rPr lang="ru-RU" sz="1400" b="1" dirty="0">
                <a:solidFill>
                  <a:schemeClr val="bg1"/>
                </a:solidFill>
              </a:rPr>
              <a:t> 5 </a:t>
            </a:r>
            <a:r>
              <a:rPr lang="ru-RU" sz="1400" b="1" dirty="0" err="1">
                <a:solidFill>
                  <a:schemeClr val="bg1"/>
                </a:solidFill>
              </a:rPr>
              <a:t>йил</a:t>
            </a:r>
            <a:r>
              <a:rPr lang="ru-RU" sz="1400" b="1" dirty="0">
                <a:solidFill>
                  <a:schemeClr val="bg1"/>
                </a:solidFill>
              </a:rPr>
              <a:t> </a:t>
            </a:r>
            <a:r>
              <a:rPr lang="ru-RU" sz="1400" b="1" dirty="0" err="1">
                <a:solidFill>
                  <a:schemeClr val="bg1"/>
                </a:solidFill>
              </a:rPr>
              <a:t>ўтгач</a:t>
            </a:r>
            <a:r>
              <a:rPr lang="ru-RU" sz="1400" b="1" dirty="0">
                <a:solidFill>
                  <a:schemeClr val="bg1"/>
                </a:solidFill>
              </a:rPr>
              <a:t> </a:t>
            </a:r>
            <a:r>
              <a:rPr lang="ru-RU" sz="1400" b="1" dirty="0" err="1">
                <a:solidFill>
                  <a:schemeClr val="bg1"/>
                </a:solidFill>
              </a:rPr>
              <a:t>тугайди</a:t>
            </a:r>
            <a:r>
              <a:rPr lang="ru-RU" sz="1400" b="1" dirty="0">
                <a:solidFill>
                  <a:schemeClr val="bg1"/>
                </a:solidFill>
              </a:rPr>
              <a:t>.</a:t>
            </a:r>
            <a:br>
              <a:rPr lang="ru-RU" sz="1400" b="1" dirty="0">
                <a:solidFill>
                  <a:schemeClr val="bg1"/>
                </a:solidFill>
              </a:rPr>
            </a:b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хизматчиларининг</a:t>
            </a:r>
            <a:r>
              <a:rPr lang="ru-RU" sz="1400" b="1" dirty="0">
                <a:solidFill>
                  <a:schemeClr val="bg1"/>
                </a:solidFill>
              </a:rPr>
              <a:t> </a:t>
            </a:r>
            <a:r>
              <a:rPr lang="ru-RU" sz="1400" b="1" dirty="0" err="1">
                <a:solidFill>
                  <a:schemeClr val="bg1"/>
                </a:solidFill>
              </a:rPr>
              <a:t>зиммасига</a:t>
            </a:r>
            <a:r>
              <a:rPr lang="ru-RU" sz="1400" b="1" dirty="0">
                <a:solidFill>
                  <a:schemeClr val="bg1"/>
                </a:solidFill>
              </a:rPr>
              <a:t> </a:t>
            </a:r>
            <a:r>
              <a:rPr lang="ru-RU" sz="1400" b="1" dirty="0" err="1">
                <a:solidFill>
                  <a:schemeClr val="bg1"/>
                </a:solidFill>
              </a:rPr>
              <a:t>юклатилган</a:t>
            </a:r>
            <a:r>
              <a:rPr lang="ru-RU" sz="1400" b="1" dirty="0">
                <a:solidFill>
                  <a:schemeClr val="bg1"/>
                </a:solidFill>
              </a:rPr>
              <a:t> </a:t>
            </a:r>
            <a:r>
              <a:rPr lang="ru-RU" sz="1400" b="1" dirty="0" err="1">
                <a:solidFill>
                  <a:schemeClr val="bg1"/>
                </a:solidFill>
              </a:rPr>
              <a:t>вазифаларни</a:t>
            </a:r>
            <a:r>
              <a:rPr lang="ru-RU" sz="1400" b="1" dirty="0">
                <a:solidFill>
                  <a:schemeClr val="bg1"/>
                </a:solidFill>
              </a:rPr>
              <a:t> </a:t>
            </a:r>
            <a:r>
              <a:rPr lang="ru-RU" sz="1400" b="1" dirty="0" err="1">
                <a:solidFill>
                  <a:schemeClr val="bg1"/>
                </a:solidFill>
              </a:rPr>
              <a:t>бажармаслиги</a:t>
            </a:r>
            <a:r>
              <a:rPr lang="ru-RU" sz="1400" b="1" dirty="0">
                <a:solidFill>
                  <a:schemeClr val="bg1"/>
                </a:solidFill>
              </a:rPr>
              <a:t> </a:t>
            </a:r>
            <a:r>
              <a:rPr lang="ru-RU" sz="1400" b="1" dirty="0" err="1">
                <a:solidFill>
                  <a:schemeClr val="bg1"/>
                </a:solidFill>
              </a:rPr>
              <a:t>ёки</a:t>
            </a:r>
            <a:r>
              <a:rPr lang="ru-RU" sz="1400" b="1" dirty="0">
                <a:solidFill>
                  <a:schemeClr val="bg1"/>
                </a:solidFill>
              </a:rPr>
              <a:t> </a:t>
            </a:r>
            <a:r>
              <a:rPr lang="ru-RU" sz="1400" b="1" dirty="0" err="1">
                <a:solidFill>
                  <a:schemeClr val="bg1"/>
                </a:solidFill>
              </a:rPr>
              <a:t>лозим</a:t>
            </a:r>
            <a:r>
              <a:rPr lang="ru-RU" sz="1400" b="1" dirty="0">
                <a:solidFill>
                  <a:schemeClr val="bg1"/>
                </a:solidFill>
              </a:rPr>
              <a:t> </a:t>
            </a:r>
            <a:r>
              <a:rPr lang="ru-RU" sz="1400" b="1" dirty="0" err="1">
                <a:solidFill>
                  <a:schemeClr val="bg1"/>
                </a:solidFill>
              </a:rPr>
              <a:t>даражада</a:t>
            </a:r>
            <a:r>
              <a:rPr lang="ru-RU" sz="1400" b="1" dirty="0">
                <a:solidFill>
                  <a:schemeClr val="bg1"/>
                </a:solidFill>
              </a:rPr>
              <a:t> </a:t>
            </a:r>
            <a:r>
              <a:rPr lang="ru-RU" sz="1400" b="1" dirty="0" err="1">
                <a:solidFill>
                  <a:schemeClr val="bg1"/>
                </a:solidFill>
              </a:rPr>
              <a:t>бажармаслиги</a:t>
            </a:r>
            <a:r>
              <a:rPr lang="ru-RU" sz="1400" b="1" dirty="0">
                <a:solidFill>
                  <a:schemeClr val="bg1"/>
                </a:solidFill>
              </a:rPr>
              <a:t> </a:t>
            </a:r>
            <a:r>
              <a:rPr lang="ru-RU" sz="1400" b="1" dirty="0" err="1">
                <a:solidFill>
                  <a:schemeClr val="bg1"/>
                </a:solidFill>
              </a:rPr>
              <a:t>оқибатлари</a:t>
            </a:r>
            <a:r>
              <a:rPr lang="ru-RU" sz="1400" b="1" dirty="0">
                <a:solidFill>
                  <a:schemeClr val="bg1"/>
                </a:solidFill>
              </a:rPr>
              <a:t> </a:t>
            </a:r>
            <a:r>
              <a:rPr lang="ru-RU" sz="1400" b="1" dirty="0" err="1">
                <a:solidFill>
                  <a:schemeClr val="bg1"/>
                </a:solidFill>
              </a:rPr>
              <a:t>батафсил</a:t>
            </a:r>
            <a:r>
              <a:rPr lang="ru-RU" sz="1400" b="1" dirty="0">
                <a:solidFill>
                  <a:schemeClr val="bg1"/>
                </a:solidFill>
              </a:rPr>
              <a:t> </a:t>
            </a:r>
            <a:r>
              <a:rPr lang="ru-RU" sz="1400" b="1" dirty="0" err="1">
                <a:solidFill>
                  <a:schemeClr val="bg1"/>
                </a:solidFill>
              </a:rPr>
              <a:t>тартибга</a:t>
            </a:r>
            <a:r>
              <a:rPr lang="ru-RU" sz="1400" b="1" dirty="0">
                <a:solidFill>
                  <a:schemeClr val="bg1"/>
                </a:solidFill>
              </a:rPr>
              <a:t> </a:t>
            </a:r>
            <a:r>
              <a:rPr lang="ru-RU" sz="1400" b="1" dirty="0" err="1">
                <a:solidFill>
                  <a:schemeClr val="bg1"/>
                </a:solidFill>
              </a:rPr>
              <a:t>солинади</a:t>
            </a:r>
            <a:r>
              <a:rPr lang="ru-RU" sz="1400" b="1" dirty="0">
                <a:solidFill>
                  <a:schemeClr val="bg1"/>
                </a:solidFill>
              </a:rPr>
              <a:t>. Давлат </a:t>
            </a:r>
            <a:r>
              <a:rPr lang="ru-RU" sz="1400" b="1" dirty="0" err="1">
                <a:solidFill>
                  <a:schemeClr val="bg1"/>
                </a:solidFill>
              </a:rPr>
              <a:t>хизматчиси</a:t>
            </a:r>
            <a:r>
              <a:rPr lang="ru-RU" sz="1400" b="1" dirty="0">
                <a:solidFill>
                  <a:schemeClr val="bg1"/>
                </a:solidFill>
              </a:rPr>
              <a:t> (Федерал </a:t>
            </a:r>
            <a:r>
              <a:rPr lang="ru-RU" sz="1400" b="1" dirty="0" err="1">
                <a:solidFill>
                  <a:schemeClr val="bg1"/>
                </a:solidFill>
              </a:rPr>
              <a:t>интизомий</a:t>
            </a:r>
            <a:r>
              <a:rPr lang="ru-RU" sz="1400" b="1" dirty="0">
                <a:solidFill>
                  <a:schemeClr val="bg1"/>
                </a:solidFill>
              </a:rPr>
              <a:t> </a:t>
            </a:r>
            <a:r>
              <a:rPr lang="ru-RU" sz="1400" b="1" dirty="0" err="1">
                <a:solidFill>
                  <a:schemeClr val="bg1"/>
                </a:solidFill>
              </a:rPr>
              <a:t>ҳуқуқ</a:t>
            </a:r>
            <a:r>
              <a:rPr lang="ru-RU" sz="1400" b="1" dirty="0">
                <a:solidFill>
                  <a:schemeClr val="bg1"/>
                </a:solidFill>
              </a:rPr>
              <a:t> </a:t>
            </a:r>
            <a:r>
              <a:rPr lang="ru-RU" sz="1400" b="1" dirty="0" err="1">
                <a:solidFill>
                  <a:schemeClr val="bg1"/>
                </a:solidFill>
              </a:rPr>
              <a:t>ҳақидаги</a:t>
            </a:r>
            <a:r>
              <a:rPr lang="ru-RU" sz="1400" b="1" dirty="0">
                <a:solidFill>
                  <a:schemeClr val="bg1"/>
                </a:solidFill>
              </a:rPr>
              <a:t> </a:t>
            </a:r>
            <a:r>
              <a:rPr lang="ru-RU" sz="1400" b="1" dirty="0" err="1">
                <a:solidFill>
                  <a:schemeClr val="bg1"/>
                </a:solidFill>
              </a:rPr>
              <a:t>низомга</a:t>
            </a:r>
            <a:r>
              <a:rPr lang="ru-RU" sz="1400" b="1" dirty="0">
                <a:solidFill>
                  <a:schemeClr val="bg1"/>
                </a:solidFill>
              </a:rPr>
              <a:t> </a:t>
            </a:r>
            <a:r>
              <a:rPr lang="ru-RU" sz="1400" b="1" dirty="0" err="1">
                <a:solidFill>
                  <a:schemeClr val="bg1"/>
                </a:solidFill>
              </a:rPr>
              <a:t>мувофиқ</a:t>
            </a:r>
            <a:r>
              <a:rPr lang="ru-RU" sz="1400" b="1" dirty="0">
                <a:solidFill>
                  <a:schemeClr val="bg1"/>
                </a:solidFill>
              </a:rPr>
              <a:t>) </a:t>
            </a:r>
            <a:r>
              <a:rPr lang="ru-RU" sz="1400" b="1" dirty="0" err="1">
                <a:solidFill>
                  <a:schemeClr val="bg1"/>
                </a:solidFill>
              </a:rPr>
              <a:t>ўз</a:t>
            </a:r>
            <a:r>
              <a:rPr lang="ru-RU" sz="1400" b="1" dirty="0">
                <a:solidFill>
                  <a:schemeClr val="bg1"/>
                </a:solidFill>
              </a:rPr>
              <a:t> </a:t>
            </a:r>
            <a:r>
              <a:rPr lang="ru-RU" sz="1400" b="1" dirty="0" err="1">
                <a:solidFill>
                  <a:schemeClr val="bg1"/>
                </a:solidFill>
              </a:rPr>
              <a:t>вазифаларини</a:t>
            </a:r>
            <a:r>
              <a:rPr lang="ru-RU" sz="1400" b="1" dirty="0">
                <a:solidFill>
                  <a:schemeClr val="bg1"/>
                </a:solidFill>
              </a:rPr>
              <a:t> </a:t>
            </a:r>
            <a:r>
              <a:rPr lang="ru-RU" sz="1400" b="1" dirty="0" err="1">
                <a:solidFill>
                  <a:schemeClr val="bg1"/>
                </a:solidFill>
              </a:rPr>
              <a:t>бажариш</a:t>
            </a:r>
            <a:r>
              <a:rPr lang="ru-RU" sz="1400" b="1" dirty="0">
                <a:solidFill>
                  <a:schemeClr val="bg1"/>
                </a:solidFill>
              </a:rPr>
              <a:t> </a:t>
            </a:r>
            <a:r>
              <a:rPr lang="ru-RU" sz="1400" b="1" dirty="0" err="1">
                <a:solidFill>
                  <a:schemeClr val="bg1"/>
                </a:solidFill>
              </a:rPr>
              <a:t>тартибини</a:t>
            </a:r>
            <a:r>
              <a:rPr lang="ru-RU" sz="1400" b="1" dirty="0">
                <a:solidFill>
                  <a:schemeClr val="bg1"/>
                </a:solidFill>
              </a:rPr>
              <a:t> </a:t>
            </a:r>
            <a:r>
              <a:rPr lang="ru-RU" sz="1400" b="1" dirty="0" err="1">
                <a:solidFill>
                  <a:schemeClr val="bg1"/>
                </a:solidFill>
              </a:rPr>
              <a:t>бузган</a:t>
            </a:r>
            <a:r>
              <a:rPr lang="ru-RU" sz="1400" b="1" dirty="0">
                <a:solidFill>
                  <a:schemeClr val="bg1"/>
                </a:solidFill>
              </a:rPr>
              <a:t> </a:t>
            </a:r>
            <a:r>
              <a:rPr lang="ru-RU" sz="1400" b="1" dirty="0" err="1">
                <a:solidFill>
                  <a:schemeClr val="bg1"/>
                </a:solidFill>
              </a:rPr>
              <a:t>деб</a:t>
            </a:r>
            <a:r>
              <a:rPr lang="ru-RU" sz="1400" b="1" dirty="0">
                <a:solidFill>
                  <a:schemeClr val="bg1"/>
                </a:solidFill>
              </a:rPr>
              <a:t> </a:t>
            </a:r>
            <a:r>
              <a:rPr lang="ru-RU" sz="1400" b="1" dirty="0" err="1">
                <a:solidFill>
                  <a:schemeClr val="bg1"/>
                </a:solidFill>
              </a:rPr>
              <a:t>топилса</a:t>
            </a:r>
            <a:r>
              <a:rPr lang="ru-RU" sz="1400" b="1" dirty="0">
                <a:solidFill>
                  <a:schemeClr val="bg1"/>
                </a:solidFill>
              </a:rPr>
              <a:t>, </a:t>
            </a:r>
            <a:r>
              <a:rPr lang="ru-RU" sz="1400" b="1" dirty="0" err="1">
                <a:solidFill>
                  <a:schemeClr val="bg1"/>
                </a:solidFill>
              </a:rPr>
              <a:t>жиноят</a:t>
            </a:r>
            <a:r>
              <a:rPr lang="ru-RU" sz="1400" b="1" dirty="0">
                <a:solidFill>
                  <a:schemeClr val="bg1"/>
                </a:solidFill>
              </a:rPr>
              <a:t> </a:t>
            </a:r>
            <a:r>
              <a:rPr lang="ru-RU" sz="1400" b="1" dirty="0" err="1">
                <a:solidFill>
                  <a:schemeClr val="bg1"/>
                </a:solidFill>
              </a:rPr>
              <a:t>содир</a:t>
            </a:r>
            <a:r>
              <a:rPr lang="ru-RU" sz="1400" b="1" dirty="0">
                <a:solidFill>
                  <a:schemeClr val="bg1"/>
                </a:solidFill>
              </a:rPr>
              <a:t> </a:t>
            </a:r>
            <a:r>
              <a:rPr lang="ru-RU" sz="1400" b="1" dirty="0" err="1">
                <a:solidFill>
                  <a:schemeClr val="bg1"/>
                </a:solidFill>
              </a:rPr>
              <a:t>етган</a:t>
            </a:r>
            <a:r>
              <a:rPr lang="ru-RU" sz="1400" b="1" dirty="0">
                <a:solidFill>
                  <a:schemeClr val="bg1"/>
                </a:solidFill>
              </a:rPr>
              <a:t> </a:t>
            </a:r>
            <a:r>
              <a:rPr lang="ru-RU" sz="1400" b="1" dirty="0" err="1">
                <a:solidFill>
                  <a:schemeClr val="bg1"/>
                </a:solidFill>
              </a:rPr>
              <a:t>деб</a:t>
            </a:r>
            <a:r>
              <a:rPr lang="ru-RU" sz="1400" b="1" dirty="0">
                <a:solidFill>
                  <a:schemeClr val="bg1"/>
                </a:solidFill>
              </a:rPr>
              <a:t> </a:t>
            </a:r>
            <a:r>
              <a:rPr lang="ru-RU" sz="1400" b="1" dirty="0" err="1">
                <a:solidFill>
                  <a:schemeClr val="bg1"/>
                </a:solidFill>
              </a:rPr>
              <a:t>ҳисобланади</a:t>
            </a:r>
            <a:r>
              <a:rPr lang="ru-RU" sz="1400" b="1" dirty="0">
                <a:solidFill>
                  <a:schemeClr val="bg1"/>
                </a:solidFill>
              </a:rPr>
              <a:t>.</a:t>
            </a:r>
            <a:br>
              <a:rPr lang="ru-RU" sz="1400" b="1" dirty="0">
                <a:solidFill>
                  <a:schemeClr val="bg1"/>
                </a:solidFill>
              </a:rPr>
            </a:br>
            <a:r>
              <a:rPr lang="ru-RU" sz="1400" b="1" dirty="0" err="1">
                <a:solidFill>
                  <a:schemeClr val="bg1"/>
                </a:solidFill>
              </a:rPr>
              <a:t>Давлат</a:t>
            </a:r>
            <a:r>
              <a:rPr lang="ru-RU" sz="1400" b="1" dirty="0">
                <a:solidFill>
                  <a:schemeClr val="bg1"/>
                </a:solidFill>
              </a:rPr>
              <a:t> </a:t>
            </a:r>
            <a:r>
              <a:rPr lang="ru-RU" sz="1400" b="1" dirty="0" err="1">
                <a:solidFill>
                  <a:schemeClr val="bg1"/>
                </a:solidFill>
              </a:rPr>
              <a:t>хизматига</a:t>
            </a:r>
            <a:r>
              <a:rPr lang="ru-RU" sz="1400" b="1" dirty="0">
                <a:solidFill>
                  <a:schemeClr val="bg1"/>
                </a:solidFill>
              </a:rPr>
              <a:t> </a:t>
            </a:r>
            <a:r>
              <a:rPr lang="ru-RU" sz="1400" b="1" dirty="0" err="1">
                <a:solidFill>
                  <a:schemeClr val="bg1"/>
                </a:solidFill>
              </a:rPr>
              <a:t>боғлиқ</a:t>
            </a:r>
            <a:r>
              <a:rPr lang="ru-RU" sz="1400" b="1" dirty="0">
                <a:solidFill>
                  <a:schemeClr val="bg1"/>
                </a:solidFill>
              </a:rPr>
              <a:t> </a:t>
            </a:r>
            <a:r>
              <a:rPr lang="ru-RU" sz="1400" b="1" dirty="0" err="1">
                <a:solidFill>
                  <a:schemeClr val="bg1"/>
                </a:solidFill>
              </a:rPr>
              <a:t>бўлган</a:t>
            </a:r>
            <a:r>
              <a:rPr lang="ru-RU" sz="1400" b="1" dirty="0">
                <a:solidFill>
                  <a:schemeClr val="bg1"/>
                </a:solidFill>
              </a:rPr>
              <a:t> </a:t>
            </a:r>
            <a:r>
              <a:rPr lang="ru-RU" sz="1400" b="1" dirty="0" err="1">
                <a:solidFill>
                  <a:schemeClr val="bg1"/>
                </a:solidFill>
              </a:rPr>
              <a:t>юқори</a:t>
            </a:r>
            <a:r>
              <a:rPr lang="ru-RU" sz="1400" b="1" dirty="0">
                <a:solidFill>
                  <a:schemeClr val="bg1"/>
                </a:solidFill>
              </a:rPr>
              <a:t> </a:t>
            </a:r>
            <a:r>
              <a:rPr lang="ru-RU" sz="1400" b="1" dirty="0" err="1">
                <a:solidFill>
                  <a:schemeClr val="bg1"/>
                </a:solidFill>
              </a:rPr>
              <a:t>талаб</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чекловларга</a:t>
            </a:r>
            <a:r>
              <a:rPr lang="ru-RU" sz="1400" b="1" dirty="0">
                <a:solidFill>
                  <a:schemeClr val="bg1"/>
                </a:solidFill>
              </a:rPr>
              <a:t> </a:t>
            </a:r>
            <a:r>
              <a:rPr lang="ru-RU" sz="1400" b="1" dirty="0" err="1">
                <a:solidFill>
                  <a:schemeClr val="bg1"/>
                </a:solidFill>
              </a:rPr>
              <a:t>яраша</a:t>
            </a:r>
            <a:r>
              <a:rPr lang="ru-RU" sz="1400" b="1" dirty="0">
                <a:solidFill>
                  <a:schemeClr val="bg1"/>
                </a:solidFill>
              </a:rPr>
              <a:t> </a:t>
            </a:r>
            <a:r>
              <a:rPr lang="ru-RU" sz="1400" b="1" dirty="0" err="1">
                <a:solidFill>
                  <a:schemeClr val="bg1"/>
                </a:solidFill>
              </a:rPr>
              <a:t>Германияда</a:t>
            </a:r>
            <a:r>
              <a:rPr lang="ru-RU" sz="1400" b="1" dirty="0">
                <a:solidFill>
                  <a:schemeClr val="bg1"/>
                </a:solidFill>
              </a:rPr>
              <a:t> </a:t>
            </a:r>
            <a:r>
              <a:rPr lang="ru-RU" sz="1400" b="1" dirty="0" err="1">
                <a:solidFill>
                  <a:schemeClr val="bg1"/>
                </a:solidFill>
              </a:rPr>
              <a:t>юқори</a:t>
            </a:r>
            <a:r>
              <a:rPr lang="ru-RU" sz="1400" b="1" dirty="0">
                <a:solidFill>
                  <a:schemeClr val="bg1"/>
                </a:solidFill>
              </a:rPr>
              <a:t> </a:t>
            </a:r>
            <a:r>
              <a:rPr lang="ru-RU" sz="1400" b="1" dirty="0" err="1">
                <a:solidFill>
                  <a:schemeClr val="bg1"/>
                </a:solidFill>
              </a:rPr>
              <a:t>маош</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бошқа</a:t>
            </a:r>
            <a:r>
              <a:rPr lang="ru-RU" sz="1400" b="1" dirty="0">
                <a:solidFill>
                  <a:schemeClr val="bg1"/>
                </a:solidFill>
              </a:rPr>
              <a:t> </a:t>
            </a:r>
            <a:r>
              <a:rPr lang="ru-RU" sz="1400" b="1" dirty="0" err="1">
                <a:solidFill>
                  <a:schemeClr val="bg1"/>
                </a:solidFill>
              </a:rPr>
              <a:t>тўловлар</a:t>
            </a:r>
            <a:r>
              <a:rPr lang="ru-RU" sz="1400" b="1" dirty="0">
                <a:solidFill>
                  <a:schemeClr val="bg1"/>
                </a:solidFill>
              </a:rPr>
              <a:t>, </a:t>
            </a:r>
            <a:r>
              <a:rPr lang="ru-RU" sz="1400" b="1" dirty="0" err="1">
                <a:solidFill>
                  <a:schemeClr val="bg1"/>
                </a:solidFill>
              </a:rPr>
              <a:t>иш</a:t>
            </a:r>
            <a:r>
              <a:rPr lang="ru-RU" sz="1400" b="1" dirty="0">
                <a:solidFill>
                  <a:schemeClr val="bg1"/>
                </a:solidFill>
              </a:rPr>
              <a:t> </a:t>
            </a:r>
            <a:r>
              <a:rPr lang="ru-RU" sz="1400" b="1" dirty="0" err="1">
                <a:solidFill>
                  <a:schemeClr val="bg1"/>
                </a:solidFill>
              </a:rPr>
              <a:t>жойининг</a:t>
            </a:r>
            <a:r>
              <a:rPr lang="ru-RU" sz="1400" b="1" dirty="0">
                <a:solidFill>
                  <a:schemeClr val="bg1"/>
                </a:solidFill>
              </a:rPr>
              <a:t> </a:t>
            </a:r>
            <a:r>
              <a:rPr lang="ru-RU" sz="1400" b="1" dirty="0" err="1">
                <a:solidFill>
                  <a:schemeClr val="bg1"/>
                </a:solidFill>
              </a:rPr>
              <a:t>барқарорлиги</a:t>
            </a:r>
            <a:r>
              <a:rPr lang="ru-RU" sz="1400" b="1" dirty="0">
                <a:solidFill>
                  <a:schemeClr val="bg1"/>
                </a:solidFill>
              </a:rPr>
              <a:t> </a:t>
            </a:r>
            <a:r>
              <a:rPr lang="ru-RU" sz="1400" b="1" dirty="0" err="1">
                <a:solidFill>
                  <a:schemeClr val="bg1"/>
                </a:solidFill>
              </a:rPr>
              <a:t>ва</a:t>
            </a:r>
            <a:r>
              <a:rPr lang="ru-RU" sz="1400" b="1" dirty="0">
                <a:solidFill>
                  <a:schemeClr val="bg1"/>
                </a:solidFill>
              </a:rPr>
              <a:t> </a:t>
            </a:r>
            <a:r>
              <a:rPr lang="ru-RU" sz="1400" b="1" dirty="0" err="1">
                <a:solidFill>
                  <a:schemeClr val="bg1"/>
                </a:solidFill>
              </a:rPr>
              <a:t>юқори</a:t>
            </a:r>
            <a:r>
              <a:rPr lang="ru-RU" sz="1400" b="1" dirty="0">
                <a:solidFill>
                  <a:schemeClr val="bg1"/>
                </a:solidFill>
              </a:rPr>
              <a:t> </a:t>
            </a:r>
            <a:r>
              <a:rPr lang="ru-RU" sz="1400" b="1" dirty="0" err="1">
                <a:solidFill>
                  <a:schemeClr val="bg1"/>
                </a:solidFill>
              </a:rPr>
              <a:t>турмуш</a:t>
            </a:r>
            <a:r>
              <a:rPr lang="ru-RU" sz="1400" b="1" dirty="0">
                <a:solidFill>
                  <a:schemeClr val="bg1"/>
                </a:solidFill>
              </a:rPr>
              <a:t> </a:t>
            </a:r>
            <a:r>
              <a:rPr lang="ru-RU" sz="1400" b="1" dirty="0" err="1">
                <a:solidFill>
                  <a:schemeClr val="bg1"/>
                </a:solidFill>
              </a:rPr>
              <a:t>даражасини</a:t>
            </a:r>
            <a:r>
              <a:rPr lang="ru-RU" sz="1400" b="1" dirty="0">
                <a:solidFill>
                  <a:schemeClr val="bg1"/>
                </a:solidFill>
              </a:rPr>
              <a:t> </a:t>
            </a:r>
            <a:r>
              <a:rPr lang="ru-RU" sz="1400" b="1" dirty="0" err="1">
                <a:solidFill>
                  <a:schemeClr val="bg1"/>
                </a:solidFill>
              </a:rPr>
              <a:t>таъминлаш</a:t>
            </a:r>
            <a:r>
              <a:rPr lang="ru-RU" sz="1400" b="1" dirty="0">
                <a:solidFill>
                  <a:schemeClr val="bg1"/>
                </a:solidFill>
              </a:rPr>
              <a:t> </a:t>
            </a:r>
            <a:r>
              <a:rPr lang="ru-RU" sz="1400" b="1" dirty="0" err="1">
                <a:solidFill>
                  <a:schemeClr val="bg1"/>
                </a:solidFill>
              </a:rPr>
              <a:t>кафолатланади</a:t>
            </a:r>
            <a:r>
              <a:rPr lang="ru-RU" sz="1400" b="1" dirty="0">
                <a:solidFill>
                  <a:schemeClr val="bg1"/>
                </a:solidFill>
              </a:rPr>
              <a:t>.</a:t>
            </a:r>
            <a:endParaRPr lang="ru-RU" sz="1400" b="1" dirty="0">
              <a:solidFill>
                <a:schemeClr val="bg1"/>
              </a:solidFill>
            </a:endParaRPr>
          </a:p>
        </p:txBody>
      </p:sp>
      <p:pic>
        <p:nvPicPr>
          <p:cNvPr id="4" name="Рисунок 3"/>
          <p:cNvPicPr>
            <a:picLocks noChangeAspect="1"/>
          </p:cNvPicPr>
          <p:nvPr/>
        </p:nvPicPr>
        <p:blipFill>
          <a:blip r:embed="rId1"/>
          <a:stretch>
            <a:fillRect/>
          </a:stretch>
        </p:blipFill>
        <p:spPr>
          <a:xfrm>
            <a:off x="9508766" y="5278329"/>
            <a:ext cx="2476500" cy="1485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574" y="1348966"/>
            <a:ext cx="9540687" cy="4505610"/>
          </a:xfrm>
        </p:spPr>
        <p:txBody>
          <a:bodyPr>
            <a:noAutofit/>
          </a:bodyPr>
          <a:lstStyle/>
          <a:p>
            <a:pPr algn="just"/>
            <a:r>
              <a:rPr lang="ru-RU" sz="1800" b="1" dirty="0" err="1">
                <a:solidFill>
                  <a:schemeClr val="bg1"/>
                </a:solidFill>
                <a:latin typeface="Times New Roman" panose="02020603050405020304" pitchFamily="18" charset="0"/>
                <a:cs typeface="Times New Roman" panose="02020603050405020304" pitchFamily="18" charset="0"/>
              </a:rPr>
              <a:t>Инсон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ресурсларини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бошқаришда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мансабни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суиистеъмол</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қилиш</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аломатларига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барҳам</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беришда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ўзига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хос</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тенденсияларни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амалга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оширган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давлатлардан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бири</a:t>
            </a:r>
            <a:r>
              <a:rPr lang="ru-RU" sz="1800" b="1" dirty="0">
                <a:solidFill>
                  <a:schemeClr val="bg1"/>
                </a:solidFill>
                <a:latin typeface="Times New Roman" panose="02020603050405020304" pitchFamily="18" charset="0"/>
                <a:cs typeface="Times New Roman" panose="02020603050405020304" pitchFamily="18" charset="0"/>
              </a:rPr>
              <a:t> </a:t>
            </a:r>
            <a:r>
              <a:rPr lang="en-US" sz="1800" b="1" dirty="0">
                <a:solidFill>
                  <a:schemeClr val="bg1"/>
                </a:solidFill>
                <a:latin typeface="Times New Roman" panose="02020603050405020304" pitchFamily="18" charset="0"/>
                <a:cs typeface="Times New Roman" panose="02020603050405020304" pitchFamily="18" charset="0"/>
              </a:rPr>
              <a:t>A</a:t>
            </a:r>
            <a:r>
              <a:rPr lang="en-US" sz="1800" b="1" dirty="0">
                <a:solidFill>
                  <a:schemeClr val="bg1"/>
                </a:solidFill>
                <a:latin typeface="Times New Roman" panose="02020603050405020304" pitchFamily="18" charset="0"/>
                <a:cs typeface="Times New Roman" panose="02020603050405020304" pitchFamily="18" charset="0"/>
              </a:rPr>
              <a:t>ҚШ</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бўлиб</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ушбу</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давлатда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коррупцияга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қарши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қонунчилик</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анчайин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муросасиз</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характерга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ега</a:t>
            </a:r>
            <a:r>
              <a:rPr lang="ru-RU" sz="1800" b="1" dirty="0">
                <a:solidFill>
                  <a:schemeClr val="bg1"/>
                </a:solidFill>
                <a:latin typeface="Times New Roman" panose="02020603050405020304" pitchFamily="18" charset="0"/>
                <a:cs typeface="Times New Roman" panose="02020603050405020304" pitchFamily="18" charset="0"/>
              </a:rPr>
              <a:t>. </a:t>
            </a:r>
            <a:r>
              <a:rPr lang="en-US" sz="1800" b="1" dirty="0">
                <a:solidFill>
                  <a:schemeClr val="bg1"/>
                </a:solidFill>
                <a:latin typeface="Times New Roman" panose="02020603050405020304" pitchFamily="18" charset="0"/>
                <a:cs typeface="Times New Roman" panose="02020603050405020304" pitchFamily="18" charset="0"/>
              </a:rPr>
              <a:t>A</a:t>
            </a:r>
            <a:r>
              <a:rPr lang="ru-RU" sz="1800" b="1" dirty="0" err="1">
                <a:solidFill>
                  <a:schemeClr val="bg1"/>
                </a:solidFill>
                <a:latin typeface="Times New Roman" panose="02020603050405020304" pitchFamily="18" charset="0"/>
                <a:cs typeface="Times New Roman" panose="02020603050405020304" pitchFamily="18" charset="0"/>
              </a:rPr>
              <a:t>ҚШда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давлат</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хизматчилари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орасида</a:t>
            </a:r>
            <a:r>
              <a:rPr lang="ru-RU" sz="1800" b="1" dirty="0">
                <a:solidFill>
                  <a:schemeClr val="bg1"/>
                </a:solidFill>
                <a:latin typeface="Times New Roman" panose="02020603050405020304" pitchFamily="18" charset="0"/>
                <a:cs typeface="Times New Roman" panose="02020603050405020304" pitchFamily="18" charset="0"/>
              </a:rPr>
              <a:t> коррупция </a:t>
            </a:r>
            <a:r>
              <a:rPr lang="ru-RU" sz="1800" b="1" dirty="0" err="1">
                <a:solidFill>
                  <a:schemeClr val="bg1"/>
                </a:solidFill>
                <a:latin typeface="Times New Roman" panose="02020603050405020304" pitchFamily="18" charset="0"/>
                <a:cs typeface="Times New Roman" panose="02020603050405020304" pitchFamily="18" charset="0"/>
              </a:rPr>
              <a:t>профилактикасини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таъминлаш</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мақсадида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Маъмурий</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ахлоқ</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қоидалари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ишлаб</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чиқилган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Унга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кўра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давлат</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хизматчиси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лавозим</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маоши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суммасининг</a:t>
            </a:r>
            <a:r>
              <a:rPr lang="ru-RU" sz="1800" b="1" dirty="0">
                <a:solidFill>
                  <a:schemeClr val="bg1"/>
                </a:solidFill>
                <a:latin typeface="Times New Roman" panose="02020603050405020304" pitchFamily="18" charset="0"/>
                <a:cs typeface="Times New Roman" panose="02020603050405020304" pitchFamily="18" charset="0"/>
              </a:rPr>
              <a:t> 15 </a:t>
            </a:r>
            <a:r>
              <a:rPr lang="ru-RU" sz="1800" b="1" dirty="0" err="1">
                <a:solidFill>
                  <a:schemeClr val="bg1"/>
                </a:solidFill>
                <a:latin typeface="Times New Roman" panose="02020603050405020304" pitchFamily="18" charset="0"/>
                <a:cs typeface="Times New Roman" panose="02020603050405020304" pitchFamily="18" charset="0"/>
              </a:rPr>
              <a:t>фоизидан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юқори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бўлган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ҳақ</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евазига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ташқи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ўриндошлик</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асосида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бошқа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жойда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ишлаши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тақиқланади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Бу</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чеклов</a:t>
            </a:r>
            <a:r>
              <a:rPr lang="ru-RU" sz="1800" b="1" dirty="0">
                <a:solidFill>
                  <a:schemeClr val="bg1"/>
                </a:solidFill>
                <a:latin typeface="Times New Roman" panose="02020603050405020304" pitchFamily="18" charset="0"/>
                <a:cs typeface="Times New Roman" panose="02020603050405020304" pitchFamily="18" charset="0"/>
              </a:rPr>
              <a:t> </a:t>
            </a:r>
            <a:r>
              <a:rPr lang="en-US" sz="1800" b="1" dirty="0">
                <a:solidFill>
                  <a:schemeClr val="bg1"/>
                </a:solidFill>
                <a:latin typeface="Times New Roman" panose="02020603050405020304" pitchFamily="18" charset="0"/>
                <a:cs typeface="Times New Roman" panose="02020603050405020304" pitchFamily="18" charset="0"/>
              </a:rPr>
              <a:t>A</a:t>
            </a:r>
            <a:r>
              <a:rPr lang="ru-RU" sz="1800" b="1" dirty="0" err="1">
                <a:solidFill>
                  <a:schemeClr val="bg1"/>
                </a:solidFill>
                <a:latin typeface="Times New Roman" panose="02020603050405020304" pitchFamily="18" charset="0"/>
                <a:cs typeface="Times New Roman" panose="02020603050405020304" pitchFamily="18" charset="0"/>
              </a:rPr>
              <a:t>ҚШсенати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аъзоларидан</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ташқари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барча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мансабдор</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шахсларга</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тааллуқли</a:t>
            </a:r>
            <a:r>
              <a:rPr lang="ru-RU" sz="1800" b="1" dirty="0">
                <a:solidFill>
                  <a:schemeClr val="bg1"/>
                </a:solidFill>
                <a:latin typeface="Times New Roman" panose="02020603050405020304" pitchFamily="18" charset="0"/>
                <a:cs typeface="Times New Roman" panose="02020603050405020304" pitchFamily="18" charset="0"/>
              </a:rPr>
              <a:t> </a:t>
            </a:r>
            <a:r>
              <a:rPr lang="ru-RU" sz="1800" b="1" dirty="0" err="1">
                <a:solidFill>
                  <a:schemeClr val="bg1"/>
                </a:solidFill>
                <a:latin typeface="Times New Roman" panose="02020603050405020304" pitchFamily="18" charset="0"/>
                <a:cs typeface="Times New Roman" panose="02020603050405020304" pitchFamily="18" charset="0"/>
              </a:rPr>
              <a:t>ҳисобланади</a:t>
            </a:r>
            <a:r>
              <a:rPr lang="ru-RU" sz="1800" b="1" dirty="0">
                <a:solidFill>
                  <a:schemeClr val="bg1"/>
                </a:solidFill>
                <a:latin typeface="Times New Roman" panose="02020603050405020304" pitchFamily="18" charset="0"/>
                <a:cs typeface="Times New Roman" panose="02020603050405020304" pitchFamily="18" charset="0"/>
              </a:rPr>
              <a:t>.</a:t>
            </a:r>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307819" y="248971"/>
            <a:ext cx="10151118" cy="89629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Коррупцияга қарши курашишда жаҳон тажрибаси</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AQSh bayrogʻi - Vikipediy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83378" y="4365262"/>
            <a:ext cx="4102873" cy="16930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png;base64,iVBORw0KGgoAAAANSUhEUgAAAQQAAACcCAMAAACulCWiAAAAElBMVEUAAAD/zgDdAADrAADZAAD/3AApfWWWAAAAz0lEQVR4nO3QwVEDQBAEsZu1yT9lqI6ChxSC3gMAAAAAAAAAAAAAAAD4xz583nESTkIknIRIOAmRcBIi4SREwkmIhJMQCSchEk5CJJyESDgJkXASIuEkRMJJiISTEAknIRJOQiSchEg4CZFwEiLhJETCSYiEkxAJJyES/rwv3/fDzxuTMAmRMAmRMAmRMAmRMAmRMAmRMAmRMAmRMAmRMAmRMAmRMAmRMAmRMAmRMAmRMAmRMAmRMAmRMAmRMAmRMAmRMAmRMAmRMAmRMAn5BcTHpY30S2Az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7874493" y="5008218"/>
            <a:ext cx="3496848" cy="1569219"/>
          </a:xfrm>
          <a:prstGeom prst="rect">
            <a:avLst/>
          </a:prstGeom>
        </p:spPr>
      </p:pic>
      <p:sp>
        <p:nvSpPr>
          <p:cNvPr id="3" name="Объект 2"/>
          <p:cNvSpPr>
            <a:spLocks noGrp="1"/>
          </p:cNvSpPr>
          <p:nvPr>
            <p:ph idx="1"/>
          </p:nvPr>
        </p:nvSpPr>
        <p:spPr>
          <a:xfrm>
            <a:off x="278296" y="325926"/>
            <a:ext cx="10781968" cy="5495452"/>
          </a:xfrm>
        </p:spPr>
        <p:txBody>
          <a:bodyPr>
            <a:normAutofit fontScale="62500" lnSpcReduction="20000"/>
          </a:bodyPr>
          <a:lstStyle/>
          <a:p>
            <a:r>
              <a:rPr lang="ru-RU" dirty="0" err="1">
                <a:solidFill>
                  <a:schemeClr val="bg1">
                    <a:lumMod val="95000"/>
                    <a:lumOff val="5000"/>
                  </a:schemeClr>
                </a:solidFill>
              </a:rPr>
              <a:t>Буюк</a:t>
            </a:r>
            <a:r>
              <a:rPr lang="ru-RU" dirty="0">
                <a:solidFill>
                  <a:schemeClr val="bg1">
                    <a:lumMod val="95000"/>
                    <a:lumOff val="5000"/>
                  </a:schemeClr>
                </a:solidFill>
              </a:rPr>
              <a:t> </a:t>
            </a:r>
            <a:r>
              <a:rPr lang="ru-RU" dirty="0" err="1">
                <a:solidFill>
                  <a:schemeClr val="bg1">
                    <a:lumMod val="95000"/>
                    <a:lumOff val="5000"/>
                  </a:schemeClr>
                </a:solidFill>
              </a:rPr>
              <a:t>Британияда</a:t>
            </a:r>
            <a:r>
              <a:rPr lang="ru-RU" dirty="0">
                <a:solidFill>
                  <a:schemeClr val="bg1">
                    <a:lumMod val="95000"/>
                    <a:lumOff val="5000"/>
                  </a:schemeClr>
                </a:solidFill>
              </a:rPr>
              <a:t> </a:t>
            </a:r>
            <a:r>
              <a:rPr lang="ru-RU" dirty="0" err="1">
                <a:solidFill>
                  <a:schemeClr val="bg1">
                    <a:lumMod val="95000"/>
                    <a:lumOff val="5000"/>
                  </a:schemeClr>
                </a:solidFill>
              </a:rPr>
              <a:t>ходимлар</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ru-RU" dirty="0" err="1">
                <a:solidFill>
                  <a:schemeClr val="bg1">
                    <a:lumMod val="95000"/>
                    <a:lumOff val="5000"/>
                  </a:schemeClr>
                </a:solidFill>
              </a:rPr>
              <a:t>иш</a:t>
            </a:r>
            <a:r>
              <a:rPr lang="ru-RU" dirty="0">
                <a:solidFill>
                  <a:schemeClr val="bg1">
                    <a:lumMod val="95000"/>
                    <a:lumOff val="5000"/>
                  </a:schemeClr>
                </a:solidFill>
              </a:rPr>
              <a:t> </a:t>
            </a:r>
            <a:r>
              <a:rPr lang="ru-RU" dirty="0" err="1">
                <a:solidFill>
                  <a:schemeClr val="bg1">
                    <a:lumMod val="95000"/>
                    <a:lumOff val="5000"/>
                  </a:schemeClr>
                </a:solidFill>
              </a:rPr>
              <a:t>берувчилар</a:t>
            </a:r>
            <a:r>
              <a:rPr lang="ru-RU" dirty="0">
                <a:solidFill>
                  <a:schemeClr val="bg1">
                    <a:lumMod val="95000"/>
                    <a:lumOff val="5000"/>
                  </a:schemeClr>
                </a:solidFill>
              </a:rPr>
              <a:t> </a:t>
            </a:r>
            <a:r>
              <a:rPr lang="ru-RU" dirty="0" err="1">
                <a:solidFill>
                  <a:schemeClr val="bg1">
                    <a:lumMod val="95000"/>
                    <a:lumOff val="5000"/>
                  </a:schemeClr>
                </a:solidFill>
              </a:rPr>
              <a:t>ўртасида</a:t>
            </a:r>
            <a:r>
              <a:rPr lang="ru-RU" dirty="0">
                <a:solidFill>
                  <a:schemeClr val="bg1">
                    <a:lumMod val="95000"/>
                    <a:lumOff val="5000"/>
                  </a:schemeClr>
                </a:solidFill>
              </a:rPr>
              <a:t> </a:t>
            </a:r>
            <a:r>
              <a:rPr lang="ru-RU" dirty="0" err="1">
                <a:solidFill>
                  <a:schemeClr val="bg1">
                    <a:lumMod val="95000"/>
                    <a:lumOff val="5000"/>
                  </a:schemeClr>
                </a:solidFill>
              </a:rPr>
              <a:t>коррупциявий</a:t>
            </a:r>
            <a:r>
              <a:rPr lang="ru-RU" dirty="0">
                <a:solidFill>
                  <a:schemeClr val="bg1">
                    <a:lumMod val="95000"/>
                    <a:lumOff val="5000"/>
                  </a:schemeClr>
                </a:solidFill>
              </a:rPr>
              <a:t> </a:t>
            </a:r>
            <a:r>
              <a:rPr lang="ru-RU" dirty="0" err="1">
                <a:solidFill>
                  <a:schemeClr val="bg1">
                    <a:lumMod val="95000"/>
                    <a:lumOff val="5000"/>
                  </a:schemeClr>
                </a:solidFill>
              </a:rPr>
              <a:t>омиллар</a:t>
            </a:r>
            <a:r>
              <a:rPr lang="ru-RU" dirty="0">
                <a:solidFill>
                  <a:schemeClr val="bg1">
                    <a:lumMod val="95000"/>
                    <a:lumOff val="5000"/>
                  </a:schemeClr>
                </a:solidFill>
              </a:rPr>
              <a:t> </a:t>
            </a:r>
            <a:r>
              <a:rPr lang="ru-RU" dirty="0" err="1">
                <a:solidFill>
                  <a:schemeClr val="bg1">
                    <a:lumMod val="95000"/>
                    <a:lumOff val="5000"/>
                  </a:schemeClr>
                </a:solidFill>
              </a:rPr>
              <a:t>урчишига</a:t>
            </a:r>
            <a:r>
              <a:rPr lang="ru-RU" dirty="0">
                <a:solidFill>
                  <a:schemeClr val="bg1">
                    <a:lumMod val="95000"/>
                    <a:lumOff val="5000"/>
                  </a:schemeClr>
                </a:solidFill>
              </a:rPr>
              <a:t> </a:t>
            </a:r>
            <a:r>
              <a:rPr lang="ru-RU" dirty="0" err="1">
                <a:solidFill>
                  <a:schemeClr val="bg1">
                    <a:lumMod val="95000"/>
                    <a:lumOff val="5000"/>
                  </a:schemeClr>
                </a:solidFill>
              </a:rPr>
              <a:t>йўл</a:t>
            </a:r>
            <a:r>
              <a:rPr lang="ru-RU" dirty="0">
                <a:solidFill>
                  <a:schemeClr val="bg1">
                    <a:lumMod val="95000"/>
                    <a:lumOff val="5000"/>
                  </a:schemeClr>
                </a:solidFill>
              </a:rPr>
              <a:t> </a:t>
            </a:r>
            <a:r>
              <a:rPr lang="ru-RU" dirty="0" err="1">
                <a:solidFill>
                  <a:schemeClr val="bg1">
                    <a:lumMod val="95000"/>
                    <a:lumOff val="5000"/>
                  </a:schemeClr>
                </a:solidFill>
              </a:rPr>
              <a:t>қўймаслик</a:t>
            </a:r>
            <a:r>
              <a:rPr lang="ru-RU" dirty="0">
                <a:solidFill>
                  <a:schemeClr val="bg1">
                    <a:lumMod val="95000"/>
                    <a:lumOff val="5000"/>
                  </a:schemeClr>
                </a:solidFill>
              </a:rPr>
              <a:t> </a:t>
            </a:r>
            <a:r>
              <a:rPr lang="ru-RU" dirty="0" err="1">
                <a:solidFill>
                  <a:schemeClr val="bg1">
                    <a:lumMod val="95000"/>
                    <a:lumOff val="5000"/>
                  </a:schemeClr>
                </a:solidFill>
              </a:rPr>
              <a:t>мақсадида</a:t>
            </a:r>
            <a:r>
              <a:rPr lang="ru-RU" dirty="0">
                <a:solidFill>
                  <a:schemeClr val="bg1">
                    <a:lumMod val="95000"/>
                    <a:lumOff val="5000"/>
                  </a:schemeClr>
                </a:solidFill>
              </a:rPr>
              <a:t> </a:t>
            </a:r>
            <a:r>
              <a:rPr lang="ru-RU" dirty="0">
                <a:solidFill>
                  <a:srgbClr val="FF0000"/>
                </a:solidFill>
              </a:rPr>
              <a:t>“Давлат </a:t>
            </a:r>
            <a:r>
              <a:rPr lang="ru-RU" dirty="0" err="1">
                <a:solidFill>
                  <a:srgbClr val="FF0000"/>
                </a:solidFill>
              </a:rPr>
              <a:t>хизмати</a:t>
            </a:r>
            <a:r>
              <a:rPr lang="ru-RU" dirty="0">
                <a:solidFill>
                  <a:srgbClr val="FF0000"/>
                </a:solidFill>
              </a:rPr>
              <a:t> </a:t>
            </a:r>
            <a:r>
              <a:rPr lang="ru-RU" dirty="0" err="1">
                <a:solidFill>
                  <a:srgbClr val="FF0000"/>
                </a:solidFill>
              </a:rPr>
              <a:t>кодекси</a:t>
            </a:r>
            <a:r>
              <a:rPr lang="ru-RU" dirty="0">
                <a:solidFill>
                  <a:schemeClr val="bg1">
                    <a:lumMod val="95000"/>
                    <a:lumOff val="5000"/>
                  </a:schemeClr>
                </a:solidFill>
              </a:rPr>
              <a:t>” </a:t>
            </a:r>
            <a:r>
              <a:rPr lang="ru-RU" dirty="0" err="1">
                <a:solidFill>
                  <a:schemeClr val="bg1">
                    <a:lumMod val="95000"/>
                    <a:lumOff val="5000"/>
                  </a:schemeClr>
                </a:solidFill>
              </a:rPr>
              <a:t>ишлаб</a:t>
            </a:r>
            <a:r>
              <a:rPr lang="ru-RU" dirty="0">
                <a:solidFill>
                  <a:schemeClr val="bg1">
                    <a:lumMod val="95000"/>
                    <a:lumOff val="5000"/>
                  </a:schemeClr>
                </a:solidFill>
              </a:rPr>
              <a:t> </a:t>
            </a:r>
            <a:r>
              <a:rPr lang="ru-RU" dirty="0" err="1">
                <a:solidFill>
                  <a:schemeClr val="bg1">
                    <a:lumMod val="95000"/>
                    <a:lumOff val="5000"/>
                  </a:schemeClr>
                </a:solidFill>
              </a:rPr>
              <a:t>чиқилган</a:t>
            </a:r>
            <a:r>
              <a:rPr lang="ru-RU" dirty="0">
                <a:solidFill>
                  <a:schemeClr val="bg1">
                    <a:lumMod val="95000"/>
                    <a:lumOff val="5000"/>
                  </a:schemeClr>
                </a:solidFill>
              </a:rPr>
              <a:t>.</a:t>
            </a:r>
            <a:endParaRPr lang="ru-RU" dirty="0">
              <a:solidFill>
                <a:schemeClr val="bg1">
                  <a:lumMod val="95000"/>
                  <a:lumOff val="5000"/>
                </a:schemeClr>
              </a:solidFill>
            </a:endParaRPr>
          </a:p>
          <a:p>
            <a:r>
              <a:rPr lang="ru-RU" dirty="0">
                <a:solidFill>
                  <a:schemeClr val="bg1">
                    <a:lumMod val="95000"/>
                    <a:lumOff val="5000"/>
                  </a:schemeClr>
                </a:solidFill>
              </a:rPr>
              <a:t>Ушбу кодекс </a:t>
            </a:r>
            <a:r>
              <a:rPr lang="ru-RU" dirty="0" err="1">
                <a:solidFill>
                  <a:schemeClr val="bg1">
                    <a:lumMod val="95000"/>
                    <a:lumOff val="5000"/>
                  </a:schemeClr>
                </a:solidFill>
              </a:rPr>
              <a:t>нормаларига</a:t>
            </a:r>
            <a:r>
              <a:rPr lang="ru-RU" dirty="0">
                <a:solidFill>
                  <a:schemeClr val="bg1">
                    <a:lumMod val="95000"/>
                    <a:lumOff val="5000"/>
                  </a:schemeClr>
                </a:solidFill>
              </a:rPr>
              <a:t> </a:t>
            </a:r>
            <a:r>
              <a:rPr lang="ru-RU" dirty="0" err="1">
                <a:solidFill>
                  <a:schemeClr val="bg1">
                    <a:lumMod val="95000"/>
                    <a:lumOff val="5000"/>
                  </a:schemeClr>
                </a:solidFill>
              </a:rPr>
              <a:t>амал</a:t>
            </a:r>
            <a:r>
              <a:rPr lang="ru-RU" dirty="0">
                <a:solidFill>
                  <a:schemeClr val="bg1">
                    <a:lumMod val="95000"/>
                    <a:lumOff val="5000"/>
                  </a:schemeClr>
                </a:solidFill>
              </a:rPr>
              <a:t> </a:t>
            </a:r>
            <a:r>
              <a:rPr lang="ru-RU" dirty="0" err="1">
                <a:solidFill>
                  <a:schemeClr val="bg1">
                    <a:lumMod val="95000"/>
                    <a:lumOff val="5000"/>
                  </a:schemeClr>
                </a:solidFill>
              </a:rPr>
              <a:t>қилиш</a:t>
            </a:r>
            <a:r>
              <a:rPr lang="ru-RU" dirty="0">
                <a:solidFill>
                  <a:schemeClr val="bg1">
                    <a:lumMod val="95000"/>
                    <a:lumOff val="5000"/>
                  </a:schemeClr>
                </a:solidFill>
              </a:rPr>
              <a:t> </a:t>
            </a:r>
            <a:r>
              <a:rPr lang="ru-RU" dirty="0" err="1">
                <a:solidFill>
                  <a:schemeClr val="bg1">
                    <a:lumMod val="95000"/>
                    <a:lumOff val="5000"/>
                  </a:schemeClr>
                </a:solidFill>
              </a:rPr>
              <a:t>барча</a:t>
            </a:r>
            <a:r>
              <a:rPr lang="ru-RU" dirty="0">
                <a:solidFill>
                  <a:schemeClr val="bg1">
                    <a:lumMod val="95000"/>
                    <a:lumOff val="5000"/>
                  </a:schemeClr>
                </a:solidFill>
              </a:rPr>
              <a:t> </a:t>
            </a:r>
            <a:r>
              <a:rPr lang="ru-RU" dirty="0" err="1">
                <a:solidFill>
                  <a:schemeClr val="bg1">
                    <a:lumMod val="95000"/>
                    <a:lumOff val="5000"/>
                  </a:schemeClr>
                </a:solidFill>
              </a:rPr>
              <a:t>давлат</a:t>
            </a:r>
            <a:r>
              <a:rPr lang="ru-RU" dirty="0">
                <a:solidFill>
                  <a:schemeClr val="bg1">
                    <a:lumMod val="95000"/>
                    <a:lumOff val="5000"/>
                  </a:schemeClr>
                </a:solidFill>
              </a:rPr>
              <a:t> </a:t>
            </a:r>
            <a:r>
              <a:rPr lang="ru-RU" dirty="0" err="1">
                <a:solidFill>
                  <a:schemeClr val="bg1">
                    <a:lumMod val="95000"/>
                    <a:lumOff val="5000"/>
                  </a:schemeClr>
                </a:solidFill>
              </a:rPr>
              <a:t>хизматчилари</a:t>
            </a:r>
            <a:r>
              <a:rPr lang="ru-RU" dirty="0">
                <a:solidFill>
                  <a:schemeClr val="bg1">
                    <a:lumMod val="95000"/>
                    <a:lumOff val="5000"/>
                  </a:schemeClr>
                </a:solidFill>
              </a:rPr>
              <a:t> </a:t>
            </a:r>
            <a:r>
              <a:rPr lang="ru-RU" dirty="0" err="1">
                <a:solidFill>
                  <a:schemeClr val="bg1">
                    <a:lumMod val="95000"/>
                    <a:lumOff val="5000"/>
                  </a:schemeClr>
                </a:solidFill>
              </a:rPr>
              <a:t>иш</a:t>
            </a:r>
            <a:r>
              <a:rPr lang="ru-RU" dirty="0">
                <a:solidFill>
                  <a:schemeClr val="bg1">
                    <a:lumMod val="95000"/>
                    <a:lumOff val="5000"/>
                  </a:schemeClr>
                </a:solidFill>
              </a:rPr>
              <a:t> </a:t>
            </a:r>
            <a:r>
              <a:rPr lang="ru-RU" dirty="0" err="1">
                <a:solidFill>
                  <a:schemeClr val="bg1">
                    <a:lumMod val="95000"/>
                    <a:lumOff val="5000"/>
                  </a:schemeClr>
                </a:solidFill>
              </a:rPr>
              <a:t>фаолиятининг</a:t>
            </a:r>
            <a:r>
              <a:rPr lang="ru-RU" dirty="0">
                <a:solidFill>
                  <a:schemeClr val="bg1">
                    <a:lumMod val="95000"/>
                    <a:lumOff val="5000"/>
                  </a:schemeClr>
                </a:solidFill>
              </a:rPr>
              <a:t> </a:t>
            </a:r>
            <a:r>
              <a:rPr lang="ru-RU" dirty="0" err="1">
                <a:solidFill>
                  <a:schemeClr val="bg1">
                    <a:lumMod val="95000"/>
                    <a:lumOff val="5000"/>
                  </a:schemeClr>
                </a:solidFill>
              </a:rPr>
              <a:t>асосий</a:t>
            </a:r>
            <a:r>
              <a:rPr lang="ru-RU" dirty="0">
                <a:solidFill>
                  <a:schemeClr val="bg1">
                    <a:lumMod val="95000"/>
                    <a:lumOff val="5000"/>
                  </a:schemeClr>
                </a:solidFill>
              </a:rPr>
              <a:t> </a:t>
            </a:r>
            <a:r>
              <a:rPr lang="ru-RU" dirty="0" err="1">
                <a:solidFill>
                  <a:schemeClr val="bg1">
                    <a:lumMod val="95000"/>
                    <a:lumOff val="5000"/>
                  </a:schemeClr>
                </a:solidFill>
              </a:rPr>
              <a:t>шарти</a:t>
            </a:r>
            <a:r>
              <a:rPr lang="ru-RU" dirty="0">
                <a:solidFill>
                  <a:schemeClr val="bg1">
                    <a:lumMod val="95000"/>
                    <a:lumOff val="5000"/>
                  </a:schemeClr>
                </a:solidFill>
              </a:rPr>
              <a:t> </a:t>
            </a:r>
            <a:r>
              <a:rPr lang="ru-RU" dirty="0" err="1">
                <a:solidFill>
                  <a:schemeClr val="bg1">
                    <a:lumMod val="95000"/>
                    <a:lumOff val="5000"/>
                  </a:schemeClr>
                </a:solidFill>
              </a:rPr>
              <a:t>ҳисобланиб</a:t>
            </a:r>
            <a:r>
              <a:rPr lang="ru-RU" dirty="0">
                <a:solidFill>
                  <a:schemeClr val="bg1">
                    <a:lumMod val="95000"/>
                    <a:lumOff val="5000"/>
                  </a:schemeClr>
                </a:solidFill>
              </a:rPr>
              <a:t>, </a:t>
            </a:r>
            <a:r>
              <a:rPr lang="ru-RU" dirty="0" err="1">
                <a:solidFill>
                  <a:srgbClr val="FF0000"/>
                </a:solidFill>
              </a:rPr>
              <a:t>ҳалоллик</a:t>
            </a:r>
            <a:r>
              <a:rPr lang="ru-RU" dirty="0">
                <a:solidFill>
                  <a:srgbClr val="FF0000"/>
                </a:solidFill>
              </a:rPr>
              <a:t>, </a:t>
            </a:r>
            <a:r>
              <a:rPr lang="ru-RU" dirty="0" err="1">
                <a:solidFill>
                  <a:srgbClr val="FF0000"/>
                </a:solidFill>
              </a:rPr>
              <a:t>ҳақгўйлик</a:t>
            </a:r>
            <a:r>
              <a:rPr lang="ru-RU" dirty="0">
                <a:solidFill>
                  <a:srgbClr val="FF0000"/>
                </a:solidFill>
              </a:rPr>
              <a:t>, </a:t>
            </a:r>
            <a:r>
              <a:rPr lang="ru-RU" dirty="0" err="1">
                <a:solidFill>
                  <a:srgbClr val="FF0000"/>
                </a:solidFill>
              </a:rPr>
              <a:t>объективлик</a:t>
            </a:r>
            <a:r>
              <a:rPr lang="ru-RU" dirty="0">
                <a:solidFill>
                  <a:srgbClr val="FF0000"/>
                </a:solidFill>
              </a:rPr>
              <a:t> </a:t>
            </a:r>
            <a:r>
              <a:rPr lang="ru-RU" dirty="0" err="1">
                <a:solidFill>
                  <a:srgbClr val="FF0000"/>
                </a:solidFill>
              </a:rPr>
              <a:t>ва</a:t>
            </a:r>
            <a:r>
              <a:rPr lang="ru-RU" dirty="0">
                <a:solidFill>
                  <a:srgbClr val="FF0000"/>
                </a:solidFill>
              </a:rPr>
              <a:t> </a:t>
            </a:r>
            <a:r>
              <a:rPr lang="ru-RU" dirty="0" err="1">
                <a:solidFill>
                  <a:srgbClr val="FF0000"/>
                </a:solidFill>
              </a:rPr>
              <a:t>холислик</a:t>
            </a:r>
            <a:r>
              <a:rPr lang="ru-RU" dirty="0">
                <a:solidFill>
                  <a:srgbClr val="FF0000"/>
                </a:solidFill>
              </a:rPr>
              <a:t> </a:t>
            </a:r>
            <a:r>
              <a:rPr lang="ru-RU" dirty="0" err="1">
                <a:solidFill>
                  <a:schemeClr val="bg1">
                    <a:lumMod val="95000"/>
                    <a:lumOff val="5000"/>
                  </a:schemeClr>
                </a:solidFill>
              </a:rPr>
              <a:t>тамойилларига</a:t>
            </a:r>
            <a:r>
              <a:rPr lang="ru-RU" dirty="0">
                <a:solidFill>
                  <a:schemeClr val="bg1">
                    <a:lumMod val="95000"/>
                    <a:lumOff val="5000"/>
                  </a:schemeClr>
                </a:solidFill>
              </a:rPr>
              <a:t> </a:t>
            </a:r>
            <a:r>
              <a:rPr lang="ru-RU" dirty="0" err="1">
                <a:solidFill>
                  <a:schemeClr val="bg1">
                    <a:lumMod val="95000"/>
                    <a:lumOff val="5000"/>
                  </a:schemeClr>
                </a:solidFill>
              </a:rPr>
              <a:t>асосланган</a:t>
            </a:r>
            <a:r>
              <a:rPr lang="ru-RU" dirty="0">
                <a:solidFill>
                  <a:schemeClr val="bg1">
                    <a:lumMod val="95000"/>
                    <a:lumOff val="5000"/>
                  </a:schemeClr>
                </a:solidFill>
              </a:rPr>
              <a:t>. </a:t>
            </a:r>
            <a:r>
              <a:rPr lang="ru-RU" dirty="0" err="1">
                <a:solidFill>
                  <a:schemeClr val="bg1">
                    <a:lumMod val="95000"/>
                    <a:lumOff val="5000"/>
                  </a:schemeClr>
                </a:solidFill>
              </a:rPr>
              <a:t>Қоидаларга</a:t>
            </a:r>
            <a:r>
              <a:rPr lang="ru-RU" dirty="0">
                <a:solidFill>
                  <a:schemeClr val="bg1">
                    <a:lumMod val="95000"/>
                    <a:lumOff val="5000"/>
                  </a:schemeClr>
                </a:solidFill>
              </a:rPr>
              <a:t> </a:t>
            </a:r>
            <a:r>
              <a:rPr lang="ru-RU" dirty="0" err="1">
                <a:solidFill>
                  <a:schemeClr val="bg1">
                    <a:lumMod val="95000"/>
                    <a:lumOff val="5000"/>
                  </a:schemeClr>
                </a:solidFill>
              </a:rPr>
              <a:t>кўра</a:t>
            </a:r>
            <a:r>
              <a:rPr lang="ru-RU" dirty="0">
                <a:solidFill>
                  <a:schemeClr val="bg1">
                    <a:lumMod val="95000"/>
                    <a:lumOff val="5000"/>
                  </a:schemeClr>
                </a:solidFill>
              </a:rPr>
              <a:t>, </a:t>
            </a:r>
            <a:r>
              <a:rPr lang="ru-RU" dirty="0" err="1">
                <a:solidFill>
                  <a:schemeClr val="bg1">
                    <a:lumMod val="95000"/>
                    <a:lumOff val="5000"/>
                  </a:schemeClr>
                </a:solidFill>
              </a:rPr>
              <a:t>барча</a:t>
            </a:r>
            <a:r>
              <a:rPr lang="ru-RU" dirty="0">
                <a:solidFill>
                  <a:schemeClr val="bg1">
                    <a:lumMod val="95000"/>
                    <a:lumOff val="5000"/>
                  </a:schemeClr>
                </a:solidFill>
              </a:rPr>
              <a:t> </a:t>
            </a:r>
            <a:r>
              <a:rPr lang="ru-RU" dirty="0" err="1">
                <a:solidFill>
                  <a:schemeClr val="bg1">
                    <a:lumMod val="95000"/>
                    <a:lumOff val="5000"/>
                  </a:schemeClr>
                </a:solidFill>
              </a:rPr>
              <a:t>вазирлик</a:t>
            </a:r>
            <a:r>
              <a:rPr lang="ru-RU" dirty="0">
                <a:solidFill>
                  <a:schemeClr val="bg1">
                    <a:lumMod val="95000"/>
                    <a:lumOff val="5000"/>
                  </a:schemeClr>
                </a:solidFill>
              </a:rPr>
              <a:t> </a:t>
            </a:r>
            <a:r>
              <a:rPr lang="ru-RU" dirty="0" err="1">
                <a:solidFill>
                  <a:schemeClr val="bg1">
                    <a:lumMod val="95000"/>
                    <a:lumOff val="5000"/>
                  </a:schemeClr>
                </a:solidFill>
              </a:rPr>
              <a:t>ходимлари</a:t>
            </a:r>
            <a:r>
              <a:rPr lang="ru-RU" dirty="0">
                <a:solidFill>
                  <a:schemeClr val="bg1">
                    <a:lumMod val="95000"/>
                    <a:lumOff val="5000"/>
                  </a:schemeClr>
                </a:solidFill>
              </a:rPr>
              <a:t> </a:t>
            </a:r>
            <a:r>
              <a:rPr lang="ru-RU" dirty="0" err="1">
                <a:solidFill>
                  <a:schemeClr val="bg1">
                    <a:lumMod val="95000"/>
                    <a:lumOff val="5000"/>
                  </a:schemeClr>
                </a:solidFill>
              </a:rPr>
              <a:t>ўз</a:t>
            </a:r>
            <a:r>
              <a:rPr lang="ru-RU" dirty="0">
                <a:solidFill>
                  <a:schemeClr val="bg1">
                    <a:lumMod val="95000"/>
                    <a:lumOff val="5000"/>
                  </a:schemeClr>
                </a:solidFill>
              </a:rPr>
              <a:t> </a:t>
            </a:r>
            <a:r>
              <a:rPr lang="ru-RU" dirty="0" err="1">
                <a:solidFill>
                  <a:schemeClr val="bg1">
                    <a:lumMod val="95000"/>
                    <a:lumOff val="5000"/>
                  </a:schemeClr>
                </a:solidFill>
              </a:rPr>
              <a:t>фаолиятида</a:t>
            </a:r>
            <a:r>
              <a:rPr lang="ru-RU" dirty="0">
                <a:solidFill>
                  <a:schemeClr val="bg1">
                    <a:lumMod val="95000"/>
                    <a:lumOff val="5000"/>
                  </a:schemeClr>
                </a:solidFill>
              </a:rPr>
              <a:t> </a:t>
            </a:r>
            <a:r>
              <a:rPr lang="ru-RU" dirty="0" err="1">
                <a:solidFill>
                  <a:schemeClr val="bg1">
                    <a:lumMod val="95000"/>
                    <a:lumOff val="5000"/>
                  </a:schemeClr>
                </a:solidFill>
              </a:rPr>
              <a:t>манфаатлар</a:t>
            </a:r>
            <a:r>
              <a:rPr lang="ru-RU" dirty="0">
                <a:solidFill>
                  <a:schemeClr val="bg1">
                    <a:lumMod val="95000"/>
                    <a:lumOff val="5000"/>
                  </a:schemeClr>
                </a:solidFill>
              </a:rPr>
              <a:t> </a:t>
            </a:r>
            <a:r>
              <a:rPr lang="ru-RU" dirty="0" err="1">
                <a:solidFill>
                  <a:schemeClr val="bg1">
                    <a:lumMod val="95000"/>
                    <a:lumOff val="5000"/>
                  </a:schemeClr>
                </a:solidFill>
              </a:rPr>
              <a:t>тўқнашувига</a:t>
            </a:r>
            <a:r>
              <a:rPr lang="ru-RU" dirty="0">
                <a:solidFill>
                  <a:schemeClr val="bg1">
                    <a:lumMod val="95000"/>
                    <a:lumOff val="5000"/>
                  </a:schemeClr>
                </a:solidFill>
              </a:rPr>
              <a:t> </a:t>
            </a:r>
            <a:r>
              <a:rPr lang="ru-RU" dirty="0" err="1">
                <a:solidFill>
                  <a:schemeClr val="bg1">
                    <a:lumMod val="95000"/>
                    <a:lumOff val="5000"/>
                  </a:schemeClr>
                </a:solidFill>
              </a:rPr>
              <a:t>дуч</a:t>
            </a:r>
            <a:r>
              <a:rPr lang="ru-RU" dirty="0">
                <a:solidFill>
                  <a:schemeClr val="bg1">
                    <a:lumMod val="95000"/>
                    <a:lumOff val="5000"/>
                  </a:schemeClr>
                </a:solidFill>
              </a:rPr>
              <a:t> </a:t>
            </a:r>
            <a:r>
              <a:rPr lang="ru-RU" dirty="0" err="1">
                <a:solidFill>
                  <a:schemeClr val="bg1">
                    <a:lumMod val="95000"/>
                    <a:lumOff val="5000"/>
                  </a:schemeClr>
                </a:solidFill>
              </a:rPr>
              <a:t>келганлиги</a:t>
            </a:r>
            <a:r>
              <a:rPr lang="ru-RU" dirty="0">
                <a:solidFill>
                  <a:schemeClr val="bg1">
                    <a:lumMod val="95000"/>
                    <a:lumOff val="5000"/>
                  </a:schemeClr>
                </a:solidFill>
              </a:rPr>
              <a:t> </a:t>
            </a:r>
            <a:r>
              <a:rPr lang="ru-RU" dirty="0" err="1">
                <a:solidFill>
                  <a:schemeClr val="bg1">
                    <a:lumMod val="95000"/>
                    <a:lumOff val="5000"/>
                  </a:schemeClr>
                </a:solidFill>
              </a:rPr>
              <a:t>ёхуд</a:t>
            </a:r>
            <a:r>
              <a:rPr lang="ru-RU" dirty="0">
                <a:solidFill>
                  <a:schemeClr val="bg1">
                    <a:lumMod val="95000"/>
                    <a:lumOff val="5000"/>
                  </a:schemeClr>
                </a:solidFill>
              </a:rPr>
              <a:t> </a:t>
            </a:r>
            <a:r>
              <a:rPr lang="ru-RU" dirty="0" err="1">
                <a:solidFill>
                  <a:schemeClr val="bg1">
                    <a:lumMod val="95000"/>
                    <a:lumOff val="5000"/>
                  </a:schemeClr>
                </a:solidFill>
              </a:rPr>
              <a:t>совға</a:t>
            </a:r>
            <a:r>
              <a:rPr lang="ru-RU" dirty="0">
                <a:solidFill>
                  <a:schemeClr val="bg1">
                    <a:lumMod val="95000"/>
                    <a:lumOff val="5000"/>
                  </a:schemeClr>
                </a:solidFill>
              </a:rPr>
              <a:t>-салом </a:t>
            </a:r>
            <a:r>
              <a:rPr lang="ru-RU" dirty="0" err="1">
                <a:solidFill>
                  <a:schemeClr val="bg1">
                    <a:lumMod val="95000"/>
                    <a:lumOff val="5000"/>
                  </a:schemeClr>
                </a:solidFill>
              </a:rPr>
              <a:t>олган</a:t>
            </a:r>
            <a:r>
              <a:rPr lang="ru-RU" dirty="0">
                <a:solidFill>
                  <a:schemeClr val="bg1">
                    <a:lumMod val="95000"/>
                    <a:lumOff val="5000"/>
                  </a:schemeClr>
                </a:solidFill>
              </a:rPr>
              <a:t> </a:t>
            </a:r>
            <a:r>
              <a:rPr lang="ru-RU" dirty="0" err="1">
                <a:solidFill>
                  <a:schemeClr val="bg1">
                    <a:lumMod val="95000"/>
                    <a:lumOff val="5000"/>
                  </a:schemeClr>
                </a:solidFill>
              </a:rPr>
              <a:t>ёки</a:t>
            </a:r>
            <a:r>
              <a:rPr lang="ru-RU" dirty="0">
                <a:solidFill>
                  <a:schemeClr val="bg1">
                    <a:lumMod val="95000"/>
                    <a:lumOff val="5000"/>
                  </a:schemeClr>
                </a:solidFill>
              </a:rPr>
              <a:t> </a:t>
            </a:r>
            <a:r>
              <a:rPr lang="ru-RU" dirty="0" err="1">
                <a:solidFill>
                  <a:schemeClr val="bg1">
                    <a:lumMod val="95000"/>
                    <a:lumOff val="5000"/>
                  </a:schemeClr>
                </a:solidFill>
              </a:rPr>
              <a:t>олмаганлигидан</a:t>
            </a:r>
            <a:r>
              <a:rPr lang="ru-RU" dirty="0">
                <a:solidFill>
                  <a:schemeClr val="bg1">
                    <a:lumMod val="95000"/>
                    <a:lumOff val="5000"/>
                  </a:schemeClr>
                </a:solidFill>
              </a:rPr>
              <a:t> </a:t>
            </a:r>
            <a:r>
              <a:rPr lang="ru-RU" dirty="0" err="1">
                <a:solidFill>
                  <a:schemeClr val="bg1">
                    <a:lumMod val="95000"/>
                    <a:lumOff val="5000"/>
                  </a:schemeClr>
                </a:solidFill>
              </a:rPr>
              <a:t>қатъий</a:t>
            </a:r>
            <a:r>
              <a:rPr lang="ru-RU" dirty="0">
                <a:solidFill>
                  <a:schemeClr val="bg1">
                    <a:lumMod val="95000"/>
                    <a:lumOff val="5000"/>
                  </a:schemeClr>
                </a:solidFill>
              </a:rPr>
              <a:t> </a:t>
            </a:r>
            <a:r>
              <a:rPr lang="ru-RU" dirty="0" err="1">
                <a:solidFill>
                  <a:schemeClr val="bg1">
                    <a:lumMod val="95000"/>
                    <a:lumOff val="5000"/>
                  </a:schemeClr>
                </a:solidFill>
              </a:rPr>
              <a:t>назар</a:t>
            </a:r>
            <a:r>
              <a:rPr lang="ru-RU" dirty="0">
                <a:solidFill>
                  <a:schemeClr val="bg1">
                    <a:lumMod val="95000"/>
                    <a:lumOff val="5000"/>
                  </a:schemeClr>
                </a:solidFill>
              </a:rPr>
              <a:t> </a:t>
            </a:r>
            <a:r>
              <a:rPr lang="ru-RU" dirty="0" err="1">
                <a:solidFill>
                  <a:srgbClr val="FF0000"/>
                </a:solidFill>
              </a:rPr>
              <a:t>ҳар</a:t>
            </a:r>
            <a:r>
              <a:rPr lang="ru-RU" dirty="0">
                <a:solidFill>
                  <a:srgbClr val="FF0000"/>
                </a:solidFill>
              </a:rPr>
              <a:t> 6 </a:t>
            </a:r>
            <a:r>
              <a:rPr lang="ru-RU" dirty="0" err="1">
                <a:solidFill>
                  <a:srgbClr val="FF0000"/>
                </a:solidFill>
              </a:rPr>
              <a:t>ойда</a:t>
            </a:r>
            <a:r>
              <a:rPr lang="ru-RU" dirty="0">
                <a:solidFill>
                  <a:srgbClr val="FF0000"/>
                </a:solidFill>
              </a:rPr>
              <a:t> </a:t>
            </a:r>
            <a:r>
              <a:rPr lang="ru-RU" dirty="0" err="1">
                <a:solidFill>
                  <a:srgbClr val="FF0000"/>
                </a:solidFill>
              </a:rPr>
              <a:t>електрон</a:t>
            </a:r>
            <a:r>
              <a:rPr lang="ru-RU" dirty="0">
                <a:solidFill>
                  <a:srgbClr val="FF0000"/>
                </a:solidFill>
              </a:rPr>
              <a:t> </a:t>
            </a:r>
            <a:r>
              <a:rPr lang="ru-RU" dirty="0" err="1">
                <a:solidFill>
                  <a:srgbClr val="FF0000"/>
                </a:solidFill>
              </a:rPr>
              <a:t>декларацияни</a:t>
            </a:r>
            <a:r>
              <a:rPr lang="ru-RU" dirty="0">
                <a:solidFill>
                  <a:srgbClr val="FF0000"/>
                </a:solidFill>
              </a:rPr>
              <a:t> </a:t>
            </a:r>
            <a:r>
              <a:rPr lang="ru-RU" dirty="0" err="1">
                <a:solidFill>
                  <a:srgbClr val="FF0000"/>
                </a:solidFill>
              </a:rPr>
              <a:t>тўлдириши</a:t>
            </a:r>
            <a:r>
              <a:rPr lang="ru-RU" dirty="0">
                <a:solidFill>
                  <a:srgbClr val="FF0000"/>
                </a:solidFill>
              </a:rPr>
              <a:t> </a:t>
            </a:r>
            <a:r>
              <a:rPr lang="ru-RU" dirty="0" err="1">
                <a:solidFill>
                  <a:srgbClr val="FF0000"/>
                </a:solidFill>
              </a:rPr>
              <a:t>лозим</a:t>
            </a:r>
            <a:r>
              <a:rPr lang="ru-RU" dirty="0">
                <a:solidFill>
                  <a:schemeClr val="bg1">
                    <a:lumMod val="95000"/>
                    <a:lumOff val="5000"/>
                  </a:schemeClr>
                </a:solidFill>
              </a:rPr>
              <a:t>. </a:t>
            </a:r>
            <a:r>
              <a:rPr lang="ru-RU" dirty="0" err="1">
                <a:solidFill>
                  <a:schemeClr val="bg1">
                    <a:lumMod val="95000"/>
                    <a:lumOff val="5000"/>
                  </a:schemeClr>
                </a:solidFill>
              </a:rPr>
              <a:t>Ўз</a:t>
            </a:r>
            <a:r>
              <a:rPr lang="ru-RU" dirty="0">
                <a:solidFill>
                  <a:schemeClr val="bg1">
                    <a:lumMod val="95000"/>
                    <a:lumOff val="5000"/>
                  </a:schemeClr>
                </a:solidFill>
              </a:rPr>
              <a:t> </a:t>
            </a:r>
            <a:r>
              <a:rPr lang="ru-RU" dirty="0" err="1">
                <a:solidFill>
                  <a:schemeClr val="bg1">
                    <a:lumMod val="95000"/>
                    <a:lumOff val="5000"/>
                  </a:schemeClr>
                </a:solidFill>
              </a:rPr>
              <a:t>навбатида</a:t>
            </a:r>
            <a:r>
              <a:rPr lang="ru-RU" dirty="0">
                <a:solidFill>
                  <a:schemeClr val="bg1">
                    <a:lumMod val="95000"/>
                    <a:lumOff val="5000"/>
                  </a:schemeClr>
                </a:solidFill>
              </a:rPr>
              <a:t> декларация </a:t>
            </a:r>
            <a:r>
              <a:rPr lang="ru-RU" dirty="0" err="1">
                <a:solidFill>
                  <a:schemeClr val="bg1">
                    <a:lumMod val="95000"/>
                    <a:lumOff val="5000"/>
                  </a:schemeClr>
                </a:solidFill>
              </a:rPr>
              <a:t>тўлдирилиши</a:t>
            </a:r>
            <a:r>
              <a:rPr lang="ru-RU" dirty="0">
                <a:solidFill>
                  <a:schemeClr val="bg1">
                    <a:lumMod val="95000"/>
                    <a:lumOff val="5000"/>
                  </a:schemeClr>
                </a:solidFill>
              </a:rPr>
              <a:t> </a:t>
            </a:r>
            <a:r>
              <a:rPr lang="ru-RU" dirty="0" err="1">
                <a:solidFill>
                  <a:schemeClr val="bg1">
                    <a:lumMod val="95000"/>
                    <a:lumOff val="5000"/>
                  </a:schemeClr>
                </a:solidFill>
              </a:rPr>
              <a:t>биланоқ</a:t>
            </a:r>
            <a:r>
              <a:rPr lang="ru-RU" dirty="0">
                <a:solidFill>
                  <a:schemeClr val="bg1">
                    <a:lumMod val="95000"/>
                    <a:lumOff val="5000"/>
                  </a:schemeClr>
                </a:solidFill>
              </a:rPr>
              <a:t> </a:t>
            </a:r>
            <a:r>
              <a:rPr lang="ru-RU" dirty="0" err="1">
                <a:solidFill>
                  <a:schemeClr val="bg1">
                    <a:lumMod val="95000"/>
                    <a:lumOff val="5000"/>
                  </a:schemeClr>
                </a:solidFill>
              </a:rPr>
              <a:t>ташкилот</a:t>
            </a:r>
            <a:r>
              <a:rPr lang="ru-RU" dirty="0">
                <a:solidFill>
                  <a:schemeClr val="bg1">
                    <a:lumMod val="95000"/>
                    <a:lumOff val="5000"/>
                  </a:schemeClr>
                </a:solidFill>
              </a:rPr>
              <a:t> </a:t>
            </a:r>
            <a:r>
              <a:rPr lang="ru-RU" dirty="0" err="1">
                <a:solidFill>
                  <a:schemeClr val="bg1">
                    <a:lumMod val="95000"/>
                    <a:lumOff val="5000"/>
                  </a:schemeClr>
                </a:solidFill>
              </a:rPr>
              <a:t>раҳбари</a:t>
            </a:r>
            <a:r>
              <a:rPr lang="ru-RU" dirty="0">
                <a:solidFill>
                  <a:schemeClr val="bg1">
                    <a:lumMod val="95000"/>
                    <a:lumOff val="5000"/>
                  </a:schemeClr>
                </a:solidFill>
              </a:rPr>
              <a:t> автоматик </a:t>
            </a:r>
            <a:r>
              <a:rPr lang="ru-RU" dirty="0" err="1">
                <a:solidFill>
                  <a:schemeClr val="bg1">
                    <a:lumMod val="95000"/>
                    <a:lumOff val="5000"/>
                  </a:schemeClr>
                </a:solidFill>
              </a:rPr>
              <a:t>равишда</a:t>
            </a:r>
            <a:r>
              <a:rPr lang="ru-RU" dirty="0">
                <a:solidFill>
                  <a:schemeClr val="bg1">
                    <a:lumMod val="95000"/>
                    <a:lumOff val="5000"/>
                  </a:schemeClr>
                </a:solidFill>
              </a:rPr>
              <a:t> </a:t>
            </a:r>
            <a:r>
              <a:rPr lang="ru-RU" dirty="0" err="1">
                <a:solidFill>
                  <a:schemeClr val="bg1">
                    <a:lumMod val="95000"/>
                    <a:lumOff val="5000"/>
                  </a:schemeClr>
                </a:solidFill>
              </a:rPr>
              <a:t>хабардор</a:t>
            </a:r>
            <a:r>
              <a:rPr lang="ru-RU" dirty="0">
                <a:solidFill>
                  <a:schemeClr val="bg1">
                    <a:lumMod val="95000"/>
                    <a:lumOff val="5000"/>
                  </a:schemeClr>
                </a:solidFill>
              </a:rPr>
              <a:t> </a:t>
            </a:r>
            <a:r>
              <a:rPr lang="ru-RU" dirty="0" err="1">
                <a:solidFill>
                  <a:schemeClr val="bg1">
                    <a:lumMod val="95000"/>
                    <a:lumOff val="5000"/>
                  </a:schemeClr>
                </a:solidFill>
              </a:rPr>
              <a:t>қилинади</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ru-RU" dirty="0" err="1">
                <a:solidFill>
                  <a:srgbClr val="FF0000"/>
                </a:solidFill>
              </a:rPr>
              <a:t>раҳбарлар</a:t>
            </a:r>
            <a:r>
              <a:rPr lang="ru-RU" dirty="0">
                <a:solidFill>
                  <a:srgbClr val="FF0000"/>
                </a:solidFill>
              </a:rPr>
              <a:t> 5 </a:t>
            </a:r>
            <a:r>
              <a:rPr lang="ru-RU" dirty="0" err="1">
                <a:solidFill>
                  <a:srgbClr val="FF0000"/>
                </a:solidFill>
              </a:rPr>
              <a:t>иш</a:t>
            </a:r>
            <a:r>
              <a:rPr lang="ru-RU" dirty="0">
                <a:solidFill>
                  <a:srgbClr val="FF0000"/>
                </a:solidFill>
              </a:rPr>
              <a:t> </a:t>
            </a:r>
            <a:r>
              <a:rPr lang="ru-RU" dirty="0" err="1">
                <a:solidFill>
                  <a:srgbClr val="FF0000"/>
                </a:solidFill>
              </a:rPr>
              <a:t>кунида</a:t>
            </a:r>
            <a:r>
              <a:rPr lang="ru-RU" dirty="0">
                <a:solidFill>
                  <a:srgbClr val="FF0000"/>
                </a:solidFill>
              </a:rPr>
              <a:t> декларация </a:t>
            </a:r>
            <a:r>
              <a:rPr lang="ru-RU" dirty="0" err="1">
                <a:solidFill>
                  <a:srgbClr val="FF0000"/>
                </a:solidFill>
              </a:rPr>
              <a:t>маълумотларини</a:t>
            </a:r>
            <a:r>
              <a:rPr lang="ru-RU" dirty="0">
                <a:solidFill>
                  <a:srgbClr val="FF0000"/>
                </a:solidFill>
              </a:rPr>
              <a:t> </a:t>
            </a:r>
            <a:r>
              <a:rPr lang="ru-RU" dirty="0" err="1">
                <a:solidFill>
                  <a:srgbClr val="FF0000"/>
                </a:solidFill>
              </a:rPr>
              <a:t>кўриб</a:t>
            </a:r>
            <a:r>
              <a:rPr lang="ru-RU" dirty="0">
                <a:solidFill>
                  <a:srgbClr val="FF0000"/>
                </a:solidFill>
              </a:rPr>
              <a:t> </a:t>
            </a:r>
            <a:r>
              <a:rPr lang="ru-RU" dirty="0" err="1">
                <a:solidFill>
                  <a:srgbClr val="FF0000"/>
                </a:solidFill>
              </a:rPr>
              <a:t>чиқиши</a:t>
            </a:r>
            <a:r>
              <a:rPr lang="ru-RU" dirty="0">
                <a:solidFill>
                  <a:schemeClr val="bg1">
                    <a:lumMod val="95000"/>
                    <a:lumOff val="5000"/>
                  </a:schemeClr>
                </a:solidFill>
              </a:rPr>
              <a:t> </a:t>
            </a:r>
            <a:r>
              <a:rPr lang="ru-RU" dirty="0" err="1">
                <a:solidFill>
                  <a:schemeClr val="bg1">
                    <a:lumMod val="95000"/>
                    <a:lumOff val="5000"/>
                  </a:schemeClr>
                </a:solidFill>
              </a:rPr>
              <a:t>ҳамда</a:t>
            </a:r>
            <a:r>
              <a:rPr lang="ru-RU" dirty="0">
                <a:solidFill>
                  <a:schemeClr val="bg1">
                    <a:lumMod val="95000"/>
                    <a:lumOff val="5000"/>
                  </a:schemeClr>
                </a:solidFill>
              </a:rPr>
              <a:t> </a:t>
            </a:r>
            <a:r>
              <a:rPr lang="ru-RU" dirty="0" err="1">
                <a:solidFill>
                  <a:schemeClr val="bg1">
                    <a:lumMod val="95000"/>
                    <a:lumOff val="5000"/>
                  </a:schemeClr>
                </a:solidFill>
              </a:rPr>
              <a:t>тегишли</a:t>
            </a:r>
            <a:r>
              <a:rPr lang="ru-RU" dirty="0">
                <a:solidFill>
                  <a:schemeClr val="bg1">
                    <a:lumMod val="95000"/>
                    <a:lumOff val="5000"/>
                  </a:schemeClr>
                </a:solidFill>
              </a:rPr>
              <a:t> </a:t>
            </a:r>
            <a:r>
              <a:rPr lang="ru-RU" dirty="0" err="1">
                <a:solidFill>
                  <a:schemeClr val="bg1">
                    <a:lumMod val="95000"/>
                    <a:lumOff val="5000"/>
                  </a:schemeClr>
                </a:solidFill>
              </a:rPr>
              <a:t>чораларни</a:t>
            </a:r>
            <a:r>
              <a:rPr lang="ru-RU" dirty="0">
                <a:solidFill>
                  <a:schemeClr val="bg1">
                    <a:lumMod val="95000"/>
                    <a:lumOff val="5000"/>
                  </a:schemeClr>
                </a:solidFill>
              </a:rPr>
              <a:t> </a:t>
            </a:r>
            <a:r>
              <a:rPr lang="ru-RU" dirty="0" err="1">
                <a:solidFill>
                  <a:schemeClr val="bg1">
                    <a:lumMod val="95000"/>
                    <a:lumOff val="5000"/>
                  </a:schemeClr>
                </a:solidFill>
              </a:rPr>
              <a:t>кўриши</a:t>
            </a:r>
            <a:r>
              <a:rPr lang="ru-RU" dirty="0">
                <a:solidFill>
                  <a:schemeClr val="bg1">
                    <a:lumMod val="95000"/>
                    <a:lumOff val="5000"/>
                  </a:schemeClr>
                </a:solidFill>
              </a:rPr>
              <a:t> </a:t>
            </a:r>
            <a:r>
              <a:rPr lang="ru-RU" dirty="0" err="1">
                <a:solidFill>
                  <a:schemeClr val="bg1">
                    <a:lumMod val="95000"/>
                    <a:lumOff val="5000"/>
                  </a:schemeClr>
                </a:solidFill>
              </a:rPr>
              <a:t>жоиз</a:t>
            </a:r>
            <a:r>
              <a:rPr lang="ru-RU" dirty="0">
                <a:solidFill>
                  <a:schemeClr val="bg1">
                    <a:lumMod val="95000"/>
                    <a:lumOff val="5000"/>
                  </a:schemeClr>
                </a:solidFill>
              </a:rPr>
              <a:t>.</a:t>
            </a:r>
            <a:endParaRPr lang="ru-RU" dirty="0">
              <a:solidFill>
                <a:schemeClr val="bg1">
                  <a:lumMod val="95000"/>
                  <a:lumOff val="5000"/>
                </a:schemeClr>
              </a:solidFill>
            </a:endParaRPr>
          </a:p>
          <a:p>
            <a:r>
              <a:rPr lang="ru-RU" dirty="0" err="1">
                <a:solidFill>
                  <a:schemeClr val="bg1">
                    <a:lumMod val="95000"/>
                    <a:lumOff val="5000"/>
                  </a:schemeClr>
                </a:solidFill>
              </a:rPr>
              <a:t>Шунингдек</a:t>
            </a:r>
            <a:r>
              <a:rPr lang="ru-RU" dirty="0">
                <a:solidFill>
                  <a:schemeClr val="bg1">
                    <a:lumMod val="95000"/>
                    <a:lumOff val="5000"/>
                  </a:schemeClr>
                </a:solidFill>
              </a:rPr>
              <a:t>, </a:t>
            </a:r>
            <a:r>
              <a:rPr lang="ru-RU" dirty="0" err="1">
                <a:solidFill>
                  <a:schemeClr val="bg1">
                    <a:lumMod val="95000"/>
                    <a:lumOff val="5000"/>
                  </a:schemeClr>
                </a:solidFill>
              </a:rPr>
              <a:t>Буюк</a:t>
            </a:r>
            <a:r>
              <a:rPr lang="ru-RU" dirty="0">
                <a:solidFill>
                  <a:schemeClr val="bg1">
                    <a:lumMod val="95000"/>
                    <a:lumOff val="5000"/>
                  </a:schemeClr>
                </a:solidFill>
              </a:rPr>
              <a:t> </a:t>
            </a:r>
            <a:r>
              <a:rPr lang="ru-RU" dirty="0" err="1">
                <a:solidFill>
                  <a:schemeClr val="bg1">
                    <a:lumMod val="95000"/>
                    <a:lumOff val="5000"/>
                  </a:schemeClr>
                </a:solidFill>
              </a:rPr>
              <a:t>Британияда</a:t>
            </a:r>
            <a:r>
              <a:rPr lang="ru-RU" dirty="0">
                <a:solidFill>
                  <a:schemeClr val="bg1">
                    <a:lumMod val="95000"/>
                    <a:lumOff val="5000"/>
                  </a:schemeClr>
                </a:solidFill>
              </a:rPr>
              <a:t> </a:t>
            </a:r>
            <a:r>
              <a:rPr lang="ru-RU" dirty="0" err="1">
                <a:solidFill>
                  <a:schemeClr val="bg1">
                    <a:lumMod val="95000"/>
                    <a:lumOff val="5000"/>
                  </a:schemeClr>
                </a:solidFill>
              </a:rPr>
              <a:t>ходимларнинг</a:t>
            </a:r>
            <a:r>
              <a:rPr lang="ru-RU" dirty="0">
                <a:solidFill>
                  <a:schemeClr val="bg1">
                    <a:lumMod val="95000"/>
                    <a:lumOff val="5000"/>
                  </a:schemeClr>
                </a:solidFill>
              </a:rPr>
              <a:t> </a:t>
            </a:r>
            <a:r>
              <a:rPr lang="ru-RU" dirty="0" err="1">
                <a:solidFill>
                  <a:schemeClr val="bg1">
                    <a:lumMod val="95000"/>
                    <a:lumOff val="5000"/>
                  </a:schemeClr>
                </a:solidFill>
              </a:rPr>
              <a:t>тенглиги</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ru-RU" dirty="0" err="1">
                <a:solidFill>
                  <a:schemeClr val="bg1">
                    <a:lumMod val="95000"/>
                    <a:lumOff val="5000"/>
                  </a:schemeClr>
                </a:solidFill>
              </a:rPr>
              <a:t>иш</a:t>
            </a:r>
            <a:r>
              <a:rPr lang="ru-RU" dirty="0">
                <a:solidFill>
                  <a:schemeClr val="bg1">
                    <a:lumMod val="95000"/>
                    <a:lumOff val="5000"/>
                  </a:schemeClr>
                </a:solidFill>
              </a:rPr>
              <a:t> </a:t>
            </a:r>
            <a:r>
              <a:rPr lang="ru-RU" dirty="0" err="1">
                <a:solidFill>
                  <a:schemeClr val="bg1">
                    <a:lumMod val="95000"/>
                    <a:lumOff val="5000"/>
                  </a:schemeClr>
                </a:solidFill>
              </a:rPr>
              <a:t>ҳақи</a:t>
            </a:r>
            <a:r>
              <a:rPr lang="ru-RU" dirty="0">
                <a:solidFill>
                  <a:schemeClr val="bg1">
                    <a:lumMod val="95000"/>
                    <a:lumOff val="5000"/>
                  </a:schemeClr>
                </a:solidFill>
              </a:rPr>
              <a:t> </a:t>
            </a:r>
            <a:r>
              <a:rPr lang="ru-RU" dirty="0" err="1">
                <a:solidFill>
                  <a:schemeClr val="bg1">
                    <a:lumMod val="95000"/>
                    <a:lumOff val="5000"/>
                  </a:schemeClr>
                </a:solidFill>
              </a:rPr>
              <a:t>тўланишида</a:t>
            </a:r>
            <a:r>
              <a:rPr lang="ru-RU" dirty="0">
                <a:solidFill>
                  <a:schemeClr val="bg1">
                    <a:lumMod val="95000"/>
                    <a:lumOff val="5000"/>
                  </a:schemeClr>
                </a:solidFill>
              </a:rPr>
              <a:t> </a:t>
            </a:r>
            <a:r>
              <a:rPr lang="ru-RU" dirty="0" err="1">
                <a:solidFill>
                  <a:schemeClr val="bg1">
                    <a:lumMod val="95000"/>
                    <a:lumOff val="5000"/>
                  </a:schemeClr>
                </a:solidFill>
              </a:rPr>
              <a:t>шаффофликка</a:t>
            </a:r>
            <a:r>
              <a:rPr lang="ru-RU" dirty="0">
                <a:solidFill>
                  <a:schemeClr val="bg1">
                    <a:lumMod val="95000"/>
                    <a:lumOff val="5000"/>
                  </a:schemeClr>
                </a:solidFill>
              </a:rPr>
              <a:t> </a:t>
            </a:r>
            <a:r>
              <a:rPr lang="ru-RU" dirty="0" err="1">
                <a:solidFill>
                  <a:schemeClr val="bg1">
                    <a:lumMod val="95000"/>
                    <a:lumOff val="5000"/>
                  </a:schemeClr>
                </a:solidFill>
              </a:rPr>
              <a:t>еришиш</a:t>
            </a:r>
            <a:r>
              <a:rPr lang="ru-RU" dirty="0">
                <a:solidFill>
                  <a:schemeClr val="bg1">
                    <a:lumMod val="95000"/>
                    <a:lumOff val="5000"/>
                  </a:schemeClr>
                </a:solidFill>
              </a:rPr>
              <a:t> </a:t>
            </a:r>
            <a:r>
              <a:rPr lang="ru-RU" dirty="0" err="1">
                <a:solidFill>
                  <a:schemeClr val="bg1">
                    <a:lumMod val="95000"/>
                    <a:lumOff val="5000"/>
                  </a:schemeClr>
                </a:solidFill>
              </a:rPr>
              <a:t>мақсадида</a:t>
            </a:r>
            <a:r>
              <a:rPr lang="ru-RU" dirty="0">
                <a:solidFill>
                  <a:schemeClr val="bg1">
                    <a:lumMod val="95000"/>
                    <a:lumOff val="5000"/>
                  </a:schemeClr>
                </a:solidFill>
              </a:rPr>
              <a:t> </a:t>
            </a:r>
            <a:r>
              <a:rPr lang="ru-RU" dirty="0">
                <a:solidFill>
                  <a:srgbClr val="FF0000"/>
                </a:solidFill>
              </a:rPr>
              <a:t>“</a:t>
            </a:r>
            <a:r>
              <a:rPr lang="ru-RU" dirty="0" err="1">
                <a:solidFill>
                  <a:srgbClr val="FF0000"/>
                </a:solidFill>
              </a:rPr>
              <a:t>Раҳбар</a:t>
            </a:r>
            <a:r>
              <a:rPr lang="ru-RU" dirty="0">
                <a:solidFill>
                  <a:srgbClr val="FF0000"/>
                </a:solidFill>
              </a:rPr>
              <a:t> </a:t>
            </a:r>
            <a:r>
              <a:rPr lang="ru-RU" dirty="0" err="1">
                <a:solidFill>
                  <a:srgbClr val="FF0000"/>
                </a:solidFill>
              </a:rPr>
              <a:t>ходимлар</a:t>
            </a:r>
            <a:r>
              <a:rPr lang="ru-RU" dirty="0">
                <a:solidFill>
                  <a:srgbClr val="FF0000"/>
                </a:solidFill>
              </a:rPr>
              <a:t> </a:t>
            </a:r>
            <a:r>
              <a:rPr lang="ru-RU" dirty="0" err="1">
                <a:solidFill>
                  <a:srgbClr val="FF0000"/>
                </a:solidFill>
              </a:rPr>
              <a:t>иш</a:t>
            </a:r>
            <a:r>
              <a:rPr lang="ru-RU" dirty="0">
                <a:solidFill>
                  <a:srgbClr val="FF0000"/>
                </a:solidFill>
              </a:rPr>
              <a:t> </a:t>
            </a:r>
            <a:r>
              <a:rPr lang="ru-RU" dirty="0" err="1">
                <a:solidFill>
                  <a:srgbClr val="FF0000"/>
                </a:solidFill>
              </a:rPr>
              <a:t>ҳақини</a:t>
            </a:r>
            <a:r>
              <a:rPr lang="ru-RU" dirty="0">
                <a:solidFill>
                  <a:srgbClr val="FF0000"/>
                </a:solidFill>
              </a:rPr>
              <a:t> </a:t>
            </a:r>
            <a:r>
              <a:rPr lang="ru-RU" dirty="0" err="1">
                <a:solidFill>
                  <a:srgbClr val="FF0000"/>
                </a:solidFill>
              </a:rPr>
              <a:t>текшириш</a:t>
            </a:r>
            <a:r>
              <a:rPr lang="ru-RU" dirty="0">
                <a:solidFill>
                  <a:srgbClr val="FF0000"/>
                </a:solidFill>
              </a:rPr>
              <a:t> </a:t>
            </a:r>
            <a:r>
              <a:rPr lang="ru-RU" dirty="0" err="1">
                <a:solidFill>
                  <a:srgbClr val="FF0000"/>
                </a:solidFill>
              </a:rPr>
              <a:t>органи</a:t>
            </a:r>
            <a:r>
              <a:rPr lang="ru-RU" dirty="0">
                <a:solidFill>
                  <a:srgbClr val="FF0000"/>
                </a:solidFill>
              </a:rPr>
              <a:t> </a:t>
            </a:r>
            <a:r>
              <a:rPr lang="ru-RU" dirty="0">
                <a:solidFill>
                  <a:schemeClr val="bg1">
                    <a:lumMod val="95000"/>
                    <a:lumOff val="5000"/>
                  </a:schemeClr>
                </a:solidFill>
              </a:rPr>
              <a:t>(</a:t>
            </a:r>
            <a:r>
              <a:rPr lang="ru-RU" dirty="0" err="1">
                <a:solidFill>
                  <a:schemeClr val="bg1">
                    <a:lumMod val="95000"/>
                    <a:lumOff val="5000"/>
                  </a:schemeClr>
                </a:solidFill>
              </a:rPr>
              <a:t>Ревие</a:t>
            </a:r>
            <a:r>
              <a:rPr lang="en-US" dirty="0">
                <a:solidFill>
                  <a:schemeClr val="bg1">
                    <a:lumMod val="95000"/>
                    <a:lumOff val="5000"/>
                  </a:schemeClr>
                </a:solidFill>
              </a:rPr>
              <a:t>w </a:t>
            </a:r>
            <a:r>
              <a:rPr lang="ru-RU" dirty="0" err="1">
                <a:solidFill>
                  <a:schemeClr val="bg1">
                    <a:lumMod val="95000"/>
                    <a:lumOff val="5000"/>
                  </a:schemeClr>
                </a:solidFill>
              </a:rPr>
              <a:t>Бодй</a:t>
            </a:r>
            <a:r>
              <a:rPr lang="ru-RU" dirty="0">
                <a:solidFill>
                  <a:schemeClr val="bg1">
                    <a:lumMod val="95000"/>
                    <a:lumOff val="5000"/>
                  </a:schemeClr>
                </a:solidFill>
              </a:rPr>
              <a:t> он </a:t>
            </a:r>
            <a:r>
              <a:rPr lang="ru-RU" dirty="0" err="1">
                <a:solidFill>
                  <a:schemeClr val="bg1">
                    <a:lumMod val="95000"/>
                    <a:lumOff val="5000"/>
                  </a:schemeClr>
                </a:solidFill>
              </a:rPr>
              <a:t>Сениор</a:t>
            </a:r>
            <a:r>
              <a:rPr lang="ru-RU" dirty="0">
                <a:solidFill>
                  <a:schemeClr val="bg1">
                    <a:lumMod val="95000"/>
                    <a:lumOff val="5000"/>
                  </a:schemeClr>
                </a:solidFill>
              </a:rPr>
              <a:t> </a:t>
            </a:r>
            <a:r>
              <a:rPr lang="ru-RU" dirty="0" err="1">
                <a:solidFill>
                  <a:schemeClr val="bg1">
                    <a:lumMod val="95000"/>
                    <a:lumOff val="5000"/>
                  </a:schemeClr>
                </a:solidFill>
              </a:rPr>
              <a:t>Салариес</a:t>
            </a:r>
            <a:r>
              <a:rPr lang="ru-RU" dirty="0">
                <a:solidFill>
                  <a:schemeClr val="bg1">
                    <a:lumMod val="95000"/>
                    <a:lumOff val="5000"/>
                  </a:schemeClr>
                </a:solidFill>
              </a:rPr>
              <a:t>)” </a:t>
            </a:r>
            <a:r>
              <a:rPr lang="ru-RU" dirty="0" err="1">
                <a:solidFill>
                  <a:schemeClr val="bg1">
                    <a:lumMod val="95000"/>
                    <a:lumOff val="5000"/>
                  </a:schemeClr>
                </a:solidFill>
              </a:rPr>
              <a:t>ташкил</a:t>
            </a:r>
            <a:r>
              <a:rPr lang="ru-RU" dirty="0">
                <a:solidFill>
                  <a:schemeClr val="bg1">
                    <a:lumMod val="95000"/>
                    <a:lumOff val="5000"/>
                  </a:schemeClr>
                </a:solidFill>
              </a:rPr>
              <a:t> </a:t>
            </a:r>
            <a:r>
              <a:rPr lang="ru-RU" dirty="0" err="1">
                <a:solidFill>
                  <a:schemeClr val="bg1">
                    <a:lumMod val="95000"/>
                    <a:lumOff val="5000"/>
                  </a:schemeClr>
                </a:solidFill>
              </a:rPr>
              <a:t>етилган</a:t>
            </a:r>
            <a:r>
              <a:rPr lang="ru-RU" dirty="0">
                <a:solidFill>
                  <a:schemeClr val="bg1">
                    <a:lumMod val="95000"/>
                    <a:lumOff val="5000"/>
                  </a:schemeClr>
                </a:solidFill>
              </a:rPr>
              <a:t>. Ушбу орган </a:t>
            </a:r>
            <a:r>
              <a:rPr lang="ru-RU" dirty="0" err="1">
                <a:solidFill>
                  <a:schemeClr val="bg1">
                    <a:lumMod val="95000"/>
                    <a:lumOff val="5000"/>
                  </a:schemeClr>
                </a:solidFill>
              </a:rPr>
              <a:t>юқори</a:t>
            </a:r>
            <a:r>
              <a:rPr lang="ru-RU" dirty="0">
                <a:solidFill>
                  <a:schemeClr val="bg1">
                    <a:lumMod val="95000"/>
                    <a:lumOff val="5000"/>
                  </a:schemeClr>
                </a:solidFill>
              </a:rPr>
              <a:t> </a:t>
            </a:r>
            <a:r>
              <a:rPr lang="ru-RU" dirty="0" err="1">
                <a:solidFill>
                  <a:schemeClr val="bg1">
                    <a:lumMod val="95000"/>
                    <a:lumOff val="5000"/>
                  </a:schemeClr>
                </a:solidFill>
              </a:rPr>
              <a:t>лавозимли</a:t>
            </a:r>
            <a:r>
              <a:rPr lang="ru-RU" dirty="0">
                <a:solidFill>
                  <a:schemeClr val="bg1">
                    <a:lumMod val="95000"/>
                    <a:lumOff val="5000"/>
                  </a:schemeClr>
                </a:solidFill>
              </a:rPr>
              <a:t> </a:t>
            </a:r>
            <a:r>
              <a:rPr lang="ru-RU" dirty="0" err="1">
                <a:solidFill>
                  <a:schemeClr val="bg1">
                    <a:lumMod val="95000"/>
                    <a:lumOff val="5000"/>
                  </a:schemeClr>
                </a:solidFill>
              </a:rPr>
              <a:t>давлат</a:t>
            </a:r>
            <a:r>
              <a:rPr lang="ru-RU" dirty="0">
                <a:solidFill>
                  <a:schemeClr val="bg1">
                    <a:lumMod val="95000"/>
                    <a:lumOff val="5000"/>
                  </a:schemeClr>
                </a:solidFill>
              </a:rPr>
              <a:t> </a:t>
            </a:r>
            <a:r>
              <a:rPr lang="ru-RU" dirty="0" err="1">
                <a:solidFill>
                  <a:schemeClr val="bg1">
                    <a:lumMod val="95000"/>
                    <a:lumOff val="5000"/>
                  </a:schemeClr>
                </a:solidFill>
              </a:rPr>
              <a:t>хизматчилари</a:t>
            </a:r>
            <a:r>
              <a:rPr lang="ru-RU" dirty="0">
                <a:solidFill>
                  <a:schemeClr val="bg1">
                    <a:lumMod val="95000"/>
                    <a:lumOff val="5000"/>
                  </a:schemeClr>
                </a:solidFill>
              </a:rPr>
              <a:t>, суд </a:t>
            </a:r>
            <a:r>
              <a:rPr lang="ru-RU" dirty="0" err="1">
                <a:solidFill>
                  <a:schemeClr val="bg1">
                    <a:lumMod val="95000"/>
                    <a:lumOff val="5000"/>
                  </a:schemeClr>
                </a:solidFill>
              </a:rPr>
              <a:t>тизими</a:t>
            </a:r>
            <a:r>
              <a:rPr lang="ru-RU" dirty="0">
                <a:solidFill>
                  <a:schemeClr val="bg1">
                    <a:lumMod val="95000"/>
                    <a:lumOff val="5000"/>
                  </a:schemeClr>
                </a:solidFill>
              </a:rPr>
              <a:t>, </a:t>
            </a:r>
            <a:r>
              <a:rPr lang="ru-RU" dirty="0" err="1">
                <a:solidFill>
                  <a:schemeClr val="bg1">
                    <a:lumMod val="95000"/>
                    <a:lumOff val="5000"/>
                  </a:schemeClr>
                </a:solidFill>
              </a:rPr>
              <a:t>ҳарбийлар</a:t>
            </a:r>
            <a:r>
              <a:rPr lang="ru-RU" dirty="0">
                <a:solidFill>
                  <a:schemeClr val="bg1">
                    <a:lumMod val="95000"/>
                    <a:lumOff val="5000"/>
                  </a:schemeClr>
                </a:solidFill>
              </a:rPr>
              <a:t>, полиция </a:t>
            </a:r>
            <a:r>
              <a:rPr lang="ru-RU" dirty="0" err="1">
                <a:solidFill>
                  <a:schemeClr val="bg1">
                    <a:lumMod val="95000"/>
                    <a:lumOff val="5000"/>
                  </a:schemeClr>
                </a:solidFill>
              </a:rPr>
              <a:t>ходимлари</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en-US" dirty="0">
                <a:solidFill>
                  <a:schemeClr val="bg1">
                    <a:lumMod val="95000"/>
                    <a:lumOff val="5000"/>
                  </a:schemeClr>
                </a:solidFill>
              </a:rPr>
              <a:t>A</a:t>
            </a:r>
            <a:r>
              <a:rPr lang="ru-RU" dirty="0" err="1">
                <a:solidFill>
                  <a:schemeClr val="bg1">
                    <a:lumMod val="95000"/>
                    <a:lumOff val="5000"/>
                  </a:schemeClr>
                </a:solidFill>
              </a:rPr>
              <a:t>нглия</a:t>
            </a:r>
            <a:r>
              <a:rPr lang="ru-RU" dirty="0">
                <a:solidFill>
                  <a:schemeClr val="bg1">
                    <a:lumMod val="95000"/>
                    <a:lumOff val="5000"/>
                  </a:schemeClr>
                </a:solidFill>
              </a:rPr>
              <a:t> </a:t>
            </a:r>
            <a:r>
              <a:rPr lang="ru-RU" dirty="0" err="1">
                <a:solidFill>
                  <a:schemeClr val="bg1">
                    <a:lumMod val="95000"/>
                    <a:lumOff val="5000"/>
                  </a:schemeClr>
                </a:solidFill>
              </a:rPr>
              <a:t>соғлиқни</a:t>
            </a:r>
            <a:r>
              <a:rPr lang="ru-RU" dirty="0">
                <a:solidFill>
                  <a:schemeClr val="bg1">
                    <a:lumMod val="95000"/>
                    <a:lumOff val="5000"/>
                  </a:schemeClr>
                </a:solidFill>
              </a:rPr>
              <a:t> </a:t>
            </a:r>
            <a:r>
              <a:rPr lang="ru-RU" dirty="0" err="1">
                <a:solidFill>
                  <a:schemeClr val="bg1">
                    <a:lumMod val="95000"/>
                    <a:lumOff val="5000"/>
                  </a:schemeClr>
                </a:solidFill>
              </a:rPr>
              <a:t>сақлаш</a:t>
            </a:r>
            <a:r>
              <a:rPr lang="ru-RU" dirty="0">
                <a:solidFill>
                  <a:schemeClr val="bg1">
                    <a:lumMod val="95000"/>
                    <a:lumOff val="5000"/>
                  </a:schemeClr>
                </a:solidFill>
              </a:rPr>
              <a:t> </a:t>
            </a:r>
            <a:r>
              <a:rPr lang="ru-RU" dirty="0" err="1">
                <a:solidFill>
                  <a:schemeClr val="bg1">
                    <a:lumMod val="95000"/>
                    <a:lumOff val="5000"/>
                  </a:schemeClr>
                </a:solidFill>
              </a:rPr>
              <a:t>хизматининг</a:t>
            </a:r>
            <a:r>
              <a:rPr lang="ru-RU" dirty="0">
                <a:solidFill>
                  <a:schemeClr val="bg1">
                    <a:lumMod val="95000"/>
                    <a:lumOff val="5000"/>
                  </a:schemeClr>
                </a:solidFill>
              </a:rPr>
              <a:t> </a:t>
            </a:r>
            <a:r>
              <a:rPr lang="ru-RU" dirty="0" err="1">
                <a:solidFill>
                  <a:schemeClr val="bg1">
                    <a:lumMod val="95000"/>
                    <a:lumOff val="5000"/>
                  </a:schemeClr>
                </a:solidFill>
              </a:rPr>
              <a:t>юқори</a:t>
            </a:r>
            <a:r>
              <a:rPr lang="ru-RU" dirty="0">
                <a:solidFill>
                  <a:schemeClr val="bg1">
                    <a:lumMod val="95000"/>
                    <a:lumOff val="5000"/>
                  </a:schemeClr>
                </a:solidFill>
              </a:rPr>
              <a:t> </a:t>
            </a:r>
            <a:r>
              <a:rPr lang="ru-RU" dirty="0" err="1">
                <a:solidFill>
                  <a:schemeClr val="bg1">
                    <a:lumMod val="95000"/>
                    <a:lumOff val="5000"/>
                  </a:schemeClr>
                </a:solidFill>
              </a:rPr>
              <a:t>мартабали</a:t>
            </a:r>
            <a:r>
              <a:rPr lang="ru-RU" dirty="0">
                <a:solidFill>
                  <a:schemeClr val="bg1">
                    <a:lumMod val="95000"/>
                    <a:lumOff val="5000"/>
                  </a:schemeClr>
                </a:solidFill>
              </a:rPr>
              <a:t> </a:t>
            </a:r>
            <a:r>
              <a:rPr lang="ru-RU" dirty="0" err="1">
                <a:solidFill>
                  <a:schemeClr val="bg1">
                    <a:lumMod val="95000"/>
                    <a:lumOff val="5000"/>
                  </a:schemeClr>
                </a:solidFill>
              </a:rPr>
              <a:t>ходимлари</a:t>
            </a:r>
            <a:r>
              <a:rPr lang="ru-RU" dirty="0">
                <a:solidFill>
                  <a:schemeClr val="bg1">
                    <a:lumMod val="95000"/>
                    <a:lumOff val="5000"/>
                  </a:schemeClr>
                </a:solidFill>
              </a:rPr>
              <a:t> </a:t>
            </a:r>
            <a:r>
              <a:rPr lang="ru-RU" dirty="0" err="1">
                <a:solidFill>
                  <a:schemeClr val="bg1">
                    <a:lumMod val="95000"/>
                    <a:lumOff val="5000"/>
                  </a:schemeClr>
                </a:solidFill>
              </a:rPr>
              <a:t>учун</a:t>
            </a:r>
            <a:r>
              <a:rPr lang="ru-RU" dirty="0">
                <a:solidFill>
                  <a:schemeClr val="bg1">
                    <a:lumMod val="95000"/>
                    <a:lumOff val="5000"/>
                  </a:schemeClr>
                </a:solidFill>
              </a:rPr>
              <a:t> </a:t>
            </a:r>
            <a:r>
              <a:rPr lang="ru-RU" dirty="0" err="1">
                <a:solidFill>
                  <a:schemeClr val="bg1">
                    <a:lumMod val="95000"/>
                    <a:lumOff val="5000"/>
                  </a:schemeClr>
                </a:solidFill>
              </a:rPr>
              <a:t>меҳнатга</a:t>
            </a:r>
            <a:r>
              <a:rPr lang="ru-RU" dirty="0">
                <a:solidFill>
                  <a:schemeClr val="bg1">
                    <a:lumMod val="95000"/>
                    <a:lumOff val="5000"/>
                  </a:schemeClr>
                </a:solidFill>
              </a:rPr>
              <a:t> </a:t>
            </a:r>
            <a:r>
              <a:rPr lang="ru-RU" dirty="0" err="1">
                <a:solidFill>
                  <a:schemeClr val="bg1">
                    <a:lumMod val="95000"/>
                    <a:lumOff val="5000"/>
                  </a:schemeClr>
                </a:solidFill>
              </a:rPr>
              <a:t>ҳақ</a:t>
            </a:r>
            <a:r>
              <a:rPr lang="ru-RU" dirty="0">
                <a:solidFill>
                  <a:schemeClr val="bg1">
                    <a:lumMod val="95000"/>
                    <a:lumOff val="5000"/>
                  </a:schemeClr>
                </a:solidFill>
              </a:rPr>
              <a:t> </a:t>
            </a:r>
            <a:r>
              <a:rPr lang="ru-RU" dirty="0" err="1">
                <a:solidFill>
                  <a:schemeClr val="bg1">
                    <a:lumMod val="95000"/>
                    <a:lumOff val="5000"/>
                  </a:schemeClr>
                </a:solidFill>
              </a:rPr>
              <a:t>тўлаш</a:t>
            </a:r>
            <a:r>
              <a:rPr lang="ru-RU" dirty="0">
                <a:solidFill>
                  <a:schemeClr val="bg1">
                    <a:lumMod val="95000"/>
                    <a:lumOff val="5000"/>
                  </a:schemeClr>
                </a:solidFill>
              </a:rPr>
              <a:t> </a:t>
            </a:r>
            <a:r>
              <a:rPr lang="ru-RU" dirty="0" err="1">
                <a:solidFill>
                  <a:schemeClr val="bg1">
                    <a:lumMod val="95000"/>
                    <a:lumOff val="5000"/>
                  </a:schemeClr>
                </a:solidFill>
              </a:rPr>
              <a:t>борасида</a:t>
            </a:r>
            <a:r>
              <a:rPr lang="ru-RU" dirty="0">
                <a:solidFill>
                  <a:schemeClr val="bg1">
                    <a:lumMod val="95000"/>
                    <a:lumOff val="5000"/>
                  </a:schemeClr>
                </a:solidFill>
              </a:rPr>
              <a:t> </a:t>
            </a:r>
            <a:r>
              <a:rPr lang="ru-RU" dirty="0" err="1">
                <a:solidFill>
                  <a:schemeClr val="bg1">
                    <a:lumMod val="95000"/>
                    <a:lumOff val="5000"/>
                  </a:schemeClr>
                </a:solidFill>
              </a:rPr>
              <a:t>маслаҳат</a:t>
            </a:r>
            <a:r>
              <a:rPr lang="ru-RU" dirty="0">
                <a:solidFill>
                  <a:schemeClr val="bg1">
                    <a:lumMod val="95000"/>
                    <a:lumOff val="5000"/>
                  </a:schemeClr>
                </a:solidFill>
              </a:rPr>
              <a:t> </a:t>
            </a:r>
            <a:r>
              <a:rPr lang="ru-RU" dirty="0" err="1">
                <a:solidFill>
                  <a:schemeClr val="bg1">
                    <a:lumMod val="95000"/>
                    <a:lumOff val="5000"/>
                  </a:schemeClr>
                </a:solidFill>
              </a:rPr>
              <a:t>беради</a:t>
            </a:r>
            <a:r>
              <a:rPr lang="ru-RU" dirty="0">
                <a:solidFill>
                  <a:schemeClr val="bg1">
                    <a:lumMod val="95000"/>
                    <a:lumOff val="5000"/>
                  </a:schemeClr>
                </a:solidFill>
              </a:rPr>
              <a:t>.</a:t>
            </a:r>
            <a:endParaRPr lang="ru-RU" dirty="0">
              <a:solidFill>
                <a:schemeClr val="bg1">
                  <a:lumMod val="95000"/>
                  <a:lumOff val="5000"/>
                </a:schemeClr>
              </a:solidFill>
            </a:endParaRPr>
          </a:p>
          <a:p>
            <a:r>
              <a:rPr lang="ru-RU" dirty="0">
                <a:solidFill>
                  <a:schemeClr val="bg1">
                    <a:lumMod val="95000"/>
                    <a:lumOff val="5000"/>
                  </a:schemeClr>
                </a:solidFill>
              </a:rPr>
              <a:t>Шу </a:t>
            </a:r>
            <a:r>
              <a:rPr lang="ru-RU" dirty="0" err="1">
                <a:solidFill>
                  <a:schemeClr val="bg1">
                    <a:lumMod val="95000"/>
                    <a:lumOff val="5000"/>
                  </a:schemeClr>
                </a:solidFill>
              </a:rPr>
              <a:t>билан</a:t>
            </a:r>
            <a:r>
              <a:rPr lang="ru-RU" dirty="0">
                <a:solidFill>
                  <a:schemeClr val="bg1">
                    <a:lumMod val="95000"/>
                    <a:lumOff val="5000"/>
                  </a:schemeClr>
                </a:solidFill>
              </a:rPr>
              <a:t> </a:t>
            </a:r>
            <a:r>
              <a:rPr lang="ru-RU" dirty="0" err="1">
                <a:solidFill>
                  <a:schemeClr val="bg1">
                    <a:lumMod val="95000"/>
                    <a:lumOff val="5000"/>
                  </a:schemeClr>
                </a:solidFill>
              </a:rPr>
              <a:t>бирга</a:t>
            </a:r>
            <a:r>
              <a:rPr lang="ru-RU" dirty="0">
                <a:solidFill>
                  <a:schemeClr val="bg1">
                    <a:lumMod val="95000"/>
                    <a:lumOff val="5000"/>
                  </a:schemeClr>
                </a:solidFill>
              </a:rPr>
              <a:t>, </a:t>
            </a:r>
            <a:r>
              <a:rPr lang="ru-RU" dirty="0" err="1">
                <a:solidFill>
                  <a:schemeClr val="bg1">
                    <a:lumMod val="95000"/>
                    <a:lumOff val="5000"/>
                  </a:schemeClr>
                </a:solidFill>
              </a:rPr>
              <a:t>барча</a:t>
            </a:r>
            <a:r>
              <a:rPr lang="ru-RU" dirty="0">
                <a:solidFill>
                  <a:schemeClr val="bg1">
                    <a:lumMod val="95000"/>
                    <a:lumOff val="5000"/>
                  </a:schemeClr>
                </a:solidFill>
              </a:rPr>
              <a:t> </a:t>
            </a:r>
            <a:r>
              <a:rPr lang="ru-RU" dirty="0" err="1">
                <a:solidFill>
                  <a:schemeClr val="bg1">
                    <a:lumMod val="95000"/>
                    <a:lumOff val="5000"/>
                  </a:schemeClr>
                </a:solidFill>
              </a:rPr>
              <a:t>вазирлик</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ru-RU" dirty="0" err="1">
                <a:solidFill>
                  <a:schemeClr val="bg1">
                    <a:lumMod val="95000"/>
                    <a:lumOff val="5000"/>
                  </a:schemeClr>
                </a:solidFill>
              </a:rPr>
              <a:t>идораларда</a:t>
            </a:r>
            <a:r>
              <a:rPr lang="ru-RU" dirty="0">
                <a:solidFill>
                  <a:schemeClr val="bg1">
                    <a:lumMod val="95000"/>
                    <a:lumOff val="5000"/>
                  </a:schemeClr>
                </a:solidFill>
              </a:rPr>
              <a:t> </a:t>
            </a:r>
            <a:r>
              <a:rPr lang="ru-RU" dirty="0" err="1">
                <a:solidFill>
                  <a:schemeClr val="bg1">
                    <a:lumMod val="95000"/>
                    <a:lumOff val="5000"/>
                  </a:schemeClr>
                </a:solidFill>
              </a:rPr>
              <a:t>фаолият</a:t>
            </a:r>
            <a:r>
              <a:rPr lang="ru-RU" dirty="0">
                <a:solidFill>
                  <a:schemeClr val="bg1">
                    <a:lumMod val="95000"/>
                    <a:lumOff val="5000"/>
                  </a:schemeClr>
                </a:solidFill>
              </a:rPr>
              <a:t> </a:t>
            </a:r>
            <a:r>
              <a:rPr lang="ru-RU" dirty="0" err="1">
                <a:solidFill>
                  <a:schemeClr val="bg1">
                    <a:lumMod val="95000"/>
                    <a:lumOff val="5000"/>
                  </a:schemeClr>
                </a:solidFill>
              </a:rPr>
              <a:t>юритувчи</a:t>
            </a:r>
            <a:r>
              <a:rPr lang="ru-RU" dirty="0">
                <a:solidFill>
                  <a:schemeClr val="bg1">
                    <a:lumMod val="95000"/>
                    <a:lumOff val="5000"/>
                  </a:schemeClr>
                </a:solidFill>
              </a:rPr>
              <a:t> </a:t>
            </a:r>
            <a:r>
              <a:rPr lang="ru-RU" dirty="0" err="1">
                <a:solidFill>
                  <a:schemeClr val="bg1">
                    <a:lumMod val="95000"/>
                    <a:lumOff val="5000"/>
                  </a:schemeClr>
                </a:solidFill>
              </a:rPr>
              <a:t>ходимларнинг</a:t>
            </a:r>
            <a:r>
              <a:rPr lang="ru-RU" dirty="0">
                <a:solidFill>
                  <a:schemeClr val="bg1">
                    <a:lumMod val="95000"/>
                    <a:lumOff val="5000"/>
                  </a:schemeClr>
                </a:solidFill>
              </a:rPr>
              <a:t> </a:t>
            </a:r>
            <a:r>
              <a:rPr lang="ru-RU" dirty="0" err="1">
                <a:solidFill>
                  <a:schemeClr val="bg1">
                    <a:lumMod val="95000"/>
                    <a:lumOff val="5000"/>
                  </a:schemeClr>
                </a:solidFill>
              </a:rPr>
              <a:t>қанча</a:t>
            </a:r>
            <a:r>
              <a:rPr lang="ru-RU" dirty="0">
                <a:solidFill>
                  <a:schemeClr val="bg1">
                    <a:lumMod val="95000"/>
                    <a:lumOff val="5000"/>
                  </a:schemeClr>
                </a:solidFill>
              </a:rPr>
              <a:t> </a:t>
            </a:r>
            <a:r>
              <a:rPr lang="ru-RU" dirty="0" err="1">
                <a:solidFill>
                  <a:schemeClr val="bg1">
                    <a:lumMod val="95000"/>
                    <a:lumOff val="5000"/>
                  </a:schemeClr>
                </a:solidFill>
              </a:rPr>
              <a:t>маош</a:t>
            </a:r>
            <a:r>
              <a:rPr lang="ru-RU" dirty="0">
                <a:solidFill>
                  <a:schemeClr val="bg1">
                    <a:lumMod val="95000"/>
                    <a:lumOff val="5000"/>
                  </a:schemeClr>
                </a:solidFill>
              </a:rPr>
              <a:t> </a:t>
            </a:r>
            <a:r>
              <a:rPr lang="ru-RU" dirty="0" err="1">
                <a:solidFill>
                  <a:schemeClr val="bg1">
                    <a:lumMod val="95000"/>
                    <a:lumOff val="5000"/>
                  </a:schemeClr>
                </a:solidFill>
              </a:rPr>
              <a:t>олиши</a:t>
            </a:r>
            <a:r>
              <a:rPr lang="ru-RU" dirty="0">
                <a:solidFill>
                  <a:schemeClr val="bg1">
                    <a:lumMod val="95000"/>
                    <a:lumOff val="5000"/>
                  </a:schemeClr>
                </a:solidFill>
              </a:rPr>
              <a:t> </a:t>
            </a:r>
            <a:r>
              <a:rPr lang="ru-RU" dirty="0" err="1">
                <a:solidFill>
                  <a:schemeClr val="bg1">
                    <a:lumMod val="95000"/>
                    <a:lumOff val="5000"/>
                  </a:schemeClr>
                </a:solidFill>
              </a:rPr>
              <a:t>Ҳукуматнинг</a:t>
            </a:r>
            <a:r>
              <a:rPr lang="ru-RU" dirty="0">
                <a:solidFill>
                  <a:schemeClr val="bg1">
                    <a:lumMod val="95000"/>
                    <a:lumOff val="5000"/>
                  </a:schemeClr>
                </a:solidFill>
              </a:rPr>
              <a:t> веб-</a:t>
            </a:r>
            <a:r>
              <a:rPr lang="ru-RU" dirty="0" err="1">
                <a:solidFill>
                  <a:schemeClr val="bg1">
                    <a:lumMod val="95000"/>
                    <a:lumOff val="5000"/>
                  </a:schemeClr>
                </a:solidFill>
              </a:rPr>
              <a:t>сайтида</a:t>
            </a:r>
            <a:r>
              <a:rPr lang="ru-RU" dirty="0">
                <a:solidFill>
                  <a:schemeClr val="bg1">
                    <a:lumMod val="95000"/>
                    <a:lumOff val="5000"/>
                  </a:schemeClr>
                </a:solidFill>
              </a:rPr>
              <a:t> </a:t>
            </a:r>
            <a:r>
              <a:rPr lang="ru-RU" dirty="0" err="1">
                <a:solidFill>
                  <a:schemeClr val="bg1">
                    <a:lumMod val="95000"/>
                    <a:lumOff val="5000"/>
                  </a:schemeClr>
                </a:solidFill>
              </a:rPr>
              <a:t>мунтазам</a:t>
            </a:r>
            <a:r>
              <a:rPr lang="ru-RU" dirty="0">
                <a:solidFill>
                  <a:schemeClr val="bg1">
                    <a:lumMod val="95000"/>
                    <a:lumOff val="5000"/>
                  </a:schemeClr>
                </a:solidFill>
              </a:rPr>
              <a:t> </a:t>
            </a:r>
            <a:r>
              <a:rPr lang="ru-RU" dirty="0" err="1">
                <a:solidFill>
                  <a:schemeClr val="bg1">
                    <a:lumMod val="95000"/>
                    <a:lumOff val="5000"/>
                  </a:schemeClr>
                </a:solidFill>
              </a:rPr>
              <a:t>очиқ</a:t>
            </a:r>
            <a:r>
              <a:rPr lang="ru-RU" dirty="0">
                <a:solidFill>
                  <a:schemeClr val="bg1">
                    <a:lumMod val="95000"/>
                    <a:lumOff val="5000"/>
                  </a:schemeClr>
                </a:solidFill>
              </a:rPr>
              <a:t> </a:t>
            </a:r>
            <a:r>
              <a:rPr lang="ru-RU" dirty="0" err="1">
                <a:solidFill>
                  <a:schemeClr val="bg1">
                    <a:lumMod val="95000"/>
                    <a:lumOff val="5000"/>
                  </a:schemeClr>
                </a:solidFill>
              </a:rPr>
              <a:t>эълон</a:t>
            </a:r>
            <a:r>
              <a:rPr lang="ru-RU" dirty="0">
                <a:solidFill>
                  <a:schemeClr val="bg1">
                    <a:lumMod val="95000"/>
                    <a:lumOff val="5000"/>
                  </a:schemeClr>
                </a:solidFill>
              </a:rPr>
              <a:t> </a:t>
            </a:r>
            <a:r>
              <a:rPr lang="ru-RU" dirty="0" err="1">
                <a:solidFill>
                  <a:schemeClr val="bg1">
                    <a:lumMod val="95000"/>
                    <a:lumOff val="5000"/>
                  </a:schemeClr>
                </a:solidFill>
              </a:rPr>
              <a:t>қилиб</a:t>
            </a:r>
            <a:r>
              <a:rPr lang="ru-RU" dirty="0">
                <a:solidFill>
                  <a:schemeClr val="bg1">
                    <a:lumMod val="95000"/>
                    <a:lumOff val="5000"/>
                  </a:schemeClr>
                </a:solidFill>
              </a:rPr>
              <a:t> </a:t>
            </a:r>
            <a:r>
              <a:rPr lang="ru-RU" dirty="0" err="1">
                <a:solidFill>
                  <a:schemeClr val="bg1">
                    <a:lumMod val="95000"/>
                    <a:lumOff val="5000"/>
                  </a:schemeClr>
                </a:solidFill>
              </a:rPr>
              <a:t>борилиши</a:t>
            </a:r>
            <a:r>
              <a:rPr lang="ru-RU" dirty="0">
                <a:solidFill>
                  <a:schemeClr val="bg1">
                    <a:lumMod val="95000"/>
                    <a:lumOff val="5000"/>
                  </a:schemeClr>
                </a:solidFill>
              </a:rPr>
              <a:t> </a:t>
            </a:r>
            <a:r>
              <a:rPr lang="ru-RU" dirty="0" err="1">
                <a:solidFill>
                  <a:schemeClr val="bg1">
                    <a:lumMod val="95000"/>
                    <a:lumOff val="5000"/>
                  </a:schemeClr>
                </a:solidFill>
              </a:rPr>
              <a:t>қоида</a:t>
            </a:r>
            <a:r>
              <a:rPr lang="ru-RU" dirty="0">
                <a:solidFill>
                  <a:schemeClr val="bg1">
                    <a:lumMod val="95000"/>
                    <a:lumOff val="5000"/>
                  </a:schemeClr>
                </a:solidFill>
              </a:rPr>
              <a:t> </a:t>
            </a:r>
            <a:r>
              <a:rPr lang="ru-RU" dirty="0" err="1">
                <a:solidFill>
                  <a:schemeClr val="bg1">
                    <a:lumMod val="95000"/>
                    <a:lumOff val="5000"/>
                  </a:schemeClr>
                </a:solidFill>
              </a:rPr>
              <a:t>тариқасида</a:t>
            </a:r>
            <a:r>
              <a:rPr lang="ru-RU" dirty="0">
                <a:solidFill>
                  <a:schemeClr val="bg1">
                    <a:lumMod val="95000"/>
                    <a:lumOff val="5000"/>
                  </a:schemeClr>
                </a:solidFill>
              </a:rPr>
              <a:t> </a:t>
            </a:r>
            <a:r>
              <a:rPr lang="ru-RU" dirty="0" err="1">
                <a:solidFill>
                  <a:schemeClr val="bg1">
                    <a:lumMod val="95000"/>
                    <a:lumOff val="5000"/>
                  </a:schemeClr>
                </a:solidFill>
              </a:rPr>
              <a:t>амал</a:t>
            </a:r>
            <a:r>
              <a:rPr lang="ru-RU" dirty="0">
                <a:solidFill>
                  <a:schemeClr val="bg1">
                    <a:lumMod val="95000"/>
                    <a:lumOff val="5000"/>
                  </a:schemeClr>
                </a:solidFill>
              </a:rPr>
              <a:t> </a:t>
            </a:r>
            <a:r>
              <a:rPr lang="ru-RU" dirty="0" err="1">
                <a:solidFill>
                  <a:schemeClr val="bg1">
                    <a:lumMod val="95000"/>
                    <a:lumOff val="5000"/>
                  </a:schemeClr>
                </a:solidFill>
              </a:rPr>
              <a:t>қилади</a:t>
            </a:r>
            <a:r>
              <a:rPr lang="ru-RU" dirty="0">
                <a:solidFill>
                  <a:schemeClr val="bg1">
                    <a:lumMod val="95000"/>
                    <a:lumOff val="5000"/>
                  </a:schemeClr>
                </a:solidFill>
              </a:rPr>
              <a:t>.</a:t>
            </a:r>
            <a:endParaRPr lang="ru-RU" dirty="0">
              <a:solidFill>
                <a:schemeClr val="bg1">
                  <a:lumMod val="95000"/>
                  <a:lumOff val="5000"/>
                </a:schemeClr>
              </a:solidFill>
            </a:endParaRPr>
          </a:p>
          <a:p>
            <a:r>
              <a:rPr lang="en-US" dirty="0">
                <a:solidFill>
                  <a:schemeClr val="bg1">
                    <a:lumMod val="95000"/>
                    <a:lumOff val="5000"/>
                  </a:schemeClr>
                </a:solidFill>
              </a:rPr>
              <a:t>A</a:t>
            </a:r>
            <a:r>
              <a:rPr lang="ru-RU" dirty="0" err="1">
                <a:solidFill>
                  <a:schemeClr val="bg1">
                    <a:lumMod val="95000"/>
                    <a:lumOff val="5000"/>
                  </a:schemeClr>
                </a:solidFill>
              </a:rPr>
              <a:t>йтиш</a:t>
            </a:r>
            <a:r>
              <a:rPr lang="ru-RU" dirty="0">
                <a:solidFill>
                  <a:schemeClr val="bg1">
                    <a:lumMod val="95000"/>
                    <a:lumOff val="5000"/>
                  </a:schemeClr>
                </a:solidFill>
              </a:rPr>
              <a:t> </a:t>
            </a:r>
            <a:r>
              <a:rPr lang="ru-RU" dirty="0" err="1">
                <a:solidFill>
                  <a:schemeClr val="bg1">
                    <a:lumMod val="95000"/>
                    <a:lumOff val="5000"/>
                  </a:schemeClr>
                </a:solidFill>
              </a:rPr>
              <a:t>жоизки</a:t>
            </a:r>
            <a:r>
              <a:rPr lang="ru-RU" dirty="0">
                <a:solidFill>
                  <a:schemeClr val="bg1">
                    <a:lumMod val="95000"/>
                    <a:lumOff val="5000"/>
                  </a:schemeClr>
                </a:solidFill>
              </a:rPr>
              <a:t>, </a:t>
            </a:r>
            <a:r>
              <a:rPr lang="ru-RU" dirty="0" err="1">
                <a:solidFill>
                  <a:schemeClr val="bg1">
                    <a:lumMod val="95000"/>
                    <a:lumOff val="5000"/>
                  </a:schemeClr>
                </a:solidFill>
              </a:rPr>
              <a:t>Буюк</a:t>
            </a:r>
            <a:r>
              <a:rPr lang="ru-RU" dirty="0">
                <a:solidFill>
                  <a:schemeClr val="bg1">
                    <a:lumMod val="95000"/>
                    <a:lumOff val="5000"/>
                  </a:schemeClr>
                </a:solidFill>
              </a:rPr>
              <a:t> </a:t>
            </a:r>
            <a:r>
              <a:rPr lang="ru-RU" dirty="0" err="1">
                <a:solidFill>
                  <a:schemeClr val="bg1">
                    <a:lumMod val="95000"/>
                    <a:lumOff val="5000"/>
                  </a:schemeClr>
                </a:solidFill>
              </a:rPr>
              <a:t>Британияда</a:t>
            </a:r>
            <a:r>
              <a:rPr lang="ru-RU" dirty="0">
                <a:solidFill>
                  <a:schemeClr val="bg1">
                    <a:lumMod val="95000"/>
                    <a:lumOff val="5000"/>
                  </a:schemeClr>
                </a:solidFill>
              </a:rPr>
              <a:t> </a:t>
            </a:r>
            <a:r>
              <a:rPr lang="ru-RU" dirty="0" err="1">
                <a:solidFill>
                  <a:schemeClr val="bg1">
                    <a:lumMod val="95000"/>
                    <a:lumOff val="5000"/>
                  </a:schemeClr>
                </a:solidFill>
              </a:rPr>
              <a:t>иш</a:t>
            </a:r>
            <a:r>
              <a:rPr lang="ru-RU" dirty="0">
                <a:solidFill>
                  <a:schemeClr val="bg1">
                    <a:lumMod val="95000"/>
                    <a:lumOff val="5000"/>
                  </a:schemeClr>
                </a:solidFill>
              </a:rPr>
              <a:t> </a:t>
            </a:r>
            <a:r>
              <a:rPr lang="ru-RU" dirty="0" err="1">
                <a:solidFill>
                  <a:schemeClr val="bg1">
                    <a:lumMod val="95000"/>
                    <a:lumOff val="5000"/>
                  </a:schemeClr>
                </a:solidFill>
              </a:rPr>
              <a:t>самарадорлигига</a:t>
            </a:r>
            <a:r>
              <a:rPr lang="ru-RU" dirty="0">
                <a:solidFill>
                  <a:schemeClr val="bg1">
                    <a:lumMod val="95000"/>
                    <a:lumOff val="5000"/>
                  </a:schemeClr>
                </a:solidFill>
              </a:rPr>
              <a:t> </a:t>
            </a:r>
            <a:r>
              <a:rPr lang="ru-RU" dirty="0" err="1">
                <a:solidFill>
                  <a:schemeClr val="bg1">
                    <a:lumMod val="95000"/>
                    <a:lumOff val="5000"/>
                  </a:schemeClr>
                </a:solidFill>
              </a:rPr>
              <a:t>эришиш</a:t>
            </a:r>
            <a:r>
              <a:rPr lang="ru-RU" dirty="0">
                <a:solidFill>
                  <a:schemeClr val="bg1">
                    <a:lumMod val="95000"/>
                    <a:lumOff val="5000"/>
                  </a:schemeClr>
                </a:solidFill>
              </a:rPr>
              <a:t> </a:t>
            </a:r>
            <a:r>
              <a:rPr lang="ru-RU" dirty="0" err="1">
                <a:solidFill>
                  <a:schemeClr val="bg1">
                    <a:lumMod val="95000"/>
                    <a:lumOff val="5000"/>
                  </a:schemeClr>
                </a:solidFill>
              </a:rPr>
              <a:t>ва</a:t>
            </a:r>
            <a:r>
              <a:rPr lang="ru-RU" dirty="0">
                <a:solidFill>
                  <a:schemeClr val="bg1">
                    <a:lumMod val="95000"/>
                    <a:lumOff val="5000"/>
                  </a:schemeClr>
                </a:solidFill>
              </a:rPr>
              <a:t> </a:t>
            </a:r>
            <a:r>
              <a:rPr lang="ru-RU" dirty="0" err="1">
                <a:solidFill>
                  <a:schemeClr val="bg1">
                    <a:lumMod val="95000"/>
                    <a:lumOff val="5000"/>
                  </a:schemeClr>
                </a:solidFill>
              </a:rPr>
              <a:t>коррупцияни</a:t>
            </a:r>
            <a:r>
              <a:rPr lang="ru-RU" dirty="0">
                <a:solidFill>
                  <a:schemeClr val="bg1">
                    <a:lumMod val="95000"/>
                    <a:lumOff val="5000"/>
                  </a:schemeClr>
                </a:solidFill>
              </a:rPr>
              <a:t> </a:t>
            </a:r>
            <a:r>
              <a:rPr lang="ru-RU" dirty="0" err="1">
                <a:solidFill>
                  <a:schemeClr val="bg1">
                    <a:lumMod val="95000"/>
                    <a:lumOff val="5000"/>
                  </a:schemeClr>
                </a:solidFill>
              </a:rPr>
              <a:t>олдини</a:t>
            </a:r>
            <a:r>
              <a:rPr lang="ru-RU" dirty="0">
                <a:solidFill>
                  <a:schemeClr val="bg1">
                    <a:lumMod val="95000"/>
                    <a:lumOff val="5000"/>
                  </a:schemeClr>
                </a:solidFill>
              </a:rPr>
              <a:t> </a:t>
            </a:r>
            <a:r>
              <a:rPr lang="ru-RU" dirty="0" err="1">
                <a:solidFill>
                  <a:schemeClr val="bg1">
                    <a:lumMod val="95000"/>
                    <a:lumOff val="5000"/>
                  </a:schemeClr>
                </a:solidFill>
              </a:rPr>
              <a:t>олишда</a:t>
            </a:r>
            <a:r>
              <a:rPr lang="ru-RU" dirty="0">
                <a:solidFill>
                  <a:schemeClr val="bg1">
                    <a:lumMod val="95000"/>
                    <a:lumOff val="5000"/>
                  </a:schemeClr>
                </a:solidFill>
              </a:rPr>
              <a:t> </a:t>
            </a:r>
            <a:r>
              <a:rPr lang="ru-RU" dirty="0" err="1">
                <a:solidFill>
                  <a:schemeClr val="bg1">
                    <a:lumMod val="95000"/>
                    <a:lumOff val="5000"/>
                  </a:schemeClr>
                </a:solidFill>
              </a:rPr>
              <a:t>шунингдек</a:t>
            </a:r>
            <a:r>
              <a:rPr lang="ru-RU" dirty="0">
                <a:solidFill>
                  <a:schemeClr val="bg1">
                    <a:lumMod val="95000"/>
                    <a:lumOff val="5000"/>
                  </a:schemeClr>
                </a:solidFill>
              </a:rPr>
              <a:t>, </a:t>
            </a:r>
            <a:r>
              <a:rPr lang="ru-RU" dirty="0" err="1">
                <a:solidFill>
                  <a:schemeClr val="bg1">
                    <a:lumMod val="95000"/>
                    <a:lumOff val="5000"/>
                  </a:schemeClr>
                </a:solidFill>
              </a:rPr>
              <a:t>ташкилотларда</a:t>
            </a:r>
            <a:r>
              <a:rPr lang="ru-RU" dirty="0">
                <a:solidFill>
                  <a:schemeClr val="bg1">
                    <a:lumMod val="95000"/>
                    <a:lumOff val="5000"/>
                  </a:schemeClr>
                </a:solidFill>
              </a:rPr>
              <a:t> </a:t>
            </a:r>
            <a:r>
              <a:rPr lang="ru-RU" dirty="0" err="1">
                <a:solidFill>
                  <a:schemeClr val="bg1">
                    <a:lumMod val="95000"/>
                    <a:lumOff val="5000"/>
                  </a:schemeClr>
                </a:solidFill>
              </a:rPr>
              <a:t>ички</a:t>
            </a:r>
            <a:r>
              <a:rPr lang="ru-RU" dirty="0">
                <a:solidFill>
                  <a:schemeClr val="bg1">
                    <a:lumMod val="95000"/>
                    <a:lumOff val="5000"/>
                  </a:schemeClr>
                </a:solidFill>
              </a:rPr>
              <a:t> аудит </a:t>
            </a:r>
            <a:r>
              <a:rPr lang="ru-RU" dirty="0" err="1">
                <a:solidFill>
                  <a:schemeClr val="bg1">
                    <a:lumMod val="95000"/>
                    <a:lumOff val="5000"/>
                  </a:schemeClr>
                </a:solidFill>
              </a:rPr>
              <a:t>томонидан</a:t>
            </a:r>
            <a:r>
              <a:rPr lang="ru-RU" dirty="0">
                <a:solidFill>
                  <a:schemeClr val="bg1">
                    <a:lumMod val="95000"/>
                    <a:lumOff val="5000"/>
                  </a:schemeClr>
                </a:solidFill>
              </a:rPr>
              <a:t> </a:t>
            </a:r>
            <a:r>
              <a:rPr lang="ru-RU" dirty="0" err="1">
                <a:solidFill>
                  <a:schemeClr val="bg1">
                    <a:lumMod val="95000"/>
                    <a:lumOff val="5000"/>
                  </a:schemeClr>
                </a:solidFill>
              </a:rPr>
              <a:t>харажатлар</a:t>
            </a:r>
            <a:r>
              <a:rPr lang="ru-RU" dirty="0">
                <a:solidFill>
                  <a:schemeClr val="bg1">
                    <a:lumMod val="95000"/>
                    <a:lumOff val="5000"/>
                  </a:schemeClr>
                </a:solidFill>
              </a:rPr>
              <a:t> </a:t>
            </a:r>
            <a:r>
              <a:rPr lang="ru-RU" dirty="0" err="1">
                <a:solidFill>
                  <a:schemeClr val="bg1">
                    <a:lumMod val="95000"/>
                    <a:lumOff val="5000"/>
                  </a:schemeClr>
                </a:solidFill>
              </a:rPr>
              <a:t>аудити</a:t>
            </a:r>
            <a:r>
              <a:rPr lang="ru-RU" dirty="0">
                <a:solidFill>
                  <a:schemeClr val="bg1">
                    <a:lumMod val="95000"/>
                    <a:lumOff val="5000"/>
                  </a:schemeClr>
                </a:solidFill>
              </a:rPr>
              <a:t> </a:t>
            </a:r>
            <a:r>
              <a:rPr lang="ru-RU" dirty="0" err="1">
                <a:solidFill>
                  <a:schemeClr val="bg1">
                    <a:lumMod val="95000"/>
                    <a:lumOff val="5000"/>
                  </a:schemeClr>
                </a:solidFill>
              </a:rPr>
              <a:t>назоратга</a:t>
            </a:r>
            <a:r>
              <a:rPr lang="ru-RU" dirty="0">
                <a:solidFill>
                  <a:schemeClr val="bg1">
                    <a:lumMod val="95000"/>
                    <a:lumOff val="5000"/>
                  </a:schemeClr>
                </a:solidFill>
              </a:rPr>
              <a:t> </a:t>
            </a:r>
            <a:r>
              <a:rPr lang="ru-RU" dirty="0" err="1">
                <a:solidFill>
                  <a:schemeClr val="bg1">
                    <a:lumMod val="95000"/>
                    <a:lumOff val="5000"/>
                  </a:schemeClr>
                </a:solidFill>
              </a:rPr>
              <a:t>олинган</a:t>
            </a:r>
            <a:r>
              <a:rPr lang="ru-RU" dirty="0">
                <a:solidFill>
                  <a:schemeClr val="bg1">
                    <a:lumMod val="95000"/>
                    <a:lumOff val="5000"/>
                  </a:schemeClr>
                </a:solidFill>
              </a:rPr>
              <a:t>. Бунда </a:t>
            </a:r>
            <a:r>
              <a:rPr lang="ru-RU" dirty="0" err="1">
                <a:solidFill>
                  <a:schemeClr val="bg1">
                    <a:lumMod val="95000"/>
                    <a:lumOff val="5000"/>
                  </a:schemeClr>
                </a:solidFill>
              </a:rPr>
              <a:t>ҳар</a:t>
            </a:r>
            <a:r>
              <a:rPr lang="ru-RU" dirty="0">
                <a:solidFill>
                  <a:schemeClr val="bg1">
                    <a:lumMod val="95000"/>
                    <a:lumOff val="5000"/>
                  </a:schemeClr>
                </a:solidFill>
              </a:rPr>
              <a:t> </a:t>
            </a:r>
            <a:r>
              <a:rPr lang="ru-RU" dirty="0" err="1">
                <a:solidFill>
                  <a:schemeClr val="bg1">
                    <a:lumMod val="95000"/>
                    <a:lumOff val="5000"/>
                  </a:schemeClr>
                </a:solidFill>
              </a:rPr>
              <a:t>бир</a:t>
            </a:r>
            <a:r>
              <a:rPr lang="ru-RU" dirty="0">
                <a:solidFill>
                  <a:schemeClr val="bg1">
                    <a:lumMod val="95000"/>
                    <a:lumOff val="5000"/>
                  </a:schemeClr>
                </a:solidFill>
              </a:rPr>
              <a:t> </a:t>
            </a:r>
            <a:r>
              <a:rPr lang="ru-RU" dirty="0" err="1">
                <a:solidFill>
                  <a:schemeClr val="bg1">
                    <a:lumMod val="95000"/>
                    <a:lumOff val="5000"/>
                  </a:schemeClr>
                </a:solidFill>
              </a:rPr>
              <a:t>ташкилотда</a:t>
            </a:r>
            <a:r>
              <a:rPr lang="ru-RU" dirty="0">
                <a:solidFill>
                  <a:schemeClr val="bg1">
                    <a:lumMod val="95000"/>
                    <a:lumOff val="5000"/>
                  </a:schemeClr>
                </a:solidFill>
              </a:rPr>
              <a:t> </a:t>
            </a:r>
            <a:r>
              <a:rPr lang="ru-RU" dirty="0" err="1">
                <a:solidFill>
                  <a:schemeClr val="bg1">
                    <a:lumMod val="95000"/>
                    <a:lumOff val="5000"/>
                  </a:schemeClr>
                </a:solidFill>
              </a:rPr>
              <a:t>иш</a:t>
            </a:r>
            <a:r>
              <a:rPr lang="ru-RU" dirty="0">
                <a:solidFill>
                  <a:schemeClr val="bg1">
                    <a:lumMod val="95000"/>
                    <a:lumOff val="5000"/>
                  </a:schemeClr>
                </a:solidFill>
              </a:rPr>
              <a:t> </a:t>
            </a:r>
            <a:r>
              <a:rPr lang="ru-RU" dirty="0" err="1">
                <a:solidFill>
                  <a:schemeClr val="bg1">
                    <a:lumMod val="95000"/>
                    <a:lumOff val="5000"/>
                  </a:schemeClr>
                </a:solidFill>
              </a:rPr>
              <a:t>вақтида</a:t>
            </a:r>
            <a:r>
              <a:rPr lang="ru-RU" dirty="0">
                <a:solidFill>
                  <a:schemeClr val="bg1">
                    <a:lumMod val="95000"/>
                    <a:lumOff val="5000"/>
                  </a:schemeClr>
                </a:solidFill>
              </a:rPr>
              <a:t> </a:t>
            </a:r>
            <a:r>
              <a:rPr lang="ru-RU" dirty="0" err="1">
                <a:solidFill>
                  <a:schemeClr val="bg1">
                    <a:lumMod val="95000"/>
                    <a:lumOff val="5000"/>
                  </a:schemeClr>
                </a:solidFill>
              </a:rPr>
              <a:t>амалга</a:t>
            </a:r>
            <a:r>
              <a:rPr lang="ru-RU" dirty="0">
                <a:solidFill>
                  <a:schemeClr val="bg1">
                    <a:lumMod val="95000"/>
                    <a:lumOff val="5000"/>
                  </a:schemeClr>
                </a:solidFill>
              </a:rPr>
              <a:t> </a:t>
            </a:r>
            <a:r>
              <a:rPr lang="ru-RU" dirty="0" err="1">
                <a:solidFill>
                  <a:schemeClr val="bg1">
                    <a:lumMod val="95000"/>
                    <a:lumOff val="5000"/>
                  </a:schemeClr>
                </a:solidFill>
              </a:rPr>
              <a:t>оширилган</a:t>
            </a:r>
            <a:r>
              <a:rPr lang="ru-RU" dirty="0">
                <a:solidFill>
                  <a:schemeClr val="bg1">
                    <a:lumMod val="95000"/>
                    <a:lumOff val="5000"/>
                  </a:schemeClr>
                </a:solidFill>
              </a:rPr>
              <a:t> </a:t>
            </a:r>
            <a:r>
              <a:rPr lang="ru-RU" dirty="0" err="1">
                <a:solidFill>
                  <a:schemeClr val="bg1">
                    <a:lumMod val="95000"/>
                    <a:lumOff val="5000"/>
                  </a:schemeClr>
                </a:solidFill>
              </a:rPr>
              <a:t>барча</a:t>
            </a:r>
            <a:r>
              <a:rPr lang="ru-RU" dirty="0">
                <a:solidFill>
                  <a:schemeClr val="bg1">
                    <a:lumMod val="95000"/>
                    <a:lumOff val="5000"/>
                  </a:schemeClr>
                </a:solidFill>
              </a:rPr>
              <a:t> </a:t>
            </a:r>
            <a:r>
              <a:rPr lang="ru-RU" dirty="0" err="1">
                <a:solidFill>
                  <a:schemeClr val="bg1">
                    <a:lumMod val="95000"/>
                    <a:lumOff val="5000"/>
                  </a:schemeClr>
                </a:solidFill>
              </a:rPr>
              <a:t>харажатлар</a:t>
            </a:r>
            <a:r>
              <a:rPr lang="ru-RU" dirty="0">
                <a:solidFill>
                  <a:schemeClr val="bg1">
                    <a:lumMod val="95000"/>
                    <a:lumOff val="5000"/>
                  </a:schemeClr>
                </a:solidFill>
              </a:rPr>
              <a:t> </a:t>
            </a:r>
            <a:r>
              <a:rPr lang="ru-RU" dirty="0" err="1">
                <a:solidFill>
                  <a:schemeClr val="bg1">
                    <a:lumMod val="95000"/>
                    <a:lumOff val="5000"/>
                  </a:schemeClr>
                </a:solidFill>
              </a:rPr>
              <a:t>жумладан</a:t>
            </a:r>
            <a:r>
              <a:rPr lang="ru-RU" dirty="0">
                <a:solidFill>
                  <a:schemeClr val="bg1">
                    <a:lumMod val="95000"/>
                    <a:lumOff val="5000"/>
                  </a:schemeClr>
                </a:solidFill>
              </a:rPr>
              <a:t>, </a:t>
            </a:r>
            <a:r>
              <a:rPr lang="ru-RU" dirty="0" err="1">
                <a:solidFill>
                  <a:schemeClr val="bg1">
                    <a:lumMod val="95000"/>
                    <a:lumOff val="5000"/>
                  </a:schemeClr>
                </a:solidFill>
              </a:rPr>
              <a:t>ходимларнинг</a:t>
            </a:r>
            <a:r>
              <a:rPr lang="ru-RU" dirty="0">
                <a:solidFill>
                  <a:schemeClr val="bg1">
                    <a:lumMod val="95000"/>
                    <a:lumOff val="5000"/>
                  </a:schemeClr>
                </a:solidFill>
              </a:rPr>
              <a:t> </a:t>
            </a:r>
            <a:r>
              <a:rPr lang="ru-RU" dirty="0" err="1">
                <a:solidFill>
                  <a:schemeClr val="bg1">
                    <a:lumMod val="95000"/>
                    <a:lumOff val="5000"/>
                  </a:schemeClr>
                </a:solidFill>
              </a:rPr>
              <a:t>хизмат</a:t>
            </a:r>
            <a:r>
              <a:rPr lang="ru-RU" dirty="0">
                <a:solidFill>
                  <a:schemeClr val="bg1">
                    <a:lumMod val="95000"/>
                    <a:lumOff val="5000"/>
                  </a:schemeClr>
                </a:solidFill>
              </a:rPr>
              <a:t> </a:t>
            </a:r>
            <a:r>
              <a:rPr lang="ru-RU" dirty="0" err="1">
                <a:solidFill>
                  <a:schemeClr val="bg1">
                    <a:lumMod val="95000"/>
                    <a:lumOff val="5000"/>
                  </a:schemeClr>
                </a:solidFill>
              </a:rPr>
              <a:t>сафарлардаги</a:t>
            </a:r>
            <a:r>
              <a:rPr lang="ru-RU" dirty="0">
                <a:solidFill>
                  <a:schemeClr val="bg1">
                    <a:lumMod val="95000"/>
                    <a:lumOff val="5000"/>
                  </a:schemeClr>
                </a:solidFill>
              </a:rPr>
              <a:t> </a:t>
            </a:r>
            <a:r>
              <a:rPr lang="ru-RU" dirty="0" err="1">
                <a:solidFill>
                  <a:schemeClr val="bg1">
                    <a:lumMod val="95000"/>
                    <a:lumOff val="5000"/>
                  </a:schemeClr>
                </a:solidFill>
              </a:rPr>
              <a:t>харидларининг</a:t>
            </a:r>
            <a:r>
              <a:rPr lang="ru-RU" dirty="0">
                <a:solidFill>
                  <a:schemeClr val="bg1">
                    <a:lumMod val="95000"/>
                    <a:lumOff val="5000"/>
                  </a:schemeClr>
                </a:solidFill>
              </a:rPr>
              <a:t> </a:t>
            </a:r>
            <a:r>
              <a:rPr lang="ru-RU" dirty="0" err="1">
                <a:solidFill>
                  <a:schemeClr val="bg1">
                    <a:lumMod val="95000"/>
                    <a:lumOff val="5000"/>
                  </a:schemeClr>
                </a:solidFill>
              </a:rPr>
              <a:t>чеклари</a:t>
            </a:r>
            <a:r>
              <a:rPr lang="ru-RU" dirty="0">
                <a:solidFill>
                  <a:schemeClr val="bg1">
                    <a:lumMod val="95000"/>
                    <a:lumOff val="5000"/>
                  </a:schemeClr>
                </a:solidFill>
              </a:rPr>
              <a:t> </a:t>
            </a:r>
            <a:r>
              <a:rPr lang="ru-RU" dirty="0" err="1">
                <a:solidFill>
                  <a:schemeClr val="bg1">
                    <a:lumMod val="95000"/>
                    <a:lumOff val="5000"/>
                  </a:schemeClr>
                </a:solidFill>
              </a:rPr>
              <a:t>ҳам</a:t>
            </a:r>
            <a:r>
              <a:rPr lang="ru-RU" dirty="0">
                <a:solidFill>
                  <a:schemeClr val="bg1">
                    <a:lumMod val="95000"/>
                    <a:lumOff val="5000"/>
                  </a:schemeClr>
                </a:solidFill>
              </a:rPr>
              <a:t> 3 </a:t>
            </a:r>
            <a:r>
              <a:rPr lang="ru-RU" dirty="0" err="1">
                <a:solidFill>
                  <a:schemeClr val="bg1">
                    <a:lumMod val="95000"/>
                    <a:lumOff val="5000"/>
                  </a:schemeClr>
                </a:solidFill>
              </a:rPr>
              <a:t>йилгача</a:t>
            </a:r>
            <a:r>
              <a:rPr lang="ru-RU" dirty="0">
                <a:solidFill>
                  <a:schemeClr val="bg1">
                    <a:lumMod val="95000"/>
                    <a:lumOff val="5000"/>
                  </a:schemeClr>
                </a:solidFill>
              </a:rPr>
              <a:t> </a:t>
            </a:r>
            <a:r>
              <a:rPr lang="ru-RU" dirty="0" err="1">
                <a:solidFill>
                  <a:schemeClr val="bg1">
                    <a:lumMod val="95000"/>
                    <a:lumOff val="5000"/>
                  </a:schemeClr>
                </a:solidFill>
              </a:rPr>
              <a:t>сақланиши</a:t>
            </a:r>
            <a:r>
              <a:rPr lang="ru-RU" dirty="0">
                <a:solidFill>
                  <a:schemeClr val="bg1">
                    <a:lumMod val="95000"/>
                    <a:lumOff val="5000"/>
                  </a:schemeClr>
                </a:solidFill>
              </a:rPr>
              <a:t> </a:t>
            </a:r>
            <a:r>
              <a:rPr lang="ru-RU" dirty="0" err="1">
                <a:solidFill>
                  <a:schemeClr val="bg1">
                    <a:lumMod val="95000"/>
                    <a:lumOff val="5000"/>
                  </a:schemeClr>
                </a:solidFill>
              </a:rPr>
              <a:t>талаб</a:t>
            </a:r>
            <a:r>
              <a:rPr lang="ru-RU" dirty="0">
                <a:solidFill>
                  <a:schemeClr val="bg1">
                    <a:lumMod val="95000"/>
                    <a:lumOff val="5000"/>
                  </a:schemeClr>
                </a:solidFill>
              </a:rPr>
              <a:t> </a:t>
            </a:r>
            <a:r>
              <a:rPr lang="ru-RU" dirty="0" err="1">
                <a:solidFill>
                  <a:schemeClr val="bg1">
                    <a:lumMod val="95000"/>
                    <a:lumOff val="5000"/>
                  </a:schemeClr>
                </a:solidFill>
              </a:rPr>
              <a:t>етилади</a:t>
            </a:r>
            <a:r>
              <a:rPr lang="ru-RU" dirty="0">
                <a:solidFill>
                  <a:schemeClr val="bg1">
                    <a:lumMod val="95000"/>
                    <a:lumOff val="5000"/>
                  </a:schemeClr>
                </a:solidFill>
              </a:rPr>
              <a:t>. </a:t>
            </a:r>
            <a:r>
              <a:rPr lang="ru-RU" dirty="0" err="1">
                <a:solidFill>
                  <a:schemeClr val="bg1">
                    <a:lumMod val="95000"/>
                    <a:lumOff val="5000"/>
                  </a:schemeClr>
                </a:solidFill>
              </a:rPr>
              <a:t>Ички</a:t>
            </a:r>
            <a:r>
              <a:rPr lang="ru-RU" dirty="0">
                <a:solidFill>
                  <a:schemeClr val="bg1">
                    <a:lumMod val="95000"/>
                    <a:lumOff val="5000"/>
                  </a:schemeClr>
                </a:solidFill>
              </a:rPr>
              <a:t> аудит </a:t>
            </a:r>
            <a:r>
              <a:rPr lang="ru-RU" dirty="0" err="1">
                <a:solidFill>
                  <a:schemeClr val="bg1">
                    <a:lumMod val="95000"/>
                    <a:lumOff val="5000"/>
                  </a:schemeClr>
                </a:solidFill>
              </a:rPr>
              <a:t>исталган</a:t>
            </a:r>
            <a:r>
              <a:rPr lang="ru-RU" dirty="0">
                <a:solidFill>
                  <a:schemeClr val="bg1">
                    <a:lumMod val="95000"/>
                    <a:lumOff val="5000"/>
                  </a:schemeClr>
                </a:solidFill>
              </a:rPr>
              <a:t> </a:t>
            </a:r>
            <a:r>
              <a:rPr lang="ru-RU" dirty="0" err="1">
                <a:solidFill>
                  <a:schemeClr val="bg1">
                    <a:lumMod val="95000"/>
                    <a:lumOff val="5000"/>
                  </a:schemeClr>
                </a:solidFill>
              </a:rPr>
              <a:t>пайтда</a:t>
            </a:r>
            <a:r>
              <a:rPr lang="ru-RU" dirty="0">
                <a:solidFill>
                  <a:schemeClr val="bg1">
                    <a:lumMod val="95000"/>
                    <a:lumOff val="5000"/>
                  </a:schemeClr>
                </a:solidFill>
              </a:rPr>
              <a:t> </a:t>
            </a:r>
            <a:r>
              <a:rPr lang="ru-RU" dirty="0" err="1">
                <a:solidFill>
                  <a:schemeClr val="bg1">
                    <a:lumMod val="95000"/>
                    <a:lumOff val="5000"/>
                  </a:schemeClr>
                </a:solidFill>
              </a:rPr>
              <a:t>корхонанинг</a:t>
            </a:r>
            <a:r>
              <a:rPr lang="ru-RU" dirty="0">
                <a:solidFill>
                  <a:schemeClr val="bg1">
                    <a:lumMod val="95000"/>
                    <a:lumOff val="5000"/>
                  </a:schemeClr>
                </a:solidFill>
              </a:rPr>
              <a:t> </a:t>
            </a:r>
            <a:r>
              <a:rPr lang="ru-RU" dirty="0" err="1">
                <a:solidFill>
                  <a:schemeClr val="bg1">
                    <a:lumMod val="95000"/>
                    <a:lumOff val="5000"/>
                  </a:schemeClr>
                </a:solidFill>
              </a:rPr>
              <a:t>ёки</a:t>
            </a:r>
            <a:r>
              <a:rPr lang="ru-RU" dirty="0">
                <a:solidFill>
                  <a:schemeClr val="bg1">
                    <a:lumMod val="95000"/>
                    <a:lumOff val="5000"/>
                  </a:schemeClr>
                </a:solidFill>
              </a:rPr>
              <a:t> </a:t>
            </a:r>
            <a:r>
              <a:rPr lang="ru-RU" dirty="0" err="1">
                <a:solidFill>
                  <a:schemeClr val="bg1">
                    <a:lumMod val="95000"/>
                    <a:lumOff val="5000"/>
                  </a:schemeClr>
                </a:solidFill>
              </a:rPr>
              <a:t>ходимнинг</a:t>
            </a:r>
            <a:r>
              <a:rPr lang="ru-RU" dirty="0">
                <a:solidFill>
                  <a:schemeClr val="bg1">
                    <a:lumMod val="95000"/>
                    <a:lumOff val="5000"/>
                  </a:schemeClr>
                </a:solidFill>
              </a:rPr>
              <a:t> </a:t>
            </a:r>
            <a:r>
              <a:rPr lang="ru-RU" dirty="0" err="1">
                <a:solidFill>
                  <a:schemeClr val="bg1">
                    <a:lumMod val="95000"/>
                    <a:lumOff val="5000"/>
                  </a:schemeClr>
                </a:solidFill>
              </a:rPr>
              <a:t>харажатларини</a:t>
            </a:r>
            <a:r>
              <a:rPr lang="ru-RU" dirty="0">
                <a:solidFill>
                  <a:schemeClr val="bg1">
                    <a:lumMod val="95000"/>
                    <a:lumOff val="5000"/>
                  </a:schemeClr>
                </a:solidFill>
              </a:rPr>
              <a:t> </a:t>
            </a:r>
            <a:r>
              <a:rPr lang="ru-RU" dirty="0" err="1">
                <a:solidFill>
                  <a:schemeClr val="bg1">
                    <a:lumMod val="95000"/>
                    <a:lumOff val="5000"/>
                  </a:schemeClr>
                </a:solidFill>
              </a:rPr>
              <a:t>текшириш</a:t>
            </a:r>
            <a:r>
              <a:rPr lang="ru-RU" dirty="0">
                <a:solidFill>
                  <a:schemeClr val="bg1">
                    <a:lumMod val="95000"/>
                    <a:lumOff val="5000"/>
                  </a:schemeClr>
                </a:solidFill>
              </a:rPr>
              <a:t> </a:t>
            </a:r>
            <a:r>
              <a:rPr lang="ru-RU" dirty="0" err="1">
                <a:solidFill>
                  <a:schemeClr val="bg1">
                    <a:lumMod val="95000"/>
                    <a:lumOff val="5000"/>
                  </a:schemeClr>
                </a:solidFill>
              </a:rPr>
              <a:t>ҳуқуқига</a:t>
            </a:r>
            <a:r>
              <a:rPr lang="ru-RU" dirty="0">
                <a:solidFill>
                  <a:schemeClr val="bg1">
                    <a:lumMod val="95000"/>
                    <a:lumOff val="5000"/>
                  </a:schemeClr>
                </a:solidFill>
              </a:rPr>
              <a:t> </a:t>
            </a:r>
            <a:r>
              <a:rPr lang="ru-RU" dirty="0" err="1">
                <a:solidFill>
                  <a:schemeClr val="bg1">
                    <a:lumMod val="95000"/>
                    <a:lumOff val="5000"/>
                  </a:schemeClr>
                </a:solidFill>
              </a:rPr>
              <a:t>ега</a:t>
            </a:r>
            <a:r>
              <a:rPr lang="ru-RU" dirty="0">
                <a:solidFill>
                  <a:schemeClr val="bg1">
                    <a:lumMod val="95000"/>
                    <a:lumOff val="5000"/>
                  </a:schemeClr>
                </a:solidFill>
              </a:rPr>
              <a:t>.</a:t>
            </a:r>
            <a:endParaRPr lang="ru-RU" dirty="0">
              <a:solidFill>
                <a:schemeClr val="bg1">
                  <a:lumMod val="95000"/>
                  <a:lumOff val="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027" y="967665"/>
            <a:ext cx="7812350" cy="4823535"/>
          </a:xfrm>
        </p:spPr>
        <p:txBody>
          <a:bodyPr>
            <a:normAutofit fontScale="92500"/>
          </a:bodyPr>
          <a:lstStyle/>
          <a:p>
            <a:r>
              <a:rPr lang="ru-RU" dirty="0" err="1"/>
              <a:t>Кўплаб</a:t>
            </a:r>
            <a:r>
              <a:rPr lang="ru-RU" dirty="0"/>
              <a:t> </a:t>
            </a:r>
            <a:r>
              <a:rPr lang="ru-RU" dirty="0" err="1"/>
              <a:t>давлатларда</a:t>
            </a:r>
            <a:r>
              <a:rPr lang="ru-RU" dirty="0"/>
              <a:t> </a:t>
            </a:r>
            <a:r>
              <a:rPr lang="ru-RU" dirty="0" err="1"/>
              <a:t>бўлгани</a:t>
            </a:r>
            <a:r>
              <a:rPr lang="ru-RU" dirty="0"/>
              <a:t> </a:t>
            </a:r>
            <a:r>
              <a:rPr lang="ru-RU" dirty="0" err="1"/>
              <a:t>каби</a:t>
            </a:r>
            <a:r>
              <a:rPr lang="ru-RU" dirty="0"/>
              <a:t> </a:t>
            </a:r>
            <a:r>
              <a:rPr lang="ru-RU" dirty="0" err="1"/>
              <a:t>Японияда</a:t>
            </a:r>
            <a:r>
              <a:rPr lang="ru-RU" dirty="0"/>
              <a:t> </a:t>
            </a:r>
            <a:r>
              <a:rPr lang="ru-RU" dirty="0" err="1"/>
              <a:t>ҳам</a:t>
            </a:r>
            <a:r>
              <a:rPr lang="ru-RU" dirty="0"/>
              <a:t> </a:t>
            </a:r>
            <a:r>
              <a:rPr lang="ru-RU" dirty="0" err="1"/>
              <a:t>коррупцияга</a:t>
            </a:r>
            <a:r>
              <a:rPr lang="ru-RU" dirty="0"/>
              <a:t> </a:t>
            </a:r>
            <a:r>
              <a:rPr lang="ru-RU" dirty="0" err="1"/>
              <a:t>қарши</a:t>
            </a:r>
            <a:r>
              <a:rPr lang="ru-RU" dirty="0"/>
              <a:t> </a:t>
            </a:r>
            <a:r>
              <a:rPr lang="ru-RU" dirty="0" err="1"/>
              <a:t>курашнинг</a:t>
            </a:r>
            <a:r>
              <a:rPr lang="ru-RU" dirty="0"/>
              <a:t> </a:t>
            </a:r>
            <a:r>
              <a:rPr lang="ru-RU" dirty="0" err="1"/>
              <a:t>муҳим</a:t>
            </a:r>
            <a:r>
              <a:rPr lang="ru-RU" dirty="0"/>
              <a:t> </a:t>
            </a:r>
            <a:r>
              <a:rPr lang="ru-RU" dirty="0" err="1"/>
              <a:t>йўналиши</a:t>
            </a:r>
            <a:r>
              <a:rPr lang="ru-RU" dirty="0"/>
              <a:t> </a:t>
            </a:r>
            <a:r>
              <a:rPr lang="ru-RU" dirty="0" err="1"/>
              <a:t>кадрлар</a:t>
            </a:r>
            <a:r>
              <a:rPr lang="ru-RU" dirty="0"/>
              <a:t> </a:t>
            </a:r>
            <a:r>
              <a:rPr lang="ru-RU" dirty="0" err="1"/>
              <a:t>сиёсати</a:t>
            </a:r>
            <a:r>
              <a:rPr lang="ru-RU" dirty="0"/>
              <a:t> </a:t>
            </a:r>
            <a:r>
              <a:rPr lang="ru-RU" dirty="0" err="1"/>
              <a:t>билан</a:t>
            </a:r>
            <a:r>
              <a:rPr lang="ru-RU" dirty="0"/>
              <a:t> </a:t>
            </a:r>
            <a:r>
              <a:rPr lang="ru-RU" dirty="0" err="1"/>
              <a:t>боғлиқ</a:t>
            </a:r>
            <a:r>
              <a:rPr lang="ru-RU" dirty="0"/>
              <a:t>. </a:t>
            </a:r>
            <a:r>
              <a:rPr lang="ru-RU" dirty="0" err="1"/>
              <a:t>Японияда</a:t>
            </a:r>
            <a:r>
              <a:rPr lang="ru-RU" dirty="0"/>
              <a:t> кадр </a:t>
            </a:r>
            <a:r>
              <a:rPr lang="ru-RU" dirty="0" err="1"/>
              <a:t>бошқаруви</a:t>
            </a:r>
            <a:r>
              <a:rPr lang="ru-RU" dirty="0"/>
              <a:t> </a:t>
            </a:r>
            <a:r>
              <a:rPr lang="ru-RU" dirty="0" err="1"/>
              <a:t>сиёсати</a:t>
            </a:r>
            <a:r>
              <a:rPr lang="ru-RU" dirty="0"/>
              <a:t> меритократия (</a:t>
            </a:r>
            <a:r>
              <a:rPr lang="ru-RU" dirty="0" err="1"/>
              <a:t>таълимда</a:t>
            </a:r>
            <a:r>
              <a:rPr lang="ru-RU" dirty="0"/>
              <a:t> </a:t>
            </a:r>
            <a:r>
              <a:rPr lang="ru-RU" dirty="0" err="1"/>
              <a:t>эришилган</a:t>
            </a:r>
            <a:r>
              <a:rPr lang="ru-RU" dirty="0"/>
              <a:t> </a:t>
            </a:r>
            <a:r>
              <a:rPr lang="ru-RU" dirty="0" err="1"/>
              <a:t>натижаларга</a:t>
            </a:r>
            <a:r>
              <a:rPr lang="ru-RU" dirty="0"/>
              <a:t> </a:t>
            </a:r>
            <a:r>
              <a:rPr lang="ru-RU" dirty="0" err="1"/>
              <a:t>кўра</a:t>
            </a:r>
            <a:r>
              <a:rPr lang="ru-RU" dirty="0"/>
              <a:t> </a:t>
            </a:r>
            <a:r>
              <a:rPr lang="ru-RU" dirty="0" err="1"/>
              <a:t>ишга</a:t>
            </a:r>
            <a:r>
              <a:rPr lang="ru-RU" dirty="0"/>
              <a:t> </a:t>
            </a:r>
            <a:r>
              <a:rPr lang="ru-RU" dirty="0" err="1"/>
              <a:t>ёллаш</a:t>
            </a:r>
            <a:r>
              <a:rPr lang="ru-RU" dirty="0"/>
              <a:t>) </a:t>
            </a:r>
            <a:r>
              <a:rPr lang="ru-RU" dirty="0" err="1"/>
              <a:t>ва</a:t>
            </a:r>
            <a:r>
              <a:rPr lang="ru-RU" dirty="0"/>
              <a:t> </a:t>
            </a:r>
            <a:r>
              <a:rPr lang="ru-RU" dirty="0" err="1"/>
              <a:t>хизматга</a:t>
            </a:r>
            <a:r>
              <a:rPr lang="ru-RU" dirty="0"/>
              <a:t> </a:t>
            </a:r>
            <a:r>
              <a:rPr lang="ru-RU" dirty="0" err="1"/>
              <a:t>йўналтирилганлик</a:t>
            </a:r>
            <a:r>
              <a:rPr lang="ru-RU" dirty="0"/>
              <a:t> </a:t>
            </a:r>
            <a:r>
              <a:rPr lang="ru-RU" dirty="0" err="1"/>
              <a:t>тамойили</a:t>
            </a:r>
            <a:r>
              <a:rPr lang="ru-RU" dirty="0"/>
              <a:t> </a:t>
            </a:r>
            <a:r>
              <a:rPr lang="ru-RU" dirty="0" err="1"/>
              <a:t>асосида</a:t>
            </a:r>
            <a:r>
              <a:rPr lang="ru-RU" dirty="0"/>
              <a:t> </a:t>
            </a:r>
            <a:r>
              <a:rPr lang="ru-RU" dirty="0" err="1"/>
              <a:t>қурилган</a:t>
            </a:r>
            <a:r>
              <a:rPr lang="ru-RU" dirty="0"/>
              <a:t> </a:t>
            </a:r>
            <a:r>
              <a:rPr lang="ru-RU" dirty="0" err="1"/>
              <a:t>бўлиб</a:t>
            </a:r>
            <a:r>
              <a:rPr lang="ru-RU" dirty="0"/>
              <a:t>, </a:t>
            </a:r>
            <a:r>
              <a:rPr lang="ru-RU" dirty="0" err="1"/>
              <a:t>ўз</a:t>
            </a:r>
            <a:r>
              <a:rPr lang="ru-RU" dirty="0"/>
              <a:t> </a:t>
            </a:r>
            <a:r>
              <a:rPr lang="ru-RU" dirty="0" err="1"/>
              <a:t>навбатида</a:t>
            </a:r>
            <a:r>
              <a:rPr lang="ru-RU" dirty="0"/>
              <a:t> </a:t>
            </a:r>
            <a:r>
              <a:rPr lang="ru-RU" dirty="0" err="1"/>
              <a:t>муносиб</a:t>
            </a:r>
            <a:r>
              <a:rPr lang="ru-RU" dirty="0"/>
              <a:t> </a:t>
            </a:r>
            <a:r>
              <a:rPr lang="ru-RU" dirty="0" err="1"/>
              <a:t>иш</a:t>
            </a:r>
            <a:r>
              <a:rPr lang="ru-RU" dirty="0"/>
              <a:t> </a:t>
            </a:r>
            <a:r>
              <a:rPr lang="ru-RU" dirty="0" err="1"/>
              <a:t>ҳақи</a:t>
            </a:r>
            <a:r>
              <a:rPr lang="ru-RU" dirty="0"/>
              <a:t> </a:t>
            </a:r>
            <a:r>
              <a:rPr lang="ru-RU" dirty="0" err="1"/>
              <a:t>ҳам</a:t>
            </a:r>
            <a:r>
              <a:rPr lang="ru-RU" dirty="0"/>
              <a:t> </a:t>
            </a:r>
            <a:r>
              <a:rPr lang="ru-RU" dirty="0" err="1"/>
              <a:t>кафолатланган</a:t>
            </a:r>
            <a:r>
              <a:rPr lang="ru-RU" dirty="0"/>
              <a:t>. </a:t>
            </a:r>
            <a:r>
              <a:rPr lang="ru-RU" dirty="0" err="1"/>
              <a:t>Бундан</a:t>
            </a:r>
            <a:r>
              <a:rPr lang="ru-RU" dirty="0"/>
              <a:t> </a:t>
            </a:r>
            <a:r>
              <a:rPr lang="ru-RU" dirty="0" err="1"/>
              <a:t>ташқари</a:t>
            </a:r>
            <a:r>
              <a:rPr lang="ru-RU" dirty="0"/>
              <a:t>, </a:t>
            </a:r>
            <a:r>
              <a:rPr lang="ru-RU" dirty="0" err="1"/>
              <a:t>мамлакатда</a:t>
            </a:r>
            <a:r>
              <a:rPr lang="ru-RU" dirty="0"/>
              <a:t> коррупция </a:t>
            </a:r>
            <a:r>
              <a:rPr lang="ru-RU" dirty="0" err="1"/>
              <a:t>ёки</a:t>
            </a:r>
            <a:r>
              <a:rPr lang="ru-RU" dirty="0"/>
              <a:t> </a:t>
            </a:r>
            <a:r>
              <a:rPr lang="ru-RU" dirty="0" err="1"/>
              <a:t>уюшган</a:t>
            </a:r>
            <a:r>
              <a:rPr lang="ru-RU" dirty="0"/>
              <a:t> </a:t>
            </a:r>
            <a:r>
              <a:rPr lang="ru-RU" dirty="0" err="1"/>
              <a:t>жиноятчиликда</a:t>
            </a:r>
            <a:r>
              <a:rPr lang="ru-RU" dirty="0"/>
              <a:t> </a:t>
            </a:r>
            <a:r>
              <a:rPr lang="ru-RU" dirty="0" err="1"/>
              <a:t>айбланган</a:t>
            </a:r>
            <a:r>
              <a:rPr lang="ru-RU" dirty="0"/>
              <a:t> </a:t>
            </a:r>
            <a:r>
              <a:rPr lang="ru-RU" dirty="0" err="1"/>
              <a:t>шахслар</a:t>
            </a:r>
            <a:r>
              <a:rPr lang="ru-RU" dirty="0"/>
              <a:t> </a:t>
            </a:r>
            <a:r>
              <a:rPr lang="ru-RU" dirty="0" err="1"/>
              <a:t>рейестри</a:t>
            </a:r>
            <a:r>
              <a:rPr lang="ru-RU" dirty="0"/>
              <a:t> </a:t>
            </a:r>
            <a:r>
              <a:rPr lang="ru-RU" dirty="0" err="1"/>
              <a:t>юритилиб</a:t>
            </a:r>
            <a:r>
              <a:rPr lang="ru-RU" dirty="0"/>
              <a:t>, </a:t>
            </a:r>
            <a:r>
              <a:rPr lang="ru-RU" dirty="0" err="1"/>
              <a:t>фактлар</a:t>
            </a:r>
            <a:r>
              <a:rPr lang="ru-RU" dirty="0"/>
              <a:t> </a:t>
            </a:r>
            <a:r>
              <a:rPr lang="ru-RU" dirty="0" err="1"/>
              <a:t>оммавий</a:t>
            </a:r>
            <a:r>
              <a:rPr lang="ru-RU" dirty="0"/>
              <a:t> </a:t>
            </a:r>
            <a:r>
              <a:rPr lang="ru-RU" dirty="0" err="1"/>
              <a:t>ахборот</a:t>
            </a:r>
            <a:r>
              <a:rPr lang="ru-RU" dirty="0"/>
              <a:t> </a:t>
            </a:r>
            <a:r>
              <a:rPr lang="ru-RU" dirty="0" err="1"/>
              <a:t>воситалари</a:t>
            </a:r>
            <a:r>
              <a:rPr lang="ru-RU" dirty="0"/>
              <a:t> </a:t>
            </a:r>
            <a:r>
              <a:rPr lang="ru-RU" dirty="0" err="1"/>
              <a:t>орқали</a:t>
            </a:r>
            <a:r>
              <a:rPr lang="ru-RU" dirty="0"/>
              <a:t> </a:t>
            </a:r>
            <a:r>
              <a:rPr lang="ru-RU" dirty="0" err="1"/>
              <a:t>жамоатчилик</a:t>
            </a:r>
            <a:r>
              <a:rPr lang="ru-RU" dirty="0"/>
              <a:t> </a:t>
            </a:r>
            <a:r>
              <a:rPr lang="ru-RU" dirty="0" err="1"/>
              <a:t>эътиборига</a:t>
            </a:r>
            <a:r>
              <a:rPr lang="ru-RU" dirty="0"/>
              <a:t> </a:t>
            </a:r>
            <a:r>
              <a:rPr lang="ru-RU" dirty="0" err="1"/>
              <a:t>ҳавола</a:t>
            </a:r>
            <a:r>
              <a:rPr lang="ru-RU" dirty="0"/>
              <a:t> </a:t>
            </a:r>
            <a:r>
              <a:rPr lang="ru-RU" dirty="0" err="1"/>
              <a:t>етилиши</a:t>
            </a:r>
            <a:r>
              <a:rPr lang="ru-RU" dirty="0"/>
              <a:t> </a:t>
            </a:r>
            <a:r>
              <a:rPr lang="ru-RU" dirty="0" err="1"/>
              <a:t>шахсларнинг</a:t>
            </a:r>
            <a:r>
              <a:rPr lang="ru-RU" dirty="0"/>
              <a:t> </a:t>
            </a:r>
            <a:r>
              <a:rPr lang="ru-RU" dirty="0" err="1"/>
              <a:t>ўз</a:t>
            </a:r>
            <a:r>
              <a:rPr lang="ru-RU" dirty="0"/>
              <a:t> </a:t>
            </a:r>
            <a:r>
              <a:rPr lang="ru-RU" dirty="0" err="1"/>
              <a:t>хатти-ҳаракатларини</a:t>
            </a:r>
            <a:r>
              <a:rPr lang="ru-RU" dirty="0"/>
              <a:t> </a:t>
            </a:r>
            <a:r>
              <a:rPr lang="ru-RU" dirty="0" err="1"/>
              <a:t>назорат</a:t>
            </a:r>
            <a:r>
              <a:rPr lang="ru-RU" dirty="0"/>
              <a:t> </a:t>
            </a:r>
            <a:r>
              <a:rPr lang="ru-RU" dirty="0" err="1"/>
              <a:t>қилишига</a:t>
            </a:r>
            <a:r>
              <a:rPr lang="ru-RU" dirty="0"/>
              <a:t> </a:t>
            </a:r>
            <a:r>
              <a:rPr lang="ru-RU" dirty="0" err="1"/>
              <a:t>имкон</a:t>
            </a:r>
            <a:r>
              <a:rPr lang="ru-RU" dirty="0"/>
              <a:t> </a:t>
            </a:r>
            <a:r>
              <a:rPr lang="ru-RU" dirty="0" err="1"/>
              <a:t>яратади</a:t>
            </a:r>
            <a:r>
              <a:rPr lang="ru-RU" dirty="0"/>
              <a:t>.</a:t>
            </a:r>
            <a:endParaRPr lang="ru-RU" dirty="0"/>
          </a:p>
        </p:txBody>
      </p:sp>
      <p:pic>
        <p:nvPicPr>
          <p:cNvPr id="4" name="Рисунок 3"/>
          <p:cNvPicPr>
            <a:picLocks noChangeAspect="1"/>
          </p:cNvPicPr>
          <p:nvPr/>
        </p:nvPicPr>
        <p:blipFill>
          <a:blip r:embed="rId1"/>
          <a:stretch>
            <a:fillRect/>
          </a:stretch>
        </p:blipFill>
        <p:spPr>
          <a:xfrm>
            <a:off x="8202967" y="967665"/>
            <a:ext cx="3693111" cy="23170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2660" y="479394"/>
            <a:ext cx="10514751" cy="5311807"/>
          </a:xfrm>
        </p:spPr>
        <p:txBody>
          <a:bodyPr>
            <a:normAutofit fontScale="62500" lnSpcReduction="20000"/>
          </a:bodyPr>
          <a:lstStyle/>
          <a:p>
            <a:r>
              <a:rPr lang="ru-RU" b="1" dirty="0">
                <a:solidFill>
                  <a:schemeClr val="bg1"/>
                </a:solidFill>
              </a:rPr>
              <a:t>2022 </a:t>
            </a:r>
            <a:r>
              <a:rPr lang="ru-RU" b="1" dirty="0" err="1">
                <a:solidFill>
                  <a:schemeClr val="bg1"/>
                </a:solidFill>
              </a:rPr>
              <a:t>йил</a:t>
            </a:r>
            <a:r>
              <a:rPr lang="ru-RU" b="1" dirty="0">
                <a:solidFill>
                  <a:schemeClr val="bg1"/>
                </a:solidFill>
              </a:rPr>
              <a:t> 1 </a:t>
            </a:r>
            <a:r>
              <a:rPr lang="ru-RU" b="1" dirty="0" err="1">
                <a:solidFill>
                  <a:schemeClr val="bg1"/>
                </a:solidFill>
              </a:rPr>
              <a:t>январдан</a:t>
            </a:r>
            <a:r>
              <a:rPr lang="ru-RU" b="1" dirty="0">
                <a:solidFill>
                  <a:schemeClr val="bg1"/>
                </a:solidFill>
              </a:rPr>
              <a:t> </a:t>
            </a:r>
            <a:r>
              <a:rPr lang="ru-RU" b="1" dirty="0" err="1">
                <a:solidFill>
                  <a:schemeClr val="bg1"/>
                </a:solidFill>
              </a:rPr>
              <a:t>Ўзбекистонда</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хизматчилари</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улуши</a:t>
            </a:r>
            <a:r>
              <a:rPr lang="ru-RU" b="1" dirty="0">
                <a:solidFill>
                  <a:schemeClr val="bg1"/>
                </a:solidFill>
              </a:rPr>
              <a:t> 50 </a:t>
            </a:r>
            <a:r>
              <a:rPr lang="ru-RU" b="1" dirty="0" err="1">
                <a:solidFill>
                  <a:schemeClr val="bg1"/>
                </a:solidFill>
              </a:rPr>
              <a:t>фоиздан</a:t>
            </a:r>
            <a:r>
              <a:rPr lang="ru-RU" b="1" dirty="0">
                <a:solidFill>
                  <a:schemeClr val="bg1"/>
                </a:solidFill>
              </a:rPr>
              <a:t> </a:t>
            </a:r>
            <a:r>
              <a:rPr lang="ru-RU" b="1" dirty="0" err="1">
                <a:solidFill>
                  <a:schemeClr val="bg1"/>
                </a:solidFill>
              </a:rPr>
              <a:t>юқори</a:t>
            </a:r>
            <a:r>
              <a:rPr lang="ru-RU" b="1" dirty="0">
                <a:solidFill>
                  <a:schemeClr val="bg1"/>
                </a:solidFill>
              </a:rPr>
              <a:t> </a:t>
            </a:r>
            <a:r>
              <a:rPr lang="ru-RU" b="1" dirty="0" err="1">
                <a:solidFill>
                  <a:schemeClr val="bg1"/>
                </a:solidFill>
              </a:rPr>
              <a:t>ташкилотлар</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корхоналари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муассасалари</a:t>
            </a:r>
            <a:r>
              <a:rPr lang="ru-RU" b="1" dirty="0">
                <a:solidFill>
                  <a:schemeClr val="bg1"/>
                </a:solidFill>
              </a:rPr>
              <a:t> </a:t>
            </a:r>
            <a:r>
              <a:rPr lang="ru-RU" b="1" dirty="0" err="1">
                <a:solidFill>
                  <a:schemeClr val="bg1"/>
                </a:solidFill>
              </a:rPr>
              <a:t>раҳбарлари</a:t>
            </a:r>
            <a:r>
              <a:rPr lang="ru-RU" b="1" dirty="0">
                <a:solidFill>
                  <a:schemeClr val="bg1"/>
                </a:solidFill>
              </a:rPr>
              <a:t>, </a:t>
            </a:r>
            <a:r>
              <a:rPr lang="ru-RU" b="1" dirty="0" err="1">
                <a:solidFill>
                  <a:schemeClr val="bg1"/>
                </a:solidFill>
              </a:rPr>
              <a:t>ўринбосарлари</a:t>
            </a:r>
            <a:r>
              <a:rPr lang="ru-RU" b="1" dirty="0">
                <a:solidFill>
                  <a:schemeClr val="bg1"/>
                </a:solidFill>
              </a:rPr>
              <a:t>, </a:t>
            </a:r>
            <a:r>
              <a:rPr lang="ru-RU" b="1" dirty="0" err="1">
                <a:solidFill>
                  <a:schemeClr val="bg1"/>
                </a:solidFill>
              </a:rPr>
              <a:t>уларнинг</a:t>
            </a:r>
            <a:r>
              <a:rPr lang="ru-RU" b="1" dirty="0">
                <a:solidFill>
                  <a:schemeClr val="bg1"/>
                </a:solidFill>
              </a:rPr>
              <a:t> </a:t>
            </a:r>
            <a:r>
              <a:rPr lang="ru-RU" b="1" dirty="0" err="1">
                <a:solidFill>
                  <a:schemeClr val="bg1"/>
                </a:solidFill>
              </a:rPr>
              <a:t>турмуш</a:t>
            </a:r>
            <a:r>
              <a:rPr lang="ru-RU" b="1" dirty="0">
                <a:solidFill>
                  <a:schemeClr val="bg1"/>
                </a:solidFill>
              </a:rPr>
              <a:t> </a:t>
            </a:r>
            <a:r>
              <a:rPr lang="ru-RU" b="1" dirty="0" err="1">
                <a:solidFill>
                  <a:schemeClr val="bg1"/>
                </a:solidFill>
              </a:rPr>
              <a:t>ўртоғи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вояга</a:t>
            </a:r>
            <a:r>
              <a:rPr lang="ru-RU" b="1" dirty="0">
                <a:solidFill>
                  <a:schemeClr val="bg1"/>
                </a:solidFill>
              </a:rPr>
              <a:t> </a:t>
            </a:r>
            <a:r>
              <a:rPr lang="ru-RU" b="1" dirty="0" err="1">
                <a:solidFill>
                  <a:schemeClr val="bg1"/>
                </a:solidFill>
              </a:rPr>
              <a:t>етмаган</a:t>
            </a:r>
            <a:r>
              <a:rPr lang="ru-RU" b="1" dirty="0">
                <a:solidFill>
                  <a:schemeClr val="bg1"/>
                </a:solidFill>
              </a:rPr>
              <a:t> </a:t>
            </a:r>
            <a:r>
              <a:rPr lang="ru-RU" b="1" dirty="0" err="1">
                <a:solidFill>
                  <a:schemeClr val="bg1"/>
                </a:solidFill>
              </a:rPr>
              <a:t>фарзандларининг</a:t>
            </a:r>
            <a:r>
              <a:rPr lang="ru-RU" b="1" dirty="0">
                <a:solidFill>
                  <a:schemeClr val="bg1"/>
                </a:solidFill>
              </a:rPr>
              <a:t> </a:t>
            </a:r>
            <a:r>
              <a:rPr lang="ru-RU" b="1" dirty="0" err="1">
                <a:solidFill>
                  <a:schemeClr val="bg1"/>
                </a:solidFill>
              </a:rPr>
              <a:t>даромадлари</a:t>
            </a:r>
            <a:r>
              <a:rPr lang="ru-RU" b="1" dirty="0">
                <a:solidFill>
                  <a:schemeClr val="bg1"/>
                </a:solidFill>
              </a:rPr>
              <a:t> </a:t>
            </a:r>
            <a:r>
              <a:rPr lang="ru-RU" b="1" dirty="0" err="1">
                <a:solidFill>
                  <a:schemeClr val="bg1"/>
                </a:solidFill>
              </a:rPr>
              <a:t>ҳамда</a:t>
            </a:r>
            <a:r>
              <a:rPr lang="ru-RU" b="1" dirty="0">
                <a:solidFill>
                  <a:schemeClr val="bg1"/>
                </a:solidFill>
              </a:rPr>
              <a:t> мол-</a:t>
            </a:r>
            <a:r>
              <a:rPr lang="ru-RU" b="1" dirty="0" err="1">
                <a:solidFill>
                  <a:schemeClr val="bg1"/>
                </a:solidFill>
              </a:rPr>
              <a:t>мулкини</a:t>
            </a:r>
            <a:r>
              <a:rPr lang="ru-RU" b="1" dirty="0">
                <a:solidFill>
                  <a:schemeClr val="bg1"/>
                </a:solidFill>
              </a:rPr>
              <a:t> </a:t>
            </a:r>
            <a:r>
              <a:rPr lang="ru-RU" b="1" dirty="0" err="1">
                <a:solidFill>
                  <a:schemeClr val="bg1"/>
                </a:solidFill>
              </a:rPr>
              <a:t>мажбурий</a:t>
            </a:r>
            <a:r>
              <a:rPr lang="ru-RU" b="1" dirty="0">
                <a:solidFill>
                  <a:schemeClr val="bg1"/>
                </a:solidFill>
              </a:rPr>
              <a:t> декларация </a:t>
            </a:r>
            <a:r>
              <a:rPr lang="ru-RU" b="1" dirty="0" err="1">
                <a:solidFill>
                  <a:schemeClr val="bg1"/>
                </a:solidFill>
              </a:rPr>
              <a:t>қилиш</a:t>
            </a:r>
            <a:r>
              <a:rPr lang="ru-RU" b="1" dirty="0">
                <a:solidFill>
                  <a:schemeClr val="bg1"/>
                </a:solidFill>
              </a:rPr>
              <a:t> </a:t>
            </a:r>
            <a:r>
              <a:rPr lang="ru-RU" b="1" dirty="0" err="1">
                <a:solidFill>
                  <a:schemeClr val="bg1"/>
                </a:solidFill>
              </a:rPr>
              <a:t>тизими</a:t>
            </a:r>
            <a:r>
              <a:rPr lang="ru-RU" b="1" dirty="0">
                <a:solidFill>
                  <a:schemeClr val="bg1"/>
                </a:solidFill>
              </a:rPr>
              <a:t> </a:t>
            </a:r>
            <a:r>
              <a:rPr lang="ru-RU" b="1" dirty="0" err="1">
                <a:solidFill>
                  <a:schemeClr val="bg1"/>
                </a:solidFill>
              </a:rPr>
              <a:t>жорий</a:t>
            </a:r>
            <a:r>
              <a:rPr lang="ru-RU" b="1" dirty="0">
                <a:solidFill>
                  <a:schemeClr val="bg1"/>
                </a:solidFill>
              </a:rPr>
              <a:t> </a:t>
            </a:r>
            <a:r>
              <a:rPr lang="ru-RU" b="1" dirty="0" err="1">
                <a:solidFill>
                  <a:schemeClr val="bg1"/>
                </a:solidFill>
              </a:rPr>
              <a:t>етилиши</a:t>
            </a:r>
            <a:r>
              <a:rPr lang="ru-RU" b="1" dirty="0">
                <a:solidFill>
                  <a:schemeClr val="bg1"/>
                </a:solidFill>
              </a:rPr>
              <a:t> </a:t>
            </a:r>
            <a:r>
              <a:rPr lang="ru-RU" b="1" dirty="0" err="1">
                <a:solidFill>
                  <a:schemeClr val="bg1"/>
                </a:solidFill>
              </a:rPr>
              <a:t>керак</a:t>
            </a:r>
            <a:r>
              <a:rPr lang="ru-RU" b="1" dirty="0">
                <a:solidFill>
                  <a:schemeClr val="bg1"/>
                </a:solidFill>
              </a:rPr>
              <a:t> </a:t>
            </a:r>
            <a:r>
              <a:rPr lang="ru-RU" b="1" dirty="0" err="1">
                <a:solidFill>
                  <a:schemeClr val="bg1"/>
                </a:solidFill>
              </a:rPr>
              <a:t>еди</a:t>
            </a:r>
            <a:r>
              <a:rPr lang="ru-RU" b="1" dirty="0">
                <a:solidFill>
                  <a:schemeClr val="bg1"/>
                </a:solidFill>
              </a:rPr>
              <a:t>. </a:t>
            </a:r>
            <a:r>
              <a:rPr lang="ru-RU" b="1" dirty="0" err="1">
                <a:solidFill>
                  <a:schemeClr val="bg1"/>
                </a:solidFill>
              </a:rPr>
              <a:t>Бу</a:t>
            </a:r>
            <a:r>
              <a:rPr lang="ru-RU" b="1" dirty="0">
                <a:solidFill>
                  <a:schemeClr val="bg1"/>
                </a:solidFill>
              </a:rPr>
              <a:t> </a:t>
            </a:r>
            <a:r>
              <a:rPr lang="ru-RU" b="1" dirty="0" err="1">
                <a:solidFill>
                  <a:schemeClr val="bg1"/>
                </a:solidFill>
              </a:rPr>
              <a:t>президентнинг</a:t>
            </a:r>
            <a:r>
              <a:rPr lang="ru-RU" b="1" dirty="0">
                <a:solidFill>
                  <a:schemeClr val="bg1"/>
                </a:solidFill>
              </a:rPr>
              <a:t> 2021 </a:t>
            </a:r>
            <a:r>
              <a:rPr lang="ru-RU" b="1" dirty="0" err="1">
                <a:solidFill>
                  <a:schemeClr val="bg1"/>
                </a:solidFill>
              </a:rPr>
              <a:t>йил</a:t>
            </a:r>
            <a:r>
              <a:rPr lang="ru-RU" b="1" dirty="0">
                <a:solidFill>
                  <a:schemeClr val="bg1"/>
                </a:solidFill>
              </a:rPr>
              <a:t> 6 </a:t>
            </a:r>
            <a:r>
              <a:rPr lang="ru-RU" b="1" dirty="0" err="1">
                <a:solidFill>
                  <a:schemeClr val="bg1"/>
                </a:solidFill>
              </a:rPr>
              <a:t>июлдаги</a:t>
            </a:r>
            <a:r>
              <a:rPr lang="ru-RU" b="1" dirty="0">
                <a:solidFill>
                  <a:schemeClr val="bg1"/>
                </a:solidFill>
              </a:rPr>
              <a:t> </a:t>
            </a:r>
            <a:r>
              <a:rPr lang="ru-RU" b="1" dirty="0" err="1">
                <a:solidFill>
                  <a:schemeClr val="bg1"/>
                </a:solidFill>
              </a:rPr>
              <a:t>қарорида</a:t>
            </a:r>
            <a:r>
              <a:rPr lang="ru-RU" b="1" dirty="0">
                <a:solidFill>
                  <a:schemeClr val="bg1"/>
                </a:solidFill>
              </a:rPr>
              <a:t> </a:t>
            </a:r>
            <a:r>
              <a:rPr lang="ru-RU" b="1" dirty="0" err="1">
                <a:solidFill>
                  <a:schemeClr val="bg1"/>
                </a:solidFill>
              </a:rPr>
              <a:t>кўзда</a:t>
            </a:r>
            <a:r>
              <a:rPr lang="ru-RU" b="1" dirty="0">
                <a:solidFill>
                  <a:schemeClr val="bg1"/>
                </a:solidFill>
              </a:rPr>
              <a:t> </a:t>
            </a:r>
            <a:r>
              <a:rPr lang="ru-RU" b="1" dirty="0" err="1">
                <a:solidFill>
                  <a:schemeClr val="bg1"/>
                </a:solidFill>
              </a:rPr>
              <a:t>тутилган</a:t>
            </a:r>
            <a:r>
              <a:rPr lang="ru-RU" b="1" dirty="0">
                <a:solidFill>
                  <a:schemeClr val="bg1"/>
                </a:solidFill>
              </a:rPr>
              <a:t>, </a:t>
            </a:r>
            <a:r>
              <a:rPr lang="ru-RU" b="1" dirty="0" err="1">
                <a:solidFill>
                  <a:schemeClr val="bg1"/>
                </a:solidFill>
              </a:rPr>
              <a:t>бироқ</a:t>
            </a:r>
            <a:r>
              <a:rPr lang="ru-RU" b="1" dirty="0">
                <a:solidFill>
                  <a:schemeClr val="bg1"/>
                </a:solidFill>
              </a:rPr>
              <a:t> </a:t>
            </a:r>
            <a:r>
              <a:rPr lang="ru-RU" b="1" dirty="0" err="1">
                <a:solidFill>
                  <a:schemeClr val="bg1"/>
                </a:solidFill>
              </a:rPr>
              <a:t>орадан</a:t>
            </a:r>
            <a:r>
              <a:rPr lang="ru-RU" b="1" dirty="0">
                <a:solidFill>
                  <a:schemeClr val="bg1"/>
                </a:solidFill>
              </a:rPr>
              <a:t> </a:t>
            </a:r>
            <a:r>
              <a:rPr lang="ru-RU" b="1" dirty="0" err="1">
                <a:solidFill>
                  <a:schemeClr val="bg1"/>
                </a:solidFill>
              </a:rPr>
              <a:t>бир</a:t>
            </a:r>
            <a:r>
              <a:rPr lang="ru-RU" b="1" dirty="0">
                <a:solidFill>
                  <a:schemeClr val="bg1"/>
                </a:solidFill>
              </a:rPr>
              <a:t> </a:t>
            </a:r>
            <a:r>
              <a:rPr lang="ru-RU" b="1" dirty="0" err="1">
                <a:solidFill>
                  <a:schemeClr val="bg1"/>
                </a:solidFill>
              </a:rPr>
              <a:t>йилдан</a:t>
            </a:r>
            <a:r>
              <a:rPr lang="ru-RU" b="1" dirty="0">
                <a:solidFill>
                  <a:schemeClr val="bg1"/>
                </a:solidFill>
              </a:rPr>
              <a:t> </a:t>
            </a:r>
            <a:r>
              <a:rPr lang="ru-RU" b="1" dirty="0" err="1">
                <a:solidFill>
                  <a:schemeClr val="bg1"/>
                </a:solidFill>
              </a:rPr>
              <a:t>кўпроқ</a:t>
            </a:r>
            <a:r>
              <a:rPr lang="ru-RU" b="1" dirty="0">
                <a:solidFill>
                  <a:schemeClr val="bg1"/>
                </a:solidFill>
              </a:rPr>
              <a:t> </a:t>
            </a:r>
            <a:r>
              <a:rPr lang="ru-RU" b="1" dirty="0" err="1">
                <a:solidFill>
                  <a:schemeClr val="bg1"/>
                </a:solidFill>
              </a:rPr>
              <a:t>вақт</a:t>
            </a:r>
            <a:r>
              <a:rPr lang="ru-RU" b="1" dirty="0">
                <a:solidFill>
                  <a:schemeClr val="bg1"/>
                </a:solidFill>
              </a:rPr>
              <a:t> </a:t>
            </a:r>
            <a:r>
              <a:rPr lang="ru-RU" b="1" dirty="0" err="1">
                <a:solidFill>
                  <a:schemeClr val="bg1"/>
                </a:solidFill>
              </a:rPr>
              <a:t>ўтса</a:t>
            </a:r>
            <a:r>
              <a:rPr lang="ru-RU" b="1" dirty="0">
                <a:solidFill>
                  <a:schemeClr val="bg1"/>
                </a:solidFill>
              </a:rPr>
              <a:t> </a:t>
            </a:r>
            <a:r>
              <a:rPr lang="ru-RU" b="1" dirty="0" err="1">
                <a:solidFill>
                  <a:schemeClr val="bg1"/>
                </a:solidFill>
              </a:rPr>
              <a:t>ҳам</a:t>
            </a:r>
            <a:r>
              <a:rPr lang="ru-RU" b="1" dirty="0">
                <a:solidFill>
                  <a:schemeClr val="bg1"/>
                </a:solidFill>
              </a:rPr>
              <a:t>, </a:t>
            </a:r>
            <a:r>
              <a:rPr lang="ru-RU" b="1" dirty="0" err="1">
                <a:solidFill>
                  <a:schemeClr val="bg1"/>
                </a:solidFill>
              </a:rPr>
              <a:t>тегишли</a:t>
            </a:r>
            <a:r>
              <a:rPr lang="ru-RU" b="1" dirty="0">
                <a:solidFill>
                  <a:schemeClr val="bg1"/>
                </a:solidFill>
              </a:rPr>
              <a:t> </a:t>
            </a:r>
            <a:r>
              <a:rPr lang="ru-RU" b="1" dirty="0" err="1">
                <a:solidFill>
                  <a:schemeClr val="bg1"/>
                </a:solidFill>
              </a:rPr>
              <a:t>қонун</a:t>
            </a:r>
            <a:r>
              <a:rPr lang="ru-RU" b="1" dirty="0">
                <a:solidFill>
                  <a:schemeClr val="bg1"/>
                </a:solidFill>
              </a:rPr>
              <a:t> </a:t>
            </a:r>
            <a:r>
              <a:rPr lang="ru-RU" b="1" dirty="0" err="1">
                <a:solidFill>
                  <a:schemeClr val="bg1"/>
                </a:solidFill>
              </a:rPr>
              <a:t>қабул</a:t>
            </a:r>
            <a:r>
              <a:rPr lang="ru-RU" b="1" dirty="0">
                <a:solidFill>
                  <a:schemeClr val="bg1"/>
                </a:solidFill>
              </a:rPr>
              <a:t> </a:t>
            </a:r>
            <a:r>
              <a:rPr lang="ru-RU" b="1" dirty="0" err="1">
                <a:solidFill>
                  <a:schemeClr val="bg1"/>
                </a:solidFill>
              </a:rPr>
              <a:t>қилинмади</a:t>
            </a:r>
            <a:r>
              <a:rPr lang="ru-RU" b="1" dirty="0">
                <a:solidFill>
                  <a:schemeClr val="bg1"/>
                </a:solidFill>
              </a:rPr>
              <a:t>. 2021 </a:t>
            </a:r>
            <a:r>
              <a:rPr lang="ru-RU" b="1" dirty="0" err="1">
                <a:solidFill>
                  <a:schemeClr val="bg1"/>
                </a:solidFill>
              </a:rPr>
              <a:t>йил</a:t>
            </a:r>
            <a:r>
              <a:rPr lang="ru-RU" b="1" dirty="0">
                <a:solidFill>
                  <a:schemeClr val="bg1"/>
                </a:solidFill>
              </a:rPr>
              <a:t> 13 </a:t>
            </a:r>
            <a:r>
              <a:rPr lang="ru-RU" b="1" dirty="0" err="1">
                <a:solidFill>
                  <a:schemeClr val="bg1"/>
                </a:solidFill>
              </a:rPr>
              <a:t>ноябрда</a:t>
            </a:r>
            <a:r>
              <a:rPr lang="ru-RU" b="1" dirty="0">
                <a:solidFill>
                  <a:schemeClr val="bg1"/>
                </a:solidFill>
              </a:rPr>
              <a:t> </a:t>
            </a:r>
            <a:r>
              <a:rPr lang="ru-RU" b="1" dirty="0" err="1">
                <a:solidFill>
                  <a:schemeClr val="bg1"/>
                </a:solidFill>
              </a:rPr>
              <a:t>қонун</a:t>
            </a:r>
            <a:r>
              <a:rPr lang="ru-RU" b="1" dirty="0">
                <a:solidFill>
                  <a:schemeClr val="bg1"/>
                </a:solidFill>
              </a:rPr>
              <a:t> </a:t>
            </a:r>
            <a:r>
              <a:rPr lang="ru-RU" b="1" dirty="0" err="1">
                <a:solidFill>
                  <a:schemeClr val="bg1"/>
                </a:solidFill>
              </a:rPr>
              <a:t>лойиҳаси</a:t>
            </a:r>
            <a:r>
              <a:rPr lang="ru-RU" b="1" dirty="0">
                <a:solidFill>
                  <a:schemeClr val="bg1"/>
                </a:solidFill>
              </a:rPr>
              <a:t> </a:t>
            </a:r>
            <a:r>
              <a:rPr lang="ru-RU" b="1" dirty="0" err="1">
                <a:solidFill>
                  <a:schemeClr val="bg1"/>
                </a:solidFill>
              </a:rPr>
              <a:t>Вазирлар</a:t>
            </a:r>
            <a:r>
              <a:rPr lang="ru-RU" b="1" dirty="0">
                <a:solidFill>
                  <a:schemeClr val="bg1"/>
                </a:solidFill>
              </a:rPr>
              <a:t> </a:t>
            </a:r>
            <a:r>
              <a:rPr lang="ru-RU" b="1" dirty="0" err="1">
                <a:solidFill>
                  <a:schemeClr val="bg1"/>
                </a:solidFill>
              </a:rPr>
              <a:t>Маҳкамасига</a:t>
            </a:r>
            <a:r>
              <a:rPr lang="ru-RU" b="1" dirty="0">
                <a:solidFill>
                  <a:schemeClr val="bg1"/>
                </a:solidFill>
              </a:rPr>
              <a:t> </a:t>
            </a:r>
            <a:r>
              <a:rPr lang="ru-RU" b="1" dirty="0" err="1">
                <a:solidFill>
                  <a:schemeClr val="bg1"/>
                </a:solidFill>
              </a:rPr>
              <a:t>киритилган</a:t>
            </a:r>
            <a:r>
              <a:rPr lang="ru-RU" b="1" dirty="0">
                <a:solidFill>
                  <a:schemeClr val="bg1"/>
                </a:solidFill>
              </a:rPr>
              <a:t> </a:t>
            </a:r>
            <a:r>
              <a:rPr lang="ru-RU" b="1" dirty="0" err="1">
                <a:solidFill>
                  <a:schemeClr val="bg1"/>
                </a:solidFill>
              </a:rPr>
              <a:t>еди</a:t>
            </a:r>
            <a:r>
              <a:rPr lang="ru-RU" b="1" dirty="0">
                <a:solidFill>
                  <a:schemeClr val="bg1"/>
                </a:solidFill>
              </a:rPr>
              <a:t>. </a:t>
            </a:r>
            <a:r>
              <a:rPr lang="ru-RU" b="1" dirty="0" err="1">
                <a:solidFill>
                  <a:schemeClr val="bg1"/>
                </a:solidFill>
              </a:rPr>
              <a:t>Бироқ</a:t>
            </a:r>
            <a:r>
              <a:rPr lang="ru-RU" b="1" dirty="0">
                <a:solidFill>
                  <a:schemeClr val="bg1"/>
                </a:solidFill>
              </a:rPr>
              <a:t> </a:t>
            </a:r>
            <a:r>
              <a:rPr lang="ru-RU" b="1" dirty="0" err="1">
                <a:solidFill>
                  <a:schemeClr val="bg1"/>
                </a:solidFill>
              </a:rPr>
              <a:t>ҳукумат</a:t>
            </a:r>
            <a:r>
              <a:rPr lang="ru-RU" b="1" dirty="0">
                <a:solidFill>
                  <a:schemeClr val="bg1"/>
                </a:solidFill>
              </a:rPr>
              <a:t> </a:t>
            </a:r>
            <a:r>
              <a:rPr lang="ru-RU" b="1" dirty="0" err="1">
                <a:solidFill>
                  <a:schemeClr val="bg1"/>
                </a:solidFill>
              </a:rPr>
              <a:t>ҳужжатни</a:t>
            </a:r>
            <a:r>
              <a:rPr lang="ru-RU" b="1" dirty="0">
                <a:solidFill>
                  <a:schemeClr val="bg1"/>
                </a:solidFill>
              </a:rPr>
              <a:t> </a:t>
            </a:r>
            <a:r>
              <a:rPr lang="ru-RU" b="1" dirty="0" err="1">
                <a:solidFill>
                  <a:schemeClr val="bg1"/>
                </a:solidFill>
              </a:rPr>
              <a:t>Олий</a:t>
            </a:r>
            <a:r>
              <a:rPr lang="ru-RU" b="1" dirty="0">
                <a:solidFill>
                  <a:schemeClr val="bg1"/>
                </a:solidFill>
              </a:rPr>
              <a:t> </a:t>
            </a:r>
            <a:r>
              <a:rPr lang="ru-RU" b="1" dirty="0" err="1">
                <a:solidFill>
                  <a:schemeClr val="bg1"/>
                </a:solidFill>
              </a:rPr>
              <a:t>Мажлис</a:t>
            </a:r>
            <a:r>
              <a:rPr lang="ru-RU" b="1" dirty="0">
                <a:solidFill>
                  <a:schemeClr val="bg1"/>
                </a:solidFill>
              </a:rPr>
              <a:t> </a:t>
            </a:r>
            <a:r>
              <a:rPr lang="ru-RU" b="1" dirty="0" err="1">
                <a:solidFill>
                  <a:schemeClr val="bg1"/>
                </a:solidFill>
              </a:rPr>
              <a:t>Қонунчилик</a:t>
            </a:r>
            <a:r>
              <a:rPr lang="ru-RU" b="1" dirty="0">
                <a:solidFill>
                  <a:schemeClr val="bg1"/>
                </a:solidFill>
              </a:rPr>
              <a:t> </a:t>
            </a:r>
            <a:r>
              <a:rPr lang="ru-RU" b="1" dirty="0" err="1">
                <a:solidFill>
                  <a:schemeClr val="bg1"/>
                </a:solidFill>
              </a:rPr>
              <a:t>палатасига</a:t>
            </a:r>
            <a:r>
              <a:rPr lang="ru-RU" b="1" dirty="0">
                <a:solidFill>
                  <a:schemeClr val="bg1"/>
                </a:solidFill>
              </a:rPr>
              <a:t> </a:t>
            </a:r>
            <a:r>
              <a:rPr lang="ru-RU" b="1" dirty="0" err="1">
                <a:solidFill>
                  <a:schemeClr val="bg1"/>
                </a:solidFill>
              </a:rPr>
              <a:t>тақдим</a:t>
            </a:r>
            <a:r>
              <a:rPr lang="ru-RU" b="1" dirty="0">
                <a:solidFill>
                  <a:schemeClr val="bg1"/>
                </a:solidFill>
              </a:rPr>
              <a:t> </a:t>
            </a:r>
            <a:r>
              <a:rPr lang="ru-RU" b="1" dirty="0" err="1">
                <a:solidFill>
                  <a:schemeClr val="bg1"/>
                </a:solidFill>
              </a:rPr>
              <a:t>етгани</a:t>
            </a:r>
            <a:r>
              <a:rPr lang="ru-RU" b="1" dirty="0">
                <a:solidFill>
                  <a:schemeClr val="bg1"/>
                </a:solidFill>
              </a:rPr>
              <a:t> </a:t>
            </a:r>
            <a:r>
              <a:rPr lang="ru-RU" b="1" dirty="0" err="1">
                <a:solidFill>
                  <a:schemeClr val="bg1"/>
                </a:solidFill>
              </a:rPr>
              <a:t>йўқ</a:t>
            </a:r>
            <a:r>
              <a:rPr lang="ru-RU" b="1" dirty="0">
                <a:solidFill>
                  <a:schemeClr val="bg1"/>
                </a:solidFill>
              </a:rPr>
              <a:t>.</a:t>
            </a:r>
            <a:endParaRPr lang="ru-RU" b="1" dirty="0">
              <a:solidFill>
                <a:schemeClr val="bg1"/>
              </a:solidFill>
            </a:endParaRPr>
          </a:p>
          <a:p>
            <a:r>
              <a:rPr lang="ru-RU" b="1" dirty="0" err="1">
                <a:solidFill>
                  <a:schemeClr val="bg1"/>
                </a:solidFill>
              </a:rPr>
              <a:t>Корруп</a:t>
            </a:r>
            <a:r>
              <a:rPr lang="en-US" b="1" dirty="0">
                <a:solidFill>
                  <a:schemeClr val="bg1"/>
                </a:solidFill>
              </a:rPr>
              <a:t>ц</a:t>
            </a:r>
            <a:r>
              <a:rPr lang="ru-RU" b="1" dirty="0" err="1">
                <a:solidFill>
                  <a:schemeClr val="bg1"/>
                </a:solidFill>
              </a:rPr>
              <a:t>ияга</a:t>
            </a:r>
            <a:r>
              <a:rPr lang="ru-RU" b="1" dirty="0">
                <a:solidFill>
                  <a:schemeClr val="bg1"/>
                </a:solidFill>
              </a:rPr>
              <a:t> </a:t>
            </a:r>
            <a:r>
              <a:rPr lang="ru-RU" b="1" dirty="0" err="1">
                <a:solidFill>
                  <a:schemeClr val="bg1"/>
                </a:solidFill>
              </a:rPr>
              <a:t>қарши</a:t>
            </a:r>
            <a:r>
              <a:rPr lang="ru-RU" b="1" dirty="0">
                <a:solidFill>
                  <a:schemeClr val="bg1"/>
                </a:solidFill>
              </a:rPr>
              <a:t> </a:t>
            </a:r>
            <a:r>
              <a:rPr lang="ru-RU" b="1" dirty="0" err="1">
                <a:solidFill>
                  <a:schemeClr val="bg1"/>
                </a:solidFill>
              </a:rPr>
              <a:t>курашиш</a:t>
            </a:r>
            <a:r>
              <a:rPr lang="ru-RU" b="1" dirty="0">
                <a:solidFill>
                  <a:schemeClr val="bg1"/>
                </a:solidFill>
              </a:rPr>
              <a:t> </a:t>
            </a:r>
            <a:r>
              <a:rPr lang="ru-RU" b="1" dirty="0" err="1">
                <a:solidFill>
                  <a:schemeClr val="bg1"/>
                </a:solidFill>
              </a:rPr>
              <a:t>агентлиги</a:t>
            </a:r>
            <a:r>
              <a:rPr lang="ru-RU" b="1" dirty="0">
                <a:solidFill>
                  <a:schemeClr val="bg1"/>
                </a:solidFill>
              </a:rPr>
              <a:t> </a:t>
            </a:r>
            <a:r>
              <a:rPr lang="ru-RU" b="1" dirty="0" err="1">
                <a:solidFill>
                  <a:schemeClr val="bg1"/>
                </a:solidFill>
              </a:rPr>
              <a:t>маълумотларига</a:t>
            </a:r>
            <a:r>
              <a:rPr lang="ru-RU" b="1" dirty="0">
                <a:solidFill>
                  <a:schemeClr val="bg1"/>
                </a:solidFill>
              </a:rPr>
              <a:t> </a:t>
            </a:r>
            <a:r>
              <a:rPr lang="ru-RU" b="1" dirty="0" err="1">
                <a:solidFill>
                  <a:schemeClr val="bg1"/>
                </a:solidFill>
              </a:rPr>
              <a:t>кўра</a:t>
            </a:r>
            <a:r>
              <a:rPr lang="ru-RU" b="1" dirty="0">
                <a:solidFill>
                  <a:schemeClr val="bg1"/>
                </a:solidFill>
              </a:rPr>
              <a:t>, </a:t>
            </a:r>
            <a:r>
              <a:rPr lang="ru-RU" b="1" dirty="0" err="1">
                <a:solidFill>
                  <a:schemeClr val="bg1"/>
                </a:solidFill>
              </a:rPr>
              <a:t>қонун</a:t>
            </a:r>
            <a:r>
              <a:rPr lang="ru-RU" b="1" dirty="0">
                <a:solidFill>
                  <a:schemeClr val="bg1"/>
                </a:solidFill>
              </a:rPr>
              <a:t> </a:t>
            </a:r>
            <a:r>
              <a:rPr lang="ru-RU" b="1" dirty="0" err="1">
                <a:solidFill>
                  <a:schemeClr val="bg1"/>
                </a:solidFill>
              </a:rPr>
              <a:t>лойиҳаси</a:t>
            </a:r>
            <a:r>
              <a:rPr lang="ru-RU" b="1" dirty="0">
                <a:solidFill>
                  <a:schemeClr val="bg1"/>
                </a:solidFill>
              </a:rPr>
              <a:t> 4 боб </a:t>
            </a:r>
            <a:r>
              <a:rPr lang="ru-RU" b="1" dirty="0" err="1">
                <a:solidFill>
                  <a:schemeClr val="bg1"/>
                </a:solidFill>
              </a:rPr>
              <a:t>ва</a:t>
            </a:r>
            <a:r>
              <a:rPr lang="ru-RU" b="1" dirty="0">
                <a:solidFill>
                  <a:schemeClr val="bg1"/>
                </a:solidFill>
              </a:rPr>
              <a:t> 24 </a:t>
            </a:r>
            <a:r>
              <a:rPr lang="ru-RU" b="1" dirty="0" err="1">
                <a:solidFill>
                  <a:schemeClr val="bg1"/>
                </a:solidFill>
              </a:rPr>
              <a:t>моддадан</a:t>
            </a:r>
            <a:r>
              <a:rPr lang="ru-RU" b="1" dirty="0">
                <a:solidFill>
                  <a:schemeClr val="bg1"/>
                </a:solidFill>
              </a:rPr>
              <a:t> </a:t>
            </a:r>
            <a:r>
              <a:rPr lang="ru-RU" b="1" dirty="0" err="1">
                <a:solidFill>
                  <a:schemeClr val="bg1"/>
                </a:solidFill>
              </a:rPr>
              <a:t>иборат</a:t>
            </a:r>
            <a:r>
              <a:rPr lang="ru-RU" b="1" dirty="0">
                <a:solidFill>
                  <a:schemeClr val="bg1"/>
                </a:solidFill>
              </a:rPr>
              <a:t> </a:t>
            </a:r>
            <a:r>
              <a:rPr lang="ru-RU" b="1" dirty="0" err="1">
                <a:solidFill>
                  <a:schemeClr val="bg1"/>
                </a:solidFill>
              </a:rPr>
              <a:t>бўлиб</a:t>
            </a:r>
            <a:r>
              <a:rPr lang="ru-RU" b="1" dirty="0">
                <a:solidFill>
                  <a:schemeClr val="bg1"/>
                </a:solidFill>
              </a:rPr>
              <a:t>, </a:t>
            </a:r>
            <a:r>
              <a:rPr lang="ru-RU" b="1" dirty="0" err="1">
                <a:solidFill>
                  <a:schemeClr val="bg1"/>
                </a:solidFill>
              </a:rPr>
              <a:t>қуйидаги</a:t>
            </a:r>
            <a:r>
              <a:rPr lang="ru-RU" b="1" dirty="0">
                <a:solidFill>
                  <a:schemeClr val="bg1"/>
                </a:solidFill>
              </a:rPr>
              <a:t> </a:t>
            </a:r>
            <a:r>
              <a:rPr lang="ru-RU" b="1" dirty="0" err="1">
                <a:solidFill>
                  <a:schemeClr val="bg1"/>
                </a:solidFill>
              </a:rPr>
              <a:t>масалаларни</a:t>
            </a:r>
            <a:r>
              <a:rPr lang="ru-RU" b="1" dirty="0">
                <a:solidFill>
                  <a:schemeClr val="bg1"/>
                </a:solidFill>
              </a:rPr>
              <a:t> </a:t>
            </a:r>
            <a:r>
              <a:rPr lang="ru-RU" b="1" dirty="0" err="1">
                <a:solidFill>
                  <a:schemeClr val="bg1"/>
                </a:solidFill>
              </a:rPr>
              <a:t>тартибга</a:t>
            </a:r>
            <a:r>
              <a:rPr lang="ru-RU" b="1" dirty="0">
                <a:solidFill>
                  <a:schemeClr val="bg1"/>
                </a:solidFill>
              </a:rPr>
              <a:t> </a:t>
            </a:r>
            <a:r>
              <a:rPr lang="ru-RU" b="1" dirty="0" err="1">
                <a:solidFill>
                  <a:schemeClr val="bg1"/>
                </a:solidFill>
              </a:rPr>
              <a:t>солади</a:t>
            </a:r>
            <a:r>
              <a:rPr lang="ru-RU" b="1" dirty="0">
                <a:solidFill>
                  <a:schemeClr val="bg1"/>
                </a:solidFill>
              </a:rPr>
              <a:t>:</a:t>
            </a:r>
            <a:endParaRPr lang="ru-RU" b="1" dirty="0">
              <a:solidFill>
                <a:schemeClr val="bg1"/>
              </a:solidFill>
            </a:endParaRPr>
          </a:p>
          <a:p>
            <a:r>
              <a:rPr lang="ru-RU" b="1" dirty="0" err="1">
                <a:solidFill>
                  <a:schemeClr val="bg1"/>
                </a:solidFill>
              </a:rPr>
              <a:t>давлат</a:t>
            </a:r>
            <a:r>
              <a:rPr lang="ru-RU" b="1" dirty="0">
                <a:solidFill>
                  <a:schemeClr val="bg1"/>
                </a:solidFill>
              </a:rPr>
              <a:t> </a:t>
            </a:r>
            <a:r>
              <a:rPr lang="ru-RU" b="1" dirty="0" err="1">
                <a:solidFill>
                  <a:schemeClr val="bg1"/>
                </a:solidFill>
              </a:rPr>
              <a:t>хизматчилари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уларнинг</a:t>
            </a:r>
            <a:r>
              <a:rPr lang="ru-RU" b="1" dirty="0">
                <a:solidFill>
                  <a:schemeClr val="bg1"/>
                </a:solidFill>
              </a:rPr>
              <a:t> </a:t>
            </a:r>
            <a:r>
              <a:rPr lang="ru-RU" b="1" dirty="0" err="1">
                <a:solidFill>
                  <a:schemeClr val="bg1"/>
                </a:solidFill>
              </a:rPr>
              <a:t>оила</a:t>
            </a:r>
            <a:r>
              <a:rPr lang="ru-RU" b="1" dirty="0">
                <a:solidFill>
                  <a:schemeClr val="bg1"/>
                </a:solidFill>
              </a:rPr>
              <a:t> </a:t>
            </a:r>
            <a:r>
              <a:rPr lang="ru-RU" b="1" dirty="0" err="1">
                <a:solidFill>
                  <a:schemeClr val="bg1"/>
                </a:solidFill>
              </a:rPr>
              <a:t>аъзолари</a:t>
            </a:r>
            <a:r>
              <a:rPr lang="ru-RU" b="1" dirty="0">
                <a:solidFill>
                  <a:schemeClr val="bg1"/>
                </a:solidFill>
              </a:rPr>
              <a:t> </a:t>
            </a:r>
            <a:r>
              <a:rPr lang="ru-RU" b="1" dirty="0" err="1">
                <a:solidFill>
                  <a:schemeClr val="bg1"/>
                </a:solidFill>
              </a:rPr>
              <a:t>даромадлари</a:t>
            </a:r>
            <a:r>
              <a:rPr lang="ru-RU" b="1" dirty="0">
                <a:solidFill>
                  <a:schemeClr val="bg1"/>
                </a:solidFill>
              </a:rPr>
              <a:t> </a:t>
            </a:r>
            <a:r>
              <a:rPr lang="ru-RU" b="1" dirty="0" err="1">
                <a:solidFill>
                  <a:schemeClr val="bg1"/>
                </a:solidFill>
              </a:rPr>
              <a:t>ва</a:t>
            </a:r>
            <a:r>
              <a:rPr lang="ru-RU" b="1" dirty="0">
                <a:solidFill>
                  <a:schemeClr val="bg1"/>
                </a:solidFill>
              </a:rPr>
              <a:t> мол-</a:t>
            </a:r>
            <a:r>
              <a:rPr lang="ru-RU" b="1" dirty="0" err="1">
                <a:solidFill>
                  <a:schemeClr val="bg1"/>
                </a:solidFill>
              </a:rPr>
              <a:t>мулкини</a:t>
            </a:r>
            <a:r>
              <a:rPr lang="ru-RU" b="1" dirty="0">
                <a:solidFill>
                  <a:schemeClr val="bg1"/>
                </a:solidFill>
              </a:rPr>
              <a:t> </a:t>
            </a:r>
            <a:r>
              <a:rPr lang="ru-RU" b="1" dirty="0" err="1">
                <a:solidFill>
                  <a:schemeClr val="bg1"/>
                </a:solidFill>
              </a:rPr>
              <a:t>декларациялашни</a:t>
            </a:r>
            <a:r>
              <a:rPr lang="ru-RU" b="1" dirty="0">
                <a:solidFill>
                  <a:schemeClr val="bg1"/>
                </a:solidFill>
              </a:rPr>
              <a:t> </a:t>
            </a:r>
            <a:r>
              <a:rPr lang="ru-RU" b="1" dirty="0" err="1">
                <a:solidFill>
                  <a:schemeClr val="bg1"/>
                </a:solidFill>
              </a:rPr>
              <a:t>тартибга</a:t>
            </a:r>
            <a:r>
              <a:rPr lang="ru-RU" b="1" dirty="0">
                <a:solidFill>
                  <a:schemeClr val="bg1"/>
                </a:solidFill>
              </a:rPr>
              <a:t> </a:t>
            </a:r>
            <a:r>
              <a:rPr lang="ru-RU" b="1" dirty="0" err="1">
                <a:solidFill>
                  <a:schemeClr val="bg1"/>
                </a:solidFill>
              </a:rPr>
              <a:t>солишнинг</a:t>
            </a:r>
            <a:r>
              <a:rPr lang="ru-RU" b="1" dirty="0">
                <a:solidFill>
                  <a:schemeClr val="bg1"/>
                </a:solidFill>
              </a:rPr>
              <a:t> </a:t>
            </a:r>
            <a:r>
              <a:rPr lang="ru-RU" b="1" dirty="0" err="1">
                <a:solidFill>
                  <a:schemeClr val="bg1"/>
                </a:solidFill>
              </a:rPr>
              <a:t>умумий</a:t>
            </a:r>
            <a:r>
              <a:rPr lang="ru-RU" b="1" dirty="0">
                <a:solidFill>
                  <a:schemeClr val="bg1"/>
                </a:solidFill>
              </a:rPr>
              <a:t> </a:t>
            </a:r>
            <a:r>
              <a:rPr lang="ru-RU" b="1" dirty="0" err="1">
                <a:solidFill>
                  <a:schemeClr val="bg1"/>
                </a:solidFill>
              </a:rPr>
              <a:t>қоидалари</a:t>
            </a:r>
            <a:r>
              <a:rPr lang="ru-RU" b="1" dirty="0">
                <a:solidFill>
                  <a:schemeClr val="bg1"/>
                </a:solidFill>
              </a:rPr>
              <a:t>;</a:t>
            </a:r>
            <a:endParaRPr lang="ru-RU" b="1" dirty="0">
              <a:solidFill>
                <a:schemeClr val="bg1"/>
              </a:solidFill>
            </a:endParaRPr>
          </a:p>
          <a:p>
            <a:r>
              <a:rPr lang="ru-RU" b="1" dirty="0" err="1">
                <a:solidFill>
                  <a:schemeClr val="bg1"/>
                </a:solidFill>
              </a:rPr>
              <a:t>декларацияларни</a:t>
            </a:r>
            <a:r>
              <a:rPr lang="ru-RU" b="1" dirty="0">
                <a:solidFill>
                  <a:schemeClr val="bg1"/>
                </a:solidFill>
              </a:rPr>
              <a:t> </a:t>
            </a:r>
            <a:r>
              <a:rPr lang="ru-RU" b="1" dirty="0" err="1">
                <a:solidFill>
                  <a:schemeClr val="bg1"/>
                </a:solidFill>
              </a:rPr>
              <a:t>топшириш</a:t>
            </a:r>
            <a:r>
              <a:rPr lang="ru-RU" b="1" dirty="0">
                <a:solidFill>
                  <a:schemeClr val="bg1"/>
                </a:solidFill>
              </a:rPr>
              <a:t> </a:t>
            </a:r>
            <a:r>
              <a:rPr lang="ru-RU" b="1" dirty="0" err="1">
                <a:solidFill>
                  <a:schemeClr val="bg1"/>
                </a:solidFill>
              </a:rPr>
              <a:t>тартиби</a:t>
            </a:r>
            <a:r>
              <a:rPr lang="ru-RU" b="1" dirty="0">
                <a:solidFill>
                  <a:schemeClr val="bg1"/>
                </a:solidFill>
              </a:rPr>
              <a:t>;</a:t>
            </a:r>
            <a:endParaRPr lang="ru-RU" b="1" dirty="0">
              <a:solidFill>
                <a:schemeClr val="bg1"/>
              </a:solidFill>
            </a:endParaRPr>
          </a:p>
          <a:p>
            <a:r>
              <a:rPr lang="ru-RU" b="1" dirty="0" err="1">
                <a:solidFill>
                  <a:schemeClr val="bg1"/>
                </a:solidFill>
              </a:rPr>
              <a:t>декларацияда</a:t>
            </a:r>
            <a:r>
              <a:rPr lang="ru-RU" b="1" dirty="0">
                <a:solidFill>
                  <a:schemeClr val="bg1"/>
                </a:solidFill>
              </a:rPr>
              <a:t> </a:t>
            </a:r>
            <a:r>
              <a:rPr lang="ru-RU" b="1" dirty="0" err="1">
                <a:solidFill>
                  <a:schemeClr val="bg1"/>
                </a:solidFill>
              </a:rPr>
              <a:t>акс</a:t>
            </a:r>
            <a:r>
              <a:rPr lang="ru-RU" b="1" dirty="0">
                <a:solidFill>
                  <a:schemeClr val="bg1"/>
                </a:solidFill>
              </a:rPr>
              <a:t> </a:t>
            </a:r>
            <a:r>
              <a:rPr lang="ru-RU" b="1" dirty="0" err="1">
                <a:solidFill>
                  <a:schemeClr val="bg1"/>
                </a:solidFill>
              </a:rPr>
              <a:t>эттирилиши</a:t>
            </a:r>
            <a:r>
              <a:rPr lang="ru-RU" b="1" dirty="0">
                <a:solidFill>
                  <a:schemeClr val="bg1"/>
                </a:solidFill>
              </a:rPr>
              <a:t> </a:t>
            </a:r>
            <a:r>
              <a:rPr lang="ru-RU" b="1" dirty="0" err="1">
                <a:solidFill>
                  <a:schemeClr val="bg1"/>
                </a:solidFill>
              </a:rPr>
              <a:t>керак</a:t>
            </a:r>
            <a:r>
              <a:rPr lang="ru-RU" b="1" dirty="0">
                <a:solidFill>
                  <a:schemeClr val="bg1"/>
                </a:solidFill>
              </a:rPr>
              <a:t> </a:t>
            </a:r>
            <a:r>
              <a:rPr lang="ru-RU" b="1" dirty="0" err="1">
                <a:solidFill>
                  <a:schemeClr val="bg1"/>
                </a:solidFill>
              </a:rPr>
              <a:t>бўлган</a:t>
            </a:r>
            <a:r>
              <a:rPr lang="ru-RU" b="1" dirty="0">
                <a:solidFill>
                  <a:schemeClr val="bg1"/>
                </a:solidFill>
              </a:rPr>
              <a:t> </a:t>
            </a:r>
            <a:r>
              <a:rPr lang="ru-RU" b="1" dirty="0" err="1">
                <a:solidFill>
                  <a:schemeClr val="bg1"/>
                </a:solidFill>
              </a:rPr>
              <a:t>маълумотлар</a:t>
            </a:r>
            <a:r>
              <a:rPr lang="ru-RU" b="1" dirty="0">
                <a:solidFill>
                  <a:schemeClr val="bg1"/>
                </a:solidFill>
              </a:rPr>
              <a:t>;</a:t>
            </a:r>
            <a:endParaRPr lang="ru-RU" b="1" dirty="0">
              <a:solidFill>
                <a:schemeClr val="bg1"/>
              </a:solidFill>
            </a:endParaRPr>
          </a:p>
          <a:p>
            <a:r>
              <a:rPr lang="ru-RU" b="1" dirty="0" err="1">
                <a:solidFill>
                  <a:schemeClr val="bg1"/>
                </a:solidFill>
              </a:rPr>
              <a:t>декларацияни</a:t>
            </a:r>
            <a:r>
              <a:rPr lang="ru-RU" b="1" dirty="0">
                <a:solidFill>
                  <a:schemeClr val="bg1"/>
                </a:solidFill>
              </a:rPr>
              <a:t> </a:t>
            </a:r>
            <a:r>
              <a:rPr lang="ru-RU" b="1" dirty="0" err="1">
                <a:solidFill>
                  <a:schemeClr val="bg1"/>
                </a:solidFill>
              </a:rPr>
              <a:t>текшириш</a:t>
            </a:r>
            <a:r>
              <a:rPr lang="ru-RU" b="1" dirty="0">
                <a:solidFill>
                  <a:schemeClr val="bg1"/>
                </a:solidFill>
              </a:rPr>
              <a:t> </a:t>
            </a:r>
            <a:r>
              <a:rPr lang="ru-RU" b="1" dirty="0" err="1">
                <a:solidFill>
                  <a:schemeClr val="bg1"/>
                </a:solidFill>
              </a:rPr>
              <a:t>тартиби</a:t>
            </a:r>
            <a:r>
              <a:rPr lang="ru-RU" b="1" dirty="0">
                <a:solidFill>
                  <a:schemeClr val="bg1"/>
                </a:solidFill>
              </a:rPr>
              <a:t>.</a:t>
            </a:r>
            <a:endParaRPr lang="ru-RU" b="1" dirty="0">
              <a:solidFill>
                <a:schemeClr val="bg1"/>
              </a:solidFill>
            </a:endParaRPr>
          </a:p>
          <a:p>
            <a:r>
              <a:rPr lang="ru-RU" b="1" dirty="0">
                <a:solidFill>
                  <a:schemeClr val="bg1"/>
                </a:solidFill>
              </a:rPr>
              <a:t>Шу </a:t>
            </a:r>
            <a:r>
              <a:rPr lang="ru-RU" b="1" dirty="0" err="1">
                <a:solidFill>
                  <a:schemeClr val="bg1"/>
                </a:solidFill>
              </a:rPr>
              <a:t>билан</a:t>
            </a:r>
            <a:r>
              <a:rPr lang="ru-RU" b="1" dirty="0">
                <a:solidFill>
                  <a:schemeClr val="bg1"/>
                </a:solidFill>
              </a:rPr>
              <a:t> </a:t>
            </a:r>
            <a:r>
              <a:rPr lang="ru-RU" b="1" dirty="0" err="1">
                <a:solidFill>
                  <a:schemeClr val="bg1"/>
                </a:solidFill>
              </a:rPr>
              <a:t>бирга</a:t>
            </a:r>
            <a:r>
              <a:rPr lang="ru-RU" b="1" dirty="0">
                <a:solidFill>
                  <a:schemeClr val="bg1"/>
                </a:solidFill>
              </a:rPr>
              <a:t>, </a:t>
            </a:r>
            <a:r>
              <a:rPr lang="ru-RU" b="1" dirty="0" err="1">
                <a:solidFill>
                  <a:schemeClr val="bg1"/>
                </a:solidFill>
              </a:rPr>
              <a:t>ҳужжатда</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хизматчиларининг</a:t>
            </a:r>
            <a:r>
              <a:rPr lang="ru-RU" b="1" dirty="0">
                <a:solidFill>
                  <a:schemeClr val="bg1"/>
                </a:solidFill>
              </a:rPr>
              <a:t> </a:t>
            </a:r>
            <a:r>
              <a:rPr lang="ru-RU" b="1" dirty="0" err="1">
                <a:solidFill>
                  <a:schemeClr val="bg1"/>
                </a:solidFill>
              </a:rPr>
              <a:t>даромадлари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мулки</a:t>
            </a:r>
            <a:r>
              <a:rPr lang="ru-RU" b="1" dirty="0">
                <a:solidFill>
                  <a:schemeClr val="bg1"/>
                </a:solidFill>
              </a:rPr>
              <a:t> </a:t>
            </a:r>
            <a:r>
              <a:rPr lang="ru-RU" b="1" dirty="0" err="1">
                <a:solidFill>
                  <a:schemeClr val="bg1"/>
                </a:solidFill>
              </a:rPr>
              <a:t>декларациясини</a:t>
            </a:r>
            <a:r>
              <a:rPr lang="ru-RU" b="1" dirty="0">
                <a:solidFill>
                  <a:schemeClr val="bg1"/>
                </a:solidFill>
              </a:rPr>
              <a:t> </a:t>
            </a:r>
            <a:r>
              <a:rPr lang="ru-RU" b="1" dirty="0" err="1">
                <a:solidFill>
                  <a:schemeClr val="bg1"/>
                </a:solidFill>
              </a:rPr>
              <a:t>икки</a:t>
            </a:r>
            <a:r>
              <a:rPr lang="ru-RU" b="1" dirty="0">
                <a:solidFill>
                  <a:schemeClr val="bg1"/>
                </a:solidFill>
              </a:rPr>
              <a:t> </a:t>
            </a:r>
            <a:r>
              <a:rPr lang="ru-RU" b="1" dirty="0" err="1">
                <a:solidFill>
                  <a:schemeClr val="bg1"/>
                </a:solidFill>
              </a:rPr>
              <a:t>босқичда</a:t>
            </a:r>
            <a:r>
              <a:rPr lang="ru-RU" b="1" dirty="0">
                <a:solidFill>
                  <a:schemeClr val="bg1"/>
                </a:solidFill>
              </a:rPr>
              <a:t> </a:t>
            </a:r>
            <a:r>
              <a:rPr lang="ru-RU" b="1" dirty="0" err="1">
                <a:solidFill>
                  <a:schemeClr val="bg1"/>
                </a:solidFill>
              </a:rPr>
              <a:t>жорий</a:t>
            </a:r>
            <a:r>
              <a:rPr lang="ru-RU" b="1" dirty="0">
                <a:solidFill>
                  <a:schemeClr val="bg1"/>
                </a:solidFill>
              </a:rPr>
              <a:t> </a:t>
            </a:r>
            <a:r>
              <a:rPr lang="ru-RU" b="1" dirty="0" err="1">
                <a:solidFill>
                  <a:schemeClr val="bg1"/>
                </a:solidFill>
              </a:rPr>
              <a:t>этиш</a:t>
            </a:r>
            <a:r>
              <a:rPr lang="ru-RU" b="1" dirty="0">
                <a:solidFill>
                  <a:schemeClr val="bg1"/>
                </a:solidFill>
              </a:rPr>
              <a:t> </a:t>
            </a:r>
            <a:r>
              <a:rPr lang="ru-RU" b="1" dirty="0" err="1">
                <a:solidFill>
                  <a:schemeClr val="bg1"/>
                </a:solidFill>
              </a:rPr>
              <a:t>таклиф</a:t>
            </a:r>
            <a:r>
              <a:rPr lang="ru-RU" b="1" dirty="0">
                <a:solidFill>
                  <a:schemeClr val="bg1"/>
                </a:solidFill>
              </a:rPr>
              <a:t> </a:t>
            </a:r>
            <a:r>
              <a:rPr lang="ru-RU" b="1" dirty="0" err="1">
                <a:solidFill>
                  <a:schemeClr val="bg1"/>
                </a:solidFill>
              </a:rPr>
              <a:t>етилади</a:t>
            </a:r>
            <a:r>
              <a:rPr lang="ru-RU" b="1" dirty="0">
                <a:solidFill>
                  <a:schemeClr val="bg1"/>
                </a:solidFill>
              </a:rPr>
              <a:t>:</a:t>
            </a:r>
            <a:endParaRPr lang="ru-RU" b="1" dirty="0">
              <a:solidFill>
                <a:schemeClr val="bg1"/>
              </a:solidFill>
            </a:endParaRPr>
          </a:p>
          <a:p>
            <a:r>
              <a:rPr lang="ru-RU" b="1" dirty="0">
                <a:solidFill>
                  <a:schemeClr val="bg1"/>
                </a:solidFill>
              </a:rPr>
              <a:t>1-босқич — президент, </a:t>
            </a:r>
            <a:r>
              <a:rPr lang="ru-RU" b="1" dirty="0" err="1">
                <a:solidFill>
                  <a:schemeClr val="bg1"/>
                </a:solidFill>
              </a:rPr>
              <a:t>Қонунчилик</a:t>
            </a:r>
            <a:r>
              <a:rPr lang="ru-RU" b="1" dirty="0">
                <a:solidFill>
                  <a:schemeClr val="bg1"/>
                </a:solidFill>
              </a:rPr>
              <a:t> </a:t>
            </a:r>
            <a:r>
              <a:rPr lang="ru-RU" b="1" dirty="0" err="1">
                <a:solidFill>
                  <a:schemeClr val="bg1"/>
                </a:solidFill>
              </a:rPr>
              <a:t>палатаси</a:t>
            </a:r>
            <a:r>
              <a:rPr lang="ru-RU" b="1" dirty="0">
                <a:solidFill>
                  <a:schemeClr val="bg1"/>
                </a:solidFill>
              </a:rPr>
              <a:t> </a:t>
            </a:r>
            <a:r>
              <a:rPr lang="ru-RU" b="1" dirty="0" err="1">
                <a:solidFill>
                  <a:schemeClr val="bg1"/>
                </a:solidFill>
              </a:rPr>
              <a:t>депутатлари</a:t>
            </a:r>
            <a:r>
              <a:rPr lang="ru-RU" b="1" dirty="0">
                <a:solidFill>
                  <a:schemeClr val="bg1"/>
                </a:solidFill>
              </a:rPr>
              <a:t> </a:t>
            </a:r>
            <a:r>
              <a:rPr lang="ru-RU" b="1" dirty="0" err="1">
                <a:solidFill>
                  <a:schemeClr val="bg1"/>
                </a:solidFill>
              </a:rPr>
              <a:t>ва</a:t>
            </a:r>
            <a:r>
              <a:rPr lang="ru-RU" b="1" dirty="0">
                <a:solidFill>
                  <a:schemeClr val="bg1"/>
                </a:solidFill>
              </a:rPr>
              <a:t> Сенат </a:t>
            </a:r>
            <a:r>
              <a:rPr lang="ru-RU" b="1" dirty="0" err="1">
                <a:solidFill>
                  <a:schemeClr val="bg1"/>
                </a:solidFill>
              </a:rPr>
              <a:t>ва</a:t>
            </a:r>
            <a:r>
              <a:rPr lang="ru-RU" b="1" dirty="0">
                <a:solidFill>
                  <a:schemeClr val="bg1"/>
                </a:solidFill>
              </a:rPr>
              <a:t> </a:t>
            </a:r>
            <a:r>
              <a:rPr lang="ru-RU" b="1" dirty="0" err="1">
                <a:solidFill>
                  <a:schemeClr val="bg1"/>
                </a:solidFill>
              </a:rPr>
              <a:t>ҳукумат</a:t>
            </a:r>
            <a:r>
              <a:rPr lang="ru-RU" b="1" dirty="0">
                <a:solidFill>
                  <a:schemeClr val="bg1"/>
                </a:solidFill>
              </a:rPr>
              <a:t> </a:t>
            </a:r>
            <a:r>
              <a:rPr lang="ru-RU" b="1" dirty="0" err="1">
                <a:solidFill>
                  <a:schemeClr val="bg1"/>
                </a:solidFill>
              </a:rPr>
              <a:t>аъзолари</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хўжалик</a:t>
            </a:r>
            <a:r>
              <a:rPr lang="ru-RU" b="1" dirty="0">
                <a:solidFill>
                  <a:schemeClr val="bg1"/>
                </a:solidFill>
              </a:rPr>
              <a:t> </a:t>
            </a:r>
            <a:r>
              <a:rPr lang="ru-RU" b="1" dirty="0" err="1">
                <a:solidFill>
                  <a:schemeClr val="bg1"/>
                </a:solidFill>
              </a:rPr>
              <a:t>бошқаруви</a:t>
            </a:r>
            <a:r>
              <a:rPr lang="ru-RU" b="1" dirty="0">
                <a:solidFill>
                  <a:schemeClr val="bg1"/>
                </a:solidFill>
              </a:rPr>
              <a:t> </a:t>
            </a:r>
            <a:r>
              <a:rPr lang="ru-RU" b="1" dirty="0" err="1">
                <a:solidFill>
                  <a:schemeClr val="bg1"/>
                </a:solidFill>
              </a:rPr>
              <a:t>органлари</a:t>
            </a:r>
            <a:r>
              <a:rPr lang="ru-RU" b="1" dirty="0">
                <a:solidFill>
                  <a:schemeClr val="bg1"/>
                </a:solidFill>
              </a:rPr>
              <a:t>, </a:t>
            </a:r>
            <a:r>
              <a:rPr lang="ru-RU" b="1" dirty="0" err="1">
                <a:solidFill>
                  <a:schemeClr val="bg1"/>
                </a:solidFill>
              </a:rPr>
              <a:t>маҳаллий</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ҳокимияти</a:t>
            </a:r>
            <a:r>
              <a:rPr lang="ru-RU" b="1" dirty="0">
                <a:solidFill>
                  <a:schemeClr val="bg1"/>
                </a:solidFill>
              </a:rPr>
              <a:t> </a:t>
            </a:r>
            <a:r>
              <a:rPr lang="ru-RU" b="1" dirty="0" err="1">
                <a:solidFill>
                  <a:schemeClr val="bg1"/>
                </a:solidFill>
              </a:rPr>
              <a:t>органлари</a:t>
            </a:r>
            <a:r>
              <a:rPr lang="ru-RU" b="1" dirty="0">
                <a:solidFill>
                  <a:schemeClr val="bg1"/>
                </a:solidFill>
              </a:rPr>
              <a:t> </a:t>
            </a:r>
            <a:r>
              <a:rPr lang="ru-RU" b="1" dirty="0" err="1">
                <a:solidFill>
                  <a:schemeClr val="bg1"/>
                </a:solidFill>
              </a:rPr>
              <a:t>раҳбарлари</a:t>
            </a:r>
            <a:r>
              <a:rPr lang="ru-RU" b="1" dirty="0">
                <a:solidFill>
                  <a:schemeClr val="bg1"/>
                </a:solidFill>
              </a:rPr>
              <a:t> </a:t>
            </a:r>
            <a:r>
              <a:rPr lang="ru-RU" b="1" dirty="0" err="1">
                <a:solidFill>
                  <a:schemeClr val="bg1"/>
                </a:solidFill>
              </a:rPr>
              <a:t>ва</a:t>
            </a:r>
            <a:r>
              <a:rPr lang="ru-RU" b="1" dirty="0">
                <a:solidFill>
                  <a:schemeClr val="bg1"/>
                </a:solidFill>
              </a:rPr>
              <a:t> </a:t>
            </a:r>
            <a:r>
              <a:rPr lang="ru-RU" b="1" dirty="0" err="1">
                <a:solidFill>
                  <a:schemeClr val="bg1"/>
                </a:solidFill>
              </a:rPr>
              <a:t>уларнинг</a:t>
            </a:r>
            <a:r>
              <a:rPr lang="ru-RU" b="1" dirty="0">
                <a:solidFill>
                  <a:schemeClr val="bg1"/>
                </a:solidFill>
              </a:rPr>
              <a:t> </a:t>
            </a:r>
            <a:r>
              <a:rPr lang="ru-RU" b="1" dirty="0" err="1">
                <a:solidFill>
                  <a:schemeClr val="bg1"/>
                </a:solidFill>
              </a:rPr>
              <a:t>ўринбосарлари</a:t>
            </a:r>
            <a:r>
              <a:rPr lang="ru-RU" b="1" dirty="0">
                <a:solidFill>
                  <a:schemeClr val="bg1"/>
                </a:solidFill>
              </a:rPr>
              <a:t>;</a:t>
            </a:r>
            <a:endParaRPr lang="ru-RU" b="1" dirty="0">
              <a:solidFill>
                <a:schemeClr val="bg1"/>
              </a:solidFill>
            </a:endParaRPr>
          </a:p>
          <a:p>
            <a:r>
              <a:rPr lang="ru-RU" b="1" dirty="0">
                <a:solidFill>
                  <a:schemeClr val="bg1"/>
                </a:solidFill>
              </a:rPr>
              <a:t>2-босқич — </a:t>
            </a:r>
            <a:r>
              <a:rPr lang="ru-RU" b="1" dirty="0" err="1">
                <a:solidFill>
                  <a:schemeClr val="bg1"/>
                </a:solidFill>
              </a:rPr>
              <a:t>бошқа</a:t>
            </a:r>
            <a:r>
              <a:rPr lang="ru-RU" b="1" dirty="0">
                <a:solidFill>
                  <a:schemeClr val="bg1"/>
                </a:solidFill>
              </a:rPr>
              <a:t> </a:t>
            </a:r>
            <a:r>
              <a:rPr lang="ru-RU" b="1" dirty="0" err="1">
                <a:solidFill>
                  <a:schemeClr val="bg1"/>
                </a:solidFill>
              </a:rPr>
              <a:t>давлат</a:t>
            </a:r>
            <a:r>
              <a:rPr lang="ru-RU" b="1" dirty="0">
                <a:solidFill>
                  <a:schemeClr val="bg1"/>
                </a:solidFill>
              </a:rPr>
              <a:t> </a:t>
            </a:r>
            <a:r>
              <a:rPr lang="ru-RU" b="1" dirty="0" err="1">
                <a:solidFill>
                  <a:schemeClr val="bg1"/>
                </a:solidFill>
              </a:rPr>
              <a:t>хизматчилари</a:t>
            </a:r>
            <a:r>
              <a:rPr lang="ru-RU" b="1" dirty="0">
                <a:solidFill>
                  <a:schemeClr val="bg1"/>
                </a:solidFill>
              </a:rPr>
              <a:t> (</a:t>
            </a:r>
            <a:r>
              <a:rPr lang="ru-RU" b="1" dirty="0" err="1">
                <a:solidFill>
                  <a:schemeClr val="bg1"/>
                </a:solidFill>
              </a:rPr>
              <a:t>ёрдамчи</a:t>
            </a:r>
            <a:r>
              <a:rPr lang="ru-RU" b="1" dirty="0">
                <a:solidFill>
                  <a:schemeClr val="bg1"/>
                </a:solidFill>
              </a:rPr>
              <a:t>, техник </a:t>
            </a:r>
            <a:r>
              <a:rPr lang="ru-RU" b="1" dirty="0" err="1">
                <a:solidFill>
                  <a:schemeClr val="bg1"/>
                </a:solidFill>
              </a:rPr>
              <a:t>ва</a:t>
            </a:r>
            <a:r>
              <a:rPr lang="ru-RU" b="1" dirty="0">
                <a:solidFill>
                  <a:schemeClr val="bg1"/>
                </a:solidFill>
              </a:rPr>
              <a:t> </a:t>
            </a:r>
            <a:r>
              <a:rPr lang="ru-RU" b="1" dirty="0" err="1">
                <a:solidFill>
                  <a:schemeClr val="bg1"/>
                </a:solidFill>
              </a:rPr>
              <a:t>хизмат</a:t>
            </a:r>
            <a:r>
              <a:rPr lang="ru-RU" b="1" dirty="0">
                <a:solidFill>
                  <a:schemeClr val="bg1"/>
                </a:solidFill>
              </a:rPr>
              <a:t> </a:t>
            </a:r>
            <a:r>
              <a:rPr lang="ru-RU" b="1" dirty="0" err="1">
                <a:solidFill>
                  <a:schemeClr val="bg1"/>
                </a:solidFill>
              </a:rPr>
              <a:t>кўрсатувчи</a:t>
            </a:r>
            <a:r>
              <a:rPr lang="ru-RU" b="1" dirty="0">
                <a:solidFill>
                  <a:schemeClr val="bg1"/>
                </a:solidFill>
              </a:rPr>
              <a:t> </a:t>
            </a:r>
            <a:r>
              <a:rPr lang="ru-RU" b="1" dirty="0" err="1">
                <a:solidFill>
                  <a:schemeClr val="bg1"/>
                </a:solidFill>
              </a:rPr>
              <a:t>ходимлар</a:t>
            </a:r>
            <a:r>
              <a:rPr lang="ru-RU" b="1" dirty="0">
                <a:solidFill>
                  <a:schemeClr val="bg1"/>
                </a:solidFill>
              </a:rPr>
              <a:t> </a:t>
            </a:r>
            <a:r>
              <a:rPr lang="ru-RU" b="1" dirty="0" err="1">
                <a:solidFill>
                  <a:schemeClr val="bg1"/>
                </a:solidFill>
              </a:rPr>
              <a:t>бундан</a:t>
            </a:r>
            <a:r>
              <a:rPr lang="ru-RU" b="1" dirty="0">
                <a:solidFill>
                  <a:schemeClr val="bg1"/>
                </a:solidFill>
              </a:rPr>
              <a:t> </a:t>
            </a:r>
            <a:r>
              <a:rPr lang="ru-RU" b="1" dirty="0" err="1">
                <a:solidFill>
                  <a:schemeClr val="bg1"/>
                </a:solidFill>
              </a:rPr>
              <a:t>мустасно</a:t>
            </a:r>
            <a:r>
              <a:rPr lang="ru-RU" b="1" dirty="0">
                <a:solidFill>
                  <a:schemeClr val="bg1"/>
                </a:solidFill>
              </a:rPr>
              <a:t>).</a:t>
            </a:r>
            <a:endParaRPr lang="ru-RU"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61842"/>
            <a:ext cx="9905998" cy="178024"/>
          </a:xfrm>
        </p:spPr>
        <p:txBody>
          <a:bodyPr>
            <a:normAutofit fontScale="90000"/>
          </a:bodyPr>
          <a:lstStyle/>
          <a:p>
            <a:endParaRPr lang="ru-RU" dirty="0"/>
          </a:p>
        </p:txBody>
      </p:sp>
      <p:sp>
        <p:nvSpPr>
          <p:cNvPr id="3" name="Объект 2"/>
          <p:cNvSpPr>
            <a:spLocks noGrp="1"/>
          </p:cNvSpPr>
          <p:nvPr>
            <p:ph idx="1"/>
          </p:nvPr>
        </p:nvSpPr>
        <p:spPr>
          <a:xfrm>
            <a:off x="971044" y="736374"/>
            <a:ext cx="10325437" cy="5559229"/>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ru-RU" b="1" u="sng" dirty="0">
                <a:solidFill>
                  <a:schemeClr val="accent4">
                    <a:lumMod val="50000"/>
                  </a:schemeClr>
                </a:solidFill>
              </a:rPr>
              <a:t>Электрон </a:t>
            </a:r>
            <a:r>
              <a:rPr lang="ru-RU" b="1" u="sng" dirty="0" err="1">
                <a:solidFill>
                  <a:schemeClr val="accent4">
                    <a:lumMod val="50000"/>
                  </a:schemeClr>
                </a:solidFill>
              </a:rPr>
              <a:t>ҳукуматнинг</a:t>
            </a:r>
            <a:r>
              <a:rPr lang="ru-RU" b="1" u="sng" dirty="0">
                <a:solidFill>
                  <a:schemeClr val="accent4">
                    <a:lumMod val="50000"/>
                  </a:schemeClr>
                </a:solidFill>
              </a:rPr>
              <a:t> </a:t>
            </a:r>
            <a:r>
              <a:rPr lang="ru-RU" dirty="0" err="1">
                <a:solidFill>
                  <a:srgbClr val="002060"/>
                </a:solidFill>
              </a:rPr>
              <a:t>жорий</a:t>
            </a:r>
            <a:r>
              <a:rPr lang="ru-RU" dirty="0">
                <a:solidFill>
                  <a:srgbClr val="002060"/>
                </a:solidFill>
              </a:rPr>
              <a:t> </a:t>
            </a:r>
            <a:r>
              <a:rPr lang="ru-RU" dirty="0" err="1">
                <a:solidFill>
                  <a:srgbClr val="002060"/>
                </a:solidFill>
              </a:rPr>
              <a:t>этилиши</a:t>
            </a:r>
            <a:r>
              <a:rPr lang="ru-RU" dirty="0">
                <a:solidFill>
                  <a:srgbClr val="002060"/>
                </a:solidFill>
              </a:rPr>
              <a:t> </a:t>
            </a:r>
            <a:r>
              <a:rPr lang="ru-RU" dirty="0" err="1">
                <a:solidFill>
                  <a:srgbClr val="002060"/>
                </a:solidFill>
              </a:rPr>
              <a:t>ва</a:t>
            </a:r>
            <a:r>
              <a:rPr lang="ru-RU" dirty="0">
                <a:solidFill>
                  <a:srgbClr val="002060"/>
                </a:solidFill>
              </a:rPr>
              <a:t> </a:t>
            </a:r>
            <a:r>
              <a:rPr lang="ru-RU" dirty="0" err="1">
                <a:solidFill>
                  <a:srgbClr val="002060"/>
                </a:solidFill>
              </a:rPr>
              <a:t>унинг</a:t>
            </a:r>
            <a:r>
              <a:rPr lang="ru-RU" dirty="0">
                <a:solidFill>
                  <a:srgbClr val="002060"/>
                </a:solidFill>
              </a:rPr>
              <a:t> </a:t>
            </a:r>
            <a:r>
              <a:rPr lang="ru-RU" dirty="0" err="1">
                <a:solidFill>
                  <a:srgbClr val="002060"/>
                </a:solidFill>
              </a:rPr>
              <a:t>имкониятларидан</a:t>
            </a:r>
            <a:r>
              <a:rPr lang="ru-RU" dirty="0">
                <a:solidFill>
                  <a:srgbClr val="002060"/>
                </a:solidFill>
              </a:rPr>
              <a:t> </a:t>
            </a:r>
            <a:r>
              <a:rPr lang="ru-RU" dirty="0" err="1">
                <a:solidFill>
                  <a:srgbClr val="002060"/>
                </a:solidFill>
              </a:rPr>
              <a:t>кенг</a:t>
            </a:r>
            <a:r>
              <a:rPr lang="ru-RU" dirty="0">
                <a:solidFill>
                  <a:srgbClr val="002060"/>
                </a:solidFill>
              </a:rPr>
              <a:t> </a:t>
            </a:r>
            <a:r>
              <a:rPr lang="ru-RU" dirty="0" err="1">
                <a:solidFill>
                  <a:srgbClr val="002060"/>
                </a:solidFill>
              </a:rPr>
              <a:t>фойдаланиш</a:t>
            </a:r>
            <a:r>
              <a:rPr lang="ru-RU" dirty="0">
                <a:solidFill>
                  <a:srgbClr val="002060"/>
                </a:solidFill>
              </a:rPr>
              <a:t> </a:t>
            </a:r>
            <a:r>
              <a:rPr lang="ru-RU" dirty="0" err="1">
                <a:solidFill>
                  <a:srgbClr val="002060"/>
                </a:solidFill>
              </a:rPr>
              <a:t>коррупцияга</a:t>
            </a:r>
            <a:r>
              <a:rPr lang="ru-RU" dirty="0">
                <a:solidFill>
                  <a:srgbClr val="002060"/>
                </a:solidFill>
              </a:rPr>
              <a:t> </a:t>
            </a:r>
            <a:r>
              <a:rPr lang="ru-RU" dirty="0" err="1">
                <a:solidFill>
                  <a:srgbClr val="002060"/>
                </a:solidFill>
              </a:rPr>
              <a:t>қарши</a:t>
            </a:r>
            <a:r>
              <a:rPr lang="ru-RU" dirty="0">
                <a:solidFill>
                  <a:srgbClr val="002060"/>
                </a:solidFill>
              </a:rPr>
              <a:t> </a:t>
            </a:r>
            <a:r>
              <a:rPr lang="ru-RU" dirty="0" err="1">
                <a:solidFill>
                  <a:srgbClr val="002060"/>
                </a:solidFill>
              </a:rPr>
              <a:t>курашишда</a:t>
            </a:r>
            <a:r>
              <a:rPr lang="ru-RU" dirty="0">
                <a:solidFill>
                  <a:srgbClr val="002060"/>
                </a:solidFill>
              </a:rPr>
              <a:t> </a:t>
            </a:r>
            <a:r>
              <a:rPr lang="ru-RU" dirty="0" err="1">
                <a:solidFill>
                  <a:srgbClr val="002060"/>
                </a:solidFill>
              </a:rPr>
              <a:t>энг</a:t>
            </a:r>
            <a:r>
              <a:rPr lang="ru-RU" dirty="0">
                <a:solidFill>
                  <a:srgbClr val="002060"/>
                </a:solidFill>
              </a:rPr>
              <a:t> </a:t>
            </a:r>
            <a:r>
              <a:rPr lang="ru-RU" dirty="0" err="1">
                <a:solidFill>
                  <a:srgbClr val="002060"/>
                </a:solidFill>
              </a:rPr>
              <a:t>самарали</a:t>
            </a:r>
            <a:r>
              <a:rPr lang="ru-RU" dirty="0">
                <a:solidFill>
                  <a:srgbClr val="002060"/>
                </a:solidFill>
              </a:rPr>
              <a:t> </a:t>
            </a:r>
            <a:r>
              <a:rPr lang="ru-RU" dirty="0" err="1">
                <a:solidFill>
                  <a:srgbClr val="002060"/>
                </a:solidFill>
              </a:rPr>
              <a:t>восита</a:t>
            </a:r>
            <a:r>
              <a:rPr lang="ru-RU" dirty="0">
                <a:solidFill>
                  <a:srgbClr val="002060"/>
                </a:solidFill>
              </a:rPr>
              <a:t> </a:t>
            </a:r>
            <a:r>
              <a:rPr lang="ru-RU" dirty="0" err="1">
                <a:solidFill>
                  <a:srgbClr val="002060"/>
                </a:solidFill>
              </a:rPr>
              <a:t>ҳисобланади</a:t>
            </a:r>
            <a:r>
              <a:rPr lang="ru-RU" dirty="0">
                <a:solidFill>
                  <a:srgbClr val="002060"/>
                </a:solidFill>
              </a:rPr>
              <a:t>. АҚШ, </a:t>
            </a:r>
            <a:r>
              <a:rPr lang="ru-RU" dirty="0" err="1">
                <a:solidFill>
                  <a:srgbClr val="002060"/>
                </a:solidFill>
              </a:rPr>
              <a:t>Буюк</a:t>
            </a:r>
            <a:r>
              <a:rPr lang="ru-RU" dirty="0">
                <a:solidFill>
                  <a:srgbClr val="002060"/>
                </a:solidFill>
              </a:rPr>
              <a:t> Британия, Швеция, Сингапур, Норвегия, Корея </a:t>
            </a:r>
            <a:r>
              <a:rPr lang="ru-RU" dirty="0" err="1">
                <a:solidFill>
                  <a:srgbClr val="002060"/>
                </a:solidFill>
              </a:rPr>
              <a:t>Республикаси</a:t>
            </a:r>
            <a:r>
              <a:rPr lang="ru-RU" dirty="0">
                <a:solidFill>
                  <a:srgbClr val="002060"/>
                </a:solidFill>
              </a:rPr>
              <a:t> </a:t>
            </a:r>
            <a:r>
              <a:rPr lang="ru-RU" dirty="0" err="1">
                <a:solidFill>
                  <a:srgbClr val="002060"/>
                </a:solidFill>
              </a:rPr>
              <a:t>каби</a:t>
            </a:r>
            <a:r>
              <a:rPr lang="ru-RU" dirty="0">
                <a:solidFill>
                  <a:srgbClr val="002060"/>
                </a:solidFill>
              </a:rPr>
              <a:t> </a:t>
            </a:r>
            <a:r>
              <a:rPr lang="ru-RU" dirty="0" err="1">
                <a:solidFill>
                  <a:srgbClr val="002060"/>
                </a:solidFill>
              </a:rPr>
              <a:t>мамлакатлар</a:t>
            </a:r>
            <a:r>
              <a:rPr lang="ru-RU" dirty="0">
                <a:solidFill>
                  <a:srgbClr val="002060"/>
                </a:solidFill>
              </a:rPr>
              <a:t> электрон </a:t>
            </a:r>
            <a:r>
              <a:rPr lang="ru-RU" dirty="0" err="1">
                <a:solidFill>
                  <a:srgbClr val="002060"/>
                </a:solidFill>
              </a:rPr>
              <a:t>ҳукуматни</a:t>
            </a:r>
            <a:r>
              <a:rPr lang="ru-RU" dirty="0">
                <a:solidFill>
                  <a:srgbClr val="002060"/>
                </a:solidFill>
              </a:rPr>
              <a:t> </a:t>
            </a:r>
            <a:r>
              <a:rPr lang="ru-RU" dirty="0" err="1">
                <a:solidFill>
                  <a:srgbClr val="002060"/>
                </a:solidFill>
              </a:rPr>
              <a:t>яратиш</a:t>
            </a:r>
            <a:r>
              <a:rPr lang="ru-RU" dirty="0">
                <a:solidFill>
                  <a:srgbClr val="002060"/>
                </a:solidFill>
              </a:rPr>
              <a:t> </a:t>
            </a:r>
            <a:r>
              <a:rPr lang="ru-RU" dirty="0" err="1">
                <a:solidFill>
                  <a:srgbClr val="002060"/>
                </a:solidFill>
              </a:rPr>
              <a:t>орқали</a:t>
            </a:r>
            <a:r>
              <a:rPr lang="ru-RU" dirty="0">
                <a:solidFill>
                  <a:srgbClr val="002060"/>
                </a:solidFill>
              </a:rPr>
              <a:t> </a:t>
            </a:r>
            <a:r>
              <a:rPr lang="ru-RU" dirty="0" err="1">
                <a:solidFill>
                  <a:srgbClr val="002060"/>
                </a:solidFill>
              </a:rPr>
              <a:t>коррупцияга</a:t>
            </a:r>
            <a:r>
              <a:rPr lang="ru-RU" dirty="0">
                <a:solidFill>
                  <a:srgbClr val="002060"/>
                </a:solidFill>
              </a:rPr>
              <a:t> </a:t>
            </a:r>
            <a:r>
              <a:rPr lang="ru-RU" dirty="0" err="1">
                <a:solidFill>
                  <a:srgbClr val="002060"/>
                </a:solidFill>
              </a:rPr>
              <a:t>қарши</a:t>
            </a:r>
            <a:r>
              <a:rPr lang="ru-RU" dirty="0">
                <a:solidFill>
                  <a:srgbClr val="002060"/>
                </a:solidFill>
              </a:rPr>
              <a:t> </a:t>
            </a:r>
            <a:r>
              <a:rPr lang="ru-RU" dirty="0" err="1">
                <a:solidFill>
                  <a:srgbClr val="002060"/>
                </a:solidFill>
              </a:rPr>
              <a:t>курашишда</a:t>
            </a:r>
            <a:r>
              <a:rPr lang="ru-RU" dirty="0">
                <a:solidFill>
                  <a:srgbClr val="002060"/>
                </a:solidFill>
              </a:rPr>
              <a:t> </a:t>
            </a:r>
            <a:r>
              <a:rPr lang="ru-RU" dirty="0" err="1">
                <a:solidFill>
                  <a:srgbClr val="002060"/>
                </a:solidFill>
              </a:rPr>
              <a:t>юқори</a:t>
            </a:r>
            <a:r>
              <a:rPr lang="ru-RU" dirty="0">
                <a:solidFill>
                  <a:srgbClr val="002060"/>
                </a:solidFill>
              </a:rPr>
              <a:t> </a:t>
            </a:r>
            <a:r>
              <a:rPr lang="ru-RU" dirty="0" err="1">
                <a:solidFill>
                  <a:srgbClr val="002060"/>
                </a:solidFill>
              </a:rPr>
              <a:t>натижаларга</a:t>
            </a:r>
            <a:r>
              <a:rPr lang="ru-RU" dirty="0">
                <a:solidFill>
                  <a:srgbClr val="002060"/>
                </a:solidFill>
              </a:rPr>
              <a:t> </a:t>
            </a:r>
            <a:r>
              <a:rPr lang="ru-RU" dirty="0" err="1">
                <a:solidFill>
                  <a:srgbClr val="002060"/>
                </a:solidFill>
              </a:rPr>
              <a:t>эришган</a:t>
            </a:r>
            <a:r>
              <a:rPr lang="ru-RU" dirty="0">
                <a:solidFill>
                  <a:srgbClr val="002060"/>
                </a:solidFill>
              </a:rPr>
              <a:t>. </a:t>
            </a:r>
            <a:r>
              <a:rPr lang="ru-RU" dirty="0" err="1">
                <a:solidFill>
                  <a:srgbClr val="002060"/>
                </a:solidFill>
              </a:rPr>
              <a:t>Юқоридаги</a:t>
            </a:r>
            <a:r>
              <a:rPr lang="ru-RU" dirty="0">
                <a:solidFill>
                  <a:srgbClr val="002060"/>
                </a:solidFill>
              </a:rPr>
              <a:t> </a:t>
            </a:r>
            <a:r>
              <a:rPr lang="ru-RU" dirty="0" err="1">
                <a:solidFill>
                  <a:srgbClr val="002060"/>
                </a:solidFill>
              </a:rPr>
              <a:t>давлатларнинг</a:t>
            </a:r>
            <a:r>
              <a:rPr lang="ru-RU" dirty="0">
                <a:solidFill>
                  <a:srgbClr val="002060"/>
                </a:solidFill>
              </a:rPr>
              <a:t> </a:t>
            </a:r>
            <a:r>
              <a:rPr lang="ru-RU" dirty="0" err="1">
                <a:solidFill>
                  <a:srgbClr val="002060"/>
                </a:solidFill>
              </a:rPr>
              <a:t>тажрибаларидан</a:t>
            </a:r>
            <a:r>
              <a:rPr lang="ru-RU" dirty="0">
                <a:solidFill>
                  <a:srgbClr val="002060"/>
                </a:solidFill>
              </a:rPr>
              <a:t> </a:t>
            </a:r>
            <a:r>
              <a:rPr lang="ru-RU" dirty="0" err="1">
                <a:solidFill>
                  <a:srgbClr val="002060"/>
                </a:solidFill>
              </a:rPr>
              <a:t>хулоса</a:t>
            </a:r>
            <a:r>
              <a:rPr lang="ru-RU" dirty="0">
                <a:solidFill>
                  <a:srgbClr val="002060"/>
                </a:solidFill>
              </a:rPr>
              <a:t> </a:t>
            </a:r>
            <a:r>
              <a:rPr lang="ru-RU" dirty="0" err="1">
                <a:solidFill>
                  <a:srgbClr val="002060"/>
                </a:solidFill>
              </a:rPr>
              <a:t>чиқариш</a:t>
            </a:r>
            <a:r>
              <a:rPr lang="ru-RU" dirty="0">
                <a:solidFill>
                  <a:srgbClr val="002060"/>
                </a:solidFill>
              </a:rPr>
              <a:t> </a:t>
            </a:r>
            <a:r>
              <a:rPr lang="ru-RU" dirty="0" err="1">
                <a:solidFill>
                  <a:srgbClr val="002060"/>
                </a:solidFill>
              </a:rPr>
              <a:t>мумкинки</a:t>
            </a:r>
            <a:r>
              <a:rPr lang="ru-RU" dirty="0">
                <a:solidFill>
                  <a:srgbClr val="002060"/>
                </a:solidFill>
              </a:rPr>
              <a:t>, </a:t>
            </a:r>
            <a:r>
              <a:rPr lang="ru-RU" b="1" u="sng" dirty="0">
                <a:solidFill>
                  <a:schemeClr val="accent4">
                    <a:lumMod val="50000"/>
                  </a:schemeClr>
                </a:solidFill>
              </a:rPr>
              <a:t>электрон </a:t>
            </a:r>
            <a:r>
              <a:rPr lang="ru-RU" b="1" u="sng" dirty="0" err="1">
                <a:solidFill>
                  <a:schemeClr val="accent4">
                    <a:lumMod val="50000"/>
                  </a:schemeClr>
                </a:solidFill>
              </a:rPr>
              <a:t>ҳукуматни</a:t>
            </a:r>
            <a:r>
              <a:rPr lang="ru-RU" dirty="0">
                <a:solidFill>
                  <a:srgbClr val="002060"/>
                </a:solidFill>
              </a:rPr>
              <a:t> </a:t>
            </a:r>
            <a:r>
              <a:rPr lang="ru-RU" dirty="0" err="1">
                <a:solidFill>
                  <a:srgbClr val="002060"/>
                </a:solidFill>
              </a:rPr>
              <a:t>жорий</a:t>
            </a:r>
            <a:r>
              <a:rPr lang="ru-RU" dirty="0">
                <a:solidFill>
                  <a:srgbClr val="002060"/>
                </a:solidFill>
              </a:rPr>
              <a:t> </a:t>
            </a:r>
            <a:r>
              <a:rPr lang="ru-RU" dirty="0" err="1">
                <a:solidFill>
                  <a:srgbClr val="002060"/>
                </a:solidFill>
              </a:rPr>
              <a:t>қилиш</a:t>
            </a:r>
            <a:r>
              <a:rPr lang="ru-RU" dirty="0">
                <a:solidFill>
                  <a:srgbClr val="002060"/>
                </a:solidFill>
              </a:rPr>
              <a:t> </a:t>
            </a:r>
            <a:r>
              <a:rPr lang="ru-RU" dirty="0" err="1">
                <a:solidFill>
                  <a:srgbClr val="002060"/>
                </a:solidFill>
              </a:rPr>
              <a:t>давлат</a:t>
            </a:r>
            <a:r>
              <a:rPr lang="ru-RU" dirty="0">
                <a:solidFill>
                  <a:srgbClr val="002060"/>
                </a:solidFill>
              </a:rPr>
              <a:t> </a:t>
            </a:r>
            <a:r>
              <a:rPr lang="ru-RU" dirty="0" err="1">
                <a:solidFill>
                  <a:srgbClr val="002060"/>
                </a:solidFill>
              </a:rPr>
              <a:t>бошқаруви</a:t>
            </a:r>
            <a:r>
              <a:rPr lang="ru-RU" dirty="0">
                <a:solidFill>
                  <a:srgbClr val="002060"/>
                </a:solidFill>
              </a:rPr>
              <a:t> </a:t>
            </a:r>
            <a:r>
              <a:rPr lang="ru-RU" dirty="0" err="1">
                <a:solidFill>
                  <a:srgbClr val="002060"/>
                </a:solidFill>
              </a:rPr>
              <a:t>органлари</a:t>
            </a:r>
            <a:r>
              <a:rPr lang="ru-RU" dirty="0">
                <a:solidFill>
                  <a:srgbClr val="002060"/>
                </a:solidFill>
              </a:rPr>
              <a:t> </a:t>
            </a:r>
            <a:r>
              <a:rPr lang="ru-RU" dirty="0" err="1">
                <a:solidFill>
                  <a:srgbClr val="002060"/>
                </a:solidFill>
              </a:rPr>
              <a:t>фаолиятида</a:t>
            </a:r>
            <a:r>
              <a:rPr lang="ru-RU" dirty="0">
                <a:solidFill>
                  <a:srgbClr val="002060"/>
                </a:solidFill>
              </a:rPr>
              <a:t> </a:t>
            </a:r>
            <a:r>
              <a:rPr lang="ru-RU" dirty="0" err="1">
                <a:solidFill>
                  <a:srgbClr val="002060"/>
                </a:solidFill>
              </a:rPr>
              <a:t>ошкораликни</a:t>
            </a:r>
            <a:r>
              <a:rPr lang="ru-RU" dirty="0">
                <a:solidFill>
                  <a:srgbClr val="002060"/>
                </a:solidFill>
              </a:rPr>
              <a:t> </a:t>
            </a:r>
            <a:r>
              <a:rPr lang="ru-RU" dirty="0" err="1">
                <a:solidFill>
                  <a:srgbClr val="002060"/>
                </a:solidFill>
              </a:rPr>
              <a:t>таъминлашга</a:t>
            </a:r>
            <a:r>
              <a:rPr lang="ru-RU" dirty="0">
                <a:solidFill>
                  <a:srgbClr val="002060"/>
                </a:solidFill>
              </a:rPr>
              <a:t> </a:t>
            </a:r>
            <a:r>
              <a:rPr lang="ru-RU" dirty="0" err="1">
                <a:solidFill>
                  <a:srgbClr val="002060"/>
                </a:solidFill>
              </a:rPr>
              <a:t>катта</a:t>
            </a:r>
            <a:r>
              <a:rPr lang="ru-RU" dirty="0">
                <a:solidFill>
                  <a:srgbClr val="002060"/>
                </a:solidFill>
              </a:rPr>
              <a:t> </a:t>
            </a:r>
            <a:r>
              <a:rPr lang="ru-RU" dirty="0" err="1">
                <a:solidFill>
                  <a:srgbClr val="002060"/>
                </a:solidFill>
              </a:rPr>
              <a:t>ёрдам</a:t>
            </a:r>
            <a:r>
              <a:rPr lang="ru-RU" dirty="0">
                <a:solidFill>
                  <a:srgbClr val="002060"/>
                </a:solidFill>
              </a:rPr>
              <a:t> </a:t>
            </a:r>
            <a:r>
              <a:rPr lang="ru-RU" dirty="0" err="1">
                <a:solidFill>
                  <a:srgbClr val="002060"/>
                </a:solidFill>
              </a:rPr>
              <a:t>беради</a:t>
            </a:r>
            <a:r>
              <a:rPr lang="ru-RU" dirty="0">
                <a:solidFill>
                  <a:srgbClr val="002060"/>
                </a:solidFill>
              </a:rPr>
              <a:t>. </a:t>
            </a:r>
            <a:endParaRPr lang="ru-RU" dirty="0">
              <a:solidFill>
                <a:srgbClr val="002060"/>
              </a:solidFill>
            </a:endParaRPr>
          </a:p>
          <a:p>
            <a:r>
              <a:rPr lang="ru-RU" dirty="0" err="1">
                <a:solidFill>
                  <a:srgbClr val="002060"/>
                </a:solidFill>
              </a:rPr>
              <a:t>Умуман</a:t>
            </a:r>
            <a:r>
              <a:rPr lang="ru-RU" dirty="0">
                <a:solidFill>
                  <a:srgbClr val="002060"/>
                </a:solidFill>
              </a:rPr>
              <a:t> </a:t>
            </a:r>
            <a:r>
              <a:rPr lang="ru-RU" dirty="0" err="1">
                <a:solidFill>
                  <a:srgbClr val="002060"/>
                </a:solidFill>
              </a:rPr>
              <a:t>олганда</a:t>
            </a:r>
            <a:r>
              <a:rPr lang="ru-RU" dirty="0">
                <a:solidFill>
                  <a:srgbClr val="002060"/>
                </a:solidFill>
              </a:rPr>
              <a:t> </a:t>
            </a:r>
            <a:r>
              <a:rPr lang="ru-RU" b="1" u="sng" dirty="0">
                <a:solidFill>
                  <a:srgbClr val="C00000"/>
                </a:solidFill>
              </a:rPr>
              <a:t>коррупция</a:t>
            </a:r>
            <a:r>
              <a:rPr lang="ru-RU" dirty="0">
                <a:solidFill>
                  <a:srgbClr val="002060"/>
                </a:solidFill>
              </a:rPr>
              <a:t> – </a:t>
            </a:r>
            <a:r>
              <a:rPr lang="ru-RU" dirty="0" err="1">
                <a:solidFill>
                  <a:srgbClr val="002060"/>
                </a:solidFill>
              </a:rPr>
              <a:t>бу</a:t>
            </a:r>
            <a:r>
              <a:rPr lang="ru-RU" dirty="0">
                <a:solidFill>
                  <a:srgbClr val="002060"/>
                </a:solidFill>
              </a:rPr>
              <a:t> </a:t>
            </a:r>
            <a:r>
              <a:rPr lang="ru-RU" dirty="0" err="1">
                <a:solidFill>
                  <a:srgbClr val="002060"/>
                </a:solidFill>
              </a:rPr>
              <a:t>давлат</a:t>
            </a:r>
            <a:r>
              <a:rPr lang="ru-RU" dirty="0">
                <a:solidFill>
                  <a:srgbClr val="002060"/>
                </a:solidFill>
              </a:rPr>
              <a:t> </a:t>
            </a:r>
            <a:r>
              <a:rPr lang="ru-RU" dirty="0" err="1">
                <a:solidFill>
                  <a:srgbClr val="002060"/>
                </a:solidFill>
              </a:rPr>
              <a:t>ва</a:t>
            </a:r>
            <a:r>
              <a:rPr lang="ru-RU" dirty="0">
                <a:solidFill>
                  <a:srgbClr val="002060"/>
                </a:solidFill>
              </a:rPr>
              <a:t> </a:t>
            </a:r>
            <a:r>
              <a:rPr lang="ru-RU" dirty="0" err="1">
                <a:solidFill>
                  <a:srgbClr val="002060"/>
                </a:solidFill>
              </a:rPr>
              <a:t>жамиятнинг</a:t>
            </a:r>
            <a:r>
              <a:rPr lang="ru-RU" dirty="0">
                <a:solidFill>
                  <a:srgbClr val="002060"/>
                </a:solidFill>
              </a:rPr>
              <a:t> </a:t>
            </a:r>
            <a:r>
              <a:rPr lang="ru-RU" dirty="0" err="1">
                <a:solidFill>
                  <a:srgbClr val="002060"/>
                </a:solidFill>
              </a:rPr>
              <a:t>бузилишидан</a:t>
            </a:r>
            <a:r>
              <a:rPr lang="ru-RU" dirty="0">
                <a:solidFill>
                  <a:srgbClr val="002060"/>
                </a:solidFill>
              </a:rPr>
              <a:t> </a:t>
            </a:r>
            <a:r>
              <a:rPr lang="ru-RU" dirty="0" err="1">
                <a:solidFill>
                  <a:srgbClr val="002060"/>
                </a:solidFill>
              </a:rPr>
              <a:t>ҳосил</a:t>
            </a:r>
            <a:r>
              <a:rPr lang="ru-RU" dirty="0">
                <a:solidFill>
                  <a:srgbClr val="002060"/>
                </a:solidFill>
              </a:rPr>
              <a:t> </a:t>
            </a:r>
            <a:r>
              <a:rPr lang="ru-RU" dirty="0" err="1">
                <a:solidFill>
                  <a:srgbClr val="002060"/>
                </a:solidFill>
              </a:rPr>
              <a:t>бўлган</a:t>
            </a:r>
            <a:r>
              <a:rPr lang="ru-RU" dirty="0">
                <a:solidFill>
                  <a:srgbClr val="002060"/>
                </a:solidFill>
              </a:rPr>
              <a:t> </a:t>
            </a:r>
            <a:r>
              <a:rPr lang="ru-RU" dirty="0" err="1">
                <a:solidFill>
                  <a:srgbClr val="002060"/>
                </a:solidFill>
              </a:rPr>
              <a:t>ижтимоий</a:t>
            </a:r>
            <a:r>
              <a:rPr lang="ru-RU" dirty="0">
                <a:solidFill>
                  <a:srgbClr val="002060"/>
                </a:solidFill>
              </a:rPr>
              <a:t> </a:t>
            </a:r>
            <a:r>
              <a:rPr lang="ru-RU" dirty="0" err="1">
                <a:solidFill>
                  <a:srgbClr val="002060"/>
                </a:solidFill>
              </a:rPr>
              <a:t>ҳодиса</a:t>
            </a:r>
            <a:r>
              <a:rPr lang="ru-RU" dirty="0">
                <a:solidFill>
                  <a:srgbClr val="002060"/>
                </a:solidFill>
              </a:rPr>
              <a:t> </a:t>
            </a:r>
            <a:r>
              <a:rPr lang="ru-RU" dirty="0" err="1">
                <a:solidFill>
                  <a:srgbClr val="002060"/>
                </a:solidFill>
              </a:rPr>
              <a:t>бўлиб</a:t>
            </a:r>
            <a:r>
              <a:rPr lang="ru-RU" dirty="0">
                <a:solidFill>
                  <a:srgbClr val="002060"/>
                </a:solidFill>
              </a:rPr>
              <a:t>, бунда </a:t>
            </a:r>
            <a:r>
              <a:rPr lang="ru-RU" dirty="0" err="1">
                <a:solidFill>
                  <a:srgbClr val="002060"/>
                </a:solidFill>
              </a:rPr>
              <a:t>давлат</a:t>
            </a:r>
            <a:r>
              <a:rPr lang="ru-RU" dirty="0">
                <a:solidFill>
                  <a:srgbClr val="002060"/>
                </a:solidFill>
              </a:rPr>
              <a:t> </a:t>
            </a:r>
            <a:r>
              <a:rPr lang="ru-RU" dirty="0" err="1">
                <a:solidFill>
                  <a:srgbClr val="002060"/>
                </a:solidFill>
              </a:rPr>
              <a:t>хизматчилари</a:t>
            </a:r>
            <a:r>
              <a:rPr lang="ru-RU" dirty="0">
                <a:solidFill>
                  <a:srgbClr val="002060"/>
                </a:solidFill>
              </a:rPr>
              <a:t> </a:t>
            </a:r>
            <a:r>
              <a:rPr lang="ru-RU" dirty="0" err="1">
                <a:solidFill>
                  <a:srgbClr val="002060"/>
                </a:solidFill>
              </a:rPr>
              <a:t>давлат</a:t>
            </a:r>
            <a:r>
              <a:rPr lang="ru-RU" dirty="0">
                <a:solidFill>
                  <a:srgbClr val="002060"/>
                </a:solidFill>
              </a:rPr>
              <a:t> </a:t>
            </a:r>
            <a:r>
              <a:rPr lang="ru-RU" dirty="0" err="1">
                <a:solidFill>
                  <a:srgbClr val="002060"/>
                </a:solidFill>
              </a:rPr>
              <a:t>ва</a:t>
            </a:r>
            <a:r>
              <a:rPr lang="ru-RU" dirty="0">
                <a:solidFill>
                  <a:srgbClr val="002060"/>
                </a:solidFill>
              </a:rPr>
              <a:t> </a:t>
            </a:r>
            <a:r>
              <a:rPr lang="ru-RU" dirty="0" err="1">
                <a:solidFill>
                  <a:srgbClr val="002060"/>
                </a:solidFill>
              </a:rPr>
              <a:t>бошқа</a:t>
            </a:r>
            <a:r>
              <a:rPr lang="ru-RU" dirty="0">
                <a:solidFill>
                  <a:srgbClr val="002060"/>
                </a:solidFill>
              </a:rPr>
              <a:t> </a:t>
            </a:r>
            <a:r>
              <a:rPr lang="ru-RU" dirty="0" err="1">
                <a:solidFill>
                  <a:srgbClr val="002060"/>
                </a:solidFill>
              </a:rPr>
              <a:t>бошқарув</a:t>
            </a:r>
            <a:r>
              <a:rPr lang="ru-RU" dirty="0">
                <a:solidFill>
                  <a:srgbClr val="002060"/>
                </a:solidFill>
              </a:rPr>
              <a:t> </a:t>
            </a:r>
            <a:r>
              <a:rPr lang="ru-RU" dirty="0" err="1">
                <a:solidFill>
                  <a:srgbClr val="002060"/>
                </a:solidFill>
              </a:rPr>
              <a:t>вазифаларини</a:t>
            </a:r>
            <a:r>
              <a:rPr lang="ru-RU" dirty="0">
                <a:solidFill>
                  <a:srgbClr val="002060"/>
                </a:solidFill>
              </a:rPr>
              <a:t>, шу </a:t>
            </a:r>
            <a:r>
              <a:rPr lang="ru-RU" dirty="0" err="1">
                <a:solidFill>
                  <a:srgbClr val="002060"/>
                </a:solidFill>
              </a:rPr>
              <a:t>жумладан</a:t>
            </a:r>
            <a:r>
              <a:rPr lang="ru-RU" dirty="0">
                <a:solidFill>
                  <a:srgbClr val="002060"/>
                </a:solidFill>
              </a:rPr>
              <a:t> </a:t>
            </a:r>
            <a:r>
              <a:rPr lang="ru-RU" dirty="0" err="1">
                <a:solidFill>
                  <a:srgbClr val="002060"/>
                </a:solidFill>
              </a:rPr>
              <a:t>хусусий</a:t>
            </a:r>
            <a:r>
              <a:rPr lang="ru-RU" dirty="0">
                <a:solidFill>
                  <a:srgbClr val="002060"/>
                </a:solidFill>
              </a:rPr>
              <a:t> </a:t>
            </a:r>
            <a:r>
              <a:rPr lang="ru-RU" dirty="0" err="1">
                <a:solidFill>
                  <a:srgbClr val="002060"/>
                </a:solidFill>
              </a:rPr>
              <a:t>секторда</a:t>
            </a:r>
            <a:r>
              <a:rPr lang="ru-RU" dirty="0">
                <a:solidFill>
                  <a:srgbClr val="002060"/>
                </a:solidFill>
              </a:rPr>
              <a:t> </a:t>
            </a:r>
            <a:r>
              <a:rPr lang="ru-RU" dirty="0" err="1">
                <a:solidFill>
                  <a:srgbClr val="002060"/>
                </a:solidFill>
              </a:rPr>
              <a:t>бажаришга</a:t>
            </a:r>
            <a:r>
              <a:rPr lang="ru-RU" dirty="0">
                <a:solidFill>
                  <a:srgbClr val="002060"/>
                </a:solidFill>
              </a:rPr>
              <a:t> </a:t>
            </a:r>
            <a:r>
              <a:rPr lang="ru-RU" dirty="0" err="1">
                <a:solidFill>
                  <a:srgbClr val="002060"/>
                </a:solidFill>
              </a:rPr>
              <a:t>ваколатли</a:t>
            </a:r>
            <a:r>
              <a:rPr lang="ru-RU" dirty="0">
                <a:solidFill>
                  <a:srgbClr val="002060"/>
                </a:solidFill>
              </a:rPr>
              <a:t> </a:t>
            </a:r>
            <a:r>
              <a:rPr lang="ru-RU" dirty="0" err="1">
                <a:solidFill>
                  <a:srgbClr val="002060"/>
                </a:solidFill>
              </a:rPr>
              <a:t>шахслар</a:t>
            </a:r>
            <a:r>
              <a:rPr lang="ru-RU" dirty="0">
                <a:solidFill>
                  <a:srgbClr val="002060"/>
                </a:solidFill>
              </a:rPr>
              <a:t> </a:t>
            </a:r>
            <a:r>
              <a:rPr lang="ru-RU" dirty="0" err="1">
                <a:solidFill>
                  <a:srgbClr val="002060"/>
                </a:solidFill>
              </a:rPr>
              <a:t>шахсий</a:t>
            </a:r>
            <a:r>
              <a:rPr lang="ru-RU" dirty="0">
                <a:solidFill>
                  <a:srgbClr val="002060"/>
                </a:solidFill>
              </a:rPr>
              <a:t> </a:t>
            </a:r>
            <a:r>
              <a:rPr lang="ru-RU" dirty="0" err="1">
                <a:solidFill>
                  <a:srgbClr val="002060"/>
                </a:solidFill>
              </a:rPr>
              <a:t>бойлик</a:t>
            </a:r>
            <a:r>
              <a:rPr lang="ru-RU" dirty="0">
                <a:solidFill>
                  <a:srgbClr val="002060"/>
                </a:solidFill>
              </a:rPr>
              <a:t> </a:t>
            </a:r>
            <a:r>
              <a:rPr lang="ru-RU" dirty="0" err="1">
                <a:solidFill>
                  <a:srgbClr val="002060"/>
                </a:solidFill>
              </a:rPr>
              <a:t>орттириш</a:t>
            </a:r>
            <a:r>
              <a:rPr lang="ru-RU" dirty="0">
                <a:solidFill>
                  <a:srgbClr val="002060"/>
                </a:solidFill>
              </a:rPr>
              <a:t> </a:t>
            </a:r>
            <a:r>
              <a:rPr lang="ru-RU" dirty="0" err="1">
                <a:solidFill>
                  <a:srgbClr val="002060"/>
                </a:solidFill>
              </a:rPr>
              <a:t>ёки</a:t>
            </a:r>
            <a:r>
              <a:rPr lang="ru-RU" dirty="0">
                <a:solidFill>
                  <a:srgbClr val="002060"/>
                </a:solidFill>
              </a:rPr>
              <a:t> </a:t>
            </a:r>
            <a:r>
              <a:rPr lang="ru-RU" dirty="0" err="1">
                <a:solidFill>
                  <a:srgbClr val="002060"/>
                </a:solidFill>
              </a:rPr>
              <a:t>гуруҳ</a:t>
            </a:r>
            <a:r>
              <a:rPr lang="ru-RU" dirty="0">
                <a:solidFill>
                  <a:srgbClr val="002060"/>
                </a:solidFill>
              </a:rPr>
              <a:t> </a:t>
            </a:r>
            <a:r>
              <a:rPr lang="ru-RU" dirty="0" err="1">
                <a:solidFill>
                  <a:srgbClr val="002060"/>
                </a:solidFill>
              </a:rPr>
              <a:t>мақсадларида</a:t>
            </a:r>
            <a:r>
              <a:rPr lang="ru-RU" dirty="0">
                <a:solidFill>
                  <a:srgbClr val="002060"/>
                </a:solidFill>
              </a:rPr>
              <a:t> </a:t>
            </a:r>
            <a:endParaRPr lang="ru-RU" dirty="0">
              <a:solidFill>
                <a:srgbClr val="002060"/>
              </a:solidFill>
            </a:endParaRPr>
          </a:p>
          <a:p>
            <a:r>
              <a:rPr lang="ru-RU" dirty="0" err="1">
                <a:solidFill>
                  <a:srgbClr val="002060"/>
                </a:solidFill>
              </a:rPr>
              <a:t>ўз</a:t>
            </a:r>
            <a:r>
              <a:rPr lang="ru-RU" dirty="0">
                <a:solidFill>
                  <a:srgbClr val="002060"/>
                </a:solidFill>
              </a:rPr>
              <a:t> </a:t>
            </a:r>
            <a:r>
              <a:rPr lang="ru-RU" dirty="0" err="1">
                <a:solidFill>
                  <a:srgbClr val="002060"/>
                </a:solidFill>
              </a:rPr>
              <a:t>хизмат</a:t>
            </a:r>
            <a:r>
              <a:rPr lang="ru-RU" dirty="0">
                <a:solidFill>
                  <a:srgbClr val="002060"/>
                </a:solidFill>
              </a:rPr>
              <a:t> </a:t>
            </a:r>
            <a:r>
              <a:rPr lang="ru-RU" dirty="0" err="1">
                <a:solidFill>
                  <a:srgbClr val="002060"/>
                </a:solidFill>
              </a:rPr>
              <a:t>мақомидан</a:t>
            </a:r>
            <a:r>
              <a:rPr lang="ru-RU" dirty="0">
                <a:solidFill>
                  <a:srgbClr val="002060"/>
                </a:solidFill>
              </a:rPr>
              <a:t>, </a:t>
            </a:r>
            <a:r>
              <a:rPr lang="ru-RU" dirty="0" err="1">
                <a:solidFill>
                  <a:srgbClr val="002060"/>
                </a:solidFill>
              </a:rPr>
              <a:t>эгаллаб</a:t>
            </a:r>
            <a:r>
              <a:rPr lang="ru-RU" dirty="0">
                <a:solidFill>
                  <a:srgbClr val="002060"/>
                </a:solidFill>
              </a:rPr>
              <a:t> </a:t>
            </a:r>
            <a:r>
              <a:rPr lang="ru-RU" dirty="0" err="1">
                <a:solidFill>
                  <a:srgbClr val="002060"/>
                </a:solidFill>
              </a:rPr>
              <a:t>турган</a:t>
            </a:r>
            <a:r>
              <a:rPr lang="ru-RU" dirty="0">
                <a:solidFill>
                  <a:srgbClr val="002060"/>
                </a:solidFill>
              </a:rPr>
              <a:t> </a:t>
            </a:r>
            <a:r>
              <a:rPr lang="ru-RU" dirty="0" err="1">
                <a:solidFill>
                  <a:srgbClr val="002060"/>
                </a:solidFill>
              </a:rPr>
              <a:t>лавозими</a:t>
            </a:r>
            <a:r>
              <a:rPr lang="ru-RU" dirty="0">
                <a:solidFill>
                  <a:srgbClr val="002060"/>
                </a:solidFill>
              </a:rPr>
              <a:t> </a:t>
            </a:r>
            <a:r>
              <a:rPr lang="ru-RU" dirty="0" err="1">
                <a:solidFill>
                  <a:srgbClr val="002060"/>
                </a:solidFill>
              </a:rPr>
              <a:t>мавқеи</a:t>
            </a:r>
            <a:r>
              <a:rPr lang="ru-RU" dirty="0">
                <a:solidFill>
                  <a:srgbClr val="002060"/>
                </a:solidFill>
              </a:rPr>
              <a:t> </a:t>
            </a:r>
            <a:r>
              <a:rPr lang="ru-RU" dirty="0" err="1">
                <a:solidFill>
                  <a:srgbClr val="002060"/>
                </a:solidFill>
              </a:rPr>
              <a:t>ва</a:t>
            </a:r>
            <a:r>
              <a:rPr lang="ru-RU" dirty="0">
                <a:solidFill>
                  <a:srgbClr val="002060"/>
                </a:solidFill>
              </a:rPr>
              <a:t> </a:t>
            </a:r>
            <a:r>
              <a:rPr lang="ru-RU" dirty="0" err="1">
                <a:solidFill>
                  <a:srgbClr val="002060"/>
                </a:solidFill>
              </a:rPr>
              <a:t>нуфузидан</a:t>
            </a:r>
            <a:r>
              <a:rPr lang="ru-RU" dirty="0">
                <a:solidFill>
                  <a:srgbClr val="002060"/>
                </a:solidFill>
              </a:rPr>
              <a:t> </a:t>
            </a:r>
            <a:r>
              <a:rPr lang="ru-RU" dirty="0" err="1">
                <a:solidFill>
                  <a:srgbClr val="002060"/>
                </a:solidFill>
              </a:rPr>
              <a:t>хизмат</a:t>
            </a:r>
            <a:r>
              <a:rPr lang="ru-RU" dirty="0">
                <a:solidFill>
                  <a:srgbClr val="002060"/>
                </a:solidFill>
              </a:rPr>
              <a:t> </a:t>
            </a:r>
            <a:r>
              <a:rPr lang="ru-RU" dirty="0" err="1">
                <a:solidFill>
                  <a:srgbClr val="002060"/>
                </a:solidFill>
              </a:rPr>
              <a:t>манфаатларига</a:t>
            </a:r>
            <a:r>
              <a:rPr lang="ru-RU" dirty="0">
                <a:solidFill>
                  <a:srgbClr val="002060"/>
                </a:solidFill>
              </a:rPr>
              <a:t> </a:t>
            </a:r>
            <a:r>
              <a:rPr lang="ru-RU" dirty="0" err="1">
                <a:solidFill>
                  <a:srgbClr val="002060"/>
                </a:solidFill>
              </a:rPr>
              <a:t>зид</a:t>
            </a:r>
            <a:r>
              <a:rPr lang="ru-RU" dirty="0">
                <a:solidFill>
                  <a:srgbClr val="002060"/>
                </a:solidFill>
              </a:rPr>
              <a:t> </a:t>
            </a:r>
            <a:r>
              <a:rPr lang="ru-RU" dirty="0" err="1">
                <a:solidFill>
                  <a:srgbClr val="002060"/>
                </a:solidFill>
              </a:rPr>
              <a:t>равишда</a:t>
            </a:r>
            <a:r>
              <a:rPr lang="ru-RU" dirty="0">
                <a:solidFill>
                  <a:srgbClr val="002060"/>
                </a:solidFill>
              </a:rPr>
              <a:t> </a:t>
            </a:r>
            <a:r>
              <a:rPr lang="ru-RU" dirty="0" err="1">
                <a:solidFill>
                  <a:srgbClr val="002060"/>
                </a:solidFill>
              </a:rPr>
              <a:t>фойдаланади</a:t>
            </a:r>
            <a:r>
              <a:rPr lang="ru-RU" dirty="0">
                <a:solidFill>
                  <a:srgbClr val="002060"/>
                </a:solidFill>
              </a:rPr>
              <a:t>.</a:t>
            </a:r>
            <a:endParaRPr lang="ru-RU" dirty="0">
              <a:solidFill>
                <a:srgbClr val="002060"/>
              </a:solidFill>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842963"/>
            <a:ext cx="9905999" cy="4948238"/>
          </a:xfrm>
        </p:spPr>
        <p:txBody>
          <a:bodyPr>
            <a:normAutofit/>
          </a:bodyPr>
          <a:lstStyle/>
          <a:p>
            <a:r>
              <a:rPr lang="it-IT" sz="2800" b="1" dirty="0">
                <a:solidFill>
                  <a:schemeClr val="bg1"/>
                </a:solidFill>
                <a:latin typeface="Times New Roman" panose="02020603050405020304" pitchFamily="18" charset="0"/>
                <a:cs typeface="Times New Roman" panose="02020603050405020304" pitchFamily="18" charset="0"/>
              </a:rPr>
              <a:t>1. </a:t>
            </a:r>
            <a:r>
              <a:rPr lang="en-US" sz="2800" b="1" dirty="0">
                <a:solidFill>
                  <a:schemeClr val="bg1"/>
                </a:solidFill>
                <a:latin typeface="Times New Roman" panose="02020603050405020304" pitchFamily="18" charset="0"/>
                <a:cs typeface="Times New Roman" panose="02020603050405020304" pitchFamily="18" charset="0"/>
              </a:rPr>
              <a:t>Коррупция тушунчасининг мазмун моҳияти ва намоён бўлиш хусусиятлари. </a:t>
            </a:r>
            <a:endParaRPr lang="ru-RU" sz="2800"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2. </a:t>
            </a:r>
            <a:r>
              <a:rPr lang="en-US" sz="2800" b="1" dirty="0">
                <a:solidFill>
                  <a:schemeClr val="bg1"/>
                </a:solidFill>
                <a:latin typeface="Times New Roman" panose="02020603050405020304" pitchFamily="18" charset="0"/>
                <a:cs typeface="Times New Roman" panose="02020603050405020304" pitchFamily="18" charset="0"/>
              </a:rPr>
              <a:t>Коррупцияга қарши курашишда жаҳон тажрибаси. </a:t>
            </a:r>
            <a:endParaRPr lang="ru-RU" sz="2800"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3. </a:t>
            </a:r>
            <a:r>
              <a:rPr lang="en-US" sz="2800" b="1" dirty="0">
                <a:solidFill>
                  <a:schemeClr val="bg1"/>
                </a:solidFill>
                <a:latin typeface="Times New Roman" panose="02020603050405020304" pitchFamily="18" charset="0"/>
                <a:cs typeface="Times New Roman" panose="02020603050405020304" pitchFamily="18" charset="0"/>
              </a:rPr>
              <a:t>Коррупцияга қарши курашда давлат сиёсатининг устувор йўналишлари.</a:t>
            </a:r>
            <a:endParaRPr lang="ru-RU" sz="2800"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4. Коррупцияга қарши курашда жамоатчилик назоратининг роли.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1383738" y="267037"/>
            <a:ext cx="8407625" cy="69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rgbClr val="7030A0"/>
                </a:solidFill>
              </a:rPr>
              <a:t>РЕЖА</a:t>
            </a:r>
            <a:endParaRPr lang="ru-RU" sz="3200" b="1" u="sng"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652" y="-914400"/>
            <a:ext cx="9905998" cy="137565"/>
          </a:xfrm>
        </p:spPr>
        <p:txBody>
          <a:bodyPr>
            <a:normAutofit fontScale="90000"/>
          </a:bodyPr>
          <a:lstStyle/>
          <a:p>
            <a:endParaRPr lang="ru-RU" dirty="0"/>
          </a:p>
        </p:txBody>
      </p:sp>
      <p:sp>
        <p:nvSpPr>
          <p:cNvPr id="3" name="Объект 2"/>
          <p:cNvSpPr>
            <a:spLocks noGrp="1"/>
          </p:cNvSpPr>
          <p:nvPr>
            <p:ph idx="1"/>
          </p:nvPr>
        </p:nvSpPr>
        <p:spPr>
          <a:xfrm>
            <a:off x="127221" y="0"/>
            <a:ext cx="11517217" cy="6190407"/>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ru-RU" dirty="0" err="1"/>
              <a:t>Жаҳон</a:t>
            </a:r>
            <a:r>
              <a:rPr lang="ru-RU" dirty="0"/>
              <a:t> </a:t>
            </a:r>
            <a:r>
              <a:rPr lang="ru-RU" dirty="0" err="1"/>
              <a:t>амалиётидаги</a:t>
            </a:r>
            <a:r>
              <a:rPr lang="ru-RU" dirty="0"/>
              <a:t> </a:t>
            </a:r>
            <a:r>
              <a:rPr lang="ru-RU" dirty="0" err="1"/>
              <a:t>тажрибалар</a:t>
            </a:r>
            <a:r>
              <a:rPr lang="ru-RU" dirty="0"/>
              <a:t> </a:t>
            </a:r>
            <a:r>
              <a:rPr lang="ru-RU" dirty="0" err="1"/>
              <a:t>бугунги</a:t>
            </a:r>
            <a:r>
              <a:rPr lang="ru-RU" dirty="0"/>
              <a:t> </a:t>
            </a:r>
            <a:r>
              <a:rPr lang="ru-RU" dirty="0" err="1"/>
              <a:t>кунда</a:t>
            </a:r>
            <a:r>
              <a:rPr lang="ru-RU" dirty="0"/>
              <a:t> </a:t>
            </a:r>
            <a:r>
              <a:rPr lang="ru-RU" dirty="0" err="1"/>
              <a:t>коррупциянинг</a:t>
            </a:r>
            <a:r>
              <a:rPr lang="ru-RU" dirty="0"/>
              <a:t> </a:t>
            </a:r>
            <a:r>
              <a:rPr lang="ru-RU" dirty="0" err="1"/>
              <a:t>турли</a:t>
            </a:r>
            <a:r>
              <a:rPr lang="ru-RU" dirty="0"/>
              <a:t> </a:t>
            </a:r>
            <a:r>
              <a:rPr lang="ru-RU" dirty="0" err="1"/>
              <a:t>шаклларда</a:t>
            </a:r>
            <a:r>
              <a:rPr lang="ru-RU" dirty="0"/>
              <a:t> </a:t>
            </a:r>
            <a:r>
              <a:rPr lang="ru-RU" dirty="0" err="1"/>
              <a:t>намоён</a:t>
            </a:r>
            <a:r>
              <a:rPr lang="ru-RU" dirty="0"/>
              <a:t> </a:t>
            </a:r>
            <a:r>
              <a:rPr lang="ru-RU" dirty="0" err="1"/>
              <a:t>бўлаётганлигини</a:t>
            </a:r>
            <a:r>
              <a:rPr lang="ru-RU" dirty="0"/>
              <a:t> </a:t>
            </a:r>
            <a:r>
              <a:rPr lang="ru-RU" dirty="0" err="1"/>
              <a:t>исботлаб</a:t>
            </a:r>
            <a:r>
              <a:rPr lang="ru-RU" dirty="0"/>
              <a:t> </a:t>
            </a:r>
            <a:r>
              <a:rPr lang="ru-RU" dirty="0" err="1"/>
              <a:t>бермоқмоқда</a:t>
            </a:r>
            <a:r>
              <a:rPr lang="ru-RU" dirty="0"/>
              <a:t>. </a:t>
            </a:r>
            <a:r>
              <a:rPr lang="ru-RU" dirty="0" err="1"/>
              <a:t>Булар</a:t>
            </a:r>
            <a:r>
              <a:rPr lang="ru-RU" dirty="0"/>
              <a:t> </a:t>
            </a:r>
            <a:r>
              <a:rPr lang="ru-RU" dirty="0" err="1"/>
              <a:t>орасида</a:t>
            </a:r>
            <a:r>
              <a:rPr lang="ru-RU" dirty="0"/>
              <a:t>: </a:t>
            </a:r>
            <a:r>
              <a:rPr lang="ru-RU" i="1" u="sng" dirty="0" err="1">
                <a:solidFill>
                  <a:schemeClr val="accent4">
                    <a:lumMod val="75000"/>
                  </a:schemeClr>
                </a:solidFill>
              </a:rPr>
              <a:t>порахўрлик</a:t>
            </a:r>
            <a:r>
              <a:rPr lang="ru-RU" i="1" u="sng" dirty="0">
                <a:solidFill>
                  <a:schemeClr val="accent4">
                    <a:lumMod val="75000"/>
                  </a:schemeClr>
                </a:solidFill>
              </a:rPr>
              <a:t>, </a:t>
            </a:r>
            <a:r>
              <a:rPr lang="ru-RU" i="1" u="sng" dirty="0" err="1">
                <a:solidFill>
                  <a:schemeClr val="accent4">
                    <a:lumMod val="75000"/>
                  </a:schemeClr>
                </a:solidFill>
              </a:rPr>
              <a:t>товламачилик</a:t>
            </a:r>
            <a:r>
              <a:rPr lang="ru-RU" i="1" u="sng" dirty="0">
                <a:solidFill>
                  <a:schemeClr val="accent4">
                    <a:lumMod val="75000"/>
                  </a:schemeClr>
                </a:solidFill>
              </a:rPr>
              <a:t>, </a:t>
            </a:r>
            <a:r>
              <a:rPr lang="ru-RU" i="1" u="sng" dirty="0" err="1">
                <a:solidFill>
                  <a:schemeClr val="accent4">
                    <a:lumMod val="75000"/>
                  </a:schemeClr>
                </a:solidFill>
              </a:rPr>
              <a:t>қариндош-уруғчилик</a:t>
            </a:r>
            <a:r>
              <a:rPr lang="ru-RU" i="1" u="sng" dirty="0">
                <a:solidFill>
                  <a:schemeClr val="accent4">
                    <a:lumMod val="75000"/>
                  </a:schemeClr>
                </a:solidFill>
              </a:rPr>
              <a:t> (непотизм), </a:t>
            </a:r>
            <a:r>
              <a:rPr lang="ru-RU" i="1" u="sng" dirty="0" err="1">
                <a:solidFill>
                  <a:schemeClr val="accent4">
                    <a:lumMod val="75000"/>
                  </a:schemeClr>
                </a:solidFill>
              </a:rPr>
              <a:t>жамоатчилик</a:t>
            </a:r>
            <a:r>
              <a:rPr lang="ru-RU" i="1" u="sng" dirty="0">
                <a:solidFill>
                  <a:schemeClr val="accent4">
                    <a:lumMod val="75000"/>
                  </a:schemeClr>
                </a:solidFill>
              </a:rPr>
              <a:t> </a:t>
            </a:r>
            <a:r>
              <a:rPr lang="ru-RU" i="1" u="sng" dirty="0" err="1">
                <a:solidFill>
                  <a:schemeClr val="accent4">
                    <a:lumMod val="75000"/>
                  </a:schemeClr>
                </a:solidFill>
              </a:rPr>
              <a:t>заҳираларини</a:t>
            </a:r>
            <a:r>
              <a:rPr lang="ru-RU" i="1" u="sng" dirty="0">
                <a:solidFill>
                  <a:schemeClr val="accent4">
                    <a:lumMod val="75000"/>
                  </a:schemeClr>
                </a:solidFill>
              </a:rPr>
              <a:t> </a:t>
            </a:r>
            <a:r>
              <a:rPr lang="ru-RU" i="1" u="sng" dirty="0" err="1">
                <a:solidFill>
                  <a:schemeClr val="accent4">
                    <a:lumMod val="75000"/>
                  </a:schemeClr>
                </a:solidFill>
              </a:rPr>
              <a:t>нотўғри</a:t>
            </a:r>
            <a:r>
              <a:rPr lang="ru-RU" i="1" u="sng" dirty="0">
                <a:solidFill>
                  <a:schemeClr val="accent4">
                    <a:lumMod val="75000"/>
                  </a:schemeClr>
                </a:solidFill>
              </a:rPr>
              <a:t> </a:t>
            </a:r>
            <a:r>
              <a:rPr lang="ru-RU" i="1" u="sng" dirty="0" err="1">
                <a:solidFill>
                  <a:schemeClr val="accent4">
                    <a:lumMod val="75000"/>
                  </a:schemeClr>
                </a:solidFill>
              </a:rPr>
              <a:t>тақсимлаш</a:t>
            </a:r>
            <a:r>
              <a:rPr lang="ru-RU" i="1" u="sng" dirty="0">
                <a:solidFill>
                  <a:schemeClr val="accent4">
                    <a:lumMod val="75000"/>
                  </a:schemeClr>
                </a:solidFill>
              </a:rPr>
              <a:t>, </a:t>
            </a:r>
            <a:r>
              <a:rPr lang="ru-RU" i="1" u="sng" dirty="0" err="1">
                <a:solidFill>
                  <a:schemeClr val="accent4">
                    <a:lumMod val="75000"/>
                  </a:schemeClr>
                </a:solidFill>
              </a:rPr>
              <a:t>ноқонуний</a:t>
            </a:r>
            <a:r>
              <a:rPr lang="ru-RU" i="1" u="sng" dirty="0">
                <a:solidFill>
                  <a:schemeClr val="accent4">
                    <a:lumMod val="75000"/>
                  </a:schemeClr>
                </a:solidFill>
              </a:rPr>
              <a:t> </a:t>
            </a:r>
            <a:r>
              <a:rPr lang="ru-RU" i="1" u="sng" dirty="0" err="1">
                <a:solidFill>
                  <a:schemeClr val="accent4">
                    <a:lumMod val="75000"/>
                  </a:schemeClr>
                </a:solidFill>
              </a:rPr>
              <a:t>хусусийлаштириш</a:t>
            </a:r>
            <a:r>
              <a:rPr lang="ru-RU" i="1" u="sng" dirty="0">
                <a:solidFill>
                  <a:schemeClr val="accent4">
                    <a:lumMod val="75000"/>
                  </a:schemeClr>
                </a:solidFill>
              </a:rPr>
              <a:t>, </a:t>
            </a:r>
            <a:r>
              <a:rPr lang="ru-RU" i="1" u="sng" dirty="0" err="1">
                <a:solidFill>
                  <a:schemeClr val="accent4">
                    <a:lumMod val="75000"/>
                  </a:schemeClr>
                </a:solidFill>
              </a:rPr>
              <a:t>ижтимоий</a:t>
            </a:r>
            <a:r>
              <a:rPr lang="ru-RU" i="1" u="sng" dirty="0">
                <a:solidFill>
                  <a:schemeClr val="accent4">
                    <a:lumMod val="75000"/>
                  </a:schemeClr>
                </a:solidFill>
              </a:rPr>
              <a:t> </a:t>
            </a:r>
            <a:r>
              <a:rPr lang="ru-RU" i="1" u="sng" dirty="0" err="1">
                <a:solidFill>
                  <a:schemeClr val="accent4">
                    <a:lumMod val="75000"/>
                  </a:schemeClr>
                </a:solidFill>
              </a:rPr>
              <a:t>кредитлар</a:t>
            </a:r>
            <a:r>
              <a:rPr lang="ru-RU" i="1" u="sng" dirty="0">
                <a:solidFill>
                  <a:schemeClr val="accent4">
                    <a:lumMod val="75000"/>
                  </a:schemeClr>
                </a:solidFill>
              </a:rPr>
              <a:t> </a:t>
            </a:r>
            <a:r>
              <a:rPr lang="ru-RU" i="1" u="sng" dirty="0" err="1">
                <a:solidFill>
                  <a:schemeClr val="accent4">
                    <a:lumMod val="75000"/>
                  </a:schemeClr>
                </a:solidFill>
              </a:rPr>
              <a:t>ва</a:t>
            </a:r>
            <a:r>
              <a:rPr lang="ru-RU" i="1" u="sng" dirty="0">
                <a:solidFill>
                  <a:schemeClr val="accent4">
                    <a:lumMod val="75000"/>
                  </a:schemeClr>
                </a:solidFill>
              </a:rPr>
              <a:t> </a:t>
            </a:r>
            <a:r>
              <a:rPr lang="ru-RU" i="1" u="sng" dirty="0" err="1">
                <a:solidFill>
                  <a:schemeClr val="accent4">
                    <a:lumMod val="75000"/>
                  </a:schemeClr>
                </a:solidFill>
              </a:rPr>
              <a:t>буюртмаларнинг</a:t>
            </a:r>
            <a:r>
              <a:rPr lang="ru-RU" i="1" u="sng" dirty="0">
                <a:solidFill>
                  <a:schemeClr val="accent4">
                    <a:lumMod val="75000"/>
                  </a:schemeClr>
                </a:solidFill>
              </a:rPr>
              <a:t> </a:t>
            </a:r>
            <a:r>
              <a:rPr lang="ru-RU" i="1" u="sng" dirty="0" err="1">
                <a:solidFill>
                  <a:schemeClr val="accent4">
                    <a:lumMod val="75000"/>
                  </a:schemeClr>
                </a:solidFill>
              </a:rPr>
              <a:t>асоссиз</a:t>
            </a:r>
            <a:r>
              <a:rPr lang="ru-RU" i="1" u="sng" dirty="0">
                <a:solidFill>
                  <a:schemeClr val="accent4">
                    <a:lumMod val="75000"/>
                  </a:schemeClr>
                </a:solidFill>
              </a:rPr>
              <a:t> </a:t>
            </a:r>
            <a:r>
              <a:rPr lang="ru-RU" i="1" u="sng" dirty="0" err="1">
                <a:solidFill>
                  <a:schemeClr val="accent4">
                    <a:lumMod val="75000"/>
                  </a:schemeClr>
                </a:solidFill>
              </a:rPr>
              <a:t>берилиши</a:t>
            </a:r>
            <a:r>
              <a:rPr lang="ru-RU" i="1" u="sng" dirty="0">
                <a:solidFill>
                  <a:schemeClr val="accent4">
                    <a:lumMod val="75000"/>
                  </a:schemeClr>
                </a:solidFill>
              </a:rPr>
              <a:t>, </a:t>
            </a:r>
            <a:r>
              <a:rPr lang="ru-RU" i="1" u="sng" dirty="0" err="1">
                <a:solidFill>
                  <a:schemeClr val="accent4">
                    <a:lumMod val="75000"/>
                  </a:schemeClr>
                </a:solidFill>
              </a:rPr>
              <a:t>сиёсий</a:t>
            </a:r>
            <a:r>
              <a:rPr lang="ru-RU" i="1" u="sng" dirty="0">
                <a:solidFill>
                  <a:schemeClr val="accent4">
                    <a:lumMod val="75000"/>
                  </a:schemeClr>
                </a:solidFill>
              </a:rPr>
              <a:t> </a:t>
            </a:r>
            <a:r>
              <a:rPr lang="ru-RU" i="1" u="sng" dirty="0" err="1">
                <a:solidFill>
                  <a:schemeClr val="accent4">
                    <a:lumMod val="75000"/>
                  </a:schemeClr>
                </a:solidFill>
              </a:rPr>
              <a:t>партиялар</a:t>
            </a:r>
            <a:r>
              <a:rPr lang="ru-RU" i="1" u="sng" dirty="0">
                <a:solidFill>
                  <a:schemeClr val="accent4">
                    <a:lumMod val="75000"/>
                  </a:schemeClr>
                </a:solidFill>
              </a:rPr>
              <a:t> </a:t>
            </a:r>
            <a:r>
              <a:rPr lang="ru-RU" i="1" u="sng" dirty="0" err="1">
                <a:solidFill>
                  <a:schemeClr val="accent4">
                    <a:lumMod val="75000"/>
                  </a:schemeClr>
                </a:solidFill>
              </a:rPr>
              <a:t>ва</a:t>
            </a:r>
            <a:r>
              <a:rPr lang="ru-RU" i="1" u="sng" dirty="0">
                <a:solidFill>
                  <a:schemeClr val="accent4">
                    <a:lumMod val="75000"/>
                  </a:schemeClr>
                </a:solidFill>
              </a:rPr>
              <a:t> </a:t>
            </a:r>
            <a:r>
              <a:rPr lang="ru-RU" i="1" u="sng" dirty="0" err="1">
                <a:solidFill>
                  <a:schemeClr val="accent4">
                    <a:lumMod val="75000"/>
                  </a:schemeClr>
                </a:solidFill>
              </a:rPr>
              <a:t>жамоат</a:t>
            </a:r>
            <a:r>
              <a:rPr lang="ru-RU" i="1" u="sng" dirty="0">
                <a:solidFill>
                  <a:schemeClr val="accent4">
                    <a:lumMod val="75000"/>
                  </a:schemeClr>
                </a:solidFill>
              </a:rPr>
              <a:t> </a:t>
            </a:r>
            <a:r>
              <a:rPr lang="ru-RU" i="1" u="sng" dirty="0" err="1">
                <a:solidFill>
                  <a:schemeClr val="accent4">
                    <a:lumMod val="75000"/>
                  </a:schemeClr>
                </a:solidFill>
              </a:rPr>
              <a:t>ташкилотларини</a:t>
            </a:r>
            <a:r>
              <a:rPr lang="ru-RU" i="1" u="sng" dirty="0">
                <a:solidFill>
                  <a:schemeClr val="accent4">
                    <a:lumMod val="75000"/>
                  </a:schemeClr>
                </a:solidFill>
              </a:rPr>
              <a:t> </a:t>
            </a:r>
            <a:r>
              <a:rPr lang="ru-RU" i="1" u="sng" dirty="0" err="1">
                <a:solidFill>
                  <a:schemeClr val="accent4">
                    <a:lumMod val="75000"/>
                  </a:schemeClr>
                </a:solidFill>
              </a:rPr>
              <a:t>ноқонуний</a:t>
            </a:r>
            <a:r>
              <a:rPr lang="ru-RU" i="1" u="sng" dirty="0">
                <a:solidFill>
                  <a:schemeClr val="accent4">
                    <a:lumMod val="75000"/>
                  </a:schemeClr>
                </a:solidFill>
              </a:rPr>
              <a:t> </a:t>
            </a:r>
            <a:r>
              <a:rPr lang="ru-RU" i="1" u="sng" dirty="0" err="1">
                <a:solidFill>
                  <a:schemeClr val="accent4">
                    <a:lumMod val="75000"/>
                  </a:schemeClr>
                </a:solidFill>
              </a:rPr>
              <a:t>молиялаштириш</a:t>
            </a:r>
            <a:r>
              <a:rPr lang="ru-RU" i="1" u="sng" dirty="0">
                <a:solidFill>
                  <a:schemeClr val="accent4">
                    <a:lumMod val="75000"/>
                  </a:schemeClr>
                </a:solidFill>
              </a:rPr>
              <a:t> </a:t>
            </a:r>
            <a:r>
              <a:rPr lang="ru-RU" dirty="0" err="1"/>
              <a:t>кабиларни</a:t>
            </a:r>
            <a:r>
              <a:rPr lang="ru-RU" dirty="0"/>
              <a:t> </a:t>
            </a:r>
            <a:r>
              <a:rPr lang="ru-RU" dirty="0" err="1"/>
              <a:t>айтиш</a:t>
            </a:r>
            <a:r>
              <a:rPr lang="ru-RU" dirty="0"/>
              <a:t> </a:t>
            </a:r>
            <a:r>
              <a:rPr lang="ru-RU" dirty="0" err="1"/>
              <a:t>мумкин</a:t>
            </a:r>
            <a:r>
              <a:rPr lang="ru-RU" dirty="0"/>
              <a:t>. </a:t>
            </a:r>
            <a:endParaRPr lang="ru-RU" dirty="0"/>
          </a:p>
          <a:p>
            <a:r>
              <a:rPr lang="en-US" dirty="0"/>
              <a:t>XXI </a:t>
            </a:r>
            <a:r>
              <a:rPr lang="ru-RU" dirty="0" err="1"/>
              <a:t>асрда</a:t>
            </a:r>
            <a:r>
              <a:rPr lang="ru-RU" dirty="0"/>
              <a:t> </a:t>
            </a:r>
            <a:r>
              <a:rPr lang="ru-RU" dirty="0" err="1"/>
              <a:t>коррупциянинг</a:t>
            </a:r>
            <a:r>
              <a:rPr lang="ru-RU" dirty="0"/>
              <a:t> </a:t>
            </a:r>
            <a:r>
              <a:rPr lang="ru-RU" dirty="0" err="1"/>
              <a:t>энг</a:t>
            </a:r>
            <a:r>
              <a:rPr lang="ru-RU" dirty="0"/>
              <a:t> </a:t>
            </a:r>
            <a:r>
              <a:rPr lang="ru-RU" dirty="0" err="1"/>
              <a:t>кенг</a:t>
            </a:r>
            <a:r>
              <a:rPr lang="ru-RU" dirty="0"/>
              <a:t> </a:t>
            </a:r>
            <a:r>
              <a:rPr lang="ru-RU" dirty="0" err="1"/>
              <a:t>тарқалган</a:t>
            </a:r>
            <a:r>
              <a:rPr lang="ru-RU" dirty="0"/>
              <a:t> </a:t>
            </a:r>
            <a:r>
              <a:rPr lang="ru-RU" dirty="0" err="1"/>
              <a:t>турлари</a:t>
            </a:r>
            <a:r>
              <a:rPr lang="ru-RU" dirty="0"/>
              <a:t> </a:t>
            </a:r>
            <a:r>
              <a:rPr lang="ru-RU" dirty="0" err="1"/>
              <a:t>сифатида</a:t>
            </a:r>
            <a:r>
              <a:rPr lang="ru-RU" dirty="0"/>
              <a:t> </a:t>
            </a:r>
            <a:r>
              <a:rPr lang="ru-RU" dirty="0" err="1"/>
              <a:t>маъмурий</a:t>
            </a:r>
            <a:r>
              <a:rPr lang="ru-RU" dirty="0"/>
              <a:t>, </a:t>
            </a:r>
            <a:r>
              <a:rPr lang="ru-RU" dirty="0" err="1"/>
              <a:t>маиший</a:t>
            </a:r>
            <a:r>
              <a:rPr lang="ru-RU" dirty="0"/>
              <a:t>, </a:t>
            </a:r>
            <a:r>
              <a:rPr lang="ru-RU" dirty="0" err="1"/>
              <a:t>корпоратив</a:t>
            </a:r>
            <a:r>
              <a:rPr lang="ru-RU" dirty="0"/>
              <a:t>, </a:t>
            </a:r>
            <a:r>
              <a:rPr lang="ru-RU" dirty="0" err="1"/>
              <a:t>партиявий</a:t>
            </a:r>
            <a:r>
              <a:rPr lang="ru-RU" dirty="0"/>
              <a:t>, </a:t>
            </a:r>
            <a:r>
              <a:rPr lang="ru-RU" dirty="0" err="1"/>
              <a:t>сиёсий</a:t>
            </a:r>
            <a:r>
              <a:rPr lang="ru-RU" dirty="0"/>
              <a:t> </a:t>
            </a:r>
            <a:r>
              <a:rPr lang="ru-RU" dirty="0" err="1"/>
              <a:t>коррупцияларни</a:t>
            </a:r>
            <a:r>
              <a:rPr lang="ru-RU" dirty="0"/>
              <a:t> </a:t>
            </a:r>
            <a:r>
              <a:rPr lang="ru-RU" dirty="0" err="1"/>
              <a:t>кўрсатиш</a:t>
            </a:r>
            <a:r>
              <a:rPr lang="ru-RU" dirty="0"/>
              <a:t> </a:t>
            </a:r>
            <a:r>
              <a:rPr lang="ru-RU" dirty="0" err="1"/>
              <a:t>мумкин</a:t>
            </a:r>
            <a:r>
              <a:rPr lang="ru-RU" dirty="0"/>
              <a:t>. </a:t>
            </a:r>
            <a:r>
              <a:rPr lang="ru-RU" dirty="0" err="1"/>
              <a:t>Коррупциянинг</a:t>
            </a:r>
            <a:r>
              <a:rPr lang="ru-RU" dirty="0"/>
              <a:t> </a:t>
            </a:r>
            <a:r>
              <a:rPr lang="ru-RU" dirty="0" err="1"/>
              <a:t>бугунги</a:t>
            </a:r>
            <a:r>
              <a:rPr lang="ru-RU" dirty="0"/>
              <a:t> </a:t>
            </a:r>
            <a:r>
              <a:rPr lang="ru-RU" dirty="0" err="1"/>
              <a:t>кунда</a:t>
            </a:r>
            <a:r>
              <a:rPr lang="ru-RU" dirty="0"/>
              <a:t> “</a:t>
            </a:r>
            <a:r>
              <a:rPr lang="ru-RU" b="1" dirty="0" err="1">
                <a:solidFill>
                  <a:srgbClr val="002060"/>
                </a:solidFill>
              </a:rPr>
              <a:t>давлатни</a:t>
            </a:r>
            <a:r>
              <a:rPr lang="ru-RU" b="1" dirty="0">
                <a:solidFill>
                  <a:srgbClr val="002060"/>
                </a:solidFill>
              </a:rPr>
              <a:t> </a:t>
            </a:r>
            <a:r>
              <a:rPr lang="ru-RU" b="1" dirty="0" err="1">
                <a:solidFill>
                  <a:srgbClr val="002060"/>
                </a:solidFill>
              </a:rPr>
              <a:t>қўлга</a:t>
            </a:r>
            <a:r>
              <a:rPr lang="ru-RU" b="1" dirty="0">
                <a:solidFill>
                  <a:srgbClr val="002060"/>
                </a:solidFill>
              </a:rPr>
              <a:t> </a:t>
            </a:r>
            <a:r>
              <a:rPr lang="ru-RU" b="1" dirty="0" err="1">
                <a:solidFill>
                  <a:srgbClr val="002060"/>
                </a:solidFill>
              </a:rPr>
              <a:t>олиш</a:t>
            </a:r>
            <a:r>
              <a:rPr lang="ru-RU" dirty="0"/>
              <a:t>” </a:t>
            </a:r>
            <a:r>
              <a:rPr lang="ru-RU" dirty="0" err="1"/>
              <a:t>каби</a:t>
            </a:r>
            <a:r>
              <a:rPr lang="ru-RU" dirty="0"/>
              <a:t> </a:t>
            </a:r>
            <a:r>
              <a:rPr lang="ru-RU" dirty="0" err="1"/>
              <a:t>кўриниши</a:t>
            </a:r>
            <a:r>
              <a:rPr lang="ru-RU" dirty="0"/>
              <a:t> </a:t>
            </a:r>
            <a:r>
              <a:rPr lang="ru-RU" dirty="0" err="1"/>
              <a:t>ҳам</a:t>
            </a:r>
            <a:r>
              <a:rPr lang="ru-RU" dirty="0"/>
              <a:t> </a:t>
            </a:r>
            <a:r>
              <a:rPr lang="ru-RU" dirty="0" err="1"/>
              <a:t>жаҳон</a:t>
            </a:r>
            <a:r>
              <a:rPr lang="ru-RU" dirty="0"/>
              <a:t> </a:t>
            </a:r>
            <a:r>
              <a:rPr lang="ru-RU" dirty="0" err="1"/>
              <a:t>амалиётида</a:t>
            </a:r>
            <a:r>
              <a:rPr lang="ru-RU" dirty="0"/>
              <a:t> </a:t>
            </a:r>
            <a:r>
              <a:rPr lang="ru-RU" dirty="0" err="1"/>
              <a:t>кузатилмоқда</a:t>
            </a:r>
            <a:r>
              <a:rPr lang="ru-RU" dirty="0"/>
              <a:t>. </a:t>
            </a:r>
            <a:endParaRPr lang="ru-RU" dirty="0"/>
          </a:p>
          <a:p>
            <a:r>
              <a:rPr lang="ru-RU" dirty="0" err="1"/>
              <a:t>Коррупциянинг</a:t>
            </a:r>
            <a:r>
              <a:rPr lang="ru-RU" dirty="0"/>
              <a:t> </a:t>
            </a:r>
            <a:r>
              <a:rPr lang="ru-RU" dirty="0" err="1"/>
              <a:t>бу</a:t>
            </a:r>
            <a:r>
              <a:rPr lang="ru-RU" dirty="0"/>
              <a:t> тури </a:t>
            </a:r>
            <a:r>
              <a:rPr lang="ru-RU" dirty="0" err="1"/>
              <a:t>ҳам</a:t>
            </a:r>
            <a:r>
              <a:rPr lang="ru-RU" dirty="0"/>
              <a:t> </a:t>
            </a:r>
            <a:r>
              <a:rPr lang="ru-RU" dirty="0" err="1"/>
              <a:t>давлат</a:t>
            </a:r>
            <a:r>
              <a:rPr lang="ru-RU" dirty="0"/>
              <a:t>, </a:t>
            </a:r>
            <a:r>
              <a:rPr lang="ru-RU" dirty="0" err="1"/>
              <a:t>ҳам</a:t>
            </a:r>
            <a:r>
              <a:rPr lang="ru-RU" dirty="0"/>
              <a:t> </a:t>
            </a:r>
            <a:r>
              <a:rPr lang="ru-RU" dirty="0" err="1"/>
              <a:t>хусусий</a:t>
            </a:r>
            <a:r>
              <a:rPr lang="ru-RU" dirty="0"/>
              <a:t> </a:t>
            </a:r>
            <a:r>
              <a:rPr lang="ru-RU" dirty="0" err="1"/>
              <a:t>секторлардаги</a:t>
            </a:r>
            <a:r>
              <a:rPr lang="ru-RU" dirty="0"/>
              <a:t> </a:t>
            </a:r>
            <a:r>
              <a:rPr lang="ru-RU" dirty="0" err="1"/>
              <a:t>айрим</a:t>
            </a:r>
            <a:r>
              <a:rPr lang="ru-RU" dirty="0"/>
              <a:t> </a:t>
            </a:r>
            <a:r>
              <a:rPr lang="ru-RU" dirty="0" err="1"/>
              <a:t>шахслар</a:t>
            </a:r>
            <a:r>
              <a:rPr lang="ru-RU" dirty="0"/>
              <a:t>, </a:t>
            </a:r>
            <a:r>
              <a:rPr lang="ru-RU" dirty="0" err="1"/>
              <a:t>гуруҳлар</a:t>
            </a:r>
            <a:r>
              <a:rPr lang="ru-RU" dirty="0"/>
              <a:t> </a:t>
            </a:r>
            <a:r>
              <a:rPr lang="ru-RU" dirty="0" err="1"/>
              <a:t>ёки</a:t>
            </a:r>
            <a:r>
              <a:rPr lang="ru-RU" dirty="0"/>
              <a:t> </a:t>
            </a:r>
            <a:r>
              <a:rPr lang="ru-RU" dirty="0" err="1"/>
              <a:t>фирмаларнинг</a:t>
            </a:r>
            <a:r>
              <a:rPr lang="ru-RU" dirty="0"/>
              <a:t> </a:t>
            </a:r>
            <a:r>
              <a:rPr lang="ru-RU" dirty="0" err="1"/>
              <a:t>қонунларни</a:t>
            </a:r>
            <a:r>
              <a:rPr lang="ru-RU" dirty="0"/>
              <a:t>, </a:t>
            </a:r>
            <a:r>
              <a:rPr lang="ru-RU" dirty="0" err="1"/>
              <a:t>қонунчилик</a:t>
            </a:r>
            <a:r>
              <a:rPr lang="ru-RU" dirty="0"/>
              <a:t> </a:t>
            </a:r>
            <a:r>
              <a:rPr lang="ru-RU" dirty="0" err="1"/>
              <a:t>ҳужжатларини</a:t>
            </a:r>
            <a:r>
              <a:rPr lang="ru-RU" dirty="0"/>
              <a:t> </a:t>
            </a:r>
            <a:r>
              <a:rPr lang="ru-RU" dirty="0" err="1"/>
              <a:t>ва</a:t>
            </a:r>
            <a:r>
              <a:rPr lang="ru-RU" dirty="0"/>
              <a:t> </a:t>
            </a:r>
            <a:r>
              <a:rPr lang="ru-RU" dirty="0" err="1"/>
              <a:t>давлат</a:t>
            </a:r>
            <a:r>
              <a:rPr lang="ru-RU" dirty="0"/>
              <a:t> </a:t>
            </a:r>
            <a:r>
              <a:rPr lang="ru-RU" dirty="0" err="1"/>
              <a:t>сиёсатининг</a:t>
            </a:r>
            <a:r>
              <a:rPr lang="ru-RU" dirty="0"/>
              <a:t> </a:t>
            </a:r>
            <a:r>
              <a:rPr lang="ru-RU" dirty="0" err="1"/>
              <a:t>бошқа</a:t>
            </a:r>
            <a:r>
              <a:rPr lang="ru-RU" dirty="0"/>
              <a:t> </a:t>
            </a:r>
            <a:r>
              <a:rPr lang="ru-RU" dirty="0" err="1"/>
              <a:t>воситаларини</a:t>
            </a:r>
            <a:r>
              <a:rPr lang="ru-RU" dirty="0"/>
              <a:t> </a:t>
            </a:r>
            <a:r>
              <a:rPr lang="ru-RU" dirty="0" err="1"/>
              <a:t>шакллантиришга</a:t>
            </a:r>
            <a:r>
              <a:rPr lang="ru-RU" dirty="0"/>
              <a:t> </a:t>
            </a:r>
            <a:r>
              <a:rPr lang="ru-RU" dirty="0" err="1"/>
              <a:t>таъсир</a:t>
            </a:r>
            <a:r>
              <a:rPr lang="ru-RU" dirty="0"/>
              <a:t> </a:t>
            </a:r>
            <a:r>
              <a:rPr lang="ru-RU" dirty="0" err="1"/>
              <a:t>ўтказиш</a:t>
            </a:r>
            <a:r>
              <a:rPr lang="ru-RU" dirty="0"/>
              <a:t> </a:t>
            </a:r>
            <a:r>
              <a:rPr lang="ru-RU" dirty="0" err="1"/>
              <a:t>мақсадидаги</a:t>
            </a:r>
            <a:r>
              <a:rPr lang="ru-RU" dirty="0"/>
              <a:t>  </a:t>
            </a:r>
            <a:r>
              <a:rPr lang="ru-RU" dirty="0" err="1"/>
              <a:t>ҳаракатларини</a:t>
            </a:r>
            <a:r>
              <a:rPr lang="ru-RU" dirty="0"/>
              <a:t> </a:t>
            </a:r>
            <a:r>
              <a:rPr lang="ru-RU" dirty="0" err="1"/>
              <a:t>ифодалайди</a:t>
            </a:r>
            <a:r>
              <a:rPr lang="ru-RU" dirty="0"/>
              <a:t>. </a:t>
            </a:r>
            <a:endParaRPr lang="ru-RU"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98120"/>
            <a:ext cx="9905998" cy="80529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lang="ru-RU" b="1" dirty="0">
                <a:solidFill>
                  <a:schemeClr val="bg1"/>
                </a:solidFill>
                <a:latin typeface="Times New Roman" panose="02020603050405020304" pitchFamily="18" charset="0"/>
                <a:cs typeface="Times New Roman" panose="02020603050405020304" pitchFamily="18" charset="0"/>
              </a:rPr>
            </a:br>
            <a:r>
              <a:rPr lang="ru-RU" b="1" dirty="0">
                <a:solidFill>
                  <a:schemeClr val="bg1"/>
                </a:solidFill>
                <a:latin typeface="Times New Roman" panose="02020603050405020304" pitchFamily="18" charset="0"/>
                <a:cs typeface="Times New Roman" panose="02020603050405020304" pitchFamily="18" charset="0"/>
              </a:rPr>
              <a:t>Коррупция субъект</a:t>
            </a:r>
            <a:r>
              <a:rPr lang="en-US" b="1" dirty="0">
                <a:solidFill>
                  <a:schemeClr val="bg1"/>
                </a:solidFill>
                <a:latin typeface="Times New Roman" panose="02020603050405020304" pitchFamily="18" charset="0"/>
                <a:cs typeface="Times New Roman" panose="02020603050405020304" pitchFamily="18" charset="0"/>
              </a:rPr>
              <a:t>лар мақомига кўра</a:t>
            </a:r>
            <a:r>
              <a:rPr lang="ru-RU" b="1" dirty="0">
                <a:solidFill>
                  <a:schemeClr val="bg1"/>
                </a:solidFill>
                <a:latin typeface="Times New Roman" panose="02020603050405020304" pitchFamily="18" charset="0"/>
                <a:cs typeface="Times New Roman" panose="02020603050405020304" pitchFamily="18" charset="0"/>
              </a:rPr>
              <a:t>:</a:t>
            </a:r>
            <a:br>
              <a:rPr lang="ru-RU" b="1" dirty="0">
                <a:solidFill>
                  <a:schemeClr val="bg1"/>
                </a:solidFill>
                <a:latin typeface="Times New Roman" panose="02020603050405020304" pitchFamily="18" charset="0"/>
                <a:cs typeface="Times New Roman" panose="02020603050405020304" pitchFamily="18" charset="0"/>
              </a:rPr>
            </a:br>
            <a:endParaRPr lang="ru-RU"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579120" y="1036320"/>
          <a:ext cx="10850880" cy="54254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42" y="1044506"/>
            <a:ext cx="3366286" cy="286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80921"/>
            <a:ext cx="9905998" cy="772520"/>
          </a:xfrm>
        </p:spPr>
        <p:style>
          <a:lnRef idx="1">
            <a:schemeClr val="dk1"/>
          </a:lnRef>
          <a:fillRef idx="2">
            <a:schemeClr val="dk1"/>
          </a:fillRef>
          <a:effectRef idx="1">
            <a:schemeClr val="dk1"/>
          </a:effectRef>
          <a:fontRef idx="minor">
            <a:schemeClr val="dk1"/>
          </a:fontRef>
        </p:style>
        <p:txBody>
          <a:bodyPr>
            <a:normAutofit fontScale="90000"/>
          </a:bodyPr>
          <a:lstStyle/>
          <a:p>
            <a:pPr algn="ctr"/>
            <a:br>
              <a:rPr lang="ru-RU" b="1" dirty="0">
                <a:solidFill>
                  <a:schemeClr val="bg1"/>
                </a:solidFill>
                <a:latin typeface="Times New Roman" panose="02020603050405020304" pitchFamily="18" charset="0"/>
                <a:cs typeface="Times New Roman" panose="02020603050405020304" pitchFamily="18" charset="0"/>
              </a:rPr>
            </a:br>
            <a:r>
              <a:rPr lang="ru-RU" b="1" dirty="0">
                <a:solidFill>
                  <a:schemeClr val="bg1"/>
                </a:solidFill>
                <a:latin typeface="Times New Roman" panose="02020603050405020304" pitchFamily="18" charset="0"/>
                <a:cs typeface="Times New Roman" panose="02020603050405020304" pitchFamily="18" charset="0"/>
              </a:rPr>
              <a:t>Коррупция </a:t>
            </a:r>
            <a:r>
              <a:rPr lang="en-US" b="1" dirty="0">
                <a:solidFill>
                  <a:schemeClr val="bg1"/>
                </a:solidFill>
                <a:latin typeface="Times New Roman" panose="02020603050405020304" pitchFamily="18" charset="0"/>
                <a:cs typeface="Times New Roman" panose="02020603050405020304" pitchFamily="18" charset="0"/>
              </a:rPr>
              <a:t>даражаларига кўра</a:t>
            </a:r>
            <a:r>
              <a:rPr lang="ru-RU" b="1" dirty="0">
                <a:solidFill>
                  <a:schemeClr val="bg1"/>
                </a:solidFill>
                <a:latin typeface="Times New Roman" panose="02020603050405020304" pitchFamily="18" charset="0"/>
                <a:cs typeface="Times New Roman" panose="02020603050405020304" pitchFamily="18" charset="0"/>
              </a:rPr>
              <a:t>:</a:t>
            </a:r>
            <a:br>
              <a:rPr lang="ru-RU" b="1" dirty="0">
                <a:solidFill>
                  <a:schemeClr val="bg1"/>
                </a:solidFill>
                <a:latin typeface="Times New Roman" panose="02020603050405020304" pitchFamily="18" charset="0"/>
                <a:cs typeface="Times New Roman" panose="02020603050405020304" pitchFamily="18" charset="0"/>
              </a:rPr>
            </a:br>
            <a:endParaRPr lang="ru-RU"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670021" y="678652"/>
          <a:ext cx="10911840" cy="5791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10" y="1076494"/>
            <a:ext cx="2769709" cy="26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428" y="841826"/>
            <a:ext cx="3503852" cy="21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кругленный прямоугольник 2"/>
          <p:cNvSpPr/>
          <p:nvPr/>
        </p:nvSpPr>
        <p:spPr>
          <a:xfrm>
            <a:off x="9087356" y="3018330"/>
            <a:ext cx="2921225" cy="3196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rgbClr val="202020"/>
                </a:solidFill>
                <a:latin typeface="PT Sans Regular"/>
              </a:rPr>
              <a:t>Ўзбекистон</a:t>
            </a:r>
            <a:r>
              <a:rPr lang="ru-RU" dirty="0">
                <a:solidFill>
                  <a:srgbClr val="202020"/>
                </a:solidFill>
                <a:latin typeface="PT Sans Regular"/>
              </a:rPr>
              <a:t> “</a:t>
            </a:r>
            <a:r>
              <a:rPr lang="ru-RU" dirty="0" err="1">
                <a:solidFill>
                  <a:srgbClr val="202020"/>
                </a:solidFill>
                <a:latin typeface="PT Sans Regular"/>
              </a:rPr>
              <a:t>Адолат</a:t>
            </a:r>
            <a:r>
              <a:rPr lang="ru-RU" dirty="0">
                <a:solidFill>
                  <a:srgbClr val="202020"/>
                </a:solidFill>
                <a:latin typeface="PT Sans Regular"/>
              </a:rPr>
              <a:t>” социал-</a:t>
            </a:r>
            <a:r>
              <a:rPr lang="ru-RU" dirty="0" err="1">
                <a:solidFill>
                  <a:srgbClr val="202020"/>
                </a:solidFill>
                <a:latin typeface="PT Sans Regular"/>
              </a:rPr>
              <a:t>демократик</a:t>
            </a:r>
            <a:r>
              <a:rPr lang="ru-RU" dirty="0">
                <a:solidFill>
                  <a:srgbClr val="202020"/>
                </a:solidFill>
                <a:latin typeface="PT Sans Regular"/>
              </a:rPr>
              <a:t> </a:t>
            </a:r>
            <a:r>
              <a:rPr lang="ru-RU" dirty="0" err="1">
                <a:solidFill>
                  <a:srgbClr val="202020"/>
                </a:solidFill>
                <a:latin typeface="PT Sans Regular"/>
              </a:rPr>
              <a:t>партияси</a:t>
            </a:r>
            <a:r>
              <a:rPr lang="ru-RU" dirty="0">
                <a:solidFill>
                  <a:srgbClr val="202020"/>
                </a:solidFill>
                <a:latin typeface="PT Sans Regular"/>
              </a:rPr>
              <a:t> </a:t>
            </a:r>
            <a:r>
              <a:rPr lang="ru-RU" dirty="0" err="1">
                <a:solidFill>
                  <a:srgbClr val="202020"/>
                </a:solidFill>
                <a:latin typeface="PT Sans Regular"/>
              </a:rPr>
              <a:t>Сиёсий</a:t>
            </a:r>
            <a:r>
              <a:rPr lang="ru-RU" dirty="0">
                <a:solidFill>
                  <a:srgbClr val="202020"/>
                </a:solidFill>
                <a:latin typeface="PT Sans Regular"/>
              </a:rPr>
              <a:t> </a:t>
            </a:r>
            <a:r>
              <a:rPr lang="ru-RU" dirty="0" err="1">
                <a:solidFill>
                  <a:srgbClr val="202020"/>
                </a:solidFill>
                <a:latin typeface="PT Sans Regular"/>
              </a:rPr>
              <a:t>Кенгаши</a:t>
            </a:r>
            <a:r>
              <a:rPr lang="ru-RU" dirty="0">
                <a:solidFill>
                  <a:srgbClr val="202020"/>
                </a:solidFill>
                <a:latin typeface="PT Sans Regular"/>
              </a:rPr>
              <a:t> </a:t>
            </a:r>
            <a:r>
              <a:rPr lang="ru-RU" dirty="0" err="1">
                <a:solidFill>
                  <a:srgbClr val="202020"/>
                </a:solidFill>
                <a:latin typeface="PT Sans Regular"/>
              </a:rPr>
              <a:t>Марказий</a:t>
            </a:r>
            <a:r>
              <a:rPr lang="ru-RU" dirty="0">
                <a:solidFill>
                  <a:srgbClr val="202020"/>
                </a:solidFill>
                <a:latin typeface="PT Sans Regular"/>
              </a:rPr>
              <a:t> </a:t>
            </a:r>
            <a:r>
              <a:rPr lang="ru-RU" dirty="0" err="1">
                <a:solidFill>
                  <a:srgbClr val="202020"/>
                </a:solidFill>
                <a:latin typeface="PT Sans Regular"/>
              </a:rPr>
              <a:t>аппарати</a:t>
            </a:r>
            <a:r>
              <a:rPr lang="ru-RU" dirty="0">
                <a:solidFill>
                  <a:srgbClr val="202020"/>
                </a:solidFill>
                <a:latin typeface="PT Sans Regular"/>
              </a:rPr>
              <a:t> </a:t>
            </a:r>
            <a:r>
              <a:rPr lang="ru-RU" dirty="0" err="1">
                <a:solidFill>
                  <a:srgbClr val="202020"/>
                </a:solidFill>
                <a:latin typeface="PT Sans Regular"/>
              </a:rPr>
              <a:t>ҳамда</a:t>
            </a:r>
            <a:r>
              <a:rPr lang="ru-RU" dirty="0">
                <a:solidFill>
                  <a:srgbClr val="202020"/>
                </a:solidFill>
                <a:latin typeface="PT Sans Regular"/>
              </a:rPr>
              <a:t> </a:t>
            </a:r>
            <a:r>
              <a:rPr lang="ru-RU" dirty="0" err="1">
                <a:solidFill>
                  <a:srgbClr val="202020"/>
                </a:solidFill>
                <a:latin typeface="PT Sans Regular"/>
              </a:rPr>
              <a:t>Жиззах</a:t>
            </a:r>
            <a:r>
              <a:rPr lang="ru-RU" dirty="0">
                <a:solidFill>
                  <a:srgbClr val="202020"/>
                </a:solidFill>
                <a:latin typeface="PT Sans Regular"/>
              </a:rPr>
              <a:t> </a:t>
            </a:r>
            <a:r>
              <a:rPr lang="ru-RU" dirty="0" err="1">
                <a:solidFill>
                  <a:srgbClr val="202020"/>
                </a:solidFill>
                <a:latin typeface="PT Sans Regular"/>
              </a:rPr>
              <a:t>вилояти</a:t>
            </a:r>
            <a:r>
              <a:rPr lang="ru-RU" dirty="0">
                <a:solidFill>
                  <a:srgbClr val="202020"/>
                </a:solidFill>
                <a:latin typeface="PT Sans Regular"/>
              </a:rPr>
              <a:t> </a:t>
            </a:r>
            <a:r>
              <a:rPr lang="ru-RU" dirty="0" err="1">
                <a:solidFill>
                  <a:srgbClr val="202020"/>
                </a:solidFill>
                <a:latin typeface="PT Sans Regular"/>
              </a:rPr>
              <a:t>Кенгаши</a:t>
            </a:r>
            <a:r>
              <a:rPr lang="ru-RU" dirty="0">
                <a:solidFill>
                  <a:srgbClr val="202020"/>
                </a:solidFill>
                <a:latin typeface="PT Sans Regular"/>
              </a:rPr>
              <a:t> </a:t>
            </a:r>
            <a:r>
              <a:rPr lang="ru-RU" dirty="0" err="1">
                <a:solidFill>
                  <a:srgbClr val="202020"/>
                </a:solidFill>
                <a:latin typeface="PT Sans Regular"/>
              </a:rPr>
              <a:t>ташаббуси</a:t>
            </a:r>
            <a:r>
              <a:rPr lang="ru-RU" dirty="0">
                <a:solidFill>
                  <a:srgbClr val="202020"/>
                </a:solidFill>
                <a:latin typeface="PT Sans Regular"/>
              </a:rPr>
              <a:t> </a:t>
            </a:r>
            <a:r>
              <a:rPr lang="ru-RU" dirty="0" err="1">
                <a:solidFill>
                  <a:srgbClr val="202020"/>
                </a:solidFill>
                <a:latin typeface="PT Sans Regular"/>
              </a:rPr>
              <a:t>билан</a:t>
            </a:r>
            <a:r>
              <a:rPr lang="ru-RU" dirty="0">
                <a:solidFill>
                  <a:srgbClr val="202020"/>
                </a:solidFill>
                <a:latin typeface="PT Sans Regular"/>
              </a:rPr>
              <a:t> </a:t>
            </a:r>
            <a:r>
              <a:rPr lang="ru-RU" b="1" dirty="0">
                <a:solidFill>
                  <a:srgbClr val="C00000"/>
                </a:solidFill>
                <a:latin typeface="PT Sans Regular"/>
              </a:rPr>
              <a:t>“</a:t>
            </a:r>
            <a:r>
              <a:rPr lang="ru-RU" b="1" dirty="0" err="1">
                <a:solidFill>
                  <a:srgbClr val="C00000"/>
                </a:solidFill>
                <a:latin typeface="PT Sans Regular"/>
              </a:rPr>
              <a:t>Биз</a:t>
            </a:r>
            <a:r>
              <a:rPr lang="ru-RU" b="1" dirty="0">
                <a:solidFill>
                  <a:srgbClr val="C00000"/>
                </a:solidFill>
                <a:latin typeface="PT Sans Regular"/>
              </a:rPr>
              <a:t> </a:t>
            </a:r>
            <a:r>
              <a:rPr lang="ru-RU" b="1" dirty="0" err="1">
                <a:solidFill>
                  <a:srgbClr val="C00000"/>
                </a:solidFill>
                <a:latin typeface="PT Sans Regular"/>
              </a:rPr>
              <a:t>коррупцияга</a:t>
            </a:r>
            <a:r>
              <a:rPr lang="ru-RU" b="1" dirty="0">
                <a:solidFill>
                  <a:srgbClr val="C00000"/>
                </a:solidFill>
                <a:latin typeface="PT Sans Regular"/>
              </a:rPr>
              <a:t> </a:t>
            </a:r>
            <a:r>
              <a:rPr lang="ru-RU" b="1" dirty="0" err="1">
                <a:solidFill>
                  <a:srgbClr val="C00000"/>
                </a:solidFill>
                <a:latin typeface="PT Sans Regular"/>
              </a:rPr>
              <a:t>қаршимиз</a:t>
            </a:r>
            <a:r>
              <a:rPr lang="ru-RU" b="1" dirty="0">
                <a:solidFill>
                  <a:srgbClr val="C00000"/>
                </a:solidFill>
                <a:latin typeface="PT Sans Regular"/>
              </a:rPr>
              <a:t>” </a:t>
            </a:r>
            <a:r>
              <a:rPr lang="ru-RU" dirty="0" err="1">
                <a:solidFill>
                  <a:srgbClr val="202020"/>
                </a:solidFill>
                <a:latin typeface="PT Sans Regular"/>
              </a:rPr>
              <a:t>шиори</a:t>
            </a:r>
            <a:r>
              <a:rPr lang="ru-RU" dirty="0">
                <a:solidFill>
                  <a:srgbClr val="202020"/>
                </a:solidFill>
                <a:latin typeface="PT Sans Regular"/>
              </a:rPr>
              <a:t> </a:t>
            </a:r>
            <a:r>
              <a:rPr lang="ru-RU" dirty="0" err="1">
                <a:solidFill>
                  <a:srgbClr val="202020"/>
                </a:solidFill>
                <a:latin typeface="PT Sans Regular"/>
              </a:rPr>
              <a:t>остида</a:t>
            </a:r>
            <a:r>
              <a:rPr lang="ru-RU" dirty="0">
                <a:solidFill>
                  <a:srgbClr val="202020"/>
                </a:solidFill>
                <a:latin typeface="PT Sans Regular"/>
              </a:rPr>
              <a:t> акция </a:t>
            </a:r>
            <a:r>
              <a:rPr lang="ru-RU" dirty="0" err="1">
                <a:solidFill>
                  <a:srgbClr val="202020"/>
                </a:solidFill>
                <a:latin typeface="PT Sans Regular"/>
              </a:rPr>
              <a:t>ташкил</a:t>
            </a:r>
            <a:r>
              <a:rPr lang="ru-RU" dirty="0">
                <a:solidFill>
                  <a:srgbClr val="202020"/>
                </a:solidFill>
                <a:latin typeface="PT Sans Regular"/>
              </a:rPr>
              <a:t> </a:t>
            </a:r>
            <a:r>
              <a:rPr lang="ru-RU" dirty="0" err="1">
                <a:solidFill>
                  <a:srgbClr val="202020"/>
                </a:solidFill>
                <a:latin typeface="PT Sans Regular"/>
              </a:rPr>
              <a:t>этилди</a:t>
            </a:r>
            <a:r>
              <a:rPr lang="ru-RU" dirty="0">
                <a:solidFill>
                  <a:srgbClr val="202020"/>
                </a:solidFill>
                <a:latin typeface="PT Sans Regular"/>
              </a:rPr>
              <a:t>.</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67037"/>
            <a:ext cx="9905998" cy="117334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br>
              <a:rPr lang="ru-RU" sz="3200" b="1" dirty="0">
                <a:solidFill>
                  <a:schemeClr val="bg1"/>
                </a:solidFill>
                <a:latin typeface="Times New Roman" panose="02020603050405020304" pitchFamily="18" charset="0"/>
                <a:cs typeface="Times New Roman" panose="02020603050405020304" pitchFamily="18" charset="0"/>
              </a:rPr>
            </a:b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Коррупция </a:t>
            </a:r>
            <a:r>
              <a:rPr lang="en-US" sz="3200" b="1" dirty="0">
                <a:solidFill>
                  <a:schemeClr val="bg1"/>
                </a:solidFill>
                <a:latin typeface="Times New Roman" panose="02020603050405020304" pitchFamily="18" charset="0"/>
                <a:cs typeface="Times New Roman" panose="02020603050405020304" pitchFamily="18" charset="0"/>
              </a:rPr>
              <a:t>ижтимоий хатари даражасига кўра</a:t>
            </a:r>
            <a:r>
              <a:rPr lang="ru-RU" sz="3200" b="1" dirty="0">
                <a:solidFill>
                  <a:schemeClr val="bg1"/>
                </a:solidFill>
                <a:latin typeface="Times New Roman" panose="02020603050405020304" pitchFamily="18" charset="0"/>
                <a:cs typeface="Times New Roman" panose="02020603050405020304" pitchFamily="18" charset="0"/>
              </a:rPr>
              <a:t>:</a:t>
            </a:r>
            <a:br>
              <a:rPr lang="ru-RU" sz="3200" b="1" dirty="0">
                <a:solidFill>
                  <a:schemeClr val="bg1"/>
                </a:solidFill>
                <a:latin typeface="Times New Roman" panose="02020603050405020304" pitchFamily="18" charset="0"/>
                <a:cs typeface="Times New Roman" panose="02020603050405020304" pitchFamily="18" charset="0"/>
              </a:rPr>
            </a:br>
            <a:endParaRPr lang="ru-RU"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1141412" y="1691640"/>
          <a:ext cx="9905999" cy="40995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5" name="Прямая со стрелкой 4"/>
          <p:cNvCxnSpPr/>
          <p:nvPr/>
        </p:nvCxnSpPr>
        <p:spPr>
          <a:xfrm flipH="1">
            <a:off x="3220630" y="1448474"/>
            <a:ext cx="914401" cy="11490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Прямая со стрелкой 8"/>
          <p:cNvCxnSpPr/>
          <p:nvPr/>
        </p:nvCxnSpPr>
        <p:spPr>
          <a:xfrm>
            <a:off x="8108219" y="1448474"/>
            <a:ext cx="898216" cy="114906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75467" y="-27045"/>
            <a:ext cx="9516533" cy="11345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ru-RU" sz="2400" b="1" dirty="0">
                <a:solidFill>
                  <a:prstClr val="white"/>
                </a:solidFill>
                <a:latin typeface="Calibri" panose="020F0502020204030204"/>
              </a:rPr>
              <a:t>КОРРУПЦИЯГА ҚАРШИ КУРАШИШ</a:t>
            </a:r>
            <a:endParaRPr kumimoji="0" lang="ru-RU" sz="2400" b="1" i="0" u="none" strike="noStrike" kern="1200" cap="none" spc="0" normalizeH="0" baseline="0" noProof="0" dirty="0">
              <a:ln>
                <a:noFill/>
              </a:ln>
              <a:solidFill>
                <a:prstClr val="white"/>
              </a:solidFill>
              <a:effectLst/>
              <a:uLnTx/>
              <a:uFillTx/>
              <a:latin typeface="Calibri" panose="020F0502020204030204"/>
              <a:cs typeface="Arial" panose="020B0604020202020204" pitchFamily="34" charset="0"/>
            </a:endParaRPr>
          </a:p>
        </p:txBody>
      </p:sp>
      <p:sp>
        <p:nvSpPr>
          <p:cNvPr id="5" name="Title 1"/>
          <p:cNvSpPr txBox="1"/>
          <p:nvPr/>
        </p:nvSpPr>
        <p:spPr>
          <a:xfrm>
            <a:off x="1068310" y="2046081"/>
            <a:ext cx="8665527" cy="1525931"/>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ru-RU" sz="4000" b="0" i="0" u="none" strike="noStrike" kern="1200" cap="none" spc="0" normalizeH="0" baseline="0" noProof="0" dirty="0">
              <a:ln>
                <a:noFill/>
              </a:ln>
              <a:solidFill>
                <a:prstClr val="black"/>
              </a:solidFill>
              <a:effectLst/>
              <a:uLnTx/>
              <a:uFillTx/>
              <a:latin typeface="Trebuchet MS" panose="020B0603020202020204"/>
              <a:ea typeface="+mj-ea"/>
              <a:cs typeface="+mj-cs"/>
            </a:endParaRPr>
          </a:p>
        </p:txBody>
      </p:sp>
      <p:sp>
        <p:nvSpPr>
          <p:cNvPr id="14" name="Прямоугольник с одним вырезанным углом 18"/>
          <p:cNvSpPr/>
          <p:nvPr/>
        </p:nvSpPr>
        <p:spPr>
          <a:xfrm rot="10800000" flipH="1">
            <a:off x="-11450" y="-54422"/>
            <a:ext cx="4120896" cy="1243375"/>
          </a:xfrm>
          <a:custGeom>
            <a:avLst/>
            <a:gdLst>
              <a:gd name="connsiteX0" fmla="*/ 0 w 5738955"/>
              <a:gd name="connsiteY0" fmla="*/ 0 h 1467145"/>
              <a:gd name="connsiteX1" fmla="*/ 5005383 w 5738955"/>
              <a:gd name="connsiteY1" fmla="*/ 0 h 1467145"/>
              <a:gd name="connsiteX2" fmla="*/ 5738955 w 5738955"/>
              <a:gd name="connsiteY2" fmla="*/ 733573 h 1467145"/>
              <a:gd name="connsiteX3" fmla="*/ 5738955 w 5738955"/>
              <a:gd name="connsiteY3" fmla="*/ 1467145 h 1467145"/>
              <a:gd name="connsiteX4" fmla="*/ 0 w 5738955"/>
              <a:gd name="connsiteY4" fmla="*/ 1467145 h 1467145"/>
              <a:gd name="connsiteX5" fmla="*/ 0 w 5738955"/>
              <a:gd name="connsiteY5" fmla="*/ 0 h 1467145"/>
              <a:gd name="connsiteX0-1" fmla="*/ 0 w 5738955"/>
              <a:gd name="connsiteY0-2" fmla="*/ 0 h 1467145"/>
              <a:gd name="connsiteX1-3" fmla="*/ 4225095 w 5738955"/>
              <a:gd name="connsiteY1-4" fmla="*/ 0 h 1467145"/>
              <a:gd name="connsiteX2-5" fmla="*/ 5738955 w 5738955"/>
              <a:gd name="connsiteY2-6" fmla="*/ 733573 h 1467145"/>
              <a:gd name="connsiteX3-7" fmla="*/ 5738955 w 5738955"/>
              <a:gd name="connsiteY3-8" fmla="*/ 1467145 h 1467145"/>
              <a:gd name="connsiteX4-9" fmla="*/ 0 w 5738955"/>
              <a:gd name="connsiteY4-10" fmla="*/ 1467145 h 1467145"/>
              <a:gd name="connsiteX5-11" fmla="*/ 0 w 5738955"/>
              <a:gd name="connsiteY5-12" fmla="*/ 0 h 1467145"/>
              <a:gd name="connsiteX0-13" fmla="*/ 0 w 5738955"/>
              <a:gd name="connsiteY0-14" fmla="*/ 0 h 1467145"/>
              <a:gd name="connsiteX1-15" fmla="*/ 3731223 w 5738955"/>
              <a:gd name="connsiteY1-16" fmla="*/ 7842 h 1467145"/>
              <a:gd name="connsiteX2-17" fmla="*/ 5738955 w 5738955"/>
              <a:gd name="connsiteY2-18" fmla="*/ 733573 h 1467145"/>
              <a:gd name="connsiteX3-19" fmla="*/ 5738955 w 5738955"/>
              <a:gd name="connsiteY3-20" fmla="*/ 1467145 h 1467145"/>
              <a:gd name="connsiteX4-21" fmla="*/ 0 w 5738955"/>
              <a:gd name="connsiteY4-22" fmla="*/ 1467145 h 1467145"/>
              <a:gd name="connsiteX5-23" fmla="*/ 0 w 5738955"/>
              <a:gd name="connsiteY5-24" fmla="*/ 0 h 1467145"/>
              <a:gd name="connsiteX0-25" fmla="*/ 0 w 5738955"/>
              <a:gd name="connsiteY0-26" fmla="*/ 0 h 1467145"/>
              <a:gd name="connsiteX1-27" fmla="*/ 3731223 w 5738955"/>
              <a:gd name="connsiteY1-28" fmla="*/ 7842 h 1467145"/>
              <a:gd name="connsiteX2-29" fmla="*/ 5729874 w 5738955"/>
              <a:gd name="connsiteY2-30" fmla="*/ 1444454 h 1467145"/>
              <a:gd name="connsiteX3-31" fmla="*/ 5738955 w 5738955"/>
              <a:gd name="connsiteY3-32" fmla="*/ 1467145 h 1467145"/>
              <a:gd name="connsiteX4-33" fmla="*/ 0 w 5738955"/>
              <a:gd name="connsiteY4-34" fmla="*/ 1467145 h 1467145"/>
              <a:gd name="connsiteX5-35" fmla="*/ 0 w 5738955"/>
              <a:gd name="connsiteY5-36" fmla="*/ 0 h 14671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38955" h="1467145">
                <a:moveTo>
                  <a:pt x="0" y="0"/>
                </a:moveTo>
                <a:lnTo>
                  <a:pt x="3731223" y="7842"/>
                </a:lnTo>
                <a:lnTo>
                  <a:pt x="5729874" y="1444454"/>
                </a:lnTo>
                <a:lnTo>
                  <a:pt x="5738955" y="1467145"/>
                </a:lnTo>
                <a:lnTo>
                  <a:pt x="0" y="14671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274320" y="1187405"/>
            <a:ext cx="11737570" cy="707886"/>
          </a:xfrm>
          <a:prstGeom prst="rect">
            <a:avLst/>
          </a:prstGeom>
          <a:solidFill>
            <a:schemeClr val="accent1">
              <a:lumMod val="20000"/>
              <a:lumOff val="80000"/>
            </a:schemeClr>
          </a:solidFill>
        </p:spPr>
        <p:txBody>
          <a:bodyPr wrap="square">
            <a:spAutoFit/>
          </a:bodyPr>
          <a:lstStyle/>
          <a:p>
            <a:pPr algn="ctr"/>
            <a:r>
              <a:rPr lang="ru-RU" sz="1600" b="1" dirty="0" err="1">
                <a:solidFill>
                  <a:srgbClr val="002060"/>
                </a:solidFill>
                <a:latin typeface="Arial" panose="020B0604020202020204" pitchFamily="34" charset="0"/>
                <a:cs typeface="Arial" panose="020B0604020202020204" pitchFamily="34" charset="0"/>
              </a:rPr>
              <a:t>Коррупцияга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қарши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курашишга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барча</a:t>
            </a:r>
            <a:r>
              <a:rPr lang="ru-RU" sz="1600" b="1" dirty="0">
                <a:solidFill>
                  <a:srgbClr val="002060"/>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давлат</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органлари</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сиёсий</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партиялар</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жамоат</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ташкилотлари</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оммавий</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ахборот</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воситалари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умуман</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ҳар</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бир</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фуқаро</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сафарбар</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этилиши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зарур</a:t>
            </a:r>
            <a:endParaRPr lang="ru-RU" sz="1600" b="1" dirty="0">
              <a:solidFill>
                <a:srgbClr val="002060"/>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1"/>
          <a:stretch>
            <a:fillRect/>
          </a:stretch>
        </p:blipFill>
        <p:spPr>
          <a:xfrm>
            <a:off x="3896651" y="4580873"/>
            <a:ext cx="3008844" cy="2227578"/>
          </a:xfrm>
          <a:prstGeom prst="rect">
            <a:avLst/>
          </a:prstGeom>
        </p:spPr>
      </p:pic>
      <p:sp>
        <p:nvSpPr>
          <p:cNvPr id="8" name="Скругленный прямоугольник 7"/>
          <p:cNvSpPr/>
          <p:nvPr/>
        </p:nvSpPr>
        <p:spPr>
          <a:xfrm>
            <a:off x="206075" y="3490589"/>
            <a:ext cx="3298460" cy="331786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latin typeface="Arial" panose="020B0604020202020204" pitchFamily="34" charset="0"/>
                <a:cs typeface="Arial" panose="020B0604020202020204" pitchFamily="34" charset="0"/>
              </a:rPr>
              <a:t>Коррупция </a:t>
            </a:r>
            <a:r>
              <a:rPr lang="ru-RU" sz="1600" b="1" dirty="0" err="1">
                <a:solidFill>
                  <a:srgbClr val="002060"/>
                </a:solidFill>
                <a:latin typeface="Arial" panose="020B0604020202020204" pitchFamily="34" charset="0"/>
                <a:cs typeface="Arial" panose="020B0604020202020204" pitchFamily="34" charset="0"/>
              </a:rPr>
              <a:t>ўта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оғир</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жиноят</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экани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ва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унга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нисбатан</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муросасиз</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бўлиш</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ғоясини</a:t>
            </a:r>
            <a:r>
              <a:rPr lang="ru-RU" sz="1600" b="1" dirty="0">
                <a:solidFill>
                  <a:srgbClr val="002060"/>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фарзандларимизга</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ёшлик</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давридан</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бошлаб</a:t>
            </a:r>
            <a:r>
              <a:rPr lang="ru-RU" sz="2000" b="1" dirty="0">
                <a:solidFill>
                  <a:schemeClr val="accent2">
                    <a:lumMod val="75000"/>
                  </a:schemeClr>
                </a:solidFill>
                <a:latin typeface="Arial" panose="020B0604020202020204" pitchFamily="34" charset="0"/>
                <a:cs typeface="Arial" panose="020B0604020202020204" pitchFamily="34" charset="0"/>
              </a:rPr>
              <a:t> </a:t>
            </a:r>
            <a:r>
              <a:rPr lang="ru-RU" sz="2000" b="1" dirty="0" err="1">
                <a:solidFill>
                  <a:schemeClr val="accent2">
                    <a:lumMod val="75000"/>
                  </a:schemeClr>
                </a:solidFill>
                <a:latin typeface="Arial" panose="020B0604020202020204" pitchFamily="34" charset="0"/>
                <a:cs typeface="Arial" panose="020B0604020202020204" pitchFamily="34" charset="0"/>
              </a:rPr>
              <a:t>сингдиришимиз</a:t>
            </a:r>
            <a:r>
              <a:rPr lang="ru-RU" sz="2000"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уларга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фақат</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ҳалол</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меҳнат</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ва</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тадбиркорлик</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орқали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даромад</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топишни</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ўргатиш</a:t>
            </a:r>
            <a:endParaRPr lang="ru-RU" sz="1600" b="1" dirty="0">
              <a:solidFill>
                <a:srgbClr val="002060"/>
              </a:solidFill>
              <a:latin typeface="Arial" panose="020B0604020202020204" pitchFamily="34" charset="0"/>
              <a:cs typeface="Arial" panose="020B0604020202020204" pitchFamily="34" charset="0"/>
            </a:endParaRPr>
          </a:p>
        </p:txBody>
      </p:sp>
      <p:sp>
        <p:nvSpPr>
          <p:cNvPr id="29" name="Скругленный прямоугольник 28"/>
          <p:cNvSpPr/>
          <p:nvPr/>
        </p:nvSpPr>
        <p:spPr>
          <a:xfrm>
            <a:off x="8173505" y="4868108"/>
            <a:ext cx="3431061" cy="1797328"/>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accent5">
                    <a:lumMod val="50000"/>
                  </a:schemeClr>
                </a:solidFill>
                <a:latin typeface="Arial" panose="020B0604020202020204" pitchFamily="34" charset="0"/>
                <a:cs typeface="Arial" panose="020B0604020202020204" pitchFamily="34" charset="0"/>
              </a:rPr>
              <a:t>Барча</a:t>
            </a: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err="1">
                <a:solidFill>
                  <a:schemeClr val="accent5">
                    <a:lumMod val="50000"/>
                  </a:schemeClr>
                </a:solidFill>
                <a:latin typeface="Arial" panose="020B0604020202020204" pitchFamily="34" charset="0"/>
                <a:cs typeface="Arial" panose="020B0604020202020204" pitchFamily="34" charset="0"/>
              </a:rPr>
              <a:t>давлат</a:t>
            </a: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1600" b="1" dirty="0" err="1">
                <a:solidFill>
                  <a:schemeClr val="accent5">
                    <a:lumMod val="50000"/>
                  </a:schemeClr>
                </a:solidFill>
                <a:latin typeface="Arial" panose="020B0604020202020204" pitchFamily="34" charset="0"/>
                <a:cs typeface="Arial" panose="020B0604020202020204" pitchFamily="34" charset="0"/>
              </a:rPr>
              <a:t>органларида</a:t>
            </a:r>
            <a:r>
              <a:rPr lang="ru-RU" sz="1600" b="1" dirty="0">
                <a:solidFill>
                  <a:schemeClr val="accent5">
                    <a:lumMod val="50000"/>
                  </a:schemeClr>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қарор</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қабул</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қилиш</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жараёнлари</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очиқ</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ва</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фақат</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очиқ</a:t>
            </a:r>
            <a:r>
              <a:rPr lang="ru-RU" sz="2000" b="1" dirty="0">
                <a:solidFill>
                  <a:srgbClr val="E36D0B"/>
                </a:solidFill>
                <a:latin typeface="Arial" panose="020B0604020202020204" pitchFamily="34" charset="0"/>
                <a:cs typeface="Arial" panose="020B0604020202020204" pitchFamily="34" charset="0"/>
              </a:rPr>
              <a:t> </a:t>
            </a:r>
            <a:r>
              <a:rPr lang="ru-RU" sz="2000" b="1" dirty="0" err="1">
                <a:solidFill>
                  <a:srgbClr val="E36D0B"/>
                </a:solidFill>
                <a:latin typeface="Arial" panose="020B0604020202020204" pitchFamily="34" charset="0"/>
                <a:cs typeface="Arial" panose="020B0604020202020204" pitchFamily="34" charset="0"/>
              </a:rPr>
              <a:t>бўлишини</a:t>
            </a:r>
            <a:r>
              <a:rPr lang="ru-RU" sz="1600" b="1" dirty="0">
                <a:solidFill>
                  <a:srgbClr val="E36D0B"/>
                </a:solidFill>
                <a:latin typeface="Arial" panose="020B0604020202020204" pitchFamily="34" charset="0"/>
                <a:cs typeface="Arial" panose="020B0604020202020204" pitchFamily="34" charset="0"/>
              </a:rPr>
              <a:t> </a:t>
            </a:r>
            <a:r>
              <a:rPr lang="ru-RU" sz="1600" b="1" dirty="0" err="1">
                <a:solidFill>
                  <a:schemeClr val="accent5">
                    <a:lumMod val="50000"/>
                  </a:schemeClr>
                </a:solidFill>
                <a:latin typeface="Arial" panose="020B0604020202020204" pitchFamily="34" charset="0"/>
                <a:cs typeface="Arial" panose="020B0604020202020204" pitchFamily="34" charset="0"/>
              </a:rPr>
              <a:t>таъминлаш</a:t>
            </a:r>
            <a:r>
              <a:rPr lang="ru-RU" sz="1600" b="1" dirty="0">
                <a:solidFill>
                  <a:schemeClr val="accent5">
                    <a:lumMod val="50000"/>
                  </a:schemeClr>
                </a:solidFill>
                <a:latin typeface="Arial" panose="020B0604020202020204" pitchFamily="34" charset="0"/>
                <a:cs typeface="Arial" panose="020B0604020202020204" pitchFamily="34" charset="0"/>
              </a:rPr>
              <a:t> </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35" y="2107973"/>
            <a:ext cx="1604573" cy="2088953"/>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316" y="2212820"/>
            <a:ext cx="2188504" cy="2087142"/>
          </a:xfrm>
          <a:prstGeom prst="rect">
            <a:avLst/>
          </a:prstGeom>
        </p:spPr>
      </p:pic>
      <p:sp>
        <p:nvSpPr>
          <p:cNvPr id="12" name="Rectangle 4"/>
          <p:cNvSpPr/>
          <p:nvPr/>
        </p:nvSpPr>
        <p:spPr>
          <a:xfrm>
            <a:off x="8030093" y="2286055"/>
            <a:ext cx="3981797" cy="2062103"/>
          </a:xfrm>
          <a:prstGeom prst="rect">
            <a:avLst/>
          </a:prstGeom>
        </p:spPr>
        <p:txBody>
          <a:bodyPr wrap="square">
            <a:spAutoFit/>
          </a:bodyPr>
          <a:lstStyle/>
          <a:p>
            <a:pPr lvl="0" algn="just"/>
            <a: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Коррупцияга қарши курашишга барча давлат органлари, сиёсий партиялар, жамоат ташкилотлари, оммавий ахборот воситалари, умуман, ҳар бир фуқаро сафарбар этилиши зарур.</a:t>
            </a:r>
            <a:endParaRPr lang="en-US" sz="1600" b="1" dirty="0">
              <a:solidFill>
                <a:srgbClr val="FF0000"/>
              </a:solidFill>
              <a:latin typeface="Arial" panose="020B0604020202020204" pitchFamily="34" charset="0"/>
              <a:cs typeface="Arial" panose="020B0604020202020204" pitchFamily="34" charset="0"/>
            </a:endParaRPr>
          </a:p>
          <a:p>
            <a:pPr lvl="0" algn="just"/>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0" algn="r"/>
            <a:r>
              <a:rPr lang="en-US" sz="1600" b="1" i="1" dirty="0">
                <a:solidFill>
                  <a:srgbClr val="002060"/>
                </a:solidFill>
                <a:latin typeface="Arial" panose="020B0604020202020204" pitchFamily="34" charset="0"/>
                <a:cs typeface="Arial" panose="020B0604020202020204" pitchFamily="34" charset="0"/>
              </a:rPr>
              <a:t>Шавкат МИРЗИЁЕВ</a:t>
            </a:r>
            <a:endParaRPr kumimoji="0" lang="en-US" sz="16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92" y="1953562"/>
            <a:ext cx="1764427" cy="1321617"/>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90" y="2545658"/>
            <a:ext cx="807747" cy="837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26050" y="3174310"/>
            <a:ext cx="3283900" cy="1641951"/>
          </a:xfrm>
          <a:prstGeom prst="rect">
            <a:avLst/>
          </a:prstGeom>
        </p:spPr>
      </p:pic>
      <p:pic>
        <p:nvPicPr>
          <p:cNvPr id="7" name="Рисунок 6"/>
          <p:cNvPicPr>
            <a:picLocks noChangeAspect="1"/>
          </p:cNvPicPr>
          <p:nvPr/>
        </p:nvPicPr>
        <p:blipFill>
          <a:blip r:embed="rId2"/>
          <a:stretch>
            <a:fillRect/>
          </a:stretch>
        </p:blipFill>
        <p:spPr>
          <a:xfrm>
            <a:off x="120240" y="2884515"/>
            <a:ext cx="1191983" cy="1191983"/>
          </a:xfrm>
          <a:prstGeom prst="rect">
            <a:avLst/>
          </a:prstGeom>
        </p:spPr>
      </p:pic>
      <p:sp>
        <p:nvSpPr>
          <p:cNvPr id="4" name="Прямоугольник 3"/>
          <p:cNvSpPr/>
          <p:nvPr/>
        </p:nvSpPr>
        <p:spPr>
          <a:xfrm>
            <a:off x="2675467" y="-27045"/>
            <a:ext cx="9516533" cy="11345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2800" b="1" i="0" u="none" strike="noStrike" kern="1200" cap="none" spc="0" normalizeH="0" baseline="0" noProof="0" dirty="0">
                <a:ln>
                  <a:noFill/>
                </a:ln>
                <a:solidFill>
                  <a:prstClr val="white"/>
                </a:solidFill>
                <a:effectLst/>
                <a:uLnTx/>
                <a:uFillTx/>
                <a:latin typeface="Calibri" panose="020F0502020204030204"/>
                <a:ea typeface="+mn-ea"/>
              </a:rPr>
              <a:t>КОРРУПЦИЯГА ҚАРШИ КУРАШИШ</a:t>
            </a:r>
            <a:endParaRPr kumimoji="0" lang="ru-RU"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Title 1"/>
          <p:cNvSpPr txBox="1"/>
          <p:nvPr/>
        </p:nvSpPr>
        <p:spPr>
          <a:xfrm>
            <a:off x="1068310" y="2046081"/>
            <a:ext cx="8665527" cy="1525931"/>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ru-RU" sz="4000" b="0" i="0" u="none" strike="noStrike" kern="1200" cap="none" spc="0" normalizeH="0" baseline="0" noProof="0" dirty="0">
              <a:ln>
                <a:noFill/>
              </a:ln>
              <a:solidFill>
                <a:prstClr val="black"/>
              </a:solidFill>
              <a:effectLst/>
              <a:uLnTx/>
              <a:uFillTx/>
              <a:latin typeface="Trebuchet MS" panose="020B0603020202020204"/>
              <a:ea typeface="+mj-ea"/>
              <a:cs typeface="+mj-cs"/>
            </a:endParaRPr>
          </a:p>
        </p:txBody>
      </p:sp>
      <p:sp>
        <p:nvSpPr>
          <p:cNvPr id="14" name="Прямоугольник с одним вырезанным углом 18"/>
          <p:cNvSpPr/>
          <p:nvPr/>
        </p:nvSpPr>
        <p:spPr>
          <a:xfrm rot="10800000" flipH="1">
            <a:off x="-11450" y="-54422"/>
            <a:ext cx="4120896" cy="1243375"/>
          </a:xfrm>
          <a:custGeom>
            <a:avLst/>
            <a:gdLst>
              <a:gd name="connsiteX0" fmla="*/ 0 w 5738955"/>
              <a:gd name="connsiteY0" fmla="*/ 0 h 1467145"/>
              <a:gd name="connsiteX1" fmla="*/ 5005383 w 5738955"/>
              <a:gd name="connsiteY1" fmla="*/ 0 h 1467145"/>
              <a:gd name="connsiteX2" fmla="*/ 5738955 w 5738955"/>
              <a:gd name="connsiteY2" fmla="*/ 733573 h 1467145"/>
              <a:gd name="connsiteX3" fmla="*/ 5738955 w 5738955"/>
              <a:gd name="connsiteY3" fmla="*/ 1467145 h 1467145"/>
              <a:gd name="connsiteX4" fmla="*/ 0 w 5738955"/>
              <a:gd name="connsiteY4" fmla="*/ 1467145 h 1467145"/>
              <a:gd name="connsiteX5" fmla="*/ 0 w 5738955"/>
              <a:gd name="connsiteY5" fmla="*/ 0 h 1467145"/>
              <a:gd name="connsiteX0-1" fmla="*/ 0 w 5738955"/>
              <a:gd name="connsiteY0-2" fmla="*/ 0 h 1467145"/>
              <a:gd name="connsiteX1-3" fmla="*/ 4225095 w 5738955"/>
              <a:gd name="connsiteY1-4" fmla="*/ 0 h 1467145"/>
              <a:gd name="connsiteX2-5" fmla="*/ 5738955 w 5738955"/>
              <a:gd name="connsiteY2-6" fmla="*/ 733573 h 1467145"/>
              <a:gd name="connsiteX3-7" fmla="*/ 5738955 w 5738955"/>
              <a:gd name="connsiteY3-8" fmla="*/ 1467145 h 1467145"/>
              <a:gd name="connsiteX4-9" fmla="*/ 0 w 5738955"/>
              <a:gd name="connsiteY4-10" fmla="*/ 1467145 h 1467145"/>
              <a:gd name="connsiteX5-11" fmla="*/ 0 w 5738955"/>
              <a:gd name="connsiteY5-12" fmla="*/ 0 h 1467145"/>
              <a:gd name="connsiteX0-13" fmla="*/ 0 w 5738955"/>
              <a:gd name="connsiteY0-14" fmla="*/ 0 h 1467145"/>
              <a:gd name="connsiteX1-15" fmla="*/ 3731223 w 5738955"/>
              <a:gd name="connsiteY1-16" fmla="*/ 7842 h 1467145"/>
              <a:gd name="connsiteX2-17" fmla="*/ 5738955 w 5738955"/>
              <a:gd name="connsiteY2-18" fmla="*/ 733573 h 1467145"/>
              <a:gd name="connsiteX3-19" fmla="*/ 5738955 w 5738955"/>
              <a:gd name="connsiteY3-20" fmla="*/ 1467145 h 1467145"/>
              <a:gd name="connsiteX4-21" fmla="*/ 0 w 5738955"/>
              <a:gd name="connsiteY4-22" fmla="*/ 1467145 h 1467145"/>
              <a:gd name="connsiteX5-23" fmla="*/ 0 w 5738955"/>
              <a:gd name="connsiteY5-24" fmla="*/ 0 h 1467145"/>
              <a:gd name="connsiteX0-25" fmla="*/ 0 w 5738955"/>
              <a:gd name="connsiteY0-26" fmla="*/ 0 h 1467145"/>
              <a:gd name="connsiteX1-27" fmla="*/ 3731223 w 5738955"/>
              <a:gd name="connsiteY1-28" fmla="*/ 7842 h 1467145"/>
              <a:gd name="connsiteX2-29" fmla="*/ 5729874 w 5738955"/>
              <a:gd name="connsiteY2-30" fmla="*/ 1444454 h 1467145"/>
              <a:gd name="connsiteX3-31" fmla="*/ 5738955 w 5738955"/>
              <a:gd name="connsiteY3-32" fmla="*/ 1467145 h 1467145"/>
              <a:gd name="connsiteX4-33" fmla="*/ 0 w 5738955"/>
              <a:gd name="connsiteY4-34" fmla="*/ 1467145 h 1467145"/>
              <a:gd name="connsiteX5-35" fmla="*/ 0 w 5738955"/>
              <a:gd name="connsiteY5-36" fmla="*/ 0 h 14671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38955" h="1467145">
                <a:moveTo>
                  <a:pt x="0" y="0"/>
                </a:moveTo>
                <a:lnTo>
                  <a:pt x="3731223" y="7842"/>
                </a:lnTo>
                <a:lnTo>
                  <a:pt x="5729874" y="1444454"/>
                </a:lnTo>
                <a:lnTo>
                  <a:pt x="5738955" y="1467145"/>
                </a:lnTo>
                <a:lnTo>
                  <a:pt x="0" y="146714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Скругленный прямоугольник 7"/>
          <p:cNvSpPr/>
          <p:nvPr/>
        </p:nvSpPr>
        <p:spPr>
          <a:xfrm>
            <a:off x="120240" y="3908564"/>
            <a:ext cx="4236033" cy="26843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000" dirty="0" err="1">
                <a:solidFill>
                  <a:prstClr val="white"/>
                </a:solidFill>
              </a:rPr>
              <a:t>Давлат</a:t>
            </a:r>
            <a:r>
              <a:rPr lang="ru-RU" sz="2000" dirty="0">
                <a:solidFill>
                  <a:prstClr val="white"/>
                </a:solidFill>
              </a:rPr>
              <a:t> </a:t>
            </a:r>
            <a:r>
              <a:rPr lang="ru-RU" sz="2000" dirty="0" err="1">
                <a:solidFill>
                  <a:prstClr val="white"/>
                </a:solidFill>
              </a:rPr>
              <a:t>идоралари</a:t>
            </a:r>
            <a:r>
              <a:rPr lang="ru-RU" sz="2000" dirty="0">
                <a:solidFill>
                  <a:prstClr val="white"/>
                </a:solidFill>
              </a:rPr>
              <a:t> </a:t>
            </a:r>
            <a:r>
              <a:rPr lang="ru-RU" sz="2000" dirty="0" err="1">
                <a:solidFill>
                  <a:prstClr val="white"/>
                </a:solidFill>
              </a:rPr>
              <a:t>бюджетдан</a:t>
            </a:r>
            <a:r>
              <a:rPr lang="ru-RU" sz="2000" dirty="0">
                <a:solidFill>
                  <a:prstClr val="white"/>
                </a:solidFill>
              </a:rPr>
              <a:t> </a:t>
            </a:r>
            <a:r>
              <a:rPr lang="ru-RU" sz="2000" dirty="0" err="1">
                <a:solidFill>
                  <a:prstClr val="white"/>
                </a:solidFill>
              </a:rPr>
              <a:t>ташқари</a:t>
            </a:r>
            <a:r>
              <a:rPr lang="ru-RU" sz="2000" dirty="0">
                <a:solidFill>
                  <a:prstClr val="white"/>
                </a:solidFill>
              </a:rPr>
              <a:t> </a:t>
            </a:r>
            <a:r>
              <a:rPr lang="ru-RU" sz="2000" dirty="0" err="1">
                <a:solidFill>
                  <a:prstClr val="white"/>
                </a:solidFill>
              </a:rPr>
              <a:t>жамғармаларининг</a:t>
            </a:r>
            <a:r>
              <a:rPr lang="ru-RU" sz="2000" dirty="0">
                <a:solidFill>
                  <a:prstClr val="white"/>
                </a:solidFill>
              </a:rPr>
              <a:t> </a:t>
            </a:r>
            <a:r>
              <a:rPr lang="ru-RU" sz="2000" dirty="0" err="1">
                <a:solidFill>
                  <a:prstClr val="white"/>
                </a:solidFill>
              </a:rPr>
              <a:t>даромад</a:t>
            </a:r>
            <a:r>
              <a:rPr lang="ru-RU" sz="2000" dirty="0">
                <a:solidFill>
                  <a:prstClr val="white"/>
                </a:solidFill>
              </a:rPr>
              <a:t> </a:t>
            </a:r>
            <a:r>
              <a:rPr lang="ru-RU" sz="2000" dirty="0" err="1">
                <a:solidFill>
                  <a:prstClr val="white"/>
                </a:solidFill>
              </a:rPr>
              <a:t>ва</a:t>
            </a:r>
            <a:r>
              <a:rPr lang="ru-RU" sz="2000" dirty="0">
                <a:solidFill>
                  <a:prstClr val="white"/>
                </a:solidFill>
              </a:rPr>
              <a:t> </a:t>
            </a:r>
            <a:r>
              <a:rPr lang="ru-RU" sz="2000" dirty="0" err="1">
                <a:solidFill>
                  <a:prstClr val="white"/>
                </a:solidFill>
              </a:rPr>
              <a:t>харажатлари</a:t>
            </a:r>
            <a:r>
              <a:rPr lang="ru-RU" sz="2000" dirty="0">
                <a:solidFill>
                  <a:prstClr val="white"/>
                </a:solidFill>
              </a:rPr>
              <a:t>, </a:t>
            </a:r>
            <a:r>
              <a:rPr lang="ru-RU" sz="2000" dirty="0" err="1">
                <a:solidFill>
                  <a:prstClr val="white"/>
                </a:solidFill>
              </a:rPr>
              <a:t>давлат</a:t>
            </a:r>
            <a:r>
              <a:rPr lang="ru-RU" sz="2000" dirty="0">
                <a:solidFill>
                  <a:prstClr val="white"/>
                </a:solidFill>
              </a:rPr>
              <a:t> </a:t>
            </a:r>
            <a:r>
              <a:rPr lang="ru-RU" sz="2000" dirty="0" err="1">
                <a:solidFill>
                  <a:prstClr val="white"/>
                </a:solidFill>
              </a:rPr>
              <a:t>улушига</a:t>
            </a:r>
            <a:r>
              <a:rPr lang="ru-RU" sz="2000" dirty="0">
                <a:solidFill>
                  <a:prstClr val="white"/>
                </a:solidFill>
              </a:rPr>
              <a:t> </a:t>
            </a:r>
            <a:r>
              <a:rPr lang="ru-RU" sz="2000" dirty="0" err="1">
                <a:solidFill>
                  <a:prstClr val="white"/>
                </a:solidFill>
              </a:rPr>
              <a:t>эга</a:t>
            </a:r>
            <a:r>
              <a:rPr lang="ru-RU" sz="2000" dirty="0">
                <a:solidFill>
                  <a:prstClr val="white"/>
                </a:solidFill>
              </a:rPr>
              <a:t> </a:t>
            </a:r>
            <a:r>
              <a:rPr lang="ru-RU" sz="2000" dirty="0" err="1">
                <a:solidFill>
                  <a:prstClr val="white"/>
                </a:solidFill>
              </a:rPr>
              <a:t>бўлган</a:t>
            </a:r>
            <a:r>
              <a:rPr lang="ru-RU" sz="2000" dirty="0">
                <a:solidFill>
                  <a:prstClr val="white"/>
                </a:solidFill>
              </a:rPr>
              <a:t> </a:t>
            </a:r>
            <a:r>
              <a:rPr lang="ru-RU" sz="2000" dirty="0" err="1">
                <a:solidFill>
                  <a:prstClr val="white"/>
                </a:solidFill>
              </a:rPr>
              <a:t>ташкилотлар</a:t>
            </a:r>
            <a:r>
              <a:rPr lang="ru-RU" sz="2000" dirty="0">
                <a:solidFill>
                  <a:prstClr val="white"/>
                </a:solidFill>
              </a:rPr>
              <a:t> </a:t>
            </a:r>
            <a:r>
              <a:rPr lang="ru-RU" sz="2000" b="1" dirty="0" err="1">
                <a:solidFill>
                  <a:srgbClr val="FF0000"/>
                </a:solidFill>
              </a:rPr>
              <a:t>харидлари</a:t>
            </a:r>
            <a:r>
              <a:rPr lang="ru-RU" sz="2000" b="1" dirty="0">
                <a:solidFill>
                  <a:srgbClr val="FF0000"/>
                </a:solidFill>
              </a:rPr>
              <a:t>, </a:t>
            </a:r>
            <a:r>
              <a:rPr lang="ru-RU" sz="2000" b="1" dirty="0" err="1">
                <a:solidFill>
                  <a:srgbClr val="FF0000"/>
                </a:solidFill>
              </a:rPr>
              <a:t>давлат</a:t>
            </a:r>
            <a:r>
              <a:rPr lang="ru-RU" sz="2000" b="1" dirty="0">
                <a:solidFill>
                  <a:srgbClr val="FF0000"/>
                </a:solidFill>
              </a:rPr>
              <a:t> субсидия </a:t>
            </a:r>
            <a:r>
              <a:rPr lang="ru-RU" sz="2000" b="1" dirty="0" err="1">
                <a:solidFill>
                  <a:srgbClr val="FF0000"/>
                </a:solidFill>
              </a:rPr>
              <a:t>ва</a:t>
            </a:r>
            <a:r>
              <a:rPr lang="ru-RU" sz="2000" b="1" dirty="0">
                <a:solidFill>
                  <a:srgbClr val="FF0000"/>
                </a:solidFill>
              </a:rPr>
              <a:t> </a:t>
            </a:r>
            <a:r>
              <a:rPr lang="ru-RU" sz="2000" b="1" dirty="0" err="1">
                <a:solidFill>
                  <a:srgbClr val="FF0000"/>
                </a:solidFill>
              </a:rPr>
              <a:t>грантларига</a:t>
            </a:r>
            <a:r>
              <a:rPr lang="ru-RU" sz="2000" b="1" dirty="0">
                <a:solidFill>
                  <a:srgbClr val="FF0000"/>
                </a:solidFill>
              </a:rPr>
              <a:t> </a:t>
            </a:r>
            <a:r>
              <a:rPr lang="ru-RU" sz="2000" b="1" dirty="0" err="1">
                <a:solidFill>
                  <a:srgbClr val="FF0000"/>
                </a:solidFill>
              </a:rPr>
              <a:t>оид</a:t>
            </a:r>
            <a:r>
              <a:rPr lang="ru-RU" sz="2000" b="1" dirty="0">
                <a:solidFill>
                  <a:srgbClr val="FF0000"/>
                </a:solidFill>
              </a:rPr>
              <a:t> </a:t>
            </a:r>
            <a:r>
              <a:rPr lang="ru-RU" sz="2000" b="1" dirty="0" err="1">
                <a:solidFill>
                  <a:srgbClr val="FF0000"/>
                </a:solidFill>
              </a:rPr>
              <a:t>маълумотларни</a:t>
            </a:r>
            <a:r>
              <a:rPr lang="ru-RU" sz="2000" b="1" dirty="0">
                <a:solidFill>
                  <a:srgbClr val="FF0000"/>
                </a:solidFill>
              </a:rPr>
              <a:t> </a:t>
            </a:r>
            <a:r>
              <a:rPr lang="ru-RU" sz="2000" dirty="0" err="1">
                <a:solidFill>
                  <a:prstClr val="white"/>
                </a:solidFill>
              </a:rPr>
              <a:t>эълон</a:t>
            </a:r>
            <a:r>
              <a:rPr lang="ru-RU" sz="2000" dirty="0">
                <a:solidFill>
                  <a:prstClr val="white"/>
                </a:solidFill>
              </a:rPr>
              <a:t> </a:t>
            </a:r>
            <a:r>
              <a:rPr lang="ru-RU" sz="2000" dirty="0" err="1">
                <a:solidFill>
                  <a:prstClr val="white"/>
                </a:solidFill>
              </a:rPr>
              <a:t>қилиш</a:t>
            </a:r>
            <a:r>
              <a:rPr lang="ru-RU" sz="2000" dirty="0">
                <a:solidFill>
                  <a:prstClr val="white"/>
                </a:solidFill>
              </a:rPr>
              <a:t> </a:t>
            </a:r>
            <a:r>
              <a:rPr lang="ru-RU" sz="2000" dirty="0" err="1">
                <a:solidFill>
                  <a:prstClr val="white"/>
                </a:solidFill>
              </a:rPr>
              <a:t>амалиётини</a:t>
            </a:r>
            <a:r>
              <a:rPr lang="ru-RU" sz="2000" dirty="0">
                <a:solidFill>
                  <a:prstClr val="white"/>
                </a:solidFill>
              </a:rPr>
              <a:t> </a:t>
            </a:r>
            <a:r>
              <a:rPr lang="ru-RU" sz="2000" dirty="0" err="1">
                <a:solidFill>
                  <a:prstClr val="white"/>
                </a:solidFill>
              </a:rPr>
              <a:t>йўлга</a:t>
            </a:r>
            <a:r>
              <a:rPr lang="ru-RU" sz="2000" dirty="0">
                <a:solidFill>
                  <a:prstClr val="white"/>
                </a:solidFill>
              </a:rPr>
              <a:t> </a:t>
            </a:r>
            <a:r>
              <a:rPr lang="ru-RU" sz="2000" dirty="0" err="1">
                <a:solidFill>
                  <a:prstClr val="white"/>
                </a:solidFill>
              </a:rPr>
              <a:t>қўйиш</a:t>
            </a:r>
            <a:endParaRPr kumimoji="0" lang="ru-RU"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Рисунок 1"/>
          <p:cNvPicPr>
            <a:picLocks noChangeAspect="1"/>
          </p:cNvPicPr>
          <p:nvPr/>
        </p:nvPicPr>
        <p:blipFill>
          <a:blip r:embed="rId3"/>
          <a:stretch>
            <a:fillRect/>
          </a:stretch>
        </p:blipFill>
        <p:spPr>
          <a:xfrm>
            <a:off x="1791251" y="1314319"/>
            <a:ext cx="3328679" cy="2014329"/>
          </a:xfrm>
          <a:prstGeom prst="rect">
            <a:avLst/>
          </a:prstGeom>
        </p:spPr>
      </p:pic>
      <p:pic>
        <p:nvPicPr>
          <p:cNvPr id="12" name="Рисунок 11"/>
          <p:cNvPicPr>
            <a:picLocks noChangeAspect="1"/>
          </p:cNvPicPr>
          <p:nvPr/>
        </p:nvPicPr>
        <p:blipFill>
          <a:blip r:embed="rId4"/>
          <a:stretch>
            <a:fillRect/>
          </a:stretch>
        </p:blipFill>
        <p:spPr>
          <a:xfrm>
            <a:off x="9730811" y="1881179"/>
            <a:ext cx="2334771" cy="2498990"/>
          </a:xfrm>
          <a:prstGeom prst="rect">
            <a:avLst/>
          </a:prstGeom>
        </p:spPr>
      </p:pic>
      <p:pic>
        <p:nvPicPr>
          <p:cNvPr id="18" name="Рисунок 17"/>
          <p:cNvPicPr>
            <a:picLocks noChangeAspect="1"/>
          </p:cNvPicPr>
          <p:nvPr/>
        </p:nvPicPr>
        <p:blipFill>
          <a:blip r:embed="rId5"/>
          <a:stretch>
            <a:fillRect/>
          </a:stretch>
        </p:blipFill>
        <p:spPr>
          <a:xfrm rot="5400000">
            <a:off x="7700882" y="3328648"/>
            <a:ext cx="986463" cy="986463"/>
          </a:xfrm>
          <a:prstGeom prst="rect">
            <a:avLst/>
          </a:prstGeom>
        </p:spPr>
      </p:pic>
      <p:sp>
        <p:nvSpPr>
          <p:cNvPr id="16" name="Овал 15"/>
          <p:cNvSpPr/>
          <p:nvPr/>
        </p:nvSpPr>
        <p:spPr>
          <a:xfrm>
            <a:off x="6287210" y="4418559"/>
            <a:ext cx="4174433" cy="21392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Маҳаллий давлат ҳокимияти идораларининг қарорларини ҳисобга қўйиш ва эълон қилиш бўйича </a:t>
            </a:r>
            <a:r>
              <a:rPr lang="en-US" dirty="0">
                <a:solidFill>
                  <a:srgbClr val="FF0000"/>
                </a:solidFill>
              </a:rPr>
              <a:t>электрон ахборот тизими </a:t>
            </a:r>
            <a:r>
              <a:rPr lang="en-US" dirty="0"/>
              <a:t>жорий этилади</a:t>
            </a:r>
            <a:endParaRPr lang="ru-RU" dirty="0"/>
          </a:p>
        </p:txBody>
      </p:sp>
      <p:sp>
        <p:nvSpPr>
          <p:cNvPr id="10" name="Овал 9"/>
          <p:cNvSpPr/>
          <p:nvPr/>
        </p:nvSpPr>
        <p:spPr>
          <a:xfrm>
            <a:off x="6440323" y="1503937"/>
            <a:ext cx="3282658" cy="172126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Хокимларнинг қ</a:t>
            </a:r>
            <a:r>
              <a:rPr lang="ru-RU" dirty="0" err="1"/>
              <a:t>арор</a:t>
            </a:r>
            <a:r>
              <a:rPr lang="ru-RU" dirty="0"/>
              <a:t> </a:t>
            </a:r>
            <a:r>
              <a:rPr lang="ru-RU" dirty="0" err="1"/>
              <a:t>қабул</a:t>
            </a:r>
            <a:r>
              <a:rPr lang="ru-RU" dirty="0"/>
              <a:t> </a:t>
            </a:r>
            <a:r>
              <a:rPr lang="ru-RU" dirty="0" err="1"/>
              <a:t>қилишида</a:t>
            </a:r>
            <a:r>
              <a:rPr lang="ru-RU" dirty="0"/>
              <a:t> </a:t>
            </a:r>
            <a:r>
              <a:rPr lang="ru-RU" dirty="0" err="1">
                <a:solidFill>
                  <a:srgbClr val="FF0000"/>
                </a:solidFill>
              </a:rPr>
              <a:t>очиқликни</a:t>
            </a:r>
            <a:r>
              <a:rPr lang="ru-RU" dirty="0"/>
              <a:t> </a:t>
            </a:r>
            <a:r>
              <a:rPr lang="ru-RU" dirty="0" err="1"/>
              <a:t>таъминлаш</a:t>
            </a:r>
            <a:endParaRPr lang="ru-RU" dirty="0"/>
          </a:p>
        </p:txBody>
      </p:sp>
      <p:pic>
        <p:nvPicPr>
          <p:cNvPr id="17" name="Рисунок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4" y="1458325"/>
            <a:ext cx="1764427" cy="1321617"/>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90" y="2046081"/>
            <a:ext cx="807747" cy="83722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15598"/>
            <a:ext cx="9905998" cy="12407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dirty="0">
                <a:solidFill>
                  <a:schemeClr val="bg1"/>
                </a:solidFill>
                <a:latin typeface="Times New Roman" panose="02020603050405020304" pitchFamily="18" charset="0"/>
                <a:cs typeface="Times New Roman" panose="02020603050405020304" pitchFamily="18" charset="0"/>
              </a:rPr>
              <a:t>Коррупцияга қарши курашда давлат сиёсатининг устувор йўналишлари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1412" y="1615440"/>
            <a:ext cx="9905999" cy="4413126"/>
          </a:xfrm>
        </p:spPr>
        <p:style>
          <a:lnRef idx="1">
            <a:schemeClr val="accent5"/>
          </a:lnRef>
          <a:fillRef idx="2">
            <a:schemeClr val="accent5"/>
          </a:fillRef>
          <a:effectRef idx="1">
            <a:schemeClr val="accent5"/>
          </a:effectRef>
          <a:fontRef idx="minor">
            <a:schemeClr val="dk1"/>
          </a:fontRef>
        </p:style>
        <p:txBody>
          <a:bodyPr/>
          <a:lstStyle/>
          <a:p>
            <a:pPr algn="just"/>
            <a:r>
              <a:rPr lang="en-US" dirty="0">
                <a:solidFill>
                  <a:schemeClr val="bg1"/>
                </a:solidFill>
                <a:latin typeface="Times New Roman" panose="02020603050405020304" pitchFamily="18" charset="0"/>
                <a:cs typeface="Times New Roman" panose="02020603050405020304" pitchFamily="18" charset="0"/>
              </a:rPr>
              <a:t>Бугунги кунда мустақил Ўзбекистон Республикаси ўтиш даври ва бозор муносабатларини тўла амалга ошириш йўлидан борар экан коррупция ва жиноятчиликнинг кўпгина турлари бу жараёнга салбий таъсир кўрсатиб келаётганлиги ҳеч кимга сир эмас. </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Барча мамлакатларда бўлгани сингари коррупция ва жиноятчиликнинг кўпгина турлари Ўзбекистон Республикасининг ички тизимида чуқур ва мустаҳкам уя қуриб олган. Ўзбекистон уюшган жиноятчиликнинг “</a:t>
            </a:r>
            <a:r>
              <a:rPr lang="en-US" b="1" dirty="0">
                <a:solidFill>
                  <a:schemeClr val="accent3">
                    <a:lumMod val="50000"/>
                  </a:schemeClr>
                </a:solidFill>
                <a:latin typeface="Times New Roman" panose="02020603050405020304" pitchFamily="18" charset="0"/>
                <a:cs typeface="Times New Roman" panose="02020603050405020304" pitchFamily="18" charset="0"/>
              </a:rPr>
              <a:t>яширин иқтисодиёт</a:t>
            </a:r>
            <a:r>
              <a:rPr lang="en-US" dirty="0">
                <a:solidFill>
                  <a:schemeClr val="bg1"/>
                </a:solidFill>
                <a:latin typeface="Times New Roman" panose="02020603050405020304" pitchFamily="18" charset="0"/>
                <a:cs typeface="Times New Roman" panose="02020603050405020304" pitchFamily="18" charset="0"/>
              </a:rPr>
              <a:t>", нарко бизнес, терроризм усулларидан фойдаланиш, фахш савдоси каби турларидан ҳоли мамлакат эмас.</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308" y="291313"/>
            <a:ext cx="10422541" cy="100341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br>
              <a:rPr lang="ru-RU" sz="2800" b="1" dirty="0">
                <a:solidFill>
                  <a:srgbClr val="333333"/>
                </a:solidFill>
                <a:latin typeface="Sputnik"/>
              </a:rPr>
            </a:br>
            <a:r>
              <a:rPr lang="ru-RU" sz="2800" b="1" dirty="0" err="1">
                <a:solidFill>
                  <a:srgbClr val="333333"/>
                </a:solidFill>
                <a:latin typeface="Sputnik"/>
              </a:rPr>
              <a:t>Ўзбекистон</a:t>
            </a:r>
            <a:r>
              <a:rPr lang="ru-RU" sz="2800" b="1" dirty="0">
                <a:solidFill>
                  <a:srgbClr val="333333"/>
                </a:solidFill>
                <a:latin typeface="Sputnik"/>
              </a:rPr>
              <a:t> коррупция </a:t>
            </a:r>
            <a:r>
              <a:rPr lang="ru-RU" sz="2800" b="1" dirty="0" err="1">
                <a:solidFill>
                  <a:srgbClr val="333333"/>
                </a:solidFill>
                <a:latin typeface="Sputnik"/>
              </a:rPr>
              <a:t>рейтингида</a:t>
            </a:r>
            <a:r>
              <a:rPr lang="ru-RU" sz="2800" b="1" dirty="0">
                <a:solidFill>
                  <a:srgbClr val="333333"/>
                </a:solidFill>
                <a:latin typeface="Sputnik"/>
              </a:rPr>
              <a:t> </a:t>
            </a:r>
            <a:r>
              <a:rPr lang="ru-RU" sz="2800" b="1" dirty="0" err="1">
                <a:solidFill>
                  <a:srgbClr val="333333"/>
                </a:solidFill>
                <a:latin typeface="Sputnik"/>
              </a:rPr>
              <a:t>нечанчи</a:t>
            </a:r>
            <a:r>
              <a:rPr lang="ru-RU" sz="2800" b="1" dirty="0">
                <a:solidFill>
                  <a:srgbClr val="333333"/>
                </a:solidFill>
                <a:latin typeface="Sputnik"/>
              </a:rPr>
              <a:t> </a:t>
            </a:r>
            <a:r>
              <a:rPr lang="ru-RU" sz="2800" b="1" dirty="0" err="1">
                <a:solidFill>
                  <a:srgbClr val="333333"/>
                </a:solidFill>
                <a:latin typeface="Sputnik"/>
              </a:rPr>
              <a:t>ўринда</a:t>
            </a:r>
            <a:r>
              <a:rPr lang="ru-RU" sz="2800" b="1" dirty="0">
                <a:solidFill>
                  <a:srgbClr val="333333"/>
                </a:solidFill>
                <a:latin typeface="Sputnik"/>
              </a:rPr>
              <a:t>?</a:t>
            </a:r>
            <a:br>
              <a:rPr lang="ru-RU" sz="2800" b="1" dirty="0">
                <a:solidFill>
                  <a:srgbClr val="333333"/>
                </a:solidFill>
                <a:latin typeface="Sputnik"/>
              </a:rPr>
            </a:br>
            <a:r>
              <a:rPr lang="ru-RU" sz="2800" b="1" dirty="0">
                <a:solidFill>
                  <a:srgbClr val="333333"/>
                </a:solidFill>
                <a:latin typeface="Sputnik"/>
              </a:rPr>
              <a:t>(</a:t>
            </a:r>
            <a:r>
              <a:rPr lang="ru-RU" sz="2800" b="1" i="1" u="sng" dirty="0">
                <a:solidFill>
                  <a:srgbClr val="7030A0"/>
                </a:solidFill>
                <a:latin typeface="PT_Root_UI"/>
              </a:rPr>
              <a:t>23.01.2020</a:t>
            </a:r>
            <a:r>
              <a:rPr lang="ru-RU" sz="2800" b="1" dirty="0">
                <a:solidFill>
                  <a:schemeClr val="bg1"/>
                </a:solidFill>
                <a:latin typeface="PT_Root_UI"/>
              </a:rPr>
              <a:t>)</a:t>
            </a:r>
            <a:br>
              <a:rPr lang="ru-RU" sz="2800" dirty="0">
                <a:solidFill>
                  <a:srgbClr val="878787"/>
                </a:solidFill>
                <a:latin typeface="PT_Root_UI"/>
              </a:rPr>
            </a:br>
            <a:endParaRPr lang="ru-RU" sz="2800" dirty="0"/>
          </a:p>
        </p:txBody>
      </p:sp>
      <p:sp>
        <p:nvSpPr>
          <p:cNvPr id="3" name="Объект 2"/>
          <p:cNvSpPr>
            <a:spLocks noGrp="1"/>
          </p:cNvSpPr>
          <p:nvPr>
            <p:ph idx="1"/>
          </p:nvPr>
        </p:nvSpPr>
        <p:spPr>
          <a:xfrm>
            <a:off x="3042605" y="1359462"/>
            <a:ext cx="8569466" cy="5203179"/>
          </a:xfrm>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r>
              <a:rPr lang="en-US" dirty="0">
                <a:solidFill>
                  <a:srgbClr val="000000"/>
                </a:solidFill>
                <a:latin typeface="PT_Root_UI"/>
              </a:rPr>
              <a:t>Transparency International </a:t>
            </a:r>
            <a:r>
              <a:rPr lang="ru-RU" dirty="0" err="1">
                <a:solidFill>
                  <a:srgbClr val="000000"/>
                </a:solidFill>
                <a:latin typeface="PT_Root_UI"/>
              </a:rPr>
              <a:t>халқаро</a:t>
            </a:r>
            <a:r>
              <a:rPr lang="ru-RU" dirty="0">
                <a:solidFill>
                  <a:srgbClr val="000000"/>
                </a:solidFill>
                <a:latin typeface="PT_Root_UI"/>
              </a:rPr>
              <a:t> </a:t>
            </a:r>
            <a:r>
              <a:rPr lang="ru-RU" dirty="0" err="1">
                <a:solidFill>
                  <a:srgbClr val="000000"/>
                </a:solidFill>
                <a:latin typeface="PT_Root_UI"/>
              </a:rPr>
              <a:t>нодавлат</a:t>
            </a:r>
            <a:r>
              <a:rPr lang="ru-RU" dirty="0">
                <a:solidFill>
                  <a:srgbClr val="000000"/>
                </a:solidFill>
                <a:latin typeface="PT_Root_UI"/>
              </a:rPr>
              <a:t> </a:t>
            </a:r>
            <a:r>
              <a:rPr lang="ru-RU" dirty="0" err="1">
                <a:solidFill>
                  <a:srgbClr val="000000"/>
                </a:solidFill>
                <a:latin typeface="PT_Root_UI"/>
              </a:rPr>
              <a:t>ташкилоти</a:t>
            </a:r>
            <a:r>
              <a:rPr lang="ru-RU" dirty="0">
                <a:solidFill>
                  <a:srgbClr val="000000"/>
                </a:solidFill>
                <a:latin typeface="PT_Root_UI"/>
              </a:rPr>
              <a:t> </a:t>
            </a:r>
            <a:r>
              <a:rPr lang="ru-RU" dirty="0" err="1">
                <a:solidFill>
                  <a:srgbClr val="000000"/>
                </a:solidFill>
                <a:latin typeface="PT_Root_UI"/>
              </a:rPr>
              <a:t>томонидан</a:t>
            </a:r>
            <a:r>
              <a:rPr lang="ru-RU" dirty="0">
                <a:solidFill>
                  <a:srgbClr val="000000"/>
                </a:solidFill>
                <a:latin typeface="PT_Root_UI"/>
              </a:rPr>
              <a:t> </a:t>
            </a:r>
            <a:r>
              <a:rPr lang="ru-RU" dirty="0" err="1">
                <a:solidFill>
                  <a:srgbClr val="000000"/>
                </a:solidFill>
                <a:latin typeface="PT_Root_UI"/>
              </a:rPr>
              <a:t>юритиладиган</a:t>
            </a:r>
            <a:r>
              <a:rPr lang="ru-RU" dirty="0">
                <a:solidFill>
                  <a:srgbClr val="000000"/>
                </a:solidFill>
                <a:latin typeface="PT_Root_UI"/>
              </a:rPr>
              <a:t> “</a:t>
            </a:r>
            <a:r>
              <a:rPr lang="ru-RU" dirty="0" err="1">
                <a:solidFill>
                  <a:srgbClr val="000000"/>
                </a:solidFill>
                <a:latin typeface="PT_Root_UI"/>
              </a:rPr>
              <a:t>Коррупцияни</a:t>
            </a:r>
            <a:r>
              <a:rPr lang="ru-RU" dirty="0">
                <a:solidFill>
                  <a:srgbClr val="000000"/>
                </a:solidFill>
                <a:latin typeface="PT_Root_UI"/>
              </a:rPr>
              <a:t> </a:t>
            </a:r>
            <a:r>
              <a:rPr lang="ru-RU" dirty="0" err="1">
                <a:solidFill>
                  <a:srgbClr val="000000"/>
                </a:solidFill>
                <a:latin typeface="PT_Root_UI"/>
              </a:rPr>
              <a:t>тасаввур</a:t>
            </a:r>
            <a:r>
              <a:rPr lang="ru-RU" dirty="0">
                <a:solidFill>
                  <a:srgbClr val="000000"/>
                </a:solidFill>
                <a:latin typeface="PT_Root_UI"/>
              </a:rPr>
              <a:t> </a:t>
            </a:r>
            <a:r>
              <a:rPr lang="ru-RU" dirty="0" err="1">
                <a:solidFill>
                  <a:srgbClr val="000000"/>
                </a:solidFill>
                <a:latin typeface="PT_Root_UI"/>
              </a:rPr>
              <a:t>қилиш</a:t>
            </a:r>
            <a:r>
              <a:rPr lang="ru-RU" dirty="0">
                <a:solidFill>
                  <a:srgbClr val="000000"/>
                </a:solidFill>
                <a:latin typeface="PT_Root_UI"/>
              </a:rPr>
              <a:t> 2019” </a:t>
            </a:r>
            <a:r>
              <a:rPr lang="ru-RU" dirty="0" err="1">
                <a:solidFill>
                  <a:srgbClr val="000000"/>
                </a:solidFill>
                <a:latin typeface="PT_Root_UI"/>
              </a:rPr>
              <a:t>индекси</a:t>
            </a:r>
            <a:r>
              <a:rPr lang="ru-RU" dirty="0">
                <a:solidFill>
                  <a:srgbClr val="000000"/>
                </a:solidFill>
                <a:latin typeface="PT_Root_UI"/>
              </a:rPr>
              <a:t> </a:t>
            </a:r>
            <a:r>
              <a:rPr lang="ru-RU" dirty="0" err="1">
                <a:solidFill>
                  <a:srgbClr val="000000"/>
                </a:solidFill>
                <a:latin typeface="PT_Root_UI"/>
              </a:rPr>
              <a:t>бўйича</a:t>
            </a:r>
            <a:r>
              <a:rPr lang="ru-RU" dirty="0">
                <a:solidFill>
                  <a:srgbClr val="000000"/>
                </a:solidFill>
                <a:latin typeface="PT_Root_UI"/>
              </a:rPr>
              <a:t> </a:t>
            </a:r>
            <a:r>
              <a:rPr lang="ru-RU" dirty="0" err="1">
                <a:solidFill>
                  <a:srgbClr val="000000"/>
                </a:solidFill>
                <a:latin typeface="PT_Root_UI"/>
              </a:rPr>
              <a:t>навбатдаги</a:t>
            </a:r>
            <a:r>
              <a:rPr lang="ru-RU" dirty="0">
                <a:solidFill>
                  <a:srgbClr val="000000"/>
                </a:solidFill>
                <a:latin typeface="PT_Root_UI"/>
              </a:rPr>
              <a:t> </a:t>
            </a:r>
            <a:r>
              <a:rPr lang="ru-RU" b="1" dirty="0" err="1">
                <a:solidFill>
                  <a:schemeClr val="accent3">
                    <a:lumMod val="50000"/>
                  </a:schemeClr>
                </a:solidFill>
                <a:latin typeface="PT_Root_UI"/>
                <a:hlinkClick r:id="rId1"/>
              </a:rPr>
              <a:t>ҳисобот</a:t>
            </a:r>
            <a:r>
              <a:rPr lang="ru-RU" dirty="0" err="1">
                <a:solidFill>
                  <a:srgbClr val="000000"/>
                </a:solidFill>
                <a:latin typeface="PT_Root_UI"/>
              </a:rPr>
              <a:t>ини</a:t>
            </a:r>
            <a:r>
              <a:rPr lang="ru-RU" dirty="0">
                <a:solidFill>
                  <a:srgbClr val="000000"/>
                </a:solidFill>
                <a:latin typeface="PT_Root_UI"/>
              </a:rPr>
              <a:t> </a:t>
            </a:r>
            <a:r>
              <a:rPr lang="ru-RU" dirty="0" err="1">
                <a:solidFill>
                  <a:srgbClr val="000000"/>
                </a:solidFill>
                <a:latin typeface="PT_Root_UI"/>
              </a:rPr>
              <a:t>эълон</a:t>
            </a:r>
            <a:r>
              <a:rPr lang="ru-RU" dirty="0">
                <a:solidFill>
                  <a:srgbClr val="000000"/>
                </a:solidFill>
                <a:latin typeface="PT_Root_UI"/>
              </a:rPr>
              <a:t> </a:t>
            </a:r>
            <a:r>
              <a:rPr lang="ru-RU" dirty="0" err="1">
                <a:solidFill>
                  <a:srgbClr val="000000"/>
                </a:solidFill>
                <a:latin typeface="PT_Root_UI"/>
              </a:rPr>
              <a:t>қилди</a:t>
            </a:r>
            <a:r>
              <a:rPr lang="ru-RU" dirty="0">
                <a:solidFill>
                  <a:srgbClr val="000000"/>
                </a:solidFill>
                <a:latin typeface="PT_Root_UI"/>
              </a:rPr>
              <a:t>. </a:t>
            </a:r>
            <a:r>
              <a:rPr lang="ru-RU" dirty="0" err="1">
                <a:solidFill>
                  <a:srgbClr val="000000"/>
                </a:solidFill>
                <a:latin typeface="PT_Root_UI"/>
              </a:rPr>
              <a:t>Ҳисоботга</a:t>
            </a:r>
            <a:r>
              <a:rPr lang="ru-RU" dirty="0">
                <a:solidFill>
                  <a:srgbClr val="000000"/>
                </a:solidFill>
                <a:latin typeface="PT_Root_UI"/>
              </a:rPr>
              <a:t> </a:t>
            </a:r>
            <a:r>
              <a:rPr lang="ru-RU" dirty="0" err="1">
                <a:solidFill>
                  <a:srgbClr val="000000"/>
                </a:solidFill>
                <a:latin typeface="PT_Root_UI"/>
              </a:rPr>
              <a:t>кўра</a:t>
            </a:r>
            <a:r>
              <a:rPr lang="ru-RU" dirty="0">
                <a:solidFill>
                  <a:srgbClr val="000000"/>
                </a:solidFill>
                <a:latin typeface="PT_Root_UI"/>
              </a:rPr>
              <a:t> </a:t>
            </a:r>
            <a:r>
              <a:rPr lang="ru-RU" dirty="0" err="1">
                <a:solidFill>
                  <a:srgbClr val="000000"/>
                </a:solidFill>
                <a:latin typeface="PT_Root_UI"/>
              </a:rPr>
              <a:t>Ўзбекистон</a:t>
            </a:r>
            <a:r>
              <a:rPr lang="ru-RU" dirty="0">
                <a:solidFill>
                  <a:srgbClr val="000000"/>
                </a:solidFill>
                <a:latin typeface="PT_Root_UI"/>
              </a:rPr>
              <a:t> </a:t>
            </a:r>
            <a:r>
              <a:rPr lang="ru-RU" dirty="0" err="1">
                <a:solidFill>
                  <a:srgbClr val="000000"/>
                </a:solidFill>
                <a:latin typeface="PT_Root_UI"/>
              </a:rPr>
              <a:t>Республикаси</a:t>
            </a:r>
            <a:r>
              <a:rPr lang="ru-RU" dirty="0">
                <a:solidFill>
                  <a:srgbClr val="000000"/>
                </a:solidFill>
                <a:latin typeface="PT_Root_UI"/>
              </a:rPr>
              <a:t> 25 балл </a:t>
            </a:r>
            <a:r>
              <a:rPr lang="ru-RU" dirty="0" err="1">
                <a:solidFill>
                  <a:srgbClr val="000000"/>
                </a:solidFill>
                <a:latin typeface="PT_Root_UI"/>
              </a:rPr>
              <a:t>билан</a:t>
            </a:r>
            <a:r>
              <a:rPr lang="ru-RU" dirty="0">
                <a:solidFill>
                  <a:srgbClr val="000000"/>
                </a:solidFill>
                <a:latin typeface="PT_Root_UI"/>
              </a:rPr>
              <a:t> 5 </a:t>
            </a:r>
            <a:r>
              <a:rPr lang="ru-RU" dirty="0" err="1">
                <a:solidFill>
                  <a:srgbClr val="000000"/>
                </a:solidFill>
                <a:latin typeface="PT_Root_UI"/>
              </a:rPr>
              <a:t>поғонага</a:t>
            </a:r>
            <a:r>
              <a:rPr lang="ru-RU" dirty="0">
                <a:solidFill>
                  <a:srgbClr val="000000"/>
                </a:solidFill>
                <a:latin typeface="PT_Root_UI"/>
              </a:rPr>
              <a:t> </a:t>
            </a:r>
            <a:r>
              <a:rPr lang="ru-RU" dirty="0" err="1">
                <a:solidFill>
                  <a:srgbClr val="000000"/>
                </a:solidFill>
                <a:latin typeface="PT_Root_UI"/>
              </a:rPr>
              <a:t>юқорилади</a:t>
            </a:r>
            <a:r>
              <a:rPr lang="ru-RU" dirty="0">
                <a:solidFill>
                  <a:srgbClr val="000000"/>
                </a:solidFill>
                <a:latin typeface="PT_Root_UI"/>
              </a:rPr>
              <a:t> </a:t>
            </a:r>
            <a:r>
              <a:rPr lang="ru-RU" dirty="0" err="1">
                <a:solidFill>
                  <a:srgbClr val="000000"/>
                </a:solidFill>
                <a:latin typeface="PT_Root_UI"/>
              </a:rPr>
              <a:t>ва</a:t>
            </a:r>
            <a:r>
              <a:rPr lang="ru-RU" dirty="0">
                <a:solidFill>
                  <a:srgbClr val="000000"/>
                </a:solidFill>
                <a:latin typeface="PT_Root_UI"/>
              </a:rPr>
              <a:t> 153 </a:t>
            </a:r>
            <a:r>
              <a:rPr lang="ru-RU" dirty="0" err="1">
                <a:solidFill>
                  <a:srgbClr val="000000"/>
                </a:solidFill>
                <a:latin typeface="PT_Root_UI"/>
              </a:rPr>
              <a:t>ўринни</a:t>
            </a:r>
            <a:r>
              <a:rPr lang="ru-RU" dirty="0">
                <a:solidFill>
                  <a:srgbClr val="000000"/>
                </a:solidFill>
                <a:latin typeface="PT_Root_UI"/>
              </a:rPr>
              <a:t> </a:t>
            </a:r>
            <a:r>
              <a:rPr lang="ru-RU" dirty="0" err="1">
                <a:solidFill>
                  <a:srgbClr val="000000"/>
                </a:solidFill>
                <a:latin typeface="PT_Root_UI"/>
              </a:rPr>
              <a:t>эгаллади</a:t>
            </a:r>
            <a:r>
              <a:rPr lang="ru-RU" dirty="0">
                <a:solidFill>
                  <a:srgbClr val="000000"/>
                </a:solidFill>
                <a:latin typeface="PT_Root_UI"/>
              </a:rPr>
              <a:t>.</a:t>
            </a:r>
            <a:endParaRPr lang="ru-RU" dirty="0">
              <a:solidFill>
                <a:srgbClr val="000000"/>
              </a:solidFill>
              <a:latin typeface="PT_Root_UI"/>
            </a:endParaRPr>
          </a:p>
          <a:p>
            <a:r>
              <a:rPr lang="ru-RU" dirty="0" err="1">
                <a:solidFill>
                  <a:srgbClr val="000000"/>
                </a:solidFill>
                <a:latin typeface="PT_Root_UI"/>
              </a:rPr>
              <a:t>Жаҳон</a:t>
            </a:r>
            <a:r>
              <a:rPr lang="ru-RU" dirty="0">
                <a:solidFill>
                  <a:srgbClr val="000000"/>
                </a:solidFill>
                <a:latin typeface="PT_Root_UI"/>
              </a:rPr>
              <a:t> </a:t>
            </a:r>
            <a:r>
              <a:rPr lang="ru-RU" dirty="0" err="1">
                <a:solidFill>
                  <a:srgbClr val="000000"/>
                </a:solidFill>
                <a:latin typeface="PT_Root_UI"/>
              </a:rPr>
              <a:t>миқёсида</a:t>
            </a:r>
            <a:r>
              <a:rPr lang="ru-RU" dirty="0">
                <a:solidFill>
                  <a:srgbClr val="000000"/>
                </a:solidFill>
                <a:latin typeface="PT_Root_UI"/>
              </a:rPr>
              <a:t> </a:t>
            </a:r>
            <a:r>
              <a:rPr lang="ru-RU" dirty="0" err="1">
                <a:solidFill>
                  <a:srgbClr val="000000"/>
                </a:solidFill>
                <a:latin typeface="PT_Root_UI"/>
              </a:rPr>
              <a:t>ўртача</a:t>
            </a:r>
            <a:r>
              <a:rPr lang="ru-RU" dirty="0">
                <a:solidFill>
                  <a:srgbClr val="000000"/>
                </a:solidFill>
                <a:latin typeface="PT_Root_UI"/>
              </a:rPr>
              <a:t> </a:t>
            </a:r>
            <a:r>
              <a:rPr lang="ru-RU" dirty="0" err="1">
                <a:solidFill>
                  <a:srgbClr val="000000"/>
                </a:solidFill>
                <a:latin typeface="PT_Root_UI"/>
              </a:rPr>
              <a:t>кўрсаткичдан</a:t>
            </a:r>
            <a:r>
              <a:rPr lang="ru-RU" dirty="0">
                <a:solidFill>
                  <a:srgbClr val="000000"/>
                </a:solidFill>
                <a:latin typeface="PT_Root_UI"/>
              </a:rPr>
              <a:t> </a:t>
            </a:r>
            <a:r>
              <a:rPr lang="ru-RU" dirty="0" err="1">
                <a:solidFill>
                  <a:srgbClr val="000000"/>
                </a:solidFill>
                <a:latin typeface="PT_Root_UI"/>
              </a:rPr>
              <a:t>юқори</a:t>
            </a:r>
            <a:r>
              <a:rPr lang="ru-RU" dirty="0">
                <a:solidFill>
                  <a:srgbClr val="000000"/>
                </a:solidFill>
                <a:latin typeface="PT_Root_UI"/>
              </a:rPr>
              <a:t> </a:t>
            </a:r>
            <a:r>
              <a:rPr lang="ru-RU" dirty="0" err="1">
                <a:solidFill>
                  <a:srgbClr val="000000"/>
                </a:solidFill>
                <a:latin typeface="PT_Root_UI"/>
              </a:rPr>
              <a:t>бўлган</a:t>
            </a:r>
            <a:r>
              <a:rPr lang="ru-RU" dirty="0">
                <a:solidFill>
                  <a:srgbClr val="000000"/>
                </a:solidFill>
                <a:latin typeface="PT_Root_UI"/>
              </a:rPr>
              <a:t> </a:t>
            </a:r>
            <a:r>
              <a:rPr lang="ru-RU" dirty="0" err="1">
                <a:solidFill>
                  <a:srgbClr val="000000"/>
                </a:solidFill>
                <a:latin typeface="PT_Root_UI"/>
              </a:rPr>
              <a:t>Шарқий</a:t>
            </a:r>
            <a:r>
              <a:rPr lang="ru-RU" dirty="0">
                <a:solidFill>
                  <a:srgbClr val="000000"/>
                </a:solidFill>
                <a:latin typeface="PT_Root_UI"/>
              </a:rPr>
              <a:t> Европа </a:t>
            </a:r>
            <a:r>
              <a:rPr lang="ru-RU" dirty="0" err="1">
                <a:solidFill>
                  <a:srgbClr val="000000"/>
                </a:solidFill>
                <a:latin typeface="PT_Root_UI"/>
              </a:rPr>
              <a:t>давлатларидан</a:t>
            </a:r>
            <a:r>
              <a:rPr lang="ru-RU" dirty="0">
                <a:solidFill>
                  <a:srgbClr val="000000"/>
                </a:solidFill>
                <a:latin typeface="PT_Root_UI"/>
              </a:rPr>
              <a:t>, Грузия (56-балл), Белоруссия (45-балл) </a:t>
            </a:r>
            <a:r>
              <a:rPr lang="ru-RU" dirty="0" err="1">
                <a:solidFill>
                  <a:srgbClr val="000000"/>
                </a:solidFill>
                <a:latin typeface="PT_Root_UI"/>
              </a:rPr>
              <a:t>ва</a:t>
            </a:r>
            <a:r>
              <a:rPr lang="ru-RU" dirty="0">
                <a:solidFill>
                  <a:srgbClr val="000000"/>
                </a:solidFill>
                <a:latin typeface="PT_Root_UI"/>
              </a:rPr>
              <a:t> Черногория (45-балл) </a:t>
            </a:r>
            <a:r>
              <a:rPr lang="ru-RU" dirty="0" err="1">
                <a:solidFill>
                  <a:srgbClr val="000000"/>
                </a:solidFill>
                <a:latin typeface="PT_Root_UI"/>
              </a:rPr>
              <a:t>қайд</a:t>
            </a:r>
            <a:r>
              <a:rPr lang="ru-RU" dirty="0">
                <a:solidFill>
                  <a:srgbClr val="000000"/>
                </a:solidFill>
                <a:latin typeface="PT_Root_UI"/>
              </a:rPr>
              <a:t> </a:t>
            </a:r>
            <a:r>
              <a:rPr lang="ru-RU" dirty="0" err="1">
                <a:solidFill>
                  <a:srgbClr val="000000"/>
                </a:solidFill>
                <a:latin typeface="PT_Root_UI"/>
              </a:rPr>
              <a:t>этилган</a:t>
            </a:r>
            <a:r>
              <a:rPr lang="ru-RU" dirty="0">
                <a:solidFill>
                  <a:srgbClr val="000000"/>
                </a:solidFill>
                <a:latin typeface="PT_Root_UI"/>
              </a:rPr>
              <a:t>. Шу </a:t>
            </a:r>
            <a:r>
              <a:rPr lang="ru-RU" dirty="0" err="1">
                <a:solidFill>
                  <a:srgbClr val="000000"/>
                </a:solidFill>
                <a:latin typeface="PT_Root_UI"/>
              </a:rPr>
              <a:t>билан</a:t>
            </a:r>
            <a:r>
              <a:rPr lang="ru-RU" dirty="0">
                <a:solidFill>
                  <a:srgbClr val="000000"/>
                </a:solidFill>
                <a:latin typeface="PT_Root_UI"/>
              </a:rPr>
              <a:t> </a:t>
            </a:r>
            <a:r>
              <a:rPr lang="ru-RU" dirty="0" err="1">
                <a:solidFill>
                  <a:srgbClr val="000000"/>
                </a:solidFill>
                <a:latin typeface="PT_Root_UI"/>
              </a:rPr>
              <a:t>бирга</a:t>
            </a:r>
            <a:r>
              <a:rPr lang="ru-RU" dirty="0">
                <a:solidFill>
                  <a:srgbClr val="000000"/>
                </a:solidFill>
                <a:latin typeface="PT_Root_UI"/>
              </a:rPr>
              <a:t>, </a:t>
            </a:r>
            <a:r>
              <a:rPr lang="ru-RU" dirty="0" err="1">
                <a:solidFill>
                  <a:srgbClr val="000000"/>
                </a:solidFill>
                <a:latin typeface="PT_Root_UI"/>
              </a:rPr>
              <a:t>Марказий</a:t>
            </a:r>
            <a:r>
              <a:rPr lang="ru-RU" dirty="0">
                <a:solidFill>
                  <a:srgbClr val="000000"/>
                </a:solidFill>
                <a:latin typeface="PT_Root_UI"/>
              </a:rPr>
              <a:t> </a:t>
            </a:r>
            <a:r>
              <a:rPr lang="ru-RU" dirty="0" err="1">
                <a:solidFill>
                  <a:srgbClr val="000000"/>
                </a:solidFill>
                <a:latin typeface="PT_Root_UI"/>
              </a:rPr>
              <a:t>Осиё</a:t>
            </a:r>
            <a:r>
              <a:rPr lang="ru-RU" dirty="0">
                <a:solidFill>
                  <a:srgbClr val="000000"/>
                </a:solidFill>
                <a:latin typeface="PT_Root_UI"/>
              </a:rPr>
              <a:t> </a:t>
            </a:r>
            <a:r>
              <a:rPr lang="ru-RU" dirty="0" err="1">
                <a:solidFill>
                  <a:srgbClr val="000000"/>
                </a:solidFill>
                <a:latin typeface="PT_Root_UI"/>
              </a:rPr>
              <a:t>давлатларидан</a:t>
            </a:r>
            <a:r>
              <a:rPr lang="ru-RU" dirty="0">
                <a:solidFill>
                  <a:srgbClr val="000000"/>
                </a:solidFill>
                <a:latin typeface="PT_Root_UI"/>
              </a:rPr>
              <a:t>: </a:t>
            </a:r>
            <a:r>
              <a:rPr lang="ru-RU" dirty="0" err="1">
                <a:solidFill>
                  <a:srgbClr val="000000"/>
                </a:solidFill>
                <a:latin typeface="PT_Root_UI"/>
              </a:rPr>
              <a:t>Туркманистон</a:t>
            </a:r>
            <a:r>
              <a:rPr lang="ru-RU" dirty="0">
                <a:solidFill>
                  <a:srgbClr val="000000"/>
                </a:solidFill>
                <a:latin typeface="PT_Root_UI"/>
              </a:rPr>
              <a:t> 19-балл, </a:t>
            </a:r>
            <a:r>
              <a:rPr lang="ru-RU" dirty="0" err="1">
                <a:solidFill>
                  <a:srgbClr val="000000"/>
                </a:solidFill>
                <a:latin typeface="PT_Root_UI"/>
              </a:rPr>
              <a:t>Ўзбекистон</a:t>
            </a:r>
            <a:r>
              <a:rPr lang="ru-RU" dirty="0">
                <a:solidFill>
                  <a:srgbClr val="000000"/>
                </a:solidFill>
                <a:latin typeface="PT_Root_UI"/>
              </a:rPr>
              <a:t> </a:t>
            </a:r>
            <a:r>
              <a:rPr lang="ru-RU" dirty="0" err="1">
                <a:solidFill>
                  <a:srgbClr val="000000"/>
                </a:solidFill>
                <a:latin typeface="PT_Root_UI"/>
              </a:rPr>
              <a:t>ва</a:t>
            </a:r>
            <a:r>
              <a:rPr lang="ru-RU" dirty="0">
                <a:solidFill>
                  <a:srgbClr val="000000"/>
                </a:solidFill>
                <a:latin typeface="PT_Root_UI"/>
              </a:rPr>
              <a:t> </a:t>
            </a:r>
            <a:r>
              <a:rPr lang="ru-RU" dirty="0" err="1">
                <a:solidFill>
                  <a:srgbClr val="000000"/>
                </a:solidFill>
                <a:latin typeface="PT_Root_UI"/>
              </a:rPr>
              <a:t>Тожикистон</a:t>
            </a:r>
            <a:r>
              <a:rPr lang="ru-RU" dirty="0">
                <a:solidFill>
                  <a:srgbClr val="000000"/>
                </a:solidFill>
                <a:latin typeface="PT_Root_UI"/>
              </a:rPr>
              <a:t> 25-баллдан </a:t>
            </a:r>
            <a:r>
              <a:rPr lang="ru-RU" dirty="0" err="1">
                <a:solidFill>
                  <a:srgbClr val="000000"/>
                </a:solidFill>
                <a:latin typeface="PT_Root_UI"/>
              </a:rPr>
              <a:t>тўплашди</a:t>
            </a:r>
            <a:r>
              <a:rPr lang="ru-RU" dirty="0">
                <a:solidFill>
                  <a:srgbClr val="000000"/>
                </a:solidFill>
                <a:latin typeface="PT_Root_UI"/>
              </a:rPr>
              <a:t>.</a:t>
            </a:r>
            <a:endParaRPr lang="ru-RU" dirty="0">
              <a:solidFill>
                <a:srgbClr val="000000"/>
              </a:solidFill>
              <a:latin typeface="PT_Root_UI"/>
            </a:endParaRPr>
          </a:p>
          <a:p>
            <a:r>
              <a:rPr lang="ru-RU" dirty="0">
                <a:solidFill>
                  <a:srgbClr val="000000"/>
                </a:solidFill>
                <a:latin typeface="PT_Root_UI"/>
              </a:rPr>
              <a:t>2012 </a:t>
            </a:r>
            <a:r>
              <a:rPr lang="ru-RU" dirty="0" err="1">
                <a:solidFill>
                  <a:srgbClr val="000000"/>
                </a:solidFill>
                <a:latin typeface="PT_Root_UI"/>
              </a:rPr>
              <a:t>йилдан</a:t>
            </a:r>
            <a:r>
              <a:rPr lang="ru-RU" dirty="0">
                <a:solidFill>
                  <a:srgbClr val="000000"/>
                </a:solidFill>
                <a:latin typeface="PT_Root_UI"/>
              </a:rPr>
              <a:t> </a:t>
            </a:r>
            <a:r>
              <a:rPr lang="ru-RU" dirty="0" err="1">
                <a:solidFill>
                  <a:srgbClr val="000000"/>
                </a:solidFill>
                <a:latin typeface="PT_Root_UI"/>
              </a:rPr>
              <a:t>бошлаб</a:t>
            </a:r>
            <a:r>
              <a:rPr lang="ru-RU" dirty="0">
                <a:solidFill>
                  <a:srgbClr val="000000"/>
                </a:solidFill>
                <a:latin typeface="PT_Root_UI"/>
              </a:rPr>
              <a:t> </a:t>
            </a:r>
            <a:r>
              <a:rPr lang="ru-RU" dirty="0" err="1">
                <a:solidFill>
                  <a:srgbClr val="000000"/>
                </a:solidFill>
                <a:latin typeface="PT_Root_UI"/>
              </a:rPr>
              <a:t>Беларус</a:t>
            </a:r>
            <a:r>
              <a:rPr lang="ru-RU" dirty="0">
                <a:solidFill>
                  <a:srgbClr val="000000"/>
                </a:solidFill>
                <a:latin typeface="PT_Root_UI"/>
              </a:rPr>
              <a:t>, </a:t>
            </a:r>
            <a:r>
              <a:rPr lang="ru-RU" dirty="0" err="1">
                <a:solidFill>
                  <a:srgbClr val="000000"/>
                </a:solidFill>
                <a:latin typeface="PT_Root_UI"/>
              </a:rPr>
              <a:t>Қирғизистон</a:t>
            </a:r>
            <a:r>
              <a:rPr lang="ru-RU" dirty="0">
                <a:solidFill>
                  <a:srgbClr val="000000"/>
                </a:solidFill>
                <a:latin typeface="PT_Root_UI"/>
              </a:rPr>
              <a:t> </a:t>
            </a:r>
            <a:r>
              <a:rPr lang="ru-RU" dirty="0" err="1">
                <a:solidFill>
                  <a:srgbClr val="000000"/>
                </a:solidFill>
                <a:latin typeface="PT_Root_UI"/>
              </a:rPr>
              <a:t>ва</a:t>
            </a:r>
            <a:r>
              <a:rPr lang="ru-RU" dirty="0">
                <a:solidFill>
                  <a:srgbClr val="000000"/>
                </a:solidFill>
                <a:latin typeface="PT_Root_UI"/>
              </a:rPr>
              <a:t> </a:t>
            </a:r>
            <a:r>
              <a:rPr lang="ru-RU" dirty="0" err="1">
                <a:solidFill>
                  <a:srgbClr val="000000"/>
                </a:solidFill>
                <a:latin typeface="PT_Root_UI"/>
              </a:rPr>
              <a:t>Ўзбекистон</a:t>
            </a:r>
            <a:r>
              <a:rPr lang="ru-RU" dirty="0">
                <a:solidFill>
                  <a:srgbClr val="000000"/>
                </a:solidFill>
                <a:latin typeface="PT_Root_UI"/>
              </a:rPr>
              <a:t> “</a:t>
            </a:r>
            <a:r>
              <a:rPr lang="ru-RU" dirty="0" err="1">
                <a:solidFill>
                  <a:srgbClr val="000000"/>
                </a:solidFill>
                <a:latin typeface="PT_Root_UI"/>
              </a:rPr>
              <a:t>Коррупцияни</a:t>
            </a:r>
            <a:r>
              <a:rPr lang="ru-RU" dirty="0">
                <a:solidFill>
                  <a:srgbClr val="000000"/>
                </a:solidFill>
                <a:latin typeface="PT_Root_UI"/>
              </a:rPr>
              <a:t> </a:t>
            </a:r>
            <a:r>
              <a:rPr lang="ru-RU" dirty="0" err="1">
                <a:solidFill>
                  <a:srgbClr val="000000"/>
                </a:solidFill>
                <a:latin typeface="PT_Root_UI"/>
              </a:rPr>
              <a:t>тасаввур</a:t>
            </a:r>
            <a:r>
              <a:rPr lang="ru-RU" dirty="0">
                <a:solidFill>
                  <a:srgbClr val="000000"/>
                </a:solidFill>
                <a:latin typeface="PT_Root_UI"/>
              </a:rPr>
              <a:t> </a:t>
            </a:r>
            <a:r>
              <a:rPr lang="ru-RU" dirty="0" err="1">
                <a:solidFill>
                  <a:srgbClr val="000000"/>
                </a:solidFill>
                <a:latin typeface="PT_Root_UI"/>
              </a:rPr>
              <a:t>қилиш</a:t>
            </a:r>
            <a:r>
              <a:rPr lang="ru-RU" dirty="0">
                <a:solidFill>
                  <a:srgbClr val="000000"/>
                </a:solidFill>
                <a:latin typeface="PT_Root_UI"/>
              </a:rPr>
              <a:t>” </a:t>
            </a:r>
            <a:r>
              <a:rPr lang="ru-RU" dirty="0" err="1">
                <a:solidFill>
                  <a:srgbClr val="000000"/>
                </a:solidFill>
                <a:latin typeface="PT_Root_UI"/>
              </a:rPr>
              <a:t>индекси</a:t>
            </a:r>
            <a:r>
              <a:rPr lang="ru-RU" dirty="0">
                <a:solidFill>
                  <a:srgbClr val="000000"/>
                </a:solidFill>
                <a:latin typeface="PT_Root_UI"/>
              </a:rPr>
              <a:t> </a:t>
            </a:r>
            <a:r>
              <a:rPr lang="ru-RU" dirty="0" err="1">
                <a:solidFill>
                  <a:srgbClr val="000000"/>
                </a:solidFill>
                <a:latin typeface="PT_Root_UI"/>
              </a:rPr>
              <a:t>бўйича</a:t>
            </a:r>
            <a:r>
              <a:rPr lang="ru-RU" dirty="0">
                <a:solidFill>
                  <a:srgbClr val="000000"/>
                </a:solidFill>
                <a:latin typeface="PT_Root_UI"/>
              </a:rPr>
              <a:t> </a:t>
            </a:r>
            <a:r>
              <a:rPr lang="ru-RU" dirty="0" err="1">
                <a:solidFill>
                  <a:srgbClr val="000000"/>
                </a:solidFill>
                <a:latin typeface="PT_Root_UI"/>
              </a:rPr>
              <a:t>ўз</a:t>
            </a:r>
            <a:r>
              <a:rPr lang="ru-RU" dirty="0">
                <a:solidFill>
                  <a:srgbClr val="000000"/>
                </a:solidFill>
                <a:latin typeface="PT_Root_UI"/>
              </a:rPr>
              <a:t> </a:t>
            </a:r>
            <a:r>
              <a:rPr lang="ru-RU" dirty="0" err="1">
                <a:solidFill>
                  <a:srgbClr val="000000"/>
                </a:solidFill>
                <a:latin typeface="PT_Root_UI"/>
              </a:rPr>
              <a:t>поғоналарини</a:t>
            </a:r>
            <a:r>
              <a:rPr lang="ru-RU" dirty="0">
                <a:solidFill>
                  <a:srgbClr val="000000"/>
                </a:solidFill>
                <a:latin typeface="PT_Root_UI"/>
              </a:rPr>
              <a:t> </a:t>
            </a:r>
            <a:r>
              <a:rPr lang="ru-RU" dirty="0" err="1">
                <a:solidFill>
                  <a:srgbClr val="000000"/>
                </a:solidFill>
                <a:latin typeface="PT_Root_UI"/>
              </a:rPr>
              <a:t>сезиларли</a:t>
            </a:r>
            <a:r>
              <a:rPr lang="ru-RU" dirty="0">
                <a:solidFill>
                  <a:srgbClr val="000000"/>
                </a:solidFill>
                <a:latin typeface="PT_Root_UI"/>
              </a:rPr>
              <a:t> </a:t>
            </a:r>
            <a:r>
              <a:rPr lang="ru-RU" dirty="0" err="1">
                <a:solidFill>
                  <a:srgbClr val="000000"/>
                </a:solidFill>
                <a:latin typeface="PT_Root_UI"/>
              </a:rPr>
              <a:t>даражада</a:t>
            </a:r>
            <a:r>
              <a:rPr lang="ru-RU" dirty="0">
                <a:solidFill>
                  <a:srgbClr val="000000"/>
                </a:solidFill>
                <a:latin typeface="PT_Root_UI"/>
              </a:rPr>
              <a:t> </a:t>
            </a:r>
            <a:r>
              <a:rPr lang="ru-RU" dirty="0" err="1">
                <a:solidFill>
                  <a:srgbClr val="000000"/>
                </a:solidFill>
                <a:latin typeface="PT_Root_UI"/>
              </a:rPr>
              <a:t>яхшилаб</a:t>
            </a:r>
            <a:r>
              <a:rPr lang="ru-RU" dirty="0">
                <a:solidFill>
                  <a:srgbClr val="000000"/>
                </a:solidFill>
                <a:latin typeface="PT_Root_UI"/>
              </a:rPr>
              <a:t> </a:t>
            </a:r>
            <a:r>
              <a:rPr lang="ru-RU" dirty="0" err="1">
                <a:solidFill>
                  <a:srgbClr val="000000"/>
                </a:solidFill>
                <a:latin typeface="PT_Root_UI"/>
              </a:rPr>
              <a:t>келмоқда</a:t>
            </a:r>
            <a:r>
              <a:rPr lang="ru-RU" dirty="0">
                <a:solidFill>
                  <a:srgbClr val="000000"/>
                </a:solidFill>
                <a:latin typeface="PT_Root_UI"/>
              </a:rPr>
              <a:t>.</a:t>
            </a:r>
            <a:endParaRPr lang="ru-RU" dirty="0">
              <a:solidFill>
                <a:srgbClr val="000000"/>
              </a:solidFill>
              <a:latin typeface="PT_Root_UI"/>
            </a:endParaRPr>
          </a:p>
          <a:p>
            <a:pPr marL="0" indent="0">
              <a:buNone/>
            </a:pPr>
            <a:br>
              <a:rPr lang="ru-RU" dirty="0">
                <a:solidFill>
                  <a:srgbClr val="000000"/>
                </a:solidFill>
                <a:latin typeface="PT_Root_UI"/>
              </a:rPr>
            </a:b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51" y="1464660"/>
            <a:ext cx="2579673" cy="424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339866"/>
            <a:ext cx="9905998" cy="186116"/>
          </a:xfrm>
        </p:spPr>
        <p:txBody>
          <a:bodyPr>
            <a:normAutofit fontScale="90000"/>
          </a:bodyPr>
          <a:lstStyle/>
          <a:p>
            <a:endParaRPr lang="ru-RU" dirty="0"/>
          </a:p>
        </p:txBody>
      </p:sp>
      <p:sp>
        <p:nvSpPr>
          <p:cNvPr id="3" name="Объект 2"/>
          <p:cNvSpPr>
            <a:spLocks noGrp="1"/>
          </p:cNvSpPr>
          <p:nvPr>
            <p:ph idx="1"/>
          </p:nvPr>
        </p:nvSpPr>
        <p:spPr>
          <a:xfrm>
            <a:off x="3730428" y="631179"/>
            <a:ext cx="8236285" cy="5834357"/>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a:solidFill>
                  <a:srgbClr val="000000"/>
                </a:solidFill>
                <a:latin typeface="PT_Root_UI"/>
              </a:rPr>
              <a:t>Transparency International </a:t>
            </a:r>
            <a:r>
              <a:rPr lang="ru-RU" dirty="0" err="1">
                <a:solidFill>
                  <a:srgbClr val="000000"/>
                </a:solidFill>
                <a:latin typeface="PT_Root_UI"/>
              </a:rPr>
              <a:t>ташкилотининг</a:t>
            </a:r>
            <a:r>
              <a:rPr lang="ru-RU" dirty="0">
                <a:solidFill>
                  <a:srgbClr val="000000"/>
                </a:solidFill>
                <a:latin typeface="PT_Root_UI"/>
              </a:rPr>
              <a:t> 2019 </a:t>
            </a:r>
            <a:r>
              <a:rPr lang="ru-RU" dirty="0" err="1">
                <a:solidFill>
                  <a:srgbClr val="000000"/>
                </a:solidFill>
                <a:latin typeface="PT_Root_UI"/>
              </a:rPr>
              <a:t>йил</a:t>
            </a:r>
            <a:r>
              <a:rPr lang="ru-RU" dirty="0">
                <a:solidFill>
                  <a:srgbClr val="000000"/>
                </a:solidFill>
                <a:latin typeface="PT_Root_UI"/>
              </a:rPr>
              <a:t> </a:t>
            </a:r>
            <a:r>
              <a:rPr lang="ru-RU" dirty="0" err="1">
                <a:solidFill>
                  <a:srgbClr val="000000"/>
                </a:solidFill>
                <a:latin typeface="PT_Root_UI"/>
              </a:rPr>
              <a:t>ҳисоботига</a:t>
            </a:r>
            <a:r>
              <a:rPr lang="ru-RU" dirty="0">
                <a:solidFill>
                  <a:srgbClr val="000000"/>
                </a:solidFill>
                <a:latin typeface="PT_Root_UI"/>
              </a:rPr>
              <a:t> </a:t>
            </a:r>
            <a:r>
              <a:rPr lang="ru-RU" dirty="0" err="1">
                <a:solidFill>
                  <a:srgbClr val="000000"/>
                </a:solidFill>
                <a:latin typeface="PT_Root_UI"/>
              </a:rPr>
              <a:t>кўра</a:t>
            </a:r>
            <a:r>
              <a:rPr lang="ru-RU" dirty="0">
                <a:solidFill>
                  <a:srgbClr val="000000"/>
                </a:solidFill>
                <a:latin typeface="PT_Root_UI"/>
              </a:rPr>
              <a:t>, </a:t>
            </a:r>
            <a:r>
              <a:rPr lang="ru-RU" dirty="0" err="1">
                <a:solidFill>
                  <a:srgbClr val="000000"/>
                </a:solidFill>
                <a:latin typeface="PT_Root_UI"/>
              </a:rPr>
              <a:t>қуйидаги</a:t>
            </a:r>
            <a:r>
              <a:rPr lang="ru-RU" dirty="0">
                <a:solidFill>
                  <a:srgbClr val="000000"/>
                </a:solidFill>
                <a:latin typeface="PT_Root_UI"/>
              </a:rPr>
              <a:t> </a:t>
            </a:r>
            <a:r>
              <a:rPr lang="ru-RU" dirty="0" err="1">
                <a:solidFill>
                  <a:srgbClr val="000000"/>
                </a:solidFill>
                <a:latin typeface="PT_Root_UI"/>
              </a:rPr>
              <a:t>давлатларда</a:t>
            </a:r>
            <a:r>
              <a:rPr lang="ru-RU" dirty="0">
                <a:solidFill>
                  <a:srgbClr val="000000"/>
                </a:solidFill>
                <a:latin typeface="PT_Root_UI"/>
              </a:rPr>
              <a:t> коррупция </a:t>
            </a:r>
            <a:r>
              <a:rPr lang="ru-RU" dirty="0" err="1">
                <a:solidFill>
                  <a:srgbClr val="000000"/>
                </a:solidFill>
                <a:latin typeface="PT_Root_UI"/>
              </a:rPr>
              <a:t>ҳодисаси</a:t>
            </a:r>
            <a:r>
              <a:rPr lang="ru-RU" dirty="0">
                <a:solidFill>
                  <a:srgbClr val="000000"/>
                </a:solidFill>
                <a:latin typeface="PT_Root_UI"/>
              </a:rPr>
              <a:t> </a:t>
            </a:r>
            <a:r>
              <a:rPr lang="ru-RU" dirty="0" err="1">
                <a:solidFill>
                  <a:srgbClr val="000000"/>
                </a:solidFill>
                <a:latin typeface="PT_Root_UI"/>
              </a:rPr>
              <a:t>деярли</a:t>
            </a:r>
            <a:r>
              <a:rPr lang="ru-RU" dirty="0">
                <a:solidFill>
                  <a:srgbClr val="000000"/>
                </a:solidFill>
                <a:latin typeface="PT_Root_UI"/>
              </a:rPr>
              <a:t> </a:t>
            </a:r>
            <a:r>
              <a:rPr lang="ru-RU" dirty="0" err="1">
                <a:solidFill>
                  <a:srgbClr val="000000"/>
                </a:solidFill>
                <a:latin typeface="PT_Root_UI"/>
              </a:rPr>
              <a:t>кузатилмаётганлигини</a:t>
            </a:r>
            <a:r>
              <a:rPr lang="ru-RU" dirty="0">
                <a:solidFill>
                  <a:srgbClr val="000000"/>
                </a:solidFill>
                <a:latin typeface="PT_Root_UI"/>
              </a:rPr>
              <a:t> </a:t>
            </a:r>
            <a:r>
              <a:rPr lang="ru-RU" dirty="0" err="1">
                <a:solidFill>
                  <a:srgbClr val="000000"/>
                </a:solidFill>
                <a:latin typeface="PT_Root_UI"/>
              </a:rPr>
              <a:t>аниқланган</a:t>
            </a:r>
            <a:r>
              <a:rPr lang="ru-RU" dirty="0">
                <a:solidFill>
                  <a:srgbClr val="000000"/>
                </a:solidFill>
                <a:latin typeface="PT_Root_UI"/>
              </a:rPr>
              <a:t>: </a:t>
            </a:r>
            <a:r>
              <a:rPr lang="ru-RU" b="1" dirty="0">
                <a:solidFill>
                  <a:schemeClr val="accent3">
                    <a:lumMod val="50000"/>
                  </a:schemeClr>
                </a:solidFill>
                <a:latin typeface="PT_Root_UI"/>
              </a:rPr>
              <a:t>Дания </a:t>
            </a:r>
            <a:r>
              <a:rPr lang="ru-RU" b="1" dirty="0" err="1">
                <a:solidFill>
                  <a:schemeClr val="accent3">
                    <a:lumMod val="50000"/>
                  </a:schemeClr>
                </a:solidFill>
                <a:latin typeface="PT_Root_UI"/>
              </a:rPr>
              <a:t>ва</a:t>
            </a:r>
            <a:r>
              <a:rPr lang="ru-RU" b="1" dirty="0">
                <a:solidFill>
                  <a:schemeClr val="accent3">
                    <a:lumMod val="50000"/>
                  </a:schemeClr>
                </a:solidFill>
                <a:latin typeface="PT_Root_UI"/>
              </a:rPr>
              <a:t> Янги Зеландия 1-ўрин (87 </a:t>
            </a:r>
            <a:r>
              <a:rPr lang="ru-RU" b="1" dirty="0" err="1">
                <a:solidFill>
                  <a:schemeClr val="accent3">
                    <a:lumMod val="50000"/>
                  </a:schemeClr>
                </a:solidFill>
                <a:latin typeface="PT_Root_UI"/>
              </a:rPr>
              <a:t>баллдан</a:t>
            </a:r>
            <a:r>
              <a:rPr lang="ru-RU" b="1" dirty="0">
                <a:solidFill>
                  <a:schemeClr val="accent3">
                    <a:lumMod val="50000"/>
                  </a:schemeClr>
                </a:solidFill>
                <a:latin typeface="PT_Root_UI"/>
              </a:rPr>
              <a:t>), </a:t>
            </a:r>
            <a:r>
              <a:rPr lang="ru-RU" dirty="0">
                <a:solidFill>
                  <a:srgbClr val="000000"/>
                </a:solidFill>
                <a:latin typeface="PT_Root_UI"/>
              </a:rPr>
              <a:t>Финляндия 3 </a:t>
            </a:r>
            <a:r>
              <a:rPr lang="ru-RU" dirty="0" err="1">
                <a:solidFill>
                  <a:srgbClr val="000000"/>
                </a:solidFill>
                <a:latin typeface="PT_Root_UI"/>
              </a:rPr>
              <a:t>ўрин</a:t>
            </a:r>
            <a:r>
              <a:rPr lang="ru-RU" dirty="0">
                <a:solidFill>
                  <a:srgbClr val="000000"/>
                </a:solidFill>
                <a:latin typeface="PT_Root_UI"/>
              </a:rPr>
              <a:t> (86), Сингапур, Швеция </a:t>
            </a:r>
            <a:r>
              <a:rPr lang="ru-RU" dirty="0" err="1">
                <a:solidFill>
                  <a:srgbClr val="000000"/>
                </a:solidFill>
                <a:latin typeface="PT_Root_UI"/>
              </a:rPr>
              <a:t>ва</a:t>
            </a:r>
            <a:r>
              <a:rPr lang="ru-RU" dirty="0">
                <a:solidFill>
                  <a:srgbClr val="000000"/>
                </a:solidFill>
                <a:latin typeface="PT_Root_UI"/>
              </a:rPr>
              <a:t> Швейцария 4-ўринни (85 </a:t>
            </a:r>
            <a:r>
              <a:rPr lang="ru-RU" dirty="0" err="1">
                <a:solidFill>
                  <a:srgbClr val="000000"/>
                </a:solidFill>
                <a:latin typeface="PT_Root_UI"/>
              </a:rPr>
              <a:t>баллдан</a:t>
            </a:r>
            <a:r>
              <a:rPr lang="ru-RU" dirty="0">
                <a:solidFill>
                  <a:srgbClr val="000000"/>
                </a:solidFill>
                <a:latin typeface="PT_Root_UI"/>
              </a:rPr>
              <a:t>) </a:t>
            </a:r>
            <a:r>
              <a:rPr lang="ru-RU" dirty="0" err="1">
                <a:solidFill>
                  <a:srgbClr val="000000"/>
                </a:solidFill>
                <a:latin typeface="PT_Root_UI"/>
              </a:rPr>
              <a:t>эгаллаб</a:t>
            </a:r>
            <a:r>
              <a:rPr lang="ru-RU" dirty="0">
                <a:solidFill>
                  <a:srgbClr val="000000"/>
                </a:solidFill>
                <a:latin typeface="PT_Root_UI"/>
              </a:rPr>
              <a:t> </a:t>
            </a:r>
            <a:r>
              <a:rPr lang="ru-RU" dirty="0" err="1">
                <a:solidFill>
                  <a:srgbClr val="000000"/>
                </a:solidFill>
                <a:latin typeface="PT_Root_UI"/>
              </a:rPr>
              <a:t>ижобий</a:t>
            </a:r>
            <a:r>
              <a:rPr lang="ru-RU" dirty="0">
                <a:solidFill>
                  <a:srgbClr val="000000"/>
                </a:solidFill>
                <a:latin typeface="PT_Root_UI"/>
              </a:rPr>
              <a:t> </a:t>
            </a:r>
            <a:r>
              <a:rPr lang="ru-RU" dirty="0" err="1">
                <a:solidFill>
                  <a:srgbClr val="000000"/>
                </a:solidFill>
                <a:latin typeface="PT_Root_UI"/>
              </a:rPr>
              <a:t>натижа</a:t>
            </a:r>
            <a:r>
              <a:rPr lang="ru-RU" dirty="0">
                <a:solidFill>
                  <a:srgbClr val="000000"/>
                </a:solidFill>
                <a:latin typeface="PT_Root_UI"/>
              </a:rPr>
              <a:t> </a:t>
            </a:r>
            <a:r>
              <a:rPr lang="ru-RU" dirty="0" err="1">
                <a:solidFill>
                  <a:srgbClr val="000000"/>
                </a:solidFill>
                <a:latin typeface="PT_Root_UI"/>
              </a:rPr>
              <a:t>кўрсатишди</a:t>
            </a:r>
            <a:r>
              <a:rPr lang="ru-RU" dirty="0">
                <a:solidFill>
                  <a:srgbClr val="000000"/>
                </a:solidFill>
                <a:latin typeface="PT_Root_UI"/>
              </a:rPr>
              <a:t>.“</a:t>
            </a:r>
            <a:r>
              <a:rPr lang="ru-RU" dirty="0" err="1">
                <a:solidFill>
                  <a:srgbClr val="000000"/>
                </a:solidFill>
                <a:latin typeface="PT_Root_UI"/>
              </a:rPr>
              <a:t>Коррупцияни</a:t>
            </a:r>
            <a:r>
              <a:rPr lang="ru-RU" dirty="0">
                <a:solidFill>
                  <a:srgbClr val="000000"/>
                </a:solidFill>
                <a:latin typeface="PT_Root_UI"/>
              </a:rPr>
              <a:t> </a:t>
            </a:r>
            <a:r>
              <a:rPr lang="ru-RU" dirty="0" err="1">
                <a:solidFill>
                  <a:srgbClr val="000000"/>
                </a:solidFill>
                <a:latin typeface="PT_Root_UI"/>
              </a:rPr>
              <a:t>тасаввур</a:t>
            </a:r>
            <a:r>
              <a:rPr lang="ru-RU" dirty="0">
                <a:solidFill>
                  <a:srgbClr val="000000"/>
                </a:solidFill>
                <a:latin typeface="PT_Root_UI"/>
              </a:rPr>
              <a:t> </a:t>
            </a:r>
            <a:r>
              <a:rPr lang="ru-RU" dirty="0" err="1">
                <a:solidFill>
                  <a:srgbClr val="000000"/>
                </a:solidFill>
                <a:latin typeface="PT_Root_UI"/>
              </a:rPr>
              <a:t>қилиш</a:t>
            </a:r>
            <a:r>
              <a:rPr lang="ru-RU" dirty="0">
                <a:solidFill>
                  <a:srgbClr val="000000"/>
                </a:solidFill>
                <a:latin typeface="PT_Root_UI"/>
              </a:rPr>
              <a:t>” </a:t>
            </a:r>
            <a:r>
              <a:rPr lang="ru-RU" dirty="0" err="1">
                <a:solidFill>
                  <a:srgbClr val="000000"/>
                </a:solidFill>
                <a:latin typeface="PT_Root_UI"/>
              </a:rPr>
              <a:t>индекси</a:t>
            </a:r>
            <a:r>
              <a:rPr lang="ru-RU" dirty="0">
                <a:solidFill>
                  <a:srgbClr val="000000"/>
                </a:solidFill>
                <a:latin typeface="PT_Root_UI"/>
              </a:rPr>
              <a:t> 1995 </a:t>
            </a:r>
            <a:r>
              <a:rPr lang="ru-RU" dirty="0" err="1">
                <a:solidFill>
                  <a:srgbClr val="000000"/>
                </a:solidFill>
                <a:latin typeface="PT_Root_UI"/>
              </a:rPr>
              <a:t>йилдан</a:t>
            </a:r>
            <a:r>
              <a:rPr lang="ru-RU" dirty="0">
                <a:solidFill>
                  <a:srgbClr val="000000"/>
                </a:solidFill>
                <a:latin typeface="PT_Root_UI"/>
              </a:rPr>
              <a:t> </a:t>
            </a:r>
            <a:r>
              <a:rPr lang="ru-RU" dirty="0" err="1">
                <a:solidFill>
                  <a:srgbClr val="000000"/>
                </a:solidFill>
                <a:latin typeface="PT_Root_UI"/>
              </a:rPr>
              <a:t>бошлаб</a:t>
            </a:r>
            <a:r>
              <a:rPr lang="ru-RU" dirty="0">
                <a:solidFill>
                  <a:srgbClr val="000000"/>
                </a:solidFill>
                <a:latin typeface="PT_Root_UI"/>
              </a:rPr>
              <a:t> </a:t>
            </a:r>
            <a:r>
              <a:rPr lang="ru-RU" dirty="0" err="1">
                <a:solidFill>
                  <a:srgbClr val="000000"/>
                </a:solidFill>
                <a:latin typeface="PT_Root_UI"/>
              </a:rPr>
              <a:t>дунёнинг</a:t>
            </a:r>
            <a:r>
              <a:rPr lang="ru-RU" dirty="0">
                <a:solidFill>
                  <a:srgbClr val="000000"/>
                </a:solidFill>
                <a:latin typeface="PT_Root_UI"/>
              </a:rPr>
              <a:t> </a:t>
            </a:r>
            <a:r>
              <a:rPr lang="ru-RU" dirty="0" err="1">
                <a:solidFill>
                  <a:srgbClr val="000000"/>
                </a:solidFill>
                <a:latin typeface="PT_Root_UI"/>
              </a:rPr>
              <a:t>барча</a:t>
            </a:r>
            <a:r>
              <a:rPr lang="ru-RU" dirty="0">
                <a:solidFill>
                  <a:srgbClr val="000000"/>
                </a:solidFill>
                <a:latin typeface="PT_Root_UI"/>
              </a:rPr>
              <a:t> </a:t>
            </a:r>
            <a:r>
              <a:rPr lang="ru-RU" dirty="0" err="1">
                <a:solidFill>
                  <a:srgbClr val="000000"/>
                </a:solidFill>
                <a:latin typeface="PT_Root_UI"/>
              </a:rPr>
              <a:t>мамлакатларида</a:t>
            </a:r>
            <a:r>
              <a:rPr lang="ru-RU" dirty="0">
                <a:solidFill>
                  <a:srgbClr val="000000"/>
                </a:solidFill>
                <a:latin typeface="PT_Root_UI"/>
              </a:rPr>
              <a:t> </a:t>
            </a:r>
            <a:r>
              <a:rPr lang="ru-RU" dirty="0" err="1">
                <a:solidFill>
                  <a:srgbClr val="000000"/>
                </a:solidFill>
                <a:latin typeface="PT_Root_UI"/>
              </a:rPr>
              <a:t>давлат</a:t>
            </a:r>
            <a:r>
              <a:rPr lang="ru-RU" dirty="0">
                <a:solidFill>
                  <a:srgbClr val="000000"/>
                </a:solidFill>
                <a:latin typeface="PT_Root_UI"/>
              </a:rPr>
              <a:t> </a:t>
            </a:r>
            <a:r>
              <a:rPr lang="ru-RU" dirty="0" err="1">
                <a:solidFill>
                  <a:srgbClr val="000000"/>
                </a:solidFill>
                <a:latin typeface="PT_Root_UI"/>
              </a:rPr>
              <a:t>секторида</a:t>
            </a:r>
            <a:r>
              <a:rPr lang="ru-RU" dirty="0">
                <a:solidFill>
                  <a:srgbClr val="000000"/>
                </a:solidFill>
                <a:latin typeface="PT_Root_UI"/>
              </a:rPr>
              <a:t> коррупция </a:t>
            </a:r>
            <a:r>
              <a:rPr lang="ru-RU" dirty="0" err="1">
                <a:solidFill>
                  <a:srgbClr val="000000"/>
                </a:solidFill>
                <a:latin typeface="PT_Root_UI"/>
              </a:rPr>
              <a:t>даражасини</a:t>
            </a:r>
            <a:r>
              <a:rPr lang="ru-RU" dirty="0">
                <a:solidFill>
                  <a:srgbClr val="000000"/>
                </a:solidFill>
                <a:latin typeface="PT_Root_UI"/>
              </a:rPr>
              <a:t> </a:t>
            </a:r>
            <a:r>
              <a:rPr lang="ru-RU" dirty="0" err="1">
                <a:solidFill>
                  <a:srgbClr val="000000"/>
                </a:solidFill>
                <a:latin typeface="PT_Root_UI"/>
              </a:rPr>
              <a:t>аниқлаш</a:t>
            </a:r>
            <a:r>
              <a:rPr lang="ru-RU" dirty="0">
                <a:solidFill>
                  <a:srgbClr val="000000"/>
                </a:solidFill>
                <a:latin typeface="PT_Root_UI"/>
              </a:rPr>
              <a:t> </a:t>
            </a:r>
            <a:r>
              <a:rPr lang="ru-RU" dirty="0" err="1">
                <a:solidFill>
                  <a:srgbClr val="000000"/>
                </a:solidFill>
                <a:latin typeface="PT_Root_UI"/>
              </a:rPr>
              <a:t>бўйича</a:t>
            </a:r>
            <a:r>
              <a:rPr lang="ru-RU" dirty="0">
                <a:solidFill>
                  <a:srgbClr val="000000"/>
                </a:solidFill>
                <a:latin typeface="PT_Root_UI"/>
              </a:rPr>
              <a:t> </a:t>
            </a:r>
            <a:r>
              <a:rPr lang="ru-RU" dirty="0" err="1">
                <a:solidFill>
                  <a:srgbClr val="000000"/>
                </a:solidFill>
                <a:latin typeface="PT_Root_UI"/>
              </a:rPr>
              <a:t>экспертлар</a:t>
            </a:r>
            <a:r>
              <a:rPr lang="ru-RU" dirty="0">
                <a:solidFill>
                  <a:srgbClr val="000000"/>
                </a:solidFill>
                <a:latin typeface="PT_Root_UI"/>
              </a:rPr>
              <a:t> </a:t>
            </a:r>
            <a:r>
              <a:rPr lang="ru-RU" dirty="0" err="1">
                <a:solidFill>
                  <a:srgbClr val="000000"/>
                </a:solidFill>
                <a:latin typeface="PT_Root_UI"/>
              </a:rPr>
              <a:t>ва</a:t>
            </a:r>
            <a:r>
              <a:rPr lang="ru-RU" dirty="0">
                <a:solidFill>
                  <a:srgbClr val="000000"/>
                </a:solidFill>
                <a:latin typeface="PT_Root_UI"/>
              </a:rPr>
              <a:t> </a:t>
            </a:r>
            <a:r>
              <a:rPr lang="ru-RU" dirty="0" err="1">
                <a:solidFill>
                  <a:srgbClr val="000000"/>
                </a:solidFill>
                <a:latin typeface="PT_Root_UI"/>
              </a:rPr>
              <a:t>тадбиркорлар</a:t>
            </a:r>
            <a:r>
              <a:rPr lang="ru-RU" dirty="0">
                <a:solidFill>
                  <a:srgbClr val="000000"/>
                </a:solidFill>
                <a:latin typeface="PT_Root_UI"/>
              </a:rPr>
              <a:t> </a:t>
            </a:r>
            <a:r>
              <a:rPr lang="ru-RU" dirty="0" err="1">
                <a:solidFill>
                  <a:srgbClr val="000000"/>
                </a:solidFill>
                <a:latin typeface="PT_Root_UI"/>
              </a:rPr>
              <a:t>баҳолари</a:t>
            </a:r>
            <a:r>
              <a:rPr lang="ru-RU" dirty="0">
                <a:solidFill>
                  <a:srgbClr val="000000"/>
                </a:solidFill>
                <a:latin typeface="PT_Root_UI"/>
              </a:rPr>
              <a:t> </a:t>
            </a:r>
            <a:r>
              <a:rPr lang="ru-RU" dirty="0" err="1">
                <a:solidFill>
                  <a:srgbClr val="000000"/>
                </a:solidFill>
                <a:latin typeface="PT_Root_UI"/>
              </a:rPr>
              <a:t>асосида</a:t>
            </a:r>
            <a:r>
              <a:rPr lang="ru-RU" dirty="0">
                <a:solidFill>
                  <a:srgbClr val="000000"/>
                </a:solidFill>
                <a:latin typeface="PT_Root_UI"/>
              </a:rPr>
              <a:t> </a:t>
            </a:r>
            <a:r>
              <a:rPr lang="ru-RU" b="1" i="1" u="sng" dirty="0">
                <a:solidFill>
                  <a:schemeClr val="accent3">
                    <a:lumMod val="50000"/>
                  </a:schemeClr>
                </a:solidFill>
                <a:latin typeface="PT_Root_UI"/>
              </a:rPr>
              <a:t>0 (</a:t>
            </a:r>
            <a:r>
              <a:rPr lang="ru-RU" b="1" i="1" u="sng" dirty="0" err="1">
                <a:solidFill>
                  <a:schemeClr val="accent3">
                    <a:lumMod val="50000"/>
                  </a:schemeClr>
                </a:solidFill>
                <a:latin typeface="PT_Root_UI"/>
              </a:rPr>
              <a:t>энг</a:t>
            </a:r>
            <a:r>
              <a:rPr lang="ru-RU" b="1" i="1" u="sng" dirty="0">
                <a:solidFill>
                  <a:schemeClr val="accent3">
                    <a:lumMod val="50000"/>
                  </a:schemeClr>
                </a:solidFill>
                <a:latin typeface="PT_Root_UI"/>
              </a:rPr>
              <a:t> </a:t>
            </a:r>
            <a:r>
              <a:rPr lang="ru-RU" b="1" i="1" u="sng" dirty="0" err="1">
                <a:solidFill>
                  <a:schemeClr val="accent3">
                    <a:lumMod val="50000"/>
                  </a:schemeClr>
                </a:solidFill>
                <a:latin typeface="PT_Root_UI"/>
              </a:rPr>
              <a:t>юқори</a:t>
            </a:r>
            <a:r>
              <a:rPr lang="ru-RU" b="1" i="1" u="sng" dirty="0">
                <a:solidFill>
                  <a:schemeClr val="accent3">
                    <a:lumMod val="50000"/>
                  </a:schemeClr>
                </a:solidFill>
                <a:latin typeface="PT_Root_UI"/>
              </a:rPr>
              <a:t>) 100 (</a:t>
            </a:r>
            <a:r>
              <a:rPr lang="ru-RU" b="1" i="1" u="sng" dirty="0" err="1">
                <a:solidFill>
                  <a:schemeClr val="accent3">
                    <a:lumMod val="50000"/>
                  </a:schemeClr>
                </a:solidFill>
                <a:latin typeface="PT_Root_UI"/>
              </a:rPr>
              <a:t>энг</a:t>
            </a:r>
            <a:r>
              <a:rPr lang="ru-RU" b="1" i="1" u="sng" dirty="0">
                <a:solidFill>
                  <a:schemeClr val="accent3">
                    <a:lumMod val="50000"/>
                  </a:schemeClr>
                </a:solidFill>
                <a:latin typeface="PT_Root_UI"/>
              </a:rPr>
              <a:t> паст) шкала </a:t>
            </a:r>
            <a:r>
              <a:rPr lang="ru-RU" b="1" i="1" u="sng" dirty="0" err="1">
                <a:solidFill>
                  <a:schemeClr val="accent3">
                    <a:lumMod val="50000"/>
                  </a:schemeClr>
                </a:solidFill>
                <a:latin typeface="PT_Root_UI"/>
              </a:rPr>
              <a:t>бўйича</a:t>
            </a:r>
            <a:r>
              <a:rPr lang="ru-RU" b="1" i="1" u="sng" dirty="0">
                <a:solidFill>
                  <a:schemeClr val="accent3">
                    <a:lumMod val="50000"/>
                  </a:schemeClr>
                </a:solidFill>
                <a:latin typeface="PT_Root_UI"/>
              </a:rPr>
              <a:t> </a:t>
            </a:r>
            <a:r>
              <a:rPr lang="ru-RU" b="1" i="1" u="sng" dirty="0" err="1">
                <a:solidFill>
                  <a:schemeClr val="accent3">
                    <a:lumMod val="50000"/>
                  </a:schemeClr>
                </a:solidFill>
                <a:latin typeface="PT_Root_UI"/>
              </a:rPr>
              <a:t>баҳоланади</a:t>
            </a:r>
            <a:r>
              <a:rPr lang="ru-RU" b="1" i="1" u="sng" dirty="0">
                <a:solidFill>
                  <a:schemeClr val="accent3">
                    <a:lumMod val="50000"/>
                  </a:schemeClr>
                </a:solidFill>
                <a:latin typeface="PT_Root_UI"/>
              </a:rPr>
              <a:t>. </a:t>
            </a:r>
            <a:r>
              <a:rPr lang="ru-RU" dirty="0" err="1">
                <a:solidFill>
                  <a:srgbClr val="000000"/>
                </a:solidFill>
                <a:latin typeface="PT_Root_UI"/>
              </a:rPr>
              <a:t>Шунингдек</a:t>
            </a:r>
            <a:r>
              <a:rPr lang="ru-RU" dirty="0">
                <a:solidFill>
                  <a:srgbClr val="000000"/>
                </a:solidFill>
                <a:latin typeface="PT_Root_UI"/>
              </a:rPr>
              <a:t>, </a:t>
            </a:r>
            <a:r>
              <a:rPr lang="ru-RU" dirty="0" err="1">
                <a:solidFill>
                  <a:srgbClr val="000000"/>
                </a:solidFill>
                <a:latin typeface="PT_Root_UI"/>
              </a:rPr>
              <a:t>ушбу</a:t>
            </a:r>
            <a:r>
              <a:rPr lang="ru-RU" dirty="0">
                <a:solidFill>
                  <a:srgbClr val="000000"/>
                </a:solidFill>
                <a:latin typeface="PT_Root_UI"/>
              </a:rPr>
              <a:t> индекс </a:t>
            </a:r>
            <a:r>
              <a:rPr lang="ru-RU" dirty="0" err="1">
                <a:solidFill>
                  <a:srgbClr val="000000"/>
                </a:solidFill>
                <a:latin typeface="PT_Root_UI"/>
              </a:rPr>
              <a:t>Жаҳон</a:t>
            </a:r>
            <a:r>
              <a:rPr lang="ru-RU" dirty="0">
                <a:solidFill>
                  <a:srgbClr val="000000"/>
                </a:solidFill>
                <a:latin typeface="PT_Root_UI"/>
              </a:rPr>
              <a:t> банки, </a:t>
            </a:r>
            <a:r>
              <a:rPr lang="en-US" dirty="0">
                <a:solidFill>
                  <a:srgbClr val="000000"/>
                </a:solidFill>
                <a:latin typeface="PT_Root_UI"/>
              </a:rPr>
              <a:t>World Justice Project, </a:t>
            </a:r>
            <a:r>
              <a:rPr lang="ru-RU" dirty="0">
                <a:solidFill>
                  <a:srgbClr val="000000"/>
                </a:solidFill>
                <a:latin typeface="PT_Root_UI"/>
              </a:rPr>
              <a:t>Африка </a:t>
            </a:r>
            <a:r>
              <a:rPr lang="ru-RU" dirty="0" err="1">
                <a:solidFill>
                  <a:srgbClr val="000000"/>
                </a:solidFill>
                <a:latin typeface="PT_Root_UI"/>
              </a:rPr>
              <a:t>тараққиёт</a:t>
            </a:r>
            <a:r>
              <a:rPr lang="ru-RU" dirty="0">
                <a:solidFill>
                  <a:srgbClr val="000000"/>
                </a:solidFill>
                <a:latin typeface="PT_Root_UI"/>
              </a:rPr>
              <a:t> банки, </a:t>
            </a:r>
            <a:r>
              <a:rPr lang="en-US" dirty="0">
                <a:solidFill>
                  <a:srgbClr val="000000"/>
                </a:solidFill>
                <a:latin typeface="PT_Root_UI"/>
              </a:rPr>
              <a:t>Economist Intelligence Unit  </a:t>
            </a:r>
            <a:r>
              <a:rPr lang="ru-RU" dirty="0" err="1">
                <a:solidFill>
                  <a:srgbClr val="000000"/>
                </a:solidFill>
                <a:latin typeface="PT_Root_UI"/>
              </a:rPr>
              <a:t>ва</a:t>
            </a:r>
            <a:r>
              <a:rPr lang="ru-RU" dirty="0">
                <a:solidFill>
                  <a:srgbClr val="000000"/>
                </a:solidFill>
                <a:latin typeface="PT_Root_UI"/>
              </a:rPr>
              <a:t> </a:t>
            </a:r>
            <a:r>
              <a:rPr lang="ru-RU" dirty="0" err="1">
                <a:solidFill>
                  <a:srgbClr val="000000"/>
                </a:solidFill>
                <a:latin typeface="PT_Root_UI"/>
              </a:rPr>
              <a:t>бошқа</a:t>
            </a:r>
            <a:r>
              <a:rPr lang="ru-RU" dirty="0">
                <a:solidFill>
                  <a:srgbClr val="000000"/>
                </a:solidFill>
                <a:latin typeface="PT_Root_UI"/>
              </a:rPr>
              <a:t> </a:t>
            </a:r>
            <a:r>
              <a:rPr lang="ru-RU" dirty="0" err="1">
                <a:solidFill>
                  <a:srgbClr val="000000"/>
                </a:solidFill>
                <a:latin typeface="PT_Root_UI"/>
              </a:rPr>
              <a:t>мустақил</a:t>
            </a:r>
            <a:r>
              <a:rPr lang="ru-RU" dirty="0">
                <a:solidFill>
                  <a:srgbClr val="000000"/>
                </a:solidFill>
                <a:latin typeface="PT_Root_UI"/>
              </a:rPr>
              <a:t> </a:t>
            </a:r>
            <a:r>
              <a:rPr lang="ru-RU" dirty="0" err="1">
                <a:solidFill>
                  <a:srgbClr val="000000"/>
                </a:solidFill>
                <a:latin typeface="PT_Root_UI"/>
              </a:rPr>
              <a:t>ва</a:t>
            </a:r>
            <a:r>
              <a:rPr lang="ru-RU" dirty="0">
                <a:solidFill>
                  <a:srgbClr val="000000"/>
                </a:solidFill>
                <a:latin typeface="PT_Root_UI"/>
              </a:rPr>
              <a:t> </a:t>
            </a:r>
            <a:r>
              <a:rPr lang="ru-RU" dirty="0" err="1">
                <a:solidFill>
                  <a:srgbClr val="000000"/>
                </a:solidFill>
                <a:latin typeface="PT_Root_UI"/>
              </a:rPr>
              <a:t>таниқли</a:t>
            </a:r>
            <a:r>
              <a:rPr lang="ru-RU" dirty="0">
                <a:solidFill>
                  <a:srgbClr val="000000"/>
                </a:solidFill>
                <a:latin typeface="PT_Root_UI"/>
              </a:rPr>
              <a:t> </a:t>
            </a:r>
            <a:r>
              <a:rPr lang="ru-RU" dirty="0" err="1">
                <a:solidFill>
                  <a:srgbClr val="000000"/>
                </a:solidFill>
                <a:latin typeface="PT_Root_UI"/>
              </a:rPr>
              <a:t>институтлар</a:t>
            </a:r>
            <a:r>
              <a:rPr lang="ru-RU" dirty="0">
                <a:solidFill>
                  <a:srgbClr val="000000"/>
                </a:solidFill>
                <a:latin typeface="PT_Root_UI"/>
              </a:rPr>
              <a:t> </a:t>
            </a:r>
            <a:r>
              <a:rPr lang="ru-RU" dirty="0" err="1">
                <a:solidFill>
                  <a:srgbClr val="000000"/>
                </a:solidFill>
                <a:latin typeface="PT_Root_UI"/>
              </a:rPr>
              <a:t>томонидан</a:t>
            </a:r>
            <a:r>
              <a:rPr lang="ru-RU" dirty="0">
                <a:solidFill>
                  <a:srgbClr val="000000"/>
                </a:solidFill>
                <a:latin typeface="PT_Root_UI"/>
              </a:rPr>
              <a:t> </a:t>
            </a:r>
            <a:r>
              <a:rPr lang="ru-RU" dirty="0" err="1">
                <a:solidFill>
                  <a:srgbClr val="000000"/>
                </a:solidFill>
                <a:latin typeface="PT_Root_UI"/>
              </a:rPr>
              <a:t>ишлаб</a:t>
            </a:r>
            <a:r>
              <a:rPr lang="ru-RU" dirty="0">
                <a:solidFill>
                  <a:srgbClr val="000000"/>
                </a:solidFill>
                <a:latin typeface="PT_Root_UI"/>
              </a:rPr>
              <a:t> </a:t>
            </a:r>
            <a:r>
              <a:rPr lang="ru-RU" dirty="0" err="1">
                <a:solidFill>
                  <a:srgbClr val="000000"/>
                </a:solidFill>
                <a:latin typeface="PT_Root_UI"/>
              </a:rPr>
              <a:t>чиқариладиган</a:t>
            </a:r>
            <a:r>
              <a:rPr lang="ru-RU" dirty="0">
                <a:solidFill>
                  <a:srgbClr val="000000"/>
                </a:solidFill>
                <a:latin typeface="PT_Root_UI"/>
              </a:rPr>
              <a:t> </a:t>
            </a:r>
            <a:r>
              <a:rPr lang="ru-RU" dirty="0" err="1">
                <a:solidFill>
                  <a:srgbClr val="000000"/>
                </a:solidFill>
                <a:latin typeface="PT_Root_UI"/>
              </a:rPr>
              <a:t>коррупцияга</a:t>
            </a:r>
            <a:r>
              <a:rPr lang="ru-RU" dirty="0">
                <a:solidFill>
                  <a:srgbClr val="000000"/>
                </a:solidFill>
                <a:latin typeface="PT_Root_UI"/>
              </a:rPr>
              <a:t> </a:t>
            </a:r>
            <a:r>
              <a:rPr lang="ru-RU" dirty="0" err="1">
                <a:solidFill>
                  <a:srgbClr val="000000"/>
                </a:solidFill>
                <a:latin typeface="PT_Root_UI"/>
              </a:rPr>
              <a:t>оид</a:t>
            </a:r>
            <a:r>
              <a:rPr lang="ru-RU" dirty="0">
                <a:solidFill>
                  <a:srgbClr val="000000"/>
                </a:solidFill>
                <a:latin typeface="PT_Root_UI"/>
              </a:rPr>
              <a:t> </a:t>
            </a:r>
            <a:r>
              <a:rPr lang="ru-RU" dirty="0" err="1">
                <a:solidFill>
                  <a:srgbClr val="000000"/>
                </a:solidFill>
                <a:latin typeface="PT_Root_UI"/>
              </a:rPr>
              <a:t>маълумотларининг</a:t>
            </a:r>
            <a:r>
              <a:rPr lang="ru-RU" dirty="0">
                <a:solidFill>
                  <a:srgbClr val="000000"/>
                </a:solidFill>
                <a:latin typeface="PT_Root_UI"/>
              </a:rPr>
              <a:t> </a:t>
            </a:r>
            <a:r>
              <a:rPr lang="ru-RU" dirty="0" err="1">
                <a:solidFill>
                  <a:srgbClr val="000000"/>
                </a:solidFill>
                <a:latin typeface="PT_Root_UI"/>
              </a:rPr>
              <a:t>турли</a:t>
            </a:r>
            <a:r>
              <a:rPr lang="ru-RU" dirty="0">
                <a:solidFill>
                  <a:srgbClr val="000000"/>
                </a:solidFill>
                <a:latin typeface="PT_Root_UI"/>
              </a:rPr>
              <a:t> </a:t>
            </a:r>
            <a:r>
              <a:rPr lang="ru-RU" dirty="0" err="1">
                <a:solidFill>
                  <a:srgbClr val="000000"/>
                </a:solidFill>
                <a:latin typeface="PT_Root_UI"/>
              </a:rPr>
              <a:t>манбаларини</a:t>
            </a:r>
            <a:r>
              <a:rPr lang="ru-RU" dirty="0">
                <a:solidFill>
                  <a:srgbClr val="000000"/>
                </a:solidFill>
                <a:latin typeface="PT_Root_UI"/>
              </a:rPr>
              <a:t> </a:t>
            </a:r>
            <a:r>
              <a:rPr lang="ru-RU" dirty="0" err="1">
                <a:solidFill>
                  <a:srgbClr val="000000"/>
                </a:solidFill>
                <a:latin typeface="PT_Root_UI"/>
              </a:rPr>
              <a:t>йиғиш</a:t>
            </a:r>
            <a:r>
              <a:rPr lang="ru-RU" dirty="0">
                <a:solidFill>
                  <a:srgbClr val="000000"/>
                </a:solidFill>
                <a:latin typeface="PT_Root_UI"/>
              </a:rPr>
              <a:t> </a:t>
            </a:r>
            <a:r>
              <a:rPr lang="ru-RU" dirty="0" err="1">
                <a:solidFill>
                  <a:srgbClr val="000000"/>
                </a:solidFill>
                <a:latin typeface="PT_Root_UI"/>
              </a:rPr>
              <a:t>орқали</a:t>
            </a:r>
            <a:r>
              <a:rPr lang="ru-RU" dirty="0">
                <a:solidFill>
                  <a:srgbClr val="000000"/>
                </a:solidFill>
                <a:latin typeface="PT_Root_UI"/>
              </a:rPr>
              <a:t> </a:t>
            </a:r>
            <a:r>
              <a:rPr lang="ru-RU" dirty="0" err="1">
                <a:solidFill>
                  <a:srgbClr val="000000"/>
                </a:solidFill>
                <a:latin typeface="PT_Root_UI"/>
              </a:rPr>
              <a:t>баҳоланади</a:t>
            </a:r>
            <a:r>
              <a:rPr lang="ru-RU" dirty="0">
                <a:solidFill>
                  <a:srgbClr val="000000"/>
                </a:solidFill>
                <a:latin typeface="PT_Root_UI"/>
              </a:rPr>
              <a:t>.</a:t>
            </a:r>
            <a:endParaRPr lang="ru-RU" dirty="0">
              <a:solidFill>
                <a:srgbClr val="000000"/>
              </a:solidFill>
              <a:latin typeface="PT_Root_UI"/>
            </a:endParaRPr>
          </a:p>
          <a:p>
            <a:pPr marL="0" indent="0">
              <a:buNone/>
            </a:pPr>
            <a:endParaRPr lang="ru-RU" dirty="0">
              <a:solidFill>
                <a:srgbClr val="000000"/>
              </a:solidFill>
              <a:latin typeface="PT_Root_UI"/>
            </a:endParaRPr>
          </a:p>
          <a:p>
            <a:endParaRPr lang="ru-RU"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995320"/>
            <a:ext cx="3260416" cy="330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151" y="176558"/>
            <a:ext cx="11018519" cy="1478570"/>
          </a:xfrm>
        </p:spPr>
        <p:txBody>
          <a:bodyPr>
            <a:noAutofit/>
          </a:bodyPr>
          <a:lstStyle/>
          <a:p>
            <a:pPr algn="ctr"/>
            <a:r>
              <a:rPr lang="en-US" sz="2400" dirty="0">
                <a:solidFill>
                  <a:schemeClr val="bg1"/>
                </a:solidFill>
                <a:latin typeface="Times New Roman" panose="02020603050405020304" pitchFamily="18" charset="0"/>
                <a:cs typeface="Times New Roman" panose="02020603050405020304" pitchFamily="18" charset="0"/>
              </a:rPr>
              <a:t>Ўзбекистон Республикаси “Коррупцияга қарши курашиш тўғрисида”ги Қонуннинг 5-моддасида коррупцияга қарши курашиш соҳасидаги давлат сиёсатининг асосий йўналишлари сифатида қуйидагилар келтирилган:</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nvPr>
        </p:nvGraphicFramePr>
        <p:xfrm>
          <a:off x="365760" y="1655128"/>
          <a:ext cx="11475720" cy="49133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5775" y="342901"/>
            <a:ext cx="11258550" cy="6090267"/>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en-US" b="1" u="sng" dirty="0">
                <a:solidFill>
                  <a:srgbClr val="7030A0"/>
                </a:solidFill>
                <a:latin typeface="Times New Roman" panose="02020603050405020304" pitchFamily="18" charset="0"/>
                <a:cs typeface="Times New Roman" panose="02020603050405020304" pitchFamily="18" charset="0"/>
              </a:rPr>
              <a:t>АДАБИЁТЛАР:</a:t>
            </a:r>
            <a:endParaRPr lang="ru-RU" b="1" u="sng" dirty="0">
              <a:solidFill>
                <a:srgbClr val="7030A0"/>
              </a:solidFill>
              <a:latin typeface="Times New Roman" panose="02020603050405020304" pitchFamily="18" charset="0"/>
              <a:cs typeface="Times New Roman" panose="02020603050405020304" pitchFamily="18" charset="0"/>
            </a:endParaRPr>
          </a:p>
          <a:p>
            <a:pPr lvl="0"/>
            <a:r>
              <a:rPr lang="en-US" sz="1800" dirty="0">
                <a:solidFill>
                  <a:schemeClr val="bg1"/>
                </a:solidFill>
                <a:latin typeface="Times New Roman" panose="02020603050405020304" pitchFamily="18" charset="0"/>
                <a:cs typeface="Times New Roman" panose="02020603050405020304" pitchFamily="18" charset="0"/>
              </a:rPr>
              <a:t>1.Ўзбекистон Республикасининг “Коррупцияга қарши курашиш тўғрисида”ги ЎРҚ-419 сонли Қонуни. 2017 йил 3 январ.</a:t>
            </a:r>
            <a:endParaRPr lang="ru-RU" sz="1800" dirty="0">
              <a:solidFill>
                <a:schemeClr val="bg1"/>
              </a:solidFill>
              <a:latin typeface="Times New Roman" panose="02020603050405020304" pitchFamily="18" charset="0"/>
              <a:cs typeface="Times New Roman" panose="02020603050405020304" pitchFamily="18" charset="0"/>
            </a:endParaRPr>
          </a:p>
          <a:p>
            <a:pPr lvl="0"/>
            <a:r>
              <a:rPr lang="en-US" sz="1800" dirty="0">
                <a:solidFill>
                  <a:schemeClr val="bg1"/>
                </a:solidFill>
                <a:latin typeface="Times New Roman" panose="02020603050405020304" pitchFamily="18" charset="0"/>
                <a:cs typeface="Times New Roman" panose="02020603050405020304" pitchFamily="18" charset="0"/>
              </a:rPr>
              <a:t>2.Ўзбекистон Республикаси Президентининг “Ўзбекистон Республикасида коррупцияга қарши курашиш агентлиги фаолиятини ташкил этиш тўғрисида”ги ПҚ – 4761 сонли Қарори. 2020 йил 29 июн.</a:t>
            </a:r>
            <a:endParaRPr lang="ru-RU" sz="1800" dirty="0">
              <a:solidFill>
                <a:schemeClr val="bg1"/>
              </a:solidFill>
              <a:latin typeface="Times New Roman" panose="02020603050405020304" pitchFamily="18" charset="0"/>
              <a:cs typeface="Times New Roman" panose="02020603050405020304" pitchFamily="18" charset="0"/>
            </a:endParaRPr>
          </a:p>
          <a:p>
            <a:pPr lvl="0"/>
            <a:r>
              <a:rPr lang="en-US" sz="1800" dirty="0">
                <a:solidFill>
                  <a:schemeClr val="bg1"/>
                </a:solidFill>
                <a:latin typeface="Times New Roman" panose="02020603050405020304" pitchFamily="18" charset="0"/>
                <a:cs typeface="Times New Roman" panose="02020603050405020304" pitchFamily="18" charset="0"/>
              </a:rPr>
              <a:t>3.Қўчқоров С</a:t>
            </a:r>
            <a:r>
              <a:rPr lang="ru-RU"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Коррупция Ўзбекистон Республикаси миллий хавфсизлигига таҳдид сифатида.</a:t>
            </a:r>
            <a:r>
              <a:rPr lang="ru-RU"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Диссертация. </a:t>
            </a:r>
            <a:r>
              <a:rPr lang="ru-RU"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Т</a:t>
            </a:r>
            <a:r>
              <a:rPr lang="ru-RU" sz="1800" dirty="0">
                <a:solidFill>
                  <a:schemeClr val="bg1"/>
                </a:solidFill>
                <a:latin typeface="Times New Roman" panose="02020603050405020304" pitchFamily="18" charset="0"/>
                <a:cs typeface="Times New Roman" panose="02020603050405020304" pitchFamily="18" charset="0"/>
              </a:rPr>
              <a:t>.: 20</a:t>
            </a:r>
            <a:r>
              <a:rPr lang="en-US" sz="1800" dirty="0">
                <a:solidFill>
                  <a:schemeClr val="bg1"/>
                </a:solidFill>
                <a:latin typeface="Times New Roman" panose="02020603050405020304" pitchFamily="18" charset="0"/>
                <a:cs typeface="Times New Roman" panose="02020603050405020304" pitchFamily="18" charset="0"/>
              </a:rPr>
              <a:t>20</a:t>
            </a:r>
            <a:r>
              <a:rPr lang="ru-RU" sz="1800" dirty="0">
                <a:solidFill>
                  <a:schemeClr val="bg1"/>
                </a:solidFill>
                <a:latin typeface="Times New Roman" panose="02020603050405020304" pitchFamily="18" charset="0"/>
                <a:cs typeface="Times New Roman" panose="02020603050405020304" pitchFamily="18" charset="0"/>
              </a:rPr>
              <a:t>. — </a:t>
            </a:r>
            <a:r>
              <a:rPr lang="en-US" sz="1800" dirty="0">
                <a:solidFill>
                  <a:schemeClr val="bg1"/>
                </a:solidFill>
                <a:latin typeface="Times New Roman" panose="02020603050405020304" pitchFamily="18" charset="0"/>
                <a:cs typeface="Times New Roman" panose="02020603050405020304" pitchFamily="18" charset="0"/>
              </a:rPr>
              <a:t>Б</a:t>
            </a:r>
            <a:r>
              <a:rPr lang="ru-RU" sz="1800" dirty="0">
                <a:solidFill>
                  <a:schemeClr val="bg1"/>
                </a:solidFill>
                <a:latin typeface="Times New Roman" panose="02020603050405020304" pitchFamily="18" charset="0"/>
                <a:cs typeface="Times New Roman" panose="02020603050405020304" pitchFamily="18" charset="0"/>
              </a:rPr>
              <a:t>. 9.</a:t>
            </a:r>
            <a:endParaRPr lang="ru-RU" sz="1800" dirty="0">
              <a:solidFill>
                <a:schemeClr val="bg1"/>
              </a:solidFill>
              <a:latin typeface="Times New Roman" panose="02020603050405020304" pitchFamily="18" charset="0"/>
              <a:cs typeface="Times New Roman" panose="02020603050405020304" pitchFamily="18" charset="0"/>
            </a:endParaRPr>
          </a:p>
          <a:p>
            <a:pPr lvl="0"/>
            <a:r>
              <a:rPr lang="en-CA" sz="1800" dirty="0">
                <a:solidFill>
                  <a:schemeClr val="bg1"/>
                </a:solidFill>
                <a:latin typeface="Times New Roman" panose="02020603050405020304" pitchFamily="18" charset="0"/>
                <a:cs typeface="Times New Roman" panose="02020603050405020304" pitchFamily="18" charset="0"/>
              </a:rPr>
              <a:t>Elliott, Kimberly Ann (1950). </a:t>
            </a:r>
            <a:r>
              <a:rPr lang="en-CA" sz="1800" u="sng" dirty="0">
                <a:solidFill>
                  <a:schemeClr val="bg1">
                    <a:lumMod val="95000"/>
                    <a:lumOff val="5000"/>
                  </a:schemeClr>
                </a:solidFill>
                <a:latin typeface="Times New Roman" panose="02020603050405020304" pitchFamily="18" charset="0"/>
                <a:cs typeface="Times New Roman" panose="02020603050405020304" pitchFamily="18" charset="0"/>
                <a:hlinkClick r:id="rId1"/>
              </a:rPr>
              <a:t>"Corruption as an international policy problem: overview and recommendations"</a:t>
            </a:r>
            <a:r>
              <a:rPr lang="en-CA" sz="1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CA" sz="1800" dirty="0">
                <a:solidFill>
                  <a:schemeClr val="bg1"/>
                </a:solidFill>
                <a:latin typeface="Times New Roman" panose="02020603050405020304" pitchFamily="18" charset="0"/>
                <a:cs typeface="Times New Roman" panose="02020603050405020304" pitchFamily="18" charset="0"/>
              </a:rPr>
              <a:t>(PDF). Washington, DC: Institute for International Economics.</a:t>
            </a:r>
            <a:endParaRPr lang="ru-RU" sz="1800" dirty="0">
              <a:solidFill>
                <a:schemeClr val="bg1"/>
              </a:solidFill>
              <a:latin typeface="Times New Roman" panose="02020603050405020304" pitchFamily="18" charset="0"/>
              <a:cs typeface="Times New Roman" panose="02020603050405020304" pitchFamily="18" charset="0"/>
            </a:endParaRPr>
          </a:p>
          <a:p>
            <a:pPr lvl="0"/>
            <a:r>
              <a:rPr lang="en-CA" sz="1800" dirty="0" err="1">
                <a:solidFill>
                  <a:schemeClr val="bg1"/>
                </a:solidFill>
                <a:latin typeface="Times New Roman" panose="02020603050405020304" pitchFamily="18" charset="0"/>
                <a:cs typeface="Times New Roman" panose="02020603050405020304" pitchFamily="18" charset="0"/>
              </a:rPr>
              <a:t>Lawore</a:t>
            </a:r>
            <a:r>
              <a:rPr lang="en-CA" sz="1800" dirty="0">
                <a:solidFill>
                  <a:schemeClr val="bg1"/>
                </a:solidFill>
                <a:latin typeface="Times New Roman" panose="02020603050405020304" pitchFamily="18" charset="0"/>
                <a:cs typeface="Times New Roman" panose="02020603050405020304" pitchFamily="18" charset="0"/>
              </a:rPr>
              <a:t> B. Social Inequality in Nigeria: the Poor and the Rich / B. </a:t>
            </a:r>
            <a:r>
              <a:rPr lang="en-CA" sz="1800" dirty="0" err="1">
                <a:solidFill>
                  <a:schemeClr val="bg1"/>
                </a:solidFill>
                <a:latin typeface="Times New Roman" panose="02020603050405020304" pitchFamily="18" charset="0"/>
                <a:cs typeface="Times New Roman" panose="02020603050405020304" pitchFamily="18" charset="0"/>
              </a:rPr>
              <a:t>Lawore</a:t>
            </a:r>
            <a:r>
              <a:rPr lang="en-CA" sz="1800" dirty="0">
                <a:solidFill>
                  <a:schemeClr val="bg1"/>
                </a:solidFill>
                <a:latin typeface="Times New Roman" panose="02020603050405020304" pitchFamily="18" charset="0"/>
                <a:cs typeface="Times New Roman" panose="02020603050405020304" pitchFamily="18" charset="0"/>
              </a:rPr>
              <a:t>. — </a:t>
            </a:r>
            <a:r>
              <a:rPr lang="en-CA" sz="1800" dirty="0" err="1">
                <a:solidFill>
                  <a:schemeClr val="bg1"/>
                </a:solidFill>
                <a:latin typeface="Times New Roman" panose="02020603050405020304" pitchFamily="18" charset="0"/>
                <a:cs typeface="Times New Roman" panose="02020603050405020304" pitchFamily="18" charset="0"/>
              </a:rPr>
              <a:t>Unilag</a:t>
            </a:r>
            <a:r>
              <a:rPr lang="en-CA" sz="1800" dirty="0">
                <a:solidFill>
                  <a:schemeClr val="bg1"/>
                </a:solidFill>
                <a:latin typeface="Times New Roman" panose="02020603050405020304" pitchFamily="18" charset="0"/>
                <a:cs typeface="Times New Roman" panose="02020603050405020304" pitchFamily="18" charset="0"/>
              </a:rPr>
              <a:t> Sociologist, Lagos, 1976/77, 4, P. 2-3.</a:t>
            </a:r>
            <a:endParaRPr lang="ru-RU" sz="1800" dirty="0">
              <a:solidFill>
                <a:schemeClr val="bg1"/>
              </a:solidFill>
              <a:latin typeface="Times New Roman" panose="02020603050405020304" pitchFamily="18" charset="0"/>
              <a:cs typeface="Times New Roman" panose="02020603050405020304" pitchFamily="18" charset="0"/>
            </a:endParaRPr>
          </a:p>
          <a:p>
            <a:endParaRPr lang="ru-RU" sz="1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915" y="259080"/>
            <a:ext cx="10220241" cy="169110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dirty="0">
                <a:solidFill>
                  <a:schemeClr val="bg1"/>
                </a:solidFill>
                <a:latin typeface="Times New Roman" panose="02020603050405020304" pitchFamily="18" charset="0"/>
                <a:cs typeface="Times New Roman" panose="02020603050405020304" pitchFamily="18" charset="0"/>
              </a:rPr>
              <a:t>Ўзбекистон Республикаси Президентининг 2020 йил 29 июнда </a:t>
            </a:r>
            <a:r>
              <a:rPr lang="en-US" sz="2400" b="1" i="1" u="sng" dirty="0">
                <a:solidFill>
                  <a:srgbClr val="C00000"/>
                </a:solidFill>
                <a:latin typeface="Times New Roman" panose="02020603050405020304" pitchFamily="18" charset="0"/>
                <a:cs typeface="Times New Roman" panose="02020603050405020304" pitchFamily="18" charset="0"/>
              </a:rPr>
              <a:t>Коррупцияга қарши курашиш агентлигини </a:t>
            </a:r>
            <a:r>
              <a:rPr lang="en-US" sz="2400" dirty="0">
                <a:solidFill>
                  <a:schemeClr val="bg1"/>
                </a:solidFill>
                <a:latin typeface="Times New Roman" panose="02020603050405020304" pitchFamily="18" charset="0"/>
                <a:cs typeface="Times New Roman" panose="02020603050405020304" pitchFamily="18" charset="0"/>
              </a:rPr>
              <a:t>ташкил этиш ҳақидаги ПҚ – 4761 сонли Қарори чиқди. Унга кўра агентлик тармоқ ва ҳудуд раҳбарлари билан бирга қуйидаги вазифаларни амалга оширади:</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594360" y="2097088"/>
          <a:ext cx="10453051" cy="43494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82880"/>
            <a:ext cx="9905998" cy="115824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Коррупцияга қарши курашда жамоатчилик назоратининг роли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31520" y="1431234"/>
            <a:ext cx="10686553" cy="5061005"/>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b="1" u="sng" dirty="0">
                <a:solidFill>
                  <a:srgbClr val="002060"/>
                </a:solidFill>
                <a:latin typeface="Times New Roman" panose="02020603050405020304" pitchFamily="18" charset="0"/>
                <a:cs typeface="Times New Roman" panose="02020603050405020304" pitchFamily="18" charset="0"/>
              </a:rPr>
              <a:t>Жамоатчилик назоратини </a:t>
            </a:r>
            <a:r>
              <a:rPr lang="en-US" dirty="0">
                <a:solidFill>
                  <a:schemeClr val="bg1"/>
                </a:solidFill>
                <a:latin typeface="Times New Roman" panose="02020603050405020304" pitchFamily="18" charset="0"/>
                <a:cs typeface="Times New Roman" panose="02020603050405020304" pitchFamily="18" charset="0"/>
              </a:rPr>
              <a:t>амалга оширишнинг жаҳон амалиётида кенг тарқалган шакллари – бу давлат органлари ва уларнинг мансабдор шахслари фаолиятига оид жамоатчилик эшитувлари, жамоатчилик муҳокамалари, жамоатчилик экспертизаси, жамоатчилик таҳлили ёки мониторинги, жамоатчилик суриштируви, жамоатчилик текшируви, жамоатчилик сўрови, мурожаатлар, жамоатчилик ташаббуслари ҳисобланади. Шунингдек, яна бир кенг тарқалган кўринишларидан бири – бу давлатнинг мансабдорлар томонидан ўз лавозимини суиистеъмол қилинишига қарши курашишни бевосита амалга оширувчи органлари билан жамоатчилик назорати субъектларининг ўзаро ҳамкорлиги бўлиб, мазкур амалиёт кейинги йилларда коррупциянинг олдини олишда энг самарали механизмлардан бирига айланди.</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98120"/>
            <a:ext cx="9905998" cy="1310640"/>
          </a:xfrm>
        </p:spPr>
        <p:txBody>
          <a:bodyPr>
            <a:normAutofit fontScale="90000"/>
          </a:bodyPr>
          <a:lstStyle/>
          <a:p>
            <a:pPr algn="ctr"/>
            <a:r>
              <a:rPr lang="en-US" sz="2400" dirty="0">
                <a:solidFill>
                  <a:schemeClr val="bg1"/>
                </a:solidFill>
                <a:latin typeface="Times New Roman" panose="02020603050405020304" pitchFamily="18" charset="0"/>
                <a:cs typeface="Times New Roman" panose="02020603050405020304" pitchFamily="18" charset="0"/>
              </a:rPr>
              <a:t>Коррупцияга қарши курашишда фуқаролик институтларига кенг ваколатлар берилаётган бўлса-да, бу борада ҳали олдимизда ҳал қилинмаган муаммолар ҳам йўқ эмас. Улар сирасига,</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441960" y="1508760"/>
          <a:ext cx="11079480" cy="48920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89560"/>
            <a:ext cx="10315891" cy="1143000"/>
          </a:xfrm>
        </p:spPr>
        <p:txBody>
          <a:bodyPr>
            <a:noAutofit/>
          </a:bodyPr>
          <a:lstStyle/>
          <a:p>
            <a:pPr algn="ctr"/>
            <a:r>
              <a:rPr lang="en-US" sz="2400" dirty="0">
                <a:solidFill>
                  <a:schemeClr val="bg1"/>
                </a:solidFill>
                <a:latin typeface="Times New Roman" panose="02020603050405020304" pitchFamily="18" charset="0"/>
                <a:cs typeface="Times New Roman" panose="02020603050405020304" pitchFamily="18" charset="0"/>
              </a:rPr>
              <a:t>Коррупцияга қарши курашишда фуқаролик институтларига кенг ваколатлар берилаётган бўлса-да, бу борада ҳали олдимизда ҳал қилинмаган муаммолар ҳам йўқ эмас. Улар сирасига,</a:t>
            </a:r>
            <a:endParaRPr lang="ru-RU" sz="2400" dirty="0"/>
          </a:p>
        </p:txBody>
      </p:sp>
      <p:graphicFrame>
        <p:nvGraphicFramePr>
          <p:cNvPr id="4" name="Объект 3"/>
          <p:cNvGraphicFramePr>
            <a:graphicFrameLocks noGrp="1"/>
          </p:cNvGraphicFramePr>
          <p:nvPr>
            <p:ph idx="1"/>
          </p:nvPr>
        </p:nvGraphicFramePr>
        <p:xfrm>
          <a:off x="548640" y="1676400"/>
          <a:ext cx="11018520" cy="4815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421" y="0"/>
            <a:ext cx="12191999"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a:stretch>
            <a:fillRect/>
          </a:stretch>
        </p:blipFill>
        <p:spPr>
          <a:xfrm rot="1028976">
            <a:off x="5733785" y="3283434"/>
            <a:ext cx="1277426" cy="1424608"/>
          </a:xfrm>
          <a:prstGeom prst="rect">
            <a:avLst/>
          </a:prstGeom>
        </p:spPr>
      </p:pic>
      <p:sp>
        <p:nvSpPr>
          <p:cNvPr id="2" name="Title 1"/>
          <p:cNvSpPr>
            <a:spLocks noGrp="1"/>
          </p:cNvSpPr>
          <p:nvPr>
            <p:ph type="title"/>
          </p:nvPr>
        </p:nvSpPr>
        <p:spPr>
          <a:xfrm>
            <a:off x="655368" y="300600"/>
            <a:ext cx="11255491" cy="1133253"/>
          </a:xfrm>
        </p:spPr>
        <p:txBody>
          <a:bodyPr>
            <a:noAutofit/>
          </a:bodyPr>
          <a:lstStyle/>
          <a:p>
            <a:pPr algn="ct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Коррупциянинг</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ҳар</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қандай</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кўринишига</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муросасиз</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бўлиш</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кундалик</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ҳаёт</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тарзимизга</a:t>
            </a:r>
            <a: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 </a:t>
            </a:r>
            <a:r>
              <a:rPr kumimoji="0" lang="ru-RU" sz="2800" b="0"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cs typeface="Arial" panose="020B0604020202020204" pitchFamily="34" charset="0"/>
              </a:rPr>
              <a:t>айлантириш</a:t>
            </a:r>
            <a:br>
              <a:rPr kumimoji="0" lang="ru-RU"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br>
            <a:endParaRPr lang="ru-RU" sz="3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rot="3337219">
            <a:off x="1275744" y="3369807"/>
            <a:ext cx="1422119" cy="1422119"/>
          </a:xfrm>
          <a:prstGeom prst="rect">
            <a:avLst/>
          </a:prstGeom>
        </p:spPr>
      </p:pic>
      <p:sp>
        <p:nvSpPr>
          <p:cNvPr id="4" name="Rectangle: Rounded Corners 3"/>
          <p:cNvSpPr/>
          <p:nvPr/>
        </p:nvSpPr>
        <p:spPr>
          <a:xfrm>
            <a:off x="655368" y="5363717"/>
            <a:ext cx="3298565" cy="1308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atin typeface="Arial" panose="020B0604020202020204" pitchFamily="34" charset="0"/>
                <a:cs typeface="Arial" panose="020B0604020202020204" pitchFamily="34" charset="0"/>
              </a:rPr>
              <a:t>давлат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органларида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қарор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қабул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жараёнлари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очиқ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бўлиши</a:t>
            </a:r>
            <a:endParaRPr lang="ru-RU"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90130" y="1329204"/>
            <a:ext cx="2513586" cy="1675724"/>
          </a:xfrm>
          <a:prstGeom prst="rect">
            <a:avLst/>
          </a:prstGeom>
        </p:spPr>
      </p:pic>
      <p:pic>
        <p:nvPicPr>
          <p:cNvPr id="6" name="Picture 5"/>
          <p:cNvPicPr>
            <a:picLocks noChangeAspect="1"/>
          </p:cNvPicPr>
          <p:nvPr/>
        </p:nvPicPr>
        <p:blipFill>
          <a:blip r:embed="rId4"/>
          <a:stretch>
            <a:fillRect/>
          </a:stretch>
        </p:blipFill>
        <p:spPr>
          <a:xfrm>
            <a:off x="2489544" y="3539208"/>
            <a:ext cx="2200275" cy="1308585"/>
          </a:xfrm>
          <a:prstGeom prst="rect">
            <a:avLst/>
          </a:prstGeom>
        </p:spPr>
      </p:pic>
      <p:pic>
        <p:nvPicPr>
          <p:cNvPr id="8" name="Picture 7"/>
          <p:cNvPicPr>
            <a:picLocks noChangeAspect="1"/>
          </p:cNvPicPr>
          <p:nvPr/>
        </p:nvPicPr>
        <p:blipFill>
          <a:blip r:embed="rId5"/>
          <a:stretch>
            <a:fillRect/>
          </a:stretch>
        </p:blipFill>
        <p:spPr>
          <a:xfrm>
            <a:off x="5210232" y="4847793"/>
            <a:ext cx="2814637" cy="1754193"/>
          </a:xfrm>
          <a:prstGeom prst="rect">
            <a:avLst/>
          </a:prstGeom>
          <a:ln>
            <a:noFill/>
          </a:ln>
          <a:effectLst>
            <a:softEdge rad="112500"/>
          </a:effectLst>
        </p:spPr>
      </p:pic>
      <p:sp>
        <p:nvSpPr>
          <p:cNvPr id="10" name="Oval 9"/>
          <p:cNvSpPr/>
          <p:nvPr/>
        </p:nvSpPr>
        <p:spPr>
          <a:xfrm>
            <a:off x="4816788" y="1512333"/>
            <a:ext cx="2935627" cy="170948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err="1">
                <a:latin typeface="Arial" panose="020B0604020202020204" pitchFamily="34" charset="0"/>
                <a:cs typeface="Arial" panose="020B0604020202020204" pitchFamily="34" charset="0"/>
              </a:rPr>
              <a:t>кадрларни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танлаш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қабул</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қилишнинг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очиқ</a:t>
            </a:r>
            <a:r>
              <a:rPr lang="ru-RU" dirty="0">
                <a:latin typeface="Arial" panose="020B0604020202020204" pitchFamily="34" charset="0"/>
                <a:cs typeface="Arial" panose="020B0604020202020204" pitchFamily="34" charset="0"/>
              </a:rPr>
              <a:t> б</a:t>
            </a:r>
            <a:r>
              <a:rPr lang="en-US" dirty="0">
                <a:latin typeface="Arial" panose="020B0604020202020204" pitchFamily="34" charset="0"/>
                <a:cs typeface="Arial" panose="020B0604020202020204" pitchFamily="34" charset="0"/>
              </a:rPr>
              <a:t>ў</a:t>
            </a:r>
            <a:r>
              <a:rPr lang="ru-RU" dirty="0">
                <a:latin typeface="Arial" panose="020B0604020202020204" pitchFamily="34" charset="0"/>
                <a:cs typeface="Arial" panose="020B0604020202020204" pitchFamily="34" charset="0"/>
              </a:rPr>
              <a:t>лиши</a:t>
            </a:r>
            <a:endParaRPr lang="ru-RU" dirty="0">
              <a:latin typeface="Arial" panose="020B0604020202020204" pitchFamily="34" charset="0"/>
              <a:cs typeface="Arial" panose="020B0604020202020204" pitchFamily="34" charset="0"/>
            </a:endParaRPr>
          </a:p>
        </p:txBody>
      </p:sp>
      <p:sp>
        <p:nvSpPr>
          <p:cNvPr id="13" name="Rectangle: Rounded Corners 12"/>
          <p:cNvSpPr/>
          <p:nvPr/>
        </p:nvSpPr>
        <p:spPr>
          <a:xfrm>
            <a:off x="8396287" y="3221816"/>
            <a:ext cx="3448933" cy="127125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err="1">
                <a:latin typeface="Arial" panose="020B0604020202020204" pitchFamily="34" charset="0"/>
                <a:cs typeface="Arial" panose="020B0604020202020204" pitchFamily="34" charset="0"/>
              </a:rPr>
              <a:t>давлат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хизматчиларини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мунтазам</a:t>
            </a:r>
            <a:r>
              <a:rPr lang="ru-RU" dirty="0">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ўқитиш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билимини</a:t>
            </a:r>
            <a:r>
              <a:rPr lang="ru-RU" dirty="0">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баҳолаб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бориш</a:t>
            </a:r>
            <a:r>
              <a:rPr lang="ru-RU"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a:off x="8606279" y="1550381"/>
            <a:ext cx="3028950" cy="1514475"/>
          </a:xfrm>
          <a:prstGeom prst="rect">
            <a:avLst/>
          </a:prstGeom>
          <a:ln>
            <a:noFill/>
          </a:ln>
          <a:effectLst>
            <a:softEdge rad="112500"/>
          </a:effectLst>
        </p:spPr>
      </p:pic>
      <p:pic>
        <p:nvPicPr>
          <p:cNvPr id="16" name="Picture 15"/>
          <p:cNvPicPr>
            <a:picLocks noChangeAspect="1"/>
          </p:cNvPicPr>
          <p:nvPr/>
        </p:nvPicPr>
        <p:blipFill>
          <a:blip r:embed="rId7"/>
          <a:stretch>
            <a:fillRect/>
          </a:stretch>
        </p:blipFill>
        <p:spPr>
          <a:xfrm>
            <a:off x="9177777" y="4650031"/>
            <a:ext cx="2200275" cy="18618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chemeClr val="bg1"/>
                </a:solidFill>
              </a:rPr>
              <a:t>саволлар:</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a:xfrm>
            <a:off x="1141412" y="1432560"/>
            <a:ext cx="9905999" cy="4724401"/>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1. </a:t>
            </a:r>
            <a:r>
              <a:rPr lang="en-US" dirty="0">
                <a:solidFill>
                  <a:schemeClr val="bg1"/>
                </a:solidFill>
                <a:latin typeface="Times New Roman" panose="02020603050405020304" pitchFamily="18" charset="0"/>
                <a:cs typeface="Times New Roman" panose="02020603050405020304" pitchFamily="18" charset="0"/>
              </a:rPr>
              <a:t>Коррупциянинг моҳиятини тушунтириб беринг.</a:t>
            </a:r>
            <a:endParaRPr lang="ru-RU"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2. </a:t>
            </a:r>
            <a:r>
              <a:rPr lang="en-US" dirty="0">
                <a:solidFill>
                  <a:schemeClr val="bg1"/>
                </a:solidFill>
                <a:latin typeface="Times New Roman" panose="02020603050405020304" pitchFamily="18" charset="0"/>
                <a:cs typeface="Times New Roman" panose="02020603050405020304" pitchFamily="18" charset="0"/>
              </a:rPr>
              <a:t>Коррупцияга қарши курашиш борасида қайси давлатларнинг тажрибасини биласиз</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 3. </a:t>
            </a:r>
            <a:r>
              <a:rPr lang="en-US" dirty="0">
                <a:solidFill>
                  <a:schemeClr val="bg1"/>
                </a:solidFill>
                <a:latin typeface="Times New Roman" panose="02020603050405020304" pitchFamily="18" charset="0"/>
                <a:cs typeface="Times New Roman" panose="02020603050405020304" pitchFamily="18" charset="0"/>
              </a:rPr>
              <a:t>Коррупцияга қарши курашишда жамоатчилик назоратининг ўрни қандай</a:t>
            </a:r>
            <a:r>
              <a:rPr lang="en-US"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 4. </a:t>
            </a:r>
            <a:r>
              <a:rPr lang="en-US" dirty="0">
                <a:solidFill>
                  <a:schemeClr val="bg1"/>
                </a:solidFill>
                <a:latin typeface="Times New Roman" panose="02020603050405020304" pitchFamily="18" charset="0"/>
                <a:cs typeface="Times New Roman" panose="02020603050405020304" pitchFamily="18" charset="0"/>
              </a:rPr>
              <a:t>Коррупцияга қарши курашиш бўйича қайси халқаро норматив-ҳуқуқий ҳужжатларни биласиз</a:t>
            </a:r>
            <a:r>
              <a:rPr lang="en-US" dirty="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 5. </a:t>
            </a:r>
            <a:r>
              <a:rPr lang="en-US" dirty="0">
                <a:solidFill>
                  <a:schemeClr val="bg1"/>
                </a:solidFill>
                <a:latin typeface="Times New Roman" panose="02020603050405020304" pitchFamily="18" charset="0"/>
                <a:cs typeface="Times New Roman" panose="02020603050405020304" pitchFamily="18" charset="0"/>
              </a:rPr>
              <a:t>Коррупциянинг қандай турларини биласиз?</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0"/>
            <a:ext cx="6094412" cy="6858000"/>
          </a:xfr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0"/>
            <a:ext cx="6097588"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65848" y="987226"/>
            <a:ext cx="9742809" cy="3787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3">
                    <a:lumMod val="50000"/>
                  </a:schemeClr>
                </a:solidFill>
              </a:rPr>
              <a:t>Эътиборингиз учун ташаккур!</a:t>
            </a:r>
            <a:endParaRPr lang="ru-RU" sz="6000" b="1"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ТАЯНЧ ТУШУНЧАЛАР</a:t>
            </a:r>
            <a:endParaRPr lang="ru-RU" dirty="0"/>
          </a:p>
        </p:txBody>
      </p:sp>
      <p:sp>
        <p:nvSpPr>
          <p:cNvPr id="3" name="Объект 2"/>
          <p:cNvSpPr>
            <a:spLocks noGrp="1"/>
          </p:cNvSpPr>
          <p:nvPr>
            <p:ph idx="1"/>
          </p:nvPr>
        </p:nvSpPr>
        <p:spPr/>
        <p:txBody>
          <a:bodyPr/>
          <a:lstStyle/>
          <a:p>
            <a:r>
              <a:rPr lang="en-US" dirty="0">
                <a:latin typeface="Arial Black" panose="020B0A04020102020204" pitchFamily="34" charset="0"/>
              </a:rPr>
              <a:t>Коррупция, оқ коррупция, кулранг коррупция,” яширин иқтисодиёт, пора бериш, жамоатчилик назорати, жиноят, жазо</a:t>
            </a:r>
            <a:endParaRPr lang="ru-RU" dirty="0">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719403" y="24160"/>
            <a:ext cx="10767484" cy="947738"/>
          </a:xfrm>
        </p:spPr>
        <p:txBody>
          <a:bodyPr>
            <a:normAutofit fontScale="90000"/>
          </a:bodyPr>
          <a:lstStyle/>
          <a:p>
            <a:pPr algn="ctr" eaLnBrk="1" hangingPunct="1"/>
            <a:r>
              <a:rPr lang="ru-RU" altLang="ru-RU" sz="3200" dirty="0" err="1">
                <a:latin typeface="Times New Roman" panose="02020603050405020304" pitchFamily="18" charset="0"/>
                <a:cs typeface="Times New Roman" panose="02020603050405020304" pitchFamily="18" charset="0"/>
              </a:rPr>
              <a:t>Мавзу</a:t>
            </a:r>
            <a:r>
              <a:rPr lang="ru-RU" altLang="ru-RU" sz="3200" dirty="0">
                <a:latin typeface="Times New Roman" panose="02020603050405020304" pitchFamily="18" charset="0"/>
                <a:cs typeface="Times New Roman" panose="02020603050405020304" pitchFamily="18" charset="0"/>
              </a:rPr>
              <a:t> б</a:t>
            </a:r>
            <a:r>
              <a:rPr lang="en-US" altLang="ru-RU" sz="3200" dirty="0">
                <a:latin typeface="Times New Roman" panose="02020603050405020304" pitchFamily="18" charset="0"/>
                <a:cs typeface="Times New Roman" panose="02020603050405020304" pitchFamily="18" charset="0"/>
              </a:rPr>
              <a:t>ў</a:t>
            </a:r>
            <a:r>
              <a:rPr lang="ru-RU" altLang="ru-RU" sz="3200" dirty="0" err="1">
                <a:latin typeface="Times New Roman" panose="02020603050405020304" pitchFamily="18" charset="0"/>
                <a:cs typeface="Times New Roman" panose="02020603050405020304" pitchFamily="18" charset="0"/>
              </a:rPr>
              <a:t>йича</a:t>
            </a:r>
            <a:r>
              <a:rPr lang="ru-RU" altLang="ru-RU" sz="3200" dirty="0">
                <a:latin typeface="Times New Roman" panose="02020603050405020304" pitchFamily="18" charset="0"/>
                <a:cs typeface="Times New Roman" panose="02020603050405020304" pitchFamily="18" charset="0"/>
              </a:rPr>
              <a:t> </a:t>
            </a:r>
            <a:r>
              <a:rPr lang="en-US" altLang="ru-RU" sz="3200" dirty="0">
                <a:latin typeface="Times New Roman" panose="02020603050405020304" pitchFamily="18" charset="0"/>
                <a:cs typeface="Times New Roman" panose="02020603050405020304" pitchFamily="18" charset="0"/>
              </a:rPr>
              <a:t>ў</a:t>
            </a:r>
            <a:r>
              <a:rPr lang="ru-RU" altLang="ru-RU" sz="3200" dirty="0" err="1">
                <a:latin typeface="Times New Roman" panose="02020603050405020304" pitchFamily="18" charset="0"/>
                <a:cs typeface="Times New Roman" panose="02020603050405020304" pitchFamily="18" charset="0"/>
              </a:rPr>
              <a:t>рганиладиган</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асосий</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таянч</a:t>
            </a:r>
            <a:r>
              <a:rPr lang="ru-RU" altLang="ru-RU" sz="3200" dirty="0">
                <a:latin typeface="Times New Roman" panose="02020603050405020304" pitchFamily="18" charset="0"/>
                <a:cs typeface="Times New Roman" panose="02020603050405020304" pitchFamily="18" charset="0"/>
              </a:rPr>
              <a:t> </a:t>
            </a:r>
            <a:r>
              <a:rPr lang="ru-RU" altLang="ru-RU" sz="3200" dirty="0" err="1">
                <a:latin typeface="Times New Roman" panose="02020603050405020304" pitchFamily="18" charset="0"/>
                <a:cs typeface="Times New Roman" panose="02020603050405020304" pitchFamily="18" charset="0"/>
              </a:rPr>
              <a:t>иборалар</a:t>
            </a:r>
            <a:r>
              <a:rPr lang="ru-RU" altLang="ru-RU" sz="3200" dirty="0">
                <a:latin typeface="Times New Roman" panose="02020603050405020304" pitchFamily="18" charset="0"/>
                <a:cs typeface="Times New Roman" panose="02020603050405020304" pitchFamily="18" charset="0"/>
              </a:rPr>
              <a:t>.</a:t>
            </a:r>
            <a:endParaRPr lang="ru-RU" altLang="ru-RU" sz="3200" dirty="0">
              <a:latin typeface="Times New Roman" panose="02020603050405020304" pitchFamily="18" charset="0"/>
              <a:cs typeface="Times New Roman" panose="02020603050405020304" pitchFamily="18" charset="0"/>
            </a:endParaRPr>
          </a:p>
        </p:txBody>
      </p:sp>
      <p:sp>
        <p:nvSpPr>
          <p:cNvPr id="30723" name="Rectangle 3"/>
          <p:cNvSpPr>
            <a:spLocks noGrp="1"/>
          </p:cNvSpPr>
          <p:nvPr>
            <p:ph idx="1"/>
          </p:nvPr>
        </p:nvSpPr>
        <p:spPr>
          <a:xfrm>
            <a:off x="1" y="802105"/>
            <a:ext cx="11760630" cy="5867256"/>
          </a:xfrm>
        </p:spPr>
        <p:txBody>
          <a:bodyPr>
            <a:noAutofit/>
          </a:bodyPr>
          <a:lstStyle/>
          <a:p>
            <a:pPr marL="419100" indent="-382905" algn="just">
              <a:lnSpc>
                <a:spcPct val="80000"/>
              </a:lnSpc>
              <a:buFont typeface="Wingdings 2" panose="05020102010507070707" pitchFamily="18" charset="2"/>
              <a:buChar char=""/>
            </a:pPr>
            <a:r>
              <a:rPr lang="ru-RU" altLang="ru-RU" sz="1800" b="1" dirty="0">
                <a:latin typeface="Times New Roman" panose="02020603050405020304" pitchFamily="18" charset="0"/>
                <a:cs typeface="Times New Roman" panose="02020603050405020304" pitchFamily="18" charset="0"/>
              </a:rPr>
              <a:t>Коррупция (</a:t>
            </a:r>
            <a:r>
              <a:rPr lang="ru-RU" altLang="ru-RU" sz="1800" b="1" dirty="0" err="1">
                <a:latin typeface="Times New Roman" panose="02020603050405020304" pitchFamily="18" charset="0"/>
                <a:cs typeface="Times New Roman" panose="02020603050405020304" pitchFamily="18" charset="0"/>
              </a:rPr>
              <a:t>лотинча</a:t>
            </a:r>
            <a:r>
              <a:rPr lang="ru-RU" altLang="ru-RU" sz="1800" b="1" dirty="0">
                <a:latin typeface="Times New Roman" panose="02020603050405020304" pitchFamily="18" charset="0"/>
                <a:cs typeface="Times New Roman" panose="02020603050405020304" pitchFamily="18" charset="0"/>
              </a:rPr>
              <a:t> “</a:t>
            </a:r>
            <a:r>
              <a:rPr lang="en-US" altLang="ru-RU" sz="1800" b="1" dirty="0" err="1">
                <a:latin typeface="Times New Roman" panose="02020603050405020304" pitchFamily="18" charset="0"/>
                <a:cs typeface="Times New Roman" panose="02020603050405020304" pitchFamily="18" charset="0"/>
              </a:rPr>
              <a:t>corrumpere</a:t>
            </a:r>
            <a:r>
              <a:rPr lang="en-US"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сўзидан</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олинган</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бўлиб</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бузмоқ</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маъносини</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англатади</a:t>
            </a:r>
            <a:r>
              <a:rPr lang="ru-RU" altLang="ru-RU" sz="1800" b="1"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мансабдор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ишониб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топширилган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ваколатлари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ҳуқуқларидан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белгиланган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қоидаларга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зид</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равишда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манфаатлари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учун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фойдаланишидир</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err="1">
                <a:latin typeface="Times New Roman" panose="02020603050405020304" pitchFamily="18" charset="0"/>
                <a:cs typeface="Times New Roman" panose="02020603050405020304" pitchFamily="18" charset="0"/>
              </a:rPr>
              <a:t>Оқ</a:t>
            </a:r>
            <a:r>
              <a:rPr lang="ru-RU" altLang="ru-RU" sz="1800" b="1" dirty="0">
                <a:latin typeface="Times New Roman" panose="02020603050405020304" pitchFamily="18" charset="0"/>
                <a:cs typeface="Times New Roman" panose="02020603050405020304" pitchFamily="18" charset="0"/>
              </a:rPr>
              <a:t> коррупция - </a:t>
            </a:r>
            <a:r>
              <a:rPr lang="ru-RU" altLang="ru-RU" sz="1800" b="1" dirty="0" err="1">
                <a:latin typeface="Times New Roman" panose="02020603050405020304" pitchFamily="18" charset="0"/>
                <a:cs typeface="Times New Roman" panose="02020603050405020304" pitchFamily="18" charset="0"/>
              </a:rPr>
              <a:t>бунга</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нисбатан</a:t>
            </a:r>
            <a:r>
              <a:rPr lang="ru-RU" altLang="ru-RU" sz="1800" b="1"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жамоатчилик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фикрида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розилик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мавжудлигини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бу</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ҳаракатлар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қораланмаслигини</a:t>
            </a:r>
            <a:r>
              <a:rPr lang="ru-RU" altLang="ru-RU" sz="1800" dirty="0">
                <a:latin typeface="Times New Roman" panose="02020603050405020304" pitchFamily="18" charset="0"/>
                <a:cs typeface="Times New Roman" panose="02020603050405020304" pitchFamily="18" charset="0"/>
              </a:rPr>
              <a:t>, улар </a:t>
            </a:r>
            <a:r>
              <a:rPr lang="ru-RU" altLang="ru-RU" sz="1800" dirty="0" err="1">
                <a:latin typeface="Times New Roman" panose="02020603050405020304" pitchFamily="18" charset="0"/>
                <a:cs typeface="Times New Roman" panose="02020603050405020304" pitchFamily="18" charset="0"/>
              </a:rPr>
              <a:t>моҳиятига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кўра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менталитетга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сингиб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кетганлигини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ҳамда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муаммо</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сифатида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идрок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этилмаслигинини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англатади</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err="1">
                <a:latin typeface="Times New Roman" panose="02020603050405020304" pitchFamily="18" charset="0"/>
                <a:cs typeface="Times New Roman" panose="02020603050405020304" pitchFamily="18" charset="0"/>
              </a:rPr>
              <a:t>Қора</a:t>
            </a:r>
            <a:r>
              <a:rPr lang="ru-RU" altLang="ru-RU" sz="1800" b="1" dirty="0">
                <a:latin typeface="Times New Roman" panose="02020603050405020304" pitchFamily="18" charset="0"/>
                <a:cs typeface="Times New Roman" panose="02020603050405020304" pitchFamily="18" charset="0"/>
              </a:rPr>
              <a:t> коррупция </a:t>
            </a:r>
            <a:r>
              <a:rPr lang="ru-RU" altLang="ru-RU" sz="1800" dirty="0">
                <a:latin typeface="Times New Roman" panose="02020603050405020304" pitchFamily="18" charset="0"/>
                <a:cs typeface="Times New Roman" panose="02020603050405020304" pitchFamily="18" charset="0"/>
              </a:rPr>
              <a:t>- бунда </a:t>
            </a:r>
            <a:r>
              <a:rPr lang="ru-RU" altLang="ru-RU" sz="1800" dirty="0" err="1">
                <a:latin typeface="Times New Roman" panose="02020603050405020304" pitchFamily="18" charset="0"/>
                <a:cs typeface="Times New Roman" panose="02020603050405020304" pitchFamily="18" charset="0"/>
              </a:rPr>
              <a:t>коррупцион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алоқалар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жамиятнинг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барча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қатламлари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томонидан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қораланади</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err="1">
                <a:latin typeface="Times New Roman" panose="02020603050405020304" pitchFamily="18" charset="0"/>
                <a:cs typeface="Times New Roman" panose="02020603050405020304" pitchFamily="18" charset="0"/>
              </a:rPr>
              <a:t>Кулранг</a:t>
            </a:r>
            <a:r>
              <a:rPr lang="ru-RU" altLang="ru-RU" sz="1800" b="1" dirty="0">
                <a:latin typeface="Times New Roman" panose="02020603050405020304" pitchFamily="18" charset="0"/>
                <a:cs typeface="Times New Roman" panose="02020603050405020304" pitchFamily="18" charset="0"/>
              </a:rPr>
              <a:t> коррупция - </a:t>
            </a:r>
            <a:r>
              <a:rPr lang="ru-RU" altLang="ru-RU" sz="1800" dirty="0">
                <a:latin typeface="Times New Roman" panose="02020603050405020304" pitchFamily="18" charset="0"/>
                <a:cs typeface="Times New Roman" panose="02020603050405020304" pitchFamily="18" charset="0"/>
              </a:rPr>
              <a:t>коррупция </a:t>
            </a:r>
            <a:r>
              <a:rPr lang="ru-RU" altLang="ru-RU" sz="1800" dirty="0" err="1">
                <a:latin typeface="Times New Roman" panose="02020603050405020304" pitchFamily="18" charset="0"/>
                <a:cs typeface="Times New Roman" panose="02020603050405020304" pitchFamily="18" charset="0"/>
              </a:rPr>
              <a:t>борасида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бирон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бир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розилик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мавжуд</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бўлмаган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амалиётлардир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Айнан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кулранг</a:t>
            </a:r>
            <a:r>
              <a:rPr lang="ru-RU" altLang="ru-RU" sz="1800" dirty="0">
                <a:latin typeface="Times New Roman" panose="02020603050405020304" pitchFamily="18" charset="0"/>
                <a:cs typeface="Times New Roman" panose="02020603050405020304" pitchFamily="18" charset="0"/>
              </a:rPr>
              <a:t> коррупция </a:t>
            </a:r>
            <a:r>
              <a:rPr lang="ru-RU" altLang="ru-RU" sz="1800" dirty="0" err="1">
                <a:latin typeface="Times New Roman" panose="02020603050405020304" pitchFamily="18" charset="0"/>
                <a:cs typeface="Times New Roman" panose="02020603050405020304" pitchFamily="18" charset="0"/>
              </a:rPr>
              <a:t>атрофида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жанжаллар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юзага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келади</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a:latin typeface="Times New Roman" panose="02020603050405020304" pitchFamily="18" charset="0"/>
                <a:cs typeface="Times New Roman" panose="02020603050405020304" pitchFamily="18" charset="0"/>
              </a:rPr>
              <a:t>Пора </a:t>
            </a:r>
            <a:r>
              <a:rPr lang="ru-RU" altLang="ru-RU" sz="1800" b="1" dirty="0" err="1">
                <a:latin typeface="Times New Roman" panose="02020603050405020304" pitchFamily="18" charset="0"/>
                <a:cs typeface="Times New Roman" panose="02020603050405020304" pitchFamily="18" charset="0"/>
              </a:rPr>
              <a:t>олиш</a:t>
            </a:r>
            <a:r>
              <a:rPr lang="ru-RU" altLang="ru-RU" sz="1800" b="1"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яъни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иштирокидаги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ташкилот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фуқароларнинг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бошқариш</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мансабдор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шахсининг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хизмат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мавқеидан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фойдаланган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ҳолда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содир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этиши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лозим</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мумкин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муайян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ҳаракатни</a:t>
            </a:r>
            <a:r>
              <a:rPr lang="ru-RU" altLang="ru-RU" sz="1800" dirty="0">
                <a:latin typeface="Times New Roman" panose="02020603050405020304" pitchFamily="18" charset="0"/>
                <a:cs typeface="Times New Roman" panose="02020603050405020304" pitchFamily="18" charset="0"/>
              </a:rPr>
              <a:t> пора </a:t>
            </a:r>
            <a:r>
              <a:rPr lang="ru-RU" altLang="ru-RU" sz="1800" dirty="0" err="1">
                <a:latin typeface="Times New Roman" panose="02020603050405020304" pitchFamily="18" charset="0"/>
                <a:cs typeface="Times New Roman" panose="02020603050405020304" pitchFamily="18" charset="0"/>
              </a:rPr>
              <a:t>бераётган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манфаатларини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кўзлаб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бажариши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бажармаслиги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эвазига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воситачи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орқали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хилоф</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эканлигини</a:t>
            </a:r>
            <a:r>
              <a:rPr lang="ru-RU" altLang="ru-RU" sz="1800" dirty="0">
                <a:latin typeface="Times New Roman" panose="02020603050405020304" pitchFamily="18" charset="0"/>
                <a:cs typeface="Times New Roman" panose="02020603050405020304" pitchFamily="18" charset="0"/>
              </a:rPr>
              <a:t> била </a:t>
            </a:r>
            <a:r>
              <a:rPr lang="ru-RU" altLang="ru-RU" sz="1800" dirty="0" err="1">
                <a:latin typeface="Times New Roman" panose="02020603050405020304" pitchFamily="18" charset="0"/>
                <a:cs typeface="Times New Roman" panose="02020603050405020304" pitchFamily="18" charset="0"/>
              </a:rPr>
              <a:t>туриб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моддий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қимматликлар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олиши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ёхуд</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мулкий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манфаатдор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бўлиши</a:t>
            </a:r>
            <a:r>
              <a:rPr lang="ru-RU" altLang="ru-RU" sz="1800" dirty="0">
                <a:latin typeface="Times New Roman" panose="02020603050405020304" pitchFamily="18" charset="0"/>
                <a:cs typeface="Times New Roman" panose="02020603050405020304" pitchFamily="18" charset="0"/>
              </a:rPr>
              <a:t> - </a:t>
            </a:r>
            <a:r>
              <a:rPr lang="ru-RU" altLang="ru-RU" sz="1800" dirty="0" err="1">
                <a:latin typeface="Times New Roman" panose="02020603050405020304" pitchFamily="18" charset="0"/>
                <a:cs typeface="Times New Roman" panose="02020603050405020304" pitchFamily="18" charset="0"/>
              </a:rPr>
              <a:t>жиноий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жавобгарликка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сабаб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бўлади</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a:latin typeface="Times New Roman" panose="02020603050405020304" pitchFamily="18" charset="0"/>
                <a:cs typeface="Times New Roman" panose="02020603050405020304" pitchFamily="18" charset="0"/>
              </a:rPr>
              <a:t>Пора </a:t>
            </a:r>
            <a:r>
              <a:rPr lang="ru-RU" altLang="ru-RU" sz="1800" b="1" dirty="0" err="1">
                <a:latin typeface="Times New Roman" panose="02020603050405020304" pitchFamily="18" charset="0"/>
                <a:cs typeface="Times New Roman" panose="02020603050405020304" pitchFamily="18" charset="0"/>
              </a:rPr>
              <a:t>бериш</a:t>
            </a:r>
            <a:r>
              <a:rPr lang="ru-RU" altLang="ru-RU" sz="1800" dirty="0">
                <a:latin typeface="Times New Roman" panose="02020603050405020304" pitchFamily="18" charset="0"/>
                <a:cs typeface="Times New Roman" panose="02020603050405020304" pitchFamily="18" charset="0"/>
              </a:rPr>
              <a:t> - </a:t>
            </a:r>
            <a:r>
              <a:rPr lang="ru-RU" altLang="ru-RU" sz="1800" dirty="0" err="1">
                <a:latin typeface="Times New Roman" panose="02020603050405020304" pitchFamily="18" charset="0"/>
                <a:cs typeface="Times New Roman" panose="02020603050405020304" pitchFamily="18" charset="0"/>
              </a:rPr>
              <a:t>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иштирокидаги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ташкилот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фуқароларнинг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бошқариш</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мансабдор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шахсига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мазкур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мансабдор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хизмат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мавқеидан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фойдаланган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ҳолда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содир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этиши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лозим</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мумкин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муайян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ҳаракатни</a:t>
            </a:r>
            <a:r>
              <a:rPr lang="ru-RU" altLang="ru-RU" sz="1800" dirty="0">
                <a:latin typeface="Times New Roman" panose="02020603050405020304" pitchFamily="18" charset="0"/>
                <a:cs typeface="Times New Roman" panose="02020603050405020304" pitchFamily="18" charset="0"/>
              </a:rPr>
              <a:t> пора </a:t>
            </a:r>
            <a:r>
              <a:rPr lang="ru-RU" altLang="ru-RU" sz="1800" dirty="0" err="1">
                <a:latin typeface="Times New Roman" panose="02020603050405020304" pitchFamily="18" charset="0"/>
                <a:cs typeface="Times New Roman" panose="02020603050405020304" pitchFamily="18" charset="0"/>
              </a:rPr>
              <a:t>берган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шахснинг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манфаатларини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кўзлаб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бажариши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бажармаслиги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эвазига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хилоф</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эканлигини</a:t>
            </a:r>
            <a:r>
              <a:rPr lang="ru-RU" altLang="ru-RU" sz="1800" dirty="0">
                <a:latin typeface="Times New Roman" panose="02020603050405020304" pitchFamily="18" charset="0"/>
                <a:cs typeface="Times New Roman" panose="02020603050405020304" pitchFamily="18" charset="0"/>
              </a:rPr>
              <a:t> била </a:t>
            </a:r>
            <a:r>
              <a:rPr lang="ru-RU" altLang="ru-RU" sz="1800" dirty="0" err="1">
                <a:latin typeface="Times New Roman" panose="02020603050405020304" pitchFamily="18" charset="0"/>
                <a:cs typeface="Times New Roman" panose="02020603050405020304" pitchFamily="18" charset="0"/>
              </a:rPr>
              <a:t>туриб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бевосита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воситачи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орқали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моддий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қимматликлар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бериш</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ёки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мулкий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манфаатдор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этиш</a:t>
            </a:r>
            <a:r>
              <a:rPr lang="ru-RU" altLang="ru-RU" sz="1800" dirty="0">
                <a:latin typeface="Times New Roman" panose="02020603050405020304" pitchFamily="18" charset="0"/>
                <a:cs typeface="Times New Roman" panose="02020603050405020304" pitchFamily="18" charset="0"/>
              </a:rPr>
              <a:t> - </a:t>
            </a:r>
            <a:r>
              <a:rPr lang="ru-RU" altLang="ru-RU" sz="1800" dirty="0" err="1">
                <a:latin typeface="Times New Roman" panose="02020603050405020304" pitchFamily="18" charset="0"/>
                <a:cs typeface="Times New Roman" panose="02020603050405020304" pitchFamily="18" charset="0"/>
              </a:rPr>
              <a:t>жиноий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жавобгарликка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сабаб</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бўлади</a:t>
            </a:r>
            <a:r>
              <a:rPr lang="ru-RU" altLang="ru-RU" sz="1800" dirty="0">
                <a:latin typeface="Times New Roman" panose="02020603050405020304" pitchFamily="18" charset="0"/>
                <a:cs typeface="Times New Roman" panose="02020603050405020304" pitchFamily="18" charset="0"/>
              </a:rPr>
              <a:t>.</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r>
              <a:rPr lang="ru-RU" altLang="ru-RU" sz="1800" b="1" dirty="0" err="1">
                <a:latin typeface="Times New Roman" panose="02020603050405020304" pitchFamily="18" charset="0"/>
                <a:cs typeface="Times New Roman" panose="02020603050405020304" pitchFamily="18" charset="0"/>
              </a:rPr>
              <a:t>Жамоатчилик</a:t>
            </a:r>
            <a:r>
              <a:rPr lang="ru-RU" altLang="ru-RU" sz="1800" b="1" dirty="0">
                <a:latin typeface="Times New Roman" panose="02020603050405020304" pitchFamily="18" charset="0"/>
                <a:cs typeface="Times New Roman" panose="02020603050405020304" pitchFamily="18" charset="0"/>
              </a:rPr>
              <a:t> </a:t>
            </a:r>
            <a:r>
              <a:rPr lang="ru-RU" altLang="ru-RU" sz="1800" b="1" dirty="0" err="1">
                <a:latin typeface="Times New Roman" panose="02020603050405020304" pitchFamily="18" charset="0"/>
                <a:cs typeface="Times New Roman" panose="02020603050405020304" pitchFamily="18" charset="0"/>
              </a:rPr>
              <a:t>назорати</a:t>
            </a:r>
            <a:r>
              <a:rPr lang="ru-RU" altLang="ru-RU" sz="1800" b="1"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жамиятда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устуворлигини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таъминлаш</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учун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зарур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ўта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муҳим</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амалиёт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саналади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фуқаролар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фуқароларнинг</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ўзини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ўзи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бошқариш</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шунингдек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ҳужжатларида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белгиланган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тартибда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рўйхатга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олинган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нодавлат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нотижорат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ташкилотлари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оммавий</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ахборот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воситалари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қонунчилик</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доирасида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ҳокимияти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ва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бошқарув</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органлари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ҳамда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нодавлат</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ташкилотлар</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фаолияти</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устидан</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амалга</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оширади</a:t>
            </a:r>
            <a:r>
              <a:rPr lang="ru-RU" altLang="ru-RU" sz="1800" dirty="0">
                <a:latin typeface="Times New Roman" panose="02020603050405020304" pitchFamily="18" charset="0"/>
                <a:cs typeface="Times New Roman" panose="02020603050405020304" pitchFamily="18" charset="0"/>
              </a:rPr>
              <a:t>. </a:t>
            </a:r>
            <a:endParaRPr lang="ru-RU" altLang="ru-RU" sz="1800" dirty="0">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endParaRPr lang="ru-RU" altLang="ru-RU" sz="1800" b="1" dirty="0">
              <a:solidFill>
                <a:srgbClr val="002060"/>
              </a:solidFill>
              <a:latin typeface="Times New Roman" panose="02020603050405020304" pitchFamily="18" charset="0"/>
              <a:cs typeface="Times New Roman" panose="02020603050405020304" pitchFamily="18" charset="0"/>
            </a:endParaRPr>
          </a:p>
          <a:p>
            <a:pPr marL="419100" indent="-382905" algn="just">
              <a:lnSpc>
                <a:spcPct val="80000"/>
              </a:lnSpc>
              <a:buFont typeface="Wingdings 2" panose="05020102010507070707" pitchFamily="18" charset="2"/>
              <a:buChar char=""/>
            </a:pPr>
            <a:endParaRPr lang="ru-RU" altLang="ru-RU" sz="1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136" y="291314"/>
            <a:ext cx="10406357" cy="1456566"/>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b="1" dirty="0">
                <a:solidFill>
                  <a:schemeClr val="bg1"/>
                </a:solidFill>
                <a:latin typeface="Times New Roman" panose="02020603050405020304" pitchFamily="18" charset="0"/>
                <a:cs typeface="Times New Roman" panose="02020603050405020304" pitchFamily="18" charset="0"/>
              </a:rPr>
              <a:t>Коррупция тушунчасининг мазмун моҳияти ва намоён бўлиш хусусиятлари</a:t>
            </a:r>
            <a:endParaRPr lang="ru-RU" dirty="0"/>
          </a:p>
        </p:txBody>
      </p:sp>
      <p:sp>
        <p:nvSpPr>
          <p:cNvPr id="3" name="Объект 2"/>
          <p:cNvSpPr>
            <a:spLocks noGrp="1"/>
          </p:cNvSpPr>
          <p:nvPr>
            <p:ph idx="1"/>
          </p:nvPr>
        </p:nvSpPr>
        <p:spPr>
          <a:xfrm>
            <a:off x="614364" y="2079654"/>
            <a:ext cx="10433048" cy="439258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r>
              <a:rPr lang="en-US" b="1" u="sng" dirty="0">
                <a:solidFill>
                  <a:srgbClr val="FF0000"/>
                </a:solidFill>
                <a:latin typeface="Times New Roman" panose="02020603050405020304" pitchFamily="18" charset="0"/>
                <a:cs typeface="Times New Roman" panose="02020603050405020304" pitchFamily="18" charset="0"/>
              </a:rPr>
              <a:t>Коррупция</a:t>
            </a:r>
            <a:r>
              <a:rPr lang="en-US" dirty="0">
                <a:solidFill>
                  <a:schemeClr val="bg1"/>
                </a:solidFill>
                <a:latin typeface="Times New Roman" panose="02020603050405020304" pitchFamily="18" charset="0"/>
                <a:cs typeface="Times New Roman" panose="02020603050405020304" pitchFamily="18" charset="0"/>
              </a:rPr>
              <a:t> мамлакат иқтисодиётининг қулаши, давлат бошқаруви ва ҳокимиятининг йўқ бўлиши, бозор ислоҳотларининг бузилиши ва жамиятнинг ҳуқуқий онгини жиноий деформацияланишига олиб келади. Ҳар қандай мураккаб ижтимоий ҳодисада бўлгани каби, коррупция тўғрисида ҳам ягона каноник таъриф йўқ. Лекин коррупциянинг кўплаб таърифлари мавжуд. Умуман олганда, </a:t>
            </a:r>
            <a:r>
              <a:rPr lang="en-US" b="1" i="1" u="sng" dirty="0">
                <a:solidFill>
                  <a:srgbClr val="FF0000"/>
                </a:solidFill>
                <a:latin typeface="Times New Roman" panose="02020603050405020304" pitchFamily="18" charset="0"/>
                <a:cs typeface="Times New Roman" panose="02020603050405020304" pitchFamily="18" charset="0"/>
              </a:rPr>
              <a:t>коррупция</a:t>
            </a:r>
            <a:r>
              <a:rPr lang="en-US" dirty="0">
                <a:solidFill>
                  <a:schemeClr val="bg1"/>
                </a:solidFill>
                <a:latin typeface="Times New Roman" panose="02020603050405020304" pitchFamily="18" charset="0"/>
                <a:cs typeface="Times New Roman" panose="02020603050405020304" pitchFamily="18" charset="0"/>
              </a:rPr>
              <a:t> (лотинча “corrumpere” сўзидан олинган бўлиб </a:t>
            </a:r>
            <a:r>
              <a:rPr lang="en-US" b="1" dirty="0">
                <a:solidFill>
                  <a:srgbClr val="7030A0"/>
                </a:solidFill>
                <a:latin typeface="Times New Roman" panose="02020603050405020304" pitchFamily="18" charset="0"/>
                <a:cs typeface="Times New Roman" panose="02020603050405020304" pitchFamily="18" charset="0"/>
              </a:rPr>
              <a:t>“бузмоқ</a:t>
            </a:r>
            <a:r>
              <a:rPr lang="en-US" dirty="0">
                <a:solidFill>
                  <a:schemeClr val="bg1"/>
                </a:solidFill>
                <a:latin typeface="Times New Roman" panose="02020603050405020304" pitchFamily="18" charset="0"/>
                <a:cs typeface="Times New Roman" panose="02020603050405020304" pitchFamily="18" charset="0"/>
              </a:rPr>
              <a:t>” маъносини англатади) мансабдор шахснинг ўзига ишониб топширилган ваколатлари ва ҳуқуқларидан, белгиланган қонун ва қоидаларга зид равишда шахсий манфаатлари учун фойдаланишидир.</a:t>
            </a:r>
            <a:endParaRPr lang="ru-RU"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7650" y="314326"/>
            <a:ext cx="7915275" cy="6000750"/>
          </a:xfrm>
        </p:spPr>
        <p:style>
          <a:lnRef idx="1">
            <a:schemeClr val="dk1"/>
          </a:lnRef>
          <a:fillRef idx="2">
            <a:schemeClr val="dk1"/>
          </a:fillRef>
          <a:effectRef idx="1">
            <a:schemeClr val="dk1"/>
          </a:effectRef>
          <a:fontRef idx="minor">
            <a:schemeClr val="dk1"/>
          </a:fontRef>
        </p:style>
        <p:txBody>
          <a:bodyPr>
            <a:normAutofit fontScale="90000"/>
          </a:bodyPr>
          <a:lstStyle/>
          <a:p>
            <a:r>
              <a:rPr lang="en-US" sz="2400" b="1" i="1" u="sng" dirty="0">
                <a:solidFill>
                  <a:srgbClr val="7030A0"/>
                </a:solidFill>
                <a:latin typeface="Times New Roman" panose="02020603050405020304" pitchFamily="18" charset="0"/>
                <a:cs typeface="Times New Roman" panose="02020603050405020304" pitchFamily="18" charset="0"/>
              </a:rPr>
              <a:t>“КОРРУПЦИЯ </a:t>
            </a:r>
            <a:r>
              <a:rPr lang="en-US" sz="2400" b="1" i="1" dirty="0">
                <a:solidFill>
                  <a:srgbClr val="7030A0"/>
                </a:solidFill>
                <a:latin typeface="Times New Roman" panose="02020603050405020304" pitchFamily="18" charset="0"/>
                <a:cs typeface="Times New Roman" panose="02020603050405020304" pitchFamily="18" charset="0"/>
              </a:rPr>
              <a:t>-давлат ҳокимиятидан шахсий манфаати йўлида фойдаланиш”</a:t>
            </a:r>
            <a:br>
              <a:rPr lang="en-US" sz="2400" b="1" dirty="0">
                <a:solidFill>
                  <a:srgbClr val="7030A0"/>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криминалист Жозеф Сентурия</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i="1" u="sng" dirty="0">
                <a:solidFill>
                  <a:srgbClr val="FF0000"/>
                </a:solidFill>
                <a:latin typeface="Times New Roman" panose="02020603050405020304" pitchFamily="18" charset="0"/>
                <a:cs typeface="Times New Roman" panose="02020603050405020304" pitchFamily="18" charset="0"/>
              </a:rPr>
              <a:t>“коррупция </a:t>
            </a:r>
            <a:r>
              <a:rPr lang="en-US" sz="2400" b="1" i="1" dirty="0">
                <a:solidFill>
                  <a:schemeClr val="bg1"/>
                </a:solidFill>
                <a:latin typeface="Times New Roman" panose="02020603050405020304" pitchFamily="18" charset="0"/>
                <a:cs typeface="Times New Roman" panose="02020603050405020304" pitchFamily="18" charset="0"/>
              </a:rPr>
              <a:t>-давлат билан эмас балки инсон табиати билан боғлиқ ҳолат”</a:t>
            </a:r>
            <a:br>
              <a:rPr lang="en-US" sz="2400" b="1" i="1" dirty="0">
                <a:solidFill>
                  <a:schemeClr val="bg1"/>
                </a:solidFill>
                <a:latin typeface="Times New Roman" panose="02020603050405020304" pitchFamily="18" charset="0"/>
                <a:cs typeface="Times New Roman" panose="02020603050405020304" pitchFamily="18" charset="0"/>
              </a:rPr>
            </a:br>
            <a:br>
              <a:rPr lang="en-US" sz="2400" i="1" dirty="0">
                <a:solidFill>
                  <a:schemeClr val="bg1"/>
                </a:solidFill>
                <a:latin typeface="Times New Roman" panose="02020603050405020304" pitchFamily="18" charset="0"/>
                <a:cs typeface="Times New Roman" panose="02020603050405020304" pitchFamily="18" charset="0"/>
              </a:rPr>
            </a:b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Жан-Клод Ваке</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r>
              <a:rPr lang="en-US" sz="2400" b="1" i="1" u="sng" dirty="0">
                <a:solidFill>
                  <a:srgbClr val="C00000"/>
                </a:solidFill>
                <a:latin typeface="Times New Roman" panose="02020603050405020304" pitchFamily="18" charset="0"/>
                <a:cs typeface="Times New Roman" panose="02020603050405020304" pitchFamily="18" charset="0"/>
              </a:rPr>
              <a:t>коррупция</a:t>
            </a:r>
            <a:r>
              <a:rPr lang="en-US" sz="2400" b="1" i="1" dirty="0">
                <a:solidFill>
                  <a:srgbClr val="002060"/>
                </a:solidFill>
                <a:latin typeface="Times New Roman" panose="02020603050405020304" pitchFamily="18" charset="0"/>
                <a:cs typeface="Times New Roman" panose="02020603050405020304" pitchFamily="18" charset="0"/>
              </a:rPr>
              <a:t> -бу ҳар доим барча жиноятларнинг илдизи бўлган ва қонунларнинг хўрланишига олиб келган</a:t>
            </a:r>
            <a:br>
              <a:rPr lang="en-US" sz="2400" b="1" i="1" dirty="0">
                <a:solidFill>
                  <a:srgbClr val="002060"/>
                </a:solidFill>
                <a:latin typeface="Times New Roman" panose="02020603050405020304" pitchFamily="18" charset="0"/>
                <a:cs typeface="Times New Roman" panose="02020603050405020304" pitchFamily="18" charset="0"/>
              </a:rPr>
            </a:br>
            <a:br>
              <a:rPr lang="en-US" sz="2400" b="1" i="1" dirty="0">
                <a:solidFill>
                  <a:srgbClr val="002060"/>
                </a:solidFill>
                <a:latin typeface="Times New Roman" panose="02020603050405020304" pitchFamily="18" charset="0"/>
                <a:cs typeface="Times New Roman" panose="02020603050405020304" pitchFamily="18" charset="0"/>
              </a:rPr>
            </a:b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Томас Гоббс</a:t>
            </a:r>
            <a:br>
              <a:rPr lang="en-US" sz="2400" i="1" dirty="0">
                <a:solidFill>
                  <a:schemeClr val="bg1"/>
                </a:solidFill>
                <a:latin typeface="Times New Roman" panose="02020603050405020304" pitchFamily="18" charset="0"/>
                <a:cs typeface="Times New Roman" panose="02020603050405020304" pitchFamily="18" charset="0"/>
              </a:rPr>
            </a:br>
            <a:endParaRPr lang="ru-RU" sz="2400" i="1"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1451"/>
            <a:ext cx="3786188" cy="2171699"/>
          </a:xfrm>
          <a:prstGeom prst="rect">
            <a:avLst/>
          </a:prstGeom>
        </p:spPr>
      </p:pic>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3150"/>
            <a:ext cx="3786188" cy="20716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4837"/>
            <a:ext cx="3786188" cy="21716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5789" y="500062"/>
            <a:ext cx="7624762" cy="5972175"/>
          </a:xfrm>
        </p:spPr>
        <p:txBody>
          <a:bodyPr>
            <a:normAutofit fontScale="92500" lnSpcReduction="10000"/>
          </a:bodyPr>
          <a:lstStyle/>
          <a:p>
            <a:pPr marL="0" indent="0" algn="just">
              <a:buNone/>
            </a:pPr>
            <a:r>
              <a:rPr lang="en-US" dirty="0"/>
              <a:t>  </a:t>
            </a:r>
            <a:r>
              <a:rPr lang="en-US" sz="3000" b="1" u="sng" dirty="0">
                <a:solidFill>
                  <a:schemeClr val="accent3">
                    <a:lumMod val="50000"/>
                  </a:schemeClr>
                </a:solidFill>
              </a:rPr>
              <a:t>Коррупция</a:t>
            </a:r>
            <a:r>
              <a:rPr lang="en-US" dirty="0">
                <a:solidFill>
                  <a:schemeClr val="bg1"/>
                </a:solidFill>
              </a:rPr>
              <a:t> – шахснинг ўз мансаб ёки хизмат мавқеидан шахсий манфаатларини, ёхуд ўзга шахсларнинг манфаатларини кўзлаб моддий ёки номоддий наф олиш мақсадида қонунга хилоф равишда фойдаланиши, худди шунингдек бундай нафни қонунга хилоф равишда тақдим этишидир.</a:t>
            </a:r>
            <a:endParaRPr lang="en-US" dirty="0">
              <a:solidFill>
                <a:schemeClr val="bg1"/>
              </a:solidFill>
            </a:endParaRPr>
          </a:p>
          <a:p>
            <a:pPr marL="0" indent="0" algn="r">
              <a:buNone/>
            </a:pPr>
            <a:r>
              <a:rPr lang="en-US" i="1" dirty="0">
                <a:solidFill>
                  <a:srgbClr val="C00000"/>
                </a:solidFill>
              </a:rPr>
              <a:t>Ўзбекистон Республикасининг “Коррупцияга қарши </a:t>
            </a:r>
            <a:endParaRPr lang="en-US" i="1" dirty="0">
              <a:solidFill>
                <a:srgbClr val="C00000"/>
              </a:solidFill>
            </a:endParaRPr>
          </a:p>
          <a:p>
            <a:pPr marL="0" indent="0" algn="r">
              <a:buNone/>
            </a:pPr>
            <a:r>
              <a:rPr lang="en-US" i="1" dirty="0">
                <a:solidFill>
                  <a:srgbClr val="C00000"/>
                </a:solidFill>
              </a:rPr>
              <a:t>курашиш тўғрисида”ги Қонунининг 3-моддаси</a:t>
            </a:r>
            <a:endParaRPr lang="en-US" i="1" dirty="0">
              <a:solidFill>
                <a:srgbClr val="C00000"/>
              </a:solidFill>
            </a:endParaRPr>
          </a:p>
          <a:p>
            <a:pPr marL="0" indent="0" algn="just">
              <a:buNone/>
            </a:pPr>
            <a:r>
              <a:rPr lang="en-US" dirty="0"/>
              <a:t>  </a:t>
            </a:r>
            <a:r>
              <a:rPr lang="en-US" sz="3000" b="1" u="sng" dirty="0">
                <a:solidFill>
                  <a:srgbClr val="C00000"/>
                </a:solidFill>
              </a:rPr>
              <a:t>Коррупция</a:t>
            </a:r>
            <a:r>
              <a:rPr lang="en-US" dirty="0">
                <a:solidFill>
                  <a:schemeClr val="bg1"/>
                </a:solidFill>
              </a:rPr>
              <a:t> - бу амалдор шахслар ўзларига берилган лавозимлардан фойдаланиб, ўзининг шахсий манфаатини ўйлаб бойлик орттириш мақсадида мамлакат қонунларига зид келадиган ҳар хил пора олиш ва пора бериш жиноятлари билан шуғулланишидир.</a:t>
            </a:r>
            <a:endParaRPr lang="en-US" dirty="0">
              <a:solidFill>
                <a:schemeClr val="bg1"/>
              </a:solidFill>
            </a:endParaRPr>
          </a:p>
          <a:p>
            <a:pPr marL="0" indent="0" algn="r">
              <a:buNone/>
            </a:pPr>
            <a:r>
              <a:rPr lang="en-US" i="1" dirty="0">
                <a:solidFill>
                  <a:schemeClr val="accent6">
                    <a:lumMod val="75000"/>
                  </a:schemeClr>
                </a:solidFill>
              </a:rPr>
              <a:t>Юридик энциклопедия</a:t>
            </a:r>
            <a:endParaRPr lang="ru-RU" i="1" dirty="0">
              <a:solidFill>
                <a:schemeClr val="accent6">
                  <a:lumMod val="75000"/>
                </a:schemeClr>
              </a:solidFill>
            </a:endParaRPr>
          </a:p>
        </p:txBody>
      </p:sp>
      <p:pic>
        <p:nvPicPr>
          <p:cNvPr id="5" name="Объект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10550" y="705645"/>
            <a:ext cx="3981450" cy="2286000"/>
          </a:xfrm>
          <a:prstGeom prst="rect">
            <a:avLst/>
          </a:prstGeo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550" y="3471860"/>
            <a:ext cx="3981450" cy="22288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 y="129473"/>
            <a:ext cx="10133010" cy="1581853"/>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2400" dirty="0">
                <a:solidFill>
                  <a:schemeClr val="bg1"/>
                </a:solidFill>
                <a:latin typeface="Times New Roman" panose="02020603050405020304" pitchFamily="18" charset="0"/>
                <a:cs typeface="Times New Roman" panose="02020603050405020304" pitchFamily="18" charset="0"/>
              </a:rPr>
              <a:t>АМЕРИКАЛИК халқаро эксперт </a:t>
            </a:r>
            <a:r>
              <a:rPr lang="en-US" sz="2400" b="1" u="sng" dirty="0">
                <a:solidFill>
                  <a:schemeClr val="bg1"/>
                </a:solidFill>
                <a:latin typeface="Times New Roman" panose="02020603050405020304" pitchFamily="18" charset="0"/>
                <a:cs typeface="Times New Roman" panose="02020603050405020304" pitchFamily="18" charset="0"/>
              </a:rPr>
              <a:t>С.Алатас</a:t>
            </a:r>
            <a:r>
              <a:rPr lang="en-US" sz="2400" dirty="0">
                <a:solidFill>
                  <a:schemeClr val="bg1"/>
                </a:solidFill>
                <a:latin typeface="Times New Roman" panose="02020603050405020304" pitchFamily="18" charset="0"/>
                <a:cs typeface="Times New Roman" panose="02020603050405020304" pitchFamily="18" charset="0"/>
              </a:rPr>
              <a:t> коррупцияни синфларга ажратишда коРрупциянинг оқибатлари ва тарқалиш кўлами нуқтаи-назаридан ЁНДАШган. Унинг фикрича </a:t>
            </a:r>
            <a:r>
              <a:rPr lang="en-US" sz="2400" b="1" dirty="0">
                <a:solidFill>
                  <a:srgbClr val="C00000"/>
                </a:solidFill>
                <a:latin typeface="Times New Roman" panose="02020603050405020304" pitchFamily="18" charset="0"/>
                <a:cs typeface="Times New Roman" panose="02020603050405020304" pitchFamily="18" charset="0"/>
              </a:rPr>
              <a:t>коррупция</a:t>
            </a:r>
            <a:r>
              <a:rPr lang="en-US" sz="2400" dirty="0">
                <a:solidFill>
                  <a:schemeClr val="bg1"/>
                </a:solidFill>
                <a:latin typeface="Times New Roman" panose="02020603050405020304" pitchFamily="18" charset="0"/>
                <a:cs typeface="Times New Roman" panose="02020603050405020304" pitchFamily="18" charset="0"/>
              </a:rPr>
              <a:t> уч синфга ажратилади:</a:t>
            </a:r>
            <a:endParaRPr lang="ru-RU" sz="24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nvPr>
        </p:nvGraphicFramePr>
        <p:xfrm>
          <a:off x="931019" y="1662774"/>
          <a:ext cx="9905999" cy="460374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TM04033919[[fn=Контур]]</Template>
  <TotalTime>0</TotalTime>
  <Words>23423</Words>
  <Application>WPS Slides</Application>
  <PresentationFormat>Широкоэкранный</PresentationFormat>
  <Paragraphs>176</Paragraphs>
  <Slides>38</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38</vt:i4>
      </vt:variant>
    </vt:vector>
  </HeadingPairs>
  <TitlesOfParts>
    <vt:vector size="55" baseType="lpstr">
      <vt:lpstr>Arial</vt:lpstr>
      <vt:lpstr>SimSun</vt:lpstr>
      <vt:lpstr>Wingdings</vt:lpstr>
      <vt:lpstr>Trebuchet MS</vt:lpstr>
      <vt:lpstr>Times New Roman</vt:lpstr>
      <vt:lpstr>Arial Black</vt:lpstr>
      <vt:lpstr>Wingdings 2</vt:lpstr>
      <vt:lpstr>Tw Cen MT</vt:lpstr>
      <vt:lpstr>Segoe Print</vt:lpstr>
      <vt:lpstr>Microsoft YaHei</vt:lpstr>
      <vt:lpstr>Arial Unicode MS</vt:lpstr>
      <vt:lpstr>Calibri</vt:lpstr>
      <vt:lpstr>PT Sans Regular</vt:lpstr>
      <vt:lpstr>Calibri</vt:lpstr>
      <vt:lpstr>Sputnik</vt:lpstr>
      <vt:lpstr>PT_Root_UI</vt:lpstr>
      <vt:lpstr>Контур</vt:lpstr>
      <vt:lpstr>PowerPoint 演示文稿</vt:lpstr>
      <vt:lpstr>PowerPoint 演示文稿</vt:lpstr>
      <vt:lpstr>PowerPoint 演示文稿</vt:lpstr>
      <vt:lpstr>ТАЯНЧ ТУШУНЧАЛАР</vt:lpstr>
      <vt:lpstr>Мавзу бўйича ўрганиладиган асосий таянч иборалар.</vt:lpstr>
      <vt:lpstr>Коррупция тушунчасининг мазмун моҳияти ва намоён бўлиш хусусиятлари</vt:lpstr>
      <vt:lpstr>“КОРРУПЦИЯ -давлат ҳокимиятидан шахсий манфаати йўлида фойдаланиш”                                           криминалист Жозеф Сентурия  “коррупция -давлат билан эмас балки инсон табиати билан боғлиқ ҳолат”                                                                              Жан-Клод Ваке  коррупция -бу ҳар доим барча жиноятларнинг илдизи бўлган ва қонунларнинг хўрланишига олиб келган                                                                                   Томас Гоббс </vt:lpstr>
      <vt:lpstr>PowerPoint 演示文稿</vt:lpstr>
      <vt:lpstr>АМЕРИКАЛИК халқаро эксперт С.Алатас коррупцияни синфларга ажратишда коРрупциянинг оқибатлари ва тарқалиш кўлами нуқтаи-назаридан ЁНДАШган. Унинг фикрича коррупция уч синфга ажратилади:</vt:lpstr>
      <vt:lpstr>Америкалик яна бир олим А.Хайденхаймер коррупциянинг учта турини санаб ўтган</vt:lpstr>
      <vt:lpstr>Коррупцияга қарши курашишда жаҳон тажрибаси</vt:lpstr>
      <vt:lpstr>PowerPoint 演示文稿</vt:lpstr>
      <vt:lpstr>PowerPoint 演示文稿</vt:lpstr>
      <vt:lpstr>PowerPoint 演示文稿</vt:lpstr>
      <vt:lpstr>Коррупцияга қарши курашишда жаҳон тажрибаси</vt:lpstr>
      <vt:lpstr>PowerPoint 演示文稿</vt:lpstr>
      <vt:lpstr>PowerPoint 演示文稿</vt:lpstr>
      <vt:lpstr>PowerPoint 演示文稿</vt:lpstr>
      <vt:lpstr>PowerPoint 演示文稿</vt:lpstr>
      <vt:lpstr>PowerPoint 演示文稿</vt:lpstr>
      <vt:lpstr> Коррупция субъектлар мақомига кўра: </vt:lpstr>
      <vt:lpstr> Коррупция даражаларига кўра: </vt:lpstr>
      <vt:lpstr>  Коррупция ижтимоий хатари даражасига кўра: </vt:lpstr>
      <vt:lpstr>PowerPoint 演示文稿</vt:lpstr>
      <vt:lpstr>PowerPoint 演示文稿</vt:lpstr>
      <vt:lpstr>Коррупцияга қарши курашда давлат сиёсатининг устувор йўналишлари</vt:lpstr>
      <vt:lpstr> Ўзбекистон коррупция рейтингида нечанчи ўринда? (23.01.2020) </vt:lpstr>
      <vt:lpstr>PowerPoint 演示文稿</vt:lpstr>
      <vt:lpstr>Ўзбекистон Республикаси “Коррупцияга қарши курашиш тўғрисида”ги Қонуннинг 5-моддасида коррупцияга қарши курашиш соҳасидаги давлат сиёсатининг асосий йўналишлари сифатида қуйидагилар келтирилган:</vt:lpstr>
      <vt:lpstr>Ўзбекистон Республикаси Президентининг 2020 йил 29 июнда Коррупцияга қарши курашиш агентлигини ташкил этиш ҳақидаги ПҚ – 4761 сонли Қарори чиқди. Унга кўра агентлик тармоқ ва ҳудуд раҳбарлари билан бирга қуйидаги вазифаларни амалга оширади:</vt:lpstr>
      <vt:lpstr>Коррупцияга қарши курашда жамоатчилик назоратининг роли</vt:lpstr>
      <vt:lpstr>Коррупцияга қарши курашишда фуқаролик институтларига кенг ваколатлар берилаётган бўлса-да, бу борада ҳали олдимизда ҳал қилинмаган муаммолар ҳам йўқ эмас. Улар сирасига,</vt:lpstr>
      <vt:lpstr>Коррупцияга қарши курашишда фуқаролик институтларига кенг ваколатлар берилаётган бўлса-да, бу борада ҳали олдимизда ҳал қилинмаган муаммолар ҳам йўқ эмас. Улар сирасига,</vt:lpstr>
      <vt:lpstr>PowerPoint 演示文稿</vt:lpstr>
      <vt:lpstr>Коррупциянинг ҳар қандай кўринишига муросасиз бўлиш кундалик ҳаёт тарзимизга айлантириш </vt:lpstr>
      <vt:lpstr>саволлар: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Gulzira</dc:creator>
  <cp:lastModifiedBy>Admin</cp:lastModifiedBy>
  <cp:revision>74</cp:revision>
  <dcterms:created xsi:type="dcterms:W3CDTF">2021-02-08T18:22:00Z</dcterms:created>
  <dcterms:modified xsi:type="dcterms:W3CDTF">2025-04-15T11:21:10Z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5F2B5FCAE40B441C8E45A70870931506_13</vt:lpwstr>
  </property>
  <property fmtid="{D5CDD505-2E9C-101B-9397-08002B2CF9AE}" pid="3" name="KSOProductBuildVer">
    <vt:lpwstr>1033-12.2.0.20795</vt:lpwstr>
  </property>
</Properties>
</file>