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1" r:id="rId5"/>
    <p:sldId id="272" r:id="rId6"/>
    <p:sldId id="259" r:id="rId7"/>
    <p:sldId id="260" r:id="rId8"/>
    <p:sldId id="261" r:id="rId9"/>
    <p:sldId id="263" r:id="rId10"/>
    <p:sldId id="264" r:id="rId11"/>
    <p:sldId id="265" r:id="rId12"/>
    <p:sldId id="262" r:id="rId13"/>
    <p:sldId id="266" r:id="rId14"/>
    <p:sldId id="267" r:id="rId15"/>
    <p:sldId id="268" r:id="rId16"/>
    <p:sldId id="269" r:id="rId17"/>
  </p:sldIdLst>
  <p:sldSz cx="12192000" cy="6858000"/>
  <p:notesSz cx="6858000" cy="9144000"/>
  <p:defaultTextStyle>
    <a:defPPr>
      <a:defRPr lang="uz-Latn-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ul slay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z-Latn-UZ"/>
              <a:t>Sarlavha namunasini tahrirlash uchun bosing</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z-Latn-UZ"/>
              <a:t>Taglavha namunasini tahrirlash uchun bosing</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92377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2984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z-Latn-UZ"/>
              <a:t>Sarlavha namunasini tahrirlash uchun bosing</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z-Latn-UZ"/>
              <a:t>Matn uslublarini tahrirlash uchun bosing</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70585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34849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dan iqtibo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z-Latn-UZ"/>
              <a:t>Sarlavha namunasini tahrirlash uchun bosing</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z-Latn-UZ"/>
              <a:t>Matn uslublarini tahrirlash uchun bosing</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78304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g'ri yoki yolg'on">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z-Latn-UZ"/>
              <a:t>Sarlavha namunasini tahrirlash uchun bosing</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z-Latn-UZ"/>
              <a:t>Matn uslublarini tahrirlash uchun bosing</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83688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966330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4736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z-Latn-UZ"/>
              <a:t>Sarlavha namunasini tahrirlash uchun bosing</a:t>
            </a:r>
            <a:endParaRPr lang="en-US" dirty="0"/>
          </a:p>
        </p:txBody>
      </p:sp>
      <p:sp>
        <p:nvSpPr>
          <p:cNvPr id="3"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77948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z-Latn-UZ"/>
              <a:t>Sarlavha namunasini tahrirlash uchun bosing</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2887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274153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z-Latn-UZ"/>
              <a:t>Sarlavha namunasini tahrirlash uchun bosing</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81764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485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67954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z-Latn-UZ"/>
              <a:t>Sarlavha namunasini tahrirlash uchun bosing</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2A54C80-263E-416B-A8E0-580EDEADCBDC}"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736557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19876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55512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25C55CA-E5BD-D006-9ED3-9CC46BDADEA8}"/>
              </a:ext>
            </a:extLst>
          </p:cNvPr>
          <p:cNvSpPr>
            <a:spLocks noGrp="1"/>
          </p:cNvSpPr>
          <p:nvPr>
            <p:ph type="ctrTitle"/>
          </p:nvPr>
        </p:nvSpPr>
        <p:spPr>
          <a:xfrm>
            <a:off x="1305449" y="1930136"/>
            <a:ext cx="7766936" cy="1646302"/>
          </a:xfrm>
        </p:spPr>
        <p:txBody>
          <a:bodyPr/>
          <a:lstStyle/>
          <a:p>
            <a:r>
              <a:rPr lang="uz-Latn-UZ" dirty="0" err="1"/>
              <a:t>Avtofazirovka</a:t>
            </a:r>
            <a:r>
              <a:rPr lang="uz-Latn-UZ" dirty="0"/>
              <a:t> tamoyili</a:t>
            </a:r>
          </a:p>
        </p:txBody>
      </p:sp>
      <p:sp>
        <p:nvSpPr>
          <p:cNvPr id="3" name="Tagsarlavha 2">
            <a:extLst>
              <a:ext uri="{FF2B5EF4-FFF2-40B4-BE49-F238E27FC236}">
                <a16:creationId xmlns:a16="http://schemas.microsoft.com/office/drawing/2014/main" id="{8845D653-9D9E-C4A9-49B1-8C817C7A01FB}"/>
              </a:ext>
            </a:extLst>
          </p:cNvPr>
          <p:cNvSpPr>
            <a:spLocks noGrp="1"/>
          </p:cNvSpPr>
          <p:nvPr>
            <p:ph type="subTitle" idx="1"/>
          </p:nvPr>
        </p:nvSpPr>
        <p:spPr>
          <a:xfrm>
            <a:off x="166896" y="5414725"/>
            <a:ext cx="7766936" cy="1096899"/>
          </a:xfrm>
        </p:spPr>
        <p:txBody>
          <a:bodyPr/>
          <a:lstStyle/>
          <a:p>
            <a:r>
              <a:rPr lang="uz-Latn-UZ" dirty="0">
                <a:solidFill>
                  <a:schemeClr val="tx1"/>
                </a:solidFill>
              </a:rPr>
              <a:t>TF 2301-guruh talabasi</a:t>
            </a:r>
          </a:p>
          <a:p>
            <a:r>
              <a:rPr lang="uz-Latn-UZ" dirty="0">
                <a:solidFill>
                  <a:schemeClr val="tx1"/>
                </a:solidFill>
              </a:rPr>
              <a:t>ASROROVA SARVINOZ</a:t>
            </a:r>
          </a:p>
        </p:txBody>
      </p:sp>
    </p:spTree>
    <p:extLst>
      <p:ext uri="{BB962C8B-B14F-4D97-AF65-F5344CB8AC3E}">
        <p14:creationId xmlns:p14="http://schemas.microsoft.com/office/powerpoint/2010/main" val="3835512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94CA268-89DA-C19C-D926-9A8F717BB50F}"/>
              </a:ext>
            </a:extLst>
          </p:cNvPr>
          <p:cNvSpPr>
            <a:spLocks noGrp="1"/>
          </p:cNvSpPr>
          <p:nvPr>
            <p:ph type="title"/>
          </p:nvPr>
        </p:nvSpPr>
        <p:spPr>
          <a:xfrm>
            <a:off x="2195404" y="0"/>
            <a:ext cx="8596668" cy="1320800"/>
          </a:xfrm>
        </p:spPr>
        <p:txBody>
          <a:bodyPr/>
          <a:lstStyle/>
          <a:p>
            <a:r>
              <a:rPr lang="uz-Latn-UZ" dirty="0"/>
              <a:t>Klassik </a:t>
            </a:r>
            <a:r>
              <a:rPr lang="uz-Latn-UZ" dirty="0" err="1"/>
              <a:t>siklatron</a:t>
            </a:r>
            <a:endParaRPr lang="uz-Latn-UZ" dirty="0"/>
          </a:p>
        </p:txBody>
      </p:sp>
      <p:pic>
        <p:nvPicPr>
          <p:cNvPr id="7" name="Tarkibi 6">
            <a:extLst>
              <a:ext uri="{FF2B5EF4-FFF2-40B4-BE49-F238E27FC236}">
                <a16:creationId xmlns:a16="http://schemas.microsoft.com/office/drawing/2014/main" id="{54A0D397-6738-C855-4A54-A45A9B05FA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3400" y="1051778"/>
            <a:ext cx="7209762" cy="4445389"/>
          </a:xfrm>
        </p:spPr>
      </p:pic>
      <p:sp>
        <p:nvSpPr>
          <p:cNvPr id="4" name="Yozuv 3">
            <a:extLst>
              <a:ext uri="{FF2B5EF4-FFF2-40B4-BE49-F238E27FC236}">
                <a16:creationId xmlns:a16="http://schemas.microsoft.com/office/drawing/2014/main" id="{98ED6484-4F15-FE25-CB55-5E9C7373D340}"/>
              </a:ext>
            </a:extLst>
          </p:cNvPr>
          <p:cNvSpPr txBox="1"/>
          <p:nvPr/>
        </p:nvSpPr>
        <p:spPr>
          <a:xfrm>
            <a:off x="1497316" y="5874434"/>
            <a:ext cx="6101930" cy="646331"/>
          </a:xfrm>
          <a:prstGeom prst="rect">
            <a:avLst/>
          </a:prstGeom>
          <a:noFill/>
        </p:spPr>
        <p:txBody>
          <a:bodyPr wrap="square">
            <a:spAutoFit/>
          </a:bodyPr>
          <a:lstStyle/>
          <a:p>
            <a:r>
              <a:rPr lang="uz-Latn-UZ" dirty="0"/>
              <a:t>Bu rasmda D-shaklidagi elektrodlar va zarracha harakati spiral tarzda ko‘rsatilgan.</a:t>
            </a:r>
          </a:p>
        </p:txBody>
      </p:sp>
    </p:spTree>
    <p:extLst>
      <p:ext uri="{BB962C8B-B14F-4D97-AF65-F5344CB8AC3E}">
        <p14:creationId xmlns:p14="http://schemas.microsoft.com/office/powerpoint/2010/main" val="3352203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50F0CAA0-EC19-682F-01C0-7996EF47691F}"/>
              </a:ext>
            </a:extLst>
          </p:cNvPr>
          <p:cNvSpPr>
            <a:spLocks noGrp="1"/>
          </p:cNvSpPr>
          <p:nvPr>
            <p:ph type="title"/>
          </p:nvPr>
        </p:nvSpPr>
        <p:spPr/>
        <p:txBody>
          <a:bodyPr/>
          <a:lstStyle/>
          <a:p>
            <a:r>
              <a:rPr lang="uz-Latn-UZ" dirty="0" err="1"/>
              <a:t>Avtofazirovka</a:t>
            </a:r>
            <a:r>
              <a:rPr lang="uz-Latn-UZ" dirty="0"/>
              <a:t> tamoyili</a:t>
            </a:r>
          </a:p>
        </p:txBody>
      </p:sp>
      <p:sp>
        <p:nvSpPr>
          <p:cNvPr id="3" name="Tarkibi 2">
            <a:extLst>
              <a:ext uri="{FF2B5EF4-FFF2-40B4-BE49-F238E27FC236}">
                <a16:creationId xmlns:a16="http://schemas.microsoft.com/office/drawing/2014/main" id="{F11EE1D4-D4E9-00A3-0506-464669444D41}"/>
              </a:ext>
            </a:extLst>
          </p:cNvPr>
          <p:cNvSpPr>
            <a:spLocks noGrp="1"/>
          </p:cNvSpPr>
          <p:nvPr>
            <p:ph idx="1"/>
          </p:nvPr>
        </p:nvSpPr>
        <p:spPr/>
        <p:txBody>
          <a:bodyPr/>
          <a:lstStyle/>
          <a:p>
            <a:r>
              <a:rPr lang="uz-Latn-UZ"/>
              <a:t>Zarrachalar harakati “faza barqarorligi” tamoyiliga asoslangan:Tezlatuvchi kuchlanish chastotasi zarrachalarning aylanish chastotasiga mos keltiriladi.Agar zarracha kuchlanish nolga teng bo‘lgan paytda dee oralig‘idan o‘tsa, u energiya olmaydi va barqaror fazada qoladi.Agar zarracha kuchlanishning pastlashish paytida oralig‘dan o‘tsa, u ko‘proq energiya oladi va bu harakatni barqarorlashtiradi.Bu tamoyil tufayli zarrachalar sinxron tarzda tezlashadi va energiyasi ortib boradi.</a:t>
            </a:r>
          </a:p>
        </p:txBody>
      </p:sp>
    </p:spTree>
    <p:extLst>
      <p:ext uri="{BB962C8B-B14F-4D97-AF65-F5344CB8AC3E}">
        <p14:creationId xmlns:p14="http://schemas.microsoft.com/office/powerpoint/2010/main" val="1885131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79C3D63A-CEEE-D4B6-4C2B-4AE0C0BFDC09}"/>
              </a:ext>
            </a:extLst>
          </p:cNvPr>
          <p:cNvSpPr>
            <a:spLocks noGrp="1"/>
          </p:cNvSpPr>
          <p:nvPr>
            <p:ph type="title"/>
          </p:nvPr>
        </p:nvSpPr>
        <p:spPr/>
        <p:txBody>
          <a:bodyPr/>
          <a:lstStyle/>
          <a:p>
            <a:r>
              <a:rPr lang="uz-Latn-UZ" dirty="0" err="1"/>
              <a:t>Avtofazirovkaning</a:t>
            </a:r>
            <a:r>
              <a:rPr lang="uz-Latn-UZ" dirty="0"/>
              <a:t> fandagi ahamiyati va qo’llanilishi</a:t>
            </a:r>
          </a:p>
        </p:txBody>
      </p:sp>
      <p:sp>
        <p:nvSpPr>
          <p:cNvPr id="3" name="Tarkibi 2">
            <a:extLst>
              <a:ext uri="{FF2B5EF4-FFF2-40B4-BE49-F238E27FC236}">
                <a16:creationId xmlns:a16="http://schemas.microsoft.com/office/drawing/2014/main" id="{F85C44FE-D2E9-850F-480A-4F03CBA2B982}"/>
              </a:ext>
            </a:extLst>
          </p:cNvPr>
          <p:cNvSpPr>
            <a:spLocks noGrp="1"/>
          </p:cNvSpPr>
          <p:nvPr>
            <p:ph idx="1"/>
          </p:nvPr>
        </p:nvSpPr>
        <p:spPr/>
        <p:txBody>
          <a:bodyPr/>
          <a:lstStyle/>
          <a:p>
            <a:r>
              <a:rPr lang="uz-Latn-UZ" dirty="0" err="1"/>
              <a:t>Avtofazirovka</a:t>
            </a:r>
            <a:r>
              <a:rPr lang="uz-Latn-UZ" dirty="0"/>
              <a:t> tamoyili tezlatkichlar fizikasi fanida </a:t>
            </a:r>
            <a:r>
              <a:rPr lang="uz-Latn-UZ" dirty="0" err="1"/>
              <a:t>zarrachalarni</a:t>
            </a:r>
            <a:r>
              <a:rPr lang="uz-Latn-UZ" dirty="0"/>
              <a:t> boshqarish, tezlatish va </a:t>
            </a:r>
            <a:r>
              <a:rPr lang="uz-Latn-UZ" dirty="0" err="1"/>
              <a:t>sinxronlashtirishda</a:t>
            </a:r>
            <a:r>
              <a:rPr lang="uz-Latn-UZ" dirty="0"/>
              <a:t> asosiy vosita sifatida xizmat qiladi.</a:t>
            </a:r>
          </a:p>
          <a:p>
            <a:r>
              <a:rPr lang="uz-Latn-UZ" dirty="0"/>
              <a:t>Bu tamoyil yordamida </a:t>
            </a:r>
            <a:r>
              <a:rPr lang="uz-Latn-UZ" dirty="0" err="1"/>
              <a:t>zaryadlangan</a:t>
            </a:r>
            <a:r>
              <a:rPr lang="uz-Latn-UZ" dirty="0"/>
              <a:t> </a:t>
            </a:r>
            <a:r>
              <a:rPr lang="uz-Latn-UZ" dirty="0" err="1"/>
              <a:t>zarrachalarning</a:t>
            </a:r>
            <a:r>
              <a:rPr lang="uz-Latn-UZ" dirty="0"/>
              <a:t> elektr maydon bilan beriladigan energiya bilan sinxron harakatlanishi ta’minlanadi. Ayniqsa, siklotron, </a:t>
            </a:r>
            <a:r>
              <a:rPr lang="uz-Latn-UZ" dirty="0" err="1"/>
              <a:t>sinxrotron</a:t>
            </a:r>
            <a:r>
              <a:rPr lang="uz-Latn-UZ" dirty="0"/>
              <a:t>, </a:t>
            </a:r>
            <a:r>
              <a:rPr lang="uz-Latn-UZ" dirty="0" err="1"/>
              <a:t>lineer</a:t>
            </a:r>
            <a:r>
              <a:rPr lang="uz-Latn-UZ" dirty="0"/>
              <a:t> va </a:t>
            </a:r>
            <a:r>
              <a:rPr lang="uz-Latn-UZ" dirty="0" err="1"/>
              <a:t>synxrosiklotron</a:t>
            </a:r>
            <a:r>
              <a:rPr lang="uz-Latn-UZ" dirty="0"/>
              <a:t> kabi zarracha tezlatkichlarida bu prinsip asosiy boshqaruv mexanizmlaridan biri hisoblanadi. Tezlatkichlarda zarracha tezligi ortib borgani sari ularning aylanish davri ham o‘zgaradi. </a:t>
            </a:r>
            <a:r>
              <a:rPr lang="uz-Latn-UZ" dirty="0" err="1"/>
              <a:t>Avtofazirovka</a:t>
            </a:r>
            <a:r>
              <a:rPr lang="uz-Latn-UZ" dirty="0"/>
              <a:t> esa elektr maydon chastotasini zarracha harakatiga muvofiq tarzda avtomatik moslashtirib turadi.</a:t>
            </a:r>
          </a:p>
        </p:txBody>
      </p:sp>
    </p:spTree>
    <p:extLst>
      <p:ext uri="{BB962C8B-B14F-4D97-AF65-F5344CB8AC3E}">
        <p14:creationId xmlns:p14="http://schemas.microsoft.com/office/powerpoint/2010/main" val="1547032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D64303F9-54FE-712A-C32C-75C5C7FA7EF7}"/>
              </a:ext>
            </a:extLst>
          </p:cNvPr>
          <p:cNvSpPr>
            <a:spLocks noGrp="1"/>
          </p:cNvSpPr>
          <p:nvPr>
            <p:ph type="title"/>
          </p:nvPr>
        </p:nvSpPr>
        <p:spPr>
          <a:xfrm>
            <a:off x="950112" y="1083997"/>
            <a:ext cx="8596668" cy="1320800"/>
          </a:xfrm>
        </p:spPr>
        <p:txBody>
          <a:bodyPr/>
          <a:lstStyle/>
          <a:p>
            <a:r>
              <a:rPr lang="uz-Latn-UZ" dirty="0"/>
              <a:t>Qo’llanilishi</a:t>
            </a:r>
            <a:br>
              <a:rPr lang="uz-Latn-UZ" dirty="0"/>
            </a:br>
            <a:endParaRPr lang="uz-Latn-UZ" dirty="0"/>
          </a:p>
        </p:txBody>
      </p:sp>
      <p:sp>
        <p:nvSpPr>
          <p:cNvPr id="3" name="Tarkibi 2">
            <a:extLst>
              <a:ext uri="{FF2B5EF4-FFF2-40B4-BE49-F238E27FC236}">
                <a16:creationId xmlns:a16="http://schemas.microsoft.com/office/drawing/2014/main" id="{E0D2C0F9-AE5C-B496-64D9-6DC5303E2AC2}"/>
              </a:ext>
            </a:extLst>
          </p:cNvPr>
          <p:cNvSpPr>
            <a:spLocks noGrp="1"/>
          </p:cNvSpPr>
          <p:nvPr>
            <p:ph idx="1"/>
          </p:nvPr>
        </p:nvSpPr>
        <p:spPr/>
        <p:txBody>
          <a:bodyPr/>
          <a:lstStyle/>
          <a:p>
            <a:r>
              <a:rPr lang="uz-Latn-UZ"/>
              <a:t>Avtofazirovka yordamida yuqori aniqlikda ishlovchi tibbiy akseleratorlar, radioaktiv izotoplar ishlab chiqaruvchi qurilmalar va fundamental ilmiy tadqiqotlar olib boruvchi zarracha kollayderlari ishlaydi. Ayniqsa, proton terapiyasi kabi aniq yo‘naltirilgan nurlanish terapiyalarida zarrachalarning fazaviy nazorati asosiy ahamiyatga ega. Bundan tashqari, avtofazirovka tamoyili sun’iy yo‘ldosh aloqasi, radio uzatgichlar va chastota stabilizatsiyasida ham keng qo‘llaniladi.</a:t>
            </a:r>
          </a:p>
        </p:txBody>
      </p:sp>
    </p:spTree>
    <p:extLst>
      <p:ext uri="{BB962C8B-B14F-4D97-AF65-F5344CB8AC3E}">
        <p14:creationId xmlns:p14="http://schemas.microsoft.com/office/powerpoint/2010/main" val="3561776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0CD69BE3-7F84-2941-4F73-C5759FC91B1F}"/>
              </a:ext>
            </a:extLst>
          </p:cNvPr>
          <p:cNvSpPr>
            <a:spLocks noGrp="1"/>
          </p:cNvSpPr>
          <p:nvPr>
            <p:ph type="title"/>
          </p:nvPr>
        </p:nvSpPr>
        <p:spPr/>
        <p:txBody>
          <a:bodyPr/>
          <a:lstStyle/>
          <a:p>
            <a:r>
              <a:rPr lang="uz-Latn-UZ" dirty="0"/>
              <a:t>Xulosa</a:t>
            </a:r>
          </a:p>
        </p:txBody>
      </p:sp>
      <p:sp>
        <p:nvSpPr>
          <p:cNvPr id="3" name="Tarkibi 2">
            <a:extLst>
              <a:ext uri="{FF2B5EF4-FFF2-40B4-BE49-F238E27FC236}">
                <a16:creationId xmlns:a16="http://schemas.microsoft.com/office/drawing/2014/main" id="{7CE37861-8F48-C1B0-474D-8420B6B5C27D}"/>
              </a:ext>
            </a:extLst>
          </p:cNvPr>
          <p:cNvSpPr>
            <a:spLocks noGrp="1"/>
          </p:cNvSpPr>
          <p:nvPr>
            <p:ph idx="1"/>
          </p:nvPr>
        </p:nvSpPr>
        <p:spPr>
          <a:xfrm>
            <a:off x="677334" y="1590218"/>
            <a:ext cx="8596668" cy="3880773"/>
          </a:xfrm>
        </p:spPr>
        <p:txBody>
          <a:bodyPr/>
          <a:lstStyle/>
          <a:p>
            <a:pPr marL="0" indent="0">
              <a:buNone/>
            </a:pPr>
            <a:endParaRPr lang="uz-Latn-UZ" dirty="0"/>
          </a:p>
          <a:p>
            <a:r>
              <a:rPr lang="uz-Latn-UZ" dirty="0" err="1"/>
              <a:t>Avtofazirovka</a:t>
            </a:r>
            <a:r>
              <a:rPr lang="uz-Latn-UZ" dirty="0"/>
              <a:t> tamoyili zamonaviy tezlatkichlar fizikasi fanining ajralmas qismidir. Bu tamoyil yordamida </a:t>
            </a:r>
            <a:r>
              <a:rPr lang="uz-Latn-UZ" dirty="0" err="1"/>
              <a:t>zarrachalarning</a:t>
            </a:r>
            <a:r>
              <a:rPr lang="uz-Latn-UZ" dirty="0"/>
              <a:t> fazasi va chastotasi aniqlik bilan nazorat qilinadi, natijada ular yuqori aniqlikda va barqarorlikda tezlatiladi. Ayniqsa, siklotron, </a:t>
            </a:r>
            <a:r>
              <a:rPr lang="uz-Latn-UZ" dirty="0" err="1"/>
              <a:t>sinxrosiklotron</a:t>
            </a:r>
            <a:r>
              <a:rPr lang="uz-Latn-UZ" dirty="0"/>
              <a:t> va </a:t>
            </a:r>
            <a:r>
              <a:rPr lang="uz-Latn-UZ" dirty="0" err="1"/>
              <a:t>sinxrotron</a:t>
            </a:r>
            <a:r>
              <a:rPr lang="uz-Latn-UZ" dirty="0"/>
              <a:t> kabi zarracha tezlatkichlarining samarali ishlashi </a:t>
            </a:r>
            <a:r>
              <a:rPr lang="uz-Latn-UZ" dirty="0" err="1"/>
              <a:t>avtofazirovkaga</a:t>
            </a:r>
            <a:r>
              <a:rPr lang="uz-Latn-UZ" dirty="0"/>
              <a:t> bog‘liq. Bu tamoyil nafaqat </a:t>
            </a:r>
            <a:r>
              <a:rPr lang="uz-Latn-UZ" dirty="0" err="1"/>
              <a:t>fundamental</a:t>
            </a:r>
            <a:r>
              <a:rPr lang="uz-Latn-UZ" dirty="0"/>
              <a:t> ilmiy tadqiqotlarda, balki tibbiyotda, sanoatda va telekommunikatsiyada ham keng qo‘llaniladi. </a:t>
            </a:r>
            <a:r>
              <a:rPr lang="uz-Latn-UZ" dirty="0" err="1"/>
              <a:t>Avtofazirovka</a:t>
            </a:r>
            <a:r>
              <a:rPr lang="uz-Latn-UZ" dirty="0"/>
              <a:t> orqali fizik tajribalar aniq, ishonchli va samarali bo‘lib, yuqori energiyali </a:t>
            </a:r>
            <a:r>
              <a:rPr lang="uz-Latn-UZ" dirty="0" err="1"/>
              <a:t>zarrachalarning</a:t>
            </a:r>
            <a:r>
              <a:rPr lang="uz-Latn-UZ" dirty="0"/>
              <a:t> boshqaruvi osonlashadi. Demak, bu tamoyil fizika fani va texnik taraqqiyotning muhim asosi hisoblanadi.</a:t>
            </a:r>
          </a:p>
        </p:txBody>
      </p:sp>
    </p:spTree>
    <p:extLst>
      <p:ext uri="{BB962C8B-B14F-4D97-AF65-F5344CB8AC3E}">
        <p14:creationId xmlns:p14="http://schemas.microsoft.com/office/powerpoint/2010/main" val="481397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71AA3E6-9094-2C81-CA2E-F0DB48A463F1}"/>
              </a:ext>
            </a:extLst>
          </p:cNvPr>
          <p:cNvSpPr>
            <a:spLocks noGrp="1"/>
          </p:cNvSpPr>
          <p:nvPr>
            <p:ph type="title"/>
          </p:nvPr>
        </p:nvSpPr>
        <p:spPr>
          <a:xfrm>
            <a:off x="1092431" y="1500189"/>
            <a:ext cx="8596668" cy="1320800"/>
          </a:xfrm>
        </p:spPr>
        <p:txBody>
          <a:bodyPr/>
          <a:lstStyle/>
          <a:p>
            <a:r>
              <a:rPr lang="uz-Latn-UZ" dirty="0"/>
              <a:t>Foydalanilgan adabiyotlar</a:t>
            </a:r>
          </a:p>
        </p:txBody>
      </p:sp>
      <p:sp>
        <p:nvSpPr>
          <p:cNvPr id="3" name="Tarkibi 2">
            <a:extLst>
              <a:ext uri="{FF2B5EF4-FFF2-40B4-BE49-F238E27FC236}">
                <a16:creationId xmlns:a16="http://schemas.microsoft.com/office/drawing/2014/main" id="{A2E99EBC-91CB-CBD8-7E72-DE934AC88E68}"/>
              </a:ext>
            </a:extLst>
          </p:cNvPr>
          <p:cNvSpPr>
            <a:spLocks noGrp="1"/>
          </p:cNvSpPr>
          <p:nvPr>
            <p:ph idx="1"/>
          </p:nvPr>
        </p:nvSpPr>
        <p:spPr/>
        <p:txBody>
          <a:bodyPr/>
          <a:lstStyle/>
          <a:p>
            <a:pPr marL="0" indent="0">
              <a:buNone/>
            </a:pPr>
            <a:endParaRPr lang="uz-Latn-UZ" dirty="0"/>
          </a:p>
          <a:p>
            <a:r>
              <a:rPr lang="uz-Latn-UZ" dirty="0"/>
              <a:t>1.</a:t>
            </a:r>
            <a:r>
              <a:rPr lang="uz-Latn-UZ" dirty="0">
                <a:solidFill>
                  <a:srgbClr val="00B0F0"/>
                </a:solidFill>
              </a:rPr>
              <a:t>https://cdn.britannica.com/68/3368-050-1EEDBBAC/particles-cyclotron-Plan-view-</a:t>
            </a:r>
            <a:r>
              <a:rPr lang="uz-Latn-UZ" dirty="0" err="1">
                <a:solidFill>
                  <a:srgbClr val="00B0F0"/>
                </a:solidFill>
              </a:rPr>
              <a:t>middle-dees-magnetic.jpg</a:t>
            </a:r>
            <a:r>
              <a:rPr lang="uz-Latn-UZ" dirty="0">
                <a:solidFill>
                  <a:srgbClr val="00B0F0"/>
                </a:solidFill>
              </a:rPr>
              <a:t>.</a:t>
            </a:r>
          </a:p>
          <a:p>
            <a:r>
              <a:rPr lang="uz-Latn-UZ" dirty="0">
                <a:solidFill>
                  <a:schemeClr val="tx1"/>
                </a:solidFill>
              </a:rPr>
              <a:t>2.</a:t>
            </a:r>
            <a:r>
              <a:rPr lang="uz-Latn-UZ" dirty="0">
                <a:solidFill>
                  <a:srgbClr val="00B0F0"/>
                </a:solidFill>
              </a:rPr>
              <a:t>https://</a:t>
            </a:r>
            <a:r>
              <a:rPr lang="uz-Latn-UZ" dirty="0" err="1">
                <a:solidFill>
                  <a:srgbClr val="00B0F0"/>
                </a:solidFill>
              </a:rPr>
              <a:t>uz.m.wikipedia.org</a:t>
            </a:r>
            <a:r>
              <a:rPr lang="uz-Latn-UZ" dirty="0">
                <a:solidFill>
                  <a:srgbClr val="00B0F0"/>
                </a:solidFill>
              </a:rPr>
              <a:t>/w/</a:t>
            </a:r>
            <a:r>
              <a:rPr lang="uz-Latn-UZ" dirty="0" err="1">
                <a:solidFill>
                  <a:srgbClr val="00B0F0"/>
                </a:solidFill>
              </a:rPr>
              <a:t>index.php?title</a:t>
            </a:r>
            <a:r>
              <a:rPr lang="uz-Latn-UZ" dirty="0">
                <a:solidFill>
                  <a:srgbClr val="00B0F0"/>
                </a:solidFill>
              </a:rPr>
              <a:t>=</a:t>
            </a:r>
            <a:r>
              <a:rPr lang="uz-Latn-UZ" dirty="0" err="1">
                <a:solidFill>
                  <a:srgbClr val="00B0F0"/>
                </a:solidFill>
              </a:rPr>
              <a:t>Chiziqli_zarracha_tezlatgichi&amp;wprov</a:t>
            </a:r>
            <a:r>
              <a:rPr lang="uz-Latn-UZ" dirty="0">
                <a:solidFill>
                  <a:srgbClr val="00B0F0"/>
                </a:solidFill>
              </a:rPr>
              <a:t>=rarw1.</a:t>
            </a:r>
          </a:p>
          <a:p>
            <a:r>
              <a:rPr lang="uz-Latn-UZ" dirty="0">
                <a:solidFill>
                  <a:schemeClr val="tx1"/>
                </a:solidFill>
              </a:rPr>
              <a:t>3. </a:t>
            </a:r>
            <a:r>
              <a:rPr lang="uz-Latn-UZ" dirty="0">
                <a:solidFill>
                  <a:srgbClr val="00B0F0"/>
                </a:solidFill>
              </a:rPr>
              <a:t>"</a:t>
            </a:r>
            <a:r>
              <a:rPr lang="uz-Latn-UZ" dirty="0" err="1">
                <a:solidFill>
                  <a:srgbClr val="00B0F0"/>
                </a:solidFill>
              </a:rPr>
              <a:t>Physics</a:t>
            </a:r>
            <a:r>
              <a:rPr lang="uz-Latn-UZ" dirty="0">
                <a:solidFill>
                  <a:srgbClr val="00B0F0"/>
                </a:solidFill>
              </a:rPr>
              <a:t> </a:t>
            </a:r>
            <a:r>
              <a:rPr lang="uz-Latn-UZ" dirty="0" err="1">
                <a:solidFill>
                  <a:srgbClr val="00B0F0"/>
                </a:solidFill>
              </a:rPr>
              <a:t>of</a:t>
            </a:r>
            <a:r>
              <a:rPr lang="uz-Latn-UZ" dirty="0">
                <a:solidFill>
                  <a:srgbClr val="00B0F0"/>
                </a:solidFill>
              </a:rPr>
              <a:t> </a:t>
            </a:r>
            <a:r>
              <a:rPr lang="uz-Latn-UZ" dirty="0" err="1">
                <a:solidFill>
                  <a:srgbClr val="00B0F0"/>
                </a:solidFill>
              </a:rPr>
              <a:t>Particle</a:t>
            </a:r>
            <a:r>
              <a:rPr lang="uz-Latn-UZ" dirty="0">
                <a:solidFill>
                  <a:srgbClr val="00B0F0"/>
                </a:solidFill>
              </a:rPr>
              <a:t> </a:t>
            </a:r>
            <a:r>
              <a:rPr lang="uz-Latn-UZ" dirty="0" err="1">
                <a:solidFill>
                  <a:srgbClr val="00B0F0"/>
                </a:solidFill>
              </a:rPr>
              <a:t>Accelerators</a:t>
            </a:r>
            <a:r>
              <a:rPr lang="uz-Latn-UZ" dirty="0">
                <a:solidFill>
                  <a:srgbClr val="00B0F0"/>
                </a:solidFill>
              </a:rPr>
              <a:t>" – </a:t>
            </a:r>
            <a:r>
              <a:rPr lang="uz-Latn-UZ" dirty="0" err="1">
                <a:solidFill>
                  <a:srgbClr val="00B0F0"/>
                </a:solidFill>
              </a:rPr>
              <a:t>Klaus</a:t>
            </a:r>
            <a:r>
              <a:rPr lang="uz-Latn-UZ" dirty="0">
                <a:solidFill>
                  <a:srgbClr val="00B0F0"/>
                </a:solidFill>
              </a:rPr>
              <a:t> </a:t>
            </a:r>
            <a:r>
              <a:rPr lang="uz-Latn-UZ" dirty="0" err="1">
                <a:solidFill>
                  <a:srgbClr val="00B0F0"/>
                </a:solidFill>
              </a:rPr>
              <a:t>WilleTezlatkichlarning</a:t>
            </a:r>
            <a:r>
              <a:rPr lang="uz-Latn-UZ" dirty="0">
                <a:solidFill>
                  <a:srgbClr val="00B0F0"/>
                </a:solidFill>
              </a:rPr>
              <a:t> fizik asoslari, jumladan </a:t>
            </a:r>
            <a:r>
              <a:rPr lang="uz-Latn-UZ" dirty="0" err="1">
                <a:solidFill>
                  <a:srgbClr val="00B0F0"/>
                </a:solidFill>
              </a:rPr>
              <a:t>avtofazirovka</a:t>
            </a:r>
            <a:r>
              <a:rPr lang="uz-Latn-UZ" dirty="0">
                <a:solidFill>
                  <a:srgbClr val="00B0F0"/>
                </a:solidFill>
              </a:rPr>
              <a:t> jarayoni.</a:t>
            </a:r>
          </a:p>
          <a:p>
            <a:pPr marL="0" indent="0">
              <a:buNone/>
            </a:pPr>
            <a:endParaRPr lang="uz-Latn-UZ" dirty="0">
              <a:solidFill>
                <a:schemeClr val="tx1"/>
              </a:solidFill>
            </a:endParaRPr>
          </a:p>
        </p:txBody>
      </p:sp>
    </p:spTree>
    <p:extLst>
      <p:ext uri="{BB962C8B-B14F-4D97-AF65-F5344CB8AC3E}">
        <p14:creationId xmlns:p14="http://schemas.microsoft.com/office/powerpoint/2010/main" val="1672730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7A644D0-44F9-A89F-1A68-359FF845BED9}"/>
              </a:ext>
            </a:extLst>
          </p:cNvPr>
          <p:cNvSpPr>
            <a:spLocks noGrp="1"/>
          </p:cNvSpPr>
          <p:nvPr>
            <p:ph type="title"/>
          </p:nvPr>
        </p:nvSpPr>
        <p:spPr>
          <a:xfrm>
            <a:off x="0" y="2851125"/>
            <a:ext cx="11041588" cy="1643786"/>
          </a:xfrm>
        </p:spPr>
        <p:txBody>
          <a:bodyPr>
            <a:noAutofit/>
          </a:bodyPr>
          <a:lstStyle/>
          <a:p>
            <a:r>
              <a:rPr lang="uz-Latn-UZ" sz="6000" dirty="0">
                <a:solidFill>
                  <a:schemeClr val="tx1"/>
                </a:solidFill>
              </a:rPr>
              <a:t>E’tiboringiz uchun tashakkur!!!</a:t>
            </a:r>
          </a:p>
        </p:txBody>
      </p:sp>
    </p:spTree>
    <p:extLst>
      <p:ext uri="{BB962C8B-B14F-4D97-AF65-F5344CB8AC3E}">
        <p14:creationId xmlns:p14="http://schemas.microsoft.com/office/powerpoint/2010/main" val="1623936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851BB359-3015-E3B5-A3E4-F44952F7911D}"/>
              </a:ext>
            </a:extLst>
          </p:cNvPr>
          <p:cNvSpPr>
            <a:spLocks noGrp="1"/>
          </p:cNvSpPr>
          <p:nvPr>
            <p:ph type="title"/>
          </p:nvPr>
        </p:nvSpPr>
        <p:spPr/>
        <p:txBody>
          <a:bodyPr/>
          <a:lstStyle/>
          <a:p>
            <a:r>
              <a:rPr lang="uz-Latn-UZ" dirty="0" err="1"/>
              <a:t>Re’ja</a:t>
            </a:r>
            <a:r>
              <a:rPr lang="uz-Latn-UZ" dirty="0"/>
              <a:t>:</a:t>
            </a:r>
          </a:p>
        </p:txBody>
      </p:sp>
      <p:sp>
        <p:nvSpPr>
          <p:cNvPr id="3" name="Tarkibi 2">
            <a:extLst>
              <a:ext uri="{FF2B5EF4-FFF2-40B4-BE49-F238E27FC236}">
                <a16:creationId xmlns:a16="http://schemas.microsoft.com/office/drawing/2014/main" id="{DB191652-3C01-9A13-9715-D5CA0E7FA46E}"/>
              </a:ext>
            </a:extLst>
          </p:cNvPr>
          <p:cNvSpPr>
            <a:spLocks noGrp="1"/>
          </p:cNvSpPr>
          <p:nvPr>
            <p:ph idx="1"/>
          </p:nvPr>
        </p:nvSpPr>
        <p:spPr/>
        <p:txBody>
          <a:bodyPr/>
          <a:lstStyle/>
          <a:p>
            <a:r>
              <a:rPr lang="uz-Latn-UZ" dirty="0"/>
              <a:t>1. </a:t>
            </a:r>
            <a:r>
              <a:rPr lang="uz-Latn-UZ" dirty="0" err="1"/>
              <a:t>Avtofazirovka</a:t>
            </a:r>
            <a:r>
              <a:rPr lang="uz-Latn-UZ" dirty="0"/>
              <a:t>  haqida umumiy tushuncha.</a:t>
            </a:r>
          </a:p>
          <a:p>
            <a:r>
              <a:rPr lang="uz-Latn-UZ" dirty="0"/>
              <a:t>2.Chiziqli tezlatkichlarda </a:t>
            </a:r>
            <a:r>
              <a:rPr lang="uz-Latn-UZ" dirty="0" err="1"/>
              <a:t>avtofazirovkaning</a:t>
            </a:r>
            <a:r>
              <a:rPr lang="uz-Latn-UZ" dirty="0"/>
              <a:t> roli.</a:t>
            </a:r>
          </a:p>
          <a:p>
            <a:r>
              <a:rPr lang="uz-Latn-UZ" dirty="0"/>
              <a:t>3. Klassik siklotron va </a:t>
            </a:r>
            <a:r>
              <a:rPr lang="uz-Latn-UZ" dirty="0" err="1"/>
              <a:t>avtofazirovka</a:t>
            </a:r>
            <a:r>
              <a:rPr lang="uz-Latn-UZ" dirty="0"/>
              <a:t> tamoyili.</a:t>
            </a:r>
          </a:p>
          <a:p>
            <a:r>
              <a:rPr lang="uz-Latn-UZ" dirty="0"/>
              <a:t>4. </a:t>
            </a:r>
            <a:r>
              <a:rPr lang="uz-Latn-UZ" dirty="0" err="1"/>
              <a:t>Avtofazirovkaning</a:t>
            </a:r>
            <a:r>
              <a:rPr lang="uz-Latn-UZ" dirty="0"/>
              <a:t> fandagi ahamiyati va qo’llanilishi.</a:t>
            </a:r>
          </a:p>
          <a:p>
            <a:r>
              <a:rPr lang="uz-Latn-UZ" dirty="0"/>
              <a:t>5.Xulosa.</a:t>
            </a:r>
          </a:p>
        </p:txBody>
      </p:sp>
    </p:spTree>
    <p:extLst>
      <p:ext uri="{BB962C8B-B14F-4D97-AF65-F5344CB8AC3E}">
        <p14:creationId xmlns:p14="http://schemas.microsoft.com/office/powerpoint/2010/main" val="23082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810F47D-A4DD-280A-06EC-0EF96606B7A4}"/>
              </a:ext>
            </a:extLst>
          </p:cNvPr>
          <p:cNvSpPr>
            <a:spLocks noGrp="1"/>
          </p:cNvSpPr>
          <p:nvPr>
            <p:ph type="title"/>
          </p:nvPr>
        </p:nvSpPr>
        <p:spPr/>
        <p:txBody>
          <a:bodyPr/>
          <a:lstStyle/>
          <a:p>
            <a:r>
              <a:rPr lang="uz-Latn-UZ" dirty="0" err="1"/>
              <a:t>Avtofazirovka</a:t>
            </a:r>
            <a:r>
              <a:rPr lang="uz-Latn-UZ" dirty="0"/>
              <a:t> nima</a:t>
            </a:r>
          </a:p>
        </p:txBody>
      </p:sp>
      <p:sp>
        <p:nvSpPr>
          <p:cNvPr id="3" name="Tarkibi 2">
            <a:extLst>
              <a:ext uri="{FF2B5EF4-FFF2-40B4-BE49-F238E27FC236}">
                <a16:creationId xmlns:a16="http://schemas.microsoft.com/office/drawing/2014/main" id="{FE5F712B-E17D-D1AB-9245-C1C5FE66494A}"/>
              </a:ext>
            </a:extLst>
          </p:cNvPr>
          <p:cNvSpPr>
            <a:spLocks noGrp="1"/>
          </p:cNvSpPr>
          <p:nvPr>
            <p:ph idx="1"/>
          </p:nvPr>
        </p:nvSpPr>
        <p:spPr/>
        <p:txBody>
          <a:bodyPr/>
          <a:lstStyle/>
          <a:p>
            <a:r>
              <a:rPr lang="uz-Latn-UZ"/>
              <a:t>Avtofazirovka — bu zarralarning sinxron fazaga moslashish va barqaror energiya olishiga imkon beruvchi fizik hodisa. Bu tamoyil, ayniqsa chiziqli va siklik tezlatkichlarda muhim rol o‘ynaydi. Tezlatkichlarda zarrachalar elektr maydoni orqali harakatga keltiriladi. Zarrachalar fazasi boshlang‘ichda sinxron fazadan farq qilsa-da, vaqt o‘tishi bilan u unga yaqinlashadi.</a:t>
            </a:r>
          </a:p>
        </p:txBody>
      </p:sp>
    </p:spTree>
    <p:extLst>
      <p:ext uri="{BB962C8B-B14F-4D97-AF65-F5344CB8AC3E}">
        <p14:creationId xmlns:p14="http://schemas.microsoft.com/office/powerpoint/2010/main" val="250417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23A3201-C7C3-ECB5-5E5D-FB75242D2251}"/>
              </a:ext>
            </a:extLst>
          </p:cNvPr>
          <p:cNvSpPr>
            <a:spLocks noGrp="1"/>
          </p:cNvSpPr>
          <p:nvPr>
            <p:ph type="title"/>
          </p:nvPr>
        </p:nvSpPr>
        <p:spPr/>
        <p:txBody>
          <a:bodyPr/>
          <a:lstStyle/>
          <a:p>
            <a:r>
              <a:rPr lang="uz-Latn-UZ" dirty="0" err="1"/>
              <a:t>Avtofazirovka</a:t>
            </a:r>
            <a:r>
              <a:rPr lang="uz-Latn-UZ" dirty="0"/>
              <a:t> tamoyilining asoschilari</a:t>
            </a:r>
          </a:p>
        </p:txBody>
      </p:sp>
      <p:sp>
        <p:nvSpPr>
          <p:cNvPr id="3" name="Tarkibi 2">
            <a:extLst>
              <a:ext uri="{FF2B5EF4-FFF2-40B4-BE49-F238E27FC236}">
                <a16:creationId xmlns:a16="http://schemas.microsoft.com/office/drawing/2014/main" id="{85784C9B-F809-B997-7007-17156A5C424D}"/>
              </a:ext>
            </a:extLst>
          </p:cNvPr>
          <p:cNvSpPr>
            <a:spLocks noGrp="1"/>
          </p:cNvSpPr>
          <p:nvPr>
            <p:ph idx="1"/>
          </p:nvPr>
        </p:nvSpPr>
        <p:spPr/>
        <p:txBody>
          <a:bodyPr>
            <a:normAutofit fontScale="77500" lnSpcReduction="20000"/>
          </a:bodyPr>
          <a:lstStyle/>
          <a:p>
            <a:r>
              <a:rPr lang="uz-Latn-UZ" b="1" dirty="0" err="1"/>
              <a:t>Avtofazirovka</a:t>
            </a:r>
            <a:r>
              <a:rPr lang="uz-Latn-UZ" b="1" dirty="0"/>
              <a:t> tamoyilining asoschilari</a:t>
            </a:r>
            <a:r>
              <a:rPr lang="uz-Latn-UZ" dirty="0"/>
              <a:t> quyidagi olimlar hisoblanadi:</a:t>
            </a:r>
          </a:p>
          <a:p>
            <a:r>
              <a:rPr lang="uz-Latn-UZ" b="1" dirty="0"/>
              <a:t>1. </a:t>
            </a:r>
            <a:r>
              <a:rPr lang="uz-Latn-UZ" b="1" dirty="0" err="1"/>
              <a:t>Vladimir</a:t>
            </a:r>
            <a:r>
              <a:rPr lang="uz-Latn-UZ" b="1" dirty="0"/>
              <a:t> </a:t>
            </a:r>
            <a:r>
              <a:rPr lang="uz-Latn-UZ" b="1" dirty="0" err="1"/>
              <a:t>Iosifovich</a:t>
            </a:r>
            <a:r>
              <a:rPr lang="uz-Latn-UZ" b="1" dirty="0"/>
              <a:t> </a:t>
            </a:r>
            <a:r>
              <a:rPr lang="uz-Latn-UZ" b="1" dirty="0" err="1"/>
              <a:t>Veksler</a:t>
            </a:r>
            <a:r>
              <a:rPr lang="uz-Latn-UZ" b="1" dirty="0"/>
              <a:t> (1907–1966)</a:t>
            </a:r>
          </a:p>
          <a:p>
            <a:r>
              <a:rPr lang="uz-Latn-UZ" b="1" dirty="0" err="1"/>
              <a:t>SSSRning</a:t>
            </a:r>
            <a:r>
              <a:rPr lang="uz-Latn-UZ" b="1" dirty="0"/>
              <a:t> mashhur fizigi</a:t>
            </a:r>
            <a:r>
              <a:rPr lang="uz-Latn-UZ" dirty="0"/>
              <a:t>, sovet davridagi </a:t>
            </a:r>
            <a:r>
              <a:rPr lang="uz-Latn-UZ" dirty="0" err="1"/>
              <a:t>zarrachalar</a:t>
            </a:r>
            <a:r>
              <a:rPr lang="uz-Latn-UZ" dirty="0"/>
              <a:t> tezlatkichlari bo‘yicha yetakchi olimlardan biri.</a:t>
            </a:r>
          </a:p>
          <a:p>
            <a:r>
              <a:rPr lang="uz-Latn-UZ" b="1" dirty="0"/>
              <a:t>1944-yilda </a:t>
            </a:r>
            <a:r>
              <a:rPr lang="uz-Latn-UZ" b="1" dirty="0" err="1"/>
              <a:t>avtofazirovka</a:t>
            </a:r>
            <a:r>
              <a:rPr lang="uz-Latn-UZ" b="1" dirty="0"/>
              <a:t> tamoyilini nazariy jihatdan ishlab chiqdi.</a:t>
            </a:r>
            <a:endParaRPr lang="uz-Latn-UZ" dirty="0"/>
          </a:p>
          <a:p>
            <a:r>
              <a:rPr lang="uz-Latn-UZ" dirty="0"/>
              <a:t>U </a:t>
            </a:r>
            <a:r>
              <a:rPr lang="uz-Latn-UZ" dirty="0" err="1"/>
              <a:t>sinxrotron</a:t>
            </a:r>
            <a:r>
              <a:rPr lang="uz-Latn-UZ" dirty="0"/>
              <a:t> tezlatkichlarining fizik asoslarini yaratdi.</a:t>
            </a:r>
          </a:p>
          <a:p>
            <a:r>
              <a:rPr lang="uz-Latn-UZ" b="1" dirty="0"/>
              <a:t>2. </a:t>
            </a:r>
            <a:r>
              <a:rPr lang="uz-Latn-UZ" b="1" dirty="0" err="1"/>
              <a:t>Edwin</a:t>
            </a:r>
            <a:r>
              <a:rPr lang="uz-Latn-UZ" b="1" dirty="0"/>
              <a:t> </a:t>
            </a:r>
            <a:r>
              <a:rPr lang="uz-Latn-UZ" b="1" dirty="0" err="1"/>
              <a:t>Mattison</a:t>
            </a:r>
            <a:r>
              <a:rPr lang="uz-Latn-UZ" b="1" dirty="0"/>
              <a:t> </a:t>
            </a:r>
            <a:r>
              <a:rPr lang="uz-Latn-UZ" b="1" dirty="0" err="1"/>
              <a:t>McMillan</a:t>
            </a:r>
            <a:r>
              <a:rPr lang="uz-Latn-UZ" b="1" dirty="0"/>
              <a:t> (1907–1991)</a:t>
            </a:r>
          </a:p>
          <a:p>
            <a:r>
              <a:rPr lang="uz-Latn-UZ" b="1" dirty="0"/>
              <a:t>Amerikalik fizik</a:t>
            </a:r>
            <a:r>
              <a:rPr lang="uz-Latn-UZ" dirty="0"/>
              <a:t>, Kaliforniya universiteti (</a:t>
            </a:r>
            <a:r>
              <a:rPr lang="uz-Latn-UZ" dirty="0" err="1"/>
              <a:t>Berkeley</a:t>
            </a:r>
            <a:r>
              <a:rPr lang="uz-Latn-UZ" dirty="0"/>
              <a:t>) professori.</a:t>
            </a:r>
          </a:p>
          <a:p>
            <a:r>
              <a:rPr lang="uz-Latn-UZ" dirty="0"/>
              <a:t>U ham </a:t>
            </a:r>
            <a:r>
              <a:rPr lang="uz-Latn-UZ" b="1" dirty="0"/>
              <a:t>1945-yilda </a:t>
            </a:r>
            <a:r>
              <a:rPr lang="uz-Latn-UZ" b="1" dirty="0" err="1"/>
              <a:t>avtofazirovka</a:t>
            </a:r>
            <a:r>
              <a:rPr lang="uz-Latn-UZ" b="1" dirty="0"/>
              <a:t> tamoyilini mustaqil ravishda kashf etdi</a:t>
            </a:r>
            <a:r>
              <a:rPr lang="uz-Latn-UZ" dirty="0"/>
              <a:t>, deyarli </a:t>
            </a:r>
            <a:r>
              <a:rPr lang="uz-Latn-UZ" dirty="0" err="1"/>
              <a:t>Veksler</a:t>
            </a:r>
            <a:r>
              <a:rPr lang="uz-Latn-UZ" dirty="0"/>
              <a:t> bilan bir vaqtda.</a:t>
            </a:r>
          </a:p>
          <a:p>
            <a:r>
              <a:rPr lang="uz-Latn-UZ" dirty="0"/>
              <a:t>Shu asosda </a:t>
            </a:r>
            <a:r>
              <a:rPr lang="uz-Latn-UZ" b="1" dirty="0" err="1"/>
              <a:t>sinxrotron</a:t>
            </a:r>
            <a:r>
              <a:rPr lang="uz-Latn-UZ" dirty="0"/>
              <a:t> nomli tezlatkichning ishlash </a:t>
            </a:r>
            <a:r>
              <a:rPr lang="uz-Latn-UZ" dirty="0" err="1"/>
              <a:t>printsipi</a:t>
            </a:r>
            <a:r>
              <a:rPr lang="uz-Latn-UZ" dirty="0"/>
              <a:t> ishlab chiqildi.</a:t>
            </a:r>
          </a:p>
          <a:p>
            <a:r>
              <a:rPr lang="uz-Latn-UZ" b="1" dirty="0"/>
              <a:t>Qiziqarli fakt:</a:t>
            </a:r>
          </a:p>
          <a:p>
            <a:r>
              <a:rPr lang="uz-Latn-UZ" dirty="0" err="1"/>
              <a:t>Veksler</a:t>
            </a:r>
            <a:r>
              <a:rPr lang="uz-Latn-UZ" dirty="0"/>
              <a:t> va </a:t>
            </a:r>
            <a:r>
              <a:rPr lang="uz-Latn-UZ" dirty="0" err="1"/>
              <a:t>McMillan</a:t>
            </a:r>
            <a:r>
              <a:rPr lang="uz-Latn-UZ" dirty="0"/>
              <a:t> bir-biridan mustaqil holda, deyarli bir vaqtda bu tamoyilni taklif qilishgan. Shu sababli, ularning ikkalasi ham </a:t>
            </a:r>
            <a:r>
              <a:rPr lang="uz-Latn-UZ" b="1" dirty="0" err="1"/>
              <a:t>avtofazirovka</a:t>
            </a:r>
            <a:r>
              <a:rPr lang="uz-Latn-UZ" b="1" dirty="0"/>
              <a:t> </a:t>
            </a:r>
            <a:r>
              <a:rPr lang="uz-Latn-UZ" b="1" dirty="0" err="1"/>
              <a:t>printsipining</a:t>
            </a:r>
            <a:r>
              <a:rPr lang="uz-Latn-UZ" b="1" dirty="0"/>
              <a:t> asoschilari sifatida</a:t>
            </a:r>
            <a:r>
              <a:rPr lang="uz-Latn-UZ" dirty="0"/>
              <a:t> tan olingan.</a:t>
            </a:r>
          </a:p>
        </p:txBody>
      </p:sp>
    </p:spTree>
    <p:extLst>
      <p:ext uri="{BB962C8B-B14F-4D97-AF65-F5344CB8AC3E}">
        <p14:creationId xmlns:p14="http://schemas.microsoft.com/office/powerpoint/2010/main" val="2921911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E04A053F-D628-0C0C-198B-F7246613B8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1811" y="1045155"/>
            <a:ext cx="4754510" cy="3429000"/>
          </a:xfrm>
        </p:spPr>
      </p:pic>
      <p:pic>
        <p:nvPicPr>
          <p:cNvPr id="5" name="Rasm 4">
            <a:extLst>
              <a:ext uri="{FF2B5EF4-FFF2-40B4-BE49-F238E27FC236}">
                <a16:creationId xmlns:a16="http://schemas.microsoft.com/office/drawing/2014/main" id="{3420F1E3-BC83-C7E0-D948-7D0ECB16C9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233" y="1045155"/>
            <a:ext cx="3319976" cy="4767689"/>
          </a:xfrm>
          <a:prstGeom prst="rect">
            <a:avLst/>
          </a:prstGeom>
        </p:spPr>
      </p:pic>
      <p:sp>
        <p:nvSpPr>
          <p:cNvPr id="9" name="Yozuv 8">
            <a:extLst>
              <a:ext uri="{FF2B5EF4-FFF2-40B4-BE49-F238E27FC236}">
                <a16:creationId xmlns:a16="http://schemas.microsoft.com/office/drawing/2014/main" id="{C6D05396-1ACA-4BF1-94C4-92302A748A08}"/>
              </a:ext>
            </a:extLst>
          </p:cNvPr>
          <p:cNvSpPr txBox="1"/>
          <p:nvPr/>
        </p:nvSpPr>
        <p:spPr>
          <a:xfrm>
            <a:off x="711596" y="6049851"/>
            <a:ext cx="6735775" cy="369332"/>
          </a:xfrm>
          <a:prstGeom prst="rect">
            <a:avLst/>
          </a:prstGeom>
          <a:noFill/>
        </p:spPr>
        <p:txBody>
          <a:bodyPr wrap="square">
            <a:spAutoFit/>
          </a:bodyPr>
          <a:lstStyle/>
          <a:p>
            <a:pPr>
              <a:buNone/>
            </a:pPr>
            <a:r>
              <a:rPr lang="uz-Latn-UZ" b="1" dirty="0" err="1"/>
              <a:t>Edwin</a:t>
            </a:r>
            <a:r>
              <a:rPr lang="uz-Latn-UZ" b="1" dirty="0"/>
              <a:t> </a:t>
            </a:r>
            <a:r>
              <a:rPr lang="uz-Latn-UZ" b="1" dirty="0" err="1"/>
              <a:t>Mattison</a:t>
            </a:r>
            <a:r>
              <a:rPr lang="uz-Latn-UZ" b="1" dirty="0"/>
              <a:t> </a:t>
            </a:r>
            <a:r>
              <a:rPr lang="uz-Latn-UZ" b="1" dirty="0" err="1"/>
              <a:t>MakMillan</a:t>
            </a:r>
            <a:r>
              <a:rPr lang="uz-Latn-UZ" b="1" dirty="0"/>
              <a:t> 1907-1991</a:t>
            </a:r>
            <a:endParaRPr lang="uz-Latn-UZ" dirty="0"/>
          </a:p>
        </p:txBody>
      </p:sp>
      <p:sp>
        <p:nvSpPr>
          <p:cNvPr id="12" name="Yozuv 11">
            <a:extLst>
              <a:ext uri="{FF2B5EF4-FFF2-40B4-BE49-F238E27FC236}">
                <a16:creationId xmlns:a16="http://schemas.microsoft.com/office/drawing/2014/main" id="{52F7E6CB-B225-25C2-9DEE-F278DC6F6C5F}"/>
              </a:ext>
            </a:extLst>
          </p:cNvPr>
          <p:cNvSpPr txBox="1"/>
          <p:nvPr/>
        </p:nvSpPr>
        <p:spPr>
          <a:xfrm>
            <a:off x="5408122" y="4635668"/>
            <a:ext cx="3190323" cy="646331"/>
          </a:xfrm>
          <a:prstGeom prst="rect">
            <a:avLst/>
          </a:prstGeom>
          <a:noFill/>
        </p:spPr>
        <p:txBody>
          <a:bodyPr wrap="square" rtlCol="0">
            <a:spAutoFit/>
          </a:bodyPr>
          <a:lstStyle/>
          <a:p>
            <a:pPr algn="l"/>
            <a:r>
              <a:rPr lang="uz-Latn-UZ" b="1" dirty="0" err="1"/>
              <a:t>Vladimir</a:t>
            </a:r>
            <a:r>
              <a:rPr lang="uz-Latn-UZ" b="1" dirty="0"/>
              <a:t> </a:t>
            </a:r>
            <a:r>
              <a:rPr lang="uz-Latn-UZ" b="1" dirty="0" err="1"/>
              <a:t>Iosifovich</a:t>
            </a:r>
            <a:r>
              <a:rPr lang="uz-Latn-UZ" b="1" dirty="0"/>
              <a:t> </a:t>
            </a:r>
            <a:r>
              <a:rPr lang="uz-Latn-UZ" b="1" dirty="0" err="1"/>
              <a:t>Veksler</a:t>
            </a:r>
            <a:r>
              <a:rPr lang="uz-Latn-UZ" b="1" dirty="0"/>
              <a:t>  1907-1966</a:t>
            </a:r>
          </a:p>
        </p:txBody>
      </p:sp>
    </p:spTree>
    <p:extLst>
      <p:ext uri="{BB962C8B-B14F-4D97-AF65-F5344CB8AC3E}">
        <p14:creationId xmlns:p14="http://schemas.microsoft.com/office/powerpoint/2010/main" val="3523366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EDF6744-D6AC-0A15-7A73-9875D539C800}"/>
              </a:ext>
            </a:extLst>
          </p:cNvPr>
          <p:cNvSpPr>
            <a:spLocks noGrp="1"/>
          </p:cNvSpPr>
          <p:nvPr>
            <p:ph type="title"/>
          </p:nvPr>
        </p:nvSpPr>
        <p:spPr/>
        <p:txBody>
          <a:bodyPr/>
          <a:lstStyle/>
          <a:p>
            <a:r>
              <a:rPr lang="uz-Latn-UZ" dirty="0" err="1"/>
              <a:t>Avtofazirovka</a:t>
            </a:r>
            <a:r>
              <a:rPr lang="uz-Latn-UZ" dirty="0"/>
              <a:t> </a:t>
            </a:r>
          </a:p>
        </p:txBody>
      </p:sp>
      <p:sp>
        <p:nvSpPr>
          <p:cNvPr id="3" name="Tarkibi 2">
            <a:extLst>
              <a:ext uri="{FF2B5EF4-FFF2-40B4-BE49-F238E27FC236}">
                <a16:creationId xmlns:a16="http://schemas.microsoft.com/office/drawing/2014/main" id="{5CDDA9C0-BA2D-8BFC-C73C-D38D39085A40}"/>
              </a:ext>
            </a:extLst>
          </p:cNvPr>
          <p:cNvSpPr>
            <a:spLocks noGrp="1"/>
          </p:cNvSpPr>
          <p:nvPr>
            <p:ph idx="1"/>
          </p:nvPr>
        </p:nvSpPr>
        <p:spPr/>
        <p:txBody>
          <a:bodyPr/>
          <a:lstStyle/>
          <a:p>
            <a:r>
              <a:rPr lang="uz-Latn-UZ"/>
              <a:t>Avtofazirovka natijasida zarrachalar muvozanatli harakatni saqlaydi. Bu tamoyil barqaror fazaviy struktura hosil bo‘lishiga yordam beradi. Zarrachalar bir xil tezlanish impulsiga ega bo‘ladi. Bu, ayniqsa, yuqori energiyali fizik tadqiqotlar uchun foydalidir. Avtofazirovka "o‘z-o‘zini tartibga solish" mexanizmi sifatida qaraladi. U orqali sinxron zarra harakati saqlanadi. Tezlatkich ish faoliyati doimiy va uzluksiz bo‘ladi.</a:t>
            </a:r>
          </a:p>
        </p:txBody>
      </p:sp>
    </p:spTree>
    <p:extLst>
      <p:ext uri="{BB962C8B-B14F-4D97-AF65-F5344CB8AC3E}">
        <p14:creationId xmlns:p14="http://schemas.microsoft.com/office/powerpoint/2010/main" val="408966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2EDE273-CABD-4606-67A3-1768CCB75810}"/>
              </a:ext>
            </a:extLst>
          </p:cNvPr>
          <p:cNvSpPr>
            <a:spLocks noGrp="1"/>
          </p:cNvSpPr>
          <p:nvPr>
            <p:ph type="title"/>
          </p:nvPr>
        </p:nvSpPr>
        <p:spPr/>
        <p:txBody>
          <a:bodyPr/>
          <a:lstStyle/>
          <a:p>
            <a:r>
              <a:rPr lang="uz-Latn-UZ" dirty="0" err="1"/>
              <a:t>Chiziqli</a:t>
            </a:r>
            <a:r>
              <a:rPr lang="uz-Latn-UZ" dirty="0"/>
              <a:t> tezlatkichlarda </a:t>
            </a:r>
            <a:r>
              <a:rPr lang="uz-Latn-UZ" dirty="0" err="1"/>
              <a:t>avtofazirovkaning</a:t>
            </a:r>
            <a:r>
              <a:rPr lang="uz-Latn-UZ" dirty="0"/>
              <a:t> roli</a:t>
            </a:r>
          </a:p>
        </p:txBody>
      </p:sp>
      <p:sp>
        <p:nvSpPr>
          <p:cNvPr id="3" name="Tarkibi 2">
            <a:extLst>
              <a:ext uri="{FF2B5EF4-FFF2-40B4-BE49-F238E27FC236}">
                <a16:creationId xmlns:a16="http://schemas.microsoft.com/office/drawing/2014/main" id="{BBAFCD4A-58FB-9D87-DBB9-E2BDD8D23E91}"/>
              </a:ext>
            </a:extLst>
          </p:cNvPr>
          <p:cNvSpPr>
            <a:spLocks noGrp="1"/>
          </p:cNvSpPr>
          <p:nvPr>
            <p:ph idx="1"/>
          </p:nvPr>
        </p:nvSpPr>
        <p:spPr/>
        <p:txBody>
          <a:bodyPr/>
          <a:lstStyle/>
          <a:p>
            <a:r>
              <a:rPr lang="uz-Latn-UZ"/>
              <a:t>Chiziqli tezlatkichlarda zarrachalar har bir bo‘shliqdan o‘tganida energiya oladi. Dastlabki zarrachalar sinxron fazadan oldinroq keladi. Shuning uchun ular kamroq energiya oladi. Har bir bosqichda faza asta-sekin sinxron fazaga yaqinlashadi. Bu fazaga yetganida zarra energiyani bir maromda ola boshlaydi. Agar zarra sinxron fazadan keyinroq kelgan bo‘lsa, u ortiqcha energiya oladi. Natijada u tezlashadi va fazasi qayta sinxron fazaga yaqinlashadi. Bu jarayon takrorlanib turadi. Natijada zarra sinxron fazaga bog‘lanadi.</a:t>
            </a:r>
          </a:p>
        </p:txBody>
      </p:sp>
    </p:spTree>
    <p:extLst>
      <p:ext uri="{BB962C8B-B14F-4D97-AF65-F5344CB8AC3E}">
        <p14:creationId xmlns:p14="http://schemas.microsoft.com/office/powerpoint/2010/main" val="257424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C9366566-C34B-DEDA-8EE8-731F736C3516}"/>
              </a:ext>
            </a:extLst>
          </p:cNvPr>
          <p:cNvSpPr>
            <a:spLocks noGrp="1"/>
          </p:cNvSpPr>
          <p:nvPr>
            <p:ph idx="1"/>
          </p:nvPr>
        </p:nvSpPr>
        <p:spPr>
          <a:xfrm>
            <a:off x="1009411" y="555826"/>
            <a:ext cx="8596668" cy="3880773"/>
          </a:xfrm>
        </p:spPr>
        <p:txBody>
          <a:bodyPr/>
          <a:lstStyle/>
          <a:p>
            <a:r>
              <a:rPr lang="uz-Latn-UZ"/>
              <a:t>Avtofazirovka chiziqli tezlatkichlarda zarrachalarning bir maromda va barqaror tezlanishini ta’minlaydi. Harakatdagi zarrachalar o‘z yo‘nalishini saqlab qoladi. Fazaviy barqarorlik bu tizimda muhim ahamiyatga ega.</a:t>
            </a:r>
          </a:p>
        </p:txBody>
      </p:sp>
      <p:pic>
        <p:nvPicPr>
          <p:cNvPr id="4" name="Rasm 3">
            <a:extLst>
              <a:ext uri="{FF2B5EF4-FFF2-40B4-BE49-F238E27FC236}">
                <a16:creationId xmlns:a16="http://schemas.microsoft.com/office/drawing/2014/main" id="{0259E78D-798E-16CA-3B4F-691A6B044D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690" y="1724244"/>
            <a:ext cx="6265554" cy="4577930"/>
          </a:xfrm>
          <a:prstGeom prst="rect">
            <a:avLst/>
          </a:prstGeom>
        </p:spPr>
      </p:pic>
    </p:spTree>
    <p:extLst>
      <p:ext uri="{BB962C8B-B14F-4D97-AF65-F5344CB8AC3E}">
        <p14:creationId xmlns:p14="http://schemas.microsoft.com/office/powerpoint/2010/main" val="774151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F85D1529-2E66-B9AE-6DA3-66C436A94FC5}"/>
              </a:ext>
            </a:extLst>
          </p:cNvPr>
          <p:cNvSpPr>
            <a:spLocks noGrp="1"/>
          </p:cNvSpPr>
          <p:nvPr>
            <p:ph type="title"/>
          </p:nvPr>
        </p:nvSpPr>
        <p:spPr/>
        <p:txBody>
          <a:bodyPr/>
          <a:lstStyle/>
          <a:p>
            <a:r>
              <a:rPr lang="uz-Latn-UZ" dirty="0"/>
              <a:t>Klassik siklotron va </a:t>
            </a:r>
            <a:r>
              <a:rPr lang="uz-Latn-UZ" dirty="0" err="1"/>
              <a:t>avtofazirovka</a:t>
            </a:r>
            <a:r>
              <a:rPr lang="uz-Latn-UZ" dirty="0"/>
              <a:t> tamoyili</a:t>
            </a:r>
          </a:p>
        </p:txBody>
      </p:sp>
      <p:sp>
        <p:nvSpPr>
          <p:cNvPr id="3" name="Tarkibi 2">
            <a:extLst>
              <a:ext uri="{FF2B5EF4-FFF2-40B4-BE49-F238E27FC236}">
                <a16:creationId xmlns:a16="http://schemas.microsoft.com/office/drawing/2014/main" id="{19152804-B7EF-0E1D-DE15-3D1479D082F0}"/>
              </a:ext>
            </a:extLst>
          </p:cNvPr>
          <p:cNvSpPr>
            <a:spLocks noGrp="1"/>
          </p:cNvSpPr>
          <p:nvPr>
            <p:ph idx="1"/>
          </p:nvPr>
        </p:nvSpPr>
        <p:spPr/>
        <p:txBody>
          <a:bodyPr/>
          <a:lstStyle/>
          <a:p>
            <a:r>
              <a:rPr lang="uz-Latn-UZ"/>
              <a:t>Klassik siklotron — bu zarrachalarni aylanma (rezonans) harakatga keltirib, ularga yuqori energiya beruvchi birinchi rezonansli zarracha tezlatkich hisoblanadi. Siklotronda elektr maydoni doimiy chastotada tebranadi, magnit maydoni esa o‘zgarmaydi.Asosiy ishlash prinsipi:Zarrachalar magnit maydon yordamida spiralsimon yo‘ldan harakat qiladi.“Dee” deb ataluvchi D-shaklidagi elektrodlar orasidan har safar o‘tganda, elektr maydon ularni tezlashtiradi.Har bir aylanishda zarrachaning energiyasi oshadi va aylanish radiusi kengayadi.</a:t>
            </a:r>
          </a:p>
        </p:txBody>
      </p:sp>
    </p:spTree>
    <p:extLst>
      <p:ext uri="{BB962C8B-B14F-4D97-AF65-F5344CB8AC3E}">
        <p14:creationId xmlns:p14="http://schemas.microsoft.com/office/powerpoint/2010/main" val="2947237278"/>
      </p:ext>
    </p:extLst>
  </p:cSld>
  <p:clrMapOvr>
    <a:masterClrMapping/>
  </p:clrMapOvr>
</p:sld>
</file>

<file path=ppt/theme/theme1.xml><?xml version="1.0" encoding="utf-8"?>
<a:theme xmlns:a="http://schemas.openxmlformats.org/drawingml/2006/main" name="Qir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16</Slides>
  <Notes>0</Notes>
  <HiddenSlides>0</HiddenSlides>
  <ScaleCrop>false</ScaleCrop>
  <HeadingPairs>
    <vt:vector size="4" baseType="variant">
      <vt:variant>
        <vt:lpstr>Mavzu</vt:lpstr>
      </vt:variant>
      <vt:variant>
        <vt:i4>1</vt:i4>
      </vt:variant>
      <vt:variant>
        <vt:lpstr>Slayd sarlavhalari</vt:lpstr>
      </vt:variant>
      <vt:variant>
        <vt:i4>16</vt:i4>
      </vt:variant>
    </vt:vector>
  </HeadingPairs>
  <TitlesOfParts>
    <vt:vector size="17" baseType="lpstr">
      <vt:lpstr>Qirra</vt:lpstr>
      <vt:lpstr>Avtofazirovka tamoyili</vt:lpstr>
      <vt:lpstr>Re’ja:</vt:lpstr>
      <vt:lpstr>Avtofazirovka nima</vt:lpstr>
      <vt:lpstr>Avtofazirovka tamoyilining asoschilari</vt:lpstr>
      <vt:lpstr>PowerPoint taqdimoti</vt:lpstr>
      <vt:lpstr>Avtofazirovka </vt:lpstr>
      <vt:lpstr>Chiziqli tezlatkichlarda avtofazirovkaning roli</vt:lpstr>
      <vt:lpstr>PowerPoint taqdimoti</vt:lpstr>
      <vt:lpstr>Klassik siklotron va avtofazirovka tamoyili</vt:lpstr>
      <vt:lpstr>Klassik siklatron</vt:lpstr>
      <vt:lpstr>Avtofazirovka tamoyili</vt:lpstr>
      <vt:lpstr>Avtofazirovkaning fandagi ahamiyati va qo’llanilishi</vt:lpstr>
      <vt:lpstr>Qo’llanilishi </vt:lpstr>
      <vt:lpstr>Xulosa</vt:lpstr>
      <vt:lpstr>Foydalanilgan adabiyotlar</vt:lpstr>
      <vt:lpstr>E’tiboringiz uchun tashakkur!!!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Avtofazirovka tamoyili</dc:title>
  <dc:creator>sarvinozsrrv@gmail.com</dc:creator>
  <cp:lastModifiedBy>sarvinozsrrv@gmail.com</cp:lastModifiedBy>
  <cp:revision>6</cp:revision>
  <dcterms:created xsi:type="dcterms:W3CDTF">2025-05-14T03:21:51Z</dcterms:created>
  <dcterms:modified xsi:type="dcterms:W3CDTF">2025-05-14T06:00:34Z</dcterms:modified>
</cp:coreProperties>
</file>