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autoCompressPictures="0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type="screen16x9" cy="6858000" cx="12192000"/>
  <p:notesSz cx="6858000" cy="9144000"/>
  <p:defaultTextStyle>
    <a:defPPr>
      <a:defRPr lang="en-US"/>
    </a:defPPr>
    <a:lvl1pPr algn="l" defTabSz="4572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" y="84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tableStyles" Target="tableStyles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8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9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20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1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Титульный слайд"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2097155" name="Picture 8" descr="HD-PanelTitle-V.png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1"/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/>
          </p:spPr>
        </p:pic>
        <p:sp>
          <p:nvSpPr>
            <p:cNvPr id="1048582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/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2097156" name="Picture 16" descr="HDRibbonTitle-UniformTrim.png"/>
            <p:cNvPicPr>
              <a:picLocks noChangeAspect="1"/>
            </p:cNvPicPr>
            <p:nvPr/>
          </p:nvPicPr>
          <p:blipFill rotWithShape="1">
            <a:blip xmlns:r="http://schemas.openxmlformats.org/officeDocument/2006/relationships" r:embed="rId2"/>
            <a:srcRect l="2" r="47673"/>
            <a:stretch>
              <a:fillRect/>
            </a:stretch>
          </p:blipFill>
          <p:spPr>
            <a:xfrm rot="5400000">
              <a:off x="5245268" y="530352"/>
              <a:ext cx="1673352" cy="612648"/>
            </a:xfrm>
            <a:prstGeom prst="rect"/>
          </p:spPr>
        </p:pic>
        <p:pic>
          <p:nvPicPr>
            <p:cNvPr id="2097157" name="Picture 17" descr="HDRibbonTitle-UniformTrim.png"/>
            <p:cNvPicPr>
              <a:picLocks noChangeAspect="1"/>
            </p:cNvPicPr>
            <p:nvPr/>
          </p:nvPicPr>
          <p:blipFill rotWithShape="1">
            <a:blip xmlns:r="http://schemas.openxmlformats.org/officeDocument/2006/relationships" r:embed="rId2"/>
            <a:srcRect r="48819"/>
            <a:stretch>
              <a:fillRect/>
            </a:stretch>
          </p:blipFill>
          <p:spPr>
            <a:xfrm rot="5400000">
              <a:off x="5263556" y="5747514"/>
              <a:ext cx="1636776" cy="612648"/>
            </a:xfrm>
            <a:prstGeom prst="rect"/>
          </p:spPr>
        </p:pic>
      </p:grpSp>
      <p:sp>
        <p:nvSpPr>
          <p:cNvPr id="1048583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584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algn="ctr" indent="0" marL="0">
              <a:buNone/>
              <a:defRPr sz="2100">
                <a:solidFill>
                  <a:schemeClr val="tx1"/>
                </a:solidFill>
              </a:defRPr>
            </a:lvl1pPr>
            <a:lvl2pPr algn="ctr" indent="0" marL="457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marL="914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marL="1828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marL="2286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marL="3200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marL="3657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dirty="0" lang="en-US"/>
          </a:p>
        </p:txBody>
      </p:sp>
      <p:sp>
        <p:nvSpPr>
          <p:cNvPr id="1048585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p>
            <a:fld id="{87DE6118-2437-4B30-8E3C-4D2BE6020583}" type="datetimeFigureOut">
              <a:rPr lang="en-US" smtClean="0"/>
              <a:t>5/14/2025</a:t>
            </a:fld>
            <a:endParaRPr dirty="0" lang="en-US"/>
          </a:p>
        </p:txBody>
      </p:sp>
      <p:sp>
        <p:nvSpPr>
          <p:cNvPr id="104858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p>
            <a:endParaRPr dirty="0" lang="en-US"/>
          </a:p>
        </p:txBody>
      </p:sp>
      <p:sp>
        <p:nvSpPr>
          <p:cNvPr id="104858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p>
            <a:fld id="{69E57DC2-970A-4B3E-BB1C-7A09969E49DF}" type="slidenum">
              <a:rPr lang="en-US" smtClean="0"/>
              <a:t>‹#›</a:t>
            </a:fld>
            <a:endParaRPr dirty="0" lang="en-US"/>
          </a:p>
        </p:txBody>
      </p:sp>
      <p:cxnSp>
        <p:nvCxnSpPr>
          <p:cNvPr id="3145728" name="Straight Connector 14"/>
          <p:cNvCxnSpPr>
            <a:cxnSpLocks/>
          </p:cNvCxnSpPr>
          <p:nvPr/>
        </p:nvCxnSpPr>
        <p:spPr>
          <a:xfrm>
            <a:off x="2692399" y="3522131"/>
            <a:ext cx="6815668" cy="0"/>
          </a:xfrm>
          <a:prstGeom prst="line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6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b="0" sz="2400"/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87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r="14460000" dist="381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algn="ctr" indent="0" marL="0">
              <a:buNone/>
              <a:defRPr sz="1600"/>
            </a:lvl1pPr>
            <a:lvl2pPr indent="0" marL="457200">
              <a:buNone/>
              <a:defRPr sz="1600"/>
            </a:lvl2pPr>
            <a:lvl3pPr indent="0" marL="914400">
              <a:buNone/>
              <a:defRPr sz="1600"/>
            </a:lvl3pPr>
            <a:lvl4pPr indent="0" marL="1371600">
              <a:buNone/>
              <a:defRPr sz="1600"/>
            </a:lvl4pPr>
            <a:lvl5pPr indent="0" marL="1828800">
              <a:buNone/>
              <a:defRPr sz="1600"/>
            </a:lvl5pPr>
            <a:lvl6pPr indent="0" marL="2286000">
              <a:buNone/>
              <a:defRPr sz="1600"/>
            </a:lvl6pPr>
            <a:lvl7pPr indent="0" marL="2743200">
              <a:buNone/>
              <a:defRPr sz="1600"/>
            </a:lvl7pPr>
            <a:lvl8pPr indent="0" marL="3200400">
              <a:buNone/>
              <a:defRPr sz="1600"/>
            </a:lvl8pPr>
            <a:lvl9pPr indent="0" marL="365760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dirty="0" lang="en-US"/>
          </a:p>
        </p:txBody>
      </p:sp>
      <p:sp>
        <p:nvSpPr>
          <p:cNvPr id="1048688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algn="ctr"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8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7DE6118-2437-4B30-8E3C-4D2BE6020583}" type="datetimeFigureOut">
              <a:rPr lang="en-US" smtClean="0"/>
              <a:t>5/14/2025</a:t>
            </a:fld>
            <a:endParaRPr dirty="0" lang="en-US"/>
          </a:p>
        </p:txBody>
      </p:sp>
      <p:sp>
        <p:nvSpPr>
          <p:cNvPr id="104869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9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9E57DC2-970A-4B3E-BB1C-7A09969E49DF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0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b="0" cap="none" sz="3200"/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41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algn="ctr" indent="0" marL="0">
              <a:buNone/>
              <a:defRPr sz="20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4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7DE6118-2437-4B30-8E3C-4D2BE6020583}" type="datetimeFigureOut">
              <a:rPr lang="en-US" smtClean="0"/>
              <a:t>5/14/2025</a:t>
            </a:fld>
            <a:endParaRPr dirty="0" lang="en-US"/>
          </a:p>
        </p:txBody>
      </p:sp>
      <p:sp>
        <p:nvSpPr>
          <p:cNvPr id="104864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4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9E57DC2-970A-4B3E-BB1C-7A09969E49DF}" type="slidenum">
              <a:rPr lang="en-US" smtClean="0"/>
              <a:t>‹#›</a:t>
            </a:fld>
            <a:endParaRPr dirty="0" lang="en-US"/>
          </a:p>
        </p:txBody>
      </p:sp>
      <p:cxnSp>
        <p:nvCxnSpPr>
          <p:cNvPr id="3145731" name="Straight Connector 14"/>
          <p:cNvCxnSpPr>
            <a:cxnSpLocks/>
          </p:cNvCxnSpPr>
          <p:nvPr/>
        </p:nvCxnSpPr>
        <p:spPr>
          <a:xfrm>
            <a:off x="1396169" y="4140199"/>
            <a:ext cx="9407298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8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b="0" cap="none" sz="32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79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algn="r" indent="0" marL="0">
              <a:buFontTx/>
              <a:buNone/>
              <a:defRPr sz="2000"/>
            </a:lvl1pPr>
            <a:lvl2pPr indent="0" marL="457200">
              <a:buFontTx/>
              <a:buNone/>
            </a:lvl2pPr>
            <a:lvl3pPr indent="0" marL="914400">
              <a:buFontTx/>
              <a:buNone/>
            </a:lvl3pPr>
            <a:lvl4pPr indent="0" marL="1371600">
              <a:buFontTx/>
              <a:buNone/>
            </a:lvl4pPr>
            <a:lvl5pPr indent="0" marL="1828800">
              <a:buFontTx/>
              <a:buNone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80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algn="ctr" indent="0" marL="0">
              <a:buNone/>
              <a:defRPr sz="20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8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7DE6118-2437-4B30-8E3C-4D2BE6020583}" type="datetimeFigureOut">
              <a:rPr lang="en-US" smtClean="0"/>
              <a:t>5/14/2025</a:t>
            </a:fld>
            <a:endParaRPr dirty="0" lang="en-US"/>
          </a:p>
        </p:txBody>
      </p:sp>
      <p:sp>
        <p:nvSpPr>
          <p:cNvPr id="104868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8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9E57DC2-970A-4B3E-BB1C-7A09969E49DF}" type="slidenum">
              <a:rPr lang="en-US" smtClean="0"/>
              <a:t>‹#›</a:t>
            </a:fld>
            <a:endParaRPr dirty="0" lang="en-US"/>
          </a:p>
        </p:txBody>
      </p:sp>
      <p:sp>
        <p:nvSpPr>
          <p:cNvPr id="1048684" name="TextBox 13"/>
          <p:cNvSpPr txBox="1"/>
          <p:nvPr/>
        </p:nvSpPr>
        <p:spPr>
          <a:xfrm>
            <a:off x="862013" y="879961"/>
            <a:ext cx="609600" cy="584776"/>
          </a:xfrm>
          <a:prstGeom prst="rect"/>
        </p:spPr>
        <p:txBody>
          <a:bodyPr anchor="ctr" bIns="45720" lIns="91440" rIns="91440" rtlCol="0" tIns="45720" vert="horz">
            <a:noAutofit/>
          </a:bodyPr>
          <a:p>
            <a:pPr lvl="0"/>
            <a:r>
              <a:rPr dirty="0" sz="8000" lang="en-US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48685" name="TextBox 14"/>
          <p:cNvSpPr txBox="1"/>
          <p:nvPr/>
        </p:nvSpPr>
        <p:spPr>
          <a:xfrm>
            <a:off x="10600267" y="2827870"/>
            <a:ext cx="609600" cy="584776"/>
          </a:xfrm>
          <a:prstGeom prst="rect"/>
        </p:spPr>
        <p:txBody>
          <a:bodyPr anchor="ctr" bIns="45720" lIns="91440" rIns="91440" rtlCol="0" tIns="45720" vert="horz">
            <a:noAutofit/>
          </a:bodyPr>
          <a:p>
            <a:pPr algn="r" lvl="0"/>
            <a:r>
              <a:rPr dirty="0" sz="8000" lang="en-US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3145736" name="Straight Connector 18"/>
          <p:cNvCxnSpPr>
            <a:cxnSpLocks/>
          </p:cNvCxnSpPr>
          <p:nvPr/>
        </p:nvCxnSpPr>
        <p:spPr>
          <a:xfrm>
            <a:off x="1396169" y="4140199"/>
            <a:ext cx="9407298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b="0" cap="none" sz="3200"/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36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algn="l" indent="0" marL="0">
              <a:buNone/>
              <a:defRPr sz="20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3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7DE6118-2437-4B30-8E3C-4D2BE6020583}" type="datetimeFigureOut">
              <a:rPr lang="en-US" smtClean="0"/>
              <a:t>5/14/2025</a:t>
            </a:fld>
            <a:endParaRPr dirty="0" lang="en-US"/>
          </a:p>
        </p:txBody>
      </p:sp>
      <p:sp>
        <p:nvSpPr>
          <p:cNvPr id="104863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3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9E57DC2-970A-4B3E-BB1C-7A09969E49DF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8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b="0" cap="none" sz="32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99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algn="l" indent="0" mar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700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algn="l" indent="0" marL="0">
              <a:buNone/>
              <a:defRPr sz="18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70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7DE6118-2437-4B30-8E3C-4D2BE6020583}" type="datetimeFigureOut">
              <a:rPr lang="en-US" smtClean="0"/>
              <a:t>5/14/2025</a:t>
            </a:fld>
            <a:endParaRPr dirty="0" lang="en-US"/>
          </a:p>
        </p:txBody>
      </p:sp>
      <p:sp>
        <p:nvSpPr>
          <p:cNvPr id="104870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0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9E57DC2-970A-4B3E-BB1C-7A09969E49DF}" type="slidenum">
              <a:rPr lang="en-US" smtClean="0"/>
              <a:t>‹#›</a:t>
            </a:fld>
            <a:endParaRPr dirty="0" lang="en-US"/>
          </a:p>
        </p:txBody>
      </p:sp>
      <p:sp>
        <p:nvSpPr>
          <p:cNvPr id="1048704" name="TextBox 11"/>
          <p:cNvSpPr txBox="1"/>
          <p:nvPr/>
        </p:nvSpPr>
        <p:spPr>
          <a:xfrm>
            <a:off x="862013" y="879961"/>
            <a:ext cx="609600" cy="584776"/>
          </a:xfrm>
          <a:prstGeom prst="rect"/>
        </p:spPr>
        <p:txBody>
          <a:bodyPr anchor="ctr" bIns="45720" lIns="91440" rIns="91440" rtlCol="0" tIns="45720" vert="horz">
            <a:noAutofit/>
          </a:bodyPr>
          <a:p>
            <a:pPr lvl="0"/>
            <a:r>
              <a:rPr dirty="0" sz="8000" lang="en-US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48705" name="TextBox 12"/>
          <p:cNvSpPr txBox="1"/>
          <p:nvPr/>
        </p:nvSpPr>
        <p:spPr>
          <a:xfrm>
            <a:off x="10600267" y="2599261"/>
            <a:ext cx="609600" cy="584776"/>
          </a:xfrm>
          <a:prstGeom prst="rect"/>
        </p:spPr>
        <p:txBody>
          <a:bodyPr anchor="ctr" bIns="45720" lIns="91440" rIns="91440" rtlCol="0" tIns="45720" vert="horz">
            <a:noAutofit/>
          </a:bodyPr>
          <a:p>
            <a:pPr algn="r" lvl="0"/>
            <a:r>
              <a:rPr dirty="0" sz="8000" lang="en-US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3145738" name="Straight Connector 25"/>
          <p:cNvCxnSpPr>
            <a:cxnSpLocks/>
          </p:cNvCxnSpPr>
          <p:nvPr/>
        </p:nvCxnSpPr>
        <p:spPr>
          <a:xfrm>
            <a:off x="1396169" y="3429000"/>
            <a:ext cx="9407298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anchor="ctr" bIns="45720" lIns="91440" rIns="91440" rtlCol="0" tIns="45720" vert="horz">
            <a:normAutofit/>
          </a:bodyPr>
          <a:lstStyle>
            <a:lvl1pPr>
              <a:defRPr b="0" dirty="0" lang="en-US"/>
            </a:lvl1pPr>
          </a:lstStyle>
          <a:p>
            <a:pPr lvl="0" marL="0"/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52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algn="l" indent="0" marL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5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algn="l" indent="0" marL="0">
              <a:buNone/>
              <a:defRPr sz="18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5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7DE6118-2437-4B30-8E3C-4D2BE6020583}" type="datetimeFigureOut">
              <a:rPr lang="en-US" smtClean="0"/>
              <a:t>5/14/2025</a:t>
            </a:fld>
            <a:endParaRPr dirty="0" lang="en-US"/>
          </a:p>
        </p:txBody>
      </p:sp>
      <p:sp>
        <p:nvSpPr>
          <p:cNvPr id="104865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5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9E57DC2-970A-4B3E-BB1C-7A09969E49DF}" type="slidenum">
              <a:rPr lang="en-US" smtClean="0"/>
              <a:t>‹#›</a:t>
            </a:fld>
            <a:endParaRPr dirty="0" lang="en-US"/>
          </a:p>
        </p:txBody>
      </p:sp>
      <p:cxnSp>
        <p:nvCxnSpPr>
          <p:cNvPr id="3145732" name="Straight Connector 14"/>
          <p:cNvCxnSpPr>
            <a:cxnSpLocks/>
          </p:cNvCxnSpPr>
          <p:nvPr/>
        </p:nvCxnSpPr>
        <p:spPr>
          <a:xfrm>
            <a:off x="1396169" y="3429000"/>
            <a:ext cx="9407298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Заголовок и вертикальный текст">
    <p:spTree>
      <p:nvGrpSpPr>
        <p:cNvPr id="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/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71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anchor="t" vert="eaVert"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71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7DE6118-2437-4B30-8E3C-4D2BE6020583}" type="datetimeFigureOut">
              <a:rPr lang="en-US" smtClean="0"/>
              <a:t>5/14/2025</a:t>
            </a:fld>
            <a:endParaRPr dirty="0" lang="en-US"/>
          </a:p>
        </p:txBody>
      </p:sp>
      <p:sp>
        <p:nvSpPr>
          <p:cNvPr id="104871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1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9E57DC2-970A-4B3E-BB1C-7A09969E49DF}" type="slidenum">
              <a:rPr lang="en-US" smtClean="0"/>
              <a:t>‹#›</a:t>
            </a:fld>
            <a:endParaRPr dirty="0" lang="en-US"/>
          </a:p>
        </p:txBody>
      </p:sp>
      <p:cxnSp>
        <p:nvCxnSpPr>
          <p:cNvPr id="3145740" name="Straight Connector 13"/>
          <p:cNvCxnSpPr>
            <a:cxnSpLocks/>
          </p:cNvCxnSpPr>
          <p:nvPr/>
        </p:nvCxnSpPr>
        <p:spPr>
          <a:xfrm>
            <a:off x="1396169" y="2421466"/>
            <a:ext cx="9407298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Вертикальный заголовок и текст"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3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74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anchor="t" vert="eaVert"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67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7DE6118-2437-4B30-8E3C-4D2BE6020583}" type="datetimeFigureOut">
              <a:rPr lang="en-US" smtClean="0"/>
              <a:t>5/14/2025</a:t>
            </a:fld>
            <a:endParaRPr dirty="0" lang="en-US"/>
          </a:p>
        </p:txBody>
      </p:sp>
      <p:sp>
        <p:nvSpPr>
          <p:cNvPr id="104867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7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9E57DC2-970A-4B3E-BB1C-7A09969E49DF}" type="slidenum">
              <a:rPr lang="en-US" smtClean="0"/>
              <a:t>‹#›</a:t>
            </a:fld>
            <a:endParaRPr dirty="0" lang="en-US"/>
          </a:p>
        </p:txBody>
      </p:sp>
      <p:cxnSp>
        <p:nvCxnSpPr>
          <p:cNvPr id="3145735" name="Straight Connector 13"/>
          <p:cNvCxnSpPr>
            <a:cxnSpLocks/>
          </p:cNvCxnSpPr>
          <p:nvPr/>
        </p:nvCxnSpPr>
        <p:spPr>
          <a:xfrm>
            <a:off x="8863890" y="990600"/>
            <a:ext cx="0" cy="487680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Заголовок и объект"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45729" name="Straight Connector 6"/>
          <p:cNvCxnSpPr>
            <a:cxnSpLocks/>
          </p:cNvCxnSpPr>
          <p:nvPr/>
        </p:nvCxnSpPr>
        <p:spPr>
          <a:xfrm>
            <a:off x="1396169" y="2421466"/>
            <a:ext cx="9407298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8589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590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59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7DE6118-2437-4B30-8E3C-4D2BE6020583}" type="datetimeFigureOut">
              <a:rPr lang="en-US" smtClean="0"/>
              <a:t>5/14/2025</a:t>
            </a:fld>
            <a:endParaRPr dirty="0" lang="en-US"/>
          </a:p>
        </p:txBody>
      </p:sp>
      <p:sp>
        <p:nvSpPr>
          <p:cNvPr id="104859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59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9E57DC2-970A-4B3E-BB1C-7A09969E49DF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Заголовок раздела"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7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b="0" cap="none" sz="4400"/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58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algn="ctr" indent="0" marL="0">
              <a:buNone/>
              <a:defRPr sz="24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5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7DE6118-2437-4B30-8E3C-4D2BE6020583}" type="datetimeFigureOut">
              <a:rPr lang="en-US" smtClean="0"/>
              <a:t>5/14/2025</a:t>
            </a:fld>
            <a:endParaRPr dirty="0" lang="en-US"/>
          </a:p>
        </p:txBody>
      </p:sp>
      <p:sp>
        <p:nvSpPr>
          <p:cNvPr id="104866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6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9E57DC2-970A-4B3E-BB1C-7A09969E49DF}" type="slidenum">
              <a:rPr lang="en-US" smtClean="0"/>
              <a:t>‹#›</a:t>
            </a:fld>
            <a:endParaRPr dirty="0" lang="en-US"/>
          </a:p>
        </p:txBody>
      </p:sp>
      <p:cxnSp>
        <p:nvCxnSpPr>
          <p:cNvPr id="3145733" name="Straight Connector 15"/>
          <p:cNvCxnSpPr>
            <a:cxnSpLocks/>
          </p:cNvCxnSpPr>
          <p:nvPr/>
        </p:nvCxnSpPr>
        <p:spPr>
          <a:xfrm>
            <a:off x="2012723" y="3710585"/>
            <a:ext cx="8163380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Два объекта">
    <p:spTree>
      <p:nvGrpSpPr>
        <p:cNvPr id="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9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69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69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7DE6118-2437-4B30-8E3C-4D2BE6020583}" type="datetimeFigureOut">
              <a:rPr lang="en-US" smtClean="0"/>
              <a:t>5/14/2025</a:t>
            </a:fld>
            <a:endParaRPr dirty="0" lang="en-US"/>
          </a:p>
        </p:txBody>
      </p:sp>
      <p:sp>
        <p:nvSpPr>
          <p:cNvPr id="104869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9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9E57DC2-970A-4B3E-BB1C-7A09969E49DF}" type="slidenum">
              <a:rPr lang="en-US" smtClean="0"/>
              <a:t>‹#›</a:t>
            </a:fld>
            <a:endParaRPr dirty="0" lang="en-US"/>
          </a:p>
        </p:txBody>
      </p:sp>
      <p:cxnSp>
        <p:nvCxnSpPr>
          <p:cNvPr id="3145737" name="Straight Connector 7"/>
          <p:cNvCxnSpPr>
            <a:cxnSpLocks/>
          </p:cNvCxnSpPr>
          <p:nvPr/>
        </p:nvCxnSpPr>
        <p:spPr>
          <a:xfrm>
            <a:off x="1396169" y="2421466"/>
            <a:ext cx="9407298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Сравнение"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6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indent="0" marL="0">
              <a:buNone/>
              <a:defRPr b="0" sz="2800">
                <a:solidFill>
                  <a:schemeClr val="accent1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6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66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indent="0" marL="0">
              <a:buNone/>
              <a:defRPr b="0" sz="2800">
                <a:solidFill>
                  <a:schemeClr val="accent1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6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66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7DE6118-2437-4B30-8E3C-4D2BE6020583}" type="datetimeFigureOut">
              <a:rPr lang="en-US" smtClean="0"/>
              <a:t>5/14/2025</a:t>
            </a:fld>
            <a:endParaRPr dirty="0" lang="en-US"/>
          </a:p>
        </p:txBody>
      </p:sp>
      <p:sp>
        <p:nvSpPr>
          <p:cNvPr id="104866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6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9E57DC2-970A-4B3E-BB1C-7A09969E49DF}" type="slidenum">
              <a:rPr lang="en-US" smtClean="0"/>
              <a:t>‹#›</a:t>
            </a:fld>
            <a:endParaRPr dirty="0" lang="en-US"/>
          </a:p>
        </p:txBody>
      </p:sp>
      <p:cxnSp>
        <p:nvCxnSpPr>
          <p:cNvPr id="3145734" name="Straight Connector 17"/>
          <p:cNvCxnSpPr>
            <a:cxnSpLocks/>
          </p:cNvCxnSpPr>
          <p:nvPr/>
        </p:nvCxnSpPr>
        <p:spPr>
          <a:xfrm>
            <a:off x="1396169" y="2421466"/>
            <a:ext cx="9407298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Только заголовок"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599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7DE6118-2437-4B30-8E3C-4D2BE6020583}" type="datetimeFigureOut">
              <a:rPr lang="en-US" smtClean="0"/>
              <a:t>5/14/2025</a:t>
            </a:fld>
            <a:endParaRPr dirty="0" lang="en-US"/>
          </a:p>
        </p:txBody>
      </p:sp>
      <p:sp>
        <p:nvSpPr>
          <p:cNvPr id="104860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0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9E57DC2-970A-4B3E-BB1C-7A09969E49DF}" type="slidenum">
              <a:rPr lang="en-US" smtClean="0"/>
              <a:t>‹#›</a:t>
            </a:fld>
            <a:endParaRPr dirty="0" lang="en-US"/>
          </a:p>
        </p:txBody>
      </p:sp>
      <p:cxnSp>
        <p:nvCxnSpPr>
          <p:cNvPr id="3145730" name="Straight Connector 13"/>
          <p:cNvCxnSpPr>
            <a:cxnSpLocks/>
          </p:cNvCxnSpPr>
          <p:nvPr/>
        </p:nvCxnSpPr>
        <p:spPr>
          <a:xfrm>
            <a:off x="1396169" y="2421466"/>
            <a:ext cx="9407298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Пустой слайд"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0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7DE6118-2437-4B30-8E3C-4D2BE6020583}" type="datetimeFigureOut">
              <a:rPr lang="en-US" smtClean="0"/>
              <a:t>5/14/2025</a:t>
            </a:fld>
            <a:endParaRPr dirty="0" lang="en-US"/>
          </a:p>
        </p:txBody>
      </p:sp>
      <p:sp>
        <p:nvSpPr>
          <p:cNvPr id="104867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7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9E57DC2-970A-4B3E-BB1C-7A09969E49DF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Объект с подписью">
    <p:spTree>
      <p:nvGrpSpPr>
        <p:cNvPr id="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6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b="0" sz="2400"/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707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708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algn="ctr" indent="0" marL="0">
              <a:buNone/>
              <a:defRPr sz="16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70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7DE6118-2437-4B30-8E3C-4D2BE6020583}" type="datetimeFigureOut">
              <a:rPr lang="en-US" smtClean="0"/>
              <a:t>5/14/2025</a:t>
            </a:fld>
            <a:endParaRPr dirty="0" lang="en-US"/>
          </a:p>
        </p:txBody>
      </p:sp>
      <p:sp>
        <p:nvSpPr>
          <p:cNvPr id="10487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7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9E57DC2-970A-4B3E-BB1C-7A09969E49DF}" type="slidenum">
              <a:rPr lang="en-US" smtClean="0"/>
              <a:t>‹#›</a:t>
            </a:fld>
            <a:endParaRPr dirty="0" lang="en-US"/>
          </a:p>
        </p:txBody>
      </p:sp>
      <p:cxnSp>
        <p:nvCxnSpPr>
          <p:cNvPr id="3145739" name="Straight Connector 15"/>
          <p:cNvCxnSpPr>
            <a:cxnSpLocks/>
          </p:cNvCxnSpPr>
          <p:nvPr/>
        </p:nvCxnSpPr>
        <p:spPr>
          <a:xfrm>
            <a:off x="1396169" y="2912533"/>
            <a:ext cx="3514498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Рисунок с подписью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5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b="0" sz="2800"/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46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r="14460000" dist="381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algn="ctr" indent="0" marL="0">
              <a:buNone/>
              <a:defRPr sz="1600"/>
            </a:lvl1pPr>
            <a:lvl2pPr indent="0" marL="457200">
              <a:buNone/>
              <a:defRPr sz="1600"/>
            </a:lvl2pPr>
            <a:lvl3pPr indent="0" marL="914400">
              <a:buNone/>
              <a:defRPr sz="1600"/>
            </a:lvl3pPr>
            <a:lvl4pPr indent="0" marL="1371600">
              <a:buNone/>
              <a:defRPr sz="1600"/>
            </a:lvl4pPr>
            <a:lvl5pPr indent="0" marL="1828800">
              <a:buNone/>
              <a:defRPr sz="1600"/>
            </a:lvl5pPr>
            <a:lvl6pPr indent="0" marL="2286000">
              <a:buNone/>
              <a:defRPr sz="1600"/>
            </a:lvl6pPr>
            <a:lvl7pPr indent="0" marL="2743200">
              <a:buNone/>
              <a:defRPr sz="1600"/>
            </a:lvl7pPr>
            <a:lvl8pPr indent="0" marL="3200400">
              <a:buNone/>
              <a:defRPr sz="1600"/>
            </a:lvl8pPr>
            <a:lvl9pPr indent="0" marL="365760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dirty="0" lang="en-US"/>
          </a:p>
        </p:txBody>
      </p:sp>
      <p:sp>
        <p:nvSpPr>
          <p:cNvPr id="1048647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algn="ctr" indent="0" marL="0">
              <a:buNone/>
              <a:defRPr sz="18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7DE6118-2437-4B30-8E3C-4D2BE6020583}" type="datetimeFigureOut">
              <a:rPr lang="en-US" smtClean="0"/>
              <a:t>5/14/2025</a:t>
            </a:fld>
            <a:endParaRPr dirty="0" lang="en-US"/>
          </a:p>
        </p:txBody>
      </p:sp>
      <p:sp>
        <p:nvSpPr>
          <p:cNvPr id="104864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5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9E57DC2-970A-4B3E-BB1C-7A09969E49DF}" type="slidenum">
              <a:rPr lang="en-US" smtClean="0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image" Target="../media/image3.png"/><Relationship Id="rId19" Type="http://schemas.openxmlformats.org/officeDocument/2006/relationships/image" Target="../media/image4.png"/><Relationship Id="rId2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2097152" name="Picture 7" descr="HD-PanelContent-V.png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18"/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/>
          </p:spPr>
        </p:pic>
        <p:sp>
          <p:nvSpPr>
            <p:cNvPr id="1048576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/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2097153" name="Picture 9" descr="HDRibbonContent-UniformTrim.png"/>
            <p:cNvPicPr>
              <a:picLocks noChangeAspect="1"/>
            </p:cNvPicPr>
            <p:nvPr/>
          </p:nvPicPr>
          <p:blipFill rotWithShape="1">
            <a:blip xmlns:r="http://schemas.openxmlformats.org/officeDocument/2006/relationships" r:embed="rId19"/>
            <a:srcRect r="5093"/>
            <a:stretch>
              <a:fillRect/>
            </a:stretch>
          </p:blipFill>
          <p:spPr>
            <a:xfrm rot="5400000">
              <a:off x="5706471" y="76265"/>
              <a:ext cx="758952" cy="606425"/>
            </a:xfrm>
            <a:prstGeom prst="rect"/>
          </p:spPr>
        </p:pic>
        <p:pic>
          <p:nvPicPr>
            <p:cNvPr id="2097154" name="Picture 10" descr="HDRibbonContent-UniformTrim.png"/>
            <p:cNvPicPr>
              <a:picLocks noChangeAspect="1"/>
            </p:cNvPicPr>
            <p:nvPr/>
          </p:nvPicPr>
          <p:blipFill rotWithShape="1">
            <a:blip xmlns:r="http://schemas.openxmlformats.org/officeDocument/2006/relationships" r:embed="rId19"/>
            <a:srcRect r="5093"/>
            <a:stretch>
              <a:fillRect/>
            </a:stretch>
          </p:blipFill>
          <p:spPr>
            <a:xfrm rot="5400000">
              <a:off x="5706470" y="6173526"/>
              <a:ext cx="758952" cy="606425"/>
            </a:xfrm>
            <a:prstGeom prst="rect"/>
          </p:spPr>
        </p:pic>
      </p:grpSp>
      <p:sp>
        <p:nvSpPr>
          <p:cNvPr id="1048577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/>
          <a:effectLst/>
        </p:spPr>
        <p:txBody>
          <a:bodyPr anchor="ctr" bIns="45720" lIns="91440" rIns="91440" rtlCol="0" tIns="45720" vert="horz">
            <a:normAutofit/>
          </a:bodyPr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578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/>
        </p:spPr>
        <p:txBody>
          <a:bodyPr anchor="t" bIns="45720" lIns="91440" rIns="91440" rtlCol="0" tIns="45720" vert="horz">
            <a:normAutofit/>
          </a:bodyPr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579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b="0" sz="100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7DE6118-2437-4B30-8E3C-4D2BE6020583}" type="datetimeFigureOut">
              <a:rPr lang="en-US" smtClean="0"/>
              <a:t>5/14/2025</a:t>
            </a:fld>
            <a:endParaRPr dirty="0" lang="en-US"/>
          </a:p>
        </p:txBody>
      </p:sp>
      <p:sp>
        <p:nvSpPr>
          <p:cNvPr id="104858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b="0" sz="100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dirty="0" lang="en-US"/>
          </a:p>
        </p:txBody>
      </p:sp>
      <p:sp>
        <p:nvSpPr>
          <p:cNvPr id="104858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b="0" sz="100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9E57DC2-970A-4B3E-BB1C-7A09969E49DF}" type="slidenum">
              <a:rPr lang="en-US" smtClean="0"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eaLnBrk="1" hangingPunct="1" latinLnBrk="0" rtl="0">
        <a:spcBef>
          <a:spcPct val="0"/>
        </a:spcBef>
        <a:buNone/>
        <a:defRPr cap="none" sz="4400" kern="1200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algn="l" defTabSz="457200" eaLnBrk="1" hangingPunct="1" indent="-285750" latinLnBrk="0" marL="28575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cap="none" sz="24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algn="l" defTabSz="457200" eaLnBrk="1" hangingPunct="1" indent="-285750" latinLnBrk="0" marL="74295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cap="none" sz="20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algn="l" defTabSz="457200" eaLnBrk="1" hangingPunct="1" indent="-285750" latinLnBrk="0" marL="120015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cap="none" sz="18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algn="l" defTabSz="457200" eaLnBrk="1" hangingPunct="1" indent="-171450" latinLnBrk="0" marL="154305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cap="none" sz="16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algn="l" defTabSz="457200" eaLnBrk="1" hangingPunct="1" indent="-171450" latinLnBrk="0" marL="200025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cap="none" sz="14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algn="l" defTabSz="457200" eaLnBrk="1" hangingPunct="1" indent="-228600" latinLnBrk="0" marL="251460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cap="none" sz="14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algn="l" defTabSz="457200" eaLnBrk="1" hangingPunct="1" indent="-228600" latinLnBrk="0" marL="297180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cap="none" sz="14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algn="l" defTabSz="457200" eaLnBrk="1" hangingPunct="1" indent="-228600" latinLnBrk="0" marL="342900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cap="none" sz="14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algn="l" defTabSz="457200" eaLnBrk="1" hangingPunct="1" indent="-228600" latinLnBrk="0" marL="388620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cap="none" sz="14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6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6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6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hyperlink" Target="https://www.imagesco.com/articles/high-voltage/van_de_graaf.html" TargetMode="Externa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6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6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Прямоугольник 5"/>
          <p:cNvSpPr/>
          <p:nvPr/>
        </p:nvSpPr>
        <p:spPr>
          <a:xfrm>
            <a:off x="3014546" y="2025949"/>
            <a:ext cx="6553199" cy="2504440"/>
          </a:xfrm>
          <a:prstGeom prst="rect"/>
        </p:spPr>
        <p:txBody>
          <a:bodyPr wrap="square">
            <a:spAutoFit/>
          </a:bodyPr>
          <a:p>
            <a:r>
              <a:rPr dirty="0" sz="3200" lang="en-US">
                <a:solidFill>
                  <a:srgbClr val="C00000"/>
                </a:solidFill>
              </a:rPr>
              <a:t>Fan: </a:t>
            </a:r>
            <a:r>
              <a:rPr dirty="0" sz="3200" lang="en-US" err="1" smtClean="0"/>
              <a:t>Tezlatgichlar</a:t>
            </a:r>
            <a:r>
              <a:rPr dirty="0" sz="3200" lang="en-US" smtClean="0"/>
              <a:t> </a:t>
            </a:r>
            <a:r>
              <a:rPr dirty="0" sz="3200" lang="en-US" err="1" smtClean="0"/>
              <a:t>Fizikasi</a:t>
            </a:r>
            <a:endParaRPr dirty="0" sz="3200" lang="en-US" smtClean="0"/>
          </a:p>
          <a:p>
            <a:r>
              <a:rPr dirty="0" sz="3200" lang="en-US" err="1" smtClean="0">
                <a:solidFill>
                  <a:srgbClr val="C00000"/>
                </a:solidFill>
              </a:rPr>
              <a:t>Mavzu</a:t>
            </a:r>
            <a:r>
              <a:rPr dirty="0" sz="3200" lang="en-US">
                <a:solidFill>
                  <a:srgbClr val="C00000"/>
                </a:solidFill>
              </a:rPr>
              <a:t>: </a:t>
            </a:r>
            <a:r>
              <a:rPr dirty="0" sz="3200" lang="en-US" err="1"/>
              <a:t>Vande</a:t>
            </a:r>
            <a:r>
              <a:rPr dirty="0" sz="3200" lang="en-US"/>
              <a:t> </a:t>
            </a:r>
            <a:r>
              <a:rPr dirty="0" sz="3200" lang="en-US" err="1"/>
              <a:t>graff</a:t>
            </a:r>
            <a:r>
              <a:rPr dirty="0" sz="3200" lang="en-US"/>
              <a:t> </a:t>
            </a:r>
            <a:r>
              <a:rPr dirty="0" sz="3200" lang="en-US" err="1"/>
              <a:t>yangi</a:t>
            </a:r>
            <a:r>
              <a:rPr dirty="0" sz="3200" lang="en-US"/>
              <a:t> </a:t>
            </a:r>
            <a:r>
              <a:rPr dirty="0" sz="3200" lang="en-US" err="1" smtClean="0"/>
              <a:t>avlodi</a:t>
            </a:r>
            <a:endParaRPr dirty="0" sz="3200" lang="en-US" smtClean="0"/>
          </a:p>
          <a:p>
            <a:r>
              <a:rPr dirty="0" sz="3200" lang="en-US" err="1" smtClean="0">
                <a:solidFill>
                  <a:srgbClr val="C00000"/>
                </a:solidFill>
              </a:rPr>
              <a:t>Guruh</a:t>
            </a:r>
            <a:r>
              <a:rPr dirty="0" sz="3200" lang="en-US">
                <a:solidFill>
                  <a:srgbClr val="C00000"/>
                </a:solidFill>
              </a:rPr>
              <a:t>: </a:t>
            </a:r>
            <a:r>
              <a:rPr dirty="0" sz="3200" lang="en-US" err="1"/>
              <a:t>Tibbiyot</a:t>
            </a:r>
            <a:r>
              <a:rPr dirty="0" sz="3200" lang="en-US"/>
              <a:t> </a:t>
            </a:r>
            <a:r>
              <a:rPr dirty="0" sz="3200" lang="en-US" err="1"/>
              <a:t>Fizikasi</a:t>
            </a:r>
            <a:r>
              <a:rPr dirty="0" sz="3200" lang="en-US"/>
              <a:t> 2301-Guruhi</a:t>
            </a:r>
          </a:p>
          <a:p>
            <a:r>
              <a:rPr dirty="0" sz="3200" lang="en-US" err="1">
                <a:solidFill>
                  <a:srgbClr val="C00000"/>
                </a:solidFill>
              </a:rPr>
              <a:t>Tayyorladi</a:t>
            </a:r>
            <a:r>
              <a:rPr dirty="0" sz="3200" lang="en-US">
                <a:solidFill>
                  <a:srgbClr val="C00000"/>
                </a:solidFill>
              </a:rPr>
              <a:t>: </a:t>
            </a:r>
            <a:r>
              <a:rPr dirty="0" sz="3200" lang="en-US" err="1"/>
              <a:t>Sultonov</a:t>
            </a:r>
            <a:r>
              <a:rPr dirty="0" sz="3200" lang="en-US"/>
              <a:t> </a:t>
            </a:r>
            <a:r>
              <a:rPr dirty="0" sz="3200" lang="en-US" err="1"/>
              <a:t>Sanjar</a:t>
            </a:r>
            <a:endParaRPr dirty="0" sz="3200"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TextBox 3"/>
          <p:cNvSpPr txBox="1"/>
          <p:nvPr/>
        </p:nvSpPr>
        <p:spPr>
          <a:xfrm>
            <a:off x="967824" y="927981"/>
            <a:ext cx="3928188" cy="5692140"/>
          </a:xfrm>
          <a:prstGeom prst="rect"/>
          <a:noFill/>
        </p:spPr>
        <p:txBody>
          <a:bodyPr wrap="square">
            <a:spAutoFit/>
          </a:bodyPr>
          <a:p>
            <a:endParaRPr dirty="0" lang="en-US"/>
          </a:p>
          <a:p>
            <a:r>
              <a:rPr dirty="0" lang="en-US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Oddiy</a:t>
            </a:r>
            <a:r>
              <a:rPr dirty="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tuzilish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-285750" marL="285750">
              <a:buFont typeface="Wingdings" panose="05000000000000000000" pitchFamily="2" charset="2"/>
              <a:buChar char="§"/>
            </a:pP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Qurilma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mexanik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jihatdan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sodda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qurilishi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ishlashi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nisbatan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oson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-285750" marL="285750">
              <a:buFont typeface="Arial" panose="020B0604020202020204" pitchFamily="34" charset="0"/>
              <a:buChar char="•"/>
            </a:pPr>
            <a:endParaRPr dirty="0"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 lang="en-US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dirty="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kuchlanish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-285750" marL="285750">
              <a:buFont typeface="Wingdings" panose="05000000000000000000" pitchFamily="2" charset="2"/>
              <a:buChar char="§"/>
            </a:pPr>
            <a:r>
              <a:rPr dirty="0" lang="en-US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Millionlab</a:t>
            </a:r>
            <a:r>
              <a:rPr dirty="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voltgacha</a:t>
            </a:r>
            <a:r>
              <a:rPr dirty="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kuchlanish</a:t>
            </a:r>
            <a:r>
              <a:rPr dirty="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yaratish</a:t>
            </a:r>
            <a:r>
              <a:rPr dirty="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imkoniga</a:t>
            </a:r>
            <a:r>
              <a:rPr dirty="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dirty="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dirty="0" lang="en-US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dirty="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dirty="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zarrachalarni</a:t>
            </a:r>
            <a:r>
              <a:rPr dirty="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dirty="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energiyalargacha</a:t>
            </a:r>
            <a:r>
              <a:rPr dirty="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tezlatish</a:t>
            </a:r>
            <a:r>
              <a:rPr dirty="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imkonini</a:t>
            </a:r>
            <a:r>
              <a:rPr dirty="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dirty="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Radiatsiya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xavfi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past:</a:t>
            </a:r>
          </a:p>
          <a:p>
            <a:pPr indent="-285750" marL="285750">
              <a:buFont typeface="Wingdings" panose="05000000000000000000" pitchFamily="2" charset="2"/>
              <a:buChar char="§"/>
            </a:pP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Nukleer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reaktor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sinxrotronlarga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nisbatan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kamroq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radiatsiya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tarqatadi</a:t>
            </a:r>
            <a:r>
              <a:rPr dirty="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O‘quv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ilmiy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maqsadlarda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ideal:</a:t>
            </a:r>
          </a:p>
          <a:p>
            <a:pPr indent="-285750" marL="285750">
              <a:buFont typeface="Wingdings" panose="05000000000000000000" pitchFamily="2" charset="2"/>
              <a:buChar char="§"/>
            </a:pP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Universitetlar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ilmiy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markazlarda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laboratoriya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tajribalari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qo‘llaniladi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85750" marL="285750">
              <a:buFont typeface="Wingdings" panose="05000000000000000000" pitchFamily="2" charset="2"/>
              <a:buChar char="§"/>
            </a:pPr>
            <a:endParaRPr dirty="0" lang="en-US"/>
          </a:p>
          <a:p>
            <a:pPr indent="-285750" marL="285750">
              <a:buFont typeface="Wingdings" panose="05000000000000000000" pitchFamily="2" charset="2"/>
              <a:buChar char="§"/>
            </a:pPr>
            <a:endParaRPr dirty="0" lang="en-US"/>
          </a:p>
        </p:txBody>
      </p:sp>
      <p:sp>
        <p:nvSpPr>
          <p:cNvPr id="1048622" name="TextBox 7"/>
          <p:cNvSpPr txBox="1"/>
          <p:nvPr/>
        </p:nvSpPr>
        <p:spPr>
          <a:xfrm>
            <a:off x="967824" y="467806"/>
            <a:ext cx="2020703" cy="646331"/>
          </a:xfrm>
          <a:prstGeom prst="rect"/>
          <a:noFill/>
        </p:spPr>
        <p:txBody>
          <a:bodyPr wrap="square">
            <a:spAutoFit/>
          </a:bodyPr>
          <a:p>
            <a:r>
              <a:rPr dirty="0" sz="3600" lang="en-US" err="1">
                <a:solidFill>
                  <a:srgbClr val="00B050"/>
                </a:solidFill>
              </a:rPr>
              <a:t>Afzalligi</a:t>
            </a:r>
            <a:r>
              <a:rPr dirty="0" sz="3600" lang="en-US"/>
              <a:t>;</a:t>
            </a:r>
            <a:endParaRPr dirty="0" sz="3600" lang="ru-RU"/>
          </a:p>
        </p:txBody>
      </p:sp>
      <p:sp>
        <p:nvSpPr>
          <p:cNvPr id="1048623" name="Прямоугольник 1"/>
          <p:cNvSpPr/>
          <p:nvPr/>
        </p:nvSpPr>
        <p:spPr>
          <a:xfrm>
            <a:off x="7788082" y="529362"/>
            <a:ext cx="2125353" cy="584775"/>
          </a:xfrm>
          <a:prstGeom prst="rect"/>
        </p:spPr>
        <p:txBody>
          <a:bodyPr wrap="square">
            <a:spAutoFit/>
          </a:bodyPr>
          <a:p>
            <a:r>
              <a:rPr dirty="0" sz="3200" lang="en-US" err="1">
                <a:solidFill>
                  <a:srgbClr val="FF0000"/>
                </a:solidFill>
              </a:rPr>
              <a:t>Kamchiligi</a:t>
            </a:r>
            <a:r>
              <a:rPr dirty="0" lang="en-US">
                <a:solidFill>
                  <a:srgbClr val="FF0000"/>
                </a:solidFill>
              </a:rPr>
              <a:t>;</a:t>
            </a:r>
            <a:endParaRPr dirty="0" lang="ru-RU">
              <a:solidFill>
                <a:srgbClr val="FF0000"/>
              </a:solidFill>
            </a:endParaRPr>
          </a:p>
        </p:txBody>
      </p:sp>
      <p:sp>
        <p:nvSpPr>
          <p:cNvPr id="1048624" name="Прямоугольник 2"/>
          <p:cNvSpPr/>
          <p:nvPr/>
        </p:nvSpPr>
        <p:spPr>
          <a:xfrm>
            <a:off x="6248400" y="1214498"/>
            <a:ext cx="4992029" cy="4358640"/>
          </a:xfrm>
          <a:prstGeom prst="rect"/>
        </p:spPr>
        <p:txBody>
          <a:bodyPr wrap="square">
            <a:spAutoFit/>
          </a:bodyPr>
          <a:p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Kuchlanish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chegarasi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-285750" marL="285750">
              <a:buFont typeface="Arial" panose="020B0604020202020204" pitchFamily="34" charset="0"/>
              <a:buChar char="•"/>
            </a:pP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zaryadining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havoga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sizib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chiqishi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sababli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maksimal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kuchlanish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chegaralangan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taxminan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10 MV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gacha</a:t>
            </a:r>
            <a:r>
              <a:rPr dirty="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to‘planishi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sekin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-285750" marL="285750">
              <a:buFont typeface="Arial" panose="020B0604020202020204" pitchFamily="34" charset="0"/>
              <a:buChar char="•"/>
            </a:pP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lenta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yuqoriga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sekin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yetkaziladi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natijada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yig‘ilishi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vaqt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Hajmi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-285750" marL="285750">
              <a:buFont typeface="Arial" panose="020B0604020202020204" pitchFamily="34" charset="0"/>
              <a:buChar char="•"/>
            </a:pP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kuchlanishni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qurilma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kattalashadi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joy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texnik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xizmat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ko‘rsatishda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muammo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tug‘diradi</a:t>
            </a:r>
            <a:r>
              <a:rPr dirty="0"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Yonilg‘i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zarracha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manbai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cheklangan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-285750" marL="285750">
              <a:buFont typeface="Arial" panose="020B0604020202020204" pitchFamily="34" charset="0"/>
              <a:buChar char="•"/>
            </a:pP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Faqat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ba’zi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turdagi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ionlar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ishlay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asosan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proton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engil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ionlar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dirty="0"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85750" marL="285750">
              <a:buFont typeface="Arial" panose="020B0604020202020204" pitchFamily="34" charset="0"/>
              <a:buChar char="•"/>
            </a:pPr>
            <a:endParaRPr dirty="0" lang="en-US"/>
          </a:p>
          <a:p>
            <a:pPr indent="-285750" marL="285750">
              <a:buFont typeface="Arial" panose="020B0604020202020204" pitchFamily="34" charset="0"/>
              <a:buChar char="•"/>
            </a:pPr>
            <a:endParaRPr dirty="0"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Прямоугольник 2"/>
          <p:cNvSpPr/>
          <p:nvPr/>
        </p:nvSpPr>
        <p:spPr>
          <a:xfrm>
            <a:off x="754426" y="974321"/>
            <a:ext cx="6096000" cy="1424939"/>
          </a:xfrm>
          <a:prstGeom prst="rect"/>
        </p:spPr>
        <p:txBody>
          <a:bodyPr>
            <a:spAutoFit/>
          </a:bodyPr>
          <a:p>
            <a:r>
              <a:rPr b="1" dirty="0" lang="en-US"/>
              <a:t>Super Van de </a:t>
            </a:r>
            <a:r>
              <a:rPr b="1" dirty="0" lang="en-US" err="1"/>
              <a:t>Graaff</a:t>
            </a:r>
            <a:r>
              <a:rPr b="1" dirty="0" lang="en-US"/>
              <a:t> </a:t>
            </a:r>
            <a:r>
              <a:rPr b="1" dirty="0" lang="en-US" err="1"/>
              <a:t>generatorlari</a:t>
            </a:r>
            <a:r>
              <a:rPr dirty="0" lang="en-US"/>
              <a:t> — </a:t>
            </a:r>
            <a:r>
              <a:rPr dirty="0" lang="en-US" err="1"/>
              <a:t>bu</a:t>
            </a:r>
            <a:r>
              <a:rPr dirty="0" lang="en-US"/>
              <a:t> </a:t>
            </a:r>
            <a:r>
              <a:rPr dirty="0" lang="en-US" err="1"/>
              <a:t>klassik</a:t>
            </a:r>
            <a:r>
              <a:rPr dirty="0" lang="en-US"/>
              <a:t> Van de </a:t>
            </a:r>
            <a:r>
              <a:rPr dirty="0" lang="en-US" err="1"/>
              <a:t>Graaff</a:t>
            </a:r>
            <a:r>
              <a:rPr dirty="0" lang="en-US"/>
              <a:t> </a:t>
            </a:r>
            <a:r>
              <a:rPr dirty="0" lang="en-US" err="1"/>
              <a:t>generatorining</a:t>
            </a:r>
            <a:r>
              <a:rPr dirty="0" lang="en-US"/>
              <a:t> </a:t>
            </a:r>
            <a:r>
              <a:rPr dirty="0" lang="en-US" err="1"/>
              <a:t>zamonaviylashtirilgan</a:t>
            </a:r>
            <a:r>
              <a:rPr dirty="0" lang="en-US"/>
              <a:t>, </a:t>
            </a:r>
            <a:r>
              <a:rPr dirty="0" lang="en-US" err="1"/>
              <a:t>yuqori</a:t>
            </a:r>
            <a:r>
              <a:rPr dirty="0" lang="en-US"/>
              <a:t> </a:t>
            </a:r>
            <a:r>
              <a:rPr dirty="0" lang="en-US" err="1"/>
              <a:t>kuchlanishli</a:t>
            </a:r>
            <a:r>
              <a:rPr dirty="0" lang="en-US"/>
              <a:t> </a:t>
            </a:r>
            <a:r>
              <a:rPr dirty="0" lang="en-US" err="1"/>
              <a:t>versiyalaridir</a:t>
            </a:r>
            <a:r>
              <a:rPr dirty="0" lang="en-US"/>
              <a:t>. </a:t>
            </a:r>
            <a:r>
              <a:rPr dirty="0" lang="en-US" err="1"/>
              <a:t>Ular</a:t>
            </a:r>
            <a:r>
              <a:rPr dirty="0" lang="en-US"/>
              <a:t> </a:t>
            </a:r>
            <a:r>
              <a:rPr dirty="0" lang="en-US" err="1"/>
              <a:t>yuqori</a:t>
            </a:r>
            <a:r>
              <a:rPr dirty="0" lang="en-US"/>
              <a:t> </a:t>
            </a:r>
            <a:r>
              <a:rPr dirty="0" lang="en-US" err="1"/>
              <a:t>energiyali</a:t>
            </a:r>
            <a:r>
              <a:rPr dirty="0" lang="en-US"/>
              <a:t> </a:t>
            </a:r>
            <a:r>
              <a:rPr dirty="0" lang="en-US" err="1"/>
              <a:t>zarrachalarni</a:t>
            </a:r>
            <a:r>
              <a:rPr dirty="0" lang="en-US"/>
              <a:t> </a:t>
            </a:r>
            <a:r>
              <a:rPr dirty="0" lang="en-US" err="1"/>
              <a:t>tezlatish</a:t>
            </a:r>
            <a:r>
              <a:rPr dirty="0" lang="en-US"/>
              <a:t>, </a:t>
            </a:r>
            <a:r>
              <a:rPr dirty="0" lang="en-US" err="1"/>
              <a:t>yadro</a:t>
            </a:r>
            <a:r>
              <a:rPr dirty="0" lang="en-US"/>
              <a:t> </a:t>
            </a:r>
            <a:r>
              <a:rPr dirty="0" lang="en-US" err="1"/>
              <a:t>fizikasi</a:t>
            </a:r>
            <a:r>
              <a:rPr dirty="0" lang="en-US"/>
              <a:t>, </a:t>
            </a:r>
            <a:r>
              <a:rPr dirty="0" lang="en-US" err="1"/>
              <a:t>tibbiyot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materialshunoslik</a:t>
            </a:r>
            <a:r>
              <a:rPr dirty="0" lang="en-US"/>
              <a:t> </a:t>
            </a:r>
            <a:r>
              <a:rPr dirty="0" lang="en-US" err="1"/>
              <a:t>sohalarida</a:t>
            </a:r>
            <a:r>
              <a:rPr dirty="0" lang="en-US"/>
              <a:t> </a:t>
            </a:r>
            <a:r>
              <a:rPr dirty="0" lang="en-US" err="1"/>
              <a:t>keng</a:t>
            </a:r>
            <a:r>
              <a:rPr dirty="0" lang="en-US"/>
              <a:t> </a:t>
            </a:r>
            <a:r>
              <a:rPr dirty="0" lang="en-US" err="1"/>
              <a:t>qo‘llaniladi</a:t>
            </a:r>
            <a:r>
              <a:rPr dirty="0" lang="en-US"/>
              <a:t>.</a:t>
            </a:r>
            <a:endParaRPr dirty="0" lang="ru-RU"/>
          </a:p>
        </p:txBody>
      </p:sp>
      <p:sp>
        <p:nvSpPr>
          <p:cNvPr id="1048626" name="Прямоугольник 3"/>
          <p:cNvSpPr/>
          <p:nvPr/>
        </p:nvSpPr>
        <p:spPr>
          <a:xfrm>
            <a:off x="754426" y="2174650"/>
            <a:ext cx="6096000" cy="2225040"/>
          </a:xfrm>
          <a:prstGeom prst="rect"/>
        </p:spPr>
        <p:txBody>
          <a:bodyPr>
            <a:spAutoFit/>
          </a:bodyPr>
          <a:p>
            <a:r>
              <a:rPr b="1" dirty="0" lang="en-US" err="1"/>
              <a:t>Asosiy</a:t>
            </a:r>
            <a:r>
              <a:rPr b="1" dirty="0" lang="en-US"/>
              <a:t> </a:t>
            </a:r>
            <a:r>
              <a:rPr b="1" dirty="0" lang="en-US" err="1"/>
              <a:t>xususiyatlari</a:t>
            </a:r>
            <a:r>
              <a:rPr b="1" dirty="0" lang="en-US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b="1" dirty="0" lang="en-US" err="1"/>
              <a:t>Yuqori</a:t>
            </a:r>
            <a:r>
              <a:rPr b="1" dirty="0" lang="en-US"/>
              <a:t> </a:t>
            </a:r>
            <a:r>
              <a:rPr b="1" dirty="0" lang="en-US" err="1"/>
              <a:t>kuchlanish</a:t>
            </a:r>
            <a:r>
              <a:rPr dirty="0" lang="en-US"/>
              <a:t>: </a:t>
            </a:r>
            <a:r>
              <a:rPr dirty="0" lang="en-US" err="1"/>
              <a:t>Ba'zi</a:t>
            </a:r>
            <a:r>
              <a:rPr dirty="0" lang="en-US"/>
              <a:t> </a:t>
            </a:r>
            <a:r>
              <a:rPr dirty="0" lang="en-US" err="1"/>
              <a:t>modellari</a:t>
            </a:r>
            <a:r>
              <a:rPr dirty="0" lang="en-US"/>
              <a:t> 14 million volt (14 MV) </a:t>
            </a:r>
            <a:r>
              <a:rPr dirty="0" lang="en-US" err="1"/>
              <a:t>gacha</a:t>
            </a:r>
            <a:r>
              <a:rPr dirty="0" lang="en-US"/>
              <a:t> </a:t>
            </a:r>
            <a:r>
              <a:rPr dirty="0" lang="en-US" err="1"/>
              <a:t>kuchlanish</a:t>
            </a:r>
            <a:r>
              <a:rPr dirty="0" lang="en-US"/>
              <a:t> </a:t>
            </a:r>
            <a:r>
              <a:rPr dirty="0" lang="en-US" err="1"/>
              <a:t>hosil</a:t>
            </a:r>
            <a:r>
              <a:rPr dirty="0" lang="en-US"/>
              <a:t> </a:t>
            </a:r>
            <a:r>
              <a:rPr dirty="0" lang="en-US" err="1"/>
              <a:t>qila</a:t>
            </a:r>
            <a:r>
              <a:rPr dirty="0" lang="en-US"/>
              <a:t> </a:t>
            </a:r>
            <a:r>
              <a:rPr dirty="0" lang="en-US" err="1"/>
              <a:t>oladi</a:t>
            </a:r>
            <a:r>
              <a:rPr dirty="0" lang="en-US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b="1" dirty="0" lang="en-US"/>
              <a:t>Tandem </a:t>
            </a:r>
            <a:r>
              <a:rPr b="1" dirty="0" lang="en-US" err="1"/>
              <a:t>konfiguratsiyasi</a:t>
            </a:r>
            <a:r>
              <a:rPr dirty="0" lang="en-US"/>
              <a:t>: </a:t>
            </a:r>
            <a:r>
              <a:rPr dirty="0" lang="en-US" err="1"/>
              <a:t>Zarrachalarni</a:t>
            </a:r>
            <a:r>
              <a:rPr dirty="0" lang="en-US"/>
              <a:t> </a:t>
            </a:r>
            <a:r>
              <a:rPr dirty="0" lang="en-US" err="1"/>
              <a:t>ikki</a:t>
            </a:r>
            <a:r>
              <a:rPr dirty="0" lang="en-US"/>
              <a:t> </a:t>
            </a:r>
            <a:r>
              <a:rPr dirty="0" lang="en-US" err="1"/>
              <a:t>bosqichda</a:t>
            </a:r>
            <a:r>
              <a:rPr dirty="0" lang="en-US"/>
              <a:t> </a:t>
            </a:r>
            <a:r>
              <a:rPr dirty="0" lang="en-US" err="1"/>
              <a:t>tezlatish</a:t>
            </a:r>
            <a:r>
              <a:rPr dirty="0" lang="en-US"/>
              <a:t> </a:t>
            </a:r>
            <a:r>
              <a:rPr dirty="0" lang="en-US" err="1"/>
              <a:t>imkonini</a:t>
            </a:r>
            <a:r>
              <a:rPr dirty="0" lang="en-US"/>
              <a:t> </a:t>
            </a:r>
            <a:r>
              <a:rPr dirty="0" lang="en-US" err="1"/>
              <a:t>beradi</a:t>
            </a:r>
            <a:r>
              <a:rPr dirty="0" lang="en-US"/>
              <a:t>, </a:t>
            </a:r>
            <a:r>
              <a:rPr dirty="0" lang="en-US" err="1"/>
              <a:t>bu</a:t>
            </a:r>
            <a:r>
              <a:rPr dirty="0" lang="en-US"/>
              <a:t> </a:t>
            </a:r>
            <a:r>
              <a:rPr dirty="0" lang="en-US" err="1"/>
              <a:t>esa</a:t>
            </a:r>
            <a:r>
              <a:rPr dirty="0" lang="en-US"/>
              <a:t> </a:t>
            </a:r>
            <a:r>
              <a:rPr dirty="0" lang="en-US" err="1"/>
              <a:t>energiyani</a:t>
            </a:r>
            <a:r>
              <a:rPr dirty="0" lang="en-US"/>
              <a:t> </a:t>
            </a:r>
            <a:r>
              <a:rPr dirty="0" lang="en-US" err="1"/>
              <a:t>samarali</a:t>
            </a:r>
            <a:r>
              <a:rPr dirty="0" lang="en-US"/>
              <a:t> </a:t>
            </a:r>
            <a:r>
              <a:rPr dirty="0" lang="en-US" err="1"/>
              <a:t>oshiradi</a:t>
            </a:r>
            <a:r>
              <a:rPr dirty="0" lang="en-US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b="1" dirty="0" lang="en-US" err="1"/>
              <a:t>Pelletron</a:t>
            </a:r>
            <a:r>
              <a:rPr b="1" dirty="0" lang="en-US"/>
              <a:t> </a:t>
            </a:r>
            <a:r>
              <a:rPr b="1" dirty="0" lang="en-US" err="1"/>
              <a:t>tizimi</a:t>
            </a:r>
            <a:r>
              <a:rPr dirty="0" lang="en-US"/>
              <a:t>: </a:t>
            </a:r>
            <a:r>
              <a:rPr dirty="0" lang="en-US" err="1"/>
              <a:t>An'anaviy</a:t>
            </a:r>
            <a:r>
              <a:rPr dirty="0" lang="en-US"/>
              <a:t> </a:t>
            </a:r>
            <a:r>
              <a:rPr dirty="0" lang="en-US" err="1"/>
              <a:t>kamar</a:t>
            </a:r>
            <a:r>
              <a:rPr dirty="0" lang="en-US"/>
              <a:t> </a:t>
            </a:r>
            <a:r>
              <a:rPr dirty="0" lang="en-US" err="1"/>
              <a:t>o‘rniga</a:t>
            </a:r>
            <a:r>
              <a:rPr dirty="0" lang="en-US"/>
              <a:t> </a:t>
            </a:r>
            <a:r>
              <a:rPr dirty="0" lang="en-US" err="1"/>
              <a:t>metall</a:t>
            </a:r>
            <a:r>
              <a:rPr dirty="0" lang="en-US"/>
              <a:t> </a:t>
            </a:r>
            <a:r>
              <a:rPr dirty="0" lang="en-US" err="1"/>
              <a:t>zanjirlar</a:t>
            </a:r>
            <a:r>
              <a:rPr dirty="0" lang="en-US"/>
              <a:t> </a:t>
            </a:r>
            <a:r>
              <a:rPr dirty="0" lang="en-US" err="1"/>
              <a:t>ishlatiladi</a:t>
            </a:r>
            <a:r>
              <a:rPr dirty="0" lang="en-US"/>
              <a:t>, </a:t>
            </a:r>
            <a:r>
              <a:rPr dirty="0" lang="en-US" err="1"/>
              <a:t>bu</a:t>
            </a:r>
            <a:r>
              <a:rPr dirty="0" lang="en-US"/>
              <a:t> </a:t>
            </a:r>
            <a:r>
              <a:rPr dirty="0" lang="en-US" err="1"/>
              <a:t>yuqori</a:t>
            </a:r>
            <a:r>
              <a:rPr dirty="0" lang="en-US"/>
              <a:t> </a:t>
            </a:r>
            <a:r>
              <a:rPr dirty="0" lang="en-US" err="1"/>
              <a:t>kuchlanish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barqarorlikni</a:t>
            </a:r>
            <a:r>
              <a:rPr dirty="0" lang="en-US"/>
              <a:t> </a:t>
            </a:r>
            <a:r>
              <a:rPr dirty="0" lang="en-US" err="1"/>
              <a:t>ta'minlaydi</a:t>
            </a:r>
            <a:r>
              <a:rPr dirty="0" lang="en-US" smtClean="0"/>
              <a:t>.</a:t>
            </a:r>
            <a:endParaRPr dirty="0" lang="en-US"/>
          </a:p>
        </p:txBody>
      </p:sp>
      <p:sp>
        <p:nvSpPr>
          <p:cNvPr id="1048627" name="Прямоугольник 4"/>
          <p:cNvSpPr/>
          <p:nvPr/>
        </p:nvSpPr>
        <p:spPr>
          <a:xfrm>
            <a:off x="754426" y="4205975"/>
            <a:ext cx="7441720" cy="1958340"/>
          </a:xfrm>
          <a:prstGeom prst="rect"/>
        </p:spPr>
        <p:txBody>
          <a:bodyPr wrap="square">
            <a:spAutoFit/>
          </a:bodyPr>
          <a:p>
            <a:r>
              <a:rPr b="1" dirty="0" lang="en-US" err="1"/>
              <a:t>Qo‘llanilish</a:t>
            </a:r>
            <a:r>
              <a:rPr b="1" dirty="0" lang="en-US"/>
              <a:t> </a:t>
            </a:r>
            <a:r>
              <a:rPr b="1" dirty="0" lang="en-US" err="1"/>
              <a:t>sohalari</a:t>
            </a:r>
            <a:r>
              <a:rPr b="1" dirty="0" lang="en-US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b="1" dirty="0" lang="en-US" err="1"/>
              <a:t>Yadro</a:t>
            </a:r>
            <a:r>
              <a:rPr b="1" dirty="0" lang="en-US"/>
              <a:t> </a:t>
            </a:r>
            <a:r>
              <a:rPr b="1" dirty="0" lang="en-US" err="1"/>
              <a:t>fizikasi</a:t>
            </a:r>
            <a:r>
              <a:rPr dirty="0" lang="en-US"/>
              <a:t>: </a:t>
            </a:r>
            <a:r>
              <a:rPr dirty="0" lang="en-US" err="1"/>
              <a:t>Zarrachalarni</a:t>
            </a:r>
            <a:r>
              <a:rPr dirty="0" lang="en-US"/>
              <a:t> </a:t>
            </a:r>
            <a:r>
              <a:rPr dirty="0" lang="en-US" err="1"/>
              <a:t>tezlatish</a:t>
            </a:r>
            <a:r>
              <a:rPr dirty="0" lang="en-US"/>
              <a:t> </a:t>
            </a:r>
            <a:r>
              <a:rPr dirty="0" lang="en-US" err="1"/>
              <a:t>orqali</a:t>
            </a:r>
            <a:r>
              <a:rPr dirty="0" lang="en-US"/>
              <a:t> </a:t>
            </a:r>
            <a:r>
              <a:rPr dirty="0" lang="en-US" err="1"/>
              <a:t>yadro</a:t>
            </a:r>
            <a:r>
              <a:rPr dirty="0" lang="en-US"/>
              <a:t> </a:t>
            </a:r>
            <a:r>
              <a:rPr dirty="0" lang="en-US" err="1"/>
              <a:t>reaksiyalarini</a:t>
            </a:r>
            <a:r>
              <a:rPr dirty="0" lang="en-US"/>
              <a:t> </a:t>
            </a:r>
            <a:r>
              <a:rPr dirty="0" lang="en-US" err="1"/>
              <a:t>o‘rganish</a:t>
            </a:r>
            <a:r>
              <a:rPr dirty="0" lang="en-US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b="1" dirty="0" lang="en-US" err="1"/>
              <a:t>Tibbiyot</a:t>
            </a:r>
            <a:r>
              <a:rPr dirty="0" lang="en-US"/>
              <a:t>: </a:t>
            </a:r>
            <a:r>
              <a:rPr dirty="0" lang="en-US" err="1"/>
              <a:t>Radioterapiya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boshqa</a:t>
            </a:r>
            <a:r>
              <a:rPr dirty="0" lang="en-US"/>
              <a:t> </a:t>
            </a:r>
            <a:r>
              <a:rPr dirty="0" lang="en-US" err="1"/>
              <a:t>diagnostik</a:t>
            </a:r>
            <a:r>
              <a:rPr dirty="0" lang="en-US"/>
              <a:t> </a:t>
            </a:r>
            <a:r>
              <a:rPr dirty="0" lang="en-US" err="1"/>
              <a:t>uskunalar</a:t>
            </a:r>
            <a:r>
              <a:rPr dirty="0" lang="en-US"/>
              <a:t> </a:t>
            </a:r>
            <a:r>
              <a:rPr dirty="0" lang="en-US" err="1"/>
              <a:t>uchun</a:t>
            </a:r>
            <a:r>
              <a:rPr dirty="0" lang="en-US"/>
              <a:t> </a:t>
            </a:r>
            <a:r>
              <a:rPr dirty="0" lang="en-US" err="1"/>
              <a:t>yuqori</a:t>
            </a:r>
            <a:r>
              <a:rPr dirty="0" lang="en-US"/>
              <a:t> </a:t>
            </a:r>
            <a:r>
              <a:rPr dirty="0" lang="en-US" err="1"/>
              <a:t>energiyali</a:t>
            </a:r>
            <a:r>
              <a:rPr dirty="0" lang="en-US"/>
              <a:t> </a:t>
            </a:r>
            <a:r>
              <a:rPr dirty="0" lang="en-US" err="1"/>
              <a:t>nurlar</a:t>
            </a:r>
            <a:r>
              <a:rPr dirty="0" lang="en-US"/>
              <a:t> </a:t>
            </a:r>
            <a:r>
              <a:rPr dirty="0" lang="en-US" err="1"/>
              <a:t>hosil</a:t>
            </a:r>
            <a:r>
              <a:rPr dirty="0" lang="en-US"/>
              <a:t> </a:t>
            </a:r>
            <a:r>
              <a:rPr dirty="0" lang="en-US" err="1"/>
              <a:t>qilish</a:t>
            </a:r>
            <a:r>
              <a:rPr dirty="0" lang="en-US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b="1" dirty="0" lang="en-US" err="1"/>
              <a:t>Materialshunoslik</a:t>
            </a:r>
            <a:r>
              <a:rPr dirty="0" lang="en-US"/>
              <a:t>: </a:t>
            </a:r>
            <a:r>
              <a:rPr dirty="0" lang="en-US" err="1"/>
              <a:t>Materiallarning</a:t>
            </a:r>
            <a:r>
              <a:rPr dirty="0" lang="en-US"/>
              <a:t> </a:t>
            </a:r>
            <a:r>
              <a:rPr dirty="0" lang="en-US" err="1"/>
              <a:t>strukturaviy</a:t>
            </a:r>
            <a:r>
              <a:rPr dirty="0" lang="en-US"/>
              <a:t> </a:t>
            </a:r>
            <a:r>
              <a:rPr dirty="0" lang="en-US" err="1"/>
              <a:t>xususiyatlarini</a:t>
            </a:r>
            <a:r>
              <a:rPr dirty="0" lang="en-US"/>
              <a:t> </a:t>
            </a:r>
            <a:r>
              <a:rPr dirty="0" lang="en-US" err="1"/>
              <a:t>o‘rganish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yangi</a:t>
            </a:r>
            <a:r>
              <a:rPr dirty="0" lang="en-US"/>
              <a:t> </a:t>
            </a:r>
            <a:r>
              <a:rPr dirty="0" lang="en-US" err="1"/>
              <a:t>materiallar</a:t>
            </a:r>
            <a:r>
              <a:rPr dirty="0" lang="en-US"/>
              <a:t> </a:t>
            </a:r>
            <a:r>
              <a:rPr dirty="0" lang="en-US" err="1"/>
              <a:t>yaratish</a:t>
            </a:r>
            <a:r>
              <a:rPr dirty="0" lang="en-US"/>
              <a:t>.</a:t>
            </a:r>
          </a:p>
        </p:txBody>
      </p:sp>
      <p:pic>
        <p:nvPicPr>
          <p:cNvPr id="2097163" name="Рисунок 6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8638477" y="842781"/>
            <a:ext cx="2739123" cy="5091962"/>
          </a:xfrm>
          <a:prstGeom prst="rect"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3182"/>
          </a:bodyPr>
          <a:p>
            <a:r>
              <a:rPr dirty="0" lang="en-US"/>
              <a:t>Van de Graaf </a:t>
            </a:r>
            <a:r>
              <a:rPr dirty="0" lang="en-US" err="1"/>
              <a:t>generatorining</a:t>
            </a:r>
            <a:r>
              <a:rPr dirty="0" lang="en-US"/>
              <a:t> </a:t>
            </a:r>
            <a:r>
              <a:rPr dirty="0" lang="en-US" err="1"/>
              <a:t>ishlatilish</a:t>
            </a:r>
            <a:r>
              <a:rPr dirty="0" lang="en-US"/>
              <a:t> </a:t>
            </a:r>
            <a:r>
              <a:rPr dirty="0" lang="en-US" err="1"/>
              <a:t>sohalari</a:t>
            </a:r>
            <a:r>
              <a:rPr dirty="0" lang="en-US"/>
              <a:t>;</a:t>
            </a:r>
            <a:endParaRPr dirty="0" lang="ru-RU"/>
          </a:p>
        </p:txBody>
      </p:sp>
      <p:sp>
        <p:nvSpPr>
          <p:cNvPr id="1048629" name="TextBox 3"/>
          <p:cNvSpPr txBox="1"/>
          <p:nvPr/>
        </p:nvSpPr>
        <p:spPr>
          <a:xfrm>
            <a:off x="1371600" y="2538842"/>
            <a:ext cx="6096000" cy="1958340"/>
          </a:xfrm>
          <a:prstGeom prst="rect"/>
          <a:noFill/>
        </p:spPr>
        <p:txBody>
          <a:bodyPr wrap="square">
            <a:spAutoFit/>
          </a:bodyPr>
          <a:p>
            <a:r>
              <a:rPr dirty="0" lang="en-US"/>
              <a:t>1,Ilmiy </a:t>
            </a:r>
            <a:r>
              <a:rPr dirty="0" lang="en-US" err="1"/>
              <a:t>tadqiqotlarda</a:t>
            </a:r>
            <a:endParaRPr dirty="0" lang="en-US"/>
          </a:p>
          <a:p>
            <a:endParaRPr dirty="0" lang="en-US"/>
          </a:p>
          <a:p>
            <a:pPr indent="-285750" marL="285750">
              <a:buFont typeface="Wingdings" panose="05000000000000000000" pitchFamily="2" charset="2"/>
              <a:buChar char="ü"/>
            </a:pPr>
            <a:r>
              <a:rPr dirty="0" lang="en-US" err="1"/>
              <a:t>Yadro</a:t>
            </a:r>
            <a:r>
              <a:rPr dirty="0" lang="en-US"/>
              <a:t> </a:t>
            </a:r>
            <a:r>
              <a:rPr dirty="0" lang="en-US" err="1"/>
              <a:t>fizikasi</a:t>
            </a:r>
            <a:r>
              <a:rPr dirty="0" lang="en-US"/>
              <a:t> </a:t>
            </a:r>
            <a:r>
              <a:rPr dirty="0" lang="en-US" err="1"/>
              <a:t>tajribalari</a:t>
            </a:r>
            <a:endParaRPr dirty="0" lang="en-US"/>
          </a:p>
          <a:p>
            <a:endParaRPr dirty="0" lang="en-US"/>
          </a:p>
          <a:p>
            <a:pPr indent="-285750" marL="285750">
              <a:buFont typeface="Wingdings" panose="05000000000000000000" pitchFamily="2" charset="2"/>
              <a:buChar char="ü"/>
            </a:pPr>
            <a:r>
              <a:rPr dirty="0" lang="en-US"/>
              <a:t>Proton </a:t>
            </a:r>
            <a:r>
              <a:rPr dirty="0" lang="en-US" err="1"/>
              <a:t>va</a:t>
            </a:r>
            <a:r>
              <a:rPr dirty="0" lang="en-US"/>
              <a:t> ion </a:t>
            </a:r>
            <a:r>
              <a:rPr dirty="0" lang="en-US" err="1"/>
              <a:t>nurlarini</a:t>
            </a:r>
            <a:r>
              <a:rPr dirty="0" lang="en-US"/>
              <a:t> </a:t>
            </a:r>
            <a:r>
              <a:rPr dirty="0" lang="en-US" err="1"/>
              <a:t>olish</a:t>
            </a:r>
            <a:endParaRPr dirty="0" lang="en-US"/>
          </a:p>
          <a:p>
            <a:endParaRPr dirty="0" lang="en-US"/>
          </a:p>
          <a:p>
            <a:pPr indent="-285750" marL="285750">
              <a:buFont typeface="Wingdings" panose="05000000000000000000" pitchFamily="2" charset="2"/>
              <a:buChar char="ü"/>
            </a:pPr>
            <a:r>
              <a:rPr dirty="0" lang="en-US" err="1"/>
              <a:t>Nuklidlar</a:t>
            </a:r>
            <a:r>
              <a:rPr dirty="0" lang="en-US"/>
              <a:t> </a:t>
            </a:r>
            <a:r>
              <a:rPr dirty="0" lang="en-US" err="1"/>
              <a:t>hosil</a:t>
            </a:r>
            <a:r>
              <a:rPr dirty="0" lang="en-US"/>
              <a:t> </a:t>
            </a:r>
            <a:r>
              <a:rPr dirty="0" lang="en-US" err="1"/>
              <a:t>qilish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o‘rganish</a:t>
            </a:r>
            <a:endParaRPr dirty="0" lang="ru-RU"/>
          </a:p>
        </p:txBody>
      </p:sp>
      <p:pic>
        <p:nvPicPr>
          <p:cNvPr id="2097164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6941355" y="2538842"/>
            <a:ext cx="3411351" cy="2752445"/>
          </a:xfrm>
          <a:prstGeom prst="rect"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TextBox 5"/>
          <p:cNvSpPr txBox="1"/>
          <p:nvPr/>
        </p:nvSpPr>
        <p:spPr>
          <a:xfrm>
            <a:off x="1846729" y="1359531"/>
            <a:ext cx="6096000" cy="1691641"/>
          </a:xfrm>
          <a:prstGeom prst="rect"/>
          <a:noFill/>
        </p:spPr>
        <p:txBody>
          <a:bodyPr wrap="square">
            <a:spAutoFit/>
          </a:bodyPr>
          <a:p>
            <a:r>
              <a:rPr dirty="0" lang="en-US" err="1"/>
              <a:t>Meditsina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biologiyada</a:t>
            </a:r>
            <a:endParaRPr dirty="0" lang="en-US"/>
          </a:p>
          <a:p>
            <a:endParaRPr dirty="0" lang="en-US"/>
          </a:p>
          <a:p>
            <a:pPr indent="-285750" marL="285750">
              <a:buFont typeface="Wingdings" panose="05000000000000000000" pitchFamily="2" charset="2"/>
              <a:buChar char="ü"/>
            </a:pPr>
            <a:r>
              <a:rPr dirty="0" lang="en-US" err="1"/>
              <a:t>Radiatsion</a:t>
            </a:r>
            <a:r>
              <a:rPr dirty="0" lang="en-US"/>
              <a:t> </a:t>
            </a:r>
            <a:r>
              <a:rPr dirty="0" lang="en-US" err="1"/>
              <a:t>terapiya</a:t>
            </a:r>
            <a:endParaRPr dirty="0" lang="en-US"/>
          </a:p>
          <a:p>
            <a:endParaRPr dirty="0" lang="en-US"/>
          </a:p>
          <a:p>
            <a:pPr indent="-285750" marL="285750">
              <a:buFont typeface="Wingdings" panose="05000000000000000000" pitchFamily="2" charset="2"/>
              <a:buChar char="ü"/>
            </a:pPr>
            <a:r>
              <a:rPr dirty="0" lang="en-US" err="1"/>
              <a:t>Biologik</a:t>
            </a:r>
            <a:r>
              <a:rPr dirty="0" lang="en-US"/>
              <a:t> </a:t>
            </a:r>
            <a:r>
              <a:rPr dirty="0" lang="en-US" err="1"/>
              <a:t>to‘qimalarga</a:t>
            </a:r>
            <a:r>
              <a:rPr dirty="0" lang="en-US"/>
              <a:t> ion </a:t>
            </a:r>
            <a:r>
              <a:rPr dirty="0" lang="en-US" err="1"/>
              <a:t>nurlari</a:t>
            </a:r>
            <a:r>
              <a:rPr dirty="0" lang="en-US"/>
              <a:t> </a:t>
            </a:r>
            <a:r>
              <a:rPr dirty="0" lang="en-US" err="1"/>
              <a:t>yuborib</a:t>
            </a:r>
            <a:r>
              <a:rPr dirty="0" lang="en-US"/>
              <a:t>, </a:t>
            </a:r>
            <a:r>
              <a:rPr dirty="0" lang="en-US" err="1"/>
              <a:t>o‘simtalarni</a:t>
            </a:r>
            <a:r>
              <a:rPr dirty="0" lang="en-US"/>
              <a:t> </a:t>
            </a:r>
            <a:r>
              <a:rPr dirty="0" lang="en-US" err="1"/>
              <a:t>yo‘q</a:t>
            </a:r>
            <a:r>
              <a:rPr dirty="0" lang="en-US"/>
              <a:t> </a:t>
            </a:r>
            <a:r>
              <a:rPr dirty="0" lang="en-US" err="1"/>
              <a:t>qilish</a:t>
            </a:r>
            <a:endParaRPr dirty="0" lang="ru-RU"/>
          </a:p>
        </p:txBody>
      </p:sp>
      <p:sp>
        <p:nvSpPr>
          <p:cNvPr id="1048631" name="TextBox 7"/>
          <p:cNvSpPr txBox="1"/>
          <p:nvPr/>
        </p:nvSpPr>
        <p:spPr>
          <a:xfrm>
            <a:off x="1757082" y="3744144"/>
            <a:ext cx="6096000" cy="1958339"/>
          </a:xfrm>
          <a:prstGeom prst="rect"/>
          <a:noFill/>
        </p:spPr>
        <p:txBody>
          <a:bodyPr wrap="square">
            <a:spAutoFit/>
          </a:bodyPr>
          <a:p>
            <a:r>
              <a:rPr dirty="0" lang="en-US" err="1"/>
              <a:t>Sanoatda</a:t>
            </a:r>
            <a:endParaRPr dirty="0" lang="en-US"/>
          </a:p>
          <a:p>
            <a:endParaRPr dirty="0" lang="en-US"/>
          </a:p>
          <a:p>
            <a:pPr indent="-285750" marL="285750">
              <a:buFont typeface="Wingdings" panose="05000000000000000000" pitchFamily="2" charset="2"/>
              <a:buChar char="ü"/>
            </a:pPr>
            <a:r>
              <a:rPr dirty="0" lang="en-US" err="1"/>
              <a:t>Materiallarning</a:t>
            </a:r>
            <a:r>
              <a:rPr dirty="0" lang="en-US"/>
              <a:t> </a:t>
            </a:r>
            <a:r>
              <a:rPr dirty="0" lang="en-US" err="1"/>
              <a:t>tarkibini</a:t>
            </a:r>
            <a:r>
              <a:rPr dirty="0" lang="en-US"/>
              <a:t> </a:t>
            </a:r>
            <a:r>
              <a:rPr dirty="0" lang="en-US" err="1"/>
              <a:t>analiz</a:t>
            </a:r>
            <a:r>
              <a:rPr dirty="0" lang="en-US"/>
              <a:t> </a:t>
            </a:r>
            <a:r>
              <a:rPr dirty="0" lang="en-US" err="1"/>
              <a:t>qilish</a:t>
            </a:r>
            <a:r>
              <a:rPr dirty="0" lang="en-US"/>
              <a:t> (Rutherford backscattering spectroscopy)</a:t>
            </a:r>
          </a:p>
          <a:p>
            <a:endParaRPr dirty="0" lang="en-US"/>
          </a:p>
          <a:p>
            <a:pPr indent="-285750" marL="285750">
              <a:buFont typeface="Wingdings" panose="05000000000000000000" pitchFamily="2" charset="2"/>
              <a:buChar char="ü"/>
            </a:pPr>
            <a:r>
              <a:rPr dirty="0" lang="en-US" err="1"/>
              <a:t>Nazorat</a:t>
            </a:r>
            <a:r>
              <a:rPr dirty="0" lang="en-US"/>
              <a:t> </a:t>
            </a:r>
            <a:r>
              <a:rPr dirty="0" lang="en-US" err="1"/>
              <a:t>qilinadigan</a:t>
            </a:r>
            <a:r>
              <a:rPr dirty="0" lang="en-US"/>
              <a:t> ion </a:t>
            </a:r>
            <a:r>
              <a:rPr dirty="0" lang="en-US" err="1"/>
              <a:t>implantatsiyasi</a:t>
            </a:r>
            <a:r>
              <a:rPr dirty="0" lang="en-US"/>
              <a:t> (</a:t>
            </a:r>
            <a:r>
              <a:rPr dirty="0" lang="en-US" err="1"/>
              <a:t>mikroelektronika</a:t>
            </a:r>
            <a:r>
              <a:rPr dirty="0" lang="en-US"/>
              <a:t>)</a:t>
            </a:r>
            <a:endParaRPr dirty="0"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TextBox 3"/>
          <p:cNvSpPr txBox="1"/>
          <p:nvPr/>
        </p:nvSpPr>
        <p:spPr>
          <a:xfrm>
            <a:off x="1407458" y="1745014"/>
            <a:ext cx="4912660" cy="1958341"/>
          </a:xfrm>
          <a:prstGeom prst="rect"/>
          <a:noFill/>
        </p:spPr>
        <p:txBody>
          <a:bodyPr wrap="square">
            <a:spAutoFit/>
          </a:bodyPr>
          <a:p>
            <a:r>
              <a:rPr dirty="0" lang="en-US" err="1"/>
              <a:t>Ta’lim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ko‘rgazmalarda</a:t>
            </a:r>
            <a:endParaRPr dirty="0" lang="en-US"/>
          </a:p>
          <a:p>
            <a:endParaRPr dirty="0" lang="en-US"/>
          </a:p>
          <a:p>
            <a:pPr indent="-285750" marL="285750">
              <a:buFont typeface="Wingdings" panose="05000000000000000000" pitchFamily="2" charset="2"/>
              <a:buChar char="ü"/>
            </a:pPr>
            <a:r>
              <a:rPr dirty="0" lang="en-US" err="1"/>
              <a:t>Elektrostatik</a:t>
            </a:r>
            <a:r>
              <a:rPr dirty="0" lang="en-US"/>
              <a:t> </a:t>
            </a:r>
            <a:r>
              <a:rPr dirty="0" lang="en-US" err="1"/>
              <a:t>effektlarni</a:t>
            </a:r>
            <a:r>
              <a:rPr dirty="0" lang="en-US"/>
              <a:t> </a:t>
            </a:r>
            <a:r>
              <a:rPr dirty="0" lang="en-US" err="1"/>
              <a:t>vizual</a:t>
            </a:r>
            <a:r>
              <a:rPr dirty="0" lang="en-US"/>
              <a:t> </a:t>
            </a:r>
            <a:r>
              <a:rPr dirty="0" lang="en-US" err="1"/>
              <a:t>ko‘rsatish</a:t>
            </a:r>
            <a:r>
              <a:rPr dirty="0" lang="en-US"/>
              <a:t> (</a:t>
            </a:r>
            <a:r>
              <a:rPr dirty="0" lang="en-US" err="1"/>
              <a:t>sochlarning</a:t>
            </a:r>
            <a:r>
              <a:rPr dirty="0" lang="en-US"/>
              <a:t> tik </a:t>
            </a:r>
            <a:r>
              <a:rPr dirty="0" lang="en-US" err="1"/>
              <a:t>turishi</a:t>
            </a:r>
            <a:r>
              <a:rPr dirty="0" lang="en-US"/>
              <a:t> </a:t>
            </a:r>
            <a:r>
              <a:rPr dirty="0" lang="en-US" err="1"/>
              <a:t>tajribasi</a:t>
            </a:r>
            <a:r>
              <a:rPr dirty="0" lang="en-US"/>
              <a:t>)</a:t>
            </a:r>
          </a:p>
          <a:p>
            <a:pPr indent="-285750" marL="285750">
              <a:buFont typeface="Wingdings" panose="05000000000000000000" pitchFamily="2" charset="2"/>
              <a:buChar char="ü"/>
            </a:pPr>
            <a:endParaRPr dirty="0" lang="en-US"/>
          </a:p>
          <a:p>
            <a:pPr indent="-285750" marL="285750">
              <a:buFont typeface="Wingdings" panose="05000000000000000000" pitchFamily="2" charset="2"/>
              <a:buChar char="ü"/>
            </a:pPr>
            <a:r>
              <a:rPr dirty="0" lang="en-US" err="1"/>
              <a:t>Maktab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universitet</a:t>
            </a:r>
            <a:r>
              <a:rPr dirty="0" lang="en-US"/>
              <a:t> </a:t>
            </a:r>
            <a:r>
              <a:rPr dirty="0" lang="en-US" err="1"/>
              <a:t>laboratoriyalarida</a:t>
            </a:r>
            <a:r>
              <a:rPr dirty="0" lang="en-US"/>
              <a:t> </a:t>
            </a:r>
            <a:r>
              <a:rPr dirty="0" lang="en-US" err="1"/>
              <a:t>foydalaniladi</a:t>
            </a:r>
            <a:endParaRPr dirty="0" lang="ru-RU"/>
          </a:p>
        </p:txBody>
      </p:sp>
      <p:pic>
        <p:nvPicPr>
          <p:cNvPr id="2097165" name="Picture 6" descr="Intermediate Van de Graaff Generator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6613618" y="528918"/>
            <a:ext cx="4395787" cy="5593976"/>
          </a:xfrm>
          <a:prstGeom prst="rect"/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US" err="1"/>
              <a:t>Foydalanilgan</a:t>
            </a:r>
            <a:r>
              <a:rPr dirty="0" lang="en-US"/>
              <a:t> </a:t>
            </a:r>
            <a:r>
              <a:rPr dirty="0" lang="en-US" err="1"/>
              <a:t>adabiyotlar</a:t>
            </a:r>
            <a:endParaRPr dirty="0" lang="ru-RU"/>
          </a:p>
        </p:txBody>
      </p:sp>
      <p:sp>
        <p:nvSpPr>
          <p:cNvPr id="1048634" name="Прямоугольник 6"/>
          <p:cNvSpPr/>
          <p:nvPr/>
        </p:nvSpPr>
        <p:spPr>
          <a:xfrm>
            <a:off x="1364165" y="2565888"/>
            <a:ext cx="9463669" cy="2753613"/>
          </a:xfrm>
          <a:prstGeom prst="rect"/>
        </p:spPr>
        <p:txBody>
          <a:bodyPr wrap="square">
            <a:spAutoFit/>
          </a:bodyPr>
          <a:p>
            <a:pPr indent="-342900" lvl="0" marL="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algn="l" pos="457200"/>
              </a:tabLst>
            </a:pPr>
            <a:r>
              <a:rPr dirty="0" lang="en-US" u="sng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dirty="0" lang="en-US" u="sng" smtClean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en.wikipedia.org/wiki/Van_de_Graaff_generator</a:t>
            </a:r>
            <a:endParaRPr dirty="0" sz="1600" lang="ru-RU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342900" lvl="0" marL="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algn="l" pos="457200"/>
              </a:tabLst>
            </a:pPr>
            <a:r>
              <a:rPr dirty="0" lang="en-US" u="sng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dirty="0" lang="en-US" u="sng" smtClean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www.sciencedirect.com/topics/earth-and-planetary-sciences/van-de-graaff-accelerator</a:t>
            </a:r>
            <a:endParaRPr dirty="0" sz="1600" lang="ru-RU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342900" lvl="0" marL="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algn="l" pos="457200"/>
              </a:tabLst>
            </a:pPr>
            <a:r>
              <a:rPr dirty="0" lang="en-US" u="sng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"/>
              </a:rPr>
              <a:t>https://</a:t>
            </a:r>
            <a:r>
              <a:rPr dirty="0" lang="en-US" u="sng" smtClean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"/>
              </a:rPr>
              <a:t>www.imagesco.com/articles/high-voltage/van_de_graaf.html</a:t>
            </a:r>
            <a:endParaRPr dirty="0" lang="en-US" u="sng" smtClean="0">
              <a:solidFill>
                <a:srgbClr val="0563C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42900" lvl="0" marL="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algn="l" pos="457200"/>
              </a:tabLst>
            </a:pPr>
            <a:r>
              <a:rPr dirty="0" sz="1600" lang="en-US"/>
              <a:t>Van de </a:t>
            </a:r>
            <a:r>
              <a:rPr dirty="0" sz="1600" lang="en-US" err="1"/>
              <a:t>Graaff</a:t>
            </a:r>
            <a:r>
              <a:rPr dirty="0" sz="1600" lang="en-US"/>
              <a:t>, R.J. – </a:t>
            </a:r>
            <a:r>
              <a:rPr dirty="0" sz="1600" i="1" lang="en-US"/>
              <a:t>A 1,500,000 volt electrostatic generator</a:t>
            </a:r>
            <a:r>
              <a:rPr dirty="0" sz="1600" lang="en-US"/>
              <a:t>, Physical Review, 1931.</a:t>
            </a:r>
            <a:endParaRPr dirty="0" sz="1600" lang="ru-RU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342900" lvl="0" marL="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algn="l" pos="457200"/>
              </a:tabLst>
            </a:pPr>
            <a:r>
              <a:rPr dirty="0" lang="ru-RU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Сивухин</a:t>
            </a:r>
            <a:r>
              <a:rPr dirty="0" lang="ru-RU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Д.В. – </a:t>
            </a:r>
            <a:r>
              <a:rPr dirty="0" i="1" lang="ru-RU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Общий курс физики. Электричество</a:t>
            </a:r>
            <a:r>
              <a:rPr dirty="0" lang="en-US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dirty="0" lang="ru-RU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Москва</a:t>
            </a:r>
            <a:r>
              <a:rPr dirty="0" lang="en-US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dirty="0" lang="ru-RU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Наука</a:t>
            </a:r>
            <a:r>
              <a:rPr dirty="0" lang="en-US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2002.</a:t>
            </a:r>
            <a:endParaRPr dirty="0" sz="1600" lang="ru-RU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342900" lvl="0" marL="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algn="l" pos="457200"/>
              </a:tabLst>
            </a:pPr>
            <a:r>
              <a:rPr dirty="0" lang="en-US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Halliday, D., </a:t>
            </a:r>
            <a:r>
              <a:rPr dirty="0" lang="en-US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Resnick</a:t>
            </a:r>
            <a:r>
              <a:rPr dirty="0" lang="en-US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R., Walker, J. – </a:t>
            </a:r>
            <a:r>
              <a:rPr dirty="0" i="1" lang="en-US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Fundamentals of Physics</a:t>
            </a:r>
            <a:r>
              <a:rPr dirty="0" lang="en-US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10th Edition – Wiley, 2014. </a:t>
            </a:r>
            <a:endParaRPr dirty="0" sz="1600" lang="ru-RU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342900" lvl="0" marL="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algn="l" pos="457200"/>
              </a:tabLst>
            </a:pPr>
            <a:r>
              <a:rPr dirty="0" lang="en-US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Tipler</a:t>
            </a:r>
            <a:r>
              <a:rPr dirty="0" lang="en-US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P.A., </a:t>
            </a:r>
            <a:r>
              <a:rPr dirty="0" lang="en-US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Mosca</a:t>
            </a:r>
            <a:r>
              <a:rPr dirty="0" lang="en-US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G. – </a:t>
            </a:r>
            <a:r>
              <a:rPr dirty="0" i="1" lang="en-US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Physics for Scientists and Engineers</a:t>
            </a:r>
            <a:r>
              <a:rPr dirty="0" lang="en-US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W.H. Freeman, 2007.</a:t>
            </a:r>
            <a:endParaRPr dirty="0" sz="1600" lang="ru-RU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US"/>
              <a:t>REJA</a:t>
            </a:r>
            <a:endParaRPr dirty="0" lang="ru-RU"/>
          </a:p>
        </p:txBody>
      </p:sp>
      <p:sp>
        <p:nvSpPr>
          <p:cNvPr id="1048595" name="Объект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dirty="0" lang="en-US" err="1"/>
              <a:t>Vande</a:t>
            </a:r>
            <a:r>
              <a:rPr dirty="0" lang="en-US"/>
              <a:t>-De-Graaf </a:t>
            </a:r>
            <a:r>
              <a:rPr dirty="0" lang="en-US" err="1"/>
              <a:t>generatori</a:t>
            </a:r>
            <a:r>
              <a:rPr dirty="0" lang="en-US"/>
              <a:t> </a:t>
            </a:r>
            <a:r>
              <a:rPr dirty="0" lang="en-US" err="1"/>
              <a:t>haqida</a:t>
            </a:r>
            <a:endParaRPr dirty="0" lang="en-US"/>
          </a:p>
          <a:p>
            <a:r>
              <a:rPr dirty="0" lang="en-US"/>
              <a:t>Van-De-Graaf </a:t>
            </a:r>
            <a:r>
              <a:rPr dirty="0" lang="en-US" err="1"/>
              <a:t>generatori</a:t>
            </a:r>
            <a:r>
              <a:rPr dirty="0" lang="en-US"/>
              <a:t> </a:t>
            </a:r>
            <a:r>
              <a:rPr dirty="0" lang="en-US" err="1"/>
              <a:t>ishlash</a:t>
            </a:r>
            <a:r>
              <a:rPr dirty="0" lang="en-US"/>
              <a:t> </a:t>
            </a:r>
            <a:r>
              <a:rPr dirty="0" lang="en-US" err="1"/>
              <a:t>prinsipi</a:t>
            </a:r>
            <a:endParaRPr dirty="0" lang="en-US"/>
          </a:p>
          <a:p>
            <a:r>
              <a:rPr dirty="0" lang="en-US" err="1"/>
              <a:t>S</a:t>
            </a:r>
            <a:r>
              <a:rPr dirty="0" lang="en-US" err="1"/>
              <a:t>u</a:t>
            </a:r>
            <a:r>
              <a:rPr dirty="0" lang="en-US" err="1"/>
              <a:t>p</a:t>
            </a:r>
            <a:r>
              <a:rPr dirty="0" lang="en-US" err="1"/>
              <a:t>e</a:t>
            </a:r>
            <a:r>
              <a:rPr dirty="0" lang="en-US" err="1"/>
              <a:t>r</a:t>
            </a:r>
            <a:r>
              <a:rPr dirty="0" lang="en-US" err="1"/>
              <a:t> </a:t>
            </a:r>
            <a:r>
              <a:rPr dirty="0" lang="en-US" err="1"/>
              <a:t>V</a:t>
            </a:r>
            <a:r>
              <a:rPr dirty="0" lang="en-US" err="1"/>
              <a:t>a</a:t>
            </a:r>
            <a:r>
              <a:rPr dirty="0" lang="en-US" err="1"/>
              <a:t>n</a:t>
            </a:r>
            <a:r>
              <a:rPr dirty="0" lang="en-US" err="1"/>
              <a:t>-</a:t>
            </a:r>
            <a:r>
              <a:rPr dirty="0" lang="en-US" err="1"/>
              <a:t>D</a:t>
            </a:r>
            <a:r>
              <a:rPr dirty="0" lang="en-US" err="1"/>
              <a:t>e</a:t>
            </a:r>
            <a:r>
              <a:rPr dirty="0" lang="en-US" err="1"/>
              <a:t>-</a:t>
            </a:r>
            <a:r>
              <a:rPr dirty="0" lang="en-US" err="1"/>
              <a:t>G</a:t>
            </a:r>
            <a:r>
              <a:rPr dirty="0" lang="en-US" err="1"/>
              <a:t>r</a:t>
            </a:r>
            <a:r>
              <a:rPr dirty="0" lang="en-US" err="1"/>
              <a:t>a</a:t>
            </a:r>
            <a:r>
              <a:rPr dirty="0" lang="en-US" err="1"/>
              <a:t>f</a:t>
            </a:r>
            <a:r>
              <a:rPr dirty="0" lang="en-US" err="1"/>
              <a:t>f</a:t>
            </a:r>
            <a:r>
              <a:rPr dirty="0" lang="en-US" err="1"/>
              <a:t> </a:t>
            </a:r>
            <a:r>
              <a:rPr dirty="0" lang="en-US" err="1"/>
              <a:t>x</a:t>
            </a:r>
            <a:r>
              <a:rPr dirty="0" lang="en-US" err="1"/>
              <a:t>a</a:t>
            </a:r>
            <a:r>
              <a:rPr dirty="0" lang="en-US" err="1"/>
              <a:t>q</a:t>
            </a:r>
            <a:r>
              <a:rPr dirty="0" lang="en-US" err="1"/>
              <a:t>i</a:t>
            </a:r>
            <a:r>
              <a:rPr dirty="0" lang="en-US" err="1"/>
              <a:t>d</a:t>
            </a:r>
            <a:r>
              <a:rPr dirty="0" lang="en-US" err="1"/>
              <a:t>a</a:t>
            </a:r>
            <a:endParaRPr dirty="0" lang="en-US"/>
          </a:p>
          <a:p>
            <a:r>
              <a:rPr dirty="0" lang="en-US"/>
              <a:t>Van-De-Graaf </a:t>
            </a:r>
            <a:r>
              <a:rPr dirty="0" lang="en-US" err="1"/>
              <a:t>generatori</a:t>
            </a:r>
            <a:r>
              <a:rPr dirty="0" lang="en-US"/>
              <a:t> </a:t>
            </a:r>
            <a:r>
              <a:rPr dirty="0" lang="en-US" err="1"/>
              <a:t>ishlatilish</a:t>
            </a:r>
            <a:r>
              <a:rPr dirty="0" lang="en-US"/>
              <a:t> </a:t>
            </a:r>
            <a:r>
              <a:rPr dirty="0" lang="en-US" err="1"/>
              <a:t>sohalari</a:t>
            </a:r>
            <a:endParaRPr dirty="0" lang="ru-RU"/>
          </a:p>
          <a:p>
            <a:pPr indent="0" marL="0">
              <a:buNone/>
            </a:pPr>
            <a:endParaRPr dirty="0"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Заголовок 1"/>
          <p:cNvSpPr>
            <a:spLocks noGrp="1"/>
          </p:cNvSpPr>
          <p:nvPr>
            <p:ph idx="1"/>
          </p:nvPr>
        </p:nvSpPr>
        <p:spPr>
          <a:xfrm>
            <a:off x="1548269" y="1966988"/>
            <a:ext cx="4984376" cy="3581400"/>
          </a:xfrm>
        </p:spPr>
        <p:txBody>
          <a:bodyPr/>
          <a:p>
            <a:r>
              <a:rPr dirty="0" lang="en-US"/>
              <a:t>Van de Graaff </a:t>
            </a:r>
            <a:r>
              <a:rPr dirty="0" lang="en-US" err="1"/>
              <a:t>generatori</a:t>
            </a:r>
            <a:r>
              <a:rPr dirty="0" lang="en-US"/>
              <a:t>— </a:t>
            </a:r>
            <a:r>
              <a:rPr dirty="0" lang="en-US" err="1"/>
              <a:t>bu</a:t>
            </a:r>
            <a:r>
              <a:rPr dirty="0" lang="en-US"/>
              <a:t> </a:t>
            </a:r>
            <a:r>
              <a:rPr dirty="0" lang="en-US" err="1"/>
              <a:t>elektrostatik</a:t>
            </a:r>
            <a:r>
              <a:rPr dirty="0" lang="en-US"/>
              <a:t> </a:t>
            </a:r>
            <a:r>
              <a:rPr dirty="0" lang="en-US" err="1"/>
              <a:t>zaryadni</a:t>
            </a:r>
            <a:r>
              <a:rPr dirty="0" lang="en-US"/>
              <a:t> </a:t>
            </a:r>
            <a:r>
              <a:rPr dirty="0" lang="en-US" err="1"/>
              <a:t>yuqori</a:t>
            </a:r>
            <a:r>
              <a:rPr dirty="0" lang="en-US"/>
              <a:t> </a:t>
            </a:r>
            <a:r>
              <a:rPr dirty="0" lang="en-US" err="1"/>
              <a:t>kuchlanishgacha</a:t>
            </a:r>
            <a:r>
              <a:rPr dirty="0" lang="en-US"/>
              <a:t> </a:t>
            </a:r>
            <a:r>
              <a:rPr dirty="0" lang="en-US" err="1"/>
              <a:t>to‘plab</a:t>
            </a:r>
            <a:r>
              <a:rPr dirty="0" lang="en-US"/>
              <a:t>, </a:t>
            </a:r>
            <a:r>
              <a:rPr dirty="0" lang="en-US" err="1"/>
              <a:t>zarralarni</a:t>
            </a:r>
            <a:r>
              <a:rPr dirty="0" lang="en-US"/>
              <a:t> </a:t>
            </a:r>
            <a:r>
              <a:rPr dirty="0" lang="en-US" err="1"/>
              <a:t>tezlatishda</a:t>
            </a:r>
            <a:r>
              <a:rPr dirty="0" lang="en-US"/>
              <a:t> </a:t>
            </a:r>
            <a:r>
              <a:rPr dirty="0" lang="en-US" err="1"/>
              <a:t>foydalaniladigan</a:t>
            </a:r>
            <a:r>
              <a:rPr dirty="0" lang="en-US"/>
              <a:t> </a:t>
            </a:r>
            <a:r>
              <a:rPr dirty="0" lang="en-US" err="1"/>
              <a:t>qurilma</a:t>
            </a:r>
            <a:r>
              <a:rPr dirty="0" lang="en-US"/>
              <a:t>. U </a:t>
            </a:r>
            <a:r>
              <a:rPr dirty="0" lang="en-US" err="1"/>
              <a:t>fizikada</a:t>
            </a:r>
            <a:r>
              <a:rPr dirty="0" lang="en-US"/>
              <a:t>, </a:t>
            </a:r>
            <a:r>
              <a:rPr dirty="0" lang="en-US" err="1"/>
              <a:t>ayniqsa</a:t>
            </a:r>
            <a:r>
              <a:rPr dirty="0" lang="en-US"/>
              <a:t> </a:t>
            </a:r>
            <a:r>
              <a:rPr dirty="0" lang="en-US" err="1"/>
              <a:t>yadro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zarralar</a:t>
            </a:r>
            <a:r>
              <a:rPr dirty="0" lang="en-US"/>
              <a:t> </a:t>
            </a:r>
            <a:r>
              <a:rPr dirty="0" lang="en-US" err="1"/>
              <a:t>fizikasi</a:t>
            </a:r>
            <a:r>
              <a:rPr dirty="0" lang="en-US"/>
              <a:t> </a:t>
            </a:r>
            <a:r>
              <a:rPr dirty="0" lang="en-US" err="1"/>
              <a:t>sohalarida</a:t>
            </a:r>
            <a:r>
              <a:rPr dirty="0" lang="en-US"/>
              <a:t> </a:t>
            </a:r>
            <a:r>
              <a:rPr dirty="0" lang="en-US" err="1"/>
              <a:t>qo‘llaniladi</a:t>
            </a:r>
            <a:r>
              <a:rPr dirty="0" lang="en-US"/>
              <a:t>.</a:t>
            </a:r>
            <a:endParaRPr dirty="0" lang="ru-RU"/>
          </a:p>
        </p:txBody>
      </p:sp>
      <p:pic>
        <p:nvPicPr>
          <p:cNvPr id="2097158" name="Picture 2" descr="Van De Graaff Generator, 325KV, With Humidity Control: Science Lab Meters:  Amazon.com: Industrial &amp; Scientific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7863367" y="2134870"/>
            <a:ext cx="3005137" cy="2619375"/>
          </a:xfrm>
          <a:prstGeom prst="rect"/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Заголовок 1"/>
          <p:cNvSpPr>
            <a:spLocks noGrp="1"/>
          </p:cNvSpPr>
          <p:nvPr>
            <p:ph idx="1"/>
          </p:nvPr>
        </p:nvSpPr>
        <p:spPr>
          <a:xfrm>
            <a:off x="1470211" y="1425388"/>
            <a:ext cx="6221506" cy="3581400"/>
          </a:xfrm>
        </p:spPr>
        <p:txBody>
          <a:bodyPr>
            <a:normAutofit fontScale="91667" lnSpcReduction="20000"/>
          </a:bodyPr>
          <a:p>
            <a:r>
              <a:rPr dirty="0" lang="en-US" err="1"/>
              <a:t>Qurilma</a:t>
            </a:r>
            <a:r>
              <a:rPr dirty="0" lang="en-US"/>
              <a:t> 1931-yilda </a:t>
            </a:r>
            <a:r>
              <a:rPr dirty="0" lang="en-US" err="1"/>
              <a:t>amerikalik</a:t>
            </a:r>
            <a:r>
              <a:rPr dirty="0" lang="en-US"/>
              <a:t> </a:t>
            </a:r>
            <a:r>
              <a:rPr dirty="0" lang="en-US" err="1"/>
              <a:t>fizik</a:t>
            </a:r>
            <a:r>
              <a:rPr dirty="0" lang="en-US"/>
              <a:t> Robert J. Van de Graaff </a:t>
            </a:r>
            <a:r>
              <a:rPr dirty="0" lang="en-US" err="1"/>
              <a:t>tomonidan</a:t>
            </a:r>
            <a:r>
              <a:rPr dirty="0" lang="en-US"/>
              <a:t> </a:t>
            </a:r>
            <a:r>
              <a:rPr dirty="0" lang="en-US" err="1"/>
              <a:t>ixtiro</a:t>
            </a:r>
            <a:r>
              <a:rPr dirty="0" lang="en-US"/>
              <a:t> </a:t>
            </a:r>
            <a:r>
              <a:rPr dirty="0" lang="en-US" err="1"/>
              <a:t>qilingan</a:t>
            </a:r>
            <a:r>
              <a:rPr dirty="0" lang="en-US"/>
              <a:t>.</a:t>
            </a:r>
          </a:p>
          <a:p>
            <a:pPr indent="0" marL="0">
              <a:buNone/>
            </a:pPr>
            <a:r>
              <a:rPr dirty="0" lang="en-US" err="1"/>
              <a:t>Uning</a:t>
            </a:r>
            <a:r>
              <a:rPr dirty="0" lang="en-US"/>
              <a:t> </a:t>
            </a:r>
            <a:r>
              <a:rPr dirty="0" lang="en-US" err="1"/>
              <a:t>asosiy</a:t>
            </a:r>
            <a:r>
              <a:rPr dirty="0" lang="en-US"/>
              <a:t> </a:t>
            </a:r>
            <a:r>
              <a:rPr dirty="0" lang="en-US" err="1"/>
              <a:t>maqsadi</a:t>
            </a:r>
            <a:r>
              <a:rPr dirty="0" lang="en-US"/>
              <a:t> </a:t>
            </a:r>
            <a:r>
              <a:rPr dirty="0" lang="en-US" err="1"/>
              <a:t>yuqori</a:t>
            </a:r>
            <a:r>
              <a:rPr dirty="0" lang="en-US"/>
              <a:t> </a:t>
            </a:r>
            <a:r>
              <a:rPr dirty="0" lang="en-US" err="1"/>
              <a:t>kuchlanish</a:t>
            </a:r>
            <a:r>
              <a:rPr dirty="0" lang="en-US"/>
              <a:t> </a:t>
            </a:r>
            <a:r>
              <a:rPr dirty="0" lang="en-US" err="1"/>
              <a:t>hosil</a:t>
            </a:r>
            <a:r>
              <a:rPr dirty="0" lang="en-US"/>
              <a:t> </a:t>
            </a:r>
            <a:r>
              <a:rPr dirty="0" lang="en-US" err="1"/>
              <a:t>qilib</a:t>
            </a:r>
            <a:r>
              <a:rPr dirty="0" lang="en-US"/>
              <a:t>, </a:t>
            </a:r>
            <a:r>
              <a:rPr dirty="0" lang="en-US" err="1"/>
              <a:t>yadro</a:t>
            </a:r>
            <a:r>
              <a:rPr dirty="0" lang="en-US"/>
              <a:t> </a:t>
            </a:r>
            <a:r>
              <a:rPr dirty="0" lang="en-US" err="1"/>
              <a:t>reaksiya</a:t>
            </a:r>
            <a:r>
              <a:rPr dirty="0" lang="en-US"/>
              <a:t> </a:t>
            </a:r>
            <a:r>
              <a:rPr dirty="0" lang="en-US" err="1"/>
              <a:t>tajribalarini</a:t>
            </a:r>
            <a:r>
              <a:rPr dirty="0" lang="en-US"/>
              <a:t> </a:t>
            </a:r>
            <a:r>
              <a:rPr dirty="0" lang="en-US" err="1"/>
              <a:t>o‘tkazish</a:t>
            </a:r>
            <a:r>
              <a:rPr dirty="0" lang="en-US"/>
              <a:t> </a:t>
            </a:r>
            <a:r>
              <a:rPr dirty="0" lang="en-US" err="1"/>
              <a:t>edi</a:t>
            </a:r>
            <a:r>
              <a:rPr dirty="0" lang="en-US"/>
              <a:t>.</a:t>
            </a:r>
          </a:p>
          <a:p>
            <a:pPr indent="0" marL="0">
              <a:buNone/>
            </a:pPr>
            <a:r>
              <a:rPr dirty="0" lang="en-US" err="1"/>
              <a:t>Dastlabki</a:t>
            </a:r>
            <a:r>
              <a:rPr dirty="0" lang="en-US"/>
              <a:t> </a:t>
            </a:r>
            <a:r>
              <a:rPr dirty="0" lang="en-US" err="1"/>
              <a:t>modellari</a:t>
            </a:r>
            <a:r>
              <a:rPr dirty="0" lang="en-US"/>
              <a:t> 80 kV dan </a:t>
            </a:r>
            <a:r>
              <a:rPr dirty="0" lang="en-US" err="1"/>
              <a:t>ortiq</a:t>
            </a:r>
            <a:r>
              <a:rPr dirty="0" lang="en-US"/>
              <a:t> </a:t>
            </a:r>
            <a:r>
              <a:rPr dirty="0" lang="en-US" err="1"/>
              <a:t>kuchlanish</a:t>
            </a:r>
            <a:r>
              <a:rPr dirty="0" lang="en-US"/>
              <a:t> </a:t>
            </a:r>
            <a:r>
              <a:rPr dirty="0" lang="en-US" err="1"/>
              <a:t>hosil</a:t>
            </a:r>
            <a:r>
              <a:rPr dirty="0" lang="en-US"/>
              <a:t> </a:t>
            </a:r>
            <a:r>
              <a:rPr dirty="0" lang="en-US" err="1"/>
              <a:t>qila</a:t>
            </a:r>
            <a:r>
              <a:rPr dirty="0" lang="en-US"/>
              <a:t> </a:t>
            </a:r>
            <a:r>
              <a:rPr dirty="0" lang="en-US" err="1"/>
              <a:t>olgan</a:t>
            </a:r>
            <a:r>
              <a:rPr dirty="0" lang="en-US"/>
              <a:t>.</a:t>
            </a:r>
          </a:p>
          <a:p>
            <a:pPr indent="0" marL="0">
              <a:buNone/>
            </a:pPr>
            <a:r>
              <a:rPr dirty="0" lang="en-US"/>
              <a:t>1933-yilda </a:t>
            </a:r>
            <a:r>
              <a:rPr dirty="0" lang="en-US" err="1"/>
              <a:t>MITda</a:t>
            </a:r>
            <a:r>
              <a:rPr dirty="0" lang="en-US"/>
              <a:t> </a:t>
            </a:r>
            <a:r>
              <a:rPr dirty="0" lang="en-US" err="1"/>
              <a:t>qurilgan</a:t>
            </a:r>
            <a:r>
              <a:rPr dirty="0" lang="en-US"/>
              <a:t> </a:t>
            </a:r>
            <a:r>
              <a:rPr dirty="0" lang="en-US" err="1"/>
              <a:t>ikki</a:t>
            </a:r>
            <a:r>
              <a:rPr dirty="0" lang="en-US"/>
              <a:t> </a:t>
            </a:r>
            <a:r>
              <a:rPr dirty="0" lang="en-US" err="1"/>
              <a:t>quvvatli</a:t>
            </a:r>
            <a:r>
              <a:rPr dirty="0" lang="en-US"/>
              <a:t> </a:t>
            </a:r>
            <a:r>
              <a:rPr dirty="0" lang="en-US" err="1"/>
              <a:t>tizim</a:t>
            </a:r>
            <a:r>
              <a:rPr dirty="0" lang="en-US"/>
              <a:t> 1,5 MV </a:t>
            </a:r>
            <a:r>
              <a:rPr dirty="0" lang="en-US" err="1"/>
              <a:t>kuchlanishgacha</a:t>
            </a:r>
            <a:r>
              <a:rPr dirty="0" lang="en-US"/>
              <a:t> </a:t>
            </a:r>
            <a:r>
              <a:rPr dirty="0" lang="en-US" err="1"/>
              <a:t>yetgan</a:t>
            </a:r>
            <a:r>
              <a:rPr dirty="0" lang="en-US"/>
              <a:t>.</a:t>
            </a:r>
          </a:p>
          <a:p>
            <a:pPr indent="0" marL="0">
              <a:buNone/>
            </a:pPr>
            <a:r>
              <a:rPr dirty="0" lang="en-US" err="1"/>
              <a:t>Keyinchalik</a:t>
            </a:r>
            <a:r>
              <a:rPr dirty="0" lang="en-US"/>
              <a:t>, </a:t>
            </a:r>
            <a:r>
              <a:rPr dirty="0" lang="en-US" err="1"/>
              <a:t>kuchlanishni</a:t>
            </a:r>
            <a:r>
              <a:rPr dirty="0" lang="en-US"/>
              <a:t> </a:t>
            </a:r>
            <a:r>
              <a:rPr dirty="0" lang="en-US" err="1"/>
              <a:t>ko‘paytirish</a:t>
            </a:r>
            <a:r>
              <a:rPr dirty="0" lang="en-US"/>
              <a:t> </a:t>
            </a:r>
            <a:r>
              <a:rPr dirty="0" lang="en-US" err="1"/>
              <a:t>maqsadida</a:t>
            </a:r>
            <a:r>
              <a:rPr dirty="0" lang="en-US"/>
              <a:t>  Van de Graaff </a:t>
            </a:r>
            <a:r>
              <a:rPr dirty="0" lang="en-US" err="1"/>
              <a:t>tizimlari</a:t>
            </a:r>
            <a:r>
              <a:rPr dirty="0" lang="en-US"/>
              <a:t> </a:t>
            </a:r>
            <a:r>
              <a:rPr dirty="0" lang="en-US" err="1"/>
              <a:t>ishlab</a:t>
            </a:r>
            <a:r>
              <a:rPr dirty="0" lang="en-US"/>
              <a:t> </a:t>
            </a:r>
            <a:r>
              <a:rPr dirty="0" lang="en-US" err="1"/>
              <a:t>chiqilgan</a:t>
            </a:r>
            <a:r>
              <a:rPr dirty="0" lang="en-US"/>
              <a:t>.</a:t>
            </a:r>
            <a:endParaRPr dirty="0" lang="ru-RU"/>
          </a:p>
        </p:txBody>
      </p:sp>
      <p:pic>
        <p:nvPicPr>
          <p:cNvPr id="2097159" name="Picture 2" descr="Robert Van de Graaff - Bhamwiki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8241366" y="1325655"/>
            <a:ext cx="2856940" cy="3581400"/>
          </a:xfrm>
          <a:prstGeom prst="rect"/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0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139365" y="0"/>
            <a:ext cx="7791022" cy="6858000"/>
          </a:xfrm>
          <a:prstGeom prst="rect"/>
        </p:spPr>
      </p:pic>
      <p:sp>
        <p:nvSpPr>
          <p:cNvPr id="1048602" name="TextBox 4"/>
          <p:cNvSpPr txBox="1"/>
          <p:nvPr/>
        </p:nvSpPr>
        <p:spPr>
          <a:xfrm>
            <a:off x="7637929" y="142546"/>
            <a:ext cx="2904565" cy="624840"/>
          </a:xfrm>
          <a:prstGeom prst="rect"/>
          <a:solidFill>
            <a:schemeClr val="bg2"/>
          </a:solidFill>
        </p:spPr>
        <p:txBody>
          <a:bodyPr wrap="square">
            <a:spAutoFit/>
          </a:bodyPr>
          <a:p>
            <a:r>
              <a:rPr dirty="0" lang="en-US" err="1"/>
              <a:t>yuqori</a:t>
            </a:r>
            <a:r>
              <a:rPr dirty="0" lang="en-US"/>
              <a:t> </a:t>
            </a:r>
            <a:r>
              <a:rPr dirty="0" lang="en-US" err="1"/>
              <a:t>kuchlanishli</a:t>
            </a:r>
            <a:r>
              <a:rPr dirty="0" lang="en-US"/>
              <a:t> terminal</a:t>
            </a:r>
            <a:endParaRPr dirty="0" lang="ru-RU"/>
          </a:p>
        </p:txBody>
      </p:sp>
      <p:sp>
        <p:nvSpPr>
          <p:cNvPr id="1048603" name="TextBox 6"/>
          <p:cNvSpPr txBox="1"/>
          <p:nvPr/>
        </p:nvSpPr>
        <p:spPr>
          <a:xfrm>
            <a:off x="7838865" y="1043041"/>
            <a:ext cx="4225303" cy="369332"/>
          </a:xfrm>
          <a:prstGeom prst="rect"/>
          <a:solidFill>
            <a:schemeClr val="bg2"/>
          </a:solidFill>
        </p:spPr>
        <p:txBody>
          <a:bodyPr wrap="square">
            <a:spAutoFit/>
          </a:bodyPr>
          <a:p>
            <a:r>
              <a:rPr dirty="0" lang="en-US" err="1"/>
              <a:t>Musbat</a:t>
            </a:r>
            <a:r>
              <a:rPr dirty="0" lang="en-US"/>
              <a:t> ion </a:t>
            </a:r>
            <a:r>
              <a:rPr dirty="0" lang="en-US" err="1"/>
              <a:t>manbai</a:t>
            </a:r>
            <a:endParaRPr dirty="0" lang="ru-RU"/>
          </a:p>
        </p:txBody>
      </p:sp>
      <p:sp>
        <p:nvSpPr>
          <p:cNvPr id="1048604" name="TextBox 8"/>
          <p:cNvSpPr txBox="1"/>
          <p:nvPr/>
        </p:nvSpPr>
        <p:spPr>
          <a:xfrm>
            <a:off x="8027895" y="3429000"/>
            <a:ext cx="4164105" cy="369332"/>
          </a:xfrm>
          <a:prstGeom prst="rect"/>
          <a:solidFill>
            <a:schemeClr val="bg2"/>
          </a:solidFill>
        </p:spPr>
        <p:txBody>
          <a:bodyPr wrap="square">
            <a:spAutoFit/>
          </a:bodyPr>
          <a:p>
            <a:r>
              <a:rPr dirty="0" lang="en-US" err="1"/>
              <a:t>Tezlatish</a:t>
            </a:r>
            <a:r>
              <a:rPr dirty="0" lang="en-US"/>
              <a:t> </a:t>
            </a:r>
            <a:r>
              <a:rPr dirty="0" lang="en-US" err="1"/>
              <a:t>trubkasi</a:t>
            </a:r>
            <a:endParaRPr dirty="0" lang="ru-RU"/>
          </a:p>
        </p:txBody>
      </p:sp>
      <p:sp>
        <p:nvSpPr>
          <p:cNvPr id="1048605" name="TextBox 10"/>
          <p:cNvSpPr txBox="1"/>
          <p:nvPr/>
        </p:nvSpPr>
        <p:spPr>
          <a:xfrm>
            <a:off x="7538501" y="5143500"/>
            <a:ext cx="3469341" cy="369332"/>
          </a:xfrm>
          <a:prstGeom prst="rect"/>
          <a:solidFill>
            <a:schemeClr val="bg2"/>
          </a:solidFill>
        </p:spPr>
        <p:txBody>
          <a:bodyPr wrap="square">
            <a:spAutoFit/>
          </a:bodyPr>
          <a:p>
            <a:r>
              <a:rPr dirty="0" lang="en-US" err="1"/>
              <a:t>Harakatlantiruvchi</a:t>
            </a:r>
            <a:r>
              <a:rPr dirty="0" lang="en-US"/>
              <a:t> generator</a:t>
            </a:r>
            <a:endParaRPr dirty="0" lang="ru-RU"/>
          </a:p>
        </p:txBody>
      </p:sp>
      <p:sp>
        <p:nvSpPr>
          <p:cNvPr id="1048606" name="TextBox 12"/>
          <p:cNvSpPr txBox="1"/>
          <p:nvPr/>
        </p:nvSpPr>
        <p:spPr>
          <a:xfrm>
            <a:off x="8342352" y="4101584"/>
            <a:ext cx="1609166" cy="891541"/>
          </a:xfrm>
          <a:prstGeom prst="rect"/>
          <a:solidFill>
            <a:schemeClr val="bg2"/>
          </a:solidFill>
        </p:spPr>
        <p:txBody>
          <a:bodyPr wrap="square">
            <a:spAutoFit/>
          </a:bodyPr>
          <a:p>
            <a:r>
              <a:rPr dirty="0" lang="en-US" err="1"/>
              <a:t>Zamin</a:t>
            </a:r>
            <a:r>
              <a:rPr dirty="0" lang="en-US"/>
              <a:t> </a:t>
            </a:r>
            <a:r>
              <a:rPr dirty="0" lang="en-US" err="1"/>
              <a:t>yerga</a:t>
            </a:r>
            <a:r>
              <a:rPr dirty="0" lang="en-US"/>
              <a:t> </a:t>
            </a:r>
            <a:r>
              <a:rPr dirty="0" lang="en-US" err="1"/>
              <a:t>ulangan</a:t>
            </a:r>
            <a:r>
              <a:rPr dirty="0" lang="en-US"/>
              <a:t> </a:t>
            </a:r>
            <a:r>
              <a:rPr dirty="0" lang="en-US" err="1"/>
              <a:t>qatlam</a:t>
            </a:r>
            <a:endParaRPr dirty="0" lang="ru-RU"/>
          </a:p>
        </p:txBody>
      </p:sp>
      <p:sp>
        <p:nvSpPr>
          <p:cNvPr id="1048607" name="TextBox 14"/>
          <p:cNvSpPr txBox="1"/>
          <p:nvPr/>
        </p:nvSpPr>
        <p:spPr>
          <a:xfrm>
            <a:off x="7399548" y="6000750"/>
            <a:ext cx="2551970" cy="646331"/>
          </a:xfrm>
          <a:prstGeom prst="rect"/>
          <a:solidFill>
            <a:schemeClr val="bg2"/>
          </a:solidFill>
        </p:spPr>
        <p:txBody>
          <a:bodyPr wrap="square">
            <a:spAutoFit/>
          </a:bodyPr>
          <a:p>
            <a:r>
              <a:rPr dirty="0" lang="en-US" err="1"/>
              <a:t>Nishon</a:t>
            </a:r>
            <a:r>
              <a:rPr dirty="0" lang="en-US"/>
              <a:t> ( </a:t>
            </a:r>
            <a:r>
              <a:rPr dirty="0" lang="en-US" err="1"/>
              <a:t>Zarrachalar</a:t>
            </a:r>
            <a:r>
              <a:rPr dirty="0" lang="en-US"/>
              <a:t> </a:t>
            </a:r>
            <a:r>
              <a:rPr dirty="0" lang="en-US" err="1"/>
              <a:t>uriladigan</a:t>
            </a:r>
            <a:r>
              <a:rPr dirty="0" lang="en-US"/>
              <a:t> joy)</a:t>
            </a:r>
            <a:endParaRPr dirty="0" lang="ru-RU"/>
          </a:p>
        </p:txBody>
      </p:sp>
      <p:sp>
        <p:nvSpPr>
          <p:cNvPr id="1048608" name="TextBox 16"/>
          <p:cNvSpPr txBox="1"/>
          <p:nvPr/>
        </p:nvSpPr>
        <p:spPr>
          <a:xfrm>
            <a:off x="2079812" y="5611016"/>
            <a:ext cx="2712641" cy="646331"/>
          </a:xfrm>
          <a:prstGeom prst="rect"/>
          <a:solidFill>
            <a:schemeClr val="bg2"/>
          </a:solidFill>
        </p:spPr>
        <p:txBody>
          <a:bodyPr wrap="square">
            <a:spAutoFit/>
          </a:bodyPr>
          <a:p>
            <a:r>
              <a:rPr dirty="0" lang="en-US" err="1"/>
              <a:t>Boshqariladigan</a:t>
            </a:r>
            <a:r>
              <a:rPr dirty="0" lang="en-US"/>
              <a:t> </a:t>
            </a:r>
            <a:r>
              <a:rPr dirty="0" lang="en-US" err="1"/>
              <a:t>purkash</a:t>
            </a:r>
            <a:r>
              <a:rPr dirty="0" lang="en-US"/>
              <a:t> </a:t>
            </a:r>
            <a:r>
              <a:rPr dirty="0" lang="en-US" err="1"/>
              <a:t>kuchlanish</a:t>
            </a:r>
            <a:endParaRPr dirty="0" lang="ru-RU"/>
          </a:p>
        </p:txBody>
      </p:sp>
      <p:sp>
        <p:nvSpPr>
          <p:cNvPr id="1048609" name="TextBox 18"/>
          <p:cNvSpPr txBox="1"/>
          <p:nvPr/>
        </p:nvSpPr>
        <p:spPr>
          <a:xfrm>
            <a:off x="3064703" y="4563249"/>
            <a:ext cx="1744453" cy="646331"/>
          </a:xfrm>
          <a:prstGeom prst="rect"/>
          <a:solidFill>
            <a:schemeClr val="bg2"/>
          </a:solidFill>
        </p:spPr>
        <p:txBody>
          <a:bodyPr wrap="square">
            <a:spAutoFit/>
          </a:bodyPr>
          <a:p>
            <a:r>
              <a:rPr dirty="0" lang="en-US" err="1"/>
              <a:t>Purkash</a:t>
            </a:r>
            <a:r>
              <a:rPr dirty="0" lang="en-US"/>
              <a:t> </a:t>
            </a:r>
            <a:r>
              <a:rPr dirty="0" lang="en-US" err="1"/>
              <a:t>nuqtasi</a:t>
            </a:r>
            <a:endParaRPr dirty="0" lang="ru-RU"/>
          </a:p>
        </p:txBody>
      </p:sp>
      <p:sp>
        <p:nvSpPr>
          <p:cNvPr id="1048610" name="TextBox 20"/>
          <p:cNvSpPr txBox="1"/>
          <p:nvPr/>
        </p:nvSpPr>
        <p:spPr>
          <a:xfrm>
            <a:off x="2079812" y="2914829"/>
            <a:ext cx="2393576" cy="624839"/>
          </a:xfrm>
          <a:prstGeom prst="rect"/>
          <a:solidFill>
            <a:schemeClr val="bg2"/>
          </a:solidFill>
        </p:spPr>
        <p:txBody>
          <a:bodyPr wrap="square">
            <a:spAutoFit/>
          </a:bodyPr>
          <a:p>
            <a:r>
              <a:rPr dirty="0" lang="en-US" err="1"/>
              <a:t>Zaryad</a:t>
            </a:r>
            <a:r>
              <a:rPr dirty="0" lang="en-US"/>
              <a:t> </a:t>
            </a:r>
            <a:r>
              <a:rPr dirty="0" lang="en-US" err="1"/>
              <a:t>tashuvchi</a:t>
            </a:r>
            <a:r>
              <a:rPr dirty="0" lang="en-US"/>
              <a:t> </a:t>
            </a:r>
            <a:r>
              <a:rPr dirty="0" lang="en-US" err="1"/>
              <a:t>lenta</a:t>
            </a:r>
            <a:endParaRPr dirty="0" lang="ru-RU"/>
          </a:p>
        </p:txBody>
      </p:sp>
      <p:sp>
        <p:nvSpPr>
          <p:cNvPr id="1048611" name="TextBox 22"/>
          <p:cNvSpPr txBox="1"/>
          <p:nvPr/>
        </p:nvSpPr>
        <p:spPr>
          <a:xfrm>
            <a:off x="1873623" y="1952120"/>
            <a:ext cx="2599765" cy="646331"/>
          </a:xfrm>
          <a:prstGeom prst="rect"/>
          <a:solidFill>
            <a:schemeClr val="bg2"/>
          </a:solidFill>
        </p:spPr>
        <p:txBody>
          <a:bodyPr wrap="square">
            <a:spAutoFit/>
          </a:bodyPr>
          <a:p>
            <a:r>
              <a:rPr dirty="0" lang="en-US" err="1"/>
              <a:t>Zaryadni</a:t>
            </a:r>
            <a:r>
              <a:rPr dirty="0" lang="en-US"/>
              <a:t> </a:t>
            </a:r>
            <a:r>
              <a:rPr dirty="0" lang="en-US" err="1"/>
              <a:t>olib</a:t>
            </a:r>
            <a:r>
              <a:rPr dirty="0" lang="en-US"/>
              <a:t> </a:t>
            </a:r>
            <a:r>
              <a:rPr dirty="0" lang="en-US" err="1"/>
              <a:t>tashlovchi</a:t>
            </a:r>
            <a:r>
              <a:rPr dirty="0" lang="en-US"/>
              <a:t> </a:t>
            </a:r>
            <a:r>
              <a:rPr dirty="0" lang="en-US" err="1"/>
              <a:t>nuqtalar</a:t>
            </a:r>
            <a:endParaRPr dirty="0" lang="ru-RU"/>
          </a:p>
        </p:txBody>
      </p:sp>
      <p:sp>
        <p:nvSpPr>
          <p:cNvPr id="1048612" name="TextBox 24"/>
          <p:cNvSpPr txBox="1"/>
          <p:nvPr/>
        </p:nvSpPr>
        <p:spPr>
          <a:xfrm>
            <a:off x="2079812" y="442423"/>
            <a:ext cx="2599765" cy="646331"/>
          </a:xfrm>
          <a:prstGeom prst="rect"/>
          <a:solidFill>
            <a:schemeClr val="bg2"/>
          </a:solidFill>
        </p:spPr>
        <p:txBody>
          <a:bodyPr wrap="square">
            <a:spAutoFit/>
          </a:bodyPr>
          <a:p>
            <a:r>
              <a:rPr dirty="0" lang="en-US" err="1"/>
              <a:t>Bosim</a:t>
            </a:r>
            <a:r>
              <a:rPr dirty="0" lang="en-US"/>
              <a:t> </a:t>
            </a:r>
            <a:r>
              <a:rPr dirty="0" lang="en-US" err="1"/>
              <a:t>ostidagi</a:t>
            </a:r>
            <a:r>
              <a:rPr dirty="0" lang="en-US"/>
              <a:t> </a:t>
            </a:r>
            <a:r>
              <a:rPr dirty="0" lang="en-US" err="1"/>
              <a:t>konteyner</a:t>
            </a:r>
            <a:endParaRPr dirty="0"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TextBox 3"/>
          <p:cNvSpPr txBox="1"/>
          <p:nvPr/>
        </p:nvSpPr>
        <p:spPr>
          <a:xfrm>
            <a:off x="1063301" y="713016"/>
            <a:ext cx="4329953" cy="4091940"/>
          </a:xfrm>
          <a:prstGeom prst="rect"/>
          <a:noFill/>
        </p:spPr>
        <p:txBody>
          <a:bodyPr wrap="square">
            <a:spAutoFit/>
          </a:bodyPr>
          <a:p>
            <a:r>
              <a:rPr dirty="0" lang="en-US"/>
              <a:t>1. High-voltage terminal (</a:t>
            </a:r>
            <a:r>
              <a:rPr dirty="0" lang="en-US" err="1"/>
              <a:t>Yuqori</a:t>
            </a:r>
            <a:r>
              <a:rPr dirty="0" lang="en-US"/>
              <a:t> </a:t>
            </a:r>
            <a:r>
              <a:rPr dirty="0" lang="en-US" err="1"/>
              <a:t>kuchlanishli</a:t>
            </a:r>
            <a:r>
              <a:rPr dirty="0" lang="en-US"/>
              <a:t> terminal)</a:t>
            </a:r>
          </a:p>
          <a:p>
            <a:endParaRPr dirty="0" lang="en-US"/>
          </a:p>
          <a:p>
            <a:r>
              <a:rPr dirty="0" lang="en-US"/>
              <a:t>Bu </a:t>
            </a:r>
            <a:r>
              <a:rPr dirty="0" lang="en-US" err="1"/>
              <a:t>sferik</a:t>
            </a:r>
            <a:r>
              <a:rPr dirty="0" lang="en-US"/>
              <a:t> </a:t>
            </a:r>
            <a:r>
              <a:rPr dirty="0" lang="en-US" err="1"/>
              <a:t>shakldagi</a:t>
            </a:r>
            <a:r>
              <a:rPr dirty="0" lang="en-US"/>
              <a:t> </a:t>
            </a:r>
            <a:r>
              <a:rPr dirty="0" lang="en-US" err="1"/>
              <a:t>metall</a:t>
            </a:r>
            <a:r>
              <a:rPr dirty="0" lang="en-US"/>
              <a:t> </a:t>
            </a:r>
            <a:r>
              <a:rPr dirty="0" lang="en-US" err="1"/>
              <a:t>kapsula</a:t>
            </a:r>
            <a:r>
              <a:rPr dirty="0" lang="en-US"/>
              <a:t> </a:t>
            </a:r>
            <a:r>
              <a:rPr dirty="0" lang="en-US" err="1"/>
              <a:t>bo‘lib</a:t>
            </a:r>
            <a:r>
              <a:rPr dirty="0" lang="en-US"/>
              <a:t>, </a:t>
            </a:r>
            <a:r>
              <a:rPr dirty="0" lang="en-US" err="1"/>
              <a:t>zaryadlar</a:t>
            </a:r>
            <a:r>
              <a:rPr dirty="0" lang="en-US"/>
              <a:t> </a:t>
            </a:r>
            <a:r>
              <a:rPr dirty="0" lang="en-US" err="1"/>
              <a:t>aynan</a:t>
            </a:r>
            <a:r>
              <a:rPr dirty="0" lang="en-US"/>
              <a:t> </a:t>
            </a:r>
            <a:r>
              <a:rPr dirty="0" lang="en-US" err="1"/>
              <a:t>shu</a:t>
            </a:r>
            <a:r>
              <a:rPr dirty="0" lang="en-US"/>
              <a:t> </a:t>
            </a:r>
            <a:r>
              <a:rPr dirty="0" lang="en-US" err="1"/>
              <a:t>yerda</a:t>
            </a:r>
            <a:r>
              <a:rPr dirty="0" lang="en-US"/>
              <a:t> </a:t>
            </a:r>
            <a:r>
              <a:rPr dirty="0" lang="en-US" err="1"/>
              <a:t>to‘planadi</a:t>
            </a:r>
            <a:r>
              <a:rPr dirty="0" lang="en-US"/>
              <a:t>. </a:t>
            </a:r>
            <a:r>
              <a:rPr dirty="0" lang="en-US" err="1"/>
              <a:t>Uning</a:t>
            </a:r>
            <a:r>
              <a:rPr dirty="0" lang="en-US"/>
              <a:t> </a:t>
            </a:r>
            <a:r>
              <a:rPr dirty="0" lang="en-US" err="1"/>
              <a:t>sirtida</a:t>
            </a:r>
            <a:r>
              <a:rPr dirty="0" lang="en-US"/>
              <a:t> </a:t>
            </a:r>
            <a:r>
              <a:rPr dirty="0" lang="en-US" err="1"/>
              <a:t>kuchli</a:t>
            </a:r>
            <a:r>
              <a:rPr dirty="0" lang="en-US"/>
              <a:t> </a:t>
            </a:r>
            <a:r>
              <a:rPr dirty="0" lang="en-US" err="1"/>
              <a:t>elektrostatik</a:t>
            </a:r>
            <a:r>
              <a:rPr dirty="0" lang="en-US"/>
              <a:t> </a:t>
            </a:r>
            <a:r>
              <a:rPr dirty="0" lang="en-US" err="1"/>
              <a:t>maydon</a:t>
            </a:r>
            <a:r>
              <a:rPr dirty="0" lang="en-US"/>
              <a:t> </a:t>
            </a:r>
            <a:r>
              <a:rPr dirty="0" lang="en-US" err="1"/>
              <a:t>hosil</a:t>
            </a:r>
            <a:r>
              <a:rPr dirty="0" lang="en-US"/>
              <a:t> </a:t>
            </a:r>
            <a:r>
              <a:rPr dirty="0" lang="en-US" err="1"/>
              <a:t>bo‘ladi</a:t>
            </a:r>
            <a:r>
              <a:rPr dirty="0" lang="en-US"/>
              <a:t>. </a:t>
            </a:r>
            <a:r>
              <a:rPr dirty="0" lang="en-US" err="1"/>
              <a:t>Tezlatish</a:t>
            </a:r>
            <a:r>
              <a:rPr dirty="0" lang="en-US"/>
              <a:t> </a:t>
            </a:r>
            <a:r>
              <a:rPr dirty="0" lang="en-US" err="1"/>
              <a:t>aynan</a:t>
            </a:r>
            <a:r>
              <a:rPr dirty="0" lang="en-US"/>
              <a:t> </a:t>
            </a:r>
            <a:r>
              <a:rPr dirty="0" lang="en-US" err="1"/>
              <a:t>shu</a:t>
            </a:r>
            <a:r>
              <a:rPr dirty="0" lang="en-US"/>
              <a:t> </a:t>
            </a:r>
            <a:r>
              <a:rPr dirty="0" lang="en-US" err="1"/>
              <a:t>kuchlanish</a:t>
            </a:r>
            <a:r>
              <a:rPr dirty="0" lang="en-US"/>
              <a:t> </a:t>
            </a:r>
            <a:r>
              <a:rPr dirty="0" lang="en-US" err="1"/>
              <a:t>bilan</a:t>
            </a:r>
            <a:r>
              <a:rPr dirty="0" lang="en-US"/>
              <a:t> </a:t>
            </a:r>
            <a:r>
              <a:rPr dirty="0" lang="en-US" err="1"/>
              <a:t>amalga</a:t>
            </a:r>
            <a:r>
              <a:rPr dirty="0" lang="en-US"/>
              <a:t> </a:t>
            </a:r>
            <a:r>
              <a:rPr dirty="0" lang="en-US" err="1"/>
              <a:t>oshiriladi</a:t>
            </a:r>
            <a:r>
              <a:rPr dirty="0" lang="en-US"/>
              <a:t>.</a:t>
            </a:r>
          </a:p>
          <a:p>
            <a:endParaRPr dirty="0" lang="en-US"/>
          </a:p>
          <a:p>
            <a:r>
              <a:rPr dirty="0" lang="en-US"/>
              <a:t>2. Positive ion source (</a:t>
            </a:r>
            <a:r>
              <a:rPr dirty="0" lang="en-US" err="1"/>
              <a:t>Musbat</a:t>
            </a:r>
            <a:r>
              <a:rPr dirty="0" lang="en-US"/>
              <a:t> ion </a:t>
            </a:r>
            <a:r>
              <a:rPr dirty="0" lang="en-US" err="1"/>
              <a:t>manbai</a:t>
            </a:r>
            <a:r>
              <a:rPr dirty="0" lang="en-US"/>
              <a:t>)</a:t>
            </a:r>
          </a:p>
          <a:p>
            <a:endParaRPr dirty="0" lang="en-US"/>
          </a:p>
          <a:p>
            <a:r>
              <a:rPr dirty="0" lang="en-US"/>
              <a:t>Bu </a:t>
            </a:r>
            <a:r>
              <a:rPr dirty="0" lang="en-US" err="1"/>
              <a:t>joyda</a:t>
            </a:r>
            <a:r>
              <a:rPr dirty="0" lang="en-US"/>
              <a:t> </a:t>
            </a:r>
            <a:r>
              <a:rPr dirty="0" lang="en-US" err="1"/>
              <a:t>ionlar</a:t>
            </a:r>
            <a:r>
              <a:rPr dirty="0" lang="en-US"/>
              <a:t> (</a:t>
            </a:r>
            <a:r>
              <a:rPr dirty="0" lang="en-US" err="1"/>
              <a:t>masalan</a:t>
            </a:r>
            <a:r>
              <a:rPr dirty="0" lang="en-US"/>
              <a:t>, </a:t>
            </a:r>
            <a:r>
              <a:rPr dirty="0" lang="en-US" err="1"/>
              <a:t>protonlar</a:t>
            </a:r>
            <a:r>
              <a:rPr dirty="0" lang="en-US"/>
              <a:t> </a:t>
            </a:r>
            <a:r>
              <a:rPr dirty="0" lang="en-US" err="1"/>
              <a:t>yoki</a:t>
            </a:r>
            <a:r>
              <a:rPr dirty="0" lang="en-US"/>
              <a:t> </a:t>
            </a:r>
            <a:r>
              <a:rPr dirty="0" lang="en-US" err="1"/>
              <a:t>boshqa</a:t>
            </a:r>
            <a:r>
              <a:rPr dirty="0" lang="en-US"/>
              <a:t> </a:t>
            </a:r>
            <a:r>
              <a:rPr dirty="0" lang="en-US" err="1"/>
              <a:t>zarralar</a:t>
            </a:r>
            <a:r>
              <a:rPr dirty="0" lang="en-US"/>
              <a:t>) </a:t>
            </a:r>
            <a:r>
              <a:rPr dirty="0" lang="en-US" err="1"/>
              <a:t>hosil</a:t>
            </a:r>
            <a:r>
              <a:rPr dirty="0" lang="en-US"/>
              <a:t> </a:t>
            </a:r>
            <a:r>
              <a:rPr dirty="0" lang="en-US" err="1"/>
              <a:t>qilinadi</a:t>
            </a:r>
            <a:r>
              <a:rPr dirty="0" lang="en-US"/>
              <a:t>. </a:t>
            </a:r>
            <a:r>
              <a:rPr dirty="0" lang="en-US" err="1"/>
              <a:t>Ular</a:t>
            </a:r>
            <a:r>
              <a:rPr dirty="0" lang="en-US"/>
              <a:t> </a:t>
            </a:r>
            <a:r>
              <a:rPr dirty="0" lang="en-US" err="1"/>
              <a:t>yuqori</a:t>
            </a:r>
            <a:r>
              <a:rPr dirty="0" lang="en-US"/>
              <a:t> </a:t>
            </a:r>
            <a:r>
              <a:rPr dirty="0" lang="en-US" err="1"/>
              <a:t>kuchlanish</a:t>
            </a:r>
            <a:r>
              <a:rPr dirty="0" lang="en-US"/>
              <a:t> </a:t>
            </a:r>
            <a:r>
              <a:rPr dirty="0" lang="en-US" err="1"/>
              <a:t>orqali</a:t>
            </a:r>
            <a:r>
              <a:rPr dirty="0" lang="en-US"/>
              <a:t> </a:t>
            </a:r>
            <a:r>
              <a:rPr dirty="0" lang="en-US" err="1"/>
              <a:t>pastga</a:t>
            </a:r>
            <a:r>
              <a:rPr dirty="0" lang="en-US"/>
              <a:t> </a:t>
            </a:r>
            <a:r>
              <a:rPr dirty="0" lang="en-US" err="1"/>
              <a:t>qarab</a:t>
            </a:r>
            <a:r>
              <a:rPr dirty="0" lang="en-US"/>
              <a:t> </a:t>
            </a:r>
            <a:r>
              <a:rPr dirty="0" lang="en-US" err="1"/>
              <a:t>tezlatiladi</a:t>
            </a:r>
            <a:r>
              <a:rPr dirty="0" lang="en-US"/>
              <a:t>.</a:t>
            </a:r>
            <a:endParaRPr dirty="0" lang="ru-RU"/>
          </a:p>
        </p:txBody>
      </p:sp>
      <p:sp>
        <p:nvSpPr>
          <p:cNvPr id="1048614" name="TextBox 5"/>
          <p:cNvSpPr txBox="1"/>
          <p:nvPr/>
        </p:nvSpPr>
        <p:spPr>
          <a:xfrm>
            <a:off x="6463553" y="584661"/>
            <a:ext cx="4580965" cy="4091940"/>
          </a:xfrm>
          <a:prstGeom prst="rect"/>
          <a:noFill/>
        </p:spPr>
        <p:txBody>
          <a:bodyPr wrap="square">
            <a:spAutoFit/>
          </a:bodyPr>
          <a:p>
            <a:r>
              <a:rPr dirty="0" lang="en-US"/>
              <a:t>3. Acceleration tube (</a:t>
            </a:r>
            <a:r>
              <a:rPr dirty="0" lang="en-US" err="1"/>
              <a:t>Tezlatish</a:t>
            </a:r>
            <a:r>
              <a:rPr dirty="0" lang="en-US"/>
              <a:t> </a:t>
            </a:r>
            <a:r>
              <a:rPr dirty="0" lang="en-US" err="1"/>
              <a:t>trubkasi</a:t>
            </a:r>
            <a:r>
              <a:rPr dirty="0" lang="en-US"/>
              <a:t>)</a:t>
            </a:r>
          </a:p>
          <a:p>
            <a:endParaRPr dirty="0" lang="en-US"/>
          </a:p>
          <a:p>
            <a:r>
              <a:rPr dirty="0" lang="en-US" err="1"/>
              <a:t>Ionlar</a:t>
            </a:r>
            <a:r>
              <a:rPr dirty="0" lang="en-US"/>
              <a:t> </a:t>
            </a:r>
            <a:r>
              <a:rPr dirty="0" lang="en-US" err="1"/>
              <a:t>yuqori</a:t>
            </a:r>
            <a:r>
              <a:rPr dirty="0" lang="en-US"/>
              <a:t> </a:t>
            </a:r>
            <a:r>
              <a:rPr dirty="0" lang="en-US" err="1"/>
              <a:t>kuchlanishli</a:t>
            </a:r>
            <a:r>
              <a:rPr dirty="0" lang="en-US"/>
              <a:t> </a:t>
            </a:r>
            <a:r>
              <a:rPr dirty="0" lang="en-US" err="1"/>
              <a:t>terminaldan</a:t>
            </a:r>
            <a:r>
              <a:rPr dirty="0" lang="en-US"/>
              <a:t> </a:t>
            </a:r>
            <a:r>
              <a:rPr dirty="0" lang="en-US" err="1"/>
              <a:t>nishon</a:t>
            </a:r>
            <a:r>
              <a:rPr dirty="0" lang="en-US"/>
              <a:t> </a:t>
            </a:r>
            <a:r>
              <a:rPr dirty="0" lang="en-US" err="1"/>
              <a:t>tomon</a:t>
            </a:r>
            <a:r>
              <a:rPr dirty="0" lang="en-US"/>
              <a:t> </a:t>
            </a:r>
            <a:r>
              <a:rPr dirty="0" lang="en-US" err="1"/>
              <a:t>bu</a:t>
            </a:r>
            <a:r>
              <a:rPr dirty="0" lang="en-US"/>
              <a:t> </a:t>
            </a:r>
            <a:r>
              <a:rPr dirty="0" lang="en-US" err="1"/>
              <a:t>trubka</a:t>
            </a:r>
            <a:r>
              <a:rPr dirty="0" lang="en-US"/>
              <a:t> </a:t>
            </a:r>
            <a:r>
              <a:rPr dirty="0" lang="en-US" err="1"/>
              <a:t>orqali</a:t>
            </a:r>
            <a:r>
              <a:rPr dirty="0" lang="en-US"/>
              <a:t> </a:t>
            </a:r>
            <a:r>
              <a:rPr dirty="0" lang="en-US" err="1"/>
              <a:t>harakatlanadi</a:t>
            </a:r>
            <a:r>
              <a:rPr dirty="0" lang="en-US"/>
              <a:t>. </a:t>
            </a:r>
            <a:r>
              <a:rPr dirty="0" lang="en-US" err="1"/>
              <a:t>Trubka</a:t>
            </a:r>
            <a:r>
              <a:rPr dirty="0" lang="en-US"/>
              <a:t> </a:t>
            </a:r>
            <a:r>
              <a:rPr dirty="0" lang="en-US" err="1"/>
              <a:t>ichida</a:t>
            </a:r>
            <a:r>
              <a:rPr dirty="0" lang="en-US"/>
              <a:t> </a:t>
            </a:r>
            <a:r>
              <a:rPr dirty="0" lang="en-US" err="1"/>
              <a:t>elektr</a:t>
            </a:r>
            <a:r>
              <a:rPr dirty="0" lang="en-US"/>
              <a:t> </a:t>
            </a:r>
            <a:r>
              <a:rPr dirty="0" lang="en-US" err="1"/>
              <a:t>maydon</a:t>
            </a:r>
            <a:r>
              <a:rPr dirty="0" lang="en-US"/>
              <a:t> </a:t>
            </a:r>
            <a:r>
              <a:rPr dirty="0" lang="en-US" err="1"/>
              <a:t>mavjud</a:t>
            </a:r>
            <a:r>
              <a:rPr dirty="0" lang="en-US"/>
              <a:t> </a:t>
            </a:r>
            <a:r>
              <a:rPr dirty="0" lang="en-US" err="1"/>
              <a:t>bo‘lib</a:t>
            </a:r>
            <a:r>
              <a:rPr dirty="0" lang="en-US"/>
              <a:t>, </a:t>
            </a:r>
            <a:r>
              <a:rPr dirty="0" lang="en-US" err="1"/>
              <a:t>zarralar</a:t>
            </a:r>
            <a:r>
              <a:rPr dirty="0" lang="en-US"/>
              <a:t> </a:t>
            </a:r>
            <a:r>
              <a:rPr dirty="0" lang="en-US" err="1"/>
              <a:t>shu</a:t>
            </a:r>
            <a:r>
              <a:rPr dirty="0" lang="en-US"/>
              <a:t> </a:t>
            </a:r>
            <a:r>
              <a:rPr dirty="0" lang="en-US" err="1"/>
              <a:t>maydon</a:t>
            </a:r>
            <a:r>
              <a:rPr dirty="0" lang="en-US"/>
              <a:t> </a:t>
            </a:r>
            <a:r>
              <a:rPr dirty="0" lang="en-US" err="1"/>
              <a:t>ta’sirida</a:t>
            </a:r>
            <a:r>
              <a:rPr dirty="0" lang="en-US"/>
              <a:t> </a:t>
            </a:r>
            <a:r>
              <a:rPr dirty="0" lang="en-US" err="1"/>
              <a:t>tezlashadi</a:t>
            </a:r>
            <a:r>
              <a:rPr dirty="0" lang="en-US"/>
              <a:t>.</a:t>
            </a:r>
          </a:p>
          <a:p>
            <a:endParaRPr dirty="0" lang="en-US"/>
          </a:p>
          <a:p>
            <a:r>
              <a:rPr dirty="0" lang="en-US"/>
              <a:t>4. Ground plane (</a:t>
            </a:r>
            <a:r>
              <a:rPr dirty="0" lang="en-US" err="1"/>
              <a:t>Zamin</a:t>
            </a:r>
            <a:r>
              <a:rPr dirty="0" lang="en-US"/>
              <a:t> – </a:t>
            </a:r>
            <a:r>
              <a:rPr dirty="0" lang="en-US" err="1"/>
              <a:t>yerga</a:t>
            </a:r>
            <a:r>
              <a:rPr dirty="0" lang="en-US"/>
              <a:t> </a:t>
            </a:r>
            <a:r>
              <a:rPr dirty="0" lang="en-US" err="1"/>
              <a:t>ulangan</a:t>
            </a:r>
            <a:r>
              <a:rPr dirty="0" lang="en-US"/>
              <a:t> </a:t>
            </a:r>
            <a:r>
              <a:rPr dirty="0" lang="en-US" err="1"/>
              <a:t>qatlam</a:t>
            </a:r>
            <a:r>
              <a:rPr dirty="0" lang="en-US"/>
              <a:t>)</a:t>
            </a:r>
          </a:p>
          <a:p>
            <a:endParaRPr dirty="0" lang="en-US"/>
          </a:p>
          <a:p>
            <a:r>
              <a:rPr dirty="0" lang="en-US" err="1"/>
              <a:t>Tezlatgichning</a:t>
            </a:r>
            <a:r>
              <a:rPr dirty="0" lang="en-US"/>
              <a:t> </a:t>
            </a:r>
            <a:r>
              <a:rPr dirty="0" lang="en-US" err="1"/>
              <a:t>pastki</a:t>
            </a:r>
            <a:r>
              <a:rPr dirty="0" lang="en-US"/>
              <a:t> </a:t>
            </a:r>
            <a:r>
              <a:rPr dirty="0" lang="en-US" err="1"/>
              <a:t>qismida</a:t>
            </a:r>
            <a:r>
              <a:rPr dirty="0" lang="en-US"/>
              <a:t> </a:t>
            </a:r>
            <a:r>
              <a:rPr dirty="0" lang="en-US" err="1"/>
              <a:t>joylashgan</a:t>
            </a:r>
            <a:r>
              <a:rPr dirty="0" lang="en-US"/>
              <a:t> </a:t>
            </a:r>
            <a:r>
              <a:rPr dirty="0" lang="en-US" err="1"/>
              <a:t>yerga</a:t>
            </a:r>
            <a:r>
              <a:rPr dirty="0" lang="en-US"/>
              <a:t> </a:t>
            </a:r>
            <a:r>
              <a:rPr dirty="0" lang="en-US" err="1"/>
              <a:t>ulangan</a:t>
            </a:r>
            <a:r>
              <a:rPr dirty="0" lang="en-US"/>
              <a:t> </a:t>
            </a:r>
            <a:r>
              <a:rPr dirty="0" lang="en-US" err="1"/>
              <a:t>qatlam</a:t>
            </a:r>
            <a:r>
              <a:rPr dirty="0" lang="en-US"/>
              <a:t>. Bu </a:t>
            </a:r>
            <a:r>
              <a:rPr dirty="0" lang="en-US" err="1"/>
              <a:t>yer</a:t>
            </a:r>
            <a:r>
              <a:rPr dirty="0" lang="en-US"/>
              <a:t> </a:t>
            </a:r>
            <a:r>
              <a:rPr dirty="0" lang="en-US" err="1"/>
              <a:t>ionlar</a:t>
            </a:r>
            <a:r>
              <a:rPr dirty="0" lang="en-US"/>
              <a:t> </a:t>
            </a:r>
            <a:r>
              <a:rPr dirty="0" lang="en-US" err="1"/>
              <a:t>harakatini</a:t>
            </a:r>
            <a:r>
              <a:rPr dirty="0" lang="en-US"/>
              <a:t> </a:t>
            </a:r>
            <a:r>
              <a:rPr dirty="0" lang="en-US" err="1"/>
              <a:t>tugatadigan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zamin</a:t>
            </a:r>
            <a:r>
              <a:rPr dirty="0" lang="en-US"/>
              <a:t> </a:t>
            </a:r>
            <a:r>
              <a:rPr dirty="0" lang="en-US" err="1"/>
              <a:t>sifatida</a:t>
            </a:r>
            <a:r>
              <a:rPr dirty="0" lang="en-US"/>
              <a:t> </a:t>
            </a:r>
            <a:r>
              <a:rPr dirty="0" lang="en-US" err="1"/>
              <a:t>xizmat</a:t>
            </a:r>
            <a:r>
              <a:rPr dirty="0" lang="en-US"/>
              <a:t> </a:t>
            </a:r>
            <a:r>
              <a:rPr dirty="0" lang="en-US" err="1"/>
              <a:t>qiladigan</a:t>
            </a:r>
            <a:r>
              <a:rPr dirty="0" lang="en-US"/>
              <a:t> </a:t>
            </a:r>
            <a:r>
              <a:rPr dirty="0" lang="en-US" err="1"/>
              <a:t>qismdir</a:t>
            </a:r>
            <a:r>
              <a:rPr dirty="0" lang="en-US"/>
              <a:t>.</a:t>
            </a:r>
            <a:endParaRPr dirty="0" lang="ru-RU"/>
          </a:p>
        </p:txBody>
      </p:sp>
      <p:sp>
        <p:nvSpPr>
          <p:cNvPr id="1048615" name="TextBox 7"/>
          <p:cNvSpPr txBox="1"/>
          <p:nvPr/>
        </p:nvSpPr>
        <p:spPr>
          <a:xfrm>
            <a:off x="3415553" y="4868853"/>
            <a:ext cx="6096000" cy="1158240"/>
          </a:xfrm>
          <a:prstGeom prst="rect"/>
          <a:noFill/>
        </p:spPr>
        <p:txBody>
          <a:bodyPr wrap="square">
            <a:spAutoFit/>
          </a:bodyPr>
          <a:p>
            <a:r>
              <a:rPr dirty="0" lang="en-US"/>
              <a:t>5. Driving motor (</a:t>
            </a:r>
            <a:r>
              <a:rPr dirty="0" lang="en-US" err="1"/>
              <a:t>Harakatlantiruvchi</a:t>
            </a:r>
            <a:r>
              <a:rPr dirty="0" lang="en-US"/>
              <a:t> motor)</a:t>
            </a:r>
          </a:p>
          <a:p>
            <a:endParaRPr dirty="0" lang="en-US"/>
          </a:p>
          <a:p>
            <a:r>
              <a:rPr dirty="0" lang="en-US"/>
              <a:t>Bu motor </a:t>
            </a:r>
            <a:r>
              <a:rPr dirty="0" lang="en-US" err="1"/>
              <a:t>zaryad</a:t>
            </a:r>
            <a:r>
              <a:rPr dirty="0" lang="en-US"/>
              <a:t> </a:t>
            </a:r>
            <a:r>
              <a:rPr dirty="0" lang="en-US" err="1"/>
              <a:t>tashuvchi</a:t>
            </a:r>
            <a:r>
              <a:rPr dirty="0" lang="en-US"/>
              <a:t> </a:t>
            </a:r>
            <a:r>
              <a:rPr dirty="0" lang="en-US" err="1"/>
              <a:t>lentani</a:t>
            </a:r>
            <a:r>
              <a:rPr dirty="0" lang="en-US"/>
              <a:t> </a:t>
            </a:r>
            <a:r>
              <a:rPr dirty="0" lang="en-US" err="1"/>
              <a:t>aylantirib</a:t>
            </a:r>
            <a:r>
              <a:rPr dirty="0" lang="en-US"/>
              <a:t> </a:t>
            </a:r>
            <a:r>
              <a:rPr dirty="0" lang="en-US" err="1"/>
              <a:t>turadi</a:t>
            </a:r>
            <a:r>
              <a:rPr dirty="0" lang="en-US"/>
              <a:t>. </a:t>
            </a:r>
            <a:r>
              <a:rPr dirty="0" lang="en-US" err="1"/>
              <a:t>Zaryadlar</a:t>
            </a:r>
            <a:r>
              <a:rPr dirty="0" lang="en-US"/>
              <a:t> </a:t>
            </a:r>
            <a:r>
              <a:rPr dirty="0" lang="en-US" err="1"/>
              <a:t>aynan</a:t>
            </a:r>
            <a:r>
              <a:rPr dirty="0" lang="en-US"/>
              <a:t> </a:t>
            </a:r>
            <a:r>
              <a:rPr dirty="0" lang="en-US" err="1"/>
              <a:t>ushbu</a:t>
            </a:r>
            <a:r>
              <a:rPr dirty="0" lang="en-US"/>
              <a:t> harakat </a:t>
            </a:r>
            <a:r>
              <a:rPr dirty="0" lang="en-US" err="1"/>
              <a:t>orqali</a:t>
            </a:r>
            <a:r>
              <a:rPr dirty="0" lang="en-US"/>
              <a:t> </a:t>
            </a:r>
            <a:r>
              <a:rPr dirty="0" lang="en-US" err="1"/>
              <a:t>yuqoriga</a:t>
            </a:r>
            <a:r>
              <a:rPr dirty="0" lang="en-US"/>
              <a:t> </a:t>
            </a:r>
            <a:r>
              <a:rPr dirty="0" lang="en-US" err="1"/>
              <a:t>yetkaziladi</a:t>
            </a:r>
            <a:r>
              <a:rPr dirty="0" lang="en-US"/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TextBox 3"/>
          <p:cNvSpPr txBox="1"/>
          <p:nvPr/>
        </p:nvSpPr>
        <p:spPr>
          <a:xfrm>
            <a:off x="1228164" y="624025"/>
            <a:ext cx="4733365" cy="3291841"/>
          </a:xfrm>
          <a:prstGeom prst="rect"/>
          <a:noFill/>
        </p:spPr>
        <p:txBody>
          <a:bodyPr wrap="square">
            <a:spAutoFit/>
          </a:bodyPr>
          <a:p>
            <a:endParaRPr dirty="0" lang="en-US"/>
          </a:p>
          <a:p>
            <a:r>
              <a:rPr dirty="0" lang="en-US"/>
              <a:t>6. Target (</a:t>
            </a:r>
            <a:r>
              <a:rPr dirty="0" lang="en-US" err="1"/>
              <a:t>Nishon</a:t>
            </a:r>
            <a:r>
              <a:rPr dirty="0" lang="en-US"/>
              <a:t>)</a:t>
            </a:r>
          </a:p>
          <a:p>
            <a:endParaRPr dirty="0" lang="en-US"/>
          </a:p>
          <a:p>
            <a:r>
              <a:rPr dirty="0" lang="en-US" err="1"/>
              <a:t>Tezlatilgan</a:t>
            </a:r>
            <a:r>
              <a:rPr dirty="0" lang="en-US"/>
              <a:t> </a:t>
            </a:r>
            <a:r>
              <a:rPr dirty="0" lang="en-US" err="1"/>
              <a:t>ionlar</a:t>
            </a:r>
            <a:r>
              <a:rPr dirty="0" lang="en-US"/>
              <a:t> </a:t>
            </a:r>
            <a:r>
              <a:rPr dirty="0" lang="en-US" err="1"/>
              <a:t>aynan</a:t>
            </a:r>
            <a:r>
              <a:rPr dirty="0" lang="en-US"/>
              <a:t> </a:t>
            </a:r>
            <a:r>
              <a:rPr dirty="0" lang="en-US" err="1"/>
              <a:t>shu</a:t>
            </a:r>
            <a:r>
              <a:rPr dirty="0" lang="en-US"/>
              <a:t> </a:t>
            </a:r>
            <a:r>
              <a:rPr dirty="0" lang="en-US" err="1"/>
              <a:t>joyga</a:t>
            </a:r>
            <a:r>
              <a:rPr dirty="0" lang="en-US"/>
              <a:t> </a:t>
            </a:r>
            <a:r>
              <a:rPr dirty="0" lang="en-US" err="1"/>
              <a:t>uriladi</a:t>
            </a:r>
            <a:r>
              <a:rPr dirty="0" lang="en-US"/>
              <a:t>. </a:t>
            </a:r>
            <a:r>
              <a:rPr dirty="0" lang="en-US" err="1"/>
              <a:t>Tajriba</a:t>
            </a:r>
            <a:r>
              <a:rPr dirty="0" lang="en-US"/>
              <a:t> </a:t>
            </a:r>
            <a:r>
              <a:rPr dirty="0" lang="en-US" err="1"/>
              <a:t>yoki</a:t>
            </a:r>
            <a:r>
              <a:rPr dirty="0" lang="en-US"/>
              <a:t> </a:t>
            </a:r>
            <a:r>
              <a:rPr dirty="0" lang="en-US" err="1"/>
              <a:t>tahlil</a:t>
            </a:r>
            <a:r>
              <a:rPr dirty="0" lang="en-US"/>
              <a:t> </a:t>
            </a:r>
            <a:r>
              <a:rPr dirty="0" lang="en-US" err="1"/>
              <a:t>natijalari</a:t>
            </a:r>
            <a:r>
              <a:rPr dirty="0" lang="en-US"/>
              <a:t> </a:t>
            </a:r>
            <a:r>
              <a:rPr dirty="0" lang="en-US" err="1"/>
              <a:t>nishondagi</a:t>
            </a:r>
            <a:r>
              <a:rPr dirty="0" lang="en-US"/>
              <a:t> </a:t>
            </a:r>
            <a:r>
              <a:rPr dirty="0" lang="en-US" err="1"/>
              <a:t>reaksiyalarga</a:t>
            </a:r>
            <a:r>
              <a:rPr dirty="0" lang="en-US"/>
              <a:t> </a:t>
            </a:r>
            <a:r>
              <a:rPr dirty="0" lang="en-US" err="1"/>
              <a:t>qarab</a:t>
            </a:r>
            <a:r>
              <a:rPr dirty="0" lang="en-US"/>
              <a:t> </a:t>
            </a:r>
            <a:r>
              <a:rPr dirty="0" lang="en-US" err="1"/>
              <a:t>o‘rganiladi</a:t>
            </a:r>
            <a:r>
              <a:rPr dirty="0" lang="en-US"/>
              <a:t>.</a:t>
            </a:r>
          </a:p>
          <a:p>
            <a:endParaRPr dirty="0" lang="en-US"/>
          </a:p>
          <a:p>
            <a:r>
              <a:rPr dirty="0" lang="en-US"/>
              <a:t>7. Controllable spray voltage (</a:t>
            </a:r>
            <a:r>
              <a:rPr dirty="0" lang="en-US" err="1"/>
              <a:t>Boshqariladigan</a:t>
            </a:r>
            <a:r>
              <a:rPr dirty="0" lang="en-US"/>
              <a:t> </a:t>
            </a:r>
            <a:r>
              <a:rPr dirty="0" lang="en-US" err="1"/>
              <a:t>purkash</a:t>
            </a:r>
            <a:r>
              <a:rPr dirty="0" lang="en-US"/>
              <a:t> </a:t>
            </a:r>
            <a:r>
              <a:rPr dirty="0" lang="en-US" err="1"/>
              <a:t>kuchlanishi</a:t>
            </a:r>
            <a:r>
              <a:rPr dirty="0" lang="en-US"/>
              <a:t>)</a:t>
            </a:r>
          </a:p>
          <a:p>
            <a:r>
              <a:rPr dirty="0" lang="en-US"/>
              <a:t>Bu </a:t>
            </a:r>
            <a:r>
              <a:rPr dirty="0" lang="en-US" err="1"/>
              <a:t>qurilma</a:t>
            </a:r>
            <a:r>
              <a:rPr dirty="0" lang="en-US"/>
              <a:t> </a:t>
            </a:r>
            <a:r>
              <a:rPr dirty="0" lang="en-US" err="1"/>
              <a:t>yordamida</a:t>
            </a:r>
            <a:r>
              <a:rPr dirty="0" lang="en-US"/>
              <a:t> </a:t>
            </a:r>
            <a:r>
              <a:rPr dirty="0" lang="en-US" err="1"/>
              <a:t>zaryadlar</a:t>
            </a:r>
            <a:r>
              <a:rPr dirty="0" lang="en-US"/>
              <a:t> </a:t>
            </a:r>
            <a:r>
              <a:rPr dirty="0" lang="en-US" err="1"/>
              <a:t>lentaga</a:t>
            </a:r>
            <a:r>
              <a:rPr dirty="0" lang="en-US"/>
              <a:t> </a:t>
            </a:r>
            <a:r>
              <a:rPr dirty="0" lang="en-US" err="1"/>
              <a:t>purkaladi</a:t>
            </a:r>
            <a:r>
              <a:rPr dirty="0" lang="en-US"/>
              <a:t> (</a:t>
            </a:r>
            <a:r>
              <a:rPr dirty="0" lang="en-US" err="1"/>
              <a:t>elektr</a:t>
            </a:r>
            <a:r>
              <a:rPr dirty="0" lang="en-US"/>
              <a:t> </a:t>
            </a:r>
            <a:r>
              <a:rPr dirty="0" lang="en-US" err="1"/>
              <a:t>zaryad</a:t>
            </a:r>
            <a:r>
              <a:rPr dirty="0" lang="en-US"/>
              <a:t> </a:t>
            </a:r>
            <a:r>
              <a:rPr dirty="0" lang="en-US" err="1"/>
              <a:t>hosil</a:t>
            </a:r>
            <a:r>
              <a:rPr dirty="0" lang="en-US"/>
              <a:t> </a:t>
            </a:r>
            <a:r>
              <a:rPr dirty="0" lang="en-US" err="1"/>
              <a:t>qilinadi</a:t>
            </a:r>
            <a:r>
              <a:rPr dirty="0" lang="en-US"/>
              <a:t>). </a:t>
            </a:r>
            <a:r>
              <a:rPr dirty="0" lang="en-US" err="1"/>
              <a:t>Kuchlanish</a:t>
            </a:r>
            <a:r>
              <a:rPr dirty="0" lang="en-US"/>
              <a:t> </a:t>
            </a:r>
            <a:r>
              <a:rPr dirty="0" lang="en-US" err="1"/>
              <a:t>miqdori</a:t>
            </a:r>
            <a:r>
              <a:rPr dirty="0" lang="en-US"/>
              <a:t> </a:t>
            </a:r>
            <a:r>
              <a:rPr dirty="0" lang="en-US" err="1"/>
              <a:t>nazorat</a:t>
            </a:r>
            <a:r>
              <a:rPr dirty="0" lang="en-US"/>
              <a:t> </a:t>
            </a:r>
            <a:r>
              <a:rPr dirty="0" lang="en-US" err="1"/>
              <a:t>qilinadi</a:t>
            </a:r>
            <a:r>
              <a:rPr dirty="0" lang="en-US"/>
              <a:t>.</a:t>
            </a:r>
          </a:p>
        </p:txBody>
      </p:sp>
      <p:sp>
        <p:nvSpPr>
          <p:cNvPr id="1048617" name="TextBox 5"/>
          <p:cNvSpPr txBox="1"/>
          <p:nvPr/>
        </p:nvSpPr>
        <p:spPr>
          <a:xfrm>
            <a:off x="6096000" y="796674"/>
            <a:ext cx="6096000" cy="5158740"/>
          </a:xfrm>
          <a:prstGeom prst="rect"/>
          <a:noFill/>
        </p:spPr>
        <p:txBody>
          <a:bodyPr wrap="square">
            <a:spAutoFit/>
          </a:bodyPr>
          <a:p>
            <a:r>
              <a:rPr dirty="0" lang="en-US"/>
              <a:t>8. Spray points (</a:t>
            </a:r>
            <a:r>
              <a:rPr dirty="0" lang="en-US" err="1"/>
              <a:t>Purkash</a:t>
            </a:r>
            <a:r>
              <a:rPr dirty="0" lang="en-US"/>
              <a:t> </a:t>
            </a:r>
            <a:r>
              <a:rPr dirty="0" lang="en-US" err="1"/>
              <a:t>nuqtalari</a:t>
            </a:r>
            <a:r>
              <a:rPr dirty="0" lang="en-US"/>
              <a:t>)</a:t>
            </a:r>
          </a:p>
          <a:p>
            <a:r>
              <a:rPr dirty="0" lang="en-US"/>
              <a:t>Bu </a:t>
            </a:r>
            <a:r>
              <a:rPr dirty="0" lang="en-US" err="1"/>
              <a:t>nuqtalarda</a:t>
            </a:r>
            <a:r>
              <a:rPr dirty="0" lang="en-US"/>
              <a:t> </a:t>
            </a:r>
            <a:r>
              <a:rPr dirty="0" lang="en-US" err="1"/>
              <a:t>zaryadlar</a:t>
            </a:r>
            <a:r>
              <a:rPr dirty="0" lang="en-US"/>
              <a:t> </a:t>
            </a:r>
            <a:r>
              <a:rPr dirty="0" lang="en-US" err="1"/>
              <a:t>lentaga</a:t>
            </a:r>
            <a:r>
              <a:rPr dirty="0" lang="en-US"/>
              <a:t> </a:t>
            </a:r>
            <a:r>
              <a:rPr dirty="0" lang="en-US" err="1"/>
              <a:t>o‘tkaziladi</a:t>
            </a:r>
            <a:r>
              <a:rPr dirty="0" lang="en-US"/>
              <a:t>. </a:t>
            </a:r>
            <a:r>
              <a:rPr dirty="0" lang="en-US" err="1"/>
              <a:t>Odatda</a:t>
            </a:r>
            <a:r>
              <a:rPr dirty="0" lang="en-US"/>
              <a:t> </a:t>
            </a:r>
            <a:r>
              <a:rPr dirty="0" lang="en-US" err="1"/>
              <a:t>metall</a:t>
            </a:r>
            <a:r>
              <a:rPr dirty="0" lang="en-US"/>
              <a:t> </a:t>
            </a:r>
            <a:r>
              <a:rPr dirty="0" lang="en-US" err="1"/>
              <a:t>ignalar</a:t>
            </a:r>
            <a:r>
              <a:rPr dirty="0" lang="en-US"/>
              <a:t> </a:t>
            </a:r>
            <a:r>
              <a:rPr dirty="0" lang="en-US" err="1"/>
              <a:t>shaklida</a:t>
            </a:r>
            <a:r>
              <a:rPr dirty="0" lang="en-US"/>
              <a:t> </a:t>
            </a:r>
            <a:r>
              <a:rPr dirty="0" lang="en-US" err="1"/>
              <a:t>bo‘ladi</a:t>
            </a:r>
            <a:r>
              <a:rPr dirty="0" lang="en-US"/>
              <a:t>.</a:t>
            </a:r>
          </a:p>
          <a:p>
            <a:endParaRPr dirty="0" lang="en-US"/>
          </a:p>
          <a:p>
            <a:r>
              <a:rPr dirty="0" lang="en-US"/>
              <a:t>9. Charge conveyor belt (</a:t>
            </a:r>
            <a:r>
              <a:rPr dirty="0" lang="en-US" err="1"/>
              <a:t>Zaryad</a:t>
            </a:r>
            <a:r>
              <a:rPr dirty="0" lang="en-US"/>
              <a:t> </a:t>
            </a:r>
            <a:r>
              <a:rPr dirty="0" lang="en-US" err="1"/>
              <a:t>tashuvchi</a:t>
            </a:r>
            <a:r>
              <a:rPr dirty="0" lang="en-US"/>
              <a:t> </a:t>
            </a:r>
            <a:r>
              <a:rPr dirty="0" lang="en-US" err="1"/>
              <a:t>lenta</a:t>
            </a:r>
            <a:r>
              <a:rPr dirty="0" lang="en-US"/>
              <a:t>)</a:t>
            </a:r>
          </a:p>
          <a:p>
            <a:r>
              <a:rPr dirty="0" lang="en-US" err="1"/>
              <a:t>Izolyatsion</a:t>
            </a:r>
            <a:r>
              <a:rPr dirty="0" lang="en-US"/>
              <a:t> </a:t>
            </a:r>
            <a:r>
              <a:rPr dirty="0" lang="en-US" err="1"/>
              <a:t>materialdan</a:t>
            </a:r>
            <a:r>
              <a:rPr dirty="0" lang="en-US"/>
              <a:t> </a:t>
            </a:r>
            <a:r>
              <a:rPr dirty="0" lang="en-US" err="1"/>
              <a:t>tayyorlangan</a:t>
            </a:r>
            <a:r>
              <a:rPr dirty="0" lang="en-US"/>
              <a:t> </a:t>
            </a:r>
            <a:r>
              <a:rPr dirty="0" lang="en-US" err="1"/>
              <a:t>lenta</a:t>
            </a:r>
            <a:r>
              <a:rPr dirty="0" lang="en-US"/>
              <a:t> </a:t>
            </a:r>
            <a:r>
              <a:rPr dirty="0" lang="en-US" err="1"/>
              <a:t>bo‘lib</a:t>
            </a:r>
            <a:r>
              <a:rPr dirty="0" lang="en-US"/>
              <a:t>, </a:t>
            </a:r>
            <a:r>
              <a:rPr dirty="0" lang="en-US" err="1"/>
              <a:t>zaryadlarni</a:t>
            </a:r>
            <a:r>
              <a:rPr dirty="0" lang="en-US"/>
              <a:t> </a:t>
            </a:r>
            <a:r>
              <a:rPr dirty="0" lang="en-US" err="1"/>
              <a:t>pastdan</a:t>
            </a:r>
            <a:r>
              <a:rPr dirty="0" lang="en-US"/>
              <a:t> </a:t>
            </a:r>
            <a:r>
              <a:rPr dirty="0" lang="en-US" err="1"/>
              <a:t>yuqoriga</a:t>
            </a:r>
            <a:r>
              <a:rPr dirty="0" lang="en-US"/>
              <a:t> </a:t>
            </a:r>
            <a:r>
              <a:rPr dirty="0" lang="en-US" err="1"/>
              <a:t>olib</a:t>
            </a:r>
            <a:r>
              <a:rPr dirty="0" lang="en-US"/>
              <a:t> </a:t>
            </a:r>
            <a:r>
              <a:rPr dirty="0" lang="en-US" err="1"/>
              <a:t>chiqadi</a:t>
            </a:r>
            <a:r>
              <a:rPr dirty="0" lang="en-US"/>
              <a:t>. </a:t>
            </a:r>
            <a:r>
              <a:rPr dirty="0" lang="en-US" err="1"/>
              <a:t>Dvigatel</a:t>
            </a:r>
            <a:r>
              <a:rPr dirty="0" lang="en-US"/>
              <a:t> </a:t>
            </a:r>
            <a:r>
              <a:rPr dirty="0" lang="en-US" err="1"/>
              <a:t>yordamida</a:t>
            </a:r>
            <a:r>
              <a:rPr dirty="0" lang="en-US"/>
              <a:t> </a:t>
            </a:r>
            <a:r>
              <a:rPr dirty="0" lang="en-US" err="1"/>
              <a:t>doimiy</a:t>
            </a:r>
            <a:r>
              <a:rPr dirty="0" lang="en-US"/>
              <a:t> </a:t>
            </a:r>
            <a:r>
              <a:rPr dirty="0" lang="en-US" err="1"/>
              <a:t>aylanib</a:t>
            </a:r>
            <a:r>
              <a:rPr dirty="0" lang="en-US"/>
              <a:t> </a:t>
            </a:r>
            <a:r>
              <a:rPr dirty="0" lang="en-US" err="1"/>
              <a:t>turadi</a:t>
            </a:r>
            <a:r>
              <a:rPr dirty="0" lang="en-US"/>
              <a:t>.</a:t>
            </a:r>
          </a:p>
          <a:p>
            <a:endParaRPr dirty="0" lang="en-US"/>
          </a:p>
          <a:p>
            <a:r>
              <a:rPr dirty="0" lang="en-US"/>
              <a:t>10. Charge remover points (</a:t>
            </a:r>
            <a:r>
              <a:rPr dirty="0" lang="en-US" err="1"/>
              <a:t>Zaryadni</a:t>
            </a:r>
            <a:r>
              <a:rPr dirty="0" lang="en-US"/>
              <a:t> </a:t>
            </a:r>
            <a:r>
              <a:rPr dirty="0" lang="en-US" err="1"/>
              <a:t>olib</a:t>
            </a:r>
            <a:r>
              <a:rPr dirty="0" lang="en-US"/>
              <a:t> </a:t>
            </a:r>
            <a:r>
              <a:rPr dirty="0" lang="en-US" err="1"/>
              <a:t>tashlovchi</a:t>
            </a:r>
            <a:r>
              <a:rPr dirty="0" lang="en-US"/>
              <a:t> </a:t>
            </a:r>
            <a:r>
              <a:rPr dirty="0" lang="en-US" err="1"/>
              <a:t>nuqtalar</a:t>
            </a:r>
            <a:r>
              <a:rPr dirty="0" lang="en-US"/>
              <a:t>)</a:t>
            </a:r>
          </a:p>
          <a:p>
            <a:r>
              <a:rPr dirty="0" lang="en-US" err="1"/>
              <a:t>Lenta</a:t>
            </a:r>
            <a:r>
              <a:rPr dirty="0" lang="en-US"/>
              <a:t> </a:t>
            </a:r>
            <a:r>
              <a:rPr dirty="0" lang="en-US" err="1"/>
              <a:t>yuqoriga</a:t>
            </a:r>
            <a:r>
              <a:rPr dirty="0" lang="en-US"/>
              <a:t> </a:t>
            </a:r>
            <a:r>
              <a:rPr dirty="0" lang="en-US" err="1"/>
              <a:t>chiqqach</a:t>
            </a:r>
            <a:r>
              <a:rPr dirty="0" lang="en-US"/>
              <a:t>, </a:t>
            </a:r>
            <a:r>
              <a:rPr dirty="0" lang="en-US" err="1"/>
              <a:t>zaryadlar</a:t>
            </a:r>
            <a:r>
              <a:rPr dirty="0" lang="en-US"/>
              <a:t> </a:t>
            </a:r>
            <a:r>
              <a:rPr dirty="0" lang="en-US" err="1"/>
              <a:t>bu</a:t>
            </a:r>
            <a:r>
              <a:rPr dirty="0" lang="en-US"/>
              <a:t> </a:t>
            </a:r>
            <a:r>
              <a:rPr dirty="0" lang="en-US" err="1"/>
              <a:t>nuqtalarda</a:t>
            </a:r>
            <a:r>
              <a:rPr dirty="0" lang="en-US"/>
              <a:t> </a:t>
            </a:r>
            <a:r>
              <a:rPr dirty="0" lang="en-US" err="1"/>
              <a:t>terminalga</a:t>
            </a:r>
            <a:r>
              <a:rPr dirty="0" lang="en-US"/>
              <a:t> </a:t>
            </a:r>
            <a:r>
              <a:rPr dirty="0" lang="en-US" err="1"/>
              <a:t>o‘tkaziladi</a:t>
            </a:r>
            <a:r>
              <a:rPr dirty="0" lang="en-US"/>
              <a:t>. </a:t>
            </a:r>
            <a:r>
              <a:rPr dirty="0" lang="en-US" err="1"/>
              <a:t>Ular</a:t>
            </a:r>
            <a:r>
              <a:rPr dirty="0" lang="en-US"/>
              <a:t> </a:t>
            </a:r>
            <a:r>
              <a:rPr dirty="0" lang="en-US" err="1"/>
              <a:t>orqali</a:t>
            </a:r>
            <a:r>
              <a:rPr dirty="0" lang="en-US"/>
              <a:t> </a:t>
            </a:r>
            <a:r>
              <a:rPr dirty="0" lang="en-US" err="1"/>
              <a:t>sfera</a:t>
            </a:r>
            <a:r>
              <a:rPr dirty="0" lang="en-US"/>
              <a:t> </a:t>
            </a:r>
            <a:r>
              <a:rPr dirty="0" lang="en-US" err="1"/>
              <a:t>zaryadlanadi</a:t>
            </a:r>
            <a:r>
              <a:rPr dirty="0" lang="en-US"/>
              <a:t>.</a:t>
            </a:r>
          </a:p>
          <a:p>
            <a:endParaRPr dirty="0" lang="en-US"/>
          </a:p>
          <a:p>
            <a:endParaRPr dirty="0" lang="en-US"/>
          </a:p>
          <a:p>
            <a:endParaRPr dirty="0" lang="en-US"/>
          </a:p>
          <a:p>
            <a:endParaRPr dirty="0" lang="en-US"/>
          </a:p>
          <a:p>
            <a:endParaRPr dirty="0" lang="en-US"/>
          </a:p>
          <a:p>
            <a:endParaRPr dirty="0" lang="en-US"/>
          </a:p>
        </p:txBody>
      </p:sp>
      <p:sp>
        <p:nvSpPr>
          <p:cNvPr id="1048618" name="TextBox 7"/>
          <p:cNvSpPr txBox="1"/>
          <p:nvPr/>
        </p:nvSpPr>
        <p:spPr>
          <a:xfrm>
            <a:off x="3048000" y="4756647"/>
            <a:ext cx="6096000" cy="1424940"/>
          </a:xfrm>
          <a:prstGeom prst="rect"/>
          <a:noFill/>
        </p:spPr>
        <p:txBody>
          <a:bodyPr wrap="square">
            <a:spAutoFit/>
          </a:bodyPr>
          <a:p>
            <a:r>
              <a:rPr dirty="0" lang="en-US"/>
              <a:t>11. Pressure tank (</a:t>
            </a:r>
            <a:r>
              <a:rPr dirty="0" lang="en-US" err="1"/>
              <a:t>Bosim</a:t>
            </a:r>
            <a:r>
              <a:rPr dirty="0" lang="en-US"/>
              <a:t> </a:t>
            </a:r>
            <a:r>
              <a:rPr dirty="0" lang="en-US" err="1"/>
              <a:t>ostidagi</a:t>
            </a:r>
            <a:r>
              <a:rPr dirty="0" lang="en-US"/>
              <a:t> </a:t>
            </a:r>
            <a:r>
              <a:rPr dirty="0" lang="en-US" err="1"/>
              <a:t>idish</a:t>
            </a:r>
            <a:r>
              <a:rPr dirty="0" lang="en-US"/>
              <a:t>)</a:t>
            </a:r>
          </a:p>
          <a:p>
            <a:endParaRPr dirty="0" lang="en-US"/>
          </a:p>
          <a:p>
            <a:r>
              <a:rPr dirty="0" lang="en-US" err="1"/>
              <a:t>Butun</a:t>
            </a:r>
            <a:r>
              <a:rPr dirty="0" lang="en-US"/>
              <a:t> </a:t>
            </a:r>
            <a:r>
              <a:rPr dirty="0" lang="en-US" err="1"/>
              <a:t>tizim</a:t>
            </a:r>
            <a:r>
              <a:rPr dirty="0" lang="en-US"/>
              <a:t> </a:t>
            </a:r>
            <a:r>
              <a:rPr dirty="0" lang="en-US" err="1"/>
              <a:t>bosim</a:t>
            </a:r>
            <a:r>
              <a:rPr dirty="0" lang="en-US"/>
              <a:t> </a:t>
            </a:r>
            <a:r>
              <a:rPr dirty="0" lang="en-US" err="1"/>
              <a:t>ostida</a:t>
            </a:r>
            <a:r>
              <a:rPr dirty="0" lang="en-US"/>
              <a:t> </a:t>
            </a:r>
            <a:r>
              <a:rPr dirty="0" lang="en-US" err="1"/>
              <a:t>saqlanadi</a:t>
            </a:r>
            <a:r>
              <a:rPr dirty="0" lang="en-US"/>
              <a:t> (</a:t>
            </a:r>
            <a:r>
              <a:rPr dirty="0" lang="en-US" err="1"/>
              <a:t>odatda</a:t>
            </a:r>
            <a:r>
              <a:rPr dirty="0" lang="en-US"/>
              <a:t> </a:t>
            </a:r>
            <a:r>
              <a:rPr dirty="0" lang="en-US" err="1"/>
              <a:t>gaz</a:t>
            </a:r>
            <a:r>
              <a:rPr dirty="0" lang="en-US"/>
              <a:t> </a:t>
            </a:r>
            <a:r>
              <a:rPr dirty="0" lang="en-US" err="1"/>
              <a:t>bilan</a:t>
            </a:r>
            <a:r>
              <a:rPr dirty="0" lang="en-US"/>
              <a:t> </a:t>
            </a:r>
            <a:r>
              <a:rPr dirty="0" lang="en-US" err="1"/>
              <a:t>to‘ldirilgan</a:t>
            </a:r>
            <a:r>
              <a:rPr dirty="0" lang="en-US"/>
              <a:t>), </a:t>
            </a:r>
            <a:r>
              <a:rPr dirty="0" lang="en-US" err="1"/>
              <a:t>bu</a:t>
            </a:r>
            <a:r>
              <a:rPr dirty="0" lang="en-US"/>
              <a:t> </a:t>
            </a:r>
            <a:r>
              <a:rPr dirty="0" lang="en-US" err="1"/>
              <a:t>esa</a:t>
            </a:r>
            <a:r>
              <a:rPr dirty="0" lang="en-US"/>
              <a:t> </a:t>
            </a:r>
            <a:r>
              <a:rPr dirty="0" lang="en-US" err="1"/>
              <a:t>yong‘in</a:t>
            </a:r>
            <a:r>
              <a:rPr dirty="0" lang="en-US"/>
              <a:t> </a:t>
            </a:r>
            <a:r>
              <a:rPr dirty="0" lang="en-US" err="1"/>
              <a:t>xavfini</a:t>
            </a:r>
            <a:r>
              <a:rPr dirty="0" lang="en-US"/>
              <a:t> </a:t>
            </a:r>
            <a:r>
              <a:rPr dirty="0" lang="en-US" err="1"/>
              <a:t>kamaytiradi</a:t>
            </a:r>
            <a:r>
              <a:rPr dirty="0" lang="en-US"/>
              <a:t> </a:t>
            </a:r>
            <a:r>
              <a:rPr dirty="0" lang="en-US" err="1"/>
              <a:t>va</a:t>
            </a:r>
            <a:r>
              <a:rPr dirty="0" lang="en-US"/>
              <a:t> </a:t>
            </a:r>
            <a:r>
              <a:rPr dirty="0" lang="en-US" err="1"/>
              <a:t>zaryadlarning</a:t>
            </a:r>
            <a:r>
              <a:rPr dirty="0" lang="en-US"/>
              <a:t> </a:t>
            </a:r>
            <a:r>
              <a:rPr dirty="0" lang="en-US" err="1"/>
              <a:t>to‘kilishining</a:t>
            </a:r>
            <a:r>
              <a:rPr dirty="0" lang="en-US"/>
              <a:t> </a:t>
            </a:r>
            <a:r>
              <a:rPr dirty="0" lang="en-US" err="1"/>
              <a:t>oldini</a:t>
            </a:r>
            <a:r>
              <a:rPr dirty="0" lang="en-US"/>
              <a:t> </a:t>
            </a:r>
            <a:r>
              <a:rPr dirty="0" lang="en-US" err="1"/>
              <a:t>oladi</a:t>
            </a:r>
            <a:endParaRPr dirty="0"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TextBox 4"/>
          <p:cNvSpPr txBox="1"/>
          <p:nvPr/>
        </p:nvSpPr>
        <p:spPr>
          <a:xfrm>
            <a:off x="1039906" y="1204010"/>
            <a:ext cx="6096000" cy="2491741"/>
          </a:xfrm>
          <a:prstGeom prst="rect"/>
          <a:noFill/>
        </p:spPr>
        <p:txBody>
          <a:bodyPr wrap="square">
            <a:spAutoFit/>
          </a:bodyPr>
          <a:p>
            <a:r>
              <a:rPr dirty="0" lang="ru-RU" err="1"/>
              <a:t>Asosiy</a:t>
            </a:r>
            <a:r>
              <a:rPr dirty="0" lang="ru-RU"/>
              <a:t> </a:t>
            </a:r>
            <a:r>
              <a:rPr dirty="0" lang="ru-RU" err="1"/>
              <a:t>tuzilishi</a:t>
            </a:r>
            <a:endParaRPr dirty="0" lang="ru-RU"/>
          </a:p>
          <a:p>
            <a:endParaRPr dirty="0" lang="ru-RU"/>
          </a:p>
          <a:p>
            <a:r>
              <a:rPr dirty="0" lang="ru-RU" err="1"/>
              <a:t>Zaryadlovchi</a:t>
            </a:r>
            <a:r>
              <a:rPr dirty="0" lang="ru-RU"/>
              <a:t> </a:t>
            </a:r>
            <a:r>
              <a:rPr dirty="0" lang="ru-RU" err="1"/>
              <a:t>lenta</a:t>
            </a:r>
            <a:r>
              <a:rPr dirty="0" lang="ru-RU"/>
              <a:t> (</a:t>
            </a:r>
            <a:r>
              <a:rPr dirty="0" lang="ru-RU" err="1"/>
              <a:t>odatda</a:t>
            </a:r>
            <a:r>
              <a:rPr dirty="0" lang="ru-RU"/>
              <a:t> </a:t>
            </a:r>
            <a:r>
              <a:rPr dirty="0" lang="ru-RU" err="1"/>
              <a:t>ipak</a:t>
            </a:r>
            <a:r>
              <a:rPr dirty="0" lang="ru-RU"/>
              <a:t>, </a:t>
            </a:r>
            <a:r>
              <a:rPr dirty="0" lang="ru-RU" err="1"/>
              <a:t>kauchuk</a:t>
            </a:r>
            <a:r>
              <a:rPr dirty="0" lang="ru-RU"/>
              <a:t> </a:t>
            </a:r>
            <a:r>
              <a:rPr dirty="0" lang="ru-RU" err="1"/>
              <a:t>yoki</a:t>
            </a:r>
            <a:r>
              <a:rPr dirty="0" lang="ru-RU"/>
              <a:t> </a:t>
            </a:r>
            <a:r>
              <a:rPr dirty="0" lang="ru-RU" err="1"/>
              <a:t>boshqa</a:t>
            </a:r>
            <a:r>
              <a:rPr dirty="0" lang="ru-RU"/>
              <a:t> </a:t>
            </a:r>
            <a:r>
              <a:rPr dirty="0" lang="ru-RU" err="1"/>
              <a:t>dielektrik</a:t>
            </a:r>
            <a:r>
              <a:rPr dirty="0" lang="ru-RU"/>
              <a:t> </a:t>
            </a:r>
            <a:r>
              <a:rPr dirty="0" lang="ru-RU" err="1"/>
              <a:t>materialdan</a:t>
            </a:r>
            <a:r>
              <a:rPr dirty="0" lang="ru-RU"/>
              <a:t>).</a:t>
            </a:r>
          </a:p>
          <a:p>
            <a:endParaRPr dirty="0" lang="ru-RU"/>
          </a:p>
          <a:p>
            <a:r>
              <a:rPr dirty="0" lang="ru-RU" err="1"/>
              <a:t>Havo</a:t>
            </a:r>
            <a:r>
              <a:rPr dirty="0" lang="ru-RU"/>
              <a:t> </a:t>
            </a:r>
            <a:r>
              <a:rPr dirty="0" lang="ru-RU" err="1"/>
              <a:t>bilan</a:t>
            </a:r>
            <a:r>
              <a:rPr dirty="0" lang="ru-RU"/>
              <a:t> </a:t>
            </a:r>
            <a:r>
              <a:rPr dirty="0" lang="ru-RU" err="1"/>
              <a:t>to‘ldirilgan</a:t>
            </a:r>
            <a:r>
              <a:rPr dirty="0" lang="ru-RU"/>
              <a:t> </a:t>
            </a:r>
            <a:r>
              <a:rPr dirty="0" lang="ru-RU" err="1"/>
              <a:t>sfera</a:t>
            </a:r>
            <a:r>
              <a:rPr dirty="0" lang="ru-RU"/>
              <a:t> (</a:t>
            </a:r>
            <a:r>
              <a:rPr dirty="0" lang="ru-RU" err="1"/>
              <a:t>kupa</a:t>
            </a:r>
            <a:r>
              <a:rPr dirty="0" lang="ru-RU"/>
              <a:t>, </a:t>
            </a:r>
            <a:r>
              <a:rPr dirty="0" lang="ru-RU" err="1"/>
              <a:t>kuchlanishni</a:t>
            </a:r>
            <a:r>
              <a:rPr dirty="0" lang="ru-RU"/>
              <a:t> </a:t>
            </a:r>
            <a:r>
              <a:rPr dirty="0" lang="ru-RU" err="1"/>
              <a:t>yig‘uvchi</a:t>
            </a:r>
            <a:r>
              <a:rPr dirty="0" lang="ru-RU"/>
              <a:t> </a:t>
            </a:r>
            <a:r>
              <a:rPr dirty="0" lang="ru-RU" err="1"/>
              <a:t>metall</a:t>
            </a:r>
            <a:r>
              <a:rPr dirty="0" lang="ru-RU"/>
              <a:t> </a:t>
            </a:r>
            <a:r>
              <a:rPr dirty="0" lang="ru-RU" err="1"/>
              <a:t>qobiq</a:t>
            </a:r>
            <a:r>
              <a:rPr dirty="0" lang="ru-RU"/>
              <a:t>).</a:t>
            </a:r>
          </a:p>
          <a:p>
            <a:endParaRPr dirty="0" lang="ru-RU"/>
          </a:p>
          <a:p>
            <a:r>
              <a:rPr dirty="0" lang="ru-RU" err="1"/>
              <a:t>Quyi</a:t>
            </a:r>
            <a:r>
              <a:rPr dirty="0" lang="ru-RU"/>
              <a:t> </a:t>
            </a:r>
            <a:r>
              <a:rPr dirty="0" lang="ru-RU" err="1"/>
              <a:t>va</a:t>
            </a:r>
            <a:r>
              <a:rPr dirty="0" lang="ru-RU"/>
              <a:t> </a:t>
            </a:r>
            <a:r>
              <a:rPr dirty="0" lang="ru-RU" err="1"/>
              <a:t>yuqori</a:t>
            </a:r>
            <a:r>
              <a:rPr dirty="0" lang="ru-RU"/>
              <a:t> </a:t>
            </a:r>
            <a:r>
              <a:rPr dirty="0" lang="ru-RU" err="1"/>
              <a:t>elektrodlar</a:t>
            </a:r>
            <a:r>
              <a:rPr dirty="0" lang="ru-RU"/>
              <a:t>, </a:t>
            </a:r>
            <a:r>
              <a:rPr dirty="0" lang="ru-RU" err="1"/>
              <a:t>elektrostatik</a:t>
            </a:r>
            <a:r>
              <a:rPr dirty="0" lang="ru-RU"/>
              <a:t> </a:t>
            </a:r>
            <a:r>
              <a:rPr dirty="0" lang="ru-RU" err="1"/>
              <a:t>zaryad</a:t>
            </a:r>
            <a:r>
              <a:rPr dirty="0" lang="ru-RU"/>
              <a:t> </a:t>
            </a:r>
            <a:r>
              <a:rPr dirty="0" lang="ru-RU" err="1"/>
              <a:t>ajratgichlar</a:t>
            </a:r>
            <a:r>
              <a:rPr dirty="0" lang="ru-RU"/>
              <a:t>.</a:t>
            </a:r>
          </a:p>
        </p:txBody>
      </p:sp>
      <p:pic>
        <p:nvPicPr>
          <p:cNvPr id="2097161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7808538" y="1262281"/>
            <a:ext cx="2832568" cy="3085602"/>
          </a:xfrm>
          <a:prstGeom prst="rect"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0" name="TextBox 3"/>
          <p:cNvSpPr txBox="1"/>
          <p:nvPr/>
        </p:nvSpPr>
        <p:spPr>
          <a:xfrm>
            <a:off x="1479177" y="954811"/>
            <a:ext cx="5602942" cy="4358640"/>
          </a:xfrm>
          <a:prstGeom prst="rect"/>
          <a:noFill/>
        </p:spPr>
        <p:txBody>
          <a:bodyPr wrap="square">
            <a:spAutoFit/>
          </a:bodyPr>
          <a:p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prinsipi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dirty="0"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Pastki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qismdagi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metall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cho‘tka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zaryadlarni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lentaga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triboelektrik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effekt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dirty="0"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Lenta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aylanish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zaryadlarni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yuqoridagi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metall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sferaga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chiqadi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Yuqorida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cho‘tka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sferaga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uzatiladi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Shu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tarzda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sferada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kuchlanish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to‘planadi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million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voltgacha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dirty="0"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Zaryadlangan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sfera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zarralarni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, proton, alfa-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kuchli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elektrostatik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maydon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tezlatadi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97162" name="Picture 2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7991755" y="954812"/>
            <a:ext cx="3016903" cy="4524314"/>
          </a:xfrm>
          <a:prstGeom prst="rect"/>
          <a:noFill/>
        </p:spPr>
      </p:pic>
    </p:spTree>
  </p:cSld>
  <p:clrMapOvr>
    <a:masterClrMapping/>
  </p:clrMapOvr>
</p:sld>
</file>

<file path=ppt/theme/_rels/theme1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lastClr="000000" val="windowText"/>
      </a:dk1>
      <a:lt1>
        <a:sysClr lastClr="FFFFFF" val="window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algn="tl" flip="none" sx="100000" sy="100000" tx="0" ty="0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r="13500000" dist="12700">
              <a:srgbClr val="000000">
                <a:alpha val="45000"/>
              </a:srgbClr>
            </a:innerShdw>
          </a:effectLst>
        </a:effectStyle>
        <a:effectStyle>
          <a:effectLst>
            <a:outerShdw blurRad="38100" dir="5400000" dist="254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Van-de-graaf generatori yangi avlodlari</dc:title>
  <dc:creator>Acer</dc:creator>
  <cp:lastModifiedBy>lenovo</cp:lastModifiedBy>
  <dcterms:created xsi:type="dcterms:W3CDTF">2025-05-05T21:13:43Z</dcterms:created>
  <dcterms:modified xsi:type="dcterms:W3CDTF">2025-05-14T09:01:37Z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8e9be53132514afc9d6278e8350319e4</vt:lpwstr>
  </property>
</Properties>
</file>