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11"/>
  </p:notesMasterIdLst>
  <p:sldIdLst>
    <p:sldId id="257" r:id="rId2"/>
    <p:sldId id="259" r:id="rId3"/>
    <p:sldId id="260" r:id="rId4"/>
    <p:sldId id="261" r:id="rId5"/>
    <p:sldId id="263" r:id="rId6"/>
    <p:sldId id="264" r:id="rId7"/>
    <p:sldId id="265" r:id="rId8"/>
    <p:sldId id="266" r:id="rId9"/>
    <p:sldId id="26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1E4325-DB9B-447C-82E0-A0CC97E2C6B5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A1094BB-8F4D-46E1-B4C6-38322E688BA9}">
      <dgm:prSet phldrT="[Текст]"/>
      <dgm:spPr/>
      <dgm:t>
        <a:bodyPr/>
        <a:lstStyle/>
        <a:p>
          <a:r>
            <a:rPr lang="uz-Latn-UZ" dirty="0">
              <a:solidFill>
                <a:schemeClr val="bg1"/>
              </a:solidFill>
            </a:rPr>
            <a:t>N</a:t>
          </a:r>
          <a:r>
            <a:rPr lang="uz-Cyrl-UZ" dirty="0">
              <a:solidFill>
                <a:schemeClr val="bg1"/>
              </a:solidFill>
            </a:rPr>
            <a:t>am tropik o’rmonlar</a:t>
          </a:r>
          <a:endParaRPr lang="ru-RU" dirty="0">
            <a:solidFill>
              <a:schemeClr val="bg1"/>
            </a:solidFill>
          </a:endParaRPr>
        </a:p>
      </dgm:t>
    </dgm:pt>
    <dgm:pt modelId="{4D8B1F2A-886F-4FBD-869E-8BE4954B64F7}" type="parTrans" cxnId="{3D836434-9490-4208-88A9-D747C8669A4B}">
      <dgm:prSet/>
      <dgm:spPr/>
      <dgm:t>
        <a:bodyPr/>
        <a:lstStyle/>
        <a:p>
          <a:endParaRPr lang="ru-RU"/>
        </a:p>
      </dgm:t>
    </dgm:pt>
    <dgm:pt modelId="{CF399D15-D65F-438D-B549-7A49B2E8305C}" type="sibTrans" cxnId="{3D836434-9490-4208-88A9-D747C8669A4B}">
      <dgm:prSet/>
      <dgm:spPr/>
      <dgm:t>
        <a:bodyPr/>
        <a:lstStyle/>
        <a:p>
          <a:endParaRPr lang="ru-RU"/>
        </a:p>
      </dgm:t>
    </dgm:pt>
    <dgm:pt modelId="{2A5E0071-D172-4FD2-AEBA-CE44A9B88752}">
      <dgm:prSet phldrT="[Текст]"/>
      <dgm:spPr/>
      <dgm:t>
        <a:bodyPr/>
        <a:lstStyle/>
        <a:p>
          <a:r>
            <a:rPr lang="uz-Latn-UZ" dirty="0">
              <a:solidFill>
                <a:schemeClr val="bg1"/>
              </a:solidFill>
            </a:rPr>
            <a:t>M</a:t>
          </a:r>
          <a:r>
            <a:rPr lang="uz-Cyrl-UZ" dirty="0">
              <a:solidFill>
                <a:schemeClr val="bg1"/>
              </a:solidFill>
            </a:rPr>
            <a:t>angra o’simliklari yoki nam tropik butazorlar</a:t>
          </a:r>
          <a:endParaRPr lang="ru-RU" dirty="0">
            <a:solidFill>
              <a:schemeClr val="bg1"/>
            </a:solidFill>
          </a:endParaRPr>
        </a:p>
      </dgm:t>
    </dgm:pt>
    <dgm:pt modelId="{2E9E1DFD-640B-42C8-8F58-4E00D02673E4}" type="parTrans" cxnId="{279457D4-81F0-46E8-BE81-51A069533F78}">
      <dgm:prSet/>
      <dgm:spPr/>
      <dgm:t>
        <a:bodyPr/>
        <a:lstStyle/>
        <a:p>
          <a:endParaRPr lang="ru-RU"/>
        </a:p>
      </dgm:t>
    </dgm:pt>
    <dgm:pt modelId="{ED7D8E0A-4236-49CC-A553-B5EBE9999A41}" type="sibTrans" cxnId="{279457D4-81F0-46E8-BE81-51A069533F78}">
      <dgm:prSet/>
      <dgm:spPr/>
      <dgm:t>
        <a:bodyPr/>
        <a:lstStyle/>
        <a:p>
          <a:endParaRPr lang="ru-RU"/>
        </a:p>
      </dgm:t>
    </dgm:pt>
    <dgm:pt modelId="{5E63CAF0-B014-4D81-8630-9166EBDFBC44}">
      <dgm:prSet phldrT="[Текст]"/>
      <dgm:spPr/>
      <dgm:t>
        <a:bodyPr/>
        <a:lstStyle/>
        <a:p>
          <a:r>
            <a:rPr lang="uz-Latn-UZ" dirty="0">
              <a:solidFill>
                <a:schemeClr val="bg1"/>
              </a:solidFill>
            </a:rPr>
            <a:t>Q</a:t>
          </a:r>
          <a:r>
            <a:rPr lang="uz-Cyrl-UZ" dirty="0">
              <a:solidFill>
                <a:schemeClr val="bg1"/>
              </a:solidFill>
            </a:rPr>
            <a:t>ishda yashil o’rmonlar va butazorlar</a:t>
          </a:r>
          <a:endParaRPr lang="ru-RU" dirty="0">
            <a:solidFill>
              <a:schemeClr val="bg1"/>
            </a:solidFill>
          </a:endParaRPr>
        </a:p>
      </dgm:t>
    </dgm:pt>
    <dgm:pt modelId="{D2BDDE84-5724-4E8E-985F-99D9816B15B1}" type="parTrans" cxnId="{DB5B5049-9470-4BC5-88BD-F1EB23612BC0}">
      <dgm:prSet/>
      <dgm:spPr/>
      <dgm:t>
        <a:bodyPr/>
        <a:lstStyle/>
        <a:p>
          <a:endParaRPr lang="ru-RU"/>
        </a:p>
      </dgm:t>
    </dgm:pt>
    <dgm:pt modelId="{B8F2C377-F516-4837-AD07-53171DDEA68B}" type="sibTrans" cxnId="{DB5B5049-9470-4BC5-88BD-F1EB23612BC0}">
      <dgm:prSet/>
      <dgm:spPr/>
      <dgm:t>
        <a:bodyPr/>
        <a:lstStyle/>
        <a:p>
          <a:endParaRPr lang="ru-RU"/>
        </a:p>
      </dgm:t>
    </dgm:pt>
    <dgm:pt modelId="{1F4E63D8-34EE-48FA-AFA0-892E6FBE3C71}">
      <dgm:prSet phldrT="[Текст]"/>
      <dgm:spPr/>
      <dgm:t>
        <a:bodyPr/>
        <a:lstStyle/>
        <a:p>
          <a:r>
            <a:rPr lang="uz-Latn-UZ" b="0" dirty="0">
              <a:solidFill>
                <a:schemeClr val="bg2">
                  <a:lumMod val="50000"/>
                </a:schemeClr>
              </a:solidFill>
            </a:rPr>
            <a:t>S</a:t>
          </a:r>
          <a:r>
            <a:rPr lang="uz-Cyrl-UZ" b="0" dirty="0">
              <a:solidFill>
                <a:schemeClr val="bg2">
                  <a:lumMod val="50000"/>
                </a:schemeClr>
              </a:solidFill>
            </a:rPr>
            <a:t>avannalar yoki qishda yashil kserofil o’tlar.</a:t>
          </a:r>
          <a:endParaRPr lang="ru-RU" b="0" dirty="0">
            <a:solidFill>
              <a:schemeClr val="bg2">
                <a:lumMod val="50000"/>
              </a:schemeClr>
            </a:solidFill>
          </a:endParaRPr>
        </a:p>
      </dgm:t>
    </dgm:pt>
    <dgm:pt modelId="{ACFD5E89-2910-4D5B-B4F2-36F2FD2E9C7B}" type="parTrans" cxnId="{61FD198D-5356-41B5-941C-C9309D9400D4}">
      <dgm:prSet/>
      <dgm:spPr/>
      <dgm:t>
        <a:bodyPr/>
        <a:lstStyle/>
        <a:p>
          <a:endParaRPr lang="ru-RU"/>
        </a:p>
      </dgm:t>
    </dgm:pt>
    <dgm:pt modelId="{818CDCCB-1445-4376-AD13-1ECB90FCDE37}" type="sibTrans" cxnId="{61FD198D-5356-41B5-941C-C9309D9400D4}">
      <dgm:prSet/>
      <dgm:spPr/>
      <dgm:t>
        <a:bodyPr/>
        <a:lstStyle/>
        <a:p>
          <a:endParaRPr lang="ru-RU"/>
        </a:p>
      </dgm:t>
    </dgm:pt>
    <dgm:pt modelId="{09C0F7C4-6C0A-462C-A70E-8F5171E0299F}">
      <dgm:prSet/>
      <dgm:spPr/>
    </dgm:pt>
    <dgm:pt modelId="{A07F2254-B8A5-4429-B8CD-DFE50154B64A}" type="parTrans" cxnId="{117C7707-0EFA-4DC8-9D11-3C48D67C5FEE}">
      <dgm:prSet/>
      <dgm:spPr/>
      <dgm:t>
        <a:bodyPr/>
        <a:lstStyle/>
        <a:p>
          <a:endParaRPr lang="ru-RU"/>
        </a:p>
      </dgm:t>
    </dgm:pt>
    <dgm:pt modelId="{106A45F4-05F5-4E41-8ACF-B1E78F3D765B}" type="sibTrans" cxnId="{117C7707-0EFA-4DC8-9D11-3C48D67C5FEE}">
      <dgm:prSet/>
      <dgm:spPr/>
      <dgm:t>
        <a:bodyPr/>
        <a:lstStyle/>
        <a:p>
          <a:endParaRPr lang="ru-RU"/>
        </a:p>
      </dgm:t>
    </dgm:pt>
    <dgm:pt modelId="{EE6EF2A8-58E8-44AD-AE02-E5403D488825}">
      <dgm:prSet/>
      <dgm:spPr/>
    </dgm:pt>
    <dgm:pt modelId="{5A9409B4-F003-4942-A186-8C09C940E173}" type="parTrans" cxnId="{2481210D-47D8-4C28-B139-CDDAA56D9EB4}">
      <dgm:prSet/>
      <dgm:spPr/>
      <dgm:t>
        <a:bodyPr/>
        <a:lstStyle/>
        <a:p>
          <a:endParaRPr lang="ru-RU"/>
        </a:p>
      </dgm:t>
    </dgm:pt>
    <dgm:pt modelId="{0154ECDE-D145-4968-B970-3E94FF1E59E8}" type="sibTrans" cxnId="{2481210D-47D8-4C28-B139-CDDAA56D9EB4}">
      <dgm:prSet/>
      <dgm:spPr/>
      <dgm:t>
        <a:bodyPr/>
        <a:lstStyle/>
        <a:p>
          <a:endParaRPr lang="ru-RU"/>
        </a:p>
      </dgm:t>
    </dgm:pt>
    <dgm:pt modelId="{B762A4F9-CC63-44A0-A571-20D53B113F7D}">
      <dgm:prSet/>
      <dgm:spPr/>
    </dgm:pt>
    <dgm:pt modelId="{0B1EBCD4-FEAF-42C1-9BC1-415D15E84AC2}" type="parTrans" cxnId="{40AB6AC6-E301-4FC4-AA1D-DD7733C9E66E}">
      <dgm:prSet/>
      <dgm:spPr/>
      <dgm:t>
        <a:bodyPr/>
        <a:lstStyle/>
        <a:p>
          <a:endParaRPr lang="ru-RU"/>
        </a:p>
      </dgm:t>
    </dgm:pt>
    <dgm:pt modelId="{7CAA0134-AA8B-44F0-AF1A-E02A55929FAD}" type="sibTrans" cxnId="{40AB6AC6-E301-4FC4-AA1D-DD7733C9E66E}">
      <dgm:prSet/>
      <dgm:spPr/>
      <dgm:t>
        <a:bodyPr/>
        <a:lstStyle/>
        <a:p>
          <a:endParaRPr lang="ru-RU"/>
        </a:p>
      </dgm:t>
    </dgm:pt>
    <dgm:pt modelId="{A4C26DFF-4E2C-4A17-A8BF-9990E40C26E4}">
      <dgm:prSet/>
      <dgm:spPr/>
    </dgm:pt>
    <dgm:pt modelId="{D0424262-9D03-4471-B8FD-8A9D160CE11A}" type="parTrans" cxnId="{86A0FAE6-0BCC-405A-8AAE-C5BA5F53BDC7}">
      <dgm:prSet/>
      <dgm:spPr/>
      <dgm:t>
        <a:bodyPr/>
        <a:lstStyle/>
        <a:p>
          <a:endParaRPr lang="ru-RU"/>
        </a:p>
      </dgm:t>
    </dgm:pt>
    <dgm:pt modelId="{2AB6EF2A-205C-4A45-9B28-CC9C3410E282}" type="sibTrans" cxnId="{86A0FAE6-0BCC-405A-8AAE-C5BA5F53BDC7}">
      <dgm:prSet/>
      <dgm:spPr/>
      <dgm:t>
        <a:bodyPr/>
        <a:lstStyle/>
        <a:p>
          <a:endParaRPr lang="ru-RU"/>
        </a:p>
      </dgm:t>
    </dgm:pt>
    <dgm:pt modelId="{B266DBEC-21FA-4844-8BB1-6BA5C2187C17}">
      <dgm:prSet/>
      <dgm:spPr/>
    </dgm:pt>
    <dgm:pt modelId="{7CAEFE4F-D659-48BF-A85C-95CA53D92BB1}" type="parTrans" cxnId="{9809C340-A971-4674-8F77-1F7B8FCB2896}">
      <dgm:prSet/>
      <dgm:spPr/>
      <dgm:t>
        <a:bodyPr/>
        <a:lstStyle/>
        <a:p>
          <a:endParaRPr lang="ru-RU"/>
        </a:p>
      </dgm:t>
    </dgm:pt>
    <dgm:pt modelId="{130DB546-A439-4424-A23C-D476055BD7CC}" type="sibTrans" cxnId="{9809C340-A971-4674-8F77-1F7B8FCB2896}">
      <dgm:prSet/>
      <dgm:spPr/>
      <dgm:t>
        <a:bodyPr/>
        <a:lstStyle/>
        <a:p>
          <a:endParaRPr lang="ru-RU"/>
        </a:p>
      </dgm:t>
    </dgm:pt>
    <dgm:pt modelId="{9421A04A-7675-4071-B4A0-62431F72B986}">
      <dgm:prSet/>
      <dgm:spPr/>
    </dgm:pt>
    <dgm:pt modelId="{BAA8BF01-D2B8-44EE-A3D0-B1CE8CCE3446}" type="parTrans" cxnId="{C2B37B43-0FBC-4781-8D4C-296AD611D9F8}">
      <dgm:prSet/>
      <dgm:spPr/>
      <dgm:t>
        <a:bodyPr/>
        <a:lstStyle/>
        <a:p>
          <a:endParaRPr lang="ru-RU"/>
        </a:p>
      </dgm:t>
    </dgm:pt>
    <dgm:pt modelId="{853A49C2-DE6D-46E0-BE97-A6D95AA5F816}" type="sibTrans" cxnId="{C2B37B43-0FBC-4781-8D4C-296AD611D9F8}">
      <dgm:prSet/>
      <dgm:spPr/>
      <dgm:t>
        <a:bodyPr/>
        <a:lstStyle/>
        <a:p>
          <a:endParaRPr lang="ru-RU"/>
        </a:p>
      </dgm:t>
    </dgm:pt>
    <dgm:pt modelId="{E8128F41-363B-488D-9529-8468801C7C9E}">
      <dgm:prSet/>
      <dgm:spPr/>
    </dgm:pt>
    <dgm:pt modelId="{2E1156D4-0E6B-4CA1-A215-75E23EBCE3AC}" type="parTrans" cxnId="{6177889A-8B28-4B97-95C2-385D52FDA426}">
      <dgm:prSet/>
      <dgm:spPr/>
      <dgm:t>
        <a:bodyPr/>
        <a:lstStyle/>
        <a:p>
          <a:endParaRPr lang="ru-RU"/>
        </a:p>
      </dgm:t>
    </dgm:pt>
    <dgm:pt modelId="{CF154843-1D7B-4E0F-A49D-F02D1A067C8C}" type="sibTrans" cxnId="{6177889A-8B28-4B97-95C2-385D52FDA426}">
      <dgm:prSet/>
      <dgm:spPr/>
      <dgm:t>
        <a:bodyPr/>
        <a:lstStyle/>
        <a:p>
          <a:endParaRPr lang="ru-RU"/>
        </a:p>
      </dgm:t>
    </dgm:pt>
    <dgm:pt modelId="{0F87ACD5-F6AF-4C6A-B315-F62C2F3E2958}">
      <dgm:prSet/>
      <dgm:spPr/>
    </dgm:pt>
    <dgm:pt modelId="{787EA102-9E18-4282-9A9D-86EDADE61C98}" type="parTrans" cxnId="{F2A8605F-D5F1-4925-AC31-007CE37B5BEF}">
      <dgm:prSet/>
      <dgm:spPr/>
      <dgm:t>
        <a:bodyPr/>
        <a:lstStyle/>
        <a:p>
          <a:endParaRPr lang="ru-RU"/>
        </a:p>
      </dgm:t>
    </dgm:pt>
    <dgm:pt modelId="{386D6EA2-9E59-4B1A-888B-F7E672ED4308}" type="sibTrans" cxnId="{F2A8605F-D5F1-4925-AC31-007CE37B5BEF}">
      <dgm:prSet/>
      <dgm:spPr/>
      <dgm:t>
        <a:bodyPr/>
        <a:lstStyle/>
        <a:p>
          <a:endParaRPr lang="ru-RU"/>
        </a:p>
      </dgm:t>
    </dgm:pt>
    <dgm:pt modelId="{2280D1EC-B861-4883-A7B8-D0B13B1CEAA4}">
      <dgm:prSet/>
      <dgm:spPr/>
    </dgm:pt>
    <dgm:pt modelId="{11F52FFA-21A2-44E1-814C-AA693E0C9BB0}" type="parTrans" cxnId="{A8D4F031-E9C0-407E-A2C4-DBDDE826121D}">
      <dgm:prSet/>
      <dgm:spPr/>
      <dgm:t>
        <a:bodyPr/>
        <a:lstStyle/>
        <a:p>
          <a:endParaRPr lang="ru-RU"/>
        </a:p>
      </dgm:t>
    </dgm:pt>
    <dgm:pt modelId="{1124D7FA-2D38-41B9-AFAD-1DF99FE3DEDE}" type="sibTrans" cxnId="{A8D4F031-E9C0-407E-A2C4-DBDDE826121D}">
      <dgm:prSet/>
      <dgm:spPr/>
      <dgm:t>
        <a:bodyPr/>
        <a:lstStyle/>
        <a:p>
          <a:endParaRPr lang="ru-RU"/>
        </a:p>
      </dgm:t>
    </dgm:pt>
    <dgm:pt modelId="{3133C1FD-D2B3-4B77-98ED-7CAB819730F8}">
      <dgm:prSet/>
      <dgm:spPr/>
    </dgm:pt>
    <dgm:pt modelId="{CCAC11A6-107E-4B9C-8867-1E94F7F59E9D}" type="parTrans" cxnId="{E2D2D335-C7D2-484C-B72A-99FC63B3A7EF}">
      <dgm:prSet/>
      <dgm:spPr/>
      <dgm:t>
        <a:bodyPr/>
        <a:lstStyle/>
        <a:p>
          <a:endParaRPr lang="ru-RU"/>
        </a:p>
      </dgm:t>
    </dgm:pt>
    <dgm:pt modelId="{2ECAF715-51B1-4FB0-93D9-DB77CD27103F}" type="sibTrans" cxnId="{E2D2D335-C7D2-484C-B72A-99FC63B3A7EF}">
      <dgm:prSet/>
      <dgm:spPr/>
      <dgm:t>
        <a:bodyPr/>
        <a:lstStyle/>
        <a:p>
          <a:endParaRPr lang="ru-RU"/>
        </a:p>
      </dgm:t>
    </dgm:pt>
    <dgm:pt modelId="{3748BC01-9111-4E70-B116-9EB02FCC8C73}">
      <dgm:prSet/>
      <dgm:spPr/>
    </dgm:pt>
    <dgm:pt modelId="{557A1BFF-BE14-49B4-877E-923A9E9FD4ED}" type="parTrans" cxnId="{CCA16CA1-77D6-4ED3-80D7-8B99644F63B8}">
      <dgm:prSet/>
      <dgm:spPr/>
      <dgm:t>
        <a:bodyPr/>
        <a:lstStyle/>
        <a:p>
          <a:endParaRPr lang="ru-RU"/>
        </a:p>
      </dgm:t>
    </dgm:pt>
    <dgm:pt modelId="{83271B7A-CAD8-4609-B4BC-FADCDB629A88}" type="sibTrans" cxnId="{CCA16CA1-77D6-4ED3-80D7-8B99644F63B8}">
      <dgm:prSet/>
      <dgm:spPr/>
      <dgm:t>
        <a:bodyPr/>
        <a:lstStyle/>
        <a:p>
          <a:endParaRPr lang="ru-RU"/>
        </a:p>
      </dgm:t>
    </dgm:pt>
    <dgm:pt modelId="{8DC48969-8AF6-4AC8-B2CC-AF962F2F6ACC}" type="pres">
      <dgm:prSet presAssocID="{501E4325-DB9B-447C-82E0-A0CC97E2C6B5}" presName="matrix" presStyleCnt="0">
        <dgm:presLayoutVars>
          <dgm:chMax val="1"/>
          <dgm:dir/>
          <dgm:resizeHandles val="exact"/>
        </dgm:presLayoutVars>
      </dgm:prSet>
      <dgm:spPr/>
    </dgm:pt>
    <dgm:pt modelId="{946A1F31-0D74-4DB5-9697-9B83AFB9A819}" type="pres">
      <dgm:prSet presAssocID="{501E4325-DB9B-447C-82E0-A0CC97E2C6B5}" presName="diamond" presStyleLbl="bgShp" presStyleIdx="0" presStyleCnt="1" custScaleX="62396" custScaleY="90524" custLinFactNeighborX="2352" custLinFactNeighborY="-542"/>
      <dgm:spPr/>
    </dgm:pt>
    <dgm:pt modelId="{A2B37CBD-1ED3-4F87-BFA2-F3AE619051BE}" type="pres">
      <dgm:prSet presAssocID="{501E4325-DB9B-447C-82E0-A0CC97E2C6B5}" presName="quad1" presStyleLbl="node1" presStyleIdx="0" presStyleCnt="4" custLinFactNeighborX="-79185" custLinFactNeighborY="-12497">
        <dgm:presLayoutVars>
          <dgm:chMax val="0"/>
          <dgm:chPref val="0"/>
          <dgm:bulletEnabled val="1"/>
        </dgm:presLayoutVars>
      </dgm:prSet>
      <dgm:spPr/>
    </dgm:pt>
    <dgm:pt modelId="{F1490713-F829-4C17-90B9-7B16F8EB92DF}" type="pres">
      <dgm:prSet presAssocID="{501E4325-DB9B-447C-82E0-A0CC97E2C6B5}" presName="quad2" presStyleLbl="node1" presStyleIdx="1" presStyleCnt="4" custLinFactNeighborX="84227" custLinFactNeighborY="-20253">
        <dgm:presLayoutVars>
          <dgm:chMax val="0"/>
          <dgm:chPref val="0"/>
          <dgm:bulletEnabled val="1"/>
        </dgm:presLayoutVars>
      </dgm:prSet>
      <dgm:spPr/>
    </dgm:pt>
    <dgm:pt modelId="{5AFE3EC3-B0A0-4E0F-BE12-79CBCD73B396}" type="pres">
      <dgm:prSet presAssocID="{501E4325-DB9B-447C-82E0-A0CC97E2C6B5}" presName="quad3" presStyleLbl="node1" presStyleIdx="2" presStyleCnt="4" custLinFactNeighborX="-81949" custLinFactNeighborY="17167">
        <dgm:presLayoutVars>
          <dgm:chMax val="0"/>
          <dgm:chPref val="0"/>
          <dgm:bulletEnabled val="1"/>
        </dgm:presLayoutVars>
      </dgm:prSet>
      <dgm:spPr/>
    </dgm:pt>
    <dgm:pt modelId="{D89310D3-3D98-476A-B62E-4DCBC8E2555E}" type="pres">
      <dgm:prSet presAssocID="{501E4325-DB9B-447C-82E0-A0CC97E2C6B5}" presName="quad4" presStyleLbl="node1" presStyleIdx="3" presStyleCnt="4" custScaleY="112480" custLinFactNeighborX="84583" custLinFactNeighborY="12431">
        <dgm:presLayoutVars>
          <dgm:chMax val="0"/>
          <dgm:chPref val="0"/>
          <dgm:bulletEnabled val="1"/>
        </dgm:presLayoutVars>
      </dgm:prSet>
      <dgm:spPr/>
    </dgm:pt>
  </dgm:ptLst>
  <dgm:cxnLst>
    <dgm:cxn modelId="{117C7707-0EFA-4DC8-9D11-3C48D67C5FEE}" srcId="{501E4325-DB9B-447C-82E0-A0CC97E2C6B5}" destId="{09C0F7C4-6C0A-462C-A70E-8F5171E0299F}" srcOrd="4" destOrd="0" parTransId="{A07F2254-B8A5-4429-B8CD-DFE50154B64A}" sibTransId="{106A45F4-05F5-4E41-8ACF-B1E78F3D765B}"/>
    <dgm:cxn modelId="{2481210D-47D8-4C28-B139-CDDAA56D9EB4}" srcId="{501E4325-DB9B-447C-82E0-A0CC97E2C6B5}" destId="{EE6EF2A8-58E8-44AD-AE02-E5403D488825}" srcOrd="5" destOrd="0" parTransId="{5A9409B4-F003-4942-A186-8C09C940E173}" sibTransId="{0154ECDE-D145-4968-B970-3E94FF1E59E8}"/>
    <dgm:cxn modelId="{A8D4F031-E9C0-407E-A2C4-DBDDE826121D}" srcId="{501E4325-DB9B-447C-82E0-A0CC97E2C6B5}" destId="{2280D1EC-B861-4883-A7B8-D0B13B1CEAA4}" srcOrd="12" destOrd="0" parTransId="{11F52FFA-21A2-44E1-814C-AA693E0C9BB0}" sibTransId="{1124D7FA-2D38-41B9-AFAD-1DF99FE3DEDE}"/>
    <dgm:cxn modelId="{3D836434-9490-4208-88A9-D747C8669A4B}" srcId="{501E4325-DB9B-447C-82E0-A0CC97E2C6B5}" destId="{4A1094BB-8F4D-46E1-B4C6-38322E688BA9}" srcOrd="0" destOrd="0" parTransId="{4D8B1F2A-886F-4FBD-869E-8BE4954B64F7}" sibTransId="{CF399D15-D65F-438D-B549-7A49B2E8305C}"/>
    <dgm:cxn modelId="{E2D2D335-C7D2-484C-B72A-99FC63B3A7EF}" srcId="{501E4325-DB9B-447C-82E0-A0CC97E2C6B5}" destId="{3133C1FD-D2B3-4B77-98ED-7CAB819730F8}" srcOrd="13" destOrd="0" parTransId="{CCAC11A6-107E-4B9C-8867-1E94F7F59E9D}" sibTransId="{2ECAF715-51B1-4FB0-93D9-DB77CD27103F}"/>
    <dgm:cxn modelId="{9809C340-A971-4674-8F77-1F7B8FCB2896}" srcId="{501E4325-DB9B-447C-82E0-A0CC97E2C6B5}" destId="{B266DBEC-21FA-4844-8BB1-6BA5C2187C17}" srcOrd="8" destOrd="0" parTransId="{7CAEFE4F-D659-48BF-A85C-95CA53D92BB1}" sibTransId="{130DB546-A439-4424-A23C-D476055BD7CC}"/>
    <dgm:cxn modelId="{F2A8605F-D5F1-4925-AC31-007CE37B5BEF}" srcId="{501E4325-DB9B-447C-82E0-A0CC97E2C6B5}" destId="{0F87ACD5-F6AF-4C6A-B315-F62C2F3E2958}" srcOrd="11" destOrd="0" parTransId="{787EA102-9E18-4282-9A9D-86EDADE61C98}" sibTransId="{386D6EA2-9E59-4B1A-888B-F7E672ED4308}"/>
    <dgm:cxn modelId="{B42B7341-5945-4C63-825D-F545E1388177}" type="presOf" srcId="{501E4325-DB9B-447C-82E0-A0CC97E2C6B5}" destId="{8DC48969-8AF6-4AC8-B2CC-AF962F2F6ACC}" srcOrd="0" destOrd="0" presId="urn:microsoft.com/office/officeart/2005/8/layout/matrix3"/>
    <dgm:cxn modelId="{C2B37B43-0FBC-4781-8D4C-296AD611D9F8}" srcId="{501E4325-DB9B-447C-82E0-A0CC97E2C6B5}" destId="{9421A04A-7675-4071-B4A0-62431F72B986}" srcOrd="9" destOrd="0" parTransId="{BAA8BF01-D2B8-44EE-A3D0-B1CE8CCE3446}" sibTransId="{853A49C2-DE6D-46E0-BE97-A6D95AA5F816}"/>
    <dgm:cxn modelId="{DB5B5049-9470-4BC5-88BD-F1EB23612BC0}" srcId="{501E4325-DB9B-447C-82E0-A0CC97E2C6B5}" destId="{5E63CAF0-B014-4D81-8630-9166EBDFBC44}" srcOrd="2" destOrd="0" parTransId="{D2BDDE84-5724-4E8E-985F-99D9816B15B1}" sibTransId="{B8F2C377-F516-4837-AD07-53171DDEA68B}"/>
    <dgm:cxn modelId="{9E852056-0459-4AE5-BEED-54A11F31D79A}" type="presOf" srcId="{2A5E0071-D172-4FD2-AEBA-CE44A9B88752}" destId="{F1490713-F829-4C17-90B9-7B16F8EB92DF}" srcOrd="0" destOrd="0" presId="urn:microsoft.com/office/officeart/2005/8/layout/matrix3"/>
    <dgm:cxn modelId="{61FD198D-5356-41B5-941C-C9309D9400D4}" srcId="{501E4325-DB9B-447C-82E0-A0CC97E2C6B5}" destId="{1F4E63D8-34EE-48FA-AFA0-892E6FBE3C71}" srcOrd="3" destOrd="0" parTransId="{ACFD5E89-2910-4D5B-B4F2-36F2FD2E9C7B}" sibTransId="{818CDCCB-1445-4376-AD13-1ECB90FCDE37}"/>
    <dgm:cxn modelId="{6177889A-8B28-4B97-95C2-385D52FDA426}" srcId="{501E4325-DB9B-447C-82E0-A0CC97E2C6B5}" destId="{E8128F41-363B-488D-9529-8468801C7C9E}" srcOrd="10" destOrd="0" parTransId="{2E1156D4-0E6B-4CA1-A215-75E23EBCE3AC}" sibTransId="{CF154843-1D7B-4E0F-A49D-F02D1A067C8C}"/>
    <dgm:cxn modelId="{1213059F-5B40-4BC2-BFC2-5344830E6FC3}" type="presOf" srcId="{5E63CAF0-B014-4D81-8630-9166EBDFBC44}" destId="{5AFE3EC3-B0A0-4E0F-BE12-79CBCD73B396}" srcOrd="0" destOrd="0" presId="urn:microsoft.com/office/officeart/2005/8/layout/matrix3"/>
    <dgm:cxn modelId="{CCA16CA1-77D6-4ED3-80D7-8B99644F63B8}" srcId="{501E4325-DB9B-447C-82E0-A0CC97E2C6B5}" destId="{3748BC01-9111-4E70-B116-9EB02FCC8C73}" srcOrd="14" destOrd="0" parTransId="{557A1BFF-BE14-49B4-877E-923A9E9FD4ED}" sibTransId="{83271B7A-CAD8-4609-B4BC-FADCDB629A88}"/>
    <dgm:cxn modelId="{AB5C41A8-5D71-4C60-9E56-B2691842A3F8}" type="presOf" srcId="{1F4E63D8-34EE-48FA-AFA0-892E6FBE3C71}" destId="{D89310D3-3D98-476A-B62E-4DCBC8E2555E}" srcOrd="0" destOrd="0" presId="urn:microsoft.com/office/officeart/2005/8/layout/matrix3"/>
    <dgm:cxn modelId="{940130BC-D4D3-4372-9582-54226C5BC27B}" type="presOf" srcId="{4A1094BB-8F4D-46E1-B4C6-38322E688BA9}" destId="{A2B37CBD-1ED3-4F87-BFA2-F3AE619051BE}" srcOrd="0" destOrd="0" presId="urn:microsoft.com/office/officeart/2005/8/layout/matrix3"/>
    <dgm:cxn modelId="{40AB6AC6-E301-4FC4-AA1D-DD7733C9E66E}" srcId="{501E4325-DB9B-447C-82E0-A0CC97E2C6B5}" destId="{B762A4F9-CC63-44A0-A571-20D53B113F7D}" srcOrd="6" destOrd="0" parTransId="{0B1EBCD4-FEAF-42C1-9BC1-415D15E84AC2}" sibTransId="{7CAA0134-AA8B-44F0-AF1A-E02A55929FAD}"/>
    <dgm:cxn modelId="{279457D4-81F0-46E8-BE81-51A069533F78}" srcId="{501E4325-DB9B-447C-82E0-A0CC97E2C6B5}" destId="{2A5E0071-D172-4FD2-AEBA-CE44A9B88752}" srcOrd="1" destOrd="0" parTransId="{2E9E1DFD-640B-42C8-8F58-4E00D02673E4}" sibTransId="{ED7D8E0A-4236-49CC-A553-B5EBE9999A41}"/>
    <dgm:cxn modelId="{86A0FAE6-0BCC-405A-8AAE-C5BA5F53BDC7}" srcId="{501E4325-DB9B-447C-82E0-A0CC97E2C6B5}" destId="{A4C26DFF-4E2C-4A17-A8BF-9990E40C26E4}" srcOrd="7" destOrd="0" parTransId="{D0424262-9D03-4471-B8FD-8A9D160CE11A}" sibTransId="{2AB6EF2A-205C-4A45-9B28-CC9C3410E282}"/>
    <dgm:cxn modelId="{F48F1E44-F7EB-4511-AADD-C4033622CA75}" type="presParOf" srcId="{8DC48969-8AF6-4AC8-B2CC-AF962F2F6ACC}" destId="{946A1F31-0D74-4DB5-9697-9B83AFB9A819}" srcOrd="0" destOrd="0" presId="urn:microsoft.com/office/officeart/2005/8/layout/matrix3"/>
    <dgm:cxn modelId="{D637A8F6-B92F-475D-A7C4-11A4002717CF}" type="presParOf" srcId="{8DC48969-8AF6-4AC8-B2CC-AF962F2F6ACC}" destId="{A2B37CBD-1ED3-4F87-BFA2-F3AE619051BE}" srcOrd="1" destOrd="0" presId="urn:microsoft.com/office/officeart/2005/8/layout/matrix3"/>
    <dgm:cxn modelId="{FDDF4C65-92C7-4B49-BEF0-DE124BF1B4C9}" type="presParOf" srcId="{8DC48969-8AF6-4AC8-B2CC-AF962F2F6ACC}" destId="{F1490713-F829-4C17-90B9-7B16F8EB92DF}" srcOrd="2" destOrd="0" presId="urn:microsoft.com/office/officeart/2005/8/layout/matrix3"/>
    <dgm:cxn modelId="{6B99D4C7-56C6-4482-963B-37909E6C5B83}" type="presParOf" srcId="{8DC48969-8AF6-4AC8-B2CC-AF962F2F6ACC}" destId="{5AFE3EC3-B0A0-4E0F-BE12-79CBCD73B396}" srcOrd="3" destOrd="0" presId="urn:microsoft.com/office/officeart/2005/8/layout/matrix3"/>
    <dgm:cxn modelId="{E3250E61-2053-4319-BB73-92190EE72668}" type="presParOf" srcId="{8DC48969-8AF6-4AC8-B2CC-AF962F2F6ACC}" destId="{D89310D3-3D98-476A-B62E-4DCBC8E2555E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6A1F31-0D74-4DB5-9697-9B83AFB9A819}">
      <dsp:nvSpPr>
        <dsp:cNvPr id="0" name=""/>
        <dsp:cNvSpPr/>
      </dsp:nvSpPr>
      <dsp:spPr>
        <a:xfrm>
          <a:off x="3204861" y="272948"/>
          <a:ext cx="4058842" cy="5888560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B37CBD-1ED3-4F87-BFA2-F3AE619051BE}">
      <dsp:nvSpPr>
        <dsp:cNvPr id="0" name=""/>
        <dsp:cNvSpPr/>
      </dsp:nvSpPr>
      <dsp:spPr>
        <a:xfrm>
          <a:off x="437897" y="300931"/>
          <a:ext cx="2536939" cy="25369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3200" kern="1200" dirty="0">
              <a:solidFill>
                <a:schemeClr val="bg1"/>
              </a:solidFill>
            </a:rPr>
            <a:t>N</a:t>
          </a:r>
          <a:r>
            <a:rPr lang="uz-Cyrl-UZ" sz="3200" kern="1200" dirty="0">
              <a:solidFill>
                <a:schemeClr val="bg1"/>
              </a:solidFill>
            </a:rPr>
            <a:t>am tropik o’rmonlar</a:t>
          </a:r>
          <a:endParaRPr lang="ru-RU" sz="3200" kern="1200" dirty="0">
            <a:solidFill>
              <a:schemeClr val="bg1"/>
            </a:solidFill>
          </a:endParaRPr>
        </a:p>
      </dsp:txBody>
      <dsp:txXfrm>
        <a:off x="561740" y="424774"/>
        <a:ext cx="2289253" cy="2289253"/>
      </dsp:txXfrm>
    </dsp:sp>
    <dsp:sp modelId="{F1490713-F829-4C17-90B9-7B16F8EB92DF}">
      <dsp:nvSpPr>
        <dsp:cNvPr id="0" name=""/>
        <dsp:cNvSpPr/>
      </dsp:nvSpPr>
      <dsp:spPr>
        <a:xfrm>
          <a:off x="7315648" y="104166"/>
          <a:ext cx="2536939" cy="25369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3200" kern="1200" dirty="0">
              <a:solidFill>
                <a:schemeClr val="bg1"/>
              </a:solidFill>
            </a:rPr>
            <a:t>M</a:t>
          </a:r>
          <a:r>
            <a:rPr lang="uz-Cyrl-UZ" sz="3200" kern="1200" dirty="0">
              <a:solidFill>
                <a:schemeClr val="bg1"/>
              </a:solidFill>
            </a:rPr>
            <a:t>angra o’simliklari yoki nam tropik butazorlar</a:t>
          </a:r>
          <a:endParaRPr lang="ru-RU" sz="3200" kern="1200" dirty="0">
            <a:solidFill>
              <a:schemeClr val="bg1"/>
            </a:solidFill>
          </a:endParaRPr>
        </a:p>
      </dsp:txBody>
      <dsp:txXfrm>
        <a:off x="7439491" y="228009"/>
        <a:ext cx="2289253" cy="2289253"/>
      </dsp:txXfrm>
    </dsp:sp>
    <dsp:sp modelId="{5AFE3EC3-B0A0-4E0F-BE12-79CBCD73B396}">
      <dsp:nvSpPr>
        <dsp:cNvPr id="0" name=""/>
        <dsp:cNvSpPr/>
      </dsp:nvSpPr>
      <dsp:spPr>
        <a:xfrm>
          <a:off x="367776" y="3785576"/>
          <a:ext cx="2536939" cy="25369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3200" kern="1200" dirty="0">
              <a:solidFill>
                <a:schemeClr val="bg1"/>
              </a:solidFill>
            </a:rPr>
            <a:t>Q</a:t>
          </a:r>
          <a:r>
            <a:rPr lang="uz-Cyrl-UZ" sz="3200" kern="1200" dirty="0">
              <a:solidFill>
                <a:schemeClr val="bg1"/>
              </a:solidFill>
            </a:rPr>
            <a:t>ishda yashil o’rmonlar va butazorlar</a:t>
          </a:r>
          <a:endParaRPr lang="ru-RU" sz="3200" kern="1200" dirty="0">
            <a:solidFill>
              <a:schemeClr val="bg1"/>
            </a:solidFill>
          </a:endParaRPr>
        </a:p>
      </dsp:txBody>
      <dsp:txXfrm>
        <a:off x="491619" y="3909419"/>
        <a:ext cx="2289253" cy="2289253"/>
      </dsp:txXfrm>
    </dsp:sp>
    <dsp:sp modelId="{D89310D3-3D98-476A-B62E-4DCBC8E2555E}">
      <dsp:nvSpPr>
        <dsp:cNvPr id="0" name=""/>
        <dsp:cNvSpPr/>
      </dsp:nvSpPr>
      <dsp:spPr>
        <a:xfrm>
          <a:off x="7324679" y="3507122"/>
          <a:ext cx="2536939" cy="28535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3200" b="0" kern="1200" dirty="0">
              <a:solidFill>
                <a:schemeClr val="bg2">
                  <a:lumMod val="50000"/>
                </a:schemeClr>
              </a:solidFill>
            </a:rPr>
            <a:t>S</a:t>
          </a:r>
          <a:r>
            <a:rPr lang="uz-Cyrl-UZ" sz="3200" b="0" kern="1200" dirty="0">
              <a:solidFill>
                <a:schemeClr val="bg2">
                  <a:lumMod val="50000"/>
                </a:schemeClr>
              </a:solidFill>
            </a:rPr>
            <a:t>avannalar yoki qishda yashil kserofil o’tlar.</a:t>
          </a:r>
          <a:endParaRPr lang="ru-RU" sz="3200" b="0" kern="1200" dirty="0">
            <a:solidFill>
              <a:schemeClr val="bg2">
                <a:lumMod val="50000"/>
              </a:schemeClr>
            </a:solidFill>
          </a:endParaRPr>
        </a:p>
      </dsp:txBody>
      <dsp:txXfrm>
        <a:off x="7448522" y="3630965"/>
        <a:ext cx="2289253" cy="26058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95E9D7-3D57-4F12-9B6E-52EF2058B0E4}" type="datetimeFigureOut">
              <a:rPr lang="ru-RU" smtClean="0"/>
              <a:t>21.12.2025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8B6697-B304-4195-B940-392C2381E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054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8B6697-B304-4195-B940-392C2381E3D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892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C61F0AE7-E707-47ED-8CA9-567D9AE7E475}" type="datetimeFigureOut">
              <a:rPr lang="ru-RU" smtClean="0"/>
              <a:t>21.12.2025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2FD8FB06-E092-4795-B759-6CCB653E06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4492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F0AE7-E707-47ED-8CA9-567D9AE7E475}" type="datetimeFigureOut">
              <a:rPr lang="ru-RU" smtClean="0"/>
              <a:t>21.12.2025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FB06-E092-4795-B759-6CCB653E06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1234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F0AE7-E707-47ED-8CA9-567D9AE7E475}" type="datetimeFigureOut">
              <a:rPr lang="ru-RU" smtClean="0"/>
              <a:t>21.12.2025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FB06-E092-4795-B759-6CCB653E06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02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F0AE7-E707-47ED-8CA9-567D9AE7E475}" type="datetimeFigureOut">
              <a:rPr lang="ru-RU" smtClean="0"/>
              <a:t>21.12.2025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FB06-E092-4795-B759-6CCB653E0694}" type="slidenum">
              <a:rPr lang="ru-RU" smtClean="0"/>
              <a:t>‹#›</a:t>
            </a:fld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451605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F0AE7-E707-47ED-8CA9-567D9AE7E475}" type="datetimeFigureOut">
              <a:rPr lang="ru-RU" smtClean="0"/>
              <a:t>21.12.2025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FB06-E092-4795-B759-6CCB653E06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29894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F0AE7-E707-47ED-8CA9-567D9AE7E475}" type="datetimeFigureOut">
              <a:rPr lang="ru-RU" smtClean="0"/>
              <a:t>21.12.2025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FB06-E092-4795-B759-6CCB653E06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5928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F0AE7-E707-47ED-8CA9-567D9AE7E475}" type="datetimeFigureOut">
              <a:rPr lang="ru-RU" smtClean="0"/>
              <a:t>21.12.2025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FB06-E092-4795-B759-6CCB653E06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4586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F0AE7-E707-47ED-8CA9-567D9AE7E475}" type="datetimeFigureOut">
              <a:rPr lang="ru-RU" smtClean="0"/>
              <a:t>21.12.2025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FB06-E092-4795-B759-6CCB653E06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3633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F0AE7-E707-47ED-8CA9-567D9AE7E475}" type="datetimeFigureOut">
              <a:rPr lang="ru-RU" smtClean="0"/>
              <a:t>21.12.2025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FB06-E092-4795-B759-6CCB653E06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527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F0AE7-E707-47ED-8CA9-567D9AE7E475}" type="datetimeFigureOut">
              <a:rPr lang="ru-RU" smtClean="0"/>
              <a:t>21.12.2025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FB06-E092-4795-B759-6CCB653E06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334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F0AE7-E707-47ED-8CA9-567D9AE7E475}" type="datetimeFigureOut">
              <a:rPr lang="ru-RU" smtClean="0"/>
              <a:t>21.12.2025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FB06-E092-4795-B759-6CCB653E06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100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F0AE7-E707-47ED-8CA9-567D9AE7E475}" type="datetimeFigureOut">
              <a:rPr lang="ru-RU" smtClean="0"/>
              <a:t>21.12.2025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FB06-E092-4795-B759-6CCB653E06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123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F0AE7-E707-47ED-8CA9-567D9AE7E475}" type="datetimeFigureOut">
              <a:rPr lang="ru-RU" smtClean="0"/>
              <a:t>21.12.2025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FB06-E092-4795-B759-6CCB653E06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755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F0AE7-E707-47ED-8CA9-567D9AE7E475}" type="datetimeFigureOut">
              <a:rPr lang="ru-RU" smtClean="0"/>
              <a:t>21.12.2025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FB06-E092-4795-B759-6CCB653E06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563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F0AE7-E707-47ED-8CA9-567D9AE7E475}" type="datetimeFigureOut">
              <a:rPr lang="ru-RU" smtClean="0"/>
              <a:t>21.12.2025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FB06-E092-4795-B759-6CCB653E06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4884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F0AE7-E707-47ED-8CA9-567D9AE7E475}" type="datetimeFigureOut">
              <a:rPr lang="ru-RU" smtClean="0"/>
              <a:t>21.12.2025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FB06-E092-4795-B759-6CCB653E06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744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F0AE7-E707-47ED-8CA9-567D9AE7E475}" type="datetimeFigureOut">
              <a:rPr lang="ru-RU" smtClean="0"/>
              <a:t>21.12.2025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FB06-E092-4795-B759-6CCB653E06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004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1F0AE7-E707-47ED-8CA9-567D9AE7E475}" type="datetimeFigureOut">
              <a:rPr lang="ru-RU" smtClean="0"/>
              <a:t>21.12.2025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8FB06-E092-4795-B759-6CCB653E06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3975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  <p:sldLayoutId id="214748377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genderi.org/adabiyotning-insonshunoslik-deb-shoir-va-yozuvchilarning-esa-i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genderi.org/yunusobod-tumani-265-maktab-taqdimoti.html" TargetMode="External"/><Relationship Id="rId3" Type="http://schemas.openxmlformats.org/officeDocument/2006/relationships/hyperlink" Target="https://genderi.org/11equation-chapter-section-1kuchli-shorlangan-yerlarda-ormonla.html" TargetMode="External"/><Relationship Id="rId7" Type="http://schemas.openxmlformats.org/officeDocument/2006/relationships/hyperlink" Target="https://genderi.org/toshkent-davlat-sharqshunoslik-instituti-uzoq-sharq-va-janubiy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enderi.org/toshkent-obekistonning-poytaxti-va-eng-yirik-shahhardir-shunin.html" TargetMode="External"/><Relationship Id="rId5" Type="http://schemas.openxmlformats.org/officeDocument/2006/relationships/hyperlink" Target="https://genderi.org/malumki-2014-yili-rossiya-federatsiyasi-ukraina-sharqida-istiq.html" TargetMode="External"/><Relationship Id="rId4" Type="http://schemas.openxmlformats.org/officeDocument/2006/relationships/hyperlink" Target="https://genderi.org/mavzu-tarmoq-serverlari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genderi.org/braziliyann-neqliyyat-ve-beynelxalq-iqtisadi-elaqeleri.html" TargetMode="External"/><Relationship Id="rId2" Type="http://schemas.openxmlformats.org/officeDocument/2006/relationships/hyperlink" Target="https://genderi.org/i-tk--tayanch-kompetensiya-tk1-kommunikativ-kompetensiya.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8655883-86F2-2107-FC89-A4D7FA44B7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5341" y="243068"/>
            <a:ext cx="10012101" cy="66149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z-Latn-UZ" sz="4000" b="1" dirty="0">
                <a:solidFill>
                  <a:schemeClr val="bg1"/>
                </a:solidFill>
              </a:rPr>
              <a:t>MAVZU: Tropik mintaqa o’simliklari haqida   	malumotlar yig’ish, ularning tarqalish 	areallarini kontur xaritaga tushirish</a:t>
            </a:r>
            <a:endParaRPr lang="ru-RU" sz="4400" b="1" i="1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Описание: Описание: Tropik o&amp;#39;rmonlar nima. Tropik o&amp;#39;rmon">
            <a:extLst>
              <a:ext uri="{FF2B5EF4-FFF2-40B4-BE49-F238E27FC236}">
                <a16:creationId xmlns:a16="http://schemas.microsoft.com/office/drawing/2014/main" id="{6858134E-0548-A6D8-2BB4-13F90B66BB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341" y="2465409"/>
            <a:ext cx="10127849" cy="42363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45471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9E9E8826-335D-C56E-F2BB-65CD19CE4AD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2185157"/>
              </p:ext>
            </p:extLst>
          </p:nvPr>
        </p:nvGraphicFramePr>
        <p:xfrm>
          <a:off x="1122745" y="115747"/>
          <a:ext cx="10162572" cy="65049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Овал 4">
            <a:extLst>
              <a:ext uri="{FF2B5EF4-FFF2-40B4-BE49-F238E27FC236}">
                <a16:creationId xmlns:a16="http://schemas.microsoft.com/office/drawing/2014/main" id="{D24882AE-CBBA-749B-1948-45EEDA4ED4BF}"/>
              </a:ext>
            </a:extLst>
          </p:cNvPr>
          <p:cNvSpPr/>
          <p:nvPr/>
        </p:nvSpPr>
        <p:spPr>
          <a:xfrm>
            <a:off x="5023413" y="1354238"/>
            <a:ext cx="2708476" cy="386594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Cyrl-UZ" sz="2800" dirty="0">
                <a:solidFill>
                  <a:schemeClr val="bg1"/>
                </a:solidFill>
              </a:rPr>
              <a:t>Tropik zona o’simliklari  quyidagi </a:t>
            </a:r>
            <a:endParaRPr lang="uz-Latn-UZ" sz="2800" dirty="0">
              <a:solidFill>
                <a:schemeClr val="bg1"/>
              </a:solidFill>
            </a:endParaRPr>
          </a:p>
          <a:p>
            <a:pPr algn="ctr"/>
            <a:r>
              <a:rPr lang="uz-Latn-UZ" sz="2800" b="1" dirty="0">
                <a:solidFill>
                  <a:schemeClr val="bg1"/>
                </a:solidFill>
              </a:rPr>
              <a:t>4 TA</a:t>
            </a:r>
            <a:r>
              <a:rPr lang="uz-Cyrl-UZ" sz="2800" b="1" dirty="0">
                <a:solidFill>
                  <a:schemeClr val="bg1"/>
                </a:solidFill>
              </a:rPr>
              <a:t> formatsiyaga </a:t>
            </a:r>
            <a:r>
              <a:rPr lang="uz-Cyrl-UZ" sz="2800" dirty="0">
                <a:solidFill>
                  <a:schemeClr val="bg1"/>
                </a:solidFill>
              </a:rPr>
              <a:t>bo’lib o’rganiladi</a:t>
            </a:r>
            <a:endParaRPr lang="ru-RU" sz="2800" dirty="0">
              <a:solidFill>
                <a:schemeClr val="bg1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8" name="Стрелка: влево 7">
            <a:extLst>
              <a:ext uri="{FF2B5EF4-FFF2-40B4-BE49-F238E27FC236}">
                <a16:creationId xmlns:a16="http://schemas.microsoft.com/office/drawing/2014/main" id="{BF26617C-B4A1-B615-E2AB-C94532A86CFF}"/>
              </a:ext>
            </a:extLst>
          </p:cNvPr>
          <p:cNvSpPr/>
          <p:nvPr/>
        </p:nvSpPr>
        <p:spPr>
          <a:xfrm>
            <a:off x="4166886" y="1516284"/>
            <a:ext cx="1064871" cy="62503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BB863C70-49F1-46CE-1064-A7F76E895146}"/>
              </a:ext>
            </a:extLst>
          </p:cNvPr>
          <p:cNvSpPr/>
          <p:nvPr/>
        </p:nvSpPr>
        <p:spPr>
          <a:xfrm>
            <a:off x="7442522" y="1516284"/>
            <a:ext cx="972273" cy="625032"/>
          </a:xfrm>
          <a:prstGeom prst="rightArrow">
            <a:avLst>
              <a:gd name="adj1" fmla="val 50000"/>
              <a:gd name="adj2" fmla="val 44118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лево 9">
            <a:extLst>
              <a:ext uri="{FF2B5EF4-FFF2-40B4-BE49-F238E27FC236}">
                <a16:creationId xmlns:a16="http://schemas.microsoft.com/office/drawing/2014/main" id="{A2B11671-0F74-A6F6-8BDE-7624BF5DA7C9}"/>
              </a:ext>
            </a:extLst>
          </p:cNvPr>
          <p:cNvSpPr/>
          <p:nvPr/>
        </p:nvSpPr>
        <p:spPr>
          <a:xfrm>
            <a:off x="4074289" y="4965539"/>
            <a:ext cx="1504708" cy="752355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: вправо 10">
            <a:extLst>
              <a:ext uri="{FF2B5EF4-FFF2-40B4-BE49-F238E27FC236}">
                <a16:creationId xmlns:a16="http://schemas.microsoft.com/office/drawing/2014/main" id="{8837FC6D-DE63-D995-C1E1-08281091D5FF}"/>
              </a:ext>
            </a:extLst>
          </p:cNvPr>
          <p:cNvSpPr/>
          <p:nvPr/>
        </p:nvSpPr>
        <p:spPr>
          <a:xfrm>
            <a:off x="7014258" y="5104435"/>
            <a:ext cx="1400537" cy="75235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698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6762752-28E2-89A1-704E-0AEC6FE37C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3175" y="68094"/>
            <a:ext cx="10012363" cy="6789906"/>
          </a:xfrm>
        </p:spPr>
        <p:txBody>
          <a:bodyPr>
            <a:noAutofit/>
          </a:bodyPr>
          <a:lstStyle/>
          <a:p>
            <a:pPr algn="just"/>
            <a:r>
              <a:rPr lang="uz-Latn-UZ" sz="2800" b="1" i="0" dirty="0">
                <a:solidFill>
                  <a:srgbClr val="0C0E0D"/>
                </a:solidFill>
                <a:effectLst/>
                <a:latin typeface="Tahoma" panose="020B0604030504040204" pitchFamily="34" charset="0"/>
              </a:rPr>
              <a:t>Nam tropik o’rmonlar. </a:t>
            </a:r>
            <a:r>
              <a:rPr lang="uz-Latn-UZ" sz="3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Nam tropik o`rmonlar  «gileyalar» yoki «yomg`irli o`rmonlar"» deb yuritiladi. O`simliklar geografiyasi fanining asoschilaridan biri A. Gumbold o`z vaqtida Amazonka vodiysidagi o`simliklarni o`rganib, bu yerlardagi o`rmonlarni «gileyalar» deb atagan. Hozirgi vaqtda bunday o`rmonlarni </a:t>
            </a:r>
            <a:r>
              <a:rPr lang="uz-Latn-UZ" sz="3200" b="0" i="0" u="none" strike="noStrike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gileyalar deb emas</a:t>
            </a:r>
            <a:r>
              <a:rPr lang="uz-Latn-UZ" sz="3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balki nam tropik o`rmonlar deb atash to`g’riroq ekanligini e'tirof etganlar.</a:t>
            </a:r>
            <a:r>
              <a:rPr lang="uz-Latn-UZ" sz="3200" b="1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uz-Latn-UZ" sz="2800" b="0" i="0" dirty="0">
                <a:solidFill>
                  <a:srgbClr val="0C0E0D"/>
                </a:solidFill>
                <a:effectLst/>
                <a:latin typeface="Tahoma" panose="020B0604030504040204" pitchFamily="34" charset="0"/>
              </a:rPr>
              <a:t>Nam tropik o’rmonlar asosan Amazonka daryosi vodiysi va Markaziy Afrikaning katta maydonlardagina saqlanib qolgan. Hindiston, ShriLanka, Hindixitoy yarim orolida nam tropik o`rmonlar deyarli yo’q qilib yuborilgan.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37228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o'l o'rmon">
            <a:extLst>
              <a:ext uri="{FF2B5EF4-FFF2-40B4-BE49-F238E27FC236}">
                <a16:creationId xmlns:a16="http://schemas.microsoft.com/office/drawing/2014/main" id="{717067E0-12E6-4A2B-AE2C-FE237DF38B0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0971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986B875-2CC1-82C1-9CAE-87D75B0629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9514" y="127322"/>
            <a:ext cx="10023676" cy="6632293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uz-Latn-UZ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uz-Latn-UZ" sz="3000" b="1" i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Nam tropik o`rmonlarda eng ko`p uchraydigan o`simliklar </a:t>
            </a:r>
            <a:r>
              <a:rPr lang="uz-Latn-UZ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uz-Latn-UZ" sz="3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Lianalar.</a:t>
            </a:r>
            <a:r>
              <a:rPr lang="uz-Latn-UZ" sz="3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Lianalar turli oila vakillaridan tashkil topgan bo`lib, ularning ingichka, lekin uzun (200 - 300 m) poyasi bir daraxtdan ikkinchisiga maxsus ilgaksimon tikan (yoli gajaksimon ildiz) lari yordamida chirmashib o`sadi. Bu xildagi lianalardan palma-liana va  kokos palma, qora murch , fikus , ligodium degan paporotnik, «mum daraxti» yoki goyya (Hoyacarnosa), monstyera (Monstera deliciosa), smilaks (Srailax australis), misol qilish mumkin. </a:t>
            </a:r>
            <a:r>
              <a:rPr lang="uz-Latn-UZ" sz="3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Epifitlar - </a:t>
            </a:r>
            <a:r>
              <a:rPr lang="uz-Latn-UZ" sz="3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Epifit holda o`suvchi o`simliklar, asosan, daraxtlarning tanasidan substrat sifatida foydalanadi. Epifit holda o`suvchi o`simliklarni tuban o`simlik vakillari (lishayniklar, suvo`tlar), sporali yuksak o`simlik vakillari (moxlar, plaunlar, paporotniklar) va gulli o`simliklarning orxisguldoshlar oilasidan dendrobium, bulbofillum, erika,, shuningdek epifit holda uchraydigan gulli o`simliklardan disxidiya mirmekodiya, kabilar ko`p uchraydi.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3020322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E9F947B-1A26-EE42-8335-3C1E195FBD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3766" y="104172"/>
            <a:ext cx="10000527" cy="665544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uz-Latn-UZ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Qishda yashil o’rmonlar va butazorlar. </a:t>
            </a:r>
            <a:r>
              <a:rPr lang="uz-Latn-UZ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Qishda yashil o`rmonlar tropik zonaning kontinental iqlimli joylari uchun xarakterli. </a:t>
            </a:r>
            <a:r>
              <a:rPr lang="uz-Latn-UZ" b="0" i="0" u="none" strike="noStrike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 yerlarda goh quruq</a:t>
            </a:r>
            <a:r>
              <a:rPr lang="uz-Latn-UZ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goh nam shamollar esib turadi. Ular asosan, nam tropik o`rmonlarga o`xshash, ammo qurg`oqchilik faslida (ya'ni yozda) barglarini to`kishi bilan farq qiladi va turli xil o`rmonlar hosil qiladi. Qishda yashil o`rmonlarning turlar tarkibi va hayoti yog’in miqdoriga bog`liq. Ko`proq yog’ingarchilik bo`ladigan joylarda musson o`rmonlari rivojlangan, kamroq yog’in yog’adigan joylarda esa kserofil savanna o`rmonlari uchraydi. Yog’ingarchilik juda kam yog’adigan joylarda tikanli kserofil o`rmonlar </a:t>
            </a:r>
            <a:r>
              <a:rPr lang="uz-Latn-UZ" b="0" i="0" u="none" strike="noStrike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 butazorlar tarqalgan</a:t>
            </a:r>
            <a:r>
              <a:rPr lang="uz-Latn-UZ" u="none" strike="noStrike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r>
              <a:rPr lang="uz-Latn-UZ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Musson o`rmonlar, asosan Janubisharqiy Osiyodagi Selebes orolining janubida,</a:t>
            </a:r>
            <a:r>
              <a:rPr lang="uz-Latn-UZ" b="0" i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uz-Latn-UZ" b="0" i="0" u="none" strike="noStrike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Yava orolining sharqida</a:t>
            </a:r>
            <a:r>
              <a:rPr lang="uz-Latn-UZ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Timor orolida, Hindistonning </a:t>
            </a:r>
            <a:r>
              <a:rPr lang="uz-Latn-UZ" b="0" i="0" u="none" strike="noStrike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kattagina qismida</a:t>
            </a:r>
            <a:r>
              <a:rPr lang="uz-Latn-UZ" b="0" i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uz-Latn-UZ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Hindixitoyda,</a:t>
            </a:r>
            <a:r>
              <a:rPr lang="uz-Latn-UZ" b="0" i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uz-Latn-UZ" b="0" i="0" u="none" strike="noStrike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Janubiy Afrikada</a:t>
            </a:r>
            <a:r>
              <a:rPr lang="uz-Latn-UZ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Markaziy va Janubiy Amerikaning sharqiy qismida, Janubiy Amerikaning markaziy rayonlarida keng tarqalgan.</a:t>
            </a:r>
            <a:br>
              <a:rPr lang="uz-Latn-UZ" dirty="0"/>
            </a:br>
            <a:r>
              <a:rPr lang="uz-Latn-UZ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Nam tropik o`rmonlar asosan Amazonka daryosi vodiysi va Markaziy Afrikaning  katta maydonlardagina saqlanib qolgan. Hindiston, ShriLanka, Hindixitoy yarim orylida nam tropik o`rmonlar deyarli yo`q qilib yuborilgan. Yava, Sumatra orollarida esa ularning o`rni dehqonchilik mahsadlarida (banan, maniok, makkajo`xori va boshqa madaniy o`simliklar) foydalanilmoqda. Bu joylar bir necha yil surunkasiga madaniy ekinlar ekilgandan so`ng tashlab qo`yiladi. Natijada bu maydonlarda bo`yi 15-20 m keladigan ikkilamchi o`rmonlar hosil bo`ladi. Bunday o`rmonlarda xo`jalik ahamiyatiga ega bo`lgan daraxtlar ba'zan </a:t>
            </a:r>
            <a:r>
              <a:rPr lang="uz-Latn-UZ" b="0" i="0" u="none" strike="noStrike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qirqib yuborilib</a:t>
            </a:r>
            <a:r>
              <a:rPr lang="uz-Latn-UZ" b="0" i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, ularning qayta tiklanishiga e'tibor berilmaydi</a:t>
            </a:r>
            <a:r>
              <a:rPr lang="uz-Latn-UZ" sz="3300" b="0" i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uz-Latn-UZ" sz="2800" b="1" i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Mangra o`simliklari </a:t>
            </a:r>
            <a:r>
              <a:rPr lang="uz-Latn-UZ" b="0" i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yoki nam </a:t>
            </a:r>
            <a:r>
              <a:rPr lang="uz-Latn-UZ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tropik butazorlar Mangra o`simliklari dengiz va okean qirg`oqlarida o`suvchi </a:t>
            </a:r>
            <a:r>
              <a:rPr lang="uz-Latn-UZ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26</a:t>
            </a:r>
            <a:r>
              <a:rPr lang="uz-Latn-UZ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uz-Latn-UZ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turdan</a:t>
            </a:r>
            <a:r>
              <a:rPr lang="uz-Latn-UZ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tashkil topgan.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628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6A3E24D-BF4C-62CD-B4E7-E8FE6699F0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2192" y="104172"/>
            <a:ext cx="9855219" cy="657442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uz-Latn-UZ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Savannalar. </a:t>
            </a:r>
            <a:r>
              <a:rPr lang="uz-Latn-UZ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Savannalar ham tropik o`simliklar tipiga mansub bo`lib, kserofil o’tlardan va daraxtsimon o`simliklardan tashkil topgan. Ular, asosan, Afrikada, </a:t>
            </a:r>
            <a:r>
              <a:rPr lang="uz-Latn-UZ" b="0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Janubiy Amerikada</a:t>
            </a:r>
            <a:r>
              <a:rPr lang="uz-Latn-UZ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Janubiy Amyernkaning Venesuela, Gviana </a:t>
            </a:r>
            <a:r>
              <a:rPr lang="uz-Latn-UZ" b="0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hamda Braziliya shtatlarida</a:t>
            </a:r>
            <a:r>
              <a:rPr lang="uz-Latn-UZ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Avstraliya va Hindistonda uchraydi. Savannalarda yillik yog’ingarchilik 900-1500 mm atrofida yog’adi. qurg`oqchilik 4-6 oy davom etadi. Masalan, Braziliya savannalarida yillik yog’`ingarchilik 1500 mm bo`lib, shundan may avgust oylarida atigi 100 mm yog’adi. g`arbiy Afrikada esa yillik. Yog’ingarchilik 1000 mm tashkil etsada, iyun sentyabr oylarida atigi 10 mm yog’in yog’adi. Yil davomida temperatura yuqori bo`ladi. Masalan, Braziliya savannalarida sentyabr aprel oylarida o`rtacha temperatura 18-21° ni, may avgust oylarida esa 14-15° ni tashkil qiladi. Savannalarda kserofil o’t va ba’zan kserofil daraxtlar uchraydi. Daraxtlar </a:t>
            </a:r>
            <a:r>
              <a:rPr lang="uz-Latn-UZ" dirty="0">
                <a:solidFill>
                  <a:srgbClr val="000000"/>
                </a:solidFill>
                <a:latin typeface="Times New Roman" panose="02020603050405020304" pitchFamily="18" charset="0"/>
              </a:rPr>
              <a:t>bo’yi past</a:t>
            </a:r>
            <a:r>
              <a:rPr lang="uz-Latn-UZ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bo`lib, shoxlari tikanli va barglari dag`aldir. Kserofil daraxtlarning patsimon barglari quyosh nuriga nisbatan o`z holatini o`zgartib turish xususiyatiga ega. Ammo ular har yili qurg`oqchilik paytida to`kiladi. Bularning hammasi kserofil o`simliklarning noqulay sharoitga moslanuvchanligidan dalolat beradi. Doimo yashil bargli o`simliklarning barglari tukli va dag`al bo`lib, ko`p yillik o`t va bargini to`kadigan ba'zi daraxtlarning kurtaklari esa tangachalar bilan qoplangan. Ular, asosan, boshoqdoshlar oilasining vakillaridan iborat bo`lib, bo`yi. 1-3 m atrofida va ular qalin qoplam hosil qilmaydi va natijada qizil (latyerit) tuproqlar ochiq ko`rinib turadi.Baland bo`yli va zich joylashgan o`tlar qurg`oqchilik natijasida quriydi va sarg`ayib turaveradi. Kelgusi yili hosil bo`lgan yangi barglar orasidan qurigan barglar yaqqol ko`rinib turadi. Shu sababli savannalar sariq rangli manzaraga ega.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62226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Тропическая саванна в Австралии">
            <a:extLst>
              <a:ext uri="{FF2B5EF4-FFF2-40B4-BE49-F238E27FC236}">
                <a16:creationId xmlns:a16="http://schemas.microsoft.com/office/drawing/2014/main" id="{4E1DA0D2-D636-AD47-9593-79423BCB078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38951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95A784D-9BAF-374E-8D6F-D6D516B25A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6502" y="126460"/>
            <a:ext cx="10165404" cy="6624536"/>
          </a:xfrm>
        </p:spPr>
        <p:txBody>
          <a:bodyPr/>
          <a:lstStyle/>
          <a:p>
            <a:endParaRPr lang="uz-Latn-UZ" dirty="0"/>
          </a:p>
          <a:p>
            <a:endParaRPr lang="uz-Latn-UZ" dirty="0"/>
          </a:p>
          <a:p>
            <a:endParaRPr lang="uz-Latn-UZ" dirty="0"/>
          </a:p>
          <a:p>
            <a:endParaRPr lang="uz-Latn-UZ" dirty="0"/>
          </a:p>
          <a:p>
            <a:pPr marL="0" indent="0">
              <a:buNone/>
            </a:pPr>
            <a:endParaRPr lang="uz-Latn-UZ" dirty="0"/>
          </a:p>
          <a:p>
            <a:pPr marL="0" indent="0">
              <a:buNone/>
            </a:pPr>
            <a:r>
              <a:rPr lang="uz-Latn-UZ" dirty="0"/>
              <a:t>          </a:t>
            </a:r>
            <a:r>
              <a:rPr lang="uz-Latn-UZ" sz="6000" b="1" dirty="0">
                <a:solidFill>
                  <a:schemeClr val="bg1"/>
                </a:solidFill>
              </a:rPr>
              <a:t>E’tiboringiz uchun rahmat</a:t>
            </a:r>
            <a:endParaRPr lang="ru-RU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2775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2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Контур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2" id="{1C68CB89-5677-488F-90E6-CF5535BAD5AE}" vid="{54E07086-64DE-4545-BAB7-9A196201525C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</Template>
  <TotalTime>214</TotalTime>
  <Words>989</Words>
  <Application>Microsoft Office PowerPoint</Application>
  <PresentationFormat>Широкоэкранный</PresentationFormat>
  <Paragraphs>18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Tahoma</vt:lpstr>
      <vt:lpstr>Times New Roman</vt:lpstr>
      <vt:lpstr>Tw Cen MT</vt:lpstr>
      <vt:lpstr>Тема2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O'razov Bekzod</dc:creator>
  <cp:lastModifiedBy>Nurali Murodullayev</cp:lastModifiedBy>
  <cp:revision>7</cp:revision>
  <dcterms:created xsi:type="dcterms:W3CDTF">2023-10-09T14:30:24Z</dcterms:created>
  <dcterms:modified xsi:type="dcterms:W3CDTF">2025-12-21T15:35:48Z</dcterms:modified>
</cp:coreProperties>
</file>