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755" r:id="rId1"/>
  </p:sldMasterIdLst>
  <p:notesMasterIdLst>
    <p:notesMasterId r:id="rId14"/>
  </p:notesMasterIdLst>
  <p:sldIdLst>
    <p:sldId id="256" r:id="rId2"/>
    <p:sldId id="268" r:id="rId3"/>
    <p:sldId id="269" r:id="rId4"/>
    <p:sldId id="259" r:id="rId5"/>
    <p:sldId id="261" r:id="rId6"/>
    <p:sldId id="260" r:id="rId7"/>
    <p:sldId id="264" r:id="rId8"/>
    <p:sldId id="265" r:id="rId9"/>
    <p:sldId id="262" r:id="rId10"/>
    <p:sldId id="263" r:id="rId11"/>
    <p:sldId id="266" r:id="rId12"/>
    <p:sldId id="267" r:id="rId13"/>
  </p:sldIdLst>
  <p:sldSz cx="14630400" cy="8229600"/>
  <p:notesSz cx="8229600" cy="14630400"/>
  <p:embeddedFontLst>
    <p:embeddedFont>
      <p:font typeface="Century Gothic" panose="020B0502020202020204" pitchFamily="34" charset="0"/>
      <p:regular r:id="rId15"/>
      <p:bold r:id="rId16"/>
      <p:italic r:id="rId17"/>
      <p:boldItalic r:id="rId18"/>
    </p:embeddedFont>
    <p:embeddedFont>
      <p:font typeface="Inter" panose="020B0604020202020204" charset="0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Wingdings 3" panose="05040102010807070707" pitchFamily="18" charset="2"/>
      <p:regular r:id="rId2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5F88"/>
    <a:srgbClr val="E0D7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8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3014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946" y="1737361"/>
            <a:ext cx="10590790" cy="3995497"/>
          </a:xfrm>
        </p:spPr>
        <p:txBody>
          <a:bodyPr anchor="b"/>
          <a:lstStyle>
            <a:lvl1pPr>
              <a:defRPr sz="864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946" y="5732856"/>
            <a:ext cx="10590790" cy="1033704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3F103-BC34-4FE4-A40E-EDDEECFDA5D0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72740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5948" y="5760704"/>
            <a:ext cx="10590788" cy="680086"/>
          </a:xfrm>
        </p:spPr>
        <p:txBody>
          <a:bodyPr anchor="b">
            <a:normAutofit/>
          </a:bodyPr>
          <a:lstStyle>
            <a:lvl1pPr algn="l">
              <a:defRPr sz="288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85946" y="822960"/>
            <a:ext cx="10590790" cy="4368799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85947" y="6440790"/>
            <a:ext cx="10590787" cy="592454"/>
          </a:xfrm>
        </p:spPr>
        <p:txBody>
          <a:bodyPr>
            <a:normAutofit/>
          </a:bodyPr>
          <a:lstStyle>
            <a:lvl1pPr marL="0" indent="0">
              <a:buNone/>
              <a:defRPr sz="144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5/7/2025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61737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5945" y="1737360"/>
            <a:ext cx="10590791" cy="2377440"/>
          </a:xfrm>
        </p:spPr>
        <p:txBody>
          <a:bodyPr/>
          <a:lstStyle>
            <a:lvl1pPr>
              <a:defRPr sz="576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385945" y="4389120"/>
            <a:ext cx="10590791" cy="2834640"/>
          </a:xfrm>
        </p:spPr>
        <p:txBody>
          <a:bodyPr anchor="ctr">
            <a:normAutofit/>
          </a:bodyPr>
          <a:lstStyle>
            <a:lvl1pPr marL="0" indent="0">
              <a:buNone/>
              <a:defRPr sz="216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75570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762" y="1737360"/>
            <a:ext cx="9599178" cy="2788049"/>
          </a:xfrm>
        </p:spPr>
        <p:txBody>
          <a:bodyPr/>
          <a:lstStyle>
            <a:lvl1pPr>
              <a:defRPr sz="576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316481" y="4525409"/>
            <a:ext cx="8735579" cy="410609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68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385945" y="5220788"/>
            <a:ext cx="10590791" cy="2011680"/>
          </a:xfrm>
        </p:spPr>
        <p:txBody>
          <a:bodyPr anchor="ctr">
            <a:normAutofit/>
          </a:bodyPr>
          <a:lstStyle>
            <a:lvl1pPr marL="0" indent="0">
              <a:buNone/>
              <a:defRPr sz="216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077954" y="1165504"/>
            <a:ext cx="962294" cy="234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464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96588" y="3136545"/>
            <a:ext cx="962294" cy="234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464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527175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5945" y="3749041"/>
            <a:ext cx="10590792" cy="1983816"/>
          </a:xfrm>
        </p:spPr>
        <p:txBody>
          <a:bodyPr anchor="b"/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5945" y="5732857"/>
            <a:ext cx="10590791" cy="1032480"/>
          </a:xfrm>
        </p:spPr>
        <p:txBody>
          <a:bodyPr anchor="t"/>
          <a:lstStyle>
            <a:lvl1pPr marL="0" indent="0" algn="l">
              <a:buNone/>
              <a:defRPr sz="24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322286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04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9537" y="2377440"/>
            <a:ext cx="3536239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782956" y="3200400"/>
            <a:ext cx="3512820" cy="4307206"/>
          </a:xfrm>
        </p:spPr>
        <p:txBody>
          <a:bodyPr anchor="t">
            <a:normAutofit/>
          </a:bodyPr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0392" y="2377440"/>
            <a:ext cx="3523489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647727" y="3200400"/>
            <a:ext cx="3536153" cy="4307206"/>
          </a:xfrm>
        </p:spPr>
        <p:txBody>
          <a:bodyPr anchor="t">
            <a:normAutofit/>
          </a:bodyPr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549640" y="2377440"/>
            <a:ext cx="3518536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8549640" y="3200400"/>
            <a:ext cx="3518536" cy="4307206"/>
          </a:xfrm>
        </p:spPr>
        <p:txBody>
          <a:bodyPr anchor="t">
            <a:normAutofit/>
          </a:bodyPr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71370" y="2560320"/>
            <a:ext cx="0" cy="475488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8354672" y="2560320"/>
            <a:ext cx="0" cy="4760258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5/7/2025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66747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04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956" y="5101139"/>
            <a:ext cx="3528060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82956" y="2651760"/>
            <a:ext cx="3528060" cy="18288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782956" y="5792654"/>
            <a:ext cx="3528060" cy="791027"/>
          </a:xfrm>
        </p:spPr>
        <p:txBody>
          <a:bodyPr anchor="t">
            <a:normAutofit/>
          </a:bodyPr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7251" y="5101139"/>
            <a:ext cx="3516630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667249" y="2651760"/>
            <a:ext cx="3516630" cy="18288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665627" y="5792653"/>
            <a:ext cx="3521287" cy="791027"/>
          </a:xfrm>
        </p:spPr>
        <p:txBody>
          <a:bodyPr anchor="t">
            <a:normAutofit/>
          </a:bodyPr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549640" y="5101139"/>
            <a:ext cx="3518536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549639" y="2651760"/>
            <a:ext cx="3518536" cy="18288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8549491" y="5792650"/>
            <a:ext cx="3523196" cy="791027"/>
          </a:xfrm>
        </p:spPr>
        <p:txBody>
          <a:bodyPr anchor="t">
            <a:normAutofit/>
          </a:bodyPr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471370" y="2560320"/>
            <a:ext cx="0" cy="475488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354672" y="2560320"/>
            <a:ext cx="0" cy="4760258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5/7/2025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371309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846655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65055" y="516256"/>
            <a:ext cx="2103121" cy="699135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82956" y="1064897"/>
            <a:ext cx="8907779" cy="64427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197530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11064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7982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47154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69270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21126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91533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49689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5745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5948" y="3434080"/>
            <a:ext cx="10590788" cy="2298776"/>
          </a:xfrm>
        </p:spPr>
        <p:txBody>
          <a:bodyPr anchor="b"/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5946" y="5732857"/>
            <a:ext cx="10590790" cy="1032480"/>
          </a:xfrm>
        </p:spPr>
        <p:txBody>
          <a:bodyPr anchor="t"/>
          <a:lstStyle>
            <a:lvl1pPr marL="0" indent="0" algn="l">
              <a:buNone/>
              <a:defRPr sz="24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31238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23975" y="2472690"/>
            <a:ext cx="5275607" cy="5034916"/>
          </a:xfrm>
        </p:spPr>
        <p:txBody>
          <a:bodyPr>
            <a:normAutofit/>
          </a:bodyPr>
          <a:lstStyle>
            <a:lvl1pPr>
              <a:defRPr sz="2160"/>
            </a:lvl1pPr>
            <a:lvl2pPr>
              <a:defRPr sz="1920"/>
            </a:lvl2pPr>
            <a:lvl3pPr>
              <a:defRPr sz="168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85392" y="2467311"/>
            <a:ext cx="5275609" cy="5040294"/>
          </a:xfrm>
        </p:spPr>
        <p:txBody>
          <a:bodyPr>
            <a:normAutofit/>
          </a:bodyPr>
          <a:lstStyle>
            <a:lvl1pPr>
              <a:defRPr sz="2160"/>
            </a:lvl1pPr>
            <a:lvl2pPr>
              <a:defRPr sz="1920"/>
            </a:lvl2pPr>
            <a:lvl3pPr>
              <a:defRPr sz="168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5/7/2025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13555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3975" y="2286000"/>
            <a:ext cx="5275606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23975" y="3017520"/>
            <a:ext cx="5275607" cy="4490086"/>
          </a:xfrm>
        </p:spPr>
        <p:txBody>
          <a:bodyPr>
            <a:normAutofit/>
          </a:bodyPr>
          <a:lstStyle>
            <a:lvl1pPr>
              <a:defRPr sz="2160"/>
            </a:lvl1pPr>
            <a:lvl2pPr>
              <a:defRPr sz="1920"/>
            </a:lvl2pPr>
            <a:lvl3pPr>
              <a:defRPr sz="168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85395" y="2286000"/>
            <a:ext cx="5275607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85395" y="3017520"/>
            <a:ext cx="5275607" cy="4490086"/>
          </a:xfrm>
        </p:spPr>
        <p:txBody>
          <a:bodyPr>
            <a:normAutofit/>
          </a:bodyPr>
          <a:lstStyle>
            <a:lvl1pPr>
              <a:defRPr sz="2160"/>
            </a:lvl1pPr>
            <a:lvl2pPr>
              <a:defRPr sz="1920"/>
            </a:lvl2pPr>
            <a:lvl3pPr>
              <a:defRPr sz="168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5/7/2025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42036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5/7/2025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76751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5/7/2025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48223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5944" y="1737360"/>
            <a:ext cx="4081277" cy="1737360"/>
          </a:xfrm>
        </p:spPr>
        <p:txBody>
          <a:bodyPr anchor="b"/>
          <a:lstStyle>
            <a:lvl1pPr algn="l">
              <a:defRPr sz="288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1540" y="1737360"/>
            <a:ext cx="6235196" cy="5486400"/>
          </a:xfrm>
        </p:spPr>
        <p:txBody>
          <a:bodyPr anchor="ctr">
            <a:normAutofit/>
          </a:bodyPr>
          <a:lstStyle>
            <a:lvl1pPr>
              <a:defRPr sz="2400"/>
            </a:lvl1pPr>
            <a:lvl2pPr>
              <a:defRPr sz="2160"/>
            </a:lvl2pPr>
            <a:lvl3pPr>
              <a:defRPr sz="1920"/>
            </a:lvl3pPr>
            <a:lvl4pPr>
              <a:defRPr sz="1680"/>
            </a:lvl4pPr>
            <a:lvl5pPr>
              <a:defRPr sz="1680"/>
            </a:lvl5pPr>
            <a:lvl6pPr>
              <a:defRPr sz="1680"/>
            </a:lvl6pPr>
            <a:lvl7pPr>
              <a:defRPr sz="1680"/>
            </a:lvl7pPr>
            <a:lvl8pPr>
              <a:defRPr sz="1680"/>
            </a:lvl8pPr>
            <a:lvl9pPr>
              <a:defRPr sz="168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85944" y="3755137"/>
            <a:ext cx="4081276" cy="3474719"/>
          </a:xfrm>
        </p:spPr>
        <p:txBody>
          <a:bodyPr/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5/7/2025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17215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4689" y="2225030"/>
            <a:ext cx="6111487" cy="1889770"/>
          </a:xfrm>
        </p:spPr>
        <p:txBody>
          <a:bodyPr anchor="b">
            <a:normAutofit/>
          </a:bodyPr>
          <a:lstStyle>
            <a:lvl1pPr algn="l">
              <a:defRPr sz="432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39455" y="1371600"/>
            <a:ext cx="3840480" cy="548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85945" y="4389120"/>
            <a:ext cx="6101975" cy="1645920"/>
          </a:xfrm>
        </p:spPr>
        <p:txBody>
          <a:bodyPr>
            <a:normAutofit/>
          </a:bodyPr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5/7/2025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3087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3203623"/>
            <a:ext cx="4844414" cy="50259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470817"/>
            <a:ext cx="1826894" cy="2838544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0330814" y="2011680"/>
            <a:ext cx="3383280" cy="338328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9599295" y="1"/>
            <a:ext cx="1924064" cy="13696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0327054" y="7315200"/>
            <a:ext cx="1192481" cy="9144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2525374" y="0"/>
            <a:ext cx="822960" cy="137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5334" y="543262"/>
            <a:ext cx="11285668" cy="16806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3975" y="2463502"/>
            <a:ext cx="10735849" cy="50345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2186767" y="2148842"/>
            <a:ext cx="1188719" cy="3657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32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0741888" y="3870357"/>
            <a:ext cx="4631754" cy="36576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32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2423049" y="354876"/>
            <a:ext cx="1005839" cy="9212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36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7817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  <p:sldLayoutId id="2147483772" r:id="rId17"/>
    <p:sldLayoutId id="2147483773" r:id="rId18"/>
    <p:sldLayoutId id="2147483775" r:id="rId19"/>
    <p:sldLayoutId id="2147483776" r:id="rId20"/>
    <p:sldLayoutId id="2147483777" r:id="rId21"/>
    <p:sldLayoutId id="2147483778" r:id="rId22"/>
    <p:sldLayoutId id="2147483779" r:id="rId23"/>
    <p:sldLayoutId id="2147483780" r:id="rId24"/>
  </p:sldLayoutIdLst>
  <p:hf sldNum="0" hdr="0" ftr="0" dt="0"/>
  <p:txStyles>
    <p:titleStyle>
      <a:lvl1pPr algn="l" defTabSz="548640" rtl="0" eaLnBrk="1" latinLnBrk="0" hangingPunct="1">
        <a:spcBef>
          <a:spcPct val="0"/>
        </a:spcBef>
        <a:buNone/>
        <a:defRPr sz="504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11480" indent="-41148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891540" indent="-34290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6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37160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92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92024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8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46888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8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00720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8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56616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8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11480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8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466344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8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uz.wikipedia.org/wiki/CERN" TargetMode="External"/><Relationship Id="rId2" Type="http://schemas.openxmlformats.org/officeDocument/2006/relationships/hyperlink" Target="https://home.cern/" TargetMode="Externa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uz.martech.zone/acronym/cern/" TargetMode="External"/><Relationship Id="rId4" Type="http://schemas.openxmlformats.org/officeDocument/2006/relationships/hyperlink" Target="https://uz.wikipedia.org/wiki/CERN_httpd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688981" y="889470"/>
            <a:ext cx="11337906" cy="11646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100"/>
              </a:lnSpc>
              <a:buNone/>
            </a:pPr>
            <a:r>
              <a:rPr lang="en-US" sz="4900" b="1" kern="0" spc="-98" dirty="0" smtClean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MAVZU: </a:t>
            </a:r>
            <a:r>
              <a:rPr lang="en-US" sz="4900" b="1" kern="0" spc="-98" dirty="0" err="1" smtClean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Tezlatgichlar</a:t>
            </a:r>
            <a:r>
              <a:rPr lang="en-US" sz="4900" b="1" kern="0" spc="-98" dirty="0" smtClean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</a:t>
            </a:r>
            <a:r>
              <a:rPr lang="en-US" sz="4900" b="1" kern="0" spc="-98" dirty="0" err="1" smtClean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va</a:t>
            </a:r>
            <a:r>
              <a:rPr lang="en-US" sz="4900" b="1" kern="0" spc="-98" dirty="0" smtClean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</a:t>
            </a:r>
            <a:r>
              <a:rPr lang="en-US" sz="4900" b="1" kern="0" spc="-98" dirty="0" err="1" smtClean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Yadro</a:t>
            </a:r>
            <a:r>
              <a:rPr lang="en-US" sz="4900" b="1" kern="0" spc="-98" dirty="0" smtClean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</a:t>
            </a:r>
            <a:r>
              <a:rPr lang="en-US" sz="4900" b="1" kern="0" spc="-98" dirty="0" err="1" smtClean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Fizikasi</a:t>
            </a:r>
            <a:endParaRPr lang="en-US" sz="49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46782" y="2618194"/>
            <a:ext cx="79115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323232"/>
                </a:solidFill>
                <a:latin typeface="Calibri"/>
              </a:defRPr>
            </a:pPr>
            <a:r>
              <a:rPr lang="en-US" sz="4000" dirty="0">
                <a:solidFill>
                  <a:schemeClr val="tx1">
                    <a:lumMod val="95000"/>
                  </a:schemeClr>
                </a:solidFill>
              </a:rPr>
              <a:t>Fan</a:t>
            </a:r>
            <a:r>
              <a:rPr lang="en-US" sz="4000" dirty="0" smtClean="0">
                <a:solidFill>
                  <a:schemeClr val="tx1">
                    <a:lumMod val="95000"/>
                  </a:schemeClr>
                </a:solidFill>
              </a:rPr>
              <a:t>: </a:t>
            </a:r>
            <a:r>
              <a:rPr lang="en-US" sz="4000" dirty="0" err="1" smtClean="0">
                <a:solidFill>
                  <a:schemeClr val="tx1">
                    <a:lumMod val="95000"/>
                  </a:schemeClr>
                </a:solidFill>
              </a:rPr>
              <a:t>Klinik</a:t>
            </a:r>
            <a:r>
              <a:rPr lang="en-US" sz="4000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</a:schemeClr>
                </a:solidFill>
              </a:rPr>
              <a:t>Dozimetriya</a:t>
            </a:r>
            <a:r>
              <a:rPr lang="en-US" sz="4000" dirty="0">
                <a:solidFill>
                  <a:schemeClr val="tx1">
                    <a:lumMod val="95000"/>
                  </a:schemeClr>
                </a:solidFill>
              </a:rPr>
              <a:t/>
            </a:r>
            <a:br>
              <a:rPr lang="en-US" sz="4000"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en-US" sz="4000" dirty="0" err="1">
                <a:solidFill>
                  <a:schemeClr val="tx1">
                    <a:lumMod val="95000"/>
                  </a:schemeClr>
                </a:solidFill>
              </a:rPr>
              <a:t>Talaba:Fayzullayev</a:t>
            </a:r>
            <a:r>
              <a:rPr lang="en-US" sz="40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</a:schemeClr>
                </a:solidFill>
              </a:rPr>
              <a:t>Muhammadqodir</a:t>
            </a:r>
            <a:r>
              <a:rPr lang="en-US" sz="40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4000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</a:schemeClr>
                </a:solidFill>
              </a:rPr>
              <a:t>Qalandarov</a:t>
            </a:r>
            <a:r>
              <a:rPr lang="en-US" sz="40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</a:schemeClr>
                </a:solidFill>
              </a:rPr>
              <a:t>Faxriddin</a:t>
            </a:r>
            <a:r>
              <a:rPr lang="en-US" sz="4000" dirty="0">
                <a:solidFill>
                  <a:schemeClr val="tx1">
                    <a:lumMod val="95000"/>
                  </a:schemeClr>
                </a:solidFill>
              </a:rPr>
              <a:t/>
            </a:r>
            <a:br>
              <a:rPr lang="en-US" sz="4000"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en-US" sz="4000" dirty="0" err="1">
                <a:solidFill>
                  <a:schemeClr val="tx1">
                    <a:lumMod val="95000"/>
                  </a:schemeClr>
                </a:solidFill>
              </a:rPr>
              <a:t>Guruh</a:t>
            </a:r>
            <a:r>
              <a:rPr lang="en-US" sz="4000" dirty="0">
                <a:solidFill>
                  <a:schemeClr val="tx1">
                    <a:lumMod val="95000"/>
                  </a:schemeClr>
                </a:solidFill>
              </a:rPr>
              <a:t>: </a:t>
            </a:r>
            <a:r>
              <a:rPr lang="en-US" sz="4000" dirty="0" err="1">
                <a:solidFill>
                  <a:schemeClr val="tx1">
                    <a:lumMod val="95000"/>
                  </a:schemeClr>
                </a:solidFill>
              </a:rPr>
              <a:t>Tibbiyot</a:t>
            </a:r>
            <a:r>
              <a:rPr lang="en-US" sz="40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</a:schemeClr>
                </a:solidFill>
              </a:rPr>
              <a:t>Fizikasi</a:t>
            </a:r>
            <a:r>
              <a:rPr lang="en-US" sz="40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4000" dirty="0" smtClean="0">
                <a:solidFill>
                  <a:schemeClr val="tx1">
                    <a:lumMod val="95000"/>
                  </a:schemeClr>
                </a:solidFill>
              </a:rPr>
              <a:t>2301</a:t>
            </a:r>
            <a:endParaRPr lang="en-US" sz="40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2402"/>
            <a:ext cx="6237684" cy="779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100"/>
              </a:lnSpc>
              <a:buNone/>
            </a:pPr>
            <a:r>
              <a:rPr lang="en-US" sz="4900" b="1" kern="0" spc="-98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Xulosa</a:t>
            </a:r>
            <a:endParaRPr lang="en-US" sz="4900" dirty="0"/>
          </a:p>
        </p:txBody>
      </p:sp>
      <p:sp>
        <p:nvSpPr>
          <p:cNvPr id="4" name="Text 1"/>
          <p:cNvSpPr/>
          <p:nvPr/>
        </p:nvSpPr>
        <p:spPr>
          <a:xfrm>
            <a:off x="793789" y="2326634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000" kern="0" spc="-36" dirty="0">
                <a:latin typeface="Inter" pitchFamily="34" charset="0"/>
                <a:ea typeface="Inter" pitchFamily="34" charset="-122"/>
                <a:cs typeface="Inter" pitchFamily="34" charset="-120"/>
              </a:rPr>
              <a:t>Tezlatgichlar yadro fizikasida muhim rol o'ynaydi. Fundamental bilimlarni oshirishga yordam beradi.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793790" y="3512246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000" kern="0" spc="-36" dirty="0">
                <a:latin typeface="Inter" pitchFamily="34" charset="0"/>
                <a:ea typeface="Inter" pitchFamily="34" charset="-122"/>
                <a:cs typeface="Inter" pitchFamily="34" charset="-120"/>
              </a:rPr>
              <a:t>Ular tibbiyot, sanoat va energetika kabi sohalarda muhim qo'llanilishga ega.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793788" y="4620815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000" kern="0" spc="-36" dirty="0">
                <a:latin typeface="Inter" pitchFamily="34" charset="0"/>
                <a:ea typeface="Inter" pitchFamily="34" charset="-122"/>
                <a:cs typeface="Inter" pitchFamily="34" charset="-120"/>
              </a:rPr>
              <a:t>Kelajakdagi tezlatgichlar bizga koinot va texnologiya haqida yangi tushunchalarni beradi.</a:t>
            </a: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450312" y="3110228"/>
            <a:ext cx="9132088" cy="779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100"/>
              </a:lnSpc>
              <a:buNone/>
            </a:pPr>
            <a:r>
              <a:rPr lang="en-US" sz="4900" b="1" kern="0" spc="-98" dirty="0" smtClean="0">
                <a:latin typeface="Petrona Bold" pitchFamily="34" charset="0"/>
                <a:ea typeface="Petrona Bold" pitchFamily="34" charset="-122"/>
              </a:rPr>
              <a:t>ETIBORINGIZ UCHUN RAXMAT</a:t>
            </a:r>
            <a:endParaRPr lang="en-US" sz="4900" dirty="0"/>
          </a:p>
        </p:txBody>
      </p:sp>
    </p:spTree>
    <p:extLst>
      <p:ext uri="{BB962C8B-B14F-4D97-AF65-F5344CB8AC3E}">
        <p14:creationId xmlns:p14="http://schemas.microsoft.com/office/powerpoint/2010/main" val="28153544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4950457"/>
              </p:ext>
            </p:extLst>
          </p:nvPr>
        </p:nvGraphicFramePr>
        <p:xfrm>
          <a:off x="875541" y="1247650"/>
          <a:ext cx="10123763" cy="26087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23763"/>
              </a:tblGrid>
              <a:tr h="2608733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Foydalanilgan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Manbalar</a:t>
                      </a:r>
                      <a:endParaRPr lang="en-US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endParaRPr lang="en-US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r>
                        <a:rPr lang="en-US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"</a:t>
                      </a:r>
                      <a:r>
                        <a:rPr lang="en-US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Radiatsion</a:t>
                      </a:r>
                      <a:r>
                        <a:rPr lang="en-US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xavf</a:t>
                      </a:r>
                      <a:r>
                        <a:rPr lang="en-US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 </a:t>
                      </a:r>
                      <a:r>
                        <a:rPr lang="en-US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nurlanish</a:t>
                      </a:r>
                      <a:r>
                        <a:rPr lang="en-US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va</a:t>
                      </a:r>
                      <a:r>
                        <a:rPr lang="en-US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uning</a:t>
                      </a:r>
                      <a:r>
                        <a:rPr lang="en-US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odam</a:t>
                      </a:r>
                      <a:r>
                        <a:rPr lang="en-US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organizmiga</a:t>
                      </a:r>
                      <a:r>
                        <a:rPr lang="en-US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ta’siri</a:t>
                      </a:r>
                      <a:r>
                        <a:rPr lang="en-US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“</a:t>
                      </a:r>
                    </a:p>
                    <a:p>
                      <a:r>
                        <a:rPr lang="en-US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hlinkClick r:id="rId2"/>
                        </a:rPr>
                        <a:t>https://home.cern</a:t>
                      </a:r>
                      <a:endParaRPr lang="en-US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r>
                        <a:rPr lang="en-US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hlinkClick r:id="rId3"/>
                        </a:rPr>
                        <a:t>https://uz.wikipedia.org/wiki/CERN</a:t>
                      </a:r>
                      <a:endParaRPr lang="en-US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r>
                        <a:rPr lang="en-US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hlinkClick r:id="rId4"/>
                        </a:rPr>
                        <a:t>https://uz.wikipedia.org/wiki/CERN_httpd</a:t>
                      </a:r>
                      <a:endParaRPr lang="en-US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r>
                        <a:rPr lang="en-US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hlinkClick r:id="rId5"/>
                        </a:rPr>
                        <a:t>https://uz.martech.zone/acronym/cern/</a:t>
                      </a:r>
                      <a:endParaRPr lang="en-US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154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6221" y="801780"/>
            <a:ext cx="5479049" cy="894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6100"/>
              </a:lnSpc>
            </a:pPr>
            <a:r>
              <a:rPr lang="en-US" sz="3600" b="1" kern="0" spc="-98" dirty="0" err="1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Tezlatgichlar</a:t>
            </a:r>
            <a:r>
              <a:rPr lang="en-US" sz="3600" b="1" kern="0" spc="-98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</a:t>
            </a:r>
            <a:r>
              <a:rPr lang="en-US" sz="3600" b="1" kern="0" spc="-98" dirty="0" err="1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nima</a:t>
            </a:r>
            <a:r>
              <a:rPr lang="en-US" sz="3600" b="1" kern="0" spc="-98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</a:t>
            </a:r>
            <a:r>
              <a:rPr lang="en-US" sz="3600" b="1" kern="0" spc="-98" dirty="0" err="1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o'zi</a:t>
            </a:r>
            <a:r>
              <a:rPr lang="en-US" sz="3600" b="1" kern="0" spc="-98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?</a:t>
            </a:r>
            <a:endParaRPr lang="en-US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40904" y="1818357"/>
            <a:ext cx="468197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etrona Bold"/>
                <a:ea typeface="Petrona Bold"/>
              </a:rPr>
              <a:t>Tezlatkichlar</a:t>
            </a:r>
            <a:r>
              <a:rPr lang="en-US" sz="3200" dirty="0"/>
              <a:t> –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bu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zarralarni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yuqori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tezlikka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yetkazish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uchun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ishlatiladigan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maxsus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qurilmalar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Ular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elektr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va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magnit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maydonlar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yordamida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zarralarni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yorug‘lik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tezligiga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yaqin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darajada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tezlashtiradi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116220" y="957939"/>
            <a:ext cx="50754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/>
              <a:t>Qayerlarda</a:t>
            </a:r>
            <a:r>
              <a:rPr lang="en-US" sz="3200" b="1" dirty="0"/>
              <a:t> </a:t>
            </a:r>
            <a:r>
              <a:rPr lang="en-US" sz="3200" b="1" dirty="0" err="1"/>
              <a:t>qo`llaniladi</a:t>
            </a:r>
            <a:r>
              <a:rPr lang="en-US" sz="3200" b="1" dirty="0"/>
              <a:t>?</a:t>
            </a: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43248" y="1841187"/>
            <a:ext cx="59504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Elektr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va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magnit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maydonlar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orqali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zarralarni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tezlashtirishda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ishlatiladi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</a:t>
            </a:r>
          </a:p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-  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Ilmiy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tadqiqotlarda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va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tibbiyotda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qo‘llaniladi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4944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58792" y="622537"/>
            <a:ext cx="11407290" cy="7471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5600"/>
              </a:lnSpc>
            </a:pPr>
            <a:r>
              <a:rPr lang="en-US" sz="4000" b="1" kern="0" spc="-90" dirty="0" err="1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Yadro</a:t>
            </a:r>
            <a:r>
              <a:rPr lang="en-US" sz="4000" b="1" kern="0" spc="-90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</a:t>
            </a:r>
            <a:r>
              <a:rPr lang="en-US" sz="4000" b="1" kern="0" spc="-90" dirty="0" err="1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fizikasida</a:t>
            </a:r>
            <a:r>
              <a:rPr lang="en-US" sz="4000" b="1" kern="0" spc="-90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</a:t>
            </a:r>
            <a:r>
              <a:rPr lang="en-US" sz="4000" b="1" kern="0" spc="-90" dirty="0" err="1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tezlatgichlar</a:t>
            </a:r>
            <a:r>
              <a:rPr lang="en-US" sz="4000" b="1" kern="0" spc="-90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</a:t>
            </a:r>
            <a:r>
              <a:rPr lang="en-US" sz="4000" b="1" kern="0" spc="-90" dirty="0" err="1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qanday</a:t>
            </a:r>
            <a:r>
              <a:rPr lang="en-US" sz="4000" b="1" kern="0" spc="-90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</a:t>
            </a:r>
            <a:r>
              <a:rPr lang="en-US" sz="4000" b="1" kern="0" spc="-90" dirty="0" err="1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ishlatiladi</a:t>
            </a:r>
            <a:r>
              <a:rPr lang="en-US" sz="4000" b="1" kern="0" spc="-90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1097580" y="1737701"/>
            <a:ext cx="3653691" cy="356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00"/>
              </a:lnSpc>
            </a:pPr>
            <a:r>
              <a:rPr lang="en-US" sz="2400" dirty="0" err="1" smtClean="0">
                <a:solidFill>
                  <a:srgbClr val="FF0000"/>
                </a:solidFill>
              </a:rPr>
              <a:t>Elementar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zarralar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fizikasi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1097580" y="2447388"/>
            <a:ext cx="3977521" cy="4485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00"/>
              </a:lnSpc>
            </a:pPr>
            <a:r>
              <a:rPr lang="en-US" sz="2800" i="1" dirty="0" err="1" smtClean="0"/>
              <a:t>Tezlatgichlar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yordamida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protonlar</a:t>
            </a:r>
            <a:r>
              <a:rPr lang="en-US" sz="2800" i="1" dirty="0" smtClean="0"/>
              <a:t>, </a:t>
            </a:r>
            <a:r>
              <a:rPr lang="en-US" sz="2800" i="1" dirty="0" err="1" smtClean="0"/>
              <a:t>neytronlar</a:t>
            </a:r>
            <a:r>
              <a:rPr lang="en-US" sz="2800" i="1" dirty="0" smtClean="0"/>
              <a:t>, </a:t>
            </a:r>
            <a:r>
              <a:rPr lang="en-US" sz="2800" i="1" dirty="0" err="1" smtClean="0"/>
              <a:t>kvarklar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va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boshqa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subatomik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zarrachalar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o‘rganiladi</a:t>
            </a:r>
            <a:r>
              <a:rPr lang="en-US" sz="2800" i="1" dirty="0" smtClean="0"/>
              <a:t>. </a:t>
            </a:r>
            <a:r>
              <a:rPr lang="en-US" sz="2800" i="1" dirty="0" err="1" smtClean="0"/>
              <a:t>Aynan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shunday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eksperimentlar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orqali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fiziklar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kuchli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va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zaif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yadroviy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o‘zaro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ta’sirni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tushunish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imkoniga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ega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bo‘lishadi</a:t>
            </a:r>
            <a:r>
              <a:rPr lang="en-US" sz="2800" i="1" dirty="0" smtClean="0"/>
              <a:t>.</a:t>
            </a:r>
            <a:endParaRPr lang="en-US" sz="2800" i="1" dirty="0"/>
          </a:p>
        </p:txBody>
      </p:sp>
      <p:sp>
        <p:nvSpPr>
          <p:cNvPr id="5" name="Text 3"/>
          <p:cNvSpPr/>
          <p:nvPr/>
        </p:nvSpPr>
        <p:spPr>
          <a:xfrm>
            <a:off x="5408266" y="1768501"/>
            <a:ext cx="3833118" cy="356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00"/>
              </a:lnSpc>
            </a:pPr>
            <a:r>
              <a:rPr lang="en-US" sz="2400" dirty="0" err="1" smtClean="0">
                <a:solidFill>
                  <a:srgbClr val="FF0000"/>
                </a:solidFill>
              </a:rPr>
              <a:t>Yangi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elementlarni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yaratish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5473676" y="2462787"/>
            <a:ext cx="3977521" cy="30782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00"/>
              </a:lnSpc>
            </a:pPr>
            <a:r>
              <a:rPr lang="en-US" sz="2800" i="1" dirty="0" err="1" smtClean="0"/>
              <a:t>Tezlatgichlar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yadro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sintezi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uchun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ishlatiladi</a:t>
            </a:r>
            <a:r>
              <a:rPr lang="en-US" sz="2800" i="1" dirty="0" smtClean="0"/>
              <a:t>, </a:t>
            </a:r>
            <a:r>
              <a:rPr lang="en-US" sz="2800" i="1" dirty="0" err="1" smtClean="0"/>
              <a:t>ya’ni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mavjud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elementlardan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yangi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sun’iy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elementlar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yaratish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mumkin</a:t>
            </a:r>
            <a:r>
              <a:rPr lang="en-US" sz="2800" i="1" dirty="0" smtClean="0"/>
              <a:t>.</a:t>
            </a:r>
            <a:endParaRPr lang="en-US" sz="2800" i="1" dirty="0"/>
          </a:p>
        </p:txBody>
      </p:sp>
      <p:sp>
        <p:nvSpPr>
          <p:cNvPr id="7" name="Text 5"/>
          <p:cNvSpPr/>
          <p:nvPr/>
        </p:nvSpPr>
        <p:spPr>
          <a:xfrm>
            <a:off x="10535009" y="1768500"/>
            <a:ext cx="3482324" cy="356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00"/>
              </a:lnSpc>
            </a:pPr>
            <a:r>
              <a:rPr lang="en-US" sz="2400" dirty="0" err="1" smtClean="0">
                <a:solidFill>
                  <a:srgbClr val="FF0000"/>
                </a:solidFill>
              </a:rPr>
              <a:t>Tibbiyot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va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radioterapiya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10535010" y="2462786"/>
            <a:ext cx="3672310" cy="2655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00"/>
              </a:lnSpc>
            </a:pPr>
            <a:r>
              <a:rPr lang="en-US" sz="2800" i="1" dirty="0" err="1" smtClean="0"/>
              <a:t>Tezlatgichlar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tibbiyotda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radioterapiya</a:t>
            </a:r>
            <a:r>
              <a:rPr lang="en-US" sz="2800" i="1" dirty="0" smtClean="0"/>
              <a:t> (</a:t>
            </a:r>
            <a:r>
              <a:rPr lang="en-US" sz="2800" i="1" dirty="0" err="1" smtClean="0"/>
              <a:t>saraton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kasalligini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davolash</a:t>
            </a:r>
            <a:r>
              <a:rPr lang="en-US" sz="2800" i="1" dirty="0" smtClean="0"/>
              <a:t>) </a:t>
            </a:r>
            <a:r>
              <a:rPr lang="en-US" sz="2800" i="1" dirty="0" err="1" smtClean="0"/>
              <a:t>va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tibby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diagnostika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uchun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ishlatiladi</a:t>
            </a:r>
            <a:r>
              <a:rPr lang="en-US" sz="2800" i="1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20932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78901" y="54563"/>
            <a:ext cx="6237684" cy="779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100"/>
              </a:lnSpc>
              <a:buNone/>
            </a:pPr>
            <a:r>
              <a:rPr lang="en-US" sz="4900" b="1" kern="0" spc="-98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Mashhur tezlatgichlar</a:t>
            </a:r>
            <a:endParaRPr lang="en-US" sz="4900" dirty="0"/>
          </a:p>
        </p:txBody>
      </p:sp>
      <p:sp>
        <p:nvSpPr>
          <p:cNvPr id="5" name="Text 1"/>
          <p:cNvSpPr/>
          <p:nvPr/>
        </p:nvSpPr>
        <p:spPr>
          <a:xfrm>
            <a:off x="7078662" y="918974"/>
            <a:ext cx="4830452" cy="389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50"/>
              </a:lnSpc>
            </a:pPr>
            <a:r>
              <a:rPr lang="en-US" sz="2450" b="1" kern="0" spc="-49" dirty="0" smtClean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CERN - </a:t>
            </a:r>
            <a:r>
              <a:rPr lang="en-US" sz="1400" dirty="0" smtClean="0"/>
              <a:t>European </a:t>
            </a:r>
            <a:r>
              <a:rPr lang="en-US" sz="1400" dirty="0"/>
              <a:t>Organization for Nuclear Research</a:t>
            </a:r>
          </a:p>
        </p:txBody>
      </p:sp>
      <p:sp>
        <p:nvSpPr>
          <p:cNvPr id="6" name="Text 2"/>
          <p:cNvSpPr/>
          <p:nvPr/>
        </p:nvSpPr>
        <p:spPr>
          <a:xfrm>
            <a:off x="7078663" y="1444968"/>
            <a:ext cx="7005828" cy="2103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ru-RU" sz="1600" dirty="0" smtClean="0"/>
              <a:t>🔹 </a:t>
            </a:r>
            <a:r>
              <a:rPr lang="en-US" sz="1600" b="1" dirty="0" err="1"/>
              <a:t>To‘liq</a:t>
            </a:r>
            <a:r>
              <a:rPr lang="en-US" sz="1600" b="1" dirty="0"/>
              <a:t> </a:t>
            </a:r>
            <a:r>
              <a:rPr lang="en-US" sz="1600" b="1" dirty="0" err="1" smtClean="0"/>
              <a:t>nomI</a:t>
            </a:r>
            <a:r>
              <a:rPr lang="en-US" sz="1600" b="1" dirty="0" smtClean="0"/>
              <a:t>:</a:t>
            </a:r>
            <a:r>
              <a:rPr lang="en-US" sz="1600" dirty="0" smtClean="0"/>
              <a:t> </a:t>
            </a:r>
            <a:r>
              <a:rPr lang="en-US" sz="1600" dirty="0" err="1" smtClean="0"/>
              <a:t>Evropa</a:t>
            </a:r>
            <a:r>
              <a:rPr lang="en-US" sz="1600" dirty="0" smtClean="0"/>
              <a:t> </a:t>
            </a:r>
            <a:r>
              <a:rPr lang="en-US" sz="1600" dirty="0" err="1"/>
              <a:t>Yadro</a:t>
            </a:r>
            <a:r>
              <a:rPr lang="en-US" sz="1600" dirty="0"/>
              <a:t> </a:t>
            </a:r>
            <a:r>
              <a:rPr lang="en-US" sz="1600" dirty="0" err="1"/>
              <a:t>Tadqiqotlari</a:t>
            </a:r>
            <a:r>
              <a:rPr lang="en-US" sz="1600" dirty="0"/>
              <a:t> </a:t>
            </a:r>
            <a:r>
              <a:rPr lang="en-US" sz="1600" dirty="0" err="1" smtClean="0"/>
              <a:t>Tashkiloti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ru-RU" sz="1600" dirty="0"/>
              <a:t>🔹 </a:t>
            </a:r>
            <a:r>
              <a:rPr lang="en-US" sz="1600" b="1" dirty="0" err="1"/>
              <a:t>Joylashuvi</a:t>
            </a:r>
            <a:r>
              <a:rPr lang="en-US" sz="1600" b="1" dirty="0"/>
              <a:t>:</a:t>
            </a:r>
            <a:r>
              <a:rPr lang="en-US" sz="1600" dirty="0"/>
              <a:t> </a:t>
            </a:r>
            <a:r>
              <a:rPr lang="en-US" sz="1600" dirty="0" err="1" smtClean="0"/>
              <a:t>Shveytsariya-Fransiya</a:t>
            </a:r>
            <a:r>
              <a:rPr lang="en-US" sz="1600" dirty="0" smtClean="0"/>
              <a:t> </a:t>
            </a:r>
            <a:r>
              <a:rPr lang="en-US" sz="1600" dirty="0" err="1"/>
              <a:t>chegarasi</a:t>
            </a:r>
            <a:r>
              <a:rPr lang="en-US" sz="1600" dirty="0"/>
              <a:t>, </a:t>
            </a:r>
            <a:r>
              <a:rPr lang="en-US" sz="1600" dirty="0" err="1"/>
              <a:t>Jeneva</a:t>
            </a:r>
            <a:r>
              <a:rPr lang="en-US" sz="1600" dirty="0"/>
              <a:t> </a:t>
            </a:r>
            <a:r>
              <a:rPr lang="en-US" sz="1600" dirty="0" err="1"/>
              <a:t>yaqinida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ru-RU" sz="1600" dirty="0"/>
              <a:t>🔹 </a:t>
            </a:r>
            <a:r>
              <a:rPr lang="en-US" sz="1600" b="1" dirty="0" err="1"/>
              <a:t>Tashkil</a:t>
            </a:r>
            <a:r>
              <a:rPr lang="en-US" sz="1600" b="1" dirty="0"/>
              <a:t> </a:t>
            </a:r>
            <a:r>
              <a:rPr lang="en-US" sz="1600" b="1" dirty="0" err="1"/>
              <a:t>etilgan</a:t>
            </a:r>
            <a:r>
              <a:rPr lang="en-US" sz="1600" b="1" dirty="0"/>
              <a:t> </a:t>
            </a:r>
            <a:r>
              <a:rPr lang="en-US" sz="1600" b="1" dirty="0" err="1"/>
              <a:t>yili</a:t>
            </a:r>
            <a:r>
              <a:rPr lang="en-US" sz="1600" b="1" dirty="0"/>
              <a:t>:</a:t>
            </a:r>
            <a:r>
              <a:rPr lang="en-US" sz="1600" dirty="0"/>
              <a:t> 1954</a:t>
            </a:r>
            <a:br>
              <a:rPr lang="en-US" sz="1600" dirty="0"/>
            </a:br>
            <a:r>
              <a:rPr lang="ru-RU" sz="1600" dirty="0"/>
              <a:t>🔹 </a:t>
            </a:r>
            <a:r>
              <a:rPr lang="en-US" sz="1600" b="1" dirty="0" err="1"/>
              <a:t>Asosiy</a:t>
            </a:r>
            <a:r>
              <a:rPr lang="en-US" sz="1600" b="1" dirty="0"/>
              <a:t> </a:t>
            </a:r>
            <a:r>
              <a:rPr lang="en-US" sz="1600" b="1" dirty="0" err="1"/>
              <a:t>faoliyati</a:t>
            </a:r>
            <a:r>
              <a:rPr lang="en-US" sz="1600" b="1" dirty="0"/>
              <a:t>:</a:t>
            </a:r>
            <a:r>
              <a:rPr lang="en-US" sz="1600" dirty="0"/>
              <a:t> </a:t>
            </a:r>
            <a:r>
              <a:rPr lang="en-US" sz="1600" dirty="0" err="1"/>
              <a:t>Elementar</a:t>
            </a:r>
            <a:r>
              <a:rPr lang="en-US" sz="1600" dirty="0"/>
              <a:t> </a:t>
            </a:r>
            <a:r>
              <a:rPr lang="en-US" sz="1600" dirty="0" err="1"/>
              <a:t>zarralar</a:t>
            </a:r>
            <a:r>
              <a:rPr lang="en-US" sz="1600" dirty="0"/>
              <a:t> </a:t>
            </a:r>
            <a:r>
              <a:rPr lang="en-US" sz="1600" dirty="0" err="1"/>
              <a:t>fizikasi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tezlatgich</a:t>
            </a:r>
            <a:r>
              <a:rPr lang="en-US" sz="1600" dirty="0"/>
              <a:t> </a:t>
            </a:r>
            <a:r>
              <a:rPr lang="en-US" sz="1600" dirty="0" err="1"/>
              <a:t>texnologiyalari</a:t>
            </a:r>
            <a:r>
              <a:rPr lang="en-US" sz="1600" dirty="0"/>
              <a:t> </a:t>
            </a:r>
            <a:r>
              <a:rPr lang="en-US" sz="1600" dirty="0" err="1"/>
              <a:t>bo‘yicha</a:t>
            </a:r>
            <a:r>
              <a:rPr lang="en-US" sz="1600" dirty="0"/>
              <a:t> </a:t>
            </a:r>
            <a:r>
              <a:rPr lang="en-US" sz="1600" dirty="0" err="1"/>
              <a:t>tadqiqotlar</a:t>
            </a:r>
            <a:endParaRPr lang="en-US" sz="1750" dirty="0"/>
          </a:p>
        </p:txBody>
      </p:sp>
      <p:sp>
        <p:nvSpPr>
          <p:cNvPr id="8" name="Text 3"/>
          <p:cNvSpPr/>
          <p:nvPr/>
        </p:nvSpPr>
        <p:spPr>
          <a:xfrm>
            <a:off x="7078663" y="4184577"/>
            <a:ext cx="2552859" cy="389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kern="0" spc="-49" dirty="0" smtClean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LHC-(</a:t>
            </a:r>
            <a:r>
              <a:rPr lang="en-US" sz="1400" b="1" kern="0" spc="-49" dirty="0" err="1" smtClean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Buyuk</a:t>
            </a:r>
            <a:r>
              <a:rPr lang="en-US" sz="1400" b="1" kern="0" spc="-49" dirty="0" smtClean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</a:t>
            </a:r>
            <a:r>
              <a:rPr lang="en-US" sz="1400" b="1" kern="0" spc="-49" dirty="0" err="1" smtClean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adron</a:t>
            </a:r>
            <a:r>
              <a:rPr lang="en-US" sz="1400" b="1" kern="0" spc="-49" dirty="0" smtClean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</a:t>
            </a:r>
            <a:r>
              <a:rPr lang="en-US" sz="1400" b="1" kern="0" spc="-49" dirty="0" err="1" smtClean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kollayderi</a:t>
            </a:r>
            <a:r>
              <a:rPr lang="en-US" sz="1600" b="1" kern="0" spc="-49" dirty="0" smtClean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)</a:t>
            </a:r>
            <a:endParaRPr lang="en-US" sz="1600" dirty="0"/>
          </a:p>
        </p:txBody>
      </p:sp>
      <p:sp>
        <p:nvSpPr>
          <p:cNvPr id="9" name="Text 4"/>
          <p:cNvSpPr/>
          <p:nvPr/>
        </p:nvSpPr>
        <p:spPr>
          <a:xfrm>
            <a:off x="7078662" y="4574507"/>
            <a:ext cx="842177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ru-RU" sz="1600" dirty="0"/>
              <a:t>🔹 </a:t>
            </a:r>
            <a:r>
              <a:rPr lang="en-US" sz="1600" b="1" dirty="0" err="1"/>
              <a:t>Manzili</a:t>
            </a:r>
            <a:r>
              <a:rPr lang="en-US" sz="1600" b="1" dirty="0"/>
              <a:t>:</a:t>
            </a:r>
            <a:r>
              <a:rPr lang="en-US" sz="1600" dirty="0"/>
              <a:t> CERN (</a:t>
            </a:r>
            <a:r>
              <a:rPr lang="en-US" sz="1600" dirty="0" err="1"/>
              <a:t>Evropa</a:t>
            </a:r>
            <a:r>
              <a:rPr lang="en-US" sz="1600" dirty="0"/>
              <a:t> </a:t>
            </a:r>
            <a:r>
              <a:rPr lang="en-US" sz="1600" dirty="0" err="1"/>
              <a:t>Yadro</a:t>
            </a:r>
            <a:r>
              <a:rPr lang="en-US" sz="1600" dirty="0"/>
              <a:t> </a:t>
            </a:r>
            <a:r>
              <a:rPr lang="en-US" sz="1600" dirty="0" err="1"/>
              <a:t>Tadqiqotlari</a:t>
            </a:r>
            <a:r>
              <a:rPr lang="en-US" sz="1600" dirty="0"/>
              <a:t> </a:t>
            </a:r>
            <a:r>
              <a:rPr lang="en-US" sz="1600" dirty="0" err="1"/>
              <a:t>Markazi</a:t>
            </a:r>
            <a:r>
              <a:rPr lang="en-US" sz="1600" dirty="0" smtClean="0"/>
              <a:t>),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ru-RU" sz="1600" dirty="0"/>
              <a:t>🔹 </a:t>
            </a:r>
            <a:r>
              <a:rPr lang="en-US" sz="1600" b="1" dirty="0" err="1"/>
              <a:t>Ishga</a:t>
            </a:r>
            <a:r>
              <a:rPr lang="en-US" sz="1600" b="1" dirty="0"/>
              <a:t> </a:t>
            </a:r>
            <a:r>
              <a:rPr lang="en-US" sz="1600" b="1" dirty="0" err="1"/>
              <a:t>tushirilgan</a:t>
            </a:r>
            <a:r>
              <a:rPr lang="en-US" sz="1600" b="1" dirty="0"/>
              <a:t> </a:t>
            </a:r>
            <a:r>
              <a:rPr lang="en-US" sz="1600" b="1" dirty="0" err="1"/>
              <a:t>yili</a:t>
            </a:r>
            <a:r>
              <a:rPr lang="en-US" sz="1600" b="1" dirty="0"/>
              <a:t>:</a:t>
            </a:r>
            <a:r>
              <a:rPr lang="en-US" sz="1600" dirty="0"/>
              <a:t> </a:t>
            </a:r>
            <a:r>
              <a:rPr lang="en-US" sz="1600" dirty="0" smtClean="0"/>
              <a:t>2008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ru-RU" sz="1600" dirty="0"/>
              <a:t>🔹 </a:t>
            </a:r>
            <a:r>
              <a:rPr lang="en-US" sz="1600" b="1" dirty="0" err="1"/>
              <a:t>Energiyasi</a:t>
            </a:r>
            <a:r>
              <a:rPr lang="en-US" sz="1600" b="1" dirty="0"/>
              <a:t>:</a:t>
            </a:r>
            <a:r>
              <a:rPr lang="en-US" sz="1600" dirty="0"/>
              <a:t> 13.6 </a:t>
            </a:r>
            <a:r>
              <a:rPr lang="en-US" sz="1600" dirty="0" err="1"/>
              <a:t>TeV</a:t>
            </a:r>
            <a:r>
              <a:rPr lang="en-US" sz="1600" dirty="0"/>
              <a:t> (</a:t>
            </a:r>
            <a:r>
              <a:rPr lang="en-US" sz="1600" dirty="0" err="1"/>
              <a:t>teraelectronvolt</a:t>
            </a:r>
            <a:r>
              <a:rPr lang="en-US" sz="1600" dirty="0"/>
              <a:t>)</a:t>
            </a:r>
            <a:br>
              <a:rPr lang="en-US" sz="1600" dirty="0"/>
            </a:br>
            <a:r>
              <a:rPr lang="ru-RU" sz="1600" dirty="0"/>
              <a:t>🔹 </a:t>
            </a:r>
            <a:r>
              <a:rPr lang="en-US" sz="1600" b="1" dirty="0" err="1"/>
              <a:t>Maqsadi</a:t>
            </a:r>
            <a:r>
              <a:rPr lang="en-US" sz="1600" b="1" dirty="0"/>
              <a:t>:</a:t>
            </a:r>
            <a:r>
              <a:rPr lang="en-US" sz="1600" dirty="0"/>
              <a:t> </a:t>
            </a:r>
            <a:r>
              <a:rPr lang="en-US" sz="1600" dirty="0" err="1"/>
              <a:t>Elementar</a:t>
            </a:r>
            <a:r>
              <a:rPr lang="en-US" sz="1600" dirty="0"/>
              <a:t> </a:t>
            </a:r>
            <a:r>
              <a:rPr lang="en-US" sz="1600" dirty="0" err="1"/>
              <a:t>zarralar</a:t>
            </a:r>
            <a:r>
              <a:rPr lang="en-US" sz="1600" dirty="0"/>
              <a:t> </a:t>
            </a:r>
            <a:r>
              <a:rPr lang="en-US" sz="1600" dirty="0" err="1"/>
              <a:t>fizikasi</a:t>
            </a:r>
            <a:r>
              <a:rPr lang="en-US" sz="1600" dirty="0"/>
              <a:t>, Higgs </a:t>
            </a:r>
            <a:r>
              <a:rPr lang="en-US" sz="1600" dirty="0" err="1"/>
              <a:t>bozonini</a:t>
            </a:r>
            <a:r>
              <a:rPr lang="en-US" sz="1600" dirty="0"/>
              <a:t> </a:t>
            </a:r>
            <a:r>
              <a:rPr lang="en-US" sz="1600" dirty="0" err="1"/>
              <a:t>tadqiq</a:t>
            </a:r>
            <a:r>
              <a:rPr lang="en-US" sz="1600" dirty="0"/>
              <a:t> </a:t>
            </a:r>
            <a:r>
              <a:rPr lang="en-US" sz="1600" dirty="0" err="1"/>
              <a:t>qilish</a:t>
            </a:r>
            <a:r>
              <a:rPr lang="en-US" sz="1750" kern="0" spc="-36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750" dirty="0"/>
          </a:p>
        </p:txBody>
      </p:sp>
      <p:sp>
        <p:nvSpPr>
          <p:cNvPr id="11" name="Text 5"/>
          <p:cNvSpPr/>
          <p:nvPr/>
        </p:nvSpPr>
        <p:spPr>
          <a:xfrm>
            <a:off x="678901" y="5636187"/>
            <a:ext cx="2291953" cy="389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kern="0" spc="-49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Fermilab</a:t>
            </a:r>
            <a:endParaRPr lang="en-US" sz="2450" dirty="0"/>
          </a:p>
        </p:txBody>
      </p:sp>
      <p:sp>
        <p:nvSpPr>
          <p:cNvPr id="12" name="Text 6"/>
          <p:cNvSpPr/>
          <p:nvPr/>
        </p:nvSpPr>
        <p:spPr>
          <a:xfrm>
            <a:off x="568726" y="6088216"/>
            <a:ext cx="7954648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ru-RU" sz="1600" dirty="0"/>
              <a:t>🔹 </a:t>
            </a:r>
            <a:r>
              <a:rPr lang="en-US" sz="1600" b="1" dirty="0" err="1"/>
              <a:t>Manzili</a:t>
            </a:r>
            <a:r>
              <a:rPr lang="en-US" sz="1600" b="1" dirty="0"/>
              <a:t>:</a:t>
            </a:r>
            <a:r>
              <a:rPr lang="en-US" sz="1600" dirty="0"/>
              <a:t> </a:t>
            </a:r>
            <a:r>
              <a:rPr lang="en-US" sz="1600" dirty="0" err="1"/>
              <a:t>AQSh</a:t>
            </a:r>
            <a:r>
              <a:rPr lang="en-US" sz="1600" dirty="0"/>
              <a:t>, </a:t>
            </a:r>
            <a:r>
              <a:rPr lang="en-US" sz="1600" dirty="0" err="1"/>
              <a:t>Illinoys</a:t>
            </a:r>
            <a:r>
              <a:rPr lang="en-US" sz="1600" dirty="0"/>
              <a:t> </a:t>
            </a:r>
            <a:r>
              <a:rPr lang="en-US" sz="1600" dirty="0" err="1"/>
              <a:t>shtati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ru-RU" sz="1600" dirty="0"/>
              <a:t>🔹 </a:t>
            </a:r>
            <a:r>
              <a:rPr lang="en-US" sz="1600" b="1" dirty="0" err="1"/>
              <a:t>Ishga</a:t>
            </a:r>
            <a:r>
              <a:rPr lang="en-US" sz="1600" b="1" dirty="0"/>
              <a:t> </a:t>
            </a:r>
            <a:r>
              <a:rPr lang="en-US" sz="1600" b="1" dirty="0" err="1"/>
              <a:t>tushirilgan</a:t>
            </a:r>
            <a:r>
              <a:rPr lang="en-US" sz="1600" b="1" dirty="0"/>
              <a:t> </a:t>
            </a:r>
            <a:r>
              <a:rPr lang="en-US" sz="1600" b="1" dirty="0" err="1"/>
              <a:t>yili</a:t>
            </a:r>
            <a:r>
              <a:rPr lang="en-US" sz="1600" b="1" dirty="0"/>
              <a:t>:</a:t>
            </a:r>
            <a:r>
              <a:rPr lang="en-US" sz="1600" dirty="0"/>
              <a:t> 1983 (2011-yilda </a:t>
            </a:r>
            <a:r>
              <a:rPr lang="en-US" sz="1600" dirty="0" err="1"/>
              <a:t>yopilgan</a:t>
            </a:r>
            <a:r>
              <a:rPr lang="en-US" sz="1600" dirty="0" smtClean="0"/>
              <a:t>) 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ru-RU" sz="1600" dirty="0"/>
              <a:t>🔹 </a:t>
            </a:r>
            <a:r>
              <a:rPr lang="en-US" sz="1600" b="1" dirty="0" err="1"/>
              <a:t>Energiyasi</a:t>
            </a:r>
            <a:r>
              <a:rPr lang="en-US" sz="1600" b="1" dirty="0"/>
              <a:t>:</a:t>
            </a:r>
            <a:r>
              <a:rPr lang="en-US" sz="1600" dirty="0"/>
              <a:t> 1 </a:t>
            </a:r>
            <a:r>
              <a:rPr lang="en-US" sz="1600" dirty="0" err="1" smtClean="0"/>
              <a:t>TeV</a:t>
            </a:r>
            <a:r>
              <a:rPr lang="en-US" sz="1600" dirty="0"/>
              <a:t> (</a:t>
            </a:r>
            <a:r>
              <a:rPr lang="en-US" sz="1600" dirty="0" err="1"/>
              <a:t>teraelectronvolt</a:t>
            </a:r>
            <a:r>
              <a:rPr lang="en-US" sz="1600" dirty="0" smtClean="0"/>
              <a:t>  </a:t>
            </a:r>
            <a:r>
              <a:rPr lang="en-US" sz="1600" b="1" dirty="0" err="1"/>
              <a:t>Turi</a:t>
            </a:r>
            <a:r>
              <a:rPr lang="en-US" sz="1600" b="1" dirty="0"/>
              <a:t>:</a:t>
            </a:r>
            <a:r>
              <a:rPr lang="en-US" sz="1600" dirty="0"/>
              <a:t> </a:t>
            </a:r>
            <a:r>
              <a:rPr lang="en-US" sz="1600" dirty="0" err="1"/>
              <a:t>Halqali</a:t>
            </a:r>
            <a:r>
              <a:rPr lang="en-US" sz="1600" dirty="0"/>
              <a:t> </a:t>
            </a:r>
            <a:r>
              <a:rPr lang="en-US" sz="1600" dirty="0" err="1"/>
              <a:t>kollayder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ru-RU" sz="1600" dirty="0"/>
              <a:t>🔹 </a:t>
            </a:r>
            <a:r>
              <a:rPr lang="en-US" sz="1600" b="1" dirty="0" err="1"/>
              <a:t>Maqsadi</a:t>
            </a:r>
            <a:r>
              <a:rPr lang="en-US" sz="1600" b="1" dirty="0"/>
              <a:t>:</a:t>
            </a:r>
            <a:r>
              <a:rPr lang="en-US" sz="1600" dirty="0"/>
              <a:t> </a:t>
            </a:r>
            <a:r>
              <a:rPr lang="en-US" sz="1600" dirty="0" err="1"/>
              <a:t>Kvarklar</a:t>
            </a:r>
            <a:r>
              <a:rPr lang="en-US" sz="1600" dirty="0"/>
              <a:t>, </a:t>
            </a:r>
            <a:r>
              <a:rPr lang="en-US" sz="1600" dirty="0" err="1"/>
              <a:t>bozonlar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boshqa</a:t>
            </a:r>
            <a:r>
              <a:rPr lang="en-US" sz="1600" dirty="0"/>
              <a:t> </a:t>
            </a:r>
            <a:r>
              <a:rPr lang="en-US" sz="1600" dirty="0" err="1"/>
              <a:t>zarralarni</a:t>
            </a:r>
            <a:r>
              <a:rPr lang="en-US" sz="1600" dirty="0"/>
              <a:t> </a:t>
            </a:r>
            <a:r>
              <a:rPr lang="en-US" sz="1600" dirty="0" err="1"/>
              <a:t>o‘rganish</a:t>
            </a:r>
            <a:endParaRPr lang="en-US" sz="1750" dirty="0"/>
          </a:p>
        </p:txBody>
      </p:sp>
      <p:pic>
        <p:nvPicPr>
          <p:cNvPr id="1237" name="Picture 213" descr="The history of CERN | timeline.web.cern.c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901" y="1113939"/>
            <a:ext cx="6096000" cy="39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909" y="304741"/>
            <a:ext cx="8734221" cy="779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100"/>
              </a:lnSpc>
              <a:buNone/>
            </a:pPr>
            <a:r>
              <a:rPr lang="en-US" sz="4900" b="1" kern="0" spc="-98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Tezlatgichlar kundalik hayotda</a:t>
            </a:r>
            <a:endParaRPr lang="en-US" sz="4900" dirty="0"/>
          </a:p>
        </p:txBody>
      </p:sp>
      <p:sp>
        <p:nvSpPr>
          <p:cNvPr id="3" name="Text 1"/>
          <p:cNvSpPr/>
          <p:nvPr/>
        </p:nvSpPr>
        <p:spPr>
          <a:xfrm>
            <a:off x="1061987" y="1814514"/>
            <a:ext cx="1307648" cy="5323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3050"/>
              </a:lnSpc>
              <a:buNone/>
            </a:pPr>
            <a:r>
              <a:rPr lang="en-US" sz="2450" b="1" kern="0" spc="-49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Tibbiyot</a:t>
            </a:r>
            <a:endParaRPr lang="en-US" sz="2450" dirty="0"/>
          </a:p>
        </p:txBody>
      </p:sp>
      <p:sp>
        <p:nvSpPr>
          <p:cNvPr id="4" name="Text 2"/>
          <p:cNvSpPr/>
          <p:nvPr/>
        </p:nvSpPr>
        <p:spPr>
          <a:xfrm>
            <a:off x="641761" y="2364070"/>
            <a:ext cx="2878085" cy="11212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2400" kern="0" spc="-36" dirty="0">
                <a:latin typeface="Inter" pitchFamily="34" charset="0"/>
                <a:ea typeface="Inter" pitchFamily="34" charset="-122"/>
                <a:cs typeface="Inter" pitchFamily="34" charset="-120"/>
              </a:rPr>
              <a:t>Saraton kasalligini davolash uchun </a:t>
            </a:r>
            <a:r>
              <a:rPr lang="en-US" sz="2400" kern="0" spc="-36" dirty="0" err="1">
                <a:latin typeface="Inter" pitchFamily="34" charset="0"/>
                <a:ea typeface="Inter" pitchFamily="34" charset="-122"/>
                <a:cs typeface="Inter" pitchFamily="34" charset="-120"/>
              </a:rPr>
              <a:t>radioterapiya</a:t>
            </a:r>
            <a:r>
              <a:rPr lang="en-US" sz="1750" kern="0" spc="-36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10364146" y="1734947"/>
            <a:ext cx="3118842" cy="389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800" b="1" kern="0" spc="-49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Sanoat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10364146" y="2133704"/>
            <a:ext cx="3722915" cy="13561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kern="0" spc="-36" dirty="0">
                <a:latin typeface="Inter" pitchFamily="34" charset="0"/>
                <a:ea typeface="Inter" pitchFamily="34" charset="-122"/>
                <a:cs typeface="Inter" pitchFamily="34" charset="-120"/>
              </a:rPr>
              <a:t>Materiallarni sterilizatsiya qilish, yarimo'tkazgichlar ishlab chiqarish.</a:t>
            </a:r>
            <a:endParaRPr lang="en-US" sz="2400" dirty="0"/>
          </a:p>
        </p:txBody>
      </p:sp>
      <p:sp>
        <p:nvSpPr>
          <p:cNvPr id="11" name="Text 7"/>
          <p:cNvSpPr/>
          <p:nvPr/>
        </p:nvSpPr>
        <p:spPr>
          <a:xfrm>
            <a:off x="10364146" y="3890929"/>
            <a:ext cx="3118842" cy="389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800" b="1" kern="0" spc="-49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Energetika</a:t>
            </a:r>
            <a:endParaRPr lang="en-US" sz="2800" dirty="0"/>
          </a:p>
        </p:txBody>
      </p:sp>
      <p:sp>
        <p:nvSpPr>
          <p:cNvPr id="12" name="Text 8"/>
          <p:cNvSpPr/>
          <p:nvPr/>
        </p:nvSpPr>
        <p:spPr>
          <a:xfrm>
            <a:off x="10364146" y="4405982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kern="0" spc="-36" dirty="0">
                <a:latin typeface="Inter" pitchFamily="34" charset="0"/>
                <a:ea typeface="Inter" pitchFamily="34" charset="-122"/>
                <a:cs typeface="Inter" pitchFamily="34" charset="-120"/>
              </a:rPr>
              <a:t>Yadro energiyasi, yangi energiya manbalarini izlash.</a:t>
            </a:r>
            <a:endParaRPr lang="en-US" sz="2400" dirty="0"/>
          </a:p>
        </p:txBody>
      </p:sp>
      <p:sp>
        <p:nvSpPr>
          <p:cNvPr id="15" name="Text 10"/>
          <p:cNvSpPr/>
          <p:nvPr/>
        </p:nvSpPr>
        <p:spPr>
          <a:xfrm>
            <a:off x="1087144" y="4026107"/>
            <a:ext cx="1987317" cy="5095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3050"/>
              </a:lnSpc>
              <a:buNone/>
            </a:pPr>
            <a:r>
              <a:rPr lang="en-US" sz="2450" b="1" kern="0" spc="-49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Atrof-muhit</a:t>
            </a:r>
            <a:endParaRPr lang="en-US" sz="2450" dirty="0"/>
          </a:p>
        </p:txBody>
      </p:sp>
      <p:sp>
        <p:nvSpPr>
          <p:cNvPr id="16" name="Text 11"/>
          <p:cNvSpPr/>
          <p:nvPr/>
        </p:nvSpPr>
        <p:spPr>
          <a:xfrm>
            <a:off x="559189" y="4405982"/>
            <a:ext cx="2960658" cy="11334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2400" kern="0" spc="-36" dirty="0">
                <a:latin typeface="Inter" pitchFamily="34" charset="0"/>
                <a:ea typeface="Inter" pitchFamily="34" charset="-122"/>
                <a:cs typeface="Inter" pitchFamily="34" charset="-120"/>
              </a:rPr>
              <a:t>Ifloslantiruvchi moddalarni aniqlash va tozalash</a:t>
            </a: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75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4912" y="1542216"/>
            <a:ext cx="5144218" cy="57062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954520" y="747630"/>
            <a:ext cx="6146602" cy="768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000"/>
              </a:lnSpc>
              <a:buNone/>
            </a:pPr>
            <a:r>
              <a:rPr lang="en-US" sz="4800" b="1" kern="0" spc="-97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Muhim kashfiyotlar</a:t>
            </a:r>
            <a:endParaRPr lang="en-US" sz="4800" dirty="0"/>
          </a:p>
        </p:txBody>
      </p:sp>
      <p:sp>
        <p:nvSpPr>
          <p:cNvPr id="6" name="Text 3"/>
          <p:cNvSpPr/>
          <p:nvPr/>
        </p:nvSpPr>
        <p:spPr>
          <a:xfrm>
            <a:off x="779653" y="2033609"/>
            <a:ext cx="3073241" cy="3840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b="1" kern="0" spc="-48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Elementar zarrachalar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779653" y="2514286"/>
            <a:ext cx="6853237" cy="3575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1750" kern="0" spc="-35" dirty="0">
                <a:latin typeface="Inter" pitchFamily="34" charset="0"/>
                <a:ea typeface="Inter" pitchFamily="34" charset="-122"/>
                <a:cs typeface="Inter" pitchFamily="34" charset="-120"/>
              </a:rPr>
              <a:t>Elektronlar, protonlar, neytronlar va boshqalar kashf etildi.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779652" y="3227704"/>
            <a:ext cx="3073241" cy="3840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b="1" kern="0" spc="-48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Xiggs bozoni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779652" y="3706168"/>
            <a:ext cx="6853237" cy="7150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1750" kern="0" spc="-35" dirty="0">
                <a:latin typeface="Inter" pitchFamily="34" charset="0"/>
                <a:ea typeface="Inter" pitchFamily="34" charset="-122"/>
                <a:cs typeface="Inter" pitchFamily="34" charset="-120"/>
              </a:rPr>
              <a:t>2012-yilda kashf etilgan. Massa qanday hosil bo'lishini tushuntirishga yordam beradi.</a:t>
            </a:r>
            <a:endParaRPr lang="en-US" sz="1750" dirty="0"/>
          </a:p>
        </p:txBody>
      </p:sp>
      <p:sp>
        <p:nvSpPr>
          <p:cNvPr id="14" name="Text 11"/>
          <p:cNvSpPr/>
          <p:nvPr/>
        </p:nvSpPr>
        <p:spPr>
          <a:xfrm>
            <a:off x="779653" y="4691732"/>
            <a:ext cx="3073241" cy="3840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b="1" kern="0" spc="-48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Yadro tuzilishi</a:t>
            </a:r>
            <a:endParaRPr lang="en-US" sz="2400" dirty="0"/>
          </a:p>
        </p:txBody>
      </p:sp>
      <p:sp>
        <p:nvSpPr>
          <p:cNvPr id="15" name="Text 12"/>
          <p:cNvSpPr/>
          <p:nvPr/>
        </p:nvSpPr>
        <p:spPr>
          <a:xfrm>
            <a:off x="779651" y="5167530"/>
            <a:ext cx="6853237" cy="3575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1750" kern="0" spc="-35" dirty="0">
                <a:latin typeface="Inter" pitchFamily="34" charset="0"/>
                <a:ea typeface="Inter" pitchFamily="34" charset="-122"/>
                <a:cs typeface="Inter" pitchFamily="34" charset="-120"/>
              </a:rPr>
              <a:t>Yadro kuchlari, izotoplar va h.k. tushunildi.</a:t>
            </a:r>
            <a:endParaRPr lang="en-US" sz="1750" dirty="0"/>
          </a:p>
        </p:txBody>
      </p:sp>
      <p:sp>
        <p:nvSpPr>
          <p:cNvPr id="18" name="Text 15"/>
          <p:cNvSpPr/>
          <p:nvPr/>
        </p:nvSpPr>
        <p:spPr>
          <a:xfrm>
            <a:off x="779651" y="5822101"/>
            <a:ext cx="3073241" cy="3840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b="1" kern="0" spc="-48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Yangi texnologiyalar</a:t>
            </a:r>
            <a:endParaRPr lang="en-US" sz="2400" dirty="0"/>
          </a:p>
        </p:txBody>
      </p:sp>
      <p:sp>
        <p:nvSpPr>
          <p:cNvPr id="19" name="Text 16"/>
          <p:cNvSpPr/>
          <p:nvPr/>
        </p:nvSpPr>
        <p:spPr>
          <a:xfrm>
            <a:off x="779653" y="6304965"/>
            <a:ext cx="6853237" cy="7150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1750" kern="0" spc="-35" dirty="0">
                <a:latin typeface="Inter" pitchFamily="34" charset="0"/>
                <a:ea typeface="Inter" pitchFamily="34" charset="-122"/>
                <a:cs typeface="Inter" pitchFamily="34" charset="-120"/>
              </a:rPr>
              <a:t>Tibbiyotda, sanoatda va boshqa sohalarda qo'llaniladigan yangi texnologiyalar yaratildi.</a:t>
            </a:r>
            <a:endParaRPr lang="en-US" sz="1750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5659" y="155883"/>
            <a:ext cx="5324041" cy="65497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4374094"/>
              </p:ext>
            </p:extLst>
          </p:nvPr>
        </p:nvGraphicFramePr>
        <p:xfrm>
          <a:off x="609600" y="850513"/>
          <a:ext cx="9753600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53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solidFill>
                            <a:schemeClr val="tx1"/>
                          </a:solidFill>
                        </a:rPr>
                        <a:t>Klinik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</a:rPr>
                        <a:t>dozimetriyada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</a:rPr>
                        <a:t>tezlatkichlarning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</a:rPr>
                        <a:t>rolii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7" name="AutoShape 6" descr="A modern medical linear accelerator (LINAC) used in clinical dosimetry, with a focus on pink and soft pastel tones. The image should show the machine in a hospital setting, with a patient lying on the treatment table and a doctor or technician adjusting the controls. The atmosphere should feel professional yet warm, emphasizing the role of accelerators in radiation therapy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s://konspirasikeadilan.id/api/v1/file/download/d13446d224636724f54bd5046c2b20ba283baa7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646" y="923665"/>
            <a:ext cx="6311322" cy="6311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8564218"/>
              </p:ext>
            </p:extLst>
          </p:nvPr>
        </p:nvGraphicFramePr>
        <p:xfrm>
          <a:off x="155574" y="1824494"/>
          <a:ext cx="7655571" cy="20342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55571"/>
              </a:tblGrid>
              <a:tr h="2034273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bg1"/>
                          </a:solidFill>
                          <a:latin typeface="Petrona Bold"/>
                        </a:rPr>
                        <a:t>Saraton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Petrona Bold"/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  <a:latin typeface="Petrona Bold"/>
                        </a:rPr>
                        <a:t>kasalligini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Petrona Bold"/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  <a:latin typeface="Petrona Bold"/>
                        </a:rPr>
                        <a:t>davolashda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Petrona Bold"/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  <a:latin typeface="Petrona Bold"/>
                        </a:rPr>
                        <a:t>ishlatilishi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Petrona Bold"/>
                        </a:rPr>
                        <a:t>:</a:t>
                      </a:r>
                    </a:p>
                    <a:p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Tezlatkichlar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 (</a:t>
                      </a:r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ayniqsa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, </a:t>
                      </a:r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Lineer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tezlatkichlar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 - LINAC) </a:t>
                      </a:r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radioterapiyada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saratonga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qarshi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yuqori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energiyali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nurlanish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hosil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qilish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uchun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qo‘llaniladi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.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392882"/>
              </p:ext>
            </p:extLst>
          </p:nvPr>
        </p:nvGraphicFramePr>
        <p:xfrm>
          <a:off x="155575" y="4137152"/>
          <a:ext cx="7655570" cy="13492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55570"/>
              </a:tblGrid>
              <a:tr h="1349248">
                <a:tc>
                  <a:txBody>
                    <a:bodyPr/>
                    <a:lstStyle/>
                    <a:p>
                      <a:pPr marL="0" marR="0" indent="0" algn="l" defTabSz="5486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solidFill>
                            <a:schemeClr val="bg1"/>
                          </a:solidFill>
                          <a:latin typeface="Petrona Bold"/>
                        </a:rPr>
                        <a:t>Doza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Petrona Bold"/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  <a:latin typeface="Petrona Bold"/>
                        </a:rPr>
                        <a:t>taqsimotini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Petrona Bold"/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  <a:latin typeface="Petrona Bold"/>
                        </a:rPr>
                        <a:t>aniq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Petrona Bold"/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  <a:latin typeface="Petrona Bold"/>
                        </a:rPr>
                        <a:t>o‘lchash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Petrona Bold"/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  <a:latin typeface="Petrona Bold"/>
                        </a:rPr>
                        <a:t>va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Petrona Bold"/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  <a:latin typeface="Petrona Bold"/>
                        </a:rPr>
                        <a:t>nazorat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Petrona Bold"/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  <a:latin typeface="Petrona Bold"/>
                        </a:rPr>
                        <a:t>qilish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+mn-lt"/>
                        </a:rPr>
                        <a:t>:</a:t>
                      </a:r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Klinik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dozimetriyada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nurlanish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dozasining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aniq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hisoblanishi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muhim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ahamiyatga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ega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.</a:t>
                      </a:r>
                      <a:endParaRPr lang="ru-RU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304671"/>
              </p:ext>
            </p:extLst>
          </p:nvPr>
        </p:nvGraphicFramePr>
        <p:xfrm>
          <a:off x="155575" y="5760720"/>
          <a:ext cx="7655570" cy="1761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55570"/>
              </a:tblGrid>
              <a:tr h="1761743">
                <a:tc>
                  <a:txBody>
                    <a:bodyPr/>
                    <a:lstStyle/>
                    <a:p>
                      <a:pPr marL="0" marR="0" indent="0" algn="l" defTabSz="5486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solidFill>
                            <a:schemeClr val="bg1"/>
                          </a:solidFill>
                          <a:latin typeface="Petrona Bold"/>
                        </a:rPr>
                        <a:t>Radioterapiyada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Petrona Bold"/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  <a:latin typeface="Petrona Bold"/>
                        </a:rPr>
                        <a:t>xavfsiz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Petrona Bold"/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  <a:latin typeface="Petrona Bold"/>
                        </a:rPr>
                        <a:t>va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Petrona Bold"/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  <a:latin typeface="Petrona Bold"/>
                        </a:rPr>
                        <a:t>samarali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Petrona Bold"/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  <a:latin typeface="Petrona Bold"/>
                        </a:rPr>
                        <a:t>ishlash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Petrona Bold"/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  <a:latin typeface="Petrona Bold"/>
                        </a:rPr>
                        <a:t>imkoniyati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Petrona Bold"/>
                        </a:rPr>
                        <a:t>:</a:t>
                      </a:r>
                    </a:p>
                    <a:p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Zamonaviy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tezlatkichlar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xavfsiz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ishlash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uchun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avtomatik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 monitoring </a:t>
                      </a:r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va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himoya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mexanizmlari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bilan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bg1"/>
                          </a:solidFill>
                        </a:rPr>
                        <a:t>jihozlangan</a:t>
                      </a:r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.</a:t>
                      </a:r>
                      <a:endParaRPr lang="ru-RU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46977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7833207"/>
              </p:ext>
            </p:extLst>
          </p:nvPr>
        </p:nvGraphicFramePr>
        <p:xfrm>
          <a:off x="3678265" y="863600"/>
          <a:ext cx="5977179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7717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Petrona Bold"/>
                          <a:ea typeface="Inter" panose="020B0604020202020204" charset="0"/>
                        </a:rPr>
                        <a:t>Nurlanish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Petrona Bold"/>
                          <a:ea typeface="Inter" panose="020B0604020202020204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Petrona Bold"/>
                          <a:ea typeface="Inter" panose="020B0604020202020204" charset="0"/>
                        </a:rPr>
                        <a:t>xavfsizligi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Petrona Bold"/>
                          <a:ea typeface="Inter" panose="020B0604020202020204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Petrona Bold"/>
                          <a:ea typeface="Inter" panose="020B0604020202020204" charset="0"/>
                        </a:rPr>
                        <a:t>va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Petrona Bold"/>
                          <a:ea typeface="Inter" panose="020B0604020202020204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Petrona Bold"/>
                          <a:ea typeface="Inter" panose="020B0604020202020204" charset="0"/>
                        </a:rPr>
                        <a:t>me’yorlari</a:t>
                      </a:r>
                      <a:endParaRPr lang="ru-RU" sz="2800" dirty="0">
                        <a:solidFill>
                          <a:schemeClr val="tx1"/>
                        </a:solidFill>
                        <a:latin typeface="Petrona Bold"/>
                        <a:ea typeface="Inter" panose="020B0604020202020204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0784444"/>
              </p:ext>
            </p:extLst>
          </p:nvPr>
        </p:nvGraphicFramePr>
        <p:xfrm>
          <a:off x="1357560" y="1638027"/>
          <a:ext cx="5620720" cy="2909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0720"/>
              </a:tblGrid>
              <a:tr h="2909824">
                <a:tc>
                  <a:txBody>
                    <a:bodyPr/>
                    <a:lstStyle/>
                    <a:p>
                      <a:pPr marL="0" marR="0" indent="0" algn="l" defTabSz="5486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Petrona Bold"/>
                        </a:rPr>
                        <a:t>Xalqaro</a:t>
                      </a:r>
                      <a:r>
                        <a:rPr lang="en-US" sz="2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Petrona Bold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Petrona Bold"/>
                        </a:rPr>
                        <a:t>xavfsizlik</a:t>
                      </a:r>
                      <a:r>
                        <a:rPr lang="en-US" sz="2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Petrona Bold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Petrona Bold"/>
                        </a:rPr>
                        <a:t>standartlari</a:t>
                      </a:r>
                      <a:endParaRPr lang="ru-RU" sz="2400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Petrona Bold"/>
                      </a:endParaRPr>
                    </a:p>
                    <a:p>
                      <a:pPr marL="0" marR="0" indent="0" algn="l" defTabSz="5486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Nurlanish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xavfsizligi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bo‘yicha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xalqaro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standartlar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odamlarni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ionlashtiruvchi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nurlanishning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zararli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ta’siridan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himoya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qilish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uchun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ishlab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chiqilgan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.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Ushbu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me’yorlar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kasbiy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xodimlar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,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bemorlar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va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aholi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uchun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xavfsiz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sharoitlarni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ta’minlashga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qaratilgan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.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rgbClr val="E0D7F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56400"/>
              </p:ext>
            </p:extLst>
          </p:nvPr>
        </p:nvGraphicFramePr>
        <p:xfrm>
          <a:off x="7550255" y="1607518"/>
          <a:ext cx="6305229" cy="2859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05229"/>
              </a:tblGrid>
              <a:tr h="2541723">
                <a:tc>
                  <a:txBody>
                    <a:bodyPr/>
                    <a:lstStyle/>
                    <a:p>
                      <a:pPr marL="0" marR="0" indent="0" algn="l" defTabSz="5486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Radioterapiya</a:t>
                      </a:r>
                      <a:r>
                        <a:rPr lang="en-US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xodimlari</a:t>
                      </a:r>
                      <a:r>
                        <a:rPr lang="en-US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va</a:t>
                      </a:r>
                      <a:r>
                        <a:rPr lang="en-US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bemorlar</a:t>
                      </a:r>
                      <a:r>
                        <a:rPr lang="en-US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uchun</a:t>
                      </a:r>
                      <a:r>
                        <a:rPr lang="en-US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himoya</a:t>
                      </a:r>
                      <a:r>
                        <a:rPr lang="en-US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choralari</a:t>
                      </a:r>
                      <a:endParaRPr lang="en-US" sz="2000" dirty="0" smtClean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  <a:p>
                      <a:pPr marL="0" marR="0" indent="0" algn="l" defTabSz="5486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Radioterapiya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saraton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kasalligini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davolashda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samarali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usullardan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biri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bo‘lsa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-da,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ionlashtiruvchi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nurlanishning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salbiy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ta’sirini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kamaytirish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uchun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maxsus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himoya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choralari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ko‘rilishi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shart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.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Himoya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radioterapiya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xodimlari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,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bemorlar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va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atrof-muhit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uchun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muhimdir</a:t>
                      </a:r>
                      <a:r>
                        <a:rPr lang="en-US" sz="20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.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rgbClr val="E0D7F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1773379"/>
              </p:ext>
            </p:extLst>
          </p:nvPr>
        </p:nvGraphicFramePr>
        <p:xfrm>
          <a:off x="1198534" y="5185044"/>
          <a:ext cx="12656950" cy="16342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56950"/>
              </a:tblGrid>
              <a:tr h="163421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Petrona Bold"/>
                          <a:ea typeface="Petrona Bold"/>
                        </a:rPr>
                        <a:t>IAEA </a:t>
                      </a:r>
                      <a:r>
                        <a:rPr lang="en-US" sz="28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Petrona Bold"/>
                          <a:ea typeface="Petrona Bold"/>
                        </a:rPr>
                        <a:t>va</a:t>
                      </a:r>
                      <a:r>
                        <a:rPr lang="en-US" sz="28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Petrona Bold"/>
                          <a:ea typeface="Petrona Bold"/>
                        </a:rPr>
                        <a:t> ICRP </a:t>
                      </a:r>
                      <a:r>
                        <a:rPr lang="en-US" sz="28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Petrona Bold"/>
                          <a:ea typeface="Petrona Bold"/>
                        </a:rPr>
                        <a:t>tomonidan</a:t>
                      </a:r>
                      <a:r>
                        <a:rPr lang="en-US" sz="28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Petrona Bold"/>
                          <a:ea typeface="Petrona Bold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Petrona Bold"/>
                          <a:ea typeface="Petrona Bold"/>
                        </a:rPr>
                        <a:t>belgilangan</a:t>
                      </a:r>
                      <a:r>
                        <a:rPr lang="en-US" sz="28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Petrona Bold"/>
                          <a:ea typeface="Petrona Bold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Petrona Bold"/>
                          <a:ea typeface="Petrona Bold"/>
                        </a:rPr>
                        <a:t>nurlanish</a:t>
                      </a:r>
                      <a:r>
                        <a:rPr lang="en-US" sz="28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Petrona Bold"/>
                          <a:ea typeface="Petrona Bold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Petrona Bold"/>
                          <a:ea typeface="Petrona Bold"/>
                        </a:rPr>
                        <a:t>normativlari</a:t>
                      </a:r>
                      <a:endParaRPr lang="en-US" sz="2800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Petrona Bold"/>
                        <a:ea typeface="Petrona Bold"/>
                      </a:endParaRPr>
                    </a:p>
                    <a:p>
                      <a:r>
                        <a:rPr lang="en-US" sz="2000" b="0" u="non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Xalqaro</a:t>
                      </a:r>
                      <a:r>
                        <a:rPr lang="en-US" sz="2000" b="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Atom </a:t>
                      </a:r>
                      <a:r>
                        <a:rPr lang="en-US" sz="2000" b="0" u="non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Energiyasi</a:t>
                      </a:r>
                      <a:r>
                        <a:rPr lang="en-US" sz="2000" b="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u="non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Agentligi</a:t>
                      </a:r>
                      <a:r>
                        <a:rPr lang="en-US" sz="2000" b="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(IAEA) </a:t>
                      </a:r>
                      <a:r>
                        <a:rPr lang="en-US" sz="2000" b="0" u="non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va</a:t>
                      </a:r>
                      <a:r>
                        <a:rPr lang="en-US" sz="2000" b="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u="non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Xalqaro</a:t>
                      </a:r>
                      <a:r>
                        <a:rPr lang="en-US" sz="2000" b="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u="non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Radiatsion</a:t>
                      </a:r>
                      <a:r>
                        <a:rPr lang="en-US" sz="2000" b="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u="non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Himoya</a:t>
                      </a:r>
                      <a:r>
                        <a:rPr lang="en-US" sz="2000" b="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u="non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Komissiyasi</a:t>
                      </a:r>
                      <a:r>
                        <a:rPr lang="en-US" sz="2000" b="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(ICRP) </a:t>
                      </a:r>
                      <a:r>
                        <a:rPr lang="en-US" sz="2000" b="0" u="non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tomonidan</a:t>
                      </a:r>
                      <a:r>
                        <a:rPr lang="en-US" sz="2000" b="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u="non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nurlanish</a:t>
                      </a:r>
                      <a:r>
                        <a:rPr lang="en-US" sz="2000" b="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u="non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xavfsizligi</a:t>
                      </a:r>
                      <a:r>
                        <a:rPr lang="en-US" sz="2000" b="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u="non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bo‘yicha</a:t>
                      </a:r>
                      <a:r>
                        <a:rPr lang="en-US" sz="2000" b="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u="non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xalqaro</a:t>
                      </a:r>
                      <a:r>
                        <a:rPr lang="en-US" sz="2000" b="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u="non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standartlar</a:t>
                      </a:r>
                      <a:r>
                        <a:rPr lang="en-US" sz="2000" b="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u="non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ishlab</a:t>
                      </a:r>
                      <a:r>
                        <a:rPr lang="en-US" sz="2000" b="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u="non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chiqilgan</a:t>
                      </a:r>
                      <a:r>
                        <a:rPr lang="en-US" sz="2000" b="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. </a:t>
                      </a:r>
                      <a:r>
                        <a:rPr lang="en-US" sz="2000" b="0" u="non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Ushbu</a:t>
                      </a:r>
                      <a:r>
                        <a:rPr lang="en-US" sz="2000" b="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u="non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normativlar</a:t>
                      </a:r>
                      <a:r>
                        <a:rPr lang="en-US" sz="2000" b="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u="non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tibbiyot</a:t>
                      </a:r>
                      <a:r>
                        <a:rPr lang="en-US" sz="2000" b="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, </a:t>
                      </a:r>
                      <a:r>
                        <a:rPr lang="en-US" sz="2000" b="0" u="non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sanoat</a:t>
                      </a:r>
                      <a:r>
                        <a:rPr lang="en-US" sz="2000" b="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u="non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va</a:t>
                      </a:r>
                      <a:r>
                        <a:rPr lang="en-US" sz="2000" b="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u="non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ilmiy</a:t>
                      </a:r>
                      <a:r>
                        <a:rPr lang="en-US" sz="2000" b="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u="non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tadqiqotlar</a:t>
                      </a:r>
                      <a:r>
                        <a:rPr lang="en-US" sz="2000" b="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u="non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sohalarida</a:t>
                      </a:r>
                      <a:r>
                        <a:rPr lang="en-US" sz="2000" b="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u="non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nurlanishdan</a:t>
                      </a:r>
                      <a:r>
                        <a:rPr lang="en-US" sz="2000" b="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u="non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xavfsiz</a:t>
                      </a:r>
                      <a:r>
                        <a:rPr lang="en-US" sz="2000" b="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u="non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foydalanishni</a:t>
                      </a:r>
                      <a:r>
                        <a:rPr lang="en-US" sz="2000" b="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u="non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ta’minlash</a:t>
                      </a:r>
                      <a:r>
                        <a:rPr lang="en-US" sz="2000" b="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u="non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uchun</a:t>
                      </a:r>
                      <a:r>
                        <a:rPr lang="en-US" sz="2000" b="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u="non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ishlab</a:t>
                      </a:r>
                      <a:r>
                        <a:rPr lang="en-US" sz="2000" b="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 </a:t>
                      </a:r>
                      <a:r>
                        <a:rPr lang="en-US" sz="2000" b="0" u="non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chiqilgan</a:t>
                      </a:r>
                      <a:r>
                        <a:rPr lang="en-US" sz="2000" b="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Inter" panose="020B0604020202020204" charset="0"/>
                          <a:ea typeface="Inter" panose="020B0604020202020204" charset="0"/>
                        </a:rPr>
                        <a:t>.</a:t>
                      </a:r>
                      <a:endParaRPr lang="ru-RU" sz="2000" b="0" u="none" dirty="0">
                        <a:solidFill>
                          <a:schemeClr val="bg2">
                            <a:lumMod val="25000"/>
                          </a:schemeClr>
                        </a:solidFill>
                        <a:latin typeface="Inter" panose="020B0604020202020204" charset="0"/>
                        <a:ea typeface="Inter" panose="020B0604020202020204" charset="0"/>
                      </a:endParaRPr>
                    </a:p>
                  </a:txBody>
                  <a:tcPr>
                    <a:solidFill>
                      <a:srgbClr val="E0D7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30455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017640" y="615341"/>
            <a:ext cx="7244953" cy="779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100"/>
              </a:lnSpc>
              <a:buNone/>
            </a:pPr>
            <a:r>
              <a:rPr lang="en-US" sz="4900" b="1" kern="0" spc="-98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Kelajakdagi imkoniyatlar</a:t>
            </a:r>
            <a:endParaRPr lang="en-US" sz="4900" dirty="0"/>
          </a:p>
        </p:txBody>
      </p:sp>
      <p:sp>
        <p:nvSpPr>
          <p:cNvPr id="5" name="Text 2"/>
          <p:cNvSpPr/>
          <p:nvPr/>
        </p:nvSpPr>
        <p:spPr>
          <a:xfrm>
            <a:off x="1028224" y="2441920"/>
            <a:ext cx="3118842" cy="389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50"/>
              </a:lnSpc>
              <a:buNone/>
            </a:pPr>
            <a:r>
              <a:rPr lang="en-US" sz="2800" b="1" kern="0" spc="-49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Yangi tezlatgichlar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1028224" y="3068235"/>
            <a:ext cx="3434594" cy="16811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400" kern="0" spc="-36" dirty="0">
                <a:latin typeface="Inter" pitchFamily="34" charset="0"/>
                <a:ea typeface="Inter" pitchFamily="34" charset="-122"/>
                <a:cs typeface="Inter" pitchFamily="34" charset="-120"/>
              </a:rPr>
              <a:t>Atomning ichki tuzilishini yanada chuqurroq o'rganish uchun quriladi.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6556475" y="2472448"/>
            <a:ext cx="3118842" cy="389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50"/>
              </a:lnSpc>
              <a:buNone/>
            </a:pPr>
            <a:r>
              <a:rPr lang="en-US" sz="2800" b="1" kern="0" spc="-49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Qorong'u materiya</a:t>
            </a:r>
            <a:endParaRPr lang="en-US" sz="2800" dirty="0"/>
          </a:p>
        </p:txBody>
      </p:sp>
      <p:sp>
        <p:nvSpPr>
          <p:cNvPr id="9" name="Text 6"/>
          <p:cNvSpPr/>
          <p:nvPr/>
        </p:nvSpPr>
        <p:spPr>
          <a:xfrm>
            <a:off x="6556475" y="2998466"/>
            <a:ext cx="3338152" cy="17047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400" kern="0" spc="-36" dirty="0">
                <a:latin typeface="Inter" pitchFamily="34" charset="0"/>
                <a:ea typeface="Inter" pitchFamily="34" charset="-122"/>
                <a:cs typeface="Inter" pitchFamily="34" charset="-120"/>
              </a:rPr>
              <a:t>Koinotning 95% ni tashkil etadi, ammo biz ularni hali tushunmaymiz, izlash.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028224" y="5385435"/>
            <a:ext cx="4362642" cy="389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50"/>
              </a:lnSpc>
              <a:buNone/>
            </a:pPr>
            <a:r>
              <a:rPr lang="en-US" sz="2800" b="1" kern="0" spc="-49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Yangi davolash usullari</a:t>
            </a:r>
            <a:endParaRPr lang="en-US" sz="2800" dirty="0"/>
          </a:p>
        </p:txBody>
      </p:sp>
      <p:sp>
        <p:nvSpPr>
          <p:cNvPr id="12" name="Text 9"/>
          <p:cNvSpPr/>
          <p:nvPr/>
        </p:nvSpPr>
        <p:spPr>
          <a:xfrm>
            <a:off x="1028224" y="5911453"/>
            <a:ext cx="7234369" cy="6667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400" kern="0" spc="-36" dirty="0">
                <a:latin typeface="Inter" pitchFamily="34" charset="0"/>
                <a:ea typeface="Inter" pitchFamily="34" charset="-122"/>
                <a:cs typeface="Inter" pitchFamily="34" charset="-120"/>
              </a:rPr>
              <a:t>Aniqroq va samaraliroq terapiyalar yaratish</a:t>
            </a: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75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174</TotalTime>
  <Words>559</Words>
  <Application>Microsoft Office PowerPoint</Application>
  <PresentationFormat>Произвольный</PresentationFormat>
  <Paragraphs>78</Paragraphs>
  <Slides>12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Petrona Bold</vt:lpstr>
      <vt:lpstr>Century Gothic</vt:lpstr>
      <vt:lpstr>Inter</vt:lpstr>
      <vt:lpstr>Calibri</vt:lpstr>
      <vt:lpstr>Wingdings 3</vt:lpstr>
      <vt:lpstr>Arial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lenovo</cp:lastModifiedBy>
  <cp:revision>22</cp:revision>
  <dcterms:created xsi:type="dcterms:W3CDTF">2025-03-11T12:26:44Z</dcterms:created>
  <dcterms:modified xsi:type="dcterms:W3CDTF">2025-05-07T14:47:02Z</dcterms:modified>
</cp:coreProperties>
</file>