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0" r:id="rId6"/>
    <p:sldId id="257" r:id="rId7"/>
    <p:sldId id="271" r:id="rId8"/>
    <p:sldId id="269" r:id="rId9"/>
    <p:sldId id="262" r:id="rId10"/>
    <p:sldId id="263" r:id="rId11"/>
    <p:sldId id="264" r:id="rId12"/>
    <p:sldId id="266" r:id="rId13"/>
    <p:sldId id="272" r:id="rId14"/>
    <p:sldId id="267" r:id="rId15"/>
    <p:sldId id="265" r:id="rId16"/>
    <p:sldId id="268" r:id="rId17"/>
    <p:sldId id="273" r:id="rId18"/>
    <p:sldId id="261" r:id="rId19"/>
    <p:sldId id="275" r:id="rId20"/>
    <p:sldId id="258" r:id="rId21"/>
    <p:sldId id="259" r:id="rId22"/>
    <p:sldId id="274" r:id="rId23"/>
    <p:sldId id="260" r:id="rId2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n-US" sz="28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Axborot</a:t>
          </a:r>
          <a:r>
            <a:rPr lang="en-US" sz="28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xavfsizligi</a:t>
          </a:r>
          <a:r>
            <a:rPr lang="en-US" sz="28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tushunchasi</a:t>
          </a:r>
          <a:r>
            <a:rPr lang="en-US" sz="28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va</a:t>
          </a:r>
          <a:r>
            <a:rPr lang="en-US" sz="28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uning</a:t>
          </a:r>
          <a:r>
            <a:rPr lang="en-US" sz="28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mohiyati</a:t>
          </a:r>
          <a:endParaRPr lang="ru-RU" sz="28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Axborot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xavfsizligining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asosiy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tamoyillari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va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turlari</a:t>
          </a:r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F221EFF-354A-47A9-A498-1F0BBF01ECB8}" type="parTrans" cxnId="{EB9839C5-F324-41C4-8950-5284E09FB71E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Axborot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xavfsizligini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ta’minlashning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g’oyaviy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va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nazariy</a:t>
          </a:r>
          <a:r>
            <a:rPr lang="en-US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asoslari</a:t>
          </a:r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type="parTrans" cxnId="{E4AD895B-72A4-4A6B-A7F4-C77A53EC51BC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 rtlCol="0"/>
        <a:lstStyle/>
        <a:p>
          <a:pPr rtl="0"/>
          <a:endParaRPr lang="ru-RU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 custLinFactNeighborX="-199" custLinFactNeighborY="2305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 custLinFactNeighborX="-199" custLinFactNeighborY="676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 custLinFactNeighborX="4269" custLinFactNeighborY="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Watch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3905E0BC-71EE-4610-827E-655844CE3113}" type="presOf" srcId="{C6D21269-399B-4BA2-8621-C7B9DA1E1B8F}" destId="{D5847293-6F0A-4807-B203-585610F4F535}" srcOrd="0" destOrd="0" presId="urn:microsoft.com/office/officeart/2018/2/layout/IconVerticalSolidList"/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  <dgm:cxn modelId="{E18EE60B-8650-4B85-8C8A-B807B9148FC8}" type="presParOf" srcId="{D40A0249-41A7-44A6-A657-361E8C18FD42}" destId="{1375F890-B8F8-4966-ABCD-B672FD4512B7}" srcOrd="3" destOrd="0" presId="urn:microsoft.com/office/officeart/2018/2/layout/IconVerticalSolidList"/>
    <dgm:cxn modelId="{F370D9F7-088E-4B78-8272-0E311B15486B}" type="presParOf" srcId="{D40A0249-41A7-44A6-A657-361E8C18FD42}" destId="{9887B295-B446-4B8E-AEA4-76754DE9DD89}" srcOrd="4" destOrd="0" presId="urn:microsoft.com/office/officeart/2018/2/layout/IconVerticalSolidList"/>
    <dgm:cxn modelId="{968D7DEE-AF0E-4BA0-9080-0C524E005C39}" type="presParOf" srcId="{9887B295-B446-4B8E-AEA4-76754DE9DD89}" destId="{436A8B1C-2D30-44BB-9150-7099503C8960}" srcOrd="0" destOrd="0" presId="urn:microsoft.com/office/officeart/2018/2/layout/IconVerticalSolidList"/>
    <dgm:cxn modelId="{CE4D3AA4-D0A5-472B-A6D2-E2D35A5DE21A}" type="presParOf" srcId="{9887B295-B446-4B8E-AEA4-76754DE9DD89}" destId="{1A8B8B62-3037-4506-89D7-28710774070B}" srcOrd="1" destOrd="0" presId="urn:microsoft.com/office/officeart/2018/2/layout/IconVerticalSolidList"/>
    <dgm:cxn modelId="{C939EEF1-F0C3-4C00-83D5-BE315DAD62D3}" type="presParOf" srcId="{9887B295-B446-4B8E-AEA4-76754DE9DD89}" destId="{2FFC6342-A780-4396-8FAC-8E7FAE77A6E2}" srcOrd="2" destOrd="0" presId="urn:microsoft.com/office/officeart/2018/2/layout/IconVerticalSolidList"/>
    <dgm:cxn modelId="{1493C073-EB9E-467F-8BBD-604D0CFE685E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30827"/>
          <a:ext cx="5607050" cy="1254549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238774" y="496168"/>
          <a:ext cx="266032" cy="266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743580" y="1909"/>
          <a:ext cx="4815577" cy="1424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31" tIns="150731" rIns="150731" bIns="150731" numCol="1" spcCol="1270" rtlCol="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Axborot</a:t>
          </a:r>
          <a:r>
            <a:rPr lang="en-US" sz="28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xavfsizligi</a:t>
          </a:r>
          <a:r>
            <a:rPr lang="en-US" sz="28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tushunchasi</a:t>
          </a:r>
          <a:r>
            <a:rPr lang="en-US" sz="28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va</a:t>
          </a:r>
          <a:r>
            <a:rPr lang="en-US" sz="28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uning</a:t>
          </a:r>
          <a:r>
            <a:rPr lang="en-US" sz="28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8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mohiyati</a:t>
          </a:r>
          <a:endParaRPr lang="ru-RU" sz="28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743580" y="1909"/>
        <a:ext cx="4815577" cy="1424233"/>
      </dsp:txXfrm>
    </dsp:sp>
    <dsp:sp modelId="{79919C57-A32A-40F6-B106-B4E0CE644E4C}">
      <dsp:nvSpPr>
        <dsp:cNvPr id="0" name=""/>
        <dsp:cNvSpPr/>
      </dsp:nvSpPr>
      <dsp:spPr>
        <a:xfrm>
          <a:off x="0" y="1836528"/>
          <a:ext cx="5607050" cy="1254549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253890" y="2245941"/>
          <a:ext cx="266032" cy="266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743580" y="1751683"/>
          <a:ext cx="4815577" cy="1424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31" tIns="150731" rIns="150731" bIns="150731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Axborot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xavfsizligining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asosiy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tamoyillari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va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turlari</a:t>
          </a:r>
          <a:endParaRPr lang="ru-RU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743580" y="1751683"/>
        <a:ext cx="4815577" cy="1424233"/>
      </dsp:txXfrm>
    </dsp:sp>
    <dsp:sp modelId="{436A8B1C-2D30-44BB-9150-7099503C8960}">
      <dsp:nvSpPr>
        <dsp:cNvPr id="0" name=""/>
        <dsp:cNvSpPr/>
      </dsp:nvSpPr>
      <dsp:spPr>
        <a:xfrm>
          <a:off x="0" y="3501456"/>
          <a:ext cx="5607050" cy="1254549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250866" y="4007807"/>
          <a:ext cx="241847" cy="2418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743580" y="3501456"/>
          <a:ext cx="4815577" cy="1424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31" tIns="150731" rIns="150731" bIns="150731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Axborot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xavfsizligini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ta’minlashning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g’oyaviy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va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nazariy</a:t>
          </a:r>
          <a:r>
            <a:rPr lang="en-US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 </a:t>
          </a:r>
          <a:r>
            <a:rPr lang="en-US" sz="2500" kern="1200" noProof="0" dirty="0" err="1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asoslari</a:t>
          </a:r>
          <a:endParaRPr lang="ru-RU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743580" y="3501456"/>
        <a:ext cx="4815577" cy="142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C199A-22E5-4CDA-987F-BC4BFDACB7D3}" type="datetime1">
              <a:rPr lang="ru-RU" smtClean="0"/>
              <a:t>20.04.2026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B367-66E6-4B1C-B5FC-21800FA4DF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8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9CC9-9451-4D80-B15B-454EA1C4C28F}" type="datetime1">
              <a:rPr lang="ru-RU" smtClean="0"/>
              <a:pPr/>
              <a:t>20.04.2026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FCFFD-921F-4D5F-B365-B1C4C66E78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18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34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2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37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31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7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7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66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8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334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52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53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941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10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23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95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6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01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903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0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CFFD-921F-4D5F-B365-B1C4C66E78D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A4122-98FB-4B92-9EEB-3F3144637AE9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949AE5-5FC9-4064-B73D-624153648DDF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FA50A5-00A1-459C-9BE7-96F64207CBF7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3C4E8-BAFF-4A6C-A38E-47D80B808FC8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7B8447-5030-47A7-85C9-0914FFDF75FF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C2C6-56BE-4381-8184-4EA61EE41EC8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A0C37-A2EE-46B8-BBA4-74BD917318EC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F625A-F3D8-4470-83B6-4967B0AE3690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D6AD23-54BA-4FBF-8E9D-4A019C3A90A6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4467F-50D8-4671-A5D0-2A27730D064B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9422E9FA-D56F-41AD-BA6A-E6F1AC7007BD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240D1684-298D-40C9-8A64-84C3C948C0F3}" type="datetime1">
              <a:rPr lang="ru-RU" noProof="0" smtClean="0"/>
              <a:t>20.04.2026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135" y="2605170"/>
            <a:ext cx="6610120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 fontScale="90000"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Farg’ona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davlat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universiteti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tabiiy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fanlar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fakulteti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geografiya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yo’nalishi</a:t>
            </a:r>
            <a:r>
              <a:rPr lang="en-US" sz="3000" dirty="0" smtClean="0">
                <a:solidFill>
                  <a:schemeClr val="tx1"/>
                </a:solidFill>
              </a:rPr>
              <a:t> 1-kurs 25/51 </a:t>
            </a:r>
            <a:r>
              <a:rPr lang="en-US" sz="3000" dirty="0" err="1" smtClean="0">
                <a:solidFill>
                  <a:schemeClr val="tx1"/>
                </a:solidFill>
              </a:rPr>
              <a:t>guruh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talabalari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Mamanazarova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Tabassum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         </a:t>
            </a:r>
            <a:r>
              <a:rPr lang="en-US" sz="3000" dirty="0" err="1" smtClean="0">
                <a:solidFill>
                  <a:schemeClr val="tx1"/>
                </a:solidFill>
              </a:rPr>
              <a:t>va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Sarimsoqova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Marjonaning</a:t>
            </a:r>
            <a:r>
              <a:rPr lang="en-US" sz="3000" dirty="0">
                <a:solidFill>
                  <a:schemeClr val="tx1"/>
                </a:solidFill>
              </a:rPr>
              <a:t>  MEDIASAVODXONLIK VA AXBOROT </a:t>
            </a:r>
            <a:r>
              <a:rPr lang="en-US" sz="3000" dirty="0" smtClean="0">
                <a:solidFill>
                  <a:schemeClr val="tx1"/>
                </a:solidFill>
              </a:rPr>
              <a:t>TEXNOLOGIYALARI </a:t>
            </a:r>
            <a:r>
              <a:rPr lang="en-US" sz="3000" dirty="0" err="1" smtClean="0">
                <a:solidFill>
                  <a:schemeClr val="tx1"/>
                </a:solidFill>
              </a:rPr>
              <a:t>fanidan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tayorlagan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taqdimoti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Рисунок 4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2.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Axborot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xavfsizligining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asosiy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tamoyillari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va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turlari</a:t>
            </a:r>
            <a: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856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290" y="625955"/>
            <a:ext cx="7273413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/>
              <a:t>Axborot</a:t>
            </a:r>
            <a:r>
              <a:rPr lang="en-US" sz="5400" dirty="0"/>
              <a:t> </a:t>
            </a:r>
            <a:r>
              <a:rPr lang="en-US" sz="5400" dirty="0" err="1"/>
              <a:t>xavfsizligi</a:t>
            </a:r>
            <a:r>
              <a:rPr lang="en-US" sz="5400" dirty="0"/>
              <a:t> — </a:t>
            </a:r>
            <a:r>
              <a:rPr lang="en-US" sz="5400" dirty="0" err="1"/>
              <a:t>axborotni</a:t>
            </a:r>
            <a:r>
              <a:rPr lang="en-US" sz="5400" dirty="0"/>
              <a:t> </a:t>
            </a:r>
            <a:r>
              <a:rPr lang="en-US" sz="5400" dirty="0" err="1"/>
              <a:t>himoya</a:t>
            </a:r>
            <a:r>
              <a:rPr lang="en-US" sz="5400" dirty="0"/>
              <a:t> </a:t>
            </a:r>
            <a:r>
              <a:rPr lang="en-US" sz="5400" dirty="0" err="1"/>
              <a:t>qilishga</a:t>
            </a:r>
            <a:r>
              <a:rPr lang="en-US" sz="5400" dirty="0"/>
              <a:t> </a:t>
            </a:r>
            <a:r>
              <a:rPr lang="en-US" sz="5400" dirty="0" err="1"/>
              <a:t>qaratilgan</a:t>
            </a:r>
            <a:r>
              <a:rPr lang="en-US" sz="5400" dirty="0"/>
              <a:t> </a:t>
            </a:r>
            <a:r>
              <a:rPr lang="en-US" sz="5400" dirty="0" err="1"/>
              <a:t>tizim</a:t>
            </a:r>
            <a:r>
              <a:rPr lang="en-US" sz="5400" dirty="0"/>
              <a:t> </a:t>
            </a:r>
            <a:r>
              <a:rPr lang="en-US" sz="5400" dirty="0" err="1"/>
              <a:t>bo‘lib</a:t>
            </a:r>
            <a:r>
              <a:rPr lang="en-US" sz="5400" dirty="0"/>
              <a:t>, </a:t>
            </a:r>
            <a:r>
              <a:rPr lang="en-US" sz="5400" dirty="0" err="1"/>
              <a:t>uning</a:t>
            </a:r>
            <a:r>
              <a:rPr lang="en-US" sz="5400" dirty="0"/>
              <a:t> </a:t>
            </a:r>
            <a:r>
              <a:rPr lang="en-US" sz="5400" dirty="0" err="1"/>
              <a:t>samaradorligi</a:t>
            </a:r>
            <a:r>
              <a:rPr lang="en-US" sz="5400" dirty="0"/>
              <a:t> </a:t>
            </a:r>
            <a:r>
              <a:rPr lang="en-US" sz="5400" dirty="0" err="1"/>
              <a:t>asosan</a:t>
            </a:r>
            <a:r>
              <a:rPr lang="en-US" sz="5400" dirty="0"/>
              <a:t> </a:t>
            </a:r>
            <a:r>
              <a:rPr lang="en-US" sz="5400" dirty="0" err="1"/>
              <a:t>asosiy</a:t>
            </a:r>
            <a:r>
              <a:rPr lang="en-US" sz="5400" dirty="0"/>
              <a:t> </a:t>
            </a:r>
            <a:r>
              <a:rPr lang="en-US" sz="5400" dirty="0" err="1"/>
              <a:t>tamoyillar</a:t>
            </a:r>
            <a:r>
              <a:rPr lang="en-US" sz="5400" dirty="0"/>
              <a:t> </a:t>
            </a:r>
            <a:r>
              <a:rPr lang="en-US" sz="5400" dirty="0" err="1"/>
              <a:t>va</a:t>
            </a:r>
            <a:r>
              <a:rPr lang="en-US" sz="5400" dirty="0"/>
              <a:t> </a:t>
            </a:r>
            <a:r>
              <a:rPr lang="en-US" sz="5400" dirty="0" err="1"/>
              <a:t>turlariga</a:t>
            </a:r>
            <a:r>
              <a:rPr lang="en-US" sz="5400" dirty="0"/>
              <a:t> </a:t>
            </a:r>
            <a:r>
              <a:rPr lang="en-US" sz="5400" dirty="0" err="1"/>
              <a:t>bog‘liq</a:t>
            </a:r>
            <a:r>
              <a:rPr lang="en-US" sz="5400" dirty="0"/>
              <a:t>.</a:t>
            </a:r>
            <a:endParaRPr lang="ru-RU" sz="54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7704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93431"/>
            <a:ext cx="7273413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Axborot</a:t>
            </a:r>
            <a:r>
              <a:rPr lang="en-US" sz="2400" dirty="0"/>
              <a:t> </a:t>
            </a:r>
            <a:r>
              <a:rPr lang="en-US" sz="2400" dirty="0" err="1"/>
              <a:t>xavfsizligining</a:t>
            </a:r>
            <a:r>
              <a:rPr lang="en-US" sz="2400" dirty="0"/>
              <a:t> </a:t>
            </a:r>
            <a:r>
              <a:rPr lang="en-US" sz="2400" dirty="0" err="1"/>
              <a:t>asosiy</a:t>
            </a:r>
            <a:r>
              <a:rPr lang="en-US" sz="2400" dirty="0"/>
              <a:t> </a:t>
            </a:r>
            <a:r>
              <a:rPr lang="en-US" sz="2400" dirty="0" err="1"/>
              <a:t>tamoyillari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Maxfiylik</a:t>
            </a:r>
            <a:r>
              <a:rPr lang="en-US" sz="2400" dirty="0" smtClean="0"/>
              <a:t> </a:t>
            </a:r>
            <a:r>
              <a:rPr lang="en-US" sz="2400" dirty="0"/>
              <a:t>(Confidentiality)</a:t>
            </a:r>
          </a:p>
          <a:p>
            <a:pPr marL="0" indent="0">
              <a:buNone/>
            </a:pPr>
            <a:r>
              <a:rPr lang="en-US" sz="2400" dirty="0" err="1"/>
              <a:t>Axborot</a:t>
            </a:r>
            <a:r>
              <a:rPr lang="en-US" sz="2400" dirty="0"/>
              <a:t> </a:t>
            </a:r>
            <a:r>
              <a:rPr lang="en-US" sz="2400" dirty="0" err="1"/>
              <a:t>faqat</a:t>
            </a:r>
            <a:r>
              <a:rPr lang="en-US" sz="2400" dirty="0"/>
              <a:t> </a:t>
            </a:r>
            <a:r>
              <a:rPr lang="en-US" sz="2400" dirty="0" err="1"/>
              <a:t>ruxsat</a:t>
            </a:r>
            <a:r>
              <a:rPr lang="en-US" sz="2400" dirty="0"/>
              <a:t> </a:t>
            </a:r>
            <a:r>
              <a:rPr lang="en-US" sz="2400" dirty="0" err="1"/>
              <a:t>etilgan</a:t>
            </a:r>
            <a:r>
              <a:rPr lang="en-US" sz="2400" dirty="0"/>
              <a:t> </a:t>
            </a:r>
            <a:r>
              <a:rPr lang="en-US" sz="2400" dirty="0" err="1"/>
              <a:t>shaxslar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ochiq</a:t>
            </a:r>
            <a:r>
              <a:rPr lang="en-US" sz="2400" dirty="0"/>
              <a:t> </a:t>
            </a:r>
            <a:r>
              <a:rPr lang="en-US" sz="2400" dirty="0" err="1"/>
              <a:t>bo‘lishi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. </a:t>
            </a:r>
            <a:r>
              <a:rPr lang="en-US" sz="2400" dirty="0" err="1"/>
              <a:t>Begona</a:t>
            </a:r>
            <a:r>
              <a:rPr lang="en-US" sz="2400" dirty="0"/>
              <a:t> </a:t>
            </a:r>
            <a:r>
              <a:rPr lang="en-US" sz="2400" dirty="0" err="1"/>
              <a:t>shaxslarning</a:t>
            </a:r>
            <a:r>
              <a:rPr lang="en-US" sz="2400" dirty="0"/>
              <a:t> </a:t>
            </a:r>
            <a:r>
              <a:rPr lang="en-US" sz="2400" dirty="0" err="1"/>
              <a:t>ma’lumotga</a:t>
            </a:r>
            <a:r>
              <a:rPr lang="en-US" sz="2400" dirty="0"/>
              <a:t> </a:t>
            </a:r>
            <a:r>
              <a:rPr lang="en-US" sz="2400" dirty="0" err="1"/>
              <a:t>kirishi</a:t>
            </a:r>
            <a:r>
              <a:rPr lang="en-US" sz="2400" dirty="0"/>
              <a:t> </a:t>
            </a:r>
            <a:r>
              <a:rPr lang="en-US" sz="2400" dirty="0" err="1"/>
              <a:t>cheklanadi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2.Yaxlitlik </a:t>
            </a:r>
            <a:r>
              <a:rPr lang="en-US" sz="2400" dirty="0"/>
              <a:t>(Integrity)</a:t>
            </a:r>
          </a:p>
          <a:p>
            <a:pPr marL="0" indent="0">
              <a:buNone/>
            </a:pPr>
            <a:r>
              <a:rPr lang="en-US" sz="2400" dirty="0" err="1"/>
              <a:t>Axborot</a:t>
            </a:r>
            <a:r>
              <a:rPr lang="en-US" sz="2400" dirty="0"/>
              <a:t> </a:t>
            </a:r>
            <a:r>
              <a:rPr lang="en-US" sz="2400" dirty="0" err="1"/>
              <a:t>o‘zgarmasligi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buzilmasligi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. </a:t>
            </a:r>
            <a:r>
              <a:rPr lang="en-US" sz="2400" dirty="0" err="1"/>
              <a:t>Ma’lumotlar</a:t>
            </a:r>
            <a:r>
              <a:rPr lang="en-US" sz="2400" dirty="0"/>
              <a:t> </a:t>
            </a:r>
            <a:r>
              <a:rPr lang="en-US" sz="2400" dirty="0" err="1"/>
              <a:t>ruxsatsiz</a:t>
            </a:r>
            <a:r>
              <a:rPr lang="en-US" sz="2400" dirty="0"/>
              <a:t> </a:t>
            </a:r>
            <a:r>
              <a:rPr lang="en-US" sz="2400" dirty="0" err="1"/>
              <a:t>tahrir</a:t>
            </a:r>
            <a:r>
              <a:rPr lang="en-US" sz="2400" dirty="0"/>
              <a:t> </a:t>
            </a:r>
            <a:r>
              <a:rPr lang="en-US" sz="2400" dirty="0" err="1"/>
              <a:t>qilinmasligi</a:t>
            </a:r>
            <a:r>
              <a:rPr lang="en-US" sz="2400" dirty="0"/>
              <a:t> </a:t>
            </a:r>
            <a:r>
              <a:rPr lang="en-US" sz="2400" dirty="0" err="1"/>
              <a:t>lozim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3.Mavjudlik </a:t>
            </a:r>
            <a:r>
              <a:rPr lang="en-US" sz="2400" dirty="0"/>
              <a:t>(Availability)</a:t>
            </a:r>
          </a:p>
          <a:p>
            <a:pPr marL="0" indent="0">
              <a:buNone/>
            </a:pPr>
            <a:r>
              <a:rPr lang="en-US" sz="2400" dirty="0" err="1"/>
              <a:t>Axborot</a:t>
            </a:r>
            <a:r>
              <a:rPr lang="en-US" sz="2400" dirty="0"/>
              <a:t> </a:t>
            </a:r>
            <a:r>
              <a:rPr lang="en-US" sz="2400" dirty="0" err="1"/>
              <a:t>kerakli</a:t>
            </a:r>
            <a:r>
              <a:rPr lang="en-US" sz="2400" dirty="0"/>
              <a:t> </a:t>
            </a:r>
            <a:r>
              <a:rPr lang="en-US" sz="2400" dirty="0" err="1"/>
              <a:t>paytda</a:t>
            </a:r>
            <a:r>
              <a:rPr lang="en-US" sz="2400" dirty="0"/>
              <a:t> </a:t>
            </a:r>
            <a:r>
              <a:rPr lang="en-US" sz="2400" dirty="0" err="1"/>
              <a:t>foydalanuvchi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mavjud</a:t>
            </a:r>
            <a:r>
              <a:rPr lang="en-US" sz="2400" dirty="0"/>
              <a:t> </a:t>
            </a:r>
            <a:r>
              <a:rPr lang="en-US" sz="2400" dirty="0" err="1"/>
              <a:t>bo‘lishi</a:t>
            </a:r>
            <a:r>
              <a:rPr lang="en-US" sz="2400" dirty="0"/>
              <a:t> </a:t>
            </a:r>
            <a:r>
              <a:rPr lang="en-US" sz="2400" dirty="0" err="1"/>
              <a:t>zarur</a:t>
            </a:r>
            <a:r>
              <a:rPr lang="en-US" sz="2400" dirty="0"/>
              <a:t>. </a:t>
            </a:r>
            <a:r>
              <a:rPr lang="en-US" sz="2400" dirty="0" err="1"/>
              <a:t>Tizimlar</a:t>
            </a:r>
            <a:r>
              <a:rPr lang="en-US" sz="2400" dirty="0"/>
              <a:t> </a:t>
            </a:r>
            <a:r>
              <a:rPr lang="en-US" sz="2400" dirty="0" err="1"/>
              <a:t>uzluksiz</a:t>
            </a:r>
            <a:r>
              <a:rPr lang="en-US" sz="2400" dirty="0"/>
              <a:t> </a:t>
            </a:r>
            <a:r>
              <a:rPr lang="en-US" sz="2400" dirty="0" err="1"/>
              <a:t>ishlashi</a:t>
            </a:r>
            <a:r>
              <a:rPr lang="en-US" sz="2400" dirty="0"/>
              <a:t> </a:t>
            </a:r>
            <a:r>
              <a:rPr lang="en-US" sz="2400" dirty="0" err="1"/>
              <a:t>muhim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4.Autentifikatsiya </a:t>
            </a:r>
            <a:r>
              <a:rPr lang="en-US" sz="2400" dirty="0"/>
              <a:t>(Authentication)</a:t>
            </a:r>
          </a:p>
          <a:p>
            <a:pPr marL="0" indent="0">
              <a:buNone/>
            </a:pPr>
            <a:r>
              <a:rPr lang="en-US" sz="2400" dirty="0" err="1"/>
              <a:t>Foydalanuvchining</a:t>
            </a:r>
            <a:r>
              <a:rPr lang="en-US" sz="2400" dirty="0"/>
              <a:t> </a:t>
            </a:r>
            <a:r>
              <a:rPr lang="en-US" sz="2400" dirty="0" err="1"/>
              <a:t>kimligini</a:t>
            </a:r>
            <a:r>
              <a:rPr lang="en-US" sz="2400" dirty="0"/>
              <a:t> </a:t>
            </a:r>
            <a:r>
              <a:rPr lang="en-US" sz="2400" dirty="0" err="1"/>
              <a:t>tekshirish</a:t>
            </a:r>
            <a:r>
              <a:rPr lang="en-US" sz="2400" dirty="0"/>
              <a:t> </a:t>
            </a:r>
            <a:r>
              <a:rPr lang="en-US" sz="2400" dirty="0" err="1"/>
              <a:t>jarayoni</a:t>
            </a:r>
            <a:r>
              <a:rPr lang="en-US" sz="2400" dirty="0"/>
              <a:t>. Bu </a:t>
            </a:r>
            <a:r>
              <a:rPr lang="en-US" sz="2400" dirty="0" err="1"/>
              <a:t>tizimga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kirayotganini</a:t>
            </a:r>
            <a:r>
              <a:rPr lang="en-US" sz="2400" dirty="0"/>
              <a:t> </a:t>
            </a:r>
            <a:r>
              <a:rPr lang="en-US" sz="2400" dirty="0" err="1"/>
              <a:t>aniqlaydi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5.Avtorizatsiya </a:t>
            </a:r>
            <a:r>
              <a:rPr lang="en-US" sz="2400" dirty="0"/>
              <a:t>(Authorization)</a:t>
            </a:r>
          </a:p>
          <a:p>
            <a:pPr marL="0" indent="0">
              <a:buNone/>
            </a:pPr>
            <a:r>
              <a:rPr lang="en-US" sz="2400" dirty="0" err="1"/>
              <a:t>Foydalanuvchiga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huquqlar</a:t>
            </a:r>
            <a:r>
              <a:rPr lang="en-US" sz="2400" dirty="0"/>
              <a:t> </a:t>
            </a:r>
            <a:r>
              <a:rPr lang="en-US" sz="2400" dirty="0" err="1"/>
              <a:t>berilganini</a:t>
            </a:r>
            <a:r>
              <a:rPr lang="en-US" sz="2400" dirty="0"/>
              <a:t> </a:t>
            </a:r>
            <a:r>
              <a:rPr lang="en-US" sz="2400" dirty="0" err="1"/>
              <a:t>belgilaydi</a:t>
            </a:r>
            <a:r>
              <a:rPr lang="en-US" sz="2400" dirty="0"/>
              <a:t>, </a:t>
            </a:r>
            <a:r>
              <a:rPr lang="en-US" sz="2400" dirty="0" err="1"/>
              <a:t>ya’ni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nima</a:t>
            </a:r>
            <a:r>
              <a:rPr lang="en-US" sz="2400" dirty="0"/>
              <a:t> </a:t>
            </a:r>
            <a:r>
              <a:rPr lang="en-US" sz="2400" dirty="0" err="1"/>
              <a:t>qila</a:t>
            </a:r>
            <a:r>
              <a:rPr lang="en-US" sz="2400" dirty="0"/>
              <a:t> </a:t>
            </a:r>
            <a:r>
              <a:rPr lang="en-US" sz="2400" dirty="0" err="1"/>
              <a:t>olishini</a:t>
            </a:r>
            <a:r>
              <a:rPr lang="en-US" sz="2400" dirty="0"/>
              <a:t> </a:t>
            </a:r>
            <a:r>
              <a:rPr lang="en-US" sz="2400" dirty="0" err="1"/>
              <a:t>aniqlaydi</a:t>
            </a:r>
            <a:r>
              <a:rPr lang="en-US" sz="2400" dirty="0"/>
              <a:t>.</a:t>
            </a:r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7704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295" y="-175846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Axborot</a:t>
            </a:r>
            <a:r>
              <a:rPr lang="en-US" sz="2800" dirty="0"/>
              <a:t> </a:t>
            </a:r>
            <a:r>
              <a:rPr lang="en-US" sz="2800" dirty="0" err="1"/>
              <a:t>xavfsizligining</a:t>
            </a:r>
            <a:r>
              <a:rPr lang="en-US" sz="2800" dirty="0"/>
              <a:t> </a:t>
            </a:r>
            <a:r>
              <a:rPr lang="en-US" sz="2800" dirty="0" err="1"/>
              <a:t>turlari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Fizik</a:t>
            </a:r>
            <a:r>
              <a:rPr lang="en-US" sz="2800" dirty="0"/>
              <a:t> </a:t>
            </a:r>
            <a:r>
              <a:rPr lang="en-US" sz="2800" dirty="0" err="1"/>
              <a:t>xavfsizlik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Kompyuterlar</a:t>
            </a:r>
            <a:r>
              <a:rPr lang="en-US" sz="2800" dirty="0"/>
              <a:t>, </a:t>
            </a:r>
            <a:r>
              <a:rPr lang="en-US" sz="2800" dirty="0" err="1"/>
              <a:t>serverlar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boshqa</a:t>
            </a:r>
            <a:r>
              <a:rPr lang="en-US" sz="2800" dirty="0"/>
              <a:t> </a:t>
            </a:r>
            <a:r>
              <a:rPr lang="en-US" sz="2800" dirty="0" err="1"/>
              <a:t>qurilmalarni</a:t>
            </a:r>
            <a:r>
              <a:rPr lang="en-US" sz="2800" dirty="0"/>
              <a:t> </a:t>
            </a:r>
            <a:r>
              <a:rPr lang="en-US" sz="2800" dirty="0" err="1"/>
              <a:t>jismoniy</a:t>
            </a:r>
            <a:r>
              <a:rPr lang="en-US" sz="2800" dirty="0"/>
              <a:t> </a:t>
            </a:r>
            <a:r>
              <a:rPr lang="en-US" sz="2800" dirty="0" err="1"/>
              <a:t>himoya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r>
              <a:rPr lang="en-US" sz="2800" dirty="0"/>
              <a:t> (</a:t>
            </a:r>
            <a:r>
              <a:rPr lang="en-US" sz="2800" dirty="0" err="1"/>
              <a:t>masalan</a:t>
            </a:r>
            <a:r>
              <a:rPr lang="en-US" sz="2800" dirty="0"/>
              <a:t>, </a:t>
            </a:r>
            <a:r>
              <a:rPr lang="en-US" sz="2800" dirty="0" err="1"/>
              <a:t>yopiq</a:t>
            </a:r>
            <a:r>
              <a:rPr lang="en-US" sz="2800" dirty="0"/>
              <a:t> </a:t>
            </a:r>
            <a:r>
              <a:rPr lang="en-US" sz="2800" dirty="0" err="1"/>
              <a:t>xonalar</a:t>
            </a:r>
            <a:r>
              <a:rPr lang="en-US" sz="2800" dirty="0"/>
              <a:t>, </a:t>
            </a:r>
            <a:r>
              <a:rPr lang="en-US" sz="2800" dirty="0" err="1"/>
              <a:t>videokuzatuv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 err="1"/>
              <a:t>Texnik</a:t>
            </a:r>
            <a:r>
              <a:rPr lang="en-US" sz="2800" dirty="0"/>
              <a:t> (</a:t>
            </a:r>
            <a:r>
              <a:rPr lang="en-US" sz="2800" dirty="0" err="1"/>
              <a:t>dasturiy</a:t>
            </a:r>
            <a:r>
              <a:rPr lang="en-US" sz="2800" dirty="0"/>
              <a:t>) </a:t>
            </a:r>
            <a:r>
              <a:rPr lang="en-US" sz="2800" dirty="0" err="1"/>
              <a:t>xavfsizlik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Antiviruslar</a:t>
            </a:r>
            <a:r>
              <a:rPr lang="en-US" sz="2800" dirty="0"/>
              <a:t>, </a:t>
            </a:r>
            <a:r>
              <a:rPr lang="en-US" sz="2800" dirty="0" err="1"/>
              <a:t>firewalllar</a:t>
            </a:r>
            <a:r>
              <a:rPr lang="en-US" sz="2800" dirty="0"/>
              <a:t>, </a:t>
            </a:r>
            <a:r>
              <a:rPr lang="en-US" sz="2800" dirty="0" err="1"/>
              <a:t>shifrlash</a:t>
            </a:r>
            <a:r>
              <a:rPr lang="en-US" sz="2800" dirty="0"/>
              <a:t> </a:t>
            </a:r>
            <a:r>
              <a:rPr lang="en-US" sz="2800" dirty="0" err="1"/>
              <a:t>vositalari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axborotni</a:t>
            </a:r>
            <a:r>
              <a:rPr lang="en-US" sz="2800" dirty="0"/>
              <a:t> </a:t>
            </a:r>
            <a:r>
              <a:rPr lang="en-US" sz="2800" dirty="0" err="1"/>
              <a:t>himoyalash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Tarmoq</a:t>
            </a:r>
            <a:r>
              <a:rPr lang="en-US" sz="2800" dirty="0"/>
              <a:t> </a:t>
            </a:r>
            <a:r>
              <a:rPr lang="en-US" sz="2800" dirty="0" err="1"/>
              <a:t>xavfsizligi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Internet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</a:t>
            </a:r>
            <a:r>
              <a:rPr lang="en-US" sz="2800" dirty="0" err="1"/>
              <a:t>tarmoqlarda</a:t>
            </a:r>
            <a:r>
              <a:rPr lang="en-US" sz="2800" dirty="0"/>
              <a:t> </a:t>
            </a:r>
            <a:r>
              <a:rPr lang="en-US" sz="2800" dirty="0" err="1"/>
              <a:t>ma’lumot</a:t>
            </a:r>
            <a:r>
              <a:rPr lang="en-US" sz="2800" dirty="0"/>
              <a:t> </a:t>
            </a:r>
            <a:r>
              <a:rPr lang="en-US" sz="2800" dirty="0" err="1"/>
              <a:t>almashinuvi</a:t>
            </a:r>
            <a:r>
              <a:rPr lang="en-US" sz="2800" dirty="0"/>
              <a:t> </a:t>
            </a:r>
            <a:r>
              <a:rPr lang="en-US" sz="2800" dirty="0" err="1"/>
              <a:t>xavfsizligini</a:t>
            </a:r>
            <a:r>
              <a:rPr lang="en-US" sz="2800" dirty="0"/>
              <a:t> </a:t>
            </a:r>
            <a:r>
              <a:rPr lang="en-US" sz="2800" dirty="0" err="1"/>
              <a:t>ta’minlash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Kriptografik</a:t>
            </a:r>
            <a:r>
              <a:rPr lang="en-US" sz="2800" dirty="0"/>
              <a:t> </a:t>
            </a:r>
            <a:r>
              <a:rPr lang="en-US" sz="2800" dirty="0" err="1"/>
              <a:t>xavfsizlik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Ma’lumotlarni</a:t>
            </a:r>
            <a:r>
              <a:rPr lang="en-US" sz="2800" dirty="0"/>
              <a:t> </a:t>
            </a:r>
            <a:r>
              <a:rPr lang="en-US" sz="2800" dirty="0" err="1"/>
              <a:t>maxfiy</a:t>
            </a:r>
            <a:r>
              <a:rPr lang="en-US" sz="2800" dirty="0"/>
              <a:t> </a:t>
            </a:r>
            <a:r>
              <a:rPr lang="en-US" sz="2800" dirty="0" err="1"/>
              <a:t>saqlash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shifrlash</a:t>
            </a:r>
            <a:r>
              <a:rPr lang="en-US" sz="2800" dirty="0"/>
              <a:t> </a:t>
            </a:r>
            <a:r>
              <a:rPr lang="en-US" sz="2800" dirty="0" err="1"/>
              <a:t>usullaridan</a:t>
            </a:r>
            <a:r>
              <a:rPr lang="en-US" sz="2800" dirty="0"/>
              <a:t> </a:t>
            </a:r>
            <a:r>
              <a:rPr lang="en-US" sz="2800" dirty="0" err="1"/>
              <a:t>foydalanish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772400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/>
              <a:t>Axborot</a:t>
            </a:r>
            <a:r>
              <a:rPr lang="en-US" sz="5400" dirty="0"/>
              <a:t> </a:t>
            </a:r>
            <a:r>
              <a:rPr lang="en-US" sz="5400" dirty="0" err="1"/>
              <a:t>xavfsizligining</a:t>
            </a:r>
            <a:r>
              <a:rPr lang="en-US" sz="5400" dirty="0"/>
              <a:t> </a:t>
            </a:r>
            <a:r>
              <a:rPr lang="en-US" sz="5400" dirty="0" err="1"/>
              <a:t>tamoyillari</a:t>
            </a:r>
            <a:r>
              <a:rPr lang="en-US" sz="5400" dirty="0"/>
              <a:t> </a:t>
            </a:r>
            <a:r>
              <a:rPr lang="en-US" sz="5400" dirty="0" err="1"/>
              <a:t>uning</a:t>
            </a:r>
            <a:r>
              <a:rPr lang="en-US" sz="5400" dirty="0"/>
              <a:t> </a:t>
            </a:r>
            <a:r>
              <a:rPr lang="en-US" sz="5400" dirty="0" err="1"/>
              <a:t>asosiy</a:t>
            </a:r>
            <a:r>
              <a:rPr lang="en-US" sz="5400" dirty="0"/>
              <a:t> </a:t>
            </a:r>
            <a:r>
              <a:rPr lang="en-US" sz="5400" dirty="0" err="1"/>
              <a:t>poydevorini</a:t>
            </a:r>
            <a:r>
              <a:rPr lang="en-US" sz="5400" dirty="0"/>
              <a:t> </a:t>
            </a:r>
            <a:r>
              <a:rPr lang="en-US" sz="5400" dirty="0" err="1"/>
              <a:t>tashkil</a:t>
            </a:r>
            <a:r>
              <a:rPr lang="en-US" sz="5400" dirty="0"/>
              <a:t> </a:t>
            </a:r>
            <a:r>
              <a:rPr lang="en-US" sz="5400" dirty="0" err="1"/>
              <a:t>etsa</a:t>
            </a:r>
            <a:r>
              <a:rPr lang="en-US" sz="5400" dirty="0"/>
              <a:t>, </a:t>
            </a:r>
            <a:r>
              <a:rPr lang="en-US" sz="5400" dirty="0" err="1"/>
              <a:t>turlari</a:t>
            </a:r>
            <a:r>
              <a:rPr lang="en-US" sz="5400" dirty="0"/>
              <a:t> </a:t>
            </a:r>
            <a:r>
              <a:rPr lang="en-US" sz="5400" dirty="0" err="1"/>
              <a:t>esa</a:t>
            </a:r>
            <a:r>
              <a:rPr lang="en-US" sz="5400" dirty="0"/>
              <a:t> </a:t>
            </a:r>
            <a:r>
              <a:rPr lang="en-US" sz="5400" dirty="0" err="1"/>
              <a:t>bu</a:t>
            </a:r>
            <a:r>
              <a:rPr lang="en-US" sz="5400" dirty="0"/>
              <a:t> </a:t>
            </a:r>
            <a:r>
              <a:rPr lang="en-US" sz="5400" dirty="0" err="1"/>
              <a:t>xavfsizlikni</a:t>
            </a:r>
            <a:r>
              <a:rPr lang="en-US" sz="5400" dirty="0"/>
              <a:t> </a:t>
            </a:r>
            <a:r>
              <a:rPr lang="en-US" sz="5400" dirty="0" err="1"/>
              <a:t>amalda</a:t>
            </a:r>
            <a:r>
              <a:rPr lang="en-US" sz="5400" dirty="0"/>
              <a:t> </a:t>
            </a:r>
            <a:r>
              <a:rPr lang="en-US" sz="5400" dirty="0" err="1"/>
              <a:t>ta’minlash</a:t>
            </a:r>
            <a:r>
              <a:rPr lang="en-US" sz="5400" dirty="0"/>
              <a:t> </a:t>
            </a:r>
            <a:r>
              <a:rPr lang="en-US" sz="5400" dirty="0" err="1"/>
              <a:t>usullarini</a:t>
            </a:r>
            <a:r>
              <a:rPr lang="en-US" sz="5400" dirty="0"/>
              <a:t> </a:t>
            </a:r>
            <a:r>
              <a:rPr lang="en-US" sz="5400" dirty="0" err="1"/>
              <a:t>ifodalaydi</a:t>
            </a:r>
            <a:r>
              <a:rPr lang="en-US" sz="5400" dirty="0"/>
              <a:t>. </a:t>
            </a:r>
            <a:r>
              <a:rPr lang="en-US" sz="5400" dirty="0" err="1"/>
              <a:t>Ular</a:t>
            </a:r>
            <a:r>
              <a:rPr lang="en-US" sz="5400" dirty="0"/>
              <a:t> </a:t>
            </a:r>
            <a:r>
              <a:rPr lang="en-US" sz="5400" dirty="0" err="1"/>
              <a:t>birgalikda</a:t>
            </a:r>
            <a:r>
              <a:rPr lang="en-US" sz="5400" dirty="0"/>
              <a:t> </a:t>
            </a:r>
            <a:r>
              <a:rPr lang="en-US" sz="5400" dirty="0" err="1"/>
              <a:t>ishlaganda</a:t>
            </a:r>
            <a:r>
              <a:rPr lang="en-US" sz="5400" dirty="0"/>
              <a:t> </a:t>
            </a:r>
            <a:r>
              <a:rPr lang="en-US" sz="5400" dirty="0" err="1"/>
              <a:t>axborot</a:t>
            </a:r>
            <a:r>
              <a:rPr lang="en-US" sz="5400" dirty="0"/>
              <a:t> </a:t>
            </a:r>
            <a:r>
              <a:rPr lang="en-US" sz="5400" dirty="0" err="1"/>
              <a:t>to‘liq</a:t>
            </a:r>
            <a:r>
              <a:rPr lang="en-US" sz="5400" dirty="0"/>
              <a:t> </a:t>
            </a:r>
            <a:r>
              <a:rPr lang="en-US" sz="5400" dirty="0" err="1"/>
              <a:t>va</a:t>
            </a:r>
            <a:r>
              <a:rPr lang="en-US" sz="5400" dirty="0"/>
              <a:t> </a:t>
            </a:r>
            <a:r>
              <a:rPr lang="en-US" sz="5400" dirty="0" err="1"/>
              <a:t>ishonchli</a:t>
            </a:r>
            <a:r>
              <a:rPr lang="en-US" sz="5400" dirty="0"/>
              <a:t> </a:t>
            </a:r>
            <a:r>
              <a:rPr lang="en-US" sz="5400" dirty="0" err="1"/>
              <a:t>himoya</a:t>
            </a:r>
            <a:r>
              <a:rPr lang="en-US" sz="5400" dirty="0"/>
              <a:t> </a:t>
            </a:r>
            <a:r>
              <a:rPr lang="en-US" sz="5400" dirty="0" err="1"/>
              <a:t>qilinadi</a:t>
            </a:r>
            <a:r>
              <a:rPr lang="en-US" sz="5400" dirty="0"/>
              <a:t>.</a:t>
            </a:r>
            <a:endParaRPr lang="ru-RU" sz="54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7704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Рисунок 4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Axborot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xavfsizligini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ta’minlashning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g’oyaviy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va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nazariy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asoslari</a:t>
            </a:r>
            <a: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661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295" y="-175846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/>
              <a:t>Axborot</a:t>
            </a:r>
            <a:r>
              <a:rPr lang="en-US" sz="4400" dirty="0"/>
              <a:t> </a:t>
            </a:r>
            <a:r>
              <a:rPr lang="en-US" sz="4400" dirty="0" err="1"/>
              <a:t>xavfsizligini</a:t>
            </a:r>
            <a:r>
              <a:rPr lang="en-US" sz="4400" dirty="0"/>
              <a:t> </a:t>
            </a:r>
            <a:r>
              <a:rPr lang="en-US" sz="4400" dirty="0" err="1"/>
              <a:t>ta’minlash</a:t>
            </a:r>
            <a:r>
              <a:rPr lang="en-US" sz="4400" dirty="0"/>
              <a:t> </a:t>
            </a:r>
            <a:r>
              <a:rPr lang="en-US" sz="4400" dirty="0" err="1"/>
              <a:t>faqat</a:t>
            </a:r>
            <a:r>
              <a:rPr lang="en-US" sz="4400" dirty="0"/>
              <a:t> </a:t>
            </a:r>
            <a:r>
              <a:rPr lang="en-US" sz="4400" dirty="0" err="1"/>
              <a:t>texnik</a:t>
            </a:r>
            <a:r>
              <a:rPr lang="en-US" sz="4400" dirty="0"/>
              <a:t> </a:t>
            </a:r>
            <a:r>
              <a:rPr lang="en-US" sz="4400" dirty="0" err="1"/>
              <a:t>choralar</a:t>
            </a:r>
            <a:r>
              <a:rPr lang="en-US" sz="4400" dirty="0"/>
              <a:t> </a:t>
            </a:r>
            <a:r>
              <a:rPr lang="en-US" sz="4400" dirty="0" err="1"/>
              <a:t>bilan</a:t>
            </a:r>
            <a:r>
              <a:rPr lang="en-US" sz="4400" dirty="0"/>
              <a:t> </a:t>
            </a:r>
            <a:r>
              <a:rPr lang="en-US" sz="4400" dirty="0" err="1"/>
              <a:t>cheklanmaydi</a:t>
            </a:r>
            <a:r>
              <a:rPr lang="en-US" sz="4400" dirty="0"/>
              <a:t> — u </a:t>
            </a:r>
            <a:r>
              <a:rPr lang="en-US" sz="4400" dirty="0" err="1"/>
              <a:t>chuqur</a:t>
            </a:r>
            <a:r>
              <a:rPr lang="en-US" sz="4400" dirty="0"/>
              <a:t> </a:t>
            </a:r>
            <a:r>
              <a:rPr lang="en-US" sz="4400" dirty="0" err="1"/>
              <a:t>g‘oyaviy</a:t>
            </a:r>
            <a:r>
              <a:rPr lang="en-US" sz="4400" dirty="0"/>
              <a:t> (</a:t>
            </a:r>
            <a:r>
              <a:rPr lang="en-US" sz="4400" dirty="0" err="1"/>
              <a:t>konseptual</a:t>
            </a:r>
            <a:r>
              <a:rPr lang="en-US" sz="4400" dirty="0"/>
              <a:t>) </a:t>
            </a:r>
            <a:r>
              <a:rPr lang="en-US" sz="4400" dirty="0" err="1"/>
              <a:t>va</a:t>
            </a:r>
            <a:r>
              <a:rPr lang="en-US" sz="4400" dirty="0"/>
              <a:t> </a:t>
            </a:r>
            <a:r>
              <a:rPr lang="en-US" sz="4400" dirty="0" err="1"/>
              <a:t>nazariy</a:t>
            </a:r>
            <a:r>
              <a:rPr lang="en-US" sz="4400" dirty="0"/>
              <a:t> (</a:t>
            </a:r>
            <a:r>
              <a:rPr lang="en-US" sz="4400" dirty="0" err="1"/>
              <a:t>ilmiy</a:t>
            </a:r>
            <a:r>
              <a:rPr lang="en-US" sz="4400" dirty="0"/>
              <a:t>) </a:t>
            </a:r>
            <a:r>
              <a:rPr lang="en-US" sz="4400" dirty="0" err="1"/>
              <a:t>asoslarga</a:t>
            </a:r>
            <a:r>
              <a:rPr lang="en-US" sz="4400" dirty="0"/>
              <a:t> </a:t>
            </a:r>
            <a:r>
              <a:rPr lang="en-US" sz="4400" dirty="0" err="1"/>
              <a:t>tayanadi</a:t>
            </a:r>
            <a:r>
              <a:rPr lang="en-US" sz="4400" dirty="0"/>
              <a:t>. Bu </a:t>
            </a:r>
            <a:r>
              <a:rPr lang="en-US" sz="4400" dirty="0" err="1"/>
              <a:t>asoslar</a:t>
            </a:r>
            <a:r>
              <a:rPr lang="en-US" sz="4400" dirty="0"/>
              <a:t> </a:t>
            </a:r>
            <a:r>
              <a:rPr lang="en-US" sz="4400" dirty="0" err="1"/>
              <a:t>tizimli</a:t>
            </a:r>
            <a:r>
              <a:rPr lang="en-US" sz="4400" dirty="0"/>
              <a:t> </a:t>
            </a:r>
            <a:r>
              <a:rPr lang="en-US" sz="4400" dirty="0" err="1"/>
              <a:t>yondashuvni</a:t>
            </a:r>
            <a:r>
              <a:rPr lang="en-US" sz="4400" dirty="0"/>
              <a:t> </a:t>
            </a:r>
            <a:r>
              <a:rPr lang="en-US" sz="4400" dirty="0" err="1"/>
              <a:t>shakllantirib</a:t>
            </a:r>
            <a:r>
              <a:rPr lang="en-US" sz="4400" dirty="0"/>
              <a:t>, </a:t>
            </a:r>
            <a:r>
              <a:rPr lang="en-US" sz="4400" dirty="0" err="1"/>
              <a:t>axborotni</a:t>
            </a:r>
            <a:r>
              <a:rPr lang="en-US" sz="4400" dirty="0"/>
              <a:t> </a:t>
            </a:r>
            <a:r>
              <a:rPr lang="en-US" sz="4400" dirty="0" err="1"/>
              <a:t>har</a:t>
            </a:r>
            <a:r>
              <a:rPr lang="en-US" sz="4400" dirty="0"/>
              <a:t> </a:t>
            </a:r>
            <a:r>
              <a:rPr lang="en-US" sz="4400" dirty="0" err="1"/>
              <a:t>tomonlama</a:t>
            </a:r>
            <a:r>
              <a:rPr lang="en-US" sz="4400" dirty="0"/>
              <a:t> </a:t>
            </a:r>
            <a:r>
              <a:rPr lang="en-US" sz="4400" dirty="0" err="1"/>
              <a:t>himoya</a:t>
            </a:r>
            <a:r>
              <a:rPr lang="en-US" sz="4400" dirty="0"/>
              <a:t> </a:t>
            </a:r>
            <a:r>
              <a:rPr lang="en-US" sz="4400" dirty="0" err="1"/>
              <a:t>qilishga</a:t>
            </a:r>
            <a:r>
              <a:rPr lang="en-US" sz="4400" dirty="0"/>
              <a:t> </a:t>
            </a:r>
            <a:r>
              <a:rPr lang="en-US" sz="4400" dirty="0" err="1"/>
              <a:t>xizmat</a:t>
            </a:r>
            <a:r>
              <a:rPr lang="en-US" sz="4400" dirty="0"/>
              <a:t> </a:t>
            </a:r>
            <a:r>
              <a:rPr lang="en-US" sz="4400" dirty="0" err="1"/>
              <a:t>qiladi</a:t>
            </a:r>
            <a:r>
              <a:rPr lang="en-US" sz="4400" dirty="0"/>
              <a:t>.</a:t>
            </a:r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-193431"/>
            <a:ext cx="7772400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G‘oyaviy</a:t>
            </a:r>
            <a:r>
              <a:rPr lang="en-US" sz="2800" dirty="0"/>
              <a:t> </a:t>
            </a:r>
            <a:r>
              <a:rPr lang="en-US" sz="2800" dirty="0" err="1"/>
              <a:t>asoslar</a:t>
            </a:r>
            <a:r>
              <a:rPr lang="en-US" sz="2800" dirty="0"/>
              <a:t> —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axborotni</a:t>
            </a:r>
            <a:r>
              <a:rPr lang="en-US" sz="2800" dirty="0"/>
              <a:t> </a:t>
            </a:r>
            <a:r>
              <a:rPr lang="en-US" sz="2800" dirty="0" err="1"/>
              <a:t>himoya</a:t>
            </a:r>
            <a:r>
              <a:rPr lang="en-US" sz="2800" dirty="0"/>
              <a:t> </a:t>
            </a:r>
            <a:r>
              <a:rPr lang="en-US" sz="2800" dirty="0" err="1"/>
              <a:t>qilishga</a:t>
            </a:r>
            <a:r>
              <a:rPr lang="en-US" sz="2800" dirty="0"/>
              <a:t> </a:t>
            </a:r>
            <a:r>
              <a:rPr lang="en-US" sz="2800" dirty="0" err="1"/>
              <a:t>doir</a:t>
            </a:r>
            <a:r>
              <a:rPr lang="en-US" sz="2800" dirty="0"/>
              <a:t> </a:t>
            </a:r>
            <a:r>
              <a:rPr lang="en-US" sz="2800" dirty="0" err="1"/>
              <a:t>umumiy</a:t>
            </a:r>
            <a:r>
              <a:rPr lang="en-US" sz="2800" dirty="0"/>
              <a:t> </a:t>
            </a:r>
            <a:r>
              <a:rPr lang="en-US" sz="2800" dirty="0" err="1"/>
              <a:t>qarashlar</a:t>
            </a:r>
            <a:r>
              <a:rPr lang="en-US" sz="2800" dirty="0"/>
              <a:t>, </a:t>
            </a:r>
            <a:r>
              <a:rPr lang="en-US" sz="2800" dirty="0" err="1"/>
              <a:t>prinsiplar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strategik</a:t>
            </a:r>
            <a:r>
              <a:rPr lang="en-US" sz="2800" dirty="0"/>
              <a:t> </a:t>
            </a:r>
            <a:r>
              <a:rPr lang="en-US" sz="2800" dirty="0" err="1"/>
              <a:t>yo‘nalishlardir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 err="1"/>
              <a:t>Axborot</a:t>
            </a:r>
            <a:r>
              <a:rPr lang="en-US" sz="2800" dirty="0"/>
              <a:t> — </a:t>
            </a:r>
            <a:r>
              <a:rPr lang="en-US" sz="2800" dirty="0" err="1"/>
              <a:t>muhim</a:t>
            </a:r>
            <a:r>
              <a:rPr lang="en-US" sz="2800" dirty="0"/>
              <a:t> </a:t>
            </a:r>
            <a:r>
              <a:rPr lang="en-US" sz="2800" dirty="0" err="1"/>
              <a:t>resurs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Zamonaviy</a:t>
            </a:r>
            <a:r>
              <a:rPr lang="en-US" sz="2800" dirty="0"/>
              <a:t> </a:t>
            </a:r>
            <a:r>
              <a:rPr lang="en-US" sz="2800" dirty="0" err="1"/>
              <a:t>jamiyatda</a:t>
            </a:r>
            <a:r>
              <a:rPr lang="en-US" sz="2800" dirty="0"/>
              <a:t> </a:t>
            </a:r>
            <a:r>
              <a:rPr lang="en-US" sz="2800" dirty="0" err="1"/>
              <a:t>axborot</a:t>
            </a:r>
            <a:r>
              <a:rPr lang="en-US" sz="2800" dirty="0"/>
              <a:t> </a:t>
            </a:r>
            <a:r>
              <a:rPr lang="en-US" sz="2800" dirty="0" err="1"/>
              <a:t>iqtisodiy</a:t>
            </a:r>
            <a:r>
              <a:rPr lang="en-US" sz="2800" dirty="0"/>
              <a:t>, </a:t>
            </a:r>
            <a:r>
              <a:rPr lang="en-US" sz="2800" dirty="0" err="1"/>
              <a:t>siyosiy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ijtimoiy</a:t>
            </a:r>
            <a:r>
              <a:rPr lang="en-US" sz="2800" dirty="0"/>
              <a:t> </a:t>
            </a:r>
            <a:r>
              <a:rPr lang="en-US" sz="2800" dirty="0" err="1"/>
              <a:t>ahamiyatga</a:t>
            </a:r>
            <a:r>
              <a:rPr lang="en-US" sz="2800" dirty="0"/>
              <a:t> </a:t>
            </a:r>
            <a:r>
              <a:rPr lang="en-US" sz="2800" dirty="0" err="1"/>
              <a:t>ega</a:t>
            </a:r>
            <a:r>
              <a:rPr lang="en-US" sz="2800" dirty="0"/>
              <a:t> </a:t>
            </a:r>
            <a:r>
              <a:rPr lang="en-US" sz="2800" dirty="0" err="1"/>
              <a:t>bo‘lgan</a:t>
            </a:r>
            <a:r>
              <a:rPr lang="en-US" sz="2800" dirty="0"/>
              <a:t> </a:t>
            </a:r>
            <a:r>
              <a:rPr lang="en-US" sz="2800" dirty="0" err="1"/>
              <a:t>eng</a:t>
            </a:r>
            <a:r>
              <a:rPr lang="en-US" sz="2800" dirty="0"/>
              <a:t> </a:t>
            </a:r>
            <a:r>
              <a:rPr lang="en-US" sz="2800" dirty="0" err="1"/>
              <a:t>muhim</a:t>
            </a:r>
            <a:r>
              <a:rPr lang="en-US" sz="2800" dirty="0"/>
              <a:t> </a:t>
            </a:r>
            <a:r>
              <a:rPr lang="en-US" sz="2800" dirty="0" err="1"/>
              <a:t>boylik</a:t>
            </a:r>
            <a:r>
              <a:rPr lang="en-US" sz="2800" dirty="0"/>
              <a:t> </a:t>
            </a:r>
            <a:r>
              <a:rPr lang="en-US" sz="2800" dirty="0" err="1"/>
              <a:t>hisoblanadi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Xavfsizlik</a:t>
            </a:r>
            <a:r>
              <a:rPr lang="en-US" sz="2800" dirty="0"/>
              <a:t> </a:t>
            </a:r>
            <a:r>
              <a:rPr lang="en-US" sz="2800" dirty="0" err="1"/>
              <a:t>madaniyati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foydalanuvchi</a:t>
            </a:r>
            <a:r>
              <a:rPr lang="en-US" sz="2800" dirty="0"/>
              <a:t> </a:t>
            </a:r>
            <a:r>
              <a:rPr lang="en-US" sz="2800" dirty="0" err="1"/>
              <a:t>axborotdan</a:t>
            </a:r>
            <a:r>
              <a:rPr lang="en-US" sz="2800" dirty="0"/>
              <a:t> </a:t>
            </a:r>
            <a:r>
              <a:rPr lang="en-US" sz="2800" dirty="0" err="1"/>
              <a:t>foydalanishda</a:t>
            </a:r>
            <a:r>
              <a:rPr lang="en-US" sz="2800" dirty="0"/>
              <a:t> </a:t>
            </a:r>
            <a:r>
              <a:rPr lang="en-US" sz="2800" dirty="0" err="1"/>
              <a:t>ehtiyotkor</a:t>
            </a:r>
            <a:r>
              <a:rPr lang="en-US" sz="2800" dirty="0"/>
              <a:t> </a:t>
            </a:r>
            <a:r>
              <a:rPr lang="en-US" sz="2800" dirty="0" err="1"/>
              <a:t>bo‘lishi</a:t>
            </a:r>
            <a:r>
              <a:rPr lang="en-US" sz="2800" dirty="0"/>
              <a:t>, </a:t>
            </a:r>
            <a:r>
              <a:rPr lang="en-US" sz="2800" dirty="0" err="1"/>
              <a:t>parollarni</a:t>
            </a:r>
            <a:r>
              <a:rPr lang="en-US" sz="2800" dirty="0"/>
              <a:t> </a:t>
            </a:r>
            <a:r>
              <a:rPr lang="en-US" sz="2800" dirty="0" err="1"/>
              <a:t>saqlashi</a:t>
            </a:r>
            <a:r>
              <a:rPr lang="en-US" sz="2800" dirty="0"/>
              <a:t>, </a:t>
            </a:r>
            <a:r>
              <a:rPr lang="en-US" sz="2800" dirty="0" err="1"/>
              <a:t>shubhali</a:t>
            </a:r>
            <a:r>
              <a:rPr lang="en-US" sz="2800" dirty="0"/>
              <a:t> </a:t>
            </a:r>
            <a:r>
              <a:rPr lang="en-US" sz="2800" dirty="0" err="1"/>
              <a:t>fayllarni</a:t>
            </a:r>
            <a:r>
              <a:rPr lang="en-US" sz="2800" dirty="0"/>
              <a:t> </a:t>
            </a:r>
            <a:r>
              <a:rPr lang="en-US" sz="2800" dirty="0" err="1"/>
              <a:t>ochmasligi</a:t>
            </a:r>
            <a:r>
              <a:rPr lang="en-US" sz="2800" dirty="0"/>
              <a:t> </a:t>
            </a:r>
            <a:r>
              <a:rPr lang="en-US" sz="2800" dirty="0" err="1"/>
              <a:t>kerak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Kompleks</a:t>
            </a:r>
            <a:r>
              <a:rPr lang="en-US" sz="2800" dirty="0"/>
              <a:t> </a:t>
            </a:r>
            <a:r>
              <a:rPr lang="en-US" sz="2800" dirty="0" err="1"/>
              <a:t>yondashuv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Axborot</a:t>
            </a:r>
            <a:r>
              <a:rPr lang="en-US" sz="2800" dirty="0"/>
              <a:t> </a:t>
            </a:r>
            <a:r>
              <a:rPr lang="en-US" sz="2800" dirty="0" err="1"/>
              <a:t>xavfsizligi</a:t>
            </a:r>
            <a:r>
              <a:rPr lang="en-US" sz="2800" dirty="0"/>
              <a:t> </a:t>
            </a:r>
            <a:r>
              <a:rPr lang="en-US" sz="2800" dirty="0" err="1"/>
              <a:t>faqat</a:t>
            </a:r>
            <a:r>
              <a:rPr lang="en-US" sz="2800" dirty="0"/>
              <a:t> </a:t>
            </a:r>
            <a:r>
              <a:rPr lang="en-US" sz="2800" dirty="0" err="1"/>
              <a:t>bitta</a:t>
            </a:r>
            <a:r>
              <a:rPr lang="en-US" sz="2800" dirty="0"/>
              <a:t> </a:t>
            </a:r>
            <a:r>
              <a:rPr lang="en-US" sz="2800" dirty="0" err="1"/>
              <a:t>vosita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emas</a:t>
            </a:r>
            <a:r>
              <a:rPr lang="en-US" sz="2800" dirty="0"/>
              <a:t>, </a:t>
            </a:r>
            <a:r>
              <a:rPr lang="en-US" sz="2800" dirty="0" err="1"/>
              <a:t>balki</a:t>
            </a:r>
            <a:r>
              <a:rPr lang="en-US" sz="2800" dirty="0"/>
              <a:t> </a:t>
            </a:r>
            <a:r>
              <a:rPr lang="en-US" sz="2800" dirty="0" err="1"/>
              <a:t>tashkiliy</a:t>
            </a:r>
            <a:r>
              <a:rPr lang="en-US" sz="2800" dirty="0"/>
              <a:t>, </a:t>
            </a:r>
            <a:r>
              <a:rPr lang="en-US" sz="2800" dirty="0" err="1"/>
              <a:t>texnik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huquqiy</a:t>
            </a:r>
            <a:r>
              <a:rPr lang="en-US" sz="2800" dirty="0"/>
              <a:t> </a:t>
            </a:r>
            <a:r>
              <a:rPr lang="en-US" sz="2800" dirty="0" err="1"/>
              <a:t>choralar</a:t>
            </a:r>
            <a:r>
              <a:rPr lang="en-US" sz="2800" dirty="0"/>
              <a:t> </a:t>
            </a:r>
            <a:r>
              <a:rPr lang="en-US" sz="2800" dirty="0" err="1"/>
              <a:t>majmui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ta’minlanadi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7704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295" y="-175846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/>
              <a:t>Nazariy</a:t>
            </a:r>
            <a:r>
              <a:rPr lang="en-US" sz="3600" dirty="0"/>
              <a:t> </a:t>
            </a:r>
            <a:r>
              <a:rPr lang="en-US" sz="3600" dirty="0" err="1"/>
              <a:t>asoslar</a:t>
            </a:r>
            <a:r>
              <a:rPr lang="en-US" sz="3600" dirty="0"/>
              <a:t> —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ilmiy</a:t>
            </a:r>
            <a:r>
              <a:rPr lang="en-US" sz="3600" dirty="0"/>
              <a:t> </a:t>
            </a:r>
            <a:r>
              <a:rPr lang="en-US" sz="3600" dirty="0" err="1"/>
              <a:t>tushunchalar</a:t>
            </a:r>
            <a:r>
              <a:rPr lang="en-US" sz="3600" dirty="0"/>
              <a:t>, </a:t>
            </a:r>
            <a:r>
              <a:rPr lang="en-US" sz="3600" dirty="0" err="1"/>
              <a:t>modellar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qonuniyatlarga</a:t>
            </a:r>
            <a:r>
              <a:rPr lang="en-US" sz="3600" dirty="0"/>
              <a:t> </a:t>
            </a:r>
            <a:r>
              <a:rPr lang="en-US" sz="3600" dirty="0" err="1"/>
              <a:t>asoslanadi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r>
              <a:rPr lang="en-US" sz="3600" dirty="0" err="1"/>
              <a:t>Axborot</a:t>
            </a:r>
            <a:r>
              <a:rPr lang="en-US" sz="3600" dirty="0"/>
              <a:t> </a:t>
            </a:r>
            <a:r>
              <a:rPr lang="en-US" sz="3600" dirty="0" err="1"/>
              <a:t>nazariyasi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Axborotni</a:t>
            </a:r>
            <a:r>
              <a:rPr lang="en-US" sz="3600" dirty="0"/>
              <a:t> </a:t>
            </a:r>
            <a:r>
              <a:rPr lang="en-US" sz="3600" dirty="0" err="1"/>
              <a:t>uzatish</a:t>
            </a:r>
            <a:r>
              <a:rPr lang="en-US" sz="3600" dirty="0"/>
              <a:t>, </a:t>
            </a:r>
            <a:r>
              <a:rPr lang="en-US" sz="3600" dirty="0" err="1"/>
              <a:t>saqlash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qayta</a:t>
            </a:r>
            <a:r>
              <a:rPr lang="en-US" sz="3600" dirty="0"/>
              <a:t> </a:t>
            </a:r>
            <a:r>
              <a:rPr lang="en-US" sz="3600" dirty="0" err="1"/>
              <a:t>ishlash</a:t>
            </a:r>
            <a:r>
              <a:rPr lang="en-US" sz="3600" dirty="0"/>
              <a:t> </a:t>
            </a:r>
            <a:r>
              <a:rPr lang="en-US" sz="3600" dirty="0" err="1"/>
              <a:t>jarayonlarini</a:t>
            </a:r>
            <a:r>
              <a:rPr lang="en-US" sz="3600" dirty="0"/>
              <a:t> </a:t>
            </a:r>
            <a:r>
              <a:rPr lang="en-US" sz="3600" dirty="0" err="1"/>
              <a:t>o‘rganadi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 err="1"/>
              <a:t>Kriptografiya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Axborotni</a:t>
            </a:r>
            <a:r>
              <a:rPr lang="en-US" sz="3600" dirty="0"/>
              <a:t> </a:t>
            </a:r>
            <a:r>
              <a:rPr lang="en-US" sz="3600" dirty="0" err="1"/>
              <a:t>shifrlash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deshifrlash</a:t>
            </a:r>
            <a:r>
              <a:rPr lang="en-US" sz="3600" dirty="0"/>
              <a:t> </a:t>
            </a:r>
            <a:r>
              <a:rPr lang="en-US" sz="3600" dirty="0" err="1"/>
              <a:t>usullarini</a:t>
            </a:r>
            <a:r>
              <a:rPr lang="en-US" sz="3600" dirty="0"/>
              <a:t> </a:t>
            </a:r>
            <a:r>
              <a:rPr lang="en-US" sz="3600" dirty="0" err="1"/>
              <a:t>o‘rganadi</a:t>
            </a:r>
            <a:r>
              <a:rPr lang="en-US" sz="3600" dirty="0"/>
              <a:t>, </a:t>
            </a:r>
            <a:r>
              <a:rPr lang="en-US" sz="3600" dirty="0" err="1"/>
              <a:t>maxfiylikni</a:t>
            </a:r>
            <a:r>
              <a:rPr lang="en-US" sz="3600" dirty="0"/>
              <a:t> </a:t>
            </a:r>
            <a:r>
              <a:rPr lang="en-US" sz="3600" dirty="0" err="1"/>
              <a:t>ta’minlaydi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 err="1"/>
              <a:t>Tizimli</a:t>
            </a:r>
            <a:r>
              <a:rPr lang="en-US" sz="3600" dirty="0"/>
              <a:t> </a:t>
            </a:r>
            <a:r>
              <a:rPr lang="en-US" sz="3600" dirty="0" err="1"/>
              <a:t>yondashuv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Axborot</a:t>
            </a:r>
            <a:r>
              <a:rPr lang="en-US" sz="3600" dirty="0"/>
              <a:t> </a:t>
            </a:r>
            <a:r>
              <a:rPr lang="en-US" sz="3600" dirty="0" err="1"/>
              <a:t>xavfsizligini</a:t>
            </a:r>
            <a:r>
              <a:rPr lang="en-US" sz="3600" dirty="0"/>
              <a:t> </a:t>
            </a:r>
            <a:r>
              <a:rPr lang="en-US" sz="3600" dirty="0" err="1"/>
              <a:t>yagona</a:t>
            </a:r>
            <a:r>
              <a:rPr lang="en-US" sz="3600" dirty="0"/>
              <a:t> </a:t>
            </a:r>
            <a:r>
              <a:rPr lang="en-US" sz="3600" dirty="0" err="1"/>
              <a:t>tizim</a:t>
            </a:r>
            <a:r>
              <a:rPr lang="en-US" sz="3600" dirty="0"/>
              <a:t> </a:t>
            </a:r>
            <a:r>
              <a:rPr lang="en-US" sz="3600" dirty="0" err="1"/>
              <a:t>sifatida</a:t>
            </a:r>
            <a:r>
              <a:rPr lang="en-US" sz="3600" dirty="0"/>
              <a:t> </a:t>
            </a:r>
            <a:r>
              <a:rPr lang="en-US" sz="3600" dirty="0" err="1"/>
              <a:t>ko‘rib</a:t>
            </a:r>
            <a:r>
              <a:rPr lang="en-US" sz="3600" dirty="0"/>
              <a:t> </a:t>
            </a:r>
            <a:r>
              <a:rPr lang="en-US" sz="3600" dirty="0" err="1"/>
              <a:t>chiqadi</a:t>
            </a:r>
            <a:r>
              <a:rPr lang="en-US" sz="3600" dirty="0"/>
              <a:t> (</a:t>
            </a:r>
            <a:r>
              <a:rPr lang="en-US" sz="3600" dirty="0" err="1"/>
              <a:t>inson</a:t>
            </a:r>
            <a:r>
              <a:rPr lang="en-US" sz="3600" dirty="0"/>
              <a:t> + </a:t>
            </a:r>
            <a:r>
              <a:rPr lang="en-US" sz="3600" dirty="0" err="1"/>
              <a:t>texnika</a:t>
            </a:r>
            <a:r>
              <a:rPr lang="en-US" sz="3600" dirty="0"/>
              <a:t> + </a:t>
            </a:r>
            <a:r>
              <a:rPr lang="en-US" sz="3600" dirty="0" err="1"/>
              <a:t>dastur</a:t>
            </a:r>
            <a:r>
              <a:rPr lang="en-US" sz="3600" dirty="0"/>
              <a:t>).</a:t>
            </a:r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295" y="-175846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/>
              <a:t>Xulosa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Axborot</a:t>
            </a:r>
            <a:r>
              <a:rPr lang="en-US" sz="4400" dirty="0"/>
              <a:t> </a:t>
            </a:r>
            <a:r>
              <a:rPr lang="en-US" sz="4400" dirty="0" err="1"/>
              <a:t>xavfsizligining</a:t>
            </a:r>
            <a:r>
              <a:rPr lang="en-US" sz="4400" dirty="0"/>
              <a:t> </a:t>
            </a:r>
            <a:r>
              <a:rPr lang="en-US" sz="4400" dirty="0" err="1"/>
              <a:t>g‘oyaviy</a:t>
            </a:r>
            <a:r>
              <a:rPr lang="en-US" sz="4400" dirty="0"/>
              <a:t> </a:t>
            </a:r>
            <a:r>
              <a:rPr lang="en-US" sz="4400" dirty="0" err="1"/>
              <a:t>asoslari</a:t>
            </a:r>
            <a:r>
              <a:rPr lang="en-US" sz="4400" dirty="0"/>
              <a:t> — </a:t>
            </a:r>
            <a:r>
              <a:rPr lang="en-US" sz="4400" dirty="0" err="1"/>
              <a:t>bu</a:t>
            </a:r>
            <a:r>
              <a:rPr lang="en-US" sz="4400" dirty="0"/>
              <a:t> </a:t>
            </a:r>
            <a:r>
              <a:rPr lang="en-US" sz="4400" dirty="0" err="1"/>
              <a:t>umumiy</a:t>
            </a:r>
            <a:r>
              <a:rPr lang="en-US" sz="4400" dirty="0"/>
              <a:t> </a:t>
            </a:r>
            <a:r>
              <a:rPr lang="en-US" sz="4400" dirty="0" err="1"/>
              <a:t>qarashlar</a:t>
            </a:r>
            <a:r>
              <a:rPr lang="en-US" sz="4400" dirty="0"/>
              <a:t> </a:t>
            </a:r>
            <a:r>
              <a:rPr lang="en-US" sz="4400" dirty="0" err="1"/>
              <a:t>va</a:t>
            </a:r>
            <a:r>
              <a:rPr lang="en-US" sz="4400" dirty="0"/>
              <a:t> </a:t>
            </a:r>
            <a:r>
              <a:rPr lang="en-US" sz="4400" dirty="0" err="1"/>
              <a:t>strategiyalar</a:t>
            </a:r>
            <a:r>
              <a:rPr lang="en-US" sz="4400" dirty="0"/>
              <a:t> </a:t>
            </a:r>
            <a:r>
              <a:rPr lang="en-US" sz="4400" dirty="0" err="1"/>
              <a:t>bo‘lsa</a:t>
            </a:r>
            <a:r>
              <a:rPr lang="en-US" sz="4400" dirty="0"/>
              <a:t>, </a:t>
            </a:r>
            <a:r>
              <a:rPr lang="en-US" sz="4400" dirty="0" err="1"/>
              <a:t>nazariy</a:t>
            </a:r>
            <a:r>
              <a:rPr lang="en-US" sz="4400" dirty="0"/>
              <a:t> </a:t>
            </a:r>
            <a:r>
              <a:rPr lang="en-US" sz="4400" dirty="0" err="1"/>
              <a:t>asoslari</a:t>
            </a:r>
            <a:r>
              <a:rPr lang="en-US" sz="4400" dirty="0"/>
              <a:t> </a:t>
            </a:r>
            <a:r>
              <a:rPr lang="en-US" sz="4400" dirty="0" err="1"/>
              <a:t>esa</a:t>
            </a:r>
            <a:r>
              <a:rPr lang="en-US" sz="4400" dirty="0"/>
              <a:t> </a:t>
            </a:r>
            <a:r>
              <a:rPr lang="en-US" sz="4400" dirty="0" err="1"/>
              <a:t>ilmiy</a:t>
            </a:r>
            <a:r>
              <a:rPr lang="en-US" sz="4400" dirty="0"/>
              <a:t> </a:t>
            </a:r>
            <a:r>
              <a:rPr lang="en-US" sz="4400" dirty="0" err="1"/>
              <a:t>yondashuv</a:t>
            </a:r>
            <a:r>
              <a:rPr lang="en-US" sz="4400" dirty="0"/>
              <a:t> </a:t>
            </a:r>
            <a:r>
              <a:rPr lang="en-US" sz="4400" dirty="0" err="1"/>
              <a:t>va</a:t>
            </a:r>
            <a:r>
              <a:rPr lang="en-US" sz="4400" dirty="0"/>
              <a:t> </a:t>
            </a:r>
            <a:r>
              <a:rPr lang="en-US" sz="4400" dirty="0" err="1"/>
              <a:t>metodlarni</a:t>
            </a:r>
            <a:r>
              <a:rPr lang="en-US" sz="4400" dirty="0"/>
              <a:t> </a:t>
            </a:r>
            <a:r>
              <a:rPr lang="en-US" sz="4400" dirty="0" err="1"/>
              <a:t>tashkil</a:t>
            </a:r>
            <a:r>
              <a:rPr lang="en-US" sz="4400" dirty="0"/>
              <a:t> </a:t>
            </a:r>
            <a:r>
              <a:rPr lang="en-US" sz="4400" dirty="0" err="1"/>
              <a:t>etadi</a:t>
            </a:r>
            <a:r>
              <a:rPr lang="en-US" sz="4400" dirty="0"/>
              <a:t>. </a:t>
            </a:r>
            <a:r>
              <a:rPr lang="en-US" sz="4400" dirty="0" err="1"/>
              <a:t>Ularning</a:t>
            </a:r>
            <a:r>
              <a:rPr lang="en-US" sz="4400" dirty="0"/>
              <a:t> </a:t>
            </a:r>
            <a:r>
              <a:rPr lang="en-US" sz="4400" dirty="0" err="1"/>
              <a:t>uyg‘unligi</a:t>
            </a:r>
            <a:r>
              <a:rPr lang="en-US" sz="4400" dirty="0"/>
              <a:t> </a:t>
            </a:r>
            <a:r>
              <a:rPr lang="en-US" sz="4400" dirty="0" err="1"/>
              <a:t>natijasida</a:t>
            </a:r>
            <a:r>
              <a:rPr lang="en-US" sz="4400" dirty="0"/>
              <a:t> </a:t>
            </a:r>
            <a:r>
              <a:rPr lang="en-US" sz="4400" dirty="0" err="1"/>
              <a:t>axborotni</a:t>
            </a:r>
            <a:r>
              <a:rPr lang="en-US" sz="4400" dirty="0"/>
              <a:t> </a:t>
            </a:r>
            <a:r>
              <a:rPr lang="en-US" sz="4400" dirty="0" err="1"/>
              <a:t>ishonchli</a:t>
            </a:r>
            <a:r>
              <a:rPr lang="en-US" sz="4400" dirty="0"/>
              <a:t> </a:t>
            </a:r>
            <a:r>
              <a:rPr lang="en-US" sz="4400" dirty="0" err="1"/>
              <a:t>himoya</a:t>
            </a:r>
            <a:r>
              <a:rPr lang="en-US" sz="4400" dirty="0"/>
              <a:t> </a:t>
            </a:r>
            <a:r>
              <a:rPr lang="en-US" sz="4400" dirty="0" err="1"/>
              <a:t>qilish</a:t>
            </a:r>
            <a:r>
              <a:rPr lang="en-US" sz="4400" dirty="0"/>
              <a:t> </a:t>
            </a:r>
            <a:r>
              <a:rPr lang="en-US" sz="4400" dirty="0" err="1"/>
              <a:t>tizimi</a:t>
            </a:r>
            <a:r>
              <a:rPr lang="en-US" sz="4400" dirty="0"/>
              <a:t> </a:t>
            </a:r>
            <a:r>
              <a:rPr lang="en-US" sz="4400" dirty="0" err="1"/>
              <a:t>shakllanadi</a:t>
            </a:r>
            <a:r>
              <a:rPr lang="en-US" sz="4400" dirty="0"/>
              <a:t>.</a:t>
            </a:r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Рисунок 4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mavzu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err="1" smtClean="0"/>
              <a:t>aXBOROT</a:t>
            </a:r>
            <a:r>
              <a:rPr lang="en-US" sz="2800" dirty="0" smtClean="0"/>
              <a:t> </a:t>
            </a:r>
            <a:r>
              <a:rPr lang="en-US" sz="2800" dirty="0"/>
              <a:t>XAVFSIZLIGI TUSHUNCHASI VA UNING </a:t>
            </a:r>
            <a:r>
              <a:rPr lang="en-US" sz="2800" dirty="0" err="1"/>
              <a:t>TAʼMINLASHNING</a:t>
            </a:r>
            <a:r>
              <a:rPr lang="en-US" sz="2800" dirty="0"/>
              <a:t> </a:t>
            </a:r>
            <a:r>
              <a:rPr lang="en-US" sz="2800" dirty="0" err="1"/>
              <a:t>GʻOYAVIY</a:t>
            </a:r>
            <a:r>
              <a:rPr lang="en-US" sz="2800" dirty="0"/>
              <a:t> NAZARIY ASOSLARI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566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3" y="2455884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/>
          <a:p>
            <a:pPr rtl="0"/>
            <a:r>
              <a:rPr lang="en-US" dirty="0" err="1" smtClean="0">
                <a:solidFill>
                  <a:schemeClr val="bg1"/>
                </a:solidFill>
              </a:rPr>
              <a:t>E’tiboringiz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uchun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tashakkur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ука с ручкой, указывающей на финансовые показатели">
            <a:extLst>
              <a:ext uri="{FF2B5EF4-FFF2-40B4-BE49-F238E27FC236}">
                <a16:creationId xmlns=""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264" y="2638044"/>
            <a:ext cx="4451773" cy="3101983"/>
          </a:xfrm>
        </p:spPr>
        <p:txBody>
          <a:bodyPr rtlCol="0"/>
          <a:lstStyle/>
          <a:p>
            <a:pPr marL="0" indent="0" rtl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rtl="0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en-US" dirty="0" smtClean="0">
                <a:solidFill>
                  <a:schemeClr val="bg1"/>
                </a:solidFill>
              </a:rPr>
              <a:t>R e j a: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Финансовые показатели">
            <a:extLst>
              <a:ext uri="{FF2B5EF4-FFF2-40B4-BE49-F238E27FC236}">
                <a16:creationId xmlns=""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Объект 2" descr="Значок маркеров">
            <a:extLst>
              <a:ext uri="{FF2B5EF4-FFF2-40B4-BE49-F238E27FC236}">
                <a16:creationId xmlns=""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187484"/>
              </p:ext>
            </p:extLst>
          </p:nvPr>
        </p:nvGraphicFramePr>
        <p:xfrm>
          <a:off x="5854824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Рисунок 4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1.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Axborot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xavfsizligi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tushunchasi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va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uning</a:t>
            </a:r>
            <a:r>
              <a:rPr lang="en-US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mohiyati</a:t>
            </a:r>
            <a: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753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295" y="-175846"/>
            <a:ext cx="7729728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Axborot</a:t>
            </a:r>
            <a:r>
              <a:rPr lang="en-US" sz="2800" dirty="0"/>
              <a:t> </a:t>
            </a:r>
            <a:r>
              <a:rPr lang="en-US" sz="2800" dirty="0" err="1"/>
              <a:t>xavfsizligining</a:t>
            </a:r>
            <a:r>
              <a:rPr lang="en-US" sz="2800" dirty="0"/>
              <a:t> </a:t>
            </a:r>
            <a:r>
              <a:rPr lang="en-US" sz="2800" dirty="0" err="1"/>
              <a:t>turlari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Fizik</a:t>
            </a:r>
            <a:r>
              <a:rPr lang="en-US" sz="2800" dirty="0"/>
              <a:t> </a:t>
            </a:r>
            <a:r>
              <a:rPr lang="en-US" sz="2800" dirty="0" err="1"/>
              <a:t>xavfsizlik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Kompyuterlar</a:t>
            </a:r>
            <a:r>
              <a:rPr lang="en-US" sz="2800" dirty="0"/>
              <a:t>, </a:t>
            </a:r>
            <a:r>
              <a:rPr lang="en-US" sz="2800" dirty="0" err="1"/>
              <a:t>serverlar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boshqa</a:t>
            </a:r>
            <a:r>
              <a:rPr lang="en-US" sz="2800" dirty="0"/>
              <a:t> </a:t>
            </a:r>
            <a:r>
              <a:rPr lang="en-US" sz="2800" dirty="0" err="1"/>
              <a:t>qurilmalarni</a:t>
            </a:r>
            <a:r>
              <a:rPr lang="en-US" sz="2800" dirty="0"/>
              <a:t> </a:t>
            </a:r>
            <a:r>
              <a:rPr lang="en-US" sz="2800" dirty="0" err="1"/>
              <a:t>jismoniy</a:t>
            </a:r>
            <a:r>
              <a:rPr lang="en-US" sz="2800" dirty="0"/>
              <a:t> </a:t>
            </a:r>
            <a:r>
              <a:rPr lang="en-US" sz="2800" dirty="0" err="1"/>
              <a:t>himoya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r>
              <a:rPr lang="en-US" sz="2800" dirty="0"/>
              <a:t> (</a:t>
            </a:r>
            <a:r>
              <a:rPr lang="en-US" sz="2800" dirty="0" err="1"/>
              <a:t>masalan</a:t>
            </a:r>
            <a:r>
              <a:rPr lang="en-US" sz="2800" dirty="0"/>
              <a:t>, </a:t>
            </a:r>
            <a:r>
              <a:rPr lang="en-US" sz="2800" dirty="0" err="1"/>
              <a:t>yopiq</a:t>
            </a:r>
            <a:r>
              <a:rPr lang="en-US" sz="2800" dirty="0"/>
              <a:t> </a:t>
            </a:r>
            <a:r>
              <a:rPr lang="en-US" sz="2800" dirty="0" err="1"/>
              <a:t>xonalar</a:t>
            </a:r>
            <a:r>
              <a:rPr lang="en-US" sz="2800" dirty="0"/>
              <a:t>, </a:t>
            </a:r>
            <a:r>
              <a:rPr lang="en-US" sz="2800" dirty="0" err="1"/>
              <a:t>videokuzatuv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 err="1"/>
              <a:t>Texnik</a:t>
            </a:r>
            <a:r>
              <a:rPr lang="en-US" sz="2800" dirty="0"/>
              <a:t> (</a:t>
            </a:r>
            <a:r>
              <a:rPr lang="en-US" sz="2800" dirty="0" err="1"/>
              <a:t>dasturiy</a:t>
            </a:r>
            <a:r>
              <a:rPr lang="en-US" sz="2800" dirty="0"/>
              <a:t>) </a:t>
            </a:r>
            <a:r>
              <a:rPr lang="en-US" sz="2800" dirty="0" err="1"/>
              <a:t>xavfsizlik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Antiviruslar</a:t>
            </a:r>
            <a:r>
              <a:rPr lang="en-US" sz="2800" dirty="0"/>
              <a:t>, </a:t>
            </a:r>
            <a:r>
              <a:rPr lang="en-US" sz="2800" dirty="0" err="1"/>
              <a:t>firewalllar</a:t>
            </a:r>
            <a:r>
              <a:rPr lang="en-US" sz="2800" dirty="0"/>
              <a:t>, </a:t>
            </a:r>
            <a:r>
              <a:rPr lang="en-US" sz="2800" dirty="0" err="1"/>
              <a:t>shifrlash</a:t>
            </a:r>
            <a:r>
              <a:rPr lang="en-US" sz="2800" dirty="0"/>
              <a:t> </a:t>
            </a:r>
            <a:r>
              <a:rPr lang="en-US" sz="2800" dirty="0" err="1"/>
              <a:t>vositalari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axborotni</a:t>
            </a:r>
            <a:r>
              <a:rPr lang="en-US" sz="2800" dirty="0"/>
              <a:t> </a:t>
            </a:r>
            <a:r>
              <a:rPr lang="en-US" sz="2800" dirty="0" err="1"/>
              <a:t>himoyalash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Tarmoq</a:t>
            </a:r>
            <a:r>
              <a:rPr lang="en-US" sz="2800" dirty="0"/>
              <a:t> </a:t>
            </a:r>
            <a:r>
              <a:rPr lang="en-US" sz="2800" dirty="0" err="1"/>
              <a:t>xavfsizligi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Internet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</a:t>
            </a:r>
            <a:r>
              <a:rPr lang="en-US" sz="2800" dirty="0" err="1"/>
              <a:t>tarmoqlarda</a:t>
            </a:r>
            <a:r>
              <a:rPr lang="en-US" sz="2800" dirty="0"/>
              <a:t> </a:t>
            </a:r>
            <a:r>
              <a:rPr lang="en-US" sz="2800" dirty="0" err="1"/>
              <a:t>ma’lumot</a:t>
            </a:r>
            <a:r>
              <a:rPr lang="en-US" sz="2800" dirty="0"/>
              <a:t> </a:t>
            </a:r>
            <a:r>
              <a:rPr lang="en-US" sz="2800" dirty="0" err="1"/>
              <a:t>almashinuvi</a:t>
            </a:r>
            <a:r>
              <a:rPr lang="en-US" sz="2800" dirty="0"/>
              <a:t> </a:t>
            </a:r>
            <a:r>
              <a:rPr lang="en-US" sz="2800" dirty="0" err="1"/>
              <a:t>xavfsizligini</a:t>
            </a:r>
            <a:r>
              <a:rPr lang="en-US" sz="2800" dirty="0"/>
              <a:t> </a:t>
            </a:r>
            <a:r>
              <a:rPr lang="en-US" sz="2800" dirty="0" err="1"/>
              <a:t>ta’minlash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err="1"/>
              <a:t>Kriptografik</a:t>
            </a:r>
            <a:r>
              <a:rPr lang="en-US" sz="2800" dirty="0"/>
              <a:t> </a:t>
            </a:r>
            <a:r>
              <a:rPr lang="en-US" sz="2800" dirty="0" err="1"/>
              <a:t>xavfsizlik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Ma’lumotlarni</a:t>
            </a:r>
            <a:r>
              <a:rPr lang="en-US" sz="2800" dirty="0"/>
              <a:t> </a:t>
            </a:r>
            <a:r>
              <a:rPr lang="en-US" sz="2800" dirty="0" err="1"/>
              <a:t>maxfiy</a:t>
            </a:r>
            <a:r>
              <a:rPr lang="en-US" sz="2800" dirty="0"/>
              <a:t> </a:t>
            </a:r>
            <a:r>
              <a:rPr lang="en-US" sz="2800" dirty="0" err="1"/>
              <a:t>saqlash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shifrlash</a:t>
            </a:r>
            <a:r>
              <a:rPr lang="en-US" sz="2800" dirty="0"/>
              <a:t> </a:t>
            </a:r>
            <a:r>
              <a:rPr lang="en-US" sz="2800" dirty="0" err="1"/>
              <a:t>usullaridan</a:t>
            </a:r>
            <a:r>
              <a:rPr lang="en-US" sz="2800" dirty="0"/>
              <a:t> </a:t>
            </a:r>
            <a:r>
              <a:rPr lang="en-US" sz="2800" dirty="0" err="1"/>
              <a:t>foydalanish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46" y="327017"/>
            <a:ext cx="7273413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/>
              <a:t>Axborot</a:t>
            </a:r>
            <a:r>
              <a:rPr lang="en-US" sz="4000" dirty="0"/>
              <a:t> </a:t>
            </a:r>
            <a:r>
              <a:rPr lang="en-US" sz="4000" dirty="0" err="1"/>
              <a:t>xavfsizligi</a:t>
            </a:r>
            <a:r>
              <a:rPr lang="en-US" sz="4000" dirty="0"/>
              <a:t> — </a:t>
            </a:r>
            <a:r>
              <a:rPr lang="en-US" sz="4000" dirty="0" err="1"/>
              <a:t>bu</a:t>
            </a:r>
            <a:r>
              <a:rPr lang="en-US" sz="4000" dirty="0"/>
              <a:t> </a:t>
            </a:r>
            <a:r>
              <a:rPr lang="en-US" sz="4000" dirty="0" err="1"/>
              <a:t>axborotni</a:t>
            </a:r>
            <a:r>
              <a:rPr lang="en-US" sz="4000" dirty="0"/>
              <a:t> </a:t>
            </a:r>
            <a:r>
              <a:rPr lang="en-US" sz="4000" dirty="0" err="1"/>
              <a:t>himoya</a:t>
            </a:r>
            <a:r>
              <a:rPr lang="en-US" sz="4000" dirty="0"/>
              <a:t> </a:t>
            </a:r>
            <a:r>
              <a:rPr lang="en-US" sz="4000" dirty="0" err="1"/>
              <a:t>qilishga</a:t>
            </a:r>
            <a:r>
              <a:rPr lang="en-US" sz="4000" dirty="0"/>
              <a:t> </a:t>
            </a:r>
            <a:r>
              <a:rPr lang="en-US" sz="4000" dirty="0" err="1"/>
              <a:t>qaratilgan</a:t>
            </a:r>
            <a:r>
              <a:rPr lang="en-US" sz="4000" dirty="0"/>
              <a:t> </a:t>
            </a:r>
            <a:r>
              <a:rPr lang="en-US" sz="4000" dirty="0" err="1"/>
              <a:t>choralar</a:t>
            </a:r>
            <a:r>
              <a:rPr lang="en-US" sz="4000" dirty="0"/>
              <a:t> </a:t>
            </a:r>
            <a:r>
              <a:rPr lang="en-US" sz="4000" dirty="0" err="1"/>
              <a:t>majmui</a:t>
            </a:r>
            <a:r>
              <a:rPr lang="en-US" sz="4000" dirty="0"/>
              <a:t> </a:t>
            </a:r>
            <a:r>
              <a:rPr lang="en-US" sz="4000" dirty="0" err="1"/>
              <a:t>bo‘lib</a:t>
            </a:r>
            <a:r>
              <a:rPr lang="en-US" sz="4000" dirty="0"/>
              <a:t>, u </a:t>
            </a:r>
            <a:r>
              <a:rPr lang="en-US" sz="4000" dirty="0" err="1"/>
              <a:t>ma’lumotlarning</a:t>
            </a:r>
            <a:r>
              <a:rPr lang="en-US" sz="4000" dirty="0"/>
              <a:t> </a:t>
            </a:r>
            <a:r>
              <a:rPr lang="en-US" sz="4000" dirty="0" err="1"/>
              <a:t>ruxsatsiz</a:t>
            </a:r>
            <a:r>
              <a:rPr lang="en-US" sz="4000" dirty="0"/>
              <a:t> </a:t>
            </a:r>
            <a:r>
              <a:rPr lang="en-US" sz="4000" dirty="0" err="1"/>
              <a:t>kirish</a:t>
            </a:r>
            <a:r>
              <a:rPr lang="en-US" sz="4000" dirty="0"/>
              <a:t>, </a:t>
            </a:r>
            <a:r>
              <a:rPr lang="en-US" sz="4000" dirty="0" err="1"/>
              <a:t>o‘zgartirish</a:t>
            </a:r>
            <a:r>
              <a:rPr lang="en-US" sz="4000" dirty="0"/>
              <a:t>, </a:t>
            </a:r>
            <a:r>
              <a:rPr lang="en-US" sz="4000" dirty="0" err="1"/>
              <a:t>yo‘qotish</a:t>
            </a:r>
            <a:r>
              <a:rPr lang="en-US" sz="4000" dirty="0"/>
              <a:t> </a:t>
            </a:r>
            <a:r>
              <a:rPr lang="en-US" sz="4000" dirty="0" err="1"/>
              <a:t>yoki</a:t>
            </a:r>
            <a:r>
              <a:rPr lang="en-US" sz="4000" dirty="0"/>
              <a:t> </a:t>
            </a:r>
            <a:r>
              <a:rPr lang="en-US" sz="4000" dirty="0" err="1"/>
              <a:t>oshkor</a:t>
            </a:r>
            <a:r>
              <a:rPr lang="en-US" sz="4000" dirty="0"/>
              <a:t> </a:t>
            </a:r>
            <a:r>
              <a:rPr lang="en-US" sz="4000" dirty="0" err="1"/>
              <a:t>bo‘lishidan</a:t>
            </a:r>
            <a:r>
              <a:rPr lang="en-US" sz="4000" dirty="0"/>
              <a:t> </a:t>
            </a:r>
            <a:r>
              <a:rPr lang="en-US" sz="4000" dirty="0" err="1"/>
              <a:t>saqlanishini</a:t>
            </a:r>
            <a:r>
              <a:rPr lang="en-US" sz="4000" dirty="0"/>
              <a:t> </a:t>
            </a:r>
            <a:r>
              <a:rPr lang="en-US" sz="4000" dirty="0" err="1"/>
              <a:t>ta’minlaydi</a:t>
            </a:r>
            <a:r>
              <a:rPr lang="en-US" sz="4000" dirty="0"/>
              <a:t>. Bu </a:t>
            </a:r>
            <a:r>
              <a:rPr lang="en-US" sz="4000" dirty="0" err="1"/>
              <a:t>tushuncha</a:t>
            </a:r>
            <a:r>
              <a:rPr lang="en-US" sz="4000" dirty="0"/>
              <a:t> </a:t>
            </a:r>
            <a:r>
              <a:rPr lang="en-US" sz="4000" dirty="0" err="1"/>
              <a:t>bugungi</a:t>
            </a:r>
            <a:r>
              <a:rPr lang="en-US" sz="4000" dirty="0"/>
              <a:t> </a:t>
            </a:r>
            <a:r>
              <a:rPr lang="en-US" sz="4000" dirty="0" err="1"/>
              <a:t>raqamli</a:t>
            </a:r>
            <a:r>
              <a:rPr lang="en-US" sz="4000" dirty="0"/>
              <a:t> </a:t>
            </a:r>
            <a:r>
              <a:rPr lang="en-US" sz="4000" dirty="0" err="1"/>
              <a:t>jamiyatda</a:t>
            </a:r>
            <a:r>
              <a:rPr lang="en-US" sz="4000" dirty="0"/>
              <a:t> </a:t>
            </a:r>
            <a:r>
              <a:rPr lang="en-US" sz="4000" dirty="0" err="1"/>
              <a:t>juda</a:t>
            </a:r>
            <a:r>
              <a:rPr lang="en-US" sz="4000" dirty="0"/>
              <a:t> </a:t>
            </a:r>
            <a:r>
              <a:rPr lang="en-US" sz="4000" dirty="0" err="1"/>
              <a:t>muhim</a:t>
            </a:r>
            <a:r>
              <a:rPr lang="en-US" sz="4000" dirty="0"/>
              <a:t> </a:t>
            </a:r>
            <a:r>
              <a:rPr lang="en-US" sz="4000" dirty="0" err="1"/>
              <a:t>hisoblanadi</a:t>
            </a:r>
            <a:r>
              <a:rPr lang="en-US" sz="4000" dirty="0"/>
              <a:t>, </a:t>
            </a:r>
            <a:r>
              <a:rPr lang="en-US" sz="4000" dirty="0" err="1"/>
              <a:t>chunki</a:t>
            </a:r>
            <a:r>
              <a:rPr lang="en-US" sz="4000" dirty="0"/>
              <a:t> </a:t>
            </a:r>
            <a:r>
              <a:rPr lang="en-US" sz="4000" dirty="0" err="1"/>
              <a:t>deyarli</a:t>
            </a:r>
            <a:r>
              <a:rPr lang="en-US" sz="4000" dirty="0"/>
              <a:t> </a:t>
            </a:r>
            <a:r>
              <a:rPr lang="en-US" sz="4000" dirty="0" err="1"/>
              <a:t>barcha</a:t>
            </a:r>
            <a:r>
              <a:rPr lang="en-US" sz="4000" dirty="0"/>
              <a:t> </a:t>
            </a:r>
            <a:r>
              <a:rPr lang="en-US" sz="4000" dirty="0" err="1"/>
              <a:t>sohalarda</a:t>
            </a:r>
            <a:r>
              <a:rPr lang="en-US" sz="4000" dirty="0"/>
              <a:t> </a:t>
            </a:r>
            <a:r>
              <a:rPr lang="en-US" sz="4000" dirty="0" err="1"/>
              <a:t>axborot</a:t>
            </a:r>
            <a:r>
              <a:rPr lang="en-US" sz="4000" dirty="0"/>
              <a:t> </a:t>
            </a:r>
            <a:r>
              <a:rPr lang="en-US" sz="4000" dirty="0" err="1"/>
              <a:t>asosiy</a:t>
            </a:r>
            <a:r>
              <a:rPr lang="en-US" sz="4000" dirty="0"/>
              <a:t> </a:t>
            </a:r>
            <a:r>
              <a:rPr lang="en-US" sz="4000" dirty="0" err="1"/>
              <a:t>resursga</a:t>
            </a:r>
            <a:r>
              <a:rPr lang="en-US" sz="4000" dirty="0"/>
              <a:t> </a:t>
            </a:r>
            <a:r>
              <a:rPr lang="en-US" sz="4000" dirty="0" err="1"/>
              <a:t>aylangan</a:t>
            </a:r>
            <a:r>
              <a:rPr lang="en-US" sz="4000" dirty="0"/>
              <a:t>.</a:t>
            </a:r>
            <a:endParaRPr lang="ru-RU" sz="40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7704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012" y="0"/>
            <a:ext cx="7729728" cy="3101983"/>
          </a:xfrm>
        </p:spPr>
        <p:txBody>
          <a:bodyPr>
            <a:noAutofit/>
          </a:bodyPr>
          <a:lstStyle/>
          <a:p>
            <a:r>
              <a:rPr lang="en-US" sz="3200" dirty="0" err="1"/>
              <a:t>Axborot</a:t>
            </a:r>
            <a:r>
              <a:rPr lang="en-US" sz="3200" dirty="0"/>
              <a:t> </a:t>
            </a:r>
            <a:r>
              <a:rPr lang="en-US" sz="3200" dirty="0" err="1"/>
              <a:t>xavfsizligining</a:t>
            </a:r>
            <a:r>
              <a:rPr lang="en-US" sz="3200" dirty="0"/>
              <a:t> </a:t>
            </a:r>
            <a:r>
              <a:rPr lang="en-US" sz="3200" dirty="0" err="1"/>
              <a:t>mohiyati</a:t>
            </a:r>
            <a:r>
              <a:rPr lang="en-US" sz="3200" dirty="0"/>
              <a:t> </a:t>
            </a:r>
            <a:r>
              <a:rPr lang="en-US" sz="3200" dirty="0" err="1"/>
              <a:t>uchta</a:t>
            </a:r>
            <a:r>
              <a:rPr lang="en-US" sz="3200" dirty="0"/>
              <a:t> </a:t>
            </a:r>
            <a:r>
              <a:rPr lang="en-US" sz="3200" dirty="0" err="1"/>
              <a:t>asosiy</a:t>
            </a:r>
            <a:r>
              <a:rPr lang="en-US" sz="3200" dirty="0"/>
              <a:t> </a:t>
            </a:r>
            <a:r>
              <a:rPr lang="en-US" sz="3200" dirty="0" err="1"/>
              <a:t>tamoyilga</a:t>
            </a:r>
            <a:r>
              <a:rPr lang="en-US" sz="3200" dirty="0"/>
              <a:t> </a:t>
            </a:r>
            <a:r>
              <a:rPr lang="en-US" sz="3200" dirty="0" err="1"/>
              <a:t>tayanadi</a:t>
            </a:r>
            <a:r>
              <a:rPr lang="en-US" sz="3200" dirty="0"/>
              <a:t>:</a:t>
            </a:r>
          </a:p>
          <a:p>
            <a:r>
              <a:rPr lang="en-US" sz="3200" dirty="0" err="1"/>
              <a:t>Maxfiylik</a:t>
            </a:r>
            <a:r>
              <a:rPr lang="en-US" sz="3200" dirty="0"/>
              <a:t> (Confidentiality) — </a:t>
            </a:r>
            <a:r>
              <a:rPr lang="en-US" sz="3200" dirty="0" err="1"/>
              <a:t>axborot</a:t>
            </a:r>
            <a:r>
              <a:rPr lang="en-US" sz="3200" dirty="0"/>
              <a:t> </a:t>
            </a:r>
            <a:r>
              <a:rPr lang="en-US" sz="3200" dirty="0" err="1"/>
              <a:t>faqat</a:t>
            </a:r>
            <a:r>
              <a:rPr lang="en-US" sz="3200" dirty="0"/>
              <a:t> </a:t>
            </a:r>
            <a:r>
              <a:rPr lang="en-US" sz="3200" dirty="0" err="1"/>
              <a:t>ruxsat</a:t>
            </a:r>
            <a:r>
              <a:rPr lang="en-US" sz="3200" dirty="0"/>
              <a:t> </a:t>
            </a:r>
            <a:r>
              <a:rPr lang="en-US" sz="3200" dirty="0" err="1"/>
              <a:t>berilgan</a:t>
            </a:r>
            <a:r>
              <a:rPr lang="en-US" sz="3200" dirty="0"/>
              <a:t> </a:t>
            </a:r>
            <a:r>
              <a:rPr lang="en-US" sz="3200" dirty="0" err="1"/>
              <a:t>shaxslar</a:t>
            </a:r>
            <a:r>
              <a:rPr lang="en-US" sz="3200" dirty="0"/>
              <a:t> </a:t>
            </a:r>
            <a:r>
              <a:rPr lang="en-US" sz="3200" dirty="0" err="1"/>
              <a:t>tomonidan</a:t>
            </a:r>
            <a:r>
              <a:rPr lang="en-US" sz="3200" dirty="0"/>
              <a:t> </a:t>
            </a:r>
            <a:r>
              <a:rPr lang="en-US" sz="3200" dirty="0" err="1"/>
              <a:t>ko‘rilishi</a:t>
            </a:r>
            <a:r>
              <a:rPr lang="en-US" sz="3200" dirty="0"/>
              <a:t> </a:t>
            </a:r>
            <a:r>
              <a:rPr lang="en-US" sz="3200" dirty="0" err="1"/>
              <a:t>kerak</a:t>
            </a:r>
            <a:r>
              <a:rPr lang="en-US" sz="3200" dirty="0"/>
              <a:t>. </a:t>
            </a:r>
            <a:r>
              <a:rPr lang="en-US" sz="3200" dirty="0" err="1"/>
              <a:t>Masalan</a:t>
            </a:r>
            <a:r>
              <a:rPr lang="en-US" sz="3200" dirty="0"/>
              <a:t>, </a:t>
            </a:r>
            <a:r>
              <a:rPr lang="en-US" sz="3200" dirty="0" err="1"/>
              <a:t>parollar</a:t>
            </a:r>
            <a:r>
              <a:rPr lang="en-US" sz="3200" dirty="0"/>
              <a:t>, </a:t>
            </a:r>
            <a:r>
              <a:rPr lang="en-US" sz="3200" dirty="0" err="1"/>
              <a:t>shaxsiy</a:t>
            </a:r>
            <a:r>
              <a:rPr lang="en-US" sz="3200" dirty="0"/>
              <a:t> </a:t>
            </a:r>
            <a:r>
              <a:rPr lang="en-US" sz="3200" dirty="0" err="1"/>
              <a:t>ma’lumotlar</a:t>
            </a:r>
            <a:r>
              <a:rPr lang="en-US" sz="3200" dirty="0"/>
              <a:t> </a:t>
            </a:r>
            <a:r>
              <a:rPr lang="en-US" sz="3200" dirty="0" err="1"/>
              <a:t>begonalarga</a:t>
            </a:r>
            <a:r>
              <a:rPr lang="en-US" sz="3200" dirty="0"/>
              <a:t> </a:t>
            </a:r>
            <a:r>
              <a:rPr lang="en-US" sz="3200" dirty="0" err="1"/>
              <a:t>oshkor</a:t>
            </a:r>
            <a:r>
              <a:rPr lang="en-US" sz="3200" dirty="0"/>
              <a:t> </a:t>
            </a:r>
            <a:r>
              <a:rPr lang="en-US" sz="3200" dirty="0" err="1"/>
              <a:t>qilinmasligi</a:t>
            </a:r>
            <a:r>
              <a:rPr lang="en-US" sz="3200" dirty="0"/>
              <a:t> </a:t>
            </a:r>
            <a:r>
              <a:rPr lang="en-US" sz="3200" dirty="0" err="1"/>
              <a:t>lozim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Yaxlitlik</a:t>
            </a:r>
            <a:r>
              <a:rPr lang="en-US" sz="3200" dirty="0"/>
              <a:t> (Integrity) — </a:t>
            </a:r>
            <a:r>
              <a:rPr lang="en-US" sz="3200" dirty="0" err="1"/>
              <a:t>axborot</a:t>
            </a:r>
            <a:r>
              <a:rPr lang="en-US" sz="3200" dirty="0"/>
              <a:t> </a:t>
            </a:r>
            <a:r>
              <a:rPr lang="en-US" sz="3200" dirty="0" err="1"/>
              <a:t>to‘g‘ri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o‘zgarmagan</a:t>
            </a:r>
            <a:r>
              <a:rPr lang="en-US" sz="3200" dirty="0"/>
              <a:t> </a:t>
            </a:r>
            <a:r>
              <a:rPr lang="en-US" sz="3200" dirty="0" err="1"/>
              <a:t>holatda</a:t>
            </a:r>
            <a:r>
              <a:rPr lang="en-US" sz="3200" dirty="0"/>
              <a:t> </a:t>
            </a:r>
            <a:r>
              <a:rPr lang="en-US" sz="3200" dirty="0" err="1"/>
              <a:t>saqlanishi</a:t>
            </a:r>
            <a:r>
              <a:rPr lang="en-US" sz="3200" dirty="0"/>
              <a:t> </a:t>
            </a:r>
            <a:r>
              <a:rPr lang="en-US" sz="3200" dirty="0" err="1"/>
              <a:t>kerak</a:t>
            </a:r>
            <a:r>
              <a:rPr lang="en-US" sz="3200" dirty="0"/>
              <a:t>. </a:t>
            </a:r>
            <a:r>
              <a:rPr lang="en-US" sz="3200" dirty="0" err="1"/>
              <a:t>Ya’ni</a:t>
            </a:r>
            <a:r>
              <a:rPr lang="en-US" sz="3200" dirty="0"/>
              <a:t>, </a:t>
            </a:r>
            <a:r>
              <a:rPr lang="en-US" sz="3200" dirty="0" err="1"/>
              <a:t>ma’lumotlar</a:t>
            </a:r>
            <a:r>
              <a:rPr lang="en-US" sz="3200" dirty="0"/>
              <a:t> </a:t>
            </a:r>
            <a:r>
              <a:rPr lang="en-US" sz="3200" dirty="0" err="1"/>
              <a:t>ruxsatsiz</a:t>
            </a:r>
            <a:r>
              <a:rPr lang="en-US" sz="3200" dirty="0"/>
              <a:t> </a:t>
            </a:r>
            <a:r>
              <a:rPr lang="en-US" sz="3200" dirty="0" err="1"/>
              <a:t>o‘zgartirilmasligi</a:t>
            </a:r>
            <a:r>
              <a:rPr lang="en-US" sz="3200" dirty="0"/>
              <a:t> </a:t>
            </a:r>
            <a:r>
              <a:rPr lang="en-US" sz="3200" dirty="0" err="1"/>
              <a:t>zarur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Mavjudlik</a:t>
            </a:r>
            <a:r>
              <a:rPr lang="en-US" sz="3200" dirty="0"/>
              <a:t> (Availability) — </a:t>
            </a:r>
            <a:r>
              <a:rPr lang="en-US" sz="3200" dirty="0" err="1"/>
              <a:t>axborot</a:t>
            </a:r>
            <a:r>
              <a:rPr lang="en-US" sz="3200" dirty="0"/>
              <a:t> </a:t>
            </a:r>
            <a:r>
              <a:rPr lang="en-US" sz="3200" dirty="0" err="1"/>
              <a:t>kerakli</a:t>
            </a:r>
            <a:r>
              <a:rPr lang="en-US" sz="3200" dirty="0"/>
              <a:t> </a:t>
            </a:r>
            <a:r>
              <a:rPr lang="en-US" sz="3200" dirty="0" err="1"/>
              <a:t>vaqtda</a:t>
            </a:r>
            <a:r>
              <a:rPr lang="en-US" sz="3200" dirty="0"/>
              <a:t> </a:t>
            </a:r>
            <a:r>
              <a:rPr lang="en-US" sz="3200" dirty="0" err="1"/>
              <a:t>foydalanuvchi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mavjud</a:t>
            </a:r>
            <a:r>
              <a:rPr lang="en-US" sz="3200" dirty="0"/>
              <a:t> </a:t>
            </a:r>
            <a:r>
              <a:rPr lang="en-US" sz="3200" dirty="0" err="1"/>
              <a:t>bo‘lishi</a:t>
            </a:r>
            <a:r>
              <a:rPr lang="en-US" sz="3200" dirty="0"/>
              <a:t> </a:t>
            </a:r>
            <a:r>
              <a:rPr lang="en-US" sz="3200" dirty="0" err="1"/>
              <a:t>kerak</a:t>
            </a:r>
            <a:r>
              <a:rPr lang="en-US" sz="3200" dirty="0"/>
              <a:t>. </a:t>
            </a:r>
            <a:r>
              <a:rPr lang="en-US" sz="3200" dirty="0" err="1"/>
              <a:t>Masalan</a:t>
            </a:r>
            <a:r>
              <a:rPr lang="en-US" sz="3200" dirty="0"/>
              <a:t>, </a:t>
            </a:r>
            <a:r>
              <a:rPr lang="en-US" sz="3200" dirty="0" err="1"/>
              <a:t>serverlar</a:t>
            </a:r>
            <a:r>
              <a:rPr lang="en-US" sz="3200" dirty="0"/>
              <a:t> </a:t>
            </a:r>
            <a:r>
              <a:rPr lang="en-US" sz="3200" dirty="0" err="1"/>
              <a:t>ishlamay</a:t>
            </a:r>
            <a:r>
              <a:rPr lang="en-US" sz="3200" dirty="0"/>
              <a:t> </a:t>
            </a:r>
            <a:r>
              <a:rPr lang="en-US" sz="3200" dirty="0" err="1"/>
              <a:t>qolsa</a:t>
            </a:r>
            <a:r>
              <a:rPr lang="en-US" sz="3200" dirty="0"/>
              <a:t>,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mavjudlikka</a:t>
            </a:r>
            <a:r>
              <a:rPr lang="en-US" sz="3200" dirty="0"/>
              <a:t> </a:t>
            </a:r>
            <a:r>
              <a:rPr lang="en-US" sz="3200" dirty="0" err="1"/>
              <a:t>zarar</a:t>
            </a:r>
            <a:r>
              <a:rPr lang="en-US" sz="3200" dirty="0"/>
              <a:t> </a:t>
            </a:r>
            <a:r>
              <a:rPr lang="en-US" sz="3200" dirty="0" err="1"/>
              <a:t>yetkazadi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46" y="186340"/>
            <a:ext cx="7273413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Axborot</a:t>
            </a:r>
            <a:r>
              <a:rPr lang="en-US" sz="2400" dirty="0"/>
              <a:t> </a:t>
            </a:r>
            <a:r>
              <a:rPr lang="en-US" sz="2400" dirty="0" err="1"/>
              <a:t>xavfsizligining</a:t>
            </a:r>
            <a:r>
              <a:rPr lang="en-US" sz="2400" dirty="0"/>
              <a:t> </a:t>
            </a:r>
            <a:r>
              <a:rPr lang="en-US" sz="2400" dirty="0" err="1"/>
              <a:t>asosiy</a:t>
            </a:r>
            <a:r>
              <a:rPr lang="en-US" sz="2400" dirty="0"/>
              <a:t> </a:t>
            </a:r>
            <a:r>
              <a:rPr lang="en-US" sz="2400" dirty="0" err="1"/>
              <a:t>vazifalari</a:t>
            </a:r>
            <a:r>
              <a:rPr lang="en-US" sz="2400" dirty="0"/>
              <a:t> </a:t>
            </a:r>
            <a:r>
              <a:rPr lang="en-US" sz="2400" dirty="0" err="1"/>
              <a:t>quyidagilardan</a:t>
            </a:r>
            <a:r>
              <a:rPr lang="en-US" sz="2400" dirty="0"/>
              <a:t> </a:t>
            </a:r>
            <a:r>
              <a:rPr lang="en-US" sz="2400" dirty="0" err="1"/>
              <a:t>iborat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 err="1"/>
              <a:t>Ma’lumotlarni</a:t>
            </a:r>
            <a:r>
              <a:rPr lang="en-US" sz="2400" dirty="0"/>
              <a:t> </a:t>
            </a:r>
            <a:r>
              <a:rPr lang="en-US" sz="2400" dirty="0" err="1"/>
              <a:t>himoyalash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Tizimlarga</a:t>
            </a:r>
            <a:r>
              <a:rPr lang="en-US" sz="2400" dirty="0"/>
              <a:t> </a:t>
            </a:r>
            <a:r>
              <a:rPr lang="en-US" sz="2400" dirty="0" err="1"/>
              <a:t>noqonuniy</a:t>
            </a:r>
            <a:r>
              <a:rPr lang="en-US" sz="2400" dirty="0"/>
              <a:t> </a:t>
            </a:r>
            <a:r>
              <a:rPr lang="en-US" sz="2400" dirty="0" err="1"/>
              <a:t>kirishni</a:t>
            </a:r>
            <a:r>
              <a:rPr lang="en-US" sz="2400" dirty="0"/>
              <a:t> </a:t>
            </a:r>
            <a:r>
              <a:rPr lang="en-US" sz="2400" dirty="0" err="1"/>
              <a:t>oldini</a:t>
            </a:r>
            <a:r>
              <a:rPr lang="en-US" sz="2400" dirty="0"/>
              <a:t> </a:t>
            </a:r>
            <a:r>
              <a:rPr lang="en-US" sz="2400" dirty="0" err="1"/>
              <a:t>olish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Viruslar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zararli</a:t>
            </a:r>
            <a:r>
              <a:rPr lang="en-US" sz="2400" dirty="0"/>
              <a:t> </a:t>
            </a:r>
            <a:r>
              <a:rPr lang="en-US" sz="2400" dirty="0" err="1"/>
              <a:t>dasturlardan</a:t>
            </a:r>
            <a:r>
              <a:rPr lang="en-US" sz="2400" dirty="0"/>
              <a:t> </a:t>
            </a:r>
            <a:r>
              <a:rPr lang="en-US" sz="2400" dirty="0" err="1"/>
              <a:t>himoya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Axborotning</a:t>
            </a:r>
            <a:r>
              <a:rPr lang="en-US" sz="2400" dirty="0"/>
              <a:t> </a:t>
            </a:r>
            <a:r>
              <a:rPr lang="en-US" sz="2400" dirty="0" err="1"/>
              <a:t>yo‘qolishini</a:t>
            </a:r>
            <a:r>
              <a:rPr lang="en-US" sz="2400" dirty="0"/>
              <a:t> </a:t>
            </a:r>
            <a:r>
              <a:rPr lang="en-US" sz="2400" dirty="0" err="1"/>
              <a:t>oldini</a:t>
            </a:r>
            <a:r>
              <a:rPr lang="en-US" sz="2400" dirty="0"/>
              <a:t> </a:t>
            </a:r>
            <a:r>
              <a:rPr lang="en-US" sz="2400" dirty="0" err="1"/>
              <a:t>olish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Foydalanuvchilarni</a:t>
            </a:r>
            <a:r>
              <a:rPr lang="en-US" sz="2400" dirty="0"/>
              <a:t> </a:t>
            </a:r>
            <a:r>
              <a:rPr lang="en-US" sz="2400" dirty="0" err="1"/>
              <a:t>autentifikatsiya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r>
              <a:rPr lang="en-US" sz="2400" dirty="0"/>
              <a:t> (</a:t>
            </a:r>
            <a:r>
              <a:rPr lang="en-US" sz="2400" dirty="0" err="1"/>
              <a:t>shaxsini</a:t>
            </a:r>
            <a:r>
              <a:rPr lang="en-US" sz="2400" dirty="0"/>
              <a:t> </a:t>
            </a:r>
            <a:r>
              <a:rPr lang="en-US" sz="2400" dirty="0" err="1"/>
              <a:t>tekshirish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Axborot</a:t>
            </a:r>
            <a:r>
              <a:rPr lang="en-US" sz="2400" dirty="0"/>
              <a:t> </a:t>
            </a:r>
            <a:r>
              <a:rPr lang="en-US" sz="2400" dirty="0" err="1"/>
              <a:t>xavfsizligi</a:t>
            </a:r>
            <a:r>
              <a:rPr lang="en-US" sz="2400" dirty="0"/>
              <a:t> </a:t>
            </a:r>
            <a:r>
              <a:rPr lang="en-US" sz="2400" dirty="0" err="1"/>
              <a:t>turli</a:t>
            </a:r>
            <a:r>
              <a:rPr lang="en-US" sz="2400" dirty="0"/>
              <a:t> </a:t>
            </a:r>
            <a:r>
              <a:rPr lang="en-US" sz="2400" dirty="0" err="1"/>
              <a:t>vositalar</a:t>
            </a:r>
            <a:r>
              <a:rPr lang="en-US" sz="2400" dirty="0"/>
              <a:t> </a:t>
            </a:r>
            <a:r>
              <a:rPr lang="en-US" sz="2400" dirty="0" err="1"/>
              <a:t>orqali</a:t>
            </a:r>
            <a:r>
              <a:rPr lang="en-US" sz="2400" dirty="0"/>
              <a:t> </a:t>
            </a:r>
            <a:r>
              <a:rPr lang="en-US" sz="2400" dirty="0" err="1"/>
              <a:t>ta’minlanadi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 err="1"/>
              <a:t>Parollar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autentifikatsiya</a:t>
            </a:r>
            <a:r>
              <a:rPr lang="en-US" sz="2400" dirty="0"/>
              <a:t> </a:t>
            </a:r>
            <a:r>
              <a:rPr lang="en-US" sz="2400" dirty="0" err="1"/>
              <a:t>tizimlari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Shifrlash</a:t>
            </a:r>
            <a:r>
              <a:rPr lang="en-US" sz="2400" dirty="0"/>
              <a:t> (</a:t>
            </a:r>
            <a:r>
              <a:rPr lang="en-US" sz="2400" dirty="0" err="1"/>
              <a:t>kriptografiya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Antivirus </a:t>
            </a:r>
            <a:r>
              <a:rPr lang="en-US" sz="2400" dirty="0" err="1"/>
              <a:t>dasturlar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Tarmoq</a:t>
            </a:r>
            <a:r>
              <a:rPr lang="en-US" sz="2400" dirty="0"/>
              <a:t> </a:t>
            </a:r>
            <a:r>
              <a:rPr lang="en-US" sz="2400" dirty="0" err="1"/>
              <a:t>xavfsizligi</a:t>
            </a:r>
            <a:r>
              <a:rPr lang="en-US" sz="2400" dirty="0"/>
              <a:t> (</a:t>
            </a:r>
            <a:r>
              <a:rPr lang="en-US" sz="2400" dirty="0" err="1"/>
              <a:t>firewalllar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Zaxira</a:t>
            </a:r>
            <a:r>
              <a:rPr lang="en-US" sz="2400" dirty="0"/>
              <a:t> </a:t>
            </a:r>
            <a:r>
              <a:rPr lang="en-US" sz="2400" dirty="0" err="1"/>
              <a:t>nusxa</a:t>
            </a:r>
            <a:r>
              <a:rPr lang="en-US" sz="2400" dirty="0"/>
              <a:t> </a:t>
            </a:r>
            <a:r>
              <a:rPr lang="en-US" sz="2400" dirty="0" err="1"/>
              <a:t>olish</a:t>
            </a:r>
            <a:r>
              <a:rPr lang="en-US" sz="2400" dirty="0"/>
              <a:t> (backup)</a:t>
            </a:r>
            <a:endParaRPr lang="ru-RU" sz="24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7704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=""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012" y="0"/>
            <a:ext cx="7729728" cy="3101983"/>
          </a:xfrm>
        </p:spPr>
        <p:txBody>
          <a:bodyPr>
            <a:noAutofit/>
          </a:bodyPr>
          <a:lstStyle/>
          <a:p>
            <a:r>
              <a:rPr lang="en-US" sz="4800" dirty="0" err="1"/>
              <a:t>Xulosa</a:t>
            </a:r>
            <a:r>
              <a:rPr lang="en-US" sz="4800" dirty="0"/>
              <a:t> </a:t>
            </a:r>
            <a:r>
              <a:rPr lang="en-US" sz="4800" dirty="0" err="1"/>
              <a:t>qilib</a:t>
            </a:r>
            <a:r>
              <a:rPr lang="en-US" sz="4800" dirty="0"/>
              <a:t> </a:t>
            </a:r>
            <a:r>
              <a:rPr lang="en-US" sz="4800" dirty="0" err="1"/>
              <a:t>aytganda</a:t>
            </a:r>
            <a:r>
              <a:rPr lang="en-US" sz="4800" dirty="0"/>
              <a:t>, </a:t>
            </a:r>
            <a:r>
              <a:rPr lang="en-US" sz="4800" dirty="0" err="1"/>
              <a:t>axborot</a:t>
            </a:r>
            <a:r>
              <a:rPr lang="en-US" sz="4800" dirty="0"/>
              <a:t> </a:t>
            </a:r>
            <a:r>
              <a:rPr lang="en-US" sz="4800" dirty="0" err="1"/>
              <a:t>xavfsizligi</a:t>
            </a:r>
            <a:r>
              <a:rPr lang="en-US" sz="4800" dirty="0"/>
              <a:t> — </a:t>
            </a:r>
            <a:r>
              <a:rPr lang="en-US" sz="4800" dirty="0" err="1"/>
              <a:t>bu</a:t>
            </a:r>
            <a:r>
              <a:rPr lang="en-US" sz="4800" dirty="0"/>
              <a:t> </a:t>
            </a:r>
            <a:r>
              <a:rPr lang="en-US" sz="4800" dirty="0" err="1"/>
              <a:t>ma’lumotlarning</a:t>
            </a:r>
            <a:r>
              <a:rPr lang="en-US" sz="4800" dirty="0"/>
              <a:t> </a:t>
            </a:r>
            <a:r>
              <a:rPr lang="en-US" sz="4800" dirty="0" err="1"/>
              <a:t>ishonchliligini</a:t>
            </a:r>
            <a:r>
              <a:rPr lang="en-US" sz="4800" dirty="0"/>
              <a:t>, </a:t>
            </a:r>
            <a:r>
              <a:rPr lang="en-US" sz="4800" dirty="0" err="1"/>
              <a:t>maxfiyligini</a:t>
            </a:r>
            <a:r>
              <a:rPr lang="en-US" sz="4800" dirty="0"/>
              <a:t> </a:t>
            </a:r>
            <a:r>
              <a:rPr lang="en-US" sz="4800" dirty="0" err="1"/>
              <a:t>va</a:t>
            </a:r>
            <a:r>
              <a:rPr lang="en-US" sz="4800" dirty="0"/>
              <a:t> </a:t>
            </a:r>
            <a:r>
              <a:rPr lang="en-US" sz="4800" dirty="0" err="1"/>
              <a:t>mavjudligini</a:t>
            </a:r>
            <a:r>
              <a:rPr lang="en-US" sz="4800" dirty="0"/>
              <a:t> </a:t>
            </a:r>
            <a:r>
              <a:rPr lang="en-US" sz="4800" dirty="0" err="1"/>
              <a:t>ta’minlashga</a:t>
            </a:r>
            <a:r>
              <a:rPr lang="en-US" sz="4800" dirty="0"/>
              <a:t> </a:t>
            </a:r>
            <a:r>
              <a:rPr lang="en-US" sz="4800" dirty="0" err="1"/>
              <a:t>qaratilgan</a:t>
            </a:r>
            <a:r>
              <a:rPr lang="en-US" sz="4800" dirty="0"/>
              <a:t> </a:t>
            </a:r>
            <a:r>
              <a:rPr lang="en-US" sz="4800" dirty="0" err="1"/>
              <a:t>muhim</a:t>
            </a:r>
            <a:r>
              <a:rPr lang="en-US" sz="4800" dirty="0"/>
              <a:t> </a:t>
            </a:r>
            <a:r>
              <a:rPr lang="en-US" sz="4800" dirty="0" err="1"/>
              <a:t>tizim</a:t>
            </a:r>
            <a:r>
              <a:rPr lang="en-US" sz="4800" dirty="0"/>
              <a:t> </a:t>
            </a:r>
            <a:r>
              <a:rPr lang="en-US" sz="4800" dirty="0" err="1"/>
              <a:t>bo‘lib</a:t>
            </a:r>
            <a:r>
              <a:rPr lang="en-US" sz="4800" dirty="0"/>
              <a:t>, u </a:t>
            </a:r>
            <a:r>
              <a:rPr lang="en-US" sz="4800" dirty="0" err="1"/>
              <a:t>nafaqat</a:t>
            </a:r>
            <a:r>
              <a:rPr lang="en-US" sz="4800" dirty="0"/>
              <a:t> </a:t>
            </a:r>
            <a:r>
              <a:rPr lang="en-US" sz="4800" dirty="0" err="1"/>
              <a:t>tashkilotlar</a:t>
            </a:r>
            <a:r>
              <a:rPr lang="en-US" sz="4800" dirty="0"/>
              <a:t>, </a:t>
            </a:r>
            <a:r>
              <a:rPr lang="en-US" sz="4800" dirty="0" err="1"/>
              <a:t>balki</a:t>
            </a:r>
            <a:r>
              <a:rPr lang="en-US" sz="4800" dirty="0"/>
              <a:t> </a:t>
            </a:r>
            <a:r>
              <a:rPr lang="en-US" sz="4800" dirty="0" err="1"/>
              <a:t>har</a:t>
            </a:r>
            <a:r>
              <a:rPr lang="en-US" sz="4800" dirty="0"/>
              <a:t> </a:t>
            </a:r>
            <a:r>
              <a:rPr lang="en-US" sz="4800" dirty="0" err="1"/>
              <a:t>bir</a:t>
            </a:r>
            <a:r>
              <a:rPr lang="en-US" sz="4800" dirty="0"/>
              <a:t> </a:t>
            </a:r>
            <a:r>
              <a:rPr lang="en-US" sz="4800" dirty="0" err="1"/>
              <a:t>foydalanuvchi</a:t>
            </a:r>
            <a:r>
              <a:rPr lang="en-US" sz="4800" dirty="0"/>
              <a:t> </a:t>
            </a:r>
            <a:r>
              <a:rPr lang="en-US" sz="4800" dirty="0" err="1"/>
              <a:t>uchun</a:t>
            </a:r>
            <a:r>
              <a:rPr lang="en-US" sz="4800" dirty="0"/>
              <a:t> ham </a:t>
            </a:r>
            <a:r>
              <a:rPr lang="en-US" sz="4800" dirty="0" err="1"/>
              <a:t>zarurdir</a:t>
            </a:r>
            <a:r>
              <a:rPr lang="en-US" sz="4800" dirty="0"/>
              <a:t>.</a:t>
            </a:r>
            <a:endParaRPr lang="ru-RU" sz="4800" dirty="0"/>
          </a:p>
        </p:txBody>
      </p:sp>
      <p:pic>
        <p:nvPicPr>
          <p:cNvPr id="8" name="Рисунок 7" descr="Финансовые показатели">
            <a:extLst>
              <a:ext uri="{FF2B5EF4-FFF2-40B4-BE49-F238E27FC236}">
                <a16:creationId xmlns=""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6542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5837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ED59B-F67D-4B99-A0A7-E5237FF58100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в финансовом стиле</Template>
  <TotalTime>0</TotalTime>
  <Words>734</Words>
  <Application>Microsoft Office PowerPoint</Application>
  <PresentationFormat>Широкоэкранный</PresentationFormat>
  <Paragraphs>96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Посылка</vt:lpstr>
      <vt:lpstr>Farg’ona davlat universiteti tabiiy fanlar fakulteti geografiya yo’nalishi 1-kurs 25/51 guruh talabalari Mamanazarova Tabassum           va Sarimsoqova Marjonaning  MEDIASAVODXONLIK VA AXBOROT TEXNOLOGIYALARI fanidan tayorlagan taqdimoti</vt:lpstr>
      <vt:lpstr>mavzu:  aXBOROT XAVFSIZLIGI TUSHUNCHASI VA UNING TAʼMINLASHNING GʻOYAVIY NAZARIY ASOSLARI</vt:lpstr>
      <vt:lpstr>R e j a:</vt:lpstr>
      <vt:lpstr>1. Axborot xavfsizligi tushunchasi va uning mohiyati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 Axborot xavfsizligining asosiy tamoyillari va turlari  </vt:lpstr>
      <vt:lpstr>Презентация PowerPoint</vt:lpstr>
      <vt:lpstr>Презентация PowerPoint</vt:lpstr>
      <vt:lpstr>Презентация PowerPoint</vt:lpstr>
      <vt:lpstr>Презентация PowerPoint</vt:lpstr>
      <vt:lpstr>  3. Axborot xavfsizligini ta’minlashning g’oyaviy va nazariy asoslari   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tashakkur!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2026-04-19T19:10:00Z</dcterms:created>
  <dcterms:modified xsi:type="dcterms:W3CDTF">2026-04-20T16:35:09Z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