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diagrams/colors2.xml" ContentType="application/vnd.openxmlformats-officedocument.drawingml.diagramColors+xml"/>
  <Override PartName="/ppt/diagrams/drawing2.xml" ContentType="application/vnd.ms-office.drawingml.diagramDrawing+xml"/>
  <Override PartName="/ppt/diagrams/drawing3.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64" r:id="rId3"/>
    <p:sldId id="257" r:id="rId4"/>
    <p:sldId id="258" r:id="rId5"/>
    <p:sldId id="259" r:id="rId6"/>
    <p:sldId id="260" r:id="rId7"/>
    <p:sldId id="261" r:id="rId8"/>
    <p:sldId id="262" r:id="rId9"/>
    <p:sldId id="263"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1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23C634-55AB-4A06-905A-50D21A79B751}" type="doc">
      <dgm:prSet loTypeId="urn:microsoft.com/office/officeart/2005/8/layout/hierarchy1" loCatId="hierarchy" qsTypeId="urn:microsoft.com/office/officeart/2005/8/quickstyle/simple1#16" qsCatId="simple" csTypeId="urn:microsoft.com/office/officeart/2005/8/colors/accent1_2#18" csCatId="accent1" phldr="1"/>
      <dgm:spPr/>
      <dgm:t>
        <a:bodyPr/>
        <a:lstStyle/>
        <a:p>
          <a:endParaRPr lang="ru-RU"/>
        </a:p>
      </dgm:t>
    </dgm:pt>
    <dgm:pt modelId="{82D95FCA-ACF3-4BBB-A5A5-45E04369337D}">
      <dgm:prSet phldrT="[Текст]" custT="1"/>
      <dgm:spPr>
        <a:solidFill>
          <a:srgbClr val="FFFF00">
            <a:alpha val="90000"/>
          </a:srgbClr>
        </a:solidFill>
        <a:scene3d>
          <a:camera prst="orthographicFront"/>
          <a:lightRig rig="threePt" dir="t"/>
        </a:scene3d>
        <a:sp3d extrusionH="76200">
          <a:bevelT w="298450" h="203200" prst="artDeco"/>
          <a:extrusionClr>
            <a:schemeClr val="tx2">
              <a:lumMod val="60000"/>
              <a:lumOff val="40000"/>
            </a:schemeClr>
          </a:extrusionClr>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kumimoji="0" lang="ru-RU" sz="2000" b="1" i="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Ионлашган нурланишлар дозалари назорати учун қўйидаги услублар </a:t>
          </a:r>
          <a:r>
            <a:rPr kumimoji="0" lang="ru-RU" sz="2000" b="1" i="1" u="none" strike="noStrike" cap="none" normalizeH="0" baseline="0" dirty="0" err="1" smtClean="0">
              <a:ln>
                <a:noFill/>
              </a:ln>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қўланилади</a:t>
          </a:r>
          <a:r>
            <a:rPr lang="uk-UA" sz="2000" b="1"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r>
            <a:rPr lang="en-US" sz="2000" b="1" i="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a:t>
          </a:r>
          <a:endParaRPr lang="ru-RU" sz="2000" b="1" i="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A971F2A4-F24C-4F00-A8E0-E6737D8CC3B4}" type="parTrans" cxnId="{1B34B8F0-21F9-4384-B5B4-70139C02D20B}">
      <dgm:prSet/>
      <dgm:spPr/>
      <dgm:t>
        <a:bodyPr/>
        <a:lstStyle/>
        <a:p>
          <a:endParaRPr lang="ru-RU" sz="2000" b="1">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5BBE5D9E-8EA8-4A1A-88F6-F4AE4AD22C89}" type="sibTrans" cxnId="{1B34B8F0-21F9-4384-B5B4-70139C02D20B}">
      <dgm:prSet/>
      <dgm:spPr/>
      <dgm:t>
        <a:bodyPr/>
        <a:lstStyle/>
        <a:p>
          <a:endParaRPr lang="ru-RU" sz="2000" b="1">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7ECB130D-386C-474E-99E7-F234DA55192A}">
      <dgm:prSet phldrT="[Текст]" custT="1"/>
      <dgm:spPr>
        <a:solidFill>
          <a:schemeClr val="accent1">
            <a:lumMod val="40000"/>
            <a:lumOff val="60000"/>
            <a:alpha val="90000"/>
          </a:schemeClr>
        </a:solidFill>
        <a:scene3d>
          <a:camera prst="orthographicFront"/>
          <a:lightRig rig="threePt" dir="t"/>
        </a:scene3d>
        <a:sp3d extrusionH="76200">
          <a:bevelT w="298450" h="203200" prst="artDeco"/>
          <a:extrusionClr>
            <a:schemeClr val="tx2">
              <a:lumMod val="60000"/>
              <a:lumOff val="40000"/>
            </a:schemeClr>
          </a:extrusionClr>
        </a:sp3d>
      </dgm:spPr>
      <dgm:t>
        <a:bodyPr/>
        <a:lstStyle/>
        <a:p>
          <a:r>
            <a:rPr lang="uk-UA" sz="2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Ионизациялашган </a:t>
          </a:r>
          <a:endPar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F9911EE-1788-4F67-84A0-C955470ED073}" type="parTrans" cxnId="{E719D399-8AB0-4ECE-8ACB-23B81B59CE34}">
      <dgm:prSet/>
      <dgm:spPr>
        <a:ln w="28575"/>
        <a:scene3d>
          <a:camera prst="orthographicFront"/>
          <a:lightRig rig="threePt" dir="t"/>
        </a:scene3d>
        <a:sp3d extrusionH="76200">
          <a:bevelT w="298450" h="203200" prst="artDeco"/>
          <a:extrusionClr>
            <a:schemeClr val="tx2">
              <a:lumMod val="60000"/>
              <a:lumOff val="40000"/>
            </a:schemeClr>
          </a:extrusionClr>
        </a:sp3d>
      </dgm:spPr>
      <dgm:t>
        <a:bodyPr/>
        <a:lstStyle/>
        <a:p>
          <a:endPar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012DBEE7-3D33-439D-A5BB-FC477B8CB641}" type="sibTrans" cxnId="{E719D399-8AB0-4ECE-8ACB-23B81B59CE34}">
      <dgm:prSet/>
      <dgm:spPr/>
      <dgm:t>
        <a:bodyPr/>
        <a:lstStyle/>
        <a:p>
          <a:endParaRPr lang="ru-RU" sz="2000" b="1">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A97D711-D4F8-4A64-89EE-D1D73BEFB04C}">
      <dgm:prSet phldrT="[Текст]" custT="1"/>
      <dgm:spPr>
        <a:solidFill>
          <a:schemeClr val="accent1">
            <a:lumMod val="40000"/>
            <a:lumOff val="60000"/>
            <a:alpha val="90000"/>
          </a:schemeClr>
        </a:solidFill>
        <a:scene3d>
          <a:camera prst="orthographicFront"/>
          <a:lightRig rig="threePt" dir="t"/>
        </a:scene3d>
        <a:sp3d extrusionH="76200">
          <a:bevelT w="298450" h="203200" prst="artDeco"/>
          <a:extrusionClr>
            <a:schemeClr val="tx2">
              <a:lumMod val="60000"/>
              <a:lumOff val="40000"/>
            </a:schemeClr>
          </a:extrusionClr>
        </a:sp3d>
      </dgm:spPr>
      <dgm:t>
        <a:bodyPr/>
        <a:lstStyle/>
        <a:p>
          <a:r>
            <a:rPr lang="uk-UA" sz="2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Фотографик </a:t>
          </a:r>
          <a:endPar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41730595-6723-46DF-A271-04C9308ABD87}" type="parTrans" cxnId="{220FF86A-FA4B-4EA5-BEE1-1DC273BE6F61}">
      <dgm:prSet/>
      <dgm:spPr>
        <a:ln w="28575"/>
        <a:scene3d>
          <a:camera prst="orthographicFront"/>
          <a:lightRig rig="threePt" dir="t"/>
        </a:scene3d>
        <a:sp3d extrusionH="76200">
          <a:bevelT w="298450" h="203200" prst="artDeco"/>
          <a:extrusionClr>
            <a:schemeClr val="tx2">
              <a:lumMod val="60000"/>
              <a:lumOff val="40000"/>
            </a:schemeClr>
          </a:extrusionClr>
        </a:sp3d>
      </dgm:spPr>
      <dgm:t>
        <a:bodyPr/>
        <a:lstStyle/>
        <a:p>
          <a:endPar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7534BFF7-5CCD-4329-9E95-31D67B8CEA7C}" type="sibTrans" cxnId="{220FF86A-FA4B-4EA5-BEE1-1DC273BE6F61}">
      <dgm:prSet/>
      <dgm:spPr/>
      <dgm:t>
        <a:bodyPr/>
        <a:lstStyle/>
        <a:p>
          <a:endParaRPr lang="ru-RU" sz="2000" b="1">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DFF68697-1A4A-4ED6-8F74-B73C8D153995}">
      <dgm:prSet custT="1"/>
      <dgm:spPr>
        <a:solidFill>
          <a:schemeClr val="accent1">
            <a:lumMod val="40000"/>
            <a:lumOff val="60000"/>
            <a:alpha val="90000"/>
          </a:schemeClr>
        </a:solidFill>
        <a:scene3d>
          <a:camera prst="orthographicFront"/>
          <a:lightRig rig="threePt" dir="t"/>
        </a:scene3d>
        <a:sp3d extrusionH="76200">
          <a:bevelT w="298450" h="203200" prst="artDeco"/>
          <a:extrusionClr>
            <a:schemeClr val="tx2">
              <a:lumMod val="60000"/>
              <a:lumOff val="40000"/>
            </a:schemeClr>
          </a:extrusionClr>
        </a:sp3d>
      </dgm:spPr>
      <dgm:t>
        <a:bodyPr/>
        <a:lstStyle/>
        <a:p>
          <a:r>
            <a:rPr lang="uk-UA" sz="2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Кимёвий </a:t>
          </a:r>
          <a:endPar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3C2FD27F-99A2-4ACF-91E6-E609831D5CA5}" type="parTrans" cxnId="{F192B71E-FD9D-4ABA-9BE1-58C39664A9A4}">
      <dgm:prSet/>
      <dgm:spPr>
        <a:ln w="28575"/>
        <a:scene3d>
          <a:camera prst="orthographicFront"/>
          <a:lightRig rig="threePt" dir="t"/>
        </a:scene3d>
        <a:sp3d extrusionH="76200">
          <a:bevelT w="298450" h="203200" prst="artDeco"/>
          <a:extrusionClr>
            <a:schemeClr val="tx2">
              <a:lumMod val="60000"/>
              <a:lumOff val="40000"/>
            </a:schemeClr>
          </a:extrusionClr>
        </a:sp3d>
      </dgm:spPr>
      <dgm:t>
        <a:bodyPr/>
        <a:lstStyle/>
        <a:p>
          <a:endPar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80D3CA44-3B76-41C1-B908-DF1486EFB062}" type="sibTrans" cxnId="{F192B71E-FD9D-4ABA-9BE1-58C39664A9A4}">
      <dgm:prSet/>
      <dgm:spPr/>
      <dgm:t>
        <a:bodyPr/>
        <a:lstStyle/>
        <a:p>
          <a:endParaRPr lang="ru-RU" sz="2000" b="1">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658D88E-4403-4F90-B9F3-1C4C3FA79C45}">
      <dgm:prSet custT="1"/>
      <dgm:spPr>
        <a:solidFill>
          <a:schemeClr val="accent1">
            <a:lumMod val="40000"/>
            <a:lumOff val="60000"/>
            <a:alpha val="90000"/>
          </a:schemeClr>
        </a:solidFill>
        <a:scene3d>
          <a:camera prst="orthographicFront"/>
          <a:lightRig rig="threePt" dir="t"/>
        </a:scene3d>
        <a:sp3d>
          <a:bevelT w="234950" h="146050" prst="artDeco"/>
          <a:bevelB w="63500" h="127000"/>
        </a:sp3d>
      </dgm:spPr>
      <dgm:t>
        <a:bodyPr/>
        <a:lstStyle/>
        <a:p>
          <a:r>
            <a:rPr lang="uz-Cyrl-UZ" sz="2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Суинциляцион </a:t>
          </a:r>
          <a:endPar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C31BE0B-A5C5-45E7-8AE5-55329A96E911}" type="parTrans" cxnId="{04844F86-C4B9-4901-9F0D-4CBA1E7DEDD4}">
      <dgm:prSet/>
      <dgm:spPr>
        <a:ln w="28575"/>
      </dgm:spPr>
      <dgm:t>
        <a:bodyPr/>
        <a:lstStyle/>
        <a:p>
          <a:endParaRPr lang="ru-RU" dirty="0">
            <a:solidFill>
              <a:schemeClr val="tx1"/>
            </a:solidFill>
            <a:effectLst>
              <a:outerShdw blurRad="38100" dist="38100" dir="2700000" algn="tl">
                <a:srgbClr val="000000">
                  <a:alpha val="43137"/>
                </a:srgbClr>
              </a:outerShdw>
            </a:effectLst>
          </a:endParaRPr>
        </a:p>
      </dgm:t>
    </dgm:pt>
    <dgm:pt modelId="{F48838F1-CDA4-44F7-BF58-354445AA3892}" type="sibTrans" cxnId="{04844F86-C4B9-4901-9F0D-4CBA1E7DEDD4}">
      <dgm:prSet/>
      <dgm:spPr/>
      <dgm:t>
        <a:bodyPr/>
        <a:lstStyle/>
        <a:p>
          <a:endParaRPr lang="ru-RU"/>
        </a:p>
      </dgm:t>
    </dgm:pt>
    <dgm:pt modelId="{900CE195-FBBC-4425-9F5A-1A6ACD61AD49}" type="pres">
      <dgm:prSet presAssocID="{BA23C634-55AB-4A06-905A-50D21A79B751}" presName="hierChild1" presStyleCnt="0">
        <dgm:presLayoutVars>
          <dgm:chPref val="1"/>
          <dgm:dir/>
          <dgm:animOne val="branch"/>
          <dgm:animLvl val="lvl"/>
          <dgm:resizeHandles/>
        </dgm:presLayoutVars>
      </dgm:prSet>
      <dgm:spPr/>
      <dgm:t>
        <a:bodyPr/>
        <a:lstStyle/>
        <a:p>
          <a:endParaRPr lang="ru-RU"/>
        </a:p>
      </dgm:t>
    </dgm:pt>
    <dgm:pt modelId="{F03ED056-507F-4100-A5B9-A23FCE19C266}" type="pres">
      <dgm:prSet presAssocID="{82D95FCA-ACF3-4BBB-A5A5-45E04369337D}" presName="hierRoot1" presStyleCnt="0"/>
      <dgm:spPr>
        <a:scene3d>
          <a:camera prst="orthographicFront"/>
          <a:lightRig rig="threePt" dir="t"/>
        </a:scene3d>
        <a:sp3d extrusionH="76200">
          <a:bevelT w="298450" h="203200" prst="artDeco"/>
          <a:extrusionClr>
            <a:schemeClr val="tx2">
              <a:lumMod val="60000"/>
              <a:lumOff val="40000"/>
            </a:schemeClr>
          </a:extrusionClr>
        </a:sp3d>
      </dgm:spPr>
    </dgm:pt>
    <dgm:pt modelId="{43A1A801-079C-461D-BAB9-1B5AAA5368CF}" type="pres">
      <dgm:prSet presAssocID="{82D95FCA-ACF3-4BBB-A5A5-45E04369337D}" presName="composite" presStyleCnt="0"/>
      <dgm:spPr>
        <a:scene3d>
          <a:camera prst="orthographicFront"/>
          <a:lightRig rig="threePt" dir="t"/>
        </a:scene3d>
        <a:sp3d extrusionH="76200">
          <a:bevelT w="298450" h="203200" prst="artDeco"/>
          <a:extrusionClr>
            <a:schemeClr val="tx2">
              <a:lumMod val="60000"/>
              <a:lumOff val="40000"/>
            </a:schemeClr>
          </a:extrusionClr>
        </a:sp3d>
      </dgm:spPr>
    </dgm:pt>
    <dgm:pt modelId="{1E2A858B-5AC8-4BF6-AEF3-BD3533C1FC46}" type="pres">
      <dgm:prSet presAssocID="{82D95FCA-ACF3-4BBB-A5A5-45E04369337D}" presName="background" presStyleLbl="node0" presStyleIdx="0" presStyleCnt="1"/>
      <dgm:spPr>
        <a:scene3d>
          <a:camera prst="orthographicFront"/>
          <a:lightRig rig="threePt" dir="t"/>
        </a:scene3d>
        <a:sp3d extrusionH="76200">
          <a:bevelT w="298450" h="203200" prst="artDeco"/>
          <a:extrusionClr>
            <a:schemeClr val="tx2">
              <a:lumMod val="60000"/>
              <a:lumOff val="40000"/>
            </a:schemeClr>
          </a:extrusionClr>
        </a:sp3d>
      </dgm:spPr>
    </dgm:pt>
    <dgm:pt modelId="{D8D6F2EC-8312-45BF-B5EA-E443B3DFDAA8}" type="pres">
      <dgm:prSet presAssocID="{82D95FCA-ACF3-4BBB-A5A5-45E04369337D}" presName="text" presStyleLbl="fgAcc0" presStyleIdx="0" presStyleCnt="1" custScaleX="977728" custScaleY="163109" custLinFactY="-33025" custLinFactNeighborX="-1083" custLinFactNeighborY="-100000">
        <dgm:presLayoutVars>
          <dgm:chPref val="3"/>
        </dgm:presLayoutVars>
      </dgm:prSet>
      <dgm:spPr/>
      <dgm:t>
        <a:bodyPr/>
        <a:lstStyle/>
        <a:p>
          <a:endParaRPr lang="ru-RU"/>
        </a:p>
      </dgm:t>
    </dgm:pt>
    <dgm:pt modelId="{30DD6644-54DE-4F23-A022-B0EA05F326F1}" type="pres">
      <dgm:prSet presAssocID="{82D95FCA-ACF3-4BBB-A5A5-45E04369337D}" presName="hierChild2" presStyleCnt="0"/>
      <dgm:spPr>
        <a:scene3d>
          <a:camera prst="orthographicFront"/>
          <a:lightRig rig="threePt" dir="t"/>
        </a:scene3d>
        <a:sp3d extrusionH="76200">
          <a:bevelT w="298450" h="203200" prst="artDeco"/>
          <a:extrusionClr>
            <a:schemeClr val="tx2">
              <a:lumMod val="60000"/>
              <a:lumOff val="40000"/>
            </a:schemeClr>
          </a:extrusionClr>
        </a:sp3d>
      </dgm:spPr>
    </dgm:pt>
    <dgm:pt modelId="{EB8558EE-2D94-4619-AAFC-3C9D6D359D10}" type="pres">
      <dgm:prSet presAssocID="{EF9911EE-1788-4F67-84A0-C955470ED073}" presName="Name10" presStyleLbl="parChTrans1D2" presStyleIdx="0" presStyleCnt="4"/>
      <dgm:spPr/>
      <dgm:t>
        <a:bodyPr/>
        <a:lstStyle/>
        <a:p>
          <a:endParaRPr lang="ru-RU"/>
        </a:p>
      </dgm:t>
    </dgm:pt>
    <dgm:pt modelId="{FB10853C-4D40-4444-BBA9-E5AA881C61E4}" type="pres">
      <dgm:prSet presAssocID="{7ECB130D-386C-474E-99E7-F234DA55192A}" presName="hierRoot2" presStyleCnt="0"/>
      <dgm:spPr>
        <a:scene3d>
          <a:camera prst="orthographicFront"/>
          <a:lightRig rig="threePt" dir="t"/>
        </a:scene3d>
        <a:sp3d extrusionH="76200">
          <a:bevelT w="298450" h="203200" prst="artDeco"/>
          <a:extrusionClr>
            <a:schemeClr val="tx2">
              <a:lumMod val="60000"/>
              <a:lumOff val="40000"/>
            </a:schemeClr>
          </a:extrusionClr>
        </a:sp3d>
      </dgm:spPr>
    </dgm:pt>
    <dgm:pt modelId="{BF074DBD-E536-4D65-9906-C471F3F4D017}" type="pres">
      <dgm:prSet presAssocID="{7ECB130D-386C-474E-99E7-F234DA55192A}" presName="composite2" presStyleCnt="0"/>
      <dgm:spPr>
        <a:scene3d>
          <a:camera prst="orthographicFront"/>
          <a:lightRig rig="threePt" dir="t"/>
        </a:scene3d>
        <a:sp3d extrusionH="76200">
          <a:bevelT w="298450" h="203200" prst="artDeco"/>
          <a:extrusionClr>
            <a:schemeClr val="tx2">
              <a:lumMod val="60000"/>
              <a:lumOff val="40000"/>
            </a:schemeClr>
          </a:extrusionClr>
        </a:sp3d>
      </dgm:spPr>
    </dgm:pt>
    <dgm:pt modelId="{242C5BC5-7341-42F7-B756-9470EDF4C95A}" type="pres">
      <dgm:prSet presAssocID="{7ECB130D-386C-474E-99E7-F234DA55192A}" presName="background2" presStyleLbl="node2" presStyleIdx="0" presStyleCnt="4"/>
      <dgm:spPr>
        <a:scene3d>
          <a:camera prst="orthographicFront"/>
          <a:lightRig rig="threePt" dir="t"/>
        </a:scene3d>
        <a:sp3d extrusionH="76200">
          <a:bevelT w="298450" h="203200" prst="artDeco"/>
          <a:extrusionClr>
            <a:schemeClr val="tx2">
              <a:lumMod val="60000"/>
              <a:lumOff val="40000"/>
            </a:schemeClr>
          </a:extrusionClr>
        </a:sp3d>
      </dgm:spPr>
    </dgm:pt>
    <dgm:pt modelId="{E8333CC4-D671-48CB-AC92-92CB6FB877FD}" type="pres">
      <dgm:prSet presAssocID="{7ECB130D-386C-474E-99E7-F234DA55192A}" presName="text2" presStyleLbl="fgAcc2" presStyleIdx="0" presStyleCnt="4" custScaleX="406011" custScaleY="136051" custLinFactNeighborX="-1061" custLinFactNeighborY="-61937">
        <dgm:presLayoutVars>
          <dgm:chPref val="3"/>
        </dgm:presLayoutVars>
      </dgm:prSet>
      <dgm:spPr/>
      <dgm:t>
        <a:bodyPr/>
        <a:lstStyle/>
        <a:p>
          <a:endParaRPr lang="ru-RU"/>
        </a:p>
      </dgm:t>
    </dgm:pt>
    <dgm:pt modelId="{0B2D23E2-50E5-4CE0-91E4-BFD7C5C0D6D2}" type="pres">
      <dgm:prSet presAssocID="{7ECB130D-386C-474E-99E7-F234DA55192A}" presName="hierChild3" presStyleCnt="0"/>
      <dgm:spPr>
        <a:scene3d>
          <a:camera prst="orthographicFront"/>
          <a:lightRig rig="threePt" dir="t"/>
        </a:scene3d>
        <a:sp3d extrusionH="76200">
          <a:bevelT w="298450" h="203200" prst="artDeco"/>
          <a:extrusionClr>
            <a:schemeClr val="tx2">
              <a:lumMod val="60000"/>
              <a:lumOff val="40000"/>
            </a:schemeClr>
          </a:extrusionClr>
        </a:sp3d>
      </dgm:spPr>
    </dgm:pt>
    <dgm:pt modelId="{1B1B7164-4989-4F46-8169-5BF85C554552}" type="pres">
      <dgm:prSet presAssocID="{41730595-6723-46DF-A271-04C9308ABD87}" presName="Name10" presStyleLbl="parChTrans1D2" presStyleIdx="1" presStyleCnt="4"/>
      <dgm:spPr/>
      <dgm:t>
        <a:bodyPr/>
        <a:lstStyle/>
        <a:p>
          <a:endParaRPr lang="ru-RU"/>
        </a:p>
      </dgm:t>
    </dgm:pt>
    <dgm:pt modelId="{BA852E92-EC2E-4324-AEB3-8600F8176EE3}" type="pres">
      <dgm:prSet presAssocID="{EA97D711-D4F8-4A64-89EE-D1D73BEFB04C}" presName="hierRoot2" presStyleCnt="0"/>
      <dgm:spPr>
        <a:scene3d>
          <a:camera prst="orthographicFront"/>
          <a:lightRig rig="threePt" dir="t"/>
        </a:scene3d>
        <a:sp3d extrusionH="76200">
          <a:bevelT w="298450" h="203200" prst="artDeco"/>
          <a:extrusionClr>
            <a:schemeClr val="tx2">
              <a:lumMod val="60000"/>
              <a:lumOff val="40000"/>
            </a:schemeClr>
          </a:extrusionClr>
        </a:sp3d>
      </dgm:spPr>
    </dgm:pt>
    <dgm:pt modelId="{2FEA5342-C250-4804-B523-96A6E33CBE5D}" type="pres">
      <dgm:prSet presAssocID="{EA97D711-D4F8-4A64-89EE-D1D73BEFB04C}" presName="composite2" presStyleCnt="0"/>
      <dgm:spPr>
        <a:scene3d>
          <a:camera prst="orthographicFront"/>
          <a:lightRig rig="threePt" dir="t"/>
        </a:scene3d>
        <a:sp3d extrusionH="76200">
          <a:bevelT w="298450" h="203200" prst="artDeco"/>
          <a:extrusionClr>
            <a:schemeClr val="tx2">
              <a:lumMod val="60000"/>
              <a:lumOff val="40000"/>
            </a:schemeClr>
          </a:extrusionClr>
        </a:sp3d>
      </dgm:spPr>
    </dgm:pt>
    <dgm:pt modelId="{8A0D2D2E-04D7-4120-BDF9-3FA65A2818D0}" type="pres">
      <dgm:prSet presAssocID="{EA97D711-D4F8-4A64-89EE-D1D73BEFB04C}" presName="background2" presStyleLbl="node2" presStyleIdx="1" presStyleCnt="4"/>
      <dgm:spPr>
        <a:scene3d>
          <a:camera prst="orthographicFront"/>
          <a:lightRig rig="threePt" dir="t"/>
        </a:scene3d>
        <a:sp3d extrusionH="76200">
          <a:bevelT w="298450" h="203200" prst="artDeco"/>
          <a:extrusionClr>
            <a:schemeClr val="tx2">
              <a:lumMod val="60000"/>
              <a:lumOff val="40000"/>
            </a:schemeClr>
          </a:extrusionClr>
        </a:sp3d>
      </dgm:spPr>
    </dgm:pt>
    <dgm:pt modelId="{6CF31E2C-9279-4D6B-8E21-DC5642E6D3AB}" type="pres">
      <dgm:prSet presAssocID="{EA97D711-D4F8-4A64-89EE-D1D73BEFB04C}" presName="text2" presStyleLbl="fgAcc2" presStyleIdx="1" presStyleCnt="4" custScaleX="286856" custScaleY="145205" custLinFactX="300000" custLinFactNeighborX="317780" custLinFactNeighborY="-61061">
        <dgm:presLayoutVars>
          <dgm:chPref val="3"/>
        </dgm:presLayoutVars>
      </dgm:prSet>
      <dgm:spPr/>
      <dgm:t>
        <a:bodyPr/>
        <a:lstStyle/>
        <a:p>
          <a:endParaRPr lang="ru-RU"/>
        </a:p>
      </dgm:t>
    </dgm:pt>
    <dgm:pt modelId="{403C9D96-9FD3-4FB5-9221-A14565CC14D7}" type="pres">
      <dgm:prSet presAssocID="{EA97D711-D4F8-4A64-89EE-D1D73BEFB04C}" presName="hierChild3" presStyleCnt="0"/>
      <dgm:spPr>
        <a:scene3d>
          <a:camera prst="orthographicFront"/>
          <a:lightRig rig="threePt" dir="t"/>
        </a:scene3d>
        <a:sp3d extrusionH="76200">
          <a:bevelT w="298450" h="203200" prst="artDeco"/>
          <a:extrusionClr>
            <a:schemeClr val="tx2">
              <a:lumMod val="60000"/>
              <a:lumOff val="40000"/>
            </a:schemeClr>
          </a:extrusionClr>
        </a:sp3d>
      </dgm:spPr>
    </dgm:pt>
    <dgm:pt modelId="{C37CBEBF-609A-4AB7-A653-410ADD241AFB}" type="pres">
      <dgm:prSet presAssocID="{CC31BE0B-A5C5-45E7-8AE5-55329A96E911}" presName="Name10" presStyleLbl="parChTrans1D2" presStyleIdx="2" presStyleCnt="4"/>
      <dgm:spPr/>
      <dgm:t>
        <a:bodyPr/>
        <a:lstStyle/>
        <a:p>
          <a:endParaRPr lang="ru-RU"/>
        </a:p>
      </dgm:t>
    </dgm:pt>
    <dgm:pt modelId="{14FC036B-CAF2-4AFC-8941-9B6D3261C2BA}" type="pres">
      <dgm:prSet presAssocID="{C658D88E-4403-4F90-B9F3-1C4C3FA79C45}" presName="hierRoot2" presStyleCnt="0"/>
      <dgm:spPr/>
    </dgm:pt>
    <dgm:pt modelId="{E596B205-59D9-4DC4-BFCF-F1C078A5243C}" type="pres">
      <dgm:prSet presAssocID="{C658D88E-4403-4F90-B9F3-1C4C3FA79C45}" presName="composite2" presStyleCnt="0"/>
      <dgm:spPr/>
    </dgm:pt>
    <dgm:pt modelId="{D468F912-C531-4ED1-9224-BB083CCE730E}" type="pres">
      <dgm:prSet presAssocID="{C658D88E-4403-4F90-B9F3-1C4C3FA79C45}" presName="background2" presStyleLbl="node2" presStyleIdx="2" presStyleCnt="4"/>
      <dgm:spPr/>
    </dgm:pt>
    <dgm:pt modelId="{10D99544-9D9F-44A7-ADCD-98783A3E23FB}" type="pres">
      <dgm:prSet presAssocID="{C658D88E-4403-4F90-B9F3-1C4C3FA79C45}" presName="text2" presStyleLbl="fgAcc2" presStyleIdx="2" presStyleCnt="4" custScaleX="337609" custLinFactNeighborX="-45229" custLinFactNeighborY="82004">
        <dgm:presLayoutVars>
          <dgm:chPref val="3"/>
        </dgm:presLayoutVars>
      </dgm:prSet>
      <dgm:spPr/>
      <dgm:t>
        <a:bodyPr/>
        <a:lstStyle/>
        <a:p>
          <a:endParaRPr lang="ru-RU"/>
        </a:p>
      </dgm:t>
    </dgm:pt>
    <dgm:pt modelId="{6E3FC801-3476-4778-AB85-771117C3BA34}" type="pres">
      <dgm:prSet presAssocID="{C658D88E-4403-4F90-B9F3-1C4C3FA79C45}" presName="hierChild3" presStyleCnt="0"/>
      <dgm:spPr/>
    </dgm:pt>
    <dgm:pt modelId="{B9711938-640C-4408-BAA0-BCB359421AB9}" type="pres">
      <dgm:prSet presAssocID="{3C2FD27F-99A2-4ACF-91E6-E609831D5CA5}" presName="Name10" presStyleLbl="parChTrans1D2" presStyleIdx="3" presStyleCnt="4"/>
      <dgm:spPr/>
      <dgm:t>
        <a:bodyPr/>
        <a:lstStyle/>
        <a:p>
          <a:endParaRPr lang="ru-RU"/>
        </a:p>
      </dgm:t>
    </dgm:pt>
    <dgm:pt modelId="{1D788A12-84A2-4FF9-A14B-C55BFFFE902B}" type="pres">
      <dgm:prSet presAssocID="{DFF68697-1A4A-4ED6-8F74-B73C8D153995}" presName="hierRoot2" presStyleCnt="0"/>
      <dgm:spPr>
        <a:scene3d>
          <a:camera prst="orthographicFront"/>
          <a:lightRig rig="threePt" dir="t"/>
        </a:scene3d>
        <a:sp3d extrusionH="76200">
          <a:bevelT w="298450" h="203200" prst="artDeco"/>
          <a:extrusionClr>
            <a:schemeClr val="tx2">
              <a:lumMod val="60000"/>
              <a:lumOff val="40000"/>
            </a:schemeClr>
          </a:extrusionClr>
        </a:sp3d>
      </dgm:spPr>
    </dgm:pt>
    <dgm:pt modelId="{92B82268-D3BB-44D2-8C87-0E453EEFF6ED}" type="pres">
      <dgm:prSet presAssocID="{DFF68697-1A4A-4ED6-8F74-B73C8D153995}" presName="composite2" presStyleCnt="0"/>
      <dgm:spPr>
        <a:scene3d>
          <a:camera prst="orthographicFront"/>
          <a:lightRig rig="threePt" dir="t"/>
        </a:scene3d>
        <a:sp3d extrusionH="76200">
          <a:bevelT w="298450" h="203200" prst="artDeco"/>
          <a:extrusionClr>
            <a:schemeClr val="tx2">
              <a:lumMod val="60000"/>
              <a:lumOff val="40000"/>
            </a:schemeClr>
          </a:extrusionClr>
        </a:sp3d>
      </dgm:spPr>
    </dgm:pt>
    <dgm:pt modelId="{FF6A2D55-21B4-458D-AA20-C2FA05544039}" type="pres">
      <dgm:prSet presAssocID="{DFF68697-1A4A-4ED6-8F74-B73C8D153995}" presName="background2" presStyleLbl="node2" presStyleIdx="3" presStyleCnt="4"/>
      <dgm:spPr>
        <a:scene3d>
          <a:camera prst="orthographicFront"/>
          <a:lightRig rig="threePt" dir="t"/>
        </a:scene3d>
        <a:sp3d extrusionH="76200">
          <a:bevelT w="298450" h="203200" prst="artDeco"/>
          <a:extrusionClr>
            <a:schemeClr val="tx2">
              <a:lumMod val="60000"/>
              <a:lumOff val="40000"/>
            </a:schemeClr>
          </a:extrusionClr>
        </a:sp3d>
      </dgm:spPr>
    </dgm:pt>
    <dgm:pt modelId="{3FA79A31-9ED6-47F4-AE87-FCDA273FFB2A}" type="pres">
      <dgm:prSet presAssocID="{DFF68697-1A4A-4ED6-8F74-B73C8D153995}" presName="text2" presStyleLbl="fgAcc2" presStyleIdx="3" presStyleCnt="4" custScaleX="246260" custScaleY="87595" custLinFactX="-300000" custLinFactNeighborX="-372428" custLinFactNeighborY="80661">
        <dgm:presLayoutVars>
          <dgm:chPref val="3"/>
        </dgm:presLayoutVars>
      </dgm:prSet>
      <dgm:spPr/>
      <dgm:t>
        <a:bodyPr/>
        <a:lstStyle/>
        <a:p>
          <a:endParaRPr lang="ru-RU"/>
        </a:p>
      </dgm:t>
    </dgm:pt>
    <dgm:pt modelId="{2B266A6E-A67A-40A0-817C-A570C9EBAE11}" type="pres">
      <dgm:prSet presAssocID="{DFF68697-1A4A-4ED6-8F74-B73C8D153995}" presName="hierChild3" presStyleCnt="0"/>
      <dgm:spPr>
        <a:scene3d>
          <a:camera prst="orthographicFront"/>
          <a:lightRig rig="threePt" dir="t"/>
        </a:scene3d>
        <a:sp3d extrusionH="76200">
          <a:bevelT w="298450" h="203200" prst="artDeco"/>
          <a:extrusionClr>
            <a:schemeClr val="tx2">
              <a:lumMod val="60000"/>
              <a:lumOff val="40000"/>
            </a:schemeClr>
          </a:extrusionClr>
        </a:sp3d>
      </dgm:spPr>
    </dgm:pt>
  </dgm:ptLst>
  <dgm:cxnLst>
    <dgm:cxn modelId="{1B34B8F0-21F9-4384-B5B4-70139C02D20B}" srcId="{BA23C634-55AB-4A06-905A-50D21A79B751}" destId="{82D95FCA-ACF3-4BBB-A5A5-45E04369337D}" srcOrd="0" destOrd="0" parTransId="{A971F2A4-F24C-4F00-A8E0-E6737D8CC3B4}" sibTransId="{5BBE5D9E-8EA8-4A1A-88F6-F4AE4AD22C89}"/>
    <dgm:cxn modelId="{AD26AA7F-7DFB-4202-B622-B7F3B5B03D32}" type="presOf" srcId="{C658D88E-4403-4F90-B9F3-1C4C3FA79C45}" destId="{10D99544-9D9F-44A7-ADCD-98783A3E23FB}" srcOrd="0" destOrd="0" presId="urn:microsoft.com/office/officeart/2005/8/layout/hierarchy1"/>
    <dgm:cxn modelId="{A5F12EAA-476D-48CD-A75A-491569507870}" type="presOf" srcId="{3C2FD27F-99A2-4ACF-91E6-E609831D5CA5}" destId="{B9711938-640C-4408-BAA0-BCB359421AB9}" srcOrd="0" destOrd="0" presId="urn:microsoft.com/office/officeart/2005/8/layout/hierarchy1"/>
    <dgm:cxn modelId="{E96FD9AE-9337-47D7-B005-108EF476203A}" type="presOf" srcId="{EF9911EE-1788-4F67-84A0-C955470ED073}" destId="{EB8558EE-2D94-4619-AAFC-3C9D6D359D10}" srcOrd="0" destOrd="0" presId="urn:microsoft.com/office/officeart/2005/8/layout/hierarchy1"/>
    <dgm:cxn modelId="{CC5A853E-7DCA-4C10-8479-E2AFA1BB28D8}" type="presOf" srcId="{EA97D711-D4F8-4A64-89EE-D1D73BEFB04C}" destId="{6CF31E2C-9279-4D6B-8E21-DC5642E6D3AB}" srcOrd="0" destOrd="0" presId="urn:microsoft.com/office/officeart/2005/8/layout/hierarchy1"/>
    <dgm:cxn modelId="{04844F86-C4B9-4901-9F0D-4CBA1E7DEDD4}" srcId="{82D95FCA-ACF3-4BBB-A5A5-45E04369337D}" destId="{C658D88E-4403-4F90-B9F3-1C4C3FA79C45}" srcOrd="2" destOrd="0" parTransId="{CC31BE0B-A5C5-45E7-8AE5-55329A96E911}" sibTransId="{F48838F1-CDA4-44F7-BF58-354445AA3892}"/>
    <dgm:cxn modelId="{F192B71E-FD9D-4ABA-9BE1-58C39664A9A4}" srcId="{82D95FCA-ACF3-4BBB-A5A5-45E04369337D}" destId="{DFF68697-1A4A-4ED6-8F74-B73C8D153995}" srcOrd="3" destOrd="0" parTransId="{3C2FD27F-99A2-4ACF-91E6-E609831D5CA5}" sibTransId="{80D3CA44-3B76-41C1-B908-DF1486EFB062}"/>
    <dgm:cxn modelId="{2992C6F7-D80F-480C-A506-6DE460AADA13}" type="presOf" srcId="{82D95FCA-ACF3-4BBB-A5A5-45E04369337D}" destId="{D8D6F2EC-8312-45BF-B5EA-E443B3DFDAA8}" srcOrd="0" destOrd="0" presId="urn:microsoft.com/office/officeart/2005/8/layout/hierarchy1"/>
    <dgm:cxn modelId="{323F0B3E-7371-4CB5-AADB-1EE4CFE90F66}" type="presOf" srcId="{DFF68697-1A4A-4ED6-8F74-B73C8D153995}" destId="{3FA79A31-9ED6-47F4-AE87-FCDA273FFB2A}" srcOrd="0" destOrd="0" presId="urn:microsoft.com/office/officeart/2005/8/layout/hierarchy1"/>
    <dgm:cxn modelId="{2107DD25-5EBA-452D-A490-27CB3776298A}" type="presOf" srcId="{7ECB130D-386C-474E-99E7-F234DA55192A}" destId="{E8333CC4-D671-48CB-AC92-92CB6FB877FD}" srcOrd="0" destOrd="0" presId="urn:microsoft.com/office/officeart/2005/8/layout/hierarchy1"/>
    <dgm:cxn modelId="{E719D399-8AB0-4ECE-8ACB-23B81B59CE34}" srcId="{82D95FCA-ACF3-4BBB-A5A5-45E04369337D}" destId="{7ECB130D-386C-474E-99E7-F234DA55192A}" srcOrd="0" destOrd="0" parTransId="{EF9911EE-1788-4F67-84A0-C955470ED073}" sibTransId="{012DBEE7-3D33-439D-A5BB-FC477B8CB641}"/>
    <dgm:cxn modelId="{6725AA7D-4606-43C5-9620-A0CCB21633B8}" type="presOf" srcId="{CC31BE0B-A5C5-45E7-8AE5-55329A96E911}" destId="{C37CBEBF-609A-4AB7-A653-410ADD241AFB}" srcOrd="0" destOrd="0" presId="urn:microsoft.com/office/officeart/2005/8/layout/hierarchy1"/>
    <dgm:cxn modelId="{220FF86A-FA4B-4EA5-BEE1-1DC273BE6F61}" srcId="{82D95FCA-ACF3-4BBB-A5A5-45E04369337D}" destId="{EA97D711-D4F8-4A64-89EE-D1D73BEFB04C}" srcOrd="1" destOrd="0" parTransId="{41730595-6723-46DF-A271-04C9308ABD87}" sibTransId="{7534BFF7-5CCD-4329-9E95-31D67B8CEA7C}"/>
    <dgm:cxn modelId="{48E14DD8-3782-48F8-9F75-A72D9C9E4609}" type="presOf" srcId="{BA23C634-55AB-4A06-905A-50D21A79B751}" destId="{900CE195-FBBC-4425-9F5A-1A6ACD61AD49}" srcOrd="0" destOrd="0" presId="urn:microsoft.com/office/officeart/2005/8/layout/hierarchy1"/>
    <dgm:cxn modelId="{036D0A69-51F5-4F45-9191-6B211A4F793C}" type="presOf" srcId="{41730595-6723-46DF-A271-04C9308ABD87}" destId="{1B1B7164-4989-4F46-8169-5BF85C554552}" srcOrd="0" destOrd="0" presId="urn:microsoft.com/office/officeart/2005/8/layout/hierarchy1"/>
    <dgm:cxn modelId="{D08959C9-6541-4744-82B1-4DBABF15FA56}" type="presParOf" srcId="{900CE195-FBBC-4425-9F5A-1A6ACD61AD49}" destId="{F03ED056-507F-4100-A5B9-A23FCE19C266}" srcOrd="0" destOrd="0" presId="urn:microsoft.com/office/officeart/2005/8/layout/hierarchy1"/>
    <dgm:cxn modelId="{50EF3859-CAD5-49D1-9299-D347D32F25EC}" type="presParOf" srcId="{F03ED056-507F-4100-A5B9-A23FCE19C266}" destId="{43A1A801-079C-461D-BAB9-1B5AAA5368CF}" srcOrd="0" destOrd="0" presId="urn:microsoft.com/office/officeart/2005/8/layout/hierarchy1"/>
    <dgm:cxn modelId="{DE6AD81E-5D5C-453A-B2E6-AA3566198749}" type="presParOf" srcId="{43A1A801-079C-461D-BAB9-1B5AAA5368CF}" destId="{1E2A858B-5AC8-4BF6-AEF3-BD3533C1FC46}" srcOrd="0" destOrd="0" presId="urn:microsoft.com/office/officeart/2005/8/layout/hierarchy1"/>
    <dgm:cxn modelId="{50CAADBF-87EE-4145-B6B3-CB7A871CB7C0}" type="presParOf" srcId="{43A1A801-079C-461D-BAB9-1B5AAA5368CF}" destId="{D8D6F2EC-8312-45BF-B5EA-E443B3DFDAA8}" srcOrd="1" destOrd="0" presId="urn:microsoft.com/office/officeart/2005/8/layout/hierarchy1"/>
    <dgm:cxn modelId="{7FABF131-5078-44EF-B71C-04BB34E0CE88}" type="presParOf" srcId="{F03ED056-507F-4100-A5B9-A23FCE19C266}" destId="{30DD6644-54DE-4F23-A022-B0EA05F326F1}" srcOrd="1" destOrd="0" presId="urn:microsoft.com/office/officeart/2005/8/layout/hierarchy1"/>
    <dgm:cxn modelId="{6BE7BCF4-4785-4A37-B7E1-B330AB0C545D}" type="presParOf" srcId="{30DD6644-54DE-4F23-A022-B0EA05F326F1}" destId="{EB8558EE-2D94-4619-AAFC-3C9D6D359D10}" srcOrd="0" destOrd="0" presId="urn:microsoft.com/office/officeart/2005/8/layout/hierarchy1"/>
    <dgm:cxn modelId="{AAF0D08F-4C3C-4890-866E-0BE8C3E7D569}" type="presParOf" srcId="{30DD6644-54DE-4F23-A022-B0EA05F326F1}" destId="{FB10853C-4D40-4444-BBA9-E5AA881C61E4}" srcOrd="1" destOrd="0" presId="urn:microsoft.com/office/officeart/2005/8/layout/hierarchy1"/>
    <dgm:cxn modelId="{478B6C64-138C-4D0E-A0DB-36FAEFC7D7E7}" type="presParOf" srcId="{FB10853C-4D40-4444-BBA9-E5AA881C61E4}" destId="{BF074DBD-E536-4D65-9906-C471F3F4D017}" srcOrd="0" destOrd="0" presId="urn:microsoft.com/office/officeart/2005/8/layout/hierarchy1"/>
    <dgm:cxn modelId="{F509BA2F-6313-4E50-B770-EBBD170FB849}" type="presParOf" srcId="{BF074DBD-E536-4D65-9906-C471F3F4D017}" destId="{242C5BC5-7341-42F7-B756-9470EDF4C95A}" srcOrd="0" destOrd="0" presId="urn:microsoft.com/office/officeart/2005/8/layout/hierarchy1"/>
    <dgm:cxn modelId="{18540070-ADB0-4F51-891B-4C788EFE502A}" type="presParOf" srcId="{BF074DBD-E536-4D65-9906-C471F3F4D017}" destId="{E8333CC4-D671-48CB-AC92-92CB6FB877FD}" srcOrd="1" destOrd="0" presId="urn:microsoft.com/office/officeart/2005/8/layout/hierarchy1"/>
    <dgm:cxn modelId="{E8AAA83B-BED2-4DAB-BAE4-5C0A0A07D38A}" type="presParOf" srcId="{FB10853C-4D40-4444-BBA9-E5AA881C61E4}" destId="{0B2D23E2-50E5-4CE0-91E4-BFD7C5C0D6D2}" srcOrd="1" destOrd="0" presId="urn:microsoft.com/office/officeart/2005/8/layout/hierarchy1"/>
    <dgm:cxn modelId="{1BDE308C-2B2D-47EB-9E76-34A6F7CD2455}" type="presParOf" srcId="{30DD6644-54DE-4F23-A022-B0EA05F326F1}" destId="{1B1B7164-4989-4F46-8169-5BF85C554552}" srcOrd="2" destOrd="0" presId="urn:microsoft.com/office/officeart/2005/8/layout/hierarchy1"/>
    <dgm:cxn modelId="{642D65E0-42C5-4631-84E4-D6EBACE4B100}" type="presParOf" srcId="{30DD6644-54DE-4F23-A022-B0EA05F326F1}" destId="{BA852E92-EC2E-4324-AEB3-8600F8176EE3}" srcOrd="3" destOrd="0" presId="urn:microsoft.com/office/officeart/2005/8/layout/hierarchy1"/>
    <dgm:cxn modelId="{FB1915B0-75ED-4E1D-8DE6-61A1F18035D0}" type="presParOf" srcId="{BA852E92-EC2E-4324-AEB3-8600F8176EE3}" destId="{2FEA5342-C250-4804-B523-96A6E33CBE5D}" srcOrd="0" destOrd="0" presId="urn:microsoft.com/office/officeart/2005/8/layout/hierarchy1"/>
    <dgm:cxn modelId="{A1779687-32FD-4B33-86E9-1F62163AF418}" type="presParOf" srcId="{2FEA5342-C250-4804-B523-96A6E33CBE5D}" destId="{8A0D2D2E-04D7-4120-BDF9-3FA65A2818D0}" srcOrd="0" destOrd="0" presId="urn:microsoft.com/office/officeart/2005/8/layout/hierarchy1"/>
    <dgm:cxn modelId="{A91330B7-50F0-4769-B1C2-672450B08801}" type="presParOf" srcId="{2FEA5342-C250-4804-B523-96A6E33CBE5D}" destId="{6CF31E2C-9279-4D6B-8E21-DC5642E6D3AB}" srcOrd="1" destOrd="0" presId="urn:microsoft.com/office/officeart/2005/8/layout/hierarchy1"/>
    <dgm:cxn modelId="{2B79EC17-7D6B-4995-BD71-BA175A405765}" type="presParOf" srcId="{BA852E92-EC2E-4324-AEB3-8600F8176EE3}" destId="{403C9D96-9FD3-4FB5-9221-A14565CC14D7}" srcOrd="1" destOrd="0" presId="urn:microsoft.com/office/officeart/2005/8/layout/hierarchy1"/>
    <dgm:cxn modelId="{CBCB6483-6EE6-4FD5-9F8F-BD6C1A839BCE}" type="presParOf" srcId="{30DD6644-54DE-4F23-A022-B0EA05F326F1}" destId="{C37CBEBF-609A-4AB7-A653-410ADD241AFB}" srcOrd="4" destOrd="0" presId="urn:microsoft.com/office/officeart/2005/8/layout/hierarchy1"/>
    <dgm:cxn modelId="{B468E3A3-B1A8-4BA6-8245-918BB9B3EF73}" type="presParOf" srcId="{30DD6644-54DE-4F23-A022-B0EA05F326F1}" destId="{14FC036B-CAF2-4AFC-8941-9B6D3261C2BA}" srcOrd="5" destOrd="0" presId="urn:microsoft.com/office/officeart/2005/8/layout/hierarchy1"/>
    <dgm:cxn modelId="{2F8CA499-70F6-4411-B0BD-8ED83FDC71CF}" type="presParOf" srcId="{14FC036B-CAF2-4AFC-8941-9B6D3261C2BA}" destId="{E596B205-59D9-4DC4-BFCF-F1C078A5243C}" srcOrd="0" destOrd="0" presId="urn:microsoft.com/office/officeart/2005/8/layout/hierarchy1"/>
    <dgm:cxn modelId="{854674F5-6519-400B-B229-D85BDD6C8CB9}" type="presParOf" srcId="{E596B205-59D9-4DC4-BFCF-F1C078A5243C}" destId="{D468F912-C531-4ED1-9224-BB083CCE730E}" srcOrd="0" destOrd="0" presId="urn:microsoft.com/office/officeart/2005/8/layout/hierarchy1"/>
    <dgm:cxn modelId="{BFC12E08-EA24-4D45-A992-3B938578BFED}" type="presParOf" srcId="{E596B205-59D9-4DC4-BFCF-F1C078A5243C}" destId="{10D99544-9D9F-44A7-ADCD-98783A3E23FB}" srcOrd="1" destOrd="0" presId="urn:microsoft.com/office/officeart/2005/8/layout/hierarchy1"/>
    <dgm:cxn modelId="{AC5482CC-16D2-42C5-B187-9C55282FB916}" type="presParOf" srcId="{14FC036B-CAF2-4AFC-8941-9B6D3261C2BA}" destId="{6E3FC801-3476-4778-AB85-771117C3BA34}" srcOrd="1" destOrd="0" presId="urn:microsoft.com/office/officeart/2005/8/layout/hierarchy1"/>
    <dgm:cxn modelId="{486C7C21-B4B4-48E3-B6C2-2014E11DD232}" type="presParOf" srcId="{30DD6644-54DE-4F23-A022-B0EA05F326F1}" destId="{B9711938-640C-4408-BAA0-BCB359421AB9}" srcOrd="6" destOrd="0" presId="urn:microsoft.com/office/officeart/2005/8/layout/hierarchy1"/>
    <dgm:cxn modelId="{F6D0064E-250B-4408-95AD-3E2B1E6ADC34}" type="presParOf" srcId="{30DD6644-54DE-4F23-A022-B0EA05F326F1}" destId="{1D788A12-84A2-4FF9-A14B-C55BFFFE902B}" srcOrd="7" destOrd="0" presId="urn:microsoft.com/office/officeart/2005/8/layout/hierarchy1"/>
    <dgm:cxn modelId="{7F3D8B12-D015-4138-946C-9C928A64F0DB}" type="presParOf" srcId="{1D788A12-84A2-4FF9-A14B-C55BFFFE902B}" destId="{92B82268-D3BB-44D2-8C87-0E453EEFF6ED}" srcOrd="0" destOrd="0" presId="urn:microsoft.com/office/officeart/2005/8/layout/hierarchy1"/>
    <dgm:cxn modelId="{4488BBE8-CB24-4AEF-A851-AEF94108943E}" type="presParOf" srcId="{92B82268-D3BB-44D2-8C87-0E453EEFF6ED}" destId="{FF6A2D55-21B4-458D-AA20-C2FA05544039}" srcOrd="0" destOrd="0" presId="urn:microsoft.com/office/officeart/2005/8/layout/hierarchy1"/>
    <dgm:cxn modelId="{642C3070-C36F-48ED-BF59-477494521236}" type="presParOf" srcId="{92B82268-D3BB-44D2-8C87-0E453EEFF6ED}" destId="{3FA79A31-9ED6-47F4-AE87-FCDA273FFB2A}" srcOrd="1" destOrd="0" presId="urn:microsoft.com/office/officeart/2005/8/layout/hierarchy1"/>
    <dgm:cxn modelId="{DD625C03-8C31-4A33-9744-2786760884A2}" type="presParOf" srcId="{1D788A12-84A2-4FF9-A14B-C55BFFFE902B}" destId="{2B266A6E-A67A-40A0-817C-A570C9EBAE11}" srcOrd="1" destOrd="0" presId="urn:microsoft.com/office/officeart/2005/8/layout/hierarchy1"/>
  </dgm:cxnLst>
  <dgm:bg/>
  <dgm:whole>
    <a:effectLst/>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23C634-55AB-4A06-905A-50D21A79B751}" type="doc">
      <dgm:prSet loTypeId="urn:microsoft.com/office/officeart/2005/8/layout/hierarchy1" loCatId="hierarchy" qsTypeId="urn:microsoft.com/office/officeart/2005/8/quickstyle/simple1#17" qsCatId="simple" csTypeId="urn:microsoft.com/office/officeart/2005/8/colors/accent1_2#19" csCatId="accent1" phldr="1"/>
      <dgm:spPr/>
      <dgm:t>
        <a:bodyPr/>
        <a:lstStyle/>
        <a:p>
          <a:endParaRPr lang="ru-RU"/>
        </a:p>
      </dgm:t>
    </dgm:pt>
    <dgm:pt modelId="{82D95FCA-ACF3-4BBB-A5A5-45E04369337D}">
      <dgm:prSet phldrT="[Текст]" custT="1"/>
      <dgm:spPr>
        <a:solidFill>
          <a:srgbClr val="FFFF00">
            <a:alpha val="90000"/>
          </a:srgbClr>
        </a:solidFill>
        <a:scene3d>
          <a:camera prst="orthographicFront"/>
          <a:lightRig rig="threePt" dir="t"/>
        </a:scene3d>
        <a:sp3d extrusionH="76200">
          <a:bevelT w="298450" h="203200" prst="artDeco"/>
          <a:extrusionClr>
            <a:schemeClr val="tx2">
              <a:lumMod val="60000"/>
              <a:lumOff val="40000"/>
            </a:schemeClr>
          </a:extrusionClr>
        </a:sp3d>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kumimoji="0" lang="ru-RU" sz="2000" b="1"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Барча дозиметрик асбоблар 2 гуруҳга бўлинади:</a:t>
          </a:r>
          <a:endParaRPr lang="ru-RU" sz="2000" b="1" i="1" u="sng" dirty="0">
            <a:solidFill>
              <a:schemeClr val="tx1"/>
            </a:solidFill>
            <a:effectLst/>
            <a:latin typeface="Times New Roman" pitchFamily="18" charset="0"/>
            <a:cs typeface="Times New Roman" pitchFamily="18" charset="0"/>
          </a:endParaRPr>
        </a:p>
      </dgm:t>
    </dgm:pt>
    <dgm:pt modelId="{A971F2A4-F24C-4F00-A8E0-E6737D8CC3B4}" type="parTrans" cxnId="{1B34B8F0-21F9-4384-B5B4-70139C02D20B}">
      <dgm:prSet/>
      <dgm:spPr/>
      <dgm:t>
        <a:bodyPr/>
        <a:lstStyle/>
        <a:p>
          <a:endParaRPr lang="ru-RU" sz="2000" b="1">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5BBE5D9E-8EA8-4A1A-88F6-F4AE4AD22C89}" type="sibTrans" cxnId="{1B34B8F0-21F9-4384-B5B4-70139C02D20B}">
      <dgm:prSet/>
      <dgm:spPr/>
      <dgm:t>
        <a:bodyPr/>
        <a:lstStyle/>
        <a:p>
          <a:endParaRPr lang="ru-RU" sz="2000" b="1">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7ECB130D-386C-474E-99E7-F234DA55192A}">
      <dgm:prSet phldrT="[Текст]" custT="1"/>
      <dgm:spPr>
        <a:solidFill>
          <a:schemeClr val="accent1">
            <a:lumMod val="40000"/>
            <a:lumOff val="60000"/>
            <a:alpha val="90000"/>
          </a:schemeClr>
        </a:solidFill>
        <a:scene3d>
          <a:camera prst="orthographicFront"/>
          <a:lightRig rig="threePt" dir="t"/>
        </a:scene3d>
        <a:sp3d extrusionH="76200">
          <a:bevelT w="298450" h="203200" prst="artDeco"/>
          <a:extrusionClr>
            <a:schemeClr val="tx2">
              <a:lumMod val="60000"/>
              <a:lumOff val="40000"/>
            </a:schemeClr>
          </a:extrusionClr>
        </a:sp3d>
      </dgm:spPr>
      <dgm: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 дозани микдорий ўлчамлари ва нурлантириш дозалари қувватлари учун;</a:t>
          </a:r>
          <a:endParaRPr lang="ru-RU" sz="2000" b="1" dirty="0">
            <a:solidFill>
              <a:schemeClr val="tx1"/>
            </a:solidFill>
            <a:effectLst/>
            <a:latin typeface="Times New Roman" pitchFamily="18" charset="0"/>
            <a:cs typeface="Times New Roman" pitchFamily="18" charset="0"/>
          </a:endParaRPr>
        </a:p>
      </dgm:t>
    </dgm:pt>
    <dgm:pt modelId="{EF9911EE-1788-4F67-84A0-C955470ED073}" type="parTrans" cxnId="{E719D399-8AB0-4ECE-8ACB-23B81B59CE34}">
      <dgm:prSet/>
      <dgm:spPr>
        <a:ln w="28575"/>
        <a:scene3d>
          <a:camera prst="orthographicFront"/>
          <a:lightRig rig="threePt" dir="t"/>
        </a:scene3d>
        <a:sp3d extrusionH="76200">
          <a:bevelT w="298450" h="203200" prst="artDeco"/>
          <a:extrusionClr>
            <a:schemeClr val="tx2">
              <a:lumMod val="60000"/>
              <a:lumOff val="40000"/>
            </a:schemeClr>
          </a:extrusionClr>
        </a:sp3d>
      </dgm:spPr>
      <dgm:t>
        <a:bodyPr/>
        <a:lstStyle/>
        <a:p>
          <a:endParaRPr lang="ru-RU" sz="2000" b="1" dirty="0">
            <a:solidFill>
              <a:schemeClr val="tx1"/>
            </a:solidFill>
            <a:effectLst/>
            <a:latin typeface="Times New Roman" pitchFamily="18" charset="0"/>
            <a:cs typeface="Times New Roman" pitchFamily="18" charset="0"/>
          </a:endParaRPr>
        </a:p>
      </dgm:t>
    </dgm:pt>
    <dgm:pt modelId="{012DBEE7-3D33-439D-A5BB-FC477B8CB641}" type="sibTrans" cxnId="{E719D399-8AB0-4ECE-8ACB-23B81B59CE34}">
      <dgm:prSet/>
      <dgm:spPr/>
      <dgm:t>
        <a:bodyPr/>
        <a:lstStyle/>
        <a:p>
          <a:endParaRPr lang="ru-RU" sz="2000" b="1">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A97D711-D4F8-4A64-89EE-D1D73BEFB04C}">
      <dgm:prSet phldrT="[Текст]" custT="1"/>
      <dgm:spPr>
        <a:solidFill>
          <a:schemeClr val="accent1">
            <a:lumMod val="40000"/>
            <a:lumOff val="60000"/>
            <a:alpha val="90000"/>
          </a:schemeClr>
        </a:solidFill>
        <a:scene3d>
          <a:camera prst="orthographicFront"/>
          <a:lightRig rig="threePt" dir="t"/>
        </a:scene3d>
        <a:sp3d extrusionH="76200">
          <a:bevelT w="298450" h="203200" prst="artDeco"/>
          <a:extrusionClr>
            <a:schemeClr val="tx2">
              <a:lumMod val="60000"/>
              <a:lumOff val="40000"/>
            </a:schemeClr>
          </a:extrusionClr>
        </a:sp3d>
      </dgm:spPr>
      <dgm: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 нурланиш манбаиларини тез аниқлаш учун индикатор асбоблар.</a:t>
          </a:r>
          <a:endParaRPr lang="ru-RU" sz="2000" b="1" dirty="0">
            <a:solidFill>
              <a:schemeClr val="tx1"/>
            </a:solidFill>
            <a:effectLst/>
            <a:latin typeface="Times New Roman" pitchFamily="18" charset="0"/>
            <a:cs typeface="Times New Roman" pitchFamily="18" charset="0"/>
          </a:endParaRPr>
        </a:p>
      </dgm:t>
    </dgm:pt>
    <dgm:pt modelId="{41730595-6723-46DF-A271-04C9308ABD87}" type="parTrans" cxnId="{220FF86A-FA4B-4EA5-BEE1-1DC273BE6F61}">
      <dgm:prSet/>
      <dgm:spPr>
        <a:ln w="28575"/>
        <a:scene3d>
          <a:camera prst="orthographicFront"/>
          <a:lightRig rig="threePt" dir="t"/>
        </a:scene3d>
        <a:sp3d extrusionH="76200">
          <a:bevelT w="298450" h="203200" prst="artDeco"/>
          <a:extrusionClr>
            <a:schemeClr val="tx2">
              <a:lumMod val="60000"/>
              <a:lumOff val="40000"/>
            </a:schemeClr>
          </a:extrusionClr>
        </a:sp3d>
      </dgm:spPr>
      <dgm:t>
        <a:bodyPr/>
        <a:lstStyle/>
        <a:p>
          <a:endParaRPr lang="ru-RU" sz="2000" b="1" dirty="0">
            <a:solidFill>
              <a:schemeClr val="tx1"/>
            </a:solidFill>
            <a:effectLst/>
            <a:latin typeface="Times New Roman" pitchFamily="18" charset="0"/>
            <a:cs typeface="Times New Roman" pitchFamily="18" charset="0"/>
          </a:endParaRPr>
        </a:p>
      </dgm:t>
    </dgm:pt>
    <dgm:pt modelId="{7534BFF7-5CCD-4329-9E95-31D67B8CEA7C}" type="sibTrans" cxnId="{220FF86A-FA4B-4EA5-BEE1-1DC273BE6F61}">
      <dgm:prSet/>
      <dgm:spPr/>
      <dgm:t>
        <a:bodyPr/>
        <a:lstStyle/>
        <a:p>
          <a:endParaRPr lang="ru-RU" sz="2000" b="1">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900CE195-FBBC-4425-9F5A-1A6ACD61AD49}" type="pres">
      <dgm:prSet presAssocID="{BA23C634-55AB-4A06-905A-50D21A79B751}" presName="hierChild1" presStyleCnt="0">
        <dgm:presLayoutVars>
          <dgm:chPref val="1"/>
          <dgm:dir/>
          <dgm:animOne val="branch"/>
          <dgm:animLvl val="lvl"/>
          <dgm:resizeHandles/>
        </dgm:presLayoutVars>
      </dgm:prSet>
      <dgm:spPr/>
      <dgm:t>
        <a:bodyPr/>
        <a:lstStyle/>
        <a:p>
          <a:endParaRPr lang="ru-RU"/>
        </a:p>
      </dgm:t>
    </dgm:pt>
    <dgm:pt modelId="{F03ED056-507F-4100-A5B9-A23FCE19C266}" type="pres">
      <dgm:prSet presAssocID="{82D95FCA-ACF3-4BBB-A5A5-45E04369337D}" presName="hierRoot1" presStyleCnt="0"/>
      <dgm:spPr>
        <a:scene3d>
          <a:camera prst="orthographicFront"/>
          <a:lightRig rig="threePt" dir="t"/>
        </a:scene3d>
        <a:sp3d extrusionH="76200">
          <a:bevelT w="298450" h="203200" prst="artDeco"/>
          <a:extrusionClr>
            <a:schemeClr val="tx2">
              <a:lumMod val="60000"/>
              <a:lumOff val="40000"/>
            </a:schemeClr>
          </a:extrusionClr>
        </a:sp3d>
      </dgm:spPr>
    </dgm:pt>
    <dgm:pt modelId="{43A1A801-079C-461D-BAB9-1B5AAA5368CF}" type="pres">
      <dgm:prSet presAssocID="{82D95FCA-ACF3-4BBB-A5A5-45E04369337D}" presName="composite" presStyleCnt="0"/>
      <dgm:spPr>
        <a:scene3d>
          <a:camera prst="orthographicFront"/>
          <a:lightRig rig="threePt" dir="t"/>
        </a:scene3d>
        <a:sp3d extrusionH="76200">
          <a:bevelT w="298450" h="203200" prst="artDeco"/>
          <a:extrusionClr>
            <a:schemeClr val="tx2">
              <a:lumMod val="60000"/>
              <a:lumOff val="40000"/>
            </a:schemeClr>
          </a:extrusionClr>
        </a:sp3d>
      </dgm:spPr>
    </dgm:pt>
    <dgm:pt modelId="{1E2A858B-5AC8-4BF6-AEF3-BD3533C1FC46}" type="pres">
      <dgm:prSet presAssocID="{82D95FCA-ACF3-4BBB-A5A5-45E04369337D}" presName="background" presStyleLbl="node0" presStyleIdx="0" presStyleCnt="1"/>
      <dgm:spPr>
        <a:scene3d>
          <a:camera prst="orthographicFront"/>
          <a:lightRig rig="threePt" dir="t"/>
        </a:scene3d>
        <a:sp3d extrusionH="76200">
          <a:bevelT w="298450" h="203200" prst="artDeco"/>
          <a:extrusionClr>
            <a:schemeClr val="tx2">
              <a:lumMod val="60000"/>
              <a:lumOff val="40000"/>
            </a:schemeClr>
          </a:extrusionClr>
        </a:sp3d>
      </dgm:spPr>
    </dgm:pt>
    <dgm:pt modelId="{D8D6F2EC-8312-45BF-B5EA-E443B3DFDAA8}" type="pres">
      <dgm:prSet presAssocID="{82D95FCA-ACF3-4BBB-A5A5-45E04369337D}" presName="text" presStyleLbl="fgAcc0" presStyleIdx="0" presStyleCnt="1" custScaleX="711317" custScaleY="86174" custLinFactNeighborX="-4129" custLinFactNeighborY="4150">
        <dgm:presLayoutVars>
          <dgm:chPref val="3"/>
        </dgm:presLayoutVars>
      </dgm:prSet>
      <dgm:spPr/>
      <dgm:t>
        <a:bodyPr/>
        <a:lstStyle/>
        <a:p>
          <a:endParaRPr lang="ru-RU"/>
        </a:p>
      </dgm:t>
    </dgm:pt>
    <dgm:pt modelId="{30DD6644-54DE-4F23-A022-B0EA05F326F1}" type="pres">
      <dgm:prSet presAssocID="{82D95FCA-ACF3-4BBB-A5A5-45E04369337D}" presName="hierChild2" presStyleCnt="0"/>
      <dgm:spPr>
        <a:scene3d>
          <a:camera prst="orthographicFront"/>
          <a:lightRig rig="threePt" dir="t"/>
        </a:scene3d>
        <a:sp3d extrusionH="76200">
          <a:bevelT w="298450" h="203200" prst="artDeco"/>
          <a:extrusionClr>
            <a:schemeClr val="tx2">
              <a:lumMod val="60000"/>
              <a:lumOff val="40000"/>
            </a:schemeClr>
          </a:extrusionClr>
        </a:sp3d>
      </dgm:spPr>
    </dgm:pt>
    <dgm:pt modelId="{EB8558EE-2D94-4619-AAFC-3C9D6D359D10}" type="pres">
      <dgm:prSet presAssocID="{EF9911EE-1788-4F67-84A0-C955470ED073}" presName="Name10" presStyleLbl="parChTrans1D2" presStyleIdx="0" presStyleCnt="2"/>
      <dgm:spPr/>
      <dgm:t>
        <a:bodyPr/>
        <a:lstStyle/>
        <a:p>
          <a:endParaRPr lang="ru-RU"/>
        </a:p>
      </dgm:t>
    </dgm:pt>
    <dgm:pt modelId="{FB10853C-4D40-4444-BBA9-E5AA881C61E4}" type="pres">
      <dgm:prSet presAssocID="{7ECB130D-386C-474E-99E7-F234DA55192A}" presName="hierRoot2" presStyleCnt="0"/>
      <dgm:spPr>
        <a:scene3d>
          <a:camera prst="orthographicFront"/>
          <a:lightRig rig="threePt" dir="t"/>
        </a:scene3d>
        <a:sp3d extrusionH="76200">
          <a:bevelT w="298450" h="203200" prst="artDeco"/>
          <a:extrusionClr>
            <a:schemeClr val="tx2">
              <a:lumMod val="60000"/>
              <a:lumOff val="40000"/>
            </a:schemeClr>
          </a:extrusionClr>
        </a:sp3d>
      </dgm:spPr>
    </dgm:pt>
    <dgm:pt modelId="{BF074DBD-E536-4D65-9906-C471F3F4D017}" type="pres">
      <dgm:prSet presAssocID="{7ECB130D-386C-474E-99E7-F234DA55192A}" presName="composite2" presStyleCnt="0"/>
      <dgm:spPr>
        <a:scene3d>
          <a:camera prst="orthographicFront"/>
          <a:lightRig rig="threePt" dir="t"/>
        </a:scene3d>
        <a:sp3d extrusionH="76200">
          <a:bevelT w="298450" h="203200" prst="artDeco"/>
          <a:extrusionClr>
            <a:schemeClr val="tx2">
              <a:lumMod val="60000"/>
              <a:lumOff val="40000"/>
            </a:schemeClr>
          </a:extrusionClr>
        </a:sp3d>
      </dgm:spPr>
    </dgm:pt>
    <dgm:pt modelId="{242C5BC5-7341-42F7-B756-9470EDF4C95A}" type="pres">
      <dgm:prSet presAssocID="{7ECB130D-386C-474E-99E7-F234DA55192A}" presName="background2" presStyleLbl="node2" presStyleIdx="0" presStyleCnt="2"/>
      <dgm:spPr>
        <a:scene3d>
          <a:camera prst="orthographicFront"/>
          <a:lightRig rig="threePt" dir="t"/>
        </a:scene3d>
        <a:sp3d extrusionH="76200">
          <a:bevelT w="298450" h="203200" prst="artDeco"/>
          <a:extrusionClr>
            <a:schemeClr val="tx2">
              <a:lumMod val="60000"/>
              <a:lumOff val="40000"/>
            </a:schemeClr>
          </a:extrusionClr>
        </a:sp3d>
      </dgm:spPr>
    </dgm:pt>
    <dgm:pt modelId="{E8333CC4-D671-48CB-AC92-92CB6FB877FD}" type="pres">
      <dgm:prSet presAssocID="{7ECB130D-386C-474E-99E7-F234DA55192A}" presName="text2" presStyleLbl="fgAcc2" presStyleIdx="0" presStyleCnt="2" custScaleX="406011" custScaleY="168997" custLinFactNeighborX="-11427" custLinFactNeighborY="2228">
        <dgm:presLayoutVars>
          <dgm:chPref val="3"/>
        </dgm:presLayoutVars>
      </dgm:prSet>
      <dgm:spPr/>
      <dgm:t>
        <a:bodyPr/>
        <a:lstStyle/>
        <a:p>
          <a:endParaRPr lang="ru-RU"/>
        </a:p>
      </dgm:t>
    </dgm:pt>
    <dgm:pt modelId="{0B2D23E2-50E5-4CE0-91E4-BFD7C5C0D6D2}" type="pres">
      <dgm:prSet presAssocID="{7ECB130D-386C-474E-99E7-F234DA55192A}" presName="hierChild3" presStyleCnt="0"/>
      <dgm:spPr>
        <a:scene3d>
          <a:camera prst="orthographicFront"/>
          <a:lightRig rig="threePt" dir="t"/>
        </a:scene3d>
        <a:sp3d extrusionH="76200">
          <a:bevelT w="298450" h="203200" prst="artDeco"/>
          <a:extrusionClr>
            <a:schemeClr val="tx2">
              <a:lumMod val="60000"/>
              <a:lumOff val="40000"/>
            </a:schemeClr>
          </a:extrusionClr>
        </a:sp3d>
      </dgm:spPr>
    </dgm:pt>
    <dgm:pt modelId="{1B1B7164-4989-4F46-8169-5BF85C554552}" type="pres">
      <dgm:prSet presAssocID="{41730595-6723-46DF-A271-04C9308ABD87}" presName="Name10" presStyleLbl="parChTrans1D2" presStyleIdx="1" presStyleCnt="2"/>
      <dgm:spPr/>
      <dgm:t>
        <a:bodyPr/>
        <a:lstStyle/>
        <a:p>
          <a:endParaRPr lang="ru-RU"/>
        </a:p>
      </dgm:t>
    </dgm:pt>
    <dgm:pt modelId="{BA852E92-EC2E-4324-AEB3-8600F8176EE3}" type="pres">
      <dgm:prSet presAssocID="{EA97D711-D4F8-4A64-89EE-D1D73BEFB04C}" presName="hierRoot2" presStyleCnt="0"/>
      <dgm:spPr>
        <a:scene3d>
          <a:camera prst="orthographicFront"/>
          <a:lightRig rig="threePt" dir="t"/>
        </a:scene3d>
        <a:sp3d extrusionH="76200">
          <a:bevelT w="298450" h="203200" prst="artDeco"/>
          <a:extrusionClr>
            <a:schemeClr val="tx2">
              <a:lumMod val="60000"/>
              <a:lumOff val="40000"/>
            </a:schemeClr>
          </a:extrusionClr>
        </a:sp3d>
      </dgm:spPr>
    </dgm:pt>
    <dgm:pt modelId="{2FEA5342-C250-4804-B523-96A6E33CBE5D}" type="pres">
      <dgm:prSet presAssocID="{EA97D711-D4F8-4A64-89EE-D1D73BEFB04C}" presName="composite2" presStyleCnt="0"/>
      <dgm:spPr>
        <a:scene3d>
          <a:camera prst="orthographicFront"/>
          <a:lightRig rig="threePt" dir="t"/>
        </a:scene3d>
        <a:sp3d extrusionH="76200">
          <a:bevelT w="298450" h="203200" prst="artDeco"/>
          <a:extrusionClr>
            <a:schemeClr val="tx2">
              <a:lumMod val="60000"/>
              <a:lumOff val="40000"/>
            </a:schemeClr>
          </a:extrusionClr>
        </a:sp3d>
      </dgm:spPr>
    </dgm:pt>
    <dgm:pt modelId="{8A0D2D2E-04D7-4120-BDF9-3FA65A2818D0}" type="pres">
      <dgm:prSet presAssocID="{EA97D711-D4F8-4A64-89EE-D1D73BEFB04C}" presName="background2" presStyleLbl="node2" presStyleIdx="1" presStyleCnt="2"/>
      <dgm:spPr>
        <a:scene3d>
          <a:camera prst="orthographicFront"/>
          <a:lightRig rig="threePt" dir="t"/>
        </a:scene3d>
        <a:sp3d extrusionH="76200">
          <a:bevelT w="298450" h="203200" prst="artDeco"/>
          <a:extrusionClr>
            <a:schemeClr val="tx2">
              <a:lumMod val="60000"/>
              <a:lumOff val="40000"/>
            </a:schemeClr>
          </a:extrusionClr>
        </a:sp3d>
      </dgm:spPr>
    </dgm:pt>
    <dgm:pt modelId="{6CF31E2C-9279-4D6B-8E21-DC5642E6D3AB}" type="pres">
      <dgm:prSet presAssocID="{EA97D711-D4F8-4A64-89EE-D1D73BEFB04C}" presName="text2" presStyleLbl="fgAcc2" presStyleIdx="1" presStyleCnt="2" custScaleX="472984" custScaleY="137627" custLinFactNeighborX="-10484" custLinFactNeighborY="2228">
        <dgm:presLayoutVars>
          <dgm:chPref val="3"/>
        </dgm:presLayoutVars>
      </dgm:prSet>
      <dgm:spPr/>
      <dgm:t>
        <a:bodyPr/>
        <a:lstStyle/>
        <a:p>
          <a:endParaRPr lang="ru-RU"/>
        </a:p>
      </dgm:t>
    </dgm:pt>
    <dgm:pt modelId="{403C9D96-9FD3-4FB5-9221-A14565CC14D7}" type="pres">
      <dgm:prSet presAssocID="{EA97D711-D4F8-4A64-89EE-D1D73BEFB04C}" presName="hierChild3" presStyleCnt="0"/>
      <dgm:spPr>
        <a:scene3d>
          <a:camera prst="orthographicFront"/>
          <a:lightRig rig="threePt" dir="t"/>
        </a:scene3d>
        <a:sp3d extrusionH="76200">
          <a:bevelT w="298450" h="203200" prst="artDeco"/>
          <a:extrusionClr>
            <a:schemeClr val="tx2">
              <a:lumMod val="60000"/>
              <a:lumOff val="40000"/>
            </a:schemeClr>
          </a:extrusionClr>
        </a:sp3d>
      </dgm:spPr>
    </dgm:pt>
  </dgm:ptLst>
  <dgm:cxnLst>
    <dgm:cxn modelId="{8D55E2BB-0A88-4209-940B-EF42570A3B84}" type="presOf" srcId="{EF9911EE-1788-4F67-84A0-C955470ED073}" destId="{EB8558EE-2D94-4619-AAFC-3C9D6D359D10}" srcOrd="0" destOrd="0" presId="urn:microsoft.com/office/officeart/2005/8/layout/hierarchy1"/>
    <dgm:cxn modelId="{B5242A0F-6B57-47FC-A56D-F58B48991919}" type="presOf" srcId="{BA23C634-55AB-4A06-905A-50D21A79B751}" destId="{900CE195-FBBC-4425-9F5A-1A6ACD61AD49}" srcOrd="0" destOrd="0" presId="urn:microsoft.com/office/officeart/2005/8/layout/hierarchy1"/>
    <dgm:cxn modelId="{1B34B8F0-21F9-4384-B5B4-70139C02D20B}" srcId="{BA23C634-55AB-4A06-905A-50D21A79B751}" destId="{82D95FCA-ACF3-4BBB-A5A5-45E04369337D}" srcOrd="0" destOrd="0" parTransId="{A971F2A4-F24C-4F00-A8E0-E6737D8CC3B4}" sibTransId="{5BBE5D9E-8EA8-4A1A-88F6-F4AE4AD22C89}"/>
    <dgm:cxn modelId="{E719D399-8AB0-4ECE-8ACB-23B81B59CE34}" srcId="{82D95FCA-ACF3-4BBB-A5A5-45E04369337D}" destId="{7ECB130D-386C-474E-99E7-F234DA55192A}" srcOrd="0" destOrd="0" parTransId="{EF9911EE-1788-4F67-84A0-C955470ED073}" sibTransId="{012DBEE7-3D33-439D-A5BB-FC477B8CB641}"/>
    <dgm:cxn modelId="{264CC810-0E31-4275-A6BE-222469DFB423}" type="presOf" srcId="{EA97D711-D4F8-4A64-89EE-D1D73BEFB04C}" destId="{6CF31E2C-9279-4D6B-8E21-DC5642E6D3AB}" srcOrd="0" destOrd="0" presId="urn:microsoft.com/office/officeart/2005/8/layout/hierarchy1"/>
    <dgm:cxn modelId="{29AA1F83-131D-44E5-BE73-0FD24D7187A9}" type="presOf" srcId="{82D95FCA-ACF3-4BBB-A5A5-45E04369337D}" destId="{D8D6F2EC-8312-45BF-B5EA-E443B3DFDAA8}" srcOrd="0" destOrd="0" presId="urn:microsoft.com/office/officeart/2005/8/layout/hierarchy1"/>
    <dgm:cxn modelId="{C2A09EA2-2E17-406E-BD0D-542D6BAC9CFA}" type="presOf" srcId="{7ECB130D-386C-474E-99E7-F234DA55192A}" destId="{E8333CC4-D671-48CB-AC92-92CB6FB877FD}" srcOrd="0" destOrd="0" presId="urn:microsoft.com/office/officeart/2005/8/layout/hierarchy1"/>
    <dgm:cxn modelId="{A305C9A5-FDD1-4174-8F04-F52E853DEC54}" type="presOf" srcId="{41730595-6723-46DF-A271-04C9308ABD87}" destId="{1B1B7164-4989-4F46-8169-5BF85C554552}" srcOrd="0" destOrd="0" presId="urn:microsoft.com/office/officeart/2005/8/layout/hierarchy1"/>
    <dgm:cxn modelId="{220FF86A-FA4B-4EA5-BEE1-1DC273BE6F61}" srcId="{82D95FCA-ACF3-4BBB-A5A5-45E04369337D}" destId="{EA97D711-D4F8-4A64-89EE-D1D73BEFB04C}" srcOrd="1" destOrd="0" parTransId="{41730595-6723-46DF-A271-04C9308ABD87}" sibTransId="{7534BFF7-5CCD-4329-9E95-31D67B8CEA7C}"/>
    <dgm:cxn modelId="{4EE17234-A440-45BC-B73A-ECDE8B37FFF0}" type="presParOf" srcId="{900CE195-FBBC-4425-9F5A-1A6ACD61AD49}" destId="{F03ED056-507F-4100-A5B9-A23FCE19C266}" srcOrd="0" destOrd="0" presId="urn:microsoft.com/office/officeart/2005/8/layout/hierarchy1"/>
    <dgm:cxn modelId="{CFFFAECB-BFFC-4175-8080-D825B4D366EC}" type="presParOf" srcId="{F03ED056-507F-4100-A5B9-A23FCE19C266}" destId="{43A1A801-079C-461D-BAB9-1B5AAA5368CF}" srcOrd="0" destOrd="0" presId="urn:microsoft.com/office/officeart/2005/8/layout/hierarchy1"/>
    <dgm:cxn modelId="{FEE7FC23-3BCA-4653-88FD-524229457647}" type="presParOf" srcId="{43A1A801-079C-461D-BAB9-1B5AAA5368CF}" destId="{1E2A858B-5AC8-4BF6-AEF3-BD3533C1FC46}" srcOrd="0" destOrd="0" presId="urn:microsoft.com/office/officeart/2005/8/layout/hierarchy1"/>
    <dgm:cxn modelId="{B4B8FAFC-4188-48DB-9363-6CFAEEFB4BC9}" type="presParOf" srcId="{43A1A801-079C-461D-BAB9-1B5AAA5368CF}" destId="{D8D6F2EC-8312-45BF-B5EA-E443B3DFDAA8}" srcOrd="1" destOrd="0" presId="urn:microsoft.com/office/officeart/2005/8/layout/hierarchy1"/>
    <dgm:cxn modelId="{F681F5DC-A0A9-41A4-A8DF-EFE8A052912F}" type="presParOf" srcId="{F03ED056-507F-4100-A5B9-A23FCE19C266}" destId="{30DD6644-54DE-4F23-A022-B0EA05F326F1}" srcOrd="1" destOrd="0" presId="urn:microsoft.com/office/officeart/2005/8/layout/hierarchy1"/>
    <dgm:cxn modelId="{E3593A25-8AEE-4912-B948-781B716D7A7E}" type="presParOf" srcId="{30DD6644-54DE-4F23-A022-B0EA05F326F1}" destId="{EB8558EE-2D94-4619-AAFC-3C9D6D359D10}" srcOrd="0" destOrd="0" presId="urn:microsoft.com/office/officeart/2005/8/layout/hierarchy1"/>
    <dgm:cxn modelId="{D72CD086-EEEC-4BEB-99EC-D421ED5E5D4F}" type="presParOf" srcId="{30DD6644-54DE-4F23-A022-B0EA05F326F1}" destId="{FB10853C-4D40-4444-BBA9-E5AA881C61E4}" srcOrd="1" destOrd="0" presId="urn:microsoft.com/office/officeart/2005/8/layout/hierarchy1"/>
    <dgm:cxn modelId="{E0AB1BAF-D9D5-4172-9409-DC2FD4C1BC46}" type="presParOf" srcId="{FB10853C-4D40-4444-BBA9-E5AA881C61E4}" destId="{BF074DBD-E536-4D65-9906-C471F3F4D017}" srcOrd="0" destOrd="0" presId="urn:microsoft.com/office/officeart/2005/8/layout/hierarchy1"/>
    <dgm:cxn modelId="{49A3EBCE-7F38-4721-A11E-B18A423DC907}" type="presParOf" srcId="{BF074DBD-E536-4D65-9906-C471F3F4D017}" destId="{242C5BC5-7341-42F7-B756-9470EDF4C95A}" srcOrd="0" destOrd="0" presId="urn:microsoft.com/office/officeart/2005/8/layout/hierarchy1"/>
    <dgm:cxn modelId="{C805C0D7-9A9D-439D-B7EA-46C4331A59B4}" type="presParOf" srcId="{BF074DBD-E536-4D65-9906-C471F3F4D017}" destId="{E8333CC4-D671-48CB-AC92-92CB6FB877FD}" srcOrd="1" destOrd="0" presId="urn:microsoft.com/office/officeart/2005/8/layout/hierarchy1"/>
    <dgm:cxn modelId="{E5AE68E9-E39E-4971-BE97-245647722B01}" type="presParOf" srcId="{FB10853C-4D40-4444-BBA9-E5AA881C61E4}" destId="{0B2D23E2-50E5-4CE0-91E4-BFD7C5C0D6D2}" srcOrd="1" destOrd="0" presId="urn:microsoft.com/office/officeart/2005/8/layout/hierarchy1"/>
    <dgm:cxn modelId="{374CA6B2-725E-423C-8CEF-69487E2E10CF}" type="presParOf" srcId="{30DD6644-54DE-4F23-A022-B0EA05F326F1}" destId="{1B1B7164-4989-4F46-8169-5BF85C554552}" srcOrd="2" destOrd="0" presId="urn:microsoft.com/office/officeart/2005/8/layout/hierarchy1"/>
    <dgm:cxn modelId="{2B9F22F6-96D9-416A-85BA-9E779589396F}" type="presParOf" srcId="{30DD6644-54DE-4F23-A022-B0EA05F326F1}" destId="{BA852E92-EC2E-4324-AEB3-8600F8176EE3}" srcOrd="3" destOrd="0" presId="urn:microsoft.com/office/officeart/2005/8/layout/hierarchy1"/>
    <dgm:cxn modelId="{2DEFB5C2-8225-4DFA-9EF3-44358767C3E9}" type="presParOf" srcId="{BA852E92-EC2E-4324-AEB3-8600F8176EE3}" destId="{2FEA5342-C250-4804-B523-96A6E33CBE5D}" srcOrd="0" destOrd="0" presId="urn:microsoft.com/office/officeart/2005/8/layout/hierarchy1"/>
    <dgm:cxn modelId="{10C2550F-E578-435A-B619-8CA7F2F3D0C5}" type="presParOf" srcId="{2FEA5342-C250-4804-B523-96A6E33CBE5D}" destId="{8A0D2D2E-04D7-4120-BDF9-3FA65A2818D0}" srcOrd="0" destOrd="0" presId="urn:microsoft.com/office/officeart/2005/8/layout/hierarchy1"/>
    <dgm:cxn modelId="{D8C699D2-4E28-4403-AB6B-A8B104119C44}" type="presParOf" srcId="{2FEA5342-C250-4804-B523-96A6E33CBE5D}" destId="{6CF31E2C-9279-4D6B-8E21-DC5642E6D3AB}" srcOrd="1" destOrd="0" presId="urn:microsoft.com/office/officeart/2005/8/layout/hierarchy1"/>
    <dgm:cxn modelId="{FC0CFDE2-369E-467C-8C48-2A33BA736A01}" type="presParOf" srcId="{BA852E92-EC2E-4324-AEB3-8600F8176EE3}" destId="{403C9D96-9FD3-4FB5-9221-A14565CC14D7}" srcOrd="1" destOrd="0" presId="urn:microsoft.com/office/officeart/2005/8/layout/hierarchy1"/>
  </dgm:cxnLst>
  <dgm:bg/>
  <dgm:whole>
    <a:effectLst/>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4E5153-152C-4B3B-BC5B-834520FD9675}" type="doc">
      <dgm:prSet loTypeId="urn:microsoft.com/office/officeart/2005/8/layout/hierarchy3" loCatId="list" qsTypeId="urn:microsoft.com/office/officeart/2005/8/quickstyle/3d2" qsCatId="3D" csTypeId="urn:microsoft.com/office/officeart/2005/8/colors/accent1_2#20" csCatId="accent1" phldr="1"/>
      <dgm:spPr/>
      <dgm:t>
        <a:bodyPr/>
        <a:lstStyle/>
        <a:p>
          <a:endParaRPr lang="ru-RU"/>
        </a:p>
      </dgm:t>
    </dgm:pt>
    <dgm:pt modelId="{393245E7-31D0-4AFD-8752-8070D845085D}">
      <dgm:prSet phldrT="[Текст]" custT="1"/>
      <dgm:spPr>
        <a:effectLst>
          <a:glow rad="228600">
            <a:schemeClr val="accent2">
              <a:satMod val="175000"/>
              <a:alpha val="40000"/>
            </a:schemeClr>
          </a:glow>
          <a:outerShdw blurRad="76200" dir="18900000" sy="23000" kx="-1200000" algn="bl" rotWithShape="0">
            <a:prstClr val="black">
              <a:alpha val="20000"/>
            </a:prstClr>
          </a:outerShdw>
        </a:effectLst>
        <a:scene3d>
          <a:camera prst="orthographicFront"/>
          <a:lightRig rig="threePt" dir="t">
            <a:rot lat="0" lon="0" rev="7500000"/>
          </a:lightRig>
        </a:scene3d>
        <a:sp3d extrusionH="76200" prstMaterial="plastic">
          <a:bevelT w="260350" h="133350" prst="relaxedInset"/>
          <a:bevelB w="95250" h="139700"/>
        </a:sp3d>
      </dgm:spPr>
      <dgm:t>
        <a:bodyPr/>
        <a:lstStyle/>
        <a:p>
          <a:r>
            <a:rPr lang="uz-Cyrl-UZ" sz="2400" b="1" i="1" u="sng" dirty="0" smtClean="0">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Очиқ холда ишлатилганда ичдан нурланиш хавфи бўлган  радиоактив моддалар беш гурухга бўлинади</a:t>
          </a:r>
          <a:r>
            <a:rPr lang="en-US" sz="2400" b="1" i="1" u="sng" dirty="0" smtClean="0">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a:t>
          </a:r>
          <a:endParaRPr lang="ru-RU" sz="2400" i="1" u="sng" baseline="0" dirty="0">
            <a:solidFill>
              <a:schemeClr val="tx1"/>
            </a:solidFill>
          </a:endParaRPr>
        </a:p>
      </dgm:t>
    </dgm:pt>
    <dgm:pt modelId="{647FD40C-AD5A-4195-917C-466724ACC1B7}" type="parTrans" cxnId="{7AB0AF49-CA82-4952-92D9-EE38209920ED}">
      <dgm:prSet/>
      <dgm:spPr/>
      <dgm:t>
        <a:bodyPr/>
        <a:lstStyle/>
        <a:p>
          <a:endParaRPr lang="ru-RU"/>
        </a:p>
      </dgm:t>
    </dgm:pt>
    <dgm:pt modelId="{C3AE20A1-6998-47A1-AD49-816E9C2137CA}" type="sibTrans" cxnId="{7AB0AF49-CA82-4952-92D9-EE38209920ED}">
      <dgm:prSet/>
      <dgm:spPr/>
      <dgm:t>
        <a:bodyPr/>
        <a:lstStyle/>
        <a:p>
          <a:endParaRPr lang="ru-RU"/>
        </a:p>
      </dgm:t>
    </dgm:pt>
    <dgm:pt modelId="{BA9002A6-E9F1-49BE-8223-C4BDEFF7E6F1}">
      <dgm:prSet phldrT="[Текст]" custT="1"/>
      <dgm:spPr>
        <a:solidFill>
          <a:schemeClr val="tx2">
            <a:lumMod val="40000"/>
            <a:lumOff val="60000"/>
            <a:alpha val="90000"/>
          </a:schemeClr>
        </a:solidFill>
        <a:effectLst>
          <a:outerShdw blurRad="76200" dir="5220000" sx="101000" sy="101000" kx="-1200000" algn="bl" rotWithShape="0">
            <a:prstClr val="black"/>
          </a:outerShdw>
        </a:effectLst>
        <a:scene3d>
          <a:camera prst="orthographicFront"/>
          <a:lightRig rig="threePt" dir="t">
            <a:rot lat="0" lon="0" rev="7500000"/>
          </a:lightRig>
        </a:scene3d>
        <a:sp3d z="-152400" extrusionH="158750" contourW="63500" prstMaterial="dkEdge">
          <a:bevelT w="127000" h="57150" prst="angle"/>
          <a:bevelB w="57150" h="127000"/>
          <a:contourClr>
            <a:schemeClr val="tx2">
              <a:lumMod val="60000"/>
              <a:lumOff val="40000"/>
            </a:schemeClr>
          </a:contourClr>
        </a:sp3d>
      </dgm:spPr>
      <dgm:t>
        <a:bodyPr/>
        <a:lstStyle/>
        <a:p>
          <a:pPr algn="l"/>
          <a:r>
            <a:rPr lang="ru-RU" sz="2000" b="1" dirty="0" smtClean="0">
              <a:solidFill>
                <a:schemeClr val="tx1"/>
              </a:solidFill>
              <a:effectLst/>
              <a:latin typeface="Times New Roman" pitchFamily="18" charset="0"/>
              <a:ea typeface="Times New Roman" pitchFamily="18" charset="0"/>
              <a:cs typeface="Times New Roman" pitchFamily="18" charset="0"/>
            </a:rPr>
            <a:t>А–нихоятда ю</a:t>
          </a:r>
          <a:r>
            <a:rPr lang="uz-Cyrl-UZ" sz="2000" b="1" dirty="0" smtClean="0">
              <a:solidFill>
                <a:schemeClr val="tx1"/>
              </a:solidFill>
              <a:effectLst/>
              <a:latin typeface="Times New Roman" pitchFamily="18" charset="0"/>
              <a:ea typeface="Times New Roman" pitchFamily="18" charset="0"/>
              <a:cs typeface="Times New Roman" pitchFamily="18" charset="0"/>
            </a:rPr>
            <a:t>қ</a:t>
          </a:r>
          <a:r>
            <a:rPr lang="ru-RU" sz="2000" b="1" dirty="0" smtClean="0">
              <a:solidFill>
                <a:schemeClr val="tx1"/>
              </a:solidFill>
              <a:effectLst/>
              <a:latin typeface="Times New Roman" pitchFamily="18" charset="0"/>
              <a:ea typeface="Times New Roman" pitchFamily="18" charset="0"/>
              <a:cs typeface="Times New Roman" pitchFamily="18" charset="0"/>
            </a:rPr>
            <a:t>ори нурланиш активлигига эга б</a:t>
          </a:r>
          <a:r>
            <a:rPr lang="uz-Cyrl-UZ" sz="2000" b="1" dirty="0" smtClean="0">
              <a:solidFill>
                <a:schemeClr val="tx1"/>
              </a:solidFill>
              <a:effectLst/>
              <a:latin typeface="Times New Roman" pitchFamily="18" charset="0"/>
              <a:ea typeface="Times New Roman" pitchFamily="18" charset="0"/>
              <a:cs typeface="Times New Roman" pitchFamily="18" charset="0"/>
            </a:rPr>
            <a:t>ў</a:t>
          </a:r>
          <a:r>
            <a:rPr lang="ru-RU" sz="2000" b="1" dirty="0" smtClean="0">
              <a:solidFill>
                <a:schemeClr val="tx1"/>
              </a:solidFill>
              <a:effectLst/>
              <a:latin typeface="Times New Roman" pitchFamily="18" charset="0"/>
              <a:ea typeface="Times New Roman" pitchFamily="18" charset="0"/>
              <a:cs typeface="Times New Roman" pitchFamily="18" charset="0"/>
            </a:rPr>
            <a:t>лган изотоплар</a:t>
          </a:r>
          <a:r>
            <a:rPr lang="ru-RU" sz="1800" b="1" dirty="0" smtClean="0">
              <a:solidFill>
                <a:schemeClr val="tx1"/>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a:t>
          </a:r>
          <a:endParaRPr lang="ru-RU" sz="1800" dirty="0">
            <a:solidFill>
              <a:schemeClr val="tx1"/>
            </a:solidFill>
            <a:latin typeface="Times New Roman" pitchFamily="18" charset="0"/>
            <a:cs typeface="Times New Roman" pitchFamily="18" charset="0"/>
          </a:endParaRPr>
        </a:p>
      </dgm:t>
    </dgm:pt>
    <dgm:pt modelId="{6D757804-FF2B-405B-B758-99026511F9E9}" type="parTrans" cxnId="{1335D2FA-AE6B-46CE-8F28-1C1B04727075}">
      <dgm:prSet/>
      <dgm:spPr/>
      <dgm:t>
        <a:bodyPr/>
        <a:lstStyle/>
        <a:p>
          <a:endParaRPr lang="ru-RU" dirty="0">
            <a:solidFill>
              <a:schemeClr val="tx1"/>
            </a:solidFill>
          </a:endParaRPr>
        </a:p>
      </dgm:t>
    </dgm:pt>
    <dgm:pt modelId="{70D99A6F-79DA-404C-B67B-F0BDAA3C61DE}" type="sibTrans" cxnId="{1335D2FA-AE6B-46CE-8F28-1C1B04727075}">
      <dgm:prSet/>
      <dgm:spPr/>
      <dgm:t>
        <a:bodyPr/>
        <a:lstStyle/>
        <a:p>
          <a:endParaRPr lang="ru-RU"/>
        </a:p>
      </dgm:t>
    </dgm:pt>
    <dgm:pt modelId="{DE72C025-67C9-47AF-9523-0644BCCE881E}">
      <dgm:prSet phldrT="[Текст]" custT="1"/>
      <dgm:spPr>
        <a:solidFill>
          <a:schemeClr val="tx2">
            <a:lumMod val="40000"/>
            <a:lumOff val="60000"/>
            <a:alpha val="90000"/>
          </a:schemeClr>
        </a:solidFill>
        <a:effectLst>
          <a:outerShdw blurRad="76200" dir="5220000" sx="101000" sy="101000" kx="-1200000" algn="bl" rotWithShape="0">
            <a:prstClr val="black"/>
          </a:outerShdw>
        </a:effectLst>
        <a:scene3d>
          <a:camera prst="orthographicFront"/>
          <a:lightRig rig="threePt" dir="t">
            <a:rot lat="0" lon="0" rev="7500000"/>
          </a:lightRig>
        </a:scene3d>
        <a:sp3d z="-152400" extrusionH="158750" contourW="63500" prstMaterial="dkEdge">
          <a:bevelT w="127000" h="57150" prst="angle"/>
          <a:bevelB w="57150" h="127000"/>
          <a:contourClr>
            <a:schemeClr val="tx2">
              <a:lumMod val="60000"/>
              <a:lumOff val="40000"/>
            </a:schemeClr>
          </a:contourClr>
        </a:sp3d>
      </dgm:spPr>
      <dgm:t>
        <a:bodyPr/>
        <a:lstStyle/>
        <a:p>
          <a:pPr algn="l"/>
          <a:r>
            <a:rPr lang="ru-RU" sz="2000" b="1" dirty="0" smtClean="0">
              <a:solidFill>
                <a:schemeClr val="tx1"/>
              </a:solidFill>
              <a:effectLst/>
              <a:latin typeface="Times New Roman" pitchFamily="18" charset="0"/>
              <a:ea typeface="Times New Roman" pitchFamily="18" charset="0"/>
              <a:cs typeface="Times New Roman" pitchFamily="18" charset="0"/>
            </a:rPr>
            <a:t>В–</a:t>
          </a:r>
          <a:r>
            <a:rPr lang="uz-Cyrl-UZ" sz="2000" b="1" dirty="0" smtClean="0">
              <a:solidFill>
                <a:schemeClr val="tx1"/>
              </a:solidFill>
              <a:effectLst/>
              <a:latin typeface="Times New Roman" pitchFamily="18" charset="0"/>
              <a:ea typeface="Times New Roman" pitchFamily="18" charset="0"/>
              <a:cs typeface="Times New Roman" pitchFamily="18" charset="0"/>
            </a:rPr>
            <a:t>ў</a:t>
          </a:r>
          <a:r>
            <a:rPr lang="ru-RU" sz="2000" b="1" dirty="0" smtClean="0">
              <a:solidFill>
                <a:schemeClr val="tx1"/>
              </a:solidFill>
              <a:effectLst/>
              <a:latin typeface="Times New Roman" pitchFamily="18" charset="0"/>
              <a:ea typeface="Times New Roman" pitchFamily="18" charset="0"/>
              <a:cs typeface="Times New Roman" pitchFamily="18" charset="0"/>
            </a:rPr>
            <a:t>ртача ну</a:t>
          </a:r>
          <a:r>
            <a:rPr lang="uz-Cyrl-UZ" sz="2000" b="1" dirty="0" smtClean="0">
              <a:solidFill>
                <a:schemeClr val="tx1"/>
              </a:solidFill>
              <a:effectLst/>
              <a:latin typeface="Times New Roman" pitchFamily="18" charset="0"/>
              <a:ea typeface="Times New Roman" pitchFamily="18" charset="0"/>
              <a:cs typeface="Times New Roman" pitchFamily="18" charset="0"/>
            </a:rPr>
            <a:t>р</a:t>
          </a:r>
          <a:r>
            <a:rPr lang="ru-RU" sz="2000" b="1" dirty="0" smtClean="0">
              <a:solidFill>
                <a:schemeClr val="tx1"/>
              </a:solidFill>
              <a:effectLst/>
              <a:latin typeface="Times New Roman" pitchFamily="18" charset="0"/>
              <a:ea typeface="Times New Roman" pitchFamily="18" charset="0"/>
              <a:cs typeface="Times New Roman" pitchFamily="18" charset="0"/>
            </a:rPr>
            <a:t>ланишга эга изотоплар;</a:t>
          </a:r>
          <a:endParaRPr lang="ru-RU" sz="2000" dirty="0">
            <a:solidFill>
              <a:schemeClr val="tx1"/>
            </a:solidFill>
            <a:effectLst/>
            <a:latin typeface="Times New Roman" pitchFamily="18" charset="0"/>
            <a:cs typeface="Times New Roman" pitchFamily="18" charset="0"/>
          </a:endParaRPr>
        </a:p>
      </dgm:t>
    </dgm:pt>
    <dgm:pt modelId="{15D4B119-6D33-4B43-9B81-3D54F3C236DE}" type="parTrans" cxnId="{2E86B2B2-62E9-4300-B12B-8D6887B78D3F}">
      <dgm:prSet/>
      <dgm:spPr/>
      <dgm:t>
        <a:bodyPr/>
        <a:lstStyle/>
        <a:p>
          <a:endParaRPr lang="ru-RU" dirty="0">
            <a:solidFill>
              <a:schemeClr val="tx1"/>
            </a:solidFill>
          </a:endParaRPr>
        </a:p>
      </dgm:t>
    </dgm:pt>
    <dgm:pt modelId="{1C77FEF3-4EDF-4001-91BD-AD4B46149DEE}" type="sibTrans" cxnId="{2E86B2B2-62E9-4300-B12B-8D6887B78D3F}">
      <dgm:prSet/>
      <dgm:spPr/>
      <dgm:t>
        <a:bodyPr/>
        <a:lstStyle/>
        <a:p>
          <a:endParaRPr lang="ru-RU"/>
        </a:p>
      </dgm:t>
    </dgm:pt>
    <dgm:pt modelId="{BFB28E40-DB80-4C03-B5CB-AD86AE99B7C4}">
      <dgm:prSet custT="1"/>
      <dgm:spPr>
        <a:solidFill>
          <a:schemeClr val="tx2">
            <a:lumMod val="40000"/>
            <a:lumOff val="60000"/>
            <a:alpha val="90000"/>
          </a:schemeClr>
        </a:solidFill>
        <a:effectLst>
          <a:outerShdw blurRad="76200" dir="5220000" sx="101000" sy="101000" kx="-1200000" algn="bl" rotWithShape="0">
            <a:prstClr val="black"/>
          </a:outerShdw>
        </a:effectLst>
        <a:scene3d>
          <a:camera prst="orthographicFront"/>
          <a:lightRig rig="threePt" dir="t">
            <a:rot lat="0" lon="0" rev="7500000"/>
          </a:lightRig>
        </a:scene3d>
        <a:sp3d z="-152400" extrusionH="158750" contourW="63500" prstMaterial="dkEdge">
          <a:bevelT w="127000" h="57150" prst="angle"/>
          <a:bevelB w="57150" h="127000"/>
          <a:contourClr>
            <a:schemeClr val="tx2">
              <a:lumMod val="60000"/>
              <a:lumOff val="40000"/>
            </a:schemeClr>
          </a:contourClr>
        </a:sp3d>
      </dgm:spPr>
      <dgm:t>
        <a:bodyPr/>
        <a:lstStyle/>
        <a:p>
          <a:pPr algn="l"/>
          <a:r>
            <a:rPr lang="ru-RU" sz="2000" b="1" dirty="0" smtClean="0">
              <a:solidFill>
                <a:schemeClr val="tx1"/>
              </a:solidFill>
              <a:effectLst/>
              <a:latin typeface="Times New Roman" pitchFamily="18" charset="0"/>
              <a:ea typeface="Times New Roman" pitchFamily="18" charset="0"/>
              <a:cs typeface="Times New Roman" pitchFamily="18" charset="0"/>
            </a:rPr>
            <a:t>Г – кичик нурланиш активлигига эга б</a:t>
          </a:r>
          <a:r>
            <a:rPr lang="uz-Cyrl-UZ" sz="2000" b="1" dirty="0" smtClean="0">
              <a:solidFill>
                <a:schemeClr val="tx1"/>
              </a:solidFill>
              <a:effectLst/>
              <a:latin typeface="Times New Roman" pitchFamily="18" charset="0"/>
              <a:ea typeface="Times New Roman" pitchFamily="18" charset="0"/>
              <a:cs typeface="Times New Roman" pitchFamily="18" charset="0"/>
            </a:rPr>
            <a:t>ў</a:t>
          </a:r>
          <a:r>
            <a:rPr lang="ru-RU" sz="2000" b="1" dirty="0" smtClean="0">
              <a:solidFill>
                <a:schemeClr val="tx1"/>
              </a:solidFill>
              <a:effectLst/>
              <a:latin typeface="Times New Roman" pitchFamily="18" charset="0"/>
              <a:ea typeface="Times New Roman" pitchFamily="18" charset="0"/>
              <a:cs typeface="Times New Roman" pitchFamily="18" charset="0"/>
            </a:rPr>
            <a:t>лган изотоплар;</a:t>
          </a:r>
          <a:endParaRPr lang="ru-RU" sz="2000" dirty="0">
            <a:solidFill>
              <a:schemeClr val="tx1"/>
            </a:solidFill>
            <a:effectLst/>
            <a:latin typeface="Times New Roman" pitchFamily="18" charset="0"/>
            <a:cs typeface="Times New Roman" pitchFamily="18" charset="0"/>
          </a:endParaRPr>
        </a:p>
      </dgm:t>
    </dgm:pt>
    <dgm:pt modelId="{61CD62F1-1BF3-4CB9-A7E8-896A9E37DFCA}" type="parTrans" cxnId="{104ADB1A-D98C-4942-B227-0E878855AB88}">
      <dgm:prSet/>
      <dgm:spPr/>
      <dgm:t>
        <a:bodyPr/>
        <a:lstStyle/>
        <a:p>
          <a:endParaRPr lang="ru-RU" dirty="0">
            <a:solidFill>
              <a:schemeClr val="tx1"/>
            </a:solidFill>
          </a:endParaRPr>
        </a:p>
      </dgm:t>
    </dgm:pt>
    <dgm:pt modelId="{593F7008-416E-4EB9-AB4D-977B4CED61A6}" type="sibTrans" cxnId="{104ADB1A-D98C-4942-B227-0E878855AB88}">
      <dgm:prSet/>
      <dgm:spPr/>
      <dgm:t>
        <a:bodyPr/>
        <a:lstStyle/>
        <a:p>
          <a:endParaRPr lang="ru-RU"/>
        </a:p>
      </dgm:t>
    </dgm:pt>
    <dgm:pt modelId="{92DF556E-E9C9-4B72-B3B2-7B0F9E7737FA}">
      <dgm:prSet custT="1"/>
      <dgm:spPr>
        <a:solidFill>
          <a:schemeClr val="tx2">
            <a:lumMod val="40000"/>
            <a:lumOff val="60000"/>
            <a:alpha val="90000"/>
          </a:schemeClr>
        </a:solidFill>
        <a:effectLst>
          <a:outerShdw blurRad="76200" dir="5220000" sx="101000" sy="101000" kx="-1200000" algn="bl" rotWithShape="0">
            <a:prstClr val="black"/>
          </a:outerShdw>
        </a:effectLst>
        <a:scene3d>
          <a:camera prst="orthographicFront"/>
          <a:lightRig rig="threePt" dir="t">
            <a:rot lat="0" lon="0" rev="7500000"/>
          </a:lightRig>
        </a:scene3d>
        <a:sp3d z="-152400" extrusionH="158750" contourW="63500" prstMaterial="dkEdge">
          <a:bevelT w="127000" h="57150" prst="angle"/>
          <a:bevelB w="57150" h="127000"/>
          <a:contourClr>
            <a:schemeClr val="tx2">
              <a:lumMod val="60000"/>
              <a:lumOff val="40000"/>
            </a:schemeClr>
          </a:contourClr>
        </a:sp3d>
      </dgm:spPr>
      <dgm:t>
        <a:bodyPr/>
        <a:lstStyle/>
        <a:p>
          <a:pPr algn="l"/>
          <a:r>
            <a:rPr lang="ru-RU" sz="2000" b="1" dirty="0" smtClean="0">
              <a:solidFill>
                <a:schemeClr val="tx1"/>
              </a:solidFill>
              <a:effectLst/>
              <a:latin typeface="Times New Roman" pitchFamily="18" charset="0"/>
              <a:ea typeface="Times New Roman" pitchFamily="18" charset="0"/>
              <a:cs typeface="Times New Roman" pitchFamily="18" charset="0"/>
            </a:rPr>
            <a:t>Б – ю</a:t>
          </a:r>
          <a:r>
            <a:rPr lang="uz-Cyrl-UZ" sz="2000" b="1" dirty="0" smtClean="0">
              <a:solidFill>
                <a:schemeClr val="tx1"/>
              </a:solidFill>
              <a:effectLst/>
              <a:latin typeface="Times New Roman" pitchFamily="18" charset="0"/>
              <a:ea typeface="Times New Roman" pitchFamily="18" charset="0"/>
              <a:cs typeface="Times New Roman" pitchFamily="18" charset="0"/>
            </a:rPr>
            <a:t>қ</a:t>
          </a:r>
          <a:r>
            <a:rPr lang="ru-RU" sz="2000" b="1" dirty="0" smtClean="0">
              <a:solidFill>
                <a:schemeClr val="tx1"/>
              </a:solidFill>
              <a:effectLst/>
              <a:latin typeface="Times New Roman" pitchFamily="18" charset="0"/>
              <a:ea typeface="Times New Roman" pitchFamily="18" charset="0"/>
              <a:cs typeface="Times New Roman" pitchFamily="18" charset="0"/>
            </a:rPr>
            <a:t>ори нурланишга эга б</a:t>
          </a:r>
          <a:r>
            <a:rPr lang="uz-Cyrl-UZ" sz="2000" b="1" dirty="0" smtClean="0">
              <a:solidFill>
                <a:schemeClr val="tx1"/>
              </a:solidFill>
              <a:effectLst/>
              <a:latin typeface="Times New Roman" pitchFamily="18" charset="0"/>
              <a:ea typeface="Times New Roman" pitchFamily="18" charset="0"/>
              <a:cs typeface="Times New Roman" pitchFamily="18" charset="0"/>
            </a:rPr>
            <a:t>ў</a:t>
          </a:r>
          <a:r>
            <a:rPr lang="ru-RU" sz="2000" b="1" dirty="0" smtClean="0">
              <a:solidFill>
                <a:schemeClr val="tx1"/>
              </a:solidFill>
              <a:effectLst/>
              <a:latin typeface="Times New Roman" pitchFamily="18" charset="0"/>
              <a:ea typeface="Times New Roman" pitchFamily="18" charset="0"/>
              <a:cs typeface="Times New Roman" pitchFamily="18" charset="0"/>
            </a:rPr>
            <a:t>лган изотоплар;</a:t>
          </a:r>
          <a:endParaRPr lang="ru-RU" sz="2000" dirty="0">
            <a:solidFill>
              <a:schemeClr val="tx1"/>
            </a:solidFill>
            <a:effectLst/>
            <a:latin typeface="Times New Roman" pitchFamily="18" charset="0"/>
            <a:cs typeface="Times New Roman" pitchFamily="18" charset="0"/>
          </a:endParaRPr>
        </a:p>
      </dgm:t>
    </dgm:pt>
    <dgm:pt modelId="{DCA6CC0C-941B-4C6A-B029-2C8FED56FBDB}" type="parTrans" cxnId="{60A09A48-7AAC-4969-B27D-E0A509D117C7}">
      <dgm:prSet/>
      <dgm:spPr/>
      <dgm:t>
        <a:bodyPr/>
        <a:lstStyle/>
        <a:p>
          <a:endParaRPr lang="ru-RU" dirty="0">
            <a:solidFill>
              <a:schemeClr val="tx1"/>
            </a:solidFill>
          </a:endParaRPr>
        </a:p>
      </dgm:t>
    </dgm:pt>
    <dgm:pt modelId="{2E8A00B2-F2A6-4C29-8DDD-CF4B49AD0625}" type="sibTrans" cxnId="{60A09A48-7AAC-4969-B27D-E0A509D117C7}">
      <dgm:prSet/>
      <dgm:spPr/>
      <dgm:t>
        <a:bodyPr/>
        <a:lstStyle/>
        <a:p>
          <a:endParaRPr lang="ru-RU"/>
        </a:p>
      </dgm:t>
    </dgm:pt>
    <dgm:pt modelId="{B279CA29-24B6-45A1-8B53-1E9E93D80ABF}">
      <dgm:prSet custT="1"/>
      <dgm:spPr>
        <a:solidFill>
          <a:schemeClr val="tx2">
            <a:lumMod val="40000"/>
            <a:lumOff val="60000"/>
            <a:alpha val="90000"/>
          </a:schemeClr>
        </a:solidFill>
        <a:effectLst>
          <a:outerShdw blurRad="76200" dir="5220000" sx="101000" sy="101000" kx="-1200000" algn="bl" rotWithShape="0">
            <a:prstClr val="black"/>
          </a:outerShdw>
        </a:effectLst>
        <a:scene3d>
          <a:camera prst="orthographicFront"/>
          <a:lightRig rig="threePt" dir="t">
            <a:rot lat="0" lon="0" rev="7500000"/>
          </a:lightRig>
        </a:scene3d>
        <a:sp3d z="-152400" extrusionH="158750" contourW="63500" prstMaterial="dkEdge">
          <a:bevelT w="127000" h="57150" prst="angle"/>
          <a:bevelB w="57150" h="127000"/>
          <a:contourClr>
            <a:schemeClr val="tx2">
              <a:lumMod val="60000"/>
              <a:lumOff val="40000"/>
            </a:schemeClr>
          </a:contourClr>
        </a:sp3d>
      </dgm:spPr>
      <dgm:t>
        <a:bodyPr/>
        <a:lstStyle/>
        <a:p>
          <a:pPr algn="l"/>
          <a:r>
            <a:rPr lang="ru-RU" sz="2000" b="1" dirty="0" smtClean="0">
              <a:solidFill>
                <a:schemeClr val="tx1"/>
              </a:solidFill>
              <a:effectLst/>
              <a:latin typeface="Times New Roman" pitchFamily="18" charset="0"/>
              <a:ea typeface="Times New Roman" pitchFamily="18" charset="0"/>
              <a:cs typeface="Times New Roman" pitchFamily="18" charset="0"/>
            </a:rPr>
            <a:t>Д– нурланиш активлиги жуда кам б</a:t>
          </a:r>
          <a:r>
            <a:rPr lang="uz-Cyrl-UZ" sz="2000" b="1" dirty="0" smtClean="0">
              <a:solidFill>
                <a:schemeClr val="tx1"/>
              </a:solidFill>
              <a:effectLst/>
              <a:latin typeface="Times New Roman" pitchFamily="18" charset="0"/>
              <a:ea typeface="Times New Roman" pitchFamily="18" charset="0"/>
              <a:cs typeface="Times New Roman" pitchFamily="18" charset="0"/>
            </a:rPr>
            <a:t>ў</a:t>
          </a:r>
          <a:r>
            <a:rPr lang="ru-RU" sz="2000" b="1" dirty="0" smtClean="0">
              <a:solidFill>
                <a:schemeClr val="tx1"/>
              </a:solidFill>
              <a:effectLst/>
              <a:latin typeface="Times New Roman" pitchFamily="18" charset="0"/>
              <a:ea typeface="Times New Roman" pitchFamily="18" charset="0"/>
              <a:cs typeface="Times New Roman" pitchFamily="18" charset="0"/>
            </a:rPr>
            <a:t>лган изотоплар.</a:t>
          </a:r>
          <a:endParaRPr lang="ru-RU" sz="2000" dirty="0">
            <a:solidFill>
              <a:schemeClr val="tx1"/>
            </a:solidFill>
            <a:effectLst/>
            <a:latin typeface="Times New Roman" pitchFamily="18" charset="0"/>
            <a:cs typeface="Times New Roman" pitchFamily="18" charset="0"/>
          </a:endParaRPr>
        </a:p>
      </dgm:t>
    </dgm:pt>
    <dgm:pt modelId="{CCA3628A-3EBE-4A5B-A6C6-9C0FA4388DFD}" type="parTrans" cxnId="{3E954BC5-7B07-4F9F-B65E-12E4BB8D6AB2}">
      <dgm:prSet/>
      <dgm:spPr/>
      <dgm:t>
        <a:bodyPr/>
        <a:lstStyle/>
        <a:p>
          <a:endParaRPr lang="ru-RU" dirty="0">
            <a:solidFill>
              <a:schemeClr val="tx1"/>
            </a:solidFill>
          </a:endParaRPr>
        </a:p>
      </dgm:t>
    </dgm:pt>
    <dgm:pt modelId="{C0D0EE1D-DA66-45FD-8AF4-735E9F6CFABC}" type="sibTrans" cxnId="{3E954BC5-7B07-4F9F-B65E-12E4BB8D6AB2}">
      <dgm:prSet/>
      <dgm:spPr/>
      <dgm:t>
        <a:bodyPr/>
        <a:lstStyle/>
        <a:p>
          <a:endParaRPr lang="ru-RU"/>
        </a:p>
      </dgm:t>
    </dgm:pt>
    <dgm:pt modelId="{2B910E4F-C4EF-4F58-8826-379E77C132CF}" type="pres">
      <dgm:prSet presAssocID="{C44E5153-152C-4B3B-BC5B-834520FD9675}" presName="diagram" presStyleCnt="0">
        <dgm:presLayoutVars>
          <dgm:chPref val="1"/>
          <dgm:dir/>
          <dgm:animOne val="branch"/>
          <dgm:animLvl val="lvl"/>
          <dgm:resizeHandles/>
        </dgm:presLayoutVars>
      </dgm:prSet>
      <dgm:spPr/>
      <dgm:t>
        <a:bodyPr/>
        <a:lstStyle/>
        <a:p>
          <a:endParaRPr lang="ru-RU"/>
        </a:p>
      </dgm:t>
    </dgm:pt>
    <dgm:pt modelId="{47668306-42B2-412C-8A6E-938DB3A65577}" type="pres">
      <dgm:prSet presAssocID="{393245E7-31D0-4AFD-8752-8070D845085D}" presName="root" presStyleCnt="0"/>
      <dgm:spPr/>
    </dgm:pt>
    <dgm:pt modelId="{B344061D-4A02-4054-B5A4-E88F0DA91D65}" type="pres">
      <dgm:prSet presAssocID="{393245E7-31D0-4AFD-8752-8070D845085D}" presName="rootComposite" presStyleCnt="0"/>
      <dgm:spPr/>
    </dgm:pt>
    <dgm:pt modelId="{B9E39A45-B705-429D-A5BF-0FCA7A86390C}" type="pres">
      <dgm:prSet presAssocID="{393245E7-31D0-4AFD-8752-8070D845085D}" presName="rootText" presStyleLbl="node1" presStyleIdx="0" presStyleCnt="1" custScaleX="344745" custScaleY="77802" custLinFactNeighborX="5899" custLinFactNeighborY="5269"/>
      <dgm:spPr/>
      <dgm:t>
        <a:bodyPr/>
        <a:lstStyle/>
        <a:p>
          <a:endParaRPr lang="ru-RU"/>
        </a:p>
      </dgm:t>
    </dgm:pt>
    <dgm:pt modelId="{B41AFBDD-78BD-409C-AC79-0CBE9F55144A}" type="pres">
      <dgm:prSet presAssocID="{393245E7-31D0-4AFD-8752-8070D845085D}" presName="rootConnector" presStyleLbl="node1" presStyleIdx="0" presStyleCnt="1"/>
      <dgm:spPr/>
      <dgm:t>
        <a:bodyPr/>
        <a:lstStyle/>
        <a:p>
          <a:endParaRPr lang="ru-RU"/>
        </a:p>
      </dgm:t>
    </dgm:pt>
    <dgm:pt modelId="{9D92BAB7-099E-466E-8B9B-D4599F9019CA}" type="pres">
      <dgm:prSet presAssocID="{393245E7-31D0-4AFD-8752-8070D845085D}" presName="childShape" presStyleCnt="0"/>
      <dgm:spPr/>
    </dgm:pt>
    <dgm:pt modelId="{2F0E0CEC-FD9E-441D-A3C0-A1F561A4379D}" type="pres">
      <dgm:prSet presAssocID="{6D757804-FF2B-405B-B758-99026511F9E9}" presName="Name13" presStyleLbl="parChTrans1D2" presStyleIdx="0" presStyleCnt="5"/>
      <dgm:spPr/>
      <dgm:t>
        <a:bodyPr/>
        <a:lstStyle/>
        <a:p>
          <a:endParaRPr lang="ru-RU"/>
        </a:p>
      </dgm:t>
    </dgm:pt>
    <dgm:pt modelId="{650F0525-6193-4A8C-9F34-B97AF6C9199B}" type="pres">
      <dgm:prSet presAssocID="{BA9002A6-E9F1-49BE-8223-C4BDEFF7E6F1}" presName="childText" presStyleLbl="bgAcc1" presStyleIdx="0" presStyleCnt="5" custScaleX="377492" custScaleY="37847" custLinFactNeighborX="-22216" custLinFactNeighborY="8800">
        <dgm:presLayoutVars>
          <dgm:bulletEnabled val="1"/>
        </dgm:presLayoutVars>
      </dgm:prSet>
      <dgm:spPr/>
      <dgm:t>
        <a:bodyPr/>
        <a:lstStyle/>
        <a:p>
          <a:endParaRPr lang="ru-RU"/>
        </a:p>
      </dgm:t>
    </dgm:pt>
    <dgm:pt modelId="{3FBCF046-64D9-4C0D-8E2D-30A67B8D4662}" type="pres">
      <dgm:prSet presAssocID="{DCA6CC0C-941B-4C6A-B029-2C8FED56FBDB}" presName="Name13" presStyleLbl="parChTrans1D2" presStyleIdx="1" presStyleCnt="5"/>
      <dgm:spPr/>
      <dgm:t>
        <a:bodyPr/>
        <a:lstStyle/>
        <a:p>
          <a:endParaRPr lang="ru-RU"/>
        </a:p>
      </dgm:t>
    </dgm:pt>
    <dgm:pt modelId="{76AFA599-5008-46D3-9E88-49C25EEB3650}" type="pres">
      <dgm:prSet presAssocID="{92DF556E-E9C9-4B72-B3B2-7B0F9E7737FA}" presName="childText" presStyleLbl="bgAcc1" presStyleIdx="1" presStyleCnt="5" custScaleX="266765" custScaleY="31500" custLinFactNeighborX="-22023" custLinFactNeighborY="-308">
        <dgm:presLayoutVars>
          <dgm:bulletEnabled val="1"/>
        </dgm:presLayoutVars>
      </dgm:prSet>
      <dgm:spPr/>
      <dgm:t>
        <a:bodyPr/>
        <a:lstStyle/>
        <a:p>
          <a:endParaRPr lang="ru-RU"/>
        </a:p>
      </dgm:t>
    </dgm:pt>
    <dgm:pt modelId="{07328CAB-C020-463B-8025-C93CCD2EA0C3}" type="pres">
      <dgm:prSet presAssocID="{15D4B119-6D33-4B43-9B81-3D54F3C236DE}" presName="Name13" presStyleLbl="parChTrans1D2" presStyleIdx="2" presStyleCnt="5"/>
      <dgm:spPr/>
      <dgm:t>
        <a:bodyPr/>
        <a:lstStyle/>
        <a:p>
          <a:endParaRPr lang="ru-RU"/>
        </a:p>
      </dgm:t>
    </dgm:pt>
    <dgm:pt modelId="{079E96FC-A389-481C-AA68-D78F4752AA97}" type="pres">
      <dgm:prSet presAssocID="{DE72C025-67C9-47AF-9523-0644BCCE881E}" presName="childText" presStyleLbl="bgAcc1" presStyleIdx="2" presStyleCnt="5" custScaleX="242054" custScaleY="29464" custLinFactNeighborX="-22023" custLinFactNeighborY="-13436">
        <dgm:presLayoutVars>
          <dgm:bulletEnabled val="1"/>
        </dgm:presLayoutVars>
      </dgm:prSet>
      <dgm:spPr/>
      <dgm:t>
        <a:bodyPr/>
        <a:lstStyle/>
        <a:p>
          <a:endParaRPr lang="ru-RU"/>
        </a:p>
      </dgm:t>
    </dgm:pt>
    <dgm:pt modelId="{68FA6C39-DC9C-4417-8506-5DB34AE1CF22}" type="pres">
      <dgm:prSet presAssocID="{61CD62F1-1BF3-4CB9-A7E8-896A9E37DFCA}" presName="Name13" presStyleLbl="parChTrans1D2" presStyleIdx="3" presStyleCnt="5"/>
      <dgm:spPr/>
      <dgm:t>
        <a:bodyPr/>
        <a:lstStyle/>
        <a:p>
          <a:endParaRPr lang="ru-RU"/>
        </a:p>
      </dgm:t>
    </dgm:pt>
    <dgm:pt modelId="{A550F10C-2A80-4612-94F5-0AB0F3ECC568}" type="pres">
      <dgm:prSet presAssocID="{BFB28E40-DB80-4C03-B5CB-AD86AE99B7C4}" presName="childText" presStyleLbl="bgAcc1" presStyleIdx="3" presStyleCnt="5" custScaleX="333875" custScaleY="42751" custLinFactNeighborX="-22023" custLinFactNeighborY="-26564">
        <dgm:presLayoutVars>
          <dgm:bulletEnabled val="1"/>
        </dgm:presLayoutVars>
      </dgm:prSet>
      <dgm:spPr/>
      <dgm:t>
        <a:bodyPr/>
        <a:lstStyle/>
        <a:p>
          <a:endParaRPr lang="ru-RU"/>
        </a:p>
      </dgm:t>
    </dgm:pt>
    <dgm:pt modelId="{F6B3B6FF-5436-4CB5-9A42-5A6F50A9F4EF}" type="pres">
      <dgm:prSet presAssocID="{CCA3628A-3EBE-4A5B-A6C6-9C0FA4388DFD}" presName="Name13" presStyleLbl="parChTrans1D2" presStyleIdx="4" presStyleCnt="5"/>
      <dgm:spPr/>
      <dgm:t>
        <a:bodyPr/>
        <a:lstStyle/>
        <a:p>
          <a:endParaRPr lang="ru-RU"/>
        </a:p>
      </dgm:t>
    </dgm:pt>
    <dgm:pt modelId="{91DD755B-6055-4C66-84AB-4FE1309A362C}" type="pres">
      <dgm:prSet presAssocID="{B279CA29-24B6-45A1-8B53-1E9E93D80ABF}" presName="childText" presStyleLbl="bgAcc1" presStyleIdx="4" presStyleCnt="5" custScaleX="323942" custScaleY="34222" custLinFactNeighborX="-22023" custLinFactNeighborY="-40888">
        <dgm:presLayoutVars>
          <dgm:bulletEnabled val="1"/>
        </dgm:presLayoutVars>
      </dgm:prSet>
      <dgm:spPr/>
      <dgm:t>
        <a:bodyPr/>
        <a:lstStyle/>
        <a:p>
          <a:endParaRPr lang="ru-RU"/>
        </a:p>
      </dgm:t>
    </dgm:pt>
  </dgm:ptLst>
  <dgm:cxnLst>
    <dgm:cxn modelId="{1335D2FA-AE6B-46CE-8F28-1C1B04727075}" srcId="{393245E7-31D0-4AFD-8752-8070D845085D}" destId="{BA9002A6-E9F1-49BE-8223-C4BDEFF7E6F1}" srcOrd="0" destOrd="0" parTransId="{6D757804-FF2B-405B-B758-99026511F9E9}" sibTransId="{70D99A6F-79DA-404C-B67B-F0BDAA3C61DE}"/>
    <dgm:cxn modelId="{60A09A48-7AAC-4969-B27D-E0A509D117C7}" srcId="{393245E7-31D0-4AFD-8752-8070D845085D}" destId="{92DF556E-E9C9-4B72-B3B2-7B0F9E7737FA}" srcOrd="1" destOrd="0" parTransId="{DCA6CC0C-941B-4C6A-B029-2C8FED56FBDB}" sibTransId="{2E8A00B2-F2A6-4C29-8DDD-CF4B49AD0625}"/>
    <dgm:cxn modelId="{D8B59B67-03AF-4CA4-9C64-82705BED088E}" type="presOf" srcId="{6D757804-FF2B-405B-B758-99026511F9E9}" destId="{2F0E0CEC-FD9E-441D-A3C0-A1F561A4379D}" srcOrd="0" destOrd="0" presId="urn:microsoft.com/office/officeart/2005/8/layout/hierarchy3"/>
    <dgm:cxn modelId="{F0B5590D-D034-4B2D-B815-48C16A652FFF}" type="presOf" srcId="{393245E7-31D0-4AFD-8752-8070D845085D}" destId="{B41AFBDD-78BD-409C-AC79-0CBE9F55144A}" srcOrd="1" destOrd="0" presId="urn:microsoft.com/office/officeart/2005/8/layout/hierarchy3"/>
    <dgm:cxn modelId="{DBA43029-198B-48D4-A413-0F121F67D9C0}" type="presOf" srcId="{B279CA29-24B6-45A1-8B53-1E9E93D80ABF}" destId="{91DD755B-6055-4C66-84AB-4FE1309A362C}" srcOrd="0" destOrd="0" presId="urn:microsoft.com/office/officeart/2005/8/layout/hierarchy3"/>
    <dgm:cxn modelId="{2639D41E-5612-46A7-BAC9-E0F7E4348410}" type="presOf" srcId="{61CD62F1-1BF3-4CB9-A7E8-896A9E37DFCA}" destId="{68FA6C39-DC9C-4417-8506-5DB34AE1CF22}" srcOrd="0" destOrd="0" presId="urn:microsoft.com/office/officeart/2005/8/layout/hierarchy3"/>
    <dgm:cxn modelId="{7AB0AF49-CA82-4952-92D9-EE38209920ED}" srcId="{C44E5153-152C-4B3B-BC5B-834520FD9675}" destId="{393245E7-31D0-4AFD-8752-8070D845085D}" srcOrd="0" destOrd="0" parTransId="{647FD40C-AD5A-4195-917C-466724ACC1B7}" sibTransId="{C3AE20A1-6998-47A1-AD49-816E9C2137CA}"/>
    <dgm:cxn modelId="{88BC49F5-AB72-4AB4-B0DF-601B720202A0}" type="presOf" srcId="{CCA3628A-3EBE-4A5B-A6C6-9C0FA4388DFD}" destId="{F6B3B6FF-5436-4CB5-9A42-5A6F50A9F4EF}" srcOrd="0" destOrd="0" presId="urn:microsoft.com/office/officeart/2005/8/layout/hierarchy3"/>
    <dgm:cxn modelId="{254BEACE-C052-4300-BBC6-7657934FE2A8}" type="presOf" srcId="{393245E7-31D0-4AFD-8752-8070D845085D}" destId="{B9E39A45-B705-429D-A5BF-0FCA7A86390C}" srcOrd="0" destOrd="0" presId="urn:microsoft.com/office/officeart/2005/8/layout/hierarchy3"/>
    <dgm:cxn modelId="{2E86B2B2-62E9-4300-B12B-8D6887B78D3F}" srcId="{393245E7-31D0-4AFD-8752-8070D845085D}" destId="{DE72C025-67C9-47AF-9523-0644BCCE881E}" srcOrd="2" destOrd="0" parTransId="{15D4B119-6D33-4B43-9B81-3D54F3C236DE}" sibTransId="{1C77FEF3-4EDF-4001-91BD-AD4B46149DEE}"/>
    <dgm:cxn modelId="{1D18D07C-A3D5-4CE4-B8F4-789991ECB843}" type="presOf" srcId="{DCA6CC0C-941B-4C6A-B029-2C8FED56FBDB}" destId="{3FBCF046-64D9-4C0D-8E2D-30A67B8D4662}" srcOrd="0" destOrd="0" presId="urn:microsoft.com/office/officeart/2005/8/layout/hierarchy3"/>
    <dgm:cxn modelId="{0862EAB8-59FC-4C43-837E-795D8A717C6C}" type="presOf" srcId="{DE72C025-67C9-47AF-9523-0644BCCE881E}" destId="{079E96FC-A389-481C-AA68-D78F4752AA97}" srcOrd="0" destOrd="0" presId="urn:microsoft.com/office/officeart/2005/8/layout/hierarchy3"/>
    <dgm:cxn modelId="{3E954BC5-7B07-4F9F-B65E-12E4BB8D6AB2}" srcId="{393245E7-31D0-4AFD-8752-8070D845085D}" destId="{B279CA29-24B6-45A1-8B53-1E9E93D80ABF}" srcOrd="4" destOrd="0" parTransId="{CCA3628A-3EBE-4A5B-A6C6-9C0FA4388DFD}" sibTransId="{C0D0EE1D-DA66-45FD-8AF4-735E9F6CFABC}"/>
    <dgm:cxn modelId="{06994FF4-BA64-41CC-8050-C2168BF74952}" type="presOf" srcId="{C44E5153-152C-4B3B-BC5B-834520FD9675}" destId="{2B910E4F-C4EF-4F58-8826-379E77C132CF}" srcOrd="0" destOrd="0" presId="urn:microsoft.com/office/officeart/2005/8/layout/hierarchy3"/>
    <dgm:cxn modelId="{08F84FE1-7286-4582-B050-88EA124D9C4F}" type="presOf" srcId="{BA9002A6-E9F1-49BE-8223-C4BDEFF7E6F1}" destId="{650F0525-6193-4A8C-9F34-B97AF6C9199B}" srcOrd="0" destOrd="0" presId="urn:microsoft.com/office/officeart/2005/8/layout/hierarchy3"/>
    <dgm:cxn modelId="{104ADB1A-D98C-4942-B227-0E878855AB88}" srcId="{393245E7-31D0-4AFD-8752-8070D845085D}" destId="{BFB28E40-DB80-4C03-B5CB-AD86AE99B7C4}" srcOrd="3" destOrd="0" parTransId="{61CD62F1-1BF3-4CB9-A7E8-896A9E37DFCA}" sibTransId="{593F7008-416E-4EB9-AB4D-977B4CED61A6}"/>
    <dgm:cxn modelId="{D27A2657-192E-4A63-AB0F-86889D9227FC}" type="presOf" srcId="{15D4B119-6D33-4B43-9B81-3D54F3C236DE}" destId="{07328CAB-C020-463B-8025-C93CCD2EA0C3}" srcOrd="0" destOrd="0" presId="urn:microsoft.com/office/officeart/2005/8/layout/hierarchy3"/>
    <dgm:cxn modelId="{747A3EA3-0F87-4357-9C24-123768EBB31B}" type="presOf" srcId="{92DF556E-E9C9-4B72-B3B2-7B0F9E7737FA}" destId="{76AFA599-5008-46D3-9E88-49C25EEB3650}" srcOrd="0" destOrd="0" presId="urn:microsoft.com/office/officeart/2005/8/layout/hierarchy3"/>
    <dgm:cxn modelId="{2DEDD5DE-2C53-4520-99A2-3741A953E47C}" type="presOf" srcId="{BFB28E40-DB80-4C03-B5CB-AD86AE99B7C4}" destId="{A550F10C-2A80-4612-94F5-0AB0F3ECC568}" srcOrd="0" destOrd="0" presId="urn:microsoft.com/office/officeart/2005/8/layout/hierarchy3"/>
    <dgm:cxn modelId="{04E13700-BAA2-4F78-9E02-86871FC59159}" type="presParOf" srcId="{2B910E4F-C4EF-4F58-8826-379E77C132CF}" destId="{47668306-42B2-412C-8A6E-938DB3A65577}" srcOrd="0" destOrd="0" presId="urn:microsoft.com/office/officeart/2005/8/layout/hierarchy3"/>
    <dgm:cxn modelId="{97F63AB3-8E2D-46CC-86D1-66FF8F4829EA}" type="presParOf" srcId="{47668306-42B2-412C-8A6E-938DB3A65577}" destId="{B344061D-4A02-4054-B5A4-E88F0DA91D65}" srcOrd="0" destOrd="0" presId="urn:microsoft.com/office/officeart/2005/8/layout/hierarchy3"/>
    <dgm:cxn modelId="{3B4BBB3A-DCEE-42B3-8927-159CE9AF61EB}" type="presParOf" srcId="{B344061D-4A02-4054-B5A4-E88F0DA91D65}" destId="{B9E39A45-B705-429D-A5BF-0FCA7A86390C}" srcOrd="0" destOrd="0" presId="urn:microsoft.com/office/officeart/2005/8/layout/hierarchy3"/>
    <dgm:cxn modelId="{2CB1DBA7-0750-443B-8E9B-EDDFA1126EE9}" type="presParOf" srcId="{B344061D-4A02-4054-B5A4-E88F0DA91D65}" destId="{B41AFBDD-78BD-409C-AC79-0CBE9F55144A}" srcOrd="1" destOrd="0" presId="urn:microsoft.com/office/officeart/2005/8/layout/hierarchy3"/>
    <dgm:cxn modelId="{A29F1F14-A15E-4584-BBB1-467437494921}" type="presParOf" srcId="{47668306-42B2-412C-8A6E-938DB3A65577}" destId="{9D92BAB7-099E-466E-8B9B-D4599F9019CA}" srcOrd="1" destOrd="0" presId="urn:microsoft.com/office/officeart/2005/8/layout/hierarchy3"/>
    <dgm:cxn modelId="{C5D2D187-FB35-4BBB-8192-5F7CDBEC5CC3}" type="presParOf" srcId="{9D92BAB7-099E-466E-8B9B-D4599F9019CA}" destId="{2F0E0CEC-FD9E-441D-A3C0-A1F561A4379D}" srcOrd="0" destOrd="0" presId="urn:microsoft.com/office/officeart/2005/8/layout/hierarchy3"/>
    <dgm:cxn modelId="{068F7503-87B0-4682-9715-3B2AD8DD9C38}" type="presParOf" srcId="{9D92BAB7-099E-466E-8B9B-D4599F9019CA}" destId="{650F0525-6193-4A8C-9F34-B97AF6C9199B}" srcOrd="1" destOrd="0" presId="urn:microsoft.com/office/officeart/2005/8/layout/hierarchy3"/>
    <dgm:cxn modelId="{51AF0B98-AC06-4232-AC17-2AFB72F2D409}" type="presParOf" srcId="{9D92BAB7-099E-466E-8B9B-D4599F9019CA}" destId="{3FBCF046-64D9-4C0D-8E2D-30A67B8D4662}" srcOrd="2" destOrd="0" presId="urn:microsoft.com/office/officeart/2005/8/layout/hierarchy3"/>
    <dgm:cxn modelId="{38727DF7-162F-46BA-A580-CECD89178849}" type="presParOf" srcId="{9D92BAB7-099E-466E-8B9B-D4599F9019CA}" destId="{76AFA599-5008-46D3-9E88-49C25EEB3650}" srcOrd="3" destOrd="0" presId="urn:microsoft.com/office/officeart/2005/8/layout/hierarchy3"/>
    <dgm:cxn modelId="{6991D1EE-2D1C-42A6-93FA-353E008996A8}" type="presParOf" srcId="{9D92BAB7-099E-466E-8B9B-D4599F9019CA}" destId="{07328CAB-C020-463B-8025-C93CCD2EA0C3}" srcOrd="4" destOrd="0" presId="urn:microsoft.com/office/officeart/2005/8/layout/hierarchy3"/>
    <dgm:cxn modelId="{9FE17E84-0258-4DEC-A04F-5A5EFD82D55F}" type="presParOf" srcId="{9D92BAB7-099E-466E-8B9B-D4599F9019CA}" destId="{079E96FC-A389-481C-AA68-D78F4752AA97}" srcOrd="5" destOrd="0" presId="urn:microsoft.com/office/officeart/2005/8/layout/hierarchy3"/>
    <dgm:cxn modelId="{CDFD46BA-551D-4B5F-A8C7-F3CD84D9DF38}" type="presParOf" srcId="{9D92BAB7-099E-466E-8B9B-D4599F9019CA}" destId="{68FA6C39-DC9C-4417-8506-5DB34AE1CF22}" srcOrd="6" destOrd="0" presId="urn:microsoft.com/office/officeart/2005/8/layout/hierarchy3"/>
    <dgm:cxn modelId="{E168DC0E-FAF3-4118-BBD3-4D755DEF5387}" type="presParOf" srcId="{9D92BAB7-099E-466E-8B9B-D4599F9019CA}" destId="{A550F10C-2A80-4612-94F5-0AB0F3ECC568}" srcOrd="7" destOrd="0" presId="urn:microsoft.com/office/officeart/2005/8/layout/hierarchy3"/>
    <dgm:cxn modelId="{3BD6D673-3EA2-4B86-8899-47FF3042216C}" type="presParOf" srcId="{9D92BAB7-099E-466E-8B9B-D4599F9019CA}" destId="{F6B3B6FF-5436-4CB5-9A42-5A6F50A9F4EF}" srcOrd="8" destOrd="0" presId="urn:microsoft.com/office/officeart/2005/8/layout/hierarchy3"/>
    <dgm:cxn modelId="{BAB3BF4E-73EB-4FD5-9231-7450ABB27339}" type="presParOf" srcId="{9D92BAB7-099E-466E-8B9B-D4599F9019CA}" destId="{91DD755B-6055-4C66-84AB-4FE1309A362C}" srcOrd="9"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711938-640C-4408-BAA0-BCB359421AB9}">
      <dsp:nvSpPr>
        <dsp:cNvPr id="0" name=""/>
        <dsp:cNvSpPr/>
      </dsp:nvSpPr>
      <dsp:spPr>
        <a:xfrm>
          <a:off x="3612959" y="612326"/>
          <a:ext cx="808198" cy="894805"/>
        </a:xfrm>
        <a:custGeom>
          <a:avLst/>
          <a:gdLst/>
          <a:ahLst/>
          <a:cxnLst/>
          <a:rect l="0" t="0" r="0" b="0"/>
          <a:pathLst>
            <a:path>
              <a:moveTo>
                <a:pt x="808198" y="0"/>
              </a:moveTo>
              <a:lnTo>
                <a:pt x="808198" y="833822"/>
              </a:lnTo>
              <a:lnTo>
                <a:pt x="0" y="833822"/>
              </a:lnTo>
              <a:lnTo>
                <a:pt x="0" y="894805"/>
              </a:lnTo>
            </a:path>
          </a:pathLst>
        </a:custGeom>
        <a:noFill/>
        <a:ln w="28575" cap="flat" cmpd="sng" algn="ctr">
          <a:solidFill>
            <a:scrgbClr r="0" g="0" b="0"/>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0">
          <a:scrgbClr r="0" g="0" b="0"/>
        </a:fillRef>
        <a:effectRef idx="0">
          <a:scrgbClr r="0" g="0" b="0"/>
        </a:effectRef>
        <a:fontRef idx="minor"/>
      </dsp:style>
    </dsp:sp>
    <dsp:sp modelId="{C37CBEBF-609A-4AB7-A653-410ADD241AFB}">
      <dsp:nvSpPr>
        <dsp:cNvPr id="0" name=""/>
        <dsp:cNvSpPr/>
      </dsp:nvSpPr>
      <dsp:spPr>
        <a:xfrm>
          <a:off x="4421158" y="612326"/>
          <a:ext cx="1252506" cy="900418"/>
        </a:xfrm>
        <a:custGeom>
          <a:avLst/>
          <a:gdLst/>
          <a:ahLst/>
          <a:cxnLst/>
          <a:rect l="0" t="0" r="0" b="0"/>
          <a:pathLst>
            <a:path>
              <a:moveTo>
                <a:pt x="0" y="0"/>
              </a:moveTo>
              <a:lnTo>
                <a:pt x="0" y="839436"/>
              </a:lnTo>
              <a:lnTo>
                <a:pt x="1252506" y="839436"/>
              </a:lnTo>
              <a:lnTo>
                <a:pt x="1252506" y="900418"/>
              </a:lnTo>
            </a:path>
          </a:pathLst>
        </a:custGeom>
        <a:noFill/>
        <a:ln w="28575" cap="flat" cmpd="sng" algn="ctr">
          <a:solidFill>
            <a:scrgbClr r="0" g="0" b="0"/>
          </a:solidFill>
          <a:prstDash val="solid"/>
        </a:ln>
        <a:effectLst/>
      </dsp:spPr>
      <dsp:style>
        <a:lnRef idx="2">
          <a:scrgbClr r="0" g="0" b="0"/>
        </a:lnRef>
        <a:fillRef idx="0">
          <a:scrgbClr r="0" g="0" b="0"/>
        </a:fillRef>
        <a:effectRef idx="0">
          <a:scrgbClr r="0" g="0" b="0"/>
        </a:effectRef>
        <a:fontRef idx="minor"/>
      </dsp:style>
    </dsp:sp>
    <dsp:sp modelId="{1B1B7164-4989-4F46-8169-5BF85C554552}">
      <dsp:nvSpPr>
        <dsp:cNvPr id="0" name=""/>
        <dsp:cNvSpPr/>
      </dsp:nvSpPr>
      <dsp:spPr>
        <a:xfrm>
          <a:off x="4421158" y="612326"/>
          <a:ext cx="3415324" cy="302393"/>
        </a:xfrm>
        <a:custGeom>
          <a:avLst/>
          <a:gdLst/>
          <a:ahLst/>
          <a:cxnLst/>
          <a:rect l="0" t="0" r="0" b="0"/>
          <a:pathLst>
            <a:path>
              <a:moveTo>
                <a:pt x="0" y="0"/>
              </a:moveTo>
              <a:lnTo>
                <a:pt x="0" y="241410"/>
              </a:lnTo>
              <a:lnTo>
                <a:pt x="3415324" y="241410"/>
              </a:lnTo>
              <a:lnTo>
                <a:pt x="3415324" y="302393"/>
              </a:lnTo>
            </a:path>
          </a:pathLst>
        </a:custGeom>
        <a:noFill/>
        <a:ln w="28575" cap="flat" cmpd="sng" algn="ctr">
          <a:solidFill>
            <a:scrgbClr r="0" g="0" b="0"/>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0">
          <a:scrgbClr r="0" g="0" b="0"/>
        </a:fillRef>
        <a:effectRef idx="0">
          <a:scrgbClr r="0" g="0" b="0"/>
        </a:effectRef>
        <a:fontRef idx="minor"/>
      </dsp:style>
    </dsp:sp>
    <dsp:sp modelId="{EB8558EE-2D94-4619-AAFC-3C9D6D359D10}">
      <dsp:nvSpPr>
        <dsp:cNvPr id="0" name=""/>
        <dsp:cNvSpPr/>
      </dsp:nvSpPr>
      <dsp:spPr>
        <a:xfrm>
          <a:off x="1335956" y="612326"/>
          <a:ext cx="3085201" cy="298731"/>
        </a:xfrm>
        <a:custGeom>
          <a:avLst/>
          <a:gdLst/>
          <a:ahLst/>
          <a:cxnLst/>
          <a:rect l="0" t="0" r="0" b="0"/>
          <a:pathLst>
            <a:path>
              <a:moveTo>
                <a:pt x="3085201" y="0"/>
              </a:moveTo>
              <a:lnTo>
                <a:pt x="3085201" y="237748"/>
              </a:lnTo>
              <a:lnTo>
                <a:pt x="0" y="237748"/>
              </a:lnTo>
              <a:lnTo>
                <a:pt x="0" y="298731"/>
              </a:lnTo>
            </a:path>
          </a:pathLst>
        </a:custGeom>
        <a:noFill/>
        <a:ln w="28575" cap="flat" cmpd="sng" algn="ctr">
          <a:solidFill>
            <a:scrgbClr r="0" g="0" b="0"/>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0">
          <a:scrgbClr r="0" g="0" b="0"/>
        </a:fillRef>
        <a:effectRef idx="0">
          <a:scrgbClr r="0" g="0" b="0"/>
        </a:effectRef>
        <a:fontRef idx="minor"/>
      </dsp:style>
    </dsp:sp>
    <dsp:sp modelId="{1E2A858B-5AC8-4BF6-AEF3-BD3533C1FC46}">
      <dsp:nvSpPr>
        <dsp:cNvPr id="0" name=""/>
        <dsp:cNvSpPr/>
      </dsp:nvSpPr>
      <dsp:spPr>
        <a:xfrm>
          <a:off x="1203048" y="-69485"/>
          <a:ext cx="6436220" cy="68181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a:schemeClr val="lt1"/>
        </a:fontRef>
      </dsp:style>
    </dsp:sp>
    <dsp:sp modelId="{D8D6F2EC-8312-45BF-B5EA-E443B3DFDAA8}">
      <dsp:nvSpPr>
        <dsp:cNvPr id="0" name=""/>
        <dsp:cNvSpPr/>
      </dsp:nvSpPr>
      <dsp:spPr>
        <a:xfrm>
          <a:off x="1276191" y="0"/>
          <a:ext cx="6436220" cy="681811"/>
        </a:xfrm>
        <a:prstGeom prst="roundRect">
          <a:avLst>
            <a:gd name="adj" fmla="val 10000"/>
          </a:avLst>
        </a:prstGeom>
        <a:solidFill>
          <a:srgbClr val="FFFF00">
            <a:alpha val="90000"/>
          </a:srgbClr>
        </a:solidFill>
        <a:ln w="19050" cap="flat" cmpd="sng" algn="ctr">
          <a:solidFill>
            <a:schemeClr val="accen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ru-RU" sz="2000" b="1" i="1" u="none" strike="noStrike" kern="1200" cap="none" normalizeH="0" baseline="0" dirty="0" smtClean="0">
              <a:ln>
                <a:noFill/>
              </a:ln>
              <a:solidFill>
                <a:schemeClr val="tx2">
                  <a:lumMod val="75000"/>
                </a:schemeClr>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Ионлашган нурланишлар дозалари назорати учун қўйидаги услублар қўланилади</a:t>
          </a:r>
          <a:r>
            <a:rPr lang="uk-UA" sz="2000" b="1" i="1" kern="1200" dirty="0" smtClean="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a:t>
          </a:r>
          <a:endParaRPr lang="ru-RU" sz="2000" b="1" i="1" kern="1200" dirty="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1296161" y="19970"/>
        <a:ext cx="6396280" cy="641871"/>
      </dsp:txXfrm>
    </dsp:sp>
    <dsp:sp modelId="{242C5BC5-7341-42F7-B756-9470EDF4C95A}">
      <dsp:nvSpPr>
        <dsp:cNvPr id="0" name=""/>
        <dsp:cNvSpPr/>
      </dsp:nvSpPr>
      <dsp:spPr>
        <a:xfrm>
          <a:off x="-394" y="911057"/>
          <a:ext cx="2672702" cy="5687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a:schemeClr val="lt1"/>
        </a:fontRef>
      </dsp:style>
    </dsp:sp>
    <dsp:sp modelId="{E8333CC4-D671-48CB-AC92-92CB6FB877FD}">
      <dsp:nvSpPr>
        <dsp:cNvPr id="0" name=""/>
        <dsp:cNvSpPr/>
      </dsp:nvSpPr>
      <dsp:spPr>
        <a:xfrm>
          <a:off x="72748" y="980543"/>
          <a:ext cx="2672702" cy="568706"/>
        </a:xfrm>
        <a:prstGeom prst="roundRect">
          <a:avLst>
            <a:gd name="adj" fmla="val 10000"/>
          </a:avLst>
        </a:prstGeom>
        <a:solidFill>
          <a:schemeClr val="accent1">
            <a:lumMod val="40000"/>
            <a:lumOff val="60000"/>
            <a:alpha val="90000"/>
          </a:schemeClr>
        </a:solidFill>
        <a:ln w="19050" cap="flat" cmpd="sng" algn="ctr">
          <a:solidFill>
            <a:schemeClr val="accen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uk-UA" sz="2000" b="1" kern="1200" dirty="0" smtClean="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Ионизациялашган </a:t>
          </a:r>
          <a:endParaRPr lang="ru-RU" sz="2000" b="1" kern="1200" dirty="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89405" y="997200"/>
        <a:ext cx="2639388" cy="535392"/>
      </dsp:txXfrm>
    </dsp:sp>
    <dsp:sp modelId="{8A0D2D2E-04D7-4120-BDF9-3FA65A2818D0}">
      <dsp:nvSpPr>
        <dsp:cNvPr id="0" name=""/>
        <dsp:cNvSpPr/>
      </dsp:nvSpPr>
      <dsp:spPr>
        <a:xfrm>
          <a:off x="6892320" y="914719"/>
          <a:ext cx="1888325" cy="60697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a:schemeClr val="lt1"/>
        </a:fontRef>
      </dsp:style>
    </dsp:sp>
    <dsp:sp modelId="{6CF31E2C-9279-4D6B-8E21-DC5642E6D3AB}">
      <dsp:nvSpPr>
        <dsp:cNvPr id="0" name=""/>
        <dsp:cNvSpPr/>
      </dsp:nvSpPr>
      <dsp:spPr>
        <a:xfrm>
          <a:off x="6965462" y="984204"/>
          <a:ext cx="1888325" cy="606971"/>
        </a:xfrm>
        <a:prstGeom prst="roundRect">
          <a:avLst>
            <a:gd name="adj" fmla="val 10000"/>
          </a:avLst>
        </a:prstGeom>
        <a:solidFill>
          <a:schemeClr val="accent1">
            <a:lumMod val="40000"/>
            <a:lumOff val="60000"/>
            <a:alpha val="90000"/>
          </a:schemeClr>
        </a:solidFill>
        <a:ln w="19050" cap="flat" cmpd="sng" algn="ctr">
          <a:solidFill>
            <a:schemeClr val="accen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uk-UA" sz="2000" b="1" kern="1200" dirty="0" smtClean="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Фотографик </a:t>
          </a:r>
          <a:endParaRPr lang="ru-RU" sz="2000" b="1" kern="1200" dirty="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6983240" y="1001982"/>
        <a:ext cx="1852769" cy="571415"/>
      </dsp:txXfrm>
    </dsp:sp>
    <dsp:sp modelId="{D468F912-C531-4ED1-9224-BB083CCE730E}">
      <dsp:nvSpPr>
        <dsp:cNvPr id="0" name=""/>
        <dsp:cNvSpPr/>
      </dsp:nvSpPr>
      <dsp:spPr>
        <a:xfrm>
          <a:off x="4562453" y="1512745"/>
          <a:ext cx="2222423" cy="41800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D99544-9D9F-44A7-ADCD-98783A3E23FB}">
      <dsp:nvSpPr>
        <dsp:cNvPr id="0" name=""/>
        <dsp:cNvSpPr/>
      </dsp:nvSpPr>
      <dsp:spPr>
        <a:xfrm>
          <a:off x="4635595" y="1582230"/>
          <a:ext cx="2222423" cy="418009"/>
        </a:xfrm>
        <a:prstGeom prst="roundRect">
          <a:avLst>
            <a:gd name="adj" fmla="val 10000"/>
          </a:avLst>
        </a:prstGeom>
        <a:solidFill>
          <a:schemeClr val="accent1">
            <a:lumMod val="40000"/>
            <a:lumOff val="60000"/>
            <a:alpha val="90000"/>
          </a:schemeClr>
        </a:solidFill>
        <a:ln w="19050" cap="flat" cmpd="sng" algn="ctr">
          <a:solidFill>
            <a:schemeClr val="accent1">
              <a:hueOff val="0"/>
              <a:satOff val="0"/>
              <a:lumOff val="0"/>
              <a:alphaOff val="0"/>
            </a:schemeClr>
          </a:solidFill>
          <a:prstDash val="solid"/>
        </a:ln>
        <a:effectLst/>
        <a:scene3d>
          <a:camera prst="orthographicFront"/>
          <a:lightRig rig="threePt" dir="t"/>
        </a:scene3d>
        <a:sp3d>
          <a:bevelT w="234950" h="146050" prst="artDeco"/>
          <a:bevelB w="63500" h="127000"/>
        </a:sp3d>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uz-Cyrl-UZ" sz="2000" b="1" kern="1200" dirty="0" smtClean="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Суинциляцион</a:t>
          </a:r>
          <a:r>
            <a:rPr lang="uz-Cyrl-UZ" sz="2000" b="1" kern="1200"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ru-RU" sz="2000" b="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647838" y="1594473"/>
        <a:ext cx="2197937" cy="393523"/>
      </dsp:txXfrm>
    </dsp:sp>
    <dsp:sp modelId="{FF6A2D55-21B4-458D-AA20-C2FA05544039}">
      <dsp:nvSpPr>
        <dsp:cNvPr id="0" name=""/>
        <dsp:cNvSpPr/>
      </dsp:nvSpPr>
      <dsp:spPr>
        <a:xfrm>
          <a:off x="2802415" y="1507131"/>
          <a:ext cx="1621088" cy="36615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a:schemeClr val="lt1"/>
        </a:fontRef>
      </dsp:style>
    </dsp:sp>
    <dsp:sp modelId="{3FA79A31-9ED6-47F4-AE87-FCDA273FFB2A}">
      <dsp:nvSpPr>
        <dsp:cNvPr id="0" name=""/>
        <dsp:cNvSpPr/>
      </dsp:nvSpPr>
      <dsp:spPr>
        <a:xfrm>
          <a:off x="2875558" y="1576616"/>
          <a:ext cx="1621088" cy="366155"/>
        </a:xfrm>
        <a:prstGeom prst="roundRect">
          <a:avLst>
            <a:gd name="adj" fmla="val 10000"/>
          </a:avLst>
        </a:prstGeom>
        <a:solidFill>
          <a:schemeClr val="accent1">
            <a:lumMod val="40000"/>
            <a:lumOff val="60000"/>
            <a:alpha val="90000"/>
          </a:schemeClr>
        </a:solidFill>
        <a:ln w="19050" cap="flat" cmpd="sng" algn="ctr">
          <a:solidFill>
            <a:schemeClr val="accen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uk-UA" sz="2000" b="1" kern="1200" dirty="0" smtClean="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Кимёвий </a:t>
          </a:r>
          <a:endParaRPr lang="ru-RU" sz="2000" b="1" kern="1200" dirty="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2886282" y="1587340"/>
        <a:ext cx="1599640" cy="3447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1B7164-4989-4F46-8169-5BF85C554552}">
      <dsp:nvSpPr>
        <dsp:cNvPr id="0" name=""/>
        <dsp:cNvSpPr/>
      </dsp:nvSpPr>
      <dsp:spPr>
        <a:xfrm>
          <a:off x="4370133" y="646272"/>
          <a:ext cx="2032126" cy="272528"/>
        </a:xfrm>
        <a:custGeom>
          <a:avLst/>
          <a:gdLst/>
          <a:ahLst/>
          <a:cxnLst/>
          <a:rect l="0" t="0" r="0" b="0"/>
          <a:pathLst>
            <a:path>
              <a:moveTo>
                <a:pt x="0" y="0"/>
              </a:moveTo>
              <a:lnTo>
                <a:pt x="0" y="181917"/>
              </a:lnTo>
              <a:lnTo>
                <a:pt x="2032126" y="181917"/>
              </a:lnTo>
              <a:lnTo>
                <a:pt x="2032126" y="272528"/>
              </a:lnTo>
            </a:path>
          </a:pathLst>
        </a:custGeom>
        <a:noFill/>
        <a:ln w="28575" cap="flat" cmpd="sng" algn="ctr">
          <a:solidFill>
            <a:scrgbClr r="0" g="0" b="0"/>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0">
          <a:scrgbClr r="0" g="0" b="0"/>
        </a:fillRef>
        <a:effectRef idx="0">
          <a:scrgbClr r="0" g="0" b="0"/>
        </a:effectRef>
        <a:fontRef idx="minor"/>
      </dsp:style>
    </dsp:sp>
    <dsp:sp modelId="{EB8558EE-2D94-4619-AAFC-3C9D6D359D10}">
      <dsp:nvSpPr>
        <dsp:cNvPr id="0" name=""/>
        <dsp:cNvSpPr/>
      </dsp:nvSpPr>
      <dsp:spPr>
        <a:xfrm>
          <a:off x="1876933" y="646272"/>
          <a:ext cx="2493200" cy="272528"/>
        </a:xfrm>
        <a:custGeom>
          <a:avLst/>
          <a:gdLst/>
          <a:ahLst/>
          <a:cxnLst/>
          <a:rect l="0" t="0" r="0" b="0"/>
          <a:pathLst>
            <a:path>
              <a:moveTo>
                <a:pt x="2493200" y="0"/>
              </a:moveTo>
              <a:lnTo>
                <a:pt x="2493200" y="181917"/>
              </a:lnTo>
              <a:lnTo>
                <a:pt x="0" y="181917"/>
              </a:lnTo>
              <a:lnTo>
                <a:pt x="0" y="272528"/>
              </a:lnTo>
            </a:path>
          </a:pathLst>
        </a:custGeom>
        <a:noFill/>
        <a:ln w="28575" cap="flat" cmpd="sng" algn="ctr">
          <a:solidFill>
            <a:scrgbClr r="0" g="0" b="0"/>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0">
          <a:scrgbClr r="0" g="0" b="0"/>
        </a:fillRef>
        <a:effectRef idx="0">
          <a:scrgbClr r="0" g="0" b="0"/>
        </a:effectRef>
        <a:fontRef idx="minor"/>
      </dsp:style>
    </dsp:sp>
    <dsp:sp modelId="{1E2A858B-5AC8-4BF6-AEF3-BD3533C1FC46}">
      <dsp:nvSpPr>
        <dsp:cNvPr id="0" name=""/>
        <dsp:cNvSpPr/>
      </dsp:nvSpPr>
      <dsp:spPr>
        <a:xfrm>
          <a:off x="891420" y="111048"/>
          <a:ext cx="6957426" cy="53522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a:schemeClr val="lt1"/>
        </a:fontRef>
      </dsp:style>
    </dsp:sp>
    <dsp:sp modelId="{D8D6F2EC-8312-45BF-B5EA-E443B3DFDAA8}">
      <dsp:nvSpPr>
        <dsp:cNvPr id="0" name=""/>
        <dsp:cNvSpPr/>
      </dsp:nvSpPr>
      <dsp:spPr>
        <a:xfrm>
          <a:off x="1000098" y="214293"/>
          <a:ext cx="6957426" cy="535223"/>
        </a:xfrm>
        <a:prstGeom prst="roundRect">
          <a:avLst>
            <a:gd name="adj" fmla="val 10000"/>
          </a:avLst>
        </a:prstGeom>
        <a:solidFill>
          <a:srgbClr val="FFFF00">
            <a:alpha val="90000"/>
          </a:srgbClr>
        </a:solidFill>
        <a:ln w="19050" cap="flat" cmpd="sng" algn="ctr">
          <a:solidFill>
            <a:schemeClr val="accen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ru-RU" sz="2000" b="1" i="1" u="sng" strike="noStrike" kern="1200" cap="none" normalizeH="0" baseline="0" dirty="0" smtClean="0">
              <a:ln>
                <a:noFill/>
              </a:ln>
              <a:solidFill>
                <a:schemeClr val="tx2">
                  <a:lumMod val="75000"/>
                </a:schemeClr>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Барча дозиметрик асбоблар 2 гуруҳга бўлинади:</a:t>
          </a:r>
          <a:endParaRPr lang="ru-RU" sz="2000" b="1" i="1" u="sng" kern="1200" dirty="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1015774" y="229969"/>
        <a:ext cx="6926074" cy="503871"/>
      </dsp:txXfrm>
    </dsp:sp>
    <dsp:sp modelId="{242C5BC5-7341-42F7-B756-9470EDF4C95A}">
      <dsp:nvSpPr>
        <dsp:cNvPr id="0" name=""/>
        <dsp:cNvSpPr/>
      </dsp:nvSpPr>
      <dsp:spPr>
        <a:xfrm>
          <a:off x="-108673" y="918800"/>
          <a:ext cx="3971213" cy="104963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a:schemeClr val="lt1"/>
        </a:fontRef>
      </dsp:style>
    </dsp:sp>
    <dsp:sp modelId="{E8333CC4-D671-48CB-AC92-92CB6FB877FD}">
      <dsp:nvSpPr>
        <dsp:cNvPr id="0" name=""/>
        <dsp:cNvSpPr/>
      </dsp:nvSpPr>
      <dsp:spPr>
        <a:xfrm>
          <a:off x="4" y="1022045"/>
          <a:ext cx="3971213" cy="1049634"/>
        </a:xfrm>
        <a:prstGeom prst="roundRect">
          <a:avLst>
            <a:gd name="adj" fmla="val 10000"/>
          </a:avLst>
        </a:prstGeom>
        <a:solidFill>
          <a:schemeClr val="accent1">
            <a:lumMod val="40000"/>
            <a:lumOff val="60000"/>
            <a:alpha val="90000"/>
          </a:schemeClr>
        </a:solidFill>
        <a:ln w="19050" cap="flat" cmpd="sng" algn="ctr">
          <a:solidFill>
            <a:schemeClr val="accen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000" b="1" i="0" u="none" strike="noStrike" kern="1200" cap="none" normalizeH="0" baseline="0" dirty="0" smtClean="0">
              <a:ln>
                <a:noFill/>
              </a:ln>
              <a:solidFill>
                <a:schemeClr val="tx2">
                  <a:lumMod val="75000"/>
                </a:schemeClr>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А) дозани микдорий ўлчамлари ва нурлантириш дозалари қувватлари учун;</a:t>
          </a:r>
          <a:endParaRPr lang="ru-RU" sz="2000" b="1" kern="1200" dirty="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30747" y="1052788"/>
        <a:ext cx="3909727" cy="988148"/>
      </dsp:txXfrm>
    </dsp:sp>
    <dsp:sp modelId="{8A0D2D2E-04D7-4120-BDF9-3FA65A2818D0}">
      <dsp:nvSpPr>
        <dsp:cNvPr id="0" name=""/>
        <dsp:cNvSpPr/>
      </dsp:nvSpPr>
      <dsp:spPr>
        <a:xfrm>
          <a:off x="4089120" y="918800"/>
          <a:ext cx="4626280" cy="8547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a:schemeClr val="lt1"/>
        </a:fontRef>
      </dsp:style>
    </dsp:sp>
    <dsp:sp modelId="{6CF31E2C-9279-4D6B-8E21-DC5642E6D3AB}">
      <dsp:nvSpPr>
        <dsp:cNvPr id="0" name=""/>
        <dsp:cNvSpPr/>
      </dsp:nvSpPr>
      <dsp:spPr>
        <a:xfrm>
          <a:off x="4197798" y="1022045"/>
          <a:ext cx="4626280" cy="854796"/>
        </a:xfrm>
        <a:prstGeom prst="roundRect">
          <a:avLst>
            <a:gd name="adj" fmla="val 10000"/>
          </a:avLst>
        </a:prstGeom>
        <a:solidFill>
          <a:schemeClr val="accent1">
            <a:lumMod val="40000"/>
            <a:lumOff val="60000"/>
            <a:alpha val="90000"/>
          </a:schemeClr>
        </a:solidFill>
        <a:ln w="19050" cap="flat" cmpd="sng" algn="ctr">
          <a:solidFill>
            <a:schemeClr val="accent1">
              <a:hueOff val="0"/>
              <a:satOff val="0"/>
              <a:lumOff val="0"/>
              <a:alphaOff val="0"/>
            </a:schemeClr>
          </a:solidFill>
          <a:prstDash val="solid"/>
        </a:ln>
        <a:effectLst/>
        <a:scene3d>
          <a:camera prst="orthographicFront"/>
          <a:lightRig rig="threePt" dir="t"/>
        </a:scene3d>
        <a:sp3d extrusionH="76200">
          <a:bevelT w="298450" h="203200" prst="artDeco"/>
          <a:extrusionClr>
            <a:schemeClr val="tx2">
              <a:lumMod val="60000"/>
              <a:lumOff val="40000"/>
            </a:schemeClr>
          </a:extrusionClr>
        </a:sp3d>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2000" b="1" i="0" u="none" strike="noStrike" kern="1200" cap="none" normalizeH="0" baseline="0" dirty="0" smtClean="0">
              <a:ln>
                <a:noFill/>
              </a:ln>
              <a:solidFill>
                <a:schemeClr val="tx2">
                  <a:lumMod val="75000"/>
                </a:schemeClr>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Б) нурланиш манбаиларини тез аниқлаш учун индикатор асбоблар.</a:t>
          </a:r>
          <a:endParaRPr lang="ru-RU" sz="2000" b="1" kern="1200" dirty="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4222834" y="1047081"/>
        <a:ext cx="4576208" cy="8047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E39A45-B705-429D-A5BF-0FCA7A86390C}">
      <dsp:nvSpPr>
        <dsp:cNvPr id="0" name=""/>
        <dsp:cNvSpPr/>
      </dsp:nvSpPr>
      <dsp:spPr>
        <a:xfrm>
          <a:off x="142844" y="1207284"/>
          <a:ext cx="8297425" cy="936280"/>
        </a:xfrm>
        <a:prstGeom prst="roundRect">
          <a:avLst>
            <a:gd name="adj" fmla="val 10000"/>
          </a:avLst>
        </a:prstGeom>
        <a:gradFill rotWithShape="0">
          <a:gsLst>
            <a:gs pos="0">
              <a:schemeClr val="accent1">
                <a:hueOff val="0"/>
                <a:satOff val="0"/>
                <a:lumOff val="0"/>
                <a:alphaOff val="0"/>
              </a:schemeClr>
            </a:gs>
            <a:gs pos="100000">
              <a:schemeClr val="accent1">
                <a:hueOff val="0"/>
                <a:satOff val="0"/>
                <a:lumOff val="0"/>
                <a:alphaOff val="0"/>
                <a:shade val="48000"/>
                <a:satMod val="180000"/>
                <a:lumMod val="94000"/>
              </a:schemeClr>
            </a:gs>
            <a:gs pos="100000">
              <a:schemeClr val="accent1">
                <a:hueOff val="0"/>
                <a:satOff val="0"/>
                <a:lumOff val="0"/>
                <a:alphaOff val="0"/>
                <a:shade val="48000"/>
                <a:satMod val="180000"/>
                <a:lumMod val="94000"/>
              </a:schemeClr>
            </a:gs>
          </a:gsLst>
          <a:lin ang="4140000" scaled="1"/>
        </a:gradFill>
        <a:ln>
          <a:noFill/>
        </a:ln>
        <a:effectLst>
          <a:glow rad="228600">
            <a:schemeClr val="accent2">
              <a:satMod val="175000"/>
              <a:alpha val="40000"/>
            </a:schemeClr>
          </a:glow>
          <a:outerShdw blurRad="76200" dir="18900000" sy="23000" kx="-1200000" algn="bl" rotWithShape="0">
            <a:prstClr val="black">
              <a:alpha val="20000"/>
            </a:prstClr>
          </a:outerShdw>
        </a:effectLst>
        <a:scene3d>
          <a:camera prst="orthographicFront"/>
          <a:lightRig rig="threePt" dir="t">
            <a:rot lat="0" lon="0" rev="7500000"/>
          </a:lightRig>
        </a:scene3d>
        <a:sp3d extrusionH="76200" prstMaterial="plastic">
          <a:bevelT w="260350" h="133350" prst="relaxedInset"/>
          <a:bevelB w="95250" h="139700"/>
        </a:sp3d>
      </dsp:spPr>
      <dsp:style>
        <a:lnRef idx="0">
          <a:scrgbClr r="0" g="0" b="0"/>
        </a:lnRef>
        <a:fillRef idx="3">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uz-Cyrl-UZ" sz="2400" b="1" i="1" u="sng" kern="1200" dirty="0" smtClean="0">
              <a:solidFill>
                <a:srgbClr val="FFC0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Очиқ холда ишлатилганда ичдан нурланиш хавфи бўлган  радиоактив моддалар беш гурухга бўлинади</a:t>
          </a:r>
          <a:r>
            <a:rPr lang="en-US" sz="2400" b="1" i="1" u="sng" kern="1200" dirty="0" smtClean="0">
              <a:solidFill>
                <a:srgbClr val="FFC0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a:t>
          </a:r>
          <a:endParaRPr lang="ru-RU" sz="2400" i="1" u="sng" kern="1200" baseline="0" dirty="0">
            <a:solidFill>
              <a:srgbClr val="FFC000"/>
            </a:solidFill>
          </a:endParaRPr>
        </a:p>
      </dsp:txBody>
      <dsp:txXfrm>
        <a:off x="170267" y="1234707"/>
        <a:ext cx="8242579" cy="881434"/>
      </dsp:txXfrm>
    </dsp:sp>
    <dsp:sp modelId="{2F0E0CEC-FD9E-441D-A3C0-A1F561A4379D}">
      <dsp:nvSpPr>
        <dsp:cNvPr id="0" name=""/>
        <dsp:cNvSpPr/>
      </dsp:nvSpPr>
      <dsp:spPr>
        <a:xfrm>
          <a:off x="972586" y="2143565"/>
          <a:ext cx="260002" cy="571074"/>
        </a:xfrm>
        <a:custGeom>
          <a:avLst/>
          <a:gdLst/>
          <a:ahLst/>
          <a:cxnLst/>
          <a:rect l="0" t="0" r="0" b="0"/>
          <a:pathLst>
            <a:path>
              <a:moveTo>
                <a:pt x="0" y="0"/>
              </a:moveTo>
              <a:lnTo>
                <a:pt x="0" y="571074"/>
              </a:lnTo>
              <a:lnTo>
                <a:pt x="260002" y="571074"/>
              </a:lnTo>
            </a:path>
          </a:pathLst>
        </a:custGeom>
        <a:noFill/>
        <a:ln w="1905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50F0525-6193-4A8C-9F34-B97AF6C9199B}">
      <dsp:nvSpPr>
        <dsp:cNvPr id="0" name=""/>
        <dsp:cNvSpPr/>
      </dsp:nvSpPr>
      <dsp:spPr>
        <a:xfrm>
          <a:off x="1232589" y="2486911"/>
          <a:ext cx="7268472" cy="455456"/>
        </a:xfrm>
        <a:prstGeom prst="roundRect">
          <a:avLst>
            <a:gd name="adj" fmla="val 10000"/>
          </a:avLst>
        </a:prstGeom>
        <a:solidFill>
          <a:schemeClr val="tx2">
            <a:lumMod val="40000"/>
            <a:lumOff val="60000"/>
            <a:alpha val="90000"/>
          </a:schemeClr>
        </a:solidFill>
        <a:ln w="12700" cap="flat" cmpd="sng" algn="ctr">
          <a:solidFill>
            <a:schemeClr val="accent1">
              <a:hueOff val="0"/>
              <a:satOff val="0"/>
              <a:lumOff val="0"/>
              <a:alphaOff val="0"/>
            </a:schemeClr>
          </a:solidFill>
          <a:prstDash val="solid"/>
        </a:ln>
        <a:effectLst>
          <a:outerShdw blurRad="76200" dir="5220000" sx="101000" sy="101000" kx="-1200000" algn="bl" rotWithShape="0">
            <a:prstClr val="black"/>
          </a:outerShdw>
        </a:effectLst>
        <a:scene3d>
          <a:camera prst="orthographicFront"/>
          <a:lightRig rig="threePt" dir="t">
            <a:rot lat="0" lon="0" rev="7500000"/>
          </a:lightRig>
        </a:scene3d>
        <a:sp3d z="-152400" extrusionH="158750" contourW="63500" prstMaterial="dkEdge">
          <a:bevelT w="127000" h="57150" prst="angle"/>
          <a:bevelB w="57150" h="127000"/>
          <a:contourClr>
            <a:schemeClr val="tx2">
              <a:lumMod val="60000"/>
              <a:lumOff val="40000"/>
            </a:schemeClr>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А–нихоятда ю</a:t>
          </a:r>
          <a:r>
            <a:rPr lang="uz-Cyrl-UZ"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қ</a:t>
          </a: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ори нурланиш активлигига эга б</a:t>
          </a:r>
          <a:r>
            <a:rPr lang="uz-Cyrl-UZ"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ў</a:t>
          </a: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лган изотоплар;</a:t>
          </a:r>
          <a:endParaRPr lang="ru-RU" sz="1800" kern="1200" dirty="0">
            <a:latin typeface="Times New Roman" pitchFamily="18" charset="0"/>
            <a:cs typeface="Times New Roman" pitchFamily="18" charset="0"/>
          </a:endParaRPr>
        </a:p>
      </dsp:txBody>
      <dsp:txXfrm>
        <a:off x="1245929" y="2500251"/>
        <a:ext cx="7241792" cy="428776"/>
      </dsp:txXfrm>
    </dsp:sp>
    <dsp:sp modelId="{3FBCF046-64D9-4C0D-8E2D-30A67B8D4662}">
      <dsp:nvSpPr>
        <dsp:cNvPr id="0" name=""/>
        <dsp:cNvSpPr/>
      </dsp:nvSpPr>
      <dsp:spPr>
        <a:xfrm>
          <a:off x="972586" y="2143565"/>
          <a:ext cx="263718" cy="1179587"/>
        </a:xfrm>
        <a:custGeom>
          <a:avLst/>
          <a:gdLst/>
          <a:ahLst/>
          <a:cxnLst/>
          <a:rect l="0" t="0" r="0" b="0"/>
          <a:pathLst>
            <a:path>
              <a:moveTo>
                <a:pt x="0" y="0"/>
              </a:moveTo>
              <a:lnTo>
                <a:pt x="0" y="1179587"/>
              </a:lnTo>
              <a:lnTo>
                <a:pt x="263718" y="1179587"/>
              </a:lnTo>
            </a:path>
          </a:pathLst>
        </a:custGeom>
        <a:noFill/>
        <a:ln w="1905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6AFA599-5008-46D3-9E88-49C25EEB3650}">
      <dsp:nvSpPr>
        <dsp:cNvPr id="0" name=""/>
        <dsp:cNvSpPr/>
      </dsp:nvSpPr>
      <dsp:spPr>
        <a:xfrm>
          <a:off x="1236305" y="3133614"/>
          <a:ext cx="5136463" cy="379075"/>
        </a:xfrm>
        <a:prstGeom prst="roundRect">
          <a:avLst>
            <a:gd name="adj" fmla="val 10000"/>
          </a:avLst>
        </a:prstGeom>
        <a:solidFill>
          <a:schemeClr val="tx2">
            <a:lumMod val="40000"/>
            <a:lumOff val="60000"/>
            <a:alpha val="90000"/>
          </a:schemeClr>
        </a:solidFill>
        <a:ln w="12700" cap="flat" cmpd="sng" algn="ctr">
          <a:solidFill>
            <a:schemeClr val="accent1">
              <a:hueOff val="0"/>
              <a:satOff val="0"/>
              <a:lumOff val="0"/>
              <a:alphaOff val="0"/>
            </a:schemeClr>
          </a:solidFill>
          <a:prstDash val="solid"/>
        </a:ln>
        <a:effectLst>
          <a:outerShdw blurRad="76200" dir="5220000" sx="101000" sy="101000" kx="-1200000" algn="bl" rotWithShape="0">
            <a:prstClr val="black"/>
          </a:outerShdw>
        </a:effectLst>
        <a:scene3d>
          <a:camera prst="orthographicFront"/>
          <a:lightRig rig="threePt" dir="t">
            <a:rot lat="0" lon="0" rev="7500000"/>
          </a:lightRig>
        </a:scene3d>
        <a:sp3d z="-152400" extrusionH="158750" contourW="63500" prstMaterial="dkEdge">
          <a:bevelT w="127000" h="57150" prst="angle"/>
          <a:bevelB w="57150" h="127000"/>
          <a:contourClr>
            <a:schemeClr val="tx2">
              <a:lumMod val="60000"/>
              <a:lumOff val="40000"/>
            </a:schemeClr>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Б – ю</a:t>
          </a:r>
          <a:r>
            <a:rPr lang="uz-Cyrl-UZ"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қ</a:t>
          </a: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ори нурланишга эга б</a:t>
          </a:r>
          <a:r>
            <a:rPr lang="uz-Cyrl-UZ"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ў</a:t>
          </a: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лган изотоплар;</a:t>
          </a:r>
          <a:endParaRPr lang="ru-RU" sz="1800" kern="1200" dirty="0">
            <a:latin typeface="Times New Roman" pitchFamily="18" charset="0"/>
            <a:cs typeface="Times New Roman" pitchFamily="18" charset="0"/>
          </a:endParaRPr>
        </a:p>
      </dsp:txBody>
      <dsp:txXfrm>
        <a:off x="1247408" y="3144717"/>
        <a:ext cx="5114257" cy="356869"/>
      </dsp:txXfrm>
    </dsp:sp>
    <dsp:sp modelId="{07328CAB-C020-463B-8025-C93CCD2EA0C3}">
      <dsp:nvSpPr>
        <dsp:cNvPr id="0" name=""/>
        <dsp:cNvSpPr/>
      </dsp:nvSpPr>
      <dsp:spPr>
        <a:xfrm>
          <a:off x="972586" y="2143565"/>
          <a:ext cx="263718" cy="1689281"/>
        </a:xfrm>
        <a:custGeom>
          <a:avLst/>
          <a:gdLst/>
          <a:ahLst/>
          <a:cxnLst/>
          <a:rect l="0" t="0" r="0" b="0"/>
          <a:pathLst>
            <a:path>
              <a:moveTo>
                <a:pt x="0" y="0"/>
              </a:moveTo>
              <a:lnTo>
                <a:pt x="0" y="1689281"/>
              </a:lnTo>
              <a:lnTo>
                <a:pt x="263718" y="1689281"/>
              </a:lnTo>
            </a:path>
          </a:pathLst>
        </a:custGeom>
        <a:noFill/>
        <a:ln w="1905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79E96FC-A389-481C-AA68-D78F4752AA97}">
      <dsp:nvSpPr>
        <dsp:cNvPr id="0" name=""/>
        <dsp:cNvSpPr/>
      </dsp:nvSpPr>
      <dsp:spPr>
        <a:xfrm>
          <a:off x="1236305" y="3655559"/>
          <a:ext cx="4660662" cy="354574"/>
        </a:xfrm>
        <a:prstGeom prst="roundRect">
          <a:avLst>
            <a:gd name="adj" fmla="val 10000"/>
          </a:avLst>
        </a:prstGeom>
        <a:solidFill>
          <a:schemeClr val="tx2">
            <a:lumMod val="40000"/>
            <a:lumOff val="60000"/>
            <a:alpha val="90000"/>
          </a:schemeClr>
        </a:solidFill>
        <a:ln w="12700" cap="flat" cmpd="sng" algn="ctr">
          <a:solidFill>
            <a:schemeClr val="accent1">
              <a:hueOff val="0"/>
              <a:satOff val="0"/>
              <a:lumOff val="0"/>
              <a:alphaOff val="0"/>
            </a:schemeClr>
          </a:solidFill>
          <a:prstDash val="solid"/>
        </a:ln>
        <a:effectLst>
          <a:outerShdw blurRad="76200" dir="5220000" sx="101000" sy="101000" kx="-1200000" algn="bl" rotWithShape="0">
            <a:prstClr val="black"/>
          </a:outerShdw>
        </a:effectLst>
        <a:scene3d>
          <a:camera prst="orthographicFront"/>
          <a:lightRig rig="threePt" dir="t">
            <a:rot lat="0" lon="0" rev="7500000"/>
          </a:lightRig>
        </a:scene3d>
        <a:sp3d z="-152400" extrusionH="158750" contourW="63500" prstMaterial="dkEdge">
          <a:bevelT w="127000" h="57150" prst="angle"/>
          <a:bevelB w="57150" h="127000"/>
          <a:contourClr>
            <a:schemeClr val="tx2">
              <a:lumMod val="60000"/>
              <a:lumOff val="40000"/>
            </a:schemeClr>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В–</a:t>
          </a:r>
          <a:r>
            <a:rPr lang="uz-Cyrl-UZ"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ў</a:t>
          </a: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ртача ну</a:t>
          </a:r>
          <a:r>
            <a:rPr lang="uz-Cyrl-UZ"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р</a:t>
          </a: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ланишга эга изотоплар;</a:t>
          </a:r>
          <a:endParaRPr lang="ru-RU" sz="1800" kern="1200" dirty="0">
            <a:latin typeface="Times New Roman" pitchFamily="18" charset="0"/>
            <a:cs typeface="Times New Roman" pitchFamily="18" charset="0"/>
          </a:endParaRPr>
        </a:p>
      </dsp:txBody>
      <dsp:txXfrm>
        <a:off x="1246690" y="3665944"/>
        <a:ext cx="4639892" cy="333804"/>
      </dsp:txXfrm>
    </dsp:sp>
    <dsp:sp modelId="{68FA6C39-DC9C-4417-8506-5DB34AE1CF22}">
      <dsp:nvSpPr>
        <dsp:cNvPr id="0" name=""/>
        <dsp:cNvSpPr/>
      </dsp:nvSpPr>
      <dsp:spPr>
        <a:xfrm>
          <a:off x="972586" y="2143565"/>
          <a:ext cx="263718" cy="2266674"/>
        </a:xfrm>
        <a:custGeom>
          <a:avLst/>
          <a:gdLst/>
          <a:ahLst/>
          <a:cxnLst/>
          <a:rect l="0" t="0" r="0" b="0"/>
          <a:pathLst>
            <a:path>
              <a:moveTo>
                <a:pt x="0" y="0"/>
              </a:moveTo>
              <a:lnTo>
                <a:pt x="0" y="2266674"/>
              </a:lnTo>
              <a:lnTo>
                <a:pt x="263718" y="2266674"/>
              </a:lnTo>
            </a:path>
          </a:pathLst>
        </a:custGeom>
        <a:noFill/>
        <a:ln w="1905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550F10C-2A80-4612-94F5-0AB0F3ECC568}">
      <dsp:nvSpPr>
        <dsp:cNvPr id="0" name=""/>
        <dsp:cNvSpPr/>
      </dsp:nvSpPr>
      <dsp:spPr>
        <a:xfrm>
          <a:off x="1236305" y="4153003"/>
          <a:ext cx="6428642" cy="514471"/>
        </a:xfrm>
        <a:prstGeom prst="roundRect">
          <a:avLst>
            <a:gd name="adj" fmla="val 10000"/>
          </a:avLst>
        </a:prstGeom>
        <a:solidFill>
          <a:schemeClr val="tx2">
            <a:lumMod val="40000"/>
            <a:lumOff val="60000"/>
            <a:alpha val="90000"/>
          </a:schemeClr>
        </a:solidFill>
        <a:ln w="12700" cap="flat" cmpd="sng" algn="ctr">
          <a:solidFill>
            <a:schemeClr val="accent1">
              <a:hueOff val="0"/>
              <a:satOff val="0"/>
              <a:lumOff val="0"/>
              <a:alphaOff val="0"/>
            </a:schemeClr>
          </a:solidFill>
          <a:prstDash val="solid"/>
        </a:ln>
        <a:effectLst>
          <a:outerShdw blurRad="76200" dir="5220000" sx="101000" sy="101000" kx="-1200000" algn="bl" rotWithShape="0">
            <a:prstClr val="black"/>
          </a:outerShdw>
        </a:effectLst>
        <a:scene3d>
          <a:camera prst="orthographicFront"/>
          <a:lightRig rig="threePt" dir="t">
            <a:rot lat="0" lon="0" rev="7500000"/>
          </a:lightRig>
        </a:scene3d>
        <a:sp3d z="-152400" extrusionH="158750" contourW="63500" prstMaterial="dkEdge">
          <a:bevelT w="127000" h="57150" prst="angle"/>
          <a:bevelB w="57150" h="127000"/>
          <a:contourClr>
            <a:schemeClr val="tx2">
              <a:lumMod val="60000"/>
              <a:lumOff val="40000"/>
            </a:schemeClr>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Г – кичик нурланиш активлигига эга б</a:t>
          </a:r>
          <a:r>
            <a:rPr lang="uz-Cyrl-UZ"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ў</a:t>
          </a: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лган изотоплар;</a:t>
          </a:r>
          <a:endParaRPr lang="ru-RU" sz="1800" kern="1200" dirty="0">
            <a:latin typeface="Times New Roman" pitchFamily="18" charset="0"/>
            <a:cs typeface="Times New Roman" pitchFamily="18" charset="0"/>
          </a:endParaRPr>
        </a:p>
      </dsp:txBody>
      <dsp:txXfrm>
        <a:off x="1251373" y="4168071"/>
        <a:ext cx="6398506" cy="484335"/>
      </dsp:txXfrm>
    </dsp:sp>
    <dsp:sp modelId="{F6B3B6FF-5436-4CB5-9A42-5A6F50A9F4EF}">
      <dsp:nvSpPr>
        <dsp:cNvPr id="0" name=""/>
        <dsp:cNvSpPr/>
      </dsp:nvSpPr>
      <dsp:spPr>
        <a:xfrm>
          <a:off x="972586" y="2143565"/>
          <a:ext cx="263718" cy="2858303"/>
        </a:xfrm>
        <a:custGeom>
          <a:avLst/>
          <a:gdLst/>
          <a:ahLst/>
          <a:cxnLst/>
          <a:rect l="0" t="0" r="0" b="0"/>
          <a:pathLst>
            <a:path>
              <a:moveTo>
                <a:pt x="0" y="0"/>
              </a:moveTo>
              <a:lnTo>
                <a:pt x="0" y="2858303"/>
              </a:lnTo>
              <a:lnTo>
                <a:pt x="263718" y="2858303"/>
              </a:lnTo>
            </a:path>
          </a:pathLst>
        </a:custGeom>
        <a:noFill/>
        <a:ln w="1905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1DD755B-6055-4C66-84AB-4FE1309A362C}">
      <dsp:nvSpPr>
        <dsp:cNvPr id="0" name=""/>
        <dsp:cNvSpPr/>
      </dsp:nvSpPr>
      <dsp:spPr>
        <a:xfrm>
          <a:off x="1236305" y="4795951"/>
          <a:ext cx="6237386" cy="411832"/>
        </a:xfrm>
        <a:prstGeom prst="roundRect">
          <a:avLst>
            <a:gd name="adj" fmla="val 10000"/>
          </a:avLst>
        </a:prstGeom>
        <a:solidFill>
          <a:schemeClr val="tx2">
            <a:lumMod val="40000"/>
            <a:lumOff val="60000"/>
            <a:alpha val="90000"/>
          </a:schemeClr>
        </a:solidFill>
        <a:ln w="12700" cap="flat" cmpd="sng" algn="ctr">
          <a:solidFill>
            <a:schemeClr val="accent1">
              <a:hueOff val="0"/>
              <a:satOff val="0"/>
              <a:lumOff val="0"/>
              <a:alphaOff val="0"/>
            </a:schemeClr>
          </a:solidFill>
          <a:prstDash val="solid"/>
        </a:ln>
        <a:effectLst>
          <a:outerShdw blurRad="76200" dir="5220000" sx="101000" sy="101000" kx="-1200000" algn="bl" rotWithShape="0">
            <a:prstClr val="black"/>
          </a:outerShdw>
        </a:effectLst>
        <a:scene3d>
          <a:camera prst="orthographicFront"/>
          <a:lightRig rig="threePt" dir="t">
            <a:rot lat="0" lon="0" rev="7500000"/>
          </a:lightRig>
        </a:scene3d>
        <a:sp3d z="-152400" extrusionH="158750" contourW="63500" prstMaterial="dkEdge">
          <a:bevelT w="127000" h="57150" prst="angle"/>
          <a:bevelB w="57150" h="127000"/>
          <a:contourClr>
            <a:schemeClr val="tx2">
              <a:lumMod val="60000"/>
              <a:lumOff val="40000"/>
            </a:schemeClr>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Д– нурланиш активлиги жуда кам б</a:t>
          </a:r>
          <a:r>
            <a:rPr lang="uz-Cyrl-UZ"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ў</a:t>
          </a:r>
          <a:r>
            <a:rPr lang="ru-RU" sz="1800" b="1" kern="12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лган изотоплар.</a:t>
          </a:r>
          <a:endParaRPr lang="ru-RU" sz="1800" kern="1200" dirty="0">
            <a:latin typeface="Times New Roman" pitchFamily="18" charset="0"/>
            <a:cs typeface="Times New Roman" pitchFamily="18" charset="0"/>
          </a:endParaRPr>
        </a:p>
      </dsp:txBody>
      <dsp:txXfrm>
        <a:off x="1248367" y="4808013"/>
        <a:ext cx="6213262" cy="38770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400800" y="6355080"/>
            <a:ext cx="2286000" cy="365760"/>
          </a:xfrm>
        </p:spPr>
        <p:txBody>
          <a:bodyPr/>
          <a:lstStyle>
            <a:lvl1pPr>
              <a:defRPr sz="1400"/>
            </a:lvl1pPr>
          </a:lstStyle>
          <a:p>
            <a:fld id="{B4C71EC6-210F-42DE-9C53-41977AD35B3D}" type="datetimeFigureOut">
              <a:rPr lang="ru-RU" smtClean="0"/>
              <a:pPr/>
              <a:t>05.10.2014</a:t>
            </a:fld>
            <a:endParaRPr lang="ru-RU"/>
          </a:p>
        </p:txBody>
      </p:sp>
      <p:sp>
        <p:nvSpPr>
          <p:cNvPr id="17" name="Нижний колонтитул 16"/>
          <p:cNvSpPr>
            <a:spLocks noGrp="1"/>
          </p:cNvSpPr>
          <p:nvPr>
            <p:ph type="ftr" sz="quarter" idx="11"/>
          </p:nvPr>
        </p:nvSpPr>
        <p:spPr>
          <a:xfrm>
            <a:off x="2898648" y="6355080"/>
            <a:ext cx="3474720" cy="365760"/>
          </a:xfrm>
        </p:spPr>
        <p:txBody>
          <a:bodyPr/>
          <a:lstStyle/>
          <a:p>
            <a:endParaRPr lang="ru-RU"/>
          </a:p>
        </p:txBody>
      </p:sp>
      <p:sp>
        <p:nvSpPr>
          <p:cNvPr id="29" name="Номер слайда 28"/>
          <p:cNvSpPr>
            <a:spLocks noGrp="1"/>
          </p:cNvSpPr>
          <p:nvPr>
            <p:ph type="sldNum" sz="quarter" idx="12"/>
          </p:nvPr>
        </p:nvSpPr>
        <p:spPr>
          <a:xfrm>
            <a:off x="1216152" y="6355080"/>
            <a:ext cx="1219200" cy="365760"/>
          </a:xfrm>
        </p:spPr>
        <p:txBody>
          <a:bodyPr/>
          <a:lstStyle/>
          <a:p>
            <a:fld id="{B19B0651-EE4F-4900-A07F-96A6BFA9D0F0}" type="slidenum">
              <a:rPr lang="ru-RU" smtClean="0"/>
              <a:pPr/>
              <a:t>‹#›</a:t>
            </a:fld>
            <a:endParaRPr lang="ru-RU"/>
          </a:p>
        </p:txBody>
      </p:sp>
      <p:sp>
        <p:nvSpPr>
          <p:cNvPr id="21" name="Прямоугольник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Прямоугольник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Прямоугольник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
        <p:nvSpPr>
          <p:cNvPr id="7" name="Прямая соединительная линия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Равнобедренный треугольник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
        <p:nvSpPr>
          <p:cNvPr id="8" name="Содержимое 7"/>
          <p:cNvSpPr>
            <a:spLocks noGrp="1"/>
          </p:cNvSpPr>
          <p:nvPr>
            <p:ph sz="quarter" idx="1"/>
          </p:nvPr>
        </p:nvSpPr>
        <p:spPr>
          <a:xfrm>
            <a:off x="457200" y="1219200"/>
            <a:ext cx="8229600"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6400800" y="6355080"/>
            <a:ext cx="2286000" cy="365760"/>
          </a:xfrm>
        </p:spPr>
        <p:txBody>
          <a:bodyPr/>
          <a:lstStyle/>
          <a:p>
            <a:fld id="{B4C71EC6-210F-42DE-9C53-41977AD35B3D}" type="datetimeFigureOut">
              <a:rPr lang="ru-RU" smtClean="0"/>
              <a:pPr/>
              <a:t>05.10.2014</a:t>
            </a:fld>
            <a:endParaRPr lang="ru-RU"/>
          </a:p>
        </p:txBody>
      </p:sp>
      <p:sp>
        <p:nvSpPr>
          <p:cNvPr id="5" name="Нижний колонтитул 4"/>
          <p:cNvSpPr>
            <a:spLocks noGrp="1"/>
          </p:cNvSpPr>
          <p:nvPr>
            <p:ph type="ftr" sz="quarter" idx="11"/>
          </p:nvPr>
        </p:nvSpPr>
        <p:spPr>
          <a:xfrm>
            <a:off x="2898648" y="6355080"/>
            <a:ext cx="3474720" cy="365760"/>
          </a:xfrm>
        </p:spPr>
        <p:txBody>
          <a:bodyPr/>
          <a:lstStyle/>
          <a:p>
            <a:endParaRPr lang="ru-RU"/>
          </a:p>
        </p:txBody>
      </p:sp>
      <p:sp>
        <p:nvSpPr>
          <p:cNvPr id="6" name="Номер слайда 5"/>
          <p:cNvSpPr>
            <a:spLocks noGrp="1"/>
          </p:cNvSpPr>
          <p:nvPr>
            <p:ph type="sldNum" sz="quarter" idx="12"/>
          </p:nvPr>
        </p:nvSpPr>
        <p:spPr>
          <a:xfrm>
            <a:off x="1069848" y="6355080"/>
            <a:ext cx="1520952" cy="365760"/>
          </a:xfrm>
        </p:spPr>
        <p:txBody>
          <a:bodyPr/>
          <a:lstStyle/>
          <a:p>
            <a:fld id="{B19B0651-EE4F-4900-A07F-96A6BFA9D0F0}" type="slidenum">
              <a:rPr lang="ru-RU" smtClean="0"/>
              <a:pPr/>
              <a:t>‹#›</a:t>
            </a:fld>
            <a:endParaRPr lang="ru-RU"/>
          </a:p>
        </p:txBody>
      </p:sp>
      <p:sp>
        <p:nvSpPr>
          <p:cNvPr id="7" name="Прямоугольник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9" name="Содержимое 8"/>
          <p:cNvSpPr>
            <a:spLocks noGrp="1"/>
          </p:cNvSpPr>
          <p:nvPr>
            <p:ph sz="quarter" idx="1"/>
          </p:nvPr>
        </p:nvSpPr>
        <p:spPr>
          <a:xfrm>
            <a:off x="457200" y="1219200"/>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632198" y="1216152"/>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
        <p:nvSpPr>
          <p:cNvPr id="11" name="Содержимое 10"/>
          <p:cNvSpPr>
            <a:spLocks noGrp="1"/>
          </p:cNvSpPr>
          <p:nvPr>
            <p:ph sz="quarter" idx="2"/>
          </p:nvPr>
        </p:nvSpPr>
        <p:spPr>
          <a:xfrm>
            <a:off x="457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648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
        <p:nvSpPr>
          <p:cNvPr id="5" name="Прямая соединительная линия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ая соединительная линия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Содержимое 11"/>
          <p:cNvSpPr>
            <a:spLocks noGrp="1"/>
          </p:cNvSpPr>
          <p:nvPr>
            <p:ph sz="quarter" idx="1"/>
          </p:nvPr>
        </p:nvSpPr>
        <p:spPr>
          <a:xfrm>
            <a:off x="304800" y="304800"/>
            <a:ext cx="57150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05.10.2014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152400"/>
            <a:ext cx="8229600" cy="990600"/>
          </a:xfrm>
          <a:prstGeom prst="rect">
            <a:avLst/>
          </a:prstGeom>
        </p:spPr>
        <p:txBody>
          <a:bodyPr vert="horz"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4C71EC6-210F-42DE-9C53-41977AD35B3D}" type="datetimeFigureOut">
              <a:rPr lang="ru-RU" smtClean="0"/>
              <a:pPr/>
              <a:t>05.10.2014</a:t>
            </a:fld>
            <a:endParaRPr lang="ru-RU"/>
          </a:p>
        </p:txBody>
      </p:sp>
      <p:sp>
        <p:nvSpPr>
          <p:cNvPr id="3" name="Нижний колонтитул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9B0651-EE4F-4900-A07F-96A6BFA9D0F0}" type="slidenum">
              <a:rPr lang="ru-RU" smtClean="0"/>
              <a:pPr/>
              <a:t>‹#›</a:t>
            </a:fld>
            <a:endParaRPr lang="ru-RU"/>
          </a:p>
        </p:txBody>
      </p:sp>
      <p:sp>
        <p:nvSpPr>
          <p:cNvPr id="28" name="Прямая соединительная линия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Прямая соединительная линия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Равнобедренный треугольник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openxmlformats.org/officeDocument/2006/relationships/diagramData" Target="../diagrams/data2.xml"/><Relationship Id="rId11" Type="http://schemas.microsoft.com/office/2007/relationships/diagramDrawing" Target="../diagrams/drawing2.xml"/><Relationship Id="rId5" Type="http://schemas.openxmlformats.org/officeDocument/2006/relationships/diagramColors" Target="../diagrams/colors1.xml"/><Relationship Id="rId10" Type="http://schemas.microsoft.com/office/2007/relationships/diagramDrawing" Target="../diagrams/drawing1.xml"/><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Прямоугольник 4"/>
          <p:cNvSpPr>
            <a:spLocks noChangeArrowheads="1"/>
          </p:cNvSpPr>
          <p:nvPr/>
        </p:nvSpPr>
        <p:spPr bwMode="auto">
          <a:xfrm>
            <a:off x="3786188" y="0"/>
            <a:ext cx="1714500" cy="400050"/>
          </a:xfrm>
          <a:prstGeom prst="rect">
            <a:avLst/>
          </a:prstGeom>
          <a:noFill/>
          <a:ln w="9525">
            <a:noFill/>
            <a:miter lim="800000"/>
            <a:headEnd/>
            <a:tailEnd/>
          </a:ln>
        </p:spPr>
        <p:txBody>
          <a:bodyPr>
            <a:spAutoFit/>
          </a:bodyPr>
          <a:lstStyle/>
          <a:p>
            <a:r>
              <a:rPr lang="uz-Cyrl-UZ" sz="2000">
                <a:solidFill>
                  <a:srgbClr val="FF0000"/>
                </a:solidFill>
                <a:latin typeface="Times New Roman" pitchFamily="18" charset="0"/>
                <a:cs typeface="Times New Roman" pitchFamily="18" charset="0"/>
              </a:rPr>
              <a:t>4–</a:t>
            </a:r>
            <a:r>
              <a:rPr lang="uz-Cyrl-UZ" sz="2000" b="1">
                <a:solidFill>
                  <a:srgbClr val="FF0000"/>
                </a:solidFill>
                <a:latin typeface="Times New Roman" pitchFamily="18" charset="0"/>
                <a:cs typeface="Times New Roman" pitchFamily="18" charset="0"/>
              </a:rPr>
              <a:t>МАЪРУЗА</a:t>
            </a:r>
            <a:endParaRPr lang="ru-RU" sz="2000">
              <a:solidFill>
                <a:srgbClr val="FF0000"/>
              </a:solidFill>
              <a:latin typeface="Times New Roman" pitchFamily="18" charset="0"/>
              <a:cs typeface="Times New Roman" pitchFamily="18" charset="0"/>
            </a:endParaRPr>
          </a:p>
        </p:txBody>
      </p:sp>
      <p:sp>
        <p:nvSpPr>
          <p:cNvPr id="6" name="Rectangle 1"/>
          <p:cNvSpPr>
            <a:spLocks noChangeArrowheads="1"/>
          </p:cNvSpPr>
          <p:nvPr/>
        </p:nvSpPr>
        <p:spPr bwMode="auto">
          <a:xfrm>
            <a:off x="142875" y="439738"/>
            <a:ext cx="8929688" cy="5262979"/>
          </a:xfrm>
          <a:prstGeom prst="rect">
            <a:avLst/>
          </a:prstGeom>
          <a:noFill/>
          <a:ln w="9525">
            <a:noFill/>
            <a:miter lim="800000"/>
            <a:headEnd/>
            <a:tailEnd/>
          </a:ln>
          <a:effectLst/>
        </p:spPr>
        <p:txBody>
          <a:bodyPr anchor="ctr">
            <a:spAutoFit/>
          </a:bodyPr>
          <a:lstStyle/>
          <a:p>
            <a:pPr algn="just">
              <a:tabLst>
                <a:tab pos="588963" algn="l"/>
              </a:tabLst>
              <a:defRPr/>
            </a:pPr>
            <a:r>
              <a:rPr lang="uz-Cyrl-UZ" sz="2800" b="1" dirty="0">
                <a:latin typeface="Times New Roman" pitchFamily="18" charset="0"/>
                <a:cs typeface="Times New Roman" pitchFamily="18" charset="0"/>
              </a:rPr>
              <a:t>	МАВЗУ: ИОНЛАШУВЧИ НУРЛАНИШЛАР ВА ЭЛЕКТРОМАГНИТ МАЙДОНЛАРИ ТАЪСИРИДАН МУҲОФАЗАЛАНИШ. </a:t>
            </a:r>
            <a:r>
              <a:rPr lang="ru-RU" sz="2800" b="1" dirty="0">
                <a:latin typeface="Times New Roman" pitchFamily="18" charset="0"/>
                <a:cs typeface="Times New Roman" pitchFamily="18" charset="0"/>
              </a:rPr>
              <a:t>ИОНЛАШУВЧИ НУРЛАНИШЛАР МАНБАЛАРИ ВА УЛАРНИНГ ИНСОН ОРГАНИЗМГА ТАЪСИРИ. </a:t>
            </a:r>
          </a:p>
          <a:p>
            <a:pPr algn="just" eaLnBrk="0" hangingPunct="0">
              <a:tabLst>
                <a:tab pos="588963" algn="l"/>
              </a:tabLst>
              <a:defRPr/>
            </a:pPr>
            <a:r>
              <a:rPr lang="uz-Cyrl-UZ" sz="2800" b="1" dirty="0">
                <a:latin typeface="Times New Roman" pitchFamily="18" charset="0"/>
                <a:cs typeface="Times New Roman" pitchFamily="18" charset="0"/>
              </a:rPr>
              <a:t>Режа</a:t>
            </a:r>
            <a:r>
              <a:rPr lang="ru-RU" sz="2800" b="1" dirty="0">
                <a:latin typeface="Times New Roman" pitchFamily="18" charset="0"/>
                <a:cs typeface="Times New Roman" pitchFamily="18" charset="0"/>
              </a:rPr>
              <a:t>: </a:t>
            </a:r>
            <a:r>
              <a:rPr lang="uz-Cyrl-UZ" sz="2800" b="1" dirty="0">
                <a:latin typeface="Times New Roman" pitchFamily="18" charset="0"/>
                <a:cs typeface="Times New Roman" pitchFamily="18" charset="0"/>
              </a:rPr>
              <a:t> </a:t>
            </a:r>
            <a:endParaRPr lang="ru-RU" sz="2800" b="1" dirty="0">
              <a:latin typeface="Times New Roman" pitchFamily="18" charset="0"/>
              <a:cs typeface="Times New Roman" pitchFamily="18" charset="0"/>
            </a:endParaRPr>
          </a:p>
          <a:p>
            <a:pPr algn="just" eaLnBrk="0" hangingPunct="0">
              <a:buFontTx/>
              <a:buChar char="•"/>
              <a:tabLst>
                <a:tab pos="588963" algn="l"/>
              </a:tabLst>
              <a:defRPr/>
            </a:pPr>
            <a:r>
              <a:rPr lang="uz-Cyrl-UZ" sz="2800" b="1" dirty="0">
                <a:latin typeface="Times New Roman" pitchFamily="18" charset="0"/>
                <a:cs typeface="Times New Roman" pitchFamily="18" charset="0"/>
              </a:rPr>
              <a:t> Ионлашган нурланишлар</a:t>
            </a:r>
          </a:p>
          <a:p>
            <a:pPr algn="just" eaLnBrk="0" hangingPunct="0">
              <a:buFontTx/>
              <a:buChar char="•"/>
              <a:tabLst>
                <a:tab pos="588963" algn="l"/>
              </a:tabLst>
              <a:defRPr/>
            </a:pP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Радиоактив</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нурланиш</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ва</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уларни</a:t>
            </a:r>
            <a:r>
              <a:rPr lang="uz-Cyrl-UZ" sz="2800" b="1" dirty="0">
                <a:latin typeface="Times New Roman" pitchFamily="18" charset="0"/>
                <a:cs typeface="Times New Roman" pitchFamily="18" charset="0"/>
              </a:rPr>
              <a:t>нг</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хоссалари</a:t>
            </a:r>
            <a:endParaRPr lang="ru-RU" sz="2800" b="1" u="sng" dirty="0">
              <a:latin typeface="Times New Roman" pitchFamily="18" charset="0"/>
              <a:cs typeface="Times New Roman" pitchFamily="18" charset="0"/>
            </a:endParaRPr>
          </a:p>
          <a:p>
            <a:pPr algn="just" eaLnBrk="0" hangingPunct="0">
              <a:buFontTx/>
              <a:buChar char="•"/>
              <a:tabLst>
                <a:tab pos="588963" algn="l"/>
              </a:tabLst>
              <a:defRPr/>
            </a:pPr>
            <a:r>
              <a:rPr lang="uz-Cyrl-UZ" sz="2800" b="1" dirty="0">
                <a:latin typeface="Times New Roman" pitchFamily="18" charset="0"/>
                <a:cs typeface="Times New Roman" pitchFamily="18" charset="0"/>
              </a:rPr>
              <a:t> Нурланиш нормалари</a:t>
            </a:r>
          </a:p>
          <a:p>
            <a:pPr>
              <a:buFont typeface="Arial" charset="0"/>
              <a:buChar char="•"/>
              <a:tabLst>
                <a:tab pos="588963" algn="l"/>
              </a:tabLst>
              <a:defRPr/>
            </a:pPr>
            <a:r>
              <a:rPr lang="uz-Cyrl-UZ" sz="2800" b="1" dirty="0">
                <a:latin typeface="Times New Roman" pitchFamily="18" charset="0"/>
                <a:cs typeface="Times New Roman" pitchFamily="18" charset="0"/>
              </a:rPr>
              <a:t> Лазер  нурларидан сақланиш </a:t>
            </a:r>
          </a:p>
          <a:p>
            <a:pPr>
              <a:buFont typeface="Arial" charset="0"/>
              <a:buChar char="•"/>
              <a:tabLst>
                <a:tab pos="588963" algn="l"/>
              </a:tabLst>
              <a:defRPr/>
            </a:pPr>
            <a:r>
              <a:rPr lang="uz-Cyrl-UZ"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Радиоактив</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нурланишларга</a:t>
            </a:r>
            <a:r>
              <a:rPr lang="ru-RU" sz="2800" b="1" dirty="0">
                <a:latin typeface="Times New Roman" pitchFamily="18" charset="0"/>
                <a:cs typeface="Times New Roman" pitchFamily="18" charset="0"/>
              </a:rPr>
              <a:t> </a:t>
            </a:r>
            <a:r>
              <a:rPr lang="uz-Cyrl-UZ" sz="2800" b="1" dirty="0">
                <a:latin typeface="Times New Roman" pitchFamily="18" charset="0"/>
                <a:cs typeface="Times New Roman" pitchFamily="18" charset="0"/>
              </a:rPr>
              <a:t>қ</a:t>
            </a:r>
            <a:r>
              <a:rPr lang="ru-RU" sz="2800" b="1" dirty="0" err="1">
                <a:latin typeface="Times New Roman" pitchFamily="18" charset="0"/>
                <a:cs typeface="Times New Roman" pitchFamily="18" charset="0"/>
              </a:rPr>
              <a:t>арши</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кураш</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чора</a:t>
            </a:r>
            <a:r>
              <a:rPr lang="ru-RU" sz="2800" b="1" dirty="0">
                <a:latin typeface="Times New Roman" pitchFamily="18" charset="0"/>
                <a:cs typeface="Times New Roman" pitchFamily="18" charset="0"/>
              </a:rPr>
              <a:t>–</a:t>
            </a:r>
            <a:r>
              <a:rPr lang="ru-RU" sz="2800" b="1" dirty="0" err="1">
                <a:latin typeface="Times New Roman" pitchFamily="18" charset="0"/>
                <a:cs typeface="Times New Roman" pitchFamily="18" charset="0"/>
              </a:rPr>
              <a:t>тадбирлари</a:t>
            </a:r>
            <a:endParaRPr lang="uz-Cyrl-UZ" sz="2800" b="1" dirty="0">
              <a:latin typeface="Times New Roman" pitchFamily="18" charset="0"/>
              <a:cs typeface="Times New Roman" pitchFamily="18" charset="0"/>
            </a:endParaRPr>
          </a:p>
        </p:txBody>
      </p:sp>
      <p:pic>
        <p:nvPicPr>
          <p:cNvPr id="53254" name="Picture 6" descr="tatu"/>
          <p:cNvPicPr>
            <a:picLocks noChangeAspect="1" noChangeArrowheads="1"/>
          </p:cNvPicPr>
          <p:nvPr/>
        </p:nvPicPr>
        <p:blipFill>
          <a:blip r:embed="rId2" cstate="print"/>
          <a:srcRect/>
          <a:stretch>
            <a:fillRect/>
          </a:stretch>
        </p:blipFill>
        <p:spPr bwMode="auto">
          <a:xfrm>
            <a:off x="8101013" y="1989138"/>
            <a:ext cx="828675" cy="762000"/>
          </a:xfrm>
          <a:prstGeom prst="rect">
            <a:avLst/>
          </a:prstGeom>
          <a:noFill/>
          <a:ln w="9525">
            <a:noFill/>
            <a:miter lim="800000"/>
            <a:headEnd/>
            <a:tailEnd/>
          </a:ln>
        </p:spPr>
      </p:pic>
    </p:spTree>
    <p:extLst>
      <p:ext uri="{BB962C8B-B14F-4D97-AF65-F5344CB8AC3E}">
        <p14:creationId xmlns:p14="http://schemas.microsoft.com/office/powerpoint/2010/main" xmlns="" val="258967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afterEffect">
                                  <p:stCondLst>
                                    <p:cond delay="0"/>
                                  </p:stCondLst>
                                  <p:childTnLst>
                                    <p:set>
                                      <p:cBhvr>
                                        <p:cTn id="6" dur="1" fill="hold">
                                          <p:stCondLst>
                                            <p:cond delay="0"/>
                                          </p:stCondLst>
                                        </p:cTn>
                                        <p:tgtEl>
                                          <p:spTgt spid="53254"/>
                                        </p:tgtEl>
                                        <p:attrNameLst>
                                          <p:attrName>style.visibility</p:attrName>
                                        </p:attrNameLst>
                                      </p:cBhvr>
                                      <p:to>
                                        <p:strVal val="visible"/>
                                      </p:to>
                                    </p:set>
                                    <p:anim calcmode="lin" valueType="num">
                                      <p:cBhvr>
                                        <p:cTn id="7" dur="5000" fill="hold"/>
                                        <p:tgtEl>
                                          <p:spTgt spid="53254"/>
                                        </p:tgtEl>
                                        <p:attrNameLst>
                                          <p:attrName>ppt_w</p:attrName>
                                        </p:attrNameLst>
                                      </p:cBhvr>
                                      <p:tavLst>
                                        <p:tav tm="0" fmla="#ppt_w*sin(2.5*pi*$)">
                                          <p:val>
                                            <p:fltVal val="0"/>
                                          </p:val>
                                        </p:tav>
                                        <p:tav tm="100000">
                                          <p:val>
                                            <p:fltVal val="1"/>
                                          </p:val>
                                        </p:tav>
                                      </p:tavLst>
                                    </p:anim>
                                    <p:anim calcmode="lin" valueType="num">
                                      <p:cBhvr>
                                        <p:cTn id="8" dur="5000" fill="hold"/>
                                        <p:tgtEl>
                                          <p:spTgt spid="53254"/>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31" presetClass="entr" presetSubtype="0" fill="hold" grpId="0" nodeType="afterEffect">
                                  <p:stCondLst>
                                    <p:cond delay="0"/>
                                  </p:stCondLst>
                                  <p:iterate type="lt">
                                    <p:tmPct val="5000"/>
                                  </p:iterate>
                                  <p:childTnLst>
                                    <p:set>
                                      <p:cBhvr>
                                        <p:cTn id="11" dur="1" fill="hold">
                                          <p:stCondLst>
                                            <p:cond delay="0"/>
                                          </p:stCondLst>
                                        </p:cTn>
                                        <p:tgtEl>
                                          <p:spTgt spid="53249"/>
                                        </p:tgtEl>
                                        <p:attrNameLst>
                                          <p:attrName>style.visibility</p:attrName>
                                        </p:attrNameLst>
                                      </p:cBhvr>
                                      <p:to>
                                        <p:strVal val="visible"/>
                                      </p:to>
                                    </p:set>
                                    <p:anim calcmode="lin" valueType="num">
                                      <p:cBhvr>
                                        <p:cTn id="12" dur="1000" fill="hold"/>
                                        <p:tgtEl>
                                          <p:spTgt spid="53249"/>
                                        </p:tgtEl>
                                        <p:attrNameLst>
                                          <p:attrName>ppt_w</p:attrName>
                                        </p:attrNameLst>
                                      </p:cBhvr>
                                      <p:tavLst>
                                        <p:tav tm="0">
                                          <p:val>
                                            <p:fltVal val="0"/>
                                          </p:val>
                                        </p:tav>
                                        <p:tav tm="100000">
                                          <p:val>
                                            <p:strVal val="#ppt_w"/>
                                          </p:val>
                                        </p:tav>
                                      </p:tavLst>
                                    </p:anim>
                                    <p:anim calcmode="lin" valueType="num">
                                      <p:cBhvr>
                                        <p:cTn id="13" dur="1000" fill="hold"/>
                                        <p:tgtEl>
                                          <p:spTgt spid="53249"/>
                                        </p:tgtEl>
                                        <p:attrNameLst>
                                          <p:attrName>ppt_h</p:attrName>
                                        </p:attrNameLst>
                                      </p:cBhvr>
                                      <p:tavLst>
                                        <p:tav tm="0">
                                          <p:val>
                                            <p:fltVal val="0"/>
                                          </p:val>
                                        </p:tav>
                                        <p:tav tm="100000">
                                          <p:val>
                                            <p:strVal val="#ppt_h"/>
                                          </p:val>
                                        </p:tav>
                                      </p:tavLst>
                                    </p:anim>
                                    <p:anim calcmode="lin" valueType="num">
                                      <p:cBhvr>
                                        <p:cTn id="14" dur="1000" fill="hold"/>
                                        <p:tgtEl>
                                          <p:spTgt spid="53249"/>
                                        </p:tgtEl>
                                        <p:attrNameLst>
                                          <p:attrName>style.rotation</p:attrName>
                                        </p:attrNameLst>
                                      </p:cBhvr>
                                      <p:tavLst>
                                        <p:tav tm="0">
                                          <p:val>
                                            <p:fltVal val="90"/>
                                          </p:val>
                                        </p:tav>
                                        <p:tav tm="100000">
                                          <p:val>
                                            <p:fltVal val="0"/>
                                          </p:val>
                                        </p:tav>
                                      </p:tavLst>
                                    </p:anim>
                                    <p:animEffect transition="in" filter="fade">
                                      <p:cBhvr>
                                        <p:cTn id="15" dur="1000"/>
                                        <p:tgtEl>
                                          <p:spTgt spid="53249"/>
                                        </p:tgtEl>
                                      </p:cBhvr>
                                    </p:animEffec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6"/>
                                        </p:tgtEl>
                                        <p:attrNameLst>
                                          <p:attrName>style.visibility</p:attrName>
                                        </p:attrNameLst>
                                      </p:cBhvr>
                                      <p:to>
                                        <p:strVal val="visible"/>
                                      </p:to>
                                    </p:set>
                                    <p:anim calcmode="discrete" valueType="clr">
                                      <p:cBhvr override="childStyle">
                                        <p:cTn id="20"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6"/>
                                        </p:tgtEl>
                                        <p:attrNameLst>
                                          <p:attrName>fillcolor</p:attrName>
                                        </p:attrNameLst>
                                      </p:cBhvr>
                                      <p:tavLst>
                                        <p:tav tm="0">
                                          <p:val>
                                            <p:clrVal>
                                              <a:schemeClr val="accent2"/>
                                            </p:clrVal>
                                          </p:val>
                                        </p:tav>
                                        <p:tav tm="50000">
                                          <p:val>
                                            <p:clrVal>
                                              <a:schemeClr val="hlink"/>
                                            </p:clrVal>
                                          </p:val>
                                        </p:tav>
                                      </p:tavLst>
                                    </p:anim>
                                    <p:set>
                                      <p:cBhvr>
                                        <p:cTn id="22" dur="80"/>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49"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928670"/>
            <a:ext cx="9144000" cy="2308324"/>
          </a:xfrm>
          <a:prstGeom prst="rect">
            <a:avLst/>
          </a:prstGeom>
          <a:noFill/>
          <a:ln w="9525">
            <a:noFill/>
            <a:miter lim="800000"/>
            <a:headEnd/>
            <a:tailEnd/>
          </a:ln>
          <a:effectLst/>
        </p:spPr>
        <p:txBody>
          <a:bodyPr anchor="ctr">
            <a:spAutoFit/>
          </a:bodyPr>
          <a:lstStyle/>
          <a:p>
            <a:pPr indent="342900" algn="just">
              <a:defRPr/>
            </a:pPr>
            <a:r>
              <a:rPr lang="uz-Cyrl-UZ" sz="2400" b="1" dirty="0">
                <a:latin typeface="Times New Roman" pitchFamily="18" charset="0"/>
                <a:cs typeface="Times New Roman" pitchFamily="18" charset="0"/>
              </a:rPr>
              <a:t>Ионлашган нурланиш тўқималарнинг генетик кодига таъсир этади, олдини олиб бўлмайдиган ўзгариш чақириб, кейинги авлодларда касаллик чиқишига олиб келади.</a:t>
            </a:r>
            <a:endParaRPr lang="ru-RU" sz="2400" b="1" dirty="0">
              <a:latin typeface="Times New Roman" pitchFamily="18" charset="0"/>
              <a:cs typeface="Times New Roman" pitchFamily="18" charset="0"/>
            </a:endParaRPr>
          </a:p>
          <a:p>
            <a:pPr indent="342900" algn="just" eaLnBrk="0" hangingPunct="0">
              <a:defRPr/>
            </a:pPr>
            <a:r>
              <a:rPr lang="ru-RU" sz="2400" b="1" dirty="0" err="1">
                <a:latin typeface="Times New Roman" pitchFamily="18" charset="0"/>
                <a:cs typeface="Times New Roman" pitchFamily="18" charset="0"/>
              </a:rPr>
              <a:t>Инсоннинг</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шикастланиш</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даражаси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ютилган</a:t>
            </a:r>
            <a:r>
              <a:rPr lang="ru-RU" sz="2400" b="1" dirty="0">
                <a:latin typeface="Times New Roman" pitchFamily="18" charset="0"/>
                <a:cs typeface="Times New Roman" pitchFamily="18" charset="0"/>
              </a:rPr>
              <a:t> доза, </a:t>
            </a:r>
            <a:r>
              <a:rPr lang="ru-RU" sz="2400" b="1" dirty="0" err="1">
                <a:latin typeface="Times New Roman" pitchFamily="18" charset="0"/>
                <a:cs typeface="Times New Roman" pitchFamily="18" charset="0"/>
              </a:rPr>
              <a:t>нурланиш</a:t>
            </a:r>
            <a:r>
              <a:rPr lang="ru-RU" sz="2400" b="1" dirty="0">
                <a:latin typeface="Times New Roman" pitchFamily="18" charset="0"/>
                <a:cs typeface="Times New Roman" pitchFamily="18" charset="0"/>
              </a:rPr>
              <a:t> тури, </a:t>
            </a:r>
            <a:r>
              <a:rPr lang="ru-RU" sz="2400" b="1" dirty="0" err="1">
                <a:latin typeface="Times New Roman" pitchFamily="18" charset="0"/>
                <a:cs typeface="Times New Roman" pitchFamily="18" charset="0"/>
              </a:rPr>
              <a:t>таъсир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вақти, индивидуал</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таъсирлилик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аҳамият билан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аниқланади.</a:t>
            </a:r>
            <a:endParaRPr lang="ru-RU" sz="2400" b="1" dirty="0">
              <a:latin typeface="Times New Roman" pitchFamily="18" charset="0"/>
              <a:cs typeface="Times New Roman" pitchFamily="18" charset="0"/>
            </a:endParaRPr>
          </a:p>
        </p:txBody>
      </p:sp>
      <p:sp>
        <p:nvSpPr>
          <p:cNvPr id="3" name="Rectangle 2"/>
          <p:cNvSpPr>
            <a:spLocks noChangeArrowheads="1"/>
          </p:cNvSpPr>
          <p:nvPr/>
        </p:nvSpPr>
        <p:spPr bwMode="auto">
          <a:xfrm>
            <a:off x="0" y="3286124"/>
            <a:ext cx="9144000" cy="2308324"/>
          </a:xfrm>
          <a:prstGeom prst="rect">
            <a:avLst/>
          </a:prstGeom>
          <a:noFill/>
          <a:ln w="9525">
            <a:noFill/>
            <a:miter lim="800000"/>
            <a:headEnd/>
            <a:tailEnd/>
          </a:ln>
          <a:effectLst/>
        </p:spPr>
        <p:txBody>
          <a:bodyPr anchor="ctr">
            <a:spAutoFit/>
          </a:bodyPr>
          <a:lstStyle/>
          <a:p>
            <a:pPr indent="342900" algn="just">
              <a:tabLst>
                <a:tab pos="-269875" algn="l"/>
              </a:tabLst>
              <a:defRPr/>
            </a:pPr>
            <a:r>
              <a:rPr lang="ru-RU" sz="2400" b="1" dirty="0" err="1">
                <a:latin typeface="Times New Roman" pitchFamily="18" charset="0"/>
                <a:cs typeface="Times New Roman" pitchFamily="18" charset="0"/>
              </a:rPr>
              <a:t>Радиацион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хавфсизлик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меъёрлари</a:t>
            </a:r>
            <a:r>
              <a:rPr lang="ru-RU" sz="2400" b="1" dirty="0">
                <a:latin typeface="Times New Roman" pitchFamily="18" charset="0"/>
                <a:cs typeface="Times New Roman" pitchFamily="18" charset="0"/>
              </a:rPr>
              <a:t> (РХМ-69) </a:t>
            </a:r>
            <a:r>
              <a:rPr lang="ru-RU" sz="2400" b="1" dirty="0" err="1">
                <a:latin typeface="Times New Roman" pitchFamily="18" charset="0"/>
                <a:cs typeface="Times New Roman" pitchFamily="18" charset="0"/>
              </a:rPr>
              <a:t>ташқи ва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ички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нурлантиришнинг</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имкон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қадар етарли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белгиланган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дозалар</a:t>
            </a:r>
            <a:r>
              <a:rPr lang="ru-RU" sz="2400" b="1" dirty="0">
                <a:latin typeface="Times New Roman" pitchFamily="18" charset="0"/>
                <a:cs typeface="Times New Roman" pitchFamily="18" charset="0"/>
              </a:rPr>
              <a:t>:</a:t>
            </a:r>
          </a:p>
          <a:p>
            <a:pPr indent="342900" algn="just" eaLnBrk="0" hangingPunct="0">
              <a:buFontTx/>
              <a:buChar char="•"/>
              <a:tabLst>
                <a:tab pos="-269875" algn="l"/>
              </a:tabLst>
              <a:defRPr/>
            </a:pPr>
            <a:r>
              <a:rPr lang="ru-RU" sz="2400" b="1" i="1" u="sng" dirty="0">
                <a:latin typeface="Times New Roman" pitchFamily="18" charset="0"/>
                <a:cs typeface="Times New Roman" pitchFamily="18" charset="0"/>
              </a:rPr>
              <a:t>(А </a:t>
            </a:r>
            <a:r>
              <a:rPr lang="ru-RU" sz="2400" b="1" i="1" u="sng" dirty="0" err="1">
                <a:latin typeface="Times New Roman" pitchFamily="18" charset="0"/>
                <a:cs typeface="Times New Roman" pitchFamily="18" charset="0"/>
              </a:rPr>
              <a:t>тоифа</a:t>
            </a:r>
            <a:r>
              <a:rPr lang="ru-RU" sz="2400" b="1" i="1" u="sng" dirty="0">
                <a:latin typeface="Times New Roman" pitchFamily="18" charset="0"/>
                <a:cs typeface="Times New Roman" pitchFamily="18" charset="0"/>
              </a:rPr>
              <a:t>)</a:t>
            </a:r>
            <a:r>
              <a:rPr lang="ru-RU" sz="2400" b="1" i="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ионлашган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нурланиш</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манбаи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билан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бевосита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ишлайдиган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шахслар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учун</a:t>
            </a:r>
            <a:r>
              <a:rPr lang="ru-RU" sz="2400" b="1" dirty="0">
                <a:latin typeface="Times New Roman" pitchFamily="18" charset="0"/>
                <a:cs typeface="Times New Roman" pitchFamily="18" charset="0"/>
              </a:rPr>
              <a:t>;</a:t>
            </a:r>
          </a:p>
          <a:p>
            <a:pPr indent="342900" algn="just" eaLnBrk="0" hangingPunct="0">
              <a:buFontTx/>
              <a:buChar char="•"/>
              <a:tabLst>
                <a:tab pos="-269875" algn="l"/>
              </a:tabLst>
              <a:defRPr/>
            </a:pPr>
            <a:r>
              <a:rPr lang="ru-RU" sz="2400" b="1" i="1" u="sng" dirty="0">
                <a:latin typeface="Times New Roman" pitchFamily="18" charset="0"/>
                <a:cs typeface="Times New Roman" pitchFamily="18" charset="0"/>
              </a:rPr>
              <a:t>(Б </a:t>
            </a:r>
            <a:r>
              <a:rPr lang="ru-RU" sz="2400" b="1" i="1" u="sng" dirty="0" err="1">
                <a:latin typeface="Times New Roman" pitchFamily="18" charset="0"/>
                <a:cs typeface="Times New Roman" pitchFamily="18" charset="0"/>
              </a:rPr>
              <a:t>тоифа</a:t>
            </a:r>
            <a:r>
              <a:rPr lang="ru-RU" sz="2400" b="1" i="1" u="sng" dirty="0">
                <a:latin typeface="Times New Roman" pitchFamily="18" charset="0"/>
                <a:cs typeface="Times New Roman" pitchFamily="18" charset="0"/>
              </a:rPr>
              <a:t>) </a:t>
            </a:r>
            <a:r>
              <a:rPr lang="ru-RU" sz="2400" b="1" dirty="0" err="1">
                <a:latin typeface="Times New Roman" pitchFamily="18" charset="0"/>
                <a:cs typeface="Times New Roman" pitchFamily="18" charset="0"/>
              </a:rPr>
              <a:t>нурланиш</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манбалар</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яқинида турлар</a:t>
            </a:r>
            <a:r>
              <a:rPr lang="ru-RU" sz="2400" b="1" dirty="0">
                <a:latin typeface="Times New Roman" pitchFamily="18" charset="0"/>
                <a:cs typeface="Times New Roman" pitchFamily="18" charset="0"/>
              </a:rPr>
              <a:t> </a:t>
            </a:r>
          </a:p>
          <a:p>
            <a:pPr indent="342900" algn="just" eaLnBrk="0" hangingPunct="0">
              <a:buFontTx/>
              <a:buChar char="•"/>
              <a:tabLst>
                <a:tab pos="-269875" algn="l"/>
              </a:tabLst>
              <a:defRPr/>
            </a:pPr>
            <a:r>
              <a:rPr lang="ru-RU" sz="2400" b="1" i="1" u="sng" dirty="0">
                <a:latin typeface="Times New Roman" pitchFamily="18" charset="0"/>
                <a:cs typeface="Times New Roman" pitchFamily="18" charset="0"/>
              </a:rPr>
              <a:t>(В </a:t>
            </a:r>
            <a:r>
              <a:rPr lang="ru-RU" sz="2400" b="1" i="1" u="sng" dirty="0" err="1">
                <a:latin typeface="Times New Roman" pitchFamily="18" charset="0"/>
                <a:cs typeface="Times New Roman" pitchFamily="18" charset="0"/>
              </a:rPr>
              <a:t>тоифа</a:t>
            </a:r>
            <a:r>
              <a:rPr lang="ru-RU" sz="2400" b="1" i="1" u="sng" dirty="0">
                <a:latin typeface="Times New Roman" pitchFamily="18" charset="0"/>
                <a:cs typeface="Times New Roman" pitchFamily="18" charset="0"/>
              </a:rPr>
              <a:t>) </a:t>
            </a:r>
            <a:r>
              <a:rPr lang="ru-RU" sz="2400" b="1" dirty="0" err="1">
                <a:latin typeface="Times New Roman" pitchFamily="18" charset="0"/>
                <a:cs typeface="Times New Roman" pitchFamily="18" charset="0"/>
              </a:rPr>
              <a:t>умуман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бутун</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аҳоли учун</a:t>
            </a:r>
            <a:r>
              <a:rPr lang="ru-RU" sz="2400" b="1"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gtEl>
                                        <p:attrNameLst>
                                          <p:attrName>style.visibility</p:attrName>
                                        </p:attrNameLst>
                                      </p:cBhvr>
                                      <p:to>
                                        <p:strVal val="visible"/>
                                      </p:to>
                                    </p:set>
                                    <p:anim calcmode="discrete" valueType="clr">
                                      <p:cBhvr override="childStyle">
                                        <p:cTn id="14"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gtEl>
                                        <p:attrNameLst>
                                          <p:attrName>fillcolor</p:attrName>
                                        </p:attrNameLst>
                                      </p:cBhvr>
                                      <p:tavLst>
                                        <p:tav tm="0">
                                          <p:val>
                                            <p:clrVal>
                                              <a:schemeClr val="accent2"/>
                                            </p:clrVal>
                                          </p:val>
                                        </p:tav>
                                        <p:tav tm="50000">
                                          <p:val>
                                            <p:clrVal>
                                              <a:schemeClr val="hlink"/>
                                            </p:clrVal>
                                          </p:val>
                                        </p:tav>
                                      </p:tavLst>
                                    </p:anim>
                                    <p:set>
                                      <p:cBhvr>
                                        <p:cTn id="16"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0" y="163513"/>
            <a:ext cx="9144000" cy="1465262"/>
          </a:xfrm>
          <a:prstGeom prst="rect">
            <a:avLst/>
          </a:prstGeom>
          <a:noFill/>
          <a:ln w="9525">
            <a:noFill/>
            <a:miter lim="800000"/>
            <a:headEnd/>
            <a:tailEnd/>
          </a:ln>
          <a:effectLst/>
        </p:spPr>
        <p:txBody>
          <a:bodyPr anchor="ctr">
            <a:spAutoFit/>
          </a:bodyPr>
          <a:lstStyle/>
          <a:p>
            <a:pPr indent="342900" algn="just">
              <a:defRPr/>
            </a:pPr>
            <a:r>
              <a:rPr lang="ru-RU" b="1" i="1" u="sng" dirty="0">
                <a:latin typeface="Times New Roman" pitchFamily="18" charset="0"/>
                <a:cs typeface="Times New Roman" pitchFamily="18" charset="0"/>
              </a:rPr>
              <a:t>А </a:t>
            </a:r>
            <a:r>
              <a:rPr lang="ru-RU" b="1" i="1" u="sng" dirty="0" err="1">
                <a:latin typeface="Times New Roman" pitchFamily="18" charset="0"/>
                <a:cs typeface="Times New Roman" pitchFamily="18" charset="0"/>
              </a:rPr>
              <a:t>тоифаси</a:t>
            </a:r>
            <a:r>
              <a:rPr lang="ru-RU" b="1" i="1" u="sng" dirty="0">
                <a:latin typeface="Times New Roman" pitchFamily="18" charset="0"/>
                <a:cs typeface="Times New Roman" pitchFamily="18" charset="0"/>
              </a:rPr>
              <a:t> </a:t>
            </a:r>
            <a:r>
              <a:rPr lang="ru-RU" b="1" dirty="0" err="1">
                <a:latin typeface="Times New Roman" pitchFamily="18" charset="0"/>
                <a:cs typeface="Times New Roman" pitchFamily="18" charset="0"/>
              </a:rPr>
              <a:t>учун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нурлантиришнинг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имкон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қадар етарли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белгиланган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дозаларида</a:t>
            </a:r>
            <a:r>
              <a:rPr lang="ru-RU" b="1" dirty="0">
                <a:latin typeface="Times New Roman" pitchFamily="18" charset="0"/>
                <a:cs typeface="Times New Roman" pitchFamily="18" charset="0"/>
              </a:rPr>
              <a:t> 3 бэр дан </a:t>
            </a:r>
            <a:r>
              <a:rPr lang="ru-RU" b="1" dirty="0" err="1">
                <a:latin typeface="Times New Roman" pitchFamily="18" charset="0"/>
                <a:cs typeface="Times New Roman" pitchFamily="18" charset="0"/>
              </a:rPr>
              <a:t>ошмаслиги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чорак</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давомида</a:t>
            </a:r>
            <a:r>
              <a:rPr lang="ru-RU" b="1" dirty="0">
                <a:latin typeface="Times New Roman" pitchFamily="18" charset="0"/>
                <a:cs typeface="Times New Roman" pitchFamily="18" charset="0"/>
              </a:rPr>
              <a:t> </a:t>
            </a:r>
            <a:r>
              <a:rPr lang="uz-Cyrl-UZ" b="1" dirty="0">
                <a:latin typeface="Times New Roman" pitchFamily="18" charset="0"/>
                <a:cs typeface="Times New Roman" pitchFamily="18" charset="0"/>
              </a:rPr>
              <a:t>бир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маротаба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таъсирида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ва</a:t>
            </a:r>
            <a:r>
              <a:rPr lang="ru-RU" b="1" dirty="0">
                <a:latin typeface="Times New Roman" pitchFamily="18" charset="0"/>
                <a:cs typeface="Times New Roman" pitchFamily="18" charset="0"/>
              </a:rPr>
              <a:t> 5 бэр </a:t>
            </a:r>
            <a:r>
              <a:rPr lang="ru-RU" b="1" dirty="0" err="1">
                <a:latin typeface="Times New Roman" pitchFamily="18" charset="0"/>
                <a:cs typeface="Times New Roman" pitchFamily="18" charset="0"/>
              </a:rPr>
              <a:t>бутун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йил</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давомидаги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таъсирда</a:t>
            </a:r>
            <a:r>
              <a:rPr lang="ru-RU" b="1" dirty="0">
                <a:latin typeface="Times New Roman" pitchFamily="18" charset="0"/>
                <a:cs typeface="Times New Roman" pitchFamily="18" charset="0"/>
              </a:rPr>
              <a:t>.</a:t>
            </a:r>
          </a:p>
          <a:p>
            <a:pPr indent="342900" algn="just" eaLnBrk="0" hangingPunct="0">
              <a:defRPr/>
            </a:pPr>
            <a:r>
              <a:rPr lang="ru-RU" b="1" i="1" u="sng" dirty="0">
                <a:latin typeface="Times New Roman" pitchFamily="18" charset="0"/>
                <a:cs typeface="Times New Roman" pitchFamily="18" charset="0"/>
              </a:rPr>
              <a:t>Б </a:t>
            </a:r>
            <a:r>
              <a:rPr lang="ru-RU" b="1" i="1" u="sng" dirty="0" err="1">
                <a:latin typeface="Times New Roman" pitchFamily="18" charset="0"/>
                <a:cs typeface="Times New Roman" pitchFamily="18" charset="0"/>
              </a:rPr>
              <a:t>тоифаси</a:t>
            </a:r>
            <a:r>
              <a:rPr lang="ru-RU" b="1" i="1" u="sng" dirty="0">
                <a:latin typeface="Times New Roman" pitchFamily="18" charset="0"/>
                <a:cs typeface="Times New Roman" pitchFamily="18" charset="0"/>
              </a:rPr>
              <a:t> </a:t>
            </a:r>
            <a:r>
              <a:rPr lang="ru-RU" b="1" dirty="0" err="1">
                <a:latin typeface="Times New Roman" pitchFamily="18" charset="0"/>
                <a:cs typeface="Times New Roman" pitchFamily="18" charset="0"/>
              </a:rPr>
              <a:t>учун</a:t>
            </a:r>
            <a:r>
              <a:rPr lang="ru-RU" b="1" dirty="0">
                <a:latin typeface="Times New Roman" pitchFamily="18" charset="0"/>
                <a:cs typeface="Times New Roman" pitchFamily="18" charset="0"/>
              </a:rPr>
              <a:t> – </a:t>
            </a:r>
            <a:r>
              <a:rPr lang="ru-RU" b="1" dirty="0" err="1">
                <a:latin typeface="Times New Roman" pitchFamily="18" charset="0"/>
                <a:cs typeface="Times New Roman" pitchFamily="18" charset="0"/>
              </a:rPr>
              <a:t>йилига</a:t>
            </a:r>
            <a:r>
              <a:rPr lang="ru-RU" b="1" dirty="0">
                <a:latin typeface="Times New Roman" pitchFamily="18" charset="0"/>
                <a:cs typeface="Times New Roman" pitchFamily="18" charset="0"/>
              </a:rPr>
              <a:t> 0,5 бэр.</a:t>
            </a:r>
          </a:p>
          <a:p>
            <a:pPr indent="342900" algn="just" eaLnBrk="0" hangingPunct="0">
              <a:defRPr/>
            </a:pPr>
            <a:r>
              <a:rPr lang="ru-RU" b="1" i="1" u="sng" dirty="0">
                <a:latin typeface="Times New Roman" pitchFamily="18" charset="0"/>
                <a:cs typeface="Times New Roman" pitchFamily="18" charset="0"/>
              </a:rPr>
              <a:t>В </a:t>
            </a:r>
            <a:r>
              <a:rPr lang="ru-RU" b="1" i="1" u="sng" dirty="0" err="1">
                <a:latin typeface="Times New Roman" pitchFamily="18" charset="0"/>
                <a:cs typeface="Times New Roman" pitchFamily="18" charset="0"/>
              </a:rPr>
              <a:t>тоифаси</a:t>
            </a:r>
            <a:r>
              <a:rPr lang="ru-RU" b="1" i="1" u="sng" dirty="0">
                <a:latin typeface="Times New Roman" pitchFamily="18" charset="0"/>
                <a:cs typeface="Times New Roman" pitchFamily="18" charset="0"/>
              </a:rPr>
              <a:t> </a:t>
            </a:r>
            <a:r>
              <a:rPr lang="ru-RU" b="1" dirty="0" err="1">
                <a:latin typeface="Times New Roman" pitchFamily="18" charset="0"/>
                <a:cs typeface="Times New Roman" pitchFamily="18" charset="0"/>
              </a:rPr>
              <a:t>учун</a:t>
            </a:r>
            <a:r>
              <a:rPr lang="ru-RU" b="1" dirty="0">
                <a:latin typeface="Times New Roman" pitchFamily="18" charset="0"/>
                <a:cs typeface="Times New Roman" pitchFamily="18" charset="0"/>
              </a:rPr>
              <a:t> – </a:t>
            </a:r>
            <a:r>
              <a:rPr lang="ru-RU" b="1" dirty="0" err="1">
                <a:latin typeface="Times New Roman" pitchFamily="18" charset="0"/>
                <a:cs typeface="Times New Roman" pitchFamily="18" charset="0"/>
              </a:rPr>
              <a:t>йилига</a:t>
            </a:r>
            <a:r>
              <a:rPr lang="ru-RU" b="1" dirty="0">
                <a:latin typeface="Times New Roman" pitchFamily="18" charset="0"/>
                <a:cs typeface="Times New Roman" pitchFamily="18" charset="0"/>
              </a:rPr>
              <a:t> 0,05 бэр.</a:t>
            </a:r>
          </a:p>
        </p:txBody>
      </p:sp>
      <p:graphicFrame>
        <p:nvGraphicFramePr>
          <p:cNvPr id="6" name="Схема 5"/>
          <p:cNvGraphicFramePr/>
          <p:nvPr/>
        </p:nvGraphicFramePr>
        <p:xfrm>
          <a:off x="0" y="1998675"/>
          <a:ext cx="8929718" cy="21431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Схема 7"/>
          <p:cNvGraphicFramePr/>
          <p:nvPr/>
        </p:nvGraphicFramePr>
        <p:xfrm>
          <a:off x="214314" y="4448205"/>
          <a:ext cx="8929718" cy="21431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222612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7105"/>
                                        </p:tgtEl>
                                        <p:attrNameLst>
                                          <p:attrName>style.visibility</p:attrName>
                                        </p:attrNameLst>
                                      </p:cBhvr>
                                      <p:to>
                                        <p:strVal val="visible"/>
                                      </p:to>
                                    </p:set>
                                    <p:anim calcmode="discrete" valueType="clr">
                                      <p:cBhvr override="childStyle">
                                        <p:cTn id="7" dur="80"/>
                                        <p:tgtEl>
                                          <p:spTgt spid="4710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7105"/>
                                        </p:tgtEl>
                                        <p:attrNameLst>
                                          <p:attrName>fillcolor</p:attrName>
                                        </p:attrNameLst>
                                      </p:cBhvr>
                                      <p:tavLst>
                                        <p:tav tm="0">
                                          <p:val>
                                            <p:clrVal>
                                              <a:schemeClr val="accent2"/>
                                            </p:clrVal>
                                          </p:val>
                                        </p:tav>
                                        <p:tav tm="50000">
                                          <p:val>
                                            <p:clrVal>
                                              <a:schemeClr val="hlink"/>
                                            </p:clrVal>
                                          </p:val>
                                        </p:tav>
                                      </p:tavLst>
                                    </p:anim>
                                    <p:set>
                                      <p:cBhvr>
                                        <p:cTn id="9" dur="80"/>
                                        <p:tgtEl>
                                          <p:spTgt spid="4710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5" grpId="0"/>
      <p:bldGraphic spid="6" grpId="0">
        <p:bldAsOne/>
      </p:bldGraphic>
      <p:bldGraphic spid="8"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214313" y="49213"/>
            <a:ext cx="8786812" cy="2554545"/>
          </a:xfrm>
          <a:prstGeom prst="rect">
            <a:avLst/>
          </a:prstGeom>
          <a:noFill/>
          <a:ln w="9525">
            <a:noFill/>
            <a:miter lim="800000"/>
            <a:headEnd/>
            <a:tailEnd/>
          </a:ln>
          <a:effectLst/>
        </p:spPr>
        <p:txBody>
          <a:bodyPr anchor="ctr">
            <a:spAutoFit/>
          </a:bodyPr>
          <a:lstStyle/>
          <a:p>
            <a:pPr algn="ctr">
              <a:tabLst>
                <a:tab pos="2400300" algn="l"/>
              </a:tabLst>
              <a:defRPr/>
            </a:pPr>
            <a:r>
              <a:rPr lang="ru-RU" sz="2000" b="1" i="1" u="sng" dirty="0" err="1">
                <a:latin typeface="Times New Roman" pitchFamily="18" charset="0"/>
                <a:cs typeface="Times New Roman" pitchFamily="18" charset="0"/>
              </a:rPr>
              <a:t>Радиоактив</a:t>
            </a:r>
            <a:r>
              <a:rPr lang="ru-RU" sz="2000" b="1" i="1" u="sng" dirty="0">
                <a:latin typeface="Times New Roman" pitchFamily="18" charset="0"/>
                <a:cs typeface="Times New Roman" pitchFamily="18" charset="0"/>
              </a:rPr>
              <a:t> </a:t>
            </a:r>
            <a:r>
              <a:rPr lang="ru-RU" sz="2000" b="1" i="1" u="sng" dirty="0" err="1">
                <a:latin typeface="Times New Roman" pitchFamily="18" charset="0"/>
                <a:cs typeface="Times New Roman" pitchFamily="18" charset="0"/>
              </a:rPr>
              <a:t>нуланиш</a:t>
            </a:r>
            <a:r>
              <a:rPr lang="ru-RU" sz="2000" b="1" i="1" u="sng" dirty="0">
                <a:latin typeface="Times New Roman" pitchFamily="18" charset="0"/>
                <a:cs typeface="Times New Roman" pitchFamily="18" charset="0"/>
              </a:rPr>
              <a:t> </a:t>
            </a:r>
            <a:r>
              <a:rPr lang="ru-RU" sz="2000" b="1" i="1" u="sng" dirty="0" err="1">
                <a:latin typeface="Times New Roman" pitchFamily="18" charset="0"/>
                <a:cs typeface="Times New Roman" pitchFamily="18" charset="0"/>
              </a:rPr>
              <a:t>ва</a:t>
            </a:r>
            <a:r>
              <a:rPr lang="ru-RU" sz="2000" b="1" i="1" u="sng" dirty="0">
                <a:latin typeface="Times New Roman" pitchFamily="18" charset="0"/>
                <a:cs typeface="Times New Roman" pitchFamily="18" charset="0"/>
              </a:rPr>
              <a:t> </a:t>
            </a:r>
            <a:r>
              <a:rPr lang="ru-RU" sz="2000" b="1" i="1" u="sng" dirty="0" err="1">
                <a:latin typeface="Times New Roman" pitchFamily="18" charset="0"/>
                <a:cs typeface="Times New Roman" pitchFamily="18" charset="0"/>
              </a:rPr>
              <a:t>уларни</a:t>
            </a:r>
            <a:r>
              <a:rPr lang="uz-Cyrl-UZ" sz="2000" b="1" i="1" u="sng" dirty="0">
                <a:latin typeface="Times New Roman" pitchFamily="18" charset="0"/>
                <a:cs typeface="Times New Roman" pitchFamily="18" charset="0"/>
              </a:rPr>
              <a:t>нг</a:t>
            </a:r>
            <a:r>
              <a:rPr lang="ru-RU" sz="2000" b="1" i="1" u="sng" dirty="0">
                <a:latin typeface="Times New Roman" pitchFamily="18" charset="0"/>
                <a:cs typeface="Times New Roman" pitchFamily="18" charset="0"/>
              </a:rPr>
              <a:t> </a:t>
            </a:r>
            <a:r>
              <a:rPr lang="ru-RU" sz="2000" b="1" i="1" u="sng" dirty="0" err="1">
                <a:latin typeface="Times New Roman" pitchFamily="18" charset="0"/>
                <a:cs typeface="Times New Roman" pitchFamily="18" charset="0"/>
              </a:rPr>
              <a:t>хоссалари</a:t>
            </a:r>
            <a:r>
              <a:rPr lang="uz-Cyrl-UZ" sz="2000" b="1" i="1" u="sng" dirty="0">
                <a:latin typeface="Times New Roman" pitchFamily="18" charset="0"/>
                <a:cs typeface="Times New Roman" pitchFamily="18" charset="0"/>
              </a:rPr>
              <a:t>. </a:t>
            </a:r>
          </a:p>
          <a:p>
            <a:pPr algn="ctr">
              <a:tabLst>
                <a:tab pos="2400300" algn="l"/>
              </a:tabLst>
              <a:defRPr/>
            </a:pPr>
            <a:endParaRPr lang="uz-Cyrl-UZ" sz="2000" b="1" i="1" u="sng" dirty="0">
              <a:latin typeface="Times New Roman" pitchFamily="18" charset="0"/>
              <a:cs typeface="Times New Roman" pitchFamily="18" charset="0"/>
            </a:endParaRPr>
          </a:p>
          <a:p>
            <a:pPr algn="just">
              <a:tabLst>
                <a:tab pos="2400300" algn="l"/>
              </a:tabLst>
              <a:defRPr/>
            </a:pPr>
            <a:r>
              <a:rPr lang="uz-Cyrl-UZ" sz="1600" dirty="0">
                <a:cs typeface="Times New Roman" pitchFamily="18" charset="0"/>
              </a:rPr>
              <a:t>    </a:t>
            </a:r>
            <a:r>
              <a:rPr lang="uz-Cyrl-UZ" sz="2000" b="1" dirty="0">
                <a:latin typeface="Times New Roman" pitchFamily="18" charset="0"/>
                <a:cs typeface="Times New Roman" pitchFamily="18" charset="0"/>
              </a:rPr>
              <a:t>Радиоактивлик–атом ядроларининг ион нурланишлари чиқариши натижасида бошқа бир атом ядроларини хосил қилишидир. Радиоактив нурланишлар ионловчи нурланишлар деб аталади, чунки бу нурлар таъсир этган моддалар атом ва молекулаларида ионлар хосил бўлади. Бундай ионлаовчи нурланишларга ренген нурлари, радио ва гамма нурлари, альфа ва бета нурлари, шунингдек нейрон оқимлари киради.</a:t>
            </a:r>
          </a:p>
        </p:txBody>
      </p:sp>
      <p:sp>
        <p:nvSpPr>
          <p:cNvPr id="48130" name="Rectangle 2"/>
          <p:cNvSpPr>
            <a:spLocks noChangeArrowheads="1"/>
          </p:cNvSpPr>
          <p:nvPr/>
        </p:nvSpPr>
        <p:spPr bwMode="auto">
          <a:xfrm>
            <a:off x="0" y="2673350"/>
            <a:ext cx="9144000" cy="3970318"/>
          </a:xfrm>
          <a:prstGeom prst="rect">
            <a:avLst/>
          </a:prstGeom>
          <a:noFill/>
          <a:ln w="9525">
            <a:noFill/>
            <a:miter lim="800000"/>
            <a:headEnd/>
            <a:tailEnd/>
          </a:ln>
          <a:effectLst/>
        </p:spPr>
        <p:txBody>
          <a:bodyPr anchor="ctr">
            <a:spAutoFit/>
          </a:bodyPr>
          <a:lstStyle/>
          <a:p>
            <a:pPr algn="just">
              <a:tabLst>
                <a:tab pos="2400300" algn="l"/>
              </a:tabLst>
              <a:defRPr/>
            </a:pPr>
            <a:r>
              <a:rPr lang="uz-Cyrl-UZ" sz="2000" b="1" dirty="0">
                <a:latin typeface="Times New Roman" pitchFamily="18" charset="0"/>
                <a:cs typeface="Times New Roman" pitchFamily="18" charset="0"/>
              </a:rPr>
              <a:t>     </a:t>
            </a:r>
            <a:r>
              <a:rPr lang="uz-Cyrl-UZ" sz="2400" b="1" i="1" u="sng" dirty="0">
                <a:latin typeface="Times New Roman" pitchFamily="18" charset="0"/>
                <a:cs typeface="Times New Roman" pitchFamily="18" charset="0"/>
              </a:rPr>
              <a:t>Бетта нурлари </a:t>
            </a:r>
            <a:r>
              <a:rPr lang="uz-Cyrl-UZ" sz="2000" b="1" dirty="0">
                <a:latin typeface="Times New Roman" pitchFamily="18" charset="0"/>
                <a:cs typeface="Times New Roman" pitchFamily="18" charset="0"/>
              </a:rPr>
              <a:t>радиоактив моддаларининг атом ядролари тарқатадиган электрон оқимидир. Бу нурларнинг  харакат доираси анча кенг ва ёриб кирш қобилиятига эга. Шунинг учун инсонга хавфлидир.</a:t>
            </a:r>
          </a:p>
          <a:p>
            <a:pPr algn="just">
              <a:tabLst>
                <a:tab pos="2400300" algn="l"/>
              </a:tabLst>
              <a:defRPr/>
            </a:pPr>
            <a:endParaRPr lang="ru-RU" sz="2000" b="1" dirty="0">
              <a:latin typeface="Times New Roman" pitchFamily="18" charset="0"/>
              <a:cs typeface="Times New Roman" pitchFamily="18" charset="0"/>
            </a:endParaRPr>
          </a:p>
          <a:p>
            <a:pPr algn="just" eaLnBrk="0" hangingPunct="0">
              <a:tabLst>
                <a:tab pos="2400300" algn="l"/>
              </a:tabLst>
              <a:defRPr/>
            </a:pPr>
            <a:r>
              <a:rPr lang="uz-Cyrl-UZ" sz="2000" b="1" dirty="0">
                <a:latin typeface="Times New Roman" pitchFamily="18" charset="0"/>
                <a:cs typeface="Times New Roman" pitchFamily="18" charset="0"/>
              </a:rPr>
              <a:t>      </a:t>
            </a:r>
            <a:r>
              <a:rPr lang="uz-Cyrl-UZ" sz="2400" b="1" i="1" u="sng" dirty="0">
                <a:latin typeface="Times New Roman" pitchFamily="18" charset="0"/>
                <a:cs typeface="Times New Roman" pitchFamily="18" charset="0"/>
              </a:rPr>
              <a:t>Гамма нурлари </a:t>
            </a:r>
            <a:r>
              <a:rPr lang="uz-Cyrl-UZ" sz="2000" b="1" dirty="0">
                <a:latin typeface="Times New Roman" pitchFamily="18" charset="0"/>
                <a:cs typeface="Times New Roman" pitchFamily="18" charset="0"/>
              </a:rPr>
              <a:t>ионлаш қобилияти катта бўлмасада, катта ёриб кириш қобилиятиган эга бўлиб, ядро реакциялари ва радиоактив парчаланиш натижасида вужудга келадиган юқори частотали электромагнит нурлари ҳисобланади.</a:t>
            </a:r>
          </a:p>
          <a:p>
            <a:pPr algn="just" eaLnBrk="0" hangingPunct="0">
              <a:tabLst>
                <a:tab pos="2400300" algn="l"/>
              </a:tabLst>
              <a:defRPr/>
            </a:pPr>
            <a:endParaRPr lang="ru-RU" sz="2000" b="1" dirty="0">
              <a:latin typeface="Times New Roman" pitchFamily="18" charset="0"/>
              <a:cs typeface="Times New Roman" pitchFamily="18" charset="0"/>
            </a:endParaRPr>
          </a:p>
          <a:p>
            <a:pPr algn="just" eaLnBrk="0" hangingPunct="0">
              <a:tabLst>
                <a:tab pos="2400300" algn="l"/>
              </a:tabLst>
              <a:defRPr/>
            </a:pPr>
            <a:r>
              <a:rPr lang="uz-Cyrl-UZ" sz="2000" b="1" dirty="0">
                <a:latin typeface="Times New Roman" pitchFamily="18" charset="0"/>
                <a:cs typeface="Times New Roman" pitchFamily="18" charset="0"/>
              </a:rPr>
              <a:t>      </a:t>
            </a:r>
            <a:r>
              <a:rPr lang="uz-Cyrl-UZ" sz="2400" b="1" i="1" u="sng" dirty="0">
                <a:latin typeface="Times New Roman" pitchFamily="18" charset="0"/>
                <a:cs typeface="Times New Roman" pitchFamily="18" charset="0"/>
              </a:rPr>
              <a:t>Рентген нурлари </a:t>
            </a:r>
            <a:r>
              <a:rPr lang="uz-Cyrl-UZ" sz="2000" b="1" dirty="0">
                <a:latin typeface="Times New Roman" pitchFamily="18" charset="0"/>
                <a:cs typeface="Times New Roman" pitchFamily="18" charset="0"/>
              </a:rPr>
              <a:t>моддаларни  электрон оқимлар билан  бомбардимон қилинганда ажралиб чиқадиган элекромагнит нурлардир. Бу нурларни ионланиш хусусиятлари оз бўлсада, ёриб кириш хусусияти ниҳоятда катта.</a:t>
            </a:r>
          </a:p>
        </p:txBody>
      </p:sp>
      <p:pic>
        <p:nvPicPr>
          <p:cNvPr id="55300" name="Picture 4" descr="tatu"/>
          <p:cNvPicPr>
            <a:picLocks noChangeAspect="1" noChangeArrowheads="1"/>
          </p:cNvPicPr>
          <p:nvPr/>
        </p:nvPicPr>
        <p:blipFill>
          <a:blip r:embed="rId2" cstate="print"/>
          <a:srcRect/>
          <a:stretch>
            <a:fillRect/>
          </a:stretch>
        </p:blipFill>
        <p:spPr bwMode="auto">
          <a:xfrm>
            <a:off x="8315325" y="0"/>
            <a:ext cx="828675" cy="762000"/>
          </a:xfrm>
          <a:prstGeom prst="rect">
            <a:avLst/>
          </a:prstGeom>
          <a:noFill/>
          <a:ln w="9525">
            <a:noFill/>
            <a:miter lim="800000"/>
            <a:headEnd/>
            <a:tailEnd/>
          </a:ln>
        </p:spPr>
      </p:pic>
    </p:spTree>
    <p:extLst>
      <p:ext uri="{BB962C8B-B14F-4D97-AF65-F5344CB8AC3E}">
        <p14:creationId xmlns:p14="http://schemas.microsoft.com/office/powerpoint/2010/main" xmlns="" val="54181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afterEffect">
                                  <p:stCondLst>
                                    <p:cond delay="0"/>
                                  </p:stCondLst>
                                  <p:childTnLst>
                                    <p:set>
                                      <p:cBhvr>
                                        <p:cTn id="6" dur="1" fill="hold">
                                          <p:stCondLst>
                                            <p:cond delay="0"/>
                                          </p:stCondLst>
                                        </p:cTn>
                                        <p:tgtEl>
                                          <p:spTgt spid="55300"/>
                                        </p:tgtEl>
                                        <p:attrNameLst>
                                          <p:attrName>style.visibility</p:attrName>
                                        </p:attrNameLst>
                                      </p:cBhvr>
                                      <p:to>
                                        <p:strVal val="visible"/>
                                      </p:to>
                                    </p:set>
                                    <p:anim calcmode="lin" valueType="num">
                                      <p:cBhvr>
                                        <p:cTn id="7" dur="5000" fill="hold"/>
                                        <p:tgtEl>
                                          <p:spTgt spid="55300"/>
                                        </p:tgtEl>
                                        <p:attrNameLst>
                                          <p:attrName>ppt_w</p:attrName>
                                        </p:attrNameLst>
                                      </p:cBhvr>
                                      <p:tavLst>
                                        <p:tav tm="0" fmla="#ppt_w*sin(2.5*pi*$)">
                                          <p:val>
                                            <p:fltVal val="0"/>
                                          </p:val>
                                        </p:tav>
                                        <p:tav tm="100000">
                                          <p:val>
                                            <p:fltVal val="1"/>
                                          </p:val>
                                        </p:tav>
                                      </p:tavLst>
                                    </p:anim>
                                    <p:anim calcmode="lin" valueType="num">
                                      <p:cBhvr>
                                        <p:cTn id="8" dur="5000" fill="hold"/>
                                        <p:tgtEl>
                                          <p:spTgt spid="55300"/>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48129">
                                            <p:txEl>
                                              <p:pRg st="0" end="0"/>
                                            </p:txEl>
                                          </p:spTgt>
                                        </p:tgtEl>
                                        <p:attrNameLst>
                                          <p:attrName>style.visibility</p:attrName>
                                        </p:attrNameLst>
                                      </p:cBhvr>
                                      <p:to>
                                        <p:strVal val="visible"/>
                                      </p:to>
                                    </p:set>
                                    <p:anim calcmode="discrete" valueType="clr">
                                      <p:cBhvr override="childStyle">
                                        <p:cTn id="12" dur="80"/>
                                        <p:tgtEl>
                                          <p:spTgt spid="4812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812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4812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48129">
                                            <p:txEl>
                                              <p:pRg st="2" end="2"/>
                                            </p:txEl>
                                          </p:spTgt>
                                        </p:tgtEl>
                                        <p:attrNameLst>
                                          <p:attrName>style.visibility</p:attrName>
                                        </p:attrNameLst>
                                      </p:cBhvr>
                                      <p:to>
                                        <p:strVal val="visible"/>
                                      </p:to>
                                    </p:set>
                                    <p:anim calcmode="discrete" valueType="clr">
                                      <p:cBhvr override="childStyle">
                                        <p:cTn id="19" dur="80"/>
                                        <p:tgtEl>
                                          <p:spTgt spid="4812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48129">
                                            <p:txEl>
                                              <p:pRg st="2" end="2"/>
                                            </p:txEl>
                                          </p:spTgt>
                                        </p:tgtEl>
                                        <p:attrNameLst>
                                          <p:attrName>fillcolor</p:attrName>
                                        </p:attrNameLst>
                                      </p:cBhvr>
                                      <p:tavLst>
                                        <p:tav tm="0">
                                          <p:val>
                                            <p:clrVal>
                                              <a:schemeClr val="accent2"/>
                                            </p:clrVal>
                                          </p:val>
                                        </p:tav>
                                        <p:tav tm="50000">
                                          <p:val>
                                            <p:clrVal>
                                              <a:schemeClr val="hlink"/>
                                            </p:clrVal>
                                          </p:val>
                                        </p:tav>
                                      </p:tavLst>
                                    </p:anim>
                                    <p:set>
                                      <p:cBhvr>
                                        <p:cTn id="21" dur="80"/>
                                        <p:tgtEl>
                                          <p:spTgt spid="48129">
                                            <p:txEl>
                                              <p:pRg st="2" end="2"/>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48130">
                                            <p:txEl>
                                              <p:pRg st="0" end="0"/>
                                            </p:txEl>
                                          </p:spTgt>
                                        </p:tgtEl>
                                        <p:attrNameLst>
                                          <p:attrName>style.visibility</p:attrName>
                                        </p:attrNameLst>
                                      </p:cBhvr>
                                      <p:to>
                                        <p:strVal val="visible"/>
                                      </p:to>
                                    </p:set>
                                    <p:anim calcmode="discrete" valueType="clr">
                                      <p:cBhvr override="childStyle">
                                        <p:cTn id="26" dur="80"/>
                                        <p:tgtEl>
                                          <p:spTgt spid="481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48130">
                                            <p:txEl>
                                              <p:pRg st="0" end="0"/>
                                            </p:txEl>
                                          </p:spTgt>
                                        </p:tgtEl>
                                        <p:attrNameLst>
                                          <p:attrName>fillcolor</p:attrName>
                                        </p:attrNameLst>
                                      </p:cBhvr>
                                      <p:tavLst>
                                        <p:tav tm="0">
                                          <p:val>
                                            <p:clrVal>
                                              <a:schemeClr val="accent2"/>
                                            </p:clrVal>
                                          </p:val>
                                        </p:tav>
                                        <p:tav tm="50000">
                                          <p:val>
                                            <p:clrVal>
                                              <a:schemeClr val="hlink"/>
                                            </p:clrVal>
                                          </p:val>
                                        </p:tav>
                                      </p:tavLst>
                                    </p:anim>
                                    <p:set>
                                      <p:cBhvr>
                                        <p:cTn id="28" dur="80"/>
                                        <p:tgtEl>
                                          <p:spTgt spid="48130">
                                            <p:txEl>
                                              <p:pRg st="0" end="0"/>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48130">
                                            <p:txEl>
                                              <p:pRg st="2" end="2"/>
                                            </p:txEl>
                                          </p:spTgt>
                                        </p:tgtEl>
                                        <p:attrNameLst>
                                          <p:attrName>style.visibility</p:attrName>
                                        </p:attrNameLst>
                                      </p:cBhvr>
                                      <p:to>
                                        <p:strVal val="visible"/>
                                      </p:to>
                                    </p:set>
                                    <p:anim calcmode="discrete" valueType="clr">
                                      <p:cBhvr override="childStyle">
                                        <p:cTn id="33" dur="80"/>
                                        <p:tgtEl>
                                          <p:spTgt spid="4813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48130">
                                            <p:txEl>
                                              <p:pRg st="2" end="2"/>
                                            </p:txEl>
                                          </p:spTgt>
                                        </p:tgtEl>
                                        <p:attrNameLst>
                                          <p:attrName>fillcolor</p:attrName>
                                        </p:attrNameLst>
                                      </p:cBhvr>
                                      <p:tavLst>
                                        <p:tav tm="0">
                                          <p:val>
                                            <p:clrVal>
                                              <a:schemeClr val="accent2"/>
                                            </p:clrVal>
                                          </p:val>
                                        </p:tav>
                                        <p:tav tm="50000">
                                          <p:val>
                                            <p:clrVal>
                                              <a:schemeClr val="hlink"/>
                                            </p:clrVal>
                                          </p:val>
                                        </p:tav>
                                      </p:tavLst>
                                    </p:anim>
                                    <p:set>
                                      <p:cBhvr>
                                        <p:cTn id="35" dur="80"/>
                                        <p:tgtEl>
                                          <p:spTgt spid="48130">
                                            <p:txEl>
                                              <p:pRg st="2" end="2"/>
                                            </p:txEl>
                                          </p:spTgt>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nodeType="clickEffect">
                                  <p:stCondLst>
                                    <p:cond delay="0"/>
                                  </p:stCondLst>
                                  <p:iterate type="lt">
                                    <p:tmPct val="50000"/>
                                  </p:iterate>
                                  <p:childTnLst>
                                    <p:set>
                                      <p:cBhvr>
                                        <p:cTn id="39" dur="1" fill="hold">
                                          <p:stCondLst>
                                            <p:cond delay="0"/>
                                          </p:stCondLst>
                                        </p:cTn>
                                        <p:tgtEl>
                                          <p:spTgt spid="48130">
                                            <p:txEl>
                                              <p:pRg st="4" end="4"/>
                                            </p:txEl>
                                          </p:spTgt>
                                        </p:tgtEl>
                                        <p:attrNameLst>
                                          <p:attrName>style.visibility</p:attrName>
                                        </p:attrNameLst>
                                      </p:cBhvr>
                                      <p:to>
                                        <p:strVal val="visible"/>
                                      </p:to>
                                    </p:set>
                                    <p:anim calcmode="discrete" valueType="clr">
                                      <p:cBhvr override="childStyle">
                                        <p:cTn id="40" dur="80"/>
                                        <p:tgtEl>
                                          <p:spTgt spid="48130">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48130">
                                            <p:txEl>
                                              <p:pRg st="4" end="4"/>
                                            </p:txEl>
                                          </p:spTgt>
                                        </p:tgtEl>
                                        <p:attrNameLst>
                                          <p:attrName>fillcolor</p:attrName>
                                        </p:attrNameLst>
                                      </p:cBhvr>
                                      <p:tavLst>
                                        <p:tav tm="0">
                                          <p:val>
                                            <p:clrVal>
                                              <a:schemeClr val="accent2"/>
                                            </p:clrVal>
                                          </p:val>
                                        </p:tav>
                                        <p:tav tm="50000">
                                          <p:val>
                                            <p:clrVal>
                                              <a:schemeClr val="hlink"/>
                                            </p:clrVal>
                                          </p:val>
                                        </p:tav>
                                      </p:tavLst>
                                    </p:anim>
                                    <p:set>
                                      <p:cBhvr>
                                        <p:cTn id="42" dur="80"/>
                                        <p:tgtEl>
                                          <p:spTgt spid="48130">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0" y="260350"/>
            <a:ext cx="9144000" cy="2616101"/>
          </a:xfrm>
          <a:prstGeom prst="rect">
            <a:avLst/>
          </a:prstGeom>
          <a:noFill/>
          <a:ln w="9525">
            <a:noFill/>
            <a:miter lim="800000"/>
            <a:headEnd/>
            <a:tailEnd/>
          </a:ln>
          <a:effectLst/>
        </p:spPr>
        <p:txBody>
          <a:bodyPr anchor="ctr">
            <a:spAutoFit/>
          </a:bodyPr>
          <a:lstStyle/>
          <a:p>
            <a:pPr algn="just">
              <a:tabLst>
                <a:tab pos="360363" algn="l"/>
              </a:tabLst>
              <a:defRPr/>
            </a:pPr>
            <a:r>
              <a:rPr lang="uz-Cyrl-UZ" sz="2000" b="1" dirty="0">
                <a:latin typeface="Times New Roman" pitchFamily="18" charset="0"/>
                <a:cs typeface="Times New Roman" pitchFamily="18" charset="0"/>
              </a:rPr>
              <a:t>	</a:t>
            </a:r>
            <a:r>
              <a:rPr lang="uz-Cyrl-UZ" sz="2400" b="1" i="1" u="sng" dirty="0">
                <a:latin typeface="Times New Roman" pitchFamily="18" charset="0"/>
                <a:cs typeface="Times New Roman" pitchFamily="18" charset="0"/>
              </a:rPr>
              <a:t>Нурланиш нормалари. </a:t>
            </a:r>
            <a:r>
              <a:rPr lang="uz-Cyrl-UZ" sz="2000" b="1" dirty="0">
                <a:latin typeface="Times New Roman" pitchFamily="18" charset="0"/>
                <a:cs typeface="Times New Roman" pitchFamily="18" charset="0"/>
              </a:rPr>
              <a:t>Ишчиларни ва  бошқа ишлар билан радиоактив зоналарда шуғулланаётган ва яшаётган шахсларнинг  хавфсизлигини таъминлашнинг асосий воситалари, хавфсиз оралиқ масофалари билан таъминлаш, нурланиш вақтини камайтириш, умумий мухофаза воситалари ва шахсий мухофаза востиларидан фойдаланишдир. </a:t>
            </a:r>
            <a:endParaRPr lang="ru-RU" sz="2000" b="1" dirty="0">
              <a:latin typeface="Times New Roman" pitchFamily="18" charset="0"/>
              <a:cs typeface="Times New Roman" pitchFamily="18" charset="0"/>
            </a:endParaRPr>
          </a:p>
          <a:p>
            <a:pPr algn="just" eaLnBrk="0" hangingPunct="0">
              <a:tabLst>
                <a:tab pos="360363" algn="l"/>
              </a:tabLst>
              <a:defRPr/>
            </a:pPr>
            <a:r>
              <a:rPr lang="uz-Cyrl-UZ" sz="2000" b="1" dirty="0">
                <a:latin typeface="Times New Roman" pitchFamily="18" charset="0"/>
                <a:cs typeface="Times New Roman" pitchFamily="18" charset="0"/>
              </a:rPr>
              <a:t>       Асосий нормалловчи хужжатлар “Радиоактив хавфсизлик нормалари”, “Радиоактив ва бошқа ионлашган нурланиш манбалари билан ишловчилар учун асосий санитария коидалари”. </a:t>
            </a:r>
            <a:endParaRPr lang="ru-RU" sz="2000" b="1" dirty="0">
              <a:latin typeface="Times New Roman" pitchFamily="18" charset="0"/>
              <a:cs typeface="Times New Roman" pitchFamily="18" charset="0"/>
            </a:endParaRPr>
          </a:p>
        </p:txBody>
      </p:sp>
      <p:sp>
        <p:nvSpPr>
          <p:cNvPr id="5" name="Прямоугольник 4"/>
          <p:cNvSpPr/>
          <p:nvPr/>
        </p:nvSpPr>
        <p:spPr>
          <a:xfrm>
            <a:off x="428596" y="2786058"/>
            <a:ext cx="7524750" cy="1739900"/>
          </a:xfrm>
          <a:prstGeom prst="rect">
            <a:avLst/>
          </a:prstGeom>
        </p:spPr>
        <p:txBody>
          <a:bodyPr>
            <a:spAutoFit/>
          </a:bodyPr>
          <a:lstStyle/>
          <a:p>
            <a:pPr algn="just" eaLnBrk="0" hangingPunct="0">
              <a:tabLst>
                <a:tab pos="2400300" algn="l"/>
              </a:tabLst>
              <a:defRPr/>
            </a:pPr>
            <a:r>
              <a:rPr lang="uz-Cyrl-UZ" b="1" i="1" u="sng" dirty="0">
                <a:latin typeface="Times New Roman" pitchFamily="18" charset="0"/>
                <a:cs typeface="Times New Roman" pitchFamily="18" charset="0"/>
              </a:rPr>
              <a:t>А тоифаси:</a:t>
            </a:r>
            <a:r>
              <a:rPr lang="uz-Cyrl-UZ" b="1" dirty="0">
                <a:latin typeface="Times New Roman" pitchFamily="18" charset="0"/>
                <a:cs typeface="Times New Roman" pitchFamily="18" charset="0"/>
              </a:rPr>
              <a:t> ионли нурланиш манбаларида меҳнат қилганликлари сабабли, нурланиш таъсирига дучор бўлиши мумкин бўлган шахслар.</a:t>
            </a:r>
            <a:endParaRPr lang="ru-RU" b="1" dirty="0">
              <a:latin typeface="Times New Roman" pitchFamily="18" charset="0"/>
              <a:cs typeface="Times New Roman" pitchFamily="18" charset="0"/>
            </a:endParaRPr>
          </a:p>
          <a:p>
            <a:pPr algn="just" eaLnBrk="0" hangingPunct="0">
              <a:tabLst>
                <a:tab pos="2400300" algn="l"/>
              </a:tabLst>
              <a:defRPr/>
            </a:pPr>
            <a:r>
              <a:rPr lang="uz-Cyrl-UZ" b="1" i="1" u="sng" dirty="0">
                <a:latin typeface="Times New Roman" pitchFamily="18" charset="0"/>
                <a:cs typeface="Times New Roman" pitchFamily="18" charset="0"/>
              </a:rPr>
              <a:t>Б тоифаси:</a:t>
            </a:r>
            <a:r>
              <a:rPr lang="uz-Cyrl-UZ" b="1" dirty="0">
                <a:latin typeface="Times New Roman" pitchFamily="18" charset="0"/>
                <a:cs typeface="Times New Roman" pitchFamily="18" charset="0"/>
              </a:rPr>
              <a:t> нурланиш билан иш олиб борадиган саноат корхоналари жойлашган жойда ёки унга яқин зоналарда яшовчи шахслар.</a:t>
            </a:r>
            <a:endParaRPr lang="ru-RU" b="1" dirty="0">
              <a:latin typeface="Times New Roman" pitchFamily="18" charset="0"/>
              <a:cs typeface="Times New Roman" pitchFamily="18" charset="0"/>
            </a:endParaRPr>
          </a:p>
          <a:p>
            <a:pPr algn="just" eaLnBrk="0" hangingPunct="0">
              <a:tabLst>
                <a:tab pos="2400300" algn="l"/>
              </a:tabLst>
              <a:defRPr/>
            </a:pPr>
            <a:r>
              <a:rPr lang="ru-RU" b="1" i="1" u="sng" dirty="0">
                <a:latin typeface="Times New Roman" pitchFamily="18" charset="0"/>
                <a:cs typeface="Times New Roman" pitchFamily="18" charset="0"/>
              </a:rPr>
              <a:t>В </a:t>
            </a:r>
            <a:r>
              <a:rPr lang="ru-RU" b="1" i="1" u="sng" dirty="0" err="1">
                <a:latin typeface="Times New Roman" pitchFamily="18" charset="0"/>
                <a:cs typeface="Times New Roman" pitchFamily="18" charset="0"/>
              </a:rPr>
              <a:t>тоифаси</a:t>
            </a:r>
            <a:r>
              <a:rPr lang="ru-RU" b="1" i="1" u="sng" dirty="0">
                <a:latin typeface="Times New Roman" pitchFamily="18" charset="0"/>
                <a:cs typeface="Times New Roman" pitchFamily="18" charset="0"/>
              </a:rPr>
              <a:t>:</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мамлакатнинг</a:t>
            </a:r>
            <a:r>
              <a:rPr lang="ru-RU" b="1" dirty="0">
                <a:latin typeface="Times New Roman" pitchFamily="18" charset="0"/>
                <a:cs typeface="Times New Roman" pitchFamily="18" charset="0"/>
              </a:rPr>
              <a:t>  </a:t>
            </a:r>
            <a:r>
              <a:rPr lang="uz-Cyrl-UZ" b="1" dirty="0">
                <a:latin typeface="Times New Roman" pitchFamily="18" charset="0"/>
                <a:cs typeface="Times New Roman" pitchFamily="18" charset="0"/>
              </a:rPr>
              <a:t>ҳ</a:t>
            </a:r>
            <a:r>
              <a:rPr lang="ru-RU" b="1" dirty="0" err="1">
                <a:latin typeface="Times New Roman" pitchFamily="18" charset="0"/>
                <a:cs typeface="Times New Roman" pitchFamily="18" charset="0"/>
              </a:rPr>
              <a:t>амма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ахолиси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яшаш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пунктлари</a:t>
            </a:r>
            <a:r>
              <a:rPr lang="ru-RU" b="1" dirty="0">
                <a:latin typeface="Times New Roman" pitchFamily="18" charset="0"/>
                <a:cs typeface="Times New Roman" pitchFamily="18" charset="0"/>
              </a:rPr>
              <a:t>.</a:t>
            </a:r>
          </a:p>
          <a:p>
            <a:pPr algn="just" eaLnBrk="0" hangingPunct="0">
              <a:tabLst>
                <a:tab pos="2400300" algn="l"/>
              </a:tabLst>
              <a:defRPr/>
            </a:pPr>
            <a:r>
              <a:rPr lang="ru-RU" b="1" dirty="0">
                <a:latin typeface="Times New Roman" pitchFamily="18" charset="0"/>
                <a:cs typeface="Times New Roman" pitchFamily="18" charset="0"/>
              </a:rPr>
              <a:t>   </a:t>
            </a:r>
            <a:r>
              <a:rPr lang="uz-Cyrl-UZ" b="1" dirty="0">
                <a:latin typeface="Times New Roman" pitchFamily="18" charset="0"/>
                <a:cs typeface="Times New Roman" pitchFamily="18" charset="0"/>
              </a:rPr>
              <a:t>    </a:t>
            </a:r>
            <a:endParaRPr lang="ru-RU" b="1" dirty="0">
              <a:latin typeface="Times New Roman" pitchFamily="18" charset="0"/>
              <a:cs typeface="Times New Roman" pitchFamily="18" charset="0"/>
            </a:endParaRPr>
          </a:p>
        </p:txBody>
      </p:sp>
      <p:graphicFrame>
        <p:nvGraphicFramePr>
          <p:cNvPr id="56352" name="Group 32"/>
          <p:cNvGraphicFramePr>
            <a:graphicFrameLocks noGrp="1"/>
          </p:cNvGraphicFramePr>
          <p:nvPr/>
        </p:nvGraphicFramePr>
        <p:xfrm>
          <a:off x="71438" y="4365625"/>
          <a:ext cx="8929687" cy="2076450"/>
        </p:xfrm>
        <a:graphic>
          <a:graphicData uri="http://schemas.openxmlformats.org/drawingml/2006/table">
            <a:tbl>
              <a:tblPr/>
              <a:tblGrid>
                <a:gridCol w="2790825"/>
                <a:gridCol w="1743075"/>
                <a:gridCol w="2424112"/>
                <a:gridCol w="1971675"/>
              </a:tblGrid>
              <a:tr h="83185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dirty="0" err="1" smtClean="0">
                          <a:ln>
                            <a:noFill/>
                          </a:ln>
                          <a:solidFill>
                            <a:schemeClr val="tx1"/>
                          </a:solidFill>
                          <a:effectLst/>
                          <a:latin typeface="Times New Roman" pitchFamily="18" charset="0"/>
                          <a:cs typeface="Times New Roman" pitchFamily="18" charset="0"/>
                        </a:rPr>
                        <a:t>Нурланиш</a:t>
                      </a:r>
                      <a:r>
                        <a:rPr kumimoji="0" lang="ru-RU" sz="2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200" b="1" i="0" u="none" strike="noStrike" cap="none" normalizeH="0" baseline="0" dirty="0" err="1" smtClean="0">
                          <a:ln>
                            <a:noFill/>
                          </a:ln>
                          <a:solidFill>
                            <a:schemeClr val="tx1"/>
                          </a:solidFill>
                          <a:effectLst/>
                          <a:latin typeface="Times New Roman" pitchFamily="18" charset="0"/>
                          <a:cs typeface="Times New Roman" pitchFamily="18" charset="0"/>
                        </a:rPr>
                        <a:t>таъсиридаги</a:t>
                      </a:r>
                      <a:r>
                        <a:rPr kumimoji="0" lang="ru-RU" sz="2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200" b="1" i="0" u="none" strike="noStrike" cap="none" normalizeH="0" baseline="0" dirty="0" err="1" smtClean="0">
                          <a:ln>
                            <a:noFill/>
                          </a:ln>
                          <a:solidFill>
                            <a:schemeClr val="tx1"/>
                          </a:solidFill>
                          <a:effectLst/>
                          <a:latin typeface="Times New Roman" pitchFamily="18" charset="0"/>
                          <a:cs typeface="Times New Roman" pitchFamily="18" charset="0"/>
                        </a:rPr>
                        <a:t>кишилар</a:t>
                      </a:r>
                      <a:r>
                        <a:rPr kumimoji="0" lang="ru-RU" sz="2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200" b="1" i="0" u="none" strike="noStrike" cap="none" normalizeH="0" baseline="0" dirty="0" err="1" smtClean="0">
                          <a:ln>
                            <a:noFill/>
                          </a:ln>
                          <a:solidFill>
                            <a:schemeClr val="tx1"/>
                          </a:solidFill>
                          <a:effectLst/>
                          <a:latin typeface="Times New Roman" pitchFamily="18" charset="0"/>
                          <a:cs typeface="Times New Roman" pitchFamily="18" charset="0"/>
                        </a:rPr>
                        <a:t>тоифаси</a:t>
                      </a:r>
                      <a:endParaRPr kumimoji="0" lang="ru-RU" sz="22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FFCC"/>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Й</a:t>
                      </a:r>
                      <a:r>
                        <a:rPr kumimoji="0" lang="uz-Cyrl-UZ" sz="2200" b="1" i="0" u="none" strike="noStrike" cap="none" normalizeH="0" baseline="0" smtClean="0">
                          <a:ln>
                            <a:noFill/>
                          </a:ln>
                          <a:solidFill>
                            <a:schemeClr val="tx1"/>
                          </a:solidFill>
                          <a:effectLst/>
                          <a:latin typeface="Times New Roman" pitchFamily="18" charset="0"/>
                          <a:cs typeface="Times New Roman" pitchFamily="18" charset="0"/>
                        </a:rPr>
                        <a:t>ў</a:t>
                      </a: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л </a:t>
                      </a:r>
                      <a:r>
                        <a:rPr kumimoji="0" lang="uz-Cyrl-UZ" sz="2200" b="1" i="0" u="none" strike="noStrike" cap="none" normalizeH="0" baseline="0" smtClean="0">
                          <a:ln>
                            <a:noFill/>
                          </a:ln>
                          <a:solidFill>
                            <a:schemeClr val="tx1"/>
                          </a:solidFill>
                          <a:effectLst/>
                          <a:latin typeface="Times New Roman" pitchFamily="18" charset="0"/>
                          <a:cs typeface="Times New Roman" pitchFamily="18" charset="0"/>
                        </a:rPr>
                        <a:t>қў</a:t>
                      </a: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йилиш мумкин б</a:t>
                      </a:r>
                      <a:r>
                        <a:rPr kumimoji="0" lang="uz-Cyrl-UZ" sz="2200" b="1" i="0" u="none" strike="noStrike" cap="none" normalizeH="0" baseline="0" smtClean="0">
                          <a:ln>
                            <a:noFill/>
                          </a:ln>
                          <a:solidFill>
                            <a:schemeClr val="tx1"/>
                          </a:solidFill>
                          <a:effectLst/>
                          <a:latin typeface="Times New Roman" pitchFamily="18" charset="0"/>
                          <a:cs typeface="Times New Roman" pitchFamily="18" charset="0"/>
                        </a:rPr>
                        <a:t>ў</a:t>
                      </a: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лган доза (йилига бэр </a:t>
                      </a:r>
                      <a:r>
                        <a:rPr kumimoji="0" lang="uz-Cyrl-UZ" sz="2200" b="1" i="0" u="none" strike="noStrike" cap="none" normalizeH="0" baseline="0" smtClean="0">
                          <a:ln>
                            <a:noFill/>
                          </a:ln>
                          <a:solidFill>
                            <a:schemeClr val="tx1"/>
                          </a:solidFill>
                          <a:effectLst/>
                          <a:latin typeface="Times New Roman" pitchFamily="18" charset="0"/>
                          <a:cs typeface="Times New Roman" pitchFamily="18" charset="0"/>
                        </a:rPr>
                        <a:t>ҳ</a:t>
                      </a: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исобида, хавфли аъзолар гурухлари учун)</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c hMerge="1">
                  <a:txBody>
                    <a:bodyPr/>
                    <a:lstStyle/>
                    <a:p>
                      <a:endParaRPr lang="ru-RU"/>
                    </a:p>
                  </a:txBody>
                  <a:tcPr/>
                </a:tc>
                <a:tc hMerge="1">
                  <a:txBody>
                    <a:bodyPr/>
                    <a:lstStyle/>
                    <a:p>
                      <a:endParaRPr lang="ru-RU"/>
                    </a:p>
                  </a:txBody>
                  <a:tcPr/>
                </a:tc>
              </a:tr>
              <a:tr h="412750">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en-US" sz="2200" b="1" i="0" u="none" strike="noStrike" cap="none" normalizeH="0" baseline="0" smtClean="0">
                          <a:ln>
                            <a:noFill/>
                          </a:ln>
                          <a:solidFill>
                            <a:schemeClr val="tx1"/>
                          </a:solidFill>
                          <a:effectLst/>
                          <a:latin typeface="Times New Roman" pitchFamily="18" charset="0"/>
                          <a:cs typeface="Times New Roman" pitchFamily="18" charset="0"/>
                        </a:rPr>
                        <a:t>I</a:t>
                      </a:r>
                      <a:endParaRPr kumimoji="0" lang="ru-RU" sz="22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en-US" sz="2200" b="1" i="0" u="none" strike="noStrike" cap="none" normalizeH="0" baseline="0" smtClean="0">
                          <a:ln>
                            <a:noFill/>
                          </a:ln>
                          <a:solidFill>
                            <a:schemeClr val="tx1"/>
                          </a:solidFill>
                          <a:effectLst/>
                          <a:latin typeface="Times New Roman" pitchFamily="18" charset="0"/>
                          <a:cs typeface="Times New Roman" pitchFamily="18" charset="0"/>
                        </a:rPr>
                        <a:t>II</a:t>
                      </a:r>
                      <a:endParaRPr kumimoji="0" lang="ru-RU" sz="22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en-US" sz="2200" b="1" i="0" u="none" strike="noStrike" cap="none" normalizeH="0" baseline="0" smtClean="0">
                          <a:ln>
                            <a:noFill/>
                          </a:ln>
                          <a:solidFill>
                            <a:schemeClr val="tx1"/>
                          </a:solidFill>
                          <a:effectLst/>
                          <a:latin typeface="Times New Roman" pitchFamily="18" charset="0"/>
                          <a:cs typeface="Times New Roman" pitchFamily="18" charset="0"/>
                        </a:rPr>
                        <a:t>III</a:t>
                      </a:r>
                      <a:endParaRPr kumimoji="0" lang="ru-RU" sz="22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FF"/>
                    </a:solidFill>
                  </a:tcPr>
                </a:tc>
              </a:tr>
              <a:tr h="4159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А</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5</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15</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30</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FF"/>
                    </a:solidFill>
                  </a:tcPr>
                </a:tc>
              </a:tr>
              <a:tr h="415925">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Б</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0.5</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1.5</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dirty="0" smtClean="0">
                          <a:ln>
                            <a:noFill/>
                          </a:ln>
                          <a:solidFill>
                            <a:schemeClr val="tx1"/>
                          </a:solidFill>
                          <a:effectLst/>
                          <a:latin typeface="Times New Roman" pitchFamily="18" charset="0"/>
                          <a:cs typeface="Times New Roman" pitchFamily="18" charset="0"/>
                        </a:rPr>
                        <a:t>3</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FF"/>
                    </a:solidFill>
                  </a:tcPr>
                </a:tc>
              </a:tr>
            </a:tbl>
          </a:graphicData>
        </a:graphic>
      </p:graphicFrame>
    </p:spTree>
    <p:extLst>
      <p:ext uri="{BB962C8B-B14F-4D97-AF65-F5344CB8AC3E}">
        <p14:creationId xmlns:p14="http://schemas.microsoft.com/office/powerpoint/2010/main" xmlns="" val="326079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49153">
                                            <p:txEl>
                                              <p:pRg st="0" end="0"/>
                                            </p:txEl>
                                          </p:spTgt>
                                        </p:tgtEl>
                                        <p:attrNameLst>
                                          <p:attrName>style.visibility</p:attrName>
                                        </p:attrNameLst>
                                      </p:cBhvr>
                                      <p:to>
                                        <p:strVal val="visible"/>
                                      </p:to>
                                    </p:set>
                                    <p:anim calcmode="discrete" valueType="clr">
                                      <p:cBhvr override="childStyle">
                                        <p:cTn id="7" dur="80"/>
                                        <p:tgtEl>
                                          <p:spTgt spid="4915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915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9153">
                                            <p:txEl>
                                              <p:pRg st="0" end="0"/>
                                            </p:txEl>
                                          </p:spTgt>
                                        </p:tgtEl>
                                        <p:attrNameLst>
                                          <p:attrName>fill.type</p:attrName>
                                        </p:attrNameLst>
                                      </p:cBhvr>
                                      <p:to>
                                        <p:strVal val="solid"/>
                                      </p:to>
                                    </p:set>
                                  </p:childTnLst>
                                </p:cTn>
                              </p:par>
                            </p:childTnLst>
                          </p:cTn>
                        </p:par>
                        <p:par>
                          <p:cTn id="10" fill="hold">
                            <p:stCondLst>
                              <p:cond delay="1088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49153">
                                            <p:txEl>
                                              <p:pRg st="1" end="1"/>
                                            </p:txEl>
                                          </p:spTgt>
                                        </p:tgtEl>
                                        <p:attrNameLst>
                                          <p:attrName>style.visibility</p:attrName>
                                        </p:attrNameLst>
                                      </p:cBhvr>
                                      <p:to>
                                        <p:strVal val="visible"/>
                                      </p:to>
                                    </p:set>
                                    <p:anim calcmode="discrete" valueType="clr">
                                      <p:cBhvr override="childStyle">
                                        <p:cTn id="13" dur="80"/>
                                        <p:tgtEl>
                                          <p:spTgt spid="4915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49153">
                                            <p:txEl>
                                              <p:pRg st="1" end="1"/>
                                            </p:txEl>
                                          </p:spTgt>
                                        </p:tgtEl>
                                        <p:attrNameLst>
                                          <p:attrName>fillcolor</p:attrName>
                                        </p:attrNameLst>
                                      </p:cBhvr>
                                      <p:tavLst>
                                        <p:tav tm="0">
                                          <p:val>
                                            <p:clrVal>
                                              <a:schemeClr val="accent2"/>
                                            </p:clrVal>
                                          </p:val>
                                        </p:tav>
                                        <p:tav tm="50000">
                                          <p:val>
                                            <p:clrVal>
                                              <a:schemeClr val="hlink"/>
                                            </p:clrVal>
                                          </p:val>
                                        </p:tav>
                                      </p:tavLst>
                                    </p:anim>
                                    <p:set>
                                      <p:cBhvr>
                                        <p:cTn id="15" dur="80"/>
                                        <p:tgtEl>
                                          <p:spTgt spid="49153">
                                            <p:txEl>
                                              <p:pRg st="1" end="1"/>
                                            </p:txEl>
                                          </p:spTgt>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nodeType="clickEffect">
                                  <p:stCondLst>
                                    <p:cond delay="0"/>
                                  </p:stCondLst>
                                  <p:iterate type="lt">
                                    <p:tmPct val="50000"/>
                                  </p:iterate>
                                  <p:childTnLst>
                                    <p:set>
                                      <p:cBhvr>
                                        <p:cTn id="19" dur="1" fill="hold">
                                          <p:stCondLst>
                                            <p:cond delay="0"/>
                                          </p:stCondLst>
                                        </p:cTn>
                                        <p:tgtEl>
                                          <p:spTgt spid="5">
                                            <p:txEl>
                                              <p:pRg st="0" end="0"/>
                                            </p:txEl>
                                          </p:spTgt>
                                        </p:tgtEl>
                                        <p:attrNameLst>
                                          <p:attrName>style.visibility</p:attrName>
                                        </p:attrNameLst>
                                      </p:cBhvr>
                                      <p:to>
                                        <p:strVal val="visible"/>
                                      </p:to>
                                    </p:set>
                                    <p:anim calcmode="discrete" valueType="clr">
                                      <p:cBhvr override="childStyle">
                                        <p:cTn id="20" dur="80"/>
                                        <p:tgtEl>
                                          <p:spTgt spid="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5">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5">
                                            <p:txEl>
                                              <p:pRg st="0" end="0"/>
                                            </p:txEl>
                                          </p:spTgt>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nodeType="clickEffect">
                                  <p:stCondLst>
                                    <p:cond delay="0"/>
                                  </p:stCondLst>
                                  <p:iterate type="lt">
                                    <p:tmPct val="50000"/>
                                  </p:iterate>
                                  <p:childTnLst>
                                    <p:set>
                                      <p:cBhvr>
                                        <p:cTn id="26" dur="1" fill="hold">
                                          <p:stCondLst>
                                            <p:cond delay="0"/>
                                          </p:stCondLst>
                                        </p:cTn>
                                        <p:tgtEl>
                                          <p:spTgt spid="5">
                                            <p:txEl>
                                              <p:pRg st="1" end="1"/>
                                            </p:txEl>
                                          </p:spTgt>
                                        </p:tgtEl>
                                        <p:attrNameLst>
                                          <p:attrName>style.visibility</p:attrName>
                                        </p:attrNameLst>
                                      </p:cBhvr>
                                      <p:to>
                                        <p:strVal val="visible"/>
                                      </p:to>
                                    </p:set>
                                    <p:anim calcmode="discrete" valueType="clr">
                                      <p:cBhvr override="childStyle">
                                        <p:cTn id="27" dur="80"/>
                                        <p:tgtEl>
                                          <p:spTgt spid="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5">
                                            <p:txEl>
                                              <p:pRg st="1" end="1"/>
                                            </p:txEl>
                                          </p:spTgt>
                                        </p:tgtEl>
                                        <p:attrNameLst>
                                          <p:attrName>fillcolor</p:attrName>
                                        </p:attrNameLst>
                                      </p:cBhvr>
                                      <p:tavLst>
                                        <p:tav tm="0">
                                          <p:val>
                                            <p:clrVal>
                                              <a:schemeClr val="accent2"/>
                                            </p:clrVal>
                                          </p:val>
                                        </p:tav>
                                        <p:tav tm="50000">
                                          <p:val>
                                            <p:clrVal>
                                              <a:schemeClr val="hlink"/>
                                            </p:clrVal>
                                          </p:val>
                                        </p:tav>
                                      </p:tavLst>
                                    </p:anim>
                                    <p:set>
                                      <p:cBhvr>
                                        <p:cTn id="29" dur="80"/>
                                        <p:tgtEl>
                                          <p:spTgt spid="5">
                                            <p:txEl>
                                              <p:pRg st="1" end="1"/>
                                            </p:txEl>
                                          </p:spTgt>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nodeType="clickEffect">
                                  <p:stCondLst>
                                    <p:cond delay="0"/>
                                  </p:stCondLst>
                                  <p:iterate type="lt">
                                    <p:tmPct val="50000"/>
                                  </p:iterate>
                                  <p:childTnLst>
                                    <p:set>
                                      <p:cBhvr>
                                        <p:cTn id="33" dur="1" fill="hold">
                                          <p:stCondLst>
                                            <p:cond delay="0"/>
                                          </p:stCondLst>
                                        </p:cTn>
                                        <p:tgtEl>
                                          <p:spTgt spid="5">
                                            <p:txEl>
                                              <p:pRg st="2" end="2"/>
                                            </p:txEl>
                                          </p:spTgt>
                                        </p:tgtEl>
                                        <p:attrNameLst>
                                          <p:attrName>style.visibility</p:attrName>
                                        </p:attrNameLst>
                                      </p:cBhvr>
                                      <p:to>
                                        <p:strVal val="visible"/>
                                      </p:to>
                                    </p:set>
                                    <p:anim calcmode="discrete" valueType="clr">
                                      <p:cBhvr override="childStyle">
                                        <p:cTn id="34" dur="80"/>
                                        <p:tgtEl>
                                          <p:spTgt spid="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5">
                                            <p:txEl>
                                              <p:pRg st="2" end="2"/>
                                            </p:txEl>
                                          </p:spTgt>
                                        </p:tgtEl>
                                        <p:attrNameLst>
                                          <p:attrName>fillcolor</p:attrName>
                                        </p:attrNameLst>
                                      </p:cBhvr>
                                      <p:tavLst>
                                        <p:tav tm="0">
                                          <p:val>
                                            <p:clrVal>
                                              <a:schemeClr val="accent2"/>
                                            </p:clrVal>
                                          </p:val>
                                        </p:tav>
                                        <p:tav tm="50000">
                                          <p:val>
                                            <p:clrVal>
                                              <a:schemeClr val="hlink"/>
                                            </p:clrVal>
                                          </p:val>
                                        </p:tav>
                                      </p:tavLst>
                                    </p:anim>
                                    <p:set>
                                      <p:cBhvr>
                                        <p:cTn id="36" dur="80"/>
                                        <p:tgtEl>
                                          <p:spTgt spid="5">
                                            <p:txEl>
                                              <p:pRg st="2" end="2"/>
                                            </p:txEl>
                                          </p:spTgt>
                                        </p:tgtEl>
                                        <p:attrNameLst>
                                          <p:attrName>fill.type</p:attrName>
                                        </p:attrNameLst>
                                      </p:cBhvr>
                                      <p:to>
                                        <p:strVal val="solid"/>
                                      </p:to>
                                    </p:set>
                                  </p:childTnLst>
                                </p:cTn>
                              </p:par>
                              <p:par>
                                <p:cTn id="37" presetID="27" presetClass="entr" presetSubtype="0" fill="hold" nodeType="withEffect">
                                  <p:stCondLst>
                                    <p:cond delay="0"/>
                                  </p:stCondLst>
                                  <p:iterate type="lt">
                                    <p:tmPct val="50000"/>
                                  </p:iterate>
                                  <p:childTnLst>
                                    <p:set>
                                      <p:cBhvr>
                                        <p:cTn id="38" dur="1" fill="hold">
                                          <p:stCondLst>
                                            <p:cond delay="0"/>
                                          </p:stCondLst>
                                        </p:cTn>
                                        <p:tgtEl>
                                          <p:spTgt spid="5">
                                            <p:txEl>
                                              <p:pRg st="3" end="3"/>
                                            </p:txEl>
                                          </p:spTgt>
                                        </p:tgtEl>
                                        <p:attrNameLst>
                                          <p:attrName>style.visibility</p:attrName>
                                        </p:attrNameLst>
                                      </p:cBhvr>
                                      <p:to>
                                        <p:strVal val="visible"/>
                                      </p:to>
                                    </p:set>
                                    <p:anim calcmode="discrete" valueType="clr">
                                      <p:cBhvr override="childStyle">
                                        <p:cTn id="39" dur="80"/>
                                        <p:tgtEl>
                                          <p:spTgt spid="5">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5">
                                            <p:txEl>
                                              <p:pRg st="3" end="3"/>
                                            </p:txEl>
                                          </p:spTgt>
                                        </p:tgtEl>
                                        <p:attrNameLst>
                                          <p:attrName>fillcolor</p:attrName>
                                        </p:attrNameLst>
                                      </p:cBhvr>
                                      <p:tavLst>
                                        <p:tav tm="0">
                                          <p:val>
                                            <p:clrVal>
                                              <a:schemeClr val="accent2"/>
                                            </p:clrVal>
                                          </p:val>
                                        </p:tav>
                                        <p:tav tm="50000">
                                          <p:val>
                                            <p:clrVal>
                                              <a:schemeClr val="hlink"/>
                                            </p:clrVal>
                                          </p:val>
                                        </p:tav>
                                      </p:tavLst>
                                    </p:anim>
                                    <p:set>
                                      <p:cBhvr>
                                        <p:cTn id="41" dur="80"/>
                                        <p:tgtEl>
                                          <p:spTgt spid="5">
                                            <p:txEl>
                                              <p:pRg st="3" end="3"/>
                                            </p:txEl>
                                          </p:spTgt>
                                        </p:tgtEl>
                                        <p:attrNameLst>
                                          <p:attrName>fill.type</p:attrName>
                                        </p:attrNameLst>
                                      </p:cBhvr>
                                      <p:to>
                                        <p:strVal val="solid"/>
                                      </p:to>
                                    </p:se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nodeType="clickEffect">
                                  <p:stCondLst>
                                    <p:cond delay="0"/>
                                  </p:stCondLst>
                                  <p:iterate type="lt">
                                    <p:tmPct val="5000"/>
                                  </p:iterate>
                                  <p:childTnLst>
                                    <p:set>
                                      <p:cBhvr>
                                        <p:cTn id="45" dur="1" fill="hold">
                                          <p:stCondLst>
                                            <p:cond delay="0"/>
                                          </p:stCondLst>
                                        </p:cTn>
                                        <p:tgtEl>
                                          <p:spTgt spid="56352"/>
                                        </p:tgtEl>
                                        <p:attrNameLst>
                                          <p:attrName>style.visibility</p:attrName>
                                        </p:attrNameLst>
                                      </p:cBhvr>
                                      <p:to>
                                        <p:strVal val="visible"/>
                                      </p:to>
                                    </p:set>
                                    <p:anim calcmode="lin" valueType="num">
                                      <p:cBhvr>
                                        <p:cTn id="46" dur="1000" fill="hold"/>
                                        <p:tgtEl>
                                          <p:spTgt spid="56352"/>
                                        </p:tgtEl>
                                        <p:attrNameLst>
                                          <p:attrName>ppt_w</p:attrName>
                                        </p:attrNameLst>
                                      </p:cBhvr>
                                      <p:tavLst>
                                        <p:tav tm="0">
                                          <p:val>
                                            <p:fltVal val="0"/>
                                          </p:val>
                                        </p:tav>
                                        <p:tav tm="100000">
                                          <p:val>
                                            <p:strVal val="#ppt_w"/>
                                          </p:val>
                                        </p:tav>
                                      </p:tavLst>
                                    </p:anim>
                                    <p:anim calcmode="lin" valueType="num">
                                      <p:cBhvr>
                                        <p:cTn id="47" dur="1000" fill="hold"/>
                                        <p:tgtEl>
                                          <p:spTgt spid="56352"/>
                                        </p:tgtEl>
                                        <p:attrNameLst>
                                          <p:attrName>ppt_h</p:attrName>
                                        </p:attrNameLst>
                                      </p:cBhvr>
                                      <p:tavLst>
                                        <p:tav tm="0">
                                          <p:val>
                                            <p:fltVal val="0"/>
                                          </p:val>
                                        </p:tav>
                                        <p:tav tm="100000">
                                          <p:val>
                                            <p:strVal val="#ppt_h"/>
                                          </p:val>
                                        </p:tav>
                                      </p:tavLst>
                                    </p:anim>
                                    <p:anim calcmode="lin" valueType="num">
                                      <p:cBhvr>
                                        <p:cTn id="48" dur="1000" fill="hold"/>
                                        <p:tgtEl>
                                          <p:spTgt spid="56352"/>
                                        </p:tgtEl>
                                        <p:attrNameLst>
                                          <p:attrName>style.rotation</p:attrName>
                                        </p:attrNameLst>
                                      </p:cBhvr>
                                      <p:tavLst>
                                        <p:tav tm="0">
                                          <p:val>
                                            <p:fltVal val="90"/>
                                          </p:val>
                                        </p:tav>
                                        <p:tav tm="100000">
                                          <p:val>
                                            <p:fltVal val="0"/>
                                          </p:val>
                                        </p:tav>
                                      </p:tavLst>
                                    </p:anim>
                                    <p:animEffect transition="in" filter="fade">
                                      <p:cBhvr>
                                        <p:cTn id="49" dur="1000"/>
                                        <p:tgtEl>
                                          <p:spTgt spid="56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80" name="Group 36"/>
          <p:cNvGraphicFramePr>
            <a:graphicFrameLocks noGrp="1"/>
          </p:cNvGraphicFramePr>
          <p:nvPr/>
        </p:nvGraphicFramePr>
        <p:xfrm>
          <a:off x="1214438" y="2139950"/>
          <a:ext cx="7072312" cy="2369820"/>
        </p:xfrm>
        <a:graphic>
          <a:graphicData uri="http://schemas.openxmlformats.org/drawingml/2006/table">
            <a:tbl>
              <a:tblPr/>
              <a:tblGrid>
                <a:gridCol w="2162175"/>
                <a:gridCol w="2455862"/>
                <a:gridCol w="2454275"/>
              </a:tblGrid>
              <a:tr h="34290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dirty="0" err="1" smtClean="0">
                          <a:ln>
                            <a:noFill/>
                          </a:ln>
                          <a:solidFill>
                            <a:schemeClr val="tx1"/>
                          </a:solidFill>
                          <a:effectLst/>
                          <a:latin typeface="Times New Roman" pitchFamily="18" charset="0"/>
                          <a:cs typeface="Times New Roman" pitchFamily="18" charset="0"/>
                        </a:rPr>
                        <a:t>Хавфли</a:t>
                      </a:r>
                      <a:r>
                        <a:rPr kumimoji="0" lang="ru-RU" sz="2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200" b="1" i="0" u="none" strike="noStrike" cap="none" normalizeH="0" baseline="0" dirty="0" err="1" smtClean="0">
                          <a:ln>
                            <a:noFill/>
                          </a:ln>
                          <a:solidFill>
                            <a:schemeClr val="tx1"/>
                          </a:solidFill>
                          <a:effectLst/>
                          <a:latin typeface="Times New Roman" pitchFamily="18" charset="0"/>
                          <a:cs typeface="Times New Roman" pitchFamily="18" charset="0"/>
                        </a:rPr>
                        <a:t>аъзолар</a:t>
                      </a:r>
                      <a:r>
                        <a:rPr kumimoji="0" lang="ru-RU" sz="2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200" b="1" i="0" u="none" strike="noStrike" cap="none" normalizeH="0" baseline="0" dirty="0" err="1" smtClean="0">
                          <a:ln>
                            <a:noFill/>
                          </a:ln>
                          <a:solidFill>
                            <a:schemeClr val="tx1"/>
                          </a:solidFill>
                          <a:effectLst/>
                          <a:latin typeface="Times New Roman" pitchFamily="18" charset="0"/>
                          <a:cs typeface="Times New Roman" pitchFamily="18" charset="0"/>
                        </a:rPr>
                        <a:t>ва</a:t>
                      </a:r>
                      <a:r>
                        <a:rPr kumimoji="0" lang="ru-RU" sz="2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200" b="1" i="0" u="none" strike="noStrike" cap="none" normalizeH="0" baseline="0" dirty="0" err="1" smtClean="0">
                          <a:ln>
                            <a:noFill/>
                          </a:ln>
                          <a:solidFill>
                            <a:schemeClr val="tx1"/>
                          </a:solidFill>
                          <a:effectLst/>
                          <a:latin typeface="Times New Roman" pitchFamily="18" charset="0"/>
                          <a:cs typeface="Times New Roman" pitchFamily="18" charset="0"/>
                        </a:rPr>
                        <a:t>хужайралар</a:t>
                      </a:r>
                      <a:r>
                        <a:rPr kumimoji="0" lang="ru-RU" sz="2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200" b="1" i="0" u="none" strike="noStrike" cap="none" normalizeH="0" baseline="0" dirty="0" err="1" smtClean="0">
                          <a:ln>
                            <a:noFill/>
                          </a:ln>
                          <a:solidFill>
                            <a:schemeClr val="tx1"/>
                          </a:solidFill>
                          <a:effectLst/>
                          <a:latin typeface="Times New Roman" pitchFamily="18" charset="0"/>
                          <a:cs typeface="Times New Roman" pitchFamily="18" charset="0"/>
                        </a:rPr>
                        <a:t>гурухи</a:t>
                      </a:r>
                      <a:endParaRPr kumimoji="0" lang="ru-RU" sz="22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FFCC"/>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Й</a:t>
                      </a:r>
                      <a:r>
                        <a:rPr kumimoji="0" lang="uz-Cyrl-UZ" sz="2200" b="1" i="0" u="none" strike="noStrike" cap="none" normalizeH="0" baseline="0" smtClean="0">
                          <a:ln>
                            <a:noFill/>
                          </a:ln>
                          <a:solidFill>
                            <a:schemeClr val="tx1"/>
                          </a:solidFill>
                          <a:effectLst/>
                          <a:latin typeface="Times New Roman" pitchFamily="18" charset="0"/>
                          <a:cs typeface="Times New Roman" pitchFamily="18" charset="0"/>
                        </a:rPr>
                        <a:t>ў</a:t>
                      </a: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л </a:t>
                      </a:r>
                      <a:r>
                        <a:rPr kumimoji="0" lang="uz-Cyrl-UZ" sz="2200" b="1" i="0" u="none" strike="noStrike" cap="none" normalizeH="0" baseline="0" smtClean="0">
                          <a:ln>
                            <a:noFill/>
                          </a:ln>
                          <a:solidFill>
                            <a:schemeClr val="tx1"/>
                          </a:solidFill>
                          <a:effectLst/>
                          <a:latin typeface="Times New Roman" pitchFamily="18" charset="0"/>
                          <a:cs typeface="Times New Roman" pitchFamily="18" charset="0"/>
                        </a:rPr>
                        <a:t>қў</a:t>
                      </a: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йилиши мумкин б</a:t>
                      </a:r>
                      <a:r>
                        <a:rPr kumimoji="0" lang="uz-Cyrl-UZ" sz="2200" b="1" i="0" u="none" strike="noStrike" cap="none" normalizeH="0" baseline="0" smtClean="0">
                          <a:ln>
                            <a:noFill/>
                          </a:ln>
                          <a:solidFill>
                            <a:schemeClr val="tx1"/>
                          </a:solidFill>
                          <a:effectLst/>
                          <a:latin typeface="Times New Roman" pitchFamily="18" charset="0"/>
                          <a:cs typeface="Times New Roman" pitchFamily="18" charset="0"/>
                        </a:rPr>
                        <a:t>ў</a:t>
                      </a: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лган доза (бэр)</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solidFill>
                  </a:tcPr>
                </a:tc>
                <a:tc hMerge="1">
                  <a:txBody>
                    <a:bodyPr/>
                    <a:lstStyle/>
                    <a:p>
                      <a:endParaRPr lang="ru-RU"/>
                    </a:p>
                  </a:txBody>
                  <a:tcPr/>
                </a:tc>
              </a:tr>
              <a:tr h="342900">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1 кварталда</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1 йилда</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FF"/>
                    </a:solidFill>
                  </a:tcPr>
                </a:tc>
              </a:tr>
              <a:tr h="342900">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en-US" sz="2200" b="1" i="0" u="none" strike="noStrike" cap="none" normalizeH="0" baseline="0" smtClean="0">
                          <a:ln>
                            <a:noFill/>
                          </a:ln>
                          <a:solidFill>
                            <a:schemeClr val="tx1"/>
                          </a:solidFill>
                          <a:effectLst/>
                          <a:latin typeface="Times New Roman" pitchFamily="18" charset="0"/>
                          <a:cs typeface="Times New Roman" pitchFamily="18" charset="0"/>
                        </a:rPr>
                        <a:t>I</a:t>
                      </a:r>
                      <a:endParaRPr kumimoji="0" lang="ru-RU" sz="22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3</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5</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r>
              <a:tr h="342900">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en-US" sz="2200" b="1" i="0" u="none" strike="noStrike" cap="none" normalizeH="0" baseline="0" smtClean="0">
                          <a:ln>
                            <a:noFill/>
                          </a:ln>
                          <a:solidFill>
                            <a:schemeClr val="tx1"/>
                          </a:solidFill>
                          <a:effectLst/>
                          <a:latin typeface="Times New Roman" pitchFamily="18" charset="0"/>
                          <a:cs typeface="Times New Roman" pitchFamily="18" charset="0"/>
                        </a:rPr>
                        <a:t>II</a:t>
                      </a:r>
                      <a:endParaRPr kumimoji="0" lang="ru-RU" sz="22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8</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15</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r>
              <a:tr h="342900">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en-US" sz="2200" b="1" i="0" u="none" strike="noStrike" cap="none" normalizeH="0" baseline="0" smtClean="0">
                          <a:ln>
                            <a:noFill/>
                          </a:ln>
                          <a:solidFill>
                            <a:schemeClr val="tx1"/>
                          </a:solidFill>
                          <a:effectLst/>
                          <a:latin typeface="Times New Roman" pitchFamily="18" charset="0"/>
                          <a:cs typeface="Times New Roman" pitchFamily="18" charset="0"/>
                        </a:rPr>
                        <a:t>III</a:t>
                      </a:r>
                      <a:endParaRPr kumimoji="0" lang="ru-RU" sz="22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smtClean="0">
                          <a:ln>
                            <a:noFill/>
                          </a:ln>
                          <a:solidFill>
                            <a:schemeClr val="tx1"/>
                          </a:solidFill>
                          <a:effectLst/>
                          <a:latin typeface="Times New Roman" pitchFamily="18" charset="0"/>
                          <a:cs typeface="Times New Roman" pitchFamily="18" charset="0"/>
                        </a:rPr>
                        <a:t>15</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00300" algn="l"/>
                        </a:tabLst>
                      </a:pPr>
                      <a:r>
                        <a:rPr kumimoji="0" lang="ru-RU" sz="2200" b="1" i="0" u="none" strike="noStrike" cap="none" normalizeH="0" baseline="0" dirty="0" smtClean="0">
                          <a:ln>
                            <a:noFill/>
                          </a:ln>
                          <a:solidFill>
                            <a:schemeClr val="tx1"/>
                          </a:solidFill>
                          <a:effectLst/>
                          <a:latin typeface="Times New Roman" pitchFamily="18" charset="0"/>
                          <a:cs typeface="Times New Roman" pitchFamily="18" charset="0"/>
                        </a:rPr>
                        <a:t>30</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r>
            </a:tbl>
          </a:graphicData>
        </a:graphic>
      </p:graphicFrame>
      <p:sp>
        <p:nvSpPr>
          <p:cNvPr id="6" name="Прямоугольник 5"/>
          <p:cNvSpPr/>
          <p:nvPr/>
        </p:nvSpPr>
        <p:spPr>
          <a:xfrm>
            <a:off x="0" y="0"/>
            <a:ext cx="9144000" cy="1739900"/>
          </a:xfrm>
          <a:prstGeom prst="rect">
            <a:avLst/>
          </a:prstGeom>
        </p:spPr>
        <p:txBody>
          <a:bodyPr>
            <a:spAutoFit/>
          </a:bodyPr>
          <a:lstStyle/>
          <a:p>
            <a:pPr algn="just" eaLnBrk="0" hangingPunct="0">
              <a:tabLst>
                <a:tab pos="541338" algn="l"/>
              </a:tabLst>
              <a:defRPr/>
            </a:pPr>
            <a:r>
              <a:rPr lang="uz-Cyrl-UZ" b="1" dirty="0">
                <a:latin typeface="Times New Roman" pitchFamily="18" charset="0"/>
                <a:cs typeface="Times New Roman" pitchFamily="18" charset="0"/>
              </a:rPr>
              <a:t>	Ички ва ташки нурланишлар учун  йўл қўйилиши мумкин бўлган доза  инсон организмининг энг муҳим қисмларини 3 гурухга бўлиш билан белгиланилади:</a:t>
            </a:r>
            <a:endParaRPr lang="ru-RU" b="1" dirty="0">
              <a:latin typeface="Times New Roman" pitchFamily="18" charset="0"/>
              <a:cs typeface="Times New Roman" pitchFamily="18" charset="0"/>
            </a:endParaRPr>
          </a:p>
          <a:p>
            <a:pPr algn="just" eaLnBrk="0" hangingPunct="0">
              <a:tabLst>
                <a:tab pos="541338" algn="l"/>
              </a:tabLst>
              <a:defRPr/>
            </a:pPr>
            <a:r>
              <a:rPr lang="en-US" b="1" dirty="0">
                <a:latin typeface="Times New Roman" pitchFamily="18" charset="0"/>
                <a:cs typeface="Times New Roman" pitchFamily="18" charset="0"/>
              </a:rPr>
              <a:t>I</a:t>
            </a:r>
            <a:r>
              <a:rPr lang="ru-RU" b="1" dirty="0">
                <a:latin typeface="Times New Roman" pitchFamily="18" charset="0"/>
                <a:cs typeface="Times New Roman" pitchFamily="18" charset="0"/>
              </a:rPr>
              <a:t> – </a:t>
            </a:r>
            <a:r>
              <a:rPr lang="ru-RU" b="1" dirty="0" err="1">
                <a:latin typeface="Times New Roman" pitchFamily="18" charset="0"/>
                <a:cs typeface="Times New Roman" pitchFamily="18" charset="0"/>
              </a:rPr>
              <a:t>бутун</a:t>
            </a:r>
            <a:r>
              <a:rPr lang="ru-RU" b="1" dirty="0">
                <a:latin typeface="Times New Roman" pitchFamily="18" charset="0"/>
                <a:cs typeface="Times New Roman" pitchFamily="18" charset="0"/>
              </a:rPr>
              <a:t> тана, </a:t>
            </a:r>
            <a:r>
              <a:rPr lang="uz-Cyrl-UZ" b="1" dirty="0">
                <a:latin typeface="Times New Roman" pitchFamily="18" charset="0"/>
                <a:cs typeface="Times New Roman" pitchFamily="18" charset="0"/>
              </a:rPr>
              <a:t>қ</a:t>
            </a:r>
            <a:r>
              <a:rPr lang="ru-RU" b="1" dirty="0" err="1">
                <a:latin typeface="Times New Roman" pitchFamily="18" charset="0"/>
                <a:cs typeface="Times New Roman" pitchFamily="18" charset="0"/>
              </a:rPr>
              <a:t>изил</a:t>
            </a:r>
            <a:r>
              <a:rPr lang="ru-RU" b="1" dirty="0">
                <a:latin typeface="Times New Roman" pitchFamily="18" charset="0"/>
                <a:cs typeface="Times New Roman" pitchFamily="18" charset="0"/>
              </a:rPr>
              <a:t> или</a:t>
            </a:r>
            <a:r>
              <a:rPr lang="uz-Cyrl-UZ" b="1" dirty="0">
                <a:latin typeface="Times New Roman" pitchFamily="18" charset="0"/>
                <a:cs typeface="Times New Roman" pitchFamily="18" charset="0"/>
              </a:rPr>
              <a:t>қ.</a:t>
            </a:r>
            <a:endParaRPr lang="ru-RU" b="1" dirty="0">
              <a:latin typeface="Times New Roman" pitchFamily="18" charset="0"/>
              <a:cs typeface="Times New Roman" pitchFamily="18" charset="0"/>
            </a:endParaRPr>
          </a:p>
          <a:p>
            <a:pPr algn="just" eaLnBrk="0" hangingPunct="0">
              <a:tabLst>
                <a:tab pos="541338" algn="l"/>
              </a:tabLst>
              <a:defRPr/>
            </a:pPr>
            <a:r>
              <a:rPr lang="uz-Cyrl-UZ" b="1" dirty="0">
                <a:latin typeface="Times New Roman" pitchFamily="18" charset="0"/>
                <a:cs typeface="Times New Roman" pitchFamily="18" charset="0"/>
              </a:rPr>
              <a:t>II–мускуллар, қалқонсимон без, ёғ тўпланувчи хужайралар, жигар буйрак, талоқ, овқат хазим қилиш аъзолари, ўпка, кўз қорачиғи ва бошқалар.</a:t>
            </a:r>
            <a:endParaRPr lang="ru-RU" b="1" dirty="0">
              <a:latin typeface="Times New Roman" pitchFamily="18" charset="0"/>
              <a:cs typeface="Times New Roman" pitchFamily="18" charset="0"/>
            </a:endParaRPr>
          </a:p>
          <a:p>
            <a:pPr algn="just" eaLnBrk="0" hangingPunct="0">
              <a:tabLst>
                <a:tab pos="541338" algn="l"/>
              </a:tabLst>
              <a:defRPr/>
            </a:pPr>
            <a:r>
              <a:rPr lang="uz-Cyrl-UZ" b="1" dirty="0">
                <a:latin typeface="Times New Roman" pitchFamily="18" charset="0"/>
                <a:cs typeface="Times New Roman" pitchFamily="18" charset="0"/>
              </a:rPr>
              <a:t>II</a:t>
            </a:r>
            <a:r>
              <a:rPr lang="en-US" b="1" dirty="0">
                <a:latin typeface="Times New Roman" pitchFamily="18" charset="0"/>
                <a:cs typeface="Times New Roman" pitchFamily="18" charset="0"/>
              </a:rPr>
              <a:t>I</a:t>
            </a:r>
            <a:r>
              <a:rPr lang="ru-RU" b="1" dirty="0">
                <a:latin typeface="Times New Roman" pitchFamily="18" charset="0"/>
                <a:cs typeface="Times New Roman" pitchFamily="18" charset="0"/>
              </a:rPr>
              <a:t>–</a:t>
            </a:r>
            <a:r>
              <a:rPr lang="ru-RU" b="1" dirty="0" err="1">
                <a:latin typeface="Times New Roman" pitchFamily="18" charset="0"/>
                <a:cs typeface="Times New Roman" pitchFamily="18" charset="0"/>
              </a:rPr>
              <a:t>суяк</a:t>
            </a:r>
            <a:r>
              <a:rPr lang="ru-RU" b="1" dirty="0">
                <a:latin typeface="Times New Roman" pitchFamily="18" charset="0"/>
                <a:cs typeface="Times New Roman" pitchFamily="18" charset="0"/>
              </a:rPr>
              <a:t> т</a:t>
            </a:r>
            <a:r>
              <a:rPr lang="uz-Cyrl-UZ" b="1" dirty="0">
                <a:latin typeface="Times New Roman" pitchFamily="18" charset="0"/>
                <a:cs typeface="Times New Roman" pitchFamily="18" charset="0"/>
              </a:rPr>
              <a:t>ўқи</a:t>
            </a:r>
            <a:r>
              <a:rPr lang="ru-RU" b="1" dirty="0" err="1">
                <a:latin typeface="Times New Roman" pitchFamily="18" charset="0"/>
                <a:cs typeface="Times New Roman" pitchFamily="18" charset="0"/>
              </a:rPr>
              <a:t>малари</a:t>
            </a:r>
            <a:r>
              <a:rPr lang="ru-RU" b="1" dirty="0">
                <a:latin typeface="Times New Roman" pitchFamily="18" charset="0"/>
                <a:cs typeface="Times New Roman" pitchFamily="18" charset="0"/>
              </a:rPr>
              <a:t>, </a:t>
            </a:r>
            <a:r>
              <a:rPr lang="uz-Cyrl-UZ" b="1" dirty="0">
                <a:latin typeface="Times New Roman" pitchFamily="18" charset="0"/>
                <a:cs typeface="Times New Roman" pitchFamily="18" charset="0"/>
              </a:rPr>
              <a:t>қў</a:t>
            </a:r>
            <a:r>
              <a:rPr lang="ru-RU" b="1" dirty="0">
                <a:latin typeface="Times New Roman" pitchFamily="18" charset="0"/>
                <a:cs typeface="Times New Roman" pitchFamily="18" charset="0"/>
              </a:rPr>
              <a:t>л </a:t>
            </a:r>
            <a:r>
              <a:rPr lang="ru-RU" b="1" dirty="0" err="1">
                <a:latin typeface="Times New Roman" pitchFamily="18" charset="0"/>
                <a:cs typeface="Times New Roman" pitchFamily="18" charset="0"/>
              </a:rPr>
              <a:t>териси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елка,болдир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товонлар</a:t>
            </a:r>
            <a:r>
              <a:rPr lang="ru-RU" b="1" dirty="0">
                <a:latin typeface="Times New Roman" pitchFamily="18" charset="0"/>
                <a:cs typeface="Times New Roman" pitchFamily="18" charset="0"/>
              </a:rPr>
              <a:t>.</a:t>
            </a:r>
          </a:p>
        </p:txBody>
      </p:sp>
      <p:sp>
        <p:nvSpPr>
          <p:cNvPr id="50177" name="Rectangle 1"/>
          <p:cNvSpPr>
            <a:spLocks noChangeArrowheads="1"/>
          </p:cNvSpPr>
          <p:nvPr/>
        </p:nvSpPr>
        <p:spPr bwMode="auto">
          <a:xfrm>
            <a:off x="0" y="4765675"/>
            <a:ext cx="9144000" cy="1616075"/>
          </a:xfrm>
          <a:prstGeom prst="rect">
            <a:avLst/>
          </a:prstGeom>
          <a:noFill/>
          <a:ln w="9525">
            <a:noFill/>
            <a:miter lim="800000"/>
            <a:headEnd/>
            <a:tailEnd/>
          </a:ln>
          <a:effectLst/>
        </p:spPr>
        <p:txBody>
          <a:bodyPr anchor="ctr">
            <a:spAutoFit/>
          </a:bodyPr>
          <a:lstStyle/>
          <a:p>
            <a:pPr algn="just">
              <a:tabLst>
                <a:tab pos="2400300" algn="l"/>
              </a:tabLst>
              <a:defRPr/>
            </a:pPr>
            <a:r>
              <a:rPr lang="ru-RU" sz="2000" b="1" dirty="0">
                <a:solidFill>
                  <a:srgbClr val="17375E"/>
                </a:solidFill>
                <a:latin typeface="Times New Roman" pitchFamily="18" charset="0"/>
                <a:cs typeface="Times New Roman" pitchFamily="18" charset="0"/>
              </a:rPr>
              <a:t>   </a:t>
            </a:r>
            <a:r>
              <a:rPr lang="uz-Cyrl-UZ" sz="2000" b="1" dirty="0">
                <a:solidFill>
                  <a:srgbClr val="17375E"/>
                </a:solidFill>
                <a:latin typeface="Times New Roman" pitchFamily="18" charset="0"/>
                <a:cs typeface="Times New Roman" pitchFamily="18" charset="0"/>
              </a:rPr>
              <a:t>     </a:t>
            </a:r>
            <a:r>
              <a:rPr lang="uz-Cyrl-UZ" sz="2000" b="1" dirty="0">
                <a:latin typeface="Times New Roman" pitchFamily="18" charset="0"/>
                <a:cs typeface="Times New Roman" pitchFamily="18" charset="0"/>
              </a:rPr>
              <a:t>Ишчиларнинг ички нурланишларини камайтириш учун радиоактив моддаларни очиқ холатда ишлатишга йўл қўймаслик, одам ички аъзоларига, хонадаги хаво мухитига тушиб қолмаслигини таъминлаш, радиоактив моддалар билан қўл, кийим ва хонадаги жихозлар юзасини зарарланишидан сақлаш керак.</a:t>
            </a:r>
            <a:r>
              <a:rPr lang="uz-Cyrl-UZ" sz="2000" b="1" dirty="0">
                <a:solidFill>
                  <a:srgbClr val="17375E"/>
                </a:solidFill>
                <a:latin typeface="Times New Roman" pitchFamily="18" charset="0"/>
                <a:cs typeface="Times New Roman" pitchFamily="18" charset="0"/>
              </a:rPr>
              <a:t> </a:t>
            </a:r>
            <a:endParaRPr lang="ru-RU" sz="2000" b="1" dirty="0">
              <a:solidFill>
                <a:srgbClr val="17375E"/>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169465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anim calcmode="discrete" valueType="clr">
                                      <p:cBhvr override="childStyle">
                                        <p:cTn id="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
                                        </p:tgtEl>
                                        <p:attrNameLst>
                                          <p:attrName>fillcolor</p:attrName>
                                        </p:attrNameLst>
                                      </p:cBhvr>
                                      <p:tavLst>
                                        <p:tav tm="0">
                                          <p:val>
                                            <p:clrVal>
                                              <a:schemeClr val="accent2"/>
                                            </p:clrVal>
                                          </p:val>
                                        </p:tav>
                                        <p:tav tm="50000">
                                          <p:val>
                                            <p:clrVal>
                                              <a:schemeClr val="hlink"/>
                                            </p:clrVal>
                                          </p:val>
                                        </p:tav>
                                      </p:tavLst>
                                    </p:anim>
                                    <p:set>
                                      <p:cBhvr>
                                        <p:cTn id="9" dur="80"/>
                                        <p:tgtEl>
                                          <p:spTgt spid="6"/>
                                        </p:tgtEl>
                                        <p:attrNameLst>
                                          <p:attrName>fill.type</p:attrName>
                                        </p:attrNameLst>
                                      </p:cBhvr>
                                      <p:to>
                                        <p:strVal val="solid"/>
                                      </p:to>
                                    </p:set>
                                  </p:childTnLst>
                                </p:cTn>
                              </p:par>
                            </p:childTnLst>
                          </p:cTn>
                        </p:par>
                        <p:par>
                          <p:cTn id="10" fill="hold">
                            <p:stCondLst>
                              <p:cond delay="12600"/>
                            </p:stCondLst>
                            <p:childTnLst>
                              <p:par>
                                <p:cTn id="11" presetID="52" presetClass="entr" presetSubtype="0" fill="hold" nodeType="afterEffect">
                                  <p:stCondLst>
                                    <p:cond delay="0"/>
                                  </p:stCondLst>
                                  <p:childTnLst>
                                    <p:set>
                                      <p:cBhvr>
                                        <p:cTn id="12" dur="1" fill="hold">
                                          <p:stCondLst>
                                            <p:cond delay="0"/>
                                          </p:stCondLst>
                                        </p:cTn>
                                        <p:tgtEl>
                                          <p:spTgt spid="57380"/>
                                        </p:tgtEl>
                                        <p:attrNameLst>
                                          <p:attrName>style.visibility</p:attrName>
                                        </p:attrNameLst>
                                      </p:cBhvr>
                                      <p:to>
                                        <p:strVal val="visible"/>
                                      </p:to>
                                    </p:set>
                                    <p:animScale>
                                      <p:cBhvr>
                                        <p:cTn id="13" dur="1000" decel="50000" fill="hold">
                                          <p:stCondLst>
                                            <p:cond delay="0"/>
                                          </p:stCondLst>
                                        </p:cTn>
                                        <p:tgtEl>
                                          <p:spTgt spid="5738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57380"/>
                                        </p:tgtEl>
                                        <p:attrNameLst>
                                          <p:attrName>ppt_x</p:attrName>
                                          <p:attrName>ppt_y</p:attrName>
                                        </p:attrNameLst>
                                      </p:cBhvr>
                                    </p:animMotion>
                                    <p:animEffect transition="in" filter="fade">
                                      <p:cBhvr>
                                        <p:cTn id="15" dur="1000"/>
                                        <p:tgtEl>
                                          <p:spTgt spid="57380"/>
                                        </p:tgtEl>
                                      </p:cBhvr>
                                    </p:animEffec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50177"/>
                                        </p:tgtEl>
                                        <p:attrNameLst>
                                          <p:attrName>style.visibility</p:attrName>
                                        </p:attrNameLst>
                                      </p:cBhvr>
                                      <p:to>
                                        <p:strVal val="visible"/>
                                      </p:to>
                                    </p:set>
                                    <p:anim calcmode="discrete" valueType="clr">
                                      <p:cBhvr override="childStyle">
                                        <p:cTn id="20" dur="80"/>
                                        <p:tgtEl>
                                          <p:spTgt spid="50177"/>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50177"/>
                                        </p:tgtEl>
                                        <p:attrNameLst>
                                          <p:attrName>fillcolor</p:attrName>
                                        </p:attrNameLst>
                                      </p:cBhvr>
                                      <p:tavLst>
                                        <p:tav tm="0">
                                          <p:val>
                                            <p:clrVal>
                                              <a:schemeClr val="accent2"/>
                                            </p:clrVal>
                                          </p:val>
                                        </p:tav>
                                        <p:tav tm="50000">
                                          <p:val>
                                            <p:clrVal>
                                              <a:schemeClr val="hlink"/>
                                            </p:clrVal>
                                          </p:val>
                                        </p:tav>
                                      </p:tavLst>
                                    </p:anim>
                                    <p:set>
                                      <p:cBhvr>
                                        <p:cTn id="22" dur="80"/>
                                        <p:tgtEl>
                                          <p:spTgt spid="5017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017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4294967295"/>
          </p:nvPr>
        </p:nvGraphicFramePr>
        <p:xfrm>
          <a:off x="0" y="6350"/>
          <a:ext cx="8929688" cy="6843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62216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0" y="0"/>
            <a:ext cx="9144000" cy="2000548"/>
          </a:xfrm>
          <a:prstGeom prst="rect">
            <a:avLst/>
          </a:prstGeom>
          <a:noFill/>
          <a:ln w="9525">
            <a:noFill/>
            <a:miter lim="800000"/>
            <a:headEnd/>
            <a:tailEnd/>
          </a:ln>
          <a:effectLst/>
        </p:spPr>
        <p:txBody>
          <a:bodyPr anchor="ctr">
            <a:spAutoFit/>
          </a:bodyPr>
          <a:lstStyle/>
          <a:p>
            <a:pPr indent="265113" algn="just">
              <a:tabLst>
                <a:tab pos="360363" algn="l"/>
              </a:tabLst>
              <a:defRPr/>
            </a:pPr>
            <a:r>
              <a:rPr lang="uz-Cyrl-UZ" sz="2400" b="1" i="1" u="sng" dirty="0">
                <a:latin typeface="Times New Roman" pitchFamily="18" charset="0"/>
                <a:cs typeface="Times New Roman" pitchFamily="18" charset="0"/>
              </a:rPr>
              <a:t>Лазер  нурларидан сақланиш</a:t>
            </a:r>
            <a:r>
              <a:rPr lang="uz-Cyrl-UZ" sz="2000" b="1" dirty="0">
                <a:latin typeface="Times New Roman" pitchFamily="18" charset="0"/>
                <a:cs typeface="Times New Roman" pitchFamily="18" charset="0"/>
              </a:rPr>
              <a:t>  - оптик квант генератори «лазер» деб аталади. Лазер асбоблари мураккаб пайвандлаш ишларида жуда аниқ ўлчов  ишларида, олмосли асбобларга ишлов беришда, бир квадрат сантиметр юзасида  олдинги усулларидан олиниши мумкин булган 50 чизиқ ўрнига  600 гача  чизиқ чизиш мумкин бўлган ноёб граверлик ишларида ва бошқа кўпгина соҳаларда қўлланилади.</a:t>
            </a:r>
          </a:p>
        </p:txBody>
      </p:sp>
      <p:sp>
        <p:nvSpPr>
          <p:cNvPr id="52227" name="Rectangle 3"/>
          <p:cNvSpPr>
            <a:spLocks noChangeArrowheads="1"/>
          </p:cNvSpPr>
          <p:nvPr/>
        </p:nvSpPr>
        <p:spPr bwMode="auto">
          <a:xfrm>
            <a:off x="0" y="1833563"/>
            <a:ext cx="9144000" cy="1938992"/>
          </a:xfrm>
          <a:prstGeom prst="rect">
            <a:avLst/>
          </a:prstGeom>
          <a:noFill/>
          <a:ln w="9525">
            <a:noFill/>
            <a:miter lim="800000"/>
            <a:headEnd/>
            <a:tailEnd/>
          </a:ln>
          <a:effectLst/>
        </p:spPr>
        <p:txBody>
          <a:bodyPr anchor="ctr">
            <a:spAutoFit/>
          </a:bodyPr>
          <a:lstStyle/>
          <a:p>
            <a:pPr algn="just">
              <a:tabLst>
                <a:tab pos="265113" algn="l"/>
                <a:tab pos="6907213" algn="l"/>
              </a:tabLst>
              <a:defRPr/>
            </a:pPr>
            <a:r>
              <a:rPr lang="uz-Cyrl-UZ" sz="2000" b="1" dirty="0">
                <a:latin typeface="Times New Roman" pitchFamily="18" charset="0"/>
                <a:cs typeface="Times New Roman" pitchFamily="18" charset="0"/>
              </a:rPr>
              <a:t>	Лазернинг нурланиш оқими жуда кичкина (ташкил қилган бурчаги 1град)  оқим йуналишидан иборат бўлганлигидан  оқим кучланиши  зичлиги нурлантирилаётган юзага нисбатан жуда ката булади. Лазер нурларининг  кучланиш зичлиги  10</a:t>
            </a:r>
            <a:r>
              <a:rPr lang="uz-Cyrl-UZ" sz="2000" b="1" baseline="30000" dirty="0">
                <a:latin typeface="Times New Roman" pitchFamily="18" charset="0"/>
                <a:cs typeface="Times New Roman" pitchFamily="18" charset="0"/>
              </a:rPr>
              <a:t>11</a:t>
            </a:r>
            <a:r>
              <a:rPr lang="uz-Cyrl-UZ" sz="2000" b="1" dirty="0">
                <a:latin typeface="Times New Roman" pitchFamily="18" charset="0"/>
                <a:cs typeface="Times New Roman" pitchFamily="18" charset="0"/>
              </a:rPr>
              <a:t> -10</a:t>
            </a:r>
            <a:r>
              <a:rPr lang="uz-Cyrl-UZ" sz="2000" b="1" baseline="30000" dirty="0">
                <a:latin typeface="Times New Roman" pitchFamily="18" charset="0"/>
                <a:cs typeface="Times New Roman" pitchFamily="18" charset="0"/>
              </a:rPr>
              <a:t>14</a:t>
            </a:r>
            <a:r>
              <a:rPr lang="uz-Cyrl-UZ" sz="2000" b="1" dirty="0">
                <a:latin typeface="Times New Roman" pitchFamily="18" charset="0"/>
                <a:cs typeface="Times New Roman" pitchFamily="18" charset="0"/>
              </a:rPr>
              <a:t> вт/см. кв. ни ташкил қилади. Хар қандай  қаттик жисм 10</a:t>
            </a:r>
            <a:r>
              <a:rPr lang="uz-Cyrl-UZ" sz="2000" b="1" baseline="30000" dirty="0">
                <a:latin typeface="Times New Roman" pitchFamily="18" charset="0"/>
                <a:cs typeface="Times New Roman" pitchFamily="18" charset="0"/>
              </a:rPr>
              <a:t>9</a:t>
            </a:r>
            <a:r>
              <a:rPr lang="uz-Cyrl-UZ" sz="2000" b="1" dirty="0">
                <a:latin typeface="Times New Roman" pitchFamily="18" charset="0"/>
                <a:cs typeface="Times New Roman" pitchFamily="18" charset="0"/>
              </a:rPr>
              <a:t> вт/см.кв. кучланишда  буғланиб кетишини ҳисобга олсак, бу қандай кучланиш эканлигини тасаввур этиш мумкин.</a:t>
            </a:r>
          </a:p>
        </p:txBody>
      </p:sp>
      <p:sp>
        <p:nvSpPr>
          <p:cNvPr id="52228" name="Rectangle 4"/>
          <p:cNvSpPr>
            <a:spLocks noChangeArrowheads="1"/>
          </p:cNvSpPr>
          <p:nvPr/>
        </p:nvSpPr>
        <p:spPr bwMode="auto">
          <a:xfrm>
            <a:off x="0" y="3716338"/>
            <a:ext cx="9144000" cy="707886"/>
          </a:xfrm>
          <a:prstGeom prst="rect">
            <a:avLst/>
          </a:prstGeom>
          <a:noFill/>
          <a:ln w="9525">
            <a:noFill/>
            <a:miter lim="800000"/>
            <a:headEnd/>
            <a:tailEnd/>
          </a:ln>
          <a:effectLst/>
        </p:spPr>
        <p:txBody>
          <a:bodyPr anchor="ctr">
            <a:spAutoFit/>
          </a:bodyPr>
          <a:lstStyle/>
          <a:p>
            <a:pPr algn="just">
              <a:tabLst>
                <a:tab pos="265113" algn="l"/>
              </a:tabLst>
              <a:defRPr/>
            </a:pPr>
            <a:r>
              <a:rPr lang="uz-Cyrl-UZ" sz="2000" b="1" dirty="0">
                <a:latin typeface="Times New Roman" pitchFamily="18" charset="0"/>
                <a:cs typeface="Times New Roman" pitchFamily="18" charset="0"/>
              </a:rPr>
              <a:t>	Лазер энергиясининг бирламчи  манбалари - газ разрядли импульс лампалари, доимий ёнувчи лампалар, ўта юқори частотали лампаларидир.</a:t>
            </a:r>
          </a:p>
        </p:txBody>
      </p:sp>
      <p:sp>
        <p:nvSpPr>
          <p:cNvPr id="8" name="Прямоугольник 7"/>
          <p:cNvSpPr/>
          <p:nvPr/>
        </p:nvSpPr>
        <p:spPr>
          <a:xfrm>
            <a:off x="0" y="4429125"/>
            <a:ext cx="9144000" cy="1015663"/>
          </a:xfrm>
          <a:prstGeom prst="rect">
            <a:avLst/>
          </a:prstGeom>
        </p:spPr>
        <p:txBody>
          <a:bodyPr>
            <a:spAutoFit/>
          </a:bodyPr>
          <a:lstStyle/>
          <a:p>
            <a:pPr fontAlgn="auto">
              <a:spcBef>
                <a:spcPts val="0"/>
              </a:spcBef>
              <a:spcAft>
                <a:spcPts val="0"/>
              </a:spcAft>
              <a:defRPr/>
            </a:pPr>
            <a:r>
              <a:rPr lang="uz-Cyrl-UZ" sz="2000" dirty="0">
                <a:latin typeface="+mn-lt"/>
              </a:rPr>
              <a:t>    </a:t>
            </a:r>
            <a:r>
              <a:rPr lang="uz-Cyrl-UZ" sz="2000" b="1" dirty="0">
                <a:effectLst>
                  <a:outerShdw blurRad="38100" dist="38100" dir="2700000" algn="tl">
                    <a:srgbClr val="000000">
                      <a:alpha val="43137"/>
                    </a:srgbClr>
                  </a:outerShdw>
                </a:effectLst>
                <a:latin typeface="Times New Roman" pitchFamily="18" charset="0"/>
                <a:cs typeface="Times New Roman" pitchFamily="18" charset="0"/>
              </a:rPr>
              <a:t>Лазер нурлариннг инсон организмига таъсирини ва тавсифини уни нур йуналиши, тўлқин узунлиги, нурланиш қуввати, импульс характери ва уларнинг частоталарига боғлиқ. </a:t>
            </a:r>
            <a:endParaRPr lang="ru-RU" sz="20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2229" name="Rectangle 5"/>
          <p:cNvSpPr>
            <a:spLocks noChangeArrowheads="1"/>
          </p:cNvSpPr>
          <p:nvPr/>
        </p:nvSpPr>
        <p:spPr bwMode="auto">
          <a:xfrm>
            <a:off x="0" y="5362575"/>
            <a:ext cx="9144000" cy="1015663"/>
          </a:xfrm>
          <a:prstGeom prst="rect">
            <a:avLst/>
          </a:prstGeom>
          <a:noFill/>
          <a:ln w="9525">
            <a:noFill/>
            <a:miter lim="800000"/>
            <a:headEnd/>
            <a:tailEnd/>
          </a:ln>
          <a:effectLst/>
        </p:spPr>
        <p:txBody>
          <a:bodyPr anchor="ctr">
            <a:spAutoFit/>
          </a:bodyPr>
          <a:lstStyle/>
          <a:p>
            <a:pPr algn="just">
              <a:tabLst>
                <a:tab pos="2400300" algn="l"/>
              </a:tabLst>
              <a:defRPr/>
            </a:pPr>
            <a:r>
              <a:rPr lang="uz-Cyrl-UZ" sz="2000" b="1" dirty="0">
                <a:latin typeface="Times New Roman" pitchFamily="18" charset="0"/>
                <a:cs typeface="Times New Roman" pitchFamily="18" charset="0"/>
              </a:rPr>
              <a:t>    Лазер қурилмаларини масофадан туриб бошқариш ва автоматлаштириш яхши натижалар беради. Шахсий мухофаза воситаси сифатида фильтрли мухофаза кўзойнаги, халатлар  ва қулқопларни тавсия этиш мумкин.</a:t>
            </a:r>
          </a:p>
        </p:txBody>
      </p:sp>
    </p:spTree>
    <p:extLst>
      <p:ext uri="{BB962C8B-B14F-4D97-AF65-F5344CB8AC3E}">
        <p14:creationId xmlns:p14="http://schemas.microsoft.com/office/powerpoint/2010/main" xmlns="" val="51989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52225"/>
                                        </p:tgtEl>
                                        <p:attrNameLst>
                                          <p:attrName>style.visibility</p:attrName>
                                        </p:attrNameLst>
                                      </p:cBhvr>
                                      <p:to>
                                        <p:strVal val="visible"/>
                                      </p:to>
                                    </p:set>
                                    <p:anim calcmode="lin" valueType="num">
                                      <p:cBhvr>
                                        <p:cTn id="7" dur="1000" fill="hold"/>
                                        <p:tgtEl>
                                          <p:spTgt spid="52225"/>
                                        </p:tgtEl>
                                        <p:attrNameLst>
                                          <p:attrName>ppt_w</p:attrName>
                                        </p:attrNameLst>
                                      </p:cBhvr>
                                      <p:tavLst>
                                        <p:tav tm="0">
                                          <p:val>
                                            <p:fltVal val="0"/>
                                          </p:val>
                                        </p:tav>
                                        <p:tav tm="100000">
                                          <p:val>
                                            <p:strVal val="#ppt_w"/>
                                          </p:val>
                                        </p:tav>
                                      </p:tavLst>
                                    </p:anim>
                                    <p:anim calcmode="lin" valueType="num">
                                      <p:cBhvr>
                                        <p:cTn id="8" dur="1000" fill="hold"/>
                                        <p:tgtEl>
                                          <p:spTgt spid="52225"/>
                                        </p:tgtEl>
                                        <p:attrNameLst>
                                          <p:attrName>ppt_h</p:attrName>
                                        </p:attrNameLst>
                                      </p:cBhvr>
                                      <p:tavLst>
                                        <p:tav tm="0">
                                          <p:val>
                                            <p:fltVal val="0"/>
                                          </p:val>
                                        </p:tav>
                                        <p:tav tm="100000">
                                          <p:val>
                                            <p:strVal val="#ppt_h"/>
                                          </p:val>
                                        </p:tav>
                                      </p:tavLst>
                                    </p:anim>
                                    <p:anim calcmode="lin" valueType="num">
                                      <p:cBhvr>
                                        <p:cTn id="9" dur="1000" fill="hold"/>
                                        <p:tgtEl>
                                          <p:spTgt spid="52225"/>
                                        </p:tgtEl>
                                        <p:attrNameLst>
                                          <p:attrName>style.rotation</p:attrName>
                                        </p:attrNameLst>
                                      </p:cBhvr>
                                      <p:tavLst>
                                        <p:tav tm="0">
                                          <p:val>
                                            <p:fltVal val="90"/>
                                          </p:val>
                                        </p:tav>
                                        <p:tav tm="100000">
                                          <p:val>
                                            <p:fltVal val="0"/>
                                          </p:val>
                                        </p:tav>
                                      </p:tavLst>
                                    </p:anim>
                                    <p:animEffect transition="in" filter="fade">
                                      <p:cBhvr>
                                        <p:cTn id="10" dur="1000"/>
                                        <p:tgtEl>
                                          <p:spTgt spid="52225"/>
                                        </p:tgtEl>
                                      </p:cBhvr>
                                    </p:animEffect>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nodeType="clickEffect">
                                  <p:stCondLst>
                                    <p:cond delay="0"/>
                                  </p:stCondLst>
                                  <p:iterate type="lt">
                                    <p:tmPct val="50000"/>
                                  </p:iterate>
                                  <p:childTnLst>
                                    <p:set>
                                      <p:cBhvr>
                                        <p:cTn id="14" dur="1" fill="hold">
                                          <p:stCondLst>
                                            <p:cond delay="0"/>
                                          </p:stCondLst>
                                        </p:cTn>
                                        <p:tgtEl>
                                          <p:spTgt spid="52227">
                                            <p:txEl>
                                              <p:pRg st="0" end="0"/>
                                            </p:txEl>
                                          </p:spTgt>
                                        </p:tgtEl>
                                        <p:attrNameLst>
                                          <p:attrName>style.visibility</p:attrName>
                                        </p:attrNameLst>
                                      </p:cBhvr>
                                      <p:to>
                                        <p:strVal val="visible"/>
                                      </p:to>
                                    </p:set>
                                    <p:anim calcmode="discrete" valueType="clr">
                                      <p:cBhvr override="childStyle">
                                        <p:cTn id="15" dur="80"/>
                                        <p:tgtEl>
                                          <p:spTgt spid="5222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52227">
                                            <p:txEl>
                                              <p:pRg st="0" end="0"/>
                                            </p:txEl>
                                          </p:spTgt>
                                        </p:tgtEl>
                                        <p:attrNameLst>
                                          <p:attrName>fillcolor</p:attrName>
                                        </p:attrNameLst>
                                      </p:cBhvr>
                                      <p:tavLst>
                                        <p:tav tm="0">
                                          <p:val>
                                            <p:clrVal>
                                              <a:schemeClr val="accent2"/>
                                            </p:clrVal>
                                          </p:val>
                                        </p:tav>
                                        <p:tav tm="50000">
                                          <p:val>
                                            <p:clrVal>
                                              <a:schemeClr val="hlink"/>
                                            </p:clrVal>
                                          </p:val>
                                        </p:tav>
                                      </p:tavLst>
                                    </p:anim>
                                    <p:set>
                                      <p:cBhvr>
                                        <p:cTn id="17" dur="80"/>
                                        <p:tgtEl>
                                          <p:spTgt spid="52227">
                                            <p:txEl>
                                              <p:pRg st="0" end="0"/>
                                            </p:txEl>
                                          </p:spTgt>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52228"/>
                                        </p:tgtEl>
                                        <p:attrNameLst>
                                          <p:attrName>style.visibility</p:attrName>
                                        </p:attrNameLst>
                                      </p:cBhvr>
                                      <p:to>
                                        <p:strVal val="visible"/>
                                      </p:to>
                                    </p:set>
                                    <p:anim calcmode="discrete" valueType="clr">
                                      <p:cBhvr override="childStyle">
                                        <p:cTn id="22" dur="80"/>
                                        <p:tgtEl>
                                          <p:spTgt spid="52228"/>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52228"/>
                                        </p:tgtEl>
                                        <p:attrNameLst>
                                          <p:attrName>fillcolor</p:attrName>
                                        </p:attrNameLst>
                                      </p:cBhvr>
                                      <p:tavLst>
                                        <p:tav tm="0">
                                          <p:val>
                                            <p:clrVal>
                                              <a:schemeClr val="accent2"/>
                                            </p:clrVal>
                                          </p:val>
                                        </p:tav>
                                        <p:tav tm="50000">
                                          <p:val>
                                            <p:clrVal>
                                              <a:schemeClr val="hlink"/>
                                            </p:clrVal>
                                          </p:val>
                                        </p:tav>
                                      </p:tavLst>
                                    </p:anim>
                                    <p:set>
                                      <p:cBhvr>
                                        <p:cTn id="24" dur="80"/>
                                        <p:tgtEl>
                                          <p:spTgt spid="52228"/>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8"/>
                                        </p:tgtEl>
                                        <p:attrNameLst>
                                          <p:attrName>style.visibility</p:attrName>
                                        </p:attrNameLst>
                                      </p:cBhvr>
                                      <p:to>
                                        <p:strVal val="visible"/>
                                      </p:to>
                                    </p:set>
                                    <p:anim calcmode="discrete" valueType="clr">
                                      <p:cBhvr override="childStyle">
                                        <p:cTn id="29"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8"/>
                                        </p:tgtEl>
                                        <p:attrNameLst>
                                          <p:attrName>fillcolor</p:attrName>
                                        </p:attrNameLst>
                                      </p:cBhvr>
                                      <p:tavLst>
                                        <p:tav tm="0">
                                          <p:val>
                                            <p:clrVal>
                                              <a:schemeClr val="accent2"/>
                                            </p:clrVal>
                                          </p:val>
                                        </p:tav>
                                        <p:tav tm="50000">
                                          <p:val>
                                            <p:clrVal>
                                              <a:schemeClr val="hlink"/>
                                            </p:clrVal>
                                          </p:val>
                                        </p:tav>
                                      </p:tavLst>
                                    </p:anim>
                                    <p:set>
                                      <p:cBhvr>
                                        <p:cTn id="31" dur="80"/>
                                        <p:tgtEl>
                                          <p:spTgt spid="8"/>
                                        </p:tgtEl>
                                        <p:attrNameLst>
                                          <p:attrName>fill.type</p:attrName>
                                        </p:attrNameLst>
                                      </p:cBhvr>
                                      <p:to>
                                        <p:strVal val="solid"/>
                                      </p:to>
                                    </p:set>
                                  </p:childTnLst>
                                </p:cTn>
                              </p:par>
                            </p:childTnLst>
                          </p:cTn>
                        </p:par>
                      </p:childTnLst>
                    </p:cTn>
                  </p:par>
                  <p:par>
                    <p:cTn id="32" fill="hold">
                      <p:stCondLst>
                        <p:cond delay="indefinite"/>
                      </p:stCondLst>
                      <p:childTnLst>
                        <p:par>
                          <p:cTn id="33" fill="hold">
                            <p:stCondLst>
                              <p:cond delay="0"/>
                            </p:stCondLst>
                            <p:childTnLst>
                              <p:par>
                                <p:cTn id="34" presetID="27" presetClass="entr" presetSubtype="0" fill="hold" nodeType="clickEffect">
                                  <p:stCondLst>
                                    <p:cond delay="0"/>
                                  </p:stCondLst>
                                  <p:iterate type="lt">
                                    <p:tmPct val="50000"/>
                                  </p:iterate>
                                  <p:childTnLst>
                                    <p:set>
                                      <p:cBhvr>
                                        <p:cTn id="35" dur="1" fill="hold">
                                          <p:stCondLst>
                                            <p:cond delay="0"/>
                                          </p:stCondLst>
                                        </p:cTn>
                                        <p:tgtEl>
                                          <p:spTgt spid="52229">
                                            <p:txEl>
                                              <p:pRg st="0" end="0"/>
                                            </p:txEl>
                                          </p:spTgt>
                                        </p:tgtEl>
                                        <p:attrNameLst>
                                          <p:attrName>style.visibility</p:attrName>
                                        </p:attrNameLst>
                                      </p:cBhvr>
                                      <p:to>
                                        <p:strVal val="visible"/>
                                      </p:to>
                                    </p:set>
                                    <p:anim calcmode="discrete" valueType="clr">
                                      <p:cBhvr override="childStyle">
                                        <p:cTn id="36" dur="80"/>
                                        <p:tgtEl>
                                          <p:spTgt spid="5222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52229">
                                            <p:txEl>
                                              <p:pRg st="0" end="0"/>
                                            </p:txEl>
                                          </p:spTgt>
                                        </p:tgtEl>
                                        <p:attrNameLst>
                                          <p:attrName>fillcolor</p:attrName>
                                        </p:attrNameLst>
                                      </p:cBhvr>
                                      <p:tavLst>
                                        <p:tav tm="0">
                                          <p:val>
                                            <p:clrVal>
                                              <a:schemeClr val="accent2"/>
                                            </p:clrVal>
                                          </p:val>
                                        </p:tav>
                                        <p:tav tm="50000">
                                          <p:val>
                                            <p:clrVal>
                                              <a:schemeClr val="hlink"/>
                                            </p:clrVal>
                                          </p:val>
                                        </p:tav>
                                      </p:tavLst>
                                    </p:anim>
                                    <p:set>
                                      <p:cBhvr>
                                        <p:cTn id="38" dur="80"/>
                                        <p:tgtEl>
                                          <p:spTgt spid="5222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5" grpId="0"/>
      <p:bldP spid="52228"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0" y="0"/>
            <a:ext cx="9144000" cy="3170238"/>
          </a:xfrm>
          <a:prstGeom prst="rect">
            <a:avLst/>
          </a:prstGeom>
          <a:noFill/>
          <a:ln w="9525">
            <a:noFill/>
            <a:miter lim="800000"/>
            <a:headEnd/>
            <a:tailEnd/>
          </a:ln>
          <a:effectLst/>
        </p:spPr>
        <p:txBody>
          <a:bodyPr anchor="ctr">
            <a:spAutoFit/>
          </a:bodyPr>
          <a:lstStyle/>
          <a:p>
            <a:pPr algn="just">
              <a:tabLst>
                <a:tab pos="2400300" algn="l"/>
              </a:tabLst>
              <a:defRPr/>
            </a:pPr>
            <a:r>
              <a:rPr lang="ru-RU" b="1" dirty="0">
                <a:latin typeface="Times New Roman" pitchFamily="18" charset="0"/>
                <a:cs typeface="Times New Roman" pitchFamily="18" charset="0"/>
              </a:rPr>
              <a:t>         </a:t>
            </a:r>
            <a:r>
              <a:rPr lang="ru-RU" sz="2000" b="1" i="1" u="sng" dirty="0" err="1">
                <a:latin typeface="Times New Roman" pitchFamily="18" charset="0"/>
                <a:cs typeface="Times New Roman" pitchFamily="18" charset="0"/>
              </a:rPr>
              <a:t>Радиоактив</a:t>
            </a:r>
            <a:r>
              <a:rPr lang="ru-RU" sz="2000" b="1" i="1" u="sng" dirty="0">
                <a:latin typeface="Times New Roman" pitchFamily="18" charset="0"/>
                <a:cs typeface="Times New Roman" pitchFamily="18" charset="0"/>
              </a:rPr>
              <a:t> </a:t>
            </a:r>
            <a:r>
              <a:rPr lang="ru-RU" sz="2000" b="1" i="1" u="sng" dirty="0" err="1">
                <a:latin typeface="Times New Roman" pitchFamily="18" charset="0"/>
                <a:cs typeface="Times New Roman" pitchFamily="18" charset="0"/>
              </a:rPr>
              <a:t>нурланишларга</a:t>
            </a:r>
            <a:r>
              <a:rPr lang="ru-RU" sz="2000" b="1" i="1" u="sng" dirty="0">
                <a:latin typeface="Times New Roman" pitchFamily="18" charset="0"/>
                <a:cs typeface="Times New Roman" pitchFamily="18" charset="0"/>
              </a:rPr>
              <a:t> </a:t>
            </a:r>
            <a:r>
              <a:rPr lang="uz-Cyrl-UZ" sz="2000" b="1" i="1" u="sng" dirty="0">
                <a:latin typeface="Times New Roman" pitchFamily="18" charset="0"/>
                <a:cs typeface="Times New Roman" pitchFamily="18" charset="0"/>
              </a:rPr>
              <a:t>қ</a:t>
            </a:r>
            <a:r>
              <a:rPr lang="ru-RU" sz="2000" b="1" i="1" u="sng" dirty="0" err="1">
                <a:latin typeface="Times New Roman" pitchFamily="18" charset="0"/>
                <a:cs typeface="Times New Roman" pitchFamily="18" charset="0"/>
              </a:rPr>
              <a:t>арши</a:t>
            </a:r>
            <a:r>
              <a:rPr lang="ru-RU" sz="2000" b="1" i="1" u="sng" dirty="0">
                <a:latin typeface="Times New Roman" pitchFamily="18" charset="0"/>
                <a:cs typeface="Times New Roman" pitchFamily="18" charset="0"/>
              </a:rPr>
              <a:t> </a:t>
            </a:r>
            <a:r>
              <a:rPr lang="ru-RU" sz="2000" b="1" i="1" u="sng" dirty="0" err="1">
                <a:latin typeface="Times New Roman" pitchFamily="18" charset="0"/>
                <a:cs typeface="Times New Roman" pitchFamily="18" charset="0"/>
              </a:rPr>
              <a:t>кураш</a:t>
            </a:r>
            <a:r>
              <a:rPr lang="ru-RU" sz="2000" b="1" i="1" u="sng" dirty="0">
                <a:latin typeface="Times New Roman" pitchFamily="18" charset="0"/>
                <a:cs typeface="Times New Roman" pitchFamily="18" charset="0"/>
              </a:rPr>
              <a:t> </a:t>
            </a:r>
            <a:r>
              <a:rPr lang="ru-RU" sz="2000" b="1" i="1" u="sng" dirty="0" err="1">
                <a:latin typeface="Times New Roman" pitchFamily="18" charset="0"/>
                <a:cs typeface="Times New Roman" pitchFamily="18" charset="0"/>
              </a:rPr>
              <a:t>чора</a:t>
            </a:r>
            <a:r>
              <a:rPr lang="ru-RU" sz="2000" b="1" i="1" u="sng" dirty="0">
                <a:latin typeface="Times New Roman" pitchFamily="18" charset="0"/>
                <a:cs typeface="Times New Roman" pitchFamily="18" charset="0"/>
              </a:rPr>
              <a:t>–</a:t>
            </a:r>
            <a:r>
              <a:rPr lang="ru-RU" sz="2000" b="1" i="1" u="sng" dirty="0" err="1">
                <a:latin typeface="Times New Roman" pitchFamily="18" charset="0"/>
                <a:cs typeface="Times New Roman" pitchFamily="18" charset="0"/>
              </a:rPr>
              <a:t>тадбирлари</a:t>
            </a:r>
            <a:r>
              <a:rPr lang="ru-RU" sz="2000" b="1" i="1" u="sng" dirty="0">
                <a:latin typeface="Times New Roman" pitchFamily="18" charset="0"/>
                <a:cs typeface="Times New Roman" pitchFamily="18" charset="0"/>
              </a:rPr>
              <a:t>. </a:t>
            </a:r>
          </a:p>
          <a:p>
            <a:pPr algn="just">
              <a:tabLst>
                <a:tab pos="2400300" algn="l"/>
              </a:tabLst>
              <a:defRPr/>
            </a:pPr>
            <a:r>
              <a:rPr lang="ru-RU" sz="2000" b="1" i="1" dirty="0">
                <a:latin typeface="Times New Roman" pitchFamily="18" charset="0"/>
                <a:cs typeface="Times New Roman" pitchFamily="18" charset="0"/>
              </a:rPr>
              <a:t>     </a:t>
            </a:r>
            <a:r>
              <a:rPr lang="ru-RU" b="1" dirty="0" err="1">
                <a:latin typeface="Times New Roman" pitchFamily="18" charset="0"/>
                <a:cs typeface="Times New Roman" pitchFamily="18" charset="0"/>
              </a:rPr>
              <a:t>Таш</a:t>
            </a:r>
            <a:r>
              <a:rPr lang="uz-Cyrl-UZ" b="1" dirty="0">
                <a:latin typeface="Times New Roman" pitchFamily="18" charset="0"/>
                <a:cs typeface="Times New Roman" pitchFamily="18" charset="0"/>
              </a:rPr>
              <a:t>қ</a:t>
            </a:r>
            <a:r>
              <a:rPr lang="ru-RU" b="1" dirty="0">
                <a:latin typeface="Times New Roman" pitchFamily="18" charset="0"/>
                <a:cs typeface="Times New Roman" pitchFamily="18" charset="0"/>
              </a:rPr>
              <a:t>и </a:t>
            </a:r>
            <a:r>
              <a:rPr lang="ru-RU" b="1" dirty="0" err="1">
                <a:latin typeface="Times New Roman" pitchFamily="18" charset="0"/>
                <a:cs typeface="Times New Roman" pitchFamily="18" charset="0"/>
              </a:rPr>
              <a:t>нурланишдан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са</a:t>
            </a:r>
            <a:r>
              <a:rPr lang="uz-Cyrl-UZ" b="1" dirty="0">
                <a:latin typeface="Times New Roman" pitchFamily="18" charset="0"/>
                <a:cs typeface="Times New Roman" pitchFamily="18" charset="0"/>
              </a:rPr>
              <a:t>қ</a:t>
            </a:r>
            <a:r>
              <a:rPr lang="ru-RU" b="1" dirty="0" err="1">
                <a:latin typeface="Times New Roman" pitchFamily="18" charset="0"/>
                <a:cs typeface="Times New Roman" pitchFamily="18" charset="0"/>
              </a:rPr>
              <a:t>ланишда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асосан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нурланиш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ва</a:t>
            </a:r>
            <a:r>
              <a:rPr lang="uz-Cyrl-UZ" b="1" dirty="0">
                <a:latin typeface="Times New Roman" pitchFamily="18" charset="0"/>
                <a:cs typeface="Times New Roman" pitchFamily="18" charset="0"/>
              </a:rPr>
              <a:t>қ</a:t>
            </a:r>
            <a:r>
              <a:rPr lang="ru-RU" b="1" dirty="0" err="1">
                <a:latin typeface="Times New Roman" pitchFamily="18" charset="0"/>
                <a:cs typeface="Times New Roman" pitchFamily="18" charset="0"/>
              </a:rPr>
              <a:t>тини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белгилаш</a:t>
            </a:r>
            <a:r>
              <a:rPr lang="uz-Cyrl-UZ" b="1" dirty="0">
                <a:latin typeface="Times New Roman" pitchFamily="18" charset="0"/>
                <a:cs typeface="Times New Roman" pitchFamily="18" charset="0"/>
              </a:rPr>
              <a:t>,</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нурланаётган</a:t>
            </a:r>
            <a:r>
              <a:rPr lang="ru-RU" b="1" dirty="0">
                <a:latin typeface="Times New Roman" pitchFamily="18" charset="0"/>
                <a:cs typeface="Times New Roman" pitchFamily="18" charset="0"/>
              </a:rPr>
              <a:t> мод</a:t>
            </a:r>
            <a:r>
              <a:rPr lang="uz-Cyrl-UZ" b="1" dirty="0">
                <a:latin typeface="Times New Roman" pitchFamily="18" charset="0"/>
                <a:cs typeface="Times New Roman" pitchFamily="18" charset="0"/>
              </a:rPr>
              <a:t>д</a:t>
            </a:r>
            <a:r>
              <a:rPr lang="ru-RU" b="1" dirty="0">
                <a:latin typeface="Times New Roman" pitchFamily="18" charset="0"/>
                <a:cs typeface="Times New Roman" pitchFamily="18" charset="0"/>
              </a:rPr>
              <a:t>а </a:t>
            </a:r>
            <a:r>
              <a:rPr lang="uz-Cyrl-UZ" b="1" dirty="0">
                <a:latin typeface="Times New Roman" pitchFamily="18" charset="0"/>
                <a:cs typeface="Times New Roman" pitchFamily="18" charset="0"/>
              </a:rPr>
              <a:t>б</a:t>
            </a:r>
            <a:r>
              <a:rPr lang="ru-RU" b="1" dirty="0" err="1">
                <a:latin typeface="Times New Roman" pitchFamily="18" charset="0"/>
                <a:cs typeface="Times New Roman" pitchFamily="18" charset="0"/>
              </a:rPr>
              <a:t>илан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ишчи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орасидаги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масофани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са</a:t>
            </a:r>
            <a:r>
              <a:rPr lang="uz-Cyrl-UZ" b="1" dirty="0">
                <a:latin typeface="Times New Roman" pitchFamily="18" charset="0"/>
                <a:cs typeface="Times New Roman" pitchFamily="18" charset="0"/>
              </a:rPr>
              <a:t>қ</a:t>
            </a:r>
            <a:r>
              <a:rPr lang="ru-RU" b="1" dirty="0" err="1">
                <a:latin typeface="Times New Roman" pitchFamily="18" charset="0"/>
                <a:cs typeface="Times New Roman" pitchFamily="18" charset="0"/>
              </a:rPr>
              <a:t>лаш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экранлар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ёрдамида</a:t>
            </a:r>
            <a:r>
              <a:rPr lang="ru-RU" b="1" dirty="0">
                <a:latin typeface="Times New Roman" pitchFamily="18" charset="0"/>
                <a:cs typeface="Times New Roman" pitchFamily="18" charset="0"/>
              </a:rPr>
              <a:t> т</a:t>
            </a:r>
            <a:r>
              <a:rPr lang="uz-Cyrl-UZ" b="1" dirty="0">
                <a:latin typeface="Times New Roman" pitchFamily="18" charset="0"/>
                <a:cs typeface="Times New Roman" pitchFamily="18" charset="0"/>
              </a:rPr>
              <a:t>ў</a:t>
            </a:r>
            <a:r>
              <a:rPr lang="ru-RU" b="1" dirty="0">
                <a:latin typeface="Times New Roman" pitchFamily="18" charset="0"/>
                <a:cs typeface="Times New Roman" pitchFamily="18" charset="0"/>
              </a:rPr>
              <a:t>си</a:t>
            </a:r>
            <a:r>
              <a:rPr lang="uz-Cyrl-UZ" b="1" dirty="0">
                <a:latin typeface="Times New Roman" pitchFamily="18" charset="0"/>
                <a:cs typeface="Times New Roman" pitchFamily="18" charset="0"/>
              </a:rPr>
              <a:t>қ</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воситаларидан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фойдаланиш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зарур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Ишчиларни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радиоактив</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нурланиш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зонасида</a:t>
            </a:r>
            <a:r>
              <a:rPr lang="ru-RU" b="1" dirty="0">
                <a:latin typeface="Times New Roman" pitchFamily="18" charset="0"/>
                <a:cs typeface="Times New Roman" pitchFamily="18" charset="0"/>
              </a:rPr>
              <a:t> б</a:t>
            </a:r>
            <a:r>
              <a:rPr lang="uz-Cyrl-UZ" b="1" dirty="0">
                <a:latin typeface="Times New Roman" pitchFamily="18" charset="0"/>
                <a:cs typeface="Times New Roman" pitchFamily="18" charset="0"/>
              </a:rPr>
              <a:t>ў</a:t>
            </a:r>
            <a:r>
              <a:rPr lang="ru-RU" b="1" dirty="0" err="1">
                <a:latin typeface="Times New Roman" pitchFamily="18" charset="0"/>
                <a:cs typeface="Times New Roman" pitchFamily="18" charset="0"/>
              </a:rPr>
              <a:t>лиш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ва</a:t>
            </a:r>
            <a:r>
              <a:rPr lang="uz-Cyrl-UZ" b="1" dirty="0">
                <a:latin typeface="Times New Roman" pitchFamily="18" charset="0"/>
                <a:cs typeface="Times New Roman" pitchFamily="18" charset="0"/>
              </a:rPr>
              <a:t>қ</a:t>
            </a:r>
            <a:r>
              <a:rPr lang="ru-RU" b="1" dirty="0" err="1">
                <a:latin typeface="Times New Roman" pitchFamily="18" charset="0"/>
                <a:cs typeface="Times New Roman" pitchFamily="18" charset="0"/>
              </a:rPr>
              <a:t>ти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унинг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й</a:t>
            </a:r>
            <a:r>
              <a:rPr lang="uz-Cyrl-UZ" b="1" dirty="0">
                <a:latin typeface="Times New Roman" pitchFamily="18" charset="0"/>
                <a:cs typeface="Times New Roman" pitchFamily="18" charset="0"/>
              </a:rPr>
              <a:t>ў</a:t>
            </a:r>
            <a:r>
              <a:rPr lang="ru-RU" b="1" dirty="0">
                <a:latin typeface="Times New Roman" pitchFamily="18" charset="0"/>
                <a:cs typeface="Times New Roman" pitchFamily="18" charset="0"/>
              </a:rPr>
              <a:t>л </a:t>
            </a:r>
            <a:r>
              <a:rPr lang="uz-Cyrl-UZ" b="1" dirty="0">
                <a:latin typeface="Times New Roman" pitchFamily="18" charset="0"/>
                <a:cs typeface="Times New Roman" pitchFamily="18" charset="0"/>
              </a:rPr>
              <a:t>қў</a:t>
            </a:r>
            <a:r>
              <a:rPr lang="ru-RU" b="1" dirty="0" err="1">
                <a:latin typeface="Times New Roman" pitchFamily="18" charset="0"/>
                <a:cs typeface="Times New Roman" pitchFamily="18" charset="0"/>
              </a:rPr>
              <a:t>йилиши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мумкин</a:t>
            </a:r>
            <a:r>
              <a:rPr lang="ru-RU" b="1" dirty="0">
                <a:latin typeface="Times New Roman" pitchFamily="18" charset="0"/>
                <a:cs typeface="Times New Roman" pitchFamily="18" charset="0"/>
              </a:rPr>
              <a:t> б</a:t>
            </a:r>
            <a:r>
              <a:rPr lang="uz-Cyrl-UZ" b="1" dirty="0">
                <a:latin typeface="Times New Roman" pitchFamily="18" charset="0"/>
                <a:cs typeface="Times New Roman" pitchFamily="18" charset="0"/>
              </a:rPr>
              <a:t>ў</a:t>
            </a:r>
            <a:r>
              <a:rPr lang="ru-RU" b="1" dirty="0" err="1">
                <a:latin typeface="Times New Roman" pitchFamily="18" charset="0"/>
                <a:cs typeface="Times New Roman" pitchFamily="18" charset="0"/>
              </a:rPr>
              <a:t>лган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дозадан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нурланиш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ва</a:t>
            </a:r>
            <a:r>
              <a:rPr lang="uz-Cyrl-UZ" b="1" dirty="0">
                <a:latin typeface="Times New Roman" pitchFamily="18" charset="0"/>
                <a:cs typeface="Times New Roman" pitchFamily="18" charset="0"/>
              </a:rPr>
              <a:t>қ</a:t>
            </a:r>
            <a:r>
              <a:rPr lang="ru-RU" b="1" dirty="0" err="1">
                <a:latin typeface="Times New Roman" pitchFamily="18" charset="0"/>
                <a:cs typeface="Times New Roman" pitchFamily="18" charset="0"/>
              </a:rPr>
              <a:t>тидан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ошмаслиги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керак</a:t>
            </a:r>
            <a:r>
              <a:rPr lang="ru-RU" b="1" dirty="0">
                <a:latin typeface="Times New Roman" pitchFamily="18" charset="0"/>
                <a:cs typeface="Times New Roman" pitchFamily="18" charset="0"/>
              </a:rPr>
              <a:t>.</a:t>
            </a:r>
            <a:r>
              <a:rPr lang="uz-Cyrl-UZ" b="1" dirty="0">
                <a:latin typeface="Times New Roman" pitchFamily="18" charset="0"/>
                <a:cs typeface="Times New Roman" pitchFamily="18" charset="0"/>
              </a:rPr>
              <a:t> Нурланиш интенсивлиги нурланаётган моддалар билан ишчи орасидаги масофа кваратига тескари пропорционал эканлигини ҳисобга олиб, маълум масофада туриб ишлаганда экранлардан фойдаланса бўлади. Мухофаза қилишда экранлардан фойдаланилади, улар  нурланиш зарраларини ўтказмаслик хусиятиган эга бўлиб, нурлантирувчи модданинг хусисиятига кўра  экранлар танланилади.</a:t>
            </a:r>
          </a:p>
        </p:txBody>
      </p:sp>
      <p:sp>
        <p:nvSpPr>
          <p:cNvPr id="53250" name="Rectangle 2"/>
          <p:cNvSpPr>
            <a:spLocks noChangeArrowheads="1"/>
          </p:cNvSpPr>
          <p:nvPr/>
        </p:nvSpPr>
        <p:spPr bwMode="auto">
          <a:xfrm>
            <a:off x="0" y="3214688"/>
            <a:ext cx="9144000" cy="2308225"/>
          </a:xfrm>
          <a:prstGeom prst="rect">
            <a:avLst/>
          </a:prstGeom>
          <a:noFill/>
          <a:ln w="9525">
            <a:noFill/>
            <a:miter lim="800000"/>
            <a:headEnd/>
            <a:tailEnd/>
          </a:ln>
          <a:effectLst/>
        </p:spPr>
        <p:txBody>
          <a:bodyPr anchor="ctr">
            <a:spAutoFit/>
          </a:bodyPr>
          <a:lstStyle/>
          <a:p>
            <a:pPr algn="just">
              <a:tabLst>
                <a:tab pos="2400300" algn="l"/>
              </a:tabLst>
              <a:defRPr/>
            </a:pPr>
            <a:r>
              <a:rPr lang="uz-Cyrl-UZ" b="1" i="1" dirty="0">
                <a:latin typeface="Times New Roman" pitchFamily="18" charset="0"/>
                <a:cs typeface="Times New Roman" pitchFamily="18" charset="0"/>
              </a:rPr>
              <a:t>   </a:t>
            </a:r>
            <a:r>
              <a:rPr lang="uz-Cyrl-UZ" b="1" i="1" u="sng" dirty="0">
                <a:latin typeface="Times New Roman" pitchFamily="18" charset="0"/>
                <a:cs typeface="Times New Roman" pitchFamily="18" charset="0"/>
              </a:rPr>
              <a:t>Альфа нурланишлардан</a:t>
            </a:r>
            <a:r>
              <a:rPr lang="uz-Cyrl-UZ" b="1" i="1" dirty="0">
                <a:latin typeface="Times New Roman" pitchFamily="18" charset="0"/>
                <a:cs typeface="Times New Roman" pitchFamily="18" charset="0"/>
              </a:rPr>
              <a:t> </a:t>
            </a:r>
            <a:r>
              <a:rPr lang="uz-Cyrl-UZ" b="1" dirty="0">
                <a:latin typeface="Times New Roman" pitchFamily="18" charset="0"/>
                <a:cs typeface="Times New Roman" pitchFamily="18" charset="0"/>
              </a:rPr>
              <a:t>сақланишда экран қаршиликларини ҳисоблашнинг хожати йўқ. Чунки бу нурланишлар харакат доирасида энг кучли радиоактив моддаларда хам 55 мм дан ошмайди. Альфа нурланишларни ойна, плекссиглаз, фольганинг энг юпқа хили хам ушлаб қолиш мумкин.</a:t>
            </a:r>
            <a:endParaRPr lang="ru-RU" b="1" dirty="0">
              <a:latin typeface="Times New Roman" pitchFamily="18" charset="0"/>
              <a:cs typeface="Times New Roman" pitchFamily="18" charset="0"/>
            </a:endParaRPr>
          </a:p>
          <a:p>
            <a:pPr algn="just" eaLnBrk="0" hangingPunct="0">
              <a:tabLst>
                <a:tab pos="2400300" algn="l"/>
              </a:tabLst>
              <a:defRPr/>
            </a:pPr>
            <a:r>
              <a:rPr lang="uz-Cyrl-UZ" b="1" dirty="0">
                <a:latin typeface="Times New Roman" pitchFamily="18" charset="0"/>
                <a:cs typeface="Times New Roman" pitchFamily="18" charset="0"/>
              </a:rPr>
              <a:t>   </a:t>
            </a:r>
            <a:r>
              <a:rPr lang="uz-Cyrl-UZ" b="1" i="1" u="sng" dirty="0">
                <a:latin typeface="Times New Roman" pitchFamily="18" charset="0"/>
                <a:cs typeface="Times New Roman" pitchFamily="18" charset="0"/>
              </a:rPr>
              <a:t>Бетта нурланишлардан</a:t>
            </a:r>
            <a:r>
              <a:rPr lang="uz-Cyrl-UZ" b="1" dirty="0">
                <a:latin typeface="Times New Roman" pitchFamily="18" charset="0"/>
                <a:cs typeface="Times New Roman" pitchFamily="18" charset="0"/>
              </a:rPr>
              <a:t> мухофаза қилишда бетта нурларини харакат масофасини ҳисобга олган ҳолда экран моддаси ва қалинлиги таналанилади.   Мухофаза қилишда оғир металлардан фойдаланилади. Масалан, қўрғошин, вольфрам ва бошқалар яхши натижа беради.</a:t>
            </a:r>
          </a:p>
        </p:txBody>
      </p:sp>
      <p:sp>
        <p:nvSpPr>
          <p:cNvPr id="53251" name="Rectangle 3"/>
          <p:cNvSpPr>
            <a:spLocks noChangeArrowheads="1"/>
          </p:cNvSpPr>
          <p:nvPr/>
        </p:nvSpPr>
        <p:spPr bwMode="auto">
          <a:xfrm>
            <a:off x="0" y="5429250"/>
            <a:ext cx="9144000" cy="1477963"/>
          </a:xfrm>
          <a:prstGeom prst="rect">
            <a:avLst/>
          </a:prstGeom>
          <a:noFill/>
          <a:ln w="9525">
            <a:noFill/>
            <a:miter lim="800000"/>
            <a:headEnd/>
            <a:tailEnd/>
          </a:ln>
          <a:effectLst/>
        </p:spPr>
        <p:txBody>
          <a:bodyPr anchor="ctr">
            <a:spAutoFit/>
          </a:bodyPr>
          <a:lstStyle/>
          <a:p>
            <a:pPr indent="180975" algn="just">
              <a:defRPr/>
            </a:pPr>
            <a:r>
              <a:rPr lang="ru-RU" b="1" i="1" u="sng" dirty="0">
                <a:latin typeface="Times New Roman" pitchFamily="18" charset="0"/>
                <a:cs typeface="Times New Roman" pitchFamily="18" charset="0"/>
              </a:rPr>
              <a:t>Гамма </a:t>
            </a:r>
            <a:r>
              <a:rPr lang="ru-RU" b="1" i="1" u="sng" dirty="0" err="1">
                <a:latin typeface="Times New Roman" pitchFamily="18" charset="0"/>
                <a:cs typeface="Times New Roman" pitchFamily="18" charset="0"/>
              </a:rPr>
              <a:t>ва</a:t>
            </a:r>
            <a:r>
              <a:rPr lang="ru-RU" b="1" i="1" u="sng" dirty="0">
                <a:latin typeface="Times New Roman" pitchFamily="18" charset="0"/>
                <a:cs typeface="Times New Roman" pitchFamily="18" charset="0"/>
              </a:rPr>
              <a:t> рентген </a:t>
            </a:r>
            <a:r>
              <a:rPr lang="ru-RU" b="1" i="1" u="sng" dirty="0" err="1">
                <a:latin typeface="Times New Roman" pitchFamily="18" charset="0"/>
                <a:cs typeface="Times New Roman" pitchFamily="18" charset="0"/>
              </a:rPr>
              <a:t>нурланишлар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катта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сингиш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кучига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эга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шунинг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учун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экранлар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учун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катта</a:t>
            </a:r>
            <a:r>
              <a:rPr lang="ru-RU" b="1" dirty="0">
                <a:latin typeface="Times New Roman" pitchFamily="18" charset="0"/>
                <a:cs typeface="Times New Roman" pitchFamily="18" charset="0"/>
              </a:rPr>
              <a:t> атом </a:t>
            </a:r>
            <a:r>
              <a:rPr lang="ru-RU" b="1" dirty="0" err="1">
                <a:latin typeface="Times New Roman" pitchFamily="18" charset="0"/>
                <a:cs typeface="Times New Roman" pitchFamily="18" charset="0"/>
              </a:rPr>
              <a:t>оғирликлардаги материаллар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қўллашади </a:t>
            </a:r>
            <a:r>
              <a:rPr lang="ru-RU" b="1" dirty="0">
                <a:latin typeface="Times New Roman" pitchFamily="18" charset="0"/>
                <a:cs typeface="Times New Roman" pitchFamily="18" charset="0"/>
              </a:rPr>
              <a:t>(</a:t>
            </a:r>
            <a:r>
              <a:rPr lang="ru-RU" b="1" dirty="0" err="1">
                <a:latin typeface="Times New Roman" pitchFamily="18" charset="0"/>
                <a:cs typeface="Times New Roman" pitchFamily="18" charset="0"/>
              </a:rPr>
              <a:t>қўрғошин</a:t>
            </a:r>
            <a:r>
              <a:rPr lang="ru-RU" b="1" dirty="0">
                <a:latin typeface="Times New Roman" pitchFamily="18" charset="0"/>
                <a:cs typeface="Times New Roman" pitchFamily="18" charset="0"/>
              </a:rPr>
              <a:t>, вольфрам), зеро, </a:t>
            </a:r>
            <a:r>
              <a:rPr lang="ru-RU" b="1" dirty="0" err="1">
                <a:latin typeface="Times New Roman" pitchFamily="18" charset="0"/>
                <a:cs typeface="Times New Roman" pitchFamily="18" charset="0"/>
              </a:rPr>
              <a:t>бу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материалларда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нурланиш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ўта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жадал</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ютилади</a:t>
            </a:r>
            <a:r>
              <a:rPr lang="ru-RU" b="1" dirty="0">
                <a:latin typeface="Times New Roman" pitchFamily="18" charset="0"/>
                <a:cs typeface="Times New Roman" pitchFamily="18" charset="0"/>
              </a:rPr>
              <a:t>. Экран </a:t>
            </a:r>
            <a:r>
              <a:rPr lang="ru-RU" b="1" dirty="0" err="1">
                <a:latin typeface="Times New Roman" pitchFamily="18" charset="0"/>
                <a:cs typeface="Times New Roman" pitchFamily="18" charset="0"/>
              </a:rPr>
              <a:t>қалинлиги </a:t>
            </a:r>
            <a:r>
              <a:rPr lang="ru-RU" b="1" dirty="0">
                <a:latin typeface="Times New Roman" pitchFamily="18" charset="0"/>
                <a:cs typeface="Times New Roman" pitchFamily="18" charset="0"/>
              </a:rPr>
              <a:t>гамма </a:t>
            </a:r>
            <a:r>
              <a:rPr lang="ru-RU" b="1" dirty="0" err="1">
                <a:latin typeface="Times New Roman" pitchFamily="18" charset="0"/>
                <a:cs typeface="Times New Roman" pitchFamily="18" charset="0"/>
              </a:rPr>
              <a:t>қувватга қараб махсус</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жадвал</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бўйича</a:t>
            </a:r>
            <a:r>
              <a:rPr lang="ru-RU" b="1" dirty="0">
                <a:latin typeface="Times New Roman" pitchFamily="18" charset="0"/>
                <a:cs typeface="Times New Roman" pitchFamily="18" charset="0"/>
              </a:rPr>
              <a:t> – </a:t>
            </a:r>
            <a:r>
              <a:rPr lang="ru-RU" b="1" dirty="0" err="1">
                <a:latin typeface="Times New Roman" pitchFamily="18" charset="0"/>
                <a:cs typeface="Times New Roman" pitchFamily="18" charset="0"/>
              </a:rPr>
              <a:t>нурланиш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сусайиш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қисқалигига қараб</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танланади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ва</a:t>
            </a:r>
            <a:r>
              <a:rPr lang="ru-RU" b="1" dirty="0">
                <a:latin typeface="Times New Roman" pitchFamily="18" charset="0"/>
                <a:cs typeface="Times New Roman" pitchFamily="18" charset="0"/>
              </a:rPr>
              <a:t> </a:t>
            </a:r>
            <a:r>
              <a:rPr lang="uz-Cyrl-UZ" b="1" dirty="0">
                <a:latin typeface="Times New Roman" pitchFamily="18" charset="0"/>
                <a:cs typeface="Times New Roman" pitchFamily="18" charset="0"/>
              </a:rPr>
              <a:t>бир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неча</a:t>
            </a:r>
            <a:r>
              <a:rPr lang="ru-RU" b="1" dirty="0">
                <a:latin typeface="Times New Roman" pitchFamily="18" charset="0"/>
                <a:cs typeface="Times New Roman" pitchFamily="18" charset="0"/>
              </a:rPr>
              <a:t> мм дан </a:t>
            </a:r>
            <a:r>
              <a:rPr lang="ru-RU" b="1" dirty="0" err="1">
                <a:latin typeface="Times New Roman" pitchFamily="18" charset="0"/>
                <a:cs typeface="Times New Roman" pitchFamily="18" charset="0"/>
              </a:rPr>
              <a:t>ўнлаб</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сантиметрларгача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доирада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чайқалади</a:t>
            </a:r>
            <a:r>
              <a:rPr lang="ru-RU" b="1" dirty="0">
                <a:latin typeface="Times New Roman" pitchFamily="18" charset="0"/>
                <a:cs typeface="Times New Roman" pitchFamily="18" charset="0"/>
              </a:rPr>
              <a:t>.</a:t>
            </a:r>
          </a:p>
        </p:txBody>
      </p:sp>
    </p:spTree>
    <p:extLst>
      <p:ext uri="{BB962C8B-B14F-4D97-AF65-F5344CB8AC3E}">
        <p14:creationId xmlns:p14="http://schemas.microsoft.com/office/powerpoint/2010/main" xmlns="" val="38254470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ачальная">
  <a:themeElements>
    <a:clrScheme name="Начальная">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Начальная">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Начальная">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7</TotalTime>
  <Words>897</Words>
  <Application>Microsoft Office PowerPoint</Application>
  <PresentationFormat>Экран (4:3)</PresentationFormat>
  <Paragraphs>86</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Начальная</vt:lpstr>
      <vt:lpstr>Слайд 1</vt:lpstr>
      <vt:lpstr>Слайд 2</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MAX</cp:lastModifiedBy>
  <cp:revision>2</cp:revision>
  <dcterms:modified xsi:type="dcterms:W3CDTF">2014-10-05T14:55:01Z</dcterms:modified>
</cp:coreProperties>
</file>