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comments/comment1.xml" ContentType="application/vnd.openxmlformats-officedocument.presentationml.comments+xml"/>
  <Override PartName="/ppt/slides/slide12.xml" ContentType="application/vnd.openxmlformats-officedocument.presentationml.slide+xml"/>
  <Override PartName="/ppt/comments/comment2.xml" ContentType="application/vnd.openxmlformats-officedocument.presentationml.comments+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embedTrueTypeFonts="1" saveSubsetFonts="1">
  <p:sldMasterIdLst>
    <p:sldMasterId id="2147483672" r:id="rId1"/>
  </p:sldMasterIdLst>
  <p:notesMasterIdLst>
    <p:notesMasterId r:id="rId2"/>
  </p:notesMasterIdLst>
  <p:sldIdLst>
    <p:sldId id="298" r:id="rId3"/>
    <p:sldId id="299" r:id="rId4"/>
    <p:sldId id="300" r:id="rId5"/>
    <p:sldId id="301" r:id="rId6"/>
    <p:sldId id="302" r:id="rId7"/>
    <p:sldId id="303" r:id="rId8"/>
    <p:sldId id="304" r:id="rId9"/>
    <p:sldId id="305" r:id="rId10"/>
    <p:sldId id="306" r:id="rId11"/>
    <p:sldId id="307" r:id="rId12"/>
    <p:sldId id="309" r:id="rId13"/>
    <p:sldId id="310" r:id="rId14"/>
  </p:sldIdLst>
  <p:sldSz cy="8229600" cx="14630400"/>
  <p:notesSz cx="8229600" cy="14630400"/>
  <p:embeddedFontLst>
    <p:embeddedFont>
      <p:font typeface="Calibri" panose="020F0502020204030204" pitchFamily="34" charset="0"/>
      <p:regular r:id="rId15"/>
      <p:bold r:id="rId16"/>
      <p:italic r:id="rId17"/>
      <p:boldItalic r:id="rId18"/>
    </p:embeddedFont>
    <p:embeddedFont>
      <p:font typeface="Inter" panose="020B0604020202020204" charset="0"/>
      <p:regular r:id="rId19"/>
    </p:embeddedFont>
  </p:embeddedFontLst>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commentAuthors.xml><?xml version="1.0" encoding="utf-8"?>
<p:cmAuthorLst xmlns:p="http://schemas.openxmlformats.org/presentationml/2006/main" xmlns:r="http://schemas.openxmlformats.org/officeDocument/2006/relationships" xmlns:a="http://schemas.openxmlformats.org/drawingml/2006/main">
  <p:cmAuthor id="1" name="Akbar" initials="A" lastIdx="1" clrIdx="0"/>
</p:cmAuthorLst>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horzBarState="maximized">
    <p:restoredLeft sz="15611"/>
    <p:restoredTop sz="94610"/>
  </p:normalViewPr>
  <p:slideViewPr>
    <p:cSldViewPr snapToGrid="0" snapToObjects="1">
      <p:cViewPr varScale="1">
        <p:scale>
          <a:sx n="72" d="100"/>
          <a:sy n="72" d="100"/>
        </p:scale>
        <p:origin x="523" y="72"/>
      </p:cViewPr>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font" Target="fonts/font1.fntdata"/><Relationship Id="rId16" Type="http://schemas.openxmlformats.org/officeDocument/2006/relationships/font" Target="fonts/font2.fntdata"/><Relationship Id="rId17" Type="http://schemas.openxmlformats.org/officeDocument/2006/relationships/font" Target="fonts/font3.fntdata"/><Relationship Id="rId18" Type="http://schemas.openxmlformats.org/officeDocument/2006/relationships/font" Target="fonts/font4.fntdata"/><Relationship Id="rId19" Type="http://schemas.openxmlformats.org/officeDocument/2006/relationships/font" Target="fonts/font5.fntdata"/><Relationship Id="rId20" Type="http://schemas.openxmlformats.org/officeDocument/2006/relationships/tableStyles" Target="tableStyles.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commentAuthors" Target="commentAuthors.xml"/><Relationship Id="rId24" Type="http://schemas.openxmlformats.org/officeDocument/2006/relationships/theme" Target="theme/theme1.xml"/></Relationships>
</file>

<file path=ppt/comments/comment1.xml><?xml version="1.0" encoding="utf-8"?>
<p:cmLst xmlns:p="http://schemas.openxmlformats.org/presentationml/2006/main" xmlns:r="http://schemas.openxmlformats.org/officeDocument/2006/relationships" xmlns:a="http://schemas.openxmlformats.org/drawingml/2006/main">
  <p:cm authorId="1" dt="2026-04-30T00:03:36.129" idx="1">
    <p:pos x="10" y="10"/>
    <p:text/>
  </p:cm>
</p:cmLst>
</file>

<file path=ppt/comments/comment2.xml><?xml version="1.0" encoding="utf-8"?>
<p:cmLst xmlns:p="http://schemas.openxmlformats.org/presentationml/2006/main" xmlns:r="http://schemas.openxmlformats.org/officeDocument/2006/relationships" xmlns:a="http://schemas.openxmlformats.org/drawingml/2006/main">
  <p:cm authorId="1" dt="2026-04-30T00:03:36.129" idx="1">
    <p:pos x="10" y="10"/>
    <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71" name=""/>
        <p:cNvGrpSpPr/>
        <p:nvPr/>
      </p:nvGrpSpPr>
      <p:grpSpPr>
        <a:xfrm>
          <a:off x="0" y="0"/>
          <a:ext cx="0" cy="0"/>
          <a:chOff x="0" y="0"/>
          <a:chExt cx="0" cy="0"/>
        </a:xfrm>
      </p:grpSpPr>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48" name="Slide Image Placeholder 1"/>
          <p:cNvSpPr>
            <a:spLocks noChangeAspect="1" noRot="1" noGrp="1"/>
          </p:cNvSpPr>
          <p:nvPr>
            <p:ph type="sldImg"/>
          </p:nvPr>
        </p:nvSpPr>
        <p:spPr/>
      </p:sp>
      <p:sp>
        <p:nvSpPr>
          <p:cNvPr id="1048649" name="Notes Placeholder 2"/>
          <p:cNvSpPr>
            <a:spLocks noGrp="1"/>
          </p:cNvSpPr>
          <p:nvPr>
            <p:ph type="body" idx="1"/>
          </p:nvPr>
        </p:nvSpPr>
        <p:spPr/>
        <p:txBody>
          <a:bodyPr/>
          <a:p>
            <a:endParaRPr dirty="0" lang="en-US"/>
          </a:p>
        </p:txBody>
      </p:sp>
      <p:sp>
        <p:nvSpPr>
          <p:cNvPr id="1048650" name="Slide Number Placeholder 3"/>
          <p:cNvSpPr>
            <a:spLocks noGrp="1"/>
          </p:cNvSpPr>
          <p:nvPr>
            <p:ph type="sldNum" sz="quarter" idx="10"/>
          </p:nvPr>
        </p:nvSpPr>
        <p:spPr/>
        <p:txBody>
          <a:bodyPr/>
          <a:p>
            <a:fld id="{F7021451-1387-4CA6-816F-3879F97B5CBC}" type="slidenum">
              <a:rPr lang="en-US"/>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33" name=""/>
        <p:cNvGrpSpPr/>
        <p:nvPr/>
      </p:nvGrpSpPr>
      <p:grpSpPr>
        <a:xfrm>
          <a:off x="0" y="0"/>
          <a:ext cx="0" cy="0"/>
          <a:chOff x="0" y="0"/>
          <a:chExt cx="0" cy="0"/>
        </a:xfrm>
      </p:grpSpPr>
      <p:sp>
        <p:nvSpPr>
          <p:cNvPr id="1048607" name="Slide Image Placeholder 1"/>
          <p:cNvSpPr>
            <a:spLocks noChangeAspect="1" noRot="1" noGrp="1"/>
          </p:cNvSpPr>
          <p:nvPr>
            <p:ph type="sldImg"/>
          </p:nvPr>
        </p:nvSpPr>
        <p:spPr/>
      </p:sp>
      <p:sp>
        <p:nvSpPr>
          <p:cNvPr id="1048608" name="Notes Placeholder 2"/>
          <p:cNvSpPr>
            <a:spLocks noGrp="1"/>
          </p:cNvSpPr>
          <p:nvPr>
            <p:ph type="body" idx="1"/>
          </p:nvPr>
        </p:nvSpPr>
        <p:spPr/>
        <p:txBody>
          <a:bodyPr/>
          <a:p>
            <a:endParaRPr dirty="0" lang="en-US"/>
          </a:p>
        </p:txBody>
      </p:sp>
      <p:sp>
        <p:nvSpPr>
          <p:cNvPr id="1048609" name="Slide Number Placeholder 3"/>
          <p:cNvSpPr>
            <a:spLocks noGrp="1"/>
          </p:cNvSpPr>
          <p:nvPr>
            <p:ph type="sldNum" sz="quarter" idx="10"/>
          </p:nvPr>
        </p:nvSpPr>
        <p:spPr/>
        <p:txBody>
          <a:bodyPr/>
          <a:p>
            <a:fld id="{F7021451-1387-4CA6-816F-3879F97B5CBC}" type="slidenum">
              <a:rPr lang="en-US"/>
              <a:t>10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50" name=""/>
        <p:cNvGrpSpPr/>
        <p:nvPr/>
      </p:nvGrpSpPr>
      <p:grpSpPr>
        <a:xfrm>
          <a:off x="0" y="0"/>
          <a:ext cx="0" cy="0"/>
          <a:chOff x="0" y="0"/>
          <a:chExt cx="0" cy="0"/>
        </a:xfrm>
      </p:grpSpPr>
      <p:sp>
        <p:nvSpPr>
          <p:cNvPr id="1048656" name="Slide Image Placeholder 1"/>
          <p:cNvSpPr>
            <a:spLocks noChangeAspect="1" noRot="1" noGrp="1"/>
          </p:cNvSpPr>
          <p:nvPr>
            <p:ph type="sldImg"/>
          </p:nvPr>
        </p:nvSpPr>
        <p:spPr/>
      </p:sp>
      <p:sp>
        <p:nvSpPr>
          <p:cNvPr id="1048657" name="Notes Placeholder 2"/>
          <p:cNvSpPr>
            <a:spLocks noGrp="1"/>
          </p:cNvSpPr>
          <p:nvPr>
            <p:ph type="body" idx="1"/>
          </p:nvPr>
        </p:nvSpPr>
        <p:spPr/>
        <p:txBody>
          <a:bodyPr/>
          <a:p>
            <a:endParaRPr dirty="0" lang="en-US"/>
          </a:p>
        </p:txBody>
      </p:sp>
      <p:sp>
        <p:nvSpPr>
          <p:cNvPr id="1048658" name="Slide Number Placeholder 3"/>
          <p:cNvSpPr>
            <a:spLocks noGrp="1"/>
          </p:cNvSpPr>
          <p:nvPr>
            <p:ph type="sldNum" sz="quarter" idx="10"/>
          </p:nvPr>
        </p:nvSpPr>
        <p:spPr/>
        <p:txBody>
          <a:bodyPr/>
          <a:p>
            <a:fld id="{F7021451-1387-4CA6-816F-3879F97B5CBC}" type="slidenum">
              <a:rPr lang="en-US"/>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75" name="Slide Image Placeholder 1"/>
          <p:cNvSpPr>
            <a:spLocks noChangeAspect="1" noRot="1" noGrp="1"/>
          </p:cNvSpPr>
          <p:nvPr>
            <p:ph type="sldImg"/>
          </p:nvPr>
        </p:nvSpPr>
        <p:spPr/>
      </p:sp>
      <p:sp>
        <p:nvSpPr>
          <p:cNvPr id="1048676" name="Notes Placeholder 2"/>
          <p:cNvSpPr>
            <a:spLocks noGrp="1"/>
          </p:cNvSpPr>
          <p:nvPr>
            <p:ph type="body" idx="1"/>
          </p:nvPr>
        </p:nvSpPr>
        <p:spPr/>
        <p:txBody>
          <a:bodyPr/>
          <a:p>
            <a:endParaRPr dirty="0" lang="en-US"/>
          </a:p>
        </p:txBody>
      </p:sp>
      <p:sp>
        <p:nvSpPr>
          <p:cNvPr id="1048677" name="Slide Number Placeholder 3"/>
          <p:cNvSpPr>
            <a:spLocks noGrp="1"/>
          </p:cNvSpPr>
          <p:nvPr>
            <p:ph type="sldNum" sz="quarter" idx="10"/>
          </p:nvPr>
        </p:nvSpPr>
        <p:spPr/>
        <p:txBody>
          <a:bodyPr/>
          <a:p>
            <a:fld id="{F7021451-1387-4CA6-816F-3879F97B5CBC}" type="slidenum">
              <a:rPr lang="en-US"/>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sp>
        <p:nvSpPr>
          <p:cNvPr id="1048688" name="Slide Image Placeholder 1"/>
          <p:cNvSpPr>
            <a:spLocks noChangeAspect="1" noRot="1" noGrp="1"/>
          </p:cNvSpPr>
          <p:nvPr>
            <p:ph type="sldImg"/>
          </p:nvPr>
        </p:nvSpPr>
        <p:spPr/>
      </p:sp>
      <p:sp>
        <p:nvSpPr>
          <p:cNvPr id="1048689" name="Notes Placeholder 2"/>
          <p:cNvSpPr>
            <a:spLocks noGrp="1"/>
          </p:cNvSpPr>
          <p:nvPr>
            <p:ph type="body" idx="1"/>
          </p:nvPr>
        </p:nvSpPr>
        <p:spPr/>
        <p:txBody>
          <a:bodyPr/>
          <a:p>
            <a:endParaRPr dirty="0" lang="en-US"/>
          </a:p>
        </p:txBody>
      </p:sp>
      <p:sp>
        <p:nvSpPr>
          <p:cNvPr id="1048690" name="Slide Number Placeholder 3"/>
          <p:cNvSpPr>
            <a:spLocks noGrp="1"/>
          </p:cNvSpPr>
          <p:nvPr>
            <p:ph type="sldNum" sz="quarter" idx="10"/>
          </p:nvPr>
        </p:nvSpPr>
        <p:spPr/>
        <p:txBody>
          <a:bodyPr/>
          <a:p>
            <a:fld id="{F7021451-1387-4CA6-816F-3879F97B5CBC}" type="slidenum">
              <a:rPr lang="en-US"/>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62" name=""/>
        <p:cNvGrpSpPr/>
        <p:nvPr/>
      </p:nvGrpSpPr>
      <p:grpSpPr>
        <a:xfrm>
          <a:off x="0" y="0"/>
          <a:ext cx="0" cy="0"/>
          <a:chOff x="0" y="0"/>
          <a:chExt cx="0" cy="0"/>
        </a:xfrm>
      </p:grpSpPr>
      <p:sp>
        <p:nvSpPr>
          <p:cNvPr id="1048711" name="Slide Image Placeholder 1"/>
          <p:cNvSpPr>
            <a:spLocks noChangeAspect="1" noRot="1" noGrp="1"/>
          </p:cNvSpPr>
          <p:nvPr>
            <p:ph type="sldImg"/>
          </p:nvPr>
        </p:nvSpPr>
        <p:spPr/>
      </p:sp>
      <p:sp>
        <p:nvSpPr>
          <p:cNvPr id="1048712" name="Notes Placeholder 2"/>
          <p:cNvSpPr>
            <a:spLocks noGrp="1"/>
          </p:cNvSpPr>
          <p:nvPr>
            <p:ph type="body" idx="1"/>
          </p:nvPr>
        </p:nvSpPr>
        <p:spPr/>
        <p:txBody>
          <a:bodyPr/>
          <a:p>
            <a:endParaRPr dirty="0" lang="en-US"/>
          </a:p>
        </p:txBody>
      </p:sp>
      <p:sp>
        <p:nvSpPr>
          <p:cNvPr id="1048713" name="Slide Number Placeholder 3"/>
          <p:cNvSpPr>
            <a:spLocks noGrp="1"/>
          </p:cNvSpPr>
          <p:nvPr>
            <p:ph type="sldNum" sz="quarter" idx="10"/>
          </p:nvPr>
        </p:nvSpPr>
        <p:spPr/>
        <p:txBody>
          <a:bodyPr/>
          <a:p>
            <a:fld id="{F7021451-1387-4CA6-816F-3879F97B5CBC}" type="slidenum">
              <a:rPr lang="en-US"/>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66" name=""/>
        <p:cNvGrpSpPr/>
        <p:nvPr/>
      </p:nvGrpSpPr>
      <p:grpSpPr>
        <a:xfrm>
          <a:off x="0" y="0"/>
          <a:ext cx="0" cy="0"/>
          <a:chOff x="0" y="0"/>
          <a:chExt cx="0" cy="0"/>
        </a:xfrm>
      </p:grpSpPr>
      <p:sp>
        <p:nvSpPr>
          <p:cNvPr id="1048719" name="Slide Image Placeholder 1"/>
          <p:cNvSpPr>
            <a:spLocks noChangeAspect="1" noRot="1" noGrp="1"/>
          </p:cNvSpPr>
          <p:nvPr>
            <p:ph type="sldImg"/>
          </p:nvPr>
        </p:nvSpPr>
        <p:spPr/>
      </p:sp>
      <p:sp>
        <p:nvSpPr>
          <p:cNvPr id="1048720" name="Notes Placeholder 2"/>
          <p:cNvSpPr>
            <a:spLocks noGrp="1"/>
          </p:cNvSpPr>
          <p:nvPr>
            <p:ph type="body" idx="1"/>
          </p:nvPr>
        </p:nvSpPr>
        <p:spPr/>
        <p:txBody>
          <a:bodyPr/>
          <a:p>
            <a:endParaRPr dirty="0" lang="en-US"/>
          </a:p>
        </p:txBody>
      </p:sp>
      <p:sp>
        <p:nvSpPr>
          <p:cNvPr id="1048721" name="Slide Number Placeholder 3"/>
          <p:cNvSpPr>
            <a:spLocks noGrp="1"/>
          </p:cNvSpPr>
          <p:nvPr>
            <p:ph type="sldNum" sz="quarter" idx="10"/>
          </p:nvPr>
        </p:nvSpPr>
        <p:spPr/>
        <p:txBody>
          <a:bodyPr/>
          <a:p>
            <a:fld id="{F7021451-1387-4CA6-816F-3879F97B5CBC}" type="slidenum">
              <a:rPr lang="en-US"/>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70" name=""/>
        <p:cNvGrpSpPr/>
        <p:nvPr/>
      </p:nvGrpSpPr>
      <p:grpSpPr>
        <a:xfrm>
          <a:off x="0" y="0"/>
          <a:ext cx="0" cy="0"/>
          <a:chOff x="0" y="0"/>
          <a:chExt cx="0" cy="0"/>
        </a:xfrm>
      </p:grpSpPr>
      <p:sp>
        <p:nvSpPr>
          <p:cNvPr id="1048734" name="Slide Image Placeholder 1"/>
          <p:cNvSpPr>
            <a:spLocks noChangeAspect="1" noRot="1" noGrp="1"/>
          </p:cNvSpPr>
          <p:nvPr>
            <p:ph type="sldImg"/>
          </p:nvPr>
        </p:nvSpPr>
        <p:spPr/>
      </p:sp>
      <p:sp>
        <p:nvSpPr>
          <p:cNvPr id="1048735" name="Notes Placeholder 2"/>
          <p:cNvSpPr>
            <a:spLocks noGrp="1"/>
          </p:cNvSpPr>
          <p:nvPr>
            <p:ph type="body" idx="1"/>
          </p:nvPr>
        </p:nvSpPr>
        <p:spPr/>
        <p:txBody>
          <a:bodyPr/>
          <a:p>
            <a:endParaRPr dirty="0" lang="en-US"/>
          </a:p>
        </p:txBody>
      </p:sp>
      <p:sp>
        <p:nvSpPr>
          <p:cNvPr id="1048736" name="Slide Number Placeholder 3"/>
          <p:cNvSpPr>
            <a:spLocks noGrp="1"/>
          </p:cNvSpPr>
          <p:nvPr>
            <p:ph type="sldNum" sz="quarter" idx="10"/>
          </p:nvPr>
        </p:nvSpPr>
        <p:spPr/>
        <p:txBody>
          <a:bodyPr/>
          <a:p>
            <a:fld id="{F7021451-1387-4CA6-816F-3879F97B5CBC}" type="slidenum">
              <a:rPr lang="en-US"/>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40" name="Slide Image Placeholder 1"/>
          <p:cNvSpPr>
            <a:spLocks noChangeAspect="1" noRot="1" noGrp="1"/>
          </p:cNvSpPr>
          <p:nvPr>
            <p:ph type="sldImg"/>
          </p:nvPr>
        </p:nvSpPr>
        <p:spPr/>
      </p:sp>
      <p:sp>
        <p:nvSpPr>
          <p:cNvPr id="1048641" name="Notes Placeholder 2"/>
          <p:cNvSpPr>
            <a:spLocks noGrp="1"/>
          </p:cNvSpPr>
          <p:nvPr>
            <p:ph type="body" idx="1"/>
          </p:nvPr>
        </p:nvSpPr>
        <p:spPr/>
        <p:txBody>
          <a:bodyPr/>
          <a:p>
            <a:endParaRPr dirty="0" lang="en-US"/>
          </a:p>
        </p:txBody>
      </p:sp>
      <p:sp>
        <p:nvSpPr>
          <p:cNvPr id="1048642" name="Slide Number Placeholder 3"/>
          <p:cNvSpPr>
            <a:spLocks noGrp="1"/>
          </p:cNvSpPr>
          <p:nvPr>
            <p:ph type="sldNum" sz="quarter" idx="10"/>
          </p:nvPr>
        </p:nvSpPr>
        <p:spPr/>
        <p:txBody>
          <a:bodyPr/>
          <a:p>
            <a:fld id="{F7021451-1387-4CA6-816F-3879F97B5CBC}" type="slidenum">
              <a:rPr lang="en-US"/>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631" name="Slide Image Placeholder 1"/>
          <p:cNvSpPr>
            <a:spLocks noChangeAspect="1" noRot="1" noGrp="1"/>
          </p:cNvSpPr>
          <p:nvPr>
            <p:ph type="sldImg"/>
          </p:nvPr>
        </p:nvSpPr>
        <p:spPr/>
      </p:sp>
      <p:sp>
        <p:nvSpPr>
          <p:cNvPr id="1048632" name="Notes Placeholder 2"/>
          <p:cNvSpPr>
            <a:spLocks noGrp="1"/>
          </p:cNvSpPr>
          <p:nvPr>
            <p:ph type="body" idx="1"/>
          </p:nvPr>
        </p:nvSpPr>
        <p:spPr/>
        <p:txBody>
          <a:bodyPr/>
          <a:p>
            <a:endParaRPr dirty="0" lang="en-US"/>
          </a:p>
        </p:txBody>
      </p:sp>
      <p:sp>
        <p:nvSpPr>
          <p:cNvPr id="1048633" name="Slide Number Placeholder 3"/>
          <p:cNvSpPr>
            <a:spLocks noGrp="1"/>
          </p:cNvSpPr>
          <p:nvPr>
            <p:ph type="sldNum" sz="quarter" idx="10"/>
          </p:nvPr>
        </p:nvSpPr>
        <p:spPr/>
        <p:txBody>
          <a:bodyPr/>
          <a:p>
            <a:fld id="{F7021451-1387-4CA6-816F-3879F97B5CBC}" type="slidenum">
              <a:rPr lang="en-US"/>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hyperlink" Target="https://gamma.app/?utm_source=made-with-gamma" TargetMode="External"/><Relationship Id="rId2" Type="http://schemas.openxmlformats.org/officeDocument/2006/relationships/image" Target="../media/image1.png"/><Relationship Id="rId3"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27"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35" name=""/>
        <p:cNvGrpSpPr/>
        <p:nvPr/>
      </p:nvGrpSpPr>
      <p:grpSpPr>
        <a:xfrm>
          <a:off x="0" y="0"/>
          <a:ext cx="0" cy="0"/>
          <a:chOff x="0" y="0"/>
          <a:chExt cx="0" cy="0"/>
        </a:xfrm>
      </p:grpSpPr>
      <p:sp>
        <p:nvSpPr>
          <p:cNvPr id="1048612" name="Shape 0"/>
          <p:cNvSpPr/>
          <p:nvPr/>
        </p:nvSpPr>
        <p:spPr>
          <a:xfrm>
            <a:off x="0" y="0"/>
            <a:ext cx="14630400" cy="8229600"/>
          </a:xfrm>
          <a:prstGeom prst="rect"/>
          <a:solidFill>
            <a:srgbClr val="F6F4F4"/>
          </a:solidFill>
        </p:spPr>
      </p:sp>
      <p:sp>
        <p:nvSpPr>
          <p:cNvPr id="1048613" name="Shape 1"/>
          <p:cNvSpPr/>
          <p:nvPr/>
        </p:nvSpPr>
        <p:spPr>
          <a:xfrm>
            <a:off x="0" y="0"/>
            <a:ext cx="14630400" cy="8229600"/>
          </a:xfrm>
          <a:prstGeom prst="rect"/>
          <a:solidFill>
            <a:srgbClr val="FFFFFF"/>
          </a:solidFill>
        </p:spPr>
      </p:sp>
      <p:pic>
        <p:nvPicPr>
          <p:cNvPr id="2097154"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30" name=""/>
        <p:cNvGrpSpPr/>
        <p:nvPr/>
      </p:nvGrpSpPr>
      <p:grpSpPr>
        <a:xfrm>
          <a:off x="0" y="0"/>
          <a:ext cx="0" cy="0"/>
          <a:chOff x="0" y="0"/>
          <a:chExt cx="0" cy="0"/>
        </a:xfrm>
      </p:grpSpPr>
      <p:sp>
        <p:nvSpPr>
          <p:cNvPr id="1048578" name="Shape 0"/>
          <p:cNvSpPr/>
          <p:nvPr/>
        </p:nvSpPr>
        <p:spPr>
          <a:xfrm>
            <a:off x="0" y="0"/>
            <a:ext cx="14630400" cy="8229600"/>
          </a:xfrm>
          <a:prstGeom prst="rect"/>
          <a:solidFill>
            <a:srgbClr val="F6F4F4"/>
          </a:solidFill>
        </p:spPr>
      </p:sp>
      <p:sp>
        <p:nvSpPr>
          <p:cNvPr id="1048579" name="Shape 1"/>
          <p:cNvSpPr/>
          <p:nvPr/>
        </p:nvSpPr>
        <p:spPr>
          <a:xfrm>
            <a:off x="0" y="0"/>
            <a:ext cx="14630400" cy="8229600"/>
          </a:xfrm>
          <a:prstGeom prst="rect"/>
          <a:solidFill>
            <a:srgbClr val="FFFFFF"/>
          </a:solidFill>
        </p:spPr>
      </p:sp>
      <p:pic>
        <p:nvPicPr>
          <p:cNvPr id="2097153"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43" name=""/>
        <p:cNvGrpSpPr/>
        <p:nvPr/>
      </p:nvGrpSpPr>
      <p:grpSpPr>
        <a:xfrm>
          <a:off x="0" y="0"/>
          <a:ext cx="0" cy="0"/>
          <a:chOff x="0" y="0"/>
          <a:chExt cx="0" cy="0"/>
        </a:xfrm>
      </p:grpSpPr>
      <p:sp>
        <p:nvSpPr>
          <p:cNvPr id="1048643" name="Shape 0"/>
          <p:cNvSpPr/>
          <p:nvPr/>
        </p:nvSpPr>
        <p:spPr>
          <a:xfrm>
            <a:off x="0" y="0"/>
            <a:ext cx="14630400" cy="8229600"/>
          </a:xfrm>
          <a:prstGeom prst="rect"/>
          <a:solidFill>
            <a:srgbClr val="F6F4F4"/>
          </a:solidFill>
        </p:spPr>
      </p:sp>
      <p:sp>
        <p:nvSpPr>
          <p:cNvPr id="1048644" name="Shape 1"/>
          <p:cNvSpPr/>
          <p:nvPr/>
        </p:nvSpPr>
        <p:spPr>
          <a:xfrm>
            <a:off x="0" y="0"/>
            <a:ext cx="14630400" cy="8229600"/>
          </a:xfrm>
          <a:prstGeom prst="rect"/>
          <a:solidFill>
            <a:srgbClr val="FFFFFF"/>
          </a:solidFill>
        </p:spPr>
      </p:sp>
      <p:pic>
        <p:nvPicPr>
          <p:cNvPr id="2097157"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47" name=""/>
        <p:cNvGrpSpPr/>
        <p:nvPr/>
      </p:nvGrpSpPr>
      <p:grpSpPr>
        <a:xfrm>
          <a:off x="0" y="0"/>
          <a:ext cx="0" cy="0"/>
          <a:chOff x="0" y="0"/>
          <a:chExt cx="0" cy="0"/>
        </a:xfrm>
      </p:grpSpPr>
      <p:sp>
        <p:nvSpPr>
          <p:cNvPr id="1048651" name="Shape 0"/>
          <p:cNvSpPr/>
          <p:nvPr/>
        </p:nvSpPr>
        <p:spPr>
          <a:xfrm>
            <a:off x="0" y="0"/>
            <a:ext cx="14630400" cy="8229600"/>
          </a:xfrm>
          <a:prstGeom prst="rect"/>
          <a:solidFill>
            <a:srgbClr val="F6F4F4"/>
          </a:solidFill>
        </p:spPr>
      </p:sp>
      <p:sp>
        <p:nvSpPr>
          <p:cNvPr id="1048652" name="Shape 1"/>
          <p:cNvSpPr/>
          <p:nvPr/>
        </p:nvSpPr>
        <p:spPr>
          <a:xfrm>
            <a:off x="0" y="0"/>
            <a:ext cx="14630400" cy="8229600"/>
          </a:xfrm>
          <a:prstGeom prst="rect"/>
          <a:solidFill>
            <a:srgbClr val="FFFFFF"/>
          </a:solidFill>
        </p:spPr>
      </p:sp>
      <p:pic>
        <p:nvPicPr>
          <p:cNvPr id="2097159"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51" name=""/>
        <p:cNvGrpSpPr/>
        <p:nvPr/>
      </p:nvGrpSpPr>
      <p:grpSpPr>
        <a:xfrm>
          <a:off x="0" y="0"/>
          <a:ext cx="0" cy="0"/>
          <a:chOff x="0" y="0"/>
          <a:chExt cx="0" cy="0"/>
        </a:xfrm>
      </p:grpSpPr>
      <p:sp>
        <p:nvSpPr>
          <p:cNvPr id="1048659" name="Shape 0"/>
          <p:cNvSpPr/>
          <p:nvPr/>
        </p:nvSpPr>
        <p:spPr>
          <a:xfrm>
            <a:off x="0" y="0"/>
            <a:ext cx="14630400" cy="8229600"/>
          </a:xfrm>
          <a:prstGeom prst="rect"/>
          <a:solidFill>
            <a:srgbClr val="F6F4F4"/>
          </a:solidFill>
        </p:spPr>
      </p:sp>
      <p:sp>
        <p:nvSpPr>
          <p:cNvPr id="1048660" name="Shape 1"/>
          <p:cNvSpPr/>
          <p:nvPr/>
        </p:nvSpPr>
        <p:spPr>
          <a:xfrm>
            <a:off x="0" y="0"/>
            <a:ext cx="14630400" cy="8229600"/>
          </a:xfrm>
          <a:prstGeom prst="rect"/>
          <a:solidFill>
            <a:srgbClr val="FFFFFF"/>
          </a:solidFill>
        </p:spPr>
      </p:sp>
      <p:pic>
        <p:nvPicPr>
          <p:cNvPr id="2097161"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55" name=""/>
        <p:cNvGrpSpPr/>
        <p:nvPr/>
      </p:nvGrpSpPr>
      <p:grpSpPr>
        <a:xfrm>
          <a:off x="0" y="0"/>
          <a:ext cx="0" cy="0"/>
          <a:chOff x="0" y="0"/>
          <a:chExt cx="0" cy="0"/>
        </a:xfrm>
      </p:grpSpPr>
      <p:sp>
        <p:nvSpPr>
          <p:cNvPr id="1048678" name="Shape 0"/>
          <p:cNvSpPr/>
          <p:nvPr/>
        </p:nvSpPr>
        <p:spPr>
          <a:xfrm>
            <a:off x="0" y="0"/>
            <a:ext cx="14630400" cy="8229600"/>
          </a:xfrm>
          <a:prstGeom prst="rect"/>
          <a:solidFill>
            <a:srgbClr val="F6F4F4"/>
          </a:solidFill>
        </p:spPr>
      </p:sp>
      <p:sp>
        <p:nvSpPr>
          <p:cNvPr id="1048679" name="Shape 1"/>
          <p:cNvSpPr/>
          <p:nvPr/>
        </p:nvSpPr>
        <p:spPr>
          <a:xfrm>
            <a:off x="0" y="0"/>
            <a:ext cx="14630400" cy="8229600"/>
          </a:xfrm>
          <a:prstGeom prst="rect"/>
          <a:solidFill>
            <a:srgbClr val="FFFFFF"/>
          </a:solidFill>
        </p:spPr>
      </p:sp>
      <p:pic>
        <p:nvPicPr>
          <p:cNvPr id="2097162"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59" name=""/>
        <p:cNvGrpSpPr/>
        <p:nvPr/>
      </p:nvGrpSpPr>
      <p:grpSpPr>
        <a:xfrm>
          <a:off x="0" y="0"/>
          <a:ext cx="0" cy="0"/>
          <a:chOff x="0" y="0"/>
          <a:chExt cx="0" cy="0"/>
        </a:xfrm>
      </p:grpSpPr>
      <p:sp>
        <p:nvSpPr>
          <p:cNvPr id="1048691" name="Shape 0"/>
          <p:cNvSpPr/>
          <p:nvPr/>
        </p:nvSpPr>
        <p:spPr>
          <a:xfrm>
            <a:off x="0" y="0"/>
            <a:ext cx="14630400" cy="8229600"/>
          </a:xfrm>
          <a:prstGeom prst="rect"/>
          <a:solidFill>
            <a:srgbClr val="F6F4F4"/>
          </a:solidFill>
        </p:spPr>
      </p:sp>
      <p:sp>
        <p:nvSpPr>
          <p:cNvPr id="1048692" name="Shape 1"/>
          <p:cNvSpPr/>
          <p:nvPr/>
        </p:nvSpPr>
        <p:spPr>
          <a:xfrm>
            <a:off x="0" y="0"/>
            <a:ext cx="14630400" cy="8229600"/>
          </a:xfrm>
          <a:prstGeom prst="rect"/>
          <a:solidFill>
            <a:srgbClr val="FFFFFF"/>
          </a:solidFill>
        </p:spPr>
      </p:sp>
      <p:pic>
        <p:nvPicPr>
          <p:cNvPr id="2097167"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63" name=""/>
        <p:cNvGrpSpPr/>
        <p:nvPr/>
      </p:nvGrpSpPr>
      <p:grpSpPr>
        <a:xfrm>
          <a:off x="0" y="0"/>
          <a:ext cx="0" cy="0"/>
          <a:chOff x="0" y="0"/>
          <a:chExt cx="0" cy="0"/>
        </a:xfrm>
      </p:grpSpPr>
      <p:sp>
        <p:nvSpPr>
          <p:cNvPr id="1048714" name="Shape 0"/>
          <p:cNvSpPr/>
          <p:nvPr/>
        </p:nvSpPr>
        <p:spPr>
          <a:xfrm>
            <a:off x="0" y="0"/>
            <a:ext cx="14630400" cy="8229600"/>
          </a:xfrm>
          <a:prstGeom prst="rect"/>
          <a:solidFill>
            <a:srgbClr val="F6F4F4"/>
          </a:solidFill>
        </p:spPr>
      </p:sp>
      <p:sp>
        <p:nvSpPr>
          <p:cNvPr id="1048715" name="Shape 1"/>
          <p:cNvSpPr/>
          <p:nvPr/>
        </p:nvSpPr>
        <p:spPr>
          <a:xfrm>
            <a:off x="0" y="0"/>
            <a:ext cx="14630400" cy="8229600"/>
          </a:xfrm>
          <a:prstGeom prst="rect"/>
          <a:solidFill>
            <a:srgbClr val="FFFFFF"/>
          </a:solidFill>
        </p:spPr>
      </p:sp>
      <p:pic>
        <p:nvPicPr>
          <p:cNvPr id="2097169"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67" name=""/>
        <p:cNvGrpSpPr/>
        <p:nvPr/>
      </p:nvGrpSpPr>
      <p:grpSpPr>
        <a:xfrm>
          <a:off x="0" y="0"/>
          <a:ext cx="0" cy="0"/>
          <a:chOff x="0" y="0"/>
          <a:chExt cx="0" cy="0"/>
        </a:xfrm>
      </p:grpSpPr>
      <p:sp>
        <p:nvSpPr>
          <p:cNvPr id="1048722" name="Shape 0"/>
          <p:cNvSpPr/>
          <p:nvPr/>
        </p:nvSpPr>
        <p:spPr>
          <a:xfrm>
            <a:off x="0" y="0"/>
            <a:ext cx="14630400" cy="8229600"/>
          </a:xfrm>
          <a:prstGeom prst="rect"/>
          <a:solidFill>
            <a:srgbClr val="F6F4F4"/>
          </a:solidFill>
        </p:spPr>
      </p:sp>
      <p:sp>
        <p:nvSpPr>
          <p:cNvPr id="1048723" name="Shape 1"/>
          <p:cNvSpPr/>
          <p:nvPr/>
        </p:nvSpPr>
        <p:spPr>
          <a:xfrm>
            <a:off x="0" y="0"/>
            <a:ext cx="14630400" cy="8229600"/>
          </a:xfrm>
          <a:prstGeom prst="rect"/>
          <a:solidFill>
            <a:srgbClr val="FFFFFF"/>
          </a:solidFill>
        </p:spPr>
      </p:sp>
      <p:pic>
        <p:nvPicPr>
          <p:cNvPr id="2097171"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39" name=""/>
        <p:cNvGrpSpPr/>
        <p:nvPr/>
      </p:nvGrpSpPr>
      <p:grpSpPr>
        <a:xfrm>
          <a:off x="0" y="0"/>
          <a:ext cx="0" cy="0"/>
          <a:chOff x="0" y="0"/>
          <a:chExt cx="0" cy="0"/>
        </a:xfrm>
      </p:grpSpPr>
      <p:sp>
        <p:nvSpPr>
          <p:cNvPr id="1048634" name="Shape 0"/>
          <p:cNvSpPr/>
          <p:nvPr/>
        </p:nvSpPr>
        <p:spPr>
          <a:xfrm>
            <a:off x="0" y="0"/>
            <a:ext cx="14630400" cy="8229600"/>
          </a:xfrm>
          <a:prstGeom prst="rect"/>
          <a:solidFill>
            <a:srgbClr val="F6F4F4"/>
          </a:solidFill>
        </p:spPr>
      </p:sp>
      <p:sp>
        <p:nvSpPr>
          <p:cNvPr id="1048635" name="Shape 1"/>
          <p:cNvSpPr/>
          <p:nvPr/>
        </p:nvSpPr>
        <p:spPr>
          <a:xfrm>
            <a:off x="0" y="0"/>
            <a:ext cx="14630400" cy="8229600"/>
          </a:xfrm>
          <a:prstGeom prst="rect"/>
          <a:solidFill>
            <a:srgbClr val="FFFFFF"/>
          </a:solidFill>
        </p:spPr>
      </p:sp>
      <p:pic>
        <p:nvPicPr>
          <p:cNvPr id="2097155" name="Image 0" descr="preencoded.png">
            <a:hlinkClick r:id="rId1"/>
          </p:cNvPr>
          <p:cNvPicPr>
            <a:picLocks noChangeAspect="1"/>
          </p:cNvPicPr>
          <p:nvPr/>
        </p:nvPicPr>
        <p:blipFill>
          <a:blip xmlns:r="http://schemas.openxmlformats.org/officeDocument/2006/relationships" r:embed="rId2"/>
          <a:stretch>
            <a:fillRect/>
          </a:stretch>
        </p:blipFill>
        <p:spPr>
          <a:xfrm>
            <a:off x="12839215" y="7749540"/>
            <a:ext cx="1722605" cy="411480"/>
          </a:xfrm>
          <a:prstGeom prst="rect"/>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5" name=""/>
        <p:cNvGrpSpPr/>
        <p:nvPr/>
      </p:nvGrpSpPr>
      <p:grpSpPr>
        <a:xfrm>
          <a:off x="0" y="0"/>
          <a:ext cx="0" cy="0"/>
          <a:chOff x="0" y="0"/>
          <a:chExt cx="0" cy="0"/>
        </a:xfrm>
      </p:grpSpPr>
    </p:spTree>
  </p:cSld>
  <p:clrMap accent1="accent1" accent2="accent2" accent3="accent3" accent4="accent4" accent5="accent5" accent6="accent6" bg1="lt1" bg2="lt2" tx1="dk1" tx2="dk2"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dt="0" ftr="0" hdr="0" sldNum="0"/>
  <p:txStyles>
    <p:titleStyle>
      <a:lvl1pPr algn="ctr" defTabSz="914400" eaLnBrk="1" hangingPunct="1" latinLnBrk="0" rtl="0">
        <a:spcBef>
          <a:spcPct val="0"/>
        </a:spcBef>
        <a:buNone/>
        <a:defRPr sz="4400" kern="1200">
          <a:solidFill>
            <a:schemeClr val="tx1"/>
          </a:solidFill>
          <a:latin typeface="+mj-lt"/>
          <a:ea typeface="+mj-ea"/>
          <a:cs typeface="+mj-cs"/>
        </a:defRPr>
      </a:lvl1pPr>
    </p:titleStyle>
    <p:bodyStyle>
      <a:lvl1pPr algn="l" defTabSz="914400" eaLnBrk="1" hangingPunct="1" indent="-342900" latinLnBrk="0" marL="342900" rtl="0">
        <a:spcBef>
          <a:spcPct val="20000"/>
        </a:spcBef>
        <a:buFont typeface="Arial" pitchFamily="34" charset="0"/>
        <a:buChar char="•"/>
        <a:defRPr sz="3200" kern="1200">
          <a:solidFill>
            <a:schemeClr val="tx1"/>
          </a:solidFill>
          <a:latin typeface="+mn-lt"/>
          <a:ea typeface="+mn-ea"/>
          <a:cs typeface="+mn-cs"/>
        </a:defRPr>
      </a:lvl1pPr>
      <a:lvl2pPr algn="l" defTabSz="914400" eaLnBrk="1" hangingPunct="1" indent="-285750" latinLnBrk="0" marL="742950" rtl="0">
        <a:spcBef>
          <a:spcPct val="20000"/>
        </a:spcBef>
        <a:buFont typeface="Arial" pitchFamily="34" charset="0"/>
        <a:buChar char="–"/>
        <a:defRPr sz="2800" kern="1200">
          <a:solidFill>
            <a:schemeClr val="tx1"/>
          </a:solidFill>
          <a:latin typeface="+mn-lt"/>
          <a:ea typeface="+mn-ea"/>
          <a:cs typeface="+mn-cs"/>
        </a:defRPr>
      </a:lvl2pPr>
      <a:lvl3pPr algn="l" defTabSz="914400" eaLnBrk="1" hangingPunct="1" indent="-228600" latinLnBrk="0" marL="1143000" rtl="0">
        <a:spcBef>
          <a:spcPct val="20000"/>
        </a:spcBef>
        <a:buFont typeface="Arial" pitchFamily="34" charset="0"/>
        <a:buChar char="•"/>
        <a:defRPr sz="2400" kern="1200">
          <a:solidFill>
            <a:schemeClr val="tx1"/>
          </a:solidFill>
          <a:latin typeface="+mn-lt"/>
          <a:ea typeface="+mn-ea"/>
          <a:cs typeface="+mn-cs"/>
        </a:defRPr>
      </a:lvl3pPr>
      <a:lvl4pPr algn="l" defTabSz="914400" eaLnBrk="1" hangingPunct="1" indent="-228600" latinLnBrk="0" marL="1600200" rtl="0">
        <a:spcBef>
          <a:spcPct val="20000"/>
        </a:spcBef>
        <a:buFont typeface="Arial" pitchFamily="34" charset="0"/>
        <a:buChar char="–"/>
        <a:defRPr sz="2000" kern="1200">
          <a:solidFill>
            <a:schemeClr val="tx1"/>
          </a:solidFill>
          <a:latin typeface="+mn-lt"/>
          <a:ea typeface="+mn-ea"/>
          <a:cs typeface="+mn-cs"/>
        </a:defRPr>
      </a:lvl4pPr>
      <a:lvl5pPr algn="l" defTabSz="914400" eaLnBrk="1" hangingPunct="1" indent="-228600" latinLnBrk="0" marL="2057400" rtl="0">
        <a:spcBef>
          <a:spcPct val="20000"/>
        </a:spcBef>
        <a:buFont typeface="Arial" pitchFamily="34" charset="0"/>
        <a:buChar char="»"/>
        <a:defRPr sz="2000" kern="1200">
          <a:solidFill>
            <a:schemeClr val="tx1"/>
          </a:solidFill>
          <a:latin typeface="+mn-lt"/>
          <a:ea typeface="+mn-ea"/>
          <a:cs typeface="+mn-cs"/>
        </a:defRPr>
      </a:lvl5pPr>
      <a:lvl6pPr algn="l" defTabSz="914400" eaLnBrk="1" hangingPunct="1" indent="-228600" latinLnBrk="0" marL="2514600" rtl="0">
        <a:spcBef>
          <a:spcPct val="20000"/>
        </a:spcBef>
        <a:buFont typeface="Arial" pitchFamily="34" charset="0"/>
        <a:buChar char="•"/>
        <a:defRPr sz="2000" kern="1200">
          <a:solidFill>
            <a:schemeClr val="tx1"/>
          </a:solidFill>
          <a:latin typeface="+mn-lt"/>
          <a:ea typeface="+mn-ea"/>
          <a:cs typeface="+mn-cs"/>
        </a:defRPr>
      </a:lvl6pPr>
      <a:lvl7pPr algn="l" defTabSz="914400" eaLnBrk="1" hangingPunct="1" indent="-228600" latinLnBrk="0" marL="2971800" rtl="0">
        <a:spcBef>
          <a:spcPct val="20000"/>
        </a:spcBef>
        <a:buFont typeface="Arial" pitchFamily="34" charset="0"/>
        <a:buChar char="•"/>
        <a:defRPr sz="2000" kern="1200">
          <a:solidFill>
            <a:schemeClr val="tx1"/>
          </a:solidFill>
          <a:latin typeface="+mn-lt"/>
          <a:ea typeface="+mn-ea"/>
          <a:cs typeface="+mn-cs"/>
        </a:defRPr>
      </a:lvl7pPr>
      <a:lvl8pPr algn="l" defTabSz="914400" eaLnBrk="1" hangingPunct="1" indent="-228600" latinLnBrk="0" marL="3429000" rtl="0">
        <a:spcBef>
          <a:spcPct val="20000"/>
        </a:spcBef>
        <a:buFont typeface="Arial" pitchFamily="34" charset="0"/>
        <a:buChar char="•"/>
        <a:defRPr sz="2000" kern="1200">
          <a:solidFill>
            <a:schemeClr val="tx1"/>
          </a:solidFill>
          <a:latin typeface="+mn-lt"/>
          <a:ea typeface="+mn-ea"/>
          <a:cs typeface="+mn-cs"/>
        </a:defRPr>
      </a:lvl8pPr>
      <a:lvl9pPr algn="l" defTabSz="914400" eaLnBrk="1" hangingPunct="1" indent="-228600" latinLnBrk="0" marL="3886200" rtl="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2.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omments" Target="../comments/commen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comments" Target="../comments/comment2.xml"/></Relationships>
</file>

<file path=ppt/slides/_rels/slide2.xml.rels><?xml version="1.0" encoding="UTF-8" standalone="yes"?>
<Relationships xmlns="http://schemas.openxmlformats.org/package/2006/relationships"><Relationship Id="rId1" Type="http://schemas.openxmlformats.org/officeDocument/2006/relationships/image" Target="../media/image3.pn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png"/><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slideLayout" Target="../slideLayouts/slideLayout5.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6.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7.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8.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9.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44" name=""/>
        <p:cNvGrpSpPr/>
        <p:nvPr/>
      </p:nvGrpSpPr>
      <p:grpSpPr>
        <a:xfrm>
          <a:off x="0" y="0"/>
          <a:ext cx="0" cy="0"/>
          <a:chOff x="0" y="0"/>
          <a:chExt cx="0" cy="0"/>
        </a:xfrm>
      </p:grpSpPr>
      <p:sp>
        <p:nvSpPr>
          <p:cNvPr id="1048645" name="Shape 0"/>
          <p:cNvSpPr/>
          <p:nvPr/>
        </p:nvSpPr>
        <p:spPr>
          <a:xfrm>
            <a:off x="9144000" y="0"/>
            <a:ext cx="5486400" cy="8229600"/>
          </a:xfrm>
          <a:prstGeom prst="rect"/>
          <a:solidFill>
            <a:srgbClr val="DADBF1"/>
          </a:solidFill>
        </p:spPr>
      </p:sp>
      <p:pic>
        <p:nvPicPr>
          <p:cNvPr id="2097158" name="Image 0" descr="preencoded.png"/>
          <p:cNvPicPr>
            <a:picLocks noChangeAspect="1"/>
          </p:cNvPicPr>
          <p:nvPr/>
        </p:nvPicPr>
        <p:blipFill>
          <a:blip xmlns:r="http://schemas.openxmlformats.org/officeDocument/2006/relationships" r:embed="rId1"/>
          <a:stretch>
            <a:fillRect/>
          </a:stretch>
        </p:blipFill>
        <p:spPr>
          <a:xfrm>
            <a:off x="9257348" y="608290"/>
            <a:ext cx="5259586" cy="7012900"/>
          </a:xfrm>
          <a:prstGeom prst="rect"/>
        </p:spPr>
      </p:pic>
      <p:sp>
        <p:nvSpPr>
          <p:cNvPr id="1048646" name="Text 1"/>
          <p:cNvSpPr/>
          <p:nvPr/>
        </p:nvSpPr>
        <p:spPr>
          <a:xfrm>
            <a:off x="793790" y="3408878"/>
            <a:ext cx="6694646" cy="708779"/>
          </a:xfrm>
          <a:prstGeom prst="rect"/>
          <a:noFill/>
        </p:spPr>
        <p:txBody>
          <a:bodyPr anchor="t" bIns="0" lIns="0" rIns="0" rtlCol="0" tIns="0" wrap="none"/>
          <a:p>
            <a:pPr algn="l" indent="0" marL="0">
              <a:lnSpc>
                <a:spcPts val="5550"/>
              </a:lnSpc>
              <a:buNone/>
            </a:pPr>
            <a:r>
              <a:rPr b="1" dirty="0" sz="4450" lang="en-US">
                <a:solidFill>
                  <a:srgbClr val="000000"/>
                </a:solidFill>
                <a:latin typeface="Inter Bold" pitchFamily="34" charset="0"/>
                <a:ea typeface="Inter Bold" pitchFamily="34" charset="-122"/>
                <a:cs typeface="Inter Bold" pitchFamily="34" charset="-120"/>
              </a:rPr>
              <a:t>Neytrinolar </a:t>
            </a:r>
            <a:r>
              <a:rPr b="1" dirty="0" sz="4450" lang="en-US" err="1">
                <a:solidFill>
                  <a:srgbClr val="000000"/>
                </a:solidFill>
                <a:latin typeface="Inter Bold" pitchFamily="34" charset="0"/>
                <a:ea typeface="Inter Bold" pitchFamily="34" charset="-122"/>
                <a:cs typeface="Inter Bold" pitchFamily="34" charset="-120"/>
              </a:rPr>
              <a:t>va</a:t>
            </a:r>
            <a:r>
              <a:rPr b="1" dirty="0" sz="4450" lang="en-US">
                <a:solidFill>
                  <a:srgbClr val="000000"/>
                </a:solidFill>
                <a:latin typeface="Inter Bold" pitchFamily="34" charset="0"/>
                <a:ea typeface="Inter Bold" pitchFamily="34" charset="-122"/>
                <a:cs typeface="Inter Bold" pitchFamily="34" charset="-120"/>
              </a:rPr>
              <a:t> </a:t>
            </a:r>
            <a:r>
              <a:rPr b="1" dirty="0" sz="4450" lang="en-US" err="1" smtClean="0">
                <a:solidFill>
                  <a:srgbClr val="000000"/>
                </a:solidFill>
                <a:latin typeface="Inter Bold" pitchFamily="34" charset="0"/>
                <a:ea typeface="Inter Bold" pitchFamily="34" charset="-122"/>
                <a:cs typeface="Inter Bold" pitchFamily="34" charset="-120"/>
              </a:rPr>
              <a:t>Myuonlarning</a:t>
            </a:r>
            <a:r>
              <a:rPr b="1" dirty="0" sz="4450" lang="en-US" smtClean="0">
                <a:solidFill>
                  <a:srgbClr val="000000"/>
                </a:solidFill>
                <a:latin typeface="Inter Bold" pitchFamily="34" charset="0"/>
                <a:ea typeface="Inter Bold" pitchFamily="34" charset="-122"/>
                <a:cs typeface="Inter Bold" pitchFamily="34" charset="-120"/>
              </a:rPr>
              <a:t> </a:t>
            </a:r>
          </a:p>
          <a:p>
            <a:pPr algn="l" indent="0" marL="0">
              <a:lnSpc>
                <a:spcPts val="5550"/>
              </a:lnSpc>
              <a:buNone/>
            </a:pPr>
            <a:r>
              <a:rPr b="1" dirty="0" sz="4450" lang="en-US" err="1" smtClean="0">
                <a:solidFill>
                  <a:srgbClr val="000000"/>
                </a:solidFill>
                <a:latin typeface="Inter Bold" pitchFamily="34" charset="0"/>
                <a:ea typeface="Inter Bold" pitchFamily="34" charset="-122"/>
              </a:rPr>
              <a:t>Modda</a:t>
            </a:r>
            <a:r>
              <a:rPr b="1" dirty="0" sz="4450" lang="en-US" smtClean="0">
                <a:solidFill>
                  <a:srgbClr val="000000"/>
                </a:solidFill>
                <a:latin typeface="Inter Bold" pitchFamily="34" charset="0"/>
                <a:ea typeface="Inter Bold" pitchFamily="34" charset="-122"/>
              </a:rPr>
              <a:t> </a:t>
            </a:r>
            <a:r>
              <a:rPr b="1" dirty="0" sz="4450" lang="en-US" err="1" smtClean="0">
                <a:solidFill>
                  <a:srgbClr val="000000"/>
                </a:solidFill>
                <a:latin typeface="Inter Bold" pitchFamily="34" charset="0"/>
                <a:ea typeface="Inter Bold" pitchFamily="34" charset="-122"/>
              </a:rPr>
              <a:t>bilan</a:t>
            </a:r>
            <a:r>
              <a:rPr b="1" dirty="0" sz="4450" lang="en-US" smtClean="0">
                <a:solidFill>
                  <a:srgbClr val="000000"/>
                </a:solidFill>
                <a:latin typeface="Inter Bold" pitchFamily="34" charset="0"/>
                <a:ea typeface="Inter Bold" pitchFamily="34" charset="-122"/>
              </a:rPr>
              <a:t> </a:t>
            </a:r>
            <a:r>
              <a:rPr b="1" dirty="0" sz="4450" lang="en-US" err="1" smtClean="0">
                <a:solidFill>
                  <a:srgbClr val="000000"/>
                </a:solidFill>
                <a:latin typeface="Inter Bold" pitchFamily="34" charset="0"/>
                <a:ea typeface="Inter Bold" pitchFamily="34" charset="-122"/>
              </a:rPr>
              <a:t>o’zaro</a:t>
            </a:r>
            <a:r>
              <a:rPr b="1" dirty="0" sz="4450" lang="en-US" smtClean="0">
                <a:solidFill>
                  <a:srgbClr val="000000"/>
                </a:solidFill>
                <a:latin typeface="Inter Bold" pitchFamily="34" charset="0"/>
                <a:ea typeface="Inter Bold" pitchFamily="34" charset="-122"/>
              </a:rPr>
              <a:t> </a:t>
            </a:r>
            <a:r>
              <a:rPr b="1" dirty="0" sz="4450" lang="en-US" err="1" smtClean="0">
                <a:solidFill>
                  <a:srgbClr val="000000"/>
                </a:solidFill>
                <a:latin typeface="Inter Bold" pitchFamily="34" charset="0"/>
                <a:ea typeface="Inter Bold" pitchFamily="34" charset="-122"/>
              </a:rPr>
              <a:t>ta’siri</a:t>
            </a:r>
            <a:endParaRPr b="1" dirty="0" sz="4450" lang="en-US"/>
          </a:p>
        </p:txBody>
      </p:sp>
      <p:sp>
        <p:nvSpPr>
          <p:cNvPr id="1048647" name="TextBox 5"/>
          <p:cNvSpPr txBox="1"/>
          <p:nvPr/>
        </p:nvSpPr>
        <p:spPr>
          <a:xfrm>
            <a:off x="793790" y="5050465"/>
            <a:ext cx="5288033" cy="891539"/>
          </a:xfrm>
          <a:prstGeom prst="rect"/>
          <a:noFill/>
        </p:spPr>
        <p:txBody>
          <a:bodyPr rtlCol="0" wrap="square">
            <a:spAutoFit/>
          </a:bodyPr>
          <a:p>
            <a:r>
              <a:rPr dirty="0" lang="en-US" err="1" smtClean="0"/>
              <a:t>Tayyorladi</a:t>
            </a:r>
            <a:r>
              <a:rPr dirty="0" lang="en-US" smtClean="0"/>
              <a:t>: </a:t>
            </a:r>
            <a:r>
              <a:rPr dirty="0" lang="en-US" err="1" smtClean="0"/>
              <a:t>Rayimov</a:t>
            </a:r>
            <a:r>
              <a:rPr dirty="0" lang="en-US" smtClean="0"/>
              <a:t> </a:t>
            </a:r>
            <a:r>
              <a:rPr dirty="0" lang="en-US" err="1" smtClean="0"/>
              <a:t>Bobur</a:t>
            </a:r>
            <a:r>
              <a:rPr dirty="0" lang="en-US" smtClean="0"/>
              <a:t> </a:t>
            </a:r>
            <a:r>
              <a:rPr dirty="0" lang="en-US" err="1" smtClean="0"/>
              <a:t>va</a:t>
            </a:r>
            <a:r>
              <a:rPr dirty="0" lang="en-US" smtClean="0"/>
              <a:t> </a:t>
            </a:r>
            <a:r>
              <a:rPr dirty="0" lang="en-US" err="1" smtClean="0"/>
              <a:t>G’ulomov</a:t>
            </a:r>
            <a:r>
              <a:rPr dirty="0" lang="en-US" smtClean="0"/>
              <a:t> </a:t>
            </a:r>
            <a:r>
              <a:rPr dirty="0" lang="en-US" err="1" smtClean="0"/>
              <a:t>Inomjon</a:t>
            </a:r>
            <a:endParaRPr dirty="0" lang="en-US" smtClean="0"/>
          </a:p>
          <a:p>
            <a:r>
              <a:rPr dirty="0" lang="en-US" err="1" smtClean="0"/>
              <a:t>Guruh</a:t>
            </a:r>
            <a:r>
              <a:rPr dirty="0" lang="en-US" smtClean="0"/>
              <a:t>: F2305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31" name=""/>
        <p:cNvGrpSpPr/>
        <p:nvPr/>
      </p:nvGrpSpPr>
      <p:grpSpPr>
        <a:xfrm>
          <a:off x="0" y="0"/>
          <a:ext cx="0" cy="0"/>
          <a:chOff x="0" y="0"/>
          <a:chExt cx="0" cy="0"/>
        </a:xfrm>
      </p:grpSpPr>
      <p:sp>
        <p:nvSpPr>
          <p:cNvPr id="1048580" name="Text 0"/>
          <p:cNvSpPr/>
          <p:nvPr/>
        </p:nvSpPr>
        <p:spPr>
          <a:xfrm>
            <a:off x="1323737" y="565904"/>
            <a:ext cx="4341614" cy="542687"/>
          </a:xfrm>
          <a:prstGeom prst="rect"/>
          <a:noFill/>
        </p:spPr>
        <p:txBody>
          <a:bodyPr anchor="t" bIns="0" lIns="0" rIns="0" rtlCol="0" tIns="0" wrap="none"/>
          <a:p>
            <a:pPr algn="l" indent="0" marL="0">
              <a:lnSpc>
                <a:spcPts val="4250"/>
              </a:lnSpc>
              <a:buNone/>
            </a:pPr>
            <a:r>
              <a:rPr b="1" dirty="0" sz="3400" lang="en-US">
                <a:solidFill>
                  <a:srgbClr val="000000"/>
                </a:solidFill>
                <a:latin typeface="Inter Bold" pitchFamily="34" charset="0"/>
                <a:ea typeface="Inter Bold" pitchFamily="34" charset="-122"/>
                <a:cs typeface="Inter Bold" pitchFamily="34" charset="-120"/>
              </a:rPr>
              <a:t>Myuografiya</a:t>
            </a:r>
            <a:endParaRPr dirty="0" sz="3400" lang="en-US"/>
          </a:p>
        </p:txBody>
      </p:sp>
      <p:sp>
        <p:nvSpPr>
          <p:cNvPr id="1048581" name="Text 1"/>
          <p:cNvSpPr/>
          <p:nvPr/>
        </p:nvSpPr>
        <p:spPr>
          <a:xfrm>
            <a:off x="1323737" y="1374458"/>
            <a:ext cx="11982807" cy="245269"/>
          </a:xfrm>
          <a:prstGeom prst="rect"/>
          <a:noFill/>
        </p:spPr>
        <p:txBody>
          <a:bodyPr anchor="t" bIns="0" lIns="0" rIns="0" rtlCol="0" tIns="0" wrap="none"/>
          <a:p>
            <a:pPr algn="l" indent="0" marL="0">
              <a:lnSpc>
                <a:spcPts val="1900"/>
              </a:lnSpc>
              <a:buNone/>
            </a:pPr>
            <a:r>
              <a:rPr dirty="0" sz="1350" lang="en-US">
                <a:solidFill>
                  <a:srgbClr val="272525"/>
                </a:solidFill>
                <a:latin typeface="Inter" pitchFamily="34" charset="0"/>
                <a:ea typeface="Inter" pitchFamily="34" charset="-122"/>
                <a:cs typeface="Inter" pitchFamily="34" charset="-120"/>
              </a:rPr>
              <a:t>Myuonlarning quyidagi xususiyatlari ularni juda foydali qiladi:</a:t>
            </a:r>
            <a:endParaRPr dirty="0" sz="1350" lang="en-US"/>
          </a:p>
        </p:txBody>
      </p:sp>
      <p:sp>
        <p:nvSpPr>
          <p:cNvPr id="1048582" name="Text 2"/>
          <p:cNvSpPr/>
          <p:nvPr/>
        </p:nvSpPr>
        <p:spPr>
          <a:xfrm>
            <a:off x="1923931" y="1769269"/>
            <a:ext cx="3283268" cy="542449"/>
          </a:xfrm>
          <a:prstGeom prst="rect"/>
          <a:noFill/>
        </p:spPr>
        <p:txBody>
          <a:bodyPr anchor="t" bIns="0" lIns="0" rIns="0" rtlCol="0" tIns="0" wrap="square"/>
          <a:p>
            <a:pPr algn="l" indent="0" marL="0">
              <a:lnSpc>
                <a:spcPts val="2100"/>
              </a:lnSpc>
              <a:buNone/>
            </a:pPr>
            <a:r>
              <a:rPr b="1" dirty="0" sz="1700" lang="en-US">
                <a:solidFill>
                  <a:srgbClr val="272525"/>
                </a:solidFill>
                <a:latin typeface="Inter Bold" pitchFamily="34" charset="0"/>
                <a:ea typeface="Inter Bold" pitchFamily="34" charset="-122"/>
                <a:cs typeface="Inter Bold" pitchFamily="34" charset="-120"/>
              </a:rPr>
              <a:t>Kuchli yadroviy ta'sir deyarli yo'q</a:t>
            </a:r>
            <a:endParaRPr dirty="0" sz="1700" lang="en-US"/>
          </a:p>
        </p:txBody>
      </p:sp>
      <p:sp>
        <p:nvSpPr>
          <p:cNvPr id="1048583" name="Text 3"/>
          <p:cNvSpPr/>
          <p:nvPr/>
        </p:nvSpPr>
        <p:spPr>
          <a:xfrm>
            <a:off x="5973485" y="1769269"/>
            <a:ext cx="3283387" cy="542449"/>
          </a:xfrm>
          <a:prstGeom prst="rect"/>
          <a:noFill/>
        </p:spPr>
        <p:txBody>
          <a:bodyPr anchor="t" bIns="0" lIns="0" rIns="0" rtlCol="0" tIns="0" wrap="square"/>
          <a:p>
            <a:pPr algn="l" indent="0" marL="0">
              <a:lnSpc>
                <a:spcPts val="2100"/>
              </a:lnSpc>
              <a:buNone/>
            </a:pPr>
            <a:r>
              <a:rPr b="1" dirty="0" sz="1700" lang="en-US">
                <a:solidFill>
                  <a:srgbClr val="272525"/>
                </a:solidFill>
                <a:latin typeface="Inter Bold" pitchFamily="34" charset="0"/>
                <a:ea typeface="Inter Bold" pitchFamily="34" charset="-122"/>
                <a:cs typeface="Inter Bold" pitchFamily="34" charset="-120"/>
              </a:rPr>
              <a:t>Elektromagnit kaskad hosil qilish ehtimoli juda kichik</a:t>
            </a:r>
            <a:endParaRPr dirty="0" sz="1700" lang="en-US"/>
          </a:p>
        </p:txBody>
      </p:sp>
      <p:sp>
        <p:nvSpPr>
          <p:cNvPr id="1048584" name="Text 4"/>
          <p:cNvSpPr/>
          <p:nvPr/>
        </p:nvSpPr>
        <p:spPr>
          <a:xfrm>
            <a:off x="10023158" y="1769269"/>
            <a:ext cx="3283387" cy="542449"/>
          </a:xfrm>
          <a:prstGeom prst="rect"/>
          <a:noFill/>
        </p:spPr>
        <p:txBody>
          <a:bodyPr anchor="t" bIns="0" lIns="0" rIns="0" rtlCol="0" tIns="0" wrap="square"/>
          <a:p>
            <a:pPr algn="l" indent="0" marL="0">
              <a:lnSpc>
                <a:spcPts val="2100"/>
              </a:lnSpc>
              <a:buNone/>
            </a:pPr>
            <a:r>
              <a:rPr b="1" dirty="0" sz="1700" lang="en-US">
                <a:solidFill>
                  <a:srgbClr val="272525"/>
                </a:solidFill>
                <a:latin typeface="Inter Bold" pitchFamily="34" charset="0"/>
                <a:ea typeface="Inter Bold" pitchFamily="34" charset="-122"/>
                <a:cs typeface="Inter Bold" pitchFamily="34" charset="-120"/>
              </a:rPr>
              <a:t>Ionizatsiya orqali energiya yo'qotishi nisbatan kichik</a:t>
            </a:r>
            <a:endParaRPr dirty="0" sz="1700" lang="en-US"/>
          </a:p>
        </p:txBody>
      </p:sp>
      <p:sp>
        <p:nvSpPr>
          <p:cNvPr id="1048585" name="Text 5"/>
          <p:cNvSpPr/>
          <p:nvPr/>
        </p:nvSpPr>
        <p:spPr>
          <a:xfrm>
            <a:off x="1323737" y="2461260"/>
            <a:ext cx="11982807" cy="245269"/>
          </a:xfrm>
          <a:prstGeom prst="rect"/>
          <a:noFill/>
        </p:spPr>
        <p:txBody>
          <a:bodyPr anchor="t" bIns="0" lIns="0" rIns="0" rtlCol="0" tIns="0" wrap="none"/>
          <a:p>
            <a:pPr algn="l" indent="0" marL="0">
              <a:lnSpc>
                <a:spcPts val="1900"/>
              </a:lnSpc>
              <a:buNone/>
            </a:pPr>
            <a:r>
              <a:rPr dirty="0" sz="1350" lang="en-US">
                <a:solidFill>
                  <a:srgbClr val="272525"/>
                </a:solidFill>
                <a:latin typeface="Inter" pitchFamily="34" charset="0"/>
                <a:ea typeface="Inter" pitchFamily="34" charset="-122"/>
                <a:cs typeface="Inter" pitchFamily="34" charset="-120"/>
              </a:rPr>
              <a:t>Shu sabab ular modda ichidan chuqur o'tadi va katta obyektlarni skanerlash mumkin. Bu usul myuografiya deb ataladi.</a:t>
            </a:r>
            <a:endParaRPr dirty="0" sz="1350" lang="en-US"/>
          </a:p>
        </p:txBody>
      </p:sp>
      <p:sp>
        <p:nvSpPr>
          <p:cNvPr id="1048586" name="Text 6"/>
          <p:cNvSpPr/>
          <p:nvPr/>
        </p:nvSpPr>
        <p:spPr>
          <a:xfrm>
            <a:off x="1323737" y="2905958"/>
            <a:ext cx="3944541" cy="434102"/>
          </a:xfrm>
          <a:prstGeom prst="rect"/>
          <a:noFill/>
        </p:spPr>
        <p:txBody>
          <a:bodyPr anchor="t" bIns="0" lIns="0" rIns="0" rtlCol="0" tIns="0" wrap="none"/>
          <a:p>
            <a:pPr algn="l" indent="0" marL="0">
              <a:lnSpc>
                <a:spcPts val="3400"/>
              </a:lnSpc>
              <a:buNone/>
            </a:pPr>
            <a:r>
              <a:rPr b="1" dirty="0" sz="2700" lang="en-US">
                <a:solidFill>
                  <a:srgbClr val="000000"/>
                </a:solidFill>
                <a:latin typeface="Inter Bold" pitchFamily="34" charset="0"/>
                <a:ea typeface="Inter Bold" pitchFamily="34" charset="-122"/>
                <a:cs typeface="Inter Bold" pitchFamily="34" charset="-120"/>
              </a:rPr>
              <a:t>Amaliyotda qo'llanilishi</a:t>
            </a:r>
            <a:endParaRPr dirty="0" sz="2700" lang="en-US"/>
          </a:p>
        </p:txBody>
      </p:sp>
      <p:sp>
        <p:nvSpPr>
          <p:cNvPr id="1048587" name="Shape 7"/>
          <p:cNvSpPr/>
          <p:nvPr/>
        </p:nvSpPr>
        <p:spPr>
          <a:xfrm>
            <a:off x="7303651" y="3539490"/>
            <a:ext cx="22860" cy="4124087"/>
          </a:xfrm>
          <a:prstGeom prst="roundRect">
            <a:avLst>
              <a:gd name="adj" fmla="val 319070"/>
            </a:avLst>
          </a:prstGeom>
          <a:solidFill>
            <a:srgbClr val="C0C1D7"/>
          </a:solidFill>
        </p:spPr>
      </p:sp>
      <p:sp>
        <p:nvSpPr>
          <p:cNvPr id="1048588" name="Shape 8"/>
          <p:cNvSpPr/>
          <p:nvPr/>
        </p:nvSpPr>
        <p:spPr>
          <a:xfrm>
            <a:off x="6990636" y="3723323"/>
            <a:ext cx="347305" cy="22860"/>
          </a:xfrm>
          <a:prstGeom prst="roundRect">
            <a:avLst>
              <a:gd name="adj" fmla="val 319070"/>
            </a:avLst>
          </a:prstGeom>
          <a:solidFill>
            <a:srgbClr val="C0C1D7"/>
          </a:solidFill>
        </p:spPr>
      </p:sp>
      <p:sp>
        <p:nvSpPr>
          <p:cNvPr id="1048589" name="Shape 9"/>
          <p:cNvSpPr/>
          <p:nvPr/>
        </p:nvSpPr>
        <p:spPr>
          <a:xfrm>
            <a:off x="7250013" y="3669685"/>
            <a:ext cx="130135" cy="130135"/>
          </a:xfrm>
          <a:prstGeom prst="roundRect">
            <a:avLst>
              <a:gd name="adj" fmla="val 351327"/>
            </a:avLst>
          </a:prstGeom>
          <a:solidFill>
            <a:srgbClr val="4950BC"/>
          </a:solidFill>
        </p:spPr>
      </p:sp>
      <p:sp>
        <p:nvSpPr>
          <p:cNvPr id="1048590" name="Text 10"/>
          <p:cNvSpPr/>
          <p:nvPr/>
        </p:nvSpPr>
        <p:spPr>
          <a:xfrm>
            <a:off x="4449723" y="3599140"/>
            <a:ext cx="2170748" cy="271224"/>
          </a:xfrm>
          <a:prstGeom prst="rect"/>
          <a:noFill/>
        </p:spPr>
        <p:txBody>
          <a:bodyPr anchor="t" bIns="0" lIns="0" rIns="0" rtlCol="0" tIns="0" wrap="none"/>
          <a:p>
            <a:pPr algn="r" indent="0" marL="0">
              <a:lnSpc>
                <a:spcPts val="2100"/>
              </a:lnSpc>
              <a:buNone/>
            </a:pPr>
            <a:r>
              <a:rPr b="1" dirty="0" sz="1700" lang="en-US">
                <a:solidFill>
                  <a:srgbClr val="272525"/>
                </a:solidFill>
                <a:latin typeface="Inter Bold" pitchFamily="34" charset="0"/>
                <a:ea typeface="Inter Bold" pitchFamily="34" charset="-122"/>
                <a:cs typeface="Inter Bold" pitchFamily="34" charset="-120"/>
              </a:rPr>
              <a:t>1950-yillarda</a:t>
            </a:r>
            <a:endParaRPr dirty="0" sz="1700" lang="en-US"/>
          </a:p>
        </p:txBody>
      </p:sp>
      <p:sp>
        <p:nvSpPr>
          <p:cNvPr id="1048591" name="Text 11"/>
          <p:cNvSpPr/>
          <p:nvPr/>
        </p:nvSpPr>
        <p:spPr>
          <a:xfrm>
            <a:off x="1323737" y="3950137"/>
            <a:ext cx="5296733" cy="245269"/>
          </a:xfrm>
          <a:prstGeom prst="rect"/>
          <a:noFill/>
        </p:spPr>
        <p:txBody>
          <a:bodyPr anchor="t" bIns="0" lIns="0" rIns="0" rtlCol="0" tIns="0" wrap="none"/>
          <a:p>
            <a:pPr algn="r" indent="0" marL="0">
              <a:lnSpc>
                <a:spcPts val="1900"/>
              </a:lnSpc>
              <a:buNone/>
            </a:pPr>
            <a:r>
              <a:rPr dirty="0" sz="1350" lang="en-US">
                <a:solidFill>
                  <a:srgbClr val="272525"/>
                </a:solidFill>
                <a:latin typeface="Inter" pitchFamily="34" charset="0"/>
                <a:ea typeface="Inter" pitchFamily="34" charset="-122"/>
                <a:cs typeface="Inter" pitchFamily="34" charset="-120"/>
              </a:rPr>
              <a:t>Tunnel ustidagi muz qalinligini o'lchash</a:t>
            </a:r>
            <a:endParaRPr dirty="0" sz="1350" lang="en-US"/>
          </a:p>
        </p:txBody>
      </p:sp>
      <p:sp>
        <p:nvSpPr>
          <p:cNvPr id="1048592" name="Shape 12"/>
          <p:cNvSpPr/>
          <p:nvPr/>
        </p:nvSpPr>
        <p:spPr>
          <a:xfrm>
            <a:off x="7292221" y="4683800"/>
            <a:ext cx="347305" cy="22860"/>
          </a:xfrm>
          <a:prstGeom prst="roundRect">
            <a:avLst>
              <a:gd name="adj" fmla="val 319070"/>
            </a:avLst>
          </a:prstGeom>
          <a:solidFill>
            <a:srgbClr val="C0C1D7"/>
          </a:solidFill>
        </p:spPr>
      </p:sp>
      <p:sp>
        <p:nvSpPr>
          <p:cNvPr id="1048593" name="Shape 13"/>
          <p:cNvSpPr/>
          <p:nvPr/>
        </p:nvSpPr>
        <p:spPr>
          <a:xfrm>
            <a:off x="7250013" y="4630162"/>
            <a:ext cx="130135" cy="130135"/>
          </a:xfrm>
          <a:prstGeom prst="roundRect">
            <a:avLst>
              <a:gd name="adj" fmla="val 351327"/>
            </a:avLst>
          </a:prstGeom>
          <a:solidFill>
            <a:srgbClr val="4950BC"/>
          </a:solidFill>
        </p:spPr>
      </p:sp>
      <p:sp>
        <p:nvSpPr>
          <p:cNvPr id="1048594" name="Text 14"/>
          <p:cNvSpPr/>
          <p:nvPr/>
        </p:nvSpPr>
        <p:spPr>
          <a:xfrm>
            <a:off x="8009692" y="4559618"/>
            <a:ext cx="2170748" cy="271224"/>
          </a:xfrm>
          <a:prstGeom prst="rect"/>
          <a:noFill/>
        </p:spPr>
        <p:txBody>
          <a:bodyPr anchor="t" bIns="0" lIns="0" rIns="0" rtlCol="0" tIns="0" wrap="none"/>
          <a:p>
            <a:pPr algn="l" indent="0" marL="0">
              <a:lnSpc>
                <a:spcPts val="2100"/>
              </a:lnSpc>
              <a:buNone/>
            </a:pPr>
            <a:r>
              <a:rPr b="1" dirty="0" sz="1700" lang="en-US">
                <a:solidFill>
                  <a:srgbClr val="272525"/>
                </a:solidFill>
                <a:latin typeface="Inter Bold" pitchFamily="34" charset="0"/>
                <a:ea typeface="Inter Bold" pitchFamily="34" charset="-122"/>
                <a:cs typeface="Inter Bold" pitchFamily="34" charset="-120"/>
              </a:rPr>
              <a:t>1960-yillarda</a:t>
            </a:r>
            <a:endParaRPr dirty="0" sz="1700" lang="en-US"/>
          </a:p>
        </p:txBody>
      </p:sp>
      <p:sp>
        <p:nvSpPr>
          <p:cNvPr id="1048595" name="Text 15"/>
          <p:cNvSpPr/>
          <p:nvPr/>
        </p:nvSpPr>
        <p:spPr>
          <a:xfrm>
            <a:off x="8009692" y="4910614"/>
            <a:ext cx="5296853" cy="245269"/>
          </a:xfrm>
          <a:prstGeom prst="rect"/>
          <a:noFill/>
        </p:spPr>
        <p:txBody>
          <a:bodyPr anchor="t" bIns="0" lIns="0" rIns="0" rtlCol="0" tIns="0" wrap="none"/>
          <a:p>
            <a:pPr algn="l" indent="0" marL="0">
              <a:lnSpc>
                <a:spcPts val="1900"/>
              </a:lnSpc>
              <a:buNone/>
            </a:pPr>
            <a:r>
              <a:rPr dirty="0" sz="1350" lang="en-US">
                <a:solidFill>
                  <a:srgbClr val="272525"/>
                </a:solidFill>
                <a:latin typeface="Inter" pitchFamily="34" charset="0"/>
                <a:ea typeface="Inter" pitchFamily="34" charset="-122"/>
                <a:cs typeface="Inter" pitchFamily="34" charset="-120"/>
              </a:rPr>
              <a:t>Piramidalarni tekshirish</a:t>
            </a:r>
            <a:endParaRPr dirty="0" sz="1350" lang="en-US"/>
          </a:p>
        </p:txBody>
      </p:sp>
      <p:sp>
        <p:nvSpPr>
          <p:cNvPr id="1048596" name="Shape 16"/>
          <p:cNvSpPr/>
          <p:nvPr/>
        </p:nvSpPr>
        <p:spPr>
          <a:xfrm>
            <a:off x="6990636" y="5541169"/>
            <a:ext cx="347305" cy="22860"/>
          </a:xfrm>
          <a:prstGeom prst="roundRect">
            <a:avLst>
              <a:gd name="adj" fmla="val 319070"/>
            </a:avLst>
          </a:prstGeom>
          <a:solidFill>
            <a:srgbClr val="C0C1D7"/>
          </a:solidFill>
        </p:spPr>
      </p:sp>
      <p:sp>
        <p:nvSpPr>
          <p:cNvPr id="1048597" name="Shape 17"/>
          <p:cNvSpPr/>
          <p:nvPr/>
        </p:nvSpPr>
        <p:spPr>
          <a:xfrm>
            <a:off x="7250013" y="5487531"/>
            <a:ext cx="130135" cy="130135"/>
          </a:xfrm>
          <a:prstGeom prst="roundRect">
            <a:avLst>
              <a:gd name="adj" fmla="val 351327"/>
            </a:avLst>
          </a:prstGeom>
          <a:solidFill>
            <a:srgbClr val="4950BC"/>
          </a:solidFill>
        </p:spPr>
      </p:sp>
      <p:sp>
        <p:nvSpPr>
          <p:cNvPr id="1048598" name="Text 18"/>
          <p:cNvSpPr/>
          <p:nvPr/>
        </p:nvSpPr>
        <p:spPr>
          <a:xfrm>
            <a:off x="4449723" y="5416987"/>
            <a:ext cx="2170748" cy="271224"/>
          </a:xfrm>
          <a:prstGeom prst="rect"/>
          <a:noFill/>
        </p:spPr>
        <p:txBody>
          <a:bodyPr anchor="t" bIns="0" lIns="0" rIns="0" rtlCol="0" tIns="0" wrap="none"/>
          <a:p>
            <a:pPr algn="r" indent="0" marL="0">
              <a:lnSpc>
                <a:spcPts val="2100"/>
              </a:lnSpc>
              <a:buNone/>
            </a:pPr>
            <a:r>
              <a:rPr b="1" dirty="0" sz="1700" lang="en-US">
                <a:solidFill>
                  <a:srgbClr val="272525"/>
                </a:solidFill>
                <a:latin typeface="Inter Bold" pitchFamily="34" charset="0"/>
                <a:ea typeface="Inter Bold" pitchFamily="34" charset="-122"/>
                <a:cs typeface="Inter Bold" pitchFamily="34" charset="-120"/>
              </a:rPr>
              <a:t>1990-yillardan</a:t>
            </a:r>
            <a:endParaRPr dirty="0" sz="1700" lang="en-US"/>
          </a:p>
        </p:txBody>
      </p:sp>
      <p:sp>
        <p:nvSpPr>
          <p:cNvPr id="1048599" name="Text 19"/>
          <p:cNvSpPr/>
          <p:nvPr/>
        </p:nvSpPr>
        <p:spPr>
          <a:xfrm>
            <a:off x="1323737" y="5767983"/>
            <a:ext cx="5296733" cy="490538"/>
          </a:xfrm>
          <a:prstGeom prst="rect"/>
          <a:noFill/>
        </p:spPr>
        <p:txBody>
          <a:bodyPr anchor="t" bIns="0" lIns="0" rIns="0" rtlCol="0" tIns="0" wrap="square"/>
          <a:p>
            <a:pPr algn="r" indent="0" marL="0">
              <a:lnSpc>
                <a:spcPts val="1900"/>
              </a:lnSpc>
              <a:buNone/>
            </a:pPr>
            <a:r>
              <a:rPr dirty="0" sz="1350" lang="en-US">
                <a:solidFill>
                  <a:srgbClr val="272525"/>
                </a:solidFill>
                <a:latin typeface="Inter" pitchFamily="34" charset="0"/>
                <a:ea typeface="Inter" pitchFamily="34" charset="-122"/>
                <a:cs typeface="Inter" pitchFamily="34" charset="-120"/>
              </a:rPr>
              <a:t>Vulqonlarni o'rganish (Yaponiyadagi Asama, Italiyadagi Vezuviy va Etna, Fransiyadagi Puy de Dôme)</a:t>
            </a:r>
            <a:endParaRPr dirty="0" sz="1350" lang="en-US"/>
          </a:p>
        </p:txBody>
      </p:sp>
      <p:sp>
        <p:nvSpPr>
          <p:cNvPr id="1048600" name="Shape 20"/>
          <p:cNvSpPr/>
          <p:nvPr/>
        </p:nvSpPr>
        <p:spPr>
          <a:xfrm>
            <a:off x="7292221" y="6398538"/>
            <a:ext cx="347305" cy="22860"/>
          </a:xfrm>
          <a:prstGeom prst="roundRect">
            <a:avLst>
              <a:gd name="adj" fmla="val 319070"/>
            </a:avLst>
          </a:prstGeom>
          <a:solidFill>
            <a:srgbClr val="C0C1D7"/>
          </a:solidFill>
        </p:spPr>
      </p:sp>
      <p:sp>
        <p:nvSpPr>
          <p:cNvPr id="1048601" name="Shape 21"/>
          <p:cNvSpPr/>
          <p:nvPr/>
        </p:nvSpPr>
        <p:spPr>
          <a:xfrm>
            <a:off x="7250013" y="6344900"/>
            <a:ext cx="130135" cy="130135"/>
          </a:xfrm>
          <a:prstGeom prst="roundRect">
            <a:avLst>
              <a:gd name="adj" fmla="val 351327"/>
            </a:avLst>
          </a:prstGeom>
          <a:solidFill>
            <a:srgbClr val="4950BC"/>
          </a:solidFill>
        </p:spPr>
      </p:sp>
      <p:sp>
        <p:nvSpPr>
          <p:cNvPr id="1048602" name="Text 22"/>
          <p:cNvSpPr/>
          <p:nvPr/>
        </p:nvSpPr>
        <p:spPr>
          <a:xfrm>
            <a:off x="8009692" y="6274356"/>
            <a:ext cx="2170748" cy="271224"/>
          </a:xfrm>
          <a:prstGeom prst="rect"/>
          <a:noFill/>
        </p:spPr>
        <p:txBody>
          <a:bodyPr anchor="t" bIns="0" lIns="0" rIns="0" rtlCol="0" tIns="0" wrap="none"/>
          <a:p>
            <a:pPr algn="l" indent="0" marL="0">
              <a:lnSpc>
                <a:spcPts val="2100"/>
              </a:lnSpc>
              <a:buNone/>
            </a:pPr>
            <a:r>
              <a:rPr b="1" dirty="0" sz="1700" lang="en-US">
                <a:solidFill>
                  <a:srgbClr val="272525"/>
                </a:solidFill>
                <a:latin typeface="Inter Bold" pitchFamily="34" charset="0"/>
                <a:ea typeface="Inter Bold" pitchFamily="34" charset="-122"/>
                <a:cs typeface="Inter Bold" pitchFamily="34" charset="-120"/>
              </a:rPr>
              <a:t>2003-yilda</a:t>
            </a:r>
            <a:endParaRPr dirty="0" sz="1700" lang="en-US"/>
          </a:p>
        </p:txBody>
      </p:sp>
      <p:sp>
        <p:nvSpPr>
          <p:cNvPr id="1048603" name="Text 23"/>
          <p:cNvSpPr/>
          <p:nvPr/>
        </p:nvSpPr>
        <p:spPr>
          <a:xfrm>
            <a:off x="8009692" y="6625352"/>
            <a:ext cx="5296853" cy="490538"/>
          </a:xfrm>
          <a:prstGeom prst="rect"/>
          <a:noFill/>
        </p:spPr>
        <p:txBody>
          <a:bodyPr anchor="t" bIns="0" lIns="0" rIns="0" rtlCol="0" tIns="0" wrap="square"/>
          <a:p>
            <a:pPr algn="l" indent="0" marL="0">
              <a:lnSpc>
                <a:spcPts val="1900"/>
              </a:lnSpc>
              <a:buNone/>
            </a:pPr>
            <a:r>
              <a:rPr dirty="0" sz="1350" lang="en-US">
                <a:solidFill>
                  <a:srgbClr val="272525"/>
                </a:solidFill>
                <a:latin typeface="Inter" pitchFamily="34" charset="0"/>
                <a:ea typeface="Inter" pitchFamily="34" charset="-122"/>
                <a:cs typeface="Inter" pitchFamily="34" charset="-120"/>
              </a:rPr>
              <a:t>Myuonlarning Koulon sochilishi orqali materialni aniqlash usuli (nadroviy xavfsizlik va geologiya sohalarida)</a:t>
            </a:r>
            <a:endParaRPr dirty="0" sz="1350" lang="en-US"/>
          </a:p>
        </p:txBody>
      </p:sp>
      <p:sp>
        <p:nvSpPr>
          <p:cNvPr id="1048604" name="Шестиугольник 28"/>
          <p:cNvSpPr/>
          <p:nvPr/>
        </p:nvSpPr>
        <p:spPr>
          <a:xfrm>
            <a:off x="1467293" y="1862910"/>
            <a:ext cx="340242" cy="293312"/>
          </a:xfrm>
          <a:prstGeom prst="hexagon"/>
        </p:spPr>
        <p:style>
          <a:lnRef idx="2">
            <a:schemeClr val="dk1">
              <a:shade val="50000"/>
            </a:schemeClr>
          </a:lnRef>
          <a:fillRef idx="1">
            <a:schemeClr val="dk1"/>
          </a:fillRef>
          <a:effectRef idx="0">
            <a:schemeClr val="dk1"/>
          </a:effectRef>
          <a:fontRef idx="minor">
            <a:schemeClr val="lt1"/>
          </a:fontRef>
        </p:style>
        <p:txBody>
          <a:bodyPr anchor="ctr" rtlCol="0"/>
          <a:p>
            <a:pPr algn="ctr"/>
            <a:endParaRPr lang="en-US"/>
          </a:p>
        </p:txBody>
      </p:sp>
      <p:sp>
        <p:nvSpPr>
          <p:cNvPr id="1048605" name="Шестиугольник 29"/>
          <p:cNvSpPr/>
          <p:nvPr/>
        </p:nvSpPr>
        <p:spPr>
          <a:xfrm>
            <a:off x="5495230" y="1884932"/>
            <a:ext cx="340242" cy="293312"/>
          </a:xfrm>
          <a:prstGeom prst="hexagon"/>
        </p:spPr>
        <p:style>
          <a:lnRef idx="2">
            <a:schemeClr val="dk1">
              <a:shade val="50000"/>
            </a:schemeClr>
          </a:lnRef>
          <a:fillRef idx="1">
            <a:schemeClr val="dk1"/>
          </a:fillRef>
          <a:effectRef idx="0">
            <a:schemeClr val="dk1"/>
          </a:effectRef>
          <a:fontRef idx="minor">
            <a:schemeClr val="lt1"/>
          </a:fontRef>
        </p:style>
        <p:txBody>
          <a:bodyPr anchor="ctr" rtlCol="0"/>
          <a:p>
            <a:pPr algn="ctr"/>
            <a:endParaRPr lang="en-US"/>
          </a:p>
        </p:txBody>
      </p:sp>
      <p:sp>
        <p:nvSpPr>
          <p:cNvPr id="1048606" name="Шестиугольник 30"/>
          <p:cNvSpPr/>
          <p:nvPr/>
        </p:nvSpPr>
        <p:spPr>
          <a:xfrm>
            <a:off x="9578132" y="1884932"/>
            <a:ext cx="340242" cy="293312"/>
          </a:xfrm>
          <a:prstGeom prst="hexagon"/>
        </p:spPr>
        <p:style>
          <a:lnRef idx="2">
            <a:schemeClr val="dk1">
              <a:shade val="50000"/>
            </a:schemeClr>
          </a:lnRef>
          <a:fillRef idx="1">
            <a:schemeClr val="dk1"/>
          </a:fillRef>
          <a:effectRef idx="0">
            <a:schemeClr val="dk1"/>
          </a:effectRef>
          <a:fontRef idx="minor">
            <a:schemeClr val="lt1"/>
          </a:fontRef>
        </p:style>
        <p:txBody>
          <a:bodyPr anchor="ctr" rtlCol="0"/>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29" name=""/>
        <p:cNvGrpSpPr/>
        <p:nvPr/>
      </p:nvGrpSpPr>
      <p:grpSpPr>
        <a:xfrm>
          <a:off x="0" y="0"/>
          <a:ext cx="0" cy="0"/>
          <a:chOff x="0" y="0"/>
          <a:chExt cx="0" cy="0"/>
        </a:xfrm>
      </p:grpSpPr>
      <p:sp>
        <p:nvSpPr>
          <p:cNvPr id="1048576" name="TextBox 1"/>
          <p:cNvSpPr txBox="1"/>
          <p:nvPr/>
        </p:nvSpPr>
        <p:spPr>
          <a:xfrm>
            <a:off x="4242391" y="853413"/>
            <a:ext cx="5135525" cy="1015663"/>
          </a:xfrm>
          <a:prstGeom prst="rect"/>
          <a:noFill/>
        </p:spPr>
        <p:txBody>
          <a:bodyPr rtlCol="0" wrap="square">
            <a:spAutoFit/>
          </a:bodyPr>
          <a:p>
            <a:pPr algn="ctr"/>
            <a:r>
              <a:rPr dirty="0" sz="6000" lang="en-US" smtClean="0"/>
              <a:t>XULOSA</a:t>
            </a:r>
            <a:endParaRPr dirty="0" sz="6000" lang="en-US"/>
          </a:p>
        </p:txBody>
      </p:sp>
      <p:sp>
        <p:nvSpPr>
          <p:cNvPr id="1048577" name="TextBox 2"/>
          <p:cNvSpPr txBox="1"/>
          <p:nvPr/>
        </p:nvSpPr>
        <p:spPr>
          <a:xfrm>
            <a:off x="1549693" y="2653075"/>
            <a:ext cx="11921757" cy="3291840"/>
          </a:xfrm>
          <a:prstGeom prst="rect"/>
          <a:noFill/>
        </p:spPr>
        <p:txBody>
          <a:bodyPr rtlCol="0" wrap="square">
            <a:spAutoFit/>
          </a:bodyPr>
          <a:p>
            <a:r>
              <a:rPr dirty="0" sz="2400" lang="en-US" err="1" smtClean="0"/>
              <a:t>Neytrino</a:t>
            </a:r>
            <a:r>
              <a:rPr dirty="0" sz="2400" lang="en-US" smtClean="0"/>
              <a:t> </a:t>
            </a:r>
            <a:r>
              <a:rPr dirty="0" sz="2400" lang="en-US" err="1" smtClean="0"/>
              <a:t>va</a:t>
            </a:r>
            <a:r>
              <a:rPr dirty="0" sz="2400" lang="en-US" smtClean="0"/>
              <a:t> </a:t>
            </a:r>
            <a:r>
              <a:rPr dirty="0" sz="2400" lang="en-US" err="1" smtClean="0"/>
              <a:t>myuonlar</a:t>
            </a:r>
            <a:r>
              <a:rPr dirty="0" sz="2400" lang="en-US" smtClean="0"/>
              <a:t> </a:t>
            </a:r>
            <a:r>
              <a:rPr dirty="0" sz="2400" lang="en-US" err="1" smtClean="0"/>
              <a:t>modda</a:t>
            </a:r>
            <a:r>
              <a:rPr dirty="0" sz="2400" lang="en-US" smtClean="0"/>
              <a:t> </a:t>
            </a:r>
            <a:r>
              <a:rPr dirty="0" sz="2400" lang="en-US" err="1" smtClean="0"/>
              <a:t>bilan</a:t>
            </a:r>
            <a:r>
              <a:rPr dirty="0" sz="2400" lang="en-US" smtClean="0"/>
              <a:t> </a:t>
            </a:r>
            <a:r>
              <a:rPr dirty="0" sz="2400" lang="en-US" err="1" smtClean="0"/>
              <a:t>o‘zaro</a:t>
            </a:r>
            <a:r>
              <a:rPr dirty="0" sz="2400" lang="en-US" smtClean="0"/>
              <a:t> </a:t>
            </a:r>
            <a:r>
              <a:rPr dirty="0" sz="2400" lang="en-US" err="1" smtClean="0"/>
              <a:t>ta’siri</a:t>
            </a:r>
            <a:r>
              <a:rPr dirty="0" sz="2400" lang="en-US" smtClean="0"/>
              <a:t> </a:t>
            </a:r>
            <a:r>
              <a:rPr dirty="0" sz="2400" lang="en-US" err="1" smtClean="0"/>
              <a:t>jihatidan</a:t>
            </a:r>
            <a:r>
              <a:rPr dirty="0" sz="2400" lang="en-US" smtClean="0"/>
              <a:t> </a:t>
            </a:r>
            <a:r>
              <a:rPr dirty="0" sz="2400" lang="en-US" err="1" smtClean="0"/>
              <a:t>keskin</a:t>
            </a:r>
            <a:r>
              <a:rPr dirty="0" sz="2400" lang="en-US" smtClean="0"/>
              <a:t> </a:t>
            </a:r>
            <a:r>
              <a:rPr dirty="0" sz="2400" lang="en-US" err="1" smtClean="0"/>
              <a:t>farq</a:t>
            </a:r>
            <a:r>
              <a:rPr dirty="0" sz="2400" lang="en-US" smtClean="0"/>
              <a:t> </a:t>
            </a:r>
            <a:r>
              <a:rPr dirty="0" sz="2400" lang="en-US" err="1" smtClean="0"/>
              <a:t>qiladigan</a:t>
            </a:r>
            <a:r>
              <a:rPr dirty="0" sz="2400" lang="en-US" smtClean="0"/>
              <a:t>, ammo </a:t>
            </a:r>
            <a:r>
              <a:rPr dirty="0" sz="2400" lang="en-US" err="1" smtClean="0"/>
              <a:t>fizika</a:t>
            </a:r>
            <a:r>
              <a:rPr dirty="0" sz="2400" lang="en-US" smtClean="0"/>
              <a:t> </a:t>
            </a:r>
            <a:r>
              <a:rPr dirty="0" sz="2400" lang="en-US" err="1" smtClean="0"/>
              <a:t>uchun</a:t>
            </a:r>
            <a:r>
              <a:rPr dirty="0" sz="2400" lang="en-US" smtClean="0"/>
              <a:t> </a:t>
            </a:r>
            <a:r>
              <a:rPr dirty="0" sz="2400" lang="en-US" err="1" smtClean="0"/>
              <a:t>juda</a:t>
            </a:r>
            <a:r>
              <a:rPr dirty="0" sz="2400" lang="en-US" smtClean="0"/>
              <a:t> </a:t>
            </a:r>
            <a:r>
              <a:rPr dirty="0" sz="2400" lang="en-US" err="1" smtClean="0"/>
              <a:t>muhim</a:t>
            </a:r>
            <a:r>
              <a:rPr dirty="0" sz="2400" lang="en-US" smtClean="0"/>
              <a:t> </a:t>
            </a:r>
            <a:r>
              <a:rPr dirty="0" sz="2400" lang="en-US" err="1" smtClean="0"/>
              <a:t>zarrachalardir</a:t>
            </a:r>
            <a:r>
              <a:rPr dirty="0" sz="2400" lang="en-US" smtClean="0"/>
              <a:t>. </a:t>
            </a:r>
            <a:r>
              <a:rPr dirty="0" sz="2400" lang="en-US" err="1" smtClean="0"/>
              <a:t>Neytrino</a:t>
            </a:r>
            <a:r>
              <a:rPr dirty="0" sz="2400" lang="en-US" smtClean="0"/>
              <a:t> </a:t>
            </a:r>
            <a:r>
              <a:rPr dirty="0" sz="2400" lang="en-US" err="1" smtClean="0"/>
              <a:t>faqat</a:t>
            </a:r>
            <a:r>
              <a:rPr dirty="0" sz="2400" lang="en-US" smtClean="0"/>
              <a:t> </a:t>
            </a:r>
            <a:r>
              <a:rPr dirty="0" sz="2400" lang="en-US" err="1" smtClean="0"/>
              <a:t>kuchsiz</a:t>
            </a:r>
            <a:r>
              <a:rPr dirty="0" sz="2400" lang="en-US" smtClean="0"/>
              <a:t> </a:t>
            </a:r>
            <a:r>
              <a:rPr dirty="0" sz="2400" lang="en-US" err="1" smtClean="0"/>
              <a:t>o‘zaro</a:t>
            </a:r>
            <a:r>
              <a:rPr dirty="0" sz="2400" lang="en-US" smtClean="0"/>
              <a:t> </a:t>
            </a:r>
            <a:r>
              <a:rPr dirty="0" sz="2400" lang="en-US" err="1" smtClean="0"/>
              <a:t>ta’sir</a:t>
            </a:r>
            <a:r>
              <a:rPr dirty="0" sz="2400" lang="en-US" smtClean="0"/>
              <a:t> </a:t>
            </a:r>
            <a:r>
              <a:rPr dirty="0" sz="2400" lang="en-US" err="1" smtClean="0"/>
              <a:t>orqali</a:t>
            </a:r>
            <a:r>
              <a:rPr dirty="0" sz="2400" lang="en-US" smtClean="0"/>
              <a:t>  </a:t>
            </a:r>
            <a:r>
              <a:rPr dirty="0" sz="2400" lang="en-US" err="1" smtClean="0"/>
              <a:t>reaksiyaga</a:t>
            </a:r>
            <a:r>
              <a:rPr dirty="0" sz="2400" lang="en-US" smtClean="0"/>
              <a:t> </a:t>
            </a:r>
            <a:r>
              <a:rPr dirty="0" sz="2400" lang="en-US" err="1" smtClean="0"/>
              <a:t>kirishadi</a:t>
            </a:r>
            <a:r>
              <a:rPr dirty="0" sz="2400" lang="en-US" smtClean="0"/>
              <a:t>. Shu </a:t>
            </a:r>
            <a:r>
              <a:rPr dirty="0" sz="2400" lang="en-US" err="1" smtClean="0"/>
              <a:t>sababli</a:t>
            </a:r>
            <a:r>
              <a:rPr dirty="0" sz="2400" lang="en-US" smtClean="0"/>
              <a:t> </a:t>
            </a:r>
            <a:r>
              <a:rPr dirty="0" sz="2400" lang="en-US" err="1" smtClean="0"/>
              <a:t>ular</a:t>
            </a:r>
            <a:r>
              <a:rPr dirty="0" sz="2400" lang="en-US" smtClean="0"/>
              <a:t> </a:t>
            </a:r>
            <a:r>
              <a:rPr dirty="0" sz="2400" lang="en-US" err="1" smtClean="0"/>
              <a:t>modda</a:t>
            </a:r>
            <a:r>
              <a:rPr dirty="0" sz="2400" lang="en-US" smtClean="0"/>
              <a:t> </a:t>
            </a:r>
            <a:r>
              <a:rPr dirty="0" sz="2400" lang="en-US" err="1" smtClean="0"/>
              <a:t>ichidan</a:t>
            </a:r>
            <a:r>
              <a:rPr dirty="0" sz="2400" lang="en-US" smtClean="0"/>
              <a:t> </a:t>
            </a:r>
            <a:r>
              <a:rPr dirty="0" sz="2400" lang="en-US" err="1" smtClean="0"/>
              <a:t>deyarli</a:t>
            </a:r>
            <a:r>
              <a:rPr dirty="0" sz="2400" lang="en-US" smtClean="0"/>
              <a:t> </a:t>
            </a:r>
            <a:r>
              <a:rPr dirty="0" sz="2400" lang="en-US" err="1" smtClean="0"/>
              <a:t>hech</a:t>
            </a:r>
            <a:r>
              <a:rPr dirty="0" sz="2400" lang="en-US" smtClean="0"/>
              <a:t> </a:t>
            </a:r>
            <a:r>
              <a:rPr dirty="0" sz="2400" lang="en-US" err="1" smtClean="0"/>
              <a:t>qanday</a:t>
            </a:r>
            <a:r>
              <a:rPr dirty="0" sz="2400" lang="en-US" smtClean="0"/>
              <a:t> </a:t>
            </a:r>
            <a:r>
              <a:rPr dirty="0" sz="2400" lang="en-US" err="1" smtClean="0"/>
              <a:t>to‘siqsiz</a:t>
            </a:r>
            <a:r>
              <a:rPr dirty="0" sz="2400" lang="en-US" smtClean="0"/>
              <a:t> </a:t>
            </a:r>
            <a:r>
              <a:rPr dirty="0" sz="2400" lang="en-US" err="1" smtClean="0"/>
              <a:t>o‘tadi</a:t>
            </a:r>
            <a:r>
              <a:rPr dirty="0" sz="2400" lang="en-US" smtClean="0"/>
              <a:t> </a:t>
            </a:r>
            <a:r>
              <a:rPr dirty="0" sz="2400" lang="en-US" err="1" smtClean="0"/>
              <a:t>va</a:t>
            </a:r>
            <a:r>
              <a:rPr dirty="0" sz="2400" lang="en-US" smtClean="0"/>
              <a:t> </a:t>
            </a:r>
            <a:r>
              <a:rPr dirty="0" sz="2400" lang="en-US" err="1" smtClean="0"/>
              <a:t>ulkan</a:t>
            </a:r>
            <a:r>
              <a:rPr dirty="0" sz="2400" lang="en-US" smtClean="0"/>
              <a:t> </a:t>
            </a:r>
            <a:r>
              <a:rPr dirty="0" sz="2400" lang="en-US" err="1" smtClean="0"/>
              <a:t>kirib</a:t>
            </a:r>
            <a:r>
              <a:rPr dirty="0" sz="2400" lang="en-US" smtClean="0"/>
              <a:t> </a:t>
            </a:r>
            <a:r>
              <a:rPr dirty="0" sz="2400" lang="en-US" err="1" smtClean="0"/>
              <a:t>borish</a:t>
            </a:r>
            <a:r>
              <a:rPr dirty="0" sz="2400" lang="en-US" smtClean="0"/>
              <a:t> </a:t>
            </a:r>
            <a:r>
              <a:rPr dirty="0" sz="2400" lang="en-US" err="1" smtClean="0"/>
              <a:t>qobiliyatiga</a:t>
            </a:r>
            <a:r>
              <a:rPr dirty="0" sz="2400" lang="en-US" smtClean="0"/>
              <a:t> </a:t>
            </a:r>
            <a:r>
              <a:rPr dirty="0" sz="2400" lang="en-US" err="1" smtClean="0"/>
              <a:t>ega</a:t>
            </a:r>
            <a:r>
              <a:rPr dirty="0" sz="2400" lang="en-US" smtClean="0"/>
              <a:t>.</a:t>
            </a:r>
          </a:p>
          <a:p>
            <a:r>
              <a:rPr dirty="0" sz="2400" lang="en-US" err="1" smtClean="0"/>
              <a:t>Myuonlar</a:t>
            </a:r>
            <a:r>
              <a:rPr dirty="0" sz="2400" lang="en-US" smtClean="0"/>
              <a:t> </a:t>
            </a:r>
            <a:r>
              <a:rPr dirty="0" sz="2400" lang="en-US" err="1" smtClean="0"/>
              <a:t>esa</a:t>
            </a:r>
            <a:r>
              <a:rPr dirty="0" sz="2400" lang="en-US" smtClean="0"/>
              <a:t> </a:t>
            </a:r>
            <a:r>
              <a:rPr dirty="0" sz="2400" lang="en-US" err="1" smtClean="0"/>
              <a:t>modda</a:t>
            </a:r>
            <a:r>
              <a:rPr dirty="0" sz="2400" lang="en-US" smtClean="0"/>
              <a:t> </a:t>
            </a:r>
            <a:r>
              <a:rPr dirty="0" sz="2400" lang="en-US" err="1" smtClean="0"/>
              <a:t>bilan</a:t>
            </a:r>
            <a:r>
              <a:rPr dirty="0" sz="2400" lang="en-US" smtClean="0"/>
              <a:t> </a:t>
            </a:r>
            <a:r>
              <a:rPr dirty="0" sz="2400" lang="en-US" err="1" smtClean="0"/>
              <a:t>asosan</a:t>
            </a:r>
            <a:r>
              <a:rPr dirty="0" sz="2400" lang="en-US" smtClean="0"/>
              <a:t> </a:t>
            </a:r>
            <a:r>
              <a:rPr dirty="0" sz="2400" lang="en-US" err="1" smtClean="0"/>
              <a:t>elektromagnit</a:t>
            </a:r>
            <a:r>
              <a:rPr dirty="0" sz="2400" lang="en-US" smtClean="0"/>
              <a:t> (</a:t>
            </a:r>
            <a:r>
              <a:rPr dirty="0" sz="2400" lang="en-US" err="1" smtClean="0"/>
              <a:t>ionizatsiya</a:t>
            </a:r>
            <a:r>
              <a:rPr dirty="0" sz="2400" lang="en-US" smtClean="0"/>
              <a:t>) </a:t>
            </a:r>
            <a:r>
              <a:rPr dirty="0" sz="2400" lang="en-US" err="1" smtClean="0"/>
              <a:t>va</a:t>
            </a:r>
            <a:r>
              <a:rPr dirty="0" sz="2400" lang="en-US" smtClean="0"/>
              <a:t> </a:t>
            </a:r>
            <a:r>
              <a:rPr dirty="0" sz="2400" lang="en-US" err="1" smtClean="0"/>
              <a:t>qisman</a:t>
            </a:r>
            <a:r>
              <a:rPr dirty="0" sz="2400" lang="en-US" smtClean="0"/>
              <a:t> </a:t>
            </a:r>
            <a:r>
              <a:rPr dirty="0" sz="2400" lang="en-US" err="1" smtClean="0"/>
              <a:t>kuchsiz</a:t>
            </a:r>
            <a:r>
              <a:rPr dirty="0" sz="2400" lang="en-US" smtClean="0"/>
              <a:t> </a:t>
            </a:r>
            <a:r>
              <a:rPr dirty="0" sz="2400" lang="en-US" err="1" smtClean="0"/>
              <a:t>ta’sir</a:t>
            </a:r>
            <a:r>
              <a:rPr dirty="0" sz="2400" lang="en-US" smtClean="0"/>
              <a:t> </a:t>
            </a:r>
            <a:r>
              <a:rPr dirty="0" sz="2400" lang="en-US" err="1" smtClean="0"/>
              <a:t>orqali</a:t>
            </a:r>
            <a:r>
              <a:rPr dirty="0" sz="2400" lang="en-US" smtClean="0"/>
              <a:t> </a:t>
            </a:r>
            <a:r>
              <a:rPr dirty="0" sz="2400" lang="en-US" err="1" smtClean="0"/>
              <a:t>o‘zaro</a:t>
            </a:r>
            <a:r>
              <a:rPr dirty="0" sz="2400" lang="en-US" smtClean="0"/>
              <a:t> </a:t>
            </a:r>
            <a:r>
              <a:rPr dirty="0" sz="2400" lang="en-US" err="1" smtClean="0"/>
              <a:t>ta’sirlashadi</a:t>
            </a:r>
            <a:r>
              <a:rPr dirty="0" sz="2400" lang="en-US" smtClean="0"/>
              <a:t>. </a:t>
            </a:r>
            <a:r>
              <a:rPr dirty="0" sz="2400" lang="en-US" err="1" smtClean="0"/>
              <a:t>Ular</a:t>
            </a:r>
            <a:r>
              <a:rPr dirty="0" sz="2400" lang="en-US" smtClean="0"/>
              <a:t> </a:t>
            </a:r>
            <a:r>
              <a:rPr dirty="0" sz="2400" lang="en-US" err="1" smtClean="0"/>
              <a:t>neytrinoga</a:t>
            </a:r>
            <a:r>
              <a:rPr dirty="0" sz="2400" lang="en-US" smtClean="0"/>
              <a:t> </a:t>
            </a:r>
            <a:r>
              <a:rPr dirty="0" sz="2400" lang="en-US" err="1" smtClean="0"/>
              <a:t>qaraganda</a:t>
            </a:r>
            <a:r>
              <a:rPr dirty="0" sz="2400" lang="en-US" smtClean="0"/>
              <a:t> </a:t>
            </a:r>
            <a:r>
              <a:rPr dirty="0" sz="2400" lang="en-US" err="1" smtClean="0"/>
              <a:t>ancha</a:t>
            </a:r>
            <a:r>
              <a:rPr dirty="0" sz="2400" lang="en-US" smtClean="0"/>
              <a:t> </a:t>
            </a:r>
            <a:r>
              <a:rPr dirty="0" sz="2400" lang="en-US" err="1" smtClean="0"/>
              <a:t>ko‘proq</a:t>
            </a:r>
            <a:r>
              <a:rPr dirty="0" sz="2400" lang="en-US" smtClean="0"/>
              <a:t> </a:t>
            </a:r>
            <a:r>
              <a:rPr dirty="0" sz="2400" lang="en-US" err="1" smtClean="0"/>
              <a:t>energiya</a:t>
            </a:r>
            <a:r>
              <a:rPr dirty="0" sz="2400" lang="en-US" smtClean="0"/>
              <a:t> </a:t>
            </a:r>
            <a:r>
              <a:rPr dirty="0" sz="2400" lang="en-US" err="1" smtClean="0"/>
              <a:t>yo‘qotadi</a:t>
            </a:r>
            <a:r>
              <a:rPr dirty="0" sz="2400" lang="en-US" smtClean="0"/>
              <a:t>, ammo </a:t>
            </a:r>
            <a:r>
              <a:rPr dirty="0" sz="2400" lang="en-US" err="1" smtClean="0"/>
              <a:t>massasi</a:t>
            </a:r>
            <a:r>
              <a:rPr dirty="0" sz="2400" lang="en-US" smtClean="0"/>
              <a:t> </a:t>
            </a:r>
            <a:r>
              <a:rPr dirty="0" sz="2400" lang="en-US" err="1" smtClean="0"/>
              <a:t>katta</a:t>
            </a:r>
            <a:r>
              <a:rPr dirty="0" sz="2400" lang="en-US" smtClean="0"/>
              <a:t> </a:t>
            </a:r>
            <a:r>
              <a:rPr dirty="0" sz="2400" lang="en-US" err="1" smtClean="0"/>
              <a:t>bo‘lgani</a:t>
            </a:r>
            <a:r>
              <a:rPr dirty="0" sz="2400" lang="en-US" smtClean="0"/>
              <a:t> </a:t>
            </a:r>
            <a:r>
              <a:rPr dirty="0" sz="2400" lang="en-US" err="1" smtClean="0"/>
              <a:t>uchun</a:t>
            </a:r>
            <a:r>
              <a:rPr dirty="0" sz="2400" lang="en-US" smtClean="0"/>
              <a:t> </a:t>
            </a:r>
            <a:r>
              <a:rPr dirty="0" sz="2400" lang="en-US" err="1" smtClean="0"/>
              <a:t>modda</a:t>
            </a:r>
            <a:r>
              <a:rPr dirty="0" sz="2400" lang="en-US" smtClean="0"/>
              <a:t> </a:t>
            </a:r>
            <a:r>
              <a:rPr dirty="0" sz="2400" lang="en-US" err="1" smtClean="0"/>
              <a:t>ichiga</a:t>
            </a:r>
            <a:r>
              <a:rPr dirty="0" sz="2400" lang="en-US" smtClean="0"/>
              <a:t> </a:t>
            </a:r>
            <a:r>
              <a:rPr dirty="0" sz="2400" lang="en-US" err="1" smtClean="0"/>
              <a:t>chuqur</a:t>
            </a:r>
            <a:r>
              <a:rPr dirty="0" sz="2400" lang="en-US" smtClean="0"/>
              <a:t> </a:t>
            </a:r>
            <a:r>
              <a:rPr dirty="0" sz="2400" lang="en-US" err="1" smtClean="0"/>
              <a:t>kirib</a:t>
            </a:r>
            <a:r>
              <a:rPr dirty="0" sz="2400" lang="en-US" smtClean="0"/>
              <a:t> </a:t>
            </a:r>
            <a:r>
              <a:rPr dirty="0" sz="2400" lang="en-US" err="1" smtClean="0"/>
              <a:t>boradi</a:t>
            </a:r>
            <a:r>
              <a:rPr dirty="0" sz="2400" lang="en-US" smtClean="0"/>
              <a:t>. Shu </a:t>
            </a:r>
            <a:r>
              <a:rPr dirty="0" sz="2400" lang="en-US" err="1" smtClean="0"/>
              <a:t>sabab</a:t>
            </a:r>
            <a:r>
              <a:rPr dirty="0" sz="2400" lang="en-US" smtClean="0"/>
              <a:t> </a:t>
            </a:r>
            <a:r>
              <a:rPr dirty="0" sz="2400" lang="en-US" err="1" smtClean="0"/>
              <a:t>myuonlar</a:t>
            </a:r>
            <a:r>
              <a:rPr dirty="0" sz="2400" lang="en-US" smtClean="0"/>
              <a:t> </a:t>
            </a:r>
            <a:r>
              <a:rPr dirty="0" sz="2400" lang="en-US" err="1" smtClean="0"/>
              <a:t>amaliy</a:t>
            </a:r>
            <a:r>
              <a:rPr dirty="0" sz="2400" lang="en-US" smtClean="0"/>
              <a:t> </a:t>
            </a:r>
            <a:r>
              <a:rPr dirty="0" sz="2400" lang="en-US" err="1" smtClean="0"/>
              <a:t>jihatdan</a:t>
            </a:r>
            <a:r>
              <a:rPr dirty="0" sz="2400" lang="en-US" smtClean="0"/>
              <a:t> </a:t>
            </a:r>
            <a:r>
              <a:rPr dirty="0" sz="2400" lang="en-US" err="1" smtClean="0"/>
              <a:t>juda</a:t>
            </a:r>
            <a:r>
              <a:rPr dirty="0" sz="2400" lang="en-US" smtClean="0"/>
              <a:t> </a:t>
            </a:r>
            <a:r>
              <a:rPr dirty="0" sz="2400" lang="en-US" err="1" smtClean="0"/>
              <a:t>foydali</a:t>
            </a:r>
            <a:r>
              <a:rPr dirty="0" sz="2400" lang="en-US" smtClean="0"/>
              <a:t> </a:t>
            </a:r>
            <a:r>
              <a:rPr dirty="0" sz="2400" lang="en-US" err="1" smtClean="0"/>
              <a:t>bo‘lib</a:t>
            </a:r>
            <a:r>
              <a:rPr dirty="0" sz="2400" lang="en-US" smtClean="0"/>
              <a:t>, </a:t>
            </a:r>
            <a:r>
              <a:rPr dirty="0" sz="2400" lang="en-US" err="1" smtClean="0"/>
              <a:t>masalan</a:t>
            </a:r>
            <a:r>
              <a:rPr dirty="0" sz="2400" lang="en-US" smtClean="0"/>
              <a:t>, </a:t>
            </a:r>
            <a:r>
              <a:rPr dirty="0" sz="2400" lang="en-US" err="1" smtClean="0"/>
              <a:t>myuografiya</a:t>
            </a:r>
            <a:r>
              <a:rPr dirty="0" sz="2400" lang="en-US" smtClean="0"/>
              <a:t> </a:t>
            </a:r>
            <a:r>
              <a:rPr dirty="0" sz="2400" lang="en-US" err="1" smtClean="0"/>
              <a:t>orqali</a:t>
            </a:r>
            <a:r>
              <a:rPr dirty="0" sz="2400" lang="en-US" smtClean="0"/>
              <a:t> </a:t>
            </a:r>
            <a:r>
              <a:rPr dirty="0" sz="2400" lang="en-US" err="1" smtClean="0"/>
              <a:t>katta</a:t>
            </a:r>
            <a:r>
              <a:rPr dirty="0" sz="2400" lang="en-US" smtClean="0"/>
              <a:t> </a:t>
            </a:r>
            <a:r>
              <a:rPr dirty="0" sz="2400" lang="en-US" err="1" smtClean="0"/>
              <a:t>obyektlarning</a:t>
            </a:r>
            <a:r>
              <a:rPr dirty="0" sz="2400" lang="en-US" smtClean="0"/>
              <a:t> </a:t>
            </a:r>
            <a:r>
              <a:rPr dirty="0" sz="2400" lang="en-US" err="1" smtClean="0"/>
              <a:t>ichki</a:t>
            </a:r>
            <a:r>
              <a:rPr dirty="0" sz="2400" lang="en-US" smtClean="0"/>
              <a:t> </a:t>
            </a:r>
            <a:r>
              <a:rPr dirty="0" sz="2400" lang="en-US" err="1" smtClean="0"/>
              <a:t>tuzilishini</a:t>
            </a:r>
            <a:r>
              <a:rPr dirty="0" sz="2400" lang="en-US" smtClean="0"/>
              <a:t> </a:t>
            </a:r>
            <a:r>
              <a:rPr dirty="0" sz="2400" lang="en-US" err="1" smtClean="0"/>
              <a:t>o‘rganishda</a:t>
            </a:r>
            <a:r>
              <a:rPr dirty="0" sz="2400" lang="en-US" smtClean="0"/>
              <a:t> </a:t>
            </a:r>
            <a:r>
              <a:rPr dirty="0" sz="2400" lang="en-US" err="1" smtClean="0"/>
              <a:t>qo‘llaniladi</a:t>
            </a:r>
            <a:r>
              <a:rPr dirty="0" sz="2400" lang="en-US" smtClean="0"/>
              <a:t>.</a:t>
            </a:r>
            <a:endParaRPr dirty="0" sz="2400"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10" name="TextBox 1"/>
          <p:cNvSpPr txBox="1"/>
          <p:nvPr/>
        </p:nvSpPr>
        <p:spPr>
          <a:xfrm>
            <a:off x="1860695" y="853413"/>
            <a:ext cx="10866474" cy="1894840"/>
          </a:xfrm>
          <a:prstGeom prst="rect"/>
          <a:noFill/>
        </p:spPr>
        <p:txBody>
          <a:bodyPr rtlCol="0" wrap="square">
            <a:spAutoFit/>
          </a:bodyPr>
          <a:p>
            <a:pPr algn="ctr"/>
            <a:r>
              <a:rPr dirty="0" sz="6000" lang="en-US" smtClean="0"/>
              <a:t>FOYDALANILGAN ADABIYOTLAR</a:t>
            </a:r>
            <a:endParaRPr dirty="0" sz="6000" lang="en-US"/>
          </a:p>
        </p:txBody>
      </p:sp>
      <p:sp>
        <p:nvSpPr>
          <p:cNvPr id="1048611" name="TextBox 2"/>
          <p:cNvSpPr txBox="1"/>
          <p:nvPr/>
        </p:nvSpPr>
        <p:spPr>
          <a:xfrm>
            <a:off x="1549693" y="2653075"/>
            <a:ext cx="11921757" cy="2225040"/>
          </a:xfrm>
          <a:prstGeom prst="rect"/>
          <a:noFill/>
        </p:spPr>
        <p:txBody>
          <a:bodyPr rtlCol="0" wrap="square">
            <a:spAutoFit/>
          </a:bodyPr>
          <a:p>
            <a:r>
              <a:rPr dirty="0" sz="2400" lang="en-US" smtClean="0"/>
              <a:t>https://www.britannica.com/science/supernova</a:t>
            </a:r>
          </a:p>
          <a:p>
            <a:endParaRPr dirty="0" sz="2400" lang="en-US" smtClean="0"/>
          </a:p>
          <a:p>
            <a:r>
              <a:rPr dirty="0" sz="2400" lang="en-US" smtClean="0"/>
              <a:t>https://www.sciencedirect.com/topics/physics-and-astronomy/muon</a:t>
            </a:r>
          </a:p>
          <a:p>
            <a:endParaRPr dirty="0" sz="2400" lang="en-US" smtClean="0"/>
          </a:p>
          <a:p>
            <a:r>
              <a:rPr dirty="0" sz="2400" lang="en-US" smtClean="0"/>
              <a:t>https://news.fnal.gov/2020/07/argoneut-sheds-light-on-electron-neutrino-interactions/</a:t>
            </a:r>
            <a:endParaRPr dirty="0" sz="2400"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48" name=""/>
        <p:cNvGrpSpPr/>
        <p:nvPr/>
      </p:nvGrpSpPr>
      <p:grpSpPr>
        <a:xfrm>
          <a:off x="0" y="0"/>
          <a:ext cx="0" cy="0"/>
          <a:chOff x="0" y="0"/>
          <a:chExt cx="0" cy="0"/>
        </a:xfrm>
      </p:grpSpPr>
      <p:sp>
        <p:nvSpPr>
          <p:cNvPr id="1048653" name="Text 0"/>
          <p:cNvSpPr/>
          <p:nvPr/>
        </p:nvSpPr>
        <p:spPr>
          <a:xfrm>
            <a:off x="793790" y="1232535"/>
            <a:ext cx="5670590" cy="708779"/>
          </a:xfrm>
          <a:prstGeom prst="rect"/>
          <a:noFill/>
        </p:spPr>
        <p:txBody>
          <a:bodyPr anchor="t" bIns="0" lIns="0" rIns="0" rtlCol="0" tIns="0" wrap="none"/>
          <a:p>
            <a:pPr algn="l" indent="0" marL="0">
              <a:lnSpc>
                <a:spcPts val="5550"/>
              </a:lnSpc>
              <a:buNone/>
            </a:pPr>
            <a:r>
              <a:rPr b="1" dirty="0" sz="4450" lang="en-US">
                <a:solidFill>
                  <a:srgbClr val="000000"/>
                </a:solidFill>
                <a:latin typeface="Inter Bold" pitchFamily="34" charset="0"/>
                <a:ea typeface="Inter Bold" pitchFamily="34" charset="-122"/>
                <a:cs typeface="Inter Bold" pitchFamily="34" charset="-120"/>
              </a:rPr>
              <a:t>Neytrinolar nima?</a:t>
            </a:r>
            <a:endParaRPr dirty="0" sz="4450" lang="en-US"/>
          </a:p>
        </p:txBody>
      </p:sp>
      <p:pic>
        <p:nvPicPr>
          <p:cNvPr id="2097160" name="Image 0" descr="preencoded.png"/>
          <p:cNvPicPr>
            <a:picLocks noChangeAspect="1"/>
          </p:cNvPicPr>
          <p:nvPr/>
        </p:nvPicPr>
        <p:blipFill>
          <a:blip xmlns:r="http://schemas.openxmlformats.org/officeDocument/2006/relationships" r:embed="rId1"/>
          <a:stretch>
            <a:fillRect/>
          </a:stretch>
        </p:blipFill>
        <p:spPr>
          <a:xfrm>
            <a:off x="793790" y="2536627"/>
            <a:ext cx="4205168" cy="4205168"/>
          </a:xfrm>
          <a:prstGeom prst="rect"/>
        </p:spPr>
      </p:pic>
      <p:sp>
        <p:nvSpPr>
          <p:cNvPr id="1048654" name="Text 1"/>
          <p:cNvSpPr/>
          <p:nvPr/>
        </p:nvSpPr>
        <p:spPr>
          <a:xfrm>
            <a:off x="5559981" y="3629858"/>
            <a:ext cx="8284131" cy="1088708"/>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Neytrino — bu elementar subatomik zarracha bo'lib, u elektr zaryadiga ega emas, juda kichik massaga ega va spinining qiymati 1/2 ga teng. U leptonlar oilasiga kiradi va kuchsiz o'zaro ta'sirga bo'ysunadi.</a:t>
            </a:r>
            <a:endParaRPr dirty="0" sz="1750" lang="en-US"/>
          </a:p>
        </p:txBody>
      </p:sp>
      <p:sp>
        <p:nvSpPr>
          <p:cNvPr id="1048655" name="Text 2"/>
          <p:cNvSpPr/>
          <p:nvPr/>
        </p:nvSpPr>
        <p:spPr>
          <a:xfrm>
            <a:off x="5559981" y="4922639"/>
            <a:ext cx="8284131"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Aynan shu kuchsiz ta'sir radioaktiv parchalanishning ayrim jarayonlarini belgilaydi.</a:t>
            </a:r>
            <a:endParaRPr dirty="0" sz="1750"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52" name=""/>
        <p:cNvGrpSpPr/>
        <p:nvPr/>
      </p:nvGrpSpPr>
      <p:grpSpPr>
        <a:xfrm>
          <a:off x="0" y="0"/>
          <a:ext cx="0" cy="0"/>
          <a:chOff x="0" y="0"/>
          <a:chExt cx="0" cy="0"/>
        </a:xfrm>
      </p:grpSpPr>
      <p:sp>
        <p:nvSpPr>
          <p:cNvPr id="1048661" name="Text 0"/>
          <p:cNvSpPr/>
          <p:nvPr/>
        </p:nvSpPr>
        <p:spPr>
          <a:xfrm>
            <a:off x="793790" y="1746885"/>
            <a:ext cx="5670590" cy="708779"/>
          </a:xfrm>
          <a:prstGeom prst="rect"/>
          <a:noFill/>
        </p:spPr>
        <p:txBody>
          <a:bodyPr anchor="t" bIns="0" lIns="0" rIns="0" rtlCol="0" tIns="0" wrap="none"/>
          <a:p>
            <a:pPr algn="l" indent="0" marL="0">
              <a:lnSpc>
                <a:spcPts val="5550"/>
              </a:lnSpc>
              <a:buNone/>
            </a:pPr>
            <a:r>
              <a:rPr b="1" dirty="0" sz="4450" lang="en-US">
                <a:solidFill>
                  <a:srgbClr val="000000"/>
                </a:solidFill>
                <a:latin typeface="Inter Bold" pitchFamily="34" charset="0"/>
                <a:ea typeface="Inter Bold" pitchFamily="34" charset="-122"/>
                <a:cs typeface="Inter Bold" pitchFamily="34" charset="-120"/>
              </a:rPr>
              <a:t>Uch turi mavjud</a:t>
            </a:r>
            <a:endParaRPr dirty="0" sz="4450" lang="en-US"/>
          </a:p>
        </p:txBody>
      </p:sp>
      <p:sp>
        <p:nvSpPr>
          <p:cNvPr id="1048662" name="Shape 1"/>
          <p:cNvSpPr/>
          <p:nvPr/>
        </p:nvSpPr>
        <p:spPr>
          <a:xfrm>
            <a:off x="793790" y="2909292"/>
            <a:ext cx="4196358" cy="2229445"/>
          </a:xfrm>
          <a:prstGeom prst="roundRect">
            <a:avLst>
              <a:gd name="adj" fmla="val 4273"/>
            </a:avLst>
          </a:prstGeom>
          <a:solidFill>
            <a:srgbClr val="DADBF1"/>
          </a:solidFill>
          <a:ln w="7620">
            <a:solidFill>
              <a:srgbClr val="C0C1D7"/>
            </a:solidFill>
            <a:prstDash val="solid"/>
          </a:ln>
        </p:spPr>
      </p:sp>
      <p:sp>
        <p:nvSpPr>
          <p:cNvPr id="1048663" name="Shape 2"/>
          <p:cNvSpPr/>
          <p:nvPr/>
        </p:nvSpPr>
        <p:spPr>
          <a:xfrm>
            <a:off x="1028224" y="3143726"/>
            <a:ext cx="680442" cy="680442"/>
          </a:xfrm>
          <a:prstGeom prst="roundRect">
            <a:avLst>
              <a:gd name="adj" fmla="val 13436980"/>
            </a:avLst>
          </a:prstGeom>
          <a:solidFill>
            <a:srgbClr val="4950BC"/>
          </a:solidFill>
        </p:spPr>
      </p:sp>
      <p:sp>
        <p:nvSpPr>
          <p:cNvPr id="1048664" name="Text 3"/>
          <p:cNvSpPr/>
          <p:nvPr/>
        </p:nvSpPr>
        <p:spPr>
          <a:xfrm>
            <a:off x="1028224" y="4050983"/>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Elektron-neytrino</a:t>
            </a:r>
            <a:endParaRPr dirty="0" sz="2200" lang="en-US"/>
          </a:p>
        </p:txBody>
      </p:sp>
      <p:sp>
        <p:nvSpPr>
          <p:cNvPr id="1048665" name="Text 4"/>
          <p:cNvSpPr/>
          <p:nvPr/>
        </p:nvSpPr>
        <p:spPr>
          <a:xfrm>
            <a:off x="1028224" y="4541401"/>
            <a:ext cx="3727490" cy="362903"/>
          </a:xfrm>
          <a:prstGeom prst="rect"/>
          <a:noFill/>
        </p:spPr>
        <p:txBody>
          <a:bodyPr anchor="t" bIns="0" lIns="0" rIns="0" rtlCol="0" tIns="0" wrap="non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Elektron bilan juft</a:t>
            </a:r>
            <a:endParaRPr dirty="0" sz="1750" lang="en-US"/>
          </a:p>
        </p:txBody>
      </p:sp>
      <p:sp>
        <p:nvSpPr>
          <p:cNvPr id="1048666" name="Shape 5"/>
          <p:cNvSpPr/>
          <p:nvPr/>
        </p:nvSpPr>
        <p:spPr>
          <a:xfrm>
            <a:off x="5216962" y="2909292"/>
            <a:ext cx="4196358" cy="2229445"/>
          </a:xfrm>
          <a:prstGeom prst="roundRect">
            <a:avLst>
              <a:gd name="adj" fmla="val 4273"/>
            </a:avLst>
          </a:prstGeom>
          <a:solidFill>
            <a:srgbClr val="DADBF1"/>
          </a:solidFill>
          <a:ln w="7620">
            <a:solidFill>
              <a:srgbClr val="C0C1D7"/>
            </a:solidFill>
            <a:prstDash val="solid"/>
          </a:ln>
        </p:spPr>
      </p:sp>
      <p:sp>
        <p:nvSpPr>
          <p:cNvPr id="1048667" name="Shape 6"/>
          <p:cNvSpPr/>
          <p:nvPr/>
        </p:nvSpPr>
        <p:spPr>
          <a:xfrm>
            <a:off x="5451396" y="3143726"/>
            <a:ext cx="680442" cy="680442"/>
          </a:xfrm>
          <a:prstGeom prst="roundRect">
            <a:avLst>
              <a:gd name="adj" fmla="val 13436980"/>
            </a:avLst>
          </a:prstGeom>
          <a:solidFill>
            <a:srgbClr val="4950BC"/>
          </a:solidFill>
        </p:spPr>
      </p:sp>
      <p:sp>
        <p:nvSpPr>
          <p:cNvPr id="1048668" name="Text 7"/>
          <p:cNvSpPr/>
          <p:nvPr/>
        </p:nvSpPr>
        <p:spPr>
          <a:xfrm>
            <a:off x="5451396" y="4050983"/>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Myuon-neytrino</a:t>
            </a:r>
            <a:endParaRPr dirty="0" sz="2200" lang="en-US"/>
          </a:p>
        </p:txBody>
      </p:sp>
      <p:sp>
        <p:nvSpPr>
          <p:cNvPr id="1048669" name="Text 8"/>
          <p:cNvSpPr/>
          <p:nvPr/>
        </p:nvSpPr>
        <p:spPr>
          <a:xfrm>
            <a:off x="5451396" y="4541401"/>
            <a:ext cx="3727490" cy="362903"/>
          </a:xfrm>
          <a:prstGeom prst="rect"/>
          <a:noFill/>
        </p:spPr>
        <p:txBody>
          <a:bodyPr anchor="t" bIns="0" lIns="0" rIns="0" rtlCol="0" tIns="0" wrap="non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Myuon bilan juft</a:t>
            </a:r>
            <a:endParaRPr dirty="0" sz="1750" lang="en-US"/>
          </a:p>
        </p:txBody>
      </p:sp>
      <p:sp>
        <p:nvSpPr>
          <p:cNvPr id="1048670" name="Shape 9"/>
          <p:cNvSpPr/>
          <p:nvPr/>
        </p:nvSpPr>
        <p:spPr>
          <a:xfrm>
            <a:off x="9640133" y="2909292"/>
            <a:ext cx="4196358" cy="2229445"/>
          </a:xfrm>
          <a:prstGeom prst="roundRect">
            <a:avLst>
              <a:gd name="adj" fmla="val 4273"/>
            </a:avLst>
          </a:prstGeom>
          <a:solidFill>
            <a:srgbClr val="DADBF1"/>
          </a:solidFill>
          <a:ln w="7620">
            <a:solidFill>
              <a:srgbClr val="C0C1D7"/>
            </a:solidFill>
            <a:prstDash val="solid"/>
          </a:ln>
        </p:spPr>
      </p:sp>
      <p:sp>
        <p:nvSpPr>
          <p:cNvPr id="1048671" name="Shape 10"/>
          <p:cNvSpPr/>
          <p:nvPr/>
        </p:nvSpPr>
        <p:spPr>
          <a:xfrm>
            <a:off x="9874568" y="3143726"/>
            <a:ext cx="680442" cy="680442"/>
          </a:xfrm>
          <a:prstGeom prst="roundRect">
            <a:avLst>
              <a:gd name="adj" fmla="val 13436980"/>
            </a:avLst>
          </a:prstGeom>
          <a:solidFill>
            <a:srgbClr val="4950BC"/>
          </a:solidFill>
        </p:spPr>
      </p:sp>
      <p:sp>
        <p:nvSpPr>
          <p:cNvPr id="1048672" name="Text 11"/>
          <p:cNvSpPr/>
          <p:nvPr/>
        </p:nvSpPr>
        <p:spPr>
          <a:xfrm>
            <a:off x="9874568" y="4050983"/>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Tau-neytrino</a:t>
            </a:r>
            <a:endParaRPr dirty="0" sz="2200" lang="en-US"/>
          </a:p>
        </p:txBody>
      </p:sp>
      <p:sp>
        <p:nvSpPr>
          <p:cNvPr id="1048673" name="Text 12"/>
          <p:cNvSpPr/>
          <p:nvPr/>
        </p:nvSpPr>
        <p:spPr>
          <a:xfrm>
            <a:off x="9874568" y="4541401"/>
            <a:ext cx="3727490" cy="362903"/>
          </a:xfrm>
          <a:prstGeom prst="rect"/>
          <a:noFill/>
        </p:spPr>
        <p:txBody>
          <a:bodyPr anchor="t" bIns="0" lIns="0" rIns="0" rtlCol="0" tIns="0" wrap="non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Tau lepton bilan juft</a:t>
            </a:r>
            <a:endParaRPr dirty="0" sz="1750" lang="en-US"/>
          </a:p>
        </p:txBody>
      </p:sp>
      <p:sp>
        <p:nvSpPr>
          <p:cNvPr id="1048674" name="Text 13"/>
          <p:cNvSpPr/>
          <p:nvPr/>
        </p:nvSpPr>
        <p:spPr>
          <a:xfrm>
            <a:off x="793790" y="5393888"/>
            <a:ext cx="13042821" cy="1088708"/>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Har bir neytrino turining antimateriya ko'rinishi ham mavjud bo'lib, u antineytrino deb ataladi. Neytrinolar elektr jihatdan neytral bo'lgani uchun elektromagnit kuch bilan ta'sirlashmaydi va faqat kuchsiz o'zaro ta'sir orqali modda bilan reaksiyaga kirishadi. Shu sabab ular juda katta kirib borish qobiliyatiga ega.</a:t>
            </a:r>
            <a:endParaRPr dirty="0" sz="1750"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56" name=""/>
        <p:cNvGrpSpPr/>
        <p:nvPr/>
      </p:nvGrpSpPr>
      <p:grpSpPr>
        <a:xfrm>
          <a:off x="0" y="0"/>
          <a:ext cx="0" cy="0"/>
          <a:chOff x="0" y="0"/>
          <a:chExt cx="0" cy="0"/>
        </a:xfrm>
      </p:grpSpPr>
      <p:sp>
        <p:nvSpPr>
          <p:cNvPr id="1048680" name="Shape 0"/>
          <p:cNvSpPr/>
          <p:nvPr/>
        </p:nvSpPr>
        <p:spPr>
          <a:xfrm>
            <a:off x="0" y="0"/>
            <a:ext cx="5486400" cy="8229600"/>
          </a:xfrm>
          <a:prstGeom prst="rect"/>
          <a:solidFill>
            <a:srgbClr val="DADBF1"/>
          </a:solidFill>
        </p:spPr>
      </p:sp>
      <p:pic>
        <p:nvPicPr>
          <p:cNvPr id="2097163" name="Image 0" descr="preencoded.png"/>
          <p:cNvPicPr>
            <a:picLocks noChangeAspect="1"/>
          </p:cNvPicPr>
          <p:nvPr/>
        </p:nvPicPr>
        <p:blipFill>
          <a:blip xmlns:r="http://schemas.openxmlformats.org/officeDocument/2006/relationships" r:embed="rId1"/>
          <a:stretch>
            <a:fillRect/>
          </a:stretch>
        </p:blipFill>
        <p:spPr>
          <a:xfrm>
            <a:off x="113348" y="608290"/>
            <a:ext cx="5259586" cy="7012900"/>
          </a:xfrm>
          <a:prstGeom prst="rect"/>
        </p:spPr>
      </p:pic>
      <p:sp>
        <p:nvSpPr>
          <p:cNvPr id="1048681" name="Text 1"/>
          <p:cNvSpPr/>
          <p:nvPr/>
        </p:nvSpPr>
        <p:spPr>
          <a:xfrm>
            <a:off x="6280190" y="1240036"/>
            <a:ext cx="5806559" cy="708779"/>
          </a:xfrm>
          <a:prstGeom prst="rect"/>
          <a:noFill/>
        </p:spPr>
        <p:txBody>
          <a:bodyPr anchor="t" bIns="0" lIns="0" rIns="0" rtlCol="0" tIns="0" wrap="none"/>
          <a:p>
            <a:pPr algn="l" indent="0" marL="0">
              <a:lnSpc>
                <a:spcPts val="5550"/>
              </a:lnSpc>
              <a:buNone/>
            </a:pPr>
            <a:r>
              <a:rPr b="1" dirty="0" sz="4450" lang="en-US">
                <a:solidFill>
                  <a:srgbClr val="000000"/>
                </a:solidFill>
                <a:latin typeface="Inter Bold" pitchFamily="34" charset="0"/>
                <a:ea typeface="Inter Bold" pitchFamily="34" charset="-122"/>
                <a:cs typeface="Inter Bold" pitchFamily="34" charset="-120"/>
              </a:rPr>
              <a:t>Neytrino osillatsiyasi</a:t>
            </a:r>
            <a:endParaRPr dirty="0" sz="4450" lang="en-US"/>
          </a:p>
        </p:txBody>
      </p:sp>
      <p:pic>
        <p:nvPicPr>
          <p:cNvPr id="2097164" name="Image 1" descr="preencoded.png"/>
          <p:cNvPicPr>
            <a:picLocks noChangeAspect="1"/>
          </p:cNvPicPr>
          <p:nvPr/>
        </p:nvPicPr>
        <p:blipFill>
          <a:blip xmlns:r="http://schemas.openxmlformats.org/officeDocument/2006/relationships" r:embed="rId2"/>
          <a:stretch>
            <a:fillRect/>
          </a:stretch>
        </p:blipFill>
        <p:spPr>
          <a:xfrm>
            <a:off x="6280190" y="2288977"/>
            <a:ext cx="1134070" cy="1669852"/>
          </a:xfrm>
          <a:prstGeom prst="rect"/>
        </p:spPr>
      </p:pic>
      <p:sp>
        <p:nvSpPr>
          <p:cNvPr id="1048682" name="Text 2"/>
          <p:cNvSpPr/>
          <p:nvPr/>
        </p:nvSpPr>
        <p:spPr>
          <a:xfrm>
            <a:off x="7641074" y="2515791"/>
            <a:ext cx="3300174"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Bir turdan ikkinchi turga</a:t>
            </a:r>
            <a:endParaRPr dirty="0" sz="2200" lang="en-US"/>
          </a:p>
        </p:txBody>
      </p:sp>
      <p:sp>
        <p:nvSpPr>
          <p:cNvPr id="1048683" name="Text 3"/>
          <p:cNvSpPr/>
          <p:nvPr/>
        </p:nvSpPr>
        <p:spPr>
          <a:xfrm>
            <a:off x="7641074" y="3006209"/>
            <a:ext cx="6195536"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Eksperimentlar shuni ko'rsatadiki, neytrinolar bir turdan ikkinchi turga o'tishi mumkin</a:t>
            </a:r>
            <a:endParaRPr dirty="0" sz="1750" lang="en-US"/>
          </a:p>
        </p:txBody>
      </p:sp>
      <p:pic>
        <p:nvPicPr>
          <p:cNvPr id="2097165" name="Image 2" descr="preencoded.png"/>
          <p:cNvPicPr>
            <a:picLocks noChangeAspect="1"/>
          </p:cNvPicPr>
          <p:nvPr/>
        </p:nvPicPr>
        <p:blipFill>
          <a:blip xmlns:r="http://schemas.openxmlformats.org/officeDocument/2006/relationships" r:embed="rId3"/>
          <a:stretch>
            <a:fillRect/>
          </a:stretch>
        </p:blipFill>
        <p:spPr>
          <a:xfrm>
            <a:off x="6280190" y="3958828"/>
            <a:ext cx="1134070" cy="1669852"/>
          </a:xfrm>
          <a:prstGeom prst="rect"/>
        </p:spPr>
      </p:pic>
      <p:sp>
        <p:nvSpPr>
          <p:cNvPr id="1048684" name="Text 4"/>
          <p:cNvSpPr/>
          <p:nvPr/>
        </p:nvSpPr>
        <p:spPr>
          <a:xfrm>
            <a:off x="7641074" y="4185642"/>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Massa farqlari</a:t>
            </a:r>
            <a:endParaRPr dirty="0" sz="2200" lang="en-US"/>
          </a:p>
        </p:txBody>
      </p:sp>
      <p:sp>
        <p:nvSpPr>
          <p:cNvPr id="1048685" name="Text 5"/>
          <p:cNvSpPr/>
          <p:nvPr/>
        </p:nvSpPr>
        <p:spPr>
          <a:xfrm>
            <a:off x="7641074" y="4676061"/>
            <a:ext cx="6195536"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Bu hodisa faqat neytrino turlari orasida juda kichik massa farqlari mavjud bo'lsa sodir bo'ladi</a:t>
            </a:r>
            <a:endParaRPr dirty="0" sz="1750" lang="en-US"/>
          </a:p>
        </p:txBody>
      </p:sp>
      <p:pic>
        <p:nvPicPr>
          <p:cNvPr id="2097166" name="Image 3" descr="preencoded.png"/>
          <p:cNvPicPr>
            <a:picLocks noChangeAspect="1"/>
          </p:cNvPicPr>
          <p:nvPr/>
        </p:nvPicPr>
        <p:blipFill>
          <a:blip xmlns:r="http://schemas.openxmlformats.org/officeDocument/2006/relationships" r:embed="rId4"/>
          <a:stretch>
            <a:fillRect/>
          </a:stretch>
        </p:blipFill>
        <p:spPr>
          <a:xfrm>
            <a:off x="6280190" y="5628680"/>
            <a:ext cx="1134070" cy="1360884"/>
          </a:xfrm>
          <a:prstGeom prst="rect"/>
        </p:spPr>
      </p:pic>
      <p:sp>
        <p:nvSpPr>
          <p:cNvPr id="1048686" name="Text 6"/>
          <p:cNvSpPr/>
          <p:nvPr/>
        </p:nvSpPr>
        <p:spPr>
          <a:xfrm>
            <a:off x="7641074" y="5855494"/>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Massaga ega</a:t>
            </a:r>
            <a:endParaRPr dirty="0" sz="2200" lang="en-US"/>
          </a:p>
        </p:txBody>
      </p:sp>
      <p:sp>
        <p:nvSpPr>
          <p:cNvPr id="1048687" name="Text 7"/>
          <p:cNvSpPr/>
          <p:nvPr/>
        </p:nvSpPr>
        <p:spPr>
          <a:xfrm>
            <a:off x="7641074" y="6345912"/>
            <a:ext cx="6195536" cy="362903"/>
          </a:xfrm>
          <a:prstGeom prst="rect"/>
          <a:noFill/>
        </p:spPr>
        <p:txBody>
          <a:bodyPr anchor="t" bIns="0" lIns="0" rIns="0" rtlCol="0" tIns="0" wrap="non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Ya'ni neytrinolar massaga ega bo'lishi kerak</a:t>
            </a:r>
            <a:endParaRPr dirty="0" sz="1750"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60" name=""/>
        <p:cNvGrpSpPr/>
        <p:nvPr/>
      </p:nvGrpSpPr>
      <p:grpSpPr>
        <a:xfrm>
          <a:off x="0" y="0"/>
          <a:ext cx="0" cy="0"/>
          <a:chOff x="0" y="0"/>
          <a:chExt cx="0" cy="0"/>
        </a:xfrm>
      </p:grpSpPr>
      <p:sp>
        <p:nvSpPr>
          <p:cNvPr id="1048693" name="Shape 0"/>
          <p:cNvSpPr/>
          <p:nvPr/>
        </p:nvSpPr>
        <p:spPr>
          <a:xfrm>
            <a:off x="9144000" y="0"/>
            <a:ext cx="5486400" cy="8229600"/>
          </a:xfrm>
          <a:prstGeom prst="rect"/>
          <a:solidFill>
            <a:srgbClr val="DADBF1"/>
          </a:solidFill>
        </p:spPr>
      </p:sp>
      <p:pic>
        <p:nvPicPr>
          <p:cNvPr id="2097168" name="Image 0" descr="preencoded.png"/>
          <p:cNvPicPr>
            <a:picLocks noChangeAspect="1"/>
          </p:cNvPicPr>
          <p:nvPr/>
        </p:nvPicPr>
        <p:blipFill>
          <a:blip xmlns:r="http://schemas.openxmlformats.org/officeDocument/2006/relationships" r:embed="rId1"/>
          <a:stretch>
            <a:fillRect/>
          </a:stretch>
        </p:blipFill>
        <p:spPr>
          <a:xfrm>
            <a:off x="9257348" y="608290"/>
            <a:ext cx="5259586" cy="7012900"/>
          </a:xfrm>
          <a:prstGeom prst="rect"/>
        </p:spPr>
      </p:pic>
      <p:sp>
        <p:nvSpPr>
          <p:cNvPr id="1048694" name="Text 1"/>
          <p:cNvSpPr/>
          <p:nvPr/>
        </p:nvSpPr>
        <p:spPr>
          <a:xfrm>
            <a:off x="793790" y="1014055"/>
            <a:ext cx="5670590" cy="708779"/>
          </a:xfrm>
          <a:prstGeom prst="rect"/>
          <a:noFill/>
        </p:spPr>
        <p:txBody>
          <a:bodyPr anchor="t" bIns="0" lIns="0" rIns="0" rtlCol="0" tIns="0" wrap="none"/>
          <a:p>
            <a:pPr algn="l" indent="0" marL="0">
              <a:lnSpc>
                <a:spcPts val="5550"/>
              </a:lnSpc>
              <a:buNone/>
            </a:pPr>
            <a:r>
              <a:rPr b="1" dirty="0" sz="4450" lang="en-US">
                <a:solidFill>
                  <a:srgbClr val="000000"/>
                </a:solidFill>
                <a:latin typeface="Inter Bold" pitchFamily="34" charset="0"/>
                <a:ea typeface="Inter Bold" pitchFamily="34" charset="-122"/>
                <a:cs typeface="Inter Bold" pitchFamily="34" charset="-120"/>
              </a:rPr>
              <a:t>Kashf tarixi</a:t>
            </a:r>
            <a:endParaRPr dirty="0" sz="4450" lang="en-US"/>
          </a:p>
        </p:txBody>
      </p:sp>
      <p:sp>
        <p:nvSpPr>
          <p:cNvPr id="1048695" name="Shape 2"/>
          <p:cNvSpPr/>
          <p:nvPr/>
        </p:nvSpPr>
        <p:spPr>
          <a:xfrm>
            <a:off x="1048941" y="2062996"/>
            <a:ext cx="30480" cy="5152430"/>
          </a:xfrm>
          <a:prstGeom prst="roundRect">
            <a:avLst>
              <a:gd name="adj" fmla="val 312558"/>
            </a:avLst>
          </a:prstGeom>
          <a:solidFill>
            <a:srgbClr val="C0C1D7"/>
          </a:solidFill>
        </p:spPr>
      </p:sp>
      <p:sp>
        <p:nvSpPr>
          <p:cNvPr id="1048696" name="Shape 3"/>
          <p:cNvSpPr/>
          <p:nvPr/>
        </p:nvSpPr>
        <p:spPr>
          <a:xfrm>
            <a:off x="1273612" y="2302907"/>
            <a:ext cx="680442" cy="30480"/>
          </a:xfrm>
          <a:prstGeom prst="roundRect">
            <a:avLst>
              <a:gd name="adj" fmla="val 312558"/>
            </a:avLst>
          </a:prstGeom>
          <a:solidFill>
            <a:srgbClr val="C0C1D7"/>
          </a:solidFill>
        </p:spPr>
      </p:sp>
      <p:sp>
        <p:nvSpPr>
          <p:cNvPr id="1048697" name="Shape 4"/>
          <p:cNvSpPr/>
          <p:nvPr/>
        </p:nvSpPr>
        <p:spPr>
          <a:xfrm>
            <a:off x="793790" y="2062996"/>
            <a:ext cx="510302" cy="510302"/>
          </a:xfrm>
          <a:prstGeom prst="roundRect">
            <a:avLst>
              <a:gd name="adj" fmla="val 18669"/>
            </a:avLst>
          </a:prstGeom>
          <a:solidFill>
            <a:srgbClr val="DADBF1"/>
          </a:solidFill>
          <a:ln w="7620">
            <a:solidFill>
              <a:srgbClr val="C0C1D7"/>
            </a:solidFill>
            <a:prstDash val="solid"/>
          </a:ln>
        </p:spPr>
      </p:sp>
      <p:sp>
        <p:nvSpPr>
          <p:cNvPr id="1048698" name="Text 5"/>
          <p:cNvSpPr/>
          <p:nvPr/>
        </p:nvSpPr>
        <p:spPr>
          <a:xfrm>
            <a:off x="878860" y="2105501"/>
            <a:ext cx="340162" cy="425291"/>
          </a:xfrm>
          <a:prstGeom prst="rect"/>
          <a:noFill/>
        </p:spPr>
        <p:txBody>
          <a:bodyPr anchor="ctr" bIns="0" lIns="0" rIns="0" rtlCol="0" tIns="0" wrap="none"/>
          <a:p>
            <a:pPr algn="ctr" indent="0" marL="0">
              <a:lnSpc>
                <a:spcPts val="2650"/>
              </a:lnSpc>
              <a:buNone/>
            </a:pPr>
            <a:r>
              <a:rPr b="1" dirty="0" sz="2650" lang="en-US">
                <a:solidFill>
                  <a:srgbClr val="272525"/>
                </a:solidFill>
                <a:latin typeface="Inter Bold" pitchFamily="34" charset="0"/>
                <a:ea typeface="Inter Bold" pitchFamily="34" charset="-122"/>
                <a:cs typeface="Inter Bold" pitchFamily="34" charset="-120"/>
              </a:rPr>
              <a:t>1</a:t>
            </a:r>
            <a:endParaRPr dirty="0" sz="2650" lang="en-US"/>
          </a:p>
        </p:txBody>
      </p:sp>
      <p:sp>
        <p:nvSpPr>
          <p:cNvPr id="1048699" name="Text 6"/>
          <p:cNvSpPr/>
          <p:nvPr/>
        </p:nvSpPr>
        <p:spPr>
          <a:xfrm>
            <a:off x="2183011" y="2140863"/>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1930-yil</a:t>
            </a:r>
            <a:endParaRPr dirty="0" sz="2200" lang="en-US"/>
          </a:p>
        </p:txBody>
      </p:sp>
      <p:sp>
        <p:nvSpPr>
          <p:cNvPr id="1048700" name="Text 7"/>
          <p:cNvSpPr/>
          <p:nvPr/>
        </p:nvSpPr>
        <p:spPr>
          <a:xfrm>
            <a:off x="2183011" y="2631281"/>
            <a:ext cx="6167199" cy="1088708"/>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Avstriyalik fizik Volfgang Pauli tomonidan beta-parchalanishda energiya yo'qolishini tushuntirish uchun bashorat qilingan</a:t>
            </a:r>
            <a:endParaRPr dirty="0" sz="1750" lang="en-US"/>
          </a:p>
        </p:txBody>
      </p:sp>
      <p:sp>
        <p:nvSpPr>
          <p:cNvPr id="1048701" name="Shape 8"/>
          <p:cNvSpPr/>
          <p:nvPr/>
        </p:nvSpPr>
        <p:spPr>
          <a:xfrm>
            <a:off x="1273612" y="4413528"/>
            <a:ext cx="680442" cy="30480"/>
          </a:xfrm>
          <a:prstGeom prst="roundRect">
            <a:avLst>
              <a:gd name="adj" fmla="val 312558"/>
            </a:avLst>
          </a:prstGeom>
          <a:solidFill>
            <a:srgbClr val="C0C1D7"/>
          </a:solidFill>
        </p:spPr>
      </p:sp>
      <p:sp>
        <p:nvSpPr>
          <p:cNvPr id="1048702" name="Shape 9"/>
          <p:cNvSpPr/>
          <p:nvPr/>
        </p:nvSpPr>
        <p:spPr>
          <a:xfrm>
            <a:off x="793790" y="4173617"/>
            <a:ext cx="510302" cy="510302"/>
          </a:xfrm>
          <a:prstGeom prst="roundRect">
            <a:avLst>
              <a:gd name="adj" fmla="val 18669"/>
            </a:avLst>
          </a:prstGeom>
          <a:solidFill>
            <a:srgbClr val="DADBF1"/>
          </a:solidFill>
          <a:ln w="7620">
            <a:solidFill>
              <a:srgbClr val="C0C1D7"/>
            </a:solidFill>
            <a:prstDash val="solid"/>
          </a:ln>
        </p:spPr>
      </p:sp>
      <p:sp>
        <p:nvSpPr>
          <p:cNvPr id="1048703" name="Text 10"/>
          <p:cNvSpPr/>
          <p:nvPr/>
        </p:nvSpPr>
        <p:spPr>
          <a:xfrm>
            <a:off x="878860" y="4216122"/>
            <a:ext cx="340162" cy="425291"/>
          </a:xfrm>
          <a:prstGeom prst="rect"/>
          <a:noFill/>
        </p:spPr>
        <p:txBody>
          <a:bodyPr anchor="ctr" bIns="0" lIns="0" rIns="0" rtlCol="0" tIns="0" wrap="none"/>
          <a:p>
            <a:pPr algn="ctr" indent="0" marL="0">
              <a:lnSpc>
                <a:spcPts val="2650"/>
              </a:lnSpc>
              <a:buNone/>
            </a:pPr>
            <a:r>
              <a:rPr b="1" dirty="0" sz="2650" lang="en-US">
                <a:solidFill>
                  <a:srgbClr val="272525"/>
                </a:solidFill>
                <a:latin typeface="Inter Bold" pitchFamily="34" charset="0"/>
                <a:ea typeface="Inter Bold" pitchFamily="34" charset="-122"/>
                <a:cs typeface="Inter Bold" pitchFamily="34" charset="-120"/>
              </a:rPr>
              <a:t>2</a:t>
            </a:r>
            <a:endParaRPr dirty="0" sz="2650" lang="en-US"/>
          </a:p>
        </p:txBody>
      </p:sp>
      <p:sp>
        <p:nvSpPr>
          <p:cNvPr id="1048704" name="Text 11"/>
          <p:cNvSpPr/>
          <p:nvPr/>
        </p:nvSpPr>
        <p:spPr>
          <a:xfrm>
            <a:off x="2183011" y="4251484"/>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Keyinchalik</a:t>
            </a:r>
            <a:endParaRPr dirty="0" sz="2200" lang="en-US"/>
          </a:p>
        </p:txBody>
      </p:sp>
      <p:sp>
        <p:nvSpPr>
          <p:cNvPr id="1048705" name="Text 12"/>
          <p:cNvSpPr/>
          <p:nvPr/>
        </p:nvSpPr>
        <p:spPr>
          <a:xfrm>
            <a:off x="2183011" y="4741902"/>
            <a:ext cx="6167199"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Enriko Fermi bu nazariyani rivojlantirib, zarrachaga "neytrino" nomini bergan</a:t>
            </a:r>
            <a:endParaRPr dirty="0" sz="1750" lang="en-US"/>
          </a:p>
        </p:txBody>
      </p:sp>
      <p:sp>
        <p:nvSpPr>
          <p:cNvPr id="1048706" name="Shape 13"/>
          <p:cNvSpPr/>
          <p:nvPr/>
        </p:nvSpPr>
        <p:spPr>
          <a:xfrm>
            <a:off x="1273612" y="6161246"/>
            <a:ext cx="680442" cy="30480"/>
          </a:xfrm>
          <a:prstGeom prst="roundRect">
            <a:avLst>
              <a:gd name="adj" fmla="val 312558"/>
            </a:avLst>
          </a:prstGeom>
          <a:solidFill>
            <a:srgbClr val="C0C1D7"/>
          </a:solidFill>
        </p:spPr>
      </p:sp>
      <p:sp>
        <p:nvSpPr>
          <p:cNvPr id="1048707" name="Shape 14"/>
          <p:cNvSpPr/>
          <p:nvPr/>
        </p:nvSpPr>
        <p:spPr>
          <a:xfrm>
            <a:off x="793790" y="5921335"/>
            <a:ext cx="510302" cy="510302"/>
          </a:xfrm>
          <a:prstGeom prst="roundRect">
            <a:avLst>
              <a:gd name="adj" fmla="val 18669"/>
            </a:avLst>
          </a:prstGeom>
          <a:solidFill>
            <a:srgbClr val="DADBF1"/>
          </a:solidFill>
          <a:ln w="7620">
            <a:solidFill>
              <a:srgbClr val="C0C1D7"/>
            </a:solidFill>
            <a:prstDash val="solid"/>
          </a:ln>
        </p:spPr>
      </p:sp>
      <p:sp>
        <p:nvSpPr>
          <p:cNvPr id="1048708" name="Text 15"/>
          <p:cNvSpPr/>
          <p:nvPr/>
        </p:nvSpPr>
        <p:spPr>
          <a:xfrm>
            <a:off x="878860" y="5963841"/>
            <a:ext cx="340162" cy="425291"/>
          </a:xfrm>
          <a:prstGeom prst="rect"/>
          <a:noFill/>
        </p:spPr>
        <p:txBody>
          <a:bodyPr anchor="ctr" bIns="0" lIns="0" rIns="0" rtlCol="0" tIns="0" wrap="none"/>
          <a:p>
            <a:pPr algn="ctr" indent="0" marL="0">
              <a:lnSpc>
                <a:spcPts val="2650"/>
              </a:lnSpc>
              <a:buNone/>
            </a:pPr>
            <a:r>
              <a:rPr b="1" dirty="0" sz="2650" lang="en-US">
                <a:solidFill>
                  <a:srgbClr val="272525"/>
                </a:solidFill>
                <a:latin typeface="Inter Bold" pitchFamily="34" charset="0"/>
                <a:ea typeface="Inter Bold" pitchFamily="34" charset="-122"/>
                <a:cs typeface="Inter Bold" pitchFamily="34" charset="-120"/>
              </a:rPr>
              <a:t>3</a:t>
            </a:r>
            <a:endParaRPr dirty="0" sz="2650" lang="en-US"/>
          </a:p>
        </p:txBody>
      </p:sp>
      <p:sp>
        <p:nvSpPr>
          <p:cNvPr id="1048709" name="Text 16"/>
          <p:cNvSpPr/>
          <p:nvPr/>
        </p:nvSpPr>
        <p:spPr>
          <a:xfrm>
            <a:off x="2183011" y="5999202"/>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1956-yil</a:t>
            </a:r>
            <a:endParaRPr dirty="0" sz="2200" lang="en-US"/>
          </a:p>
        </p:txBody>
      </p:sp>
      <p:sp>
        <p:nvSpPr>
          <p:cNvPr id="1048710" name="Text 17"/>
          <p:cNvSpPr/>
          <p:nvPr/>
        </p:nvSpPr>
        <p:spPr>
          <a:xfrm>
            <a:off x="2183011" y="6489621"/>
            <a:ext cx="6167199"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Frederik Rayns boshchiligidagi olimlar birinchi marta elektron-antineytrinoni tajribada aniqlashgan</a:t>
            </a:r>
            <a:endParaRPr dirty="0" sz="1750"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64" name=""/>
        <p:cNvGrpSpPr/>
        <p:nvPr/>
      </p:nvGrpSpPr>
      <p:grpSpPr>
        <a:xfrm>
          <a:off x="0" y="0"/>
          <a:ext cx="0" cy="0"/>
          <a:chOff x="0" y="0"/>
          <a:chExt cx="0" cy="0"/>
        </a:xfrm>
      </p:grpSpPr>
      <p:sp>
        <p:nvSpPr>
          <p:cNvPr id="1048716" name="Text 0"/>
          <p:cNvSpPr/>
          <p:nvPr/>
        </p:nvSpPr>
        <p:spPr>
          <a:xfrm>
            <a:off x="793790" y="892612"/>
            <a:ext cx="6193036" cy="708779"/>
          </a:xfrm>
          <a:prstGeom prst="rect"/>
          <a:noFill/>
        </p:spPr>
        <p:txBody>
          <a:bodyPr anchor="t" bIns="0" lIns="0" rIns="0" rtlCol="0" tIns="0" wrap="none"/>
          <a:p>
            <a:pPr algn="l" indent="0" marL="0">
              <a:lnSpc>
                <a:spcPts val="5550"/>
              </a:lnSpc>
              <a:buNone/>
            </a:pPr>
            <a:r>
              <a:rPr b="1" dirty="0" sz="4450" lang="en-US">
                <a:solidFill>
                  <a:srgbClr val="000000"/>
                </a:solidFill>
                <a:latin typeface="Inter Bold" pitchFamily="34" charset="0"/>
                <a:ea typeface="Inter Bold" pitchFamily="34" charset="-122"/>
                <a:cs typeface="Inter Bold" pitchFamily="34" charset="-120"/>
              </a:rPr>
              <a:t>O'tuvchan zarrachalar</a:t>
            </a:r>
            <a:endParaRPr dirty="0" sz="4450" lang="en-US"/>
          </a:p>
        </p:txBody>
      </p:sp>
      <p:sp>
        <p:nvSpPr>
          <p:cNvPr id="1048717" name="Text 1"/>
          <p:cNvSpPr/>
          <p:nvPr/>
        </p:nvSpPr>
        <p:spPr>
          <a:xfrm>
            <a:off x="793790" y="3266956"/>
            <a:ext cx="7604284" cy="1088708"/>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Neytrinolar elektromagnit kuchni sezmaydi, shuning uchun ular moddani ionlashtirmaydi. Ular faqat kuchsiz o'zaro ta'sir orqali reaksiyaga kirishadi.</a:t>
            </a:r>
            <a:endParaRPr dirty="0" sz="1750" lang="en-US"/>
          </a:p>
        </p:txBody>
      </p:sp>
      <p:sp>
        <p:nvSpPr>
          <p:cNvPr id="1048718" name="Text 2"/>
          <p:cNvSpPr/>
          <p:nvPr/>
        </p:nvSpPr>
        <p:spPr>
          <a:xfrm>
            <a:off x="793790" y="4559737"/>
            <a:ext cx="7604284" cy="1451610"/>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Shu sabab neytrinolar eng "o'tuvchan" zarrachalardan biridir, juda ko'p atomlardan hech qanday reaksiyasiz o'tib ketadi va Yer diametri uzunligidagi modda ichida faqat juda kam qismi (taxminan 1/10 milliard) reaksiya qiladi.</a:t>
            </a:r>
            <a:endParaRPr dirty="0" sz="1750" lang="en-US"/>
          </a:p>
        </p:txBody>
      </p:sp>
      <p:pic>
        <p:nvPicPr>
          <p:cNvPr id="2097170" name="Image 0" descr="preencoded.png"/>
          <p:cNvPicPr>
            <a:picLocks noChangeAspect="1"/>
          </p:cNvPicPr>
          <p:nvPr/>
        </p:nvPicPr>
        <p:blipFill>
          <a:blip xmlns:r="http://schemas.openxmlformats.org/officeDocument/2006/relationships" r:embed="rId1"/>
          <a:stretch>
            <a:fillRect/>
          </a:stretch>
        </p:blipFill>
        <p:spPr>
          <a:xfrm>
            <a:off x="8959096" y="2196703"/>
            <a:ext cx="4885015" cy="4885015"/>
          </a:xfrm>
          <a:prstGeom prst="rec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68" name=""/>
        <p:cNvGrpSpPr/>
        <p:nvPr/>
      </p:nvGrpSpPr>
      <p:grpSpPr>
        <a:xfrm>
          <a:off x="0" y="0"/>
          <a:ext cx="0" cy="0"/>
          <a:chOff x="0" y="0"/>
          <a:chExt cx="0" cy="0"/>
        </a:xfrm>
      </p:grpSpPr>
      <p:sp>
        <p:nvSpPr>
          <p:cNvPr id="1048724" name="Shape 0"/>
          <p:cNvSpPr/>
          <p:nvPr/>
        </p:nvSpPr>
        <p:spPr>
          <a:xfrm>
            <a:off x="0" y="0"/>
            <a:ext cx="5486400" cy="8229600"/>
          </a:xfrm>
          <a:prstGeom prst="rect"/>
          <a:solidFill>
            <a:srgbClr val="DADBF1"/>
          </a:solidFill>
        </p:spPr>
      </p:sp>
      <p:pic>
        <p:nvPicPr>
          <p:cNvPr id="2097172" name="Image 0" descr="preencoded.png"/>
          <p:cNvPicPr>
            <a:picLocks noChangeAspect="1"/>
          </p:cNvPicPr>
          <p:nvPr/>
        </p:nvPicPr>
        <p:blipFill>
          <a:blip xmlns:r="http://schemas.openxmlformats.org/officeDocument/2006/relationships" r:embed="rId1"/>
          <a:stretch>
            <a:fillRect/>
          </a:stretch>
        </p:blipFill>
        <p:spPr>
          <a:xfrm>
            <a:off x="113348" y="608290"/>
            <a:ext cx="5259586" cy="7012900"/>
          </a:xfrm>
          <a:prstGeom prst="rect"/>
        </p:spPr>
      </p:pic>
      <p:sp>
        <p:nvSpPr>
          <p:cNvPr id="1048725" name="Text 1"/>
          <p:cNvSpPr/>
          <p:nvPr/>
        </p:nvSpPr>
        <p:spPr>
          <a:xfrm>
            <a:off x="6280190" y="1746052"/>
            <a:ext cx="5711666" cy="708779"/>
          </a:xfrm>
          <a:prstGeom prst="rect"/>
          <a:noFill/>
        </p:spPr>
        <p:txBody>
          <a:bodyPr anchor="t" bIns="0" lIns="0" rIns="0" rtlCol="0" tIns="0" wrap="none"/>
          <a:p>
            <a:pPr algn="l" indent="0" marL="0">
              <a:lnSpc>
                <a:spcPts val="5550"/>
              </a:lnSpc>
              <a:buNone/>
            </a:pPr>
            <a:r>
              <a:rPr b="1" dirty="0" sz="4450" lang="en-US">
                <a:solidFill>
                  <a:srgbClr val="000000"/>
                </a:solidFill>
                <a:latin typeface="Inter Bold" pitchFamily="34" charset="0"/>
                <a:ea typeface="Inter Bold" pitchFamily="34" charset="-122"/>
                <a:cs typeface="Inter Bold" pitchFamily="34" charset="-120"/>
              </a:rPr>
              <a:t>Neytrino deteksiyasi</a:t>
            </a:r>
            <a:endParaRPr dirty="0" sz="4450" lang="en-US"/>
          </a:p>
        </p:txBody>
      </p:sp>
      <p:sp>
        <p:nvSpPr>
          <p:cNvPr id="1048726" name="Shape 2"/>
          <p:cNvSpPr/>
          <p:nvPr/>
        </p:nvSpPr>
        <p:spPr>
          <a:xfrm>
            <a:off x="6280190" y="2794992"/>
            <a:ext cx="7556421" cy="2093714"/>
          </a:xfrm>
          <a:prstGeom prst="roundRect">
            <a:avLst>
              <a:gd name="adj" fmla="val 6988"/>
            </a:avLst>
          </a:prstGeom>
          <a:solidFill>
            <a:srgbClr val="FFFFFF"/>
          </a:solidFill>
          <a:ln w="30480">
            <a:solidFill>
              <a:srgbClr val="C0C1D7"/>
            </a:solidFill>
            <a:prstDash val="solid"/>
          </a:ln>
        </p:spPr>
      </p:sp>
      <p:sp>
        <p:nvSpPr>
          <p:cNvPr id="1048727" name="Shape 3"/>
          <p:cNvSpPr/>
          <p:nvPr/>
        </p:nvSpPr>
        <p:spPr>
          <a:xfrm>
            <a:off x="6249710" y="2794992"/>
            <a:ext cx="121920" cy="2093714"/>
          </a:xfrm>
          <a:prstGeom prst="roundRect">
            <a:avLst>
              <a:gd name="adj" fmla="val 78139"/>
            </a:avLst>
          </a:prstGeom>
          <a:solidFill>
            <a:srgbClr val="4950BC"/>
          </a:solidFill>
        </p:spPr>
      </p:sp>
      <p:sp>
        <p:nvSpPr>
          <p:cNvPr id="1048728" name="Text 4"/>
          <p:cNvSpPr/>
          <p:nvPr/>
        </p:nvSpPr>
        <p:spPr>
          <a:xfrm>
            <a:off x="6628924" y="3052286"/>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Qiyin aniqlash</a:t>
            </a:r>
            <a:endParaRPr dirty="0" sz="2200" lang="en-US"/>
          </a:p>
        </p:txBody>
      </p:sp>
      <p:sp>
        <p:nvSpPr>
          <p:cNvPr id="1048729" name="Text 5"/>
          <p:cNvSpPr/>
          <p:nvPr/>
        </p:nvSpPr>
        <p:spPr>
          <a:xfrm>
            <a:off x="6628924" y="3542705"/>
            <a:ext cx="6950393" cy="1088708"/>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Neytrinolarni aniqlash juda qiyin. Ular faqat juda kam hollarda proton yoki neytron bilan to'qnashib yangi zarrachalar hosil qiladi</a:t>
            </a:r>
            <a:endParaRPr dirty="0" sz="1750" lang="en-US"/>
          </a:p>
        </p:txBody>
      </p:sp>
      <p:sp>
        <p:nvSpPr>
          <p:cNvPr id="1048730" name="Shape 6"/>
          <p:cNvSpPr/>
          <p:nvPr/>
        </p:nvSpPr>
        <p:spPr>
          <a:xfrm>
            <a:off x="6280190" y="5115520"/>
            <a:ext cx="7556421" cy="1367909"/>
          </a:xfrm>
          <a:prstGeom prst="roundRect">
            <a:avLst>
              <a:gd name="adj" fmla="val 10695"/>
            </a:avLst>
          </a:prstGeom>
          <a:solidFill>
            <a:srgbClr val="FFFFFF"/>
          </a:solidFill>
          <a:ln w="30480">
            <a:solidFill>
              <a:srgbClr val="C0C1D7"/>
            </a:solidFill>
            <a:prstDash val="solid"/>
          </a:ln>
        </p:spPr>
      </p:sp>
      <p:sp>
        <p:nvSpPr>
          <p:cNvPr id="1048731" name="Shape 7"/>
          <p:cNvSpPr/>
          <p:nvPr/>
        </p:nvSpPr>
        <p:spPr>
          <a:xfrm>
            <a:off x="6249710" y="5115520"/>
            <a:ext cx="121920" cy="1367909"/>
          </a:xfrm>
          <a:prstGeom prst="roundRect">
            <a:avLst>
              <a:gd name="adj" fmla="val 78139"/>
            </a:avLst>
          </a:prstGeom>
          <a:solidFill>
            <a:srgbClr val="4950BC"/>
          </a:solidFill>
        </p:spPr>
      </p:sp>
      <p:sp>
        <p:nvSpPr>
          <p:cNvPr id="1048732" name="Text 8"/>
          <p:cNvSpPr/>
          <p:nvPr/>
        </p:nvSpPr>
        <p:spPr>
          <a:xfrm>
            <a:off x="6628924" y="5372814"/>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Maxsus signallar</a:t>
            </a:r>
            <a:endParaRPr dirty="0" sz="2200" lang="en-US"/>
          </a:p>
        </p:txBody>
      </p:sp>
      <p:sp>
        <p:nvSpPr>
          <p:cNvPr id="1048733" name="Text 9"/>
          <p:cNvSpPr/>
          <p:nvPr/>
        </p:nvSpPr>
        <p:spPr>
          <a:xfrm>
            <a:off x="6628924" y="5863233"/>
            <a:ext cx="6950393" cy="362903"/>
          </a:xfrm>
          <a:prstGeom prst="rect"/>
          <a:noFill/>
        </p:spPr>
        <p:txBody>
          <a:bodyPr anchor="t" bIns="0" lIns="0" rIns="0" rtlCol="0" tIns="0" wrap="non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Detektorlarda maxsus energiya signallari qoldiradi</a:t>
            </a:r>
            <a:endParaRPr dirty="0" sz="1750"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40" name=""/>
        <p:cNvGrpSpPr/>
        <p:nvPr/>
      </p:nvGrpSpPr>
      <p:grpSpPr>
        <a:xfrm>
          <a:off x="0" y="0"/>
          <a:ext cx="0" cy="0"/>
          <a:chOff x="0" y="0"/>
          <a:chExt cx="0" cy="0"/>
        </a:xfrm>
      </p:grpSpPr>
      <p:sp>
        <p:nvSpPr>
          <p:cNvPr id="1048636" name="Text 0"/>
          <p:cNvSpPr/>
          <p:nvPr/>
        </p:nvSpPr>
        <p:spPr>
          <a:xfrm>
            <a:off x="793790" y="1232535"/>
            <a:ext cx="5670590" cy="708779"/>
          </a:xfrm>
          <a:prstGeom prst="rect"/>
          <a:noFill/>
        </p:spPr>
        <p:txBody>
          <a:bodyPr anchor="t" bIns="0" lIns="0" rIns="0" rtlCol="0" tIns="0" wrap="none"/>
          <a:p>
            <a:pPr algn="l" indent="0" marL="0">
              <a:lnSpc>
                <a:spcPts val="5550"/>
              </a:lnSpc>
              <a:buNone/>
            </a:pPr>
            <a:r>
              <a:rPr b="1" dirty="0" sz="4450" lang="en-US">
                <a:solidFill>
                  <a:srgbClr val="000000"/>
                </a:solidFill>
                <a:latin typeface="Inter Bold" pitchFamily="34" charset="0"/>
                <a:ea typeface="Inter Bold" pitchFamily="34" charset="-122"/>
                <a:cs typeface="Inter Bold" pitchFamily="34" charset="-120"/>
              </a:rPr>
              <a:t>Myuon (μ)</a:t>
            </a:r>
            <a:endParaRPr dirty="0" sz="4450" lang="en-US"/>
          </a:p>
        </p:txBody>
      </p:sp>
      <p:pic>
        <p:nvPicPr>
          <p:cNvPr id="2097156" name="Image 0" descr="preencoded.png"/>
          <p:cNvPicPr>
            <a:picLocks noChangeAspect="1"/>
          </p:cNvPicPr>
          <p:nvPr/>
        </p:nvPicPr>
        <p:blipFill>
          <a:blip xmlns:r="http://schemas.openxmlformats.org/officeDocument/2006/relationships" r:embed="rId1"/>
          <a:stretch>
            <a:fillRect/>
          </a:stretch>
        </p:blipFill>
        <p:spPr>
          <a:xfrm>
            <a:off x="793790" y="2536627"/>
            <a:ext cx="4205168" cy="4205168"/>
          </a:xfrm>
          <a:prstGeom prst="rect"/>
        </p:spPr>
      </p:pic>
      <p:sp>
        <p:nvSpPr>
          <p:cNvPr id="1048637" name="Text 1"/>
          <p:cNvSpPr/>
          <p:nvPr/>
        </p:nvSpPr>
        <p:spPr>
          <a:xfrm>
            <a:off x="5559981" y="3164919"/>
            <a:ext cx="8284131"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Myuon (μ) — bu elementar zarracha bo'lib, uning kvant sonlarining ko'pchiligi elektronnikiga o'xshash, ammo massasi taxminan 200 marta katta.</a:t>
            </a:r>
            <a:endParaRPr dirty="0" sz="1750" lang="en-US"/>
          </a:p>
        </p:txBody>
      </p:sp>
      <p:sp>
        <p:nvSpPr>
          <p:cNvPr id="1048638" name="Text 2"/>
          <p:cNvSpPr/>
          <p:nvPr/>
        </p:nvSpPr>
        <p:spPr>
          <a:xfrm>
            <a:off x="5559981" y="4094798"/>
            <a:ext cx="8284131"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Ular asosan kosmik nurlar yuqori atmosfera bilan to'qnashganda hosil bo'ladi.</a:t>
            </a:r>
            <a:endParaRPr dirty="0" sz="1750" lang="en-US"/>
          </a:p>
        </p:txBody>
      </p:sp>
      <p:sp>
        <p:nvSpPr>
          <p:cNvPr id="1048639" name="Text 3"/>
          <p:cNvSpPr/>
          <p:nvPr/>
        </p:nvSpPr>
        <p:spPr>
          <a:xfrm>
            <a:off x="5559981" y="5024676"/>
            <a:ext cx="8284131" cy="1088708"/>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Myuonning qachon kashf etilgani haqida turli fikrlar bor, lekin 1937-yildagi muhim tajribadan keyin elektron va proton orasidagi massaga ega yangi zaryadlangan zarracha mavjudligi aniq isbotlangan.</a:t>
            </a:r>
            <a:endParaRPr dirty="0" sz="1750"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36" name=""/>
        <p:cNvGrpSpPr/>
        <p:nvPr/>
      </p:nvGrpSpPr>
      <p:grpSpPr>
        <a:xfrm>
          <a:off x="0" y="0"/>
          <a:ext cx="0" cy="0"/>
          <a:chOff x="0" y="0"/>
          <a:chExt cx="0" cy="0"/>
        </a:xfrm>
      </p:grpSpPr>
      <p:sp>
        <p:nvSpPr>
          <p:cNvPr id="1048614" name="Text 0"/>
          <p:cNvSpPr/>
          <p:nvPr/>
        </p:nvSpPr>
        <p:spPr>
          <a:xfrm>
            <a:off x="793790" y="1504593"/>
            <a:ext cx="10095667" cy="708779"/>
          </a:xfrm>
          <a:prstGeom prst="rect"/>
          <a:noFill/>
        </p:spPr>
        <p:txBody>
          <a:bodyPr anchor="t" bIns="0" lIns="0" rIns="0" rtlCol="0" tIns="0" wrap="none"/>
          <a:p>
            <a:pPr algn="l" indent="0" marL="0">
              <a:lnSpc>
                <a:spcPts val="5550"/>
              </a:lnSpc>
              <a:buNone/>
            </a:pPr>
            <a:r>
              <a:rPr b="1" dirty="0" sz="4450" lang="en-US">
                <a:solidFill>
                  <a:srgbClr val="000000"/>
                </a:solidFill>
                <a:latin typeface="Inter Bold" pitchFamily="34" charset="0"/>
                <a:ea typeface="Inter Bold" pitchFamily="34" charset="-122"/>
                <a:cs typeface="Inter Bold" pitchFamily="34" charset="-120"/>
              </a:rPr>
              <a:t>Myuonlar — "kim buyurtma qilgan?"</a:t>
            </a:r>
            <a:endParaRPr dirty="0" sz="4450" lang="en-US"/>
          </a:p>
        </p:txBody>
      </p:sp>
      <p:sp>
        <p:nvSpPr>
          <p:cNvPr id="1048615" name="Text 1"/>
          <p:cNvSpPr/>
          <p:nvPr/>
        </p:nvSpPr>
        <p:spPr>
          <a:xfrm>
            <a:off x="793790" y="2667000"/>
            <a:ext cx="453628" cy="283488"/>
          </a:xfrm>
          <a:prstGeom prst="rect"/>
          <a:noFill/>
        </p:spPr>
        <p:txBody>
          <a:bodyPr anchor="ctr" bIns="0" lIns="0" rIns="0" rtlCol="0" tIns="0" wrap="none"/>
          <a:p>
            <a:pPr algn="l" indent="0" marL="0">
              <a:lnSpc>
                <a:spcPts val="2850"/>
              </a:lnSpc>
              <a:buNone/>
            </a:pPr>
            <a:r>
              <a:rPr dirty="0" sz="1750" lang="en-US">
                <a:solidFill>
                  <a:srgbClr val="272525"/>
                </a:solidFill>
                <a:latin typeface="Inter Light" pitchFamily="34" charset="0"/>
                <a:ea typeface="Inter Light" pitchFamily="34" charset="-122"/>
                <a:cs typeface="Inter Light" pitchFamily="34" charset="-120"/>
              </a:rPr>
              <a:t>01</a:t>
            </a:r>
            <a:endParaRPr dirty="0" sz="1750" lang="en-US"/>
          </a:p>
        </p:txBody>
      </p:sp>
      <p:sp>
        <p:nvSpPr>
          <p:cNvPr id="1048616" name="Shape 2"/>
          <p:cNvSpPr/>
          <p:nvPr/>
        </p:nvSpPr>
        <p:spPr>
          <a:xfrm>
            <a:off x="793790" y="3022044"/>
            <a:ext cx="6407944" cy="30480"/>
          </a:xfrm>
          <a:prstGeom prst="rect"/>
          <a:solidFill>
            <a:srgbClr val="4950BC"/>
          </a:solidFill>
        </p:spPr>
      </p:sp>
      <p:sp>
        <p:nvSpPr>
          <p:cNvPr id="1048617" name="Text 3"/>
          <p:cNvSpPr/>
          <p:nvPr/>
        </p:nvSpPr>
        <p:spPr>
          <a:xfrm>
            <a:off x="793790" y="3196352"/>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Dastlabki taxmin</a:t>
            </a:r>
            <a:endParaRPr dirty="0" sz="2200" lang="en-US"/>
          </a:p>
        </p:txBody>
      </p:sp>
      <p:sp>
        <p:nvSpPr>
          <p:cNvPr id="1048618" name="Text 4"/>
          <p:cNvSpPr/>
          <p:nvPr/>
        </p:nvSpPr>
        <p:spPr>
          <a:xfrm>
            <a:off x="793790" y="3686770"/>
            <a:ext cx="6407944"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Dastlab myuon yadroviy kuchni tushuntirish uchun taklif qilingan zarracha deb o'ylangan</a:t>
            </a:r>
            <a:endParaRPr dirty="0" sz="1750" lang="en-US"/>
          </a:p>
        </p:txBody>
      </p:sp>
      <p:sp>
        <p:nvSpPr>
          <p:cNvPr id="1048619" name="Text 5"/>
          <p:cNvSpPr/>
          <p:nvPr/>
        </p:nvSpPr>
        <p:spPr>
          <a:xfrm>
            <a:off x="7428548" y="2667000"/>
            <a:ext cx="453628" cy="283488"/>
          </a:xfrm>
          <a:prstGeom prst="rect"/>
          <a:noFill/>
        </p:spPr>
        <p:txBody>
          <a:bodyPr anchor="ctr" bIns="0" lIns="0" rIns="0" rtlCol="0" tIns="0" wrap="none"/>
          <a:p>
            <a:pPr algn="l" indent="0" marL="0">
              <a:lnSpc>
                <a:spcPts val="2850"/>
              </a:lnSpc>
              <a:buNone/>
            </a:pPr>
            <a:r>
              <a:rPr dirty="0" sz="1750" lang="en-US">
                <a:solidFill>
                  <a:srgbClr val="272525"/>
                </a:solidFill>
                <a:latin typeface="Inter Light" pitchFamily="34" charset="0"/>
                <a:ea typeface="Inter Light" pitchFamily="34" charset="-122"/>
                <a:cs typeface="Inter Light" pitchFamily="34" charset="-120"/>
              </a:rPr>
              <a:t>02</a:t>
            </a:r>
            <a:endParaRPr dirty="0" sz="1750" lang="en-US"/>
          </a:p>
        </p:txBody>
      </p:sp>
      <p:sp>
        <p:nvSpPr>
          <p:cNvPr id="1048620" name="Shape 6"/>
          <p:cNvSpPr/>
          <p:nvPr/>
        </p:nvSpPr>
        <p:spPr>
          <a:xfrm>
            <a:off x="7428548" y="3022044"/>
            <a:ext cx="6408063" cy="30480"/>
          </a:xfrm>
          <a:prstGeom prst="rect"/>
          <a:solidFill>
            <a:srgbClr val="4950BC"/>
          </a:solidFill>
        </p:spPr>
      </p:sp>
      <p:sp>
        <p:nvSpPr>
          <p:cNvPr id="1048621" name="Text 7"/>
          <p:cNvSpPr/>
          <p:nvPr/>
        </p:nvSpPr>
        <p:spPr>
          <a:xfrm>
            <a:off x="7428548" y="3196352"/>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Tajriba natijalari</a:t>
            </a:r>
            <a:endParaRPr dirty="0" sz="2200" lang="en-US"/>
          </a:p>
        </p:txBody>
      </p:sp>
      <p:sp>
        <p:nvSpPr>
          <p:cNvPr id="1048622" name="Text 8"/>
          <p:cNvSpPr/>
          <p:nvPr/>
        </p:nvSpPr>
        <p:spPr>
          <a:xfrm>
            <a:off x="7428548" y="3686770"/>
            <a:ext cx="6408063"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1943–1947-yillardagi tajribalar shuni ko'rsatdiki, myuon modda bilan kuchli yadroviy o'zaro ta'sir qilmaydi</a:t>
            </a:r>
            <a:endParaRPr dirty="0" sz="1750" lang="en-US"/>
          </a:p>
        </p:txBody>
      </p:sp>
      <p:sp>
        <p:nvSpPr>
          <p:cNvPr id="1048623" name="Text 9"/>
          <p:cNvSpPr/>
          <p:nvPr/>
        </p:nvSpPr>
        <p:spPr>
          <a:xfrm>
            <a:off x="793790" y="4809411"/>
            <a:ext cx="453628" cy="283488"/>
          </a:xfrm>
          <a:prstGeom prst="rect"/>
          <a:noFill/>
        </p:spPr>
        <p:txBody>
          <a:bodyPr anchor="ctr" bIns="0" lIns="0" rIns="0" rtlCol="0" tIns="0" wrap="none"/>
          <a:p>
            <a:pPr algn="l" indent="0" marL="0">
              <a:lnSpc>
                <a:spcPts val="2850"/>
              </a:lnSpc>
              <a:buNone/>
            </a:pPr>
            <a:r>
              <a:rPr dirty="0" sz="1750" lang="en-US">
                <a:solidFill>
                  <a:srgbClr val="272525"/>
                </a:solidFill>
                <a:latin typeface="Inter Light" pitchFamily="34" charset="0"/>
                <a:ea typeface="Inter Light" pitchFamily="34" charset="-122"/>
                <a:cs typeface="Inter Light" pitchFamily="34" charset="-120"/>
              </a:rPr>
              <a:t>03</a:t>
            </a:r>
            <a:endParaRPr dirty="0" sz="1750" lang="en-US"/>
          </a:p>
        </p:txBody>
      </p:sp>
      <p:sp>
        <p:nvSpPr>
          <p:cNvPr id="1048624" name="Shape 10"/>
          <p:cNvSpPr/>
          <p:nvPr/>
        </p:nvSpPr>
        <p:spPr>
          <a:xfrm>
            <a:off x="793790" y="5164455"/>
            <a:ext cx="6407944" cy="30480"/>
          </a:xfrm>
          <a:prstGeom prst="rect"/>
          <a:solidFill>
            <a:srgbClr val="4950BC"/>
          </a:solidFill>
        </p:spPr>
      </p:sp>
      <p:sp>
        <p:nvSpPr>
          <p:cNvPr id="1048625" name="Text 11"/>
          <p:cNvSpPr/>
          <p:nvPr/>
        </p:nvSpPr>
        <p:spPr>
          <a:xfrm>
            <a:off x="793790" y="5338763"/>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Yangi kashfiyot</a:t>
            </a:r>
            <a:endParaRPr dirty="0" sz="2200" lang="en-US"/>
          </a:p>
        </p:txBody>
      </p:sp>
      <p:sp>
        <p:nvSpPr>
          <p:cNvPr id="1048626" name="Text 12"/>
          <p:cNvSpPr/>
          <p:nvPr/>
        </p:nvSpPr>
        <p:spPr>
          <a:xfrm>
            <a:off x="793790" y="5829181"/>
            <a:ext cx="6407944"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1947-yilda esa myuonlar adronlar parchalanishidan hosil bo'lishi aniqlangan</a:t>
            </a:r>
            <a:endParaRPr dirty="0" sz="1750" lang="en-US"/>
          </a:p>
        </p:txBody>
      </p:sp>
      <p:sp>
        <p:nvSpPr>
          <p:cNvPr id="1048627" name="Text 13"/>
          <p:cNvSpPr/>
          <p:nvPr/>
        </p:nvSpPr>
        <p:spPr>
          <a:xfrm>
            <a:off x="7428548" y="4809411"/>
            <a:ext cx="453628" cy="283488"/>
          </a:xfrm>
          <a:prstGeom prst="rect"/>
          <a:noFill/>
        </p:spPr>
        <p:txBody>
          <a:bodyPr anchor="ctr" bIns="0" lIns="0" rIns="0" rtlCol="0" tIns="0" wrap="none"/>
          <a:p>
            <a:pPr algn="l" indent="0" marL="0">
              <a:lnSpc>
                <a:spcPts val="2850"/>
              </a:lnSpc>
              <a:buNone/>
            </a:pPr>
            <a:r>
              <a:rPr dirty="0" sz="1750" lang="en-US">
                <a:solidFill>
                  <a:srgbClr val="272525"/>
                </a:solidFill>
                <a:latin typeface="Inter Light" pitchFamily="34" charset="0"/>
                <a:ea typeface="Inter Light" pitchFamily="34" charset="-122"/>
                <a:cs typeface="Inter Light" pitchFamily="34" charset="-120"/>
              </a:rPr>
              <a:t>04</a:t>
            </a:r>
            <a:endParaRPr dirty="0" sz="1750" lang="en-US"/>
          </a:p>
        </p:txBody>
      </p:sp>
      <p:sp>
        <p:nvSpPr>
          <p:cNvPr id="1048628" name="Shape 14"/>
          <p:cNvSpPr/>
          <p:nvPr/>
        </p:nvSpPr>
        <p:spPr>
          <a:xfrm>
            <a:off x="7428548" y="5164455"/>
            <a:ext cx="6408063" cy="30480"/>
          </a:xfrm>
          <a:prstGeom prst="rect"/>
          <a:solidFill>
            <a:srgbClr val="4950BC"/>
          </a:solidFill>
        </p:spPr>
      </p:sp>
      <p:sp>
        <p:nvSpPr>
          <p:cNvPr id="1048629" name="Text 15"/>
          <p:cNvSpPr/>
          <p:nvPr/>
        </p:nvSpPr>
        <p:spPr>
          <a:xfrm>
            <a:off x="7428548" y="5338763"/>
            <a:ext cx="2835235" cy="354330"/>
          </a:xfrm>
          <a:prstGeom prst="rect"/>
          <a:noFill/>
        </p:spPr>
        <p:txBody>
          <a:bodyPr anchor="t" bIns="0" lIns="0" rIns="0" rtlCol="0" tIns="0" wrap="none"/>
          <a:p>
            <a:pPr algn="l" indent="0" marL="0">
              <a:lnSpc>
                <a:spcPts val="2750"/>
              </a:lnSpc>
              <a:buNone/>
            </a:pPr>
            <a:r>
              <a:rPr b="1" dirty="0" sz="2200" lang="en-US">
                <a:solidFill>
                  <a:srgbClr val="272525"/>
                </a:solidFill>
                <a:latin typeface="Inter Bold" pitchFamily="34" charset="0"/>
                <a:ea typeface="Inter Bold" pitchFamily="34" charset="-122"/>
                <a:cs typeface="Inter Bold" pitchFamily="34" charset="-120"/>
              </a:rPr>
              <a:t>Mashhur savol</a:t>
            </a:r>
            <a:endParaRPr dirty="0" sz="2200" lang="en-US"/>
          </a:p>
        </p:txBody>
      </p:sp>
      <p:sp>
        <p:nvSpPr>
          <p:cNvPr id="1048630" name="Text 16"/>
          <p:cNvSpPr/>
          <p:nvPr/>
        </p:nvSpPr>
        <p:spPr>
          <a:xfrm>
            <a:off x="7428548" y="5829181"/>
            <a:ext cx="6408063" cy="725805"/>
          </a:xfrm>
          <a:prstGeom prst="rect"/>
          <a:noFill/>
        </p:spPr>
        <p:txBody>
          <a:bodyPr anchor="t" bIns="0" lIns="0" rIns="0" rtlCol="0" tIns="0" wrap="square"/>
          <a:p>
            <a:pPr algn="l" indent="0" marL="0">
              <a:lnSpc>
                <a:spcPts val="2850"/>
              </a:lnSpc>
              <a:buNone/>
            </a:pPr>
            <a:r>
              <a:rPr dirty="0" sz="1750" lang="en-US">
                <a:solidFill>
                  <a:srgbClr val="272525"/>
                </a:solidFill>
                <a:latin typeface="Inter" pitchFamily="34" charset="0"/>
                <a:ea typeface="Inter" pitchFamily="34" charset="-122"/>
                <a:cs typeface="Inter" pitchFamily="34" charset="-120"/>
              </a:rPr>
              <a:t>Bu esa mashhur fizik Isidor Isaac Rabi ning "Buni kim buyurtma qilgan o'zi?" degan savoliga sabab bo'lgan</a:t>
            </a:r>
            <a:endParaRPr dirty="0" sz="1750" lang="en-US"/>
          </a:p>
        </p:txBody>
      </p:sp>
    </p:spTree>
  </p:cSld>
  <p:clrMapOvr>
    <a:masterClrMapping/>
  </p:clrMapOvr>
</p:sld>
</file>

<file path=ppt/theme/theme1.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Тема Office">
  <a:themeElements>
    <a:clrScheme name="Стандартная">
      <a:dk1>
        <a:sysClr lastClr="000000" val="windowText"/>
      </a:dk1>
      <a:lt1>
        <a:sysClr lastClr="FFFFFF" val="window"/>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Презентация PowerPoint</dc:title>
  <dc:creator>RMO-NX1</dc:creator>
  <cp:lastModifiedBy>Akbar</cp:lastModifiedBy>
  <dcterms:created xsi:type="dcterms:W3CDTF">2026-04-29T08:58:21Z</dcterms:created>
  <dcterms:modified xsi:type="dcterms:W3CDTF">2026-05-09T16:14:01Z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155d7ffdc354487f8bfd82bca3f03e8b</vt:lpwstr>
  </property>
</Properties>
</file>