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9" r:id="rId6"/>
    <p:sldId id="268" r:id="rId7"/>
    <p:sldId id="275" r:id="rId8"/>
    <p:sldId id="266" r:id="rId9"/>
    <p:sldId id="270" r:id="rId10"/>
    <p:sldId id="272" r:id="rId11"/>
    <p:sldId id="271" r:id="rId12"/>
    <p:sldId id="273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952" autoAdjust="0"/>
  </p:normalViewPr>
  <p:slideViewPr>
    <p:cSldViewPr snapToGrid="0">
      <p:cViewPr varScale="1">
        <p:scale>
          <a:sx n="64" d="100"/>
          <a:sy n="64" d="100"/>
        </p:scale>
        <p:origin x="9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.google/Xjmfs10hbBNrRnx88" TargetMode="External"/><Relationship Id="rId2" Type="http://schemas.openxmlformats.org/officeDocument/2006/relationships/hyperlink" Target="https://share.google/ZGbusiApSq89fUa3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hare.google/6bnzDxDc6MEUO0gs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9F052-7154-4FC3-8DA5-815BFA175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5116" y="367646"/>
            <a:ext cx="8915399" cy="2224725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Gamma </a:t>
            </a:r>
            <a:r>
              <a:rPr lang="en-US" sz="3600" dirty="0" err="1">
                <a:latin typeface="Arial Black" panose="020B0A04020102020204" pitchFamily="34" charset="0"/>
              </a:rPr>
              <a:t>nurlarining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moddalar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bilan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o‘zaro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ta’siri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2F8624-2495-4ADF-9774-214BA4051A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0275" y="5182730"/>
            <a:ext cx="8915399" cy="1126283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Xoshimjonov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Xurshidbek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Tayyorlovchi:Azimova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Marjona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Davlatova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Sarvinoz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7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E3CD7-4CA9-4223-86DD-D66477120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085" y="735870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Arial Black" panose="020B0A04020102020204" pitchFamily="34" charset="0"/>
              </a:rPr>
              <a:t>Juftlik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hosil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bo‘lishi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9DE64C-58DF-456F-BB67-E229FBFF9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7372" y="1063618"/>
            <a:ext cx="4573588" cy="4473581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err="1"/>
              <a:t>Juftlik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bo'lishi-bu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gamma </a:t>
            </a:r>
            <a:r>
              <a:rPr lang="en-US" dirty="0" err="1"/>
              <a:t>fotonning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vpozitron</a:t>
            </a:r>
            <a:r>
              <a:rPr lang="en-US" dirty="0"/>
              <a:t> </a:t>
            </a:r>
            <a:r>
              <a:rPr lang="en-US" dirty="0" err="1"/>
              <a:t>juftligini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qilishga</a:t>
            </a:r>
            <a:r>
              <a:rPr lang="en-US" dirty="0"/>
              <a:t> </a:t>
            </a:r>
            <a:r>
              <a:rPr lang="en-US" dirty="0" err="1"/>
              <a:t>sarflanishini</a:t>
            </a:r>
            <a:r>
              <a:rPr lang="en-US" dirty="0"/>
              <a:t> </a:t>
            </a:r>
            <a:r>
              <a:rPr lang="en-US" dirty="0" err="1"/>
              <a:t>anglatadi</a:t>
            </a:r>
            <a:endParaRPr lang="en-US" dirty="0"/>
          </a:p>
          <a:p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shart</a:t>
            </a:r>
            <a:r>
              <a:rPr lang="en-US" dirty="0"/>
              <a:t>: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1,02 MeV dan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kerak.Sababi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pozitronning</a:t>
            </a:r>
            <a:r>
              <a:rPr lang="en-US" dirty="0"/>
              <a:t> </a:t>
            </a:r>
            <a:r>
              <a:rPr lang="en-US" dirty="0" err="1"/>
              <a:t>massalarini</a:t>
            </a:r>
            <a:r>
              <a:rPr lang="en-US" dirty="0"/>
              <a:t> </a:t>
            </a:r>
            <a:r>
              <a:rPr lang="en-US" dirty="0" err="1"/>
              <a:t>energiyagaaylantirish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minimal </a:t>
            </a:r>
            <a:r>
              <a:rPr lang="en-US" dirty="0" err="1"/>
              <a:t>miqdori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  <a:p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yo'qoladi</a:t>
            </a:r>
            <a:r>
              <a:rPr lang="en-US" dirty="0"/>
              <a:t>,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pozitron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4C6BC6-5CA6-4B21-B61A-E97C6EFD3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875" y="1587781"/>
            <a:ext cx="4902726" cy="394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66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96010-1E47-48FD-9FCD-6B1567A38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61" y="680720"/>
            <a:ext cx="9614852" cy="1224280"/>
          </a:xfrm>
        </p:spPr>
        <p:txBody>
          <a:bodyPr/>
          <a:lstStyle/>
          <a:p>
            <a:r>
              <a:rPr lang="en-US" dirty="0" err="1">
                <a:latin typeface="Arial Black" panose="020B0A04020102020204" pitchFamily="34" charset="0"/>
              </a:rPr>
              <a:t>Xulosa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3A6A91-E67D-43F3-9BA0-4DCF871F1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9760" y="1656080"/>
            <a:ext cx="9614852" cy="4255142"/>
          </a:xfrm>
        </p:spPr>
        <p:txBody>
          <a:bodyPr>
            <a:normAutofit/>
          </a:bodyPr>
          <a:lstStyle/>
          <a:p>
            <a:r>
              <a:rPr lang="en-US" dirty="0"/>
              <a:t>Gamma 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to'lqinlar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moddalar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o'zaro</a:t>
            </a:r>
            <a:r>
              <a:rPr lang="en-US" dirty="0"/>
              <a:t> </a:t>
            </a:r>
            <a:r>
              <a:rPr lang="en-US" dirty="0" err="1"/>
              <a:t>ta'siri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jarayonlar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yuz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: </a:t>
            </a:r>
            <a:r>
              <a:rPr lang="en-US" dirty="0" err="1"/>
              <a:t>fotoeffekt</a:t>
            </a:r>
            <a:r>
              <a:rPr lang="en-US" dirty="0"/>
              <a:t>, </a:t>
            </a:r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sochilish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juftlik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jarayonlar</a:t>
            </a:r>
            <a:r>
              <a:rPr lang="en-US" dirty="0"/>
              <a:t> </a:t>
            </a:r>
            <a:r>
              <a:rPr lang="en-US" dirty="0" err="1"/>
              <a:t>moddada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yutilishi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zarrachalarning</a:t>
            </a:r>
            <a:r>
              <a:rPr lang="en-US" dirty="0"/>
              <a:t> </a:t>
            </a:r>
            <a:r>
              <a:rPr lang="en-US" dirty="0" err="1"/>
              <a:t>ionlanishiga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keladi.Gamma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chuqurroq</a:t>
            </a:r>
            <a:r>
              <a:rPr lang="en-US" dirty="0"/>
              <a:t> </a:t>
            </a:r>
            <a:r>
              <a:rPr lang="en-US" dirty="0" err="1"/>
              <a:t>kirib</a:t>
            </a:r>
            <a:r>
              <a:rPr lang="en-US" dirty="0"/>
              <a:t> </a:t>
            </a:r>
            <a:r>
              <a:rPr lang="en-US" dirty="0" err="1"/>
              <a:t>borish</a:t>
            </a:r>
            <a:r>
              <a:rPr lang="en-US" dirty="0"/>
              <a:t> </a:t>
            </a:r>
            <a:r>
              <a:rPr lang="en-US" dirty="0" err="1"/>
              <a:t>xususiyatiga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og'ir</a:t>
            </a:r>
            <a:r>
              <a:rPr lang="en-US" dirty="0"/>
              <a:t> </a:t>
            </a:r>
            <a:r>
              <a:rPr lang="en-US" dirty="0" err="1"/>
              <a:t>elementlardan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topgan</a:t>
            </a:r>
            <a:r>
              <a:rPr lang="en-US" dirty="0"/>
              <a:t> </a:t>
            </a:r>
            <a:r>
              <a:rPr lang="en-US" dirty="0" err="1"/>
              <a:t>materiallar</a:t>
            </a:r>
            <a:r>
              <a:rPr lang="en-US" dirty="0"/>
              <a:t> (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qo'rg'oshin</a:t>
            </a:r>
            <a:r>
              <a:rPr lang="en-US" dirty="0"/>
              <a:t>)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kuchliroq</a:t>
            </a:r>
            <a:r>
              <a:rPr lang="en-US" dirty="0"/>
              <a:t> </a:t>
            </a:r>
            <a:r>
              <a:rPr lang="en-US" dirty="0" err="1"/>
              <a:t>sochiladi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yutiladi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6275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F8A8D-3C8C-49E0-A31B-0D7373CA6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205" y="766350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Arial Black" panose="020B0A04020102020204" pitchFamily="34" charset="0"/>
              </a:rPr>
              <a:t>Foydalanilgan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adabiyotlar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DFFE30-5B4B-436D-8C0D-D6980C4EC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2205" y="1463040"/>
            <a:ext cx="9592407" cy="4448182"/>
          </a:xfrm>
        </p:spPr>
        <p:txBody>
          <a:bodyPr/>
          <a:lstStyle/>
          <a:p>
            <a:r>
              <a:rPr lang="en-US" dirty="0" err="1"/>
              <a:t>T.M.Mo‘minov</a:t>
            </a:r>
            <a:r>
              <a:rPr lang="en-US" dirty="0"/>
              <a:t>, </a:t>
            </a:r>
            <a:r>
              <a:rPr lang="en-US" dirty="0" err="1"/>
              <a:t>A.B.Xoliqulov</a:t>
            </a:r>
            <a:r>
              <a:rPr lang="en-US" dirty="0"/>
              <a:t>, </a:t>
            </a:r>
            <a:r>
              <a:rPr lang="en-US" dirty="0" err="1"/>
              <a:t>Sh.X.Xushmurodov</a:t>
            </a:r>
            <a:r>
              <a:rPr lang="en-US" dirty="0"/>
              <a:t> “Atom </a:t>
            </a:r>
            <a:r>
              <a:rPr lang="en-US" dirty="0" err="1"/>
              <a:t>yadrosi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”</a:t>
            </a:r>
          </a:p>
          <a:p>
            <a:pPr marL="0" indent="0">
              <a:buNone/>
            </a:pP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fayla</a:t>
            </a:r>
            <a:r>
              <a:rPr lang="en-US" u="sng" dirty="0" err="1"/>
              <a:t>uflari</a:t>
            </a:r>
            <a:r>
              <a:rPr lang="en-US" u="sng" dirty="0"/>
              <a:t> </a:t>
            </a:r>
            <a:r>
              <a:rPr lang="en-US" u="sng" dirty="0" err="1"/>
              <a:t>milliy</a:t>
            </a:r>
            <a:r>
              <a:rPr lang="en-US" u="sng" dirty="0"/>
              <a:t> jamiyati,2009.102-103;221-226.</a:t>
            </a:r>
          </a:p>
          <a:p>
            <a:r>
              <a:rPr lang="en-US" u="sng" dirty="0" err="1"/>
              <a:t>S.Polvonov</a:t>
            </a:r>
            <a:r>
              <a:rPr lang="en-US" u="sng" dirty="0"/>
              <a:t>, </a:t>
            </a:r>
            <a:r>
              <a:rPr lang="en-US" u="sng" dirty="0" err="1"/>
              <a:t>E.Bozorov</a:t>
            </a:r>
            <a:r>
              <a:rPr lang="en-US" u="sng" dirty="0"/>
              <a:t>, </a:t>
            </a:r>
            <a:r>
              <a:rPr lang="en-US" u="sng" dirty="0" err="1"/>
              <a:t>Z.Kanonov</a:t>
            </a:r>
            <a:r>
              <a:rPr lang="en-US" u="sng" dirty="0"/>
              <a:t> “Atom </a:t>
            </a:r>
            <a:r>
              <a:rPr lang="en-US" u="sng" dirty="0" err="1"/>
              <a:t>yadrosi</a:t>
            </a:r>
            <a:r>
              <a:rPr lang="en-US" u="sng" dirty="0"/>
              <a:t> </a:t>
            </a:r>
            <a:r>
              <a:rPr lang="en-US" u="sng" dirty="0" err="1"/>
              <a:t>va</a:t>
            </a:r>
            <a:r>
              <a:rPr lang="en-US" u="sng" dirty="0"/>
              <a:t>  </a:t>
            </a:r>
            <a:r>
              <a:rPr lang="en-US" u="sng" dirty="0" err="1"/>
              <a:t>elementar</a:t>
            </a:r>
            <a:r>
              <a:rPr lang="en-US" u="sng" dirty="0"/>
              <a:t> </a:t>
            </a:r>
            <a:r>
              <a:rPr lang="en-US" u="sng" dirty="0" err="1"/>
              <a:t>zarralar</a:t>
            </a:r>
            <a:r>
              <a:rPr lang="en-US" u="sng" dirty="0"/>
              <a:t> </a:t>
            </a:r>
            <a:r>
              <a:rPr lang="en-US" u="sng" dirty="0" err="1"/>
              <a:t>fizikasi</a:t>
            </a:r>
            <a:r>
              <a:rPr lang="en-US" u="sng" dirty="0"/>
              <a:t>”</a:t>
            </a:r>
          </a:p>
          <a:p>
            <a:pPr marL="0" indent="0">
              <a:buNone/>
            </a:pPr>
            <a:r>
              <a:rPr lang="en-US" u="sng" dirty="0"/>
              <a:t>Fan </a:t>
            </a:r>
            <a:r>
              <a:rPr lang="en-US" u="sng" dirty="0" err="1"/>
              <a:t>va</a:t>
            </a:r>
            <a:r>
              <a:rPr lang="en-US" u="sng" dirty="0"/>
              <a:t> </a:t>
            </a:r>
            <a:r>
              <a:rPr lang="en-US" u="sng" dirty="0" err="1"/>
              <a:t>texnologiya</a:t>
            </a:r>
            <a:r>
              <a:rPr lang="en-US" u="sng" dirty="0"/>
              <a:t> nashriyoti,2019. 97-101.</a:t>
            </a:r>
          </a:p>
          <a:p>
            <a:r>
              <a:rPr lang="fi-FI" dirty="0">
                <a:hlinkClick r:id="rId2"/>
              </a:rPr>
              <a:t>https://share.google/ZGbusiApSq89fUa3N</a:t>
            </a:r>
            <a:endParaRPr lang="fi-FI" dirty="0"/>
          </a:p>
          <a:p>
            <a:r>
              <a:rPr lang="fi-FI" dirty="0">
                <a:hlinkClick r:id="rId3"/>
              </a:rPr>
              <a:t>https://share.google/Xjmfs10hbBNrRnx88</a:t>
            </a:r>
            <a:endParaRPr lang="fi-FI" dirty="0"/>
          </a:p>
          <a:p>
            <a:r>
              <a:rPr lang="fi-FI" dirty="0">
                <a:hlinkClick r:id="rId4"/>
              </a:rPr>
              <a:t>https://share.google/6bnzDxDc6MEUO0gsE</a:t>
            </a:r>
            <a:endParaRPr lang="fi-FI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007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EB36C0-BFE5-45F4-871E-46D71F3A1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50FCD90-CB13-42A8-8A95-1EAE216B6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8890" y="624110"/>
            <a:ext cx="9070710" cy="528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69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3E4AE-F55C-4482-BD65-6927F4ACD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 Black" panose="020B0A04020102020204" pitchFamily="34" charset="0"/>
              </a:rPr>
              <a:t>Reja</a:t>
            </a:r>
            <a:r>
              <a:rPr lang="en-US" dirty="0">
                <a:latin typeface="Arial Black" panose="020B0A04020102020204" pitchFamily="34" charset="0"/>
              </a:rPr>
              <a:t>: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1008A0-B15E-4858-9BA3-465895BC5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7422" y="1709394"/>
            <a:ext cx="8915400" cy="3777622"/>
          </a:xfrm>
        </p:spPr>
        <p:txBody>
          <a:bodyPr/>
          <a:lstStyle/>
          <a:p>
            <a:r>
              <a:rPr lang="en-US" dirty="0"/>
              <a:t>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kashf</a:t>
            </a:r>
            <a:r>
              <a:rPr lang="en-US" dirty="0"/>
              <a:t> </a:t>
            </a:r>
            <a:r>
              <a:rPr lang="en-US" dirty="0" err="1"/>
              <a:t>qilinishi</a:t>
            </a:r>
            <a:r>
              <a:rPr lang="en-US" dirty="0"/>
              <a:t> </a:t>
            </a:r>
          </a:p>
          <a:p>
            <a:r>
              <a:rPr lang="en-US" dirty="0"/>
              <a:t>Gamma-</a:t>
            </a:r>
            <a:r>
              <a:rPr lang="en-US" dirty="0" err="1"/>
              <a:t>nurlanish</a:t>
            </a:r>
            <a:r>
              <a:rPr lang="en-US" dirty="0"/>
              <a:t> </a:t>
            </a:r>
          </a:p>
          <a:p>
            <a:r>
              <a:rPr lang="en-US" dirty="0"/>
              <a:t>Gamma </a:t>
            </a:r>
            <a:r>
              <a:rPr lang="en-US" dirty="0" err="1"/>
              <a:t>nurlarining</a:t>
            </a:r>
            <a:r>
              <a:rPr lang="en-US" dirty="0"/>
              <a:t> </a:t>
            </a:r>
            <a:r>
              <a:rPr lang="en-US" dirty="0" err="1"/>
              <a:t>moddalar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ta’sirlashuvi</a:t>
            </a:r>
            <a:endParaRPr lang="en-US" dirty="0"/>
          </a:p>
          <a:p>
            <a:r>
              <a:rPr lang="en-US" dirty="0" err="1"/>
              <a:t>Xulosa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322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3B3F8-98A6-4477-A45F-A335958AB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036" y="639484"/>
            <a:ext cx="8911687" cy="1280890"/>
          </a:xfrm>
        </p:spPr>
        <p:txBody>
          <a:bodyPr/>
          <a:lstStyle/>
          <a:p>
            <a:r>
              <a:rPr lang="en-US" sz="2800" dirty="0">
                <a:latin typeface="Arial Black" panose="020B0A04020102020204" pitchFamily="34" charset="0"/>
              </a:rPr>
              <a:t>Gamma </a:t>
            </a:r>
            <a:r>
              <a:rPr lang="en-US" sz="2800" dirty="0" err="1">
                <a:latin typeface="Arial Black" panose="020B0A04020102020204" pitchFamily="34" charset="0"/>
              </a:rPr>
              <a:t>nurlari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kashf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qilinishi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br>
              <a:rPr lang="en-US" dirty="0"/>
            </a:b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D851D8-FD7C-4A0D-8346-25443E763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2947" y="1175379"/>
            <a:ext cx="8915400" cy="3777622"/>
          </a:xfrm>
        </p:spPr>
        <p:txBody>
          <a:bodyPr/>
          <a:lstStyle/>
          <a:p>
            <a:r>
              <a:rPr lang="en-US" dirty="0"/>
              <a:t>Gamma </a:t>
            </a:r>
            <a:r>
              <a:rPr lang="en-US" dirty="0" err="1"/>
              <a:t>nurlari</a:t>
            </a:r>
            <a:r>
              <a:rPr lang="en-US" dirty="0"/>
              <a:t> 1900-yilda </a:t>
            </a:r>
            <a:r>
              <a:rPr lang="en-US" dirty="0" err="1"/>
              <a:t>Fransiya</a:t>
            </a:r>
            <a:r>
              <a:rPr lang="en-US" dirty="0"/>
              <a:t> </a:t>
            </a:r>
            <a:r>
              <a:rPr lang="en-US" dirty="0" err="1"/>
              <a:t>kimyogari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b="1" dirty="0"/>
              <a:t>Pol Villard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radiy</a:t>
            </a:r>
            <a:r>
              <a:rPr lang="en-US" dirty="0"/>
              <a:t> </a:t>
            </a:r>
            <a:r>
              <a:rPr lang="en-US" dirty="0" err="1"/>
              <a:t>nurlanishini</a:t>
            </a:r>
            <a:r>
              <a:rPr lang="en-US" dirty="0"/>
              <a:t> </a:t>
            </a:r>
            <a:r>
              <a:rPr lang="en-US" dirty="0" err="1"/>
              <a:t>o‘rganish</a:t>
            </a:r>
            <a:r>
              <a:rPr lang="en-US" dirty="0"/>
              <a:t> </a:t>
            </a:r>
            <a:r>
              <a:rPr lang="en-US" dirty="0" err="1"/>
              <a:t>paytida</a:t>
            </a:r>
            <a:r>
              <a:rPr lang="en-US" dirty="0"/>
              <a:t> </a:t>
            </a:r>
            <a:r>
              <a:rPr lang="en-US" dirty="0" err="1"/>
              <a:t>kashf</a:t>
            </a:r>
            <a:r>
              <a:rPr lang="en-US" dirty="0"/>
              <a:t> </a:t>
            </a:r>
            <a:r>
              <a:rPr lang="en-US" dirty="0" err="1"/>
              <a:t>qilgan</a:t>
            </a:r>
            <a:r>
              <a:rPr lang="en-US" dirty="0"/>
              <a:t>.</a:t>
            </a:r>
          </a:p>
          <a:p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 1903-yilda </a:t>
            </a:r>
            <a:r>
              <a:rPr lang="en-US" b="1" dirty="0"/>
              <a:t>Ernest </a:t>
            </a:r>
            <a:r>
              <a:rPr lang="en-US" b="1" dirty="0" err="1"/>
              <a:t>Rezerford</a:t>
            </a:r>
            <a:r>
              <a:rPr lang="en-US" b="1" dirty="0"/>
              <a:t>  </a:t>
            </a:r>
            <a:r>
              <a:rPr lang="en-US" dirty="0" err="1"/>
              <a:t>ularni</a:t>
            </a:r>
            <a:r>
              <a:rPr lang="en-US" dirty="0"/>
              <a:t> “</a:t>
            </a:r>
            <a:r>
              <a:rPr lang="en-US" b="1" dirty="0"/>
              <a:t>Gamma </a:t>
            </a:r>
            <a:r>
              <a:rPr lang="en-US" b="1" dirty="0" err="1"/>
              <a:t>nurlar</a:t>
            </a:r>
            <a:r>
              <a:rPr lang="en-US" dirty="0"/>
              <a:t>” deb </a:t>
            </a:r>
            <a:r>
              <a:rPr lang="en-US" dirty="0" err="1"/>
              <a:t>atagan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maydonda</a:t>
            </a:r>
            <a:r>
              <a:rPr lang="en-US" dirty="0"/>
              <a:t> </a:t>
            </a:r>
            <a:r>
              <a:rPr lang="en-US" dirty="0" err="1"/>
              <a:t>og‘magani</a:t>
            </a:r>
            <a:r>
              <a:rPr lang="en-US" dirty="0"/>
              <a:t> </a:t>
            </a:r>
            <a:r>
              <a:rPr lang="en-US" dirty="0" err="1"/>
              <a:t>sababli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tabiatni</a:t>
            </a:r>
            <a:r>
              <a:rPr lang="en-US" dirty="0"/>
              <a:t> </a:t>
            </a:r>
            <a:r>
              <a:rPr lang="en-US" dirty="0" err="1"/>
              <a:t>aniqlagan.Bu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chastotali</a:t>
            </a:r>
            <a:r>
              <a:rPr lang="en-US" dirty="0"/>
              <a:t> </a:t>
            </a:r>
            <a:r>
              <a:rPr lang="en-US" dirty="0" err="1"/>
              <a:t>fotonlar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reaktsiyalari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parchalanishi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C979FB-843C-46B0-9481-0E8E59C5C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531" y="3277530"/>
            <a:ext cx="3556772" cy="31441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0D6F3C-2C33-4BBE-9144-E5280F8A6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77530"/>
            <a:ext cx="3144186" cy="314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2C938-0FE1-4762-8EB7-688CFCB4F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592925" y="-612742"/>
            <a:ext cx="8911687" cy="942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26C63A-8F13-4C0D-BCF3-64ACAAEC3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473" y="924560"/>
            <a:ext cx="9022081" cy="2966720"/>
          </a:xfrm>
        </p:spPr>
        <p:txBody>
          <a:bodyPr>
            <a:noAutofit/>
          </a:bodyPr>
          <a:lstStyle/>
          <a:p>
            <a:r>
              <a:rPr lang="en-US" sz="2000" dirty="0"/>
              <a:t>Gamma-</a:t>
            </a:r>
            <a:r>
              <a:rPr lang="en-US" sz="2000" dirty="0" err="1"/>
              <a:t>nurlanishda</a:t>
            </a:r>
            <a:r>
              <a:rPr lang="en-US" sz="2000" dirty="0"/>
              <a:t> </a:t>
            </a:r>
            <a:r>
              <a:rPr lang="en-US" sz="2000" dirty="0" err="1"/>
              <a:t>yadroda</a:t>
            </a:r>
            <a:r>
              <a:rPr lang="en-US" sz="2000" dirty="0"/>
              <a:t> </a:t>
            </a:r>
            <a:r>
              <a:rPr lang="en-US" sz="2000" dirty="0" err="1"/>
              <a:t>massa</a:t>
            </a:r>
            <a:r>
              <a:rPr lang="en-US" sz="2000" dirty="0"/>
              <a:t> </a:t>
            </a:r>
            <a:r>
              <a:rPr lang="en-US" sz="2000" dirty="0" err="1"/>
              <a:t>soni</a:t>
            </a:r>
            <a:r>
              <a:rPr lang="en-US" sz="2000" dirty="0"/>
              <a:t>, </a:t>
            </a:r>
            <a:r>
              <a:rPr lang="en-US" sz="2000" dirty="0" err="1"/>
              <a:t>zaryadi</a:t>
            </a:r>
            <a:r>
              <a:rPr lang="en-US" sz="2000" dirty="0"/>
              <a:t> </a:t>
            </a:r>
            <a:r>
              <a:rPr lang="en-US" sz="2000" dirty="0" err="1"/>
              <a:t>o'zgarmaydi</a:t>
            </a:r>
            <a:r>
              <a:rPr lang="en-US" sz="2000" dirty="0"/>
              <a:t>, </a:t>
            </a:r>
            <a:r>
              <a:rPr lang="en-US" sz="2000" dirty="0" err="1"/>
              <a:t>faqat</a:t>
            </a:r>
            <a:r>
              <a:rPr lang="en-US" sz="2000" dirty="0"/>
              <a:t> </a:t>
            </a:r>
            <a:r>
              <a:rPr lang="en-US" sz="2000" dirty="0" err="1"/>
              <a:t>energiya</a:t>
            </a:r>
            <a:r>
              <a:rPr lang="en-US" sz="2000" dirty="0"/>
              <a:t> </a:t>
            </a:r>
            <a:r>
              <a:rPr lang="en-US" sz="2000" dirty="0" err="1"/>
              <a:t>oʻzgarishi</a:t>
            </a:r>
            <a:r>
              <a:rPr lang="en-US" sz="2000" dirty="0"/>
              <a:t> </a:t>
            </a:r>
            <a:r>
              <a:rPr lang="en-US" sz="2000" dirty="0" err="1"/>
              <a:t>ro'y</a:t>
            </a:r>
            <a:r>
              <a:rPr lang="en-US" sz="2000" dirty="0"/>
              <a:t> </a:t>
            </a:r>
            <a:r>
              <a:rPr lang="en-US" sz="2000" dirty="0" err="1"/>
              <a:t>beradi</a:t>
            </a:r>
            <a:r>
              <a:rPr lang="en-US" sz="2000" dirty="0"/>
              <a:t>. Gamma-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yadroning</a:t>
            </a:r>
            <a:r>
              <a:rPr lang="en-US" sz="2000" dirty="0"/>
              <a:t> </a:t>
            </a:r>
            <a:r>
              <a:rPr lang="en-US" sz="2000" dirty="0" err="1"/>
              <a:t>uyg'ongan</a:t>
            </a:r>
            <a:r>
              <a:rPr lang="en-US" sz="2000" dirty="0"/>
              <a:t> </a:t>
            </a:r>
            <a:r>
              <a:rPr lang="en-US" sz="2000" dirty="0" err="1"/>
              <a:t>holatidagi</a:t>
            </a:r>
            <a:r>
              <a:rPr lang="en-US" sz="2000" dirty="0"/>
              <a:t> </a:t>
            </a:r>
            <a:r>
              <a:rPr lang="en-US" sz="2000" dirty="0" err="1"/>
              <a:t>holatlar</a:t>
            </a:r>
            <a:r>
              <a:rPr lang="en-US" sz="2000" dirty="0"/>
              <a:t> </a:t>
            </a:r>
            <a:r>
              <a:rPr lang="en-US" sz="2000" dirty="0" err="1"/>
              <a:t>energiyalarining</a:t>
            </a:r>
            <a:r>
              <a:rPr lang="en-US" sz="2000" dirty="0"/>
              <a:t> </a:t>
            </a:r>
            <a:r>
              <a:rPr lang="en-US" sz="2000" dirty="0" err="1"/>
              <a:t>ayirmasiga</a:t>
            </a:r>
            <a:r>
              <a:rPr lang="en-US" sz="2000" dirty="0"/>
              <a:t> </a:t>
            </a:r>
            <a:r>
              <a:rPr lang="en-US" sz="2000" dirty="0" err="1"/>
              <a:t>teng</a:t>
            </a:r>
            <a:r>
              <a:rPr lang="en-US" sz="2000" dirty="0"/>
              <a:t> </a:t>
            </a:r>
            <a:r>
              <a:rPr lang="en-US" sz="2000" dirty="0" err="1"/>
              <a:t>bo'lgan</a:t>
            </a:r>
            <a:r>
              <a:rPr lang="en-US" sz="2000" dirty="0"/>
              <a:t> </a:t>
            </a:r>
            <a:r>
              <a:rPr lang="en-US" sz="2000" dirty="0" err="1"/>
              <a:t>diskret</a:t>
            </a:r>
            <a:r>
              <a:rPr lang="en-US" sz="2000" dirty="0"/>
              <a:t> </a:t>
            </a:r>
            <a:r>
              <a:rPr lang="en-US" sz="2000" dirty="0" err="1"/>
              <a:t>energiyali</a:t>
            </a:r>
            <a:r>
              <a:rPr lang="en-US" sz="2000" dirty="0"/>
              <a:t> </a:t>
            </a:r>
            <a:r>
              <a:rPr lang="en-US" sz="2000" dirty="0" err="1"/>
              <a:t>nurlanishlardir</a:t>
            </a:r>
            <a:r>
              <a:rPr lang="en-US" sz="2000" dirty="0"/>
              <a:t>.</a:t>
            </a:r>
          </a:p>
          <a:p>
            <a:r>
              <a:rPr lang="en-US" sz="2000" dirty="0"/>
              <a:t>Gamma-</a:t>
            </a:r>
            <a:r>
              <a:rPr lang="en-US" sz="2000" dirty="0" err="1"/>
              <a:t>nur</a:t>
            </a:r>
            <a:r>
              <a:rPr lang="en-US" sz="2000" dirty="0"/>
              <a:t> </a:t>
            </a:r>
            <a:r>
              <a:rPr lang="en-US" sz="2000" dirty="0" err="1"/>
              <a:t>tinch</a:t>
            </a:r>
            <a:r>
              <a:rPr lang="en-US" sz="2000" dirty="0"/>
              <a:t> </a:t>
            </a:r>
            <a:r>
              <a:rPr lang="en-US" sz="2000" dirty="0" err="1"/>
              <a:t>holat</a:t>
            </a:r>
            <a:r>
              <a:rPr lang="en-US" sz="2000" dirty="0"/>
              <a:t> </a:t>
            </a:r>
            <a:r>
              <a:rPr lang="en-US" sz="2000" dirty="0" err="1"/>
              <a:t>massasi</a:t>
            </a:r>
            <a:r>
              <a:rPr lang="en-US" sz="2000" dirty="0"/>
              <a:t> </a:t>
            </a:r>
            <a:r>
              <a:rPr lang="en-US" sz="2000" dirty="0" err="1"/>
              <a:t>nol</a:t>
            </a:r>
            <a:r>
              <a:rPr lang="en-US" sz="2000" dirty="0"/>
              <a:t>, </a:t>
            </a:r>
            <a:r>
              <a:rPr lang="en-US" sz="2000" dirty="0" err="1"/>
              <a:t>zaryadsiz</a:t>
            </a:r>
            <a:r>
              <a:rPr lang="en-US" sz="2000" dirty="0"/>
              <a:t>, </a:t>
            </a:r>
            <a:r>
              <a:rPr lang="en-US" sz="2000" dirty="0" err="1"/>
              <a:t>spini</a:t>
            </a:r>
            <a:r>
              <a:rPr lang="en-US" sz="2000" dirty="0"/>
              <a:t>  </a:t>
            </a:r>
            <a:r>
              <a:rPr lang="en-US" sz="2000" b="1" dirty="0"/>
              <a:t>I=1 </a:t>
            </a:r>
            <a:r>
              <a:rPr lang="en-US" sz="2000" dirty="0" err="1"/>
              <a:t>ga</a:t>
            </a:r>
            <a:r>
              <a:rPr lang="en-US" sz="2000" dirty="0"/>
              <a:t> </a:t>
            </a:r>
            <a:r>
              <a:rPr lang="en-US" sz="2000" dirty="0" err="1"/>
              <a:t>teng</a:t>
            </a:r>
            <a:r>
              <a:rPr lang="en-US" sz="2000" dirty="0"/>
              <a:t> </a:t>
            </a:r>
            <a:r>
              <a:rPr lang="en-US" sz="2000" dirty="0" err="1"/>
              <a:t>bo'lgan</a:t>
            </a:r>
            <a:r>
              <a:rPr lang="en-US" sz="2000" dirty="0"/>
              <a:t> </a:t>
            </a:r>
            <a:r>
              <a:rPr lang="en-US" sz="2000" dirty="0" err="1"/>
              <a:t>qisqa</a:t>
            </a:r>
            <a:r>
              <a:rPr lang="en-US" sz="2000" dirty="0"/>
              <a:t> </a:t>
            </a:r>
            <a:r>
              <a:rPr lang="en-US" sz="2000" dirty="0" err="1"/>
              <a:t>elektromagnit</a:t>
            </a:r>
            <a:r>
              <a:rPr lang="en-US" sz="2000" dirty="0"/>
              <a:t> </a:t>
            </a:r>
            <a:r>
              <a:rPr lang="en-US" sz="2000" dirty="0" err="1"/>
              <a:t>to'lqindir</a:t>
            </a:r>
            <a:r>
              <a:rPr lang="en-US" sz="2000" dirty="0"/>
              <a:t>.</a:t>
            </a:r>
          </a:p>
          <a:p>
            <a:r>
              <a:rPr lang="en-US" sz="2000" dirty="0"/>
              <a:t>Gamma-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ichida</a:t>
            </a:r>
            <a:r>
              <a:rPr lang="en-US" sz="2000" dirty="0"/>
              <a:t> </a:t>
            </a:r>
            <a:r>
              <a:rPr lang="en-US" sz="2000" dirty="0" err="1"/>
              <a:t>ro'y</a:t>
            </a:r>
            <a:r>
              <a:rPr lang="en-US" sz="2000" dirty="0"/>
              <a:t> </a:t>
            </a:r>
            <a:r>
              <a:rPr lang="en-US" sz="2000" dirty="0" err="1"/>
              <a:t>beradi</a:t>
            </a:r>
            <a:r>
              <a:rPr lang="en-US" sz="2000" dirty="0"/>
              <a:t>, </a:t>
            </a:r>
            <a:r>
              <a:rPr lang="en-US" sz="2000" dirty="0" err="1"/>
              <a:t>chunki</a:t>
            </a:r>
            <a:r>
              <a:rPr lang="en-US" sz="2000" dirty="0"/>
              <a:t> </a:t>
            </a:r>
            <a:r>
              <a:rPr lang="en-US" sz="2000" dirty="0" err="1"/>
              <a:t>alohida</a:t>
            </a:r>
            <a:r>
              <a:rPr lang="en-US" sz="2000" dirty="0"/>
              <a:t> </a:t>
            </a:r>
            <a:r>
              <a:rPr lang="en-US" sz="2000" dirty="0" err="1"/>
              <a:t>nuklon</a:t>
            </a:r>
            <a:r>
              <a:rPr lang="en-US" sz="2000" dirty="0"/>
              <a:t> gamma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bermaydi</a:t>
            </a:r>
            <a:r>
              <a:rPr lang="en-US" sz="2000" dirty="0"/>
              <a:t> (</a:t>
            </a:r>
            <a:r>
              <a:rPr lang="en-US" sz="2000" dirty="0" err="1"/>
              <a:t>yutmaydi</a:t>
            </a:r>
            <a:r>
              <a:rPr lang="en-US" sz="2000" dirty="0"/>
              <a:t>), beta-</a:t>
            </a:r>
            <a:r>
              <a:rPr lang="en-US" sz="2000" dirty="0" err="1"/>
              <a:t>yemirilish</a:t>
            </a:r>
            <a:r>
              <a:rPr lang="en-US" sz="2000" dirty="0"/>
              <a:t> </a:t>
            </a:r>
            <a:r>
              <a:rPr lang="en-US" sz="2000" dirty="0" err="1"/>
              <a:t>nuklonlarga</a:t>
            </a:r>
            <a:r>
              <a:rPr lang="en-US" sz="2000" dirty="0"/>
              <a:t> </a:t>
            </a:r>
            <a:r>
              <a:rPr lang="en-US" sz="2000" dirty="0" err="1"/>
              <a:t>xos</a:t>
            </a:r>
            <a:r>
              <a:rPr lang="en-US" sz="2000" dirty="0"/>
              <a:t> </a:t>
            </a:r>
            <a:r>
              <a:rPr lang="en-US" sz="2000" dirty="0" err="1"/>
              <a:t>bo'lsa</a:t>
            </a:r>
            <a:r>
              <a:rPr lang="en-US" sz="2000" dirty="0"/>
              <a:t>, gamma-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yadroga</a:t>
            </a:r>
            <a:r>
              <a:rPr lang="en-US" sz="2000" dirty="0"/>
              <a:t> </a:t>
            </a:r>
            <a:r>
              <a:rPr lang="en-US" sz="2000" dirty="0" err="1"/>
              <a:t>xos</a:t>
            </a:r>
            <a:r>
              <a:rPr lang="en-US" sz="2000" dirty="0"/>
              <a:t> </a:t>
            </a:r>
            <a:r>
              <a:rPr lang="en-US" sz="2000" dirty="0" err="1"/>
              <a:t>jarayondir</a:t>
            </a:r>
            <a:r>
              <a:rPr lang="en-US" sz="2000" dirty="0"/>
              <a:t>.</a:t>
            </a:r>
          </a:p>
          <a:p>
            <a:r>
              <a:rPr lang="en-US" sz="2000" dirty="0"/>
              <a:t>Gamma-</a:t>
            </a:r>
            <a:r>
              <a:rPr lang="en-US" sz="2000" dirty="0" err="1"/>
              <a:t>nur</a:t>
            </a:r>
            <a:r>
              <a:rPr lang="en-US" sz="2000" dirty="0"/>
              <a:t> (alfa, beta-</a:t>
            </a:r>
            <a:r>
              <a:rPr lang="en-US" sz="2000" dirty="0" err="1"/>
              <a:t>yemirilishlardan</a:t>
            </a:r>
            <a:r>
              <a:rPr lang="en-US" sz="2000" dirty="0"/>
              <a:t> </a:t>
            </a:r>
            <a:r>
              <a:rPr lang="en-US" sz="2000" dirty="0" err="1"/>
              <a:t>so'ng</a:t>
            </a:r>
            <a:r>
              <a:rPr lang="en-US" sz="2000" dirty="0"/>
              <a:t>),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reaksiyalaridan</a:t>
            </a:r>
            <a:r>
              <a:rPr lang="en-US" sz="2000" dirty="0"/>
              <a:t> </a:t>
            </a:r>
            <a:r>
              <a:rPr lang="en-US" sz="2000" dirty="0" err="1"/>
              <a:t>keyin</a:t>
            </a:r>
            <a:r>
              <a:rPr lang="en-US" sz="2000" dirty="0"/>
              <a:t> </a:t>
            </a:r>
            <a:r>
              <a:rPr lang="en-US" sz="2000" dirty="0" err="1"/>
              <a:t>vujudga</a:t>
            </a:r>
            <a:r>
              <a:rPr lang="en-US" sz="2000" dirty="0"/>
              <a:t> </a:t>
            </a:r>
            <a:r>
              <a:rPr lang="en-US" sz="2000" dirty="0" err="1"/>
              <a:t>keladi</a:t>
            </a:r>
            <a:r>
              <a:rPr lang="en-US" sz="2000" dirty="0"/>
              <a:t>, </a:t>
            </a:r>
            <a:r>
              <a:rPr lang="en-US" sz="2000" dirty="0" err="1"/>
              <a:t>uning</a:t>
            </a:r>
            <a:r>
              <a:rPr lang="en-US" sz="2000" dirty="0"/>
              <a:t> </a:t>
            </a:r>
            <a:r>
              <a:rPr lang="en-US" sz="2000" dirty="0" err="1"/>
              <a:t>energiyasi</a:t>
            </a:r>
            <a:r>
              <a:rPr lang="en-US" sz="2000" dirty="0"/>
              <a:t> </a:t>
            </a:r>
            <a:r>
              <a:rPr lang="en-US" sz="2000" dirty="0" err="1"/>
              <a:t>yemirilishlardan</a:t>
            </a:r>
            <a:r>
              <a:rPr lang="en-US" sz="2000" dirty="0"/>
              <a:t> </a:t>
            </a:r>
            <a:r>
              <a:rPr lang="en-US" sz="2000" dirty="0" err="1"/>
              <a:t>keyin</a:t>
            </a:r>
            <a:r>
              <a:rPr lang="en-US" sz="2000" dirty="0"/>
              <a:t> </a:t>
            </a:r>
            <a:r>
              <a:rPr lang="en-US" sz="2000" dirty="0" err="1"/>
              <a:t>energiyasi</a:t>
            </a:r>
            <a:r>
              <a:rPr lang="en-US" sz="2000" dirty="0"/>
              <a:t> </a:t>
            </a:r>
            <a:r>
              <a:rPr lang="en-US" sz="2000" b="1" dirty="0"/>
              <a:t>10 keV-5 MeV </a:t>
            </a:r>
            <a:r>
              <a:rPr lang="en-US" sz="2000" dirty="0" err="1"/>
              <a:t>gacha</a:t>
            </a:r>
            <a:r>
              <a:rPr lang="en-US" sz="2000" dirty="0"/>
              <a:t>, </a:t>
            </a:r>
            <a:r>
              <a:rPr lang="en-US" sz="2000" dirty="0" err="1"/>
              <a:t>reaksiyalardan</a:t>
            </a:r>
            <a:r>
              <a:rPr lang="en-US" sz="2000" dirty="0"/>
              <a:t> </a:t>
            </a:r>
            <a:r>
              <a:rPr lang="en-US" sz="2000" dirty="0" err="1"/>
              <a:t>keyin</a:t>
            </a:r>
            <a:r>
              <a:rPr lang="en-US" sz="2000" dirty="0"/>
              <a:t> </a:t>
            </a:r>
            <a:r>
              <a:rPr lang="en-US" sz="2000" dirty="0" err="1"/>
              <a:t>esa</a:t>
            </a:r>
            <a:r>
              <a:rPr lang="en-US" sz="2000" dirty="0"/>
              <a:t> </a:t>
            </a:r>
            <a:r>
              <a:rPr lang="en-US" sz="2000" b="1" dirty="0"/>
              <a:t>~20 MeV </a:t>
            </a:r>
            <a:r>
              <a:rPr lang="en-US" sz="2000" dirty="0" err="1"/>
              <a:t>gacha</a:t>
            </a:r>
            <a:r>
              <a:rPr lang="en-US" sz="2000" dirty="0"/>
              <a:t> </a:t>
            </a:r>
            <a:r>
              <a:rPr lang="en-US" sz="2000" dirty="0" err="1"/>
              <a:t>yetishi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r>
              <a:rPr lang="en-US" sz="2000" dirty="0"/>
              <a:t>.</a:t>
            </a:r>
          </a:p>
          <a:p>
            <a:r>
              <a:rPr lang="en-US" sz="2000" dirty="0"/>
              <a:t>Gamma-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yadrodagi</a:t>
            </a:r>
            <a:r>
              <a:rPr lang="en-US" sz="2000" dirty="0"/>
              <a:t> </a:t>
            </a:r>
            <a:r>
              <a:rPr lang="en-US" sz="2000" dirty="0" err="1"/>
              <a:t>nuklonlarning</a:t>
            </a:r>
            <a:r>
              <a:rPr lang="en-US" sz="2000" dirty="0"/>
              <a:t> </a:t>
            </a:r>
            <a:r>
              <a:rPr lang="en-US" sz="2000" dirty="0" err="1"/>
              <a:t>yadro</a:t>
            </a:r>
            <a:r>
              <a:rPr lang="en-US" sz="2000" dirty="0"/>
              <a:t> </a:t>
            </a:r>
            <a:r>
              <a:rPr lang="en-US" sz="2000" dirty="0" err="1"/>
              <a:t>elektromagnit</a:t>
            </a:r>
            <a:r>
              <a:rPr lang="en-US" sz="2000" dirty="0"/>
              <a:t> </a:t>
            </a:r>
            <a:r>
              <a:rPr lang="en-US" sz="2000" dirty="0" err="1"/>
              <a:t>maydoni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ta'sirlashuviga</a:t>
            </a:r>
            <a:r>
              <a:rPr lang="en-US" sz="2000" dirty="0"/>
              <a:t> </a:t>
            </a:r>
            <a:r>
              <a:rPr lang="en-US" sz="2000" dirty="0" err="1"/>
              <a:t>ko'ra</a:t>
            </a:r>
            <a:r>
              <a:rPr lang="en-US" sz="2000" dirty="0"/>
              <a:t>, </a:t>
            </a:r>
            <a:r>
              <a:rPr lang="en-US" sz="2000" dirty="0" err="1"/>
              <a:t>vujudga</a:t>
            </a:r>
            <a:r>
              <a:rPr lang="en-US" sz="2000" dirty="0"/>
              <a:t> </a:t>
            </a:r>
            <a:r>
              <a:rPr lang="en-US" sz="2000" dirty="0" err="1"/>
              <a:t>keladi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50580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2C938-0FE1-4762-8EB7-688CFCB4F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592925" y="-612742"/>
            <a:ext cx="8911687" cy="942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26C63A-8F13-4C0D-BCF3-64ACAAEC3E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08926" y="744148"/>
                <a:ext cx="8915400" cy="3777622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sz="2800" dirty="0"/>
                  <a:t>Gamma-</a:t>
                </a:r>
                <a:r>
                  <a:rPr lang="en-US" sz="2800" dirty="0" err="1"/>
                  <a:t>nurlar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energiyalari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bir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necha</a:t>
                </a:r>
                <a:r>
                  <a:rPr lang="en-US" sz="2800" dirty="0"/>
                  <a:t> </a:t>
                </a:r>
                <a:r>
                  <a:rPr lang="en-US" sz="2800" b="1" dirty="0"/>
                  <a:t>10 keV </a:t>
                </a:r>
                <a:r>
                  <a:rPr lang="en-US" sz="2800" dirty="0"/>
                  <a:t>dan </a:t>
                </a:r>
                <a:r>
                  <a:rPr lang="en-US" sz="2800" dirty="0" err="1"/>
                  <a:t>yuqori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bo'lgan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qisqa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elektromagnit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to'lqinidir</a:t>
                </a:r>
                <a:r>
                  <a:rPr lang="en-US" sz="2800" dirty="0"/>
                  <a:t>.</a:t>
                </a:r>
              </a:p>
              <a:p>
                <a:r>
                  <a:rPr lang="en-US" sz="2800" dirty="0" err="1"/>
                  <a:t>Hozirgi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zamon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tezlatgichlari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yordamida</a:t>
                </a:r>
                <a:r>
                  <a:rPr lang="en-US" sz="2800" dirty="0"/>
                  <a:t> gamma-</a:t>
                </a:r>
                <a:r>
                  <a:rPr lang="en-US" sz="2800" dirty="0" err="1"/>
                  <a:t>kvantlar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energiyalarini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bir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necha</a:t>
                </a:r>
                <a:r>
                  <a:rPr lang="en-US" sz="2800" dirty="0"/>
                  <a:t> </a:t>
                </a:r>
                <a:r>
                  <a:rPr lang="en-US" sz="2800" b="1" dirty="0"/>
                  <a:t>GeV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yetkazish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mumkin</a:t>
                </a:r>
                <a:r>
                  <a:rPr lang="en-US" sz="2800" dirty="0"/>
                  <a:t>. Gamma-</a:t>
                </a:r>
                <a:r>
                  <a:rPr lang="en-US" sz="2800" dirty="0" err="1"/>
                  <a:t>kvantlar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to'lqin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uzunliklari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energiyalari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ortishi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bilan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kamayib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boradi</a:t>
                </a:r>
                <a:r>
                  <a:rPr lang="en-US" sz="2800" dirty="0"/>
                  <a:t>: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𝒉𝒄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  <a:p>
                <a:pPr marL="0" indent="0">
                  <a:buNone/>
                </a:pPr>
                <a:endParaRPr lang="ru-RU" sz="2800" b="1" dirty="0"/>
              </a:p>
              <a:p>
                <a:r>
                  <a:rPr lang="en-US" sz="2800" dirty="0"/>
                  <a:t>Gamma </a:t>
                </a:r>
                <a:r>
                  <a:rPr lang="en-US" sz="2800" dirty="0" err="1"/>
                  <a:t>nurlar</a:t>
                </a:r>
                <a:r>
                  <a:rPr lang="en-US" sz="2800" dirty="0"/>
                  <a:t>  </a:t>
                </a:r>
                <a:r>
                  <a:rPr lang="en-US" sz="2800" dirty="0" err="1"/>
                  <a:t>to‘lqin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uzunliklari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𝟏𝟏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 err="1"/>
                  <a:t>sm</a:t>
                </a:r>
                <a:r>
                  <a:rPr lang="en-US" sz="2800" dirty="0"/>
                  <a:t> dan </a:t>
                </a:r>
                <a:r>
                  <a:rPr lang="en-US" sz="2800" dirty="0" err="1"/>
                  <a:t>oshmaydi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bu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esa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atomlararo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masofa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sm</a:t>
                </a:r>
                <a:r>
                  <a:rPr lang="en-US" sz="2800" dirty="0"/>
                  <a:t> dan </a:t>
                </a:r>
                <a:r>
                  <a:rPr lang="en-US" sz="2800" dirty="0" err="1"/>
                  <a:t>ming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marotabalar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kichik</a:t>
                </a:r>
                <a:endParaRPr lang="ru-RU" sz="2800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26C63A-8F13-4C0D-BCF3-64ACAAEC3E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8926" y="744148"/>
                <a:ext cx="8915400" cy="3777622"/>
              </a:xfrm>
              <a:blipFill>
                <a:blip r:embed="rId2"/>
                <a:stretch>
                  <a:fillRect l="-684" t="-24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6715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2C938-0FE1-4762-8EB7-688CFCB4F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592925" y="-612742"/>
            <a:ext cx="8911687" cy="942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26C63A-8F13-4C0D-BCF3-64ACAAEC3E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34540" y="1213020"/>
                <a:ext cx="8592820" cy="4120979"/>
              </a:xfrm>
            </p:spPr>
            <p:txBody>
              <a:bodyPr>
                <a:noAutofit/>
              </a:bodyPr>
              <a:lstStyle/>
              <a:p>
                <a:r>
                  <a:rPr lang="en-US" sz="2000" dirty="0" err="1"/>
                  <a:t>Muhit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ta'sirlashuvni</a:t>
                </a:r>
                <a:r>
                  <a:rPr lang="en-US" sz="2000" dirty="0"/>
                  <a:t> gamma-</a:t>
                </a:r>
                <a:r>
                  <a:rPr lang="en-US" sz="2000" dirty="0" err="1"/>
                  <a:t>kvantlar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elektromagnit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ta'sirlashuviga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koʻra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amalga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oshiradi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Ta'sirlashuv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jarayonida</a:t>
                </a:r>
                <a:r>
                  <a:rPr lang="en-US" sz="2000" dirty="0"/>
                  <a:t> gamma </a:t>
                </a:r>
                <a:r>
                  <a:rPr lang="en-US" sz="2000" dirty="0" err="1"/>
                  <a:t>kvant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yo'nalishini</a:t>
                </a:r>
                <a:r>
                  <a:rPr lang="en-US" sz="2000" dirty="0"/>
                  <a:t> </a:t>
                </a:r>
                <a:r>
                  <a:rPr lang="en-US" sz="2000" b="1" dirty="0" err="1"/>
                  <a:t>o'zgartirishi</a:t>
                </a:r>
                <a:r>
                  <a:rPr lang="en-US" sz="2000" b="1" dirty="0"/>
                  <a:t> - </a:t>
                </a:r>
                <a:r>
                  <a:rPr lang="en-US" sz="2000" b="1" dirty="0" err="1"/>
                  <a:t>sochilishi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yutilishi</a:t>
                </a:r>
                <a:r>
                  <a:rPr lang="en-US" sz="2000" b="1" dirty="0"/>
                  <a:t>, </a:t>
                </a:r>
                <a:r>
                  <a:rPr lang="en-US" sz="2000" b="1" dirty="0" err="1"/>
                  <a:t>zarra-antizarra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juftini</a:t>
                </a:r>
                <a:r>
                  <a:rPr lang="en-US" sz="2000" b="1" dirty="0"/>
                  <a:t> </a:t>
                </a:r>
                <a:r>
                  <a:rPr lang="en-US" sz="2000" dirty="0" err="1"/>
                  <a:t>hosil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qilishi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mumkin.Gamma-kvantlar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zaryadsiz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bo'lgani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uzoq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masofadan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ta'sir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etuvchi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kulon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kuchi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ta'siriga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ko‘satmaydi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massaga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boʻlmagani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doimo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yorug'lik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tezligi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harakatlanadi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sekinlashmaydi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to'lqin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uzunliklari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atomlararo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masofadan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ru-RU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marotabalar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kichik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bo'lgani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sababli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juda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to'qnashadi.Zaryadli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zarralardan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farqli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o'laroq</a:t>
                </a:r>
                <a:r>
                  <a:rPr lang="en-US" sz="2000" dirty="0"/>
                  <a:t> gamma </a:t>
                </a:r>
                <a:r>
                  <a:rPr lang="en-US" sz="2000" dirty="0" err="1"/>
                  <a:t>kvantlar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muhitda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o'z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energiyalarini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kamaytirsa</a:t>
                </a:r>
                <a:r>
                  <a:rPr lang="en-US" sz="2000" dirty="0"/>
                  <a:t> ham </a:t>
                </a:r>
                <a:r>
                  <a:rPr lang="en-US" sz="2000" dirty="0" err="1"/>
                  <a:t>tezligini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oʻzgartirmaydi</a:t>
                </a:r>
                <a:r>
                  <a:rPr lang="en-US" sz="2000" dirty="0"/>
                  <a:t>, gamma </a:t>
                </a:r>
                <a:r>
                  <a:rPr lang="en-US" sz="2000" dirty="0" err="1"/>
                  <a:t>kvantlar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muhitda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yugurish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masofasi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tushunchasini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ishlatib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boʻlmaydi</a:t>
                </a:r>
                <a:r>
                  <a:rPr lang="en-US" sz="2000" dirty="0"/>
                  <a:t>, gamma </a:t>
                </a:r>
                <a:r>
                  <a:rPr lang="en-US" sz="2000" dirty="0" err="1"/>
                  <a:t>kvantlar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oqimi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intensivligi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muhit</a:t>
                </a:r>
                <a:r>
                  <a:rPr lang="en-US" sz="2000" dirty="0"/>
                  <a:t> atom </a:t>
                </a:r>
                <a:r>
                  <a:rPr lang="en-US" sz="2000" dirty="0" err="1"/>
                  <a:t>elektron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yadrolari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ta'sirlashuvida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kamayib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boradi</a:t>
                </a:r>
                <a:r>
                  <a:rPr lang="en-US" sz="2000" dirty="0"/>
                  <a:t>.</a:t>
                </a:r>
                <a:endParaRPr lang="ru-RU" sz="2000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26C63A-8F13-4C0D-BCF3-64ACAAEC3E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34540" y="1213020"/>
                <a:ext cx="8592820" cy="4120979"/>
              </a:xfrm>
              <a:blipFill>
                <a:blip r:embed="rId2"/>
                <a:stretch>
                  <a:fillRect l="-710" t="-888" r="-710" b="-8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4078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0C7FA0-A90D-4DFE-B7AA-1F573011E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-1459148"/>
            <a:ext cx="8911687" cy="1371600"/>
          </a:xfrm>
        </p:spPr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188C428-93C0-44B4-9437-70BABC0FBD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88821" y="499353"/>
                <a:ext cx="8915400" cy="3777622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sz="9600" dirty="0" err="1">
                    <a:latin typeface="+mj-lt"/>
                  </a:rPr>
                  <a:t>Monoxromatik</a:t>
                </a:r>
                <a:r>
                  <a:rPr lang="en-US" sz="9600" dirty="0">
                    <a:latin typeface="+mj-lt"/>
                  </a:rPr>
                  <a:t> gamma </a:t>
                </a:r>
                <a:r>
                  <a:rPr lang="en-US" sz="9600" dirty="0" err="1">
                    <a:latin typeface="+mj-lt"/>
                  </a:rPr>
                  <a:t>kvantlar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oqimining</a:t>
                </a:r>
                <a:r>
                  <a:rPr lang="en-US" sz="9600" dirty="0">
                    <a:latin typeface="+mj-lt"/>
                  </a:rPr>
                  <a:t> 1 </a:t>
                </a:r>
                <a:r>
                  <a:rPr lang="en-US" sz="9600" dirty="0" err="1">
                    <a:latin typeface="+mj-lt"/>
                  </a:rPr>
                  <a:t>sekundda</a:t>
                </a:r>
                <a:r>
                  <a:rPr lang="en-US" sz="9600" dirty="0">
                    <a:latin typeface="+mj-lt"/>
                  </a:rPr>
                  <a:t> 1 sm² </a:t>
                </a:r>
                <a:r>
                  <a:rPr lang="en-US" sz="9600" dirty="0" err="1">
                    <a:latin typeface="+mj-lt"/>
                  </a:rPr>
                  <a:t>yuzadan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o'tayotgan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intensivligi</a:t>
                </a:r>
                <a:r>
                  <a:rPr lang="en-US" sz="9600" b="1" dirty="0">
                    <a:latin typeface="+mj-lt"/>
                  </a:rPr>
                  <a:t> I, dx </a:t>
                </a:r>
                <a:r>
                  <a:rPr lang="en-US" sz="9600" dirty="0" err="1">
                    <a:latin typeface="+mj-lt"/>
                  </a:rPr>
                  <a:t>qalinlikdan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o'tganda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kamayishi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b="1" dirty="0" err="1">
                    <a:latin typeface="+mj-lt"/>
                  </a:rPr>
                  <a:t>dI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bo'lsin.Bunda</a:t>
                </a:r>
                <a:r>
                  <a:rPr lang="en-US" sz="9600" dirty="0">
                    <a:latin typeface="+mj-lt"/>
                  </a:rPr>
                  <a:t>  </a:t>
                </a:r>
                <a:r>
                  <a:rPr lang="en-US" sz="9600" dirty="0" err="1">
                    <a:latin typeface="+mj-lt"/>
                  </a:rPr>
                  <a:t>dI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kamayishi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b="1" dirty="0" err="1">
                    <a:latin typeface="+mj-lt"/>
                  </a:rPr>
                  <a:t>oqim</a:t>
                </a:r>
                <a:r>
                  <a:rPr lang="en-US" sz="9600" b="1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va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b="1" dirty="0" err="1">
                    <a:latin typeface="+mj-lt"/>
                  </a:rPr>
                  <a:t>qatlam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qalinligiga</a:t>
                </a:r>
                <a:r>
                  <a:rPr lang="en-US" sz="9600" dirty="0">
                    <a:latin typeface="+mj-lt"/>
                  </a:rPr>
                  <a:t> </a:t>
                </a:r>
                <a:r>
                  <a:rPr lang="en-US" sz="9600" dirty="0" err="1">
                    <a:latin typeface="+mj-lt"/>
                  </a:rPr>
                  <a:t>bog’liq</a:t>
                </a:r>
                <a:r>
                  <a:rPr lang="en-US" sz="9600" dirty="0">
                    <a:latin typeface="+mj-lt"/>
                  </a:rPr>
                  <a:t>:            </a:t>
                </a:r>
                <a:endParaRPr lang="uz-Latn-UZ" sz="9600" b="1" i="1" dirty="0">
                  <a:latin typeface="+mj-lt"/>
                </a:endParaRPr>
              </a:p>
              <a:p>
                <a:pPr>
                  <a:spcAft>
                    <a:spcPts val="800"/>
                  </a:spcAft>
                  <a:buNone/>
                </a:pPr>
                <a:r>
                  <a:rPr lang="uz-Latn-UZ" sz="9600" b="1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</a:t>
                </a:r>
                <a14:m>
                  <m:oMath xmlns:m="http://schemas.openxmlformats.org/officeDocument/2006/math">
                    <m:r>
                      <a:rPr lang="uz-Latn-UZ" sz="9600" b="1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𝒅𝑰</m:t>
                    </m:r>
                    <m:r>
                      <a:rPr lang="uz-Latn-UZ" sz="9600" b="1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uz-Latn-UZ" sz="9600" b="1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𝝁</m:t>
                    </m:r>
                    <m:r>
                      <a:rPr lang="uz-Latn-UZ" sz="9600" b="1" i="1" kern="1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𝑰𝒅𝒙</m:t>
                    </m:r>
                  </m:oMath>
                </a14:m>
                <a:endParaRPr lang="ru-RU" sz="9600" b="1" kern="1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uz-Latn-UZ" sz="9600" kern="10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Agar muhit bir jinsli bo‘lsa, </a:t>
                </a:r>
                <a14:m>
                  <m:oMath xmlns:m="http://schemas.openxmlformats.org/officeDocument/2006/math">
                    <m:r>
                      <a:rPr lang="uz-Latn-UZ" sz="9600" i="1" kern="100"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uz-Latn-UZ" sz="9600" kern="10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doimiy bo‘ladi va yuqoridagi ifodani integrallab olamiz</a:t>
                </a:r>
              </a:p>
              <a:p>
                <a:pPr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96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𝑰</m:t>
                      </m:r>
                      <m:r>
                        <a:rPr lang="uz-Latn-UZ" sz="96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9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96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uz-Latn-UZ" sz="96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lang="ru-RU" sz="9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96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uz-Latn-UZ" sz="96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uz-Latn-UZ" sz="96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𝝁</m:t>
                          </m:r>
                          <m:r>
                            <a:rPr lang="uz-Latn-UZ" sz="96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9600" b="1" dirty="0"/>
              </a:p>
              <a:p>
                <a:r>
                  <a:rPr lang="en-US" sz="9600" dirty="0"/>
                  <a:t>Bu </a:t>
                </a:r>
                <a:r>
                  <a:rPr lang="en-US" sz="9600" dirty="0" err="1"/>
                  <a:t>yerd</a:t>
                </a:r>
                <a:r>
                  <a:rPr lang="uz-Latn-UZ" sz="9600" dirty="0"/>
                  <a:t>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9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96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9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9600" dirty="0"/>
                  <a:t> - </a:t>
                </a:r>
                <a:r>
                  <a:rPr lang="en-US" sz="9600" dirty="0" err="1"/>
                  <a:t>boshlang'ich</a:t>
                </a:r>
                <a:r>
                  <a:rPr lang="en-US" sz="9600" dirty="0"/>
                  <a:t> </a:t>
                </a:r>
                <a:r>
                  <a:rPr lang="en-US" sz="9600" dirty="0" err="1"/>
                  <a:t>intensivlik</a:t>
                </a:r>
                <a:r>
                  <a:rPr lang="en-US" sz="9600" dirty="0"/>
                  <a:t>, </a:t>
                </a:r>
                <a14:m>
                  <m:oMath xmlns:m="http://schemas.openxmlformats.org/officeDocument/2006/math">
                    <m:r>
                      <a:rPr lang="uz-Latn-UZ" sz="9600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9600" dirty="0"/>
                  <a:t> – x </a:t>
                </a:r>
                <a:r>
                  <a:rPr lang="en-US" sz="9600" dirty="0" err="1"/>
                  <a:t>qalinlikdagi</a:t>
                </a:r>
                <a:r>
                  <a:rPr lang="en-US" sz="9600" dirty="0"/>
                  <a:t> </a:t>
                </a:r>
                <a:r>
                  <a:rPr lang="en-US" sz="9600" dirty="0" err="1"/>
                  <a:t>muhitdan</a:t>
                </a:r>
                <a:r>
                  <a:rPr lang="en-US" sz="9600" dirty="0"/>
                  <a:t> </a:t>
                </a:r>
                <a:r>
                  <a:rPr lang="en-US" sz="9600" dirty="0" err="1"/>
                  <a:t>o'tgandan</a:t>
                </a:r>
                <a:r>
                  <a:rPr lang="en-US" sz="9600" dirty="0"/>
                  <a:t> </a:t>
                </a:r>
                <a:r>
                  <a:rPr lang="en-US" sz="9600" dirty="0" err="1"/>
                  <a:t>so'nggi</a:t>
                </a:r>
                <a:r>
                  <a:rPr lang="en-US" sz="9600" dirty="0"/>
                  <a:t> </a:t>
                </a:r>
                <a:r>
                  <a:rPr lang="en-US" sz="9600" dirty="0" err="1"/>
                  <a:t>intensivlik</a:t>
                </a:r>
                <a:r>
                  <a:rPr lang="en-US" sz="9600" dirty="0"/>
                  <a:t>, </a:t>
                </a:r>
                <a14:m>
                  <m:oMath xmlns:m="http://schemas.openxmlformats.org/officeDocument/2006/math">
                    <m:r>
                      <a:rPr lang="en-US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n-US" sz="9600" dirty="0"/>
                  <a:t>- </a:t>
                </a:r>
                <a:r>
                  <a:rPr lang="en-US" sz="9600" dirty="0" err="1"/>
                  <a:t>yutilish</a:t>
                </a:r>
                <a:r>
                  <a:rPr lang="en-US" sz="9600" dirty="0"/>
                  <a:t> </a:t>
                </a:r>
                <a:r>
                  <a:rPr lang="en-US" sz="9600" dirty="0" err="1"/>
                  <a:t>yoki</a:t>
                </a:r>
                <a:r>
                  <a:rPr lang="en-US" sz="9600" dirty="0"/>
                  <a:t> </a:t>
                </a:r>
                <a:r>
                  <a:rPr lang="en-US" sz="9600" dirty="0" err="1"/>
                  <a:t>kuchsizlanish</a:t>
                </a:r>
                <a:r>
                  <a:rPr lang="en-US" sz="9600" dirty="0"/>
                  <a:t> </a:t>
                </a:r>
                <a:r>
                  <a:rPr lang="en-US" sz="9600" dirty="0" err="1"/>
                  <a:t>koeffitsienti.Ifodada</a:t>
                </a:r>
                <a:r>
                  <a:rPr lang="en-US" sz="9600" dirty="0"/>
                  <a:t> </a:t>
                </a:r>
                <a:r>
                  <a:rPr lang="en-US" sz="9600" dirty="0" err="1"/>
                  <a:t>darajasidagi</a:t>
                </a:r>
                <a:r>
                  <a:rPr lang="en-US" sz="9600" dirty="0"/>
                  <a:t> </a:t>
                </a:r>
                <a:r>
                  <a:rPr lang="en-US" sz="9600" b="1" dirty="0"/>
                  <a:t>mx</a:t>
                </a:r>
                <a:r>
                  <a:rPr lang="en-US" sz="9600" dirty="0"/>
                  <a:t> - </a:t>
                </a:r>
                <a:r>
                  <a:rPr lang="en-US" sz="9600" dirty="0" err="1"/>
                  <a:t>oʻlchamsiz</a:t>
                </a:r>
                <a:r>
                  <a:rPr lang="en-US" sz="9600" dirty="0"/>
                  <a:t> </a:t>
                </a:r>
                <a:r>
                  <a:rPr lang="en-US" sz="9600" dirty="0" err="1"/>
                  <a:t>bo'lib</a:t>
                </a:r>
                <a:r>
                  <a:rPr lang="en-US" sz="9600" dirty="0"/>
                  <a:t>, gamma </a:t>
                </a:r>
                <a:r>
                  <a:rPr lang="en-US" sz="9600" dirty="0" err="1"/>
                  <a:t>kvantlar</a:t>
                </a:r>
                <a:r>
                  <a:rPr lang="en-US" sz="9600" dirty="0"/>
                  <a:t> </a:t>
                </a:r>
                <a:r>
                  <a:rPr lang="en-US" sz="9600" dirty="0" err="1"/>
                  <a:t>oqimi</a:t>
                </a:r>
                <a:r>
                  <a:rPr lang="en-US" sz="9600" dirty="0"/>
                  <a:t>  </a:t>
                </a:r>
                <a:r>
                  <a:rPr lang="en-US" sz="9600" dirty="0" err="1"/>
                  <a:t>muhit</a:t>
                </a:r>
                <a:r>
                  <a:rPr lang="en-US" sz="9600" dirty="0"/>
                  <a:t> </a:t>
                </a:r>
                <a:r>
                  <a:rPr lang="en-US" sz="9600" dirty="0" err="1"/>
                  <a:t>qatlamlaridan</a:t>
                </a:r>
                <a:r>
                  <a:rPr lang="en-US" sz="9600" dirty="0"/>
                  <a:t> </a:t>
                </a:r>
                <a:r>
                  <a:rPr lang="en-US" sz="9600" dirty="0" err="1"/>
                  <a:t>o’tib</a:t>
                </a:r>
                <a:r>
                  <a:rPr lang="en-US" sz="9600" dirty="0"/>
                  <a:t> </a:t>
                </a:r>
                <a:r>
                  <a:rPr lang="en-US" sz="9600" dirty="0" err="1"/>
                  <a:t>boradigan</a:t>
                </a:r>
                <a:r>
                  <a:rPr lang="en-US" sz="9600" dirty="0"/>
                  <a:t> </a:t>
                </a:r>
                <a:r>
                  <a:rPr lang="en-US" sz="9600" dirty="0" err="1"/>
                  <a:t>intensivliklari</a:t>
                </a:r>
                <a:r>
                  <a:rPr lang="en-US" sz="9600" dirty="0"/>
                  <a:t> </a:t>
                </a:r>
                <a:r>
                  <a:rPr lang="en-US" sz="9600" dirty="0" err="1"/>
                  <a:t>eksponensial</a:t>
                </a:r>
                <a:r>
                  <a:rPr lang="en-US" sz="9600" dirty="0"/>
                  <a:t> </a:t>
                </a:r>
                <a:r>
                  <a:rPr lang="en-US" sz="9600" dirty="0" err="1"/>
                  <a:t>kamayib</a:t>
                </a:r>
                <a:r>
                  <a:rPr lang="en-US" sz="9600" dirty="0"/>
                  <a:t> </a:t>
                </a:r>
                <a:r>
                  <a:rPr lang="en-US" sz="9600" dirty="0" err="1"/>
                  <a:t>boradi</a:t>
                </a:r>
                <a:r>
                  <a:rPr lang="en-US" sz="9600" dirty="0"/>
                  <a:t>. </a:t>
                </a:r>
                <a:r>
                  <a:rPr lang="en-US" sz="9600" dirty="0" err="1"/>
                  <a:t>Muhit</a:t>
                </a:r>
                <a:r>
                  <a:rPr lang="en-US" sz="9600" dirty="0"/>
                  <a:t> </a:t>
                </a:r>
                <a:r>
                  <a:rPr lang="en-US" sz="9600" dirty="0" err="1"/>
                  <a:t>qalinligini</a:t>
                </a:r>
                <a:r>
                  <a:rPr lang="en-US" sz="9600" dirty="0"/>
                  <a:t> </a:t>
                </a:r>
                <a:r>
                  <a:rPr lang="en-US" sz="9600" dirty="0" err="1"/>
                  <a:t>turlicha</a:t>
                </a:r>
                <a:r>
                  <a:rPr lang="en-US" sz="9600" dirty="0"/>
                  <a:t> </a:t>
                </a:r>
                <a:r>
                  <a:rPr lang="en-US" sz="9600" dirty="0" err="1"/>
                  <a:t>ifodalash</a:t>
                </a:r>
                <a:r>
                  <a:rPr lang="en-US" sz="9600" dirty="0"/>
                  <a:t> </a:t>
                </a:r>
                <a:r>
                  <a:rPr lang="en-US" sz="9600" dirty="0" err="1"/>
                  <a:t>mumkin</a:t>
                </a:r>
                <a:r>
                  <a:rPr lang="en-US" sz="9600" dirty="0"/>
                  <a:t>, shunga </a:t>
                </a:r>
                <a:r>
                  <a:rPr lang="en-US" sz="9600" dirty="0" err="1"/>
                  <a:t>ko'ra</a:t>
                </a:r>
                <a:r>
                  <a:rPr lang="en-US" sz="9600" dirty="0"/>
                  <a:t>, u ham </a:t>
                </a:r>
                <a:r>
                  <a:rPr lang="en-US" sz="9600" dirty="0" err="1"/>
                  <a:t>turlicha</a:t>
                </a:r>
                <a:r>
                  <a:rPr lang="en-US" sz="9600" dirty="0"/>
                  <a:t> </a:t>
                </a:r>
                <a:r>
                  <a:rPr lang="en-US" sz="9600" dirty="0" err="1"/>
                  <a:t>ataladi</a:t>
                </a:r>
                <a:r>
                  <a:rPr lang="en-US" sz="9600" dirty="0"/>
                  <a:t>. </a:t>
                </a:r>
                <a:r>
                  <a:rPr lang="ru-RU" sz="9600" dirty="0"/>
                  <a:t>µ </a:t>
                </a:r>
                <a:r>
                  <a:rPr lang="en-US" sz="9600" dirty="0"/>
                  <a:t>sm¹ </a:t>
                </a:r>
                <a:r>
                  <a:rPr lang="en-US" sz="9600" dirty="0" err="1"/>
                  <a:t>uzunlik</a:t>
                </a:r>
                <a:r>
                  <a:rPr lang="en-US" sz="9600" dirty="0"/>
                  <a:t> </a:t>
                </a:r>
                <a:r>
                  <a:rPr lang="en-US" sz="9600" dirty="0" err="1"/>
                  <a:t>birligiga</a:t>
                </a:r>
                <a:r>
                  <a:rPr lang="en-US" sz="9600" dirty="0"/>
                  <a:t> </a:t>
                </a:r>
                <a:r>
                  <a:rPr lang="en-US" sz="9600" dirty="0" err="1"/>
                  <a:t>to'g'ri</a:t>
                </a:r>
                <a:r>
                  <a:rPr lang="en-US" sz="9600" dirty="0"/>
                  <a:t> </a:t>
                </a:r>
                <a:r>
                  <a:rPr lang="en-US" sz="9600" dirty="0" err="1"/>
                  <a:t>kelsa-chiziqli</a:t>
                </a:r>
                <a:r>
                  <a:rPr lang="en-US" sz="9600" dirty="0"/>
                  <a:t>, p </a:t>
                </a:r>
                <a:r>
                  <a:rPr lang="en-US" sz="9600" dirty="0" err="1"/>
                  <a:t>zichlik</a:t>
                </a:r>
                <a:r>
                  <a:rPr lang="en-US" sz="9600" dirty="0"/>
                  <a:t> </a:t>
                </a:r>
                <a:r>
                  <a:rPr lang="en-US" sz="9600" dirty="0" err="1"/>
                  <a:t>birligiga</a:t>
                </a:r>
                <a:r>
                  <a:rPr lang="en-US" sz="9600" dirty="0"/>
                  <a:t> </a:t>
                </a:r>
                <a:r>
                  <a:rPr lang="en-US" sz="9600" dirty="0" err="1"/>
                  <a:t>to'g'ri</a:t>
                </a:r>
                <a:r>
                  <a:rPr lang="en-US" sz="9600" dirty="0"/>
                  <a:t> </a:t>
                </a:r>
                <a:r>
                  <a:rPr lang="en-US" sz="9600" dirty="0" err="1"/>
                  <a:t>kelsa</a:t>
                </a:r>
                <a:r>
                  <a:rPr lang="en-US" sz="9600" dirty="0"/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sz="9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9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num>
                      <m:den>
                        <m:r>
                          <a:rPr lang="uz-Latn-UZ" sz="96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  <m:r>
                      <a:rPr lang="uz-Latn-UZ" sz="9600" b="1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type m:val="skw"/>
                        <m:ctrlPr>
                          <a:rPr lang="uz-Latn-UZ" sz="9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9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smtClean="0">
                                <a:latin typeface="Cambria Math" panose="02040503050406030204" pitchFamily="18" charset="0"/>
                              </a:rPr>
                              <m:t>𝒔𝒎</m:t>
                            </m:r>
                          </m:e>
                          <m:sup>
                            <m:r>
                              <a:rPr lang="uz-Latn-UZ" sz="9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uz-Latn-UZ" sz="9600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den>
                    </m:f>
                    <m:r>
                      <a:rPr lang="uz-Latn-UZ" sz="96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9600" b="1" dirty="0"/>
                  <a:t> </a:t>
                </a:r>
                <a:r>
                  <a:rPr lang="en-US" sz="9600" dirty="0" err="1"/>
                  <a:t>massaviy</a:t>
                </a:r>
                <a:r>
                  <a:rPr lang="en-US" sz="9600" dirty="0"/>
                  <a:t> </a:t>
                </a:r>
                <a:r>
                  <a:rPr lang="en-US" sz="9600" b="1" dirty="0" err="1"/>
                  <a:t>yutilish</a:t>
                </a:r>
                <a:r>
                  <a:rPr lang="en-US" sz="9600" b="1" dirty="0"/>
                  <a:t> </a:t>
                </a:r>
                <a:r>
                  <a:rPr lang="en-US" sz="9600" b="1" dirty="0" err="1"/>
                  <a:t>koeffitsienti</a:t>
                </a:r>
                <a:r>
                  <a:rPr lang="en-US" sz="9600" b="1" dirty="0"/>
                  <a:t> </a:t>
                </a:r>
                <a:r>
                  <a:rPr lang="en-US" sz="9600" dirty="0" err="1"/>
                  <a:t>deyiladi</a:t>
                </a:r>
                <a:r>
                  <a:rPr lang="en-US" sz="9600" dirty="0"/>
                  <a:t>.</a:t>
                </a:r>
              </a:p>
              <a:p>
                <a:endParaRPr lang="en-US" sz="9600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188C428-93C0-44B4-9437-70BABC0FBD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8821" y="499353"/>
                <a:ext cx="8915400" cy="3777622"/>
              </a:xfrm>
              <a:blipFill>
                <a:blip r:embed="rId2"/>
                <a:stretch>
                  <a:fillRect l="-958" r="-1847" b="-637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0718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A1A72-EE5F-4296-B954-9676C6267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325" y="306333"/>
            <a:ext cx="8911687" cy="128089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rial Black" panose="020B0A04020102020204" pitchFamily="34" charset="0"/>
              </a:rPr>
              <a:t>Gamma </a:t>
            </a:r>
            <a:r>
              <a:rPr lang="en-US" sz="3200" dirty="0" err="1">
                <a:latin typeface="Arial Black" panose="020B0A04020102020204" pitchFamily="34" charset="0"/>
              </a:rPr>
              <a:t>nurlarining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latin typeface="Arial Black" panose="020B0A04020102020204" pitchFamily="34" charset="0"/>
              </a:rPr>
              <a:t>moddalar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latin typeface="Arial Black" panose="020B0A04020102020204" pitchFamily="34" charset="0"/>
              </a:rPr>
              <a:t>bilan</a:t>
            </a:r>
            <a:r>
              <a:rPr lang="en-US" sz="3200" dirty="0"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latin typeface="Arial Black" panose="020B0A04020102020204" pitchFamily="34" charset="0"/>
              </a:rPr>
              <a:t>ta’sirlashuvi</a:t>
            </a:r>
            <a:br>
              <a:rPr lang="en-US" dirty="0">
                <a:latin typeface="Arial Black" panose="020B0A04020102020204" pitchFamily="34" charset="0"/>
              </a:rPr>
            </a:br>
            <a:br>
              <a:rPr lang="en-US" dirty="0">
                <a:latin typeface="Arial Black" panose="020B0A04020102020204" pitchFamily="34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2ED784-4F63-4CC5-90FF-DE189B0AC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5612" y="1540189"/>
            <a:ext cx="5345748" cy="501147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dirty="0" err="1">
                <a:latin typeface="Arial Black" panose="020B0A04020102020204" pitchFamily="34" charset="0"/>
              </a:rPr>
              <a:t>Fotoeffekt</a:t>
            </a:r>
            <a:endParaRPr lang="en-US" sz="8000" dirty="0">
              <a:latin typeface="Arial Black" panose="020B0A04020102020204" pitchFamily="34" charset="0"/>
            </a:endParaRPr>
          </a:p>
          <a:p>
            <a:r>
              <a:rPr lang="en-US" sz="7200" dirty="0"/>
              <a:t>Gamma </a:t>
            </a:r>
            <a:r>
              <a:rPr lang="en-US" sz="7200" dirty="0" err="1"/>
              <a:t>kvantlar</a:t>
            </a:r>
            <a:r>
              <a:rPr lang="en-US" sz="7200" dirty="0"/>
              <a:t> </a:t>
            </a:r>
            <a:r>
              <a:rPr lang="en-US" sz="7200" dirty="0" err="1"/>
              <a:t>muhit</a:t>
            </a:r>
            <a:r>
              <a:rPr lang="en-US" sz="7200" dirty="0"/>
              <a:t> </a:t>
            </a:r>
            <a:r>
              <a:rPr lang="en-US" sz="7200" dirty="0" err="1"/>
              <a:t>atomlaridagi</a:t>
            </a:r>
            <a:r>
              <a:rPr lang="en-US" sz="7200" dirty="0"/>
              <a:t> </a:t>
            </a:r>
            <a:r>
              <a:rPr lang="en-US" sz="7200" dirty="0" err="1"/>
              <a:t>bog‘langan</a:t>
            </a:r>
            <a:r>
              <a:rPr lang="en-US" sz="7200" dirty="0"/>
              <a:t> </a:t>
            </a:r>
            <a:r>
              <a:rPr lang="en-US" sz="7200" dirty="0" err="1"/>
              <a:t>elektronlar</a:t>
            </a:r>
            <a:r>
              <a:rPr lang="en-US" sz="7200" dirty="0"/>
              <a:t> </a:t>
            </a:r>
            <a:r>
              <a:rPr lang="en-US" sz="7200" dirty="0" err="1"/>
              <a:t>bilan</a:t>
            </a:r>
            <a:r>
              <a:rPr lang="en-US" sz="7200" dirty="0"/>
              <a:t> </a:t>
            </a:r>
            <a:r>
              <a:rPr lang="en-US" sz="7200" dirty="0" err="1"/>
              <a:t>ta’sirlashganda</a:t>
            </a:r>
            <a:r>
              <a:rPr lang="en-US" sz="7200" dirty="0"/>
              <a:t> </a:t>
            </a:r>
            <a:r>
              <a:rPr lang="en-US" sz="7200" dirty="0" err="1"/>
              <a:t>unga</a:t>
            </a:r>
            <a:r>
              <a:rPr lang="en-US" sz="7200" dirty="0"/>
              <a:t> </a:t>
            </a:r>
            <a:r>
              <a:rPr lang="en-US" sz="7200" dirty="0" err="1"/>
              <a:t>o‘zining</a:t>
            </a:r>
            <a:r>
              <a:rPr lang="en-US" sz="7200" dirty="0"/>
              <a:t> </a:t>
            </a:r>
            <a:r>
              <a:rPr lang="en-US" sz="7200" dirty="0" err="1"/>
              <a:t>hamma</a:t>
            </a:r>
            <a:r>
              <a:rPr lang="en-US" sz="7200" dirty="0"/>
              <a:t> </a:t>
            </a:r>
            <a:r>
              <a:rPr lang="en-US" sz="7200" dirty="0" err="1"/>
              <a:t>energiyasini</a:t>
            </a:r>
            <a:r>
              <a:rPr lang="en-US" sz="7200" dirty="0"/>
              <a:t> </a:t>
            </a:r>
            <a:r>
              <a:rPr lang="en-US" sz="7200" dirty="0" err="1"/>
              <a:t>berib</a:t>
            </a:r>
            <a:r>
              <a:rPr lang="en-US" sz="7200" dirty="0"/>
              <a:t> </a:t>
            </a:r>
            <a:r>
              <a:rPr lang="en-US" sz="7200" dirty="0" err="1"/>
              <a:t>yutilishi</a:t>
            </a:r>
            <a:r>
              <a:rPr lang="en-US" sz="7200" dirty="0"/>
              <a:t> </a:t>
            </a:r>
            <a:r>
              <a:rPr lang="en-US" sz="7200" dirty="0" err="1"/>
              <a:t>va</a:t>
            </a:r>
            <a:r>
              <a:rPr lang="en-US" sz="7200" dirty="0"/>
              <a:t> </a:t>
            </a:r>
            <a:r>
              <a:rPr lang="en-US" sz="7200" dirty="0" err="1"/>
              <a:t>elektronni</a:t>
            </a:r>
            <a:r>
              <a:rPr lang="en-US" sz="7200" dirty="0"/>
              <a:t> </a:t>
            </a:r>
            <a:r>
              <a:rPr lang="en-US" sz="7200" dirty="0" err="1"/>
              <a:t>urib</a:t>
            </a:r>
            <a:r>
              <a:rPr lang="en-US" sz="7200" dirty="0"/>
              <a:t> </a:t>
            </a:r>
            <a:r>
              <a:rPr lang="en-US" sz="7200" dirty="0" err="1"/>
              <a:t>chiqarsa</a:t>
            </a:r>
            <a:r>
              <a:rPr lang="en-US" sz="7200" dirty="0"/>
              <a:t> , </a:t>
            </a:r>
            <a:r>
              <a:rPr lang="en-US" sz="7200" dirty="0" err="1"/>
              <a:t>bu</a:t>
            </a:r>
            <a:r>
              <a:rPr lang="en-US" sz="7200" dirty="0"/>
              <a:t> </a:t>
            </a:r>
            <a:r>
              <a:rPr lang="en-US" sz="7200" dirty="0" err="1"/>
              <a:t>jarayonga</a:t>
            </a:r>
            <a:r>
              <a:rPr lang="en-US" sz="7200" dirty="0"/>
              <a:t> </a:t>
            </a:r>
            <a:r>
              <a:rPr lang="en-US" sz="7200" b="1" dirty="0" err="1"/>
              <a:t>fotoeffekt</a:t>
            </a:r>
            <a:r>
              <a:rPr lang="en-US" sz="7200" dirty="0"/>
              <a:t> deb </a:t>
            </a:r>
            <a:r>
              <a:rPr lang="en-US" sz="7200" dirty="0" err="1"/>
              <a:t>ataladi</a:t>
            </a:r>
            <a:r>
              <a:rPr lang="en-US" sz="7200" b="1" dirty="0"/>
              <a:t>.</a:t>
            </a:r>
            <a:endParaRPr lang="en-US" sz="7200" dirty="0"/>
          </a:p>
          <a:p>
            <a:r>
              <a:rPr lang="en-US" sz="7200" dirty="0" err="1"/>
              <a:t>Foton</a:t>
            </a:r>
            <a:r>
              <a:rPr lang="en-US" sz="7200" dirty="0"/>
              <a:t> </a:t>
            </a:r>
            <a:r>
              <a:rPr lang="en-US" sz="7200" dirty="0" err="1"/>
              <a:t>moddaga</a:t>
            </a:r>
            <a:r>
              <a:rPr lang="en-US" sz="7200" dirty="0"/>
              <a:t> </a:t>
            </a:r>
            <a:r>
              <a:rPr lang="en-US" sz="7200" dirty="0" err="1"/>
              <a:t>uriladi</a:t>
            </a:r>
            <a:r>
              <a:rPr lang="en-US" sz="7200" dirty="0"/>
              <a:t>, agar </a:t>
            </a:r>
            <a:r>
              <a:rPr lang="en-US" sz="7200" dirty="0" err="1"/>
              <a:t>fotonning</a:t>
            </a:r>
            <a:r>
              <a:rPr lang="en-US" sz="7200" dirty="0"/>
              <a:t> </a:t>
            </a:r>
            <a:r>
              <a:rPr lang="en-US" sz="7200" dirty="0" err="1"/>
              <a:t>energiyasi</a:t>
            </a:r>
            <a:r>
              <a:rPr lang="en-US" sz="7200" dirty="0"/>
              <a:t> </a:t>
            </a:r>
            <a:r>
              <a:rPr lang="en-US" sz="7200" dirty="0" err="1"/>
              <a:t>yetarli</a:t>
            </a:r>
            <a:r>
              <a:rPr lang="en-US" sz="7200" dirty="0"/>
              <a:t> </a:t>
            </a:r>
            <a:r>
              <a:rPr lang="en-US" sz="7200" dirty="0" err="1"/>
              <a:t>bo'lsa</a:t>
            </a:r>
            <a:r>
              <a:rPr lang="en-US" sz="7200" dirty="0"/>
              <a:t>, u </a:t>
            </a:r>
            <a:r>
              <a:rPr lang="en-US" sz="7200" dirty="0" err="1"/>
              <a:t>atomdagi</a:t>
            </a:r>
            <a:r>
              <a:rPr lang="en-US" sz="7200" dirty="0"/>
              <a:t> </a:t>
            </a:r>
            <a:r>
              <a:rPr lang="en-US" sz="7200" dirty="0" err="1"/>
              <a:t>elektronni</a:t>
            </a:r>
            <a:r>
              <a:rPr lang="en-US" sz="7200" dirty="0"/>
              <a:t> </a:t>
            </a:r>
            <a:r>
              <a:rPr lang="en-US" sz="7200" dirty="0" err="1"/>
              <a:t>chiqarib</a:t>
            </a:r>
            <a:r>
              <a:rPr lang="en-US" sz="7200" dirty="0"/>
              <a:t> </a:t>
            </a:r>
            <a:r>
              <a:rPr lang="en-US" sz="7200" dirty="0" err="1"/>
              <a:t>yuboradi</a:t>
            </a:r>
            <a:r>
              <a:rPr lang="en-US" sz="7200" dirty="0"/>
              <a:t>. Bu </a:t>
            </a:r>
            <a:r>
              <a:rPr lang="en-US" sz="7200" dirty="0" err="1"/>
              <a:t>chiqarilgan</a:t>
            </a:r>
            <a:r>
              <a:rPr lang="en-US" sz="7200" dirty="0"/>
              <a:t> </a:t>
            </a:r>
            <a:r>
              <a:rPr lang="en-US" sz="7200" dirty="0" err="1"/>
              <a:t>elektron</a:t>
            </a:r>
            <a:r>
              <a:rPr lang="en-US" sz="7200" dirty="0"/>
              <a:t> </a:t>
            </a:r>
            <a:r>
              <a:rPr lang="en-US" sz="7200" b="1" dirty="0" err="1"/>
              <a:t>fotoelektron</a:t>
            </a:r>
            <a:r>
              <a:rPr lang="en-US" sz="7200" b="1" dirty="0"/>
              <a:t> </a:t>
            </a:r>
            <a:r>
              <a:rPr lang="en-US" sz="7200" dirty="0"/>
              <a:t>deb </a:t>
            </a:r>
            <a:r>
              <a:rPr lang="en-US" sz="7200" dirty="0" err="1"/>
              <a:t>ataladi</a:t>
            </a:r>
            <a:r>
              <a:rPr lang="en-US" sz="7200" dirty="0"/>
              <a:t>. </a:t>
            </a:r>
          </a:p>
          <a:p>
            <a:r>
              <a:rPr lang="en-US" sz="7200" dirty="0" err="1"/>
              <a:t>Uning</a:t>
            </a:r>
            <a:r>
              <a:rPr lang="en-US" sz="7200" dirty="0"/>
              <a:t> </a:t>
            </a:r>
            <a:r>
              <a:rPr lang="en-US" sz="7200" dirty="0" err="1"/>
              <a:t>asosiy</a:t>
            </a:r>
            <a:r>
              <a:rPr lang="en-US" sz="7200" dirty="0"/>
              <a:t> </a:t>
            </a:r>
            <a:r>
              <a:rPr lang="en-US" sz="7200" dirty="0" err="1"/>
              <a:t>sharti</a:t>
            </a:r>
            <a:r>
              <a:rPr lang="en-US" sz="7200" dirty="0"/>
              <a:t>: </a:t>
            </a:r>
            <a:r>
              <a:rPr lang="en-US" sz="7200" dirty="0" err="1"/>
              <a:t>Atomning</a:t>
            </a:r>
            <a:r>
              <a:rPr lang="en-US" sz="7200" dirty="0"/>
              <a:t> </a:t>
            </a:r>
            <a:r>
              <a:rPr lang="en-US" sz="7200" dirty="0" err="1"/>
              <a:t>energiyasi</a:t>
            </a:r>
            <a:r>
              <a:rPr lang="en-US" sz="7200" dirty="0"/>
              <a:t> </a:t>
            </a:r>
            <a:r>
              <a:rPr lang="en-US" sz="7200" dirty="0" err="1"/>
              <a:t>elektronning</a:t>
            </a:r>
            <a:r>
              <a:rPr lang="en-US" sz="7200" dirty="0"/>
              <a:t> </a:t>
            </a:r>
            <a:r>
              <a:rPr lang="en-US" sz="7200" dirty="0" err="1"/>
              <a:t>bog'lanish</a:t>
            </a:r>
            <a:r>
              <a:rPr lang="en-US" sz="7200" dirty="0"/>
              <a:t> </a:t>
            </a:r>
            <a:r>
              <a:rPr lang="en-US" sz="7200" dirty="0" err="1"/>
              <a:t>energiyasidan</a:t>
            </a:r>
            <a:r>
              <a:rPr lang="en-US" sz="7200" dirty="0"/>
              <a:t> </a:t>
            </a:r>
            <a:r>
              <a:rPr lang="en-US" sz="7200" dirty="0" err="1"/>
              <a:t>yuqori</a:t>
            </a:r>
            <a:r>
              <a:rPr lang="en-US" sz="7200" dirty="0"/>
              <a:t> </a:t>
            </a:r>
            <a:r>
              <a:rPr lang="en-US" sz="7200" dirty="0" err="1"/>
              <a:t>bo'lishi</a:t>
            </a:r>
            <a:r>
              <a:rPr lang="en-US" sz="7200" dirty="0"/>
              <a:t> </a:t>
            </a:r>
            <a:r>
              <a:rPr lang="en-US" sz="7200" dirty="0" err="1"/>
              <a:t>kerak</a:t>
            </a:r>
            <a:r>
              <a:rPr lang="en-US" sz="7200" dirty="0"/>
              <a:t>.</a:t>
            </a:r>
          </a:p>
          <a:p>
            <a:pPr marL="0" indent="0">
              <a:buNone/>
            </a:pPr>
            <a:endParaRPr lang="en-US" sz="7200" dirty="0"/>
          </a:p>
          <a:p>
            <a:pPr marL="0" indent="0">
              <a:buNone/>
            </a:pPr>
            <a:r>
              <a:rPr lang="en-US" sz="2900" dirty="0"/>
              <a:t>~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P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504376-E465-4EB6-BCCF-3F9291C74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360" y="1920381"/>
            <a:ext cx="4978400" cy="354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80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45DBBA-6062-4E9B-B259-3C7AE4025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3325" y="776510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Arial Black" panose="020B0A04020102020204" pitchFamily="34" charset="0"/>
              </a:rPr>
              <a:t>Kompton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  <a:r>
              <a:rPr lang="en-US" sz="2800" dirty="0" err="1">
                <a:latin typeface="Arial Black" panose="020B0A04020102020204" pitchFamily="34" charset="0"/>
              </a:rPr>
              <a:t>sochilishi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DC3F31-4F4B-4396-A2A0-DDAB3C34E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172" y="1326828"/>
            <a:ext cx="5366068" cy="5246691"/>
          </a:xfrm>
        </p:spPr>
        <p:txBody>
          <a:bodyPr/>
          <a:lstStyle/>
          <a:p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sochilishi-bu</a:t>
            </a:r>
            <a:r>
              <a:rPr lang="en-US" dirty="0"/>
              <a:t> </a:t>
            </a:r>
            <a:r>
              <a:rPr lang="en-US" dirty="0" err="1"/>
              <a:t>yorug'lik</a:t>
            </a:r>
            <a:r>
              <a:rPr lang="en-US" dirty="0"/>
              <a:t>(gamma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) </a:t>
            </a:r>
            <a:r>
              <a:rPr lang="en-US" dirty="0" err="1"/>
              <a:t>modda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to'qnashganda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to'lqin</a:t>
            </a:r>
            <a:r>
              <a:rPr lang="en-US" dirty="0"/>
              <a:t> </a:t>
            </a:r>
            <a:r>
              <a:rPr lang="en-US" dirty="0" err="1"/>
              <a:t>uzunligi</a:t>
            </a:r>
            <a:r>
              <a:rPr lang="en-US" dirty="0"/>
              <a:t> </a:t>
            </a:r>
            <a:r>
              <a:rPr lang="en-US" dirty="0" err="1"/>
              <a:t>o'zgarishini</a:t>
            </a:r>
            <a:r>
              <a:rPr lang="en-US" dirty="0"/>
              <a:t> </a:t>
            </a:r>
            <a:r>
              <a:rPr lang="en-US" dirty="0" err="1"/>
              <a:t>ifodalovchi</a:t>
            </a:r>
            <a:r>
              <a:rPr lang="en-US" dirty="0"/>
              <a:t> </a:t>
            </a:r>
            <a:r>
              <a:rPr lang="en-US" dirty="0" err="1"/>
              <a:t>kvant</a:t>
            </a:r>
            <a:r>
              <a:rPr lang="en-US" dirty="0"/>
              <a:t> </a:t>
            </a:r>
            <a:r>
              <a:rPr lang="en-US" dirty="0" err="1"/>
              <a:t>hodisadir.Bu</a:t>
            </a:r>
            <a:r>
              <a:rPr lang="en-US" dirty="0"/>
              <a:t> </a:t>
            </a:r>
            <a:r>
              <a:rPr lang="en-US" dirty="0" err="1"/>
              <a:t>hodisani</a:t>
            </a:r>
            <a:r>
              <a:rPr lang="en-US" dirty="0"/>
              <a:t> 1923-yida </a:t>
            </a:r>
            <a:r>
              <a:rPr lang="en-US" dirty="0" err="1"/>
              <a:t>amerikalik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Artur </a:t>
            </a:r>
            <a:r>
              <a:rPr lang="en-US" dirty="0" err="1"/>
              <a:t>Xolli</a:t>
            </a:r>
            <a:r>
              <a:rPr lang="en-US" dirty="0"/>
              <a:t> </a:t>
            </a:r>
            <a:r>
              <a:rPr lang="en-US" dirty="0" err="1"/>
              <a:t>Kompton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kashf</a:t>
            </a:r>
            <a:r>
              <a:rPr lang="en-US" dirty="0"/>
              <a:t> </a:t>
            </a:r>
            <a:r>
              <a:rPr lang="en-US" dirty="0" err="1"/>
              <a:t>etilgan</a:t>
            </a:r>
            <a:r>
              <a:rPr lang="en-US" dirty="0"/>
              <a:t>.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erkin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kuchsiz</a:t>
            </a:r>
            <a:r>
              <a:rPr lang="en-US" dirty="0"/>
              <a:t> </a:t>
            </a:r>
            <a:r>
              <a:rPr lang="en-US" dirty="0" err="1"/>
              <a:t>bog'langan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to'qnashganda</a:t>
            </a:r>
            <a:r>
              <a:rPr lang="en-US" dirty="0"/>
              <a:t> </a:t>
            </a:r>
            <a:r>
              <a:rPr lang="en-US" dirty="0" err="1"/>
              <a:t>elektronni</a:t>
            </a:r>
            <a:r>
              <a:rPr lang="en-US" dirty="0"/>
              <a:t> </a:t>
            </a:r>
            <a:r>
              <a:rPr lang="en-US" dirty="0" err="1"/>
              <a:t>urib</a:t>
            </a:r>
            <a:r>
              <a:rPr lang="en-US" dirty="0"/>
              <a:t> </a:t>
            </a:r>
            <a:r>
              <a:rPr lang="en-US" dirty="0" err="1"/>
              <a:t>chiqaradi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o'zi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yo'nalishini</a:t>
            </a:r>
            <a:r>
              <a:rPr lang="en-US" dirty="0"/>
              <a:t> </a:t>
            </a:r>
            <a:r>
              <a:rPr lang="en-US" dirty="0" err="1"/>
              <a:t>o'zgartiradi</a:t>
            </a:r>
            <a:r>
              <a:rPr lang="en-US" dirty="0"/>
              <a:t>. Bu </a:t>
            </a:r>
            <a:r>
              <a:rPr lang="en-US" dirty="0" err="1"/>
              <a:t>jarayonda</a:t>
            </a:r>
            <a:r>
              <a:rPr lang="en-US" dirty="0"/>
              <a:t> </a:t>
            </a:r>
            <a:r>
              <a:rPr lang="en-US" dirty="0" err="1"/>
              <a:t>foton</a:t>
            </a:r>
            <a:r>
              <a:rPr lang="en-US" dirty="0"/>
              <a:t> </a:t>
            </a:r>
            <a:r>
              <a:rPr lang="en-US" dirty="0" err="1"/>
              <a:t>energiyasining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qismini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ketadi</a:t>
            </a:r>
            <a:r>
              <a:rPr lang="en-US" dirty="0"/>
              <a:t>. </a:t>
            </a:r>
            <a:r>
              <a:rPr lang="en-US" dirty="0" err="1"/>
              <a:t>Natijada</a:t>
            </a:r>
            <a:r>
              <a:rPr lang="en-US" dirty="0"/>
              <a:t>, </a:t>
            </a:r>
            <a:r>
              <a:rPr lang="en-US" dirty="0" err="1"/>
              <a:t>chiqayorgan</a:t>
            </a:r>
            <a:r>
              <a:rPr lang="en-US" dirty="0"/>
              <a:t> </a:t>
            </a:r>
            <a:r>
              <a:rPr lang="en-US" dirty="0" err="1"/>
              <a:t>fotonning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kamayadi</a:t>
            </a:r>
            <a:r>
              <a:rPr lang="en-US" dirty="0"/>
              <a:t>,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birga</a:t>
            </a:r>
            <a:r>
              <a:rPr lang="en-US" dirty="0"/>
              <a:t> </a:t>
            </a:r>
            <a:r>
              <a:rPr lang="en-US" dirty="0" err="1"/>
              <a:t>to'lqin</a:t>
            </a:r>
            <a:r>
              <a:rPr lang="en-US" dirty="0"/>
              <a:t> </a:t>
            </a:r>
            <a:r>
              <a:rPr lang="en-US" dirty="0" err="1"/>
              <a:t>uzunligi</a:t>
            </a:r>
            <a:r>
              <a:rPr lang="en-US" dirty="0"/>
              <a:t> ham </a:t>
            </a:r>
            <a:r>
              <a:rPr lang="en-US" dirty="0" err="1"/>
              <a:t>kattalashadi</a:t>
            </a:r>
            <a:r>
              <a:rPr lang="en-US" dirty="0"/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E3C17C-D5B2-49E2-B957-49AD9774F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223" y="1416955"/>
            <a:ext cx="4609737" cy="449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6232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241</TotalTime>
  <Words>872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Cambria Math</vt:lpstr>
      <vt:lpstr>Century Gothic</vt:lpstr>
      <vt:lpstr>Times New Roman</vt:lpstr>
      <vt:lpstr>Wingdings 3</vt:lpstr>
      <vt:lpstr>Легкий дым</vt:lpstr>
      <vt:lpstr>Gamma nurlarining moddalar bilan o‘zaro ta’siri.</vt:lpstr>
      <vt:lpstr>Reja:</vt:lpstr>
      <vt:lpstr>Gamma nurlari kashf qilinishi  </vt:lpstr>
      <vt:lpstr>PowerPoint Presentation</vt:lpstr>
      <vt:lpstr>PowerPoint Presentation</vt:lpstr>
      <vt:lpstr>PowerPoint Presentation</vt:lpstr>
      <vt:lpstr>PowerPoint Presentation</vt:lpstr>
      <vt:lpstr>Gamma nurlarining moddalar bilan ta’sirlashuvi  </vt:lpstr>
      <vt:lpstr>Kompton sochilishi</vt:lpstr>
      <vt:lpstr>Juftlik hosil bo‘lishi</vt:lpstr>
      <vt:lpstr>Xulosa</vt:lpstr>
      <vt:lpstr>Foydalanilgan adabiyotlar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Gamma nurlarining moddalar bilan o‘zaro ta’siri.</dc:title>
  <dc:creator>i7</dc:creator>
  <cp:lastModifiedBy>ruxshona baxodirova</cp:lastModifiedBy>
  <cp:revision>20</cp:revision>
  <dcterms:created xsi:type="dcterms:W3CDTF">2026-03-04T16:00:45Z</dcterms:created>
  <dcterms:modified xsi:type="dcterms:W3CDTF">2026-03-25T20:51:09Z</dcterms:modified>
</cp:coreProperties>
</file>