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59" r:id="rId4"/>
    <p:sldId id="266" r:id="rId5"/>
    <p:sldId id="260" r:id="rId6"/>
    <p:sldId id="261" r:id="rId7"/>
    <p:sldId id="262" r:id="rId8"/>
    <p:sldId id="263" r:id="rId9"/>
    <p:sldId id="268" r:id="rId10"/>
    <p:sldId id="264" r:id="rId11"/>
    <p:sldId id="265" r:id="rId12"/>
    <p:sldId id="267" r:id="rId1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presProps" Target="pres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57"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58"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59"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60"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61"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62"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lang="en-US" altLang="zh-CN"/>
              <a:t>Click to edit Master title style</a:t>
            </a:r>
            <a:endParaRPr lang="en-US" dirty="0"/>
          </a:p>
        </p:txBody>
      </p:sp>
      <p:sp>
        <p:nvSpPr>
          <p:cNvPr id="1048582"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en-US" dirty="0"/>
          </a:p>
        </p:txBody>
      </p:sp>
      <p:sp>
        <p:nvSpPr>
          <p:cNvPr id="1048583"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584" name="Footer Placeholder 4"/>
          <p:cNvSpPr>
            <a:spLocks noGrp="1"/>
          </p:cNvSpPr>
          <p:nvPr>
            <p:ph type="ftr" sz="quarter" idx="11"/>
          </p:nvPr>
        </p:nvSpPr>
        <p:spPr/>
        <p:txBody>
          <a:bodyPr/>
          <a:lstStyle/>
          <a:p>
            <a:endParaRPr lang="zh-CN" altLang="en-US"/>
          </a:p>
        </p:txBody>
      </p:sp>
      <p:sp>
        <p:nvSpPr>
          <p:cNvPr id="1048585"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24" name="Title 1"/>
          <p:cNvSpPr>
            <a:spLocks noGrp="1"/>
          </p:cNvSpPr>
          <p:nvPr>
            <p:ph type="title"/>
          </p:nvPr>
        </p:nvSpPr>
        <p:spPr/>
        <p:txBody>
          <a:bodyPr/>
          <a:lstStyle/>
          <a:p>
            <a:r>
              <a:rPr lang="en-US" altLang="zh-CN"/>
              <a:t>Click to edit Master title style</a:t>
            </a:r>
            <a:endParaRPr lang="en-US" dirty="0"/>
          </a:p>
        </p:txBody>
      </p:sp>
      <p:sp>
        <p:nvSpPr>
          <p:cNvPr id="1048625"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26"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27" name="Footer Placeholder 4"/>
          <p:cNvSpPr>
            <a:spLocks noGrp="1"/>
          </p:cNvSpPr>
          <p:nvPr>
            <p:ph type="ftr" sz="quarter" idx="11"/>
          </p:nvPr>
        </p:nvSpPr>
        <p:spPr/>
        <p:txBody>
          <a:bodyPr/>
          <a:lstStyle/>
          <a:p>
            <a:endParaRPr lang="zh-CN" altLang="en-US"/>
          </a:p>
        </p:txBody>
      </p:sp>
      <p:sp>
        <p:nvSpPr>
          <p:cNvPr id="1048628"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08" name="Vertical Title 1"/>
          <p:cNvSpPr>
            <a:spLocks noGrp="1"/>
          </p:cNvSpPr>
          <p:nvPr>
            <p:ph type="title" orient="vert"/>
          </p:nvPr>
        </p:nvSpPr>
        <p:spPr>
          <a:xfrm>
            <a:off x="6543675" y="365125"/>
            <a:ext cx="1971675" cy="5811838"/>
          </a:xfrm>
        </p:spPr>
        <p:txBody>
          <a:bodyPr vert="eaVert"/>
          <a:lstStyle/>
          <a:p>
            <a:r>
              <a:rPr lang="en-US" altLang="zh-CN"/>
              <a:t>Click to edit Master title style</a:t>
            </a:r>
            <a:endParaRPr lang="en-US" dirty="0"/>
          </a:p>
        </p:txBody>
      </p:sp>
      <p:sp>
        <p:nvSpPr>
          <p:cNvPr id="1048609" name="Vertical Text Placeholder 2"/>
          <p:cNvSpPr>
            <a:spLocks noGrp="1"/>
          </p:cNvSpPr>
          <p:nvPr>
            <p:ph type="body" orient="vert" idx="1"/>
          </p:nvPr>
        </p:nvSpPr>
        <p:spPr>
          <a:xfrm>
            <a:off x="628650" y="365125"/>
            <a:ext cx="5800725" cy="5811838"/>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10"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11" name="Footer Placeholder 4"/>
          <p:cNvSpPr>
            <a:spLocks noGrp="1"/>
          </p:cNvSpPr>
          <p:nvPr>
            <p:ph type="ftr" sz="quarter" idx="11"/>
          </p:nvPr>
        </p:nvSpPr>
        <p:spPr/>
        <p:txBody>
          <a:bodyPr/>
          <a:lstStyle/>
          <a:p>
            <a:endParaRPr lang="zh-CN" altLang="en-US"/>
          </a:p>
        </p:txBody>
      </p:sp>
      <p:sp>
        <p:nvSpPr>
          <p:cNvPr id="1048612"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613" name="Title 1"/>
          <p:cNvSpPr>
            <a:spLocks noGrp="1"/>
          </p:cNvSpPr>
          <p:nvPr>
            <p:ph type="title"/>
          </p:nvPr>
        </p:nvSpPr>
        <p:spPr/>
        <p:txBody>
          <a:bodyPr/>
          <a:lstStyle/>
          <a:p>
            <a:r>
              <a:rPr lang="en-US" altLang="zh-CN"/>
              <a:t>Click to edit Master title style</a:t>
            </a:r>
            <a:endParaRPr lang="en-US" dirty="0"/>
          </a:p>
        </p:txBody>
      </p:sp>
      <p:sp>
        <p:nvSpPr>
          <p:cNvPr id="1048614"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15"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16" name="Footer Placeholder 4"/>
          <p:cNvSpPr>
            <a:spLocks noGrp="1"/>
          </p:cNvSpPr>
          <p:nvPr>
            <p:ph type="ftr" sz="quarter" idx="11"/>
          </p:nvPr>
        </p:nvSpPr>
        <p:spPr/>
        <p:txBody>
          <a:bodyPr/>
          <a:lstStyle/>
          <a:p>
            <a:endParaRPr lang="zh-CN" altLang="en-US"/>
          </a:p>
        </p:txBody>
      </p:sp>
      <p:sp>
        <p:nvSpPr>
          <p:cNvPr id="1048617"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29" name="Title 1"/>
          <p:cNvSpPr>
            <a:spLocks noGrp="1"/>
          </p:cNvSpPr>
          <p:nvPr>
            <p:ph type="title"/>
          </p:nvPr>
        </p:nvSpPr>
        <p:spPr>
          <a:xfrm>
            <a:off x="623888" y="1709739"/>
            <a:ext cx="7886700" cy="2852737"/>
          </a:xfrm>
        </p:spPr>
        <p:txBody>
          <a:bodyPr anchor="b"/>
          <a:lstStyle>
            <a:lvl1pPr>
              <a:defRPr sz="6000"/>
            </a:lvl1pPr>
          </a:lstStyle>
          <a:p>
            <a:r>
              <a:rPr lang="en-US" altLang="zh-CN"/>
              <a:t>Click to edit Master title style</a:t>
            </a:r>
            <a:endParaRPr lang="en-US" dirty="0"/>
          </a:p>
        </p:txBody>
      </p:sp>
      <p:sp>
        <p:nvSpPr>
          <p:cNvPr id="1048630"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styles</a:t>
            </a:r>
          </a:p>
        </p:txBody>
      </p:sp>
      <p:sp>
        <p:nvSpPr>
          <p:cNvPr id="1048631"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32" name="Footer Placeholder 4"/>
          <p:cNvSpPr>
            <a:spLocks noGrp="1"/>
          </p:cNvSpPr>
          <p:nvPr>
            <p:ph type="ftr" sz="quarter" idx="11"/>
          </p:nvPr>
        </p:nvSpPr>
        <p:spPr/>
        <p:txBody>
          <a:bodyPr/>
          <a:lstStyle/>
          <a:p>
            <a:endParaRPr lang="zh-CN" altLang="en-US"/>
          </a:p>
        </p:txBody>
      </p:sp>
      <p:sp>
        <p:nvSpPr>
          <p:cNvPr id="1048633"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34" name="Title 1"/>
          <p:cNvSpPr>
            <a:spLocks noGrp="1"/>
          </p:cNvSpPr>
          <p:nvPr>
            <p:ph type="title"/>
          </p:nvPr>
        </p:nvSpPr>
        <p:spPr/>
        <p:txBody>
          <a:bodyPr/>
          <a:lstStyle/>
          <a:p>
            <a:r>
              <a:rPr lang="en-US" altLang="zh-CN"/>
              <a:t>Click to edit Master title style</a:t>
            </a:r>
            <a:endParaRPr lang="en-US" dirty="0"/>
          </a:p>
        </p:txBody>
      </p:sp>
      <p:sp>
        <p:nvSpPr>
          <p:cNvPr id="1048635" name="Content Placeholder 2"/>
          <p:cNvSpPr>
            <a:spLocks noGrp="1"/>
          </p:cNvSpPr>
          <p:nvPr>
            <p:ph sz="half" idx="1"/>
          </p:nvPr>
        </p:nvSpPr>
        <p:spPr>
          <a:xfrm>
            <a:off x="6286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6" name="Content Placeholder 3"/>
          <p:cNvSpPr>
            <a:spLocks noGrp="1"/>
          </p:cNvSpPr>
          <p:nvPr>
            <p:ph sz="half" idx="2"/>
          </p:nvPr>
        </p:nvSpPr>
        <p:spPr>
          <a:xfrm>
            <a:off x="46291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7" name="Date Placeholder 4"/>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38" name="Footer Placeholder 5"/>
          <p:cNvSpPr>
            <a:spLocks noGrp="1"/>
          </p:cNvSpPr>
          <p:nvPr>
            <p:ph type="ftr" sz="quarter" idx="11"/>
          </p:nvPr>
        </p:nvSpPr>
        <p:spPr/>
        <p:txBody>
          <a:bodyPr/>
          <a:lstStyle/>
          <a:p>
            <a:endParaRPr lang="zh-CN" altLang="en-US"/>
          </a:p>
        </p:txBody>
      </p:sp>
      <p:sp>
        <p:nvSpPr>
          <p:cNvPr id="1048639"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40" name="Title 1"/>
          <p:cNvSpPr>
            <a:spLocks noGrp="1"/>
          </p:cNvSpPr>
          <p:nvPr>
            <p:ph type="title"/>
          </p:nvPr>
        </p:nvSpPr>
        <p:spPr>
          <a:xfrm>
            <a:off x="629841" y="365126"/>
            <a:ext cx="7886700" cy="1325563"/>
          </a:xfrm>
        </p:spPr>
        <p:txBody>
          <a:bodyPr/>
          <a:lstStyle/>
          <a:p>
            <a:r>
              <a:rPr lang="en-US" altLang="zh-CN"/>
              <a:t>Click to edit Master title style</a:t>
            </a:r>
            <a:endParaRPr lang="en-US" dirty="0"/>
          </a:p>
        </p:txBody>
      </p:sp>
      <p:sp>
        <p:nvSpPr>
          <p:cNvPr id="1048641"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42" name="Content Placeholder 3"/>
          <p:cNvSpPr>
            <a:spLocks noGrp="1"/>
          </p:cNvSpPr>
          <p:nvPr>
            <p:ph sz="half" idx="2"/>
          </p:nvPr>
        </p:nvSpPr>
        <p:spPr>
          <a:xfrm>
            <a:off x="629842" y="2505075"/>
            <a:ext cx="3868340"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43"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44" name="Content Placeholder 5"/>
          <p:cNvSpPr>
            <a:spLocks noGrp="1"/>
          </p:cNvSpPr>
          <p:nvPr>
            <p:ph sz="quarter" idx="4"/>
          </p:nvPr>
        </p:nvSpPr>
        <p:spPr>
          <a:xfrm>
            <a:off x="4629150" y="2505075"/>
            <a:ext cx="3887391"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45" name="Date Placeholder 6"/>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46" name="Footer Placeholder 7"/>
          <p:cNvSpPr>
            <a:spLocks noGrp="1"/>
          </p:cNvSpPr>
          <p:nvPr>
            <p:ph type="ftr" sz="quarter" idx="11"/>
          </p:nvPr>
        </p:nvSpPr>
        <p:spPr/>
        <p:txBody>
          <a:bodyPr/>
          <a:lstStyle/>
          <a:p>
            <a:endParaRPr lang="zh-CN" altLang="en-US"/>
          </a:p>
        </p:txBody>
      </p:sp>
      <p:sp>
        <p:nvSpPr>
          <p:cNvPr id="1048647" name="Slide Number Placeholder 8"/>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04" name="Title 1"/>
          <p:cNvSpPr>
            <a:spLocks noGrp="1"/>
          </p:cNvSpPr>
          <p:nvPr>
            <p:ph type="title"/>
          </p:nvPr>
        </p:nvSpPr>
        <p:spPr/>
        <p:txBody>
          <a:bodyPr/>
          <a:lstStyle/>
          <a:p>
            <a:r>
              <a:rPr lang="en-US" altLang="zh-CN"/>
              <a:t>Click to edit Master title style</a:t>
            </a:r>
            <a:endParaRPr lang="en-US" dirty="0"/>
          </a:p>
        </p:txBody>
      </p:sp>
      <p:sp>
        <p:nvSpPr>
          <p:cNvPr id="1048605" name="Date Placeholder 2"/>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06" name="Footer Placeholder 3"/>
          <p:cNvSpPr>
            <a:spLocks noGrp="1"/>
          </p:cNvSpPr>
          <p:nvPr>
            <p:ph type="ftr" sz="quarter" idx="11"/>
          </p:nvPr>
        </p:nvSpPr>
        <p:spPr/>
        <p:txBody>
          <a:bodyPr/>
          <a:lstStyle/>
          <a:p>
            <a:endParaRPr lang="zh-CN" altLang="en-US"/>
          </a:p>
        </p:txBody>
      </p:sp>
      <p:sp>
        <p:nvSpPr>
          <p:cNvPr id="1048607" name="Slide Number Placeholder 4"/>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48" name="Date Placeholder 1"/>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49" name="Footer Placeholder 2"/>
          <p:cNvSpPr>
            <a:spLocks noGrp="1"/>
          </p:cNvSpPr>
          <p:nvPr>
            <p:ph type="ftr" sz="quarter" idx="11"/>
          </p:nvPr>
        </p:nvSpPr>
        <p:spPr/>
        <p:txBody>
          <a:bodyPr/>
          <a:lstStyle/>
          <a:p>
            <a:endParaRPr lang="zh-CN" altLang="en-US"/>
          </a:p>
        </p:txBody>
      </p:sp>
      <p:sp>
        <p:nvSpPr>
          <p:cNvPr id="1048650" name="Slide Number Placeholder 3"/>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51"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652"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53"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654" name="Date Placeholder 4"/>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55" name="Footer Placeholder 5"/>
          <p:cNvSpPr>
            <a:spLocks noGrp="1"/>
          </p:cNvSpPr>
          <p:nvPr>
            <p:ph type="ftr" sz="quarter" idx="11"/>
          </p:nvPr>
        </p:nvSpPr>
        <p:spPr/>
        <p:txBody>
          <a:bodyPr/>
          <a:lstStyle/>
          <a:p>
            <a:endParaRPr lang="zh-CN" altLang="en-US"/>
          </a:p>
        </p:txBody>
      </p:sp>
      <p:sp>
        <p:nvSpPr>
          <p:cNvPr id="1048656"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18"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619"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en-US" dirty="0"/>
          </a:p>
        </p:txBody>
      </p:sp>
      <p:sp>
        <p:nvSpPr>
          <p:cNvPr id="1048620"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621" name="Date Placeholder 4"/>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22" name="Footer Placeholder 5"/>
          <p:cNvSpPr>
            <a:spLocks noGrp="1"/>
          </p:cNvSpPr>
          <p:nvPr>
            <p:ph type="ftr" sz="quarter" idx="11"/>
          </p:nvPr>
        </p:nvSpPr>
        <p:spPr/>
        <p:txBody>
          <a:bodyPr/>
          <a:lstStyle/>
          <a:p>
            <a:endParaRPr lang="zh-CN" altLang="en-US"/>
          </a:p>
        </p:txBody>
      </p:sp>
      <p:sp>
        <p:nvSpPr>
          <p:cNvPr id="1048623"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ltLang="zh-CN"/>
              <a:t>Click to edit Master title style</a:t>
            </a:r>
            <a:endParaRPr lang="en-US" dirty="0"/>
          </a:p>
        </p:txBody>
      </p:sp>
      <p:sp>
        <p:nvSpPr>
          <p:cNvPr id="104857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578"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C1078-46ED-40F9-8930-935BAD7C2B02}" type="datetimeFigureOut">
              <a:rPr lang="zh-CN" altLang="en-US" smtClean="0"/>
              <a:t>2026/3/9</a:t>
            </a:fld>
            <a:endParaRPr lang="zh-CN" altLang="en-US"/>
          </a:p>
        </p:txBody>
      </p:sp>
      <p:sp>
        <p:nvSpPr>
          <p:cNvPr id="1048579"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52ADC-5BFA-4FBD-BEE2-16096B7F41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6" name="Title 1"/>
          <p:cNvSpPr>
            <a:spLocks noGrp="1"/>
          </p:cNvSpPr>
          <p:nvPr>
            <p:ph type="ctrTitle"/>
          </p:nvPr>
        </p:nvSpPr>
        <p:spPr>
          <a:xfrm>
            <a:off x="0" y="103962"/>
            <a:ext cx="8996349" cy="1841805"/>
          </a:xfrm>
          <a:solidFill>
            <a:srgbClr val="FFFFFF"/>
          </a:solidFill>
        </p:spPr>
        <p:txBody>
          <a:bodyPr>
            <a:normAutofit/>
          </a:bodyPr>
          <a:lstStyle/>
          <a:p>
            <a:r>
              <a:rPr lang="en-US" altLang="uz" sz="4000" b="1" i="1" u="sng" dirty="0">
                <a:solidFill>
                  <a:srgbClr val="BF0000"/>
                </a:solidFill>
                <a:effectLst>
                  <a:outerShdw blurRad="38100" dist="38100" dir="2700000" algn="br" rotWithShape="0">
                    <a:srgbClr val="000000"/>
                  </a:outerShdw>
                </a:effectLst>
              </a:rPr>
              <a:t>Mavzu: O</a:t>
            </a:r>
            <a:r>
              <a:rPr lang="uz" altLang="uz" sz="4000" b="1" i="1" u="sng" dirty="0">
                <a:solidFill>
                  <a:srgbClr val="BF0000"/>
                </a:solidFill>
                <a:effectLst>
                  <a:outerShdw blurRad="38100" dist="38100" dir="2700000" algn="br" rotWithShape="0">
                    <a:srgbClr val="000000"/>
                  </a:outerShdw>
                </a:effectLst>
              </a:rPr>
              <a:t>‘</a:t>
            </a:r>
            <a:r>
              <a:rPr lang="en-US" altLang="uz" sz="4000" b="1" i="1" u="sng" dirty="0">
                <a:solidFill>
                  <a:srgbClr val="BF0000"/>
                </a:solidFill>
                <a:effectLst>
                  <a:outerShdw blurRad="38100" dist="38100" dir="2700000" algn="br" rotWithShape="0">
                    <a:srgbClr val="000000"/>
                  </a:outerShdw>
                </a:effectLst>
              </a:rPr>
              <a:t>zbekiston hududida ilk davlatchilik munosabatlarining shakllanishi</a:t>
            </a:r>
            <a:endParaRPr lang="en-US" altLang="zh-CN" sz="4000" b="1" i="1" u="sng" dirty="0">
              <a:solidFill>
                <a:srgbClr val="BF0000"/>
              </a:solidFill>
              <a:effectLst>
                <a:outerShdw blurRad="38100" dist="38100" dir="2700000" algn="br" rotWithShape="0">
                  <a:srgbClr val="000000"/>
                </a:outerShdw>
              </a:effectLst>
            </a:endParaRPr>
          </a:p>
        </p:txBody>
      </p:sp>
      <p:sp>
        <p:nvSpPr>
          <p:cNvPr id="1048597" name="Subtitle 2"/>
          <p:cNvSpPr>
            <a:spLocks noGrp="1"/>
          </p:cNvSpPr>
          <p:nvPr>
            <p:ph type="subTitle" idx="1"/>
          </p:nvPr>
        </p:nvSpPr>
        <p:spPr>
          <a:xfrm>
            <a:off x="248650" y="2251773"/>
            <a:ext cx="8646700" cy="3821624"/>
          </a:xfrm>
        </p:spPr>
        <p:txBody>
          <a:bodyPr>
            <a:normAutofit fontScale="91667" lnSpcReduction="20000"/>
          </a:bodyPr>
          <a:lstStyle/>
          <a:p>
            <a:pPr algn="l"/>
            <a:r>
              <a:rPr lang="en-US" altLang="uz"/>
              <a:t>                                        </a:t>
            </a:r>
            <a:r>
              <a:rPr lang="en-US" altLang="uz" sz="3200" b="1" i="1"/>
              <a:t>             Reja :</a:t>
            </a:r>
            <a:endParaRPr lang="en-US" altLang="zh-CN" sz="3200" b="1" i="1"/>
          </a:p>
          <a:p>
            <a:pPr algn="l"/>
            <a:endParaRPr lang="en-US" altLang="zh-CN" sz="3200" b="1" i="1"/>
          </a:p>
          <a:p>
            <a:pPr algn="l"/>
            <a:r>
              <a:rPr lang="en-US" altLang="uz" sz="3200" b="1" i="1"/>
              <a:t> 1. O’zbekiston hududidagi qadimgi davlatlar rivojlaniishini davrlarga bo’lish va qadimgi davlatlar tipologiyasi.</a:t>
            </a:r>
            <a:endParaRPr lang="en-US" altLang="zh-CN" sz="3200" b="1" i="1"/>
          </a:p>
          <a:p>
            <a:pPr algn="l"/>
            <a:r>
              <a:rPr lang="en-US" altLang="uz" sz="3200" b="1" i="1"/>
              <a:t> 2. Qadimgi Baqtriya, Xorazm va So’g’diyona davlatlari</a:t>
            </a:r>
            <a:endParaRPr lang="en-US" altLang="zh-CN" sz="3200" b="1" i="1"/>
          </a:p>
          <a:p>
            <a:pPr algn="l"/>
            <a:r>
              <a:rPr lang="en-US" altLang="uz" sz="3200" b="1" i="1"/>
              <a:t> 3. Ahamoniylar, Aleksandr Makedonskiy va yunon-baqtriya davlatlari va ularning boshqaruv asoslari</a:t>
            </a:r>
            <a:endParaRPr lang="en-US" altLang="zh-CN" sz="3200" b="1" i="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4" name="Tagsarlavha 1048593"/>
          <p:cNvSpPr>
            <a:spLocks noGrp="1"/>
          </p:cNvSpPr>
          <p:nvPr>
            <p:ph type="subTitle" idx="1"/>
          </p:nvPr>
        </p:nvSpPr>
        <p:spPr>
          <a:xfrm>
            <a:off x="130743" y="219266"/>
            <a:ext cx="8736390" cy="2808516"/>
          </a:xfrm>
          <a:solidFill>
            <a:srgbClr val="FFFFFF"/>
          </a:solidFill>
          <a:ln w="63500">
            <a:solidFill>
              <a:srgbClr val="002060"/>
            </a:solidFill>
            <a:prstDash val="solid"/>
          </a:ln>
        </p:spPr>
        <p:txBody>
          <a:bodyPr>
            <a:normAutofit/>
          </a:bodyPr>
          <a:lstStyle/>
          <a:p>
            <a:r>
              <a:rPr lang="en-US" altLang="uz" b="1" i="1"/>
              <a:t>Oltinchi davr – yangi eraning I asri boshi –yangi eraning III asri birinchi yarmi – antik davrda mahalliy davlatchilikning ravnaq topishi. O’zbekiston janubining konfederativ Yuyechji davlati asosida paydo bo’lgan qudratli Kushon imperiyasi tarkibiga kirishi. Xorazmda Afrig’iylar sulolasining hokimyat tepasiga kelishi, bu yerda sulolaviy boshqaruvning an’anaviyligi.Bu, jumladan,davlat ramzi bo’lgan tanganing orqa tomonida otliq suvoriy tasviri berilishida ifodalangan.</a:t>
            </a:r>
            <a:endParaRPr lang="uz-UZ-#Latn" b="1" i="1"/>
          </a:p>
        </p:txBody>
      </p:sp>
      <p:pic>
        <p:nvPicPr>
          <p:cNvPr id="2097157" name="Rasm 2097156"/>
          <p:cNvPicPr>
            <a:picLocks/>
          </p:cNvPicPr>
          <p:nvPr/>
        </p:nvPicPr>
        <p:blipFill>
          <a:blip r:embed="rId3"/>
          <a:stretch>
            <a:fillRect/>
          </a:stretch>
        </p:blipFill>
        <p:spPr>
          <a:xfrm>
            <a:off x="314081" y="3195087"/>
            <a:ext cx="8515836" cy="339173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0" name="Tagsarlavha 1048589"/>
          <p:cNvSpPr>
            <a:spLocks noGrp="1"/>
          </p:cNvSpPr>
          <p:nvPr>
            <p:ph type="subTitle" idx="1"/>
          </p:nvPr>
        </p:nvSpPr>
        <p:spPr>
          <a:xfrm>
            <a:off x="153429" y="1374622"/>
            <a:ext cx="3944654" cy="4960725"/>
          </a:xfrm>
        </p:spPr>
        <p:txBody>
          <a:bodyPr>
            <a:normAutofit lnSpcReduction="20000"/>
          </a:bodyPr>
          <a:lstStyle/>
          <a:p>
            <a:r>
              <a:rPr lang="en-US" altLang="uz" sz="2000" b="1" i="1"/>
              <a:t>1.Davlat tipi – podsholik. Boshqaruv shakli – mutloq monarxiya. O’zbekistonning qadimgi tarixida u bunday tipdagi va boshqaruv shaklidagi davlat tarkibiga kirgan bir necha davrlar bo’lgan.Mil.avv 539 yildan boshlab mil.avv. 330 yilgacha Ikki daryo oralig’idagi deyarli butun xudud,Farg’ona va Chochdan tashqari,Ahamoniylar sulolasidan bo’lgan Eron shohlari hukmronligiga bo’ysungan Xorazm,So’g’d,Baqtriya, shuningdek saklar muayyan ma’muriy birliklar-satrapliklarni tashkil etgan</a:t>
            </a:r>
            <a:endParaRPr lang="uz-UZ-#Latn" sz="2000" b="1" i="1"/>
          </a:p>
        </p:txBody>
      </p:sp>
      <p:sp>
        <p:nvSpPr>
          <p:cNvPr id="1048591" name="Yozuv 1048590"/>
          <p:cNvSpPr txBox="1"/>
          <p:nvPr/>
        </p:nvSpPr>
        <p:spPr>
          <a:xfrm>
            <a:off x="4571999" y="1374622"/>
            <a:ext cx="4152606" cy="4663440"/>
          </a:xfrm>
          <a:prstGeom prst="rect">
            <a:avLst/>
          </a:prstGeom>
        </p:spPr>
        <p:txBody>
          <a:bodyPr wrap="square" rtlCol="0">
            <a:spAutoFit/>
          </a:bodyPr>
          <a:lstStyle/>
          <a:p>
            <a:r>
              <a:rPr lang="en-US" altLang="uz" sz="2000" b="1" i="1">
                <a:solidFill>
                  <a:srgbClr val="000000"/>
                </a:solidFill>
              </a:rPr>
              <a:t>2. Davlat tipi – konfederativ podsholik.Boshqaruv shakli –cheklangan monarxiya. Davlatlarning ushbu tipiga Qang’ va Yuyechji davlatlarini yoki Katta yuyechji davlatining kushonlargacha mavjud bo’lgan birinchi davrini kiritish mumkin.Ular qabila boshliqlari yoki o’z tangasini zarb qiluvchi urug’ boshliqlari tomonidan boshqariladigan bir nechta mustaqil o’lkalardan iborat bo’lgan.Qang’ davlati hududida kamida beshta mana shunday o’lka bo’lgan</a:t>
            </a:r>
            <a:endParaRPr lang="uz-UZ-#Latn" sz="2000" b="1" i="1">
              <a:solidFill>
                <a:srgbClr val="000000"/>
              </a:solidFill>
            </a:endParaRPr>
          </a:p>
        </p:txBody>
      </p:sp>
      <p:sp>
        <p:nvSpPr>
          <p:cNvPr id="1048592" name="Yozuv 1048591"/>
          <p:cNvSpPr txBox="1"/>
          <p:nvPr/>
        </p:nvSpPr>
        <p:spPr>
          <a:xfrm>
            <a:off x="153428" y="418997"/>
            <a:ext cx="4000000" cy="574040"/>
          </a:xfrm>
          <a:prstGeom prst="rect">
            <a:avLst/>
          </a:prstGeom>
          <a:solidFill>
            <a:srgbClr val="FFFF00"/>
          </a:solidFill>
        </p:spPr>
        <p:txBody>
          <a:bodyPr wrap="square" rtlCol="0">
            <a:spAutoFit/>
          </a:bodyPr>
          <a:lstStyle/>
          <a:p>
            <a:r>
              <a:rPr lang="en-US" altLang="uz" sz="3200" b="1" i="1">
                <a:solidFill>
                  <a:srgbClr val="BF0000"/>
                </a:solidFill>
                <a:effectLst>
                  <a:outerShdw blurRad="38100" dist="38100" dir="2700000" algn="br" rotWithShape="0">
                    <a:srgbClr val="000000"/>
                  </a:outerShdw>
                </a:effectLst>
              </a:rPr>
              <a:t>Ahamoniylar davlati</a:t>
            </a:r>
            <a:endParaRPr lang="uz-UZ-#Latn" sz="3200" b="1" i="1">
              <a:solidFill>
                <a:srgbClr val="BF0000"/>
              </a:solidFill>
              <a:effectLst>
                <a:outerShdw blurRad="38100" dist="38100" dir="2700000" algn="br" rotWithShape="0">
                  <a:srgbClr val="000000"/>
                </a:outerShdw>
              </a:effectLst>
            </a:endParaRPr>
          </a:p>
        </p:txBody>
      </p:sp>
      <p:sp>
        <p:nvSpPr>
          <p:cNvPr id="1048593" name="Yozuv 1048592"/>
          <p:cNvSpPr txBox="1"/>
          <p:nvPr/>
        </p:nvSpPr>
        <p:spPr>
          <a:xfrm>
            <a:off x="5143999" y="482497"/>
            <a:ext cx="3708584" cy="574040"/>
          </a:xfrm>
          <a:prstGeom prst="rect">
            <a:avLst/>
          </a:prstGeom>
          <a:solidFill>
            <a:srgbClr val="FFC000"/>
          </a:solidFill>
        </p:spPr>
        <p:txBody>
          <a:bodyPr wrap="square" rtlCol="0">
            <a:spAutoFit/>
          </a:bodyPr>
          <a:lstStyle/>
          <a:p>
            <a:r>
              <a:rPr lang="en-US" altLang="uz" sz="3200" b="1" i="1">
                <a:solidFill>
                  <a:srgbClr val="002060"/>
                </a:solidFill>
                <a:effectLst>
                  <a:outerShdw blurRad="38100" dist="38100" dir="2700000" algn="br" rotWithShape="0">
                    <a:srgbClr val="000000"/>
                  </a:outerShdw>
                </a:effectLst>
              </a:rPr>
              <a:t>Qang</a:t>
            </a:r>
            <a:r>
              <a:rPr lang="uz" altLang="uz" sz="3200" b="1" i="1">
                <a:solidFill>
                  <a:srgbClr val="002060"/>
                </a:solidFill>
                <a:effectLst>
                  <a:outerShdw blurRad="38100" dist="38100" dir="2700000" algn="br" rotWithShape="0">
                    <a:srgbClr val="000000"/>
                  </a:outerShdw>
                </a:effectLst>
              </a:rPr>
              <a:t>‘</a:t>
            </a:r>
            <a:r>
              <a:rPr lang="en-US" altLang="uz" sz="3200" b="1" i="1">
                <a:solidFill>
                  <a:srgbClr val="002060"/>
                </a:solidFill>
                <a:effectLst>
                  <a:outerShdw blurRad="38100" dist="38100" dir="2700000" algn="br" rotWithShape="0">
                    <a:srgbClr val="000000"/>
                  </a:outerShdw>
                </a:effectLst>
              </a:rPr>
              <a:t> davlati</a:t>
            </a:r>
            <a:endParaRPr lang="uz-UZ-#Latn" sz="3200" b="1" i="1">
              <a:solidFill>
                <a:srgbClr val="002060"/>
              </a:solidFill>
              <a:effectLst>
                <a:outerShdw blurRad="38100" dist="38100" dir="2700000" algn="br" rotWithShape="0">
                  <a:srgbClr val="000000"/>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88" name="Sarlavha 1048587"/>
          <p:cNvSpPr>
            <a:spLocks noGrp="1"/>
          </p:cNvSpPr>
          <p:nvPr>
            <p:ph type="ctrTitle"/>
          </p:nvPr>
        </p:nvSpPr>
        <p:spPr>
          <a:xfrm>
            <a:off x="685799" y="2103494"/>
            <a:ext cx="7772400" cy="2387600"/>
          </a:xfrm>
        </p:spPr>
        <p:txBody>
          <a:bodyPr/>
          <a:lstStyle/>
          <a:p>
            <a:r>
              <a:rPr lang="en-US" altLang="uz" b="1" i="1" u="sng">
                <a:solidFill>
                  <a:srgbClr val="002060"/>
                </a:solidFill>
                <a:effectLst>
                  <a:outerShdw blurRad="38100" dist="38100" dir="2700000" algn="br" rotWithShape="0">
                    <a:srgbClr val="000000"/>
                  </a:outerShdw>
                </a:effectLst>
              </a:rPr>
              <a:t>E'tiboringiz uchun rahmat!</a:t>
            </a:r>
            <a:endParaRPr lang="uz-UZ-#Latn" b="1" i="1" u="sng">
              <a:solidFill>
                <a:srgbClr val="002060"/>
              </a:solidFill>
              <a:effectLst>
                <a:outerShdw blurRad="38100" dist="38100" dir="2700000" algn="br" rotWithShape="0">
                  <a:srgbClr val="000000"/>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8" name="Tagsarlavha 1048597"/>
          <p:cNvSpPr>
            <a:spLocks noGrp="1"/>
          </p:cNvSpPr>
          <p:nvPr>
            <p:ph type="subTitle" idx="1"/>
          </p:nvPr>
        </p:nvSpPr>
        <p:spPr>
          <a:xfrm>
            <a:off x="180385" y="4295393"/>
            <a:ext cx="8783230" cy="2757535"/>
          </a:xfrm>
        </p:spPr>
        <p:txBody>
          <a:bodyPr>
            <a:normAutofit lnSpcReduction="20000"/>
          </a:bodyPr>
          <a:lstStyle/>
          <a:p>
            <a:r>
              <a:rPr lang="en-US" altLang="uz" b="1" i="1" u="sng"/>
              <a:t>O’rta Osiyodagi ikki daryo oralig’ida qadimgi davrda davlatchilik evolyusiyasining miloddan avvalgi II ming yillikning ikkinchi yarmi,miloddan avvvalgi III asrgachadan – yangi eraning IVasri oralig’idagi vaqtni qamrab olgan bir necha davrlarni ajratib ko’rsatish mumkin.Davlatchilikning ilk shakli qaror topishi O’zbekiston janubida tarqalgan so’nggi bronza davrining o’troq- dehqonchilik madaniyatida yuz berdi.</a:t>
            </a:r>
            <a:endParaRPr lang="uz-UZ-#Latn" b="1" i="1" u="sng"/>
          </a:p>
        </p:txBody>
      </p:sp>
      <p:pic>
        <p:nvPicPr>
          <p:cNvPr id="2097155" name="Rasm 2097154"/>
          <p:cNvPicPr>
            <a:picLocks/>
          </p:cNvPicPr>
          <p:nvPr/>
        </p:nvPicPr>
        <p:blipFill>
          <a:blip r:embed="rId3"/>
          <a:stretch>
            <a:fillRect/>
          </a:stretch>
        </p:blipFill>
        <p:spPr>
          <a:xfrm>
            <a:off x="224929" y="305235"/>
            <a:ext cx="8738685" cy="380450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9" name="Tagsarlavha 1048598"/>
          <p:cNvSpPr>
            <a:spLocks noGrp="1"/>
          </p:cNvSpPr>
          <p:nvPr>
            <p:ph type="subTitle" idx="1"/>
          </p:nvPr>
        </p:nvSpPr>
        <p:spPr>
          <a:xfrm>
            <a:off x="3868869" y="199227"/>
            <a:ext cx="5275131" cy="6459546"/>
          </a:xfrm>
          <a:solidFill>
            <a:srgbClr val="FFFFFF"/>
          </a:solidFill>
        </p:spPr>
        <p:txBody>
          <a:bodyPr>
            <a:normAutofit/>
          </a:bodyPr>
          <a:lstStyle/>
          <a:p>
            <a:r>
              <a:rPr lang="en-US" altLang="uz" b="1" i="1"/>
              <a:t>Uning yakunlanishi O’rta Osiyo hududida yangi eraning III asri birinchi yarmida mavjud bo’lgan Kushon va Parfiya imperiyalari halokati bilan deyarli bir vaqtga to’g’ri keladi.Qang’ davlati taxminan o’sha paytda inqirozga uchraydi. Birinchi davr- miloddan avvalgi II ming yillikning ikkinchi yarmi – O’zbekiston janubida embrional shaklda davlatga o’xshash davlatga o’xshash tuzilasining qaror topishi.Davlatning bunday namunasi Jarqo’tonda o’z kasini topgan deyish mumkin. Ikkinchi davr – miloddan avvalgi I ming yillikning boshi – miloddan avvalgi 539 yil – Baqtriya,So’g’d,Xorazm tarixiy-madaniy viloyatlarining shakllanishi.</a:t>
            </a:r>
            <a:endParaRPr lang="uz-UZ-#Latn" b="1" i="1"/>
          </a:p>
        </p:txBody>
      </p:sp>
      <p:pic>
        <p:nvPicPr>
          <p:cNvPr id="2097154" name="Rasm 2097153"/>
          <p:cNvPicPr>
            <a:picLocks/>
          </p:cNvPicPr>
          <p:nvPr/>
        </p:nvPicPr>
        <p:blipFill>
          <a:blip r:embed="rId3"/>
          <a:stretch>
            <a:fillRect/>
          </a:stretch>
        </p:blipFill>
        <p:spPr>
          <a:xfrm>
            <a:off x="0" y="553541"/>
            <a:ext cx="3718998" cy="575091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86" name="Sarlavha 1048585"/>
          <p:cNvSpPr>
            <a:spLocks noGrp="1"/>
          </p:cNvSpPr>
          <p:nvPr>
            <p:ph type="ctrTitle"/>
          </p:nvPr>
        </p:nvSpPr>
        <p:spPr>
          <a:xfrm>
            <a:off x="332214" y="239597"/>
            <a:ext cx="8573238" cy="1296009"/>
          </a:xfrm>
          <a:solidFill>
            <a:srgbClr val="FFFFFF"/>
          </a:solidFill>
          <a:ln w="63500">
            <a:solidFill>
              <a:srgbClr val="002060"/>
            </a:solidFill>
            <a:prstDash val="solid"/>
          </a:ln>
        </p:spPr>
        <p:txBody>
          <a:bodyPr>
            <a:normAutofit/>
          </a:bodyPr>
          <a:lstStyle/>
          <a:p>
            <a:r>
              <a:rPr lang="en-US" altLang="uz" sz="4000" b="1" i="1" u="sng">
                <a:solidFill>
                  <a:srgbClr val="BF0000"/>
                </a:solidFill>
                <a:effectLst>
                  <a:outerShdw blurRad="38100" dist="38100" dir="2700000" algn="br" rotWithShape="0">
                    <a:srgbClr val="000000"/>
                  </a:outerShdw>
                </a:effectLst>
              </a:rPr>
              <a:t>O</a:t>
            </a:r>
            <a:r>
              <a:rPr lang="uz" altLang="uz" sz="4000" b="1" i="1" u="sng">
                <a:solidFill>
                  <a:srgbClr val="BF0000"/>
                </a:solidFill>
                <a:effectLst>
                  <a:outerShdw blurRad="38100" dist="38100" dir="2700000" algn="br" rotWithShape="0">
                    <a:srgbClr val="000000"/>
                  </a:outerShdw>
                </a:effectLst>
              </a:rPr>
              <a:t>‘</a:t>
            </a:r>
            <a:r>
              <a:rPr lang="en-US" altLang="uz" sz="4000" b="1" i="1" u="sng">
                <a:solidFill>
                  <a:srgbClr val="BF0000"/>
                </a:solidFill>
                <a:effectLst>
                  <a:outerShdw blurRad="38100" dist="38100" dir="2700000" algn="br" rotWithShape="0">
                    <a:srgbClr val="000000"/>
                  </a:outerShdw>
                </a:effectLst>
              </a:rPr>
              <a:t>rta Osiyodagi qadimgi davlatchilik asoslari " Avesto" da</a:t>
            </a:r>
            <a:endParaRPr lang="uz-UZ-#Latn" sz="4000" b="1" i="1" u="sng">
              <a:solidFill>
                <a:srgbClr val="BF0000"/>
              </a:solidFill>
              <a:effectLst>
                <a:outerShdw blurRad="38100" dist="38100" dir="2700000" algn="br" rotWithShape="0">
                  <a:srgbClr val="000000"/>
                </a:outerShdw>
              </a:effectLst>
            </a:endParaRPr>
          </a:p>
        </p:txBody>
      </p:sp>
      <p:sp>
        <p:nvSpPr>
          <p:cNvPr id="1048587" name="Tagsarlavha 1048586"/>
          <p:cNvSpPr>
            <a:spLocks noGrp="1"/>
          </p:cNvSpPr>
          <p:nvPr>
            <p:ph type="subTitle" idx="1"/>
          </p:nvPr>
        </p:nvSpPr>
        <p:spPr>
          <a:xfrm>
            <a:off x="0" y="1782515"/>
            <a:ext cx="4967031" cy="4469703"/>
          </a:xfrm>
        </p:spPr>
        <p:txBody>
          <a:bodyPr>
            <a:noAutofit/>
          </a:bodyPr>
          <a:lstStyle/>
          <a:p>
            <a:r>
              <a:rPr lang="en-US" altLang="uz" sz="2800" b="1" i="1"/>
              <a:t>Jumladan,”Avesto”dan o’rin olgan ma’lumotlar ham bundan dalolat beradi. ”Avesto”da: nyman (uy-oila), vis (urug’,urug’ manzilgohi),zantu (qabila),daxyu (viloyat,mamlakat),shuningdek har xil oliy hukmron shaxslar,mamlakat, viloyat egalari (daxyupatlar), hukmdorlar (sastrlar) va boshqalar eslatiladi. </a:t>
            </a:r>
            <a:endParaRPr lang="uz-UZ-#Latn" sz="2800" b="1" i="1"/>
          </a:p>
        </p:txBody>
      </p:sp>
      <p:pic>
        <p:nvPicPr>
          <p:cNvPr id="2097152" name="Rasm 2097151"/>
          <p:cNvPicPr>
            <a:picLocks/>
          </p:cNvPicPr>
          <p:nvPr/>
        </p:nvPicPr>
        <p:blipFill>
          <a:blip r:embed="rId3"/>
          <a:stretch>
            <a:fillRect/>
          </a:stretch>
        </p:blipFill>
        <p:spPr>
          <a:xfrm>
            <a:off x="5155107" y="1613265"/>
            <a:ext cx="3766393" cy="4808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0" name="Mil: O'ng 1048599"/>
          <p:cNvSpPr/>
          <p:nvPr/>
        </p:nvSpPr>
        <p:spPr>
          <a:xfrm>
            <a:off x="890834" y="1765604"/>
            <a:ext cx="7893238" cy="3326793"/>
          </a:xfrm>
          <a:prstGeom prst="rightArrow">
            <a:avLst/>
          </a:prstGeom>
          <a:solidFill>
            <a:srgbClr val="FFFF00"/>
          </a:solidFill>
          <a:ln w="63500">
            <a:solidFill>
              <a:srgbClr val="002060"/>
            </a:solidFill>
          </a:ln>
        </p:spPr>
        <p:txBody>
          <a:bodyPr anchor="ctr"/>
          <a:lstStyle/>
          <a:p>
            <a:pPr algn="ctr"/>
            <a:r>
              <a:rPr lang="en-US" altLang="uz" sz="4400" b="1" i="1" u="sng">
                <a:solidFill>
                  <a:srgbClr val="002060"/>
                </a:solidFill>
                <a:effectLst>
                  <a:outerShdw blurRad="38100" dist="38100" dir="2700000" algn="br" rotWithShape="0">
                    <a:srgbClr val="000000"/>
                  </a:outerShdw>
                </a:effectLst>
              </a:rPr>
              <a:t>Ahamoniylar davlati va uning davlat boshqaruvi</a:t>
            </a:r>
            <a:endParaRPr lang="uz-UZ-#Latn" sz="4400" b="1" i="1" u="sng">
              <a:solidFill>
                <a:srgbClr val="002060"/>
              </a:solidFill>
              <a:effectLst>
                <a:outerShdw blurRad="38100" dist="38100" dir="2700000" algn="br" rotWithShape="0">
                  <a:srgbClr val="000000"/>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2" name="Tagsarlavha 1048601"/>
          <p:cNvSpPr>
            <a:spLocks noGrp="1"/>
          </p:cNvSpPr>
          <p:nvPr>
            <p:ph type="subTitle" idx="1"/>
          </p:nvPr>
        </p:nvSpPr>
        <p:spPr>
          <a:xfrm>
            <a:off x="268751" y="151046"/>
            <a:ext cx="8606499" cy="3277953"/>
          </a:xfrm>
          <a:solidFill>
            <a:srgbClr val="FFFFFF"/>
          </a:solidFill>
        </p:spPr>
        <p:txBody>
          <a:bodyPr>
            <a:normAutofit/>
          </a:bodyPr>
          <a:lstStyle/>
          <a:p>
            <a:r>
              <a:rPr lang="en-US" altLang="uz" b="1" i="1"/>
              <a:t>Uchinchi davr – milodddan avvalgi 539 yil – mil.avv.330 yil – Ahamoniylar bosqini va O’rta Osiyoning Ahamoniylar davlati tarkibiga kirishi tufayli kelib chiqqan mahalliy davlatchilikning rivojlanishidagi tanaffus. Ikki yuz yil davomida O’rta Osiyo janubi Ahamoniylar saltanati tarkibiga kirgan.Uning butun xududi satraplarga bo’lingan. Satraplar Ahamoniylar podsholari g’aznasiga kumush hisobidan talant to’lab turishgan.O’rta Osiyodagi satraplikdan uchtasi – Baqtriya,So’g’d, Xorazm to’liq yoki qisman g’ozirgi O’zbekiston hududida joylashgan edi. </a:t>
            </a:r>
            <a:endParaRPr lang="uz-UZ-#Latn" b="1" i="1"/>
          </a:p>
        </p:txBody>
      </p:sp>
      <p:pic>
        <p:nvPicPr>
          <p:cNvPr id="2097156" name="Rasm 2097155"/>
          <p:cNvPicPr>
            <a:picLocks/>
          </p:cNvPicPr>
          <p:nvPr/>
        </p:nvPicPr>
        <p:blipFill>
          <a:blip r:embed="rId3"/>
          <a:stretch>
            <a:fillRect/>
          </a:stretch>
        </p:blipFill>
        <p:spPr>
          <a:xfrm>
            <a:off x="258543" y="3753878"/>
            <a:ext cx="8616707" cy="296861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3" name="Tagsarlavha 1048602"/>
          <p:cNvSpPr>
            <a:spLocks noGrp="1"/>
          </p:cNvSpPr>
          <p:nvPr>
            <p:ph type="subTitle" idx="1"/>
          </p:nvPr>
        </p:nvSpPr>
        <p:spPr>
          <a:xfrm>
            <a:off x="227248" y="3798312"/>
            <a:ext cx="8689505" cy="3277144"/>
          </a:xfrm>
        </p:spPr>
        <p:txBody>
          <a:bodyPr>
            <a:normAutofit/>
          </a:bodyPr>
          <a:lstStyle/>
          <a:p>
            <a:r>
              <a:rPr lang="en-US" altLang="uz" b="1" i="1"/>
              <a:t>Saltanatning halokatga uchrashi Aleksandr Makedonskiy kelishi bilan yuz berdi. Aleksandr Makedonskiy mil.avv. 330 yilda Ahamoniylarning asosiy kuchlarini tor-mor etib, O’rta Osiyo hududiga Ahamoniylar taxtiga oxirgi talabgor – Baqtriya satrapi Bessning izidan quvib kirdi. Aleksandr Makedonskiy O’rta Osiyoni bosib olishga uch yil (mil.avv. 330-327 yillar) sarflagan. </a:t>
            </a:r>
            <a:endParaRPr lang="uz-UZ-#Latn" b="1" i="1"/>
          </a:p>
          <a:p>
            <a:endParaRPr lang="uz-UZ-#Latn" b="1" i="1"/>
          </a:p>
        </p:txBody>
      </p:sp>
      <p:pic>
        <p:nvPicPr>
          <p:cNvPr id="2097153" name="Rasm 2097152"/>
          <p:cNvPicPr>
            <a:picLocks/>
          </p:cNvPicPr>
          <p:nvPr/>
        </p:nvPicPr>
        <p:blipFill>
          <a:blip r:embed="rId3"/>
          <a:stretch>
            <a:fillRect/>
          </a:stretch>
        </p:blipFill>
        <p:spPr>
          <a:xfrm>
            <a:off x="633973" y="154225"/>
            <a:ext cx="8055532" cy="327477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5" name="Tagsarlavha 1048594"/>
          <p:cNvSpPr>
            <a:spLocks noGrp="1"/>
          </p:cNvSpPr>
          <p:nvPr>
            <p:ph type="subTitle" idx="1"/>
          </p:nvPr>
        </p:nvSpPr>
        <p:spPr>
          <a:xfrm>
            <a:off x="225439" y="970229"/>
            <a:ext cx="8693121" cy="4917540"/>
          </a:xfrm>
          <a:solidFill>
            <a:srgbClr val="FFFFFF"/>
          </a:solidFill>
          <a:ln w="63500">
            <a:solidFill>
              <a:srgbClr val="002060"/>
            </a:solidFill>
            <a:prstDash val="solid"/>
          </a:ln>
        </p:spPr>
        <p:txBody>
          <a:bodyPr>
            <a:normAutofit/>
          </a:bodyPr>
          <a:lstStyle/>
          <a:p>
            <a:r>
              <a:rPr lang="en-US" altLang="uz" b="1" i="1"/>
              <a:t>To’rtinchi davr – mil.avv IV asr oxiri mil.avv II asrning ikkinchi yarmi boshi – Aleksandr Makedonskiy bosib olgandan boshlab ellinlar siyosiy xukmronligi oxirigacha (Yunon-Baqtriya podsholigining qulashi). Bir vaqtning o’zida mahalliy davlatchilikning tiklanishi jarayoni yuz bergan:mil.avv IV asrning oxirgi choragida Xorazmda podsholik paydo bo’ladi.Mil.avv. 329 yilda Maroqandda Aleksandr Makedonskiy ittifoqchilik munosabatlari o’rnatish uchun kelgan Xorazm shohi Farasmanni qabul qiladi.Mil.avv III asr oxirida – mil.avv II asrda Buxoroda,Dovon(Farg’ona)da,So’g’dda alohida mulklar shakllanadi. Aleksandr vafotidan keyin diadoxlarning shiddatli urushlaridan so’ng O’rta Osiyo janubi Salavkiylar saltanati (mil.avv.310-250 yillar) tarkibiga kirgan.</a:t>
            </a:r>
            <a:endParaRPr lang="uz-UZ-#Latn" b="1" i="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63" name="Sarlavha 1048662"/>
          <p:cNvSpPr>
            <a:spLocks noGrp="1"/>
          </p:cNvSpPr>
          <p:nvPr>
            <p:ph type="ctrTitle"/>
          </p:nvPr>
        </p:nvSpPr>
        <p:spPr/>
        <p:txBody>
          <a:bodyPr/>
          <a:lstStyle/>
          <a:p>
            <a:endParaRPr lang="uz-UZ-#Latn"/>
          </a:p>
        </p:txBody>
      </p:sp>
      <p:sp>
        <p:nvSpPr>
          <p:cNvPr id="1048664" name="Tagsarlavha 1048663"/>
          <p:cNvSpPr>
            <a:spLocks noGrp="1"/>
          </p:cNvSpPr>
          <p:nvPr>
            <p:ph type="subTitle" idx="1"/>
          </p:nvPr>
        </p:nvSpPr>
        <p:spPr/>
        <p:txBody>
          <a:bodyPr/>
          <a:lstStyle/>
          <a:p>
            <a:endParaRPr lang="uz-UZ-#Latn"/>
          </a:p>
        </p:txBody>
      </p:sp>
      <p:sp>
        <p:nvSpPr>
          <p:cNvPr id="1048666" name="Tasma: Yumaloq tepaga qaragan 1048665"/>
          <p:cNvSpPr/>
          <p:nvPr/>
        </p:nvSpPr>
        <p:spPr>
          <a:xfrm>
            <a:off x="-657978" y="-2726"/>
            <a:ext cx="10223321" cy="2702283"/>
          </a:xfrm>
          <a:prstGeom prst="ellipseRibbon2">
            <a:avLst/>
          </a:prstGeom>
          <a:solidFill>
            <a:srgbClr val="FFFF00"/>
          </a:solidFill>
          <a:ln w="25400">
            <a:solidFill>
              <a:srgbClr val="666666"/>
            </a:solidFill>
          </a:ln>
        </p:spPr>
        <p:txBody>
          <a:bodyPr anchor="ctr"/>
          <a:lstStyle/>
          <a:p>
            <a:pPr algn="ctr"/>
            <a:r>
              <a:rPr lang="en-US" altLang="uz" sz="3600" b="1" i="1" u="sng">
                <a:solidFill>
                  <a:srgbClr val="002060"/>
                </a:solidFill>
                <a:effectLst>
                  <a:outerShdw blurRad="38100" dist="38100" dir="2700000" algn="br" rotWithShape="0">
                    <a:srgbClr val="000000"/>
                  </a:outerShdw>
                </a:effectLst>
              </a:rPr>
              <a:t>Afrig</a:t>
            </a:r>
            <a:r>
              <a:rPr lang="uz" altLang="uz" sz="3600" b="1" i="1" u="sng">
                <a:solidFill>
                  <a:srgbClr val="002060"/>
                </a:solidFill>
                <a:effectLst>
                  <a:outerShdw blurRad="38100" dist="38100" dir="2700000" algn="br" rotWithShape="0">
                    <a:srgbClr val="000000"/>
                  </a:outerShdw>
                </a:effectLst>
              </a:rPr>
              <a:t>‘</a:t>
            </a:r>
            <a:r>
              <a:rPr lang="en-US" altLang="uz" sz="3600" b="1" i="1" u="sng">
                <a:solidFill>
                  <a:srgbClr val="002060"/>
                </a:solidFill>
                <a:effectLst>
                  <a:outerShdw blurRad="38100" dist="38100" dir="2700000" algn="br" rotWithShape="0">
                    <a:srgbClr val="000000"/>
                  </a:outerShdw>
                </a:effectLst>
              </a:rPr>
              <a:t>iylar sulolasi</a:t>
            </a:r>
            <a:endParaRPr lang="uz-UZ-#Latn" sz="3600" b="1" i="1" u="sng">
              <a:solidFill>
                <a:srgbClr val="002060"/>
              </a:solidFill>
              <a:effectLst>
                <a:outerShdw blurRad="38100" dist="38100" dir="2700000" algn="br" rotWithShape="0">
                  <a:srgbClr val="000000"/>
                </a:outerShdw>
              </a:effectLst>
            </a:endParaRPr>
          </a:p>
        </p:txBody>
      </p:sp>
      <p:pic>
        <p:nvPicPr>
          <p:cNvPr id="2097158" name="Rasm 2097157"/>
          <p:cNvPicPr>
            <a:picLocks/>
          </p:cNvPicPr>
          <p:nvPr/>
        </p:nvPicPr>
        <p:blipFill>
          <a:blip r:embed="rId2"/>
          <a:stretch>
            <a:fillRect/>
          </a:stretch>
        </p:blipFill>
        <p:spPr>
          <a:xfrm>
            <a:off x="-40780" y="2699557"/>
            <a:ext cx="9225560" cy="415844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Ekran (4:3)</PresentationFormat>
  <Slides>12</Slides>
  <Notes>0</Notes>
  <HiddenSlides>0</HiddenSlides>
  <ScaleCrop>false</ScaleCrop>
  <HeadingPairs>
    <vt:vector size="4" baseType="variant">
      <vt:variant>
        <vt:lpstr>Mavzu</vt:lpstr>
      </vt:variant>
      <vt:variant>
        <vt:i4>1</vt:i4>
      </vt:variant>
      <vt:variant>
        <vt:lpstr>Slayd sarlavhalari</vt:lpstr>
      </vt:variant>
      <vt:variant>
        <vt:i4>12</vt:i4>
      </vt:variant>
    </vt:vector>
  </HeadingPairs>
  <TitlesOfParts>
    <vt:vector size="13" baseType="lpstr">
      <vt:lpstr>Office Theme</vt:lpstr>
      <vt:lpstr>Mavzu: O‘zbekiston hududida ilk davlatchilik munosabatlarining shakllanishi</vt:lpstr>
      <vt:lpstr>PowerPoint taqdimoti</vt:lpstr>
      <vt:lpstr>PowerPoint taqdimoti</vt:lpstr>
      <vt:lpstr>O‘rta Osiyodagi qadimgi davlatchilik asoslari " Avesto" da</vt:lpstr>
      <vt:lpstr>PowerPoint taqdimoti</vt:lpstr>
      <vt:lpstr>PowerPoint taqdimoti</vt:lpstr>
      <vt:lpstr>PowerPoint taqdimoti</vt:lpstr>
      <vt:lpstr>PowerPoint taqdimoti</vt:lpstr>
      <vt:lpstr>PowerPoint taqdimoti</vt:lpstr>
      <vt:lpstr>PowerPoint taqdimoti</vt:lpstr>
      <vt:lpstr>PowerPoint taqdimoti</vt:lpstr>
      <vt:lpstr>E'tiboringiz uchun rahmat!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Mavzu: O‘zbekiston hududida ilk davlatchilik munosabatlarining shakllanishi</dc:title>
  <dc:creator>SM-A207F</dc:creator>
  <cp:lastModifiedBy>Ergashbek Shomurotov</cp:lastModifiedBy>
  <cp:revision>1</cp:revision>
  <dcterms:created xsi:type="dcterms:W3CDTF">2015-05-11T03:30:45Z</dcterms:created>
  <dcterms:modified xsi:type="dcterms:W3CDTF">2026-03-09T11:58:26Z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7891ff60500641048822ccdd39338d36</vt:lpwstr>
  </property>
</Properties>
</file>