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75" r:id="rId2"/>
    <p:sldId id="256" r:id="rId3"/>
    <p:sldId id="257" r:id="rId4"/>
    <p:sldId id="258" r:id="rId5"/>
    <p:sldId id="259" r:id="rId6"/>
    <p:sldId id="268" r:id="rId7"/>
    <p:sldId id="269" r:id="rId8"/>
    <p:sldId id="260" r:id="rId9"/>
    <p:sldId id="270" r:id="rId10"/>
    <p:sldId id="261" r:id="rId11"/>
    <p:sldId id="271" r:id="rId12"/>
    <p:sldId id="262" r:id="rId13"/>
    <p:sldId id="272" r:id="rId14"/>
    <p:sldId id="263" r:id="rId15"/>
    <p:sldId id="273" r:id="rId16"/>
    <p:sldId id="264" r:id="rId17"/>
    <p:sldId id="265" r:id="rId18"/>
    <p:sldId id="274" r:id="rId19"/>
    <p:sldId id="266" r:id="rId20"/>
    <p:sldId id="267" r:id="rId21"/>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678" y="7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3000" b="1" i="0">
                <a:solidFill>
                  <a:srgbClr val="134263"/>
                </a:solidFill>
                <a:latin typeface="Arial"/>
                <a:cs typeface="Arial"/>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2800" b="1" i="0">
                <a:solidFill>
                  <a:srgbClr val="134263"/>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12/8/2025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3175" y="3175"/>
            <a:ext cx="12188825" cy="6854825"/>
          </a:xfrm>
          <a:prstGeom prst="rect">
            <a:avLst/>
          </a:prstGeom>
        </p:spPr>
      </p:pic>
      <p:sp>
        <p:nvSpPr>
          <p:cNvPr id="2" name="Holder 2"/>
          <p:cNvSpPr>
            <a:spLocks noGrp="1"/>
          </p:cNvSpPr>
          <p:nvPr>
            <p:ph type="title"/>
          </p:nvPr>
        </p:nvSpPr>
        <p:spPr/>
        <p:txBody>
          <a:bodyPr lIns="0" tIns="0" rIns="0" bIns="0"/>
          <a:lstStyle>
            <a:lvl1pPr>
              <a:defRPr sz="3000" b="1" i="0">
                <a:solidFill>
                  <a:srgbClr val="134263"/>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800" b="1" i="0">
                <a:solidFill>
                  <a:srgbClr val="134263"/>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12/8/2025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000" b="1" i="0">
                <a:solidFill>
                  <a:srgbClr val="134263"/>
                </a:solidFill>
                <a:latin typeface="Arial"/>
                <a:cs typeface="Arial"/>
              </a:defRPr>
            </a:lvl1pPr>
          </a:lstStyle>
          <a:p>
            <a:endParaRPr/>
          </a:p>
        </p:txBody>
      </p:sp>
      <p:sp>
        <p:nvSpPr>
          <p:cNvPr id="3" name="Holder 3"/>
          <p:cNvSpPr>
            <a:spLocks noGrp="1"/>
          </p:cNvSpPr>
          <p:nvPr>
            <p:ph sz="half" idx="2"/>
          </p:nvPr>
        </p:nvSpPr>
        <p:spPr>
          <a:xfrm>
            <a:off x="826124" y="2879707"/>
            <a:ext cx="4839335" cy="3683000"/>
          </a:xfrm>
          <a:prstGeom prst="rect">
            <a:avLst/>
          </a:prstGeom>
        </p:spPr>
        <p:txBody>
          <a:bodyPr wrap="square" lIns="0" tIns="0" rIns="0" bIns="0">
            <a:spAutoFit/>
          </a:bodyPr>
          <a:lstStyle>
            <a:lvl1pPr>
              <a:defRPr sz="2400" b="0" i="0">
                <a:solidFill>
                  <a:schemeClr val="tx1"/>
                </a:solidFill>
                <a:latin typeface="Times New Roman"/>
                <a:cs typeface="Times New Roman"/>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12/8/2025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000" b="1" i="0">
                <a:solidFill>
                  <a:srgbClr val="134263"/>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12/8/2025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12/8/2025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image" Target="../media/image4.png"/><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3175" y="3175"/>
            <a:ext cx="12188825" cy="6854825"/>
          </a:xfrm>
          <a:prstGeom prst="rect">
            <a:avLst/>
          </a:prstGeom>
        </p:spPr>
      </p:pic>
      <p:pic>
        <p:nvPicPr>
          <p:cNvPr id="17" name="bg object 17"/>
          <p:cNvPicPr/>
          <p:nvPr/>
        </p:nvPicPr>
        <p:blipFill>
          <a:blip r:embed="rId8" cstate="print"/>
          <a:stretch>
            <a:fillRect/>
          </a:stretch>
        </p:blipFill>
        <p:spPr>
          <a:xfrm>
            <a:off x="1524" y="1524"/>
            <a:ext cx="12102081" cy="6816851"/>
          </a:xfrm>
          <a:prstGeom prst="rect">
            <a:avLst/>
          </a:prstGeom>
        </p:spPr>
      </p:pic>
      <p:pic>
        <p:nvPicPr>
          <p:cNvPr id="18" name="bg object 18"/>
          <p:cNvPicPr/>
          <p:nvPr/>
        </p:nvPicPr>
        <p:blipFill>
          <a:blip r:embed="rId9" cstate="print"/>
          <a:stretch>
            <a:fillRect/>
          </a:stretch>
        </p:blipFill>
        <p:spPr>
          <a:xfrm>
            <a:off x="0" y="0"/>
            <a:ext cx="11979948" cy="6644081"/>
          </a:xfrm>
          <a:prstGeom prst="rect">
            <a:avLst/>
          </a:prstGeom>
        </p:spPr>
      </p:pic>
      <p:sp>
        <p:nvSpPr>
          <p:cNvPr id="19" name="bg object 19"/>
          <p:cNvSpPr/>
          <p:nvPr/>
        </p:nvSpPr>
        <p:spPr>
          <a:xfrm>
            <a:off x="0" y="0"/>
            <a:ext cx="11748135" cy="6419850"/>
          </a:xfrm>
          <a:custGeom>
            <a:avLst/>
            <a:gdLst/>
            <a:ahLst/>
            <a:cxnLst/>
            <a:rect l="l" t="t" r="r" b="b"/>
            <a:pathLst>
              <a:path w="11748135" h="6419850">
                <a:moveTo>
                  <a:pt x="11724661" y="0"/>
                </a:moveTo>
                <a:lnTo>
                  <a:pt x="11747889" y="6419519"/>
                </a:lnTo>
                <a:lnTo>
                  <a:pt x="0" y="6411067"/>
                </a:lnTo>
              </a:path>
            </a:pathLst>
          </a:custGeom>
          <a:ln w="82550">
            <a:solidFill>
              <a:srgbClr val="808080"/>
            </a:solidFill>
          </a:ln>
        </p:spPr>
        <p:txBody>
          <a:bodyPr wrap="square" lIns="0" tIns="0" rIns="0" bIns="0" rtlCol="0"/>
          <a:lstStyle/>
          <a:p>
            <a:endParaRPr/>
          </a:p>
        </p:txBody>
      </p:sp>
      <p:pic>
        <p:nvPicPr>
          <p:cNvPr id="20" name="bg object 20"/>
          <p:cNvPicPr/>
          <p:nvPr/>
        </p:nvPicPr>
        <p:blipFill>
          <a:blip r:embed="rId10" cstate="print"/>
          <a:stretch>
            <a:fillRect/>
          </a:stretch>
        </p:blipFill>
        <p:spPr>
          <a:xfrm>
            <a:off x="0" y="5600217"/>
            <a:ext cx="11706517" cy="780580"/>
          </a:xfrm>
          <a:prstGeom prst="rect">
            <a:avLst/>
          </a:prstGeom>
        </p:spPr>
      </p:pic>
      <p:sp>
        <p:nvSpPr>
          <p:cNvPr id="2" name="Holder 2"/>
          <p:cNvSpPr>
            <a:spLocks noGrp="1"/>
          </p:cNvSpPr>
          <p:nvPr>
            <p:ph type="title"/>
          </p:nvPr>
        </p:nvSpPr>
        <p:spPr>
          <a:xfrm>
            <a:off x="4299458" y="281875"/>
            <a:ext cx="7403465" cy="920750"/>
          </a:xfrm>
          <a:prstGeom prst="rect">
            <a:avLst/>
          </a:prstGeom>
        </p:spPr>
        <p:txBody>
          <a:bodyPr wrap="square" lIns="0" tIns="0" rIns="0" bIns="0">
            <a:spAutoFit/>
          </a:bodyPr>
          <a:lstStyle>
            <a:lvl1pPr>
              <a:defRPr sz="3000" b="1" i="0">
                <a:solidFill>
                  <a:srgbClr val="134263"/>
                </a:solidFill>
                <a:latin typeface="Arial"/>
                <a:cs typeface="Arial"/>
              </a:defRPr>
            </a:lvl1pPr>
          </a:lstStyle>
          <a:p>
            <a:endParaRPr/>
          </a:p>
        </p:txBody>
      </p:sp>
      <p:sp>
        <p:nvSpPr>
          <p:cNvPr id="3" name="Holder 3"/>
          <p:cNvSpPr>
            <a:spLocks noGrp="1"/>
          </p:cNvSpPr>
          <p:nvPr>
            <p:ph type="body" idx="1"/>
          </p:nvPr>
        </p:nvSpPr>
        <p:spPr>
          <a:xfrm>
            <a:off x="4119073" y="1850595"/>
            <a:ext cx="7513955" cy="3352800"/>
          </a:xfrm>
          <a:prstGeom prst="rect">
            <a:avLst/>
          </a:prstGeom>
        </p:spPr>
        <p:txBody>
          <a:bodyPr wrap="square" lIns="0" tIns="0" rIns="0" bIns="0">
            <a:spAutoFit/>
          </a:bodyPr>
          <a:lstStyle>
            <a:lvl1pPr>
              <a:defRPr sz="2800" b="1" i="0">
                <a:solidFill>
                  <a:srgbClr val="134263"/>
                </a:solidFill>
                <a:latin typeface="Arial"/>
                <a:cs typeface="Aria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12/8/2025</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png"/><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jpg"/><Relationship Id="rId4" Type="http://schemas.openxmlformats.org/officeDocument/2006/relationships/image" Target="../media/image24.jpg"/><Relationship Id="rId9" Type="http://schemas.openxmlformats.org/officeDocument/2006/relationships/hyperlink" Target="mailto:mahruya68@gmail.co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5.xml"/><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4EE7888-513E-4399-B29C-3A2BDC5A870E}"/>
              </a:ext>
            </a:extLst>
          </p:cNvPr>
          <p:cNvSpPr>
            <a:spLocks noGrp="1"/>
          </p:cNvSpPr>
          <p:nvPr>
            <p:ph type="ctrTitle"/>
          </p:nvPr>
        </p:nvSpPr>
        <p:spPr>
          <a:xfrm>
            <a:off x="762000" y="533401"/>
            <a:ext cx="10515600" cy="3307080"/>
          </a:xfrm>
        </p:spPr>
        <p:txBody>
          <a:bodyPr/>
          <a:lstStyle/>
          <a:p>
            <a:pPr algn="ctr"/>
            <a:r>
              <a:rPr lang="en-US" sz="4000" dirty="0"/>
              <a:t>Toshkent Perfect </a:t>
            </a:r>
            <a:r>
              <a:rPr lang="en-US" sz="4000" dirty="0" err="1"/>
              <a:t>universiteti</a:t>
            </a:r>
            <a:r>
              <a:rPr lang="en-US" sz="4000" dirty="0"/>
              <a:t> </a:t>
            </a:r>
            <a:br>
              <a:rPr lang="en-US" sz="4000" dirty="0"/>
            </a:br>
            <a:r>
              <a:rPr lang="en-US" sz="4000" dirty="0"/>
              <a:t>Bank </a:t>
            </a:r>
            <a:r>
              <a:rPr lang="en-US" sz="4000" dirty="0" err="1"/>
              <a:t>ishi</a:t>
            </a:r>
            <a:r>
              <a:rPr lang="en-US" sz="4000" dirty="0"/>
              <a:t> </a:t>
            </a:r>
            <a:r>
              <a:rPr lang="en-US" sz="4000" dirty="0" err="1"/>
              <a:t>yo’nalishi</a:t>
            </a:r>
            <a:r>
              <a:rPr lang="en-US" sz="4000" dirty="0"/>
              <a:t> </a:t>
            </a:r>
            <a:br>
              <a:rPr lang="en-US" sz="4000" dirty="0"/>
            </a:br>
            <a:r>
              <a:rPr lang="en-US" sz="4000" dirty="0" err="1"/>
              <a:t>Ma’sofaviy</a:t>
            </a:r>
            <a:r>
              <a:rPr lang="en-US" sz="4000" dirty="0"/>
              <a:t> </a:t>
            </a:r>
            <a:r>
              <a:rPr lang="en-US" sz="4000" dirty="0" err="1"/>
              <a:t>ta’lim</a:t>
            </a:r>
            <a:r>
              <a:rPr lang="en-US" sz="4000" dirty="0"/>
              <a:t> 155-guruh </a:t>
            </a:r>
            <a:r>
              <a:rPr lang="en-US" sz="4000" dirty="0" err="1"/>
              <a:t>talabasi</a:t>
            </a:r>
            <a:br>
              <a:rPr lang="en-US" sz="4000" dirty="0"/>
            </a:br>
            <a:r>
              <a:rPr lang="en-US" sz="4000" dirty="0"/>
              <a:t> </a:t>
            </a:r>
            <a:r>
              <a:rPr lang="en-US" sz="4000" dirty="0" err="1"/>
              <a:t>Shermirzayeva</a:t>
            </a:r>
            <a:r>
              <a:rPr lang="en-US" sz="4000" dirty="0"/>
              <a:t> </a:t>
            </a:r>
            <a:r>
              <a:rPr lang="en-US" sz="4000" dirty="0" err="1"/>
              <a:t>Dilafruzning</a:t>
            </a:r>
            <a:r>
              <a:rPr lang="en-US" sz="4000" dirty="0"/>
              <a:t> </a:t>
            </a:r>
            <a:br>
              <a:rPr lang="en-US" sz="4000" dirty="0"/>
            </a:br>
            <a:r>
              <a:rPr lang="en-US" sz="4000" dirty="0" err="1"/>
              <a:t>O’zbekistonning</a:t>
            </a:r>
            <a:r>
              <a:rPr lang="en-US" sz="4000" dirty="0"/>
              <a:t> </a:t>
            </a:r>
            <a:r>
              <a:rPr lang="en-US" sz="4000" dirty="0" err="1"/>
              <a:t>eng</a:t>
            </a:r>
            <a:r>
              <a:rPr lang="en-US" sz="4000" dirty="0"/>
              <a:t> </a:t>
            </a:r>
            <a:r>
              <a:rPr lang="en-US" sz="4000" dirty="0" err="1"/>
              <a:t>yangi</a:t>
            </a:r>
            <a:r>
              <a:rPr lang="en-US" sz="4000" dirty="0"/>
              <a:t> </a:t>
            </a:r>
            <a:r>
              <a:rPr lang="en-US" sz="4000" dirty="0" err="1"/>
              <a:t>tarixi</a:t>
            </a:r>
            <a:r>
              <a:rPr lang="en-US" sz="4000" dirty="0"/>
              <a:t> </a:t>
            </a:r>
            <a:r>
              <a:rPr lang="en-US" sz="4000" dirty="0" err="1"/>
              <a:t>fanidan</a:t>
            </a:r>
            <a:br>
              <a:rPr lang="en-US" sz="4000" dirty="0"/>
            </a:br>
            <a:r>
              <a:rPr lang="en-US" sz="4000" dirty="0"/>
              <a:t> </a:t>
            </a:r>
            <a:r>
              <a:rPr lang="en-US" sz="4000" dirty="0" err="1"/>
              <a:t>taqdimoti</a:t>
            </a:r>
            <a:endParaRPr lang="ru-RU" sz="3600" dirty="0"/>
          </a:p>
        </p:txBody>
      </p:sp>
    </p:spTree>
    <p:extLst>
      <p:ext uri="{BB962C8B-B14F-4D97-AF65-F5344CB8AC3E}">
        <p14:creationId xmlns:p14="http://schemas.microsoft.com/office/powerpoint/2010/main" val="6796859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42480" y="1449820"/>
            <a:ext cx="5050790" cy="3994785"/>
          </a:xfrm>
          <a:prstGeom prst="rect">
            <a:avLst/>
          </a:prstGeom>
        </p:spPr>
        <p:txBody>
          <a:bodyPr vert="horz" wrap="square" lIns="0" tIns="12065" rIns="0" bIns="0" rtlCol="0">
            <a:spAutoFit/>
          </a:bodyPr>
          <a:lstStyle/>
          <a:p>
            <a:pPr marL="12065" marR="5080" indent="84455" algn="ctr">
              <a:lnSpc>
                <a:spcPct val="100200"/>
              </a:lnSpc>
              <a:spcBef>
                <a:spcPts val="95"/>
              </a:spcBef>
            </a:pPr>
            <a:r>
              <a:rPr sz="2600" dirty="0">
                <a:latin typeface="Times New Roman"/>
                <a:cs typeface="Times New Roman"/>
              </a:rPr>
              <a:t>Mustaqillikning</a:t>
            </a:r>
            <a:r>
              <a:rPr sz="2600" spc="-65" dirty="0">
                <a:latin typeface="Times New Roman"/>
                <a:cs typeface="Times New Roman"/>
              </a:rPr>
              <a:t> </a:t>
            </a:r>
            <a:r>
              <a:rPr sz="2600" spc="-10" dirty="0">
                <a:latin typeface="Times New Roman"/>
                <a:cs typeface="Times New Roman"/>
              </a:rPr>
              <a:t>dastlabki </a:t>
            </a:r>
            <a:r>
              <a:rPr sz="2600" dirty="0">
                <a:latin typeface="Times New Roman"/>
                <a:cs typeface="Times New Roman"/>
              </a:rPr>
              <a:t>kunlaridayoq</a:t>
            </a:r>
            <a:r>
              <a:rPr sz="2600" spc="-70" dirty="0">
                <a:latin typeface="Times New Roman"/>
                <a:cs typeface="Times New Roman"/>
              </a:rPr>
              <a:t> </a:t>
            </a:r>
            <a:r>
              <a:rPr sz="2600" dirty="0">
                <a:latin typeface="Times New Roman"/>
                <a:cs typeface="Times New Roman"/>
              </a:rPr>
              <a:t>prezident</a:t>
            </a:r>
            <a:r>
              <a:rPr sz="2600" spc="-50" dirty="0">
                <a:latin typeface="Times New Roman"/>
                <a:cs typeface="Times New Roman"/>
              </a:rPr>
              <a:t> </a:t>
            </a:r>
            <a:r>
              <a:rPr sz="2600" spc="-10" dirty="0">
                <a:latin typeface="Times New Roman"/>
                <a:cs typeface="Times New Roman"/>
              </a:rPr>
              <a:t>I.A.Karimov </a:t>
            </a:r>
            <a:r>
              <a:rPr sz="2600" dirty="0">
                <a:latin typeface="Times New Roman"/>
                <a:cs typeface="Times New Roman"/>
              </a:rPr>
              <a:t>quyidagi</a:t>
            </a:r>
            <a:r>
              <a:rPr sz="2600" spc="-60" dirty="0">
                <a:latin typeface="Times New Roman"/>
                <a:cs typeface="Times New Roman"/>
              </a:rPr>
              <a:t> </a:t>
            </a:r>
            <a:r>
              <a:rPr sz="2600" dirty="0">
                <a:latin typeface="Times New Roman"/>
                <a:cs typeface="Times New Roman"/>
              </a:rPr>
              <a:t>maqsadni</a:t>
            </a:r>
            <a:r>
              <a:rPr sz="2600" spc="-15" dirty="0">
                <a:latin typeface="Times New Roman"/>
                <a:cs typeface="Times New Roman"/>
              </a:rPr>
              <a:t> </a:t>
            </a:r>
            <a:r>
              <a:rPr sz="2600" dirty="0">
                <a:latin typeface="Times New Roman"/>
                <a:cs typeface="Times New Roman"/>
              </a:rPr>
              <a:t>ilgari</a:t>
            </a:r>
            <a:r>
              <a:rPr sz="2600" spc="-10" dirty="0">
                <a:latin typeface="Times New Roman"/>
                <a:cs typeface="Times New Roman"/>
              </a:rPr>
              <a:t> surdi: </a:t>
            </a:r>
            <a:r>
              <a:rPr sz="2600" dirty="0">
                <a:latin typeface="Times New Roman"/>
                <a:cs typeface="Times New Roman"/>
              </a:rPr>
              <a:t>“Respublikada</a:t>
            </a:r>
            <a:r>
              <a:rPr sz="2600" spc="-95" dirty="0">
                <a:latin typeface="Times New Roman"/>
                <a:cs typeface="Times New Roman"/>
              </a:rPr>
              <a:t> </a:t>
            </a:r>
            <a:r>
              <a:rPr sz="2600" dirty="0">
                <a:latin typeface="Times New Roman"/>
                <a:cs typeface="Times New Roman"/>
              </a:rPr>
              <a:t>sobitqadamlik</a:t>
            </a:r>
            <a:r>
              <a:rPr sz="2600" spc="-50" dirty="0">
                <a:latin typeface="Times New Roman"/>
                <a:cs typeface="Times New Roman"/>
              </a:rPr>
              <a:t> </a:t>
            </a:r>
            <a:r>
              <a:rPr sz="2600" spc="-10" dirty="0">
                <a:latin typeface="Times New Roman"/>
                <a:cs typeface="Times New Roman"/>
              </a:rPr>
              <a:t>bilan </a:t>
            </a:r>
            <a:r>
              <a:rPr sz="2600" dirty="0">
                <a:latin typeface="Times New Roman"/>
                <a:cs typeface="Times New Roman"/>
              </a:rPr>
              <a:t>xalqchil</a:t>
            </a:r>
            <a:r>
              <a:rPr sz="2600" spc="-75" dirty="0">
                <a:latin typeface="Times New Roman"/>
                <a:cs typeface="Times New Roman"/>
              </a:rPr>
              <a:t> </a:t>
            </a:r>
            <a:r>
              <a:rPr sz="2600" dirty="0">
                <a:latin typeface="Times New Roman"/>
                <a:cs typeface="Times New Roman"/>
              </a:rPr>
              <a:t>adolatli</a:t>
            </a:r>
            <a:r>
              <a:rPr sz="2600" spc="-45" dirty="0">
                <a:latin typeface="Times New Roman"/>
                <a:cs typeface="Times New Roman"/>
              </a:rPr>
              <a:t> </a:t>
            </a:r>
            <a:r>
              <a:rPr sz="2600" dirty="0">
                <a:latin typeface="Times New Roman"/>
                <a:cs typeface="Times New Roman"/>
              </a:rPr>
              <a:t>jamiyatni</a:t>
            </a:r>
            <a:r>
              <a:rPr sz="2600" spc="-35" dirty="0">
                <a:latin typeface="Times New Roman"/>
                <a:cs typeface="Times New Roman"/>
              </a:rPr>
              <a:t> </a:t>
            </a:r>
            <a:r>
              <a:rPr sz="2600" spc="-10" dirty="0">
                <a:latin typeface="Times New Roman"/>
                <a:cs typeface="Times New Roman"/>
              </a:rPr>
              <a:t>bunyod </a:t>
            </a:r>
            <a:r>
              <a:rPr sz="2600" dirty="0">
                <a:latin typeface="Times New Roman"/>
                <a:cs typeface="Times New Roman"/>
              </a:rPr>
              <a:t>etish</a:t>
            </a:r>
            <a:r>
              <a:rPr sz="2600" spc="5" dirty="0">
                <a:latin typeface="Times New Roman"/>
                <a:cs typeface="Times New Roman"/>
              </a:rPr>
              <a:t> </a:t>
            </a:r>
            <a:r>
              <a:rPr sz="2600" dirty="0">
                <a:latin typeface="Times New Roman"/>
                <a:cs typeface="Times New Roman"/>
              </a:rPr>
              <a:t>- bosh</a:t>
            </a:r>
            <a:r>
              <a:rPr sz="2600" spc="-15" dirty="0">
                <a:latin typeface="Times New Roman"/>
                <a:cs typeface="Times New Roman"/>
              </a:rPr>
              <a:t> </a:t>
            </a:r>
            <a:r>
              <a:rPr sz="2600" spc="-20" dirty="0">
                <a:latin typeface="Times New Roman"/>
                <a:cs typeface="Times New Roman"/>
              </a:rPr>
              <a:t>vazifadir...</a:t>
            </a:r>
            <a:r>
              <a:rPr sz="2600" spc="-100" dirty="0">
                <a:latin typeface="Times New Roman"/>
                <a:cs typeface="Times New Roman"/>
              </a:rPr>
              <a:t> </a:t>
            </a:r>
            <a:r>
              <a:rPr sz="2600" spc="-10" dirty="0">
                <a:latin typeface="Times New Roman"/>
                <a:cs typeface="Times New Roman"/>
              </a:rPr>
              <a:t>Yangilangan </a:t>
            </a:r>
            <a:r>
              <a:rPr sz="2600" dirty="0">
                <a:latin typeface="Times New Roman"/>
                <a:cs typeface="Times New Roman"/>
              </a:rPr>
              <a:t>jamiyatning</a:t>
            </a:r>
            <a:r>
              <a:rPr sz="2600" spc="-35" dirty="0">
                <a:latin typeface="Times New Roman"/>
                <a:cs typeface="Times New Roman"/>
              </a:rPr>
              <a:t> </a:t>
            </a:r>
            <a:r>
              <a:rPr sz="2600" dirty="0">
                <a:latin typeface="Times New Roman"/>
                <a:cs typeface="Times New Roman"/>
              </a:rPr>
              <a:t>siyosiy</a:t>
            </a:r>
            <a:r>
              <a:rPr sz="2600" spc="-35" dirty="0">
                <a:latin typeface="Times New Roman"/>
                <a:cs typeface="Times New Roman"/>
              </a:rPr>
              <a:t> </a:t>
            </a:r>
            <a:r>
              <a:rPr sz="2600" dirty="0">
                <a:latin typeface="Times New Roman"/>
                <a:cs typeface="Times New Roman"/>
              </a:rPr>
              <a:t>va</a:t>
            </a:r>
            <a:r>
              <a:rPr sz="2600" spc="-30" dirty="0">
                <a:latin typeface="Times New Roman"/>
                <a:cs typeface="Times New Roman"/>
              </a:rPr>
              <a:t> </a:t>
            </a:r>
            <a:r>
              <a:rPr sz="2600" dirty="0">
                <a:latin typeface="Times New Roman"/>
                <a:cs typeface="Times New Roman"/>
              </a:rPr>
              <a:t>davlat</a:t>
            </a:r>
            <a:r>
              <a:rPr sz="2600" spc="-45" dirty="0">
                <a:latin typeface="Times New Roman"/>
                <a:cs typeface="Times New Roman"/>
              </a:rPr>
              <a:t> </a:t>
            </a:r>
            <a:r>
              <a:rPr sz="2600" spc="-10" dirty="0">
                <a:latin typeface="Times New Roman"/>
                <a:cs typeface="Times New Roman"/>
              </a:rPr>
              <a:t>tuzilishi </a:t>
            </a:r>
            <a:r>
              <a:rPr sz="2600" dirty="0">
                <a:latin typeface="Times New Roman"/>
                <a:cs typeface="Times New Roman"/>
              </a:rPr>
              <a:t>insonga</a:t>
            </a:r>
            <a:r>
              <a:rPr sz="2600" spc="-80" dirty="0">
                <a:latin typeface="Times New Roman"/>
                <a:cs typeface="Times New Roman"/>
              </a:rPr>
              <a:t> </a:t>
            </a:r>
            <a:r>
              <a:rPr sz="2600" dirty="0">
                <a:latin typeface="Times New Roman"/>
                <a:cs typeface="Times New Roman"/>
              </a:rPr>
              <a:t>uning</a:t>
            </a:r>
            <a:r>
              <a:rPr sz="2600" spc="-60" dirty="0">
                <a:latin typeface="Times New Roman"/>
                <a:cs typeface="Times New Roman"/>
              </a:rPr>
              <a:t> </a:t>
            </a:r>
            <a:r>
              <a:rPr sz="2600" spc="-10" dirty="0">
                <a:latin typeface="Times New Roman"/>
                <a:cs typeface="Times New Roman"/>
              </a:rPr>
              <a:t>siyosiy,</a:t>
            </a:r>
            <a:r>
              <a:rPr sz="2600" spc="-40" dirty="0">
                <a:latin typeface="Times New Roman"/>
                <a:cs typeface="Times New Roman"/>
              </a:rPr>
              <a:t> </a:t>
            </a:r>
            <a:r>
              <a:rPr sz="2600" dirty="0">
                <a:latin typeface="Times New Roman"/>
                <a:cs typeface="Times New Roman"/>
              </a:rPr>
              <a:t>iqtisodiy</a:t>
            </a:r>
            <a:r>
              <a:rPr sz="2600" spc="-50" dirty="0">
                <a:latin typeface="Times New Roman"/>
                <a:cs typeface="Times New Roman"/>
              </a:rPr>
              <a:t> </a:t>
            </a:r>
            <a:r>
              <a:rPr sz="2600" spc="-25" dirty="0">
                <a:latin typeface="Times New Roman"/>
                <a:cs typeface="Times New Roman"/>
              </a:rPr>
              <a:t>va </a:t>
            </a:r>
            <a:r>
              <a:rPr sz="2600" dirty="0">
                <a:latin typeface="Times New Roman"/>
                <a:cs typeface="Times New Roman"/>
              </a:rPr>
              <a:t>ijtimoiy</a:t>
            </a:r>
            <a:r>
              <a:rPr sz="2600" spc="-25" dirty="0">
                <a:latin typeface="Times New Roman"/>
                <a:cs typeface="Times New Roman"/>
              </a:rPr>
              <a:t> </a:t>
            </a:r>
            <a:r>
              <a:rPr sz="2600" dirty="0">
                <a:latin typeface="Times New Roman"/>
                <a:cs typeface="Times New Roman"/>
              </a:rPr>
              <a:t>turmush</a:t>
            </a:r>
            <a:r>
              <a:rPr sz="2600" spc="-45" dirty="0">
                <a:latin typeface="Times New Roman"/>
                <a:cs typeface="Times New Roman"/>
              </a:rPr>
              <a:t> </a:t>
            </a:r>
            <a:r>
              <a:rPr sz="2600" dirty="0">
                <a:latin typeface="Times New Roman"/>
                <a:cs typeface="Times New Roman"/>
              </a:rPr>
              <a:t>tarzini</a:t>
            </a:r>
            <a:r>
              <a:rPr sz="2600" spc="-35" dirty="0">
                <a:latin typeface="Times New Roman"/>
                <a:cs typeface="Times New Roman"/>
              </a:rPr>
              <a:t> </a:t>
            </a:r>
            <a:r>
              <a:rPr sz="2600" dirty="0">
                <a:latin typeface="Times New Roman"/>
                <a:cs typeface="Times New Roman"/>
              </a:rPr>
              <a:t>erkin</a:t>
            </a:r>
            <a:r>
              <a:rPr sz="2600" spc="-45" dirty="0">
                <a:latin typeface="Times New Roman"/>
                <a:cs typeface="Times New Roman"/>
              </a:rPr>
              <a:t> </a:t>
            </a:r>
            <a:r>
              <a:rPr sz="2600" spc="-10" dirty="0">
                <a:latin typeface="Times New Roman"/>
                <a:cs typeface="Times New Roman"/>
              </a:rPr>
              <a:t>tanlab </a:t>
            </a:r>
            <a:r>
              <a:rPr sz="2600" dirty="0">
                <a:latin typeface="Times New Roman"/>
                <a:cs typeface="Times New Roman"/>
              </a:rPr>
              <a:t>olishini</a:t>
            </a:r>
            <a:r>
              <a:rPr sz="2600" spc="-65" dirty="0">
                <a:latin typeface="Times New Roman"/>
                <a:cs typeface="Times New Roman"/>
              </a:rPr>
              <a:t> </a:t>
            </a:r>
            <a:r>
              <a:rPr sz="2600" dirty="0">
                <a:latin typeface="Times New Roman"/>
                <a:cs typeface="Times New Roman"/>
              </a:rPr>
              <a:t>kafolatlashi</a:t>
            </a:r>
            <a:r>
              <a:rPr sz="2600" spc="-50" dirty="0">
                <a:latin typeface="Times New Roman"/>
                <a:cs typeface="Times New Roman"/>
              </a:rPr>
              <a:t> </a:t>
            </a:r>
            <a:r>
              <a:rPr sz="2600" spc="-10" dirty="0">
                <a:latin typeface="Times New Roman"/>
                <a:cs typeface="Times New Roman"/>
              </a:rPr>
              <a:t>kerak»</a:t>
            </a:r>
            <a:endParaRPr sz="2600">
              <a:latin typeface="Times New Roman"/>
              <a:cs typeface="Times New Roman"/>
            </a:endParaRPr>
          </a:p>
        </p:txBody>
      </p:sp>
      <p:sp>
        <p:nvSpPr>
          <p:cNvPr id="3" name="object 3"/>
          <p:cNvSpPr txBox="1"/>
          <p:nvPr/>
        </p:nvSpPr>
        <p:spPr>
          <a:xfrm>
            <a:off x="6243303" y="1440560"/>
            <a:ext cx="5314315" cy="3988435"/>
          </a:xfrm>
          <a:prstGeom prst="rect">
            <a:avLst/>
          </a:prstGeom>
        </p:spPr>
        <p:txBody>
          <a:bodyPr vert="horz" wrap="square" lIns="0" tIns="13335" rIns="0" bIns="0" rtlCol="0">
            <a:spAutoFit/>
          </a:bodyPr>
          <a:lstStyle/>
          <a:p>
            <a:pPr marL="12700" marR="5080" indent="-2540" algn="ctr">
              <a:lnSpc>
                <a:spcPct val="100000"/>
              </a:lnSpc>
              <a:spcBef>
                <a:spcPts val="105"/>
              </a:spcBef>
            </a:pPr>
            <a:r>
              <a:rPr sz="2600" dirty="0">
                <a:latin typeface="Times New Roman"/>
                <a:cs typeface="Times New Roman"/>
              </a:rPr>
              <a:t>Mustaqillik</a:t>
            </a:r>
            <a:r>
              <a:rPr sz="2600" spc="-40" dirty="0">
                <a:latin typeface="Times New Roman"/>
                <a:cs typeface="Times New Roman"/>
              </a:rPr>
              <a:t> </a:t>
            </a:r>
            <a:r>
              <a:rPr sz="2600" dirty="0">
                <a:latin typeface="Times New Roman"/>
                <a:cs typeface="Times New Roman"/>
              </a:rPr>
              <a:t>davrida</a:t>
            </a:r>
            <a:r>
              <a:rPr sz="2600" spc="-55" dirty="0">
                <a:latin typeface="Times New Roman"/>
                <a:cs typeface="Times New Roman"/>
              </a:rPr>
              <a:t> </a:t>
            </a:r>
            <a:r>
              <a:rPr sz="2600" dirty="0">
                <a:latin typeface="Times New Roman"/>
                <a:cs typeface="Times New Roman"/>
              </a:rPr>
              <a:t>fuqarolik</a:t>
            </a:r>
            <a:r>
              <a:rPr sz="2600" spc="-50" dirty="0">
                <a:latin typeface="Times New Roman"/>
                <a:cs typeface="Times New Roman"/>
              </a:rPr>
              <a:t> </a:t>
            </a:r>
            <a:r>
              <a:rPr sz="2600" spc="-10" dirty="0">
                <a:latin typeface="Times New Roman"/>
                <a:cs typeface="Times New Roman"/>
              </a:rPr>
              <a:t>jamiyati </a:t>
            </a:r>
            <a:r>
              <a:rPr sz="2600" dirty="0">
                <a:latin typeface="Times New Roman"/>
                <a:cs typeface="Times New Roman"/>
              </a:rPr>
              <a:t>qurish</a:t>
            </a:r>
            <a:r>
              <a:rPr sz="2600" spc="-55" dirty="0">
                <a:latin typeface="Times New Roman"/>
                <a:cs typeface="Times New Roman"/>
              </a:rPr>
              <a:t> </a:t>
            </a:r>
            <a:r>
              <a:rPr sz="2600" dirty="0">
                <a:latin typeface="Times New Roman"/>
                <a:cs typeface="Times New Roman"/>
              </a:rPr>
              <a:t>stregiyasiyani</a:t>
            </a:r>
            <a:r>
              <a:rPr sz="2600" spc="-50" dirty="0">
                <a:latin typeface="Times New Roman"/>
                <a:cs typeface="Times New Roman"/>
              </a:rPr>
              <a:t> </a:t>
            </a:r>
            <a:r>
              <a:rPr sz="2600" spc="-10" dirty="0">
                <a:latin typeface="Times New Roman"/>
                <a:cs typeface="Times New Roman"/>
              </a:rPr>
              <a:t>shakllanishida </a:t>
            </a:r>
            <a:r>
              <a:rPr sz="2600" dirty="0">
                <a:latin typeface="Times New Roman"/>
                <a:cs typeface="Times New Roman"/>
              </a:rPr>
              <a:t>Prezident</a:t>
            </a:r>
            <a:r>
              <a:rPr sz="2600" spc="-60" dirty="0">
                <a:latin typeface="Times New Roman"/>
                <a:cs typeface="Times New Roman"/>
              </a:rPr>
              <a:t> </a:t>
            </a:r>
            <a:r>
              <a:rPr sz="2600" dirty="0">
                <a:latin typeface="Times New Roman"/>
                <a:cs typeface="Times New Roman"/>
              </a:rPr>
              <a:t>I.A.Karimov</a:t>
            </a:r>
            <a:r>
              <a:rPr sz="2600" spc="-60" dirty="0">
                <a:latin typeface="Times New Roman"/>
                <a:cs typeface="Times New Roman"/>
              </a:rPr>
              <a:t> </a:t>
            </a:r>
            <a:r>
              <a:rPr sz="2600" dirty="0">
                <a:latin typeface="Times New Roman"/>
                <a:cs typeface="Times New Roman"/>
              </a:rPr>
              <a:t>tomonidan</a:t>
            </a:r>
            <a:r>
              <a:rPr sz="2600" spc="-35" dirty="0">
                <a:latin typeface="Times New Roman"/>
                <a:cs typeface="Times New Roman"/>
              </a:rPr>
              <a:t> </a:t>
            </a:r>
            <a:r>
              <a:rPr sz="2600" spc="-10" dirty="0">
                <a:latin typeface="Times New Roman"/>
                <a:cs typeface="Times New Roman"/>
              </a:rPr>
              <a:t>ilgari </a:t>
            </a:r>
            <a:r>
              <a:rPr sz="2600" dirty="0">
                <a:latin typeface="Times New Roman"/>
                <a:cs typeface="Times New Roman"/>
              </a:rPr>
              <a:t>surilgan</a:t>
            </a:r>
            <a:r>
              <a:rPr sz="2600" spc="-40" dirty="0">
                <a:latin typeface="Times New Roman"/>
                <a:cs typeface="Times New Roman"/>
              </a:rPr>
              <a:t> </a:t>
            </a:r>
            <a:r>
              <a:rPr sz="2600" dirty="0">
                <a:latin typeface="Times New Roman"/>
                <a:cs typeface="Times New Roman"/>
              </a:rPr>
              <a:t>“Kuchli</a:t>
            </a:r>
            <a:r>
              <a:rPr sz="2600" spc="-35" dirty="0">
                <a:latin typeface="Times New Roman"/>
                <a:cs typeface="Times New Roman"/>
              </a:rPr>
              <a:t> </a:t>
            </a:r>
            <a:r>
              <a:rPr sz="2600" dirty="0">
                <a:latin typeface="Times New Roman"/>
                <a:cs typeface="Times New Roman"/>
              </a:rPr>
              <a:t>davlatdan</a:t>
            </a:r>
            <a:r>
              <a:rPr sz="2600" spc="-35" dirty="0">
                <a:latin typeface="Times New Roman"/>
                <a:cs typeface="Times New Roman"/>
              </a:rPr>
              <a:t> </a:t>
            </a:r>
            <a:r>
              <a:rPr sz="2600" dirty="0">
                <a:latin typeface="Times New Roman"/>
                <a:cs typeface="Times New Roman"/>
              </a:rPr>
              <a:t>-</a:t>
            </a:r>
            <a:r>
              <a:rPr sz="2600" spc="-25" dirty="0">
                <a:latin typeface="Times New Roman"/>
                <a:cs typeface="Times New Roman"/>
              </a:rPr>
              <a:t> </a:t>
            </a:r>
            <a:r>
              <a:rPr sz="2600" spc="-10" dirty="0">
                <a:latin typeface="Times New Roman"/>
                <a:cs typeface="Times New Roman"/>
              </a:rPr>
              <a:t>kuchli </a:t>
            </a:r>
            <a:r>
              <a:rPr sz="2600" dirty="0">
                <a:latin typeface="Times New Roman"/>
                <a:cs typeface="Times New Roman"/>
              </a:rPr>
              <a:t>fuqarolik</a:t>
            </a:r>
            <a:r>
              <a:rPr sz="2600" spc="-70" dirty="0">
                <a:latin typeface="Times New Roman"/>
                <a:cs typeface="Times New Roman"/>
              </a:rPr>
              <a:t> </a:t>
            </a:r>
            <a:r>
              <a:rPr sz="2600" dirty="0">
                <a:latin typeface="Times New Roman"/>
                <a:cs typeface="Times New Roman"/>
              </a:rPr>
              <a:t>jamiyati</a:t>
            </a:r>
            <a:r>
              <a:rPr sz="2600" spc="-15" dirty="0">
                <a:latin typeface="Times New Roman"/>
                <a:cs typeface="Times New Roman"/>
              </a:rPr>
              <a:t> </a:t>
            </a:r>
            <a:r>
              <a:rPr sz="2600" dirty="0">
                <a:latin typeface="Times New Roman"/>
                <a:cs typeface="Times New Roman"/>
              </a:rPr>
              <a:t>sari"</a:t>
            </a:r>
            <a:r>
              <a:rPr sz="2600" spc="-35" dirty="0">
                <a:latin typeface="Times New Roman"/>
                <a:cs typeface="Times New Roman"/>
              </a:rPr>
              <a:t> </a:t>
            </a:r>
            <a:r>
              <a:rPr sz="2600" spc="-10" dirty="0">
                <a:latin typeface="Times New Roman"/>
                <a:cs typeface="Times New Roman"/>
              </a:rPr>
              <a:t>kontseptual </a:t>
            </a:r>
            <a:r>
              <a:rPr sz="2600" dirty="0">
                <a:latin typeface="Times New Roman"/>
                <a:cs typeface="Times New Roman"/>
              </a:rPr>
              <a:t>tamoyil</a:t>
            </a:r>
            <a:r>
              <a:rPr sz="2600" spc="-30" dirty="0">
                <a:latin typeface="Times New Roman"/>
                <a:cs typeface="Times New Roman"/>
              </a:rPr>
              <a:t> </a:t>
            </a:r>
            <a:r>
              <a:rPr sz="2600" dirty="0">
                <a:latin typeface="Times New Roman"/>
                <a:cs typeface="Times New Roman"/>
              </a:rPr>
              <a:t>muhim</a:t>
            </a:r>
            <a:r>
              <a:rPr sz="2600" spc="-35" dirty="0">
                <a:latin typeface="Times New Roman"/>
                <a:cs typeface="Times New Roman"/>
              </a:rPr>
              <a:t> </a:t>
            </a:r>
            <a:r>
              <a:rPr sz="2600" dirty="0">
                <a:latin typeface="Times New Roman"/>
                <a:cs typeface="Times New Roman"/>
              </a:rPr>
              <a:t>ahamiyat</a:t>
            </a:r>
            <a:r>
              <a:rPr sz="2600" spc="-25" dirty="0">
                <a:latin typeface="Times New Roman"/>
                <a:cs typeface="Times New Roman"/>
              </a:rPr>
              <a:t> </a:t>
            </a:r>
            <a:r>
              <a:rPr sz="2600" dirty="0">
                <a:latin typeface="Times New Roman"/>
                <a:cs typeface="Times New Roman"/>
              </a:rPr>
              <a:t>kasb</a:t>
            </a:r>
            <a:r>
              <a:rPr sz="2600" spc="-35" dirty="0">
                <a:latin typeface="Times New Roman"/>
                <a:cs typeface="Times New Roman"/>
              </a:rPr>
              <a:t> </a:t>
            </a:r>
            <a:r>
              <a:rPr sz="2600" dirty="0">
                <a:latin typeface="Times New Roman"/>
                <a:cs typeface="Times New Roman"/>
              </a:rPr>
              <a:t>etdi.</a:t>
            </a:r>
            <a:r>
              <a:rPr sz="2600" spc="-20" dirty="0">
                <a:latin typeface="Times New Roman"/>
                <a:cs typeface="Times New Roman"/>
              </a:rPr>
              <a:t> </a:t>
            </a:r>
            <a:r>
              <a:rPr sz="2600" spc="-25" dirty="0">
                <a:latin typeface="Times New Roman"/>
                <a:cs typeface="Times New Roman"/>
              </a:rPr>
              <a:t>Bu </a:t>
            </a:r>
            <a:r>
              <a:rPr sz="2600" dirty="0">
                <a:latin typeface="Times New Roman"/>
                <a:cs typeface="Times New Roman"/>
              </a:rPr>
              <a:t>tamoyilning</a:t>
            </a:r>
            <a:r>
              <a:rPr sz="2600" spc="-45" dirty="0">
                <a:latin typeface="Times New Roman"/>
                <a:cs typeface="Times New Roman"/>
              </a:rPr>
              <a:t> </a:t>
            </a:r>
            <a:r>
              <a:rPr sz="2600" dirty="0">
                <a:latin typeface="Times New Roman"/>
                <a:cs typeface="Times New Roman"/>
              </a:rPr>
              <a:t>asosiy</a:t>
            </a:r>
            <a:r>
              <a:rPr sz="2600" spc="-15" dirty="0">
                <a:latin typeface="Times New Roman"/>
                <a:cs typeface="Times New Roman"/>
              </a:rPr>
              <a:t> </a:t>
            </a:r>
            <a:r>
              <a:rPr sz="2600" spc="-10" dirty="0">
                <a:latin typeface="Times New Roman"/>
                <a:cs typeface="Times New Roman"/>
              </a:rPr>
              <a:t>mazmun-mohiyati, </a:t>
            </a:r>
            <a:r>
              <a:rPr sz="2600" dirty="0">
                <a:latin typeface="Times New Roman"/>
                <a:cs typeface="Times New Roman"/>
              </a:rPr>
              <a:t>yo'nalishlari,</a:t>
            </a:r>
            <a:r>
              <a:rPr sz="2600" spc="-40" dirty="0">
                <a:latin typeface="Times New Roman"/>
                <a:cs typeface="Times New Roman"/>
              </a:rPr>
              <a:t> </a:t>
            </a:r>
            <a:r>
              <a:rPr sz="2600" dirty="0">
                <a:latin typeface="Times New Roman"/>
                <a:cs typeface="Times New Roman"/>
              </a:rPr>
              <a:t>umuminsoniy</a:t>
            </a:r>
            <a:r>
              <a:rPr sz="2600" spc="-35" dirty="0">
                <a:latin typeface="Times New Roman"/>
                <a:cs typeface="Times New Roman"/>
              </a:rPr>
              <a:t> </a:t>
            </a:r>
            <a:r>
              <a:rPr sz="2600" dirty="0">
                <a:latin typeface="Times New Roman"/>
                <a:cs typeface="Times New Roman"/>
              </a:rPr>
              <a:t>va</a:t>
            </a:r>
            <a:r>
              <a:rPr sz="2600" spc="-45" dirty="0">
                <a:latin typeface="Times New Roman"/>
                <a:cs typeface="Times New Roman"/>
              </a:rPr>
              <a:t> </a:t>
            </a:r>
            <a:r>
              <a:rPr sz="2600" spc="-10" dirty="0">
                <a:latin typeface="Times New Roman"/>
                <a:cs typeface="Times New Roman"/>
              </a:rPr>
              <a:t>milliy </a:t>
            </a:r>
            <a:r>
              <a:rPr sz="2600" dirty="0">
                <a:latin typeface="Times New Roman"/>
                <a:cs typeface="Times New Roman"/>
              </a:rPr>
              <a:t>jihatlari</a:t>
            </a:r>
            <a:r>
              <a:rPr sz="2600" spc="-35" dirty="0">
                <a:latin typeface="Times New Roman"/>
                <a:cs typeface="Times New Roman"/>
              </a:rPr>
              <a:t> </a:t>
            </a:r>
            <a:r>
              <a:rPr sz="2600" dirty="0">
                <a:latin typeface="Times New Roman"/>
                <a:cs typeface="Times New Roman"/>
              </a:rPr>
              <a:t>uning</a:t>
            </a:r>
            <a:r>
              <a:rPr sz="2600" spc="-45" dirty="0">
                <a:latin typeface="Times New Roman"/>
                <a:cs typeface="Times New Roman"/>
              </a:rPr>
              <a:t> </a:t>
            </a:r>
            <a:r>
              <a:rPr sz="2600" dirty="0">
                <a:latin typeface="Times New Roman"/>
                <a:cs typeface="Times New Roman"/>
              </a:rPr>
              <a:t>ma'ruzalari</a:t>
            </a:r>
            <a:r>
              <a:rPr sz="2600" spc="-10" dirty="0">
                <a:latin typeface="Times New Roman"/>
                <a:cs typeface="Times New Roman"/>
              </a:rPr>
              <a:t> </a:t>
            </a:r>
            <a:r>
              <a:rPr sz="2600" dirty="0">
                <a:latin typeface="Times New Roman"/>
                <a:cs typeface="Times New Roman"/>
              </a:rPr>
              <a:t>va</a:t>
            </a:r>
            <a:r>
              <a:rPr sz="2600" spc="-45" dirty="0">
                <a:latin typeface="Times New Roman"/>
                <a:cs typeface="Times New Roman"/>
              </a:rPr>
              <a:t> </a:t>
            </a:r>
            <a:r>
              <a:rPr sz="2600" spc="-10" dirty="0">
                <a:latin typeface="Times New Roman"/>
                <a:cs typeface="Times New Roman"/>
              </a:rPr>
              <a:t>asarlarida mujassamlashdi.</a:t>
            </a:r>
            <a:endParaRPr sz="2600">
              <a:latin typeface="Times New Roman"/>
              <a:cs typeface="Times New Roman"/>
            </a:endParaRPr>
          </a:p>
        </p:txBody>
      </p:sp>
      <p:pic>
        <p:nvPicPr>
          <p:cNvPr id="4" name="object 4"/>
          <p:cNvPicPr/>
          <p:nvPr/>
        </p:nvPicPr>
        <p:blipFill>
          <a:blip r:embed="rId2" cstate="print"/>
          <a:stretch>
            <a:fillRect/>
          </a:stretch>
        </p:blipFill>
        <p:spPr>
          <a:xfrm>
            <a:off x="2985198" y="107962"/>
            <a:ext cx="5039499" cy="1133944"/>
          </a:xfrm>
          <a:prstGeom prst="rect">
            <a:avLst/>
          </a:prstGeom>
        </p:spPr>
      </p:pic>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D524476-D7BE-4E8C-BF35-006FB3F56770}"/>
              </a:ext>
            </a:extLst>
          </p:cNvPr>
          <p:cNvSpPr txBox="1"/>
          <p:nvPr/>
        </p:nvSpPr>
        <p:spPr>
          <a:xfrm>
            <a:off x="533400" y="304800"/>
            <a:ext cx="11049000" cy="3785652"/>
          </a:xfrm>
          <a:prstGeom prst="rect">
            <a:avLst/>
          </a:prstGeom>
          <a:noFill/>
        </p:spPr>
        <p:txBody>
          <a:bodyPr wrap="square">
            <a:spAutoFit/>
          </a:bodyPr>
          <a:lstStyle/>
          <a:p>
            <a:pPr algn="just"/>
            <a:r>
              <a:rPr lang="uz-Latn-UZ" sz="2000" dirty="0"/>
              <a:t>O’zbekiston jahon hamjamiyatiga integratsiyalashuvni tezlashtirish tarafdori ekanligini tasdiqlab, parlament 95 ta xalqaro bitim va shartnomani ratifikatsiya qildi, 43 ta xalqaro konvensiyaga qo’shilish to’g’risida qaror qabul qildi. Mustaqillik va ezgulik monumenti — Toshkent shahridagi Mustaqillik maydoniaa Oʻzbekiston Respublikasining Prezidenti I.Karimov gʻoyasi bilan bunyod etilgan meʼmoriybadiiy majmua. Oʻzbekiston istiqbolining dastlabki yillari (1992)da maydonda oʻrnatilgan obida Mustaqillik monumenti deb atalgan. Ramziy ravishdagi Yer sharida Oʻzbekiston Respublikasi xaritasi aks etgan ushbu obida jahon xaritasida mustaqil Oʻzbekiston mamlakati mustahkam oʻrin olganini ifodalaydi. 2005-yil 28 dekabrda ushbu monument oldiga farzan-dini bagʻriga bosib turgan munis oʻzbek ayoli siymosi — Baxtiyor ona haykali oʻrnatildi (haykaltarosh I.Jab-borov). Mustaqillik monumenti va Baxtiyor ona haykali Ezgulik arkasi, oq poyondoz shaklidagi keng yoʻlak bilan birga yaxlit ansamblni tashkil qiladi. Mustaqillik va ezgulik tushunchalarini ramziy tarzda uygʻun ifodalagan ushbu yodgorlik M. Vae.m. deb ataldi.</a:t>
            </a:r>
            <a:endParaRPr lang="ru-RU" sz="2000" dirty="0"/>
          </a:p>
        </p:txBody>
      </p:sp>
    </p:spTree>
    <p:extLst>
      <p:ext uri="{BB962C8B-B14F-4D97-AF65-F5344CB8AC3E}">
        <p14:creationId xmlns:p14="http://schemas.microsoft.com/office/powerpoint/2010/main" val="34187593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26928" y="425451"/>
            <a:ext cx="10396855" cy="4719955"/>
          </a:xfrm>
          <a:prstGeom prst="rect">
            <a:avLst/>
          </a:prstGeom>
        </p:spPr>
        <p:txBody>
          <a:bodyPr vert="horz" wrap="square" lIns="0" tIns="12065" rIns="0" bIns="0" rtlCol="0">
            <a:spAutoFit/>
          </a:bodyPr>
          <a:lstStyle/>
          <a:p>
            <a:pPr marL="12700" marR="5080" indent="-1270" algn="ctr">
              <a:lnSpc>
                <a:spcPct val="100000"/>
              </a:lnSpc>
              <a:spcBef>
                <a:spcPts val="95"/>
              </a:spcBef>
            </a:pPr>
            <a:r>
              <a:rPr sz="2800" spc="-254" dirty="0">
                <a:latin typeface="Microsoft Sans Serif"/>
                <a:cs typeface="Microsoft Sans Serif"/>
              </a:rPr>
              <a:t>O'zbekiston</a:t>
            </a:r>
            <a:r>
              <a:rPr sz="2800" spc="-70" dirty="0">
                <a:latin typeface="Microsoft Sans Serif"/>
                <a:cs typeface="Microsoft Sans Serif"/>
              </a:rPr>
              <a:t> </a:t>
            </a:r>
            <a:r>
              <a:rPr sz="2800" spc="-260" dirty="0">
                <a:latin typeface="Microsoft Sans Serif"/>
                <a:cs typeface="Microsoft Sans Serif"/>
              </a:rPr>
              <a:t>Respublikasi</a:t>
            </a:r>
            <a:r>
              <a:rPr sz="2800" spc="-25" dirty="0">
                <a:latin typeface="Microsoft Sans Serif"/>
                <a:cs typeface="Microsoft Sans Serif"/>
              </a:rPr>
              <a:t> </a:t>
            </a:r>
            <a:r>
              <a:rPr sz="2800" spc="-235" dirty="0">
                <a:latin typeface="Microsoft Sans Serif"/>
                <a:cs typeface="Microsoft Sans Serif"/>
              </a:rPr>
              <a:t>Birinchi</a:t>
            </a:r>
            <a:r>
              <a:rPr sz="2800" spc="-10" dirty="0">
                <a:latin typeface="Microsoft Sans Serif"/>
                <a:cs typeface="Microsoft Sans Serif"/>
              </a:rPr>
              <a:t> </a:t>
            </a:r>
            <a:r>
              <a:rPr sz="2800" spc="-250" dirty="0">
                <a:latin typeface="Microsoft Sans Serif"/>
                <a:cs typeface="Microsoft Sans Serif"/>
              </a:rPr>
              <a:t>Prezidenti</a:t>
            </a:r>
            <a:r>
              <a:rPr sz="2800" spc="-30" dirty="0">
                <a:latin typeface="Microsoft Sans Serif"/>
                <a:cs typeface="Microsoft Sans Serif"/>
              </a:rPr>
              <a:t> </a:t>
            </a:r>
            <a:r>
              <a:rPr sz="2800" spc="-254" dirty="0">
                <a:latin typeface="Microsoft Sans Serif"/>
                <a:cs typeface="Microsoft Sans Serif"/>
              </a:rPr>
              <a:t>I.A.Karimovning</a:t>
            </a:r>
            <a:r>
              <a:rPr sz="2800" spc="-5" dirty="0">
                <a:latin typeface="Microsoft Sans Serif"/>
                <a:cs typeface="Microsoft Sans Serif"/>
              </a:rPr>
              <a:t> </a:t>
            </a:r>
            <a:r>
              <a:rPr sz="2800" spc="-245" dirty="0">
                <a:latin typeface="Microsoft Sans Serif"/>
                <a:cs typeface="Microsoft Sans Serif"/>
              </a:rPr>
              <a:t>Oliy</a:t>
            </a:r>
            <a:r>
              <a:rPr sz="2800" spc="-35" dirty="0">
                <a:latin typeface="Microsoft Sans Serif"/>
                <a:cs typeface="Microsoft Sans Serif"/>
              </a:rPr>
              <a:t> </a:t>
            </a:r>
            <a:r>
              <a:rPr sz="2800" spc="-10" dirty="0">
                <a:latin typeface="Microsoft Sans Serif"/>
                <a:cs typeface="Microsoft Sans Serif"/>
              </a:rPr>
              <a:t>Majlis </a:t>
            </a:r>
            <a:r>
              <a:rPr sz="2800" spc="-260" dirty="0">
                <a:latin typeface="Microsoft Sans Serif"/>
                <a:cs typeface="Microsoft Sans Serif"/>
              </a:rPr>
              <a:t>Qonunchilik</a:t>
            </a:r>
            <a:r>
              <a:rPr sz="2800" spc="-55" dirty="0">
                <a:latin typeface="Microsoft Sans Serif"/>
                <a:cs typeface="Microsoft Sans Serif"/>
              </a:rPr>
              <a:t> </a:t>
            </a:r>
            <a:r>
              <a:rPr sz="2800" spc="-250" dirty="0">
                <a:latin typeface="Microsoft Sans Serif"/>
                <a:cs typeface="Microsoft Sans Serif"/>
              </a:rPr>
              <a:t>Palatasi</a:t>
            </a:r>
            <a:r>
              <a:rPr sz="2800" spc="-35" dirty="0">
                <a:latin typeface="Microsoft Sans Serif"/>
                <a:cs typeface="Microsoft Sans Serif"/>
              </a:rPr>
              <a:t> </a:t>
            </a:r>
            <a:r>
              <a:rPr sz="2800" spc="-280" dirty="0">
                <a:latin typeface="Microsoft Sans Serif"/>
                <a:cs typeface="Microsoft Sans Serif"/>
              </a:rPr>
              <a:t>va</a:t>
            </a:r>
            <a:r>
              <a:rPr sz="2800" spc="-90" dirty="0">
                <a:latin typeface="Microsoft Sans Serif"/>
                <a:cs typeface="Microsoft Sans Serif"/>
              </a:rPr>
              <a:t> </a:t>
            </a:r>
            <a:r>
              <a:rPr sz="2800" spc="-260" dirty="0">
                <a:latin typeface="Microsoft Sans Serif"/>
                <a:cs typeface="Microsoft Sans Serif"/>
              </a:rPr>
              <a:t>Senatining</a:t>
            </a:r>
            <a:r>
              <a:rPr sz="2800" spc="-35" dirty="0">
                <a:latin typeface="Microsoft Sans Serif"/>
                <a:cs typeface="Microsoft Sans Serif"/>
              </a:rPr>
              <a:t> </a:t>
            </a:r>
            <a:r>
              <a:rPr sz="2800" spc="-290" dirty="0">
                <a:latin typeface="Microsoft Sans Serif"/>
                <a:cs typeface="Microsoft Sans Serif"/>
              </a:rPr>
              <a:t>qo'shma</a:t>
            </a:r>
            <a:r>
              <a:rPr sz="2800" spc="-75" dirty="0">
                <a:latin typeface="Microsoft Sans Serif"/>
                <a:cs typeface="Microsoft Sans Serif"/>
              </a:rPr>
              <a:t> </a:t>
            </a:r>
            <a:r>
              <a:rPr sz="2800" spc="-245" dirty="0">
                <a:latin typeface="Microsoft Sans Serif"/>
                <a:cs typeface="Microsoft Sans Serif"/>
              </a:rPr>
              <a:t>majlisidagi</a:t>
            </a:r>
            <a:r>
              <a:rPr sz="2800" spc="-35" dirty="0">
                <a:latin typeface="Microsoft Sans Serif"/>
                <a:cs typeface="Microsoft Sans Serif"/>
              </a:rPr>
              <a:t> </a:t>
            </a:r>
            <a:r>
              <a:rPr sz="2800" spc="-280" dirty="0">
                <a:latin typeface="Microsoft Sans Serif"/>
                <a:cs typeface="Microsoft Sans Serif"/>
              </a:rPr>
              <a:t>(2005</a:t>
            </a:r>
            <a:r>
              <a:rPr sz="2800" spc="-85" dirty="0">
                <a:latin typeface="Microsoft Sans Serif"/>
                <a:cs typeface="Microsoft Sans Serif"/>
              </a:rPr>
              <a:t> </a:t>
            </a:r>
            <a:r>
              <a:rPr sz="2800" spc="-185" dirty="0">
                <a:latin typeface="Microsoft Sans Serif"/>
                <a:cs typeface="Microsoft Sans Serif"/>
              </a:rPr>
              <a:t>yil</a:t>
            </a:r>
            <a:r>
              <a:rPr sz="2800" spc="-65" dirty="0">
                <a:latin typeface="Microsoft Sans Serif"/>
                <a:cs typeface="Microsoft Sans Serif"/>
              </a:rPr>
              <a:t> </a:t>
            </a:r>
            <a:r>
              <a:rPr sz="2800" spc="-300" dirty="0">
                <a:latin typeface="Microsoft Sans Serif"/>
                <a:cs typeface="Microsoft Sans Serif"/>
              </a:rPr>
              <a:t>28</a:t>
            </a:r>
            <a:r>
              <a:rPr sz="2800" spc="-90" dirty="0">
                <a:latin typeface="Microsoft Sans Serif"/>
                <a:cs typeface="Microsoft Sans Serif"/>
              </a:rPr>
              <a:t> </a:t>
            </a:r>
            <a:r>
              <a:rPr sz="2800" spc="-265" dirty="0">
                <a:latin typeface="Microsoft Sans Serif"/>
                <a:cs typeface="Microsoft Sans Serif"/>
              </a:rPr>
              <a:t>yanvar) </a:t>
            </a:r>
            <a:r>
              <a:rPr sz="2800" spc="-250" dirty="0">
                <a:latin typeface="Microsoft Sans Serif"/>
                <a:cs typeface="Microsoft Sans Serif"/>
              </a:rPr>
              <a:t>“Bizning</a:t>
            </a:r>
            <a:r>
              <a:rPr sz="2800" spc="-85" dirty="0">
                <a:latin typeface="Microsoft Sans Serif"/>
                <a:cs typeface="Microsoft Sans Serif"/>
              </a:rPr>
              <a:t> </a:t>
            </a:r>
            <a:r>
              <a:rPr sz="2800" spc="-295" dirty="0">
                <a:latin typeface="Microsoft Sans Serif"/>
                <a:cs typeface="Microsoft Sans Serif"/>
              </a:rPr>
              <a:t>bosh</a:t>
            </a:r>
            <a:r>
              <a:rPr sz="2800" spc="-70" dirty="0">
                <a:latin typeface="Microsoft Sans Serif"/>
                <a:cs typeface="Microsoft Sans Serif"/>
              </a:rPr>
              <a:t> </a:t>
            </a:r>
            <a:r>
              <a:rPr sz="2800" spc="-295" dirty="0">
                <a:latin typeface="Microsoft Sans Serif"/>
                <a:cs typeface="Microsoft Sans Serif"/>
              </a:rPr>
              <a:t>maqsadimiz</a:t>
            </a:r>
            <a:r>
              <a:rPr sz="2800" spc="-50" dirty="0">
                <a:latin typeface="Microsoft Sans Serif"/>
                <a:cs typeface="Microsoft Sans Serif"/>
              </a:rPr>
              <a:t> </a:t>
            </a:r>
            <a:r>
              <a:rPr sz="2800" spc="-185" dirty="0">
                <a:latin typeface="Microsoft Sans Serif"/>
                <a:cs typeface="Microsoft Sans Serif"/>
              </a:rPr>
              <a:t>-</a:t>
            </a:r>
            <a:r>
              <a:rPr sz="2800" spc="-75" dirty="0">
                <a:latin typeface="Microsoft Sans Serif"/>
                <a:cs typeface="Microsoft Sans Serif"/>
              </a:rPr>
              <a:t> </a:t>
            </a:r>
            <a:r>
              <a:rPr sz="2800" spc="-250" dirty="0">
                <a:latin typeface="Microsoft Sans Serif"/>
                <a:cs typeface="Microsoft Sans Serif"/>
              </a:rPr>
              <a:t>jamiyatni</a:t>
            </a:r>
            <a:r>
              <a:rPr sz="2800" spc="-45" dirty="0">
                <a:latin typeface="Microsoft Sans Serif"/>
                <a:cs typeface="Microsoft Sans Serif"/>
              </a:rPr>
              <a:t> </a:t>
            </a:r>
            <a:r>
              <a:rPr sz="2800" spc="-245" dirty="0">
                <a:latin typeface="Microsoft Sans Serif"/>
                <a:cs typeface="Microsoft Sans Serif"/>
              </a:rPr>
              <a:t>demokratlashtirish</a:t>
            </a:r>
            <a:r>
              <a:rPr sz="2800" spc="-30" dirty="0">
                <a:latin typeface="Microsoft Sans Serif"/>
                <a:cs typeface="Microsoft Sans Serif"/>
              </a:rPr>
              <a:t> </a:t>
            </a:r>
            <a:r>
              <a:rPr sz="2800" spc="-280" dirty="0">
                <a:latin typeface="Microsoft Sans Serif"/>
                <a:cs typeface="Microsoft Sans Serif"/>
              </a:rPr>
              <a:t>va</a:t>
            </a:r>
            <a:r>
              <a:rPr sz="2800" spc="-85" dirty="0">
                <a:latin typeface="Microsoft Sans Serif"/>
                <a:cs typeface="Microsoft Sans Serif"/>
              </a:rPr>
              <a:t> </a:t>
            </a:r>
            <a:r>
              <a:rPr sz="2800" spc="-105" dirty="0">
                <a:latin typeface="Microsoft Sans Serif"/>
                <a:cs typeface="Microsoft Sans Serif"/>
              </a:rPr>
              <a:t>yangilash, </a:t>
            </a:r>
            <a:r>
              <a:rPr sz="2800" spc="-280" dirty="0">
                <a:latin typeface="Microsoft Sans Serif"/>
                <a:cs typeface="Microsoft Sans Serif"/>
              </a:rPr>
              <a:t>mamlakatni</a:t>
            </a:r>
            <a:r>
              <a:rPr sz="2800" spc="-60" dirty="0">
                <a:latin typeface="Microsoft Sans Serif"/>
                <a:cs typeface="Microsoft Sans Serif"/>
              </a:rPr>
              <a:t> </a:t>
            </a:r>
            <a:r>
              <a:rPr sz="2800" spc="-270" dirty="0">
                <a:latin typeface="Microsoft Sans Serif"/>
                <a:cs typeface="Microsoft Sans Serif"/>
              </a:rPr>
              <a:t>modernizasiya</a:t>
            </a:r>
            <a:r>
              <a:rPr sz="2800" spc="-50" dirty="0">
                <a:latin typeface="Microsoft Sans Serif"/>
                <a:cs typeface="Microsoft Sans Serif"/>
              </a:rPr>
              <a:t> </a:t>
            </a:r>
            <a:r>
              <a:rPr sz="2800" spc="-280" dirty="0">
                <a:latin typeface="Microsoft Sans Serif"/>
                <a:cs typeface="Microsoft Sans Serif"/>
              </a:rPr>
              <a:t>va</a:t>
            </a:r>
            <a:r>
              <a:rPr sz="2800" spc="-90" dirty="0">
                <a:latin typeface="Microsoft Sans Serif"/>
                <a:cs typeface="Microsoft Sans Serif"/>
              </a:rPr>
              <a:t> </a:t>
            </a:r>
            <a:r>
              <a:rPr sz="2800" spc="-235" dirty="0">
                <a:latin typeface="Microsoft Sans Serif"/>
                <a:cs typeface="Microsoft Sans Serif"/>
              </a:rPr>
              <a:t>isloh</a:t>
            </a:r>
            <a:r>
              <a:rPr sz="2800" spc="-65" dirty="0">
                <a:latin typeface="Microsoft Sans Serif"/>
                <a:cs typeface="Microsoft Sans Serif"/>
              </a:rPr>
              <a:t> </a:t>
            </a:r>
            <a:r>
              <a:rPr sz="2800" spc="-225" dirty="0">
                <a:latin typeface="Microsoft Sans Serif"/>
                <a:cs typeface="Microsoft Sans Serif"/>
              </a:rPr>
              <a:t>etishdir"</a:t>
            </a:r>
            <a:r>
              <a:rPr sz="2800" spc="-70" dirty="0">
                <a:latin typeface="Microsoft Sans Serif"/>
                <a:cs typeface="Microsoft Sans Serif"/>
              </a:rPr>
              <a:t> </a:t>
            </a:r>
            <a:r>
              <a:rPr sz="2800" spc="-270" dirty="0">
                <a:latin typeface="Microsoft Sans Serif"/>
                <a:cs typeface="Microsoft Sans Serif"/>
              </a:rPr>
              <a:t>nomli</a:t>
            </a:r>
            <a:r>
              <a:rPr sz="2800" spc="-55" dirty="0">
                <a:latin typeface="Microsoft Sans Serif"/>
                <a:cs typeface="Microsoft Sans Serif"/>
              </a:rPr>
              <a:t> </a:t>
            </a:r>
            <a:r>
              <a:rPr sz="2800" spc="-265" dirty="0">
                <a:latin typeface="Microsoft Sans Serif"/>
                <a:cs typeface="Microsoft Sans Serif"/>
              </a:rPr>
              <a:t>ma'ruzasida</a:t>
            </a:r>
            <a:r>
              <a:rPr sz="2800" spc="-75" dirty="0">
                <a:latin typeface="Microsoft Sans Serif"/>
                <a:cs typeface="Microsoft Sans Serif"/>
              </a:rPr>
              <a:t> </a:t>
            </a:r>
            <a:r>
              <a:rPr sz="2800" spc="-305" dirty="0">
                <a:latin typeface="Microsoft Sans Serif"/>
                <a:cs typeface="Microsoft Sans Serif"/>
              </a:rPr>
              <a:t>mamlakat </a:t>
            </a:r>
            <a:r>
              <a:rPr sz="2800" spc="-240" dirty="0">
                <a:latin typeface="Microsoft Sans Serif"/>
                <a:cs typeface="Microsoft Sans Serif"/>
              </a:rPr>
              <a:t>jamiyatini</a:t>
            </a:r>
            <a:r>
              <a:rPr sz="2800" spc="-20" dirty="0">
                <a:latin typeface="Microsoft Sans Serif"/>
                <a:cs typeface="Microsoft Sans Serif"/>
              </a:rPr>
              <a:t> </a:t>
            </a:r>
            <a:r>
              <a:rPr sz="2800" spc="-245" dirty="0">
                <a:latin typeface="Microsoft Sans Serif"/>
                <a:cs typeface="Microsoft Sans Serif"/>
              </a:rPr>
              <a:t>demokratlashtirish</a:t>
            </a:r>
            <a:r>
              <a:rPr sz="2800" spc="-15" dirty="0">
                <a:latin typeface="Microsoft Sans Serif"/>
                <a:cs typeface="Microsoft Sans Serif"/>
              </a:rPr>
              <a:t> </a:t>
            </a:r>
            <a:r>
              <a:rPr sz="2800" spc="-280" dirty="0">
                <a:latin typeface="Microsoft Sans Serif"/>
                <a:cs typeface="Microsoft Sans Serif"/>
              </a:rPr>
              <a:t>va</a:t>
            </a:r>
            <a:r>
              <a:rPr sz="2800" spc="-55" dirty="0">
                <a:latin typeface="Microsoft Sans Serif"/>
                <a:cs typeface="Microsoft Sans Serif"/>
              </a:rPr>
              <a:t> </a:t>
            </a:r>
            <a:r>
              <a:rPr sz="2800" spc="-260" dirty="0">
                <a:latin typeface="Microsoft Sans Serif"/>
                <a:cs typeface="Microsoft Sans Serif"/>
              </a:rPr>
              <a:t>yangilash</a:t>
            </a:r>
            <a:r>
              <a:rPr sz="2800" spc="-15" dirty="0">
                <a:latin typeface="Microsoft Sans Serif"/>
                <a:cs typeface="Microsoft Sans Serif"/>
              </a:rPr>
              <a:t> </a:t>
            </a:r>
            <a:r>
              <a:rPr sz="2800" spc="-254" dirty="0">
                <a:latin typeface="Microsoft Sans Serif"/>
                <a:cs typeface="Microsoft Sans Serif"/>
              </a:rPr>
              <a:t>kontsepsiyasining,</a:t>
            </a:r>
            <a:r>
              <a:rPr sz="2800" spc="-5" dirty="0">
                <a:latin typeface="Microsoft Sans Serif"/>
                <a:cs typeface="Microsoft Sans Serif"/>
              </a:rPr>
              <a:t> </a:t>
            </a:r>
            <a:r>
              <a:rPr sz="2800" spc="-280" dirty="0">
                <a:latin typeface="Microsoft Sans Serif"/>
                <a:cs typeface="Microsoft Sans Serif"/>
              </a:rPr>
              <a:t>shuningdek, </a:t>
            </a:r>
            <a:r>
              <a:rPr sz="2800" spc="-270" dirty="0">
                <a:latin typeface="Microsoft Sans Serif"/>
                <a:cs typeface="Microsoft Sans Serif"/>
              </a:rPr>
              <a:t>mamlakatimizni</a:t>
            </a:r>
            <a:r>
              <a:rPr sz="2800" spc="-50" dirty="0">
                <a:latin typeface="Microsoft Sans Serif"/>
                <a:cs typeface="Microsoft Sans Serif"/>
              </a:rPr>
              <a:t> </a:t>
            </a:r>
            <a:r>
              <a:rPr sz="2800" spc="-305" dirty="0">
                <a:latin typeface="Microsoft Sans Serif"/>
                <a:cs typeface="Microsoft Sans Serif"/>
              </a:rPr>
              <a:t>2005</a:t>
            </a:r>
            <a:r>
              <a:rPr sz="2800" spc="-80" dirty="0">
                <a:latin typeface="Microsoft Sans Serif"/>
                <a:cs typeface="Microsoft Sans Serif"/>
              </a:rPr>
              <a:t> </a:t>
            </a:r>
            <a:r>
              <a:rPr sz="2800" spc="-185" dirty="0">
                <a:latin typeface="Microsoft Sans Serif"/>
                <a:cs typeface="Microsoft Sans Serif"/>
              </a:rPr>
              <a:t>yil</a:t>
            </a:r>
            <a:r>
              <a:rPr sz="2800" spc="-90" dirty="0">
                <a:latin typeface="Microsoft Sans Serif"/>
                <a:cs typeface="Microsoft Sans Serif"/>
              </a:rPr>
              <a:t> </a:t>
            </a:r>
            <a:r>
              <a:rPr sz="2800" spc="-280" dirty="0">
                <a:latin typeface="Microsoft Sans Serif"/>
                <a:cs typeface="Microsoft Sans Serif"/>
              </a:rPr>
              <a:t>va</a:t>
            </a:r>
            <a:r>
              <a:rPr sz="2800" spc="-80" dirty="0">
                <a:latin typeface="Microsoft Sans Serif"/>
                <a:cs typeface="Microsoft Sans Serif"/>
              </a:rPr>
              <a:t> </a:t>
            </a:r>
            <a:r>
              <a:rPr sz="2800" spc="-250" dirty="0">
                <a:latin typeface="Microsoft Sans Serif"/>
                <a:cs typeface="Microsoft Sans Serif"/>
              </a:rPr>
              <a:t>kelgusi</a:t>
            </a:r>
            <a:r>
              <a:rPr sz="2800" spc="-75" dirty="0">
                <a:latin typeface="Microsoft Sans Serif"/>
                <a:cs typeface="Microsoft Sans Serif"/>
              </a:rPr>
              <a:t> </a:t>
            </a:r>
            <a:r>
              <a:rPr sz="2800" spc="-275" dirty="0">
                <a:latin typeface="Microsoft Sans Serif"/>
                <a:cs typeface="Microsoft Sans Serif"/>
              </a:rPr>
              <a:t>davrda</a:t>
            </a:r>
            <a:r>
              <a:rPr sz="2800" spc="-100" dirty="0">
                <a:latin typeface="Microsoft Sans Serif"/>
                <a:cs typeface="Microsoft Sans Serif"/>
              </a:rPr>
              <a:t> </a:t>
            </a:r>
            <a:r>
              <a:rPr sz="2800" spc="-270" dirty="0">
                <a:latin typeface="Microsoft Sans Serif"/>
                <a:cs typeface="Microsoft Sans Serif"/>
              </a:rPr>
              <a:t>modernizasiya</a:t>
            </a:r>
            <a:r>
              <a:rPr sz="2800" spc="-55" dirty="0">
                <a:latin typeface="Microsoft Sans Serif"/>
                <a:cs typeface="Microsoft Sans Serif"/>
              </a:rPr>
              <a:t> </a:t>
            </a:r>
            <a:r>
              <a:rPr sz="2800" spc="-280" dirty="0">
                <a:latin typeface="Microsoft Sans Serif"/>
                <a:cs typeface="Microsoft Sans Serif"/>
              </a:rPr>
              <a:t>va</a:t>
            </a:r>
            <a:r>
              <a:rPr sz="2800" spc="-100" dirty="0">
                <a:latin typeface="Microsoft Sans Serif"/>
                <a:cs typeface="Microsoft Sans Serif"/>
              </a:rPr>
              <a:t> </a:t>
            </a:r>
            <a:r>
              <a:rPr sz="2800" spc="-235" dirty="0">
                <a:latin typeface="Microsoft Sans Serif"/>
                <a:cs typeface="Microsoft Sans Serif"/>
              </a:rPr>
              <a:t>isloh</a:t>
            </a:r>
            <a:r>
              <a:rPr sz="2800" spc="-70" dirty="0">
                <a:latin typeface="Microsoft Sans Serif"/>
                <a:cs typeface="Microsoft Sans Serif"/>
              </a:rPr>
              <a:t> </a:t>
            </a:r>
            <a:r>
              <a:rPr sz="2800" spc="-235" dirty="0">
                <a:latin typeface="Microsoft Sans Serif"/>
                <a:cs typeface="Microsoft Sans Serif"/>
              </a:rPr>
              <a:t>etish</a:t>
            </a:r>
            <a:r>
              <a:rPr sz="2800" spc="-85" dirty="0">
                <a:latin typeface="Microsoft Sans Serif"/>
                <a:cs typeface="Microsoft Sans Serif"/>
              </a:rPr>
              <a:t> </a:t>
            </a:r>
            <a:r>
              <a:rPr sz="2800" spc="-110" dirty="0">
                <a:latin typeface="Microsoft Sans Serif"/>
                <a:cs typeface="Microsoft Sans Serif"/>
              </a:rPr>
              <a:t>bo'yicha </a:t>
            </a:r>
            <a:r>
              <a:rPr sz="2800" spc="-260" dirty="0">
                <a:latin typeface="Microsoft Sans Serif"/>
                <a:cs typeface="Microsoft Sans Serif"/>
              </a:rPr>
              <a:t>asosiy</a:t>
            </a:r>
            <a:r>
              <a:rPr sz="2800" spc="-50" dirty="0">
                <a:latin typeface="Microsoft Sans Serif"/>
                <a:cs typeface="Microsoft Sans Serif"/>
              </a:rPr>
              <a:t> </a:t>
            </a:r>
            <a:r>
              <a:rPr sz="2800" spc="-245" dirty="0">
                <a:latin typeface="Microsoft Sans Serif"/>
                <a:cs typeface="Microsoft Sans Serif"/>
              </a:rPr>
              <a:t>vazifalarning</a:t>
            </a:r>
            <a:r>
              <a:rPr sz="2800" spc="-15" dirty="0">
                <a:latin typeface="Microsoft Sans Serif"/>
                <a:cs typeface="Microsoft Sans Serif"/>
              </a:rPr>
              <a:t> </a:t>
            </a:r>
            <a:r>
              <a:rPr sz="2800" spc="-245" dirty="0">
                <a:latin typeface="Microsoft Sans Serif"/>
                <a:cs typeface="Microsoft Sans Serif"/>
              </a:rPr>
              <a:t>dasturiy</a:t>
            </a:r>
            <a:r>
              <a:rPr sz="2800" spc="-30" dirty="0">
                <a:latin typeface="Microsoft Sans Serif"/>
                <a:cs typeface="Microsoft Sans Serif"/>
              </a:rPr>
              <a:t> </a:t>
            </a:r>
            <a:r>
              <a:rPr sz="2800" spc="-254" dirty="0">
                <a:latin typeface="Microsoft Sans Serif"/>
                <a:cs typeface="Microsoft Sans Serif"/>
              </a:rPr>
              <a:t>kontseptual</a:t>
            </a:r>
            <a:r>
              <a:rPr sz="2800" spc="-30" dirty="0">
                <a:latin typeface="Microsoft Sans Serif"/>
                <a:cs typeface="Microsoft Sans Serif"/>
              </a:rPr>
              <a:t> </a:t>
            </a:r>
            <a:r>
              <a:rPr sz="2800" spc="-220" dirty="0">
                <a:latin typeface="Microsoft Sans Serif"/>
                <a:cs typeface="Microsoft Sans Serif"/>
              </a:rPr>
              <a:t>yo'nalishlari</a:t>
            </a:r>
            <a:r>
              <a:rPr sz="2800" spc="-20" dirty="0">
                <a:latin typeface="Microsoft Sans Serif"/>
                <a:cs typeface="Microsoft Sans Serif"/>
              </a:rPr>
              <a:t> </a:t>
            </a:r>
            <a:r>
              <a:rPr sz="2800" spc="-250" dirty="0">
                <a:latin typeface="Microsoft Sans Serif"/>
                <a:cs typeface="Microsoft Sans Serif"/>
              </a:rPr>
              <a:t>belgilab</a:t>
            </a:r>
            <a:r>
              <a:rPr sz="2800" spc="-15" dirty="0">
                <a:latin typeface="Microsoft Sans Serif"/>
                <a:cs typeface="Microsoft Sans Serif"/>
              </a:rPr>
              <a:t> </a:t>
            </a:r>
            <a:r>
              <a:rPr sz="2800" spc="-215" dirty="0">
                <a:latin typeface="Microsoft Sans Serif"/>
                <a:cs typeface="Microsoft Sans Serif"/>
              </a:rPr>
              <a:t>berildi.</a:t>
            </a:r>
            <a:r>
              <a:rPr sz="2800" spc="-15" dirty="0">
                <a:latin typeface="Microsoft Sans Serif"/>
                <a:cs typeface="Microsoft Sans Serif"/>
              </a:rPr>
              <a:t> </a:t>
            </a:r>
            <a:r>
              <a:rPr sz="2800" spc="-305" dirty="0">
                <a:latin typeface="Microsoft Sans Serif"/>
                <a:cs typeface="Microsoft Sans Serif"/>
              </a:rPr>
              <a:t>Mazkur </a:t>
            </a:r>
            <a:r>
              <a:rPr sz="2800" spc="-280" dirty="0">
                <a:latin typeface="Microsoft Sans Serif"/>
                <a:cs typeface="Microsoft Sans Serif"/>
              </a:rPr>
              <a:t>ma'ruzada</a:t>
            </a:r>
            <a:r>
              <a:rPr sz="2800" spc="-80" dirty="0">
                <a:latin typeface="Microsoft Sans Serif"/>
                <a:cs typeface="Microsoft Sans Serif"/>
              </a:rPr>
              <a:t> </a:t>
            </a:r>
            <a:r>
              <a:rPr sz="2800" spc="-280" dirty="0">
                <a:latin typeface="Microsoft Sans Serif"/>
                <a:cs typeface="Microsoft Sans Serif"/>
              </a:rPr>
              <a:t>mamlakatni</a:t>
            </a:r>
            <a:r>
              <a:rPr sz="2800" spc="-35" dirty="0">
                <a:latin typeface="Microsoft Sans Serif"/>
                <a:cs typeface="Microsoft Sans Serif"/>
              </a:rPr>
              <a:t> </a:t>
            </a:r>
            <a:r>
              <a:rPr sz="2800" spc="-270" dirty="0">
                <a:latin typeface="Microsoft Sans Serif"/>
                <a:cs typeface="Microsoft Sans Serif"/>
              </a:rPr>
              <a:t>modernizasiya</a:t>
            </a:r>
            <a:r>
              <a:rPr sz="2800" spc="-50" dirty="0">
                <a:latin typeface="Microsoft Sans Serif"/>
                <a:cs typeface="Microsoft Sans Serif"/>
              </a:rPr>
              <a:t> </a:t>
            </a:r>
            <a:r>
              <a:rPr sz="2800" spc="-225" dirty="0">
                <a:latin typeface="Microsoft Sans Serif"/>
                <a:cs typeface="Microsoft Sans Serif"/>
              </a:rPr>
              <a:t>qilish</a:t>
            </a:r>
            <a:r>
              <a:rPr sz="2800" spc="-35" dirty="0">
                <a:latin typeface="Microsoft Sans Serif"/>
                <a:cs typeface="Microsoft Sans Serif"/>
              </a:rPr>
              <a:t> </a:t>
            </a:r>
            <a:r>
              <a:rPr sz="2800" spc="-265" dirty="0">
                <a:latin typeface="Microsoft Sans Serif"/>
                <a:cs typeface="Microsoft Sans Serif"/>
              </a:rPr>
              <a:t>borasida</a:t>
            </a:r>
            <a:r>
              <a:rPr sz="2800" spc="-70" dirty="0">
                <a:latin typeface="Microsoft Sans Serif"/>
                <a:cs typeface="Microsoft Sans Serif"/>
              </a:rPr>
              <a:t> </a:t>
            </a:r>
            <a:r>
              <a:rPr sz="2800" spc="-270" dirty="0">
                <a:latin typeface="Microsoft Sans Serif"/>
                <a:cs typeface="Microsoft Sans Serif"/>
              </a:rPr>
              <a:t>uzoqni</a:t>
            </a:r>
            <a:r>
              <a:rPr sz="2800" spc="-50" dirty="0">
                <a:latin typeface="Microsoft Sans Serif"/>
                <a:cs typeface="Microsoft Sans Serif"/>
              </a:rPr>
              <a:t> </a:t>
            </a:r>
            <a:r>
              <a:rPr sz="2800" spc="-254" dirty="0">
                <a:latin typeface="Microsoft Sans Serif"/>
                <a:cs typeface="Microsoft Sans Serif"/>
              </a:rPr>
              <a:t>ko'zlaydigan</a:t>
            </a:r>
            <a:r>
              <a:rPr sz="2800" spc="-50" dirty="0">
                <a:latin typeface="Microsoft Sans Serif"/>
                <a:cs typeface="Microsoft Sans Serif"/>
              </a:rPr>
              <a:t> </a:t>
            </a:r>
            <a:r>
              <a:rPr sz="2800" spc="-135" dirty="0">
                <a:latin typeface="Microsoft Sans Serif"/>
                <a:cs typeface="Microsoft Sans Serif"/>
              </a:rPr>
              <a:t>"kuchli </a:t>
            </a:r>
            <a:r>
              <a:rPr sz="2800" spc="-265" dirty="0">
                <a:latin typeface="Microsoft Sans Serif"/>
                <a:cs typeface="Microsoft Sans Serif"/>
              </a:rPr>
              <a:t>davlatdan</a:t>
            </a:r>
            <a:r>
              <a:rPr sz="2800" spc="-65" dirty="0">
                <a:latin typeface="Microsoft Sans Serif"/>
                <a:cs typeface="Microsoft Sans Serif"/>
              </a:rPr>
              <a:t> </a:t>
            </a:r>
            <a:r>
              <a:rPr sz="2800" spc="-185" dirty="0">
                <a:latin typeface="Microsoft Sans Serif"/>
                <a:cs typeface="Microsoft Sans Serif"/>
              </a:rPr>
              <a:t>-</a:t>
            </a:r>
            <a:r>
              <a:rPr sz="2800" spc="-70" dirty="0">
                <a:latin typeface="Microsoft Sans Serif"/>
                <a:cs typeface="Microsoft Sans Serif"/>
              </a:rPr>
              <a:t> </a:t>
            </a:r>
            <a:r>
              <a:rPr sz="2800" spc="-240" dirty="0">
                <a:latin typeface="Microsoft Sans Serif"/>
                <a:cs typeface="Microsoft Sans Serif"/>
              </a:rPr>
              <a:t>kuchli</a:t>
            </a:r>
            <a:r>
              <a:rPr sz="2800" spc="-60" dirty="0">
                <a:latin typeface="Microsoft Sans Serif"/>
                <a:cs typeface="Microsoft Sans Serif"/>
              </a:rPr>
              <a:t> </a:t>
            </a:r>
            <a:r>
              <a:rPr sz="2800" spc="-240" dirty="0">
                <a:latin typeface="Microsoft Sans Serif"/>
                <a:cs typeface="Microsoft Sans Serif"/>
              </a:rPr>
              <a:t>fuqarolik</a:t>
            </a:r>
            <a:r>
              <a:rPr sz="2800" spc="-40" dirty="0">
                <a:latin typeface="Microsoft Sans Serif"/>
                <a:cs typeface="Microsoft Sans Serif"/>
              </a:rPr>
              <a:t> </a:t>
            </a:r>
            <a:r>
              <a:rPr sz="2800" spc="-240" dirty="0">
                <a:latin typeface="Microsoft Sans Serif"/>
                <a:cs typeface="Microsoft Sans Serif"/>
              </a:rPr>
              <a:t>jamiyati</a:t>
            </a:r>
            <a:r>
              <a:rPr sz="2800" spc="-35" dirty="0">
                <a:latin typeface="Microsoft Sans Serif"/>
                <a:cs typeface="Microsoft Sans Serif"/>
              </a:rPr>
              <a:t> </a:t>
            </a:r>
            <a:r>
              <a:rPr sz="2800" spc="-210" dirty="0">
                <a:latin typeface="Microsoft Sans Serif"/>
                <a:cs typeface="Microsoft Sans Serif"/>
              </a:rPr>
              <a:t>sari",</a:t>
            </a:r>
            <a:r>
              <a:rPr sz="2800" spc="-75" dirty="0">
                <a:latin typeface="Microsoft Sans Serif"/>
                <a:cs typeface="Microsoft Sans Serif"/>
              </a:rPr>
              <a:t> </a:t>
            </a:r>
            <a:r>
              <a:rPr sz="2800" spc="-305" dirty="0">
                <a:latin typeface="Microsoft Sans Serif"/>
                <a:cs typeface="Microsoft Sans Serif"/>
              </a:rPr>
              <a:t>degan</a:t>
            </a:r>
            <a:r>
              <a:rPr sz="2800" spc="-70" dirty="0">
                <a:latin typeface="Microsoft Sans Serif"/>
                <a:cs typeface="Microsoft Sans Serif"/>
              </a:rPr>
              <a:t> </a:t>
            </a:r>
            <a:r>
              <a:rPr sz="2800" spc="-260" dirty="0">
                <a:latin typeface="Microsoft Sans Serif"/>
                <a:cs typeface="Microsoft Sans Serif"/>
              </a:rPr>
              <a:t>tamoyilga</a:t>
            </a:r>
            <a:r>
              <a:rPr sz="2800" spc="-35" dirty="0">
                <a:latin typeface="Microsoft Sans Serif"/>
                <a:cs typeface="Microsoft Sans Serif"/>
              </a:rPr>
              <a:t> </a:t>
            </a:r>
            <a:r>
              <a:rPr sz="2800" spc="-290" dirty="0">
                <a:latin typeface="Microsoft Sans Serif"/>
                <a:cs typeface="Microsoft Sans Serif"/>
              </a:rPr>
              <a:t>asoslangan</a:t>
            </a:r>
            <a:r>
              <a:rPr sz="2800" spc="700" dirty="0">
                <a:latin typeface="Microsoft Sans Serif"/>
                <a:cs typeface="Microsoft Sans Serif"/>
              </a:rPr>
              <a:t> </a:t>
            </a:r>
            <a:r>
              <a:rPr sz="2800" spc="-229" dirty="0">
                <a:latin typeface="Microsoft Sans Serif"/>
                <a:cs typeface="Microsoft Sans Serif"/>
              </a:rPr>
              <a:t>islohotlarni</a:t>
            </a:r>
            <a:r>
              <a:rPr sz="2800" spc="-30" dirty="0">
                <a:latin typeface="Microsoft Sans Serif"/>
                <a:cs typeface="Microsoft Sans Serif"/>
              </a:rPr>
              <a:t> </a:t>
            </a:r>
            <a:r>
              <a:rPr sz="2800" spc="-295" dirty="0">
                <a:latin typeface="Microsoft Sans Serif"/>
                <a:cs typeface="Microsoft Sans Serif"/>
              </a:rPr>
              <a:t>yanada</a:t>
            </a:r>
            <a:r>
              <a:rPr sz="2800" spc="-50" dirty="0">
                <a:latin typeface="Microsoft Sans Serif"/>
                <a:cs typeface="Microsoft Sans Serif"/>
              </a:rPr>
              <a:t> </a:t>
            </a:r>
            <a:r>
              <a:rPr sz="2800" spc="-245" dirty="0">
                <a:latin typeface="Microsoft Sans Serif"/>
                <a:cs typeface="Microsoft Sans Serif"/>
              </a:rPr>
              <a:t>chuqurlashtirishning</a:t>
            </a:r>
            <a:r>
              <a:rPr sz="2800" spc="-10" dirty="0">
                <a:latin typeface="Microsoft Sans Serif"/>
                <a:cs typeface="Microsoft Sans Serif"/>
              </a:rPr>
              <a:t> </a:t>
            </a:r>
            <a:r>
              <a:rPr sz="2800" spc="-275" dirty="0">
                <a:latin typeface="Microsoft Sans Serif"/>
                <a:cs typeface="Microsoft Sans Serif"/>
              </a:rPr>
              <a:t>barcha</a:t>
            </a:r>
            <a:r>
              <a:rPr sz="2800" spc="-45" dirty="0">
                <a:latin typeface="Microsoft Sans Serif"/>
                <a:cs typeface="Microsoft Sans Serif"/>
              </a:rPr>
              <a:t> </a:t>
            </a:r>
            <a:r>
              <a:rPr sz="2800" spc="-240" dirty="0">
                <a:latin typeface="Microsoft Sans Serif"/>
                <a:cs typeface="Microsoft Sans Serif"/>
              </a:rPr>
              <a:t>yo'nalishlarida</a:t>
            </a:r>
            <a:r>
              <a:rPr sz="2800" spc="-25" dirty="0">
                <a:latin typeface="Microsoft Sans Serif"/>
                <a:cs typeface="Microsoft Sans Serif"/>
              </a:rPr>
              <a:t> </a:t>
            </a:r>
            <a:r>
              <a:rPr sz="2800" spc="-300" dirty="0">
                <a:latin typeface="Microsoft Sans Serif"/>
                <a:cs typeface="Microsoft Sans Serif"/>
              </a:rPr>
              <a:t>amalga</a:t>
            </a:r>
            <a:r>
              <a:rPr sz="2800" spc="-35" dirty="0">
                <a:latin typeface="Microsoft Sans Serif"/>
                <a:cs typeface="Microsoft Sans Serif"/>
              </a:rPr>
              <a:t> </a:t>
            </a:r>
            <a:r>
              <a:rPr sz="2800" spc="-110" dirty="0">
                <a:latin typeface="Microsoft Sans Serif"/>
                <a:cs typeface="Microsoft Sans Serif"/>
              </a:rPr>
              <a:t>oshirilishi </a:t>
            </a:r>
            <a:r>
              <a:rPr sz="2800" spc="-260" dirty="0">
                <a:latin typeface="Microsoft Sans Serif"/>
                <a:cs typeface="Microsoft Sans Serif"/>
              </a:rPr>
              <a:t>lozim</a:t>
            </a:r>
            <a:r>
              <a:rPr sz="2800" spc="-75" dirty="0">
                <a:latin typeface="Microsoft Sans Serif"/>
                <a:cs typeface="Microsoft Sans Serif"/>
              </a:rPr>
              <a:t> </a:t>
            </a:r>
            <a:r>
              <a:rPr sz="2800" spc="-254" dirty="0">
                <a:latin typeface="Microsoft Sans Serif"/>
                <a:cs typeface="Microsoft Sans Serif"/>
              </a:rPr>
              <a:t>bo'lgan</a:t>
            </a:r>
            <a:r>
              <a:rPr sz="2800" spc="-65" dirty="0">
                <a:latin typeface="Microsoft Sans Serif"/>
                <a:cs typeface="Microsoft Sans Serif"/>
              </a:rPr>
              <a:t> </a:t>
            </a:r>
            <a:r>
              <a:rPr sz="2800" spc="-320" dirty="0">
                <a:latin typeface="Microsoft Sans Serif"/>
                <a:cs typeface="Microsoft Sans Serif"/>
              </a:rPr>
              <a:t>maqsad</a:t>
            </a:r>
            <a:r>
              <a:rPr sz="2800" spc="-75" dirty="0">
                <a:latin typeface="Microsoft Sans Serif"/>
                <a:cs typeface="Microsoft Sans Serif"/>
              </a:rPr>
              <a:t> </a:t>
            </a:r>
            <a:r>
              <a:rPr sz="2800" spc="-280" dirty="0">
                <a:latin typeface="Microsoft Sans Serif"/>
                <a:cs typeface="Microsoft Sans Serif"/>
              </a:rPr>
              <a:t>va</a:t>
            </a:r>
            <a:r>
              <a:rPr sz="2800" spc="-90" dirty="0">
                <a:latin typeface="Microsoft Sans Serif"/>
                <a:cs typeface="Microsoft Sans Serif"/>
              </a:rPr>
              <a:t> </a:t>
            </a:r>
            <a:r>
              <a:rPr sz="2800" spc="-235" dirty="0">
                <a:latin typeface="Microsoft Sans Serif"/>
                <a:cs typeface="Microsoft Sans Serif"/>
              </a:rPr>
              <a:t>vazifalar</a:t>
            </a:r>
            <a:r>
              <a:rPr sz="2800" spc="-60" dirty="0">
                <a:latin typeface="Microsoft Sans Serif"/>
                <a:cs typeface="Microsoft Sans Serif"/>
              </a:rPr>
              <a:t> </a:t>
            </a:r>
            <a:r>
              <a:rPr sz="2800" spc="-260" dirty="0">
                <a:latin typeface="Microsoft Sans Serif"/>
                <a:cs typeface="Microsoft Sans Serif"/>
              </a:rPr>
              <a:t>aniq</a:t>
            </a:r>
            <a:r>
              <a:rPr sz="2800" spc="-75" dirty="0">
                <a:latin typeface="Microsoft Sans Serif"/>
                <a:cs typeface="Microsoft Sans Serif"/>
              </a:rPr>
              <a:t> </a:t>
            </a:r>
            <a:r>
              <a:rPr sz="2800" spc="-280" dirty="0">
                <a:latin typeface="Microsoft Sans Serif"/>
                <a:cs typeface="Microsoft Sans Serif"/>
              </a:rPr>
              <a:t>va</a:t>
            </a:r>
            <a:r>
              <a:rPr sz="2800" spc="-75" dirty="0">
                <a:latin typeface="Microsoft Sans Serif"/>
                <a:cs typeface="Microsoft Sans Serif"/>
              </a:rPr>
              <a:t> </a:t>
            </a:r>
            <a:r>
              <a:rPr sz="2800" spc="-305" dirty="0">
                <a:latin typeface="Microsoft Sans Serif"/>
                <a:cs typeface="Microsoft Sans Serif"/>
              </a:rPr>
              <a:t>Ravshan</a:t>
            </a:r>
            <a:r>
              <a:rPr sz="2800" spc="-75" dirty="0">
                <a:latin typeface="Microsoft Sans Serif"/>
                <a:cs typeface="Microsoft Sans Serif"/>
              </a:rPr>
              <a:t> </a:t>
            </a:r>
            <a:r>
              <a:rPr sz="2800" spc="-245" dirty="0">
                <a:latin typeface="Microsoft Sans Serif"/>
                <a:cs typeface="Microsoft Sans Serif"/>
              </a:rPr>
              <a:t>ifoda</a:t>
            </a:r>
            <a:r>
              <a:rPr sz="2800" spc="-60" dirty="0">
                <a:latin typeface="Microsoft Sans Serif"/>
                <a:cs typeface="Microsoft Sans Serif"/>
              </a:rPr>
              <a:t> </a:t>
            </a:r>
            <a:r>
              <a:rPr sz="2800" spc="-10" dirty="0">
                <a:latin typeface="Microsoft Sans Serif"/>
                <a:cs typeface="Microsoft Sans Serif"/>
              </a:rPr>
              <a:t>etildi.</a:t>
            </a:r>
            <a:endParaRPr sz="2800">
              <a:latin typeface="Microsoft Sans Serif"/>
              <a:cs typeface="Microsoft Sans Serif"/>
            </a:endParaRPr>
          </a:p>
        </p:txBody>
      </p:sp>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7E1D5E7-D732-4193-AE67-4DD07A0AEFD1}"/>
              </a:ext>
            </a:extLst>
          </p:cNvPr>
          <p:cNvSpPr txBox="1"/>
          <p:nvPr/>
        </p:nvSpPr>
        <p:spPr>
          <a:xfrm>
            <a:off x="381000" y="457201"/>
            <a:ext cx="11201400" cy="4154984"/>
          </a:xfrm>
          <a:prstGeom prst="rect">
            <a:avLst/>
          </a:prstGeom>
          <a:noFill/>
        </p:spPr>
        <p:txBody>
          <a:bodyPr wrap="square">
            <a:spAutoFit/>
          </a:bodyPr>
          <a:lstStyle/>
          <a:p>
            <a:pPr algn="just"/>
            <a:r>
              <a:rPr lang="uz-Latn-UZ" sz="2400" dirty="0"/>
              <a:t>O’zbekiston Respublikasi Birinchi Prezidenti I.A.Karimovning Oliy Majlis Qonunchilik Palatasi va Senatining qo’shma majlisidagi (2005 yil 28 yanvar) ―Bizning bosh maqsadimiz – jamiyatni demokratlashtirish va yangilash, mamlakatni modernizasiya va isloh etishdir‖ nomli ma’ruzasida mamlakat jamiyatini demokratlashtirish va yangilash kontsepsiyasining, shuningdek, mamlakatimizni 2005 yil va kelgusi davrda modernizasiya va isloh etish </a:t>
            </a:r>
            <a:r>
              <a:rPr lang="en-US" sz="2400" dirty="0"/>
              <a:t> </a:t>
            </a:r>
            <a:r>
              <a:rPr lang="uz-Latn-UZ" sz="2400" dirty="0"/>
              <a:t>bo’yicha asosiy vazifalarning dasturiy kontseptual yo’nalishlari belgilab berildi. Mazkur ma’ruzada mamlakatni modernizasiya qilish borasida uzoqni ko’zlaydigan ―kuchli davlatdan – kuchli fuqarolik jamiyati sari‖, degan tamoyilga asoslangan Islohotlarni yanada chuqurlashtirishning barcha yo’nalishlarida amalga oshirilishi Lozim bo’lgan maqsad va vazifalar aniq va Ravshan ifoda etildi</a:t>
            </a:r>
            <a:endParaRPr lang="ru-RU" sz="2400" dirty="0"/>
          </a:p>
        </p:txBody>
      </p:sp>
    </p:spTree>
    <p:extLst>
      <p:ext uri="{BB962C8B-B14F-4D97-AF65-F5344CB8AC3E}">
        <p14:creationId xmlns:p14="http://schemas.microsoft.com/office/powerpoint/2010/main" val="17320932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39470" y="579692"/>
            <a:ext cx="6762750" cy="5292725"/>
          </a:xfrm>
          <a:prstGeom prst="rect">
            <a:avLst/>
          </a:prstGeom>
        </p:spPr>
        <p:txBody>
          <a:bodyPr vert="horz" wrap="square" lIns="0" tIns="12700" rIns="0" bIns="0" rtlCol="0">
            <a:spAutoFit/>
          </a:bodyPr>
          <a:lstStyle/>
          <a:p>
            <a:pPr marL="12700" marR="5080" indent="635" algn="ctr">
              <a:lnSpc>
                <a:spcPct val="120000"/>
              </a:lnSpc>
              <a:spcBef>
                <a:spcPts val="100"/>
              </a:spcBef>
            </a:pPr>
            <a:r>
              <a:rPr sz="2400" spc="-204" dirty="0">
                <a:latin typeface="Microsoft Sans Serif"/>
                <a:cs typeface="Microsoft Sans Serif"/>
              </a:rPr>
              <a:t>"Biz</a:t>
            </a:r>
            <a:r>
              <a:rPr sz="2400" spc="-60" dirty="0">
                <a:latin typeface="Microsoft Sans Serif"/>
                <a:cs typeface="Microsoft Sans Serif"/>
              </a:rPr>
              <a:t> </a:t>
            </a:r>
            <a:r>
              <a:rPr sz="2400" spc="-254" dirty="0">
                <a:latin typeface="Microsoft Sans Serif"/>
                <a:cs typeface="Microsoft Sans Serif"/>
              </a:rPr>
              <a:t>uchun</a:t>
            </a:r>
            <a:r>
              <a:rPr sz="2400" spc="-20" dirty="0">
                <a:latin typeface="Microsoft Sans Serif"/>
                <a:cs typeface="Microsoft Sans Serif"/>
              </a:rPr>
              <a:t> </a:t>
            </a:r>
            <a:r>
              <a:rPr sz="2400" spc="-204" dirty="0">
                <a:latin typeface="Microsoft Sans Serif"/>
                <a:cs typeface="Microsoft Sans Serif"/>
              </a:rPr>
              <a:t>fuqarolik</a:t>
            </a:r>
            <a:r>
              <a:rPr sz="2400" spc="-10" dirty="0">
                <a:latin typeface="Microsoft Sans Serif"/>
                <a:cs typeface="Microsoft Sans Serif"/>
              </a:rPr>
              <a:t> </a:t>
            </a:r>
            <a:r>
              <a:rPr sz="2400" spc="-204" dirty="0">
                <a:latin typeface="Microsoft Sans Serif"/>
                <a:cs typeface="Microsoft Sans Serif"/>
              </a:rPr>
              <a:t>jamiyati</a:t>
            </a:r>
            <a:r>
              <a:rPr sz="2400" spc="-35" dirty="0">
                <a:latin typeface="Microsoft Sans Serif"/>
                <a:cs typeface="Microsoft Sans Serif"/>
              </a:rPr>
              <a:t> </a:t>
            </a:r>
            <a:r>
              <a:rPr sz="2400" spc="-160" dirty="0">
                <a:latin typeface="Microsoft Sans Serif"/>
                <a:cs typeface="Microsoft Sans Serif"/>
              </a:rPr>
              <a:t>-</a:t>
            </a:r>
            <a:r>
              <a:rPr sz="2400" spc="-65" dirty="0">
                <a:latin typeface="Microsoft Sans Serif"/>
                <a:cs typeface="Microsoft Sans Serif"/>
              </a:rPr>
              <a:t> </a:t>
            </a:r>
            <a:r>
              <a:rPr sz="2400" spc="-190" dirty="0">
                <a:latin typeface="Microsoft Sans Serif"/>
                <a:cs typeface="Microsoft Sans Serif"/>
              </a:rPr>
              <a:t>ijtimoiy</a:t>
            </a:r>
            <a:r>
              <a:rPr sz="2400" spc="-30" dirty="0">
                <a:latin typeface="Microsoft Sans Serif"/>
                <a:cs typeface="Microsoft Sans Serif"/>
              </a:rPr>
              <a:t> </a:t>
            </a:r>
            <a:r>
              <a:rPr sz="2400" spc="-254" dirty="0">
                <a:latin typeface="Microsoft Sans Serif"/>
                <a:cs typeface="Microsoft Sans Serif"/>
              </a:rPr>
              <a:t>makon.</a:t>
            </a:r>
            <a:r>
              <a:rPr sz="2400" spc="-35" dirty="0">
                <a:latin typeface="Microsoft Sans Serif"/>
                <a:cs typeface="Microsoft Sans Serif"/>
              </a:rPr>
              <a:t> </a:t>
            </a:r>
            <a:r>
              <a:rPr sz="2400" spc="-275" dirty="0">
                <a:latin typeface="Microsoft Sans Serif"/>
                <a:cs typeface="Microsoft Sans Serif"/>
              </a:rPr>
              <a:t>Bu</a:t>
            </a:r>
            <a:r>
              <a:rPr sz="2400" spc="-45" dirty="0">
                <a:latin typeface="Microsoft Sans Serif"/>
                <a:cs typeface="Microsoft Sans Serif"/>
              </a:rPr>
              <a:t> </a:t>
            </a:r>
            <a:r>
              <a:rPr sz="2400" spc="-285" dirty="0">
                <a:latin typeface="Microsoft Sans Serif"/>
                <a:cs typeface="Microsoft Sans Serif"/>
              </a:rPr>
              <a:t>makonda </a:t>
            </a:r>
            <a:r>
              <a:rPr sz="2400" spc="-260" dirty="0">
                <a:latin typeface="Microsoft Sans Serif"/>
                <a:cs typeface="Microsoft Sans Serif"/>
              </a:rPr>
              <a:t>qonun</a:t>
            </a:r>
            <a:r>
              <a:rPr sz="2400" spc="-30" dirty="0">
                <a:latin typeface="Microsoft Sans Serif"/>
                <a:cs typeface="Microsoft Sans Serif"/>
              </a:rPr>
              <a:t> </a:t>
            </a:r>
            <a:r>
              <a:rPr sz="2400" spc="-220" dirty="0">
                <a:latin typeface="Microsoft Sans Serif"/>
                <a:cs typeface="Microsoft Sans Serif"/>
              </a:rPr>
              <a:t>ustuvor</a:t>
            </a:r>
            <a:r>
              <a:rPr sz="2400" spc="-20" dirty="0">
                <a:latin typeface="Microsoft Sans Serif"/>
                <a:cs typeface="Microsoft Sans Serif"/>
              </a:rPr>
              <a:t> </a:t>
            </a:r>
            <a:r>
              <a:rPr sz="2400" spc="-185" dirty="0">
                <a:latin typeface="Microsoft Sans Serif"/>
                <a:cs typeface="Microsoft Sans Serif"/>
              </a:rPr>
              <a:t>bo'lib,</a:t>
            </a:r>
            <a:r>
              <a:rPr sz="2400" spc="-25" dirty="0">
                <a:latin typeface="Microsoft Sans Serif"/>
                <a:cs typeface="Microsoft Sans Serif"/>
              </a:rPr>
              <a:t> </a:t>
            </a:r>
            <a:r>
              <a:rPr sz="2400" spc="-254" dirty="0">
                <a:latin typeface="Microsoft Sans Serif"/>
                <a:cs typeface="Microsoft Sans Serif"/>
              </a:rPr>
              <a:t>u</a:t>
            </a:r>
            <a:r>
              <a:rPr sz="2400" spc="-45" dirty="0">
                <a:latin typeface="Microsoft Sans Serif"/>
                <a:cs typeface="Microsoft Sans Serif"/>
              </a:rPr>
              <a:t> </a:t>
            </a:r>
            <a:r>
              <a:rPr sz="2400" spc="-229" dirty="0">
                <a:latin typeface="Microsoft Sans Serif"/>
                <a:cs typeface="Microsoft Sans Serif"/>
              </a:rPr>
              <a:t>insonning</a:t>
            </a:r>
            <a:r>
              <a:rPr sz="2400" spc="-5" dirty="0">
                <a:latin typeface="Microsoft Sans Serif"/>
                <a:cs typeface="Microsoft Sans Serif"/>
              </a:rPr>
              <a:t> </a:t>
            </a:r>
            <a:r>
              <a:rPr sz="2400" spc="-180" dirty="0">
                <a:latin typeface="Microsoft Sans Serif"/>
                <a:cs typeface="Microsoft Sans Serif"/>
              </a:rPr>
              <a:t>o'z-</a:t>
            </a:r>
            <a:r>
              <a:rPr sz="2400" spc="-185" dirty="0">
                <a:latin typeface="Microsoft Sans Serif"/>
                <a:cs typeface="Microsoft Sans Serif"/>
              </a:rPr>
              <a:t>o'zini</a:t>
            </a:r>
            <a:r>
              <a:rPr sz="2400" spc="-15" dirty="0">
                <a:latin typeface="Microsoft Sans Serif"/>
                <a:cs typeface="Microsoft Sans Serif"/>
              </a:rPr>
              <a:t> </a:t>
            </a:r>
            <a:r>
              <a:rPr sz="2400" spc="-254" dirty="0">
                <a:latin typeface="Microsoft Sans Serif"/>
                <a:cs typeface="Microsoft Sans Serif"/>
              </a:rPr>
              <a:t>kamol</a:t>
            </a:r>
            <a:r>
              <a:rPr sz="2400" spc="-45" dirty="0">
                <a:latin typeface="Microsoft Sans Serif"/>
                <a:cs typeface="Microsoft Sans Serif"/>
              </a:rPr>
              <a:t> </a:t>
            </a:r>
            <a:r>
              <a:rPr sz="2400" spc="-95" dirty="0">
                <a:latin typeface="Microsoft Sans Serif"/>
                <a:cs typeface="Microsoft Sans Serif"/>
              </a:rPr>
              <a:t>toptirishga </a:t>
            </a:r>
            <a:r>
              <a:rPr sz="2400" spc="-240" dirty="0">
                <a:latin typeface="Microsoft Sans Serif"/>
                <a:cs typeface="Microsoft Sans Serif"/>
              </a:rPr>
              <a:t>monelik</a:t>
            </a:r>
            <a:r>
              <a:rPr sz="2400" spc="-30" dirty="0">
                <a:latin typeface="Microsoft Sans Serif"/>
                <a:cs typeface="Microsoft Sans Serif"/>
              </a:rPr>
              <a:t> </a:t>
            </a:r>
            <a:r>
              <a:rPr sz="2400" spc="-215" dirty="0">
                <a:latin typeface="Microsoft Sans Serif"/>
                <a:cs typeface="Microsoft Sans Serif"/>
              </a:rPr>
              <a:t>qilmaydi,</a:t>
            </a:r>
            <a:r>
              <a:rPr sz="2400" spc="10" dirty="0">
                <a:latin typeface="Microsoft Sans Serif"/>
                <a:cs typeface="Microsoft Sans Serif"/>
              </a:rPr>
              <a:t> </a:t>
            </a:r>
            <a:r>
              <a:rPr sz="2400" spc="-225" dirty="0">
                <a:latin typeface="Microsoft Sans Serif"/>
                <a:cs typeface="Microsoft Sans Serif"/>
              </a:rPr>
              <a:t>aksincha,</a:t>
            </a:r>
            <a:r>
              <a:rPr sz="2400" spc="20" dirty="0">
                <a:latin typeface="Microsoft Sans Serif"/>
                <a:cs typeface="Microsoft Sans Serif"/>
              </a:rPr>
              <a:t> </a:t>
            </a:r>
            <a:r>
              <a:rPr sz="2400" spc="-254" dirty="0">
                <a:latin typeface="Microsoft Sans Serif"/>
                <a:cs typeface="Microsoft Sans Serif"/>
              </a:rPr>
              <a:t>yordam</a:t>
            </a:r>
            <a:r>
              <a:rPr sz="2400" spc="-20" dirty="0">
                <a:latin typeface="Microsoft Sans Serif"/>
                <a:cs typeface="Microsoft Sans Serif"/>
              </a:rPr>
              <a:t> </a:t>
            </a:r>
            <a:r>
              <a:rPr sz="2400" spc="-210" dirty="0">
                <a:latin typeface="Microsoft Sans Serif"/>
                <a:cs typeface="Microsoft Sans Serif"/>
              </a:rPr>
              <a:t>beradi.</a:t>
            </a:r>
            <a:r>
              <a:rPr sz="2400" spc="-10" dirty="0">
                <a:latin typeface="Microsoft Sans Serif"/>
                <a:cs typeface="Microsoft Sans Serif"/>
              </a:rPr>
              <a:t> </a:t>
            </a:r>
            <a:r>
              <a:rPr sz="2400" spc="-275" dirty="0">
                <a:latin typeface="Microsoft Sans Serif"/>
                <a:cs typeface="Microsoft Sans Serif"/>
              </a:rPr>
              <a:t>Shaxs </a:t>
            </a:r>
            <a:r>
              <a:rPr sz="2400" spc="-210" dirty="0">
                <a:latin typeface="Microsoft Sans Serif"/>
                <a:cs typeface="Microsoft Sans Serif"/>
              </a:rPr>
              <a:t>manfaatlari,</a:t>
            </a:r>
            <a:r>
              <a:rPr sz="2400" spc="-20" dirty="0">
                <a:latin typeface="Microsoft Sans Serif"/>
                <a:cs typeface="Microsoft Sans Serif"/>
              </a:rPr>
              <a:t> </a:t>
            </a:r>
            <a:r>
              <a:rPr sz="2400" spc="-240" dirty="0">
                <a:latin typeface="Microsoft Sans Serif"/>
                <a:cs typeface="Microsoft Sans Serif"/>
              </a:rPr>
              <a:t>uning</a:t>
            </a:r>
            <a:r>
              <a:rPr sz="2400" spc="-5" dirty="0">
                <a:latin typeface="Microsoft Sans Serif"/>
                <a:cs typeface="Microsoft Sans Serif"/>
              </a:rPr>
              <a:t> </a:t>
            </a:r>
            <a:r>
              <a:rPr sz="2400" spc="-260" dirty="0">
                <a:latin typeface="Microsoft Sans Serif"/>
                <a:cs typeface="Microsoft Sans Serif"/>
              </a:rPr>
              <a:t>huquq</a:t>
            </a:r>
            <a:r>
              <a:rPr sz="2400" spc="-5" dirty="0">
                <a:latin typeface="Microsoft Sans Serif"/>
                <a:cs typeface="Microsoft Sans Serif"/>
              </a:rPr>
              <a:t> </a:t>
            </a:r>
            <a:r>
              <a:rPr sz="2400" spc="-250" dirty="0">
                <a:latin typeface="Microsoft Sans Serif"/>
                <a:cs typeface="Microsoft Sans Serif"/>
              </a:rPr>
              <a:t>va</a:t>
            </a:r>
            <a:r>
              <a:rPr sz="2400" spc="-30" dirty="0">
                <a:latin typeface="Microsoft Sans Serif"/>
                <a:cs typeface="Microsoft Sans Serif"/>
              </a:rPr>
              <a:t> </a:t>
            </a:r>
            <a:r>
              <a:rPr sz="2400" spc="-185" dirty="0">
                <a:latin typeface="Microsoft Sans Serif"/>
                <a:cs typeface="Microsoft Sans Serif"/>
              </a:rPr>
              <a:t>erkinliklari</a:t>
            </a:r>
            <a:r>
              <a:rPr sz="2400" dirty="0">
                <a:latin typeface="Microsoft Sans Serif"/>
                <a:cs typeface="Microsoft Sans Serif"/>
              </a:rPr>
              <a:t> </a:t>
            </a:r>
            <a:r>
              <a:rPr sz="2400" spc="-175" dirty="0">
                <a:latin typeface="Microsoft Sans Serif"/>
                <a:cs typeface="Microsoft Sans Serif"/>
              </a:rPr>
              <a:t>to'la</a:t>
            </a:r>
            <a:r>
              <a:rPr sz="2400" spc="-15" dirty="0">
                <a:latin typeface="Microsoft Sans Serif"/>
                <a:cs typeface="Microsoft Sans Serif"/>
              </a:rPr>
              <a:t> </a:t>
            </a:r>
            <a:r>
              <a:rPr sz="2400" spc="-70" dirty="0">
                <a:latin typeface="Microsoft Sans Serif"/>
                <a:cs typeface="Microsoft Sans Serif"/>
              </a:rPr>
              <a:t>darajada </a:t>
            </a:r>
            <a:r>
              <a:rPr sz="2400" spc="-225" dirty="0">
                <a:latin typeface="Microsoft Sans Serif"/>
                <a:cs typeface="Microsoft Sans Serif"/>
              </a:rPr>
              <a:t>ro'yobga</a:t>
            </a:r>
            <a:r>
              <a:rPr sz="2400" spc="-5" dirty="0">
                <a:latin typeface="Microsoft Sans Serif"/>
                <a:cs typeface="Microsoft Sans Serif"/>
              </a:rPr>
              <a:t> </a:t>
            </a:r>
            <a:r>
              <a:rPr sz="2400" spc="-215" dirty="0">
                <a:latin typeface="Microsoft Sans Serif"/>
                <a:cs typeface="Microsoft Sans Serif"/>
              </a:rPr>
              <a:t>chiqishiga</a:t>
            </a:r>
            <a:r>
              <a:rPr sz="2400" spc="25" dirty="0">
                <a:latin typeface="Microsoft Sans Serif"/>
                <a:cs typeface="Microsoft Sans Serif"/>
              </a:rPr>
              <a:t> </a:t>
            </a:r>
            <a:r>
              <a:rPr sz="2400" spc="-225" dirty="0">
                <a:latin typeface="Microsoft Sans Serif"/>
                <a:cs typeface="Microsoft Sans Serif"/>
              </a:rPr>
              <a:t>ko'maklashadi.</a:t>
            </a:r>
            <a:r>
              <a:rPr sz="2400" spc="-100" dirty="0">
                <a:latin typeface="Microsoft Sans Serif"/>
                <a:cs typeface="Microsoft Sans Serif"/>
              </a:rPr>
              <a:t> </a:t>
            </a:r>
            <a:r>
              <a:rPr sz="2400" spc="-240" dirty="0">
                <a:latin typeface="Microsoft Sans Serif"/>
                <a:cs typeface="Microsoft Sans Serif"/>
              </a:rPr>
              <a:t>Ayni</a:t>
            </a:r>
            <a:r>
              <a:rPr sz="2400" spc="-10" dirty="0">
                <a:latin typeface="Microsoft Sans Serif"/>
                <a:cs typeface="Microsoft Sans Serif"/>
              </a:rPr>
              <a:t> </a:t>
            </a:r>
            <a:r>
              <a:rPr sz="2400" spc="-235" dirty="0">
                <a:latin typeface="Microsoft Sans Serif"/>
                <a:cs typeface="Microsoft Sans Serif"/>
              </a:rPr>
              <a:t>vaqtda</a:t>
            </a:r>
            <a:r>
              <a:rPr sz="2400" spc="10" dirty="0">
                <a:latin typeface="Microsoft Sans Serif"/>
                <a:cs typeface="Microsoft Sans Serif"/>
              </a:rPr>
              <a:t> </a:t>
            </a:r>
            <a:r>
              <a:rPr sz="2400" spc="-265" dirty="0">
                <a:latin typeface="Microsoft Sans Serif"/>
                <a:cs typeface="Microsoft Sans Serif"/>
              </a:rPr>
              <a:t>boshqa </a:t>
            </a:r>
            <a:r>
              <a:rPr sz="2400" spc="-235" dirty="0">
                <a:latin typeface="Microsoft Sans Serif"/>
                <a:cs typeface="Microsoft Sans Serif"/>
              </a:rPr>
              <a:t>odamlarning</a:t>
            </a:r>
            <a:r>
              <a:rPr sz="2400" spc="-10" dirty="0">
                <a:latin typeface="Microsoft Sans Serif"/>
                <a:cs typeface="Microsoft Sans Serif"/>
              </a:rPr>
              <a:t> </a:t>
            </a:r>
            <a:r>
              <a:rPr sz="2400" spc="-260" dirty="0">
                <a:latin typeface="Microsoft Sans Serif"/>
                <a:cs typeface="Microsoft Sans Serif"/>
              </a:rPr>
              <a:t>huquq</a:t>
            </a:r>
            <a:r>
              <a:rPr sz="2400" spc="-5" dirty="0">
                <a:latin typeface="Microsoft Sans Serif"/>
                <a:cs typeface="Microsoft Sans Serif"/>
              </a:rPr>
              <a:t> </a:t>
            </a:r>
            <a:r>
              <a:rPr sz="2400" spc="-250" dirty="0">
                <a:latin typeface="Microsoft Sans Serif"/>
                <a:cs typeface="Microsoft Sans Serif"/>
              </a:rPr>
              <a:t>va</a:t>
            </a:r>
            <a:r>
              <a:rPr sz="2400" spc="-35" dirty="0">
                <a:latin typeface="Microsoft Sans Serif"/>
                <a:cs typeface="Microsoft Sans Serif"/>
              </a:rPr>
              <a:t> </a:t>
            </a:r>
            <a:r>
              <a:rPr sz="2400" spc="-185" dirty="0">
                <a:latin typeface="Microsoft Sans Serif"/>
                <a:cs typeface="Microsoft Sans Serif"/>
              </a:rPr>
              <a:t>erkinliklari</a:t>
            </a:r>
            <a:r>
              <a:rPr sz="2400" spc="-10" dirty="0">
                <a:latin typeface="Microsoft Sans Serif"/>
                <a:cs typeface="Microsoft Sans Serif"/>
              </a:rPr>
              <a:t> </a:t>
            </a:r>
            <a:r>
              <a:rPr sz="2400" spc="-204" dirty="0">
                <a:latin typeface="Microsoft Sans Serif"/>
                <a:cs typeface="Microsoft Sans Serif"/>
              </a:rPr>
              <a:t>kamsitilishiga</a:t>
            </a:r>
            <a:r>
              <a:rPr sz="2400" spc="10" dirty="0">
                <a:latin typeface="Microsoft Sans Serif"/>
                <a:cs typeface="Microsoft Sans Serif"/>
              </a:rPr>
              <a:t> </a:t>
            </a:r>
            <a:r>
              <a:rPr sz="2400" spc="-20" dirty="0">
                <a:latin typeface="Microsoft Sans Serif"/>
                <a:cs typeface="Microsoft Sans Serif"/>
              </a:rPr>
              <a:t>yo'l </a:t>
            </a:r>
            <a:r>
              <a:rPr sz="2400" spc="-215" dirty="0">
                <a:latin typeface="Microsoft Sans Serif"/>
                <a:cs typeface="Microsoft Sans Serif"/>
              </a:rPr>
              <a:t>quyilmaydi.</a:t>
            </a:r>
            <a:r>
              <a:rPr sz="2400" spc="-55" dirty="0">
                <a:latin typeface="Microsoft Sans Serif"/>
                <a:cs typeface="Microsoft Sans Serif"/>
              </a:rPr>
              <a:t> </a:t>
            </a:r>
            <a:r>
              <a:rPr sz="2400" spc="-240" dirty="0">
                <a:latin typeface="Microsoft Sans Serif"/>
                <a:cs typeface="Microsoft Sans Serif"/>
              </a:rPr>
              <a:t>Ya'ni</a:t>
            </a:r>
            <a:r>
              <a:rPr sz="2400" spc="-40" dirty="0">
                <a:latin typeface="Microsoft Sans Serif"/>
                <a:cs typeface="Microsoft Sans Serif"/>
              </a:rPr>
              <a:t> </a:t>
            </a:r>
            <a:r>
              <a:rPr sz="2400" spc="-190" dirty="0">
                <a:latin typeface="Microsoft Sans Serif"/>
                <a:cs typeface="Microsoft Sans Serif"/>
              </a:rPr>
              <a:t>erkinlik</a:t>
            </a:r>
            <a:r>
              <a:rPr sz="2400" spc="-35" dirty="0">
                <a:latin typeface="Microsoft Sans Serif"/>
                <a:cs typeface="Microsoft Sans Serif"/>
              </a:rPr>
              <a:t> </a:t>
            </a:r>
            <a:r>
              <a:rPr sz="2400" spc="-250" dirty="0">
                <a:latin typeface="Microsoft Sans Serif"/>
                <a:cs typeface="Microsoft Sans Serif"/>
              </a:rPr>
              <a:t>va</a:t>
            </a:r>
            <a:r>
              <a:rPr sz="2400" spc="-50" dirty="0">
                <a:latin typeface="Microsoft Sans Serif"/>
                <a:cs typeface="Microsoft Sans Serif"/>
              </a:rPr>
              <a:t> </a:t>
            </a:r>
            <a:r>
              <a:rPr sz="2400" spc="-260" dirty="0">
                <a:latin typeface="Microsoft Sans Serif"/>
                <a:cs typeface="Microsoft Sans Serif"/>
              </a:rPr>
              <a:t>qonunga</a:t>
            </a:r>
            <a:r>
              <a:rPr sz="2400" spc="-5" dirty="0">
                <a:latin typeface="Microsoft Sans Serif"/>
                <a:cs typeface="Microsoft Sans Serif"/>
              </a:rPr>
              <a:t> </a:t>
            </a:r>
            <a:r>
              <a:rPr sz="2400" spc="-220" dirty="0">
                <a:latin typeface="Microsoft Sans Serif"/>
                <a:cs typeface="Microsoft Sans Serif"/>
              </a:rPr>
              <a:t>bo'ysunish</a:t>
            </a:r>
            <a:r>
              <a:rPr sz="2400" spc="-15" dirty="0">
                <a:latin typeface="Microsoft Sans Serif"/>
                <a:cs typeface="Microsoft Sans Serif"/>
              </a:rPr>
              <a:t> </a:t>
            </a:r>
            <a:r>
              <a:rPr sz="2400" spc="-185" dirty="0">
                <a:latin typeface="Microsoft Sans Serif"/>
                <a:cs typeface="Microsoft Sans Serif"/>
              </a:rPr>
              <a:t>bir</a:t>
            </a:r>
            <a:r>
              <a:rPr sz="2400" spc="-55" dirty="0">
                <a:latin typeface="Microsoft Sans Serif"/>
                <a:cs typeface="Microsoft Sans Serif"/>
              </a:rPr>
              <a:t> </a:t>
            </a:r>
            <a:r>
              <a:rPr sz="2400" spc="-120" dirty="0">
                <a:latin typeface="Microsoft Sans Serif"/>
                <a:cs typeface="Microsoft Sans Serif"/>
              </a:rPr>
              <a:t>vaqtning </a:t>
            </a:r>
            <a:r>
              <a:rPr sz="2400" spc="-210" dirty="0">
                <a:latin typeface="Microsoft Sans Serif"/>
                <a:cs typeface="Microsoft Sans Serif"/>
              </a:rPr>
              <a:t>o'zida</a:t>
            </a:r>
            <a:r>
              <a:rPr sz="2400" spc="-15" dirty="0">
                <a:latin typeface="Microsoft Sans Serif"/>
                <a:cs typeface="Microsoft Sans Serif"/>
              </a:rPr>
              <a:t> </a:t>
            </a:r>
            <a:r>
              <a:rPr sz="2400" spc="-254" dirty="0">
                <a:latin typeface="Microsoft Sans Serif"/>
                <a:cs typeface="Microsoft Sans Serif"/>
              </a:rPr>
              <a:t>amal</a:t>
            </a:r>
            <a:r>
              <a:rPr sz="2400" spc="-30" dirty="0">
                <a:latin typeface="Microsoft Sans Serif"/>
                <a:cs typeface="Microsoft Sans Serif"/>
              </a:rPr>
              <a:t> </a:t>
            </a:r>
            <a:r>
              <a:rPr sz="2400" spc="-185" dirty="0">
                <a:latin typeface="Microsoft Sans Serif"/>
                <a:cs typeface="Microsoft Sans Serif"/>
              </a:rPr>
              <a:t>qiladi,</a:t>
            </a:r>
            <a:r>
              <a:rPr sz="2400" spc="10" dirty="0">
                <a:latin typeface="Microsoft Sans Serif"/>
                <a:cs typeface="Microsoft Sans Serif"/>
              </a:rPr>
              <a:t> </a:t>
            </a:r>
            <a:r>
              <a:rPr sz="2400" spc="-180" dirty="0">
                <a:latin typeface="Microsoft Sans Serif"/>
                <a:cs typeface="Microsoft Sans Serif"/>
              </a:rPr>
              <a:t>bir-birini</a:t>
            </a:r>
            <a:r>
              <a:rPr sz="2400" spc="-25" dirty="0">
                <a:latin typeface="Microsoft Sans Serif"/>
                <a:cs typeface="Microsoft Sans Serif"/>
              </a:rPr>
              <a:t> </a:t>
            </a:r>
            <a:r>
              <a:rPr sz="2400" spc="-185" dirty="0">
                <a:latin typeface="Microsoft Sans Serif"/>
                <a:cs typeface="Microsoft Sans Serif"/>
              </a:rPr>
              <a:t>to'ldiradi</a:t>
            </a:r>
            <a:r>
              <a:rPr sz="2400" dirty="0">
                <a:latin typeface="Microsoft Sans Serif"/>
                <a:cs typeface="Microsoft Sans Serif"/>
              </a:rPr>
              <a:t> </a:t>
            </a:r>
            <a:r>
              <a:rPr sz="2400" spc="-250" dirty="0">
                <a:latin typeface="Microsoft Sans Serif"/>
                <a:cs typeface="Microsoft Sans Serif"/>
              </a:rPr>
              <a:t>va</a:t>
            </a:r>
            <a:r>
              <a:rPr sz="2400" spc="-30" dirty="0">
                <a:latin typeface="Microsoft Sans Serif"/>
                <a:cs typeface="Microsoft Sans Serif"/>
              </a:rPr>
              <a:t> </a:t>
            </a:r>
            <a:r>
              <a:rPr sz="2400" spc="-180" dirty="0">
                <a:latin typeface="Microsoft Sans Serif"/>
                <a:cs typeface="Microsoft Sans Serif"/>
              </a:rPr>
              <a:t>bir-birini</a:t>
            </a:r>
            <a:r>
              <a:rPr sz="2400" spc="-30" dirty="0">
                <a:latin typeface="Microsoft Sans Serif"/>
                <a:cs typeface="Microsoft Sans Serif"/>
              </a:rPr>
              <a:t> </a:t>
            </a:r>
            <a:r>
              <a:rPr sz="2400" spc="-235" dirty="0">
                <a:latin typeface="Microsoft Sans Serif"/>
                <a:cs typeface="Microsoft Sans Serif"/>
              </a:rPr>
              <a:t>taqozo</a:t>
            </a:r>
            <a:r>
              <a:rPr sz="2400" dirty="0">
                <a:latin typeface="Microsoft Sans Serif"/>
                <a:cs typeface="Microsoft Sans Serif"/>
              </a:rPr>
              <a:t> </a:t>
            </a:r>
            <a:r>
              <a:rPr sz="2400" spc="-110" dirty="0">
                <a:latin typeface="Microsoft Sans Serif"/>
                <a:cs typeface="Microsoft Sans Serif"/>
              </a:rPr>
              <a:t>etadi.</a:t>
            </a:r>
            <a:endParaRPr sz="2400">
              <a:latin typeface="Microsoft Sans Serif"/>
              <a:cs typeface="Microsoft Sans Serif"/>
            </a:endParaRPr>
          </a:p>
          <a:p>
            <a:pPr marL="73025" marR="65405" algn="ctr">
              <a:lnSpc>
                <a:spcPct val="120000"/>
              </a:lnSpc>
            </a:pPr>
            <a:r>
              <a:rPr sz="2400" spc="-260" dirty="0">
                <a:latin typeface="Microsoft Sans Serif"/>
                <a:cs typeface="Microsoft Sans Serif"/>
              </a:rPr>
              <a:t>Boshqacha</a:t>
            </a:r>
            <a:r>
              <a:rPr sz="2400" spc="-5" dirty="0">
                <a:latin typeface="Microsoft Sans Serif"/>
                <a:cs typeface="Microsoft Sans Serif"/>
              </a:rPr>
              <a:t> </a:t>
            </a:r>
            <a:r>
              <a:rPr sz="2400" spc="-229" dirty="0">
                <a:latin typeface="Microsoft Sans Serif"/>
                <a:cs typeface="Microsoft Sans Serif"/>
              </a:rPr>
              <a:t>aytganda,</a:t>
            </a:r>
            <a:r>
              <a:rPr sz="2400" spc="10" dirty="0">
                <a:latin typeface="Microsoft Sans Serif"/>
                <a:cs typeface="Microsoft Sans Serif"/>
              </a:rPr>
              <a:t> </a:t>
            </a:r>
            <a:r>
              <a:rPr sz="2400" spc="-220" dirty="0">
                <a:latin typeface="Microsoft Sans Serif"/>
                <a:cs typeface="Microsoft Sans Serif"/>
              </a:rPr>
              <a:t>davlatning</a:t>
            </a:r>
            <a:r>
              <a:rPr sz="2400" spc="-10" dirty="0">
                <a:latin typeface="Microsoft Sans Serif"/>
                <a:cs typeface="Microsoft Sans Serif"/>
              </a:rPr>
              <a:t> </a:t>
            </a:r>
            <a:r>
              <a:rPr sz="2400" spc="-220" dirty="0">
                <a:latin typeface="Microsoft Sans Serif"/>
                <a:cs typeface="Microsoft Sans Serif"/>
              </a:rPr>
              <a:t>qonunlari</a:t>
            </a:r>
            <a:r>
              <a:rPr sz="2400" spc="-10" dirty="0">
                <a:latin typeface="Microsoft Sans Serif"/>
                <a:cs typeface="Microsoft Sans Serif"/>
              </a:rPr>
              <a:t> </a:t>
            </a:r>
            <a:r>
              <a:rPr sz="2400" spc="-229" dirty="0">
                <a:latin typeface="Microsoft Sans Serif"/>
                <a:cs typeface="Microsoft Sans Serif"/>
              </a:rPr>
              <a:t>inson</a:t>
            </a:r>
            <a:r>
              <a:rPr sz="2400" spc="-15" dirty="0">
                <a:latin typeface="Microsoft Sans Serif"/>
                <a:cs typeface="Microsoft Sans Serif"/>
              </a:rPr>
              <a:t> </a:t>
            </a:r>
            <a:r>
              <a:rPr sz="2400" spc="-250" dirty="0">
                <a:latin typeface="Microsoft Sans Serif"/>
                <a:cs typeface="Microsoft Sans Serif"/>
              </a:rPr>
              <a:t>va</a:t>
            </a:r>
            <a:r>
              <a:rPr sz="2400" spc="-35" dirty="0">
                <a:latin typeface="Microsoft Sans Serif"/>
                <a:cs typeface="Microsoft Sans Serif"/>
              </a:rPr>
              <a:t> </a:t>
            </a:r>
            <a:r>
              <a:rPr sz="2400" spc="-20" dirty="0">
                <a:latin typeface="Microsoft Sans Serif"/>
                <a:cs typeface="Microsoft Sans Serif"/>
              </a:rPr>
              <a:t>fuqaro </a:t>
            </a:r>
            <a:r>
              <a:rPr sz="2400" spc="-220" dirty="0">
                <a:latin typeface="Microsoft Sans Serif"/>
                <a:cs typeface="Microsoft Sans Serif"/>
              </a:rPr>
              <a:t>huquqlarini</a:t>
            </a:r>
            <a:r>
              <a:rPr sz="2400" spc="10" dirty="0">
                <a:latin typeface="Microsoft Sans Serif"/>
                <a:cs typeface="Microsoft Sans Serif"/>
              </a:rPr>
              <a:t> </a:t>
            </a:r>
            <a:r>
              <a:rPr sz="2400" spc="-215" dirty="0">
                <a:latin typeface="Microsoft Sans Serif"/>
                <a:cs typeface="Microsoft Sans Serif"/>
              </a:rPr>
              <a:t>kamsitmasligi</a:t>
            </a:r>
            <a:r>
              <a:rPr sz="2400" dirty="0">
                <a:latin typeface="Microsoft Sans Serif"/>
                <a:cs typeface="Microsoft Sans Serif"/>
              </a:rPr>
              <a:t> </a:t>
            </a:r>
            <a:r>
              <a:rPr sz="2400" spc="-210" dirty="0">
                <a:latin typeface="Microsoft Sans Serif"/>
                <a:cs typeface="Microsoft Sans Serif"/>
              </a:rPr>
              <a:t>lozim.</a:t>
            </a:r>
            <a:r>
              <a:rPr sz="2400" spc="-15" dirty="0">
                <a:latin typeface="Microsoft Sans Serif"/>
                <a:cs typeface="Microsoft Sans Serif"/>
              </a:rPr>
              <a:t> </a:t>
            </a:r>
            <a:r>
              <a:rPr sz="2400" spc="-250" dirty="0">
                <a:latin typeface="Microsoft Sans Serif"/>
                <a:cs typeface="Microsoft Sans Serif"/>
              </a:rPr>
              <a:t>Shuning</a:t>
            </a:r>
            <a:r>
              <a:rPr sz="2400" dirty="0">
                <a:latin typeface="Microsoft Sans Serif"/>
                <a:cs typeface="Microsoft Sans Serif"/>
              </a:rPr>
              <a:t> </a:t>
            </a:r>
            <a:r>
              <a:rPr sz="2400" spc="-229" dirty="0">
                <a:latin typeface="Microsoft Sans Serif"/>
                <a:cs typeface="Microsoft Sans Serif"/>
              </a:rPr>
              <a:t>barobarida</a:t>
            </a:r>
            <a:r>
              <a:rPr sz="2400" spc="10" dirty="0">
                <a:latin typeface="Microsoft Sans Serif"/>
                <a:cs typeface="Microsoft Sans Serif"/>
              </a:rPr>
              <a:t> </a:t>
            </a:r>
            <a:r>
              <a:rPr sz="2400" spc="-155" dirty="0">
                <a:latin typeface="Microsoft Sans Serif"/>
                <a:cs typeface="Microsoft Sans Serif"/>
              </a:rPr>
              <a:t>barcha </a:t>
            </a:r>
            <a:r>
              <a:rPr sz="2400" spc="-250" dirty="0">
                <a:latin typeface="Microsoft Sans Serif"/>
                <a:cs typeface="Microsoft Sans Serif"/>
              </a:rPr>
              <a:t>odamlar</a:t>
            </a:r>
            <a:r>
              <a:rPr sz="2400" spc="-15" dirty="0">
                <a:latin typeface="Microsoft Sans Serif"/>
                <a:cs typeface="Microsoft Sans Serif"/>
              </a:rPr>
              <a:t> </a:t>
            </a:r>
            <a:r>
              <a:rPr sz="2400" spc="-240" dirty="0">
                <a:latin typeface="Microsoft Sans Serif"/>
                <a:cs typeface="Microsoft Sans Serif"/>
              </a:rPr>
              <a:t>qonunlarga</a:t>
            </a:r>
            <a:r>
              <a:rPr sz="2400" dirty="0">
                <a:latin typeface="Microsoft Sans Serif"/>
                <a:cs typeface="Microsoft Sans Serif"/>
              </a:rPr>
              <a:t> </a:t>
            </a:r>
            <a:r>
              <a:rPr sz="2400" spc="-200" dirty="0">
                <a:latin typeface="Microsoft Sans Serif"/>
                <a:cs typeface="Microsoft Sans Serif"/>
              </a:rPr>
              <a:t>so'zsiz</a:t>
            </a:r>
            <a:r>
              <a:rPr sz="2400" spc="10" dirty="0">
                <a:latin typeface="Microsoft Sans Serif"/>
                <a:cs typeface="Microsoft Sans Serif"/>
              </a:rPr>
              <a:t> </a:t>
            </a:r>
            <a:r>
              <a:rPr sz="2400" spc="-210" dirty="0">
                <a:latin typeface="Microsoft Sans Serif"/>
                <a:cs typeface="Microsoft Sans Serif"/>
              </a:rPr>
              <a:t>rioya</a:t>
            </a:r>
            <a:r>
              <a:rPr sz="2400" spc="-25" dirty="0">
                <a:latin typeface="Microsoft Sans Serif"/>
                <a:cs typeface="Microsoft Sans Serif"/>
              </a:rPr>
              <a:t> </a:t>
            </a:r>
            <a:r>
              <a:rPr sz="2400" spc="-180" dirty="0">
                <a:latin typeface="Microsoft Sans Serif"/>
                <a:cs typeface="Microsoft Sans Serif"/>
              </a:rPr>
              <a:t>qilishlari</a:t>
            </a:r>
            <a:r>
              <a:rPr sz="2400" spc="5" dirty="0">
                <a:latin typeface="Microsoft Sans Serif"/>
                <a:cs typeface="Microsoft Sans Serif"/>
              </a:rPr>
              <a:t> </a:t>
            </a:r>
            <a:r>
              <a:rPr sz="2400" spc="-10" dirty="0">
                <a:latin typeface="Microsoft Sans Serif"/>
                <a:cs typeface="Microsoft Sans Serif"/>
              </a:rPr>
              <a:t>shart".</a:t>
            </a:r>
            <a:endParaRPr sz="2400">
              <a:latin typeface="Microsoft Sans Serif"/>
              <a:cs typeface="Microsoft Sans Serif"/>
            </a:endParaRPr>
          </a:p>
          <a:p>
            <a:pPr marL="2540" algn="ctr">
              <a:lnSpc>
                <a:spcPct val="100000"/>
              </a:lnSpc>
              <a:spcBef>
                <a:spcPts val="575"/>
              </a:spcBef>
            </a:pPr>
            <a:r>
              <a:rPr sz="2400" b="1" i="1" spc="-10" dirty="0">
                <a:latin typeface="Times New Roman"/>
                <a:cs typeface="Times New Roman"/>
              </a:rPr>
              <a:t>И.А.Каримов</a:t>
            </a:r>
            <a:endParaRPr sz="2400">
              <a:latin typeface="Times New Roman"/>
              <a:cs typeface="Times New Roman"/>
            </a:endParaRPr>
          </a:p>
        </p:txBody>
      </p:sp>
      <p:grpSp>
        <p:nvGrpSpPr>
          <p:cNvPr id="3" name="object 3"/>
          <p:cNvGrpSpPr/>
          <p:nvPr/>
        </p:nvGrpSpPr>
        <p:grpSpPr>
          <a:xfrm>
            <a:off x="7237474" y="522731"/>
            <a:ext cx="4638040" cy="4917440"/>
            <a:chOff x="7237474" y="522731"/>
            <a:chExt cx="4638040" cy="4917440"/>
          </a:xfrm>
        </p:grpSpPr>
        <p:pic>
          <p:nvPicPr>
            <p:cNvPr id="4" name="object 4"/>
            <p:cNvPicPr/>
            <p:nvPr/>
          </p:nvPicPr>
          <p:blipFill>
            <a:blip r:embed="rId2" cstate="print"/>
            <a:stretch>
              <a:fillRect/>
            </a:stretch>
          </p:blipFill>
          <p:spPr>
            <a:xfrm>
              <a:off x="7237474" y="522731"/>
              <a:ext cx="4637531" cy="2650235"/>
            </a:xfrm>
            <a:prstGeom prst="rect">
              <a:avLst/>
            </a:prstGeom>
          </p:spPr>
        </p:pic>
        <p:pic>
          <p:nvPicPr>
            <p:cNvPr id="5" name="object 5"/>
            <p:cNvPicPr/>
            <p:nvPr/>
          </p:nvPicPr>
          <p:blipFill>
            <a:blip r:embed="rId3" cstate="print"/>
            <a:stretch>
              <a:fillRect/>
            </a:stretch>
          </p:blipFill>
          <p:spPr>
            <a:xfrm>
              <a:off x="7308215" y="592337"/>
              <a:ext cx="4454010" cy="2467587"/>
            </a:xfrm>
            <a:prstGeom prst="rect">
              <a:avLst/>
            </a:prstGeom>
          </p:spPr>
        </p:pic>
        <p:sp>
          <p:nvSpPr>
            <p:cNvPr id="6" name="object 6"/>
            <p:cNvSpPr/>
            <p:nvPr/>
          </p:nvSpPr>
          <p:spPr>
            <a:xfrm>
              <a:off x="7281405" y="566280"/>
              <a:ext cx="4492625" cy="2505710"/>
            </a:xfrm>
            <a:custGeom>
              <a:avLst/>
              <a:gdLst/>
              <a:ahLst/>
              <a:cxnLst/>
              <a:rect l="l" t="t" r="r" b="b"/>
              <a:pathLst>
                <a:path w="4492625" h="2505710">
                  <a:moveTo>
                    <a:pt x="0" y="0"/>
                  </a:moveTo>
                  <a:lnTo>
                    <a:pt x="4492116" y="0"/>
                  </a:lnTo>
                  <a:lnTo>
                    <a:pt x="4492116" y="2505684"/>
                  </a:lnTo>
                  <a:lnTo>
                    <a:pt x="0" y="2505684"/>
                  </a:lnTo>
                  <a:lnTo>
                    <a:pt x="0" y="0"/>
                  </a:lnTo>
                  <a:close/>
                </a:path>
              </a:pathLst>
            </a:custGeom>
            <a:ln w="38100">
              <a:solidFill>
                <a:srgbClr val="2683C6"/>
              </a:solidFill>
            </a:ln>
          </p:spPr>
          <p:txBody>
            <a:bodyPr wrap="square" lIns="0" tIns="0" rIns="0" bIns="0" rtlCol="0"/>
            <a:lstStyle/>
            <a:p>
              <a:endParaRPr/>
            </a:p>
          </p:txBody>
        </p:sp>
        <p:pic>
          <p:nvPicPr>
            <p:cNvPr id="7" name="object 7"/>
            <p:cNvPicPr/>
            <p:nvPr/>
          </p:nvPicPr>
          <p:blipFill>
            <a:blip r:embed="rId4" cstate="print"/>
            <a:stretch>
              <a:fillRect/>
            </a:stretch>
          </p:blipFill>
          <p:spPr>
            <a:xfrm>
              <a:off x="7300455" y="3297669"/>
              <a:ext cx="4459147" cy="2133472"/>
            </a:xfrm>
            <a:prstGeom prst="rect">
              <a:avLst/>
            </a:prstGeom>
          </p:spPr>
        </p:pic>
        <p:sp>
          <p:nvSpPr>
            <p:cNvPr id="8" name="object 8"/>
            <p:cNvSpPr/>
            <p:nvPr/>
          </p:nvSpPr>
          <p:spPr>
            <a:xfrm>
              <a:off x="7294105" y="3291319"/>
              <a:ext cx="4467225" cy="2142490"/>
            </a:xfrm>
            <a:custGeom>
              <a:avLst/>
              <a:gdLst/>
              <a:ahLst/>
              <a:cxnLst/>
              <a:rect l="l" t="t" r="r" b="b"/>
              <a:pathLst>
                <a:path w="4467225" h="2142490">
                  <a:moveTo>
                    <a:pt x="0" y="0"/>
                  </a:moveTo>
                  <a:lnTo>
                    <a:pt x="4466716" y="0"/>
                  </a:lnTo>
                  <a:lnTo>
                    <a:pt x="4466716" y="2142439"/>
                  </a:lnTo>
                  <a:lnTo>
                    <a:pt x="0" y="2142439"/>
                  </a:lnTo>
                  <a:lnTo>
                    <a:pt x="0" y="0"/>
                  </a:lnTo>
                  <a:close/>
                </a:path>
              </a:pathLst>
            </a:custGeom>
            <a:ln w="12700">
              <a:solidFill>
                <a:srgbClr val="1D6295"/>
              </a:solidFill>
            </a:ln>
          </p:spPr>
          <p:txBody>
            <a:bodyPr wrap="square" lIns="0" tIns="0" rIns="0" bIns="0" rtlCol="0"/>
            <a:lstStyle/>
            <a:p>
              <a:endParaRPr/>
            </a:p>
          </p:txBody>
        </p:sp>
      </p:grpSp>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824015C-567D-4243-BA3D-8AC921A8429B}"/>
              </a:ext>
            </a:extLst>
          </p:cNvPr>
          <p:cNvSpPr txBox="1"/>
          <p:nvPr/>
        </p:nvSpPr>
        <p:spPr>
          <a:xfrm>
            <a:off x="762000" y="533400"/>
            <a:ext cx="10744200" cy="3416320"/>
          </a:xfrm>
          <a:prstGeom prst="rect">
            <a:avLst/>
          </a:prstGeom>
          <a:noFill/>
        </p:spPr>
        <p:txBody>
          <a:bodyPr wrap="square">
            <a:spAutoFit/>
          </a:bodyPr>
          <a:lstStyle/>
          <a:p>
            <a:pPr algn="just"/>
            <a:r>
              <a:rPr lang="uz-Latn-UZ" sz="2400" dirty="0"/>
              <a:t>―Biz uchun fuqarolik jamiyati – ijtimoiy makon. Bu makonda qonun ustuvor bo’lib, u insonning o’z-o’zini kamol toptirishga monelik qilmaydi, aksincha, yordam beradi. Shaxs manfaatlari, uning huquq va erkinliklari to’la darajada ro’yobga chiqishiga ko’maklashadi. Ayni vaqtda boshqa odamlarning huquq va erkinliklari kamsitilishiga yo’l quyilmaydi. Ya’ni erkinlik va qonunga bo’ysunish bir vaqtning o’zida amal qiladi, bir-birini to’ldiradi va bir-birini taqozo etadi. Boshqacha aytganda, davlatning qonunlari inson va fuqaro huquqlarini kamsitmasligi lozim. Shuning barobarida barcha odamlar qonunlarga so’zsiz rioya qilishlari shart</a:t>
            </a:r>
            <a:endParaRPr lang="ru-RU" sz="2400" dirty="0"/>
          </a:p>
        </p:txBody>
      </p:sp>
    </p:spTree>
    <p:extLst>
      <p:ext uri="{BB962C8B-B14F-4D97-AF65-F5344CB8AC3E}">
        <p14:creationId xmlns:p14="http://schemas.microsoft.com/office/powerpoint/2010/main" val="40287942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17207" y="768389"/>
            <a:ext cx="5113655" cy="1854200"/>
          </a:xfrm>
          <a:prstGeom prst="rect">
            <a:avLst/>
          </a:prstGeom>
        </p:spPr>
        <p:txBody>
          <a:bodyPr vert="horz" wrap="square" lIns="0" tIns="12700" rIns="0" bIns="0" rtlCol="0">
            <a:spAutoFit/>
          </a:bodyPr>
          <a:lstStyle/>
          <a:p>
            <a:pPr marL="12700" marR="5080" algn="ctr">
              <a:lnSpc>
                <a:spcPct val="100000"/>
              </a:lnSpc>
              <a:spcBef>
                <a:spcPts val="100"/>
              </a:spcBef>
            </a:pPr>
            <a:r>
              <a:rPr sz="2400" b="0" spc="-20" dirty="0">
                <a:solidFill>
                  <a:srgbClr val="000000"/>
                </a:solidFill>
                <a:latin typeface="Times New Roman"/>
                <a:cs typeface="Times New Roman"/>
              </a:rPr>
              <a:t>Taniqli</a:t>
            </a:r>
            <a:r>
              <a:rPr sz="2400" b="0" spc="-55" dirty="0">
                <a:solidFill>
                  <a:srgbClr val="000000"/>
                </a:solidFill>
                <a:latin typeface="Times New Roman"/>
                <a:cs typeface="Times New Roman"/>
              </a:rPr>
              <a:t> </a:t>
            </a:r>
            <a:r>
              <a:rPr sz="2400" b="0" dirty="0">
                <a:solidFill>
                  <a:srgbClr val="000000"/>
                </a:solidFill>
                <a:latin typeface="Times New Roman"/>
                <a:cs typeface="Times New Roman"/>
              </a:rPr>
              <a:t>olim</a:t>
            </a:r>
            <a:r>
              <a:rPr sz="2400" b="0" spc="-150" dirty="0">
                <a:solidFill>
                  <a:srgbClr val="000000"/>
                </a:solidFill>
                <a:latin typeface="Times New Roman"/>
                <a:cs typeface="Times New Roman"/>
              </a:rPr>
              <a:t> </a:t>
            </a:r>
            <a:r>
              <a:rPr sz="2400" b="0" spc="-20" dirty="0">
                <a:solidFill>
                  <a:srgbClr val="000000"/>
                </a:solidFill>
                <a:latin typeface="Times New Roman"/>
                <a:cs typeface="Times New Roman"/>
              </a:rPr>
              <a:t>A.A.Kara-</a:t>
            </a:r>
            <a:r>
              <a:rPr sz="2400" b="0" dirty="0">
                <a:solidFill>
                  <a:srgbClr val="000000"/>
                </a:solidFill>
                <a:latin typeface="Times New Roman"/>
                <a:cs typeface="Times New Roman"/>
              </a:rPr>
              <a:t>Murza</a:t>
            </a:r>
            <a:r>
              <a:rPr sz="2400" b="0" spc="-10" dirty="0">
                <a:solidFill>
                  <a:srgbClr val="000000"/>
                </a:solidFill>
                <a:latin typeface="Times New Roman"/>
                <a:cs typeface="Times New Roman"/>
              </a:rPr>
              <a:t> </a:t>
            </a:r>
            <a:r>
              <a:rPr sz="2400" b="0" dirty="0">
                <a:solidFill>
                  <a:srgbClr val="000000"/>
                </a:solidFill>
                <a:latin typeface="Times New Roman"/>
                <a:cs typeface="Times New Roman"/>
              </a:rPr>
              <a:t>sobiq</a:t>
            </a:r>
            <a:r>
              <a:rPr sz="2400" b="0" spc="-5" dirty="0">
                <a:solidFill>
                  <a:srgbClr val="000000"/>
                </a:solidFill>
                <a:latin typeface="Times New Roman"/>
                <a:cs typeface="Times New Roman"/>
              </a:rPr>
              <a:t> </a:t>
            </a:r>
            <a:r>
              <a:rPr sz="2400" b="0" spc="-10" dirty="0">
                <a:solidFill>
                  <a:srgbClr val="000000"/>
                </a:solidFill>
                <a:latin typeface="Times New Roman"/>
                <a:cs typeface="Times New Roman"/>
              </a:rPr>
              <a:t>sovet </a:t>
            </a:r>
            <a:r>
              <a:rPr sz="2400" b="0" dirty="0">
                <a:solidFill>
                  <a:srgbClr val="000000"/>
                </a:solidFill>
                <a:latin typeface="Times New Roman"/>
                <a:cs typeface="Times New Roman"/>
              </a:rPr>
              <a:t>davridagi</a:t>
            </a:r>
            <a:r>
              <a:rPr sz="2400" b="0" spc="-65" dirty="0">
                <a:solidFill>
                  <a:srgbClr val="000000"/>
                </a:solidFill>
                <a:latin typeface="Times New Roman"/>
                <a:cs typeface="Times New Roman"/>
              </a:rPr>
              <a:t> </a:t>
            </a:r>
            <a:r>
              <a:rPr sz="2400" b="0" dirty="0">
                <a:solidFill>
                  <a:srgbClr val="000000"/>
                </a:solidFill>
                <a:latin typeface="Times New Roman"/>
                <a:cs typeface="Times New Roman"/>
              </a:rPr>
              <a:t>partiyaning</a:t>
            </a:r>
            <a:r>
              <a:rPr sz="2400" b="0" spc="-55" dirty="0">
                <a:solidFill>
                  <a:srgbClr val="000000"/>
                </a:solidFill>
                <a:latin typeface="Times New Roman"/>
                <a:cs typeface="Times New Roman"/>
              </a:rPr>
              <a:t> </a:t>
            </a:r>
            <a:r>
              <a:rPr sz="2400" b="0" dirty="0">
                <a:solidFill>
                  <a:srgbClr val="000000"/>
                </a:solidFill>
                <a:latin typeface="Times New Roman"/>
                <a:cs typeface="Times New Roman"/>
              </a:rPr>
              <a:t>hukmron</a:t>
            </a:r>
            <a:r>
              <a:rPr sz="2400" b="0" spc="-20" dirty="0">
                <a:solidFill>
                  <a:srgbClr val="000000"/>
                </a:solidFill>
                <a:latin typeface="Times New Roman"/>
                <a:cs typeface="Times New Roman"/>
              </a:rPr>
              <a:t> </a:t>
            </a:r>
            <a:r>
              <a:rPr sz="2400" b="0" spc="-10" dirty="0">
                <a:solidFill>
                  <a:srgbClr val="000000"/>
                </a:solidFill>
                <a:latin typeface="Times New Roman"/>
                <a:cs typeface="Times New Roman"/>
              </a:rPr>
              <a:t>mavqeini </a:t>
            </a:r>
            <a:r>
              <a:rPr sz="2400" b="0" dirty="0">
                <a:solidFill>
                  <a:srgbClr val="000000"/>
                </a:solidFill>
                <a:latin typeface="Times New Roman"/>
                <a:cs typeface="Times New Roman"/>
              </a:rPr>
              <a:t>quyidagicha</a:t>
            </a:r>
            <a:r>
              <a:rPr sz="2400" b="0" spc="-55" dirty="0">
                <a:solidFill>
                  <a:srgbClr val="000000"/>
                </a:solidFill>
                <a:latin typeface="Times New Roman"/>
                <a:cs typeface="Times New Roman"/>
              </a:rPr>
              <a:t> </a:t>
            </a:r>
            <a:r>
              <a:rPr sz="2400" b="0" dirty="0">
                <a:solidFill>
                  <a:srgbClr val="000000"/>
                </a:solidFill>
                <a:latin typeface="Times New Roman"/>
                <a:cs typeface="Times New Roman"/>
              </a:rPr>
              <a:t>ifodalaydi:</a:t>
            </a:r>
            <a:r>
              <a:rPr sz="2400" b="0" spc="-40" dirty="0">
                <a:solidFill>
                  <a:srgbClr val="000000"/>
                </a:solidFill>
                <a:latin typeface="Times New Roman"/>
                <a:cs typeface="Times New Roman"/>
              </a:rPr>
              <a:t> </a:t>
            </a:r>
            <a:r>
              <a:rPr sz="2400" b="0" dirty="0">
                <a:solidFill>
                  <a:srgbClr val="000000"/>
                </a:solidFill>
                <a:latin typeface="Times New Roman"/>
                <a:cs typeface="Times New Roman"/>
              </a:rPr>
              <a:t>"partiyaga</a:t>
            </a:r>
            <a:r>
              <a:rPr sz="2400" b="0" spc="-55" dirty="0">
                <a:solidFill>
                  <a:srgbClr val="000000"/>
                </a:solidFill>
                <a:latin typeface="Times New Roman"/>
                <a:cs typeface="Times New Roman"/>
              </a:rPr>
              <a:t> </a:t>
            </a:r>
            <a:r>
              <a:rPr sz="2400" b="0" spc="-10" dirty="0">
                <a:solidFill>
                  <a:srgbClr val="000000"/>
                </a:solidFill>
                <a:latin typeface="Times New Roman"/>
                <a:cs typeface="Times New Roman"/>
              </a:rPr>
              <a:t>uning </a:t>
            </a:r>
            <a:r>
              <a:rPr sz="2400" b="0" dirty="0">
                <a:solidFill>
                  <a:srgbClr val="000000"/>
                </a:solidFill>
                <a:latin typeface="Times New Roman"/>
                <a:cs typeface="Times New Roman"/>
              </a:rPr>
              <a:t>safidan</a:t>
            </a:r>
            <a:r>
              <a:rPr sz="2400" b="0" spc="-55" dirty="0">
                <a:solidFill>
                  <a:srgbClr val="000000"/>
                </a:solidFill>
                <a:latin typeface="Times New Roman"/>
                <a:cs typeface="Times New Roman"/>
              </a:rPr>
              <a:t> </a:t>
            </a:r>
            <a:r>
              <a:rPr sz="2400" b="0" dirty="0">
                <a:solidFill>
                  <a:srgbClr val="000000"/>
                </a:solidFill>
                <a:latin typeface="Times New Roman"/>
                <a:cs typeface="Times New Roman"/>
              </a:rPr>
              <a:t>chiqarish</a:t>
            </a:r>
            <a:r>
              <a:rPr sz="2400" b="0" spc="-60" dirty="0">
                <a:solidFill>
                  <a:srgbClr val="000000"/>
                </a:solidFill>
                <a:latin typeface="Times New Roman"/>
                <a:cs typeface="Times New Roman"/>
              </a:rPr>
              <a:t> </a:t>
            </a:r>
            <a:r>
              <a:rPr sz="2400" b="0" dirty="0">
                <a:solidFill>
                  <a:srgbClr val="000000"/>
                </a:solidFill>
                <a:latin typeface="Times New Roman"/>
                <a:cs typeface="Times New Roman"/>
              </a:rPr>
              <a:t>imkoniyati</a:t>
            </a:r>
            <a:r>
              <a:rPr sz="2400" b="0" spc="-45" dirty="0">
                <a:solidFill>
                  <a:srgbClr val="000000"/>
                </a:solidFill>
                <a:latin typeface="Times New Roman"/>
                <a:cs typeface="Times New Roman"/>
              </a:rPr>
              <a:t> </a:t>
            </a:r>
            <a:r>
              <a:rPr sz="2400" b="0" spc="-10" dirty="0">
                <a:solidFill>
                  <a:srgbClr val="000000"/>
                </a:solidFill>
                <a:latin typeface="Times New Roman"/>
                <a:cs typeface="Times New Roman"/>
              </a:rPr>
              <a:t>mavjud </a:t>
            </a:r>
            <a:r>
              <a:rPr sz="2400" b="0" dirty="0">
                <a:solidFill>
                  <a:srgbClr val="000000"/>
                </a:solidFill>
                <a:latin typeface="Times New Roman"/>
                <a:cs typeface="Times New Roman"/>
              </a:rPr>
              <a:t>bo'lganligi</a:t>
            </a:r>
            <a:r>
              <a:rPr sz="2400" b="0" spc="-45" dirty="0">
                <a:solidFill>
                  <a:srgbClr val="000000"/>
                </a:solidFill>
                <a:latin typeface="Times New Roman"/>
                <a:cs typeface="Times New Roman"/>
              </a:rPr>
              <a:t> </a:t>
            </a:r>
            <a:r>
              <a:rPr sz="2400" b="0" dirty="0">
                <a:solidFill>
                  <a:srgbClr val="000000"/>
                </a:solidFill>
                <a:latin typeface="Times New Roman"/>
                <a:cs typeface="Times New Roman"/>
              </a:rPr>
              <a:t>uchun</a:t>
            </a:r>
            <a:r>
              <a:rPr sz="2400" b="0" spc="-25" dirty="0">
                <a:solidFill>
                  <a:srgbClr val="000000"/>
                </a:solidFill>
                <a:latin typeface="Times New Roman"/>
                <a:cs typeface="Times New Roman"/>
              </a:rPr>
              <a:t> </a:t>
            </a:r>
            <a:r>
              <a:rPr sz="2400" b="0" dirty="0">
                <a:solidFill>
                  <a:srgbClr val="000000"/>
                </a:solidFill>
                <a:latin typeface="Times New Roman"/>
                <a:cs typeface="Times New Roman"/>
              </a:rPr>
              <a:t>ham</a:t>
            </a:r>
            <a:r>
              <a:rPr sz="2400" b="0" spc="-20" dirty="0">
                <a:solidFill>
                  <a:srgbClr val="000000"/>
                </a:solidFill>
                <a:latin typeface="Times New Roman"/>
                <a:cs typeface="Times New Roman"/>
              </a:rPr>
              <a:t> </a:t>
            </a:r>
            <a:r>
              <a:rPr sz="2400" b="0" dirty="0">
                <a:solidFill>
                  <a:srgbClr val="000000"/>
                </a:solidFill>
                <a:latin typeface="Times New Roman"/>
                <a:cs typeface="Times New Roman"/>
              </a:rPr>
              <a:t>qabul</a:t>
            </a:r>
            <a:r>
              <a:rPr sz="2400" b="0" spc="-20" dirty="0">
                <a:solidFill>
                  <a:srgbClr val="000000"/>
                </a:solidFill>
                <a:latin typeface="Times New Roman"/>
                <a:cs typeface="Times New Roman"/>
              </a:rPr>
              <a:t> </a:t>
            </a:r>
            <a:r>
              <a:rPr sz="2400" b="0" spc="-10" dirty="0">
                <a:solidFill>
                  <a:srgbClr val="000000"/>
                </a:solidFill>
                <a:latin typeface="Times New Roman"/>
                <a:cs typeface="Times New Roman"/>
              </a:rPr>
              <a:t>qiladilar.</a:t>
            </a:r>
            <a:endParaRPr sz="2400">
              <a:latin typeface="Times New Roman"/>
              <a:cs typeface="Times New Roman"/>
            </a:endParaRPr>
          </a:p>
        </p:txBody>
      </p:sp>
      <p:sp>
        <p:nvSpPr>
          <p:cNvPr id="3" name="object 3"/>
          <p:cNvSpPr txBox="1"/>
          <p:nvPr/>
        </p:nvSpPr>
        <p:spPr>
          <a:xfrm>
            <a:off x="241363" y="2597189"/>
            <a:ext cx="5664200" cy="2585720"/>
          </a:xfrm>
          <a:prstGeom prst="rect">
            <a:avLst/>
          </a:prstGeom>
        </p:spPr>
        <p:txBody>
          <a:bodyPr vert="horz" wrap="square" lIns="0" tIns="12700" rIns="0" bIns="0" rtlCol="0">
            <a:spAutoFit/>
          </a:bodyPr>
          <a:lstStyle/>
          <a:p>
            <a:pPr marL="12700" marR="5080" indent="1270" algn="ctr">
              <a:lnSpc>
                <a:spcPct val="100000"/>
              </a:lnSpc>
              <a:spcBef>
                <a:spcPts val="100"/>
              </a:spcBef>
            </a:pPr>
            <a:r>
              <a:rPr sz="2400" dirty="0">
                <a:latin typeface="Times New Roman"/>
                <a:cs typeface="Times New Roman"/>
              </a:rPr>
              <a:t>Mamlakatdagi</a:t>
            </a:r>
            <a:r>
              <a:rPr sz="2400" spc="-80" dirty="0">
                <a:latin typeface="Times New Roman"/>
                <a:cs typeface="Times New Roman"/>
              </a:rPr>
              <a:t> </a:t>
            </a:r>
            <a:r>
              <a:rPr sz="2400" dirty="0">
                <a:latin typeface="Times New Roman"/>
                <a:cs typeface="Times New Roman"/>
              </a:rPr>
              <a:t>barcha</a:t>
            </a:r>
            <a:r>
              <a:rPr sz="2400" spc="-60" dirty="0">
                <a:latin typeface="Times New Roman"/>
                <a:cs typeface="Times New Roman"/>
              </a:rPr>
              <a:t> </a:t>
            </a:r>
            <a:r>
              <a:rPr sz="2400" dirty="0">
                <a:latin typeface="Times New Roman"/>
                <a:cs typeface="Times New Roman"/>
              </a:rPr>
              <a:t>lavozimlarga</a:t>
            </a:r>
            <a:r>
              <a:rPr sz="2400" spc="-70" dirty="0">
                <a:latin typeface="Times New Roman"/>
                <a:cs typeface="Times New Roman"/>
              </a:rPr>
              <a:t> </a:t>
            </a:r>
            <a:r>
              <a:rPr sz="2400" spc="-10" dirty="0">
                <a:latin typeface="Times New Roman"/>
                <a:cs typeface="Times New Roman"/>
              </a:rPr>
              <a:t>partiya </a:t>
            </a:r>
            <a:r>
              <a:rPr sz="2400" dirty="0">
                <a:latin typeface="Times New Roman"/>
                <a:cs typeface="Times New Roman"/>
              </a:rPr>
              <a:t>a'zolari</a:t>
            </a:r>
            <a:r>
              <a:rPr sz="2400" spc="-65" dirty="0">
                <a:latin typeface="Times New Roman"/>
                <a:cs typeface="Times New Roman"/>
              </a:rPr>
              <a:t> </a:t>
            </a:r>
            <a:r>
              <a:rPr sz="2400" dirty="0">
                <a:latin typeface="Times New Roman"/>
                <a:cs typeface="Times New Roman"/>
              </a:rPr>
              <a:t>boshqalardan</a:t>
            </a:r>
            <a:r>
              <a:rPr sz="2400" spc="-55" dirty="0">
                <a:latin typeface="Times New Roman"/>
                <a:cs typeface="Times New Roman"/>
              </a:rPr>
              <a:t> </a:t>
            </a:r>
            <a:r>
              <a:rPr sz="2400" dirty="0">
                <a:latin typeface="Times New Roman"/>
                <a:cs typeface="Times New Roman"/>
              </a:rPr>
              <a:t>iste'dodli,</a:t>
            </a:r>
            <a:r>
              <a:rPr sz="2400" spc="-55" dirty="0">
                <a:latin typeface="Times New Roman"/>
                <a:cs typeface="Times New Roman"/>
              </a:rPr>
              <a:t> </a:t>
            </a:r>
            <a:r>
              <a:rPr sz="2400" dirty="0">
                <a:latin typeface="Times New Roman"/>
                <a:cs typeface="Times New Roman"/>
              </a:rPr>
              <a:t>a'lo,</a:t>
            </a:r>
            <a:r>
              <a:rPr sz="2400" spc="-35" dirty="0">
                <a:latin typeface="Times New Roman"/>
                <a:cs typeface="Times New Roman"/>
              </a:rPr>
              <a:t> </a:t>
            </a:r>
            <a:r>
              <a:rPr sz="2400" spc="-10" dirty="0">
                <a:latin typeface="Times New Roman"/>
                <a:cs typeface="Times New Roman"/>
              </a:rPr>
              <a:t>adolatli </a:t>
            </a:r>
            <a:r>
              <a:rPr sz="2400" dirty="0">
                <a:latin typeface="Times New Roman"/>
                <a:cs typeface="Times New Roman"/>
              </a:rPr>
              <a:t>bo'lganliklari</a:t>
            </a:r>
            <a:r>
              <a:rPr sz="2400" spc="-75" dirty="0">
                <a:latin typeface="Times New Roman"/>
                <a:cs typeface="Times New Roman"/>
              </a:rPr>
              <a:t> </a:t>
            </a:r>
            <a:r>
              <a:rPr sz="2400" dirty="0">
                <a:latin typeface="Times New Roman"/>
                <a:cs typeface="Times New Roman"/>
              </a:rPr>
              <a:t>uchun</a:t>
            </a:r>
            <a:r>
              <a:rPr sz="2400" spc="-20" dirty="0">
                <a:latin typeface="Times New Roman"/>
                <a:cs typeface="Times New Roman"/>
              </a:rPr>
              <a:t> </a:t>
            </a:r>
            <a:r>
              <a:rPr sz="2400" dirty="0">
                <a:latin typeface="Times New Roman"/>
                <a:cs typeface="Times New Roman"/>
              </a:rPr>
              <a:t>emas,</a:t>
            </a:r>
            <a:r>
              <a:rPr sz="2400" spc="-20" dirty="0">
                <a:latin typeface="Times New Roman"/>
                <a:cs typeface="Times New Roman"/>
              </a:rPr>
              <a:t> </a:t>
            </a:r>
            <a:r>
              <a:rPr sz="2400" dirty="0">
                <a:latin typeface="Times New Roman"/>
                <a:cs typeface="Times New Roman"/>
              </a:rPr>
              <a:t>balki</a:t>
            </a:r>
            <a:r>
              <a:rPr sz="2400" spc="-40" dirty="0">
                <a:latin typeface="Times New Roman"/>
                <a:cs typeface="Times New Roman"/>
              </a:rPr>
              <a:t> </a:t>
            </a:r>
            <a:r>
              <a:rPr sz="2400" dirty="0">
                <a:latin typeface="Times New Roman"/>
                <a:cs typeface="Times New Roman"/>
              </a:rPr>
              <a:t>ular</a:t>
            </a:r>
            <a:r>
              <a:rPr sz="2400" spc="-30" dirty="0">
                <a:latin typeface="Times New Roman"/>
                <a:cs typeface="Times New Roman"/>
              </a:rPr>
              <a:t> </a:t>
            </a:r>
            <a:r>
              <a:rPr sz="2400" spc="-10" dirty="0">
                <a:latin typeface="Times New Roman"/>
                <a:cs typeface="Times New Roman"/>
              </a:rPr>
              <a:t>nisbatan </a:t>
            </a:r>
            <a:r>
              <a:rPr sz="2400" dirty="0">
                <a:latin typeface="Times New Roman"/>
                <a:cs typeface="Times New Roman"/>
              </a:rPr>
              <a:t>ko'proq</a:t>
            </a:r>
            <a:r>
              <a:rPr sz="2400" spc="-60" dirty="0">
                <a:latin typeface="Times New Roman"/>
                <a:cs typeface="Times New Roman"/>
              </a:rPr>
              <a:t> </a:t>
            </a:r>
            <a:r>
              <a:rPr sz="2400" dirty="0">
                <a:latin typeface="Times New Roman"/>
                <a:cs typeface="Times New Roman"/>
              </a:rPr>
              <a:t>itoatgo'y</a:t>
            </a:r>
            <a:r>
              <a:rPr sz="2400" spc="-70" dirty="0">
                <a:latin typeface="Times New Roman"/>
                <a:cs typeface="Times New Roman"/>
              </a:rPr>
              <a:t> </a:t>
            </a:r>
            <a:r>
              <a:rPr sz="2400" dirty="0">
                <a:latin typeface="Times New Roman"/>
                <a:cs typeface="Times New Roman"/>
              </a:rPr>
              <a:t>bo'lganliklari</a:t>
            </a:r>
            <a:r>
              <a:rPr sz="2400" spc="-95" dirty="0">
                <a:latin typeface="Times New Roman"/>
                <a:cs typeface="Times New Roman"/>
              </a:rPr>
              <a:t> </a:t>
            </a:r>
            <a:r>
              <a:rPr sz="2400" spc="-10" dirty="0">
                <a:latin typeface="Times New Roman"/>
                <a:cs typeface="Times New Roman"/>
              </a:rPr>
              <a:t>uchun </a:t>
            </a:r>
            <a:r>
              <a:rPr sz="2400" dirty="0">
                <a:latin typeface="Times New Roman"/>
                <a:cs typeface="Times New Roman"/>
              </a:rPr>
              <a:t>qo'yiladilar</a:t>
            </a:r>
            <a:r>
              <a:rPr sz="2400" spc="-65" dirty="0">
                <a:latin typeface="Times New Roman"/>
                <a:cs typeface="Times New Roman"/>
              </a:rPr>
              <a:t> </a:t>
            </a:r>
            <a:r>
              <a:rPr sz="2400" dirty="0">
                <a:latin typeface="Times New Roman"/>
                <a:cs typeface="Times New Roman"/>
              </a:rPr>
              <a:t>-</a:t>
            </a:r>
            <a:r>
              <a:rPr sz="2400" spc="-20" dirty="0">
                <a:latin typeface="Times New Roman"/>
                <a:cs typeface="Times New Roman"/>
              </a:rPr>
              <a:t> </a:t>
            </a:r>
            <a:r>
              <a:rPr sz="2400" dirty="0">
                <a:latin typeface="Times New Roman"/>
                <a:cs typeface="Times New Roman"/>
              </a:rPr>
              <a:t>ularni</a:t>
            </a:r>
            <a:r>
              <a:rPr sz="2400" spc="-50" dirty="0">
                <a:latin typeface="Times New Roman"/>
                <a:cs typeface="Times New Roman"/>
              </a:rPr>
              <a:t> </a:t>
            </a:r>
            <a:r>
              <a:rPr sz="2400" dirty="0">
                <a:latin typeface="Times New Roman"/>
                <a:cs typeface="Times New Roman"/>
              </a:rPr>
              <a:t>salgina</a:t>
            </a:r>
            <a:r>
              <a:rPr sz="2400" spc="-45" dirty="0">
                <a:latin typeface="Times New Roman"/>
                <a:cs typeface="Times New Roman"/>
              </a:rPr>
              <a:t> </a:t>
            </a:r>
            <a:r>
              <a:rPr sz="2400" spc="-10" dirty="0">
                <a:latin typeface="Times New Roman"/>
                <a:cs typeface="Times New Roman"/>
              </a:rPr>
              <a:t>itoatsizliklari </a:t>
            </a:r>
            <a:r>
              <a:rPr sz="2400" dirty="0">
                <a:latin typeface="Times New Roman"/>
                <a:cs typeface="Times New Roman"/>
              </a:rPr>
              <a:t>uchun</a:t>
            </a:r>
            <a:r>
              <a:rPr sz="2400" spc="-30" dirty="0">
                <a:latin typeface="Times New Roman"/>
                <a:cs typeface="Times New Roman"/>
              </a:rPr>
              <a:t> </a:t>
            </a:r>
            <a:r>
              <a:rPr sz="2400" dirty="0">
                <a:latin typeface="Times New Roman"/>
                <a:cs typeface="Times New Roman"/>
              </a:rPr>
              <a:t>hech</a:t>
            </a:r>
            <a:r>
              <a:rPr sz="2400" spc="-25" dirty="0">
                <a:latin typeface="Times New Roman"/>
                <a:cs typeface="Times New Roman"/>
              </a:rPr>
              <a:t> </a:t>
            </a:r>
            <a:r>
              <a:rPr sz="2400" dirty="0">
                <a:latin typeface="Times New Roman"/>
                <a:cs typeface="Times New Roman"/>
              </a:rPr>
              <a:t>bir</a:t>
            </a:r>
            <a:r>
              <a:rPr sz="2400" spc="-20" dirty="0">
                <a:latin typeface="Times New Roman"/>
                <a:cs typeface="Times New Roman"/>
              </a:rPr>
              <a:t> </a:t>
            </a:r>
            <a:r>
              <a:rPr sz="2400" dirty="0">
                <a:latin typeface="Times New Roman"/>
                <a:cs typeface="Times New Roman"/>
              </a:rPr>
              <a:t>sudsiz</a:t>
            </a:r>
            <a:r>
              <a:rPr sz="2400" spc="-20" dirty="0">
                <a:latin typeface="Times New Roman"/>
                <a:cs typeface="Times New Roman"/>
              </a:rPr>
              <a:t> </a:t>
            </a:r>
            <a:r>
              <a:rPr sz="2400" dirty="0">
                <a:latin typeface="Times New Roman"/>
                <a:cs typeface="Times New Roman"/>
              </a:rPr>
              <a:t>qatl</a:t>
            </a:r>
            <a:r>
              <a:rPr sz="2400" spc="-40" dirty="0">
                <a:latin typeface="Times New Roman"/>
                <a:cs typeface="Times New Roman"/>
              </a:rPr>
              <a:t> </a:t>
            </a:r>
            <a:r>
              <a:rPr sz="2400" dirty="0">
                <a:latin typeface="Times New Roman"/>
                <a:cs typeface="Times New Roman"/>
              </a:rPr>
              <a:t>etish</a:t>
            </a:r>
            <a:r>
              <a:rPr sz="2400" spc="-25" dirty="0">
                <a:latin typeface="Times New Roman"/>
                <a:cs typeface="Times New Roman"/>
              </a:rPr>
              <a:t> </a:t>
            </a:r>
            <a:r>
              <a:rPr sz="2400" dirty="0">
                <a:latin typeface="Times New Roman"/>
                <a:cs typeface="Times New Roman"/>
              </a:rPr>
              <a:t>yoki</a:t>
            </a:r>
            <a:r>
              <a:rPr sz="2400" spc="-20" dirty="0">
                <a:latin typeface="Times New Roman"/>
                <a:cs typeface="Times New Roman"/>
              </a:rPr>
              <a:t> </a:t>
            </a:r>
            <a:r>
              <a:rPr sz="2400" spc="-10" dirty="0">
                <a:latin typeface="Times New Roman"/>
                <a:cs typeface="Times New Roman"/>
              </a:rPr>
              <a:t>qamoqqa </a:t>
            </a:r>
            <a:r>
              <a:rPr sz="2400" dirty="0">
                <a:latin typeface="Times New Roman"/>
                <a:cs typeface="Times New Roman"/>
              </a:rPr>
              <a:t>tiqish</a:t>
            </a:r>
            <a:r>
              <a:rPr sz="2400" spc="-40" dirty="0">
                <a:latin typeface="Times New Roman"/>
                <a:cs typeface="Times New Roman"/>
              </a:rPr>
              <a:t> </a:t>
            </a:r>
            <a:r>
              <a:rPr sz="2400" spc="-10" dirty="0">
                <a:latin typeface="Times New Roman"/>
                <a:cs typeface="Times New Roman"/>
              </a:rPr>
              <a:t>mumkin.</a:t>
            </a:r>
            <a:endParaRPr sz="2400">
              <a:latin typeface="Times New Roman"/>
              <a:cs typeface="Times New Roman"/>
            </a:endParaRPr>
          </a:p>
        </p:txBody>
      </p:sp>
      <p:grpSp>
        <p:nvGrpSpPr>
          <p:cNvPr id="4" name="object 4"/>
          <p:cNvGrpSpPr/>
          <p:nvPr/>
        </p:nvGrpSpPr>
        <p:grpSpPr>
          <a:xfrm>
            <a:off x="6857998" y="501666"/>
            <a:ext cx="3802379" cy="4022090"/>
            <a:chOff x="6857998" y="501666"/>
            <a:chExt cx="3802379" cy="4022090"/>
          </a:xfrm>
        </p:grpSpPr>
        <p:pic>
          <p:nvPicPr>
            <p:cNvPr id="5" name="object 5"/>
            <p:cNvPicPr/>
            <p:nvPr/>
          </p:nvPicPr>
          <p:blipFill>
            <a:blip r:embed="rId2" cstate="print"/>
            <a:stretch>
              <a:fillRect/>
            </a:stretch>
          </p:blipFill>
          <p:spPr>
            <a:xfrm>
              <a:off x="6857998" y="2493263"/>
              <a:ext cx="3802379" cy="2029967"/>
            </a:xfrm>
            <a:prstGeom prst="rect">
              <a:avLst/>
            </a:prstGeom>
          </p:spPr>
        </p:pic>
        <p:pic>
          <p:nvPicPr>
            <p:cNvPr id="6" name="object 6"/>
            <p:cNvPicPr/>
            <p:nvPr/>
          </p:nvPicPr>
          <p:blipFill>
            <a:blip r:embed="rId3" cstate="print"/>
            <a:stretch>
              <a:fillRect/>
            </a:stretch>
          </p:blipFill>
          <p:spPr>
            <a:xfrm>
              <a:off x="6872289" y="501666"/>
              <a:ext cx="3771900" cy="2000250"/>
            </a:xfrm>
            <a:prstGeom prst="rect">
              <a:avLst/>
            </a:prstGeom>
          </p:spPr>
        </p:pic>
      </p:grpSp>
      <p:sp>
        <p:nvSpPr>
          <p:cNvPr id="7" name="object 7"/>
          <p:cNvSpPr txBox="1"/>
          <p:nvPr/>
        </p:nvSpPr>
        <p:spPr>
          <a:xfrm>
            <a:off x="6273955" y="2746085"/>
            <a:ext cx="5471160" cy="2833370"/>
          </a:xfrm>
          <a:prstGeom prst="rect">
            <a:avLst/>
          </a:prstGeom>
        </p:spPr>
        <p:txBody>
          <a:bodyPr vert="horz" wrap="square" lIns="0" tIns="12700" rIns="0" bIns="0" rtlCol="0">
            <a:spAutoFit/>
          </a:bodyPr>
          <a:lstStyle/>
          <a:p>
            <a:pPr marR="123189" algn="ctr">
              <a:lnSpc>
                <a:spcPct val="100000"/>
              </a:lnSpc>
              <a:spcBef>
                <a:spcPts val="100"/>
              </a:spcBef>
            </a:pPr>
            <a:r>
              <a:rPr sz="2400" b="1" i="1" spc="-10" dirty="0">
                <a:latin typeface="Times New Roman"/>
                <a:cs typeface="Times New Roman"/>
              </a:rPr>
              <a:t>А.А.Kаrа-</a:t>
            </a:r>
            <a:r>
              <a:rPr sz="2400" b="1" i="1" dirty="0">
                <a:latin typeface="Times New Roman"/>
                <a:cs typeface="Times New Roman"/>
              </a:rPr>
              <a:t>Мurzа</a:t>
            </a:r>
            <a:r>
              <a:rPr sz="2400" b="1" i="1" spc="50" dirty="0">
                <a:latin typeface="Times New Roman"/>
                <a:cs typeface="Times New Roman"/>
              </a:rPr>
              <a:t> </a:t>
            </a:r>
            <a:r>
              <a:rPr sz="2400" b="1" i="1" spc="-10" dirty="0">
                <a:latin typeface="Times New Roman"/>
                <a:cs typeface="Times New Roman"/>
              </a:rPr>
              <a:t>(1959-</a:t>
            </a:r>
            <a:r>
              <a:rPr sz="2400" b="1" i="1" spc="-20" dirty="0">
                <a:latin typeface="Times New Roman"/>
                <a:cs typeface="Times New Roman"/>
              </a:rPr>
              <a:t>2019)</a:t>
            </a:r>
            <a:endParaRPr sz="2400">
              <a:latin typeface="Times New Roman"/>
              <a:cs typeface="Times New Roman"/>
            </a:endParaRPr>
          </a:p>
          <a:p>
            <a:pPr marL="12700" marR="5080" indent="-5080" algn="ctr">
              <a:lnSpc>
                <a:spcPct val="100099"/>
              </a:lnSpc>
              <a:spcBef>
                <a:spcPts val="2650"/>
              </a:spcBef>
            </a:pPr>
            <a:r>
              <a:rPr sz="2300" dirty="0">
                <a:latin typeface="Times New Roman"/>
                <a:cs typeface="Times New Roman"/>
              </a:rPr>
              <a:t>Partiya</a:t>
            </a:r>
            <a:r>
              <a:rPr sz="2300" spc="-50" dirty="0">
                <a:latin typeface="Times New Roman"/>
                <a:cs typeface="Times New Roman"/>
              </a:rPr>
              <a:t> </a:t>
            </a:r>
            <a:r>
              <a:rPr sz="2300" dirty="0">
                <a:latin typeface="Times New Roman"/>
                <a:cs typeface="Times New Roman"/>
              </a:rPr>
              <a:t>va</a:t>
            </a:r>
            <a:r>
              <a:rPr sz="2300" spc="-30" dirty="0">
                <a:latin typeface="Times New Roman"/>
                <a:cs typeface="Times New Roman"/>
              </a:rPr>
              <a:t> </a:t>
            </a:r>
            <a:r>
              <a:rPr sz="2300" dirty="0">
                <a:latin typeface="Times New Roman"/>
                <a:cs typeface="Times New Roman"/>
              </a:rPr>
              <a:t>hokimiyatning</a:t>
            </a:r>
            <a:r>
              <a:rPr sz="2300" spc="-35" dirty="0">
                <a:latin typeface="Times New Roman"/>
                <a:cs typeface="Times New Roman"/>
              </a:rPr>
              <a:t> </a:t>
            </a:r>
            <a:r>
              <a:rPr sz="2300" dirty="0">
                <a:latin typeface="Times New Roman"/>
                <a:cs typeface="Times New Roman"/>
              </a:rPr>
              <a:t>kuchi</a:t>
            </a:r>
            <a:r>
              <a:rPr sz="2300" spc="-30" dirty="0">
                <a:latin typeface="Times New Roman"/>
                <a:cs typeface="Times New Roman"/>
              </a:rPr>
              <a:t> </a:t>
            </a:r>
            <a:r>
              <a:rPr sz="2300" spc="-10" dirty="0">
                <a:latin typeface="Times New Roman"/>
                <a:cs typeface="Times New Roman"/>
              </a:rPr>
              <a:t>partiyaviy </a:t>
            </a:r>
            <a:r>
              <a:rPr sz="2300" dirty="0">
                <a:latin typeface="Times New Roman"/>
                <a:cs typeface="Times New Roman"/>
              </a:rPr>
              <a:t>"ta'sir"ning</a:t>
            </a:r>
            <a:r>
              <a:rPr sz="2300" spc="-50" dirty="0">
                <a:latin typeface="Times New Roman"/>
                <a:cs typeface="Times New Roman"/>
              </a:rPr>
              <a:t> </a:t>
            </a:r>
            <a:r>
              <a:rPr sz="2300" dirty="0">
                <a:latin typeface="Times New Roman"/>
                <a:cs typeface="Times New Roman"/>
              </a:rPr>
              <a:t>(shunday</a:t>
            </a:r>
            <a:r>
              <a:rPr sz="2300" spc="-60" dirty="0">
                <a:latin typeface="Times New Roman"/>
                <a:cs typeface="Times New Roman"/>
              </a:rPr>
              <a:t> </a:t>
            </a:r>
            <a:r>
              <a:rPr sz="2300" dirty="0">
                <a:latin typeface="Times New Roman"/>
                <a:cs typeface="Times New Roman"/>
              </a:rPr>
              <a:t>atalgan)</a:t>
            </a:r>
            <a:r>
              <a:rPr sz="2300" spc="-35" dirty="0">
                <a:latin typeface="Times New Roman"/>
                <a:cs typeface="Times New Roman"/>
              </a:rPr>
              <a:t> </a:t>
            </a:r>
            <a:r>
              <a:rPr sz="2300" dirty="0">
                <a:latin typeface="Times New Roman"/>
                <a:cs typeface="Times New Roman"/>
              </a:rPr>
              <a:t>hamma</a:t>
            </a:r>
            <a:r>
              <a:rPr sz="2300" spc="-10" dirty="0">
                <a:latin typeface="Times New Roman"/>
                <a:cs typeface="Times New Roman"/>
              </a:rPr>
              <a:t> </a:t>
            </a:r>
            <a:r>
              <a:rPr sz="2300" spc="-20" dirty="0">
                <a:latin typeface="Times New Roman"/>
                <a:cs typeface="Times New Roman"/>
              </a:rPr>
              <a:t>erda </a:t>
            </a:r>
            <a:r>
              <a:rPr sz="2300" dirty="0">
                <a:latin typeface="Times New Roman"/>
                <a:cs typeface="Times New Roman"/>
              </a:rPr>
              <a:t>mavjud</a:t>
            </a:r>
            <a:r>
              <a:rPr sz="2300" spc="-55" dirty="0">
                <a:latin typeface="Times New Roman"/>
                <a:cs typeface="Times New Roman"/>
              </a:rPr>
              <a:t> </a:t>
            </a:r>
            <a:r>
              <a:rPr sz="2300" spc="-10" dirty="0">
                <a:latin typeface="Times New Roman"/>
                <a:cs typeface="Times New Roman"/>
              </a:rPr>
              <a:t>bo'lganligidadir.</a:t>
            </a:r>
            <a:r>
              <a:rPr sz="2300" spc="-45" dirty="0">
                <a:latin typeface="Times New Roman"/>
                <a:cs typeface="Times New Roman"/>
              </a:rPr>
              <a:t> </a:t>
            </a:r>
            <a:r>
              <a:rPr sz="2300" dirty="0">
                <a:latin typeface="Times New Roman"/>
                <a:cs typeface="Times New Roman"/>
              </a:rPr>
              <a:t>Partiyadan</a:t>
            </a:r>
            <a:r>
              <a:rPr sz="2300" spc="-65" dirty="0">
                <a:latin typeface="Times New Roman"/>
                <a:cs typeface="Times New Roman"/>
              </a:rPr>
              <a:t> </a:t>
            </a:r>
            <a:r>
              <a:rPr sz="2300" spc="-10" dirty="0">
                <a:latin typeface="Times New Roman"/>
                <a:cs typeface="Times New Roman"/>
              </a:rPr>
              <a:t>haydalgan </a:t>
            </a:r>
            <a:r>
              <a:rPr sz="2300" dirty="0">
                <a:latin typeface="Times New Roman"/>
                <a:cs typeface="Times New Roman"/>
              </a:rPr>
              <a:t>odam</a:t>
            </a:r>
            <a:r>
              <a:rPr sz="2300" spc="-35" dirty="0">
                <a:latin typeface="Times New Roman"/>
                <a:cs typeface="Times New Roman"/>
              </a:rPr>
              <a:t> </a:t>
            </a:r>
            <a:r>
              <a:rPr sz="2300" dirty="0">
                <a:latin typeface="Times New Roman"/>
                <a:cs typeface="Times New Roman"/>
              </a:rPr>
              <a:t>bepoyon</a:t>
            </a:r>
            <a:r>
              <a:rPr sz="2300" spc="-45" dirty="0">
                <a:latin typeface="Times New Roman"/>
                <a:cs typeface="Times New Roman"/>
              </a:rPr>
              <a:t> </a:t>
            </a:r>
            <a:r>
              <a:rPr sz="2300" dirty="0">
                <a:latin typeface="Times New Roman"/>
                <a:cs typeface="Times New Roman"/>
              </a:rPr>
              <a:t>mamlakatning</a:t>
            </a:r>
            <a:r>
              <a:rPr sz="2300" spc="20" dirty="0">
                <a:latin typeface="Times New Roman"/>
                <a:cs typeface="Times New Roman"/>
              </a:rPr>
              <a:t> </a:t>
            </a:r>
            <a:r>
              <a:rPr sz="2300" spc="-10" dirty="0">
                <a:latin typeface="Times New Roman"/>
                <a:cs typeface="Times New Roman"/>
              </a:rPr>
              <a:t>biron-</a:t>
            </a:r>
            <a:r>
              <a:rPr sz="2300" spc="-25" dirty="0">
                <a:latin typeface="Times New Roman"/>
                <a:cs typeface="Times New Roman"/>
              </a:rPr>
              <a:t>bir </a:t>
            </a:r>
            <a:r>
              <a:rPr sz="2300" dirty="0">
                <a:latin typeface="Times New Roman"/>
                <a:cs typeface="Times New Roman"/>
              </a:rPr>
              <a:t>burchagida</a:t>
            </a:r>
            <a:r>
              <a:rPr sz="2300" spc="-55" dirty="0">
                <a:latin typeface="Times New Roman"/>
                <a:cs typeface="Times New Roman"/>
              </a:rPr>
              <a:t> </a:t>
            </a:r>
            <a:r>
              <a:rPr sz="2300" dirty="0">
                <a:latin typeface="Times New Roman"/>
                <a:cs typeface="Times New Roman"/>
              </a:rPr>
              <a:t>ham</a:t>
            </a:r>
            <a:r>
              <a:rPr sz="2300" spc="-45" dirty="0">
                <a:latin typeface="Times New Roman"/>
                <a:cs typeface="Times New Roman"/>
              </a:rPr>
              <a:t> </a:t>
            </a:r>
            <a:r>
              <a:rPr sz="2300" dirty="0">
                <a:latin typeface="Times New Roman"/>
                <a:cs typeface="Times New Roman"/>
              </a:rPr>
              <a:t>tazyiqdan</a:t>
            </a:r>
            <a:r>
              <a:rPr sz="2300" spc="-45" dirty="0">
                <a:latin typeface="Times New Roman"/>
                <a:cs typeface="Times New Roman"/>
              </a:rPr>
              <a:t> </a:t>
            </a:r>
            <a:r>
              <a:rPr sz="2300" dirty="0">
                <a:latin typeface="Times New Roman"/>
                <a:cs typeface="Times New Roman"/>
              </a:rPr>
              <a:t>panoh</a:t>
            </a:r>
            <a:r>
              <a:rPr sz="2300" spc="-40" dirty="0">
                <a:latin typeface="Times New Roman"/>
                <a:cs typeface="Times New Roman"/>
              </a:rPr>
              <a:t> </a:t>
            </a:r>
            <a:r>
              <a:rPr sz="2300" dirty="0">
                <a:latin typeface="Times New Roman"/>
                <a:cs typeface="Times New Roman"/>
              </a:rPr>
              <a:t>topish</a:t>
            </a:r>
            <a:r>
              <a:rPr sz="2300" spc="-45" dirty="0">
                <a:latin typeface="Times New Roman"/>
                <a:cs typeface="Times New Roman"/>
              </a:rPr>
              <a:t> </a:t>
            </a:r>
            <a:r>
              <a:rPr sz="2300" spc="-10" dirty="0">
                <a:latin typeface="Times New Roman"/>
                <a:cs typeface="Times New Roman"/>
              </a:rPr>
              <a:t>uchun </a:t>
            </a:r>
            <a:r>
              <a:rPr sz="2300" dirty="0">
                <a:latin typeface="Times New Roman"/>
                <a:cs typeface="Times New Roman"/>
              </a:rPr>
              <a:t>joy</a:t>
            </a:r>
            <a:r>
              <a:rPr sz="2300" spc="-35" dirty="0">
                <a:latin typeface="Times New Roman"/>
                <a:cs typeface="Times New Roman"/>
              </a:rPr>
              <a:t> </a:t>
            </a:r>
            <a:r>
              <a:rPr sz="2300" dirty="0">
                <a:latin typeface="Times New Roman"/>
                <a:cs typeface="Times New Roman"/>
              </a:rPr>
              <a:t>topa</a:t>
            </a:r>
            <a:r>
              <a:rPr sz="2300" spc="-20" dirty="0">
                <a:latin typeface="Times New Roman"/>
                <a:cs typeface="Times New Roman"/>
              </a:rPr>
              <a:t> </a:t>
            </a:r>
            <a:r>
              <a:rPr sz="2300" dirty="0">
                <a:latin typeface="Times New Roman"/>
                <a:cs typeface="Times New Roman"/>
              </a:rPr>
              <a:t>olmas </a:t>
            </a:r>
            <a:r>
              <a:rPr sz="2300" spc="-20" dirty="0">
                <a:latin typeface="Times New Roman"/>
                <a:cs typeface="Times New Roman"/>
              </a:rPr>
              <a:t>edi»</a:t>
            </a:r>
            <a:endParaRPr sz="2300">
              <a:latin typeface="Times New Roman"/>
              <a:cs typeface="Times New Roman"/>
            </a:endParaRPr>
          </a:p>
        </p:txBody>
      </p:sp>
    </p:spTree>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sz="half" idx="2"/>
          </p:nvPr>
        </p:nvSpPr>
        <p:spPr>
          <a:prstGeom prst="rect">
            <a:avLst/>
          </a:prstGeom>
        </p:spPr>
        <p:txBody>
          <a:bodyPr vert="horz" wrap="square" lIns="0" tIns="12700" rIns="0" bIns="0" rtlCol="0">
            <a:spAutoFit/>
          </a:bodyPr>
          <a:lstStyle/>
          <a:p>
            <a:pPr marL="12700" marR="5080" indent="635" algn="ctr">
              <a:lnSpc>
                <a:spcPct val="100000"/>
              </a:lnSpc>
              <a:spcBef>
                <a:spcPts val="100"/>
              </a:spcBef>
            </a:pPr>
            <a:r>
              <a:rPr dirty="0"/>
              <a:t>KPSS</a:t>
            </a:r>
            <a:r>
              <a:rPr spc="-25" dirty="0"/>
              <a:t> </a:t>
            </a:r>
            <a:r>
              <a:rPr dirty="0"/>
              <a:t>qanchalik</a:t>
            </a:r>
            <a:r>
              <a:rPr spc="-55" dirty="0"/>
              <a:t> </a:t>
            </a:r>
            <a:r>
              <a:rPr dirty="0"/>
              <a:t>kelajakda</a:t>
            </a:r>
            <a:r>
              <a:rPr spc="-60" dirty="0"/>
              <a:t> </a:t>
            </a:r>
            <a:r>
              <a:rPr spc="-10" dirty="0"/>
              <a:t>"farovon </a:t>
            </a:r>
            <a:r>
              <a:rPr dirty="0"/>
              <a:t>hayot"</a:t>
            </a:r>
            <a:r>
              <a:rPr spc="-45" dirty="0"/>
              <a:t> </a:t>
            </a:r>
            <a:r>
              <a:rPr dirty="0"/>
              <a:t>qurish</a:t>
            </a:r>
            <a:r>
              <a:rPr spc="-25" dirty="0"/>
              <a:t> </a:t>
            </a:r>
            <a:r>
              <a:rPr dirty="0"/>
              <a:t>kabi</a:t>
            </a:r>
            <a:r>
              <a:rPr spc="-20" dirty="0"/>
              <a:t> </a:t>
            </a:r>
            <a:r>
              <a:rPr dirty="0"/>
              <a:t>hayoliy</a:t>
            </a:r>
            <a:r>
              <a:rPr spc="-35" dirty="0"/>
              <a:t> </a:t>
            </a:r>
            <a:r>
              <a:rPr spc="-10" dirty="0"/>
              <a:t>jozibador </a:t>
            </a:r>
            <a:r>
              <a:rPr dirty="0"/>
              <a:t>aqidalar</a:t>
            </a:r>
            <a:r>
              <a:rPr spc="-55" dirty="0"/>
              <a:t> </a:t>
            </a:r>
            <a:r>
              <a:rPr dirty="0"/>
              <a:t>bilan</a:t>
            </a:r>
            <a:r>
              <a:rPr spc="-35" dirty="0"/>
              <a:t> </a:t>
            </a:r>
            <a:r>
              <a:rPr dirty="0"/>
              <a:t>o'z shaklini</a:t>
            </a:r>
            <a:r>
              <a:rPr spc="-40" dirty="0"/>
              <a:t> </a:t>
            </a:r>
            <a:r>
              <a:rPr spc="-10" dirty="0"/>
              <a:t>qanchalik </a:t>
            </a:r>
            <a:r>
              <a:rPr dirty="0"/>
              <a:t>Bezamasin,</a:t>
            </a:r>
            <a:r>
              <a:rPr spc="-45" dirty="0"/>
              <a:t> </a:t>
            </a:r>
            <a:r>
              <a:rPr dirty="0"/>
              <a:t>uning</a:t>
            </a:r>
            <a:r>
              <a:rPr spc="-35" dirty="0"/>
              <a:t> </a:t>
            </a:r>
            <a:r>
              <a:rPr dirty="0"/>
              <a:t>asosiy</a:t>
            </a:r>
            <a:r>
              <a:rPr spc="-35" dirty="0"/>
              <a:t> </a:t>
            </a:r>
            <a:r>
              <a:rPr spc="-10" dirty="0"/>
              <a:t>maqsadi </a:t>
            </a:r>
            <a:r>
              <a:rPr dirty="0"/>
              <a:t>totalitar</a:t>
            </a:r>
            <a:r>
              <a:rPr spc="-65" dirty="0"/>
              <a:t> </a:t>
            </a:r>
            <a:r>
              <a:rPr dirty="0"/>
              <a:t>jamiyatni,</a:t>
            </a:r>
            <a:r>
              <a:rPr spc="-55" dirty="0"/>
              <a:t> </a:t>
            </a:r>
            <a:r>
              <a:rPr dirty="0"/>
              <a:t>shuningdek,</a:t>
            </a:r>
            <a:r>
              <a:rPr spc="-35" dirty="0"/>
              <a:t> </a:t>
            </a:r>
            <a:r>
              <a:rPr spc="-10" dirty="0"/>
              <a:t>amalda </a:t>
            </a:r>
            <a:r>
              <a:rPr dirty="0"/>
              <a:t>rus</a:t>
            </a:r>
            <a:r>
              <a:rPr spc="-45" dirty="0"/>
              <a:t> </a:t>
            </a:r>
            <a:r>
              <a:rPr dirty="0"/>
              <a:t>bo'lmagan</a:t>
            </a:r>
            <a:r>
              <a:rPr spc="-25" dirty="0"/>
              <a:t> </a:t>
            </a:r>
            <a:r>
              <a:rPr dirty="0"/>
              <a:t>xalqlarni</a:t>
            </a:r>
            <a:r>
              <a:rPr spc="-80" dirty="0"/>
              <a:t> </a:t>
            </a:r>
            <a:r>
              <a:rPr spc="-10" dirty="0"/>
              <a:t>markazning </a:t>
            </a:r>
            <a:r>
              <a:rPr dirty="0"/>
              <a:t>mustamlakachilik</a:t>
            </a:r>
            <a:r>
              <a:rPr spc="-70" dirty="0"/>
              <a:t> </a:t>
            </a:r>
            <a:r>
              <a:rPr dirty="0"/>
              <a:t>siyosati</a:t>
            </a:r>
            <a:r>
              <a:rPr spc="-55" dirty="0"/>
              <a:t> </a:t>
            </a:r>
            <a:r>
              <a:rPr dirty="0"/>
              <a:t>ostida</a:t>
            </a:r>
            <a:r>
              <a:rPr spc="-45" dirty="0"/>
              <a:t> </a:t>
            </a:r>
            <a:r>
              <a:rPr spc="-10" dirty="0"/>
              <a:t>zo'rlik </a:t>
            </a:r>
            <a:r>
              <a:rPr dirty="0"/>
              <a:t>bilan</a:t>
            </a:r>
            <a:r>
              <a:rPr spc="-60" dirty="0"/>
              <a:t> </a:t>
            </a:r>
            <a:r>
              <a:rPr dirty="0"/>
              <a:t>ushlab</a:t>
            </a:r>
            <a:r>
              <a:rPr spc="-40" dirty="0"/>
              <a:t> </a:t>
            </a:r>
            <a:r>
              <a:rPr dirty="0"/>
              <a:t>turishni</a:t>
            </a:r>
            <a:r>
              <a:rPr spc="-55" dirty="0"/>
              <a:t> </a:t>
            </a:r>
            <a:r>
              <a:rPr dirty="0"/>
              <a:t>ta'minlab</a:t>
            </a:r>
            <a:r>
              <a:rPr spc="-25" dirty="0"/>
              <a:t> </a:t>
            </a:r>
            <a:r>
              <a:rPr spc="-10" dirty="0"/>
              <a:t>turuvchi </a:t>
            </a:r>
            <a:r>
              <a:rPr dirty="0"/>
              <a:t>mukammal</a:t>
            </a:r>
            <a:r>
              <a:rPr spc="-40" dirty="0"/>
              <a:t> </a:t>
            </a:r>
            <a:r>
              <a:rPr dirty="0"/>
              <a:t>imperiyachilikni</a:t>
            </a:r>
            <a:r>
              <a:rPr spc="-85" dirty="0"/>
              <a:t> </a:t>
            </a:r>
            <a:r>
              <a:rPr spc="-10" dirty="0"/>
              <a:t>amalga </a:t>
            </a:r>
            <a:r>
              <a:rPr dirty="0"/>
              <a:t>oshirish</a:t>
            </a:r>
            <a:r>
              <a:rPr spc="-50" dirty="0"/>
              <a:t> </a:t>
            </a:r>
            <a:r>
              <a:rPr spc="-20" dirty="0"/>
              <a:t>edi.</a:t>
            </a:r>
          </a:p>
        </p:txBody>
      </p:sp>
      <p:sp>
        <p:nvSpPr>
          <p:cNvPr id="3" name="object 3"/>
          <p:cNvSpPr txBox="1">
            <a:spLocks noGrp="1"/>
          </p:cNvSpPr>
          <p:nvPr>
            <p:ph type="title"/>
          </p:nvPr>
        </p:nvSpPr>
        <p:spPr>
          <a:xfrm>
            <a:off x="6643655" y="794480"/>
            <a:ext cx="4769485" cy="2951480"/>
          </a:xfrm>
          <a:prstGeom prst="rect">
            <a:avLst/>
          </a:prstGeom>
        </p:spPr>
        <p:txBody>
          <a:bodyPr vert="horz" wrap="square" lIns="0" tIns="13335" rIns="0" bIns="0" rtlCol="0">
            <a:spAutoFit/>
          </a:bodyPr>
          <a:lstStyle/>
          <a:p>
            <a:pPr marL="12700" marR="5080" indent="161290" algn="just">
              <a:lnSpc>
                <a:spcPct val="100000"/>
              </a:lnSpc>
              <a:spcBef>
                <a:spcPts val="105"/>
              </a:spcBef>
            </a:pPr>
            <a:r>
              <a:rPr sz="3200" b="0" dirty="0">
                <a:solidFill>
                  <a:srgbClr val="000000"/>
                </a:solidFill>
                <a:latin typeface="Times New Roman"/>
                <a:cs typeface="Times New Roman"/>
              </a:rPr>
              <a:t>"Sovet</a:t>
            </a:r>
            <a:r>
              <a:rPr sz="3200" b="0" spc="-80" dirty="0">
                <a:solidFill>
                  <a:srgbClr val="000000"/>
                </a:solidFill>
                <a:latin typeface="Times New Roman"/>
                <a:cs typeface="Times New Roman"/>
              </a:rPr>
              <a:t> </a:t>
            </a:r>
            <a:r>
              <a:rPr sz="3200" b="0" dirty="0">
                <a:solidFill>
                  <a:srgbClr val="000000"/>
                </a:solidFill>
                <a:latin typeface="Times New Roman"/>
                <a:cs typeface="Times New Roman"/>
              </a:rPr>
              <a:t>Rossiyasiga</a:t>
            </a:r>
            <a:r>
              <a:rPr sz="3200" b="0" spc="-50" dirty="0">
                <a:solidFill>
                  <a:srgbClr val="000000"/>
                </a:solidFill>
                <a:latin typeface="Times New Roman"/>
                <a:cs typeface="Times New Roman"/>
              </a:rPr>
              <a:t> </a:t>
            </a:r>
            <a:r>
              <a:rPr sz="3200" b="0" spc="-10" dirty="0">
                <a:solidFill>
                  <a:srgbClr val="000000"/>
                </a:solidFill>
                <a:latin typeface="Times New Roman"/>
                <a:cs typeface="Times New Roman"/>
              </a:rPr>
              <a:t>bo'lgan </a:t>
            </a:r>
            <a:r>
              <a:rPr sz="3200" b="0" dirty="0">
                <a:solidFill>
                  <a:srgbClr val="000000"/>
                </a:solidFill>
                <a:latin typeface="Times New Roman"/>
                <a:cs typeface="Times New Roman"/>
              </a:rPr>
              <a:t>munosabatlarimda</a:t>
            </a:r>
            <a:r>
              <a:rPr sz="3200" b="0" spc="-105" dirty="0">
                <a:solidFill>
                  <a:srgbClr val="000000"/>
                </a:solidFill>
                <a:latin typeface="Times New Roman"/>
                <a:cs typeface="Times New Roman"/>
              </a:rPr>
              <a:t> </a:t>
            </a:r>
            <a:r>
              <a:rPr sz="3200" b="0" dirty="0">
                <a:solidFill>
                  <a:srgbClr val="000000"/>
                </a:solidFill>
                <a:latin typeface="Times New Roman"/>
                <a:cs typeface="Times New Roman"/>
              </a:rPr>
              <a:t>biron-</a:t>
            </a:r>
            <a:r>
              <a:rPr sz="3200" b="0" spc="-25" dirty="0">
                <a:solidFill>
                  <a:srgbClr val="000000"/>
                </a:solidFill>
                <a:latin typeface="Times New Roman"/>
                <a:cs typeface="Times New Roman"/>
              </a:rPr>
              <a:t>bir </a:t>
            </a:r>
            <a:r>
              <a:rPr sz="3200" b="0" dirty="0">
                <a:solidFill>
                  <a:srgbClr val="000000"/>
                </a:solidFill>
                <a:latin typeface="Times New Roman"/>
                <a:cs typeface="Times New Roman"/>
              </a:rPr>
              <a:t>muhim</a:t>
            </a:r>
            <a:r>
              <a:rPr sz="3200" b="0" spc="-40" dirty="0">
                <a:solidFill>
                  <a:srgbClr val="000000"/>
                </a:solidFill>
                <a:latin typeface="Times New Roman"/>
                <a:cs typeface="Times New Roman"/>
              </a:rPr>
              <a:t> </a:t>
            </a:r>
            <a:r>
              <a:rPr sz="3200" b="0" dirty="0">
                <a:solidFill>
                  <a:srgbClr val="000000"/>
                </a:solidFill>
                <a:latin typeface="Times New Roman"/>
                <a:cs typeface="Times New Roman"/>
              </a:rPr>
              <a:t>o'zgarishlar</a:t>
            </a:r>
            <a:r>
              <a:rPr sz="3200" b="0" spc="-45" dirty="0">
                <a:solidFill>
                  <a:srgbClr val="000000"/>
                </a:solidFill>
                <a:latin typeface="Times New Roman"/>
                <a:cs typeface="Times New Roman"/>
              </a:rPr>
              <a:t> </a:t>
            </a:r>
            <a:r>
              <a:rPr sz="3200" b="0" spc="-10" dirty="0">
                <a:solidFill>
                  <a:srgbClr val="000000"/>
                </a:solidFill>
                <a:latin typeface="Times New Roman"/>
                <a:cs typeface="Times New Roman"/>
              </a:rPr>
              <a:t>bo'lmadi.</a:t>
            </a:r>
            <a:endParaRPr sz="3200">
              <a:latin typeface="Times New Roman"/>
              <a:cs typeface="Times New Roman"/>
            </a:endParaRPr>
          </a:p>
          <a:p>
            <a:pPr marL="102235" marR="93345" indent="1270" algn="ctr">
              <a:lnSpc>
                <a:spcPts val="3840"/>
              </a:lnSpc>
              <a:spcBef>
                <a:spcPts val="95"/>
              </a:spcBef>
            </a:pPr>
            <a:r>
              <a:rPr sz="3200" b="0" dirty="0">
                <a:solidFill>
                  <a:srgbClr val="000000"/>
                </a:solidFill>
                <a:latin typeface="Times New Roman"/>
                <a:cs typeface="Times New Roman"/>
              </a:rPr>
              <a:t>Men</a:t>
            </a:r>
            <a:r>
              <a:rPr sz="3200" b="0" spc="-45" dirty="0">
                <a:solidFill>
                  <a:srgbClr val="000000"/>
                </a:solidFill>
                <a:latin typeface="Times New Roman"/>
                <a:cs typeface="Times New Roman"/>
              </a:rPr>
              <a:t> </a:t>
            </a:r>
            <a:r>
              <a:rPr sz="3200" b="0" dirty="0">
                <a:solidFill>
                  <a:srgbClr val="000000"/>
                </a:solidFill>
                <a:latin typeface="Times New Roman"/>
                <a:cs typeface="Times New Roman"/>
              </a:rPr>
              <a:t>sovet</a:t>
            </a:r>
            <a:r>
              <a:rPr sz="3200" b="0" spc="-55" dirty="0">
                <a:solidFill>
                  <a:srgbClr val="000000"/>
                </a:solidFill>
                <a:latin typeface="Times New Roman"/>
                <a:cs typeface="Times New Roman"/>
              </a:rPr>
              <a:t> </a:t>
            </a:r>
            <a:r>
              <a:rPr sz="3200" b="0" spc="-10" dirty="0">
                <a:solidFill>
                  <a:srgbClr val="000000"/>
                </a:solidFill>
                <a:latin typeface="Times New Roman"/>
                <a:cs typeface="Times New Roman"/>
              </a:rPr>
              <a:t>hokimiyatini </a:t>
            </a:r>
            <a:r>
              <a:rPr sz="3200" b="0" dirty="0">
                <a:solidFill>
                  <a:srgbClr val="000000"/>
                </a:solidFill>
                <a:latin typeface="Times New Roman"/>
                <a:cs typeface="Times New Roman"/>
              </a:rPr>
              <a:t>birdan-bir</a:t>
            </a:r>
            <a:r>
              <a:rPr sz="3200" b="0" spc="-60" dirty="0">
                <a:solidFill>
                  <a:srgbClr val="000000"/>
                </a:solidFill>
                <a:latin typeface="Times New Roman"/>
                <a:cs typeface="Times New Roman"/>
              </a:rPr>
              <a:t> </a:t>
            </a:r>
            <a:r>
              <a:rPr sz="3200" b="0" dirty="0">
                <a:solidFill>
                  <a:srgbClr val="000000"/>
                </a:solidFill>
                <a:latin typeface="Times New Roman"/>
                <a:cs typeface="Times New Roman"/>
              </a:rPr>
              <a:t>rus</a:t>
            </a:r>
            <a:r>
              <a:rPr sz="3200" b="0" spc="-15" dirty="0">
                <a:solidFill>
                  <a:srgbClr val="000000"/>
                </a:solidFill>
                <a:latin typeface="Times New Roman"/>
                <a:cs typeface="Times New Roman"/>
              </a:rPr>
              <a:t> </a:t>
            </a:r>
            <a:r>
              <a:rPr sz="3200" b="0" spc="-10" dirty="0">
                <a:solidFill>
                  <a:srgbClr val="000000"/>
                </a:solidFill>
                <a:latin typeface="Times New Roman"/>
                <a:cs typeface="Times New Roman"/>
              </a:rPr>
              <a:t>milliy </a:t>
            </a:r>
            <a:r>
              <a:rPr sz="3200" b="0" dirty="0">
                <a:solidFill>
                  <a:srgbClr val="000000"/>
                </a:solidFill>
                <a:latin typeface="Times New Roman"/>
                <a:cs typeface="Times New Roman"/>
              </a:rPr>
              <a:t>hokimiyati,</a:t>
            </a:r>
            <a:r>
              <a:rPr sz="3200" b="0" spc="-60" dirty="0">
                <a:solidFill>
                  <a:srgbClr val="000000"/>
                </a:solidFill>
                <a:latin typeface="Times New Roman"/>
                <a:cs typeface="Times New Roman"/>
              </a:rPr>
              <a:t> </a:t>
            </a:r>
            <a:r>
              <a:rPr sz="3200" b="0" dirty="0">
                <a:solidFill>
                  <a:srgbClr val="000000"/>
                </a:solidFill>
                <a:latin typeface="Times New Roman"/>
                <a:cs typeface="Times New Roman"/>
              </a:rPr>
              <a:t>deb</a:t>
            </a:r>
            <a:r>
              <a:rPr sz="3200" b="0" spc="-35" dirty="0">
                <a:solidFill>
                  <a:srgbClr val="000000"/>
                </a:solidFill>
                <a:latin typeface="Times New Roman"/>
                <a:cs typeface="Times New Roman"/>
              </a:rPr>
              <a:t> </a:t>
            </a:r>
            <a:r>
              <a:rPr sz="3200" b="0" spc="-10" dirty="0">
                <a:solidFill>
                  <a:srgbClr val="000000"/>
                </a:solidFill>
                <a:latin typeface="Times New Roman"/>
                <a:cs typeface="Times New Roman"/>
              </a:rPr>
              <a:t>hisobladim.</a:t>
            </a:r>
            <a:endParaRPr sz="3200">
              <a:latin typeface="Times New Roman"/>
              <a:cs typeface="Times New Roman"/>
            </a:endParaRPr>
          </a:p>
        </p:txBody>
      </p:sp>
      <p:sp>
        <p:nvSpPr>
          <p:cNvPr id="4" name="object 4"/>
          <p:cNvSpPr txBox="1"/>
          <p:nvPr/>
        </p:nvSpPr>
        <p:spPr>
          <a:xfrm>
            <a:off x="6727479" y="3719741"/>
            <a:ext cx="4843145" cy="2534285"/>
          </a:xfrm>
          <a:prstGeom prst="rect">
            <a:avLst/>
          </a:prstGeom>
        </p:spPr>
        <p:txBody>
          <a:bodyPr vert="horz" wrap="square" lIns="0" tIns="12700" rIns="0" bIns="0" rtlCol="0">
            <a:spAutoFit/>
          </a:bodyPr>
          <a:lstStyle/>
          <a:p>
            <a:pPr marL="12700" marR="246379" indent="3175" algn="ctr">
              <a:lnSpc>
                <a:spcPct val="100000"/>
              </a:lnSpc>
              <a:spcBef>
                <a:spcPts val="100"/>
              </a:spcBef>
            </a:pPr>
            <a:r>
              <a:rPr sz="3200" dirty="0">
                <a:latin typeface="Times New Roman"/>
                <a:cs typeface="Times New Roman"/>
              </a:rPr>
              <a:t>Bundan</a:t>
            </a:r>
            <a:r>
              <a:rPr sz="3200" spc="-75" dirty="0">
                <a:latin typeface="Times New Roman"/>
                <a:cs typeface="Times New Roman"/>
              </a:rPr>
              <a:t> </a:t>
            </a:r>
            <a:r>
              <a:rPr sz="3200" dirty="0">
                <a:latin typeface="Times New Roman"/>
                <a:cs typeface="Times New Roman"/>
              </a:rPr>
              <a:t>boshqacha</a:t>
            </a:r>
            <a:r>
              <a:rPr sz="3200" spc="-75" dirty="0">
                <a:latin typeface="Times New Roman"/>
                <a:cs typeface="Times New Roman"/>
              </a:rPr>
              <a:t> </a:t>
            </a:r>
            <a:r>
              <a:rPr sz="3200" spc="-10" dirty="0">
                <a:latin typeface="Times New Roman"/>
                <a:cs typeface="Times New Roman"/>
              </a:rPr>
              <a:t>bo'lishi </a:t>
            </a:r>
            <a:r>
              <a:rPr sz="3200" dirty="0">
                <a:latin typeface="Times New Roman"/>
                <a:cs typeface="Times New Roman"/>
              </a:rPr>
              <a:t>ham</a:t>
            </a:r>
            <a:r>
              <a:rPr sz="3200" spc="-35" dirty="0">
                <a:latin typeface="Times New Roman"/>
                <a:cs typeface="Times New Roman"/>
              </a:rPr>
              <a:t> </a:t>
            </a:r>
            <a:r>
              <a:rPr sz="3200" dirty="0">
                <a:latin typeface="Times New Roman"/>
                <a:cs typeface="Times New Roman"/>
              </a:rPr>
              <a:t>mumkin</a:t>
            </a:r>
            <a:r>
              <a:rPr sz="3200" spc="-40" dirty="0">
                <a:latin typeface="Times New Roman"/>
                <a:cs typeface="Times New Roman"/>
              </a:rPr>
              <a:t> </a:t>
            </a:r>
            <a:r>
              <a:rPr sz="3200" dirty="0">
                <a:latin typeface="Times New Roman"/>
                <a:cs typeface="Times New Roman"/>
              </a:rPr>
              <a:t>emas.</a:t>
            </a:r>
            <a:r>
              <a:rPr sz="3200" spc="-10" dirty="0">
                <a:latin typeface="Times New Roman"/>
                <a:cs typeface="Times New Roman"/>
              </a:rPr>
              <a:t> </a:t>
            </a:r>
            <a:r>
              <a:rPr sz="3200" dirty="0">
                <a:latin typeface="Times New Roman"/>
                <a:cs typeface="Times New Roman"/>
              </a:rPr>
              <a:t>U</a:t>
            </a:r>
            <a:r>
              <a:rPr sz="3200" spc="-10" dirty="0">
                <a:latin typeface="Times New Roman"/>
                <a:cs typeface="Times New Roman"/>
              </a:rPr>
              <a:t> faqat </a:t>
            </a:r>
            <a:r>
              <a:rPr sz="3200" dirty="0">
                <a:latin typeface="Times New Roman"/>
                <a:cs typeface="Times New Roman"/>
              </a:rPr>
              <a:t>Rossiyaning</a:t>
            </a:r>
            <a:r>
              <a:rPr sz="3200" spc="-110" dirty="0">
                <a:latin typeface="Times New Roman"/>
                <a:cs typeface="Times New Roman"/>
              </a:rPr>
              <a:t> </a:t>
            </a:r>
            <a:r>
              <a:rPr sz="3200" spc="-10" dirty="0">
                <a:latin typeface="Times New Roman"/>
                <a:cs typeface="Times New Roman"/>
              </a:rPr>
              <a:t>xalqaro </a:t>
            </a:r>
            <a:r>
              <a:rPr sz="3200" dirty="0">
                <a:latin typeface="Times New Roman"/>
                <a:cs typeface="Times New Roman"/>
              </a:rPr>
              <a:t>munosabatlardagi</a:t>
            </a:r>
            <a:r>
              <a:rPr sz="3200" spc="-130" dirty="0">
                <a:latin typeface="Times New Roman"/>
                <a:cs typeface="Times New Roman"/>
              </a:rPr>
              <a:t> </a:t>
            </a:r>
            <a:r>
              <a:rPr sz="3200" spc="-10" dirty="0">
                <a:latin typeface="Times New Roman"/>
                <a:cs typeface="Times New Roman"/>
              </a:rPr>
              <a:t>vakilidir»</a:t>
            </a:r>
            <a:endParaRPr sz="3200">
              <a:latin typeface="Times New Roman"/>
              <a:cs typeface="Times New Roman"/>
            </a:endParaRPr>
          </a:p>
          <a:p>
            <a:pPr marL="2612390">
              <a:lnSpc>
                <a:spcPct val="100000"/>
              </a:lnSpc>
              <a:spcBef>
                <a:spcPts val="1035"/>
              </a:spcBef>
            </a:pPr>
            <a:r>
              <a:rPr sz="2800" b="1" dirty="0">
                <a:latin typeface="Times New Roman"/>
                <a:cs typeface="Times New Roman"/>
              </a:rPr>
              <a:t>N.A.</a:t>
            </a:r>
            <a:r>
              <a:rPr sz="2800" b="1" spc="-70" dirty="0">
                <a:latin typeface="Times New Roman"/>
                <a:cs typeface="Times New Roman"/>
              </a:rPr>
              <a:t> </a:t>
            </a:r>
            <a:r>
              <a:rPr sz="2800" b="1" spc="-10" dirty="0">
                <a:latin typeface="Times New Roman"/>
                <a:cs typeface="Times New Roman"/>
              </a:rPr>
              <a:t>Berdyaev</a:t>
            </a:r>
            <a:endParaRPr sz="2800">
              <a:latin typeface="Times New Roman"/>
              <a:cs typeface="Times New Roman"/>
            </a:endParaRPr>
          </a:p>
        </p:txBody>
      </p:sp>
      <p:pic>
        <p:nvPicPr>
          <p:cNvPr id="5" name="object 5"/>
          <p:cNvPicPr/>
          <p:nvPr/>
        </p:nvPicPr>
        <p:blipFill>
          <a:blip r:embed="rId2" cstate="print"/>
          <a:stretch>
            <a:fillRect/>
          </a:stretch>
        </p:blipFill>
        <p:spPr>
          <a:xfrm>
            <a:off x="1386839" y="2619756"/>
            <a:ext cx="3116579" cy="2517647"/>
          </a:xfrm>
          <a:prstGeom prst="rect">
            <a:avLst/>
          </a:prstGeom>
        </p:spPr>
      </p:pic>
      <p:pic>
        <p:nvPicPr>
          <p:cNvPr id="6" name="object 6"/>
          <p:cNvPicPr/>
          <p:nvPr/>
        </p:nvPicPr>
        <p:blipFill>
          <a:blip r:embed="rId3" cstate="print"/>
          <a:stretch>
            <a:fillRect/>
          </a:stretch>
        </p:blipFill>
        <p:spPr>
          <a:xfrm>
            <a:off x="1400176" y="142872"/>
            <a:ext cx="3086099" cy="2486025"/>
          </a:xfrm>
          <a:prstGeom prst="rect">
            <a:avLst/>
          </a:prstGeom>
        </p:spPr>
      </p:pic>
    </p:spTree>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FC11553-795E-4DEB-974D-4536D9A9E883}"/>
              </a:ext>
            </a:extLst>
          </p:cNvPr>
          <p:cNvSpPr txBox="1"/>
          <p:nvPr/>
        </p:nvSpPr>
        <p:spPr>
          <a:xfrm>
            <a:off x="457200" y="685801"/>
            <a:ext cx="10896600" cy="4832092"/>
          </a:xfrm>
          <a:prstGeom prst="rect">
            <a:avLst/>
          </a:prstGeom>
          <a:noFill/>
        </p:spPr>
        <p:txBody>
          <a:bodyPr wrap="square">
            <a:spAutoFit/>
          </a:bodyPr>
          <a:lstStyle/>
          <a:p>
            <a:pPr algn="ctr"/>
            <a:r>
              <a:rPr lang="en-US" sz="2800" dirty="0" err="1"/>
              <a:t>Xulosa</a:t>
            </a:r>
            <a:endParaRPr lang="en-US" sz="2800" dirty="0"/>
          </a:p>
          <a:p>
            <a:pPr algn="just"/>
            <a:r>
              <a:rPr lang="uz-Latn-UZ" sz="2800" dirty="0"/>
              <a:t>Xulosa qilib taki</a:t>
            </a:r>
            <a:r>
              <a:rPr lang="en-US" sz="2800" dirty="0"/>
              <a:t>d</a:t>
            </a:r>
            <a:r>
              <a:rPr lang="uz-Latn-UZ" sz="2800" dirty="0"/>
              <a:t>laganda O’zbekiston Respublikasining kommunistik Partiyadan halos bo’lishi Respublika partiya tashkilotining tugatilish masalasi, O’zbekiston Respublikasining mustaqillgi e’lon qilinishi, O’zbekiston SSSR nomi Oʻzbekiston Respublikasi deb eʼlon qilinishi, Oʻzbekiston poytaxtining Vladimir Lenin nomi bilan ataladigan markaziy maydoning o’zgartirilishi, Oʻzbekiston Respublikasining davlat gerbi, bayrogʻi, madhiyasi, bayram (dam olish) kunlari qonun qabul qilinganligi haqidagi maʼlumotlar keltirilgan bunda mavzuga oid bir qancha adabiyotlarga tayanib xulosalar qilingan.</a:t>
            </a:r>
            <a:endParaRPr lang="ru-RU" sz="2800" dirty="0"/>
          </a:p>
        </p:txBody>
      </p:sp>
    </p:spTree>
    <p:extLst>
      <p:ext uri="{BB962C8B-B14F-4D97-AF65-F5344CB8AC3E}">
        <p14:creationId xmlns:p14="http://schemas.microsoft.com/office/powerpoint/2010/main" val="4252376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41275" y="-41275"/>
            <a:ext cx="12145010" cy="6859905"/>
            <a:chOff x="-41275" y="-41275"/>
            <a:chExt cx="12145010" cy="6859905"/>
          </a:xfrm>
        </p:grpSpPr>
        <p:pic>
          <p:nvPicPr>
            <p:cNvPr id="3" name="object 3"/>
            <p:cNvPicPr/>
            <p:nvPr/>
          </p:nvPicPr>
          <p:blipFill>
            <a:blip r:embed="rId2" cstate="print"/>
            <a:stretch>
              <a:fillRect/>
            </a:stretch>
          </p:blipFill>
          <p:spPr>
            <a:xfrm>
              <a:off x="1524" y="1524"/>
              <a:ext cx="12102081" cy="6816851"/>
            </a:xfrm>
            <a:prstGeom prst="rect">
              <a:avLst/>
            </a:prstGeom>
          </p:spPr>
        </p:pic>
        <p:pic>
          <p:nvPicPr>
            <p:cNvPr id="4" name="object 4"/>
            <p:cNvPicPr/>
            <p:nvPr/>
          </p:nvPicPr>
          <p:blipFill>
            <a:blip r:embed="rId3" cstate="print"/>
            <a:stretch>
              <a:fillRect/>
            </a:stretch>
          </p:blipFill>
          <p:spPr>
            <a:xfrm>
              <a:off x="0" y="0"/>
              <a:ext cx="11979948" cy="6644081"/>
            </a:xfrm>
            <a:prstGeom prst="rect">
              <a:avLst/>
            </a:prstGeom>
          </p:spPr>
        </p:pic>
        <p:sp>
          <p:nvSpPr>
            <p:cNvPr id="5" name="object 5"/>
            <p:cNvSpPr/>
            <p:nvPr/>
          </p:nvSpPr>
          <p:spPr>
            <a:xfrm>
              <a:off x="0" y="0"/>
              <a:ext cx="11748135" cy="6419850"/>
            </a:xfrm>
            <a:custGeom>
              <a:avLst/>
              <a:gdLst/>
              <a:ahLst/>
              <a:cxnLst/>
              <a:rect l="l" t="t" r="r" b="b"/>
              <a:pathLst>
                <a:path w="11748135" h="6419850">
                  <a:moveTo>
                    <a:pt x="11724661" y="0"/>
                  </a:moveTo>
                  <a:lnTo>
                    <a:pt x="11747889" y="6419519"/>
                  </a:lnTo>
                  <a:lnTo>
                    <a:pt x="0" y="6411067"/>
                  </a:lnTo>
                </a:path>
              </a:pathLst>
            </a:custGeom>
            <a:ln w="82550">
              <a:solidFill>
                <a:srgbClr val="808080"/>
              </a:solidFill>
            </a:ln>
          </p:spPr>
          <p:txBody>
            <a:bodyPr wrap="square" lIns="0" tIns="0" rIns="0" bIns="0" rtlCol="0"/>
            <a:lstStyle/>
            <a:p>
              <a:endParaRPr/>
            </a:p>
          </p:txBody>
        </p:sp>
        <p:pic>
          <p:nvPicPr>
            <p:cNvPr id="6" name="object 6"/>
            <p:cNvPicPr/>
            <p:nvPr/>
          </p:nvPicPr>
          <p:blipFill>
            <a:blip r:embed="rId4" cstate="print"/>
            <a:stretch>
              <a:fillRect/>
            </a:stretch>
          </p:blipFill>
          <p:spPr>
            <a:xfrm>
              <a:off x="0" y="5600217"/>
              <a:ext cx="11706517" cy="780580"/>
            </a:xfrm>
            <a:prstGeom prst="rect">
              <a:avLst/>
            </a:prstGeom>
          </p:spPr>
        </p:pic>
      </p:grpSp>
      <p:sp>
        <p:nvSpPr>
          <p:cNvPr id="7" name="object 7"/>
          <p:cNvSpPr txBox="1">
            <a:spLocks noGrp="1"/>
          </p:cNvSpPr>
          <p:nvPr>
            <p:ph type="title"/>
          </p:nvPr>
        </p:nvSpPr>
        <p:spPr>
          <a:xfrm>
            <a:off x="4704548" y="29972"/>
            <a:ext cx="3181985" cy="330835"/>
          </a:xfrm>
          <a:prstGeom prst="rect">
            <a:avLst/>
          </a:prstGeom>
        </p:spPr>
        <p:txBody>
          <a:bodyPr vert="horz" wrap="square" lIns="0" tIns="12700" rIns="0" bIns="0" rtlCol="0">
            <a:spAutoFit/>
          </a:bodyPr>
          <a:lstStyle/>
          <a:p>
            <a:pPr marL="12700">
              <a:lnSpc>
                <a:spcPct val="100000"/>
              </a:lnSpc>
              <a:spcBef>
                <a:spcPts val="100"/>
              </a:spcBef>
            </a:pPr>
            <a:r>
              <a:rPr sz="2000" spc="-260" dirty="0">
                <a:solidFill>
                  <a:srgbClr val="000000"/>
                </a:solidFill>
              </a:rPr>
              <a:t>FOYDANILDAN</a:t>
            </a:r>
            <a:r>
              <a:rPr sz="2000" spc="-100" dirty="0">
                <a:solidFill>
                  <a:srgbClr val="000000"/>
                </a:solidFill>
              </a:rPr>
              <a:t> </a:t>
            </a:r>
            <a:r>
              <a:rPr sz="2000" spc="-220" dirty="0">
                <a:solidFill>
                  <a:srgbClr val="000000"/>
                </a:solidFill>
              </a:rPr>
              <a:t>ADABIYOTLAR:</a:t>
            </a:r>
            <a:endParaRPr sz="2000"/>
          </a:p>
        </p:txBody>
      </p:sp>
      <p:sp>
        <p:nvSpPr>
          <p:cNvPr id="8" name="object 8"/>
          <p:cNvSpPr txBox="1"/>
          <p:nvPr/>
        </p:nvSpPr>
        <p:spPr>
          <a:xfrm>
            <a:off x="768056" y="332625"/>
            <a:ext cx="10509885" cy="2250440"/>
          </a:xfrm>
          <a:prstGeom prst="rect">
            <a:avLst/>
          </a:prstGeom>
        </p:spPr>
        <p:txBody>
          <a:bodyPr vert="horz" wrap="square" lIns="0" tIns="172720" rIns="0" bIns="0" rtlCol="0">
            <a:spAutoFit/>
          </a:bodyPr>
          <a:lstStyle/>
          <a:p>
            <a:pPr marL="264795" indent="-252095">
              <a:lnSpc>
                <a:spcPct val="100000"/>
              </a:lnSpc>
              <a:spcBef>
                <a:spcPts val="1360"/>
              </a:spcBef>
              <a:buAutoNum type="arabicPeriod"/>
              <a:tabLst>
                <a:tab pos="264795" algn="l"/>
                <a:tab pos="5574665" algn="l"/>
              </a:tabLst>
            </a:pPr>
            <a:r>
              <a:rPr sz="2200" spc="-245" dirty="0">
                <a:latin typeface="Microsoft Sans Serif"/>
                <a:cs typeface="Microsoft Sans Serif"/>
              </a:rPr>
              <a:t>Муртазаева</a:t>
            </a:r>
            <a:r>
              <a:rPr sz="2200" spc="-75" dirty="0">
                <a:latin typeface="Microsoft Sans Serif"/>
                <a:cs typeface="Microsoft Sans Serif"/>
              </a:rPr>
              <a:t> </a:t>
            </a:r>
            <a:r>
              <a:rPr sz="2200" spc="-110" dirty="0">
                <a:latin typeface="Microsoft Sans Serif"/>
                <a:cs typeface="Microsoft Sans Serif"/>
              </a:rPr>
              <a:t>Р.Х.</a:t>
            </a:r>
            <a:r>
              <a:rPr sz="2200" spc="200" dirty="0">
                <a:latin typeface="Microsoft Sans Serif"/>
                <a:cs typeface="Microsoft Sans Serif"/>
              </a:rPr>
              <a:t> </a:t>
            </a:r>
            <a:r>
              <a:rPr sz="2200" spc="-254" dirty="0">
                <a:latin typeface="Microsoft Sans Serif"/>
                <a:cs typeface="Microsoft Sans Serif"/>
              </a:rPr>
              <a:t>Ва</a:t>
            </a:r>
            <a:r>
              <a:rPr sz="2200" spc="-105" dirty="0">
                <a:latin typeface="Microsoft Sans Serif"/>
                <a:cs typeface="Microsoft Sans Serif"/>
              </a:rPr>
              <a:t> </a:t>
            </a:r>
            <a:r>
              <a:rPr sz="2200" spc="-220" dirty="0">
                <a:latin typeface="Microsoft Sans Serif"/>
                <a:cs typeface="Microsoft Sans Serif"/>
              </a:rPr>
              <a:t>boshqalar.</a:t>
            </a:r>
            <a:r>
              <a:rPr sz="2200" spc="-55" dirty="0">
                <a:latin typeface="Microsoft Sans Serif"/>
                <a:cs typeface="Microsoft Sans Serif"/>
              </a:rPr>
              <a:t> </a:t>
            </a:r>
            <a:r>
              <a:rPr sz="2200" spc="-210" dirty="0">
                <a:latin typeface="Microsoft Sans Serif"/>
                <a:cs typeface="Microsoft Sans Serif"/>
              </a:rPr>
              <a:t>O`zbekiston</a:t>
            </a:r>
            <a:r>
              <a:rPr sz="2200" spc="-85" dirty="0">
                <a:latin typeface="Microsoft Sans Serif"/>
                <a:cs typeface="Microsoft Sans Serif"/>
              </a:rPr>
              <a:t> </a:t>
            </a:r>
            <a:r>
              <a:rPr sz="2200" spc="-10" dirty="0">
                <a:latin typeface="Microsoft Sans Serif"/>
                <a:cs typeface="Microsoft Sans Serif"/>
              </a:rPr>
              <a:t>tarixi.</a:t>
            </a:r>
            <a:r>
              <a:rPr sz="2200" dirty="0">
                <a:latin typeface="Microsoft Sans Serif"/>
                <a:cs typeface="Microsoft Sans Serif"/>
              </a:rPr>
              <a:t>	</a:t>
            </a:r>
            <a:r>
              <a:rPr sz="2200" spc="-240" dirty="0">
                <a:latin typeface="Microsoft Sans Serif"/>
                <a:cs typeface="Microsoft Sans Serif"/>
              </a:rPr>
              <a:t>O`quv</a:t>
            </a:r>
            <a:r>
              <a:rPr sz="2200" spc="-80" dirty="0">
                <a:latin typeface="Microsoft Sans Serif"/>
                <a:cs typeface="Microsoft Sans Serif"/>
              </a:rPr>
              <a:t> </a:t>
            </a:r>
            <a:r>
              <a:rPr sz="2200" spc="-210" dirty="0">
                <a:latin typeface="Microsoft Sans Serif"/>
                <a:cs typeface="Microsoft Sans Serif"/>
              </a:rPr>
              <a:t>qo`llanma.</a:t>
            </a:r>
            <a:r>
              <a:rPr sz="2200" spc="-50" dirty="0">
                <a:latin typeface="Microsoft Sans Serif"/>
                <a:cs typeface="Microsoft Sans Serif"/>
              </a:rPr>
              <a:t> </a:t>
            </a:r>
            <a:r>
              <a:rPr sz="2200" dirty="0">
                <a:latin typeface="Microsoft Sans Serif"/>
                <a:cs typeface="Microsoft Sans Serif"/>
              </a:rPr>
              <a:t>.</a:t>
            </a:r>
            <a:r>
              <a:rPr sz="2200" spc="425" dirty="0">
                <a:latin typeface="Microsoft Sans Serif"/>
                <a:cs typeface="Microsoft Sans Serif"/>
              </a:rPr>
              <a:t> </a:t>
            </a:r>
            <a:r>
              <a:rPr sz="2200" spc="-175" dirty="0">
                <a:latin typeface="Microsoft Sans Serif"/>
                <a:cs typeface="Microsoft Sans Serif"/>
              </a:rPr>
              <a:t>–Т.:Аkademiya</a:t>
            </a:r>
            <a:r>
              <a:rPr sz="2200" spc="-85" dirty="0">
                <a:latin typeface="Microsoft Sans Serif"/>
                <a:cs typeface="Microsoft Sans Serif"/>
              </a:rPr>
              <a:t> </a:t>
            </a:r>
            <a:r>
              <a:rPr sz="2200" spc="-10" dirty="0">
                <a:latin typeface="Microsoft Sans Serif"/>
                <a:cs typeface="Microsoft Sans Serif"/>
              </a:rPr>
              <a:t>2010.</a:t>
            </a:r>
            <a:endParaRPr sz="2200">
              <a:latin typeface="Microsoft Sans Serif"/>
              <a:cs typeface="Microsoft Sans Serif"/>
            </a:endParaRPr>
          </a:p>
          <a:p>
            <a:pPr marL="264795" indent="-252095">
              <a:lnSpc>
                <a:spcPct val="100000"/>
              </a:lnSpc>
              <a:spcBef>
                <a:spcPts val="1260"/>
              </a:spcBef>
              <a:buAutoNum type="arabicPeriod"/>
              <a:tabLst>
                <a:tab pos="264795" algn="l"/>
                <a:tab pos="7334884" algn="l"/>
              </a:tabLst>
            </a:pPr>
            <a:r>
              <a:rPr sz="2200" spc="-235" dirty="0">
                <a:latin typeface="Microsoft Sans Serif"/>
                <a:cs typeface="Microsoft Sans Serif"/>
              </a:rPr>
              <a:t>Oblomurodov</a:t>
            </a:r>
            <a:r>
              <a:rPr sz="2200" spc="-70" dirty="0">
                <a:latin typeface="Microsoft Sans Serif"/>
                <a:cs typeface="Microsoft Sans Serif"/>
              </a:rPr>
              <a:t> </a:t>
            </a:r>
            <a:r>
              <a:rPr sz="2200" spc="-185" dirty="0">
                <a:latin typeface="Microsoft Sans Serif"/>
                <a:cs typeface="Microsoft Sans Serif"/>
              </a:rPr>
              <a:t>N.,</a:t>
            </a:r>
            <a:r>
              <a:rPr sz="2200" spc="-80" dirty="0">
                <a:latin typeface="Microsoft Sans Serif"/>
                <a:cs typeface="Microsoft Sans Serif"/>
              </a:rPr>
              <a:t> </a:t>
            </a:r>
            <a:r>
              <a:rPr sz="2200" spc="-320" dirty="0">
                <a:latin typeface="Microsoft Sans Serif"/>
                <a:cs typeface="Microsoft Sans Serif"/>
              </a:rPr>
              <a:t>Va</a:t>
            </a:r>
            <a:r>
              <a:rPr sz="2200" spc="-85" dirty="0">
                <a:latin typeface="Microsoft Sans Serif"/>
                <a:cs typeface="Microsoft Sans Serif"/>
              </a:rPr>
              <a:t> </a:t>
            </a:r>
            <a:r>
              <a:rPr sz="2200" spc="-220" dirty="0">
                <a:latin typeface="Microsoft Sans Serif"/>
                <a:cs typeface="Microsoft Sans Serif"/>
              </a:rPr>
              <a:t>boshqalar.</a:t>
            </a:r>
            <a:r>
              <a:rPr sz="2200" spc="-65" dirty="0">
                <a:latin typeface="Microsoft Sans Serif"/>
                <a:cs typeface="Microsoft Sans Serif"/>
              </a:rPr>
              <a:t> </a:t>
            </a:r>
            <a:r>
              <a:rPr sz="2200" spc="-210" dirty="0">
                <a:latin typeface="Microsoft Sans Serif"/>
                <a:cs typeface="Microsoft Sans Serif"/>
              </a:rPr>
              <a:t>O`zbekiston</a:t>
            </a:r>
            <a:r>
              <a:rPr sz="2200" spc="-75" dirty="0">
                <a:latin typeface="Microsoft Sans Serif"/>
                <a:cs typeface="Microsoft Sans Serif"/>
              </a:rPr>
              <a:t> </a:t>
            </a:r>
            <a:r>
              <a:rPr sz="2200" spc="-105" dirty="0">
                <a:latin typeface="Microsoft Sans Serif"/>
                <a:cs typeface="Microsoft Sans Serif"/>
              </a:rPr>
              <a:t>tarixi.</a:t>
            </a:r>
            <a:r>
              <a:rPr sz="2200" spc="285" dirty="0">
                <a:latin typeface="Microsoft Sans Serif"/>
                <a:cs typeface="Microsoft Sans Serif"/>
              </a:rPr>
              <a:t> </a:t>
            </a:r>
            <a:r>
              <a:rPr sz="2200" spc="-240" dirty="0">
                <a:latin typeface="Microsoft Sans Serif"/>
                <a:cs typeface="Microsoft Sans Serif"/>
              </a:rPr>
              <a:t>O`quv</a:t>
            </a:r>
            <a:r>
              <a:rPr sz="2200" spc="-85" dirty="0">
                <a:latin typeface="Microsoft Sans Serif"/>
                <a:cs typeface="Microsoft Sans Serif"/>
              </a:rPr>
              <a:t> </a:t>
            </a:r>
            <a:r>
              <a:rPr sz="2200" spc="-55" dirty="0">
                <a:latin typeface="Microsoft Sans Serif"/>
                <a:cs typeface="Microsoft Sans Serif"/>
              </a:rPr>
              <a:t>qo`llanma.</a:t>
            </a:r>
            <a:r>
              <a:rPr sz="2200" dirty="0">
                <a:latin typeface="Microsoft Sans Serif"/>
                <a:cs typeface="Microsoft Sans Serif"/>
              </a:rPr>
              <a:t>	</a:t>
            </a:r>
            <a:r>
              <a:rPr sz="2200" spc="-95" dirty="0">
                <a:latin typeface="Microsoft Sans Serif"/>
                <a:cs typeface="Microsoft Sans Serif"/>
              </a:rPr>
              <a:t>–T.:</a:t>
            </a:r>
            <a:r>
              <a:rPr sz="2200" spc="-85" dirty="0">
                <a:latin typeface="Microsoft Sans Serif"/>
                <a:cs typeface="Microsoft Sans Serif"/>
              </a:rPr>
              <a:t> </a:t>
            </a:r>
            <a:r>
              <a:rPr sz="2200" spc="-250" dirty="0">
                <a:latin typeface="Microsoft Sans Serif"/>
                <a:cs typeface="Microsoft Sans Serif"/>
              </a:rPr>
              <a:t>Yangi</a:t>
            </a:r>
            <a:r>
              <a:rPr sz="2200" spc="-40" dirty="0">
                <a:latin typeface="Microsoft Sans Serif"/>
                <a:cs typeface="Microsoft Sans Serif"/>
              </a:rPr>
              <a:t> </a:t>
            </a:r>
            <a:r>
              <a:rPr sz="2200" spc="-204" dirty="0">
                <a:latin typeface="Microsoft Sans Serif"/>
                <a:cs typeface="Microsoft Sans Serif"/>
              </a:rPr>
              <a:t>asr</a:t>
            </a:r>
            <a:r>
              <a:rPr sz="2200" spc="-45" dirty="0">
                <a:latin typeface="Microsoft Sans Serif"/>
                <a:cs typeface="Microsoft Sans Serif"/>
              </a:rPr>
              <a:t> </a:t>
            </a:r>
            <a:r>
              <a:rPr sz="2200" spc="-190" dirty="0">
                <a:latin typeface="Microsoft Sans Serif"/>
                <a:cs typeface="Microsoft Sans Serif"/>
              </a:rPr>
              <a:t>avlodi,</a:t>
            </a:r>
            <a:r>
              <a:rPr sz="2200" spc="-30" dirty="0">
                <a:latin typeface="Microsoft Sans Serif"/>
                <a:cs typeface="Microsoft Sans Serif"/>
              </a:rPr>
              <a:t> </a:t>
            </a:r>
            <a:r>
              <a:rPr sz="2200" spc="-25" dirty="0">
                <a:latin typeface="Microsoft Sans Serif"/>
                <a:cs typeface="Microsoft Sans Serif"/>
              </a:rPr>
              <a:t>2011.</a:t>
            </a:r>
            <a:endParaRPr sz="2200">
              <a:latin typeface="Microsoft Sans Serif"/>
              <a:cs typeface="Microsoft Sans Serif"/>
            </a:endParaRPr>
          </a:p>
          <a:p>
            <a:pPr marL="12700" marR="5080" indent="252095">
              <a:lnSpc>
                <a:spcPct val="110000"/>
              </a:lnSpc>
              <a:spcBef>
                <a:spcPts val="1005"/>
              </a:spcBef>
              <a:buAutoNum type="arabicPeriod"/>
              <a:tabLst>
                <a:tab pos="264795" algn="l"/>
              </a:tabLst>
            </a:pPr>
            <a:r>
              <a:rPr sz="2200" spc="-204" dirty="0">
                <a:latin typeface="Microsoft Sans Serif"/>
                <a:cs typeface="Microsoft Sans Serif"/>
              </a:rPr>
              <a:t>O'zbekiston</a:t>
            </a:r>
            <a:r>
              <a:rPr sz="2200" spc="-55" dirty="0">
                <a:latin typeface="Microsoft Sans Serif"/>
                <a:cs typeface="Microsoft Sans Serif"/>
              </a:rPr>
              <a:t> </a:t>
            </a:r>
            <a:r>
              <a:rPr sz="2200" spc="-215" dirty="0">
                <a:latin typeface="Microsoft Sans Serif"/>
                <a:cs typeface="Microsoft Sans Serif"/>
              </a:rPr>
              <a:t>Respublikasi</a:t>
            </a:r>
            <a:r>
              <a:rPr sz="2200" spc="-5" dirty="0">
                <a:latin typeface="Microsoft Sans Serif"/>
                <a:cs typeface="Microsoft Sans Serif"/>
              </a:rPr>
              <a:t> </a:t>
            </a:r>
            <a:r>
              <a:rPr sz="2200" spc="-200" dirty="0">
                <a:latin typeface="Microsoft Sans Serif"/>
                <a:cs typeface="Microsoft Sans Serif"/>
              </a:rPr>
              <a:t>Prezidenti</a:t>
            </a:r>
            <a:r>
              <a:rPr sz="2200" spc="-25" dirty="0">
                <a:latin typeface="Microsoft Sans Serif"/>
                <a:cs typeface="Microsoft Sans Serif"/>
              </a:rPr>
              <a:t> </a:t>
            </a:r>
            <a:r>
              <a:rPr sz="2200" spc="-215" dirty="0">
                <a:latin typeface="Microsoft Sans Serif"/>
                <a:cs typeface="Microsoft Sans Serif"/>
              </a:rPr>
              <a:t>Sh.</a:t>
            </a:r>
            <a:r>
              <a:rPr sz="2200" spc="-55" dirty="0">
                <a:latin typeface="Microsoft Sans Serif"/>
                <a:cs typeface="Microsoft Sans Serif"/>
              </a:rPr>
              <a:t> </a:t>
            </a:r>
            <a:r>
              <a:rPr sz="2200" spc="-204" dirty="0">
                <a:latin typeface="Microsoft Sans Serif"/>
                <a:cs typeface="Microsoft Sans Serif"/>
              </a:rPr>
              <a:t>Mirziyoevning</a:t>
            </a:r>
            <a:r>
              <a:rPr sz="2200" spc="-15" dirty="0">
                <a:latin typeface="Microsoft Sans Serif"/>
                <a:cs typeface="Microsoft Sans Serif"/>
              </a:rPr>
              <a:t> </a:t>
            </a:r>
            <a:r>
              <a:rPr sz="2200" spc="-245" dirty="0">
                <a:latin typeface="Microsoft Sans Serif"/>
                <a:cs typeface="Microsoft Sans Serif"/>
              </a:rPr>
              <a:t>2018</a:t>
            </a:r>
            <a:r>
              <a:rPr sz="2200" spc="-40" dirty="0">
                <a:latin typeface="Microsoft Sans Serif"/>
                <a:cs typeface="Microsoft Sans Serif"/>
              </a:rPr>
              <a:t> </a:t>
            </a:r>
            <a:r>
              <a:rPr sz="2200" spc="-150" dirty="0">
                <a:latin typeface="Microsoft Sans Serif"/>
                <a:cs typeface="Microsoft Sans Serif"/>
              </a:rPr>
              <a:t>yil</a:t>
            </a:r>
            <a:r>
              <a:rPr sz="2200" spc="-45" dirty="0">
                <a:latin typeface="Microsoft Sans Serif"/>
                <a:cs typeface="Microsoft Sans Serif"/>
              </a:rPr>
              <a:t> </a:t>
            </a:r>
            <a:r>
              <a:rPr sz="2200" spc="-240" dirty="0">
                <a:latin typeface="Microsoft Sans Serif"/>
                <a:cs typeface="Microsoft Sans Serif"/>
              </a:rPr>
              <a:t>5</a:t>
            </a:r>
            <a:r>
              <a:rPr sz="2200" spc="-50" dirty="0">
                <a:latin typeface="Microsoft Sans Serif"/>
                <a:cs typeface="Microsoft Sans Serif"/>
              </a:rPr>
              <a:t> </a:t>
            </a:r>
            <a:r>
              <a:rPr sz="2200" spc="-210" dirty="0">
                <a:latin typeface="Microsoft Sans Serif"/>
                <a:cs typeface="Microsoft Sans Serif"/>
              </a:rPr>
              <a:t>iyundagi</a:t>
            </a:r>
            <a:r>
              <a:rPr sz="2200" spc="-25" dirty="0">
                <a:latin typeface="Microsoft Sans Serif"/>
                <a:cs typeface="Microsoft Sans Serif"/>
              </a:rPr>
              <a:t> </a:t>
            </a:r>
            <a:r>
              <a:rPr sz="2200" spc="-190" dirty="0">
                <a:latin typeface="Microsoft Sans Serif"/>
                <a:cs typeface="Microsoft Sans Serif"/>
              </a:rPr>
              <a:t>“Oliy</a:t>
            </a:r>
            <a:r>
              <a:rPr sz="2200" spc="-30" dirty="0">
                <a:latin typeface="Microsoft Sans Serif"/>
                <a:cs typeface="Microsoft Sans Serif"/>
              </a:rPr>
              <a:t> </a:t>
            </a:r>
            <a:r>
              <a:rPr sz="2200" spc="-175" dirty="0">
                <a:latin typeface="Microsoft Sans Serif"/>
                <a:cs typeface="Microsoft Sans Serif"/>
              </a:rPr>
              <a:t>ta'lim</a:t>
            </a:r>
            <a:r>
              <a:rPr sz="2200" spc="-40" dirty="0">
                <a:latin typeface="Microsoft Sans Serif"/>
                <a:cs typeface="Microsoft Sans Serif"/>
              </a:rPr>
              <a:t> </a:t>
            </a:r>
            <a:r>
              <a:rPr sz="2200" spc="-165" dirty="0">
                <a:latin typeface="Microsoft Sans Serif"/>
                <a:cs typeface="Microsoft Sans Serif"/>
              </a:rPr>
              <a:t>muassasalarida </a:t>
            </a:r>
            <a:r>
              <a:rPr sz="2200" spc="-175" dirty="0">
                <a:latin typeface="Microsoft Sans Serif"/>
                <a:cs typeface="Microsoft Sans Serif"/>
              </a:rPr>
              <a:t>ta'lim</a:t>
            </a:r>
            <a:r>
              <a:rPr sz="2200" spc="-55" dirty="0">
                <a:latin typeface="Microsoft Sans Serif"/>
                <a:cs typeface="Microsoft Sans Serif"/>
              </a:rPr>
              <a:t> </a:t>
            </a:r>
            <a:r>
              <a:rPr sz="2200" spc="-165" dirty="0">
                <a:latin typeface="Microsoft Sans Serif"/>
                <a:cs typeface="Microsoft Sans Serif"/>
              </a:rPr>
              <a:t>sifatini</a:t>
            </a:r>
            <a:r>
              <a:rPr sz="2200" spc="-30" dirty="0">
                <a:latin typeface="Microsoft Sans Serif"/>
                <a:cs typeface="Microsoft Sans Serif"/>
              </a:rPr>
              <a:t> </a:t>
            </a:r>
            <a:r>
              <a:rPr sz="2200" spc="-195" dirty="0">
                <a:latin typeface="Microsoft Sans Serif"/>
                <a:cs typeface="Microsoft Sans Serif"/>
              </a:rPr>
              <a:t>oshirish</a:t>
            </a:r>
            <a:r>
              <a:rPr sz="2200" spc="-20" dirty="0">
                <a:latin typeface="Microsoft Sans Serif"/>
                <a:cs typeface="Microsoft Sans Serif"/>
              </a:rPr>
              <a:t> </a:t>
            </a:r>
            <a:r>
              <a:rPr sz="2200" spc="-229" dirty="0">
                <a:latin typeface="Microsoft Sans Serif"/>
                <a:cs typeface="Microsoft Sans Serif"/>
              </a:rPr>
              <a:t>va</a:t>
            </a:r>
            <a:r>
              <a:rPr sz="2200" spc="-45" dirty="0">
                <a:latin typeface="Microsoft Sans Serif"/>
                <a:cs typeface="Microsoft Sans Serif"/>
              </a:rPr>
              <a:t> </a:t>
            </a:r>
            <a:r>
              <a:rPr sz="2200" spc="-200" dirty="0">
                <a:latin typeface="Microsoft Sans Serif"/>
                <a:cs typeface="Microsoft Sans Serif"/>
              </a:rPr>
              <a:t>ularning</a:t>
            </a:r>
            <a:r>
              <a:rPr sz="2200" spc="-20" dirty="0">
                <a:latin typeface="Microsoft Sans Serif"/>
                <a:cs typeface="Microsoft Sans Serif"/>
              </a:rPr>
              <a:t> </a:t>
            </a:r>
            <a:r>
              <a:rPr sz="2200" spc="-235" dirty="0">
                <a:latin typeface="Microsoft Sans Serif"/>
                <a:cs typeface="Microsoft Sans Serif"/>
              </a:rPr>
              <a:t>mamlakatda</a:t>
            </a:r>
            <a:r>
              <a:rPr sz="2200" spc="-30" dirty="0">
                <a:latin typeface="Microsoft Sans Serif"/>
                <a:cs typeface="Microsoft Sans Serif"/>
              </a:rPr>
              <a:t> </a:t>
            </a:r>
            <a:r>
              <a:rPr sz="2200" spc="-245" dirty="0">
                <a:latin typeface="Microsoft Sans Serif"/>
                <a:cs typeface="Microsoft Sans Serif"/>
              </a:rPr>
              <a:t>amalga</a:t>
            </a:r>
            <a:r>
              <a:rPr sz="2200" spc="-35" dirty="0">
                <a:latin typeface="Microsoft Sans Serif"/>
                <a:cs typeface="Microsoft Sans Serif"/>
              </a:rPr>
              <a:t> </a:t>
            </a:r>
            <a:r>
              <a:rPr sz="2200" spc="-195" dirty="0">
                <a:latin typeface="Microsoft Sans Serif"/>
                <a:cs typeface="Microsoft Sans Serif"/>
              </a:rPr>
              <a:t>oshirilayotgan</a:t>
            </a:r>
            <a:r>
              <a:rPr sz="2200" spc="-5" dirty="0">
                <a:latin typeface="Microsoft Sans Serif"/>
                <a:cs typeface="Microsoft Sans Serif"/>
              </a:rPr>
              <a:t> </a:t>
            </a:r>
            <a:r>
              <a:rPr sz="2200" spc="-240" dirty="0">
                <a:latin typeface="Microsoft Sans Serif"/>
                <a:cs typeface="Microsoft Sans Serif"/>
              </a:rPr>
              <a:t>keng</a:t>
            </a:r>
            <a:r>
              <a:rPr sz="2200" spc="-35" dirty="0">
                <a:latin typeface="Microsoft Sans Serif"/>
                <a:cs typeface="Microsoft Sans Serif"/>
              </a:rPr>
              <a:t> </a:t>
            </a:r>
            <a:r>
              <a:rPr sz="2200" spc="-215" dirty="0">
                <a:latin typeface="Microsoft Sans Serif"/>
                <a:cs typeface="Microsoft Sans Serif"/>
              </a:rPr>
              <a:t>qamrovli</a:t>
            </a:r>
            <a:r>
              <a:rPr sz="2200" spc="-35" dirty="0">
                <a:latin typeface="Microsoft Sans Serif"/>
                <a:cs typeface="Microsoft Sans Serif"/>
              </a:rPr>
              <a:t> </a:t>
            </a:r>
            <a:r>
              <a:rPr sz="2200" spc="-190" dirty="0">
                <a:latin typeface="Microsoft Sans Serif"/>
                <a:cs typeface="Microsoft Sans Serif"/>
              </a:rPr>
              <a:t>islohotlarda</a:t>
            </a:r>
            <a:r>
              <a:rPr sz="2200" spc="-20" dirty="0">
                <a:latin typeface="Microsoft Sans Serif"/>
                <a:cs typeface="Microsoft Sans Serif"/>
              </a:rPr>
              <a:t> faol </a:t>
            </a:r>
            <a:r>
              <a:rPr sz="2200" spc="-170" dirty="0">
                <a:latin typeface="Microsoft Sans Serif"/>
                <a:cs typeface="Microsoft Sans Serif"/>
              </a:rPr>
              <a:t>ishtirokini</a:t>
            </a:r>
            <a:r>
              <a:rPr sz="2200" spc="-15" dirty="0">
                <a:latin typeface="Microsoft Sans Serif"/>
                <a:cs typeface="Microsoft Sans Serif"/>
              </a:rPr>
              <a:t> </a:t>
            </a:r>
            <a:r>
              <a:rPr sz="2200" spc="-195" dirty="0">
                <a:latin typeface="Microsoft Sans Serif"/>
                <a:cs typeface="Microsoft Sans Serif"/>
              </a:rPr>
              <a:t>ta'minlash</a:t>
            </a:r>
            <a:r>
              <a:rPr sz="2200" spc="-15" dirty="0">
                <a:latin typeface="Microsoft Sans Serif"/>
                <a:cs typeface="Microsoft Sans Serif"/>
              </a:rPr>
              <a:t> </a:t>
            </a:r>
            <a:r>
              <a:rPr sz="2200" spc="-204" dirty="0">
                <a:latin typeface="Microsoft Sans Serif"/>
                <a:cs typeface="Microsoft Sans Serif"/>
              </a:rPr>
              <a:t>bo'yicha</a:t>
            </a:r>
            <a:r>
              <a:rPr sz="2200" dirty="0">
                <a:latin typeface="Microsoft Sans Serif"/>
                <a:cs typeface="Microsoft Sans Serif"/>
              </a:rPr>
              <a:t> </a:t>
            </a:r>
            <a:r>
              <a:rPr sz="2200" spc="-225" dirty="0">
                <a:latin typeface="Microsoft Sans Serif"/>
                <a:cs typeface="Microsoft Sans Serif"/>
              </a:rPr>
              <a:t>qo'shimcha</a:t>
            </a:r>
            <a:r>
              <a:rPr sz="2200" spc="-5" dirty="0">
                <a:latin typeface="Microsoft Sans Serif"/>
                <a:cs typeface="Microsoft Sans Serif"/>
              </a:rPr>
              <a:t> </a:t>
            </a:r>
            <a:r>
              <a:rPr sz="2200" spc="-210" dirty="0">
                <a:latin typeface="Microsoft Sans Serif"/>
                <a:cs typeface="Microsoft Sans Serif"/>
              </a:rPr>
              <a:t>chora-</a:t>
            </a:r>
            <a:r>
              <a:rPr sz="2200" spc="-175" dirty="0">
                <a:latin typeface="Microsoft Sans Serif"/>
                <a:cs typeface="Microsoft Sans Serif"/>
              </a:rPr>
              <a:t>tadbirlari</a:t>
            </a:r>
            <a:r>
              <a:rPr sz="2200" spc="5" dirty="0">
                <a:latin typeface="Microsoft Sans Serif"/>
                <a:cs typeface="Microsoft Sans Serif"/>
              </a:rPr>
              <a:t> </a:t>
            </a:r>
            <a:r>
              <a:rPr sz="2200" spc="-165" dirty="0">
                <a:latin typeface="Microsoft Sans Serif"/>
                <a:cs typeface="Microsoft Sans Serif"/>
              </a:rPr>
              <a:t>to'g'risida"</a:t>
            </a:r>
            <a:r>
              <a:rPr sz="2200" dirty="0">
                <a:latin typeface="Microsoft Sans Serif"/>
                <a:cs typeface="Microsoft Sans Serif"/>
              </a:rPr>
              <a:t> </a:t>
            </a:r>
            <a:r>
              <a:rPr sz="2200" spc="-250" dirty="0">
                <a:latin typeface="Microsoft Sans Serif"/>
                <a:cs typeface="Microsoft Sans Serif"/>
              </a:rPr>
              <a:t>PQ-</a:t>
            </a:r>
            <a:r>
              <a:rPr sz="2200" spc="-229" dirty="0">
                <a:latin typeface="Microsoft Sans Serif"/>
                <a:cs typeface="Microsoft Sans Serif"/>
              </a:rPr>
              <a:t>3775-</a:t>
            </a:r>
            <a:r>
              <a:rPr sz="2200" spc="-190" dirty="0">
                <a:latin typeface="Microsoft Sans Serif"/>
                <a:cs typeface="Microsoft Sans Serif"/>
              </a:rPr>
              <a:t>sonli</a:t>
            </a:r>
            <a:r>
              <a:rPr sz="2200" dirty="0">
                <a:latin typeface="Microsoft Sans Serif"/>
                <a:cs typeface="Microsoft Sans Serif"/>
              </a:rPr>
              <a:t> </a:t>
            </a:r>
            <a:r>
              <a:rPr sz="2200" spc="-10" dirty="0">
                <a:latin typeface="Microsoft Sans Serif"/>
                <a:cs typeface="Microsoft Sans Serif"/>
              </a:rPr>
              <a:t>qarori.</a:t>
            </a:r>
            <a:endParaRPr sz="2200">
              <a:latin typeface="Microsoft Sans Serif"/>
              <a:cs typeface="Microsoft Sans Serif"/>
            </a:endParaRPr>
          </a:p>
        </p:txBody>
      </p:sp>
      <p:sp>
        <p:nvSpPr>
          <p:cNvPr id="9" name="object 9"/>
          <p:cNvSpPr txBox="1"/>
          <p:nvPr/>
        </p:nvSpPr>
        <p:spPr>
          <a:xfrm>
            <a:off x="768335" y="2717989"/>
            <a:ext cx="11000105" cy="360680"/>
          </a:xfrm>
          <a:prstGeom prst="rect">
            <a:avLst/>
          </a:prstGeom>
        </p:spPr>
        <p:txBody>
          <a:bodyPr vert="horz" wrap="square" lIns="0" tIns="12065" rIns="0" bIns="0" rtlCol="0">
            <a:spAutoFit/>
          </a:bodyPr>
          <a:lstStyle/>
          <a:p>
            <a:pPr marL="12700">
              <a:lnSpc>
                <a:spcPct val="100000"/>
              </a:lnSpc>
              <a:spcBef>
                <a:spcPts val="95"/>
              </a:spcBef>
            </a:pPr>
            <a:r>
              <a:rPr sz="2200" spc="-185" dirty="0">
                <a:latin typeface="Microsoft Sans Serif"/>
                <a:cs typeface="Microsoft Sans Serif"/>
              </a:rPr>
              <a:t>4.</a:t>
            </a:r>
            <a:r>
              <a:rPr sz="2200" spc="-55" dirty="0">
                <a:latin typeface="Microsoft Sans Serif"/>
                <a:cs typeface="Microsoft Sans Serif"/>
              </a:rPr>
              <a:t> </a:t>
            </a:r>
            <a:r>
              <a:rPr sz="2200" spc="-210" dirty="0">
                <a:latin typeface="Microsoft Sans Serif"/>
                <a:cs typeface="Microsoft Sans Serif"/>
              </a:rPr>
              <a:t>Mirziyoev</a:t>
            </a:r>
            <a:r>
              <a:rPr sz="2200" spc="-30" dirty="0">
                <a:latin typeface="Microsoft Sans Serif"/>
                <a:cs typeface="Microsoft Sans Serif"/>
              </a:rPr>
              <a:t> </a:t>
            </a:r>
            <a:r>
              <a:rPr sz="2200" spc="-225" dirty="0">
                <a:latin typeface="Microsoft Sans Serif"/>
                <a:cs typeface="Microsoft Sans Serif"/>
              </a:rPr>
              <a:t>Sh.M.</a:t>
            </a:r>
            <a:r>
              <a:rPr sz="2200" spc="-55" dirty="0">
                <a:latin typeface="Microsoft Sans Serif"/>
                <a:cs typeface="Microsoft Sans Serif"/>
              </a:rPr>
              <a:t> </a:t>
            </a:r>
            <a:r>
              <a:rPr sz="2200" spc="-260" dirty="0">
                <a:latin typeface="Microsoft Sans Serif"/>
                <a:cs typeface="Microsoft Sans Serif"/>
              </a:rPr>
              <a:t>Qonun</a:t>
            </a:r>
            <a:r>
              <a:rPr sz="2200" spc="-35" dirty="0">
                <a:latin typeface="Microsoft Sans Serif"/>
                <a:cs typeface="Microsoft Sans Serif"/>
              </a:rPr>
              <a:t> </a:t>
            </a:r>
            <a:r>
              <a:rPr sz="2200" spc="-180" dirty="0">
                <a:latin typeface="Microsoft Sans Serif"/>
                <a:cs typeface="Microsoft Sans Serif"/>
              </a:rPr>
              <a:t>ustuvorligi</a:t>
            </a:r>
            <a:r>
              <a:rPr sz="2200" spc="-35" dirty="0">
                <a:latin typeface="Microsoft Sans Serif"/>
                <a:cs typeface="Microsoft Sans Serif"/>
              </a:rPr>
              <a:t> </a:t>
            </a:r>
            <a:r>
              <a:rPr sz="2200" spc="-229" dirty="0">
                <a:latin typeface="Microsoft Sans Serif"/>
                <a:cs typeface="Microsoft Sans Serif"/>
              </a:rPr>
              <a:t>va</a:t>
            </a:r>
            <a:r>
              <a:rPr sz="2200" spc="-55" dirty="0">
                <a:latin typeface="Microsoft Sans Serif"/>
                <a:cs typeface="Microsoft Sans Serif"/>
              </a:rPr>
              <a:t> </a:t>
            </a:r>
            <a:r>
              <a:rPr sz="2200" spc="-215" dirty="0">
                <a:latin typeface="Microsoft Sans Serif"/>
                <a:cs typeface="Microsoft Sans Serif"/>
              </a:rPr>
              <a:t>inson</a:t>
            </a:r>
            <a:r>
              <a:rPr sz="2200" spc="-35" dirty="0">
                <a:latin typeface="Microsoft Sans Serif"/>
                <a:cs typeface="Microsoft Sans Serif"/>
              </a:rPr>
              <a:t> </a:t>
            </a:r>
            <a:r>
              <a:rPr sz="2200" spc="-200" dirty="0">
                <a:latin typeface="Microsoft Sans Serif"/>
                <a:cs typeface="Microsoft Sans Serif"/>
              </a:rPr>
              <a:t>manfaatlarini</a:t>
            </a:r>
            <a:r>
              <a:rPr sz="2200" spc="-25" dirty="0">
                <a:latin typeface="Microsoft Sans Serif"/>
                <a:cs typeface="Microsoft Sans Serif"/>
              </a:rPr>
              <a:t> </a:t>
            </a:r>
            <a:r>
              <a:rPr sz="2200" spc="-200" dirty="0">
                <a:latin typeface="Microsoft Sans Serif"/>
                <a:cs typeface="Microsoft Sans Serif"/>
              </a:rPr>
              <a:t>ta'minlash</a:t>
            </a:r>
            <a:r>
              <a:rPr sz="2200" spc="-25" dirty="0">
                <a:latin typeface="Microsoft Sans Serif"/>
                <a:cs typeface="Microsoft Sans Serif"/>
              </a:rPr>
              <a:t> </a:t>
            </a:r>
            <a:r>
              <a:rPr sz="2200" spc="-185" dirty="0">
                <a:latin typeface="Microsoft Sans Serif"/>
                <a:cs typeface="Microsoft Sans Serif"/>
              </a:rPr>
              <a:t>yurt</a:t>
            </a:r>
            <a:r>
              <a:rPr sz="2200" spc="-40" dirty="0">
                <a:latin typeface="Microsoft Sans Serif"/>
                <a:cs typeface="Microsoft Sans Serif"/>
              </a:rPr>
              <a:t> </a:t>
            </a:r>
            <a:r>
              <a:rPr sz="2200" spc="-185" dirty="0">
                <a:latin typeface="Microsoft Sans Serif"/>
                <a:cs typeface="Microsoft Sans Serif"/>
              </a:rPr>
              <a:t>taraqqiyoti</a:t>
            </a:r>
            <a:r>
              <a:rPr sz="2200" spc="-40" dirty="0">
                <a:latin typeface="Microsoft Sans Serif"/>
                <a:cs typeface="Microsoft Sans Serif"/>
              </a:rPr>
              <a:t> </a:t>
            </a:r>
            <a:r>
              <a:rPr sz="2200" spc="-229" dirty="0">
                <a:latin typeface="Microsoft Sans Serif"/>
                <a:cs typeface="Microsoft Sans Serif"/>
              </a:rPr>
              <a:t>va</a:t>
            </a:r>
            <a:r>
              <a:rPr sz="2200" spc="-50" dirty="0">
                <a:latin typeface="Microsoft Sans Serif"/>
                <a:cs typeface="Microsoft Sans Serif"/>
              </a:rPr>
              <a:t> </a:t>
            </a:r>
            <a:r>
              <a:rPr sz="2200" spc="-204" dirty="0">
                <a:latin typeface="Microsoft Sans Serif"/>
                <a:cs typeface="Microsoft Sans Serif"/>
              </a:rPr>
              <a:t>xalq</a:t>
            </a:r>
            <a:r>
              <a:rPr sz="2200" spc="-35" dirty="0">
                <a:latin typeface="Microsoft Sans Serif"/>
                <a:cs typeface="Microsoft Sans Serif"/>
              </a:rPr>
              <a:t> </a:t>
            </a:r>
            <a:r>
              <a:rPr sz="2200" spc="-135" dirty="0">
                <a:latin typeface="Microsoft Sans Serif"/>
                <a:cs typeface="Microsoft Sans Serif"/>
              </a:rPr>
              <a:t>farovonligining</a:t>
            </a:r>
            <a:endParaRPr sz="2200">
              <a:latin typeface="Microsoft Sans Serif"/>
              <a:cs typeface="Microsoft Sans Serif"/>
            </a:endParaRPr>
          </a:p>
        </p:txBody>
      </p:sp>
      <p:sp>
        <p:nvSpPr>
          <p:cNvPr id="10" name="object 10"/>
          <p:cNvSpPr txBox="1"/>
          <p:nvPr/>
        </p:nvSpPr>
        <p:spPr>
          <a:xfrm>
            <a:off x="768614" y="2926042"/>
            <a:ext cx="10796270" cy="3114675"/>
          </a:xfrm>
          <a:prstGeom prst="rect">
            <a:avLst/>
          </a:prstGeom>
        </p:spPr>
        <p:txBody>
          <a:bodyPr vert="horz" wrap="square" lIns="0" tIns="172720" rIns="0" bIns="0" rtlCol="0">
            <a:spAutoFit/>
          </a:bodyPr>
          <a:lstStyle/>
          <a:p>
            <a:pPr marL="12700">
              <a:lnSpc>
                <a:spcPct val="100000"/>
              </a:lnSpc>
              <a:spcBef>
                <a:spcPts val="1360"/>
              </a:spcBef>
            </a:pPr>
            <a:r>
              <a:rPr sz="2200" spc="-195" dirty="0">
                <a:latin typeface="Microsoft Sans Serif"/>
                <a:cs typeface="Microsoft Sans Serif"/>
              </a:rPr>
              <a:t>garovi.</a:t>
            </a:r>
            <a:r>
              <a:rPr sz="2200" spc="-10" dirty="0">
                <a:latin typeface="Microsoft Sans Serif"/>
                <a:cs typeface="Microsoft Sans Serif"/>
              </a:rPr>
              <a:t> </a:t>
            </a:r>
            <a:r>
              <a:rPr sz="2200" spc="-150" dirty="0">
                <a:latin typeface="Microsoft Sans Serif"/>
                <a:cs typeface="Microsoft Sans Serif"/>
              </a:rPr>
              <a:t>-</a:t>
            </a:r>
            <a:r>
              <a:rPr sz="2200" spc="-60" dirty="0">
                <a:latin typeface="Microsoft Sans Serif"/>
                <a:cs typeface="Microsoft Sans Serif"/>
              </a:rPr>
              <a:t> </a:t>
            </a:r>
            <a:r>
              <a:rPr sz="2200" spc="-240" dirty="0">
                <a:latin typeface="Microsoft Sans Serif"/>
                <a:cs typeface="Microsoft Sans Serif"/>
              </a:rPr>
              <a:t>Toshkent:</a:t>
            </a:r>
            <a:r>
              <a:rPr sz="2200" spc="-15" dirty="0">
                <a:latin typeface="Microsoft Sans Serif"/>
                <a:cs typeface="Microsoft Sans Serif"/>
              </a:rPr>
              <a:t> </a:t>
            </a:r>
            <a:r>
              <a:rPr sz="2200" spc="-204" dirty="0">
                <a:latin typeface="Microsoft Sans Serif"/>
                <a:cs typeface="Microsoft Sans Serif"/>
              </a:rPr>
              <a:t>O'zbekiston,</a:t>
            </a:r>
            <a:r>
              <a:rPr sz="2200" spc="10" dirty="0">
                <a:latin typeface="Microsoft Sans Serif"/>
                <a:cs typeface="Microsoft Sans Serif"/>
              </a:rPr>
              <a:t> </a:t>
            </a:r>
            <a:r>
              <a:rPr sz="2200" spc="-10" dirty="0">
                <a:latin typeface="Microsoft Sans Serif"/>
                <a:cs typeface="Microsoft Sans Serif"/>
              </a:rPr>
              <a:t>2017.</a:t>
            </a:r>
            <a:endParaRPr sz="2200">
              <a:latin typeface="Microsoft Sans Serif"/>
              <a:cs typeface="Microsoft Sans Serif"/>
            </a:endParaRPr>
          </a:p>
          <a:p>
            <a:pPr marL="12700" marR="5080" indent="-635">
              <a:lnSpc>
                <a:spcPct val="110000"/>
              </a:lnSpc>
              <a:spcBef>
                <a:spcPts val="994"/>
              </a:spcBef>
              <a:buAutoNum type="arabicPeriod" startAt="5"/>
              <a:tabLst>
                <a:tab pos="12700" algn="l"/>
                <a:tab pos="264160" algn="l"/>
              </a:tabLst>
            </a:pPr>
            <a:r>
              <a:rPr sz="2200" spc="-210" dirty="0">
                <a:latin typeface="Microsoft Sans Serif"/>
                <a:cs typeface="Microsoft Sans Serif"/>
              </a:rPr>
              <a:t>	Mirziyoev</a:t>
            </a:r>
            <a:r>
              <a:rPr sz="2200" spc="-35" dirty="0">
                <a:latin typeface="Microsoft Sans Serif"/>
                <a:cs typeface="Microsoft Sans Serif"/>
              </a:rPr>
              <a:t> </a:t>
            </a:r>
            <a:r>
              <a:rPr sz="2200" spc="-225" dirty="0">
                <a:latin typeface="Microsoft Sans Serif"/>
                <a:cs typeface="Microsoft Sans Serif"/>
              </a:rPr>
              <a:t>Sh.M.</a:t>
            </a:r>
            <a:r>
              <a:rPr sz="2200" spc="-55" dirty="0">
                <a:latin typeface="Microsoft Sans Serif"/>
                <a:cs typeface="Microsoft Sans Serif"/>
              </a:rPr>
              <a:t> </a:t>
            </a:r>
            <a:r>
              <a:rPr sz="2200" spc="-175" dirty="0">
                <a:latin typeface="Microsoft Sans Serif"/>
                <a:cs typeface="Microsoft Sans Serif"/>
              </a:rPr>
              <a:t>Milliy</a:t>
            </a:r>
            <a:r>
              <a:rPr sz="2200" spc="-35" dirty="0">
                <a:latin typeface="Microsoft Sans Serif"/>
                <a:cs typeface="Microsoft Sans Serif"/>
              </a:rPr>
              <a:t> </a:t>
            </a:r>
            <a:r>
              <a:rPr sz="2200" spc="-190" dirty="0">
                <a:latin typeface="Microsoft Sans Serif"/>
                <a:cs typeface="Microsoft Sans Serif"/>
              </a:rPr>
              <a:t>taraqqiyot</a:t>
            </a:r>
            <a:r>
              <a:rPr sz="2200" spc="-35" dirty="0">
                <a:latin typeface="Microsoft Sans Serif"/>
                <a:cs typeface="Microsoft Sans Serif"/>
              </a:rPr>
              <a:t> </a:t>
            </a:r>
            <a:r>
              <a:rPr sz="2200" spc="-185" dirty="0">
                <a:latin typeface="Microsoft Sans Serif"/>
                <a:cs typeface="Microsoft Sans Serif"/>
              </a:rPr>
              <a:t>yo'limizni</a:t>
            </a:r>
            <a:r>
              <a:rPr sz="2200" spc="-25" dirty="0">
                <a:latin typeface="Microsoft Sans Serif"/>
                <a:cs typeface="Microsoft Sans Serif"/>
              </a:rPr>
              <a:t> </a:t>
            </a:r>
            <a:r>
              <a:rPr sz="2200" spc="-170" dirty="0">
                <a:latin typeface="Microsoft Sans Serif"/>
                <a:cs typeface="Microsoft Sans Serif"/>
              </a:rPr>
              <a:t>qat'iyat</a:t>
            </a:r>
            <a:r>
              <a:rPr sz="2200" spc="-45" dirty="0">
                <a:latin typeface="Microsoft Sans Serif"/>
                <a:cs typeface="Microsoft Sans Serif"/>
              </a:rPr>
              <a:t> </a:t>
            </a:r>
            <a:r>
              <a:rPr sz="2200" spc="-195" dirty="0">
                <a:latin typeface="Microsoft Sans Serif"/>
                <a:cs typeface="Microsoft Sans Serif"/>
              </a:rPr>
              <a:t>bilan</a:t>
            </a:r>
            <a:r>
              <a:rPr sz="2200" spc="-25" dirty="0">
                <a:latin typeface="Microsoft Sans Serif"/>
                <a:cs typeface="Microsoft Sans Serif"/>
              </a:rPr>
              <a:t> </a:t>
            </a:r>
            <a:r>
              <a:rPr sz="2200" spc="-260" dirty="0">
                <a:latin typeface="Microsoft Sans Serif"/>
                <a:cs typeface="Microsoft Sans Serif"/>
              </a:rPr>
              <a:t>davom</a:t>
            </a:r>
            <a:r>
              <a:rPr sz="2200" spc="-50" dirty="0">
                <a:latin typeface="Microsoft Sans Serif"/>
                <a:cs typeface="Microsoft Sans Serif"/>
              </a:rPr>
              <a:t> </a:t>
            </a:r>
            <a:r>
              <a:rPr sz="2200" spc="-155" dirty="0">
                <a:latin typeface="Microsoft Sans Serif"/>
                <a:cs typeface="Microsoft Sans Serif"/>
              </a:rPr>
              <a:t>ettirib,</a:t>
            </a:r>
            <a:r>
              <a:rPr sz="2200" spc="-45" dirty="0">
                <a:latin typeface="Microsoft Sans Serif"/>
                <a:cs typeface="Microsoft Sans Serif"/>
              </a:rPr>
              <a:t> </a:t>
            </a:r>
            <a:r>
              <a:rPr sz="2200" spc="-215" dirty="0">
                <a:latin typeface="Microsoft Sans Serif"/>
                <a:cs typeface="Microsoft Sans Serif"/>
              </a:rPr>
              <a:t>yangi</a:t>
            </a:r>
            <a:r>
              <a:rPr sz="2200" spc="-40" dirty="0">
                <a:latin typeface="Microsoft Sans Serif"/>
                <a:cs typeface="Microsoft Sans Serif"/>
              </a:rPr>
              <a:t> </a:t>
            </a:r>
            <a:r>
              <a:rPr sz="2200" spc="-225" dirty="0">
                <a:latin typeface="Microsoft Sans Serif"/>
                <a:cs typeface="Microsoft Sans Serif"/>
              </a:rPr>
              <a:t>bosqichga</a:t>
            </a:r>
            <a:r>
              <a:rPr sz="2200" spc="-30" dirty="0">
                <a:latin typeface="Microsoft Sans Serif"/>
                <a:cs typeface="Microsoft Sans Serif"/>
              </a:rPr>
              <a:t> </a:t>
            </a:r>
            <a:r>
              <a:rPr sz="2200" spc="-190" dirty="0">
                <a:latin typeface="Microsoft Sans Serif"/>
                <a:cs typeface="Microsoft Sans Serif"/>
              </a:rPr>
              <a:t>ko'taramiz.</a:t>
            </a:r>
            <a:r>
              <a:rPr sz="2200" spc="-70" dirty="0">
                <a:latin typeface="Microsoft Sans Serif"/>
                <a:cs typeface="Microsoft Sans Serif"/>
              </a:rPr>
              <a:t> </a:t>
            </a:r>
            <a:r>
              <a:rPr sz="2200" spc="-290" dirty="0">
                <a:latin typeface="Microsoft Sans Serif"/>
                <a:cs typeface="Microsoft Sans Serif"/>
              </a:rPr>
              <a:t>T.</a:t>
            </a:r>
            <a:r>
              <a:rPr sz="2200" spc="-45" dirty="0">
                <a:latin typeface="Microsoft Sans Serif"/>
                <a:cs typeface="Microsoft Sans Serif"/>
              </a:rPr>
              <a:t> </a:t>
            </a:r>
            <a:r>
              <a:rPr sz="2200" spc="-185" dirty="0">
                <a:latin typeface="Microsoft Sans Serif"/>
                <a:cs typeface="Microsoft Sans Serif"/>
              </a:rPr>
              <a:t>1.</a:t>
            </a:r>
            <a:r>
              <a:rPr sz="2200" spc="-60" dirty="0">
                <a:latin typeface="Microsoft Sans Serif"/>
                <a:cs typeface="Microsoft Sans Serif"/>
              </a:rPr>
              <a:t> </a:t>
            </a:r>
            <a:r>
              <a:rPr sz="2200" spc="-50" dirty="0">
                <a:latin typeface="Microsoft Sans Serif"/>
                <a:cs typeface="Microsoft Sans Serif"/>
              </a:rPr>
              <a:t>- </a:t>
            </a:r>
            <a:r>
              <a:rPr sz="2200" spc="-235" dirty="0">
                <a:latin typeface="Microsoft Sans Serif"/>
                <a:cs typeface="Microsoft Sans Serif"/>
              </a:rPr>
              <a:t>Toshkent:</a:t>
            </a:r>
            <a:r>
              <a:rPr sz="2200" spc="-75" dirty="0">
                <a:latin typeface="Microsoft Sans Serif"/>
                <a:cs typeface="Microsoft Sans Serif"/>
              </a:rPr>
              <a:t> </a:t>
            </a:r>
            <a:r>
              <a:rPr sz="2200" spc="-185" dirty="0">
                <a:latin typeface="Microsoft Sans Serif"/>
                <a:cs typeface="Microsoft Sans Serif"/>
              </a:rPr>
              <a:t>o'zbekiston..</a:t>
            </a:r>
            <a:r>
              <a:rPr sz="2200" spc="-35" dirty="0">
                <a:latin typeface="Microsoft Sans Serif"/>
                <a:cs typeface="Microsoft Sans Serif"/>
              </a:rPr>
              <a:t> </a:t>
            </a:r>
            <a:r>
              <a:rPr sz="2200" spc="-20" dirty="0">
                <a:latin typeface="Microsoft Sans Serif"/>
                <a:cs typeface="Microsoft Sans Serif"/>
              </a:rPr>
              <a:t>2017.</a:t>
            </a:r>
            <a:endParaRPr sz="2200">
              <a:latin typeface="Microsoft Sans Serif"/>
              <a:cs typeface="Microsoft Sans Serif"/>
            </a:endParaRPr>
          </a:p>
          <a:p>
            <a:pPr marL="13335" marR="850265" indent="-635">
              <a:lnSpc>
                <a:spcPct val="110000"/>
              </a:lnSpc>
              <a:spcBef>
                <a:spcPts val="1010"/>
              </a:spcBef>
              <a:buAutoNum type="arabicPeriod" startAt="5"/>
              <a:tabLst>
                <a:tab pos="13335" algn="l"/>
                <a:tab pos="264795" algn="l"/>
              </a:tabLst>
            </a:pPr>
            <a:r>
              <a:rPr sz="2200" spc="-210" dirty="0">
                <a:latin typeface="Microsoft Sans Serif"/>
                <a:cs typeface="Microsoft Sans Serif"/>
              </a:rPr>
              <a:t>	Mirziyoev</a:t>
            </a:r>
            <a:r>
              <a:rPr sz="2200" spc="-30" dirty="0">
                <a:latin typeface="Microsoft Sans Serif"/>
                <a:cs typeface="Microsoft Sans Serif"/>
              </a:rPr>
              <a:t> </a:t>
            </a:r>
            <a:r>
              <a:rPr sz="2200" spc="-225" dirty="0">
                <a:latin typeface="Microsoft Sans Serif"/>
                <a:cs typeface="Microsoft Sans Serif"/>
              </a:rPr>
              <a:t>Sh.M.</a:t>
            </a:r>
            <a:r>
              <a:rPr sz="2200" spc="-50" dirty="0">
                <a:latin typeface="Microsoft Sans Serif"/>
                <a:cs typeface="Microsoft Sans Serif"/>
              </a:rPr>
              <a:t> </a:t>
            </a:r>
            <a:r>
              <a:rPr sz="2200" spc="-240" dirty="0">
                <a:latin typeface="Microsoft Sans Serif"/>
                <a:cs typeface="Microsoft Sans Serif"/>
              </a:rPr>
              <a:t>Buyuk</a:t>
            </a:r>
            <a:r>
              <a:rPr sz="2200" spc="-45" dirty="0">
                <a:latin typeface="Microsoft Sans Serif"/>
                <a:cs typeface="Microsoft Sans Serif"/>
              </a:rPr>
              <a:t> </a:t>
            </a:r>
            <a:r>
              <a:rPr sz="2200" spc="-195" dirty="0">
                <a:latin typeface="Microsoft Sans Serif"/>
                <a:cs typeface="Microsoft Sans Serif"/>
              </a:rPr>
              <a:t>kelajagimizni</a:t>
            </a:r>
            <a:r>
              <a:rPr sz="2200" spc="-10" dirty="0">
                <a:latin typeface="Microsoft Sans Serif"/>
                <a:cs typeface="Microsoft Sans Serif"/>
              </a:rPr>
              <a:t> </a:t>
            </a:r>
            <a:r>
              <a:rPr sz="2200" spc="-250" dirty="0">
                <a:latin typeface="Microsoft Sans Serif"/>
                <a:cs typeface="Microsoft Sans Serif"/>
              </a:rPr>
              <a:t>mard</a:t>
            </a:r>
            <a:r>
              <a:rPr sz="2200" spc="-35" dirty="0">
                <a:latin typeface="Microsoft Sans Serif"/>
                <a:cs typeface="Microsoft Sans Serif"/>
              </a:rPr>
              <a:t> </a:t>
            </a:r>
            <a:r>
              <a:rPr sz="2200" spc="-229" dirty="0">
                <a:latin typeface="Microsoft Sans Serif"/>
                <a:cs typeface="Microsoft Sans Serif"/>
              </a:rPr>
              <a:t>va</a:t>
            </a:r>
            <a:r>
              <a:rPr sz="2200" spc="-50" dirty="0">
                <a:latin typeface="Microsoft Sans Serif"/>
                <a:cs typeface="Microsoft Sans Serif"/>
              </a:rPr>
              <a:t> </a:t>
            </a:r>
            <a:r>
              <a:rPr sz="2200" spc="-200" dirty="0">
                <a:latin typeface="Microsoft Sans Serif"/>
                <a:cs typeface="Microsoft Sans Serif"/>
              </a:rPr>
              <a:t>oliyjanob</a:t>
            </a:r>
            <a:r>
              <a:rPr sz="2200" spc="-20" dirty="0">
                <a:latin typeface="Microsoft Sans Serif"/>
                <a:cs typeface="Microsoft Sans Serif"/>
              </a:rPr>
              <a:t> </a:t>
            </a:r>
            <a:r>
              <a:rPr sz="2200" spc="-204" dirty="0">
                <a:latin typeface="Microsoft Sans Serif"/>
                <a:cs typeface="Microsoft Sans Serif"/>
              </a:rPr>
              <a:t>xalqimiz</a:t>
            </a:r>
            <a:r>
              <a:rPr sz="2200" spc="-30" dirty="0">
                <a:latin typeface="Microsoft Sans Serif"/>
                <a:cs typeface="Microsoft Sans Serif"/>
              </a:rPr>
              <a:t> </a:t>
            </a:r>
            <a:r>
              <a:rPr sz="2200" spc="-195" dirty="0">
                <a:latin typeface="Microsoft Sans Serif"/>
                <a:cs typeface="Microsoft Sans Serif"/>
              </a:rPr>
              <a:t>bilan</a:t>
            </a:r>
            <a:r>
              <a:rPr sz="2200" spc="-25" dirty="0">
                <a:latin typeface="Microsoft Sans Serif"/>
                <a:cs typeface="Microsoft Sans Serif"/>
              </a:rPr>
              <a:t> </a:t>
            </a:r>
            <a:r>
              <a:rPr sz="2200" spc="-200" dirty="0">
                <a:latin typeface="Microsoft Sans Serif"/>
                <a:cs typeface="Microsoft Sans Serif"/>
              </a:rPr>
              <a:t>birga</a:t>
            </a:r>
            <a:r>
              <a:rPr sz="2200" spc="-35" dirty="0">
                <a:latin typeface="Microsoft Sans Serif"/>
                <a:cs typeface="Microsoft Sans Serif"/>
              </a:rPr>
              <a:t> </a:t>
            </a:r>
            <a:r>
              <a:rPr sz="2200" spc="-215" dirty="0">
                <a:latin typeface="Microsoft Sans Serif"/>
                <a:cs typeface="Microsoft Sans Serif"/>
              </a:rPr>
              <a:t>quramiz.</a:t>
            </a:r>
            <a:r>
              <a:rPr sz="2200" spc="-40" dirty="0">
                <a:latin typeface="Microsoft Sans Serif"/>
                <a:cs typeface="Microsoft Sans Serif"/>
              </a:rPr>
              <a:t> </a:t>
            </a:r>
            <a:r>
              <a:rPr sz="2200" spc="-150" dirty="0">
                <a:latin typeface="Microsoft Sans Serif"/>
                <a:cs typeface="Microsoft Sans Serif"/>
              </a:rPr>
              <a:t>-</a:t>
            </a:r>
            <a:r>
              <a:rPr sz="2200" spc="-80" dirty="0">
                <a:latin typeface="Microsoft Sans Serif"/>
                <a:cs typeface="Microsoft Sans Serif"/>
              </a:rPr>
              <a:t> </a:t>
            </a:r>
            <a:r>
              <a:rPr sz="2200" spc="-160" dirty="0">
                <a:latin typeface="Microsoft Sans Serif"/>
                <a:cs typeface="Microsoft Sans Serif"/>
              </a:rPr>
              <a:t>Toshkent: </a:t>
            </a:r>
            <a:r>
              <a:rPr sz="2200" spc="-200" dirty="0">
                <a:latin typeface="Microsoft Sans Serif"/>
                <a:cs typeface="Microsoft Sans Serif"/>
              </a:rPr>
              <a:t>O'zbekiston.</a:t>
            </a:r>
            <a:r>
              <a:rPr sz="2200" spc="-40" dirty="0">
                <a:latin typeface="Microsoft Sans Serif"/>
                <a:cs typeface="Microsoft Sans Serif"/>
              </a:rPr>
              <a:t> </a:t>
            </a:r>
            <a:r>
              <a:rPr sz="2200" spc="-20" dirty="0">
                <a:latin typeface="Microsoft Sans Serif"/>
                <a:cs typeface="Microsoft Sans Serif"/>
              </a:rPr>
              <a:t>2017.</a:t>
            </a:r>
            <a:endParaRPr sz="2200">
              <a:latin typeface="Microsoft Sans Serif"/>
              <a:cs typeface="Microsoft Sans Serif"/>
            </a:endParaRPr>
          </a:p>
          <a:p>
            <a:pPr marL="12700" marR="123189" indent="252095">
              <a:lnSpc>
                <a:spcPct val="110000"/>
              </a:lnSpc>
              <a:spcBef>
                <a:spcPts val="994"/>
              </a:spcBef>
              <a:buAutoNum type="arabicPeriod" startAt="5"/>
              <a:tabLst>
                <a:tab pos="264795" algn="l"/>
              </a:tabLst>
            </a:pPr>
            <a:r>
              <a:rPr sz="2200" spc="-195" dirty="0">
                <a:latin typeface="Microsoft Sans Serif"/>
                <a:cs typeface="Microsoft Sans Serif"/>
              </a:rPr>
              <a:t>Oʻzbekiston</a:t>
            </a:r>
            <a:r>
              <a:rPr sz="2200" spc="-40" dirty="0">
                <a:latin typeface="Microsoft Sans Serif"/>
                <a:cs typeface="Microsoft Sans Serif"/>
              </a:rPr>
              <a:t> </a:t>
            </a:r>
            <a:r>
              <a:rPr sz="2200" spc="-215" dirty="0">
                <a:latin typeface="Microsoft Sans Serif"/>
                <a:cs typeface="Microsoft Sans Serif"/>
              </a:rPr>
              <a:t>Respublikasi</a:t>
            </a:r>
            <a:r>
              <a:rPr sz="2200" spc="10" dirty="0">
                <a:latin typeface="Microsoft Sans Serif"/>
                <a:cs typeface="Microsoft Sans Serif"/>
              </a:rPr>
              <a:t> </a:t>
            </a:r>
            <a:r>
              <a:rPr sz="2200" spc="-200" dirty="0">
                <a:latin typeface="Microsoft Sans Serif"/>
                <a:cs typeface="Microsoft Sans Serif"/>
              </a:rPr>
              <a:t>Prezidenti</a:t>
            </a:r>
            <a:r>
              <a:rPr sz="2200" spc="-20" dirty="0">
                <a:latin typeface="Microsoft Sans Serif"/>
                <a:cs typeface="Microsoft Sans Serif"/>
              </a:rPr>
              <a:t> </a:t>
            </a:r>
            <a:r>
              <a:rPr sz="2200" spc="-225" dirty="0">
                <a:latin typeface="Microsoft Sans Serif"/>
                <a:cs typeface="Microsoft Sans Serif"/>
              </a:rPr>
              <a:t>Shavkat</a:t>
            </a:r>
            <a:r>
              <a:rPr sz="2200" spc="-25" dirty="0">
                <a:latin typeface="Microsoft Sans Serif"/>
                <a:cs typeface="Microsoft Sans Serif"/>
              </a:rPr>
              <a:t> </a:t>
            </a:r>
            <a:r>
              <a:rPr sz="2200" spc="-215" dirty="0">
                <a:latin typeface="Microsoft Sans Serif"/>
                <a:cs typeface="Microsoft Sans Serif"/>
              </a:rPr>
              <a:t>Mirziyoyevning</a:t>
            </a:r>
            <a:r>
              <a:rPr sz="2200" spc="10" dirty="0">
                <a:latin typeface="Microsoft Sans Serif"/>
                <a:cs typeface="Microsoft Sans Serif"/>
              </a:rPr>
              <a:t> </a:t>
            </a:r>
            <a:r>
              <a:rPr sz="2200" spc="-175" dirty="0">
                <a:latin typeface="Microsoft Sans Serif"/>
                <a:cs typeface="Microsoft Sans Serif"/>
              </a:rPr>
              <a:t>oliy</a:t>
            </a:r>
            <a:r>
              <a:rPr sz="2200" spc="-25" dirty="0">
                <a:latin typeface="Microsoft Sans Serif"/>
                <a:cs typeface="Microsoft Sans Serif"/>
              </a:rPr>
              <a:t> </a:t>
            </a:r>
            <a:r>
              <a:rPr sz="2200" spc="-210" dirty="0">
                <a:latin typeface="Microsoft Sans Serif"/>
                <a:cs typeface="Microsoft Sans Serif"/>
              </a:rPr>
              <a:t>majlisga</a:t>
            </a:r>
            <a:r>
              <a:rPr sz="2200" spc="-5" dirty="0">
                <a:latin typeface="Microsoft Sans Serif"/>
                <a:cs typeface="Microsoft Sans Serif"/>
              </a:rPr>
              <a:t> </a:t>
            </a:r>
            <a:r>
              <a:rPr sz="2200" spc="-215" dirty="0">
                <a:latin typeface="Microsoft Sans Serif"/>
                <a:cs typeface="Microsoft Sans Serif"/>
              </a:rPr>
              <a:t>murojaatnomasi.</a:t>
            </a:r>
            <a:r>
              <a:rPr sz="2200" dirty="0">
                <a:latin typeface="Microsoft Sans Serif"/>
                <a:cs typeface="Microsoft Sans Serif"/>
              </a:rPr>
              <a:t> </a:t>
            </a:r>
            <a:r>
              <a:rPr sz="2200" spc="-245" dirty="0">
                <a:latin typeface="Microsoft Sans Serif"/>
                <a:cs typeface="Microsoft Sans Serif"/>
              </a:rPr>
              <a:t>2020</a:t>
            </a:r>
            <a:r>
              <a:rPr sz="2200" spc="-25" dirty="0">
                <a:latin typeface="Microsoft Sans Serif"/>
                <a:cs typeface="Microsoft Sans Serif"/>
              </a:rPr>
              <a:t> </a:t>
            </a:r>
            <a:r>
              <a:rPr sz="2200" spc="-145" dirty="0">
                <a:latin typeface="Microsoft Sans Serif"/>
                <a:cs typeface="Microsoft Sans Serif"/>
              </a:rPr>
              <a:t>yil.</a:t>
            </a:r>
            <a:r>
              <a:rPr sz="2200" spc="-25" dirty="0">
                <a:latin typeface="Microsoft Sans Serif"/>
                <a:cs typeface="Microsoft Sans Serif"/>
              </a:rPr>
              <a:t> 26 </a:t>
            </a:r>
            <a:r>
              <a:rPr sz="2200" spc="-55" dirty="0">
                <a:latin typeface="Microsoft Sans Serif"/>
                <a:cs typeface="Microsoft Sans Serif"/>
              </a:rPr>
              <a:t>yanvar</a:t>
            </a:r>
            <a:endParaRPr sz="2200">
              <a:latin typeface="Microsoft Sans Serif"/>
              <a:cs typeface="Microsoft Sans Serif"/>
            </a:endParaRPr>
          </a:p>
        </p:txBody>
      </p:sp>
    </p:spTree>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p:nvPr/>
        </p:nvSpPr>
        <p:spPr>
          <a:xfrm>
            <a:off x="1109129" y="5131819"/>
            <a:ext cx="3549015" cy="889635"/>
          </a:xfrm>
          <a:prstGeom prst="rect">
            <a:avLst/>
          </a:prstGeom>
        </p:spPr>
        <p:txBody>
          <a:bodyPr vert="horz" wrap="square" lIns="0" tIns="74295" rIns="0" bIns="0" rtlCol="0">
            <a:spAutoFit/>
          </a:bodyPr>
          <a:lstStyle/>
          <a:p>
            <a:pPr marL="73025" marR="1684655">
              <a:lnSpc>
                <a:spcPct val="80000"/>
              </a:lnSpc>
              <a:spcBef>
                <a:spcPts val="585"/>
              </a:spcBef>
            </a:pPr>
            <a:r>
              <a:rPr sz="2000" spc="-215" dirty="0">
                <a:latin typeface="Microsoft Sans Serif"/>
                <a:cs typeface="Microsoft Sans Serif"/>
              </a:rPr>
              <a:t>Xakimova</a:t>
            </a:r>
            <a:r>
              <a:rPr sz="2000" spc="10" dirty="0">
                <a:latin typeface="Microsoft Sans Serif"/>
                <a:cs typeface="Microsoft Sans Serif"/>
              </a:rPr>
              <a:t> </a:t>
            </a:r>
            <a:r>
              <a:rPr sz="2000" spc="-204" dirty="0">
                <a:latin typeface="Microsoft Sans Serif"/>
                <a:cs typeface="Microsoft Sans Serif"/>
              </a:rPr>
              <a:t>Mahruya </a:t>
            </a:r>
            <a:r>
              <a:rPr sz="2000" spc="-125" dirty="0">
                <a:latin typeface="Microsoft Sans Serif"/>
                <a:cs typeface="Microsoft Sans Serif"/>
              </a:rPr>
              <a:t>Abdulhayovna</a:t>
            </a:r>
            <a:endParaRPr sz="2000">
              <a:latin typeface="Microsoft Sans Serif"/>
              <a:cs typeface="Microsoft Sans Serif"/>
            </a:endParaRPr>
          </a:p>
          <a:p>
            <a:pPr marL="12700">
              <a:lnSpc>
                <a:spcPct val="100000"/>
              </a:lnSpc>
              <a:spcBef>
                <a:spcPts val="795"/>
              </a:spcBef>
            </a:pPr>
            <a:r>
              <a:rPr sz="1400" dirty="0">
                <a:latin typeface="Arial MT"/>
                <a:cs typeface="Arial MT"/>
              </a:rPr>
              <a:t>"Gumanitar</a:t>
            </a:r>
            <a:r>
              <a:rPr sz="1400" spc="-65" dirty="0">
                <a:latin typeface="Arial MT"/>
                <a:cs typeface="Arial MT"/>
              </a:rPr>
              <a:t> </a:t>
            </a:r>
            <a:r>
              <a:rPr sz="1400" dirty="0">
                <a:latin typeface="Arial MT"/>
                <a:cs typeface="Arial MT"/>
              </a:rPr>
              <a:t>fanlar“</a:t>
            </a:r>
            <a:r>
              <a:rPr sz="1400" spc="-55" dirty="0">
                <a:latin typeface="Arial MT"/>
                <a:cs typeface="Arial MT"/>
              </a:rPr>
              <a:t> </a:t>
            </a:r>
            <a:r>
              <a:rPr sz="1400" dirty="0">
                <a:latin typeface="Arial MT"/>
                <a:cs typeface="Arial MT"/>
              </a:rPr>
              <a:t>kafedrasi</a:t>
            </a:r>
            <a:r>
              <a:rPr sz="1400" spc="-60" dirty="0">
                <a:latin typeface="Arial MT"/>
                <a:cs typeface="Arial MT"/>
              </a:rPr>
              <a:t> </a:t>
            </a:r>
            <a:r>
              <a:rPr sz="1400" dirty="0">
                <a:latin typeface="Arial MT"/>
                <a:cs typeface="Arial MT"/>
              </a:rPr>
              <a:t>katta</a:t>
            </a:r>
            <a:r>
              <a:rPr sz="1400" spc="-40" dirty="0">
                <a:latin typeface="Arial MT"/>
                <a:cs typeface="Arial MT"/>
              </a:rPr>
              <a:t> </a:t>
            </a:r>
            <a:r>
              <a:rPr sz="1400" spc="-10" dirty="0">
                <a:latin typeface="Arial MT"/>
                <a:cs typeface="Arial MT"/>
              </a:rPr>
              <a:t>o’qituvchsi</a:t>
            </a:r>
            <a:endParaRPr sz="1400">
              <a:latin typeface="Arial MT"/>
              <a:cs typeface="Arial MT"/>
            </a:endParaRPr>
          </a:p>
        </p:txBody>
      </p:sp>
      <p:sp>
        <p:nvSpPr>
          <p:cNvPr id="13" name="object 13"/>
          <p:cNvSpPr/>
          <p:nvPr/>
        </p:nvSpPr>
        <p:spPr>
          <a:xfrm>
            <a:off x="80264" y="3494519"/>
            <a:ext cx="9004935" cy="1562100"/>
          </a:xfrm>
          <a:custGeom>
            <a:avLst/>
            <a:gdLst/>
            <a:ahLst/>
            <a:cxnLst/>
            <a:rect l="l" t="t" r="r" b="b"/>
            <a:pathLst>
              <a:path w="9004935" h="1562100">
                <a:moveTo>
                  <a:pt x="9004744" y="0"/>
                </a:moveTo>
                <a:lnTo>
                  <a:pt x="0" y="0"/>
                </a:lnTo>
                <a:lnTo>
                  <a:pt x="0" y="1562100"/>
                </a:lnTo>
                <a:lnTo>
                  <a:pt x="9004744" y="1562100"/>
                </a:lnTo>
                <a:lnTo>
                  <a:pt x="9004744" y="0"/>
                </a:lnTo>
                <a:close/>
              </a:path>
            </a:pathLst>
          </a:custGeom>
          <a:solidFill>
            <a:srgbClr val="1A4A5D"/>
          </a:solidFill>
        </p:spPr>
        <p:txBody>
          <a:bodyPr wrap="square" lIns="0" tIns="0" rIns="0" bIns="0" rtlCol="0"/>
          <a:lstStyle/>
          <a:p>
            <a:endParaRPr/>
          </a:p>
        </p:txBody>
      </p:sp>
      <p:sp>
        <p:nvSpPr>
          <p:cNvPr id="14" name="object 14"/>
          <p:cNvSpPr txBox="1"/>
          <p:nvPr/>
        </p:nvSpPr>
        <p:spPr>
          <a:xfrm>
            <a:off x="1612684" y="3779075"/>
            <a:ext cx="7356475" cy="939165"/>
          </a:xfrm>
          <a:prstGeom prst="rect">
            <a:avLst/>
          </a:prstGeom>
          <a:solidFill>
            <a:srgbClr val="ACD7CA"/>
          </a:solidFill>
          <a:ln w="57150">
            <a:solidFill>
              <a:srgbClr val="84ACB6"/>
            </a:solidFill>
          </a:ln>
        </p:spPr>
        <p:txBody>
          <a:bodyPr vert="horz" wrap="square" lIns="0" tIns="33019" rIns="0" bIns="0" rtlCol="0">
            <a:spAutoFit/>
          </a:bodyPr>
          <a:lstStyle/>
          <a:p>
            <a:pPr marL="208915" marR="200025" indent="168910">
              <a:lnSpc>
                <a:spcPct val="100000"/>
              </a:lnSpc>
              <a:spcBef>
                <a:spcPts val="259"/>
              </a:spcBef>
            </a:pPr>
            <a:r>
              <a:rPr lang="uz-Latn-UZ" sz="2800" b="1" dirty="0">
                <a:solidFill>
                  <a:srgbClr val="373545"/>
                </a:solidFill>
                <a:latin typeface="Arial"/>
                <a:cs typeface="Arial"/>
              </a:rPr>
              <a:t>Mustaqil</a:t>
            </a:r>
            <a:r>
              <a:rPr lang="uz-Latn-UZ" sz="2800" b="1" spc="-110" dirty="0">
                <a:solidFill>
                  <a:srgbClr val="373545"/>
                </a:solidFill>
                <a:latin typeface="Arial"/>
                <a:cs typeface="Arial"/>
              </a:rPr>
              <a:t> </a:t>
            </a:r>
            <a:r>
              <a:rPr lang="uz-Latn-UZ" sz="2800" b="1" dirty="0">
                <a:solidFill>
                  <a:srgbClr val="373545"/>
                </a:solidFill>
                <a:latin typeface="Arial"/>
                <a:cs typeface="Arial"/>
              </a:rPr>
              <a:t>O‘zbekiston</a:t>
            </a:r>
            <a:r>
              <a:rPr lang="uz-Latn-UZ" sz="2800" b="1" spc="-95" dirty="0">
                <a:solidFill>
                  <a:srgbClr val="373545"/>
                </a:solidFill>
                <a:latin typeface="Arial"/>
                <a:cs typeface="Arial"/>
              </a:rPr>
              <a:t> </a:t>
            </a:r>
            <a:r>
              <a:rPr lang="uz-Latn-UZ" sz="2800" b="1" spc="-10" dirty="0">
                <a:solidFill>
                  <a:srgbClr val="373545"/>
                </a:solidFill>
                <a:latin typeface="Arial"/>
                <a:cs typeface="Arial"/>
              </a:rPr>
              <a:t>Respublikasining </a:t>
            </a:r>
            <a:r>
              <a:rPr lang="uz-Latn-UZ" sz="2800" b="1" dirty="0">
                <a:solidFill>
                  <a:srgbClr val="373545"/>
                </a:solidFill>
                <a:latin typeface="Arial"/>
                <a:cs typeface="Arial"/>
              </a:rPr>
              <a:t>tashkil</a:t>
            </a:r>
            <a:r>
              <a:rPr lang="uz-Latn-UZ" sz="2800" b="1" spc="-75" dirty="0">
                <a:solidFill>
                  <a:srgbClr val="373545"/>
                </a:solidFill>
                <a:latin typeface="Arial"/>
                <a:cs typeface="Arial"/>
              </a:rPr>
              <a:t> </a:t>
            </a:r>
            <a:r>
              <a:rPr lang="uz-Latn-UZ" sz="2800" b="1" dirty="0">
                <a:solidFill>
                  <a:srgbClr val="373545"/>
                </a:solidFill>
                <a:latin typeface="Arial"/>
                <a:cs typeface="Arial"/>
              </a:rPr>
              <a:t>topishi</a:t>
            </a:r>
            <a:r>
              <a:rPr lang="uz-Latn-UZ" sz="2800" b="1" spc="-50" dirty="0">
                <a:solidFill>
                  <a:srgbClr val="373545"/>
                </a:solidFill>
                <a:latin typeface="Arial"/>
                <a:cs typeface="Arial"/>
              </a:rPr>
              <a:t> </a:t>
            </a:r>
            <a:r>
              <a:rPr lang="uz-Latn-UZ" sz="2800" b="1" dirty="0">
                <a:solidFill>
                  <a:srgbClr val="373545"/>
                </a:solidFill>
                <a:latin typeface="Arial"/>
                <a:cs typeface="Arial"/>
              </a:rPr>
              <a:t>va</a:t>
            </a:r>
            <a:r>
              <a:rPr lang="uz-Latn-UZ" sz="2800" b="1" spc="-55" dirty="0">
                <a:solidFill>
                  <a:srgbClr val="373545"/>
                </a:solidFill>
                <a:latin typeface="Arial"/>
                <a:cs typeface="Arial"/>
              </a:rPr>
              <a:t> </a:t>
            </a:r>
            <a:r>
              <a:rPr lang="uz-Latn-UZ" sz="2800" b="1" dirty="0">
                <a:solidFill>
                  <a:srgbClr val="373545"/>
                </a:solidFill>
                <a:latin typeface="Arial"/>
                <a:cs typeface="Arial"/>
              </a:rPr>
              <a:t>uning</a:t>
            </a:r>
            <a:r>
              <a:rPr lang="uz-Latn-UZ" sz="2800" b="1" spc="-45" dirty="0">
                <a:solidFill>
                  <a:srgbClr val="373545"/>
                </a:solidFill>
                <a:latin typeface="Arial"/>
                <a:cs typeface="Arial"/>
              </a:rPr>
              <a:t> </a:t>
            </a:r>
            <a:r>
              <a:rPr lang="uz-Latn-UZ" sz="2800" b="1" dirty="0">
                <a:solidFill>
                  <a:srgbClr val="373545"/>
                </a:solidFill>
                <a:latin typeface="Arial"/>
                <a:cs typeface="Arial"/>
              </a:rPr>
              <a:t>tarixiy</a:t>
            </a:r>
            <a:r>
              <a:rPr lang="uz-Latn-UZ" sz="2800" b="1" spc="-60" dirty="0">
                <a:solidFill>
                  <a:srgbClr val="373545"/>
                </a:solidFill>
                <a:latin typeface="Arial"/>
                <a:cs typeface="Arial"/>
              </a:rPr>
              <a:t> </a:t>
            </a:r>
            <a:r>
              <a:rPr lang="uz-Latn-UZ" sz="2800" b="1" spc="-10" dirty="0">
                <a:solidFill>
                  <a:srgbClr val="373545"/>
                </a:solidFill>
                <a:latin typeface="Arial"/>
                <a:cs typeface="Arial"/>
              </a:rPr>
              <a:t>ahamiyati.</a:t>
            </a:r>
            <a:endParaRPr sz="2800" dirty="0">
              <a:latin typeface="Arial"/>
              <a:cs typeface="Arial"/>
            </a:endParaRPr>
          </a:p>
        </p:txBody>
      </p:sp>
      <p:sp>
        <p:nvSpPr>
          <p:cNvPr id="15" name="object 15"/>
          <p:cNvSpPr/>
          <p:nvPr/>
        </p:nvSpPr>
        <p:spPr>
          <a:xfrm>
            <a:off x="-56350" y="3609847"/>
            <a:ext cx="1369060" cy="1277620"/>
          </a:xfrm>
          <a:custGeom>
            <a:avLst/>
            <a:gdLst/>
            <a:ahLst/>
            <a:cxnLst/>
            <a:rect l="l" t="t" r="r" b="b"/>
            <a:pathLst>
              <a:path w="1369060" h="1277620">
                <a:moveTo>
                  <a:pt x="1368577" y="0"/>
                </a:moveTo>
                <a:lnTo>
                  <a:pt x="0" y="0"/>
                </a:lnTo>
                <a:lnTo>
                  <a:pt x="0" y="1277277"/>
                </a:lnTo>
                <a:lnTo>
                  <a:pt x="1368577" y="1277277"/>
                </a:lnTo>
                <a:lnTo>
                  <a:pt x="1368577" y="0"/>
                </a:lnTo>
                <a:close/>
              </a:path>
            </a:pathLst>
          </a:custGeom>
          <a:solidFill>
            <a:srgbClr val="1A4A5D"/>
          </a:solidFill>
        </p:spPr>
        <p:txBody>
          <a:bodyPr wrap="square" lIns="0" tIns="0" rIns="0" bIns="0" rtlCol="0"/>
          <a:lstStyle/>
          <a:p>
            <a:endParaRPr/>
          </a:p>
        </p:txBody>
      </p:sp>
      <p:grpSp>
        <p:nvGrpSpPr>
          <p:cNvPr id="17" name="object 17"/>
          <p:cNvGrpSpPr/>
          <p:nvPr/>
        </p:nvGrpSpPr>
        <p:grpSpPr>
          <a:xfrm>
            <a:off x="1409700" y="1878164"/>
            <a:ext cx="10782300" cy="3171190"/>
            <a:chOff x="1409700" y="1878164"/>
            <a:chExt cx="10782300" cy="3171190"/>
          </a:xfrm>
        </p:grpSpPr>
        <p:sp>
          <p:nvSpPr>
            <p:cNvPr id="18" name="object 18"/>
            <p:cNvSpPr/>
            <p:nvPr/>
          </p:nvSpPr>
          <p:spPr>
            <a:xfrm>
              <a:off x="1428750" y="3672955"/>
              <a:ext cx="0" cy="1357630"/>
            </a:xfrm>
            <a:custGeom>
              <a:avLst/>
              <a:gdLst/>
              <a:ahLst/>
              <a:cxnLst/>
              <a:rect l="l" t="t" r="r" b="b"/>
              <a:pathLst>
                <a:path h="1357629">
                  <a:moveTo>
                    <a:pt x="0" y="0"/>
                  </a:moveTo>
                  <a:lnTo>
                    <a:pt x="0" y="1357312"/>
                  </a:lnTo>
                </a:path>
              </a:pathLst>
            </a:custGeom>
            <a:ln w="38100">
              <a:solidFill>
                <a:srgbClr val="FFFFFF"/>
              </a:solidFill>
            </a:ln>
          </p:spPr>
          <p:txBody>
            <a:bodyPr wrap="square" lIns="0" tIns="0" rIns="0" bIns="0" rtlCol="0"/>
            <a:lstStyle/>
            <a:p>
              <a:endParaRPr/>
            </a:p>
          </p:txBody>
        </p:sp>
        <p:sp>
          <p:nvSpPr>
            <p:cNvPr id="19" name="object 19"/>
            <p:cNvSpPr/>
            <p:nvPr/>
          </p:nvSpPr>
          <p:spPr>
            <a:xfrm>
              <a:off x="2802915" y="1878164"/>
              <a:ext cx="9389110" cy="1562100"/>
            </a:xfrm>
            <a:custGeom>
              <a:avLst/>
              <a:gdLst/>
              <a:ahLst/>
              <a:cxnLst/>
              <a:rect l="l" t="t" r="r" b="b"/>
              <a:pathLst>
                <a:path w="9389110" h="1562100">
                  <a:moveTo>
                    <a:pt x="9389084" y="0"/>
                  </a:moveTo>
                  <a:lnTo>
                    <a:pt x="0" y="0"/>
                  </a:lnTo>
                  <a:lnTo>
                    <a:pt x="0" y="1562100"/>
                  </a:lnTo>
                  <a:lnTo>
                    <a:pt x="9389084" y="1562100"/>
                  </a:lnTo>
                  <a:lnTo>
                    <a:pt x="9389084" y="0"/>
                  </a:lnTo>
                  <a:close/>
                </a:path>
              </a:pathLst>
            </a:custGeom>
            <a:solidFill>
              <a:srgbClr val="002060"/>
            </a:solidFill>
          </p:spPr>
          <p:txBody>
            <a:bodyPr wrap="square" lIns="0" tIns="0" rIns="0" bIns="0" rtlCol="0"/>
            <a:lstStyle/>
            <a:p>
              <a:endParaRPr/>
            </a:p>
          </p:txBody>
        </p:sp>
      </p:grpSp>
      <p:sp>
        <p:nvSpPr>
          <p:cNvPr id="21" name="object 21"/>
          <p:cNvSpPr/>
          <p:nvPr/>
        </p:nvSpPr>
        <p:spPr>
          <a:xfrm>
            <a:off x="2540889" y="2217292"/>
            <a:ext cx="1369060" cy="692785"/>
          </a:xfrm>
          <a:custGeom>
            <a:avLst/>
            <a:gdLst/>
            <a:ahLst/>
            <a:cxnLst/>
            <a:rect l="l" t="t" r="r" b="b"/>
            <a:pathLst>
              <a:path w="1369060" h="692785">
                <a:moveTo>
                  <a:pt x="1368577" y="0"/>
                </a:moveTo>
                <a:lnTo>
                  <a:pt x="0" y="0"/>
                </a:lnTo>
                <a:lnTo>
                  <a:pt x="0" y="692492"/>
                </a:lnTo>
                <a:lnTo>
                  <a:pt x="1368577" y="692492"/>
                </a:lnTo>
                <a:lnTo>
                  <a:pt x="1368577" y="0"/>
                </a:lnTo>
                <a:close/>
              </a:path>
            </a:pathLst>
          </a:custGeom>
          <a:solidFill>
            <a:srgbClr val="002060"/>
          </a:solidFill>
        </p:spPr>
        <p:txBody>
          <a:bodyPr wrap="square" lIns="0" tIns="0" rIns="0" bIns="0" rtlCol="0"/>
          <a:lstStyle/>
          <a:p>
            <a:endParaRPr/>
          </a:p>
        </p:txBody>
      </p:sp>
      <p:grpSp>
        <p:nvGrpSpPr>
          <p:cNvPr id="23" name="object 23"/>
          <p:cNvGrpSpPr/>
          <p:nvPr/>
        </p:nvGrpSpPr>
        <p:grpSpPr>
          <a:xfrm>
            <a:off x="4010309" y="1884884"/>
            <a:ext cx="8139430" cy="4972050"/>
            <a:chOff x="4010309" y="1884884"/>
            <a:chExt cx="8139430" cy="4972050"/>
          </a:xfrm>
        </p:grpSpPr>
        <p:sp>
          <p:nvSpPr>
            <p:cNvPr id="24" name="object 24"/>
            <p:cNvSpPr/>
            <p:nvPr/>
          </p:nvSpPr>
          <p:spPr>
            <a:xfrm>
              <a:off x="4029359" y="1884884"/>
              <a:ext cx="0" cy="1357630"/>
            </a:xfrm>
            <a:custGeom>
              <a:avLst/>
              <a:gdLst/>
              <a:ahLst/>
              <a:cxnLst/>
              <a:rect l="l" t="t" r="r" b="b"/>
              <a:pathLst>
                <a:path h="1357630">
                  <a:moveTo>
                    <a:pt x="0" y="0"/>
                  </a:moveTo>
                  <a:lnTo>
                    <a:pt x="0" y="1357312"/>
                  </a:lnTo>
                </a:path>
              </a:pathLst>
            </a:custGeom>
            <a:ln w="38100">
              <a:solidFill>
                <a:srgbClr val="FFFFFF"/>
              </a:solidFill>
            </a:ln>
          </p:spPr>
          <p:txBody>
            <a:bodyPr wrap="square" lIns="0" tIns="0" rIns="0" bIns="0" rtlCol="0"/>
            <a:lstStyle/>
            <a:p>
              <a:endParaRPr/>
            </a:p>
          </p:txBody>
        </p:sp>
        <p:sp>
          <p:nvSpPr>
            <p:cNvPr id="25" name="object 25"/>
            <p:cNvSpPr/>
            <p:nvPr/>
          </p:nvSpPr>
          <p:spPr>
            <a:xfrm>
              <a:off x="11657228" y="6406667"/>
              <a:ext cx="473709" cy="431165"/>
            </a:xfrm>
            <a:custGeom>
              <a:avLst/>
              <a:gdLst/>
              <a:ahLst/>
              <a:cxnLst/>
              <a:rect l="l" t="t" r="r" b="b"/>
              <a:pathLst>
                <a:path w="473709" h="431165">
                  <a:moveTo>
                    <a:pt x="473417" y="0"/>
                  </a:moveTo>
                  <a:lnTo>
                    <a:pt x="0" y="0"/>
                  </a:lnTo>
                  <a:lnTo>
                    <a:pt x="0" y="430885"/>
                  </a:lnTo>
                  <a:lnTo>
                    <a:pt x="473417" y="430885"/>
                  </a:lnTo>
                  <a:lnTo>
                    <a:pt x="473417" y="0"/>
                  </a:lnTo>
                  <a:close/>
                </a:path>
              </a:pathLst>
            </a:custGeom>
            <a:solidFill>
              <a:srgbClr val="FFFFFF"/>
            </a:solidFill>
          </p:spPr>
          <p:txBody>
            <a:bodyPr wrap="square" lIns="0" tIns="0" rIns="0" bIns="0" rtlCol="0"/>
            <a:lstStyle/>
            <a:p>
              <a:endParaRPr/>
            </a:p>
          </p:txBody>
        </p:sp>
        <p:sp>
          <p:nvSpPr>
            <p:cNvPr id="26" name="object 26"/>
            <p:cNvSpPr/>
            <p:nvPr/>
          </p:nvSpPr>
          <p:spPr>
            <a:xfrm>
              <a:off x="11657228" y="6406667"/>
              <a:ext cx="473709" cy="431165"/>
            </a:xfrm>
            <a:custGeom>
              <a:avLst/>
              <a:gdLst/>
              <a:ahLst/>
              <a:cxnLst/>
              <a:rect l="l" t="t" r="r" b="b"/>
              <a:pathLst>
                <a:path w="473709" h="431165">
                  <a:moveTo>
                    <a:pt x="0" y="0"/>
                  </a:moveTo>
                  <a:lnTo>
                    <a:pt x="473417" y="0"/>
                  </a:lnTo>
                  <a:lnTo>
                    <a:pt x="473417" y="430885"/>
                  </a:lnTo>
                  <a:lnTo>
                    <a:pt x="0" y="430885"/>
                  </a:lnTo>
                  <a:lnTo>
                    <a:pt x="0" y="0"/>
                  </a:lnTo>
                  <a:close/>
                </a:path>
              </a:pathLst>
            </a:custGeom>
            <a:ln w="38099">
              <a:solidFill>
                <a:srgbClr val="3494BA"/>
              </a:solidFill>
            </a:ln>
          </p:spPr>
          <p:txBody>
            <a:bodyPr wrap="square" lIns="0" tIns="0" rIns="0" bIns="0" rtlCol="0"/>
            <a:lstStyle/>
            <a:p>
              <a:endParaRPr/>
            </a:p>
          </p:txBody>
        </p:sp>
      </p:grpSp>
      <p:sp>
        <p:nvSpPr>
          <p:cNvPr id="27" name="object 27"/>
          <p:cNvSpPr txBox="1"/>
          <p:nvPr/>
        </p:nvSpPr>
        <p:spPr>
          <a:xfrm>
            <a:off x="11802877" y="6432066"/>
            <a:ext cx="180975" cy="360680"/>
          </a:xfrm>
          <a:prstGeom prst="rect">
            <a:avLst/>
          </a:prstGeom>
        </p:spPr>
        <p:txBody>
          <a:bodyPr vert="horz" wrap="square" lIns="0" tIns="12065" rIns="0" bIns="0" rtlCol="0">
            <a:spAutoFit/>
          </a:bodyPr>
          <a:lstStyle/>
          <a:p>
            <a:pPr marL="12700">
              <a:lnSpc>
                <a:spcPct val="100000"/>
              </a:lnSpc>
              <a:spcBef>
                <a:spcPts val="95"/>
              </a:spcBef>
            </a:pPr>
            <a:r>
              <a:rPr sz="2200" b="1" spc="-50" dirty="0">
                <a:solidFill>
                  <a:srgbClr val="002060"/>
                </a:solidFill>
                <a:latin typeface="Arial"/>
                <a:cs typeface="Arial"/>
              </a:rPr>
              <a:t>1</a:t>
            </a:r>
            <a:endParaRPr sz="2200">
              <a:latin typeface="Arial"/>
              <a:cs typeface="Arial"/>
            </a:endParaRPr>
          </a:p>
        </p:txBody>
      </p:sp>
    </p:spTree>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41274" y="-40402"/>
            <a:ext cx="12129770" cy="6880225"/>
            <a:chOff x="-41274" y="-40402"/>
            <a:chExt cx="12129770" cy="6880225"/>
          </a:xfrm>
        </p:grpSpPr>
        <p:pic>
          <p:nvPicPr>
            <p:cNvPr id="3" name="object 3"/>
            <p:cNvPicPr/>
            <p:nvPr/>
          </p:nvPicPr>
          <p:blipFill>
            <a:blip r:embed="rId2" cstate="print"/>
            <a:stretch>
              <a:fillRect/>
            </a:stretch>
          </p:blipFill>
          <p:spPr>
            <a:xfrm>
              <a:off x="1524" y="44195"/>
              <a:ext cx="11815571" cy="6795514"/>
            </a:xfrm>
            <a:prstGeom prst="rect">
              <a:avLst/>
            </a:prstGeom>
          </p:spPr>
        </p:pic>
        <p:pic>
          <p:nvPicPr>
            <p:cNvPr id="4" name="object 4"/>
            <p:cNvPicPr/>
            <p:nvPr/>
          </p:nvPicPr>
          <p:blipFill>
            <a:blip r:embed="rId3" cstate="print"/>
            <a:stretch>
              <a:fillRect/>
            </a:stretch>
          </p:blipFill>
          <p:spPr>
            <a:xfrm>
              <a:off x="0" y="0"/>
              <a:ext cx="11667934" cy="6588125"/>
            </a:xfrm>
            <a:prstGeom prst="rect">
              <a:avLst/>
            </a:prstGeom>
          </p:spPr>
        </p:pic>
        <p:sp>
          <p:nvSpPr>
            <p:cNvPr id="5" name="object 5"/>
            <p:cNvSpPr/>
            <p:nvPr/>
          </p:nvSpPr>
          <p:spPr>
            <a:xfrm>
              <a:off x="0" y="872"/>
              <a:ext cx="11348085" cy="6337935"/>
            </a:xfrm>
            <a:custGeom>
              <a:avLst/>
              <a:gdLst/>
              <a:ahLst/>
              <a:cxnLst/>
              <a:rect l="l" t="t" r="r" b="b"/>
              <a:pathLst>
                <a:path w="11348085" h="6337935">
                  <a:moveTo>
                    <a:pt x="11026630" y="0"/>
                  </a:moveTo>
                  <a:lnTo>
                    <a:pt x="11029471" y="50764"/>
                  </a:lnTo>
                  <a:lnTo>
                    <a:pt x="11032312" y="101529"/>
                  </a:lnTo>
                  <a:lnTo>
                    <a:pt x="11035154" y="152294"/>
                  </a:lnTo>
                  <a:lnTo>
                    <a:pt x="11037995" y="203058"/>
                  </a:lnTo>
                  <a:lnTo>
                    <a:pt x="11040836" y="253823"/>
                  </a:lnTo>
                  <a:lnTo>
                    <a:pt x="11043678" y="304588"/>
                  </a:lnTo>
                  <a:lnTo>
                    <a:pt x="11046519" y="355352"/>
                  </a:lnTo>
                  <a:lnTo>
                    <a:pt x="11049360" y="406117"/>
                  </a:lnTo>
                  <a:lnTo>
                    <a:pt x="11052202" y="456882"/>
                  </a:lnTo>
                  <a:lnTo>
                    <a:pt x="11055043" y="507646"/>
                  </a:lnTo>
                  <a:lnTo>
                    <a:pt x="11057884" y="558411"/>
                  </a:lnTo>
                  <a:lnTo>
                    <a:pt x="11060726" y="609176"/>
                  </a:lnTo>
                  <a:lnTo>
                    <a:pt x="11063567" y="659940"/>
                  </a:lnTo>
                  <a:lnTo>
                    <a:pt x="11066408" y="710705"/>
                  </a:lnTo>
                  <a:lnTo>
                    <a:pt x="11069249" y="761470"/>
                  </a:lnTo>
                  <a:lnTo>
                    <a:pt x="11072091" y="812234"/>
                  </a:lnTo>
                  <a:lnTo>
                    <a:pt x="11074932" y="862999"/>
                  </a:lnTo>
                  <a:lnTo>
                    <a:pt x="11077773" y="913763"/>
                  </a:lnTo>
                  <a:lnTo>
                    <a:pt x="11080615" y="964528"/>
                  </a:lnTo>
                  <a:lnTo>
                    <a:pt x="11083456" y="1015293"/>
                  </a:lnTo>
                  <a:lnTo>
                    <a:pt x="11086297" y="1066057"/>
                  </a:lnTo>
                  <a:lnTo>
                    <a:pt x="11089139" y="1116822"/>
                  </a:lnTo>
                  <a:lnTo>
                    <a:pt x="11091980" y="1167586"/>
                  </a:lnTo>
                  <a:lnTo>
                    <a:pt x="11094821" y="1218351"/>
                  </a:lnTo>
                  <a:lnTo>
                    <a:pt x="11097663" y="1269116"/>
                  </a:lnTo>
                  <a:lnTo>
                    <a:pt x="11100504" y="1319880"/>
                  </a:lnTo>
                  <a:lnTo>
                    <a:pt x="11103345" y="1370645"/>
                  </a:lnTo>
                  <a:lnTo>
                    <a:pt x="11106187" y="1421409"/>
                  </a:lnTo>
                  <a:lnTo>
                    <a:pt x="11109028" y="1472174"/>
                  </a:lnTo>
                  <a:lnTo>
                    <a:pt x="11111869" y="1522939"/>
                  </a:lnTo>
                  <a:lnTo>
                    <a:pt x="11114711" y="1573703"/>
                  </a:lnTo>
                  <a:lnTo>
                    <a:pt x="11117552" y="1624468"/>
                  </a:lnTo>
                  <a:lnTo>
                    <a:pt x="11120393" y="1675232"/>
                  </a:lnTo>
                  <a:lnTo>
                    <a:pt x="11123234" y="1725997"/>
                  </a:lnTo>
                  <a:lnTo>
                    <a:pt x="11126076" y="1776761"/>
                  </a:lnTo>
                  <a:lnTo>
                    <a:pt x="11128917" y="1827526"/>
                  </a:lnTo>
                  <a:lnTo>
                    <a:pt x="11131758" y="1878291"/>
                  </a:lnTo>
                  <a:lnTo>
                    <a:pt x="11134600" y="1929055"/>
                  </a:lnTo>
                  <a:lnTo>
                    <a:pt x="11137441" y="1979820"/>
                  </a:lnTo>
                  <a:lnTo>
                    <a:pt x="11140282" y="2030584"/>
                  </a:lnTo>
                  <a:lnTo>
                    <a:pt x="11143124" y="2081349"/>
                  </a:lnTo>
                  <a:lnTo>
                    <a:pt x="11145965" y="2132113"/>
                  </a:lnTo>
                  <a:lnTo>
                    <a:pt x="11148806" y="2182878"/>
                  </a:lnTo>
                  <a:lnTo>
                    <a:pt x="11151648" y="2233642"/>
                  </a:lnTo>
                  <a:lnTo>
                    <a:pt x="11154489" y="2284407"/>
                  </a:lnTo>
                  <a:lnTo>
                    <a:pt x="11157330" y="2335172"/>
                  </a:lnTo>
                  <a:lnTo>
                    <a:pt x="11160172" y="2385936"/>
                  </a:lnTo>
                  <a:lnTo>
                    <a:pt x="11163013" y="2436701"/>
                  </a:lnTo>
                  <a:lnTo>
                    <a:pt x="11165854" y="2487465"/>
                  </a:lnTo>
                  <a:lnTo>
                    <a:pt x="11168696" y="2538230"/>
                  </a:lnTo>
                  <a:lnTo>
                    <a:pt x="11171537" y="2588994"/>
                  </a:lnTo>
                  <a:lnTo>
                    <a:pt x="11174378" y="2639759"/>
                  </a:lnTo>
                  <a:lnTo>
                    <a:pt x="11177219" y="2690523"/>
                  </a:lnTo>
                  <a:lnTo>
                    <a:pt x="11180061" y="2741288"/>
                  </a:lnTo>
                  <a:lnTo>
                    <a:pt x="11182902" y="2792052"/>
                  </a:lnTo>
                  <a:lnTo>
                    <a:pt x="11185743" y="2842817"/>
                  </a:lnTo>
                  <a:lnTo>
                    <a:pt x="11188585" y="2893582"/>
                  </a:lnTo>
                  <a:lnTo>
                    <a:pt x="11191426" y="2944346"/>
                  </a:lnTo>
                  <a:lnTo>
                    <a:pt x="11194267" y="2995111"/>
                  </a:lnTo>
                  <a:lnTo>
                    <a:pt x="11197109" y="3045875"/>
                  </a:lnTo>
                  <a:lnTo>
                    <a:pt x="11199950" y="3096640"/>
                  </a:lnTo>
                  <a:lnTo>
                    <a:pt x="11202791" y="3147404"/>
                  </a:lnTo>
                  <a:lnTo>
                    <a:pt x="11205633" y="3198169"/>
                  </a:lnTo>
                  <a:lnTo>
                    <a:pt x="11208474" y="3248933"/>
                  </a:lnTo>
                  <a:lnTo>
                    <a:pt x="11211315" y="3299698"/>
                  </a:lnTo>
                  <a:lnTo>
                    <a:pt x="11214157" y="3350462"/>
                  </a:lnTo>
                  <a:lnTo>
                    <a:pt x="11216998" y="3401227"/>
                  </a:lnTo>
                  <a:lnTo>
                    <a:pt x="11219839" y="3451992"/>
                  </a:lnTo>
                  <a:lnTo>
                    <a:pt x="11222681" y="3502756"/>
                  </a:lnTo>
                  <a:lnTo>
                    <a:pt x="11225522" y="3553521"/>
                  </a:lnTo>
                  <a:lnTo>
                    <a:pt x="11228363" y="3604285"/>
                  </a:lnTo>
                  <a:lnTo>
                    <a:pt x="11231204" y="3655050"/>
                  </a:lnTo>
                  <a:lnTo>
                    <a:pt x="11234046" y="3705814"/>
                  </a:lnTo>
                  <a:lnTo>
                    <a:pt x="11236887" y="3756579"/>
                  </a:lnTo>
                  <a:lnTo>
                    <a:pt x="11239728" y="3807343"/>
                  </a:lnTo>
                  <a:lnTo>
                    <a:pt x="11242570" y="3858108"/>
                  </a:lnTo>
                  <a:lnTo>
                    <a:pt x="11245411" y="3908872"/>
                  </a:lnTo>
                  <a:lnTo>
                    <a:pt x="11248252" y="3959637"/>
                  </a:lnTo>
                  <a:lnTo>
                    <a:pt x="11251094" y="4010402"/>
                  </a:lnTo>
                  <a:lnTo>
                    <a:pt x="11253935" y="4061166"/>
                  </a:lnTo>
                  <a:lnTo>
                    <a:pt x="11256776" y="4111931"/>
                  </a:lnTo>
                  <a:lnTo>
                    <a:pt x="11259618" y="4162695"/>
                  </a:lnTo>
                  <a:lnTo>
                    <a:pt x="11262459" y="4213460"/>
                  </a:lnTo>
                  <a:lnTo>
                    <a:pt x="11265300" y="4264224"/>
                  </a:lnTo>
                  <a:lnTo>
                    <a:pt x="11268142" y="4314989"/>
                  </a:lnTo>
                  <a:lnTo>
                    <a:pt x="11270983" y="4365754"/>
                  </a:lnTo>
                  <a:lnTo>
                    <a:pt x="11273824" y="4416518"/>
                  </a:lnTo>
                  <a:lnTo>
                    <a:pt x="11276666" y="4467283"/>
                  </a:lnTo>
                  <a:lnTo>
                    <a:pt x="11279507" y="4518047"/>
                  </a:lnTo>
                  <a:lnTo>
                    <a:pt x="11282348" y="4568812"/>
                  </a:lnTo>
                  <a:lnTo>
                    <a:pt x="11285189" y="4619577"/>
                  </a:lnTo>
                  <a:lnTo>
                    <a:pt x="11288031" y="4670341"/>
                  </a:lnTo>
                  <a:lnTo>
                    <a:pt x="11290872" y="4721106"/>
                  </a:lnTo>
                  <a:lnTo>
                    <a:pt x="11293713" y="4771870"/>
                  </a:lnTo>
                  <a:lnTo>
                    <a:pt x="11296555" y="4822635"/>
                  </a:lnTo>
                  <a:lnTo>
                    <a:pt x="11299396" y="4873400"/>
                  </a:lnTo>
                  <a:lnTo>
                    <a:pt x="11302237" y="4924164"/>
                  </a:lnTo>
                  <a:lnTo>
                    <a:pt x="11305079" y="4974929"/>
                  </a:lnTo>
                  <a:lnTo>
                    <a:pt x="11307920" y="5025694"/>
                  </a:lnTo>
                  <a:lnTo>
                    <a:pt x="11310761" y="5076458"/>
                  </a:lnTo>
                  <a:lnTo>
                    <a:pt x="11313603" y="5127223"/>
                  </a:lnTo>
                  <a:lnTo>
                    <a:pt x="11316444" y="5177988"/>
                  </a:lnTo>
                  <a:lnTo>
                    <a:pt x="11319285" y="5228752"/>
                  </a:lnTo>
                  <a:lnTo>
                    <a:pt x="11322127" y="5279517"/>
                  </a:lnTo>
                  <a:lnTo>
                    <a:pt x="11324968" y="5330282"/>
                  </a:lnTo>
                  <a:lnTo>
                    <a:pt x="11327809" y="5381046"/>
                  </a:lnTo>
                  <a:lnTo>
                    <a:pt x="11330651" y="5431811"/>
                  </a:lnTo>
                  <a:lnTo>
                    <a:pt x="11333492" y="5482576"/>
                  </a:lnTo>
                  <a:lnTo>
                    <a:pt x="11336333" y="5533340"/>
                  </a:lnTo>
                  <a:lnTo>
                    <a:pt x="11339174" y="5584105"/>
                  </a:lnTo>
                  <a:lnTo>
                    <a:pt x="11342016" y="5634870"/>
                  </a:lnTo>
                  <a:lnTo>
                    <a:pt x="11344857" y="5685634"/>
                  </a:lnTo>
                  <a:lnTo>
                    <a:pt x="11347698" y="5736399"/>
                  </a:lnTo>
                  <a:lnTo>
                    <a:pt x="0" y="6337571"/>
                  </a:lnTo>
                </a:path>
              </a:pathLst>
            </a:custGeom>
            <a:ln w="82550">
              <a:solidFill>
                <a:srgbClr val="808080"/>
              </a:solidFill>
            </a:ln>
          </p:spPr>
          <p:txBody>
            <a:bodyPr wrap="square" lIns="0" tIns="0" rIns="0" bIns="0" rtlCol="0"/>
            <a:lstStyle/>
            <a:p>
              <a:endParaRPr/>
            </a:p>
          </p:txBody>
        </p:sp>
        <p:sp>
          <p:nvSpPr>
            <p:cNvPr id="6" name="object 6"/>
            <p:cNvSpPr/>
            <p:nvPr/>
          </p:nvSpPr>
          <p:spPr>
            <a:xfrm>
              <a:off x="4218555" y="5111714"/>
              <a:ext cx="514984" cy="523240"/>
            </a:xfrm>
            <a:custGeom>
              <a:avLst/>
              <a:gdLst/>
              <a:ahLst/>
              <a:cxnLst/>
              <a:rect l="l" t="t" r="r" b="b"/>
              <a:pathLst>
                <a:path w="514985" h="523239">
                  <a:moveTo>
                    <a:pt x="247040" y="0"/>
                  </a:moveTo>
                  <a:lnTo>
                    <a:pt x="170599" y="166077"/>
                  </a:lnTo>
                  <a:lnTo>
                    <a:pt x="0" y="210070"/>
                  </a:lnTo>
                  <a:lnTo>
                    <a:pt x="127025" y="338632"/>
                  </a:lnTo>
                  <a:lnTo>
                    <a:pt x="114960" y="523011"/>
                  </a:lnTo>
                  <a:lnTo>
                    <a:pt x="269900" y="436384"/>
                  </a:lnTo>
                  <a:lnTo>
                    <a:pt x="433057" y="506336"/>
                  </a:lnTo>
                  <a:lnTo>
                    <a:pt x="401789" y="324230"/>
                  </a:lnTo>
                  <a:lnTo>
                    <a:pt x="514680" y="183095"/>
                  </a:lnTo>
                  <a:lnTo>
                    <a:pt x="340410" y="157175"/>
                  </a:lnTo>
                  <a:lnTo>
                    <a:pt x="247040" y="0"/>
                  </a:lnTo>
                  <a:close/>
                </a:path>
              </a:pathLst>
            </a:custGeom>
            <a:solidFill>
              <a:srgbClr val="000000">
                <a:alpha val="39999"/>
              </a:srgbClr>
            </a:solidFill>
          </p:spPr>
          <p:txBody>
            <a:bodyPr wrap="square" lIns="0" tIns="0" rIns="0" bIns="0" rtlCol="0"/>
            <a:lstStyle/>
            <a:p>
              <a:endParaRPr/>
            </a:p>
          </p:txBody>
        </p:sp>
        <p:pic>
          <p:nvPicPr>
            <p:cNvPr id="7" name="object 7"/>
            <p:cNvPicPr/>
            <p:nvPr/>
          </p:nvPicPr>
          <p:blipFill>
            <a:blip r:embed="rId4" cstate="print"/>
            <a:stretch>
              <a:fillRect/>
            </a:stretch>
          </p:blipFill>
          <p:spPr>
            <a:xfrm>
              <a:off x="2755" y="0"/>
              <a:ext cx="8848369" cy="1540027"/>
            </a:xfrm>
            <a:prstGeom prst="rect">
              <a:avLst/>
            </a:prstGeom>
          </p:spPr>
        </p:pic>
        <p:pic>
          <p:nvPicPr>
            <p:cNvPr id="8" name="object 8"/>
            <p:cNvPicPr/>
            <p:nvPr/>
          </p:nvPicPr>
          <p:blipFill>
            <a:blip r:embed="rId5" cstate="print"/>
            <a:stretch>
              <a:fillRect/>
            </a:stretch>
          </p:blipFill>
          <p:spPr>
            <a:xfrm>
              <a:off x="8113590" y="0"/>
              <a:ext cx="3974777" cy="1541462"/>
            </a:xfrm>
            <a:prstGeom prst="rect">
              <a:avLst/>
            </a:prstGeom>
          </p:spPr>
        </p:pic>
        <p:pic>
          <p:nvPicPr>
            <p:cNvPr id="9" name="object 9"/>
            <p:cNvPicPr/>
            <p:nvPr/>
          </p:nvPicPr>
          <p:blipFill>
            <a:blip r:embed="rId6" cstate="print"/>
            <a:stretch>
              <a:fillRect/>
            </a:stretch>
          </p:blipFill>
          <p:spPr>
            <a:xfrm>
              <a:off x="132689" y="4957648"/>
              <a:ext cx="881185" cy="701456"/>
            </a:xfrm>
            <a:prstGeom prst="rect">
              <a:avLst/>
            </a:prstGeom>
          </p:spPr>
        </p:pic>
        <p:pic>
          <p:nvPicPr>
            <p:cNvPr id="10" name="object 10"/>
            <p:cNvPicPr/>
            <p:nvPr/>
          </p:nvPicPr>
          <p:blipFill>
            <a:blip r:embed="rId7" cstate="print"/>
            <a:stretch>
              <a:fillRect/>
            </a:stretch>
          </p:blipFill>
          <p:spPr>
            <a:xfrm>
              <a:off x="108866" y="5644707"/>
              <a:ext cx="903158" cy="640128"/>
            </a:xfrm>
            <a:prstGeom prst="rect">
              <a:avLst/>
            </a:prstGeom>
          </p:spPr>
        </p:pic>
      </p:grpSp>
      <p:sp>
        <p:nvSpPr>
          <p:cNvPr id="11" name="object 11"/>
          <p:cNvSpPr txBox="1"/>
          <p:nvPr/>
        </p:nvSpPr>
        <p:spPr>
          <a:xfrm>
            <a:off x="1086623" y="5667206"/>
            <a:ext cx="2288540" cy="453390"/>
          </a:xfrm>
          <a:prstGeom prst="rect">
            <a:avLst/>
          </a:prstGeom>
        </p:spPr>
        <p:txBody>
          <a:bodyPr vert="horz" wrap="square" lIns="0" tIns="12700" rIns="0" bIns="0" rtlCol="0">
            <a:spAutoFit/>
          </a:bodyPr>
          <a:lstStyle/>
          <a:p>
            <a:pPr marL="12700" marR="5080" indent="46990">
              <a:lnSpc>
                <a:spcPct val="100000"/>
              </a:lnSpc>
              <a:spcBef>
                <a:spcPts val="100"/>
              </a:spcBef>
            </a:pPr>
            <a:r>
              <a:rPr sz="1400" dirty="0">
                <a:latin typeface="Arial MT"/>
                <a:cs typeface="Arial MT"/>
              </a:rPr>
              <a:t>"Gumanitar</a:t>
            </a:r>
            <a:r>
              <a:rPr sz="1400" spc="-60" dirty="0">
                <a:latin typeface="Arial MT"/>
                <a:cs typeface="Arial MT"/>
              </a:rPr>
              <a:t> </a:t>
            </a:r>
            <a:r>
              <a:rPr sz="1400" dirty="0">
                <a:latin typeface="Arial MT"/>
                <a:cs typeface="Arial MT"/>
              </a:rPr>
              <a:t>fanlar“</a:t>
            </a:r>
            <a:r>
              <a:rPr sz="1400" spc="-60" dirty="0">
                <a:latin typeface="Arial MT"/>
                <a:cs typeface="Arial MT"/>
              </a:rPr>
              <a:t> </a:t>
            </a:r>
            <a:r>
              <a:rPr sz="1400" spc="-10" dirty="0">
                <a:latin typeface="Arial MT"/>
                <a:cs typeface="Arial MT"/>
              </a:rPr>
              <a:t>kafedrasi </a:t>
            </a:r>
            <a:r>
              <a:rPr sz="1400" dirty="0">
                <a:latin typeface="Arial MT"/>
                <a:cs typeface="Arial MT"/>
              </a:rPr>
              <a:t>katta</a:t>
            </a:r>
            <a:r>
              <a:rPr sz="1400" spc="-45" dirty="0">
                <a:latin typeface="Arial MT"/>
                <a:cs typeface="Arial MT"/>
              </a:rPr>
              <a:t> </a:t>
            </a:r>
            <a:r>
              <a:rPr sz="1400" spc="-10" dirty="0">
                <a:latin typeface="Arial MT"/>
                <a:cs typeface="Arial MT"/>
              </a:rPr>
              <a:t>o’qituvchisi</a:t>
            </a:r>
            <a:endParaRPr sz="1400">
              <a:latin typeface="Arial MT"/>
              <a:cs typeface="Arial MT"/>
            </a:endParaRPr>
          </a:p>
        </p:txBody>
      </p:sp>
      <p:sp>
        <p:nvSpPr>
          <p:cNvPr id="12" name="object 12"/>
          <p:cNvSpPr txBox="1"/>
          <p:nvPr/>
        </p:nvSpPr>
        <p:spPr>
          <a:xfrm>
            <a:off x="1087954" y="5038047"/>
            <a:ext cx="2021839" cy="464184"/>
          </a:xfrm>
          <a:prstGeom prst="rect">
            <a:avLst/>
          </a:prstGeom>
        </p:spPr>
        <p:txBody>
          <a:bodyPr vert="horz" wrap="square" lIns="0" tIns="60960" rIns="0" bIns="0" rtlCol="0">
            <a:spAutoFit/>
          </a:bodyPr>
          <a:lstStyle/>
          <a:p>
            <a:pPr marL="12700" marR="5080">
              <a:lnSpc>
                <a:spcPct val="80000"/>
              </a:lnSpc>
              <a:spcBef>
                <a:spcPts val="480"/>
              </a:spcBef>
            </a:pPr>
            <a:r>
              <a:rPr sz="1600" spc="-30" dirty="0">
                <a:latin typeface="Arial MT"/>
                <a:cs typeface="Arial MT"/>
              </a:rPr>
              <a:t>XAKIMOVA</a:t>
            </a:r>
            <a:r>
              <a:rPr sz="1600" spc="-50" dirty="0">
                <a:latin typeface="Arial MT"/>
                <a:cs typeface="Arial MT"/>
              </a:rPr>
              <a:t> </a:t>
            </a:r>
            <a:r>
              <a:rPr sz="1600" spc="-25" dirty="0">
                <a:latin typeface="Arial MT"/>
                <a:cs typeface="Arial MT"/>
              </a:rPr>
              <a:t>MAHRIYA </a:t>
            </a:r>
            <a:r>
              <a:rPr sz="1600" spc="-10" dirty="0">
                <a:latin typeface="Arial MT"/>
                <a:cs typeface="Arial MT"/>
              </a:rPr>
              <a:t>ABDULHAYOVNA</a:t>
            </a:r>
            <a:endParaRPr sz="1600">
              <a:latin typeface="Arial MT"/>
              <a:cs typeface="Arial MT"/>
            </a:endParaRPr>
          </a:p>
        </p:txBody>
      </p:sp>
      <p:sp>
        <p:nvSpPr>
          <p:cNvPr id="13" name="object 13"/>
          <p:cNvSpPr/>
          <p:nvPr/>
        </p:nvSpPr>
        <p:spPr>
          <a:xfrm>
            <a:off x="0" y="1730616"/>
            <a:ext cx="12141835" cy="1816100"/>
          </a:xfrm>
          <a:custGeom>
            <a:avLst/>
            <a:gdLst/>
            <a:ahLst/>
            <a:cxnLst/>
            <a:rect l="l" t="t" r="r" b="b"/>
            <a:pathLst>
              <a:path w="12141835" h="1816100">
                <a:moveTo>
                  <a:pt x="12141555" y="0"/>
                </a:moveTo>
                <a:lnTo>
                  <a:pt x="0" y="0"/>
                </a:lnTo>
                <a:lnTo>
                  <a:pt x="0" y="1815871"/>
                </a:lnTo>
                <a:lnTo>
                  <a:pt x="12141555" y="1815871"/>
                </a:lnTo>
                <a:lnTo>
                  <a:pt x="12141555" y="0"/>
                </a:lnTo>
                <a:close/>
              </a:path>
            </a:pathLst>
          </a:custGeom>
          <a:solidFill>
            <a:srgbClr val="276F8B"/>
          </a:solidFill>
        </p:spPr>
        <p:txBody>
          <a:bodyPr wrap="square" lIns="0" tIns="0" rIns="0" bIns="0" rtlCol="0"/>
          <a:lstStyle/>
          <a:p>
            <a:endParaRPr/>
          </a:p>
        </p:txBody>
      </p:sp>
      <p:sp>
        <p:nvSpPr>
          <p:cNvPr id="14" name="object 14"/>
          <p:cNvSpPr txBox="1">
            <a:spLocks noGrp="1"/>
          </p:cNvSpPr>
          <p:nvPr>
            <p:ph type="title"/>
          </p:nvPr>
        </p:nvSpPr>
        <p:spPr>
          <a:xfrm>
            <a:off x="1575492" y="2236071"/>
            <a:ext cx="8966200" cy="696595"/>
          </a:xfrm>
          <a:prstGeom prst="rect">
            <a:avLst/>
          </a:prstGeom>
        </p:spPr>
        <p:txBody>
          <a:bodyPr vert="horz" wrap="square" lIns="0" tIns="13335" rIns="0" bIns="0" rtlCol="0">
            <a:spAutoFit/>
          </a:bodyPr>
          <a:lstStyle/>
          <a:p>
            <a:pPr marL="12700">
              <a:lnSpc>
                <a:spcPct val="100000"/>
              </a:lnSpc>
              <a:spcBef>
                <a:spcPts val="105"/>
              </a:spcBef>
              <a:tabLst>
                <a:tab pos="4057015" algn="l"/>
                <a:tab pos="6384290" algn="l"/>
              </a:tabLst>
            </a:pPr>
            <a:r>
              <a:rPr sz="4400" spc="-10" dirty="0">
                <a:solidFill>
                  <a:srgbClr val="FFFFFF"/>
                </a:solidFill>
              </a:rPr>
              <a:t>E'TIBОRINGIZ</a:t>
            </a:r>
            <a:r>
              <a:rPr sz="4400" dirty="0">
                <a:solidFill>
                  <a:srgbClr val="FFFFFF"/>
                </a:solidFill>
              </a:rPr>
              <a:t>	</a:t>
            </a:r>
            <a:r>
              <a:rPr sz="4400" spc="-10" dirty="0">
                <a:solidFill>
                  <a:srgbClr val="FFFFFF"/>
                </a:solidFill>
              </a:rPr>
              <a:t>UCHUN</a:t>
            </a:r>
            <a:r>
              <a:rPr sz="4400" dirty="0">
                <a:solidFill>
                  <a:srgbClr val="FFFFFF"/>
                </a:solidFill>
              </a:rPr>
              <a:t>	</a:t>
            </a:r>
            <a:r>
              <a:rPr sz="4400" spc="-40" dirty="0">
                <a:solidFill>
                  <a:srgbClr val="FFFFFF"/>
                </a:solidFill>
              </a:rPr>
              <a:t>RAHMAT!</a:t>
            </a:r>
            <a:endParaRPr sz="4400"/>
          </a:p>
        </p:txBody>
      </p:sp>
      <p:grpSp>
        <p:nvGrpSpPr>
          <p:cNvPr id="15" name="object 15"/>
          <p:cNvGrpSpPr/>
          <p:nvPr/>
        </p:nvGrpSpPr>
        <p:grpSpPr>
          <a:xfrm>
            <a:off x="3328415" y="3486924"/>
            <a:ext cx="8841105" cy="3350895"/>
            <a:chOff x="3328415" y="3486924"/>
            <a:chExt cx="8841105" cy="3350895"/>
          </a:xfrm>
        </p:grpSpPr>
        <p:pic>
          <p:nvPicPr>
            <p:cNvPr id="16" name="object 16"/>
            <p:cNvPicPr/>
            <p:nvPr/>
          </p:nvPicPr>
          <p:blipFill>
            <a:blip r:embed="rId8" cstate="print"/>
            <a:stretch>
              <a:fillRect/>
            </a:stretch>
          </p:blipFill>
          <p:spPr>
            <a:xfrm>
              <a:off x="3328415" y="3486924"/>
              <a:ext cx="4777738" cy="3043413"/>
            </a:xfrm>
            <a:prstGeom prst="rect">
              <a:avLst/>
            </a:prstGeom>
          </p:spPr>
        </p:pic>
        <p:sp>
          <p:nvSpPr>
            <p:cNvPr id="17" name="object 17"/>
            <p:cNvSpPr/>
            <p:nvPr/>
          </p:nvSpPr>
          <p:spPr>
            <a:xfrm>
              <a:off x="11578106" y="6406667"/>
              <a:ext cx="591185" cy="431165"/>
            </a:xfrm>
            <a:custGeom>
              <a:avLst/>
              <a:gdLst/>
              <a:ahLst/>
              <a:cxnLst/>
              <a:rect l="l" t="t" r="r" b="b"/>
              <a:pathLst>
                <a:path w="591184" h="431165">
                  <a:moveTo>
                    <a:pt x="591172" y="0"/>
                  </a:moveTo>
                  <a:lnTo>
                    <a:pt x="0" y="0"/>
                  </a:lnTo>
                  <a:lnTo>
                    <a:pt x="0" y="430885"/>
                  </a:lnTo>
                  <a:lnTo>
                    <a:pt x="591172" y="430885"/>
                  </a:lnTo>
                  <a:lnTo>
                    <a:pt x="591172" y="0"/>
                  </a:lnTo>
                  <a:close/>
                </a:path>
              </a:pathLst>
            </a:custGeom>
            <a:solidFill>
              <a:srgbClr val="FFFFFF"/>
            </a:solidFill>
          </p:spPr>
          <p:txBody>
            <a:bodyPr wrap="square" lIns="0" tIns="0" rIns="0" bIns="0" rtlCol="0"/>
            <a:lstStyle/>
            <a:p>
              <a:endParaRPr/>
            </a:p>
          </p:txBody>
        </p:sp>
      </p:grpSp>
      <p:sp>
        <p:nvSpPr>
          <p:cNvPr id="18" name="object 18"/>
          <p:cNvSpPr txBox="1"/>
          <p:nvPr/>
        </p:nvSpPr>
        <p:spPr>
          <a:xfrm>
            <a:off x="8181730" y="4715851"/>
            <a:ext cx="3439160" cy="452120"/>
          </a:xfrm>
          <a:prstGeom prst="rect">
            <a:avLst/>
          </a:prstGeom>
        </p:spPr>
        <p:txBody>
          <a:bodyPr vert="horz" wrap="square" lIns="0" tIns="12065" rIns="0" bIns="0" rtlCol="0">
            <a:spAutoFit/>
          </a:bodyPr>
          <a:lstStyle/>
          <a:p>
            <a:pPr marL="12700">
              <a:lnSpc>
                <a:spcPct val="100000"/>
              </a:lnSpc>
              <a:spcBef>
                <a:spcPts val="95"/>
              </a:spcBef>
              <a:tabLst>
                <a:tab pos="791210" algn="l"/>
              </a:tabLst>
            </a:pPr>
            <a:r>
              <a:rPr sz="2800" spc="-50" dirty="0">
                <a:solidFill>
                  <a:srgbClr val="254061"/>
                </a:solidFill>
                <a:latin typeface="Wingdings"/>
                <a:cs typeface="Wingdings"/>
              </a:rPr>
              <a:t></a:t>
            </a:r>
            <a:r>
              <a:rPr sz="2800" dirty="0">
                <a:solidFill>
                  <a:srgbClr val="254061"/>
                </a:solidFill>
                <a:latin typeface="Times New Roman"/>
                <a:cs typeface="Times New Roman"/>
              </a:rPr>
              <a:t>	</a:t>
            </a:r>
            <a:r>
              <a:rPr sz="2400" dirty="0">
                <a:solidFill>
                  <a:srgbClr val="254061"/>
                </a:solidFill>
                <a:latin typeface="Arial MT"/>
                <a:cs typeface="Arial MT"/>
              </a:rPr>
              <a:t>+</a:t>
            </a:r>
            <a:r>
              <a:rPr sz="2400" spc="-55" dirty="0">
                <a:solidFill>
                  <a:srgbClr val="254061"/>
                </a:solidFill>
                <a:latin typeface="Arial MT"/>
                <a:cs typeface="Arial MT"/>
              </a:rPr>
              <a:t> </a:t>
            </a:r>
            <a:r>
              <a:rPr sz="2400" dirty="0">
                <a:solidFill>
                  <a:srgbClr val="254061"/>
                </a:solidFill>
                <a:latin typeface="Arial MT"/>
                <a:cs typeface="Arial MT"/>
              </a:rPr>
              <a:t>998</a:t>
            </a:r>
            <a:r>
              <a:rPr sz="2400" spc="-20" dirty="0">
                <a:solidFill>
                  <a:srgbClr val="254061"/>
                </a:solidFill>
                <a:latin typeface="Arial MT"/>
                <a:cs typeface="Arial MT"/>
              </a:rPr>
              <a:t> </a:t>
            </a:r>
            <a:r>
              <a:rPr sz="2400" dirty="0">
                <a:solidFill>
                  <a:srgbClr val="254061"/>
                </a:solidFill>
                <a:latin typeface="Arial MT"/>
                <a:cs typeface="Arial MT"/>
              </a:rPr>
              <a:t>90</a:t>
            </a:r>
            <a:r>
              <a:rPr sz="2400" spc="-35" dirty="0">
                <a:solidFill>
                  <a:srgbClr val="254061"/>
                </a:solidFill>
                <a:latin typeface="Arial MT"/>
                <a:cs typeface="Arial MT"/>
              </a:rPr>
              <a:t> </a:t>
            </a:r>
            <a:r>
              <a:rPr sz="2400" dirty="0">
                <a:solidFill>
                  <a:srgbClr val="254061"/>
                </a:solidFill>
                <a:latin typeface="Arial MT"/>
                <a:cs typeface="Arial MT"/>
              </a:rPr>
              <a:t>373</a:t>
            </a:r>
            <a:r>
              <a:rPr sz="2400" spc="-25" dirty="0">
                <a:solidFill>
                  <a:srgbClr val="254061"/>
                </a:solidFill>
                <a:latin typeface="Arial MT"/>
                <a:cs typeface="Arial MT"/>
              </a:rPr>
              <a:t> </a:t>
            </a:r>
            <a:r>
              <a:rPr sz="2400" dirty="0">
                <a:solidFill>
                  <a:srgbClr val="254061"/>
                </a:solidFill>
                <a:latin typeface="Arial MT"/>
                <a:cs typeface="Arial MT"/>
              </a:rPr>
              <a:t>98</a:t>
            </a:r>
            <a:r>
              <a:rPr sz="2400" spc="-30" dirty="0">
                <a:solidFill>
                  <a:srgbClr val="254061"/>
                </a:solidFill>
                <a:latin typeface="Arial MT"/>
                <a:cs typeface="Arial MT"/>
              </a:rPr>
              <a:t> </a:t>
            </a:r>
            <a:r>
              <a:rPr sz="2400" spc="-25" dirty="0">
                <a:solidFill>
                  <a:srgbClr val="254061"/>
                </a:solidFill>
                <a:latin typeface="Arial MT"/>
                <a:cs typeface="Arial MT"/>
              </a:rPr>
              <a:t>08</a:t>
            </a:r>
            <a:endParaRPr sz="2400">
              <a:latin typeface="Arial MT"/>
              <a:cs typeface="Arial MT"/>
            </a:endParaRPr>
          </a:p>
        </p:txBody>
      </p:sp>
      <p:sp>
        <p:nvSpPr>
          <p:cNvPr id="19" name="object 19"/>
          <p:cNvSpPr txBox="1"/>
          <p:nvPr/>
        </p:nvSpPr>
        <p:spPr>
          <a:xfrm>
            <a:off x="8181730" y="5142571"/>
            <a:ext cx="3674745" cy="391160"/>
          </a:xfrm>
          <a:prstGeom prst="rect">
            <a:avLst/>
          </a:prstGeom>
        </p:spPr>
        <p:txBody>
          <a:bodyPr vert="horz" wrap="square" lIns="0" tIns="12700" rIns="0" bIns="0" rtlCol="0">
            <a:spAutoFit/>
          </a:bodyPr>
          <a:lstStyle/>
          <a:p>
            <a:pPr marL="12700">
              <a:lnSpc>
                <a:spcPct val="100000"/>
              </a:lnSpc>
              <a:spcBef>
                <a:spcPts val="100"/>
              </a:spcBef>
            </a:pPr>
            <a:r>
              <a:rPr sz="2400" dirty="0">
                <a:latin typeface="Wingdings"/>
                <a:cs typeface="Wingdings"/>
              </a:rPr>
              <a:t></a:t>
            </a:r>
            <a:r>
              <a:rPr sz="2400" spc="40" dirty="0">
                <a:latin typeface="Times New Roman"/>
                <a:cs typeface="Times New Roman"/>
              </a:rPr>
              <a:t> </a:t>
            </a:r>
            <a:r>
              <a:rPr sz="2400" spc="-10" dirty="0">
                <a:solidFill>
                  <a:srgbClr val="75BDA7"/>
                </a:solidFill>
                <a:latin typeface="Arial MT"/>
                <a:cs typeface="Arial MT"/>
                <a:hlinkClick r:id="rId9"/>
              </a:rPr>
              <a:t>mahruya68@gmail.com</a:t>
            </a:r>
            <a:endParaRPr sz="2400">
              <a:latin typeface="Arial MT"/>
              <a:cs typeface="Arial MT"/>
            </a:endParaRPr>
          </a:p>
        </p:txBody>
      </p:sp>
      <p:sp>
        <p:nvSpPr>
          <p:cNvPr id="20" name="object 20"/>
          <p:cNvSpPr txBox="1"/>
          <p:nvPr/>
        </p:nvSpPr>
        <p:spPr>
          <a:xfrm>
            <a:off x="11578107" y="6406667"/>
            <a:ext cx="591185" cy="431165"/>
          </a:xfrm>
          <a:prstGeom prst="rect">
            <a:avLst/>
          </a:prstGeom>
          <a:ln w="38100">
            <a:solidFill>
              <a:srgbClr val="3494BA"/>
            </a:solidFill>
          </a:ln>
        </p:spPr>
        <p:txBody>
          <a:bodyPr vert="horz" wrap="square" lIns="0" tIns="37465" rIns="0" bIns="0" rtlCol="0">
            <a:spAutoFit/>
          </a:bodyPr>
          <a:lstStyle/>
          <a:p>
            <a:pPr marL="139700">
              <a:lnSpc>
                <a:spcPct val="100000"/>
              </a:lnSpc>
              <a:spcBef>
                <a:spcPts val="295"/>
              </a:spcBef>
            </a:pPr>
            <a:r>
              <a:rPr sz="2200" b="1" spc="-25" dirty="0">
                <a:solidFill>
                  <a:srgbClr val="002060"/>
                </a:solidFill>
                <a:latin typeface="Arial"/>
                <a:cs typeface="Arial"/>
              </a:rPr>
              <a:t>16</a:t>
            </a:r>
            <a:endParaRPr sz="2200">
              <a:latin typeface="Arial"/>
              <a:cs typeface="Arial"/>
            </a:endParaRPr>
          </a:p>
        </p:txBody>
      </p:sp>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41275" y="-41275"/>
            <a:ext cx="12145010" cy="6859905"/>
            <a:chOff x="-41275" y="-41275"/>
            <a:chExt cx="12145010" cy="6859905"/>
          </a:xfrm>
        </p:grpSpPr>
        <p:pic>
          <p:nvPicPr>
            <p:cNvPr id="3" name="object 3"/>
            <p:cNvPicPr/>
            <p:nvPr/>
          </p:nvPicPr>
          <p:blipFill>
            <a:blip r:embed="rId2" cstate="print"/>
            <a:stretch>
              <a:fillRect/>
            </a:stretch>
          </p:blipFill>
          <p:spPr>
            <a:xfrm>
              <a:off x="1524" y="1524"/>
              <a:ext cx="12102081" cy="6816851"/>
            </a:xfrm>
            <a:prstGeom prst="rect">
              <a:avLst/>
            </a:prstGeom>
          </p:spPr>
        </p:pic>
        <p:pic>
          <p:nvPicPr>
            <p:cNvPr id="4" name="object 4"/>
            <p:cNvPicPr/>
            <p:nvPr/>
          </p:nvPicPr>
          <p:blipFill>
            <a:blip r:embed="rId3" cstate="print"/>
            <a:stretch>
              <a:fillRect/>
            </a:stretch>
          </p:blipFill>
          <p:spPr>
            <a:xfrm>
              <a:off x="0" y="0"/>
              <a:ext cx="11979948" cy="6644081"/>
            </a:xfrm>
            <a:prstGeom prst="rect">
              <a:avLst/>
            </a:prstGeom>
          </p:spPr>
        </p:pic>
        <p:sp>
          <p:nvSpPr>
            <p:cNvPr id="5" name="object 5"/>
            <p:cNvSpPr/>
            <p:nvPr/>
          </p:nvSpPr>
          <p:spPr>
            <a:xfrm>
              <a:off x="0" y="0"/>
              <a:ext cx="11748135" cy="6419850"/>
            </a:xfrm>
            <a:custGeom>
              <a:avLst/>
              <a:gdLst/>
              <a:ahLst/>
              <a:cxnLst/>
              <a:rect l="l" t="t" r="r" b="b"/>
              <a:pathLst>
                <a:path w="11748135" h="6419850">
                  <a:moveTo>
                    <a:pt x="11724661" y="0"/>
                  </a:moveTo>
                  <a:lnTo>
                    <a:pt x="11747889" y="6419519"/>
                  </a:lnTo>
                  <a:lnTo>
                    <a:pt x="0" y="6411067"/>
                  </a:lnTo>
                </a:path>
              </a:pathLst>
            </a:custGeom>
            <a:ln w="82550">
              <a:solidFill>
                <a:srgbClr val="808080"/>
              </a:solidFill>
            </a:ln>
          </p:spPr>
          <p:txBody>
            <a:bodyPr wrap="square" lIns="0" tIns="0" rIns="0" bIns="0" rtlCol="0"/>
            <a:lstStyle/>
            <a:p>
              <a:endParaRPr/>
            </a:p>
          </p:txBody>
        </p:sp>
        <p:pic>
          <p:nvPicPr>
            <p:cNvPr id="6" name="object 6"/>
            <p:cNvPicPr/>
            <p:nvPr/>
          </p:nvPicPr>
          <p:blipFill>
            <a:blip r:embed="rId4" cstate="print"/>
            <a:stretch>
              <a:fillRect/>
            </a:stretch>
          </p:blipFill>
          <p:spPr>
            <a:xfrm>
              <a:off x="0" y="5600217"/>
              <a:ext cx="11706517" cy="780580"/>
            </a:xfrm>
            <a:prstGeom prst="rect">
              <a:avLst/>
            </a:prstGeom>
          </p:spPr>
        </p:pic>
      </p:grpSp>
      <p:sp>
        <p:nvSpPr>
          <p:cNvPr id="7" name="object 7"/>
          <p:cNvSpPr txBox="1">
            <a:spLocks noGrp="1"/>
          </p:cNvSpPr>
          <p:nvPr>
            <p:ph type="title"/>
          </p:nvPr>
        </p:nvSpPr>
        <p:spPr>
          <a:prstGeom prst="rect">
            <a:avLst/>
          </a:prstGeom>
        </p:spPr>
        <p:txBody>
          <a:bodyPr vert="horz" wrap="square" lIns="0" tIns="46990" rIns="0" bIns="0" rtlCol="0">
            <a:spAutoFit/>
          </a:bodyPr>
          <a:lstStyle/>
          <a:p>
            <a:pPr marL="12700" marR="5080" indent="182880">
              <a:lnSpc>
                <a:spcPts val="3410"/>
              </a:lnSpc>
              <a:spcBef>
                <a:spcPts val="370"/>
              </a:spcBef>
            </a:pPr>
            <a:r>
              <a:rPr spc="-390" dirty="0"/>
              <a:t>MUSTAQIL</a:t>
            </a:r>
            <a:r>
              <a:rPr spc="-200" dirty="0"/>
              <a:t> </a:t>
            </a:r>
            <a:r>
              <a:rPr spc="-350" dirty="0"/>
              <a:t>O‘ZBEKISTON</a:t>
            </a:r>
            <a:r>
              <a:rPr spc="-160" dirty="0"/>
              <a:t> </a:t>
            </a:r>
            <a:r>
              <a:rPr spc="-350" dirty="0"/>
              <a:t>RESPUBLIKASINING </a:t>
            </a:r>
            <a:r>
              <a:rPr spc="-370" dirty="0"/>
              <a:t>TASHKIL</a:t>
            </a:r>
            <a:r>
              <a:rPr spc="-204" dirty="0"/>
              <a:t> </a:t>
            </a:r>
            <a:r>
              <a:rPr spc="-325" dirty="0"/>
              <a:t>TOPISHI</a:t>
            </a:r>
            <a:r>
              <a:rPr spc="-140" dirty="0"/>
              <a:t> </a:t>
            </a:r>
            <a:r>
              <a:rPr spc="-465" dirty="0"/>
              <a:t>VA</a:t>
            </a:r>
            <a:r>
              <a:rPr spc="-235" dirty="0"/>
              <a:t> </a:t>
            </a:r>
            <a:r>
              <a:rPr spc="-355" dirty="0"/>
              <a:t>UNING</a:t>
            </a:r>
            <a:r>
              <a:rPr spc="-135" dirty="0"/>
              <a:t> </a:t>
            </a:r>
            <a:r>
              <a:rPr spc="-340" dirty="0"/>
              <a:t>TARIXIY</a:t>
            </a:r>
            <a:r>
              <a:rPr spc="-285" dirty="0"/>
              <a:t> </a:t>
            </a:r>
            <a:r>
              <a:rPr spc="-375" dirty="0"/>
              <a:t>AHAMIYATI</a:t>
            </a:r>
            <a:r>
              <a:rPr sz="3200" spc="-375" dirty="0">
                <a:solidFill>
                  <a:srgbClr val="373545"/>
                </a:solidFill>
              </a:rPr>
              <a:t>.</a:t>
            </a:r>
            <a:endParaRPr sz="3200" dirty="0"/>
          </a:p>
        </p:txBody>
      </p:sp>
      <p:grpSp>
        <p:nvGrpSpPr>
          <p:cNvPr id="8" name="object 8"/>
          <p:cNvGrpSpPr/>
          <p:nvPr/>
        </p:nvGrpSpPr>
        <p:grpSpPr>
          <a:xfrm>
            <a:off x="3905948" y="1709737"/>
            <a:ext cx="7943850" cy="4240530"/>
            <a:chOff x="3905948" y="1709737"/>
            <a:chExt cx="7943850" cy="4240530"/>
          </a:xfrm>
        </p:grpSpPr>
        <p:sp>
          <p:nvSpPr>
            <p:cNvPr id="9" name="object 9"/>
            <p:cNvSpPr/>
            <p:nvPr/>
          </p:nvSpPr>
          <p:spPr>
            <a:xfrm>
              <a:off x="3912298" y="1716087"/>
              <a:ext cx="7931150" cy="4227830"/>
            </a:xfrm>
            <a:custGeom>
              <a:avLst/>
              <a:gdLst/>
              <a:ahLst/>
              <a:cxnLst/>
              <a:rect l="l" t="t" r="r" b="b"/>
              <a:pathLst>
                <a:path w="7931150" h="4227830">
                  <a:moveTo>
                    <a:pt x="7930654" y="0"/>
                  </a:moveTo>
                  <a:lnTo>
                    <a:pt x="0" y="0"/>
                  </a:lnTo>
                  <a:lnTo>
                    <a:pt x="0" y="4227512"/>
                  </a:lnTo>
                  <a:lnTo>
                    <a:pt x="7930654" y="4227512"/>
                  </a:lnTo>
                  <a:lnTo>
                    <a:pt x="7930654" y="0"/>
                  </a:lnTo>
                  <a:close/>
                </a:path>
              </a:pathLst>
            </a:custGeom>
            <a:solidFill>
              <a:srgbClr val="D1E7F6"/>
            </a:solidFill>
          </p:spPr>
          <p:txBody>
            <a:bodyPr wrap="square" lIns="0" tIns="0" rIns="0" bIns="0" rtlCol="0"/>
            <a:lstStyle/>
            <a:p>
              <a:endParaRPr/>
            </a:p>
          </p:txBody>
        </p:sp>
        <p:sp>
          <p:nvSpPr>
            <p:cNvPr id="10" name="object 10"/>
            <p:cNvSpPr/>
            <p:nvPr/>
          </p:nvSpPr>
          <p:spPr>
            <a:xfrm>
              <a:off x="3912298" y="1716087"/>
              <a:ext cx="7931150" cy="4227830"/>
            </a:xfrm>
            <a:custGeom>
              <a:avLst/>
              <a:gdLst/>
              <a:ahLst/>
              <a:cxnLst/>
              <a:rect l="l" t="t" r="r" b="b"/>
              <a:pathLst>
                <a:path w="7931150" h="4227830">
                  <a:moveTo>
                    <a:pt x="0" y="0"/>
                  </a:moveTo>
                  <a:lnTo>
                    <a:pt x="7930654" y="0"/>
                  </a:lnTo>
                  <a:lnTo>
                    <a:pt x="7930654" y="4227512"/>
                  </a:lnTo>
                  <a:lnTo>
                    <a:pt x="0" y="4227512"/>
                  </a:lnTo>
                  <a:lnTo>
                    <a:pt x="0" y="0"/>
                  </a:lnTo>
                  <a:close/>
                </a:path>
              </a:pathLst>
            </a:custGeom>
            <a:ln w="12700">
              <a:solidFill>
                <a:srgbClr val="ACD7CA"/>
              </a:solidFill>
            </a:ln>
          </p:spPr>
          <p:txBody>
            <a:bodyPr wrap="square" lIns="0" tIns="0" rIns="0" bIns="0" rtlCol="0"/>
            <a:lstStyle/>
            <a:p>
              <a:endParaRPr/>
            </a:p>
          </p:txBody>
        </p:sp>
      </p:grpSp>
      <p:sp>
        <p:nvSpPr>
          <p:cNvPr id="11" name="object 11"/>
          <p:cNvSpPr txBox="1">
            <a:spLocks noGrp="1"/>
          </p:cNvSpPr>
          <p:nvPr>
            <p:ph type="body" idx="1"/>
          </p:nvPr>
        </p:nvSpPr>
        <p:spPr>
          <a:prstGeom prst="rect">
            <a:avLst/>
          </a:prstGeom>
        </p:spPr>
        <p:txBody>
          <a:bodyPr vert="horz" wrap="square" lIns="0" tIns="12700" rIns="0" bIns="0" rtlCol="0">
            <a:spAutoFit/>
          </a:bodyPr>
          <a:lstStyle/>
          <a:p>
            <a:pPr marL="12700" marR="5080" indent="365125">
              <a:lnSpc>
                <a:spcPct val="120000"/>
              </a:lnSpc>
              <a:spcBef>
                <a:spcPts val="100"/>
              </a:spcBef>
              <a:buSzPct val="85714"/>
              <a:buAutoNum type="arabicPeriod"/>
              <a:tabLst>
                <a:tab pos="377825" algn="l"/>
              </a:tabLst>
            </a:pPr>
            <a:r>
              <a:rPr spc="-270" dirty="0"/>
              <a:t>Siyosiy</a:t>
            </a:r>
            <a:r>
              <a:rPr spc="-95" dirty="0"/>
              <a:t> </a:t>
            </a:r>
            <a:r>
              <a:rPr spc="-254" dirty="0"/>
              <a:t>tizimdagi</a:t>
            </a:r>
            <a:r>
              <a:rPr spc="-130" dirty="0"/>
              <a:t> </a:t>
            </a:r>
            <a:r>
              <a:rPr spc="-254" dirty="0"/>
              <a:t>o‘zgarishlar.</a:t>
            </a:r>
            <a:r>
              <a:rPr spc="-114" dirty="0"/>
              <a:t> </a:t>
            </a:r>
            <a:r>
              <a:rPr spc="-260" dirty="0"/>
              <a:t>Mustaqillikning</a:t>
            </a:r>
            <a:r>
              <a:rPr spc="-110" dirty="0"/>
              <a:t> </a:t>
            </a:r>
            <a:r>
              <a:rPr spc="-125" dirty="0"/>
              <a:t>e’lon </a:t>
            </a:r>
            <a:r>
              <a:rPr spc="-220" dirty="0"/>
              <a:t>qilinishi.</a:t>
            </a:r>
            <a:r>
              <a:rPr spc="-125" dirty="0"/>
              <a:t> </a:t>
            </a:r>
            <a:r>
              <a:rPr spc="-275" dirty="0"/>
              <a:t>O‘zbekiston</a:t>
            </a:r>
            <a:r>
              <a:rPr spc="-85" dirty="0"/>
              <a:t> </a:t>
            </a:r>
            <a:r>
              <a:rPr spc="-280" dirty="0"/>
              <a:t>Respublikasining</a:t>
            </a:r>
            <a:r>
              <a:rPr spc="-105" dirty="0"/>
              <a:t> </a:t>
            </a:r>
            <a:r>
              <a:rPr spc="-245" dirty="0"/>
              <a:t>tashkil</a:t>
            </a:r>
            <a:r>
              <a:rPr spc="-110" dirty="0"/>
              <a:t> </a:t>
            </a:r>
            <a:r>
              <a:rPr spc="-155" dirty="0"/>
              <a:t>etilishi.</a:t>
            </a:r>
          </a:p>
          <a:p>
            <a:pPr marL="647700" marR="321310" indent="-320675">
              <a:lnSpc>
                <a:spcPct val="120000"/>
              </a:lnSpc>
              <a:spcBef>
                <a:spcPts val="994"/>
              </a:spcBef>
              <a:buAutoNum type="arabicPeriod"/>
              <a:tabLst>
                <a:tab pos="926465" algn="l"/>
              </a:tabLst>
            </a:pPr>
            <a:r>
              <a:rPr spc="-260" dirty="0"/>
              <a:t>Mustaqillikning</a:t>
            </a:r>
            <a:r>
              <a:rPr spc="-120" dirty="0"/>
              <a:t> </a:t>
            </a:r>
            <a:r>
              <a:rPr spc="-204" dirty="0"/>
              <a:t>ilk</a:t>
            </a:r>
            <a:r>
              <a:rPr spc="-114" dirty="0"/>
              <a:t> </a:t>
            </a:r>
            <a:r>
              <a:rPr spc="-275" dirty="0"/>
              <a:t>davrida</a:t>
            </a:r>
            <a:r>
              <a:rPr spc="-130" dirty="0"/>
              <a:t> </a:t>
            </a:r>
            <a:r>
              <a:rPr spc="-260" dirty="0"/>
              <a:t>davlat</a:t>
            </a:r>
            <a:r>
              <a:rPr spc="-120" dirty="0"/>
              <a:t> </a:t>
            </a:r>
            <a:r>
              <a:rPr spc="-225" dirty="0"/>
              <a:t>suverenitetini 	</a:t>
            </a:r>
            <a:r>
              <a:rPr spc="-315" dirty="0"/>
              <a:t>mustahkamlash</a:t>
            </a:r>
            <a:r>
              <a:rPr spc="-120" dirty="0"/>
              <a:t> </a:t>
            </a:r>
            <a:r>
              <a:rPr spc="-240" dirty="0"/>
              <a:t>yo‘lidagi</a:t>
            </a:r>
            <a:r>
              <a:rPr spc="-105" dirty="0"/>
              <a:t> </a:t>
            </a:r>
            <a:r>
              <a:rPr spc="-250" dirty="0"/>
              <a:t>sa’y-</a:t>
            </a:r>
            <a:r>
              <a:rPr spc="-270" dirty="0"/>
              <a:t>harakatlar.</a:t>
            </a:r>
          </a:p>
          <a:p>
            <a:pPr marL="85725" marR="78740" indent="335915">
              <a:lnSpc>
                <a:spcPct val="120000"/>
              </a:lnSpc>
              <a:spcBef>
                <a:spcPts val="1010"/>
              </a:spcBef>
              <a:buAutoNum type="arabicPeriod"/>
              <a:tabLst>
                <a:tab pos="421640" algn="l"/>
              </a:tabLst>
            </a:pPr>
            <a:r>
              <a:rPr spc="-275" dirty="0"/>
              <a:t>Mustaqil</a:t>
            </a:r>
            <a:r>
              <a:rPr spc="-95" dirty="0"/>
              <a:t> </a:t>
            </a:r>
            <a:r>
              <a:rPr spc="-275" dirty="0"/>
              <a:t>O‘zbekiston</a:t>
            </a:r>
            <a:r>
              <a:rPr spc="-125" dirty="0"/>
              <a:t> </a:t>
            </a:r>
            <a:r>
              <a:rPr spc="-260" dirty="0"/>
              <a:t>davlatining</a:t>
            </a:r>
            <a:r>
              <a:rPr spc="-105" dirty="0"/>
              <a:t> </a:t>
            </a:r>
            <a:r>
              <a:rPr spc="-305" dirty="0"/>
              <a:t>yuzaga</a:t>
            </a:r>
            <a:r>
              <a:rPr spc="-114" dirty="0"/>
              <a:t> </a:t>
            </a:r>
            <a:r>
              <a:rPr spc="-245" dirty="0"/>
              <a:t>kelishi</a:t>
            </a:r>
            <a:r>
              <a:rPr spc="-100" dirty="0"/>
              <a:t> </a:t>
            </a:r>
            <a:r>
              <a:rPr spc="-330" dirty="0"/>
              <a:t>va </a:t>
            </a:r>
            <a:r>
              <a:rPr spc="-295" dirty="0"/>
              <a:t>mustahkamlanishida</a:t>
            </a:r>
            <a:r>
              <a:rPr spc="-145" dirty="0"/>
              <a:t> </a:t>
            </a:r>
            <a:r>
              <a:rPr spc="-275" dirty="0"/>
              <a:t>I.Karimovning</a:t>
            </a:r>
            <a:r>
              <a:rPr spc="-125" dirty="0"/>
              <a:t> </a:t>
            </a:r>
            <a:r>
              <a:rPr spc="-225" dirty="0"/>
              <a:t>tarixiy</a:t>
            </a:r>
            <a:r>
              <a:rPr spc="-130" dirty="0"/>
              <a:t> </a:t>
            </a:r>
            <a:r>
              <a:rPr spc="-195" dirty="0"/>
              <a:t>xizmatlari.</a:t>
            </a:r>
          </a:p>
        </p:txBody>
      </p:sp>
      <p:grpSp>
        <p:nvGrpSpPr>
          <p:cNvPr id="12" name="object 12"/>
          <p:cNvGrpSpPr/>
          <p:nvPr/>
        </p:nvGrpSpPr>
        <p:grpSpPr>
          <a:xfrm>
            <a:off x="311090" y="2557"/>
            <a:ext cx="11900535" cy="6775450"/>
            <a:chOff x="311090" y="2557"/>
            <a:chExt cx="11900535" cy="6775450"/>
          </a:xfrm>
        </p:grpSpPr>
        <p:pic>
          <p:nvPicPr>
            <p:cNvPr id="13" name="object 13"/>
            <p:cNvPicPr/>
            <p:nvPr/>
          </p:nvPicPr>
          <p:blipFill>
            <a:blip r:embed="rId5" cstate="print"/>
            <a:stretch>
              <a:fillRect/>
            </a:stretch>
          </p:blipFill>
          <p:spPr>
            <a:xfrm>
              <a:off x="311090" y="2557"/>
              <a:ext cx="3604293" cy="1673142"/>
            </a:xfrm>
            <a:prstGeom prst="rect">
              <a:avLst/>
            </a:prstGeom>
          </p:spPr>
        </p:pic>
        <p:sp>
          <p:nvSpPr>
            <p:cNvPr id="14" name="object 14"/>
            <p:cNvSpPr/>
            <p:nvPr/>
          </p:nvSpPr>
          <p:spPr>
            <a:xfrm>
              <a:off x="11718582" y="6327724"/>
              <a:ext cx="473709" cy="431165"/>
            </a:xfrm>
            <a:custGeom>
              <a:avLst/>
              <a:gdLst/>
              <a:ahLst/>
              <a:cxnLst/>
              <a:rect l="l" t="t" r="r" b="b"/>
              <a:pathLst>
                <a:path w="473709" h="431165">
                  <a:moveTo>
                    <a:pt x="473417" y="0"/>
                  </a:moveTo>
                  <a:lnTo>
                    <a:pt x="0" y="0"/>
                  </a:lnTo>
                  <a:lnTo>
                    <a:pt x="0" y="430885"/>
                  </a:lnTo>
                  <a:lnTo>
                    <a:pt x="473417" y="430885"/>
                  </a:lnTo>
                  <a:lnTo>
                    <a:pt x="473417" y="0"/>
                  </a:lnTo>
                  <a:close/>
                </a:path>
              </a:pathLst>
            </a:custGeom>
            <a:solidFill>
              <a:srgbClr val="FFFFFF"/>
            </a:solidFill>
          </p:spPr>
          <p:txBody>
            <a:bodyPr wrap="square" lIns="0" tIns="0" rIns="0" bIns="0" rtlCol="0"/>
            <a:lstStyle/>
            <a:p>
              <a:endParaRPr/>
            </a:p>
          </p:txBody>
        </p:sp>
        <p:sp>
          <p:nvSpPr>
            <p:cNvPr id="15" name="object 15"/>
            <p:cNvSpPr/>
            <p:nvPr/>
          </p:nvSpPr>
          <p:spPr>
            <a:xfrm>
              <a:off x="11718582" y="6327724"/>
              <a:ext cx="473709" cy="431165"/>
            </a:xfrm>
            <a:custGeom>
              <a:avLst/>
              <a:gdLst/>
              <a:ahLst/>
              <a:cxnLst/>
              <a:rect l="l" t="t" r="r" b="b"/>
              <a:pathLst>
                <a:path w="473709" h="431165">
                  <a:moveTo>
                    <a:pt x="0" y="0"/>
                  </a:moveTo>
                  <a:lnTo>
                    <a:pt x="473417" y="0"/>
                  </a:lnTo>
                  <a:lnTo>
                    <a:pt x="473417" y="430885"/>
                  </a:lnTo>
                  <a:lnTo>
                    <a:pt x="0" y="430885"/>
                  </a:lnTo>
                  <a:lnTo>
                    <a:pt x="0" y="0"/>
                  </a:lnTo>
                  <a:close/>
                </a:path>
              </a:pathLst>
            </a:custGeom>
            <a:ln w="38099">
              <a:solidFill>
                <a:srgbClr val="3494BA"/>
              </a:solidFill>
            </a:ln>
          </p:spPr>
          <p:txBody>
            <a:bodyPr wrap="square" lIns="0" tIns="0" rIns="0" bIns="0" rtlCol="0"/>
            <a:lstStyle/>
            <a:p>
              <a:endParaRPr/>
            </a:p>
          </p:txBody>
        </p:sp>
      </p:grpSp>
      <p:sp>
        <p:nvSpPr>
          <p:cNvPr id="16" name="object 16"/>
          <p:cNvSpPr txBox="1"/>
          <p:nvPr/>
        </p:nvSpPr>
        <p:spPr>
          <a:xfrm>
            <a:off x="11718582" y="6327724"/>
            <a:ext cx="473709" cy="431165"/>
          </a:xfrm>
          <a:prstGeom prst="rect">
            <a:avLst/>
          </a:prstGeom>
        </p:spPr>
        <p:txBody>
          <a:bodyPr vert="horz" wrap="square" lIns="0" tIns="37465" rIns="0" bIns="0" rtlCol="0">
            <a:spAutoFit/>
          </a:bodyPr>
          <a:lstStyle/>
          <a:p>
            <a:pPr algn="ctr">
              <a:lnSpc>
                <a:spcPct val="100000"/>
              </a:lnSpc>
              <a:spcBef>
                <a:spcPts val="295"/>
              </a:spcBef>
            </a:pPr>
            <a:r>
              <a:rPr sz="2200" b="1" spc="-50" dirty="0">
                <a:solidFill>
                  <a:srgbClr val="002060"/>
                </a:solidFill>
                <a:latin typeface="Arial"/>
                <a:cs typeface="Arial"/>
              </a:rPr>
              <a:t>2</a:t>
            </a:r>
            <a:endParaRPr sz="2200">
              <a:latin typeface="Arial"/>
              <a:cs typeface="Arial"/>
            </a:endParaRPr>
          </a:p>
        </p:txBody>
      </p:sp>
      <p:grpSp>
        <p:nvGrpSpPr>
          <p:cNvPr id="17" name="object 17"/>
          <p:cNvGrpSpPr/>
          <p:nvPr/>
        </p:nvGrpSpPr>
        <p:grpSpPr>
          <a:xfrm>
            <a:off x="0" y="1658166"/>
            <a:ext cx="3827145" cy="4109085"/>
            <a:chOff x="0" y="1658166"/>
            <a:chExt cx="3827145" cy="4109085"/>
          </a:xfrm>
        </p:grpSpPr>
        <p:pic>
          <p:nvPicPr>
            <p:cNvPr id="18" name="object 18"/>
            <p:cNvPicPr/>
            <p:nvPr/>
          </p:nvPicPr>
          <p:blipFill>
            <a:blip r:embed="rId6" cstate="print"/>
            <a:stretch>
              <a:fillRect/>
            </a:stretch>
          </p:blipFill>
          <p:spPr>
            <a:xfrm>
              <a:off x="0" y="3692664"/>
              <a:ext cx="3826762" cy="2074149"/>
            </a:xfrm>
            <a:prstGeom prst="rect">
              <a:avLst/>
            </a:prstGeom>
          </p:spPr>
        </p:pic>
        <p:pic>
          <p:nvPicPr>
            <p:cNvPr id="19" name="object 19"/>
            <p:cNvPicPr/>
            <p:nvPr/>
          </p:nvPicPr>
          <p:blipFill>
            <a:blip r:embed="rId7" cstate="print"/>
            <a:stretch>
              <a:fillRect/>
            </a:stretch>
          </p:blipFill>
          <p:spPr>
            <a:xfrm>
              <a:off x="0" y="1658166"/>
              <a:ext cx="3809453" cy="2043684"/>
            </a:xfrm>
            <a:prstGeom prst="rect">
              <a:avLst/>
            </a:prstGeom>
          </p:spPr>
        </p:pic>
      </p:grpSp>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9082" y="1393988"/>
            <a:ext cx="5019675" cy="4293235"/>
          </a:xfrm>
          <a:prstGeom prst="rect">
            <a:avLst/>
          </a:prstGeom>
        </p:spPr>
        <p:txBody>
          <a:bodyPr vert="horz" wrap="square" lIns="0" tIns="12065" rIns="0" bIns="0" rtlCol="0">
            <a:spAutoFit/>
          </a:bodyPr>
          <a:lstStyle/>
          <a:p>
            <a:pPr marL="12700" marR="5080" indent="2540" algn="ctr">
              <a:lnSpc>
                <a:spcPct val="100000"/>
              </a:lnSpc>
              <a:spcBef>
                <a:spcPts val="95"/>
              </a:spcBef>
            </a:pPr>
            <a:r>
              <a:rPr sz="2800" spc="-345" dirty="0">
                <a:latin typeface="Microsoft Sans Serif"/>
                <a:cs typeface="Microsoft Sans Serif"/>
              </a:rPr>
              <a:t>XX</a:t>
            </a:r>
            <a:r>
              <a:rPr sz="2800" spc="-85" dirty="0">
                <a:latin typeface="Microsoft Sans Serif"/>
                <a:cs typeface="Microsoft Sans Serif"/>
              </a:rPr>
              <a:t> </a:t>
            </a:r>
            <a:r>
              <a:rPr sz="2800" spc="-254" dirty="0">
                <a:latin typeface="Microsoft Sans Serif"/>
                <a:cs typeface="Microsoft Sans Serif"/>
              </a:rPr>
              <a:t>asrning</a:t>
            </a:r>
            <a:r>
              <a:rPr sz="2800" spc="-60" dirty="0">
                <a:latin typeface="Microsoft Sans Serif"/>
                <a:cs typeface="Microsoft Sans Serif"/>
              </a:rPr>
              <a:t> </a:t>
            </a:r>
            <a:r>
              <a:rPr sz="2800" spc="-260" dirty="0">
                <a:latin typeface="Microsoft Sans Serif"/>
                <a:cs typeface="Microsoft Sans Serif"/>
              </a:rPr>
              <a:t>90-</a:t>
            </a:r>
            <a:r>
              <a:rPr sz="2800" spc="-195" dirty="0">
                <a:latin typeface="Microsoft Sans Serif"/>
                <a:cs typeface="Microsoft Sans Serif"/>
              </a:rPr>
              <a:t>yillari</a:t>
            </a:r>
            <a:r>
              <a:rPr sz="2800" spc="-65" dirty="0">
                <a:latin typeface="Microsoft Sans Serif"/>
                <a:cs typeface="Microsoft Sans Serif"/>
              </a:rPr>
              <a:t> </a:t>
            </a:r>
            <a:r>
              <a:rPr sz="2800" spc="-275" dirty="0">
                <a:latin typeface="Microsoft Sans Serif"/>
                <a:cs typeface="Microsoft Sans Serif"/>
              </a:rPr>
              <a:t>boshidagi </a:t>
            </a:r>
            <a:r>
              <a:rPr sz="2800" spc="-254" dirty="0">
                <a:latin typeface="Microsoft Sans Serif"/>
                <a:cs typeface="Microsoft Sans Serif"/>
              </a:rPr>
              <a:t>O'zbekiston</a:t>
            </a:r>
            <a:r>
              <a:rPr sz="2800" spc="-90" dirty="0">
                <a:latin typeface="Microsoft Sans Serif"/>
                <a:cs typeface="Microsoft Sans Serif"/>
              </a:rPr>
              <a:t> </a:t>
            </a:r>
            <a:r>
              <a:rPr sz="2800" spc="-295" dirty="0">
                <a:latin typeface="Microsoft Sans Serif"/>
                <a:cs typeface="Microsoft Sans Serif"/>
              </a:rPr>
              <a:t>uchun</a:t>
            </a:r>
            <a:r>
              <a:rPr sz="2800" spc="-70" dirty="0">
                <a:latin typeface="Microsoft Sans Serif"/>
                <a:cs typeface="Microsoft Sans Serif"/>
              </a:rPr>
              <a:t> </a:t>
            </a:r>
            <a:r>
              <a:rPr sz="2800" spc="-285" dirty="0">
                <a:latin typeface="Microsoft Sans Serif"/>
                <a:cs typeface="Microsoft Sans Serif"/>
              </a:rPr>
              <a:t>“Kommunistik </a:t>
            </a:r>
            <a:r>
              <a:rPr sz="2800" spc="-254" dirty="0">
                <a:latin typeface="Microsoft Sans Serif"/>
                <a:cs typeface="Microsoft Sans Serif"/>
              </a:rPr>
              <a:t>partiyadan</a:t>
            </a:r>
            <a:r>
              <a:rPr sz="2800" spc="-75" dirty="0">
                <a:latin typeface="Microsoft Sans Serif"/>
                <a:cs typeface="Microsoft Sans Serif"/>
              </a:rPr>
              <a:t> </a:t>
            </a:r>
            <a:r>
              <a:rPr sz="2800" spc="-265" dirty="0">
                <a:latin typeface="Microsoft Sans Serif"/>
                <a:cs typeface="Microsoft Sans Serif"/>
              </a:rPr>
              <a:t>halos</a:t>
            </a:r>
            <a:r>
              <a:rPr sz="2800" spc="-65" dirty="0">
                <a:latin typeface="Microsoft Sans Serif"/>
                <a:cs typeface="Microsoft Sans Serif"/>
              </a:rPr>
              <a:t> </a:t>
            </a:r>
            <a:r>
              <a:rPr sz="2800" spc="-215" dirty="0">
                <a:latin typeface="Microsoft Sans Serif"/>
                <a:cs typeface="Microsoft Sans Serif"/>
              </a:rPr>
              <a:t>bo'lish",</a:t>
            </a:r>
            <a:r>
              <a:rPr sz="2800" spc="-65" dirty="0">
                <a:latin typeface="Microsoft Sans Serif"/>
                <a:cs typeface="Microsoft Sans Serif"/>
              </a:rPr>
              <a:t> </a:t>
            </a:r>
            <a:r>
              <a:rPr sz="2800" spc="-305" dirty="0">
                <a:latin typeface="Microsoft Sans Serif"/>
                <a:cs typeface="Microsoft Sans Serif"/>
              </a:rPr>
              <a:t>degan</a:t>
            </a:r>
            <a:r>
              <a:rPr sz="2800" spc="-75" dirty="0">
                <a:latin typeface="Microsoft Sans Serif"/>
                <a:cs typeface="Microsoft Sans Serif"/>
              </a:rPr>
              <a:t> </a:t>
            </a:r>
            <a:r>
              <a:rPr sz="2800" spc="-20" dirty="0">
                <a:latin typeface="Microsoft Sans Serif"/>
                <a:cs typeface="Microsoft Sans Serif"/>
              </a:rPr>
              <a:t>so'z </a:t>
            </a:r>
            <a:r>
              <a:rPr sz="2800" spc="-225" dirty="0">
                <a:latin typeface="Microsoft Sans Serif"/>
                <a:cs typeface="Microsoft Sans Serif"/>
              </a:rPr>
              <a:t>milliy</a:t>
            </a:r>
            <a:r>
              <a:rPr sz="2800" spc="5" dirty="0">
                <a:latin typeface="Microsoft Sans Serif"/>
                <a:cs typeface="Microsoft Sans Serif"/>
              </a:rPr>
              <a:t> </a:t>
            </a:r>
            <a:r>
              <a:rPr sz="2800" spc="-250" dirty="0">
                <a:latin typeface="Microsoft Sans Serif"/>
                <a:cs typeface="Microsoft Sans Serif"/>
              </a:rPr>
              <a:t>mustaqillikka</a:t>
            </a:r>
            <a:r>
              <a:rPr sz="2800" spc="20" dirty="0">
                <a:latin typeface="Microsoft Sans Serif"/>
                <a:cs typeface="Microsoft Sans Serif"/>
              </a:rPr>
              <a:t> </a:t>
            </a:r>
            <a:r>
              <a:rPr sz="2800" spc="-250" dirty="0">
                <a:latin typeface="Microsoft Sans Serif"/>
                <a:cs typeface="Microsoft Sans Serif"/>
              </a:rPr>
              <a:t>erishishning</a:t>
            </a:r>
            <a:r>
              <a:rPr sz="2800" spc="5" dirty="0">
                <a:latin typeface="Microsoft Sans Serif"/>
                <a:cs typeface="Microsoft Sans Serif"/>
              </a:rPr>
              <a:t> </a:t>
            </a:r>
            <a:r>
              <a:rPr sz="2800" spc="-270" dirty="0">
                <a:latin typeface="Microsoft Sans Serif"/>
                <a:cs typeface="Microsoft Sans Serif"/>
              </a:rPr>
              <a:t>asosiy </a:t>
            </a:r>
            <a:r>
              <a:rPr sz="2800" spc="-229" dirty="0">
                <a:latin typeface="Microsoft Sans Serif"/>
                <a:cs typeface="Microsoft Sans Serif"/>
              </a:rPr>
              <a:t>sharti</a:t>
            </a:r>
            <a:r>
              <a:rPr sz="2800" spc="-90" dirty="0">
                <a:latin typeface="Microsoft Sans Serif"/>
                <a:cs typeface="Microsoft Sans Serif"/>
              </a:rPr>
              <a:t> </a:t>
            </a:r>
            <a:r>
              <a:rPr sz="2800" spc="-220" dirty="0">
                <a:latin typeface="Microsoft Sans Serif"/>
                <a:cs typeface="Microsoft Sans Serif"/>
              </a:rPr>
              <a:t>bo'lib</a:t>
            </a:r>
            <a:r>
              <a:rPr sz="2800" spc="-60" dirty="0">
                <a:latin typeface="Microsoft Sans Serif"/>
                <a:cs typeface="Microsoft Sans Serif"/>
              </a:rPr>
              <a:t> </a:t>
            </a:r>
            <a:r>
              <a:rPr sz="2800" spc="-275" dirty="0">
                <a:latin typeface="Microsoft Sans Serif"/>
                <a:cs typeface="Microsoft Sans Serif"/>
              </a:rPr>
              <a:t>qolgan</a:t>
            </a:r>
            <a:r>
              <a:rPr sz="2800" spc="-65" dirty="0">
                <a:latin typeface="Microsoft Sans Serif"/>
                <a:cs typeface="Microsoft Sans Serif"/>
              </a:rPr>
              <a:t> </a:t>
            </a:r>
            <a:r>
              <a:rPr sz="2800" spc="-229" dirty="0">
                <a:latin typeface="Microsoft Sans Serif"/>
                <a:cs typeface="Microsoft Sans Serif"/>
              </a:rPr>
              <a:t>edi.</a:t>
            </a:r>
            <a:r>
              <a:rPr sz="2800" spc="-70" dirty="0">
                <a:latin typeface="Microsoft Sans Serif"/>
                <a:cs typeface="Microsoft Sans Serif"/>
              </a:rPr>
              <a:t> </a:t>
            </a:r>
            <a:r>
              <a:rPr sz="2800" spc="-285" dirty="0">
                <a:latin typeface="Microsoft Sans Serif"/>
                <a:cs typeface="Microsoft Sans Serif"/>
              </a:rPr>
              <a:t>Shuning</a:t>
            </a:r>
            <a:r>
              <a:rPr sz="2800" spc="-55" dirty="0">
                <a:latin typeface="Microsoft Sans Serif"/>
                <a:cs typeface="Microsoft Sans Serif"/>
              </a:rPr>
              <a:t> </a:t>
            </a:r>
            <a:r>
              <a:rPr sz="2800" spc="-305" dirty="0">
                <a:latin typeface="Microsoft Sans Serif"/>
                <a:cs typeface="Microsoft Sans Serif"/>
              </a:rPr>
              <a:t>uchun </a:t>
            </a:r>
            <a:r>
              <a:rPr sz="2800" spc="-350" dirty="0">
                <a:latin typeface="Microsoft Sans Serif"/>
                <a:cs typeface="Microsoft Sans Serif"/>
              </a:rPr>
              <a:t>ham</a:t>
            </a:r>
            <a:r>
              <a:rPr sz="2800" spc="-100" dirty="0">
                <a:latin typeface="Microsoft Sans Serif"/>
                <a:cs typeface="Microsoft Sans Serif"/>
              </a:rPr>
              <a:t> </a:t>
            </a:r>
            <a:r>
              <a:rPr sz="2800" spc="-305" dirty="0">
                <a:latin typeface="Microsoft Sans Serif"/>
                <a:cs typeface="Microsoft Sans Serif"/>
              </a:rPr>
              <a:t>1991</a:t>
            </a:r>
            <a:r>
              <a:rPr sz="2800" spc="-80" dirty="0">
                <a:latin typeface="Microsoft Sans Serif"/>
                <a:cs typeface="Microsoft Sans Serif"/>
              </a:rPr>
              <a:t> </a:t>
            </a:r>
            <a:r>
              <a:rPr sz="2800" spc="-235" dirty="0">
                <a:latin typeface="Microsoft Sans Serif"/>
                <a:cs typeface="Microsoft Sans Serif"/>
              </a:rPr>
              <a:t>yilning</a:t>
            </a:r>
            <a:r>
              <a:rPr sz="2800" spc="-60" dirty="0">
                <a:latin typeface="Microsoft Sans Serif"/>
                <a:cs typeface="Microsoft Sans Serif"/>
              </a:rPr>
              <a:t> </a:t>
            </a:r>
            <a:r>
              <a:rPr sz="2800" spc="-300" dirty="0">
                <a:latin typeface="Microsoft Sans Serif"/>
                <a:cs typeface="Microsoft Sans Serif"/>
              </a:rPr>
              <a:t>14</a:t>
            </a:r>
            <a:r>
              <a:rPr sz="2800" spc="-80" dirty="0">
                <a:latin typeface="Microsoft Sans Serif"/>
                <a:cs typeface="Microsoft Sans Serif"/>
              </a:rPr>
              <a:t> </a:t>
            </a:r>
            <a:r>
              <a:rPr sz="2800" spc="-265" dirty="0">
                <a:latin typeface="Microsoft Sans Serif"/>
                <a:cs typeface="Microsoft Sans Serif"/>
              </a:rPr>
              <a:t>sentyabrida </a:t>
            </a:r>
            <a:r>
              <a:rPr sz="2800" spc="-254" dirty="0">
                <a:latin typeface="Microsoft Sans Serif"/>
                <a:cs typeface="Microsoft Sans Serif"/>
              </a:rPr>
              <a:t>O'zbekiston</a:t>
            </a:r>
            <a:r>
              <a:rPr sz="2800" spc="-95" dirty="0">
                <a:latin typeface="Microsoft Sans Serif"/>
                <a:cs typeface="Microsoft Sans Serif"/>
              </a:rPr>
              <a:t> </a:t>
            </a:r>
            <a:r>
              <a:rPr sz="2800" spc="-254" dirty="0">
                <a:latin typeface="Microsoft Sans Serif"/>
                <a:cs typeface="Microsoft Sans Serif"/>
              </a:rPr>
              <a:t>kompartiyasining</a:t>
            </a:r>
            <a:r>
              <a:rPr sz="2800" spc="-50" dirty="0">
                <a:latin typeface="Microsoft Sans Serif"/>
                <a:cs typeface="Microsoft Sans Serif"/>
              </a:rPr>
              <a:t> </a:t>
            </a:r>
            <a:r>
              <a:rPr sz="2800" spc="-10" dirty="0">
                <a:latin typeface="Microsoft Sans Serif"/>
                <a:cs typeface="Microsoft Sans Serif"/>
              </a:rPr>
              <a:t>XXIII </a:t>
            </a:r>
            <a:r>
              <a:rPr sz="2800" spc="-235" dirty="0">
                <a:latin typeface="Microsoft Sans Serif"/>
                <a:cs typeface="Microsoft Sans Serif"/>
              </a:rPr>
              <a:t>s'ezdi</a:t>
            </a:r>
            <a:r>
              <a:rPr sz="2800" spc="-90" dirty="0">
                <a:latin typeface="Microsoft Sans Serif"/>
                <a:cs typeface="Microsoft Sans Serif"/>
              </a:rPr>
              <a:t> </a:t>
            </a:r>
            <a:r>
              <a:rPr sz="2800" spc="-220" dirty="0">
                <a:latin typeface="Microsoft Sans Serif"/>
                <a:cs typeface="Microsoft Sans Serif"/>
              </a:rPr>
              <a:t>chaqirilib,</a:t>
            </a:r>
            <a:r>
              <a:rPr sz="2800" spc="-20" dirty="0">
                <a:latin typeface="Microsoft Sans Serif"/>
                <a:cs typeface="Microsoft Sans Serif"/>
              </a:rPr>
              <a:t> </a:t>
            </a:r>
            <a:r>
              <a:rPr sz="2800" spc="-305" dirty="0">
                <a:latin typeface="Microsoft Sans Serif"/>
                <a:cs typeface="Microsoft Sans Serif"/>
              </a:rPr>
              <a:t>unda</a:t>
            </a:r>
            <a:r>
              <a:rPr sz="2800" spc="-60" dirty="0">
                <a:latin typeface="Microsoft Sans Serif"/>
                <a:cs typeface="Microsoft Sans Serif"/>
              </a:rPr>
              <a:t> </a:t>
            </a:r>
            <a:r>
              <a:rPr sz="2800" spc="-280" dirty="0">
                <a:latin typeface="Microsoft Sans Serif"/>
                <a:cs typeface="Microsoft Sans Serif"/>
              </a:rPr>
              <a:t>Respublika </a:t>
            </a:r>
            <a:r>
              <a:rPr sz="2800" spc="-240" dirty="0">
                <a:latin typeface="Microsoft Sans Serif"/>
                <a:cs typeface="Microsoft Sans Serif"/>
              </a:rPr>
              <a:t>partiya</a:t>
            </a:r>
            <a:r>
              <a:rPr sz="2800" spc="-50" dirty="0">
                <a:latin typeface="Microsoft Sans Serif"/>
                <a:cs typeface="Microsoft Sans Serif"/>
              </a:rPr>
              <a:t> </a:t>
            </a:r>
            <a:r>
              <a:rPr sz="2800" spc="-220" dirty="0">
                <a:latin typeface="Microsoft Sans Serif"/>
                <a:cs typeface="Microsoft Sans Serif"/>
              </a:rPr>
              <a:t>tashkilotini</a:t>
            </a:r>
            <a:r>
              <a:rPr sz="2800" spc="5" dirty="0">
                <a:latin typeface="Microsoft Sans Serif"/>
                <a:cs typeface="Microsoft Sans Serif"/>
              </a:rPr>
              <a:t> </a:t>
            </a:r>
            <a:r>
              <a:rPr sz="2800" spc="-245" dirty="0">
                <a:latin typeface="Microsoft Sans Serif"/>
                <a:cs typeface="Microsoft Sans Serif"/>
              </a:rPr>
              <a:t>tugatish</a:t>
            </a:r>
            <a:r>
              <a:rPr sz="2800" spc="-20" dirty="0">
                <a:latin typeface="Microsoft Sans Serif"/>
                <a:cs typeface="Microsoft Sans Serif"/>
              </a:rPr>
              <a:t> </a:t>
            </a:r>
            <a:r>
              <a:rPr sz="2800" spc="-280" dirty="0">
                <a:latin typeface="Microsoft Sans Serif"/>
                <a:cs typeface="Microsoft Sans Serif"/>
              </a:rPr>
              <a:t>masalasi </a:t>
            </a:r>
            <a:r>
              <a:rPr sz="2800" spc="-254" dirty="0">
                <a:latin typeface="Microsoft Sans Serif"/>
                <a:cs typeface="Microsoft Sans Serif"/>
              </a:rPr>
              <a:t>hal</a:t>
            </a:r>
            <a:r>
              <a:rPr sz="2800" spc="-90" dirty="0">
                <a:latin typeface="Microsoft Sans Serif"/>
                <a:cs typeface="Microsoft Sans Serif"/>
              </a:rPr>
              <a:t> </a:t>
            </a:r>
            <a:r>
              <a:rPr sz="2800" spc="-50" dirty="0">
                <a:latin typeface="Microsoft Sans Serif"/>
                <a:cs typeface="Microsoft Sans Serif"/>
              </a:rPr>
              <a:t>etildi.</a:t>
            </a:r>
            <a:endParaRPr sz="2800">
              <a:latin typeface="Microsoft Sans Serif"/>
              <a:cs typeface="Microsoft Sans Serif"/>
            </a:endParaRPr>
          </a:p>
        </p:txBody>
      </p:sp>
      <p:sp>
        <p:nvSpPr>
          <p:cNvPr id="3" name="object 3"/>
          <p:cNvSpPr txBox="1"/>
          <p:nvPr/>
        </p:nvSpPr>
        <p:spPr>
          <a:xfrm>
            <a:off x="6083917" y="1284265"/>
            <a:ext cx="5029835" cy="4293235"/>
          </a:xfrm>
          <a:prstGeom prst="rect">
            <a:avLst/>
          </a:prstGeom>
        </p:spPr>
        <p:txBody>
          <a:bodyPr vert="horz" wrap="square" lIns="0" tIns="12065" rIns="0" bIns="0" rtlCol="0">
            <a:spAutoFit/>
          </a:bodyPr>
          <a:lstStyle/>
          <a:p>
            <a:pPr marL="12700" marR="5080" algn="ctr">
              <a:lnSpc>
                <a:spcPct val="100000"/>
              </a:lnSpc>
              <a:spcBef>
                <a:spcPts val="95"/>
              </a:spcBef>
            </a:pPr>
            <a:r>
              <a:rPr sz="2800" spc="-265" dirty="0">
                <a:latin typeface="Microsoft Sans Serif"/>
                <a:cs typeface="Microsoft Sans Serif"/>
              </a:rPr>
              <a:t>Lekin</a:t>
            </a:r>
            <a:r>
              <a:rPr sz="2800" spc="-85" dirty="0">
                <a:latin typeface="Microsoft Sans Serif"/>
                <a:cs typeface="Microsoft Sans Serif"/>
              </a:rPr>
              <a:t> </a:t>
            </a:r>
            <a:r>
              <a:rPr sz="2800" spc="-300" dirty="0">
                <a:latin typeface="Microsoft Sans Serif"/>
                <a:cs typeface="Microsoft Sans Serif"/>
              </a:rPr>
              <a:t>bu</a:t>
            </a:r>
            <a:r>
              <a:rPr sz="2800" spc="-70" dirty="0">
                <a:latin typeface="Microsoft Sans Serif"/>
                <a:cs typeface="Microsoft Sans Serif"/>
              </a:rPr>
              <a:t> </a:t>
            </a:r>
            <a:r>
              <a:rPr sz="2800" spc="-250" dirty="0">
                <a:latin typeface="Microsoft Sans Serif"/>
                <a:cs typeface="Microsoft Sans Serif"/>
              </a:rPr>
              <a:t>jarayonlar</a:t>
            </a:r>
            <a:r>
              <a:rPr sz="2800" spc="-45" dirty="0">
                <a:latin typeface="Microsoft Sans Serif"/>
                <a:cs typeface="Microsoft Sans Serif"/>
              </a:rPr>
              <a:t> </a:t>
            </a:r>
            <a:r>
              <a:rPr sz="2800" spc="-350" dirty="0">
                <a:latin typeface="Microsoft Sans Serif"/>
                <a:cs typeface="Microsoft Sans Serif"/>
              </a:rPr>
              <a:t>ham</a:t>
            </a:r>
            <a:r>
              <a:rPr sz="2800" spc="-70" dirty="0">
                <a:latin typeface="Microsoft Sans Serif"/>
                <a:cs typeface="Microsoft Sans Serif"/>
              </a:rPr>
              <a:t> </a:t>
            </a:r>
            <a:r>
              <a:rPr sz="2800" spc="-195" dirty="0">
                <a:latin typeface="Microsoft Sans Serif"/>
                <a:cs typeface="Microsoft Sans Serif"/>
              </a:rPr>
              <a:t>silliq</a:t>
            </a:r>
            <a:r>
              <a:rPr sz="2800" spc="-40" dirty="0">
                <a:latin typeface="Microsoft Sans Serif"/>
                <a:cs typeface="Microsoft Sans Serif"/>
              </a:rPr>
              <a:t> </a:t>
            </a:r>
            <a:r>
              <a:rPr sz="2800" spc="-285" dirty="0">
                <a:latin typeface="Microsoft Sans Serif"/>
                <a:cs typeface="Microsoft Sans Serif"/>
              </a:rPr>
              <a:t>kechgani </a:t>
            </a:r>
            <a:r>
              <a:rPr sz="2800" spc="-229" dirty="0">
                <a:latin typeface="Microsoft Sans Serif"/>
                <a:cs typeface="Microsoft Sans Serif"/>
              </a:rPr>
              <a:t>yo'q.</a:t>
            </a:r>
            <a:r>
              <a:rPr sz="2800" spc="-100" dirty="0">
                <a:latin typeface="Microsoft Sans Serif"/>
                <a:cs typeface="Microsoft Sans Serif"/>
              </a:rPr>
              <a:t> </a:t>
            </a:r>
            <a:r>
              <a:rPr sz="2800" spc="-325" dirty="0">
                <a:latin typeface="Microsoft Sans Serif"/>
                <a:cs typeface="Microsoft Sans Serif"/>
              </a:rPr>
              <a:t>Bu</a:t>
            </a:r>
            <a:r>
              <a:rPr sz="2800" spc="-55" dirty="0">
                <a:latin typeface="Microsoft Sans Serif"/>
                <a:cs typeface="Microsoft Sans Serif"/>
              </a:rPr>
              <a:t> </a:t>
            </a:r>
            <a:r>
              <a:rPr sz="2800" spc="-270" dirty="0">
                <a:latin typeface="Microsoft Sans Serif"/>
                <a:cs typeface="Microsoft Sans Serif"/>
              </a:rPr>
              <a:t>paytda</a:t>
            </a:r>
            <a:r>
              <a:rPr sz="2800" spc="-70" dirty="0">
                <a:latin typeface="Microsoft Sans Serif"/>
                <a:cs typeface="Microsoft Sans Serif"/>
              </a:rPr>
              <a:t> </a:t>
            </a:r>
            <a:r>
              <a:rPr sz="2800" spc="-225" dirty="0">
                <a:latin typeface="Microsoft Sans Serif"/>
                <a:cs typeface="Microsoft Sans Serif"/>
              </a:rPr>
              <a:t>hali</a:t>
            </a:r>
            <a:r>
              <a:rPr sz="2800" spc="-65" dirty="0">
                <a:latin typeface="Microsoft Sans Serif"/>
                <a:cs typeface="Microsoft Sans Serif"/>
              </a:rPr>
              <a:t> </a:t>
            </a:r>
            <a:r>
              <a:rPr sz="2800" spc="-250" dirty="0">
                <a:latin typeface="Microsoft Sans Serif"/>
                <a:cs typeface="Microsoft Sans Serif"/>
              </a:rPr>
              <a:t>ko'plab</a:t>
            </a:r>
            <a:r>
              <a:rPr sz="2800" spc="-70" dirty="0">
                <a:latin typeface="Microsoft Sans Serif"/>
                <a:cs typeface="Microsoft Sans Serif"/>
              </a:rPr>
              <a:t> </a:t>
            </a:r>
            <a:r>
              <a:rPr sz="2800" spc="-130" dirty="0">
                <a:latin typeface="Microsoft Sans Serif"/>
                <a:cs typeface="Microsoft Sans Serif"/>
              </a:rPr>
              <a:t>rahbarlar, </a:t>
            </a:r>
            <a:r>
              <a:rPr sz="2800" spc="-240" dirty="0">
                <a:latin typeface="Microsoft Sans Serif"/>
                <a:cs typeface="Microsoft Sans Serif"/>
              </a:rPr>
              <a:t>partiya</a:t>
            </a:r>
            <a:r>
              <a:rPr sz="2800" spc="-35" dirty="0">
                <a:latin typeface="Microsoft Sans Serif"/>
                <a:cs typeface="Microsoft Sans Serif"/>
              </a:rPr>
              <a:t> </a:t>
            </a:r>
            <a:r>
              <a:rPr sz="2800" spc="-240" dirty="0">
                <a:latin typeface="Microsoft Sans Serif"/>
                <a:cs typeface="Microsoft Sans Serif"/>
              </a:rPr>
              <a:t>a'zolarining</a:t>
            </a:r>
            <a:r>
              <a:rPr sz="2800" dirty="0">
                <a:latin typeface="Microsoft Sans Serif"/>
                <a:cs typeface="Microsoft Sans Serif"/>
              </a:rPr>
              <a:t> </a:t>
            </a:r>
            <a:r>
              <a:rPr sz="2800" spc="-245" dirty="0">
                <a:latin typeface="Microsoft Sans Serif"/>
                <a:cs typeface="Microsoft Sans Serif"/>
              </a:rPr>
              <a:t>aksariyat</a:t>
            </a:r>
            <a:r>
              <a:rPr sz="2800" spc="-30" dirty="0">
                <a:latin typeface="Microsoft Sans Serif"/>
                <a:cs typeface="Microsoft Sans Serif"/>
              </a:rPr>
              <a:t> </a:t>
            </a:r>
            <a:r>
              <a:rPr sz="2800" spc="-285" dirty="0">
                <a:latin typeface="Microsoft Sans Serif"/>
                <a:cs typeface="Microsoft Sans Serif"/>
              </a:rPr>
              <a:t>qismida </a:t>
            </a:r>
            <a:r>
              <a:rPr sz="2800" spc="-245" dirty="0">
                <a:latin typeface="Microsoft Sans Serif"/>
                <a:cs typeface="Microsoft Sans Serif"/>
              </a:rPr>
              <a:t>eski</a:t>
            </a:r>
            <a:r>
              <a:rPr sz="2800" spc="-85" dirty="0">
                <a:latin typeface="Microsoft Sans Serif"/>
                <a:cs typeface="Microsoft Sans Serif"/>
              </a:rPr>
              <a:t> </a:t>
            </a:r>
            <a:r>
              <a:rPr sz="2800" spc="-254" dirty="0">
                <a:latin typeface="Microsoft Sans Serif"/>
                <a:cs typeface="Microsoft Sans Serif"/>
              </a:rPr>
              <a:t>jamiyatning</a:t>
            </a:r>
            <a:r>
              <a:rPr sz="2800" spc="-30" dirty="0">
                <a:latin typeface="Microsoft Sans Serif"/>
                <a:cs typeface="Microsoft Sans Serif"/>
              </a:rPr>
              <a:t> </a:t>
            </a:r>
            <a:r>
              <a:rPr sz="2800" spc="-240" dirty="0">
                <a:latin typeface="Microsoft Sans Serif"/>
                <a:cs typeface="Microsoft Sans Serif"/>
              </a:rPr>
              <a:t>kuchli</a:t>
            </a:r>
            <a:r>
              <a:rPr sz="2800" spc="-70" dirty="0">
                <a:latin typeface="Microsoft Sans Serif"/>
                <a:cs typeface="Microsoft Sans Serif"/>
              </a:rPr>
              <a:t> </a:t>
            </a:r>
            <a:r>
              <a:rPr sz="2800" spc="-185" dirty="0">
                <a:latin typeface="Microsoft Sans Serif"/>
                <a:cs typeface="Microsoft Sans Serif"/>
              </a:rPr>
              <a:t>ta'siri</a:t>
            </a:r>
            <a:r>
              <a:rPr sz="2800" spc="-70" dirty="0">
                <a:latin typeface="Microsoft Sans Serif"/>
                <a:cs typeface="Microsoft Sans Serif"/>
              </a:rPr>
              <a:t> </a:t>
            </a:r>
            <a:r>
              <a:rPr sz="2800" spc="-55" dirty="0">
                <a:latin typeface="Microsoft Sans Serif"/>
                <a:cs typeface="Microsoft Sans Serif"/>
              </a:rPr>
              <a:t>sezilib </a:t>
            </a:r>
            <a:r>
              <a:rPr sz="2800" spc="-285" dirty="0">
                <a:latin typeface="Microsoft Sans Serif"/>
                <a:cs typeface="Microsoft Sans Serif"/>
              </a:rPr>
              <a:t>turmoqda</a:t>
            </a:r>
            <a:r>
              <a:rPr sz="2800" spc="-85" dirty="0">
                <a:latin typeface="Microsoft Sans Serif"/>
                <a:cs typeface="Microsoft Sans Serif"/>
              </a:rPr>
              <a:t> </a:t>
            </a:r>
            <a:r>
              <a:rPr sz="2800" spc="-229" dirty="0">
                <a:latin typeface="Microsoft Sans Serif"/>
                <a:cs typeface="Microsoft Sans Serif"/>
              </a:rPr>
              <a:t>edi.</a:t>
            </a:r>
            <a:r>
              <a:rPr sz="2800" spc="-60" dirty="0">
                <a:latin typeface="Microsoft Sans Serif"/>
                <a:cs typeface="Microsoft Sans Serif"/>
              </a:rPr>
              <a:t> </a:t>
            </a:r>
            <a:r>
              <a:rPr sz="2800" spc="-254" dirty="0">
                <a:latin typeface="Microsoft Sans Serif"/>
                <a:cs typeface="Microsoft Sans Serif"/>
              </a:rPr>
              <a:t>Ular</a:t>
            </a:r>
            <a:r>
              <a:rPr sz="2800" spc="-70" dirty="0">
                <a:latin typeface="Microsoft Sans Serif"/>
                <a:cs typeface="Microsoft Sans Serif"/>
              </a:rPr>
              <a:t> </a:t>
            </a:r>
            <a:r>
              <a:rPr sz="2800" spc="-225" dirty="0">
                <a:latin typeface="Microsoft Sans Serif"/>
                <a:cs typeface="Microsoft Sans Serif"/>
              </a:rPr>
              <a:t>milliy</a:t>
            </a:r>
            <a:r>
              <a:rPr sz="2800" spc="-35" dirty="0">
                <a:latin typeface="Microsoft Sans Serif"/>
                <a:cs typeface="Microsoft Sans Serif"/>
              </a:rPr>
              <a:t> </a:t>
            </a:r>
            <a:r>
              <a:rPr sz="2800" spc="-130" dirty="0">
                <a:latin typeface="Microsoft Sans Serif"/>
                <a:cs typeface="Microsoft Sans Serif"/>
              </a:rPr>
              <a:t>mustaqillik </a:t>
            </a:r>
            <a:r>
              <a:rPr sz="2800" spc="-240" dirty="0">
                <a:latin typeface="Microsoft Sans Serif"/>
                <a:cs typeface="Microsoft Sans Serif"/>
              </a:rPr>
              <a:t>g'oyasini</a:t>
            </a:r>
            <a:r>
              <a:rPr sz="2800" spc="-75" dirty="0">
                <a:latin typeface="Microsoft Sans Serif"/>
                <a:cs typeface="Microsoft Sans Serif"/>
              </a:rPr>
              <a:t> </a:t>
            </a:r>
            <a:r>
              <a:rPr sz="2800" spc="-280" dirty="0">
                <a:latin typeface="Microsoft Sans Serif"/>
                <a:cs typeface="Microsoft Sans Serif"/>
              </a:rPr>
              <a:t>anglashga</a:t>
            </a:r>
            <a:r>
              <a:rPr sz="2800" spc="-60" dirty="0">
                <a:latin typeface="Microsoft Sans Serif"/>
                <a:cs typeface="Microsoft Sans Serif"/>
              </a:rPr>
              <a:t> </a:t>
            </a:r>
            <a:r>
              <a:rPr sz="2800" spc="-254" dirty="0">
                <a:latin typeface="Microsoft Sans Serif"/>
                <a:cs typeface="Microsoft Sans Serif"/>
              </a:rPr>
              <a:t>yetilmagan,</a:t>
            </a:r>
            <a:r>
              <a:rPr sz="2800" spc="-40" dirty="0">
                <a:latin typeface="Microsoft Sans Serif"/>
                <a:cs typeface="Microsoft Sans Serif"/>
              </a:rPr>
              <a:t> </a:t>
            </a:r>
            <a:r>
              <a:rPr sz="2800" spc="-275" dirty="0">
                <a:latin typeface="Microsoft Sans Serif"/>
                <a:cs typeface="Microsoft Sans Serif"/>
              </a:rPr>
              <a:t>yangi </a:t>
            </a:r>
            <a:r>
              <a:rPr sz="2800" spc="-265" dirty="0">
                <a:latin typeface="Microsoft Sans Serif"/>
                <a:cs typeface="Microsoft Sans Serif"/>
              </a:rPr>
              <a:t>demokratik</a:t>
            </a:r>
            <a:r>
              <a:rPr sz="2800" spc="-65" dirty="0">
                <a:latin typeface="Microsoft Sans Serif"/>
                <a:cs typeface="Microsoft Sans Serif"/>
              </a:rPr>
              <a:t> </a:t>
            </a:r>
            <a:r>
              <a:rPr sz="2800" spc="-254" dirty="0">
                <a:latin typeface="Microsoft Sans Serif"/>
                <a:cs typeface="Microsoft Sans Serif"/>
              </a:rPr>
              <a:t>jamiyat</a:t>
            </a:r>
            <a:r>
              <a:rPr sz="2800" spc="-60" dirty="0">
                <a:latin typeface="Microsoft Sans Serif"/>
                <a:cs typeface="Microsoft Sans Serif"/>
              </a:rPr>
              <a:t> </a:t>
            </a:r>
            <a:r>
              <a:rPr sz="2800" spc="-245" dirty="0">
                <a:latin typeface="Microsoft Sans Serif"/>
                <a:cs typeface="Microsoft Sans Serif"/>
              </a:rPr>
              <a:t>qurishni</a:t>
            </a:r>
            <a:r>
              <a:rPr sz="2800" spc="-65" dirty="0">
                <a:latin typeface="Microsoft Sans Serif"/>
                <a:cs typeface="Microsoft Sans Serif"/>
              </a:rPr>
              <a:t> </a:t>
            </a:r>
            <a:r>
              <a:rPr sz="2800" spc="-290" dirty="0">
                <a:latin typeface="Microsoft Sans Serif"/>
                <a:cs typeface="Microsoft Sans Serif"/>
              </a:rPr>
              <a:t>esa</a:t>
            </a:r>
            <a:r>
              <a:rPr sz="2800" spc="-90" dirty="0">
                <a:latin typeface="Microsoft Sans Serif"/>
                <a:cs typeface="Microsoft Sans Serif"/>
              </a:rPr>
              <a:t> </a:t>
            </a:r>
            <a:r>
              <a:rPr sz="2800" spc="-25" dirty="0">
                <a:latin typeface="Microsoft Sans Serif"/>
                <a:cs typeface="Microsoft Sans Serif"/>
              </a:rPr>
              <a:t>o'z </a:t>
            </a:r>
            <a:r>
              <a:rPr sz="2800" spc="-250" dirty="0">
                <a:latin typeface="Microsoft Sans Serif"/>
                <a:cs typeface="Microsoft Sans Serif"/>
              </a:rPr>
              <a:t>tasavvurlarida</a:t>
            </a:r>
            <a:r>
              <a:rPr sz="2800" spc="-25" dirty="0">
                <a:latin typeface="Microsoft Sans Serif"/>
                <a:cs typeface="Microsoft Sans Serif"/>
              </a:rPr>
              <a:t> </a:t>
            </a:r>
            <a:r>
              <a:rPr sz="2800" spc="-185" dirty="0">
                <a:latin typeface="Microsoft Sans Serif"/>
                <a:cs typeface="Microsoft Sans Serif"/>
              </a:rPr>
              <a:t>―kapitalizmga</a:t>
            </a:r>
            <a:r>
              <a:rPr sz="2800" spc="15" dirty="0">
                <a:latin typeface="Microsoft Sans Serif"/>
                <a:cs typeface="Microsoft Sans Serif"/>
              </a:rPr>
              <a:t> </a:t>
            </a:r>
            <a:r>
              <a:rPr sz="2800" spc="-185" dirty="0">
                <a:latin typeface="Microsoft Sans Serif"/>
                <a:cs typeface="Microsoft Sans Serif"/>
              </a:rPr>
              <a:t>-</a:t>
            </a:r>
            <a:r>
              <a:rPr sz="2800" spc="-25" dirty="0">
                <a:latin typeface="Microsoft Sans Serif"/>
                <a:cs typeface="Microsoft Sans Serif"/>
              </a:rPr>
              <a:t> </a:t>
            </a:r>
            <a:r>
              <a:rPr sz="2800" spc="-330" dirty="0">
                <a:latin typeface="Microsoft Sans Serif"/>
                <a:cs typeface="Microsoft Sans Serif"/>
              </a:rPr>
              <a:t>eng </a:t>
            </a:r>
            <a:r>
              <a:rPr sz="2800" spc="-325" dirty="0">
                <a:latin typeface="Microsoft Sans Serif"/>
                <a:cs typeface="Microsoft Sans Serif"/>
              </a:rPr>
              <a:t>yomon</a:t>
            </a:r>
            <a:r>
              <a:rPr sz="2800" spc="-85" dirty="0">
                <a:latin typeface="Microsoft Sans Serif"/>
                <a:cs typeface="Microsoft Sans Serif"/>
              </a:rPr>
              <a:t> </a:t>
            </a:r>
            <a:r>
              <a:rPr sz="2800" spc="-295" dirty="0">
                <a:latin typeface="Microsoft Sans Serif"/>
                <a:cs typeface="Microsoft Sans Serif"/>
              </a:rPr>
              <a:t>tuzumga</a:t>
            </a:r>
            <a:r>
              <a:rPr sz="2800" spc="-60" dirty="0">
                <a:latin typeface="Microsoft Sans Serif"/>
                <a:cs typeface="Microsoft Sans Serif"/>
              </a:rPr>
              <a:t> </a:t>
            </a:r>
            <a:r>
              <a:rPr sz="2800" spc="-240" dirty="0">
                <a:latin typeface="Microsoft Sans Serif"/>
                <a:cs typeface="Microsoft Sans Serif"/>
              </a:rPr>
              <a:t>qaytish,</a:t>
            </a:r>
            <a:r>
              <a:rPr sz="2800" spc="-75" dirty="0">
                <a:latin typeface="Microsoft Sans Serif"/>
                <a:cs typeface="Microsoft Sans Serif"/>
              </a:rPr>
              <a:t> </a:t>
            </a:r>
            <a:r>
              <a:rPr sz="2800" spc="-305" dirty="0">
                <a:latin typeface="Microsoft Sans Serif"/>
                <a:cs typeface="Microsoft Sans Serif"/>
              </a:rPr>
              <a:t>deb</a:t>
            </a:r>
            <a:r>
              <a:rPr sz="2800" spc="-70" dirty="0">
                <a:latin typeface="Microsoft Sans Serif"/>
                <a:cs typeface="Microsoft Sans Serif"/>
              </a:rPr>
              <a:t> </a:t>
            </a:r>
            <a:r>
              <a:rPr sz="2800" spc="-275" dirty="0">
                <a:latin typeface="Microsoft Sans Serif"/>
                <a:cs typeface="Microsoft Sans Serif"/>
              </a:rPr>
              <a:t>tushunar </a:t>
            </a:r>
            <a:r>
              <a:rPr sz="2800" spc="-280" dirty="0">
                <a:latin typeface="Microsoft Sans Serif"/>
                <a:cs typeface="Microsoft Sans Serif"/>
              </a:rPr>
              <a:t>va</a:t>
            </a:r>
            <a:r>
              <a:rPr sz="2800" spc="-100" dirty="0">
                <a:latin typeface="Microsoft Sans Serif"/>
                <a:cs typeface="Microsoft Sans Serif"/>
              </a:rPr>
              <a:t> </a:t>
            </a:r>
            <a:r>
              <a:rPr sz="2800" spc="-229" dirty="0">
                <a:latin typeface="Microsoft Sans Serif"/>
                <a:cs typeface="Microsoft Sans Serif"/>
              </a:rPr>
              <a:t>talqin</a:t>
            </a:r>
            <a:r>
              <a:rPr sz="2800" spc="-40" dirty="0">
                <a:latin typeface="Microsoft Sans Serif"/>
                <a:cs typeface="Microsoft Sans Serif"/>
              </a:rPr>
              <a:t> </a:t>
            </a:r>
            <a:r>
              <a:rPr sz="2800" spc="-240" dirty="0">
                <a:latin typeface="Microsoft Sans Serif"/>
                <a:cs typeface="Microsoft Sans Serif"/>
              </a:rPr>
              <a:t>etar</a:t>
            </a:r>
            <a:r>
              <a:rPr sz="2800" spc="-75" dirty="0">
                <a:latin typeface="Microsoft Sans Serif"/>
                <a:cs typeface="Microsoft Sans Serif"/>
              </a:rPr>
              <a:t> </a:t>
            </a:r>
            <a:r>
              <a:rPr sz="2800" spc="-85" dirty="0">
                <a:latin typeface="Microsoft Sans Serif"/>
                <a:cs typeface="Microsoft Sans Serif"/>
              </a:rPr>
              <a:t>edilar.</a:t>
            </a:r>
            <a:endParaRPr sz="2800">
              <a:latin typeface="Microsoft Sans Serif"/>
              <a:cs typeface="Microsoft Sans Serif"/>
            </a:endParaRPr>
          </a:p>
        </p:txBody>
      </p:sp>
      <p:pic>
        <p:nvPicPr>
          <p:cNvPr id="4" name="object 4"/>
          <p:cNvPicPr/>
          <p:nvPr/>
        </p:nvPicPr>
        <p:blipFill>
          <a:blip r:embed="rId2" cstate="print"/>
          <a:stretch>
            <a:fillRect/>
          </a:stretch>
        </p:blipFill>
        <p:spPr>
          <a:xfrm>
            <a:off x="2453411" y="78461"/>
            <a:ext cx="6857987" cy="1133953"/>
          </a:xfrm>
          <a:prstGeom prst="rect">
            <a:avLst/>
          </a:prstGeom>
        </p:spPr>
      </p:pic>
    </p:spTree>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33633" y="861165"/>
            <a:ext cx="6240780" cy="4597400"/>
          </a:xfrm>
          <a:prstGeom prst="rect">
            <a:avLst/>
          </a:prstGeom>
        </p:spPr>
        <p:txBody>
          <a:bodyPr vert="horz" wrap="square" lIns="0" tIns="12700" rIns="0" bIns="0" rtlCol="0">
            <a:spAutoFit/>
          </a:bodyPr>
          <a:lstStyle/>
          <a:p>
            <a:pPr marL="12700" marR="5080" indent="1270" algn="ctr">
              <a:lnSpc>
                <a:spcPct val="100000"/>
              </a:lnSpc>
              <a:spcBef>
                <a:spcPts val="100"/>
              </a:spcBef>
            </a:pPr>
            <a:r>
              <a:rPr sz="3000" spc="-260" dirty="0">
                <a:latin typeface="Microsoft Sans Serif"/>
                <a:cs typeface="Microsoft Sans Serif"/>
              </a:rPr>
              <a:t>O'zbekiston</a:t>
            </a:r>
            <a:r>
              <a:rPr sz="3000" spc="-140" dirty="0">
                <a:latin typeface="Microsoft Sans Serif"/>
                <a:cs typeface="Microsoft Sans Serif"/>
              </a:rPr>
              <a:t> </a:t>
            </a:r>
            <a:r>
              <a:rPr sz="3000" spc="-229" dirty="0">
                <a:latin typeface="Microsoft Sans Serif"/>
                <a:cs typeface="Microsoft Sans Serif"/>
              </a:rPr>
              <a:t>hali</a:t>
            </a:r>
            <a:r>
              <a:rPr sz="3000" spc="-85" dirty="0">
                <a:latin typeface="Microsoft Sans Serif"/>
                <a:cs typeface="Microsoft Sans Serif"/>
              </a:rPr>
              <a:t> </a:t>
            </a:r>
            <a:r>
              <a:rPr sz="3000" spc="-200" dirty="0">
                <a:latin typeface="Microsoft Sans Serif"/>
                <a:cs typeface="Microsoft Sans Serif"/>
              </a:rPr>
              <a:t>ittifoq</a:t>
            </a:r>
            <a:r>
              <a:rPr sz="3000" spc="-85" dirty="0">
                <a:latin typeface="Microsoft Sans Serif"/>
                <a:cs typeface="Microsoft Sans Serif"/>
              </a:rPr>
              <a:t> </a:t>
            </a:r>
            <a:r>
              <a:rPr sz="3000" spc="-235" dirty="0">
                <a:latin typeface="Microsoft Sans Serif"/>
                <a:cs typeface="Microsoft Sans Serif"/>
              </a:rPr>
              <a:t>tarkibida</a:t>
            </a:r>
            <a:r>
              <a:rPr sz="3000" spc="-110" dirty="0">
                <a:latin typeface="Microsoft Sans Serif"/>
                <a:cs typeface="Microsoft Sans Serif"/>
              </a:rPr>
              <a:t> </a:t>
            </a:r>
            <a:r>
              <a:rPr sz="3000" spc="-240" dirty="0">
                <a:latin typeface="Microsoft Sans Serif"/>
                <a:cs typeface="Microsoft Sans Serif"/>
              </a:rPr>
              <a:t>bo'la</a:t>
            </a:r>
            <a:r>
              <a:rPr sz="3000" spc="-95" dirty="0">
                <a:latin typeface="Microsoft Sans Serif"/>
                <a:cs typeface="Microsoft Sans Serif"/>
              </a:rPr>
              <a:t> </a:t>
            </a:r>
            <a:r>
              <a:rPr sz="3000" spc="-25" dirty="0">
                <a:latin typeface="Microsoft Sans Serif"/>
                <a:cs typeface="Microsoft Sans Serif"/>
              </a:rPr>
              <a:t>turib, </a:t>
            </a:r>
            <a:r>
              <a:rPr sz="3000" spc="-295" dirty="0">
                <a:latin typeface="Microsoft Sans Serif"/>
                <a:cs typeface="Microsoft Sans Serif"/>
              </a:rPr>
              <a:t>boshqa</a:t>
            </a:r>
            <a:r>
              <a:rPr sz="3000" spc="-125" dirty="0">
                <a:latin typeface="Microsoft Sans Serif"/>
                <a:cs typeface="Microsoft Sans Serif"/>
              </a:rPr>
              <a:t> </a:t>
            </a:r>
            <a:r>
              <a:rPr sz="3000" spc="-260" dirty="0">
                <a:latin typeface="Microsoft Sans Serif"/>
                <a:cs typeface="Microsoft Sans Serif"/>
              </a:rPr>
              <a:t>Respublikalar</a:t>
            </a:r>
            <a:r>
              <a:rPr sz="3000" spc="-110" dirty="0">
                <a:latin typeface="Microsoft Sans Serif"/>
                <a:cs typeface="Microsoft Sans Serif"/>
              </a:rPr>
              <a:t> </a:t>
            </a:r>
            <a:r>
              <a:rPr sz="3000" spc="-245" dirty="0">
                <a:latin typeface="Microsoft Sans Serif"/>
                <a:cs typeface="Microsoft Sans Serif"/>
              </a:rPr>
              <a:t>rahbarlari</a:t>
            </a:r>
            <a:r>
              <a:rPr sz="3000" spc="-60" dirty="0">
                <a:latin typeface="Microsoft Sans Serif"/>
                <a:cs typeface="Microsoft Sans Serif"/>
              </a:rPr>
              <a:t> </a:t>
            </a:r>
            <a:r>
              <a:rPr sz="3000" spc="-25" dirty="0">
                <a:latin typeface="Microsoft Sans Serif"/>
                <a:cs typeface="Microsoft Sans Serif"/>
              </a:rPr>
              <a:t>o'z </a:t>
            </a:r>
            <a:r>
              <a:rPr sz="3000" spc="-260" dirty="0">
                <a:latin typeface="Microsoft Sans Serif"/>
                <a:cs typeface="Microsoft Sans Serif"/>
              </a:rPr>
              <a:t>mamlakatlarini</a:t>
            </a:r>
            <a:r>
              <a:rPr sz="3000" spc="-114" dirty="0">
                <a:latin typeface="Microsoft Sans Serif"/>
                <a:cs typeface="Microsoft Sans Serif"/>
              </a:rPr>
              <a:t> </a:t>
            </a:r>
            <a:r>
              <a:rPr sz="3000" spc="-250" dirty="0">
                <a:latin typeface="Microsoft Sans Serif"/>
                <a:cs typeface="Microsoft Sans Serif"/>
              </a:rPr>
              <a:t>konfederativ</a:t>
            </a:r>
            <a:r>
              <a:rPr sz="3000" spc="-105" dirty="0">
                <a:latin typeface="Microsoft Sans Serif"/>
                <a:cs typeface="Microsoft Sans Serif"/>
              </a:rPr>
              <a:t> </a:t>
            </a:r>
            <a:r>
              <a:rPr sz="3000" spc="-225" dirty="0">
                <a:latin typeface="Microsoft Sans Serif"/>
                <a:cs typeface="Microsoft Sans Serif"/>
              </a:rPr>
              <a:t>ittifoqqa</a:t>
            </a:r>
            <a:r>
              <a:rPr sz="3000" spc="-80" dirty="0">
                <a:latin typeface="Microsoft Sans Serif"/>
                <a:cs typeface="Microsoft Sans Serif"/>
              </a:rPr>
              <a:t> </a:t>
            </a:r>
            <a:r>
              <a:rPr sz="3000" spc="-215" dirty="0">
                <a:latin typeface="Microsoft Sans Serif"/>
                <a:cs typeface="Microsoft Sans Serif"/>
              </a:rPr>
              <a:t>kirishiga </a:t>
            </a:r>
            <a:r>
              <a:rPr sz="3000" spc="-245" dirty="0">
                <a:latin typeface="Microsoft Sans Serif"/>
                <a:cs typeface="Microsoft Sans Serif"/>
              </a:rPr>
              <a:t>ko'z</a:t>
            </a:r>
            <a:r>
              <a:rPr sz="3000" spc="-105" dirty="0">
                <a:latin typeface="Microsoft Sans Serif"/>
                <a:cs typeface="Microsoft Sans Serif"/>
              </a:rPr>
              <a:t> </a:t>
            </a:r>
            <a:r>
              <a:rPr sz="3000" spc="-220" dirty="0">
                <a:latin typeface="Microsoft Sans Serif"/>
                <a:cs typeface="Microsoft Sans Serif"/>
              </a:rPr>
              <a:t>tutib</a:t>
            </a:r>
            <a:r>
              <a:rPr sz="3000" spc="-90" dirty="0">
                <a:latin typeface="Microsoft Sans Serif"/>
                <a:cs typeface="Microsoft Sans Serif"/>
              </a:rPr>
              <a:t> </a:t>
            </a:r>
            <a:r>
              <a:rPr sz="3000" spc="-260" dirty="0">
                <a:latin typeface="Microsoft Sans Serif"/>
                <a:cs typeface="Microsoft Sans Serif"/>
              </a:rPr>
              <a:t>turgan</a:t>
            </a:r>
            <a:r>
              <a:rPr sz="3000" spc="-80" dirty="0">
                <a:latin typeface="Microsoft Sans Serif"/>
                <a:cs typeface="Microsoft Sans Serif"/>
              </a:rPr>
              <a:t> </a:t>
            </a:r>
            <a:r>
              <a:rPr sz="3000" spc="-215" dirty="0">
                <a:latin typeface="Microsoft Sans Serif"/>
                <a:cs typeface="Microsoft Sans Serif"/>
              </a:rPr>
              <a:t>bir</a:t>
            </a:r>
            <a:r>
              <a:rPr sz="3000" spc="-85" dirty="0">
                <a:latin typeface="Microsoft Sans Serif"/>
                <a:cs typeface="Microsoft Sans Serif"/>
              </a:rPr>
              <a:t> </a:t>
            </a:r>
            <a:r>
              <a:rPr sz="3000" spc="-275" dirty="0">
                <a:latin typeface="Microsoft Sans Serif"/>
                <a:cs typeface="Microsoft Sans Serif"/>
              </a:rPr>
              <a:t>paytda</a:t>
            </a:r>
            <a:r>
              <a:rPr sz="3000" spc="-105" dirty="0">
                <a:latin typeface="Microsoft Sans Serif"/>
                <a:cs typeface="Microsoft Sans Serif"/>
              </a:rPr>
              <a:t> </a:t>
            </a:r>
            <a:r>
              <a:rPr sz="3000" spc="-240" dirty="0">
                <a:latin typeface="Microsoft Sans Serif"/>
                <a:cs typeface="Microsoft Sans Serif"/>
              </a:rPr>
              <a:t>Birinchi</a:t>
            </a:r>
            <a:r>
              <a:rPr sz="3000" spc="-100" dirty="0">
                <a:latin typeface="Microsoft Sans Serif"/>
                <a:cs typeface="Microsoft Sans Serif"/>
              </a:rPr>
              <a:t> </a:t>
            </a:r>
            <a:r>
              <a:rPr sz="3000" spc="-270" dirty="0">
                <a:latin typeface="Microsoft Sans Serif"/>
                <a:cs typeface="Microsoft Sans Serif"/>
              </a:rPr>
              <a:t>Prezident </a:t>
            </a:r>
            <a:r>
              <a:rPr sz="3000" spc="-265" dirty="0">
                <a:latin typeface="Microsoft Sans Serif"/>
                <a:cs typeface="Microsoft Sans Serif"/>
              </a:rPr>
              <a:t>I.A.Karimov</a:t>
            </a:r>
            <a:r>
              <a:rPr sz="3000" spc="-120" dirty="0">
                <a:latin typeface="Microsoft Sans Serif"/>
                <a:cs typeface="Microsoft Sans Serif"/>
              </a:rPr>
              <a:t> </a:t>
            </a:r>
            <a:r>
              <a:rPr sz="3000" spc="-300" dirty="0">
                <a:latin typeface="Microsoft Sans Serif"/>
                <a:cs typeface="Microsoft Sans Serif"/>
              </a:rPr>
              <a:t>1991</a:t>
            </a:r>
            <a:r>
              <a:rPr sz="3000" spc="-125" dirty="0">
                <a:latin typeface="Microsoft Sans Serif"/>
                <a:cs typeface="Microsoft Sans Serif"/>
              </a:rPr>
              <a:t> </a:t>
            </a:r>
            <a:r>
              <a:rPr sz="3000" spc="-190" dirty="0">
                <a:latin typeface="Microsoft Sans Serif"/>
                <a:cs typeface="Microsoft Sans Serif"/>
              </a:rPr>
              <a:t>yil</a:t>
            </a:r>
            <a:r>
              <a:rPr sz="3000" spc="-105" dirty="0">
                <a:latin typeface="Microsoft Sans Serif"/>
                <a:cs typeface="Microsoft Sans Serif"/>
              </a:rPr>
              <a:t> </a:t>
            </a:r>
            <a:r>
              <a:rPr sz="3000" spc="-300" dirty="0">
                <a:latin typeface="Microsoft Sans Serif"/>
                <a:cs typeface="Microsoft Sans Serif"/>
              </a:rPr>
              <a:t>31</a:t>
            </a:r>
            <a:r>
              <a:rPr sz="3000" spc="-100" dirty="0">
                <a:latin typeface="Microsoft Sans Serif"/>
                <a:cs typeface="Microsoft Sans Serif"/>
              </a:rPr>
              <a:t> </a:t>
            </a:r>
            <a:r>
              <a:rPr sz="3000" spc="-275" dirty="0">
                <a:latin typeface="Microsoft Sans Serif"/>
                <a:cs typeface="Microsoft Sans Serif"/>
              </a:rPr>
              <a:t>avgustda</a:t>
            </a:r>
            <a:r>
              <a:rPr sz="3000" spc="-145" dirty="0">
                <a:latin typeface="Microsoft Sans Serif"/>
                <a:cs typeface="Microsoft Sans Serif"/>
              </a:rPr>
              <a:t> </a:t>
            </a:r>
            <a:r>
              <a:rPr sz="3000" spc="-20" dirty="0">
                <a:latin typeface="Microsoft Sans Serif"/>
                <a:cs typeface="Microsoft Sans Serif"/>
              </a:rPr>
              <a:t>Oliy </a:t>
            </a:r>
            <a:r>
              <a:rPr sz="3000" spc="-295" dirty="0">
                <a:latin typeface="Microsoft Sans Serif"/>
                <a:cs typeface="Microsoft Sans Serif"/>
              </a:rPr>
              <a:t>kengash</a:t>
            </a:r>
            <a:r>
              <a:rPr sz="3000" spc="-125" dirty="0">
                <a:latin typeface="Microsoft Sans Serif"/>
                <a:cs typeface="Microsoft Sans Serif"/>
              </a:rPr>
              <a:t> </a:t>
            </a:r>
            <a:r>
              <a:rPr sz="3000" spc="-254" dirty="0">
                <a:latin typeface="Microsoft Sans Serif"/>
                <a:cs typeface="Microsoft Sans Serif"/>
              </a:rPr>
              <a:t>sessiyasi</a:t>
            </a:r>
            <a:r>
              <a:rPr sz="3000" spc="-70" dirty="0">
                <a:latin typeface="Microsoft Sans Serif"/>
                <a:cs typeface="Microsoft Sans Serif"/>
              </a:rPr>
              <a:t> </a:t>
            </a:r>
            <a:r>
              <a:rPr sz="3000" spc="-280" dirty="0">
                <a:latin typeface="Microsoft Sans Serif"/>
                <a:cs typeface="Microsoft Sans Serif"/>
              </a:rPr>
              <a:t>minbaridan</a:t>
            </a:r>
            <a:r>
              <a:rPr sz="3000" spc="-130" dirty="0">
                <a:latin typeface="Microsoft Sans Serif"/>
                <a:cs typeface="Microsoft Sans Serif"/>
              </a:rPr>
              <a:t> </a:t>
            </a:r>
            <a:r>
              <a:rPr sz="3000" spc="-270" dirty="0">
                <a:latin typeface="Microsoft Sans Serif"/>
                <a:cs typeface="Microsoft Sans Serif"/>
              </a:rPr>
              <a:t>O'zbekiston </a:t>
            </a:r>
            <a:r>
              <a:rPr sz="3000" spc="-265" dirty="0">
                <a:latin typeface="Microsoft Sans Serif"/>
                <a:cs typeface="Microsoft Sans Serif"/>
              </a:rPr>
              <a:t>Respublikasining</a:t>
            </a:r>
            <a:r>
              <a:rPr sz="3000" spc="-125" dirty="0">
                <a:latin typeface="Microsoft Sans Serif"/>
                <a:cs typeface="Microsoft Sans Serif"/>
              </a:rPr>
              <a:t> </a:t>
            </a:r>
            <a:r>
              <a:rPr sz="3000" spc="-250" dirty="0">
                <a:latin typeface="Microsoft Sans Serif"/>
                <a:cs typeface="Microsoft Sans Serif"/>
              </a:rPr>
              <a:t>davlat</a:t>
            </a:r>
            <a:r>
              <a:rPr sz="3000" spc="-90" dirty="0">
                <a:latin typeface="Microsoft Sans Serif"/>
                <a:cs typeface="Microsoft Sans Serif"/>
              </a:rPr>
              <a:t> </a:t>
            </a:r>
            <a:r>
              <a:rPr sz="3000" spc="-235" dirty="0">
                <a:latin typeface="Microsoft Sans Serif"/>
                <a:cs typeface="Microsoft Sans Serif"/>
              </a:rPr>
              <a:t>mustaqilligini</a:t>
            </a:r>
            <a:r>
              <a:rPr sz="3000" spc="-110" dirty="0">
                <a:latin typeface="Microsoft Sans Serif"/>
                <a:cs typeface="Microsoft Sans Serif"/>
              </a:rPr>
              <a:t> </a:t>
            </a:r>
            <a:r>
              <a:rPr sz="3000" spc="-10" dirty="0">
                <a:latin typeface="Microsoft Sans Serif"/>
                <a:cs typeface="Microsoft Sans Serif"/>
              </a:rPr>
              <a:t>e'lon </a:t>
            </a:r>
            <a:r>
              <a:rPr sz="3000" spc="-204" dirty="0">
                <a:latin typeface="Microsoft Sans Serif"/>
                <a:cs typeface="Microsoft Sans Serif"/>
              </a:rPr>
              <a:t>qildi.</a:t>
            </a:r>
            <a:r>
              <a:rPr sz="3000" spc="-120" dirty="0">
                <a:latin typeface="Microsoft Sans Serif"/>
                <a:cs typeface="Microsoft Sans Serif"/>
              </a:rPr>
              <a:t> </a:t>
            </a:r>
            <a:r>
              <a:rPr sz="3000" spc="-320" dirty="0">
                <a:latin typeface="Microsoft Sans Serif"/>
                <a:cs typeface="Microsoft Sans Serif"/>
              </a:rPr>
              <a:t>Shu</a:t>
            </a:r>
            <a:r>
              <a:rPr sz="3000" spc="-105" dirty="0">
                <a:latin typeface="Microsoft Sans Serif"/>
                <a:cs typeface="Microsoft Sans Serif"/>
              </a:rPr>
              <a:t> </a:t>
            </a:r>
            <a:r>
              <a:rPr sz="3000" spc="-254" dirty="0">
                <a:latin typeface="Microsoft Sans Serif"/>
                <a:cs typeface="Microsoft Sans Serif"/>
              </a:rPr>
              <a:t>kuni</a:t>
            </a:r>
            <a:r>
              <a:rPr sz="3000" spc="-114" dirty="0">
                <a:latin typeface="Microsoft Sans Serif"/>
                <a:cs typeface="Microsoft Sans Serif"/>
              </a:rPr>
              <a:t> </a:t>
            </a:r>
            <a:r>
              <a:rPr sz="3000" spc="-254" dirty="0">
                <a:latin typeface="Microsoft Sans Serif"/>
                <a:cs typeface="Microsoft Sans Serif"/>
              </a:rPr>
              <a:t>Oliy</a:t>
            </a:r>
            <a:r>
              <a:rPr sz="3000" spc="-100" dirty="0">
                <a:latin typeface="Microsoft Sans Serif"/>
                <a:cs typeface="Microsoft Sans Serif"/>
              </a:rPr>
              <a:t> </a:t>
            </a:r>
            <a:r>
              <a:rPr sz="3000" spc="-290" dirty="0">
                <a:latin typeface="Microsoft Sans Serif"/>
                <a:cs typeface="Microsoft Sans Serif"/>
              </a:rPr>
              <a:t>kengash</a:t>
            </a:r>
            <a:r>
              <a:rPr sz="3000" spc="-145" dirty="0">
                <a:latin typeface="Microsoft Sans Serif"/>
                <a:cs typeface="Microsoft Sans Serif"/>
              </a:rPr>
              <a:t> </a:t>
            </a:r>
            <a:r>
              <a:rPr sz="3000" spc="-265" dirty="0">
                <a:latin typeface="Microsoft Sans Serif"/>
                <a:cs typeface="Microsoft Sans Serif"/>
              </a:rPr>
              <a:t>"O'zbekiston Respublikasining</a:t>
            </a:r>
            <a:r>
              <a:rPr sz="3000" spc="-125" dirty="0">
                <a:latin typeface="Microsoft Sans Serif"/>
                <a:cs typeface="Microsoft Sans Serif"/>
              </a:rPr>
              <a:t> </a:t>
            </a:r>
            <a:r>
              <a:rPr sz="3000" spc="-250" dirty="0">
                <a:latin typeface="Microsoft Sans Serif"/>
                <a:cs typeface="Microsoft Sans Serif"/>
              </a:rPr>
              <a:t>davlat</a:t>
            </a:r>
            <a:r>
              <a:rPr sz="3000" spc="-100" dirty="0">
                <a:latin typeface="Microsoft Sans Serif"/>
                <a:cs typeface="Microsoft Sans Serif"/>
              </a:rPr>
              <a:t> </a:t>
            </a:r>
            <a:r>
              <a:rPr sz="3000" spc="-150" dirty="0">
                <a:latin typeface="Microsoft Sans Serif"/>
                <a:cs typeface="Microsoft Sans Serif"/>
              </a:rPr>
              <a:t>mustaqilligi </a:t>
            </a:r>
            <a:r>
              <a:rPr sz="3000" spc="-215" dirty="0">
                <a:latin typeface="Microsoft Sans Serif"/>
                <a:cs typeface="Microsoft Sans Serif"/>
              </a:rPr>
              <a:t>to'g'risidagi</a:t>
            </a:r>
            <a:r>
              <a:rPr sz="3000" spc="-95" dirty="0">
                <a:latin typeface="Microsoft Sans Serif"/>
                <a:cs typeface="Microsoft Sans Serif"/>
              </a:rPr>
              <a:t> </a:t>
            </a:r>
            <a:r>
              <a:rPr sz="3000" spc="-250" dirty="0">
                <a:latin typeface="Microsoft Sans Serif"/>
                <a:cs typeface="Microsoft Sans Serif"/>
              </a:rPr>
              <a:t>bayonoti"ni</a:t>
            </a:r>
            <a:r>
              <a:rPr sz="3000" spc="-114" dirty="0">
                <a:latin typeface="Microsoft Sans Serif"/>
                <a:cs typeface="Microsoft Sans Serif"/>
              </a:rPr>
              <a:t> </a:t>
            </a:r>
            <a:r>
              <a:rPr sz="3000" spc="-240" dirty="0">
                <a:latin typeface="Microsoft Sans Serif"/>
                <a:cs typeface="Microsoft Sans Serif"/>
              </a:rPr>
              <a:t>e'lon</a:t>
            </a:r>
            <a:r>
              <a:rPr sz="3000" spc="-70" dirty="0">
                <a:latin typeface="Microsoft Sans Serif"/>
                <a:cs typeface="Microsoft Sans Serif"/>
              </a:rPr>
              <a:t> </a:t>
            </a:r>
            <a:r>
              <a:rPr sz="3000" spc="-20" dirty="0">
                <a:latin typeface="Microsoft Sans Serif"/>
                <a:cs typeface="Microsoft Sans Serif"/>
              </a:rPr>
              <a:t>qildi.</a:t>
            </a:r>
            <a:endParaRPr sz="3000">
              <a:latin typeface="Microsoft Sans Serif"/>
              <a:cs typeface="Microsoft Sans Serif"/>
            </a:endParaRPr>
          </a:p>
        </p:txBody>
      </p:sp>
      <p:grpSp>
        <p:nvGrpSpPr>
          <p:cNvPr id="3" name="object 3"/>
          <p:cNvGrpSpPr/>
          <p:nvPr/>
        </p:nvGrpSpPr>
        <p:grpSpPr>
          <a:xfrm>
            <a:off x="6896100" y="531812"/>
            <a:ext cx="5093335" cy="6326505"/>
            <a:chOff x="6896100" y="531812"/>
            <a:chExt cx="5093335" cy="6326505"/>
          </a:xfrm>
        </p:grpSpPr>
        <p:pic>
          <p:nvPicPr>
            <p:cNvPr id="4" name="object 4"/>
            <p:cNvPicPr/>
            <p:nvPr/>
          </p:nvPicPr>
          <p:blipFill>
            <a:blip r:embed="rId2" cstate="print"/>
            <a:stretch>
              <a:fillRect/>
            </a:stretch>
          </p:blipFill>
          <p:spPr>
            <a:xfrm>
              <a:off x="6896100" y="3956303"/>
              <a:ext cx="5093207" cy="2901696"/>
            </a:xfrm>
            <a:prstGeom prst="rect">
              <a:avLst/>
            </a:prstGeom>
          </p:spPr>
        </p:pic>
        <p:pic>
          <p:nvPicPr>
            <p:cNvPr id="5" name="object 5"/>
            <p:cNvPicPr/>
            <p:nvPr/>
          </p:nvPicPr>
          <p:blipFill>
            <a:blip r:embed="rId3" cstate="print"/>
            <a:stretch>
              <a:fillRect/>
            </a:stretch>
          </p:blipFill>
          <p:spPr>
            <a:xfrm>
              <a:off x="6909329" y="531812"/>
              <a:ext cx="5062537" cy="3433152"/>
            </a:xfrm>
            <a:prstGeom prst="rect">
              <a:avLst/>
            </a:prstGeom>
          </p:spPr>
        </p:pic>
      </p:grpSp>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CC1A23B-C84D-49E9-A15B-441C4A180E23}"/>
              </a:ext>
            </a:extLst>
          </p:cNvPr>
          <p:cNvSpPr txBox="1"/>
          <p:nvPr/>
        </p:nvSpPr>
        <p:spPr>
          <a:xfrm>
            <a:off x="152400" y="76200"/>
            <a:ext cx="11125200" cy="4093428"/>
          </a:xfrm>
          <a:prstGeom prst="rect">
            <a:avLst/>
          </a:prstGeom>
          <a:noFill/>
        </p:spPr>
        <p:txBody>
          <a:bodyPr wrap="square">
            <a:spAutoFit/>
          </a:bodyPr>
          <a:lstStyle/>
          <a:p>
            <a:pPr algn="just"/>
            <a:r>
              <a:rPr lang="uz-Latn-UZ" sz="2000" dirty="0"/>
              <a:t>XX asrning 90-yillari boshidagi O’zbekiston uchun―Kommunistik Partiyadan halos bo’lish‖, degan so’z Milliy mustaqillikka erishishning asosiy Sharti bo’lib qolgan edi. Shuningdek 1991 yilning 14 sentyabrida O’zbekiston kompartiyasining XXIII S’ezdi chaqirilib, unda Respublika Partiya tashkilotini tugatish masalasi hal etildi. Lekin bu jarayonlar ham silliq kechgani yo’q. Bu paytda hali ko’plab rahbarlar, partiya a’zolarining aksariyat qismida eski jamiyatning kuchli ta’siri sezilib turmoqda edi. Ular milliy mustaqillik g’oyasini anglashga yetilmagan, yangi tasavvurlarida―kapitalizmgaeng yomon tuzumga qaytish, deb tushunar va talqin etar edilar. 1991-yil 31-avgustda Oʻzbekiston Respublikasi mustaqilligi eʼlon qilindi. Toshkent shahrida boʻlib oʻtgan Oʻzbekiston SSR Oliy Kengashining navbatdan tashqari sessiyasida „Oʻzbekiston Respublikasining davlat mustaqilligini eʼlon qilish toʻgʻrisida―gi qaror va „Oʻzbekiston Respublikasi davlat mustaqilligining asoslari― toʻgʻrisida qonun qabul qilindi. Qaror bilan Oʻzbekiston SSR nomi ham Oʻzbekiston Respublikasi deb oʻzgartirildi. 1-sentyabr Oʻzbekistonning mustaqillik kuni deb belgilab qoʻyildi. </a:t>
            </a:r>
            <a:endParaRPr lang="ru-RU" sz="2000" dirty="0"/>
          </a:p>
        </p:txBody>
      </p:sp>
    </p:spTree>
    <p:extLst>
      <p:ext uri="{BB962C8B-B14F-4D97-AF65-F5344CB8AC3E}">
        <p14:creationId xmlns:p14="http://schemas.microsoft.com/office/powerpoint/2010/main" val="16527246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AC5B894-89E0-4215-AA19-1E9273625806}"/>
              </a:ext>
            </a:extLst>
          </p:cNvPr>
          <p:cNvSpPr txBox="1"/>
          <p:nvPr/>
        </p:nvSpPr>
        <p:spPr>
          <a:xfrm>
            <a:off x="457200" y="228601"/>
            <a:ext cx="8684580" cy="4370427"/>
          </a:xfrm>
          <a:prstGeom prst="rect">
            <a:avLst/>
          </a:prstGeom>
          <a:noFill/>
        </p:spPr>
        <p:txBody>
          <a:bodyPr wrap="square">
            <a:spAutoFit/>
          </a:bodyPr>
          <a:lstStyle/>
          <a:p>
            <a:pPr algn="just"/>
            <a:r>
              <a:rPr lang="uz-Latn-UZ" sz="2000" dirty="0"/>
              <a:t>Sessiyada shoir Abdulla Oripov va bastakor Mutal Burhonov tomonidan tayyorlangan. O’zbekiston Respublikasining 1992-yil 2-iyulida qabul qilingan Bayram kunlari haqida»gi Qonunga va O’zbekiston Respublikasi Oliy 100 Majlisi 1995-yil 21- dekabrida qabul qilingan O’zbekiston Respub- likasining Mehnat Kodeksini 131- moddasiga muvofiq, O’zbekiston Respublikasi hududida quyidagi kunlar bayram (dam olish) kunlari deb belgilandi: </a:t>
            </a:r>
            <a:endParaRPr lang="en-US" sz="2000" dirty="0"/>
          </a:p>
          <a:p>
            <a:pPr algn="just"/>
            <a:r>
              <a:rPr lang="uz-Latn-UZ" sz="2000" dirty="0"/>
              <a:t>1 - yanvar Yangi yil. </a:t>
            </a:r>
            <a:endParaRPr lang="en-US" sz="2000" dirty="0"/>
          </a:p>
          <a:p>
            <a:pPr algn="just"/>
            <a:r>
              <a:rPr lang="uz-Latn-UZ" sz="2000" dirty="0"/>
              <a:t>8 - mart Xalqaro xotin-qizlar kuni. </a:t>
            </a:r>
            <a:endParaRPr lang="en-US" sz="2000" dirty="0"/>
          </a:p>
          <a:p>
            <a:pPr algn="just"/>
            <a:r>
              <a:rPr lang="uz-Latn-UZ" sz="2000" dirty="0"/>
              <a:t>21 - mart Navro’z bayrami. </a:t>
            </a:r>
            <a:endParaRPr lang="en-US" sz="2000" dirty="0"/>
          </a:p>
          <a:p>
            <a:pPr algn="just"/>
            <a:r>
              <a:rPr lang="uz-Latn-UZ" sz="2000" dirty="0"/>
              <a:t>9 - may Xotira va qadrlash kuni. </a:t>
            </a:r>
            <a:endParaRPr lang="en-US" sz="2000" dirty="0"/>
          </a:p>
          <a:p>
            <a:pPr algn="just"/>
            <a:r>
              <a:rPr lang="uz-Latn-UZ" sz="2000" dirty="0"/>
              <a:t>1 - sentabr Mustaqillik kuni. </a:t>
            </a:r>
            <a:endParaRPr lang="en-US" sz="2000" dirty="0"/>
          </a:p>
          <a:p>
            <a:pPr algn="just"/>
            <a:r>
              <a:rPr lang="uz-Latn-UZ" sz="2000" dirty="0"/>
              <a:t>1 - oktabr O’qituvchilar va murabbiylar kuni.</a:t>
            </a:r>
            <a:endParaRPr lang="en-US" sz="2000" dirty="0"/>
          </a:p>
          <a:p>
            <a:pPr algn="just"/>
            <a:r>
              <a:rPr lang="uz-Latn-UZ" sz="2000" dirty="0"/>
              <a:t> 8 - dekabr Konstitutsiya kuni</a:t>
            </a:r>
            <a:endParaRPr lang="ru-RU" sz="2000" dirty="0"/>
          </a:p>
        </p:txBody>
      </p:sp>
    </p:spTree>
    <p:extLst>
      <p:ext uri="{BB962C8B-B14F-4D97-AF65-F5344CB8AC3E}">
        <p14:creationId xmlns:p14="http://schemas.microsoft.com/office/powerpoint/2010/main" val="24432645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81254" y="2223310"/>
            <a:ext cx="5255260" cy="3195955"/>
          </a:xfrm>
          <a:prstGeom prst="rect">
            <a:avLst/>
          </a:prstGeom>
        </p:spPr>
        <p:txBody>
          <a:bodyPr vert="horz" wrap="square" lIns="0" tIns="13335" rIns="0" bIns="0" rtlCol="0">
            <a:spAutoFit/>
          </a:bodyPr>
          <a:lstStyle/>
          <a:p>
            <a:pPr marL="12700" marR="5080" indent="635" algn="ctr">
              <a:lnSpc>
                <a:spcPct val="100000"/>
              </a:lnSpc>
              <a:spcBef>
                <a:spcPts val="105"/>
              </a:spcBef>
            </a:pPr>
            <a:r>
              <a:rPr sz="2600" spc="-240" dirty="0">
                <a:latin typeface="Microsoft Sans Serif"/>
                <a:cs typeface="Microsoft Sans Serif"/>
              </a:rPr>
              <a:t>O'zbekistonda</a:t>
            </a:r>
            <a:r>
              <a:rPr sz="2600" spc="-90" dirty="0">
                <a:latin typeface="Microsoft Sans Serif"/>
                <a:cs typeface="Microsoft Sans Serif"/>
              </a:rPr>
              <a:t> </a:t>
            </a:r>
            <a:r>
              <a:rPr sz="2600" spc="-180" dirty="0">
                <a:latin typeface="Microsoft Sans Serif"/>
                <a:cs typeface="Microsoft Sans Serif"/>
              </a:rPr>
              <a:t>milliy</a:t>
            </a:r>
            <a:r>
              <a:rPr sz="2600" spc="-90" dirty="0">
                <a:latin typeface="Microsoft Sans Serif"/>
                <a:cs typeface="Microsoft Sans Serif"/>
              </a:rPr>
              <a:t> </a:t>
            </a:r>
            <a:r>
              <a:rPr sz="2600" spc="-210" dirty="0">
                <a:latin typeface="Microsoft Sans Serif"/>
                <a:cs typeface="Microsoft Sans Serif"/>
              </a:rPr>
              <a:t>mustaqillik</a:t>
            </a:r>
            <a:r>
              <a:rPr sz="2600" spc="-110" dirty="0">
                <a:latin typeface="Microsoft Sans Serif"/>
                <a:cs typeface="Microsoft Sans Serif"/>
              </a:rPr>
              <a:t> </a:t>
            </a:r>
            <a:r>
              <a:rPr sz="2600" spc="-280" dirty="0">
                <a:latin typeface="Microsoft Sans Serif"/>
                <a:cs typeface="Microsoft Sans Serif"/>
              </a:rPr>
              <a:t>uchun </a:t>
            </a:r>
            <a:r>
              <a:rPr sz="2600" spc="-245" dirty="0">
                <a:latin typeface="Microsoft Sans Serif"/>
                <a:cs typeface="Microsoft Sans Serif"/>
              </a:rPr>
              <a:t>harakat</a:t>
            </a:r>
            <a:r>
              <a:rPr sz="2600" spc="-90" dirty="0">
                <a:latin typeface="Microsoft Sans Serif"/>
                <a:cs typeface="Microsoft Sans Serif"/>
              </a:rPr>
              <a:t> </a:t>
            </a:r>
            <a:r>
              <a:rPr sz="2600" spc="-190" dirty="0">
                <a:latin typeface="Microsoft Sans Serif"/>
                <a:cs typeface="Microsoft Sans Serif"/>
              </a:rPr>
              <a:t>bir</a:t>
            </a:r>
            <a:r>
              <a:rPr sz="2600" spc="-75" dirty="0">
                <a:latin typeface="Microsoft Sans Serif"/>
                <a:cs typeface="Microsoft Sans Serif"/>
              </a:rPr>
              <a:t> </a:t>
            </a:r>
            <a:r>
              <a:rPr sz="2600" spc="-275" dirty="0">
                <a:latin typeface="Microsoft Sans Serif"/>
                <a:cs typeface="Microsoft Sans Serif"/>
              </a:rPr>
              <a:t>tomondan</a:t>
            </a:r>
            <a:r>
              <a:rPr sz="2600" spc="-80" dirty="0">
                <a:latin typeface="Microsoft Sans Serif"/>
                <a:cs typeface="Microsoft Sans Serif"/>
              </a:rPr>
              <a:t> </a:t>
            </a:r>
            <a:r>
              <a:rPr sz="2600" spc="-245" dirty="0">
                <a:latin typeface="Microsoft Sans Serif"/>
                <a:cs typeface="Microsoft Sans Serif"/>
              </a:rPr>
              <a:t>kommunistik</a:t>
            </a:r>
            <a:r>
              <a:rPr sz="2600" spc="-95" dirty="0">
                <a:latin typeface="Microsoft Sans Serif"/>
                <a:cs typeface="Microsoft Sans Serif"/>
              </a:rPr>
              <a:t> </a:t>
            </a:r>
            <a:r>
              <a:rPr sz="2600" spc="-45" dirty="0">
                <a:latin typeface="Microsoft Sans Serif"/>
                <a:cs typeface="Microsoft Sans Serif"/>
              </a:rPr>
              <a:t>totalitar </a:t>
            </a:r>
            <a:r>
              <a:rPr sz="2600" spc="-260" dirty="0">
                <a:latin typeface="Microsoft Sans Serif"/>
                <a:cs typeface="Microsoft Sans Serif"/>
              </a:rPr>
              <a:t>tuzum</a:t>
            </a:r>
            <a:r>
              <a:rPr sz="2600" spc="-90" dirty="0">
                <a:latin typeface="Microsoft Sans Serif"/>
                <a:cs typeface="Microsoft Sans Serif"/>
              </a:rPr>
              <a:t> </a:t>
            </a:r>
            <a:r>
              <a:rPr sz="2600" spc="-225" dirty="0">
                <a:latin typeface="Microsoft Sans Serif"/>
                <a:cs typeface="Microsoft Sans Serif"/>
              </a:rPr>
              <a:t>asoratlaridan</a:t>
            </a:r>
            <a:r>
              <a:rPr sz="2600" spc="-70" dirty="0">
                <a:latin typeface="Microsoft Sans Serif"/>
                <a:cs typeface="Microsoft Sans Serif"/>
              </a:rPr>
              <a:t> </a:t>
            </a:r>
            <a:r>
              <a:rPr sz="2600" spc="-240" dirty="0">
                <a:latin typeface="Microsoft Sans Serif"/>
                <a:cs typeface="Microsoft Sans Serif"/>
              </a:rPr>
              <a:t>halos</a:t>
            </a:r>
            <a:r>
              <a:rPr sz="2600" spc="-70" dirty="0">
                <a:latin typeface="Microsoft Sans Serif"/>
                <a:cs typeface="Microsoft Sans Serif"/>
              </a:rPr>
              <a:t> </a:t>
            </a:r>
            <a:r>
              <a:rPr sz="2600" spc="-200" dirty="0">
                <a:latin typeface="Microsoft Sans Serif"/>
                <a:cs typeface="Microsoft Sans Serif"/>
              </a:rPr>
              <a:t>bo'lish,</a:t>
            </a:r>
            <a:r>
              <a:rPr sz="2600" spc="-80" dirty="0">
                <a:latin typeface="Microsoft Sans Serif"/>
                <a:cs typeface="Microsoft Sans Serif"/>
              </a:rPr>
              <a:t> </a:t>
            </a:r>
            <a:r>
              <a:rPr sz="2600" spc="-200" dirty="0">
                <a:latin typeface="Microsoft Sans Serif"/>
                <a:cs typeface="Microsoft Sans Serif"/>
              </a:rPr>
              <a:t>poklanish </a:t>
            </a:r>
            <a:r>
              <a:rPr sz="2600" spc="-210" dirty="0">
                <a:latin typeface="Microsoft Sans Serif"/>
                <a:cs typeface="Microsoft Sans Serif"/>
              </a:rPr>
              <a:t>jarayonlari</a:t>
            </a:r>
            <a:r>
              <a:rPr sz="2600" spc="-70" dirty="0">
                <a:latin typeface="Microsoft Sans Serif"/>
                <a:cs typeface="Microsoft Sans Serif"/>
              </a:rPr>
              <a:t> </a:t>
            </a:r>
            <a:r>
              <a:rPr sz="2600" spc="-220" dirty="0">
                <a:latin typeface="Microsoft Sans Serif"/>
                <a:cs typeface="Microsoft Sans Serif"/>
              </a:rPr>
              <a:t>bilan</a:t>
            </a:r>
            <a:r>
              <a:rPr sz="2600" spc="-65" dirty="0">
                <a:latin typeface="Microsoft Sans Serif"/>
                <a:cs typeface="Microsoft Sans Serif"/>
              </a:rPr>
              <a:t> </a:t>
            </a:r>
            <a:r>
              <a:rPr sz="2600" spc="-250" dirty="0">
                <a:latin typeface="Microsoft Sans Serif"/>
                <a:cs typeface="Microsoft Sans Serif"/>
              </a:rPr>
              <a:t>uyg'un</a:t>
            </a:r>
            <a:r>
              <a:rPr sz="2600" spc="-45" dirty="0">
                <a:latin typeface="Microsoft Sans Serif"/>
                <a:cs typeface="Microsoft Sans Serif"/>
              </a:rPr>
              <a:t> </a:t>
            </a:r>
            <a:r>
              <a:rPr sz="2600" spc="-240" dirty="0">
                <a:latin typeface="Microsoft Sans Serif"/>
                <a:cs typeface="Microsoft Sans Serif"/>
              </a:rPr>
              <a:t>ravishda</a:t>
            </a:r>
            <a:r>
              <a:rPr sz="2600" spc="-75" dirty="0">
                <a:latin typeface="Microsoft Sans Serif"/>
                <a:cs typeface="Microsoft Sans Serif"/>
              </a:rPr>
              <a:t> </a:t>
            </a:r>
            <a:r>
              <a:rPr sz="2600" spc="-280" dirty="0">
                <a:latin typeface="Microsoft Sans Serif"/>
                <a:cs typeface="Microsoft Sans Serif"/>
              </a:rPr>
              <a:t>kechgan </a:t>
            </a:r>
            <a:r>
              <a:rPr sz="2600" spc="-204" dirty="0">
                <a:latin typeface="Microsoft Sans Serif"/>
                <a:cs typeface="Microsoft Sans Serif"/>
              </a:rPr>
              <a:t>bo'lsa,</a:t>
            </a:r>
            <a:r>
              <a:rPr sz="2600" spc="-110" dirty="0">
                <a:latin typeface="Microsoft Sans Serif"/>
                <a:cs typeface="Microsoft Sans Serif"/>
              </a:rPr>
              <a:t> </a:t>
            </a:r>
            <a:r>
              <a:rPr sz="2600" spc="-210" dirty="0">
                <a:latin typeface="Microsoft Sans Serif"/>
                <a:cs typeface="Microsoft Sans Serif"/>
              </a:rPr>
              <a:t>ikkinchi</a:t>
            </a:r>
            <a:r>
              <a:rPr sz="2600" spc="-95" dirty="0">
                <a:latin typeface="Microsoft Sans Serif"/>
                <a:cs typeface="Microsoft Sans Serif"/>
              </a:rPr>
              <a:t> </a:t>
            </a:r>
            <a:r>
              <a:rPr sz="2600" spc="-260" dirty="0">
                <a:latin typeface="Microsoft Sans Serif"/>
                <a:cs typeface="Microsoft Sans Serif"/>
              </a:rPr>
              <a:t>tomondan,</a:t>
            </a:r>
            <a:r>
              <a:rPr sz="2600" spc="-90" dirty="0">
                <a:latin typeface="Microsoft Sans Serif"/>
                <a:cs typeface="Microsoft Sans Serif"/>
              </a:rPr>
              <a:t> </a:t>
            </a:r>
            <a:r>
              <a:rPr sz="2600" spc="-240" dirty="0">
                <a:latin typeface="Microsoft Sans Serif"/>
                <a:cs typeface="Microsoft Sans Serif"/>
              </a:rPr>
              <a:t>jahondagi</a:t>
            </a:r>
            <a:r>
              <a:rPr sz="2600" spc="-80" dirty="0">
                <a:latin typeface="Microsoft Sans Serif"/>
                <a:cs typeface="Microsoft Sans Serif"/>
              </a:rPr>
              <a:t> </a:t>
            </a:r>
            <a:r>
              <a:rPr sz="2600" spc="-10" dirty="0">
                <a:latin typeface="Microsoft Sans Serif"/>
                <a:cs typeface="Microsoft Sans Serif"/>
              </a:rPr>
              <a:t>ilg'or </a:t>
            </a:r>
            <a:r>
              <a:rPr sz="2600" spc="-245" dirty="0">
                <a:latin typeface="Microsoft Sans Serif"/>
                <a:cs typeface="Microsoft Sans Serif"/>
              </a:rPr>
              <a:t>mamlakatlar</a:t>
            </a:r>
            <a:r>
              <a:rPr sz="2600" spc="-100" dirty="0">
                <a:latin typeface="Microsoft Sans Serif"/>
                <a:cs typeface="Microsoft Sans Serif"/>
              </a:rPr>
              <a:t> </a:t>
            </a:r>
            <a:r>
              <a:rPr sz="2600" spc="-195" dirty="0">
                <a:latin typeface="Microsoft Sans Serif"/>
                <a:cs typeface="Microsoft Sans Serif"/>
              </a:rPr>
              <a:t>tajribasi</a:t>
            </a:r>
            <a:r>
              <a:rPr sz="2600" spc="-85" dirty="0">
                <a:latin typeface="Microsoft Sans Serif"/>
                <a:cs typeface="Microsoft Sans Serif"/>
              </a:rPr>
              <a:t> </a:t>
            </a:r>
            <a:r>
              <a:rPr sz="2600" spc="-229" dirty="0">
                <a:latin typeface="Microsoft Sans Serif"/>
                <a:cs typeface="Microsoft Sans Serif"/>
              </a:rPr>
              <a:t>asosidagi</a:t>
            </a:r>
            <a:r>
              <a:rPr sz="2600" spc="-90" dirty="0">
                <a:latin typeface="Microsoft Sans Serif"/>
                <a:cs typeface="Microsoft Sans Serif"/>
              </a:rPr>
              <a:t> </a:t>
            </a:r>
            <a:r>
              <a:rPr sz="2600" spc="-80" dirty="0">
                <a:latin typeface="Microsoft Sans Serif"/>
                <a:cs typeface="Microsoft Sans Serif"/>
              </a:rPr>
              <a:t>mahalliy </a:t>
            </a:r>
            <a:r>
              <a:rPr sz="2600" spc="-235" dirty="0">
                <a:latin typeface="Microsoft Sans Serif"/>
                <a:cs typeface="Microsoft Sans Serif"/>
              </a:rPr>
              <a:t>xalq</a:t>
            </a:r>
            <a:r>
              <a:rPr sz="2600" spc="-90" dirty="0">
                <a:latin typeface="Microsoft Sans Serif"/>
                <a:cs typeface="Microsoft Sans Serif"/>
              </a:rPr>
              <a:t> </a:t>
            </a:r>
            <a:r>
              <a:rPr sz="2600" spc="-225" dirty="0">
                <a:latin typeface="Microsoft Sans Serif"/>
                <a:cs typeface="Microsoft Sans Serif"/>
              </a:rPr>
              <a:t>mentalitetidan</a:t>
            </a:r>
            <a:r>
              <a:rPr sz="2600" spc="-85" dirty="0">
                <a:latin typeface="Microsoft Sans Serif"/>
                <a:cs typeface="Microsoft Sans Serif"/>
              </a:rPr>
              <a:t> </a:t>
            </a:r>
            <a:r>
              <a:rPr sz="2600" spc="-210" dirty="0">
                <a:latin typeface="Microsoft Sans Serif"/>
                <a:cs typeface="Microsoft Sans Serif"/>
              </a:rPr>
              <a:t>kelib</a:t>
            </a:r>
            <a:r>
              <a:rPr sz="2600" spc="-75" dirty="0">
                <a:latin typeface="Microsoft Sans Serif"/>
                <a:cs typeface="Microsoft Sans Serif"/>
              </a:rPr>
              <a:t> </a:t>
            </a:r>
            <a:r>
              <a:rPr sz="2600" spc="-225" dirty="0">
                <a:latin typeface="Microsoft Sans Serif"/>
                <a:cs typeface="Microsoft Sans Serif"/>
              </a:rPr>
              <a:t>chiqib</a:t>
            </a:r>
            <a:r>
              <a:rPr sz="2600" spc="-90" dirty="0">
                <a:latin typeface="Microsoft Sans Serif"/>
                <a:cs typeface="Microsoft Sans Serif"/>
              </a:rPr>
              <a:t> </a:t>
            </a:r>
            <a:r>
              <a:rPr sz="2600" spc="-80" dirty="0">
                <a:latin typeface="Microsoft Sans Serif"/>
                <a:cs typeface="Microsoft Sans Serif"/>
              </a:rPr>
              <a:t>jamiyatni </a:t>
            </a:r>
            <a:r>
              <a:rPr sz="2600" spc="-225" dirty="0">
                <a:latin typeface="Microsoft Sans Serif"/>
                <a:cs typeface="Microsoft Sans Serif"/>
              </a:rPr>
              <a:t>demokratlashtirish</a:t>
            </a:r>
            <a:r>
              <a:rPr sz="2600" spc="-85" dirty="0">
                <a:latin typeface="Microsoft Sans Serif"/>
                <a:cs typeface="Microsoft Sans Serif"/>
              </a:rPr>
              <a:t> </a:t>
            </a:r>
            <a:r>
              <a:rPr sz="2600" spc="-220" dirty="0">
                <a:latin typeface="Microsoft Sans Serif"/>
                <a:cs typeface="Microsoft Sans Serif"/>
              </a:rPr>
              <a:t>bilan</a:t>
            </a:r>
            <a:r>
              <a:rPr sz="2600" spc="-60" dirty="0">
                <a:latin typeface="Microsoft Sans Serif"/>
                <a:cs typeface="Microsoft Sans Serif"/>
              </a:rPr>
              <a:t> </a:t>
            </a:r>
            <a:r>
              <a:rPr sz="2600" spc="-290" dirty="0">
                <a:latin typeface="Microsoft Sans Serif"/>
                <a:cs typeface="Microsoft Sans Serif"/>
              </a:rPr>
              <a:t>hamohang</a:t>
            </a:r>
            <a:r>
              <a:rPr sz="2600" spc="-60" dirty="0">
                <a:latin typeface="Microsoft Sans Serif"/>
                <a:cs typeface="Microsoft Sans Serif"/>
              </a:rPr>
              <a:t> </a:t>
            </a:r>
            <a:r>
              <a:rPr sz="2600" spc="-10" dirty="0">
                <a:latin typeface="Microsoft Sans Serif"/>
                <a:cs typeface="Microsoft Sans Serif"/>
              </a:rPr>
              <a:t>bordi.</a:t>
            </a:r>
            <a:endParaRPr sz="2600">
              <a:latin typeface="Microsoft Sans Serif"/>
              <a:cs typeface="Microsoft Sans Serif"/>
            </a:endParaRPr>
          </a:p>
        </p:txBody>
      </p:sp>
      <p:sp>
        <p:nvSpPr>
          <p:cNvPr id="3" name="object 3"/>
          <p:cNvSpPr txBox="1"/>
          <p:nvPr/>
        </p:nvSpPr>
        <p:spPr>
          <a:xfrm>
            <a:off x="6260717" y="2623975"/>
            <a:ext cx="5376545" cy="2585720"/>
          </a:xfrm>
          <a:prstGeom prst="rect">
            <a:avLst/>
          </a:prstGeom>
        </p:spPr>
        <p:txBody>
          <a:bodyPr vert="horz" wrap="square" lIns="0" tIns="12700" rIns="0" bIns="0" rtlCol="0">
            <a:spAutoFit/>
          </a:bodyPr>
          <a:lstStyle/>
          <a:p>
            <a:pPr marL="12700" marR="5080" indent="-1905" algn="ctr">
              <a:lnSpc>
                <a:spcPct val="100000"/>
              </a:lnSpc>
              <a:spcBef>
                <a:spcPts val="100"/>
              </a:spcBef>
            </a:pPr>
            <a:r>
              <a:rPr sz="2400" spc="-185" dirty="0">
                <a:latin typeface="Microsoft Sans Serif"/>
                <a:cs typeface="Microsoft Sans Serif"/>
              </a:rPr>
              <a:t>Milliy</a:t>
            </a:r>
            <a:r>
              <a:rPr sz="2400" spc="-25" dirty="0">
                <a:latin typeface="Microsoft Sans Serif"/>
                <a:cs typeface="Microsoft Sans Serif"/>
              </a:rPr>
              <a:t> </a:t>
            </a:r>
            <a:r>
              <a:rPr sz="2400" spc="-204" dirty="0">
                <a:latin typeface="Microsoft Sans Serif"/>
                <a:cs typeface="Microsoft Sans Serif"/>
              </a:rPr>
              <a:t>mustaqillik</a:t>
            </a:r>
            <a:r>
              <a:rPr sz="2400" spc="30" dirty="0">
                <a:latin typeface="Microsoft Sans Serif"/>
                <a:cs typeface="Microsoft Sans Serif"/>
              </a:rPr>
              <a:t> </a:t>
            </a:r>
            <a:r>
              <a:rPr sz="2400" spc="-229" dirty="0">
                <a:latin typeface="Microsoft Sans Serif"/>
                <a:cs typeface="Microsoft Sans Serif"/>
              </a:rPr>
              <a:t>arafasidayoq</a:t>
            </a:r>
            <a:r>
              <a:rPr sz="2400" spc="25" dirty="0">
                <a:latin typeface="Microsoft Sans Serif"/>
                <a:cs typeface="Microsoft Sans Serif"/>
              </a:rPr>
              <a:t> </a:t>
            </a:r>
            <a:r>
              <a:rPr sz="2400" spc="-125" dirty="0">
                <a:latin typeface="Microsoft Sans Serif"/>
                <a:cs typeface="Microsoft Sans Serif"/>
              </a:rPr>
              <a:t>ko'ppartiyaviylik </a:t>
            </a:r>
            <a:r>
              <a:rPr sz="2400" spc="-190" dirty="0">
                <a:latin typeface="Microsoft Sans Serif"/>
                <a:cs typeface="Microsoft Sans Serif"/>
              </a:rPr>
              <a:t>tizimini</a:t>
            </a:r>
            <a:r>
              <a:rPr sz="2400" spc="-45" dirty="0">
                <a:latin typeface="Microsoft Sans Serif"/>
                <a:cs typeface="Microsoft Sans Serif"/>
              </a:rPr>
              <a:t> </a:t>
            </a:r>
            <a:r>
              <a:rPr sz="2400" spc="-180" dirty="0">
                <a:latin typeface="Microsoft Sans Serif"/>
                <a:cs typeface="Microsoft Sans Serif"/>
              </a:rPr>
              <a:t>joriy</a:t>
            </a:r>
            <a:r>
              <a:rPr sz="2400" spc="-40" dirty="0">
                <a:latin typeface="Microsoft Sans Serif"/>
                <a:cs typeface="Microsoft Sans Serif"/>
              </a:rPr>
              <a:t> </a:t>
            </a:r>
            <a:r>
              <a:rPr sz="2400" spc="-190" dirty="0">
                <a:latin typeface="Microsoft Sans Serif"/>
                <a:cs typeface="Microsoft Sans Serif"/>
              </a:rPr>
              <a:t>etish,</a:t>
            </a:r>
            <a:r>
              <a:rPr sz="2400" spc="-30" dirty="0">
                <a:latin typeface="Microsoft Sans Serif"/>
                <a:cs typeface="Microsoft Sans Serif"/>
              </a:rPr>
              <a:t> </a:t>
            </a:r>
            <a:r>
              <a:rPr sz="2400" spc="-215" dirty="0">
                <a:latin typeface="Microsoft Sans Serif"/>
                <a:cs typeface="Microsoft Sans Serif"/>
              </a:rPr>
              <a:t>davlat</a:t>
            </a:r>
            <a:r>
              <a:rPr sz="2400" spc="-10" dirty="0">
                <a:latin typeface="Microsoft Sans Serif"/>
                <a:cs typeface="Microsoft Sans Serif"/>
              </a:rPr>
              <a:t> </a:t>
            </a:r>
            <a:r>
              <a:rPr sz="2400" spc="-250" dirty="0">
                <a:latin typeface="Microsoft Sans Serif"/>
                <a:cs typeface="Microsoft Sans Serif"/>
              </a:rPr>
              <a:t>va</a:t>
            </a:r>
            <a:r>
              <a:rPr sz="2400" spc="-40" dirty="0">
                <a:latin typeface="Microsoft Sans Serif"/>
                <a:cs typeface="Microsoft Sans Serif"/>
              </a:rPr>
              <a:t> </a:t>
            </a:r>
            <a:r>
              <a:rPr sz="2400" spc="-254" dirty="0">
                <a:latin typeface="Microsoft Sans Serif"/>
                <a:cs typeface="Microsoft Sans Serif"/>
              </a:rPr>
              <a:t>hukumatdan</a:t>
            </a:r>
            <a:r>
              <a:rPr sz="2400" spc="-10" dirty="0">
                <a:latin typeface="Microsoft Sans Serif"/>
                <a:cs typeface="Microsoft Sans Serif"/>
              </a:rPr>
              <a:t> ayrim </a:t>
            </a:r>
            <a:r>
              <a:rPr sz="2400" spc="-240" dirty="0">
                <a:latin typeface="Microsoft Sans Serif"/>
                <a:cs typeface="Microsoft Sans Serif"/>
              </a:rPr>
              <a:t>jamoat</a:t>
            </a:r>
            <a:r>
              <a:rPr sz="2400" spc="-20" dirty="0">
                <a:latin typeface="Microsoft Sans Serif"/>
                <a:cs typeface="Microsoft Sans Serif"/>
              </a:rPr>
              <a:t> </a:t>
            </a:r>
            <a:r>
              <a:rPr sz="2400" spc="-215" dirty="0">
                <a:latin typeface="Microsoft Sans Serif"/>
                <a:cs typeface="Microsoft Sans Serif"/>
              </a:rPr>
              <a:t>birlashmalari</a:t>
            </a:r>
            <a:r>
              <a:rPr sz="2400" dirty="0">
                <a:latin typeface="Microsoft Sans Serif"/>
                <a:cs typeface="Microsoft Sans Serif"/>
              </a:rPr>
              <a:t> </a:t>
            </a:r>
            <a:r>
              <a:rPr sz="2400" spc="-204" dirty="0">
                <a:latin typeface="Microsoft Sans Serif"/>
                <a:cs typeface="Microsoft Sans Serif"/>
              </a:rPr>
              <a:t>tuzulmalarini</a:t>
            </a:r>
            <a:r>
              <a:rPr sz="2400" dirty="0">
                <a:latin typeface="Microsoft Sans Serif"/>
                <a:cs typeface="Microsoft Sans Serif"/>
              </a:rPr>
              <a:t> </a:t>
            </a:r>
            <a:r>
              <a:rPr sz="2400" spc="-210" dirty="0">
                <a:latin typeface="Microsoft Sans Serif"/>
                <a:cs typeface="Microsoft Sans Serif"/>
              </a:rPr>
              <a:t>erkin</a:t>
            </a:r>
            <a:r>
              <a:rPr sz="2400" spc="-15" dirty="0">
                <a:latin typeface="Microsoft Sans Serif"/>
                <a:cs typeface="Microsoft Sans Serif"/>
              </a:rPr>
              <a:t> </a:t>
            </a:r>
            <a:r>
              <a:rPr sz="2400" spc="-30" dirty="0">
                <a:latin typeface="Microsoft Sans Serif"/>
                <a:cs typeface="Microsoft Sans Serif"/>
              </a:rPr>
              <a:t>faoliyat </a:t>
            </a:r>
            <a:r>
              <a:rPr sz="2400" spc="-185" dirty="0">
                <a:latin typeface="Microsoft Sans Serif"/>
                <a:cs typeface="Microsoft Sans Serif"/>
              </a:rPr>
              <a:t>ko'rsatishi</a:t>
            </a:r>
            <a:r>
              <a:rPr sz="2400" spc="-35" dirty="0">
                <a:latin typeface="Microsoft Sans Serif"/>
                <a:cs typeface="Microsoft Sans Serif"/>
              </a:rPr>
              <a:t> </a:t>
            </a:r>
            <a:r>
              <a:rPr sz="2400" spc="-254" dirty="0">
                <a:latin typeface="Microsoft Sans Serif"/>
                <a:cs typeface="Microsoft Sans Serif"/>
              </a:rPr>
              <a:t>uchun</a:t>
            </a:r>
            <a:r>
              <a:rPr sz="2400" spc="-15" dirty="0">
                <a:latin typeface="Microsoft Sans Serif"/>
                <a:cs typeface="Microsoft Sans Serif"/>
              </a:rPr>
              <a:t> </a:t>
            </a:r>
            <a:r>
              <a:rPr sz="2400" spc="-240" dirty="0">
                <a:latin typeface="Microsoft Sans Serif"/>
                <a:cs typeface="Microsoft Sans Serif"/>
              </a:rPr>
              <a:t>huquqiy</a:t>
            </a:r>
            <a:r>
              <a:rPr sz="2400" dirty="0">
                <a:latin typeface="Microsoft Sans Serif"/>
                <a:cs typeface="Microsoft Sans Serif"/>
              </a:rPr>
              <a:t> </a:t>
            </a:r>
            <a:r>
              <a:rPr sz="2400" spc="-200" dirty="0">
                <a:latin typeface="Microsoft Sans Serif"/>
                <a:cs typeface="Microsoft Sans Serif"/>
              </a:rPr>
              <a:t>shart-</a:t>
            </a:r>
            <a:r>
              <a:rPr sz="2400" spc="-75" dirty="0">
                <a:latin typeface="Microsoft Sans Serif"/>
                <a:cs typeface="Microsoft Sans Serif"/>
              </a:rPr>
              <a:t>sharoitlar </a:t>
            </a:r>
            <a:r>
              <a:rPr sz="2400" spc="-220" dirty="0">
                <a:latin typeface="Microsoft Sans Serif"/>
                <a:cs typeface="Microsoft Sans Serif"/>
              </a:rPr>
              <a:t>yaratishga</a:t>
            </a:r>
            <a:r>
              <a:rPr sz="2400" spc="-10" dirty="0">
                <a:latin typeface="Microsoft Sans Serif"/>
                <a:cs typeface="Microsoft Sans Serif"/>
              </a:rPr>
              <a:t> </a:t>
            </a:r>
            <a:r>
              <a:rPr sz="2400" spc="-175" dirty="0">
                <a:latin typeface="Microsoft Sans Serif"/>
                <a:cs typeface="Microsoft Sans Serif"/>
              </a:rPr>
              <a:t>intilish</a:t>
            </a:r>
            <a:r>
              <a:rPr sz="2400" dirty="0">
                <a:latin typeface="Microsoft Sans Serif"/>
                <a:cs typeface="Microsoft Sans Serif"/>
              </a:rPr>
              <a:t> </a:t>
            </a:r>
            <a:r>
              <a:rPr sz="2400" spc="-235" dirty="0">
                <a:latin typeface="Microsoft Sans Serif"/>
                <a:cs typeface="Microsoft Sans Serif"/>
              </a:rPr>
              <a:t>Respublika</a:t>
            </a:r>
            <a:r>
              <a:rPr sz="2400" spc="15" dirty="0">
                <a:latin typeface="Microsoft Sans Serif"/>
                <a:cs typeface="Microsoft Sans Serif"/>
              </a:rPr>
              <a:t> </a:t>
            </a:r>
            <a:r>
              <a:rPr sz="2400" spc="-204" dirty="0">
                <a:latin typeface="Microsoft Sans Serif"/>
                <a:cs typeface="Microsoft Sans Serif"/>
              </a:rPr>
              <a:t>rahbariyatining</a:t>
            </a:r>
            <a:r>
              <a:rPr sz="2400" spc="15" dirty="0">
                <a:latin typeface="Microsoft Sans Serif"/>
                <a:cs typeface="Microsoft Sans Serif"/>
              </a:rPr>
              <a:t> </a:t>
            </a:r>
            <a:r>
              <a:rPr sz="2400" spc="-320" dirty="0">
                <a:latin typeface="Microsoft Sans Serif"/>
                <a:cs typeface="Microsoft Sans Serif"/>
              </a:rPr>
              <a:t>XX </a:t>
            </a:r>
            <a:r>
              <a:rPr sz="2400" spc="-225" dirty="0">
                <a:latin typeface="Microsoft Sans Serif"/>
                <a:cs typeface="Microsoft Sans Serif"/>
              </a:rPr>
              <a:t>asrning</a:t>
            </a:r>
            <a:r>
              <a:rPr sz="2400" spc="-20" dirty="0">
                <a:latin typeface="Microsoft Sans Serif"/>
                <a:cs typeface="Microsoft Sans Serif"/>
              </a:rPr>
              <a:t> </a:t>
            </a:r>
            <a:r>
              <a:rPr sz="2400" spc="-229" dirty="0">
                <a:latin typeface="Microsoft Sans Serif"/>
                <a:cs typeface="Microsoft Sans Serif"/>
              </a:rPr>
              <a:t>90-</a:t>
            </a:r>
            <a:r>
              <a:rPr sz="2400" spc="-165" dirty="0">
                <a:latin typeface="Microsoft Sans Serif"/>
                <a:cs typeface="Microsoft Sans Serif"/>
              </a:rPr>
              <a:t>yillari</a:t>
            </a:r>
            <a:r>
              <a:rPr sz="2400" spc="10" dirty="0">
                <a:latin typeface="Microsoft Sans Serif"/>
                <a:cs typeface="Microsoft Sans Serif"/>
              </a:rPr>
              <a:t> </a:t>
            </a:r>
            <a:r>
              <a:rPr sz="2400" spc="-229" dirty="0">
                <a:latin typeface="Microsoft Sans Serif"/>
                <a:cs typeface="Microsoft Sans Serif"/>
              </a:rPr>
              <a:t>boshidagi</a:t>
            </a:r>
            <a:r>
              <a:rPr sz="2400" spc="20" dirty="0">
                <a:latin typeface="Microsoft Sans Serif"/>
                <a:cs typeface="Microsoft Sans Serif"/>
              </a:rPr>
              <a:t> </a:t>
            </a:r>
            <a:r>
              <a:rPr sz="2400" spc="-200" dirty="0">
                <a:latin typeface="Microsoft Sans Serif"/>
                <a:cs typeface="Microsoft Sans Serif"/>
              </a:rPr>
              <a:t>strategik</a:t>
            </a:r>
            <a:r>
              <a:rPr sz="2400" spc="-15" dirty="0">
                <a:latin typeface="Microsoft Sans Serif"/>
                <a:cs typeface="Microsoft Sans Serif"/>
              </a:rPr>
              <a:t> </a:t>
            </a:r>
            <a:r>
              <a:rPr sz="2400" spc="-30" dirty="0">
                <a:latin typeface="Microsoft Sans Serif"/>
                <a:cs typeface="Microsoft Sans Serif"/>
              </a:rPr>
              <a:t>siyosiy </a:t>
            </a:r>
            <a:r>
              <a:rPr sz="2400" spc="-195" dirty="0">
                <a:latin typeface="Microsoft Sans Serif"/>
                <a:cs typeface="Microsoft Sans Serif"/>
              </a:rPr>
              <a:t>islohotlarining</a:t>
            </a:r>
            <a:r>
              <a:rPr sz="2400" spc="10" dirty="0">
                <a:latin typeface="Microsoft Sans Serif"/>
                <a:cs typeface="Microsoft Sans Serif"/>
              </a:rPr>
              <a:t> </a:t>
            </a:r>
            <a:r>
              <a:rPr sz="2400" spc="-254" dirty="0">
                <a:latin typeface="Microsoft Sans Serif"/>
                <a:cs typeface="Microsoft Sans Serif"/>
              </a:rPr>
              <a:t>bosh</a:t>
            </a:r>
            <a:r>
              <a:rPr sz="2400" spc="-15" dirty="0">
                <a:latin typeface="Microsoft Sans Serif"/>
                <a:cs typeface="Microsoft Sans Serif"/>
              </a:rPr>
              <a:t> </a:t>
            </a:r>
            <a:r>
              <a:rPr sz="2400" spc="-245" dirty="0">
                <a:latin typeface="Microsoft Sans Serif"/>
                <a:cs typeface="Microsoft Sans Serif"/>
              </a:rPr>
              <a:t>maqsadlaridan</a:t>
            </a:r>
            <a:r>
              <a:rPr sz="2400" spc="10" dirty="0">
                <a:latin typeface="Microsoft Sans Serif"/>
                <a:cs typeface="Microsoft Sans Serif"/>
              </a:rPr>
              <a:t> </a:t>
            </a:r>
            <a:r>
              <a:rPr sz="2400" spc="-170" dirty="0">
                <a:latin typeface="Microsoft Sans Serif"/>
                <a:cs typeface="Microsoft Sans Serif"/>
              </a:rPr>
              <a:t>biri</a:t>
            </a:r>
            <a:r>
              <a:rPr sz="2400" spc="-30" dirty="0">
                <a:latin typeface="Microsoft Sans Serif"/>
                <a:cs typeface="Microsoft Sans Serif"/>
              </a:rPr>
              <a:t> </a:t>
            </a:r>
            <a:r>
              <a:rPr sz="2400" spc="-25" dirty="0">
                <a:latin typeface="Microsoft Sans Serif"/>
                <a:cs typeface="Microsoft Sans Serif"/>
              </a:rPr>
              <a:t>edi</a:t>
            </a:r>
            <a:endParaRPr sz="2400">
              <a:latin typeface="Microsoft Sans Serif"/>
              <a:cs typeface="Microsoft Sans Serif"/>
            </a:endParaRPr>
          </a:p>
        </p:txBody>
      </p:sp>
      <p:pic>
        <p:nvPicPr>
          <p:cNvPr id="4" name="object 4"/>
          <p:cNvPicPr/>
          <p:nvPr/>
        </p:nvPicPr>
        <p:blipFill>
          <a:blip r:embed="rId2" cstate="print"/>
          <a:stretch>
            <a:fillRect/>
          </a:stretch>
        </p:blipFill>
        <p:spPr>
          <a:xfrm>
            <a:off x="6347460" y="2188463"/>
            <a:ext cx="5471159" cy="2228087"/>
          </a:xfrm>
          <a:prstGeom prst="rect">
            <a:avLst/>
          </a:prstGeom>
        </p:spPr>
      </p:pic>
      <p:pic>
        <p:nvPicPr>
          <p:cNvPr id="5" name="object 5"/>
          <p:cNvPicPr/>
          <p:nvPr/>
        </p:nvPicPr>
        <p:blipFill>
          <a:blip r:embed="rId3" cstate="print"/>
          <a:stretch>
            <a:fillRect/>
          </a:stretch>
        </p:blipFill>
        <p:spPr>
          <a:xfrm>
            <a:off x="547116" y="1853183"/>
            <a:ext cx="5100815" cy="1767839"/>
          </a:xfrm>
          <a:prstGeom prst="rect">
            <a:avLst/>
          </a:prstGeom>
        </p:spPr>
      </p:pic>
      <p:grpSp>
        <p:nvGrpSpPr>
          <p:cNvPr id="6" name="object 6"/>
          <p:cNvGrpSpPr/>
          <p:nvPr/>
        </p:nvGrpSpPr>
        <p:grpSpPr>
          <a:xfrm>
            <a:off x="560439" y="5"/>
            <a:ext cx="11241405" cy="2197735"/>
            <a:chOff x="560439" y="5"/>
            <a:chExt cx="11241405" cy="2197735"/>
          </a:xfrm>
        </p:grpSpPr>
        <p:pic>
          <p:nvPicPr>
            <p:cNvPr id="7" name="object 7"/>
            <p:cNvPicPr/>
            <p:nvPr/>
          </p:nvPicPr>
          <p:blipFill>
            <a:blip r:embed="rId4" cstate="print"/>
            <a:stretch>
              <a:fillRect/>
            </a:stretch>
          </p:blipFill>
          <p:spPr>
            <a:xfrm>
              <a:off x="6361555" y="5"/>
              <a:ext cx="5439918" cy="2197506"/>
            </a:xfrm>
            <a:prstGeom prst="rect">
              <a:avLst/>
            </a:prstGeom>
          </p:spPr>
        </p:pic>
        <p:pic>
          <p:nvPicPr>
            <p:cNvPr id="8" name="object 8"/>
            <p:cNvPicPr/>
            <p:nvPr/>
          </p:nvPicPr>
          <p:blipFill>
            <a:blip r:embed="rId5" cstate="print"/>
            <a:stretch>
              <a:fillRect/>
            </a:stretch>
          </p:blipFill>
          <p:spPr>
            <a:xfrm>
              <a:off x="560439" y="124399"/>
              <a:ext cx="5069979" cy="1737512"/>
            </a:xfrm>
            <a:prstGeom prst="rect">
              <a:avLst/>
            </a:prstGeom>
          </p:spPr>
        </p:pic>
      </p:grpSp>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A19401E-FA39-4496-97DA-7EA90A32A7DC}"/>
              </a:ext>
            </a:extLst>
          </p:cNvPr>
          <p:cNvSpPr txBox="1"/>
          <p:nvPr/>
        </p:nvSpPr>
        <p:spPr>
          <a:xfrm>
            <a:off x="762000" y="533401"/>
            <a:ext cx="10058400" cy="3785652"/>
          </a:xfrm>
          <a:prstGeom prst="rect">
            <a:avLst/>
          </a:prstGeom>
          <a:noFill/>
        </p:spPr>
        <p:txBody>
          <a:bodyPr wrap="square">
            <a:spAutoFit/>
          </a:bodyPr>
          <a:lstStyle/>
          <a:p>
            <a:pPr algn="just"/>
            <a:r>
              <a:rPr lang="uz-Latn-UZ" sz="2400" dirty="0"/>
              <a:t>Roʻza Hayiti (Iyd al-Fitr) Diniy bayramning birinchi kuni. Qurbon Hayiti (Iyd alAdha) Diniy bayramning birinchi kuni. Koʻppartiyaviylik negizda O’zbekiston Respublikasi Oliy Majlisi Davlatimizning jamiyatni bosqichma-bosqich isloh qilish strategiyasidan kelib chiqib, demokratik o’zgarishlarning huquqiy bazasini izchillik bilan mustahkamlay bordi. Shunday qilib Oliy Majlisning 1995-1999-yillarda 15 ta sessiyasi bo’lib, ularda 10 ta kodeks, 2 ta milliy dastur, 145 ta qonun, 460 dan ortiq qaror qabul qilindi, amaldagi deyarli barcha qonun hujjatlarining qo’llanish amaliyoti oʻrganildi, qonunlarga 200 dan ortiq oʻzgartish va qo’shimchalar kiritildi.</a:t>
            </a:r>
            <a:endParaRPr lang="ru-RU" sz="2400" dirty="0"/>
          </a:p>
        </p:txBody>
      </p:sp>
    </p:spTree>
    <p:extLst>
      <p:ext uri="{BB962C8B-B14F-4D97-AF65-F5344CB8AC3E}">
        <p14:creationId xmlns:p14="http://schemas.microsoft.com/office/powerpoint/2010/main" val="30379972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75BDA7"/>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33</TotalTime>
  <Words>1833</Words>
  <Application>Microsoft Office PowerPoint</Application>
  <PresentationFormat>Широкоэкранный</PresentationFormat>
  <Paragraphs>60</Paragraphs>
  <Slides>20</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20</vt:i4>
      </vt:variant>
    </vt:vector>
  </HeadingPairs>
  <TitlesOfParts>
    <vt:vector size="26" baseType="lpstr">
      <vt:lpstr>Arial</vt:lpstr>
      <vt:lpstr>Arial MT</vt:lpstr>
      <vt:lpstr>Microsoft Sans Serif</vt:lpstr>
      <vt:lpstr>Times New Roman</vt:lpstr>
      <vt:lpstr>Wingdings</vt:lpstr>
      <vt:lpstr>Office Theme</vt:lpstr>
      <vt:lpstr>Toshkent Perfect universiteti  Bank ishi yo’nalishi  Ma’sofaviy ta’lim 155-guruh talabasi  Shermirzayeva Dilafruzning  O’zbekistonning eng yangi tarixi fanidan  taqdimoti</vt:lpstr>
      <vt:lpstr>Презентация PowerPoint</vt:lpstr>
      <vt:lpstr>MUSTAQIL O‘ZBEKISTON RESPUBLIKASINING TASHKIL TOPISHI VA UNING TARIXIY AHAMIYATI.</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Taniqli olim A.A.Kara-Murza sobiq sovet davridagi partiyaning hukmron mavqeini quyidagicha ifodalaydi: "partiyaga uning safidan chiqarish imkoniyati mavjud bo'lganligi uchun ham qabul qiladilar.</vt:lpstr>
      <vt:lpstr>"Sovet Rossiyasiga bo'lgan munosabatlarimda biron-bir muhim o'zgarishlar bo'lmadi. Men sovet hokimiyatini birdan-bir rus milliy hokimiyati, deb hisobladim.</vt:lpstr>
      <vt:lpstr>Презентация PowerPoint</vt:lpstr>
      <vt:lpstr>FOYDANILDAN ADABIYOTLAR:</vt:lpstr>
      <vt:lpstr>E'TIBОRINGIZ UCHUN RAHMAT!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Кириш.“Ўзбекистоннинг энг янги тарихи” ўқув фанининг предмети, мақсади ва вазифалари, назарий-методологик тамойиллари.</dc:title>
  <dc:creator>Админ</dc:creator>
  <cp:lastModifiedBy>Admin</cp:lastModifiedBy>
  <cp:revision>2</cp:revision>
  <dcterms:created xsi:type="dcterms:W3CDTF">2025-12-08T08:40:23Z</dcterms:created>
  <dcterms:modified xsi:type="dcterms:W3CDTF">2025-12-08T09:16:27Z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2021-04-25T00:00:00Z</vt:filetime>
  </property>
  <property fmtid="{D5CDD505-2E9C-101B-9397-08002B2CF9AE}" pid="3" name="Creator">
    <vt:lpwstr>Acrobat PDFMaker 11 для PowerPoint</vt:lpwstr>
  </property>
  <property fmtid="{D5CDD505-2E9C-101B-9397-08002B2CF9AE}" pid="4" name="LastSaved">
    <vt:filetime>2025-12-08T00:00:00Z</vt:filetime>
  </property>
  <property fmtid="{D5CDD505-2E9C-101B-9397-08002B2CF9AE}" pid="5" name="Producer">
    <vt:lpwstr>Adobe PDF Library 11.0</vt:lpwstr>
  </property>
</Properties>
</file>