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Титульный слайд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048589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ah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3145730" name="Straight Connector 18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19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90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1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2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3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4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5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6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algn="r" indent="0" marL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0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49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5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6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5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5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7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5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5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7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88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063">
              <a:buNone/>
              <a:defRPr sz="1400"/>
            </a:lvl2pPr>
            <a:lvl3pPr indent="0" marL="914126">
              <a:buNone/>
              <a:defRPr sz="1200"/>
            </a:lvl3pPr>
            <a:lvl4pPr indent="0" marL="1371189">
              <a:buNone/>
              <a:defRPr sz="1000"/>
            </a:lvl4pPr>
            <a:lvl5pPr indent="0" marL="1828251">
              <a:buNone/>
              <a:defRPr sz="1000"/>
            </a:lvl5pPr>
            <a:lvl6pPr indent="0" marL="2285314">
              <a:buNone/>
              <a:defRPr sz="1000"/>
            </a:lvl6pPr>
            <a:lvl7pPr indent="0" marL="2742377">
              <a:buNone/>
              <a:defRPr sz="1000"/>
            </a:lvl7pPr>
            <a:lvl8pPr indent="0" marL="3199440">
              <a:buNone/>
              <a:defRPr sz="1000"/>
            </a:lvl8pPr>
            <a:lvl9pPr indent="0" marL="3656503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9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8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8639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4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0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35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36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65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2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27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28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2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4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anchor="ctr" vert="eaVert"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Заголовок 1"/>
          <p:cNvSpPr>
            <a:spLocks noGrp="1"/>
          </p:cNvSpPr>
          <p:nvPr>
            <p:ph type="title"/>
          </p:nvPr>
        </p:nvSpPr>
        <p:spPr>
          <a:xfrm>
            <a:off x="1097790" y="793185"/>
            <a:ext cx="7811317" cy="1069172"/>
          </a:xfrm>
        </p:spPr>
        <p:txBody>
          <a:bodyPr>
            <a:normAutofit fontScale="90000"/>
          </a:bodyPr>
          <a:p>
            <a:r>
              <a:rPr dirty="0" lang="ru-RU">
                <a:latin typeface="Bahnschrift SemiBold Condensed" panose="020B0502040204020203" pitchFamily="34" charset="0"/>
              </a:rPr>
              <a:t>Влияние окружающей среды на здоровье ребенка</a:t>
            </a:r>
            <a:br>
              <a:rPr dirty="0" lang="ru-RU">
                <a:latin typeface="Bahnschrift SemiBold Condensed" panose="020B0502040204020203" pitchFamily="34" charset="0"/>
              </a:rPr>
            </a:br>
            <a:endParaRPr dirty="0" lang="ru-RU">
              <a:latin typeface="Bahnschrift SemiBold Condensed" panose="020B0502040204020203" pitchFamily="34" charset="0"/>
            </a:endParaRPr>
          </a:p>
        </p:txBody>
      </p:sp>
      <p:sp>
        <p:nvSpPr>
          <p:cNvPr id="1048610" name="Объект 2"/>
          <p:cNvSpPr>
            <a:spLocks noGrp="1"/>
          </p:cNvSpPr>
          <p:nvPr>
            <p:ph idx="1"/>
          </p:nvPr>
        </p:nvSpPr>
        <p:spPr>
          <a:xfrm>
            <a:off x="626718" y="2080966"/>
            <a:ext cx="8617950" cy="2247754"/>
          </a:xfrm>
        </p:spPr>
        <p:txBody>
          <a:bodyPr>
            <a:normAutofit/>
          </a:bodyPr>
          <a:p>
            <a:pPr algn="ctr"/>
            <a:r>
              <a:rPr b="1" dirty="0" sz="2400" lang="ru-RU">
                <a:solidFill>
                  <a:schemeClr val="accent1">
                    <a:lumMod val="75000"/>
                  </a:schemeClr>
                </a:solidFill>
              </a:rPr>
              <a:t>ПЛАН</a:t>
            </a:r>
            <a:r>
              <a:rPr b="1" dirty="0" sz="2400" lang="en-US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b="1" dirty="0" sz="240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b="1" dirty="0" sz="2400" lang="ru-RU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b="1" dirty="0" sz="2400" lang="en-US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Актуальность темы.</a:t>
            </a:r>
          </a:p>
          <a:p>
            <a:r>
              <a:rPr b="1" dirty="0" sz="2400" lang="ru-RU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Цели и задачи исследования.</a:t>
            </a:r>
            <a:endParaRPr dirty="0" sz="2400" 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Заголовок 1"/>
          <p:cNvSpPr>
            <a:spLocks noGrp="1"/>
          </p:cNvSpPr>
          <p:nvPr>
            <p:ph type="title"/>
          </p:nvPr>
        </p:nvSpPr>
        <p:spPr>
          <a:xfrm>
            <a:off x="702501" y="1045828"/>
            <a:ext cx="8596668" cy="4474128"/>
          </a:xfrm>
        </p:spPr>
        <p:txBody>
          <a:bodyPr>
            <a:normAutofit fontScale="94445"/>
          </a:bodyPr>
          <a:p>
            <a:r>
              <a:rPr dirty="0" lang="ru-RU"/>
              <a:t>Окружающая среда играет важнейшую роль в формировании здоровья ребенка. Различные экологические факторы, такие как качество воздуха, воды, почвы, уровень шума, а также условия проживания, могут оказывать как положительное, так и отрицательное влияние на развитие и здоровье детей.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Заголовок 1"/>
          <p:cNvSpPr>
            <a:spLocks noGrp="1"/>
          </p:cNvSpPr>
          <p:nvPr>
            <p:ph type="title"/>
          </p:nvPr>
        </p:nvSpPr>
        <p:spPr>
          <a:xfrm>
            <a:off x="618611" y="701180"/>
            <a:ext cx="8835782" cy="5455640"/>
          </a:xfrm>
        </p:spPr>
        <p:txBody>
          <a:bodyPr>
            <a:normAutofit/>
          </a:bodyPr>
          <a:p>
            <a:r>
              <a:rPr b="1" dirty="0" sz="2000" lang="ru-RU"/>
              <a:t>Основные экологические факторы, влияющие на здоровье ребенка: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i="1" lang="ru-RU"/>
              <a:t>1. Качество воздуха</a:t>
            </a:r>
            <a:br>
              <a:rPr dirty="0" sz="2000" lang="ru-RU"/>
            </a:br>
            <a:r>
              <a:rPr dirty="0" sz="2000" lang="ru-RU"/>
              <a:t>Загрязнение воздуха вредными веществами, такими как углекислый газ, пыль, и токсичные </a:t>
            </a:r>
            <a:r>
              <a:rPr dirty="0" sz="2000" lang="ru-RU" err="1"/>
              <a:t>газы</a:t>
            </a:r>
            <a:r>
              <a:rPr dirty="0" sz="2000" lang="ru-RU"/>
              <a:t>, может вызывать заболевания дыхательной системы, например астму или бронхит. Особенно уязвимы младенцы и дети дошкольного возраста, чьи легкие еще не полностью сформированы.</a:t>
            </a:r>
            <a:br>
              <a:rPr dirty="0" sz="2000" lang="ru-RU"/>
            </a:br>
            <a:br>
              <a:rPr dirty="0" sz="2000" lang="ru-RU"/>
            </a:br>
            <a:br>
              <a:rPr dirty="0" sz="2000" lang="ru-RU"/>
            </a:br>
            <a:r>
              <a:rPr b="1" dirty="0" sz="2000" i="1" lang="ru-RU"/>
              <a:t>2. Качество воды</a:t>
            </a:r>
            <a:br>
              <a:rPr dirty="0" sz="2000" lang="ru-RU"/>
            </a:br>
            <a:r>
              <a:rPr dirty="0" sz="2000" lang="ru-RU"/>
              <a:t>Загрязненная вода может стать источником инфекционных заболеваний, таких как диарея, гепатит А или кишечные инфекции. Для поддержания здоровья ребенка важно использовать чистую питьевую воду и соблюдать гигиенические правила.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Заголовок 1"/>
          <p:cNvSpPr>
            <a:spLocks noGrp="1"/>
          </p:cNvSpPr>
          <p:nvPr>
            <p:ph type="title"/>
          </p:nvPr>
        </p:nvSpPr>
        <p:spPr>
          <a:xfrm>
            <a:off x="601833" y="550876"/>
            <a:ext cx="8558945" cy="3819787"/>
          </a:xfrm>
        </p:spPr>
        <p:txBody>
          <a:bodyPr>
            <a:normAutofit fontScale="90000"/>
          </a:bodyPr>
          <a:p>
            <a:r>
              <a:rPr dirty="0" sz="2400" lang="ru-RU"/>
              <a:t>3. Условия проживания</a:t>
            </a:r>
            <a:br>
              <a:rPr dirty="0" sz="2400" lang="ru-RU"/>
            </a:br>
            <a:r>
              <a:rPr dirty="0" sz="2400" lang="ru-RU"/>
              <a:t>Проживание в неблагоприятных условиях, например в тесных, плохо вентилируемых или сырых помещениях, увеличивает риск заболеваний, включая аллергию и респираторные инфекции.</a:t>
            </a:r>
            <a:br>
              <a:rPr dirty="0" sz="2400" lang="ru-RU"/>
            </a:br>
            <a:br>
              <a:rPr dirty="0" sz="2400" lang="ru-RU"/>
            </a:br>
            <a:br>
              <a:rPr dirty="0" sz="2400" lang="ru-RU"/>
            </a:br>
            <a:r>
              <a:rPr dirty="0" sz="2400" lang="ru-RU"/>
              <a:t>4. Шум и радиация</a:t>
            </a:r>
            <a:br>
              <a:rPr dirty="0" sz="2400" lang="ru-RU"/>
            </a:br>
            <a:r>
              <a:rPr dirty="0" sz="2400" lang="ru-RU"/>
              <a:t>Постоянный высокий уровень шума может вызывать стресс и ухудшение концентрации у детей, а воздействие радиации — серьезные нарушения здоровья.</a:t>
            </a:r>
            <a:br>
              <a:rPr dirty="0" sz="2400" lang="ru-RU"/>
            </a:br>
            <a:endParaRPr dirty="0" sz="2400"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488110" y="3125365"/>
            <a:ext cx="4118996" cy="2210033"/>
          </a:xfrm>
          <a:prstGeom prst="rect"/>
        </p:spPr>
      </p:pic>
      <p:sp>
        <p:nvSpPr>
          <p:cNvPr id="1048618" name="Заголовок 1"/>
          <p:cNvSpPr>
            <a:spLocks noGrp="1"/>
          </p:cNvSpPr>
          <p:nvPr>
            <p:ph type="title"/>
          </p:nvPr>
        </p:nvSpPr>
        <p:spPr>
          <a:xfrm>
            <a:off x="517944" y="919991"/>
            <a:ext cx="8718336" cy="2292991"/>
          </a:xfrm>
        </p:spPr>
        <p:txBody>
          <a:bodyPr>
            <a:normAutofit fontScale="90000"/>
          </a:bodyPr>
          <a:p>
            <a:r>
              <a:rPr dirty="0" sz="2800" lang="ru-RU"/>
              <a:t>5. Питание и химические вещества</a:t>
            </a:r>
            <a:br>
              <a:rPr dirty="0" sz="2800" lang="ru-RU"/>
            </a:br>
            <a:r>
              <a:rPr dirty="0" sz="2800" lang="ru-RU"/>
              <a:t>Продукты, загрязненные пестицидами, или игрушки, содержащие вредные химические вещества, могут негативно повлиять на физическое и умственное развитие ребенка.</a:t>
            </a:r>
            <a:br>
              <a:rPr dirty="0" sz="2800" lang="ru-RU"/>
            </a:br>
            <a:endParaRPr dirty="0" sz="2800"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Заголовок 1"/>
          <p:cNvSpPr>
            <a:spLocks noGrp="1"/>
          </p:cNvSpPr>
          <p:nvPr>
            <p:ph type="title"/>
          </p:nvPr>
        </p:nvSpPr>
        <p:spPr>
          <a:xfrm>
            <a:off x="685723" y="810935"/>
            <a:ext cx="8596668" cy="5002635"/>
          </a:xfrm>
        </p:spPr>
        <p:txBody>
          <a:bodyPr>
            <a:noAutofit/>
          </a:bodyPr>
          <a:p>
            <a:r>
              <a:rPr dirty="0" sz="3200" lang="ru-RU"/>
              <a:t>Вовремя проходить медицинские осмотры для выявления возможных проблем.</a:t>
            </a:r>
            <a:br>
              <a:rPr dirty="0" sz="3200" lang="ru-RU"/>
            </a:br>
            <a:br>
              <a:rPr dirty="0" sz="3200" lang="ru-RU"/>
            </a:br>
            <a:br>
              <a:rPr dirty="0" sz="3200" lang="ru-RU"/>
            </a:br>
            <a:r>
              <a:rPr dirty="0" sz="3200" lang="ru-RU"/>
              <a:t>Таким образом, здоровая окружающая среда является основой гармоничного роста и развития ребенка. Родители и общество должны уделять особое внимание экологическим факторам, влияющим на здоровье подрастающего поколения.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Заголовок 1"/>
          <p:cNvSpPr>
            <a:spLocks noGrp="1"/>
          </p:cNvSpPr>
          <p:nvPr>
            <p:ph type="title"/>
          </p:nvPr>
        </p:nvSpPr>
        <p:spPr>
          <a:xfrm>
            <a:off x="1542991" y="2265464"/>
            <a:ext cx="5910600" cy="2138901"/>
          </a:xfrm>
        </p:spPr>
        <p:txBody>
          <a:bodyPr>
            <a:normAutofit/>
          </a:bodyPr>
          <a:p>
            <a:r>
              <a:rPr dirty="0" sz="4800" lang="ru-RU">
                <a:latin typeface="Bahnschrift Condensed" panose="020B0502040204020203" pitchFamily="34" charset="0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Аспект">
  <a:themeElements>
    <a:clrScheme name="Аспект">
      <a:dk1>
        <a:sysClr lastClr="000000" val="windowText"/>
      </a:dk1>
      <a:lt1>
        <a:sysClr lastClr="FFFFFF" val="window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САМОСТОЯТЕЛНАЯ РАБОТА  ПОДГОТОВЛЕНА    БАХТИЙОРОВОЙ ЖОЗИБА СТУДЕНТКОЙ                                    1 КУРСА КАФЕДРЫ НАРОДНОЙ МЕДИЦИНЫ           ТЕРМЕЗСКОГО ФИЛИАЛА ТАШКЕНТСКОЙ  МЕДИЦИНСКОЙ АКАДЕМИИ</dc:title>
  <dc:creator>Пользователь</dc:creator>
  <cp:lastModifiedBy>Пользователь</cp:lastModifiedBy>
  <dcterms:created xsi:type="dcterms:W3CDTF">2024-10-16T21:07:56Z</dcterms:created>
  <dcterms:modified xsi:type="dcterms:W3CDTF">2026-10-03T14:57:42Z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985e54316b2749bb93fc64ba0e0f67ee</vt:lpwstr>
  </property>
</Properties>
</file>