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2" r:id="rId1"/>
  </p:sldMasterIdLst>
  <p:sldIdLst>
    <p:sldId id="256" r:id="rId2"/>
    <p:sldId id="258" r:id="rId3"/>
    <p:sldId id="257" r:id="rId4"/>
    <p:sldId id="259" r:id="rId5"/>
    <p:sldId id="260" r:id="rId6"/>
    <p:sldId id="261" r:id="rId7"/>
    <p:sldId id="262" r:id="rId8"/>
    <p:sldId id="263" r:id="rId9"/>
    <p:sldId id="276"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6" autoAdjust="0"/>
    <p:restoredTop sz="94660"/>
  </p:normalViewPr>
  <p:slideViewPr>
    <p:cSldViewPr snapToGrid="0">
      <p:cViewPr varScale="1">
        <p:scale>
          <a:sx n="87" d="100"/>
          <a:sy n="87" d="100"/>
        </p:scale>
        <p:origin x="349"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B365DF1-77E6-4A32-BB6D-BF4E1D5F3A49}" type="datetimeFigureOut">
              <a:rPr lang="ru-RU" smtClean="0"/>
              <a:t>03.12.2025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D8EAA9-DB75-4598-9B9F-E93DBCD79774}"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565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B365DF1-77E6-4A32-BB6D-BF4E1D5F3A49}" type="datetimeFigureOut">
              <a:rPr lang="ru-RU" smtClean="0"/>
              <a:t>03.12.2025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277522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B365DF1-77E6-4A32-BB6D-BF4E1D5F3A49}" type="datetimeFigureOut">
              <a:rPr lang="ru-RU" smtClean="0"/>
              <a:t>03.12.2025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851542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B365DF1-77E6-4A32-BB6D-BF4E1D5F3A49}" type="datetimeFigureOut">
              <a:rPr lang="ru-RU" smtClean="0"/>
              <a:t>03.12.2025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4171131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B365DF1-77E6-4A32-BB6D-BF4E1D5F3A49}" type="datetimeFigureOut">
              <a:rPr lang="ru-RU" smtClean="0"/>
              <a:t>03.12.2025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D8EAA9-DB75-4598-9B9F-E93DBCD79774}"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80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B365DF1-77E6-4A32-BB6D-BF4E1D5F3A49}" type="datetimeFigureOut">
              <a:rPr lang="ru-RU" smtClean="0"/>
              <a:t>03.12.2025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3650527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B365DF1-77E6-4A32-BB6D-BF4E1D5F3A49}" type="datetimeFigureOut">
              <a:rPr lang="ru-RU" smtClean="0"/>
              <a:t>03.12.2025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3255231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B365DF1-77E6-4A32-BB6D-BF4E1D5F3A49}" type="datetimeFigureOut">
              <a:rPr lang="ru-RU" smtClean="0"/>
              <a:t>03.12.2025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1410516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B365DF1-77E6-4A32-BB6D-BF4E1D5F3A49}" type="datetimeFigureOut">
              <a:rPr lang="ru-RU" smtClean="0"/>
              <a:t>03.12.2025</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3613519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B365DF1-77E6-4A32-BB6D-BF4E1D5F3A49}" type="datetimeFigureOut">
              <a:rPr lang="ru-RU" smtClean="0"/>
              <a:t>03.12.2025</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3D8EAA9-DB75-4598-9B9F-E93DBCD79774}" type="slidenum">
              <a:rPr lang="ru-RU" smtClean="0"/>
              <a:t>‹#›</a:t>
            </a:fld>
            <a:endParaRPr lang="ru-RU"/>
          </a:p>
        </p:txBody>
      </p:sp>
    </p:spTree>
    <p:extLst>
      <p:ext uri="{BB962C8B-B14F-4D97-AF65-F5344CB8AC3E}">
        <p14:creationId xmlns:p14="http://schemas.microsoft.com/office/powerpoint/2010/main" val="2040337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B365DF1-77E6-4A32-BB6D-BF4E1D5F3A49}" type="datetimeFigureOut">
              <a:rPr lang="ru-RU" smtClean="0"/>
              <a:t>03.12.2025</a:t>
            </a:fld>
            <a:endParaRPr lang="ru-RU"/>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B3D8EAA9-DB75-4598-9B9F-E93DBCD79774}" type="slidenum">
              <a:rPr lang="ru-RU" smtClean="0"/>
              <a:t>‹#›</a:t>
            </a:fld>
            <a:endParaRPr lang="ru-RU"/>
          </a:p>
        </p:txBody>
      </p:sp>
    </p:spTree>
    <p:extLst>
      <p:ext uri="{BB962C8B-B14F-4D97-AF65-F5344CB8AC3E}">
        <p14:creationId xmlns:p14="http://schemas.microsoft.com/office/powerpoint/2010/main" val="163855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B365DF1-77E6-4A32-BB6D-BF4E1D5F3A49}" type="datetimeFigureOut">
              <a:rPr lang="ru-RU" smtClean="0"/>
              <a:t>03.12.2025</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3D8EAA9-DB75-4598-9B9F-E93DBCD79774}"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943319"/>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AE3FCD-0F46-46E9-98F6-2B2575477D98}"/>
              </a:ext>
            </a:extLst>
          </p:cNvPr>
          <p:cNvSpPr>
            <a:spLocks noGrp="1"/>
          </p:cNvSpPr>
          <p:nvPr>
            <p:ph type="ctrTitle"/>
          </p:nvPr>
        </p:nvSpPr>
        <p:spPr>
          <a:xfrm>
            <a:off x="653668" y="760166"/>
            <a:ext cx="10385233" cy="4406746"/>
          </a:xfrm>
        </p:spPr>
        <p:txBody>
          <a:bodyPr>
            <a:normAutofit fontScale="90000"/>
          </a:bodyPr>
          <a:lstStyle/>
          <a:p>
            <a:pPr algn="ctr"/>
            <a:br>
              <a:rPr lang="en-US" dirty="0"/>
            </a:br>
            <a:r>
              <a:rPr lang="en-US" sz="5300" b="1" dirty="0" err="1"/>
              <a:t>UzNPU</a:t>
            </a:r>
            <a:r>
              <a:rPr lang="en-US" sz="5300" b="1" dirty="0"/>
              <a:t>   named  after  </a:t>
            </a:r>
            <a:r>
              <a:rPr lang="en-US" sz="5300" b="1" dirty="0" err="1"/>
              <a:t>Nizmiy</a:t>
            </a:r>
            <a:br>
              <a:rPr lang="en-US" sz="5300" dirty="0"/>
            </a:br>
            <a:r>
              <a:rPr lang="en-US" sz="5300" b="1" dirty="0"/>
              <a:t>Faculty of Innovation Pedagogy Joint Higher Education school </a:t>
            </a:r>
            <a:br>
              <a:rPr lang="en-US" sz="5300" dirty="0"/>
            </a:br>
            <a:r>
              <a:rPr lang="en-US" sz="5300" b="1" dirty="0"/>
              <a:t>Subject</a:t>
            </a:r>
            <a:r>
              <a:rPr lang="en-US" sz="5300" dirty="0"/>
              <a:t>: </a:t>
            </a:r>
            <a:r>
              <a:rPr lang="en-US" sz="5300" i="1" dirty="0"/>
              <a:t>Home reading</a:t>
            </a:r>
            <a:br>
              <a:rPr lang="en-US" sz="5300" dirty="0"/>
            </a:br>
            <a:r>
              <a:rPr lang="en-US" sz="5300" b="1" dirty="0"/>
              <a:t>Group</a:t>
            </a:r>
            <a:r>
              <a:rPr lang="en-US" sz="5300" dirty="0"/>
              <a:t>:</a:t>
            </a:r>
            <a:r>
              <a:rPr lang="en-US" sz="5300" i="1" dirty="0"/>
              <a:t>201-UK</a:t>
            </a:r>
            <a:br>
              <a:rPr lang="en-US" sz="5300" dirty="0"/>
            </a:br>
            <a:r>
              <a:rPr lang="en-US" sz="5300" b="1" dirty="0"/>
              <a:t>Independent  work topic</a:t>
            </a:r>
            <a:r>
              <a:rPr lang="en-US" sz="5300" dirty="0"/>
              <a:t>:</a:t>
            </a:r>
            <a:r>
              <a:rPr lang="ru-RU" sz="5300" dirty="0"/>
              <a:t> </a:t>
            </a:r>
            <a:r>
              <a:rPr lang="en-US" sz="5300" i="1" dirty="0"/>
              <a:t>Daniel Defoe </a:t>
            </a:r>
            <a:r>
              <a:rPr lang="en-US" sz="5300" dirty="0"/>
              <a:t>. </a:t>
            </a:r>
            <a:r>
              <a:rPr lang="en-US" sz="5300" i="1" dirty="0"/>
              <a:t>About the Author and his books</a:t>
            </a:r>
            <a:r>
              <a:rPr lang="en-US" sz="5300" dirty="0"/>
              <a:t>.</a:t>
            </a:r>
            <a:endParaRPr lang="ru-RU" sz="5300" dirty="0"/>
          </a:p>
        </p:txBody>
      </p:sp>
      <p:sp>
        <p:nvSpPr>
          <p:cNvPr id="3" name="Подзаголовок 2">
            <a:extLst>
              <a:ext uri="{FF2B5EF4-FFF2-40B4-BE49-F238E27FC236}">
                <a16:creationId xmlns:a16="http://schemas.microsoft.com/office/drawing/2014/main" id="{C4385AC4-CB80-4F14-B151-EFEE2D7A062A}"/>
              </a:ext>
            </a:extLst>
          </p:cNvPr>
          <p:cNvSpPr>
            <a:spLocks noGrp="1"/>
          </p:cNvSpPr>
          <p:nvPr>
            <p:ph type="subTitle" idx="1"/>
          </p:nvPr>
        </p:nvSpPr>
        <p:spPr>
          <a:xfrm>
            <a:off x="407624" y="5541484"/>
            <a:ext cx="10260376" cy="804232"/>
          </a:xfrm>
        </p:spPr>
        <p:txBody>
          <a:bodyPr>
            <a:normAutofit fontScale="92500" lnSpcReduction="20000"/>
          </a:bodyPr>
          <a:lstStyle/>
          <a:p>
            <a:pPr algn="l"/>
            <a:r>
              <a:rPr lang="en-US" b="1" dirty="0"/>
              <a:t>Presented By </a:t>
            </a:r>
            <a:r>
              <a:rPr lang="en-US" i="1" dirty="0"/>
              <a:t>: </a:t>
            </a:r>
            <a:r>
              <a:rPr lang="en-US" i="1" dirty="0" err="1"/>
              <a:t>Kaldibayeva</a:t>
            </a:r>
            <a:r>
              <a:rPr lang="en-US" i="1" dirty="0"/>
              <a:t> Aida</a:t>
            </a:r>
          </a:p>
          <a:p>
            <a:pPr algn="l"/>
            <a:r>
              <a:rPr lang="en-US" b="1" dirty="0"/>
              <a:t>Checked b</a:t>
            </a:r>
            <a:r>
              <a:rPr lang="en-US" dirty="0"/>
              <a:t>y : </a:t>
            </a:r>
            <a:r>
              <a:rPr lang="en-US" i="1" dirty="0" err="1"/>
              <a:t>Makhsudova</a:t>
            </a:r>
            <a:r>
              <a:rPr lang="en-US" i="1" dirty="0"/>
              <a:t> </a:t>
            </a:r>
            <a:r>
              <a:rPr lang="en-US" i="1" dirty="0" err="1"/>
              <a:t>Oysara</a:t>
            </a:r>
            <a:r>
              <a:rPr lang="en-US" i="1" dirty="0"/>
              <a:t> </a:t>
            </a:r>
            <a:r>
              <a:rPr lang="en-US" i="1" dirty="0" err="1"/>
              <a:t>Nishonovna</a:t>
            </a:r>
            <a:endParaRPr lang="ru-RU" i="1" dirty="0"/>
          </a:p>
        </p:txBody>
      </p:sp>
    </p:spTree>
    <p:extLst>
      <p:ext uri="{BB962C8B-B14F-4D97-AF65-F5344CB8AC3E}">
        <p14:creationId xmlns:p14="http://schemas.microsoft.com/office/powerpoint/2010/main" val="4064678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D1DEB6-D504-4599-9911-C08165F9FC69}"/>
              </a:ext>
            </a:extLst>
          </p:cNvPr>
          <p:cNvSpPr>
            <a:spLocks noGrp="1"/>
          </p:cNvSpPr>
          <p:nvPr>
            <p:ph type="title"/>
          </p:nvPr>
        </p:nvSpPr>
        <p:spPr/>
        <p:txBody>
          <a:bodyPr/>
          <a:lstStyle/>
          <a:p>
            <a:r>
              <a:rPr lang="en-US" dirty="0">
                <a:solidFill>
                  <a:schemeClr val="accent2">
                    <a:lumMod val="60000"/>
                    <a:lumOff val="40000"/>
                  </a:schemeClr>
                </a:solidFill>
              </a:rPr>
              <a:t>Turn Toward Fiction</a:t>
            </a:r>
            <a:endParaRPr lang="ru-RU" dirty="0">
              <a:solidFill>
                <a:schemeClr val="accent2">
                  <a:lumMod val="60000"/>
                  <a:lumOff val="40000"/>
                </a:schemeClr>
              </a:solidFill>
            </a:endParaRPr>
          </a:p>
        </p:txBody>
      </p:sp>
      <p:sp>
        <p:nvSpPr>
          <p:cNvPr id="3" name="Объект 2">
            <a:extLst>
              <a:ext uri="{FF2B5EF4-FFF2-40B4-BE49-F238E27FC236}">
                <a16:creationId xmlns:a16="http://schemas.microsoft.com/office/drawing/2014/main" id="{D66FB7BA-BCDA-4A46-8B5D-7AEE8AF11600}"/>
              </a:ext>
            </a:extLst>
          </p:cNvPr>
          <p:cNvSpPr>
            <a:spLocks noGrp="1"/>
          </p:cNvSpPr>
          <p:nvPr>
            <p:ph sz="half" idx="1"/>
          </p:nvPr>
        </p:nvSpPr>
        <p:spPr>
          <a:xfrm>
            <a:off x="838200" y="2071171"/>
            <a:ext cx="5181600" cy="4516916"/>
          </a:xfrm>
        </p:spPr>
        <p:txBody>
          <a:bodyPr>
            <a:normAutofit/>
          </a:bodyPr>
          <a:lstStyle/>
          <a:p>
            <a:pPr algn="just"/>
            <a:r>
              <a:rPr lang="en-US" dirty="0"/>
              <a:t>After his release, Defoe shifted from political writing to fiction and journalism. He realized that stories could attract more readers and communicate ideas in a more memorable way. His novels often looked like true stories because he used detailed descriptions, dates, and realistic characters. Defoe blended adventure, psychology, and everyday life, creating books that appealed to both ordinary people and intellectuals. His new direction changed English literature by making novels more realistic and emotionally engaging.</a:t>
            </a:r>
          </a:p>
          <a:p>
            <a:endParaRPr lang="ru-RU" dirty="0"/>
          </a:p>
        </p:txBody>
      </p:sp>
      <p:pic>
        <p:nvPicPr>
          <p:cNvPr id="6" name="Объект 5">
            <a:extLst>
              <a:ext uri="{FF2B5EF4-FFF2-40B4-BE49-F238E27FC236}">
                <a16:creationId xmlns:a16="http://schemas.microsoft.com/office/drawing/2014/main" id="{0B46A45E-9B55-47CA-A738-7E320046E28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46125" y="1846263"/>
            <a:ext cx="3800104" cy="4022725"/>
          </a:xfrm>
        </p:spPr>
      </p:pic>
    </p:spTree>
    <p:extLst>
      <p:ext uri="{BB962C8B-B14F-4D97-AF65-F5344CB8AC3E}">
        <p14:creationId xmlns:p14="http://schemas.microsoft.com/office/powerpoint/2010/main" val="10733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7510B6-C7D9-4C5B-86C4-87B50E0CF8D4}"/>
              </a:ext>
            </a:extLst>
          </p:cNvPr>
          <p:cNvSpPr>
            <a:spLocks noGrp="1"/>
          </p:cNvSpPr>
          <p:nvPr>
            <p:ph type="title"/>
          </p:nvPr>
        </p:nvSpPr>
        <p:spPr>
          <a:xfrm>
            <a:off x="1104193" y="355600"/>
            <a:ext cx="10515600" cy="1325563"/>
          </a:xfrm>
        </p:spPr>
        <p:txBody>
          <a:bodyPr/>
          <a:lstStyle/>
          <a:p>
            <a:r>
              <a:rPr lang="en-US" b="1" dirty="0">
                <a:solidFill>
                  <a:schemeClr val="accent2">
                    <a:lumMod val="60000"/>
                    <a:lumOff val="40000"/>
                  </a:schemeClr>
                </a:solidFill>
              </a:rPr>
              <a:t>Robinson Crusoe </a:t>
            </a:r>
            <a:endParaRPr lang="ru-RU" dirty="0">
              <a:solidFill>
                <a:schemeClr val="accent2">
                  <a:lumMod val="60000"/>
                  <a:lumOff val="40000"/>
                </a:schemeClr>
              </a:solidFill>
            </a:endParaRPr>
          </a:p>
        </p:txBody>
      </p:sp>
      <p:pic>
        <p:nvPicPr>
          <p:cNvPr id="8" name="Объект 7">
            <a:extLst>
              <a:ext uri="{FF2B5EF4-FFF2-40B4-BE49-F238E27FC236}">
                <a16:creationId xmlns:a16="http://schemas.microsoft.com/office/drawing/2014/main" id="{FBE802D1-D046-422D-8CB1-465B49C73E0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6613" y="1862138"/>
            <a:ext cx="4671822" cy="4327525"/>
          </a:xfrm>
        </p:spPr>
      </p:pic>
      <p:sp>
        <p:nvSpPr>
          <p:cNvPr id="6" name="Объект 5">
            <a:extLst>
              <a:ext uri="{FF2B5EF4-FFF2-40B4-BE49-F238E27FC236}">
                <a16:creationId xmlns:a16="http://schemas.microsoft.com/office/drawing/2014/main" id="{23EB3079-C9D2-476C-8BE2-C5098146F93E}"/>
              </a:ext>
            </a:extLst>
          </p:cNvPr>
          <p:cNvSpPr>
            <a:spLocks noGrp="1"/>
          </p:cNvSpPr>
          <p:nvPr>
            <p:ph sz="quarter" idx="4"/>
          </p:nvPr>
        </p:nvSpPr>
        <p:spPr>
          <a:xfrm>
            <a:off x="6172200" y="1681163"/>
            <a:ext cx="5183188" cy="4508499"/>
          </a:xfrm>
        </p:spPr>
        <p:txBody>
          <a:bodyPr>
            <a:normAutofit lnSpcReduction="10000"/>
          </a:bodyPr>
          <a:lstStyle/>
          <a:p>
            <a:endParaRPr lang="en-US" dirty="0"/>
          </a:p>
          <a:p>
            <a:r>
              <a:rPr lang="en-US" sz="2400" dirty="0"/>
              <a:t>Robinson Crusoe tells the story of a shipwrecked man who survives alone on a tropical island for nearly three decades. Inspired partly by the real-life sailor Alexander Selkirk, the novel explores themes such as survival, faith, responsibility, and colonial attitudes. Defoe describes how Crusoe builds shelter, grows food, and protects himself. The arrival of Friday introduces cultural and moral questions. The book became a huge success and is considered one of the first true English novels</a:t>
            </a:r>
            <a:endParaRPr lang="ru-RU" sz="2400" dirty="0"/>
          </a:p>
        </p:txBody>
      </p:sp>
    </p:spTree>
    <p:extLst>
      <p:ext uri="{BB962C8B-B14F-4D97-AF65-F5344CB8AC3E}">
        <p14:creationId xmlns:p14="http://schemas.microsoft.com/office/powerpoint/2010/main" val="20033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52DB85-6B56-449F-A777-F97428AD983F}"/>
              </a:ext>
            </a:extLst>
          </p:cNvPr>
          <p:cNvSpPr>
            <a:spLocks noGrp="1"/>
          </p:cNvSpPr>
          <p:nvPr>
            <p:ph type="title"/>
          </p:nvPr>
        </p:nvSpPr>
        <p:spPr>
          <a:xfrm>
            <a:off x="374574" y="264406"/>
            <a:ext cx="3525398" cy="1046602"/>
          </a:xfrm>
        </p:spPr>
        <p:txBody>
          <a:bodyPr/>
          <a:lstStyle/>
          <a:p>
            <a:r>
              <a:rPr lang="en-US" b="1" dirty="0"/>
              <a:t>Captain Singleton</a:t>
            </a:r>
            <a:endParaRPr lang="ru-RU" b="1" dirty="0"/>
          </a:p>
        </p:txBody>
      </p:sp>
      <p:pic>
        <p:nvPicPr>
          <p:cNvPr id="6" name="Объект 5">
            <a:extLst>
              <a:ext uri="{FF2B5EF4-FFF2-40B4-BE49-F238E27FC236}">
                <a16:creationId xmlns:a16="http://schemas.microsoft.com/office/drawing/2014/main" id="{4649FDEE-08B2-415D-9DC8-B997E56E70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04510" y="528452"/>
            <a:ext cx="6086104" cy="5836722"/>
          </a:xfrm>
        </p:spPr>
      </p:pic>
      <p:sp>
        <p:nvSpPr>
          <p:cNvPr id="4" name="Текст 3">
            <a:extLst>
              <a:ext uri="{FF2B5EF4-FFF2-40B4-BE49-F238E27FC236}">
                <a16:creationId xmlns:a16="http://schemas.microsoft.com/office/drawing/2014/main" id="{A178D5B6-7BAE-4719-AC68-441204E36756}"/>
              </a:ext>
            </a:extLst>
          </p:cNvPr>
          <p:cNvSpPr>
            <a:spLocks noGrp="1"/>
          </p:cNvSpPr>
          <p:nvPr>
            <p:ph type="body" sz="half" idx="2"/>
          </p:nvPr>
        </p:nvSpPr>
        <p:spPr>
          <a:xfrm>
            <a:off x="374573" y="1630495"/>
            <a:ext cx="3283027" cy="4627085"/>
          </a:xfrm>
        </p:spPr>
        <p:txBody>
          <a:bodyPr>
            <a:normAutofit fontScale="92500" lnSpcReduction="10000"/>
          </a:bodyPr>
          <a:lstStyle/>
          <a:p>
            <a:pPr algn="just"/>
            <a:r>
              <a:rPr lang="en-US" sz="2000" i="1" dirty="0"/>
              <a:t>This adventure novel follows the life of Bob Singleton, who is kidnapped as a child and eventually becomes a pirate. The story includes vivid descriptions of sea voyages, African landscapes, and dangerous encounters. Defoe uses the novel to explore human greed, courage, and the search for identity. Singleton travels across continents, facing both moral and physical challenges. The novel shows Defoe’s talent for mixing adventure with realistic detail, making readers feel as if they are part of the journ</a:t>
            </a:r>
            <a:r>
              <a:rPr lang="en-US" sz="2000" dirty="0"/>
              <a:t>ey</a:t>
            </a:r>
            <a:r>
              <a:rPr lang="en-US" dirty="0"/>
              <a:t>.</a:t>
            </a:r>
            <a:endParaRPr lang="ru-RU" dirty="0"/>
          </a:p>
        </p:txBody>
      </p:sp>
    </p:spTree>
    <p:extLst>
      <p:ext uri="{BB962C8B-B14F-4D97-AF65-F5344CB8AC3E}">
        <p14:creationId xmlns:p14="http://schemas.microsoft.com/office/powerpoint/2010/main" val="538129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D534DF-4102-429F-80DF-3347E361DDF7}"/>
              </a:ext>
            </a:extLst>
          </p:cNvPr>
          <p:cNvSpPr>
            <a:spLocks noGrp="1"/>
          </p:cNvSpPr>
          <p:nvPr>
            <p:ph type="title"/>
          </p:nvPr>
        </p:nvSpPr>
        <p:spPr/>
        <p:txBody>
          <a:bodyPr/>
          <a:lstStyle/>
          <a:p>
            <a:r>
              <a:rPr lang="en-US" dirty="0">
                <a:solidFill>
                  <a:schemeClr val="accent2">
                    <a:lumMod val="60000"/>
                    <a:lumOff val="40000"/>
                  </a:schemeClr>
                </a:solidFill>
              </a:rPr>
              <a:t>Moll Flanders</a:t>
            </a:r>
            <a:endParaRPr lang="ru-RU" dirty="0">
              <a:solidFill>
                <a:schemeClr val="accent2">
                  <a:lumMod val="60000"/>
                  <a:lumOff val="40000"/>
                </a:schemeClr>
              </a:solidFill>
            </a:endParaRPr>
          </a:p>
        </p:txBody>
      </p:sp>
      <p:pic>
        <p:nvPicPr>
          <p:cNvPr id="5" name="Объект 4">
            <a:extLst>
              <a:ext uri="{FF2B5EF4-FFF2-40B4-BE49-F238E27FC236}">
                <a16:creationId xmlns:a16="http://schemas.microsoft.com/office/drawing/2014/main" id="{2B3D65FD-E918-4438-91F5-9587489DAF2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97279" y="1765453"/>
            <a:ext cx="4015047" cy="4195610"/>
          </a:xfrm>
        </p:spPr>
      </p:pic>
      <p:sp>
        <p:nvSpPr>
          <p:cNvPr id="6" name="Объект 5">
            <a:extLst>
              <a:ext uri="{FF2B5EF4-FFF2-40B4-BE49-F238E27FC236}">
                <a16:creationId xmlns:a16="http://schemas.microsoft.com/office/drawing/2014/main" id="{8A9CC3A3-143A-4E86-B931-A0620353E7CC}"/>
              </a:ext>
            </a:extLst>
          </p:cNvPr>
          <p:cNvSpPr>
            <a:spLocks noGrp="1"/>
          </p:cNvSpPr>
          <p:nvPr>
            <p:ph sz="quarter" idx="4"/>
          </p:nvPr>
        </p:nvSpPr>
        <p:spPr>
          <a:xfrm>
            <a:off x="6172200" y="1994053"/>
            <a:ext cx="5183188" cy="4195610"/>
          </a:xfrm>
        </p:spPr>
        <p:txBody>
          <a:bodyPr>
            <a:normAutofit/>
          </a:bodyPr>
          <a:lstStyle/>
          <a:p>
            <a:r>
              <a:rPr lang="en-US" dirty="0"/>
              <a:t>Moll Flanders is a fictional autobiography about a woman born in prison who spends her life fighting poverty, loneliness, and moral dilemmas. She marries several times, turns to theft, and later seeks redemption. Defoe uses her story to examine the position of women in eighteenth-century society and the difficulties they faced. The novel is bold because it presents a flawed but human character whose life is shaped by choices and circumstances. It remains one of Defoe’s most powerful works.</a:t>
            </a:r>
          </a:p>
          <a:p>
            <a:endParaRPr lang="ru-RU" dirty="0"/>
          </a:p>
        </p:txBody>
      </p:sp>
    </p:spTree>
    <p:extLst>
      <p:ext uri="{BB962C8B-B14F-4D97-AF65-F5344CB8AC3E}">
        <p14:creationId xmlns:p14="http://schemas.microsoft.com/office/powerpoint/2010/main" val="2871791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60BEEB-70A2-44FA-B97F-269421299F1C}"/>
              </a:ext>
            </a:extLst>
          </p:cNvPr>
          <p:cNvSpPr>
            <a:spLocks noGrp="1"/>
          </p:cNvSpPr>
          <p:nvPr>
            <p:ph type="title"/>
          </p:nvPr>
        </p:nvSpPr>
        <p:spPr/>
        <p:txBody>
          <a:bodyPr/>
          <a:lstStyle/>
          <a:p>
            <a:r>
              <a:rPr lang="en-US" b="1" dirty="0">
                <a:solidFill>
                  <a:schemeClr val="accent2">
                    <a:lumMod val="60000"/>
                    <a:lumOff val="40000"/>
                  </a:schemeClr>
                </a:solidFill>
              </a:rPr>
              <a:t>A Journal of the Plague Year</a:t>
            </a:r>
            <a:endParaRPr lang="ru-RU" b="1" dirty="0">
              <a:solidFill>
                <a:schemeClr val="accent2">
                  <a:lumMod val="60000"/>
                  <a:lumOff val="40000"/>
                </a:schemeClr>
              </a:solidFill>
            </a:endParaRPr>
          </a:p>
        </p:txBody>
      </p:sp>
      <p:sp>
        <p:nvSpPr>
          <p:cNvPr id="3" name="Объект 2">
            <a:extLst>
              <a:ext uri="{FF2B5EF4-FFF2-40B4-BE49-F238E27FC236}">
                <a16:creationId xmlns:a16="http://schemas.microsoft.com/office/drawing/2014/main" id="{DCF3EEB8-15B8-4D8C-A07C-E8F30856A6FE}"/>
              </a:ext>
            </a:extLst>
          </p:cNvPr>
          <p:cNvSpPr>
            <a:spLocks noGrp="1"/>
          </p:cNvSpPr>
          <p:nvPr>
            <p:ph sz="half" idx="1"/>
          </p:nvPr>
        </p:nvSpPr>
        <p:spPr>
          <a:xfrm>
            <a:off x="838200" y="1825624"/>
            <a:ext cx="5181600" cy="4553141"/>
          </a:xfrm>
        </p:spPr>
        <p:txBody>
          <a:bodyPr>
            <a:normAutofit/>
          </a:bodyPr>
          <a:lstStyle/>
          <a:p>
            <a:pPr algn="just"/>
            <a:r>
              <a:rPr lang="en-US" dirty="0"/>
              <a:t>This novel is written as if it were a real diary describing the Great Plague of London in 1665. Defoe combines historical facts, eyewitness accounts, and storytelling to create a realistic picture of fear, isolation, and survival. The book includes descriptions of empty streets, quarantined houses, and the behavior of ordinary citizens during crisis. Readers often feel as if they are living through the plague themselves. The novel also shows Defoe’s journalistic skills and attention to detail</a:t>
            </a:r>
            <a:endParaRPr lang="ru-RU" dirty="0"/>
          </a:p>
        </p:txBody>
      </p:sp>
      <p:pic>
        <p:nvPicPr>
          <p:cNvPr id="10" name="Объект 9">
            <a:extLst>
              <a:ext uri="{FF2B5EF4-FFF2-40B4-BE49-F238E27FC236}">
                <a16:creationId xmlns:a16="http://schemas.microsoft.com/office/drawing/2014/main" id="{78EE6705-D44F-4374-8CBE-D530876C1C3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81750" y="1846263"/>
            <a:ext cx="3705101" cy="4162651"/>
          </a:xfrm>
        </p:spPr>
      </p:pic>
    </p:spTree>
    <p:extLst>
      <p:ext uri="{BB962C8B-B14F-4D97-AF65-F5344CB8AC3E}">
        <p14:creationId xmlns:p14="http://schemas.microsoft.com/office/powerpoint/2010/main" val="2023668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713DD3-0C5C-4966-9401-E2031A5CDFA4}"/>
              </a:ext>
            </a:extLst>
          </p:cNvPr>
          <p:cNvSpPr>
            <a:spLocks noGrp="1"/>
          </p:cNvSpPr>
          <p:nvPr>
            <p:ph type="title"/>
          </p:nvPr>
        </p:nvSpPr>
        <p:spPr/>
        <p:txBody>
          <a:bodyPr/>
          <a:lstStyle/>
          <a:p>
            <a:r>
              <a:rPr lang="en-US" dirty="0">
                <a:solidFill>
                  <a:schemeClr val="accent2">
                    <a:lumMod val="60000"/>
                    <a:lumOff val="40000"/>
                  </a:schemeClr>
                </a:solidFill>
              </a:rPr>
              <a:t>Roxana </a:t>
            </a:r>
            <a:endParaRPr lang="ru-RU" dirty="0">
              <a:solidFill>
                <a:schemeClr val="accent2">
                  <a:lumMod val="60000"/>
                  <a:lumOff val="40000"/>
                </a:schemeClr>
              </a:solidFill>
            </a:endParaRPr>
          </a:p>
        </p:txBody>
      </p:sp>
      <p:pic>
        <p:nvPicPr>
          <p:cNvPr id="6" name="Объект 5">
            <a:extLst>
              <a:ext uri="{FF2B5EF4-FFF2-40B4-BE49-F238E27FC236}">
                <a16:creationId xmlns:a16="http://schemas.microsoft.com/office/drawing/2014/main" id="{90319AA8-A11D-4F0F-A83D-E26F45B16A9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6081" y="1846263"/>
            <a:ext cx="5488141" cy="4022725"/>
          </a:xfrm>
        </p:spPr>
      </p:pic>
      <p:sp>
        <p:nvSpPr>
          <p:cNvPr id="4" name="Объект 3">
            <a:extLst>
              <a:ext uri="{FF2B5EF4-FFF2-40B4-BE49-F238E27FC236}">
                <a16:creationId xmlns:a16="http://schemas.microsoft.com/office/drawing/2014/main" id="{DF75C270-113B-4A9D-B653-04F709814DED}"/>
              </a:ext>
            </a:extLst>
          </p:cNvPr>
          <p:cNvSpPr>
            <a:spLocks noGrp="1"/>
          </p:cNvSpPr>
          <p:nvPr>
            <p:ph sz="half" idx="2"/>
          </p:nvPr>
        </p:nvSpPr>
        <p:spPr>
          <a:xfrm>
            <a:off x="6172200" y="1949986"/>
            <a:ext cx="5181600" cy="4226977"/>
          </a:xfrm>
        </p:spPr>
        <p:txBody>
          <a:bodyPr>
            <a:normAutofit/>
          </a:bodyPr>
          <a:lstStyle/>
          <a:p>
            <a:pPr algn="just"/>
            <a:r>
              <a:rPr lang="en-US" dirty="0"/>
              <a:t>Roxana is the story of a woman who becomes wealthy through relationships and clever decisions, but later faces emotional and moral consequences. The novel explores themes such as freedom, identity, ambition, and guilt. Roxana struggles with her inner fears and desires, making the story psychologically rich. Defoe presents her life as a series of opportunities and mistakes, showing how society judges women differently from men. This novel highlights Defoe’s interest in complex female characters and social criticism.</a:t>
            </a:r>
            <a:endParaRPr lang="ru-RU" dirty="0"/>
          </a:p>
        </p:txBody>
      </p:sp>
    </p:spTree>
    <p:extLst>
      <p:ext uri="{BB962C8B-B14F-4D97-AF65-F5344CB8AC3E}">
        <p14:creationId xmlns:p14="http://schemas.microsoft.com/office/powerpoint/2010/main" val="3680985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A19413-28DC-4D4E-935E-EFFD355626CE}"/>
              </a:ext>
            </a:extLst>
          </p:cNvPr>
          <p:cNvSpPr>
            <a:spLocks noGrp="1"/>
          </p:cNvSpPr>
          <p:nvPr>
            <p:ph type="title"/>
          </p:nvPr>
        </p:nvSpPr>
        <p:spPr/>
        <p:txBody>
          <a:bodyPr>
            <a:normAutofit/>
          </a:bodyPr>
          <a:lstStyle/>
          <a:p>
            <a:r>
              <a:rPr lang="en-US" b="1" dirty="0">
                <a:solidFill>
                  <a:schemeClr val="accent2">
                    <a:lumMod val="60000"/>
                    <a:lumOff val="40000"/>
                  </a:schemeClr>
                </a:solidFill>
              </a:rPr>
              <a:t>Writing Style</a:t>
            </a:r>
            <a:br>
              <a:rPr lang="en-US" dirty="0"/>
            </a:br>
            <a:endParaRPr lang="ru-RU" dirty="0"/>
          </a:p>
        </p:txBody>
      </p:sp>
      <p:sp>
        <p:nvSpPr>
          <p:cNvPr id="4" name="Объект 3">
            <a:extLst>
              <a:ext uri="{FF2B5EF4-FFF2-40B4-BE49-F238E27FC236}">
                <a16:creationId xmlns:a16="http://schemas.microsoft.com/office/drawing/2014/main" id="{A95A1964-A318-4018-BCF1-CEF1A9671D67}"/>
              </a:ext>
            </a:extLst>
          </p:cNvPr>
          <p:cNvSpPr>
            <a:spLocks noGrp="1"/>
          </p:cNvSpPr>
          <p:nvPr>
            <p:ph sz="half" idx="2"/>
          </p:nvPr>
        </p:nvSpPr>
        <p:spPr>
          <a:xfrm>
            <a:off x="839788" y="2016087"/>
            <a:ext cx="5157787" cy="4173576"/>
          </a:xfrm>
        </p:spPr>
        <p:txBody>
          <a:bodyPr>
            <a:normAutofit/>
          </a:bodyPr>
          <a:lstStyle/>
          <a:p>
            <a:pPr algn="just"/>
            <a:r>
              <a:rPr lang="en-US" dirty="0"/>
              <a:t>Defoe’s writing style is known for its clarity, simplicity, and strong sense of reality. He used journalistic techniques such as factual detail, dates, numbers, and geographical accuracy. His characters often speak in first person, making readers feel closely connected to their experiences. Defoe did not use dramatic language; instead, he focused on believable emotions and everyday problems. This style made his novels easy to read and highly convincing, even for readers who doubted fiction.</a:t>
            </a:r>
            <a:endParaRPr lang="ru-RU" dirty="0"/>
          </a:p>
        </p:txBody>
      </p:sp>
      <p:pic>
        <p:nvPicPr>
          <p:cNvPr id="10" name="Объект 9">
            <a:extLst>
              <a:ext uri="{FF2B5EF4-FFF2-40B4-BE49-F238E27FC236}">
                <a16:creationId xmlns:a16="http://schemas.microsoft.com/office/drawing/2014/main" id="{62E02B5A-29BC-469E-9797-CB23F7C5166D}"/>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997700" y="2016087"/>
            <a:ext cx="3945412" cy="3944976"/>
          </a:xfrm>
        </p:spPr>
      </p:pic>
    </p:spTree>
    <p:extLst>
      <p:ext uri="{BB962C8B-B14F-4D97-AF65-F5344CB8AC3E}">
        <p14:creationId xmlns:p14="http://schemas.microsoft.com/office/powerpoint/2010/main" val="50235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C13EDF-52E1-4502-BFF5-471F15E64FE6}"/>
              </a:ext>
            </a:extLst>
          </p:cNvPr>
          <p:cNvSpPr>
            <a:spLocks noGrp="1"/>
          </p:cNvSpPr>
          <p:nvPr>
            <p:ph type="title"/>
          </p:nvPr>
        </p:nvSpPr>
        <p:spPr/>
        <p:txBody>
          <a:bodyPr/>
          <a:lstStyle/>
          <a:p>
            <a:r>
              <a:rPr lang="en-US" dirty="0"/>
              <a:t> </a:t>
            </a:r>
            <a:r>
              <a:rPr lang="en-US" dirty="0">
                <a:solidFill>
                  <a:schemeClr val="accent2">
                    <a:lumMod val="60000"/>
                    <a:lumOff val="40000"/>
                  </a:schemeClr>
                </a:solidFill>
              </a:rPr>
              <a:t>Legacy and Influence</a:t>
            </a:r>
            <a:endParaRPr lang="ru-RU" dirty="0">
              <a:solidFill>
                <a:schemeClr val="accent2">
                  <a:lumMod val="60000"/>
                  <a:lumOff val="40000"/>
                </a:schemeClr>
              </a:solidFill>
            </a:endParaRPr>
          </a:p>
        </p:txBody>
      </p:sp>
      <p:sp>
        <p:nvSpPr>
          <p:cNvPr id="6" name="Объект 5">
            <a:extLst>
              <a:ext uri="{FF2B5EF4-FFF2-40B4-BE49-F238E27FC236}">
                <a16:creationId xmlns:a16="http://schemas.microsoft.com/office/drawing/2014/main" id="{F739CD43-4296-4A76-A2B5-6740F23A540D}"/>
              </a:ext>
            </a:extLst>
          </p:cNvPr>
          <p:cNvSpPr>
            <a:spLocks noGrp="1"/>
          </p:cNvSpPr>
          <p:nvPr>
            <p:ph sz="quarter" idx="4"/>
          </p:nvPr>
        </p:nvSpPr>
        <p:spPr>
          <a:xfrm>
            <a:off x="6172200" y="1817783"/>
            <a:ext cx="5183188" cy="4371880"/>
          </a:xfrm>
        </p:spPr>
        <p:txBody>
          <a:bodyPr>
            <a:normAutofit/>
          </a:bodyPr>
          <a:lstStyle/>
          <a:p>
            <a:pPr algn="just"/>
            <a:r>
              <a:rPr lang="en-US" dirty="0"/>
              <a:t>Daniel Defoe’s influence on literature is enormous. He helped establish the English novel as a major literary form. Many later writers, including Charles Dickens and Robert Louis Stevenson, admired his ability to combine adventure with everyday detail. Robinson Crusoe inspired countless films, plays, and adaptations around the world. Economists even use the term “Crusoe economy” to describe simple survival situations. Defoe’s focus on realism and human struggle continues to inspire modern storytelling.</a:t>
            </a:r>
            <a:endParaRPr lang="ru-RU" dirty="0"/>
          </a:p>
        </p:txBody>
      </p:sp>
      <p:pic>
        <p:nvPicPr>
          <p:cNvPr id="10" name="Объект 9">
            <a:extLst>
              <a:ext uri="{FF2B5EF4-FFF2-40B4-BE49-F238E27FC236}">
                <a16:creationId xmlns:a16="http://schemas.microsoft.com/office/drawing/2014/main" id="{31A56D65-E1FB-4E8C-9C03-48E564E9AD8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15044" y="2084119"/>
            <a:ext cx="4055424" cy="3876944"/>
          </a:xfrm>
        </p:spPr>
      </p:pic>
    </p:spTree>
    <p:extLst>
      <p:ext uri="{BB962C8B-B14F-4D97-AF65-F5344CB8AC3E}">
        <p14:creationId xmlns:p14="http://schemas.microsoft.com/office/powerpoint/2010/main" val="2925905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5DFB1E-03BD-4242-8DDB-59B1B7D7C634}"/>
              </a:ext>
            </a:extLst>
          </p:cNvPr>
          <p:cNvSpPr>
            <a:spLocks noGrp="1"/>
          </p:cNvSpPr>
          <p:nvPr>
            <p:ph type="title"/>
          </p:nvPr>
        </p:nvSpPr>
        <p:spPr>
          <a:xfrm>
            <a:off x="804231" y="1586429"/>
            <a:ext cx="9915181" cy="5271571"/>
          </a:xfrm>
        </p:spPr>
        <p:txBody>
          <a:bodyPr>
            <a:normAutofit/>
          </a:bodyPr>
          <a:lstStyle/>
          <a:p>
            <a:pPr algn="just"/>
            <a:r>
              <a:rPr lang="en-US" sz="3200" dirty="0"/>
              <a:t>Daniel Defoe lived a challenging but extraordinary life that shaped his writing. His works explore survival, morality, society, and human nature in a way that still speaks to modern readers. Through his clear language and realistic style, he turned everyday experiences into exciting stories. By blending journalism and fiction, he created novels that feel alive and believable. Defoe remains a central figure in English literature, and his books continue to be read and studied worldwide.</a:t>
            </a:r>
            <a:br>
              <a:rPr lang="en-US" sz="3200" dirty="0"/>
            </a:br>
            <a:br>
              <a:rPr lang="en-US" dirty="0"/>
            </a:br>
            <a:endParaRPr lang="ru-RU" dirty="0"/>
          </a:p>
        </p:txBody>
      </p:sp>
      <p:sp>
        <p:nvSpPr>
          <p:cNvPr id="4" name="TextBox 3">
            <a:extLst>
              <a:ext uri="{FF2B5EF4-FFF2-40B4-BE49-F238E27FC236}">
                <a16:creationId xmlns:a16="http://schemas.microsoft.com/office/drawing/2014/main" id="{7D1FE4FF-B688-4306-A628-01096ACB66E7}"/>
              </a:ext>
            </a:extLst>
          </p:cNvPr>
          <p:cNvSpPr txBox="1"/>
          <p:nvPr/>
        </p:nvSpPr>
        <p:spPr>
          <a:xfrm>
            <a:off x="1629118" y="572876"/>
            <a:ext cx="8265405" cy="707886"/>
          </a:xfrm>
          <a:prstGeom prst="rect">
            <a:avLst/>
          </a:prstGeom>
          <a:noFill/>
        </p:spPr>
        <p:txBody>
          <a:bodyPr wrap="square">
            <a:spAutoFit/>
          </a:bodyPr>
          <a:lstStyle/>
          <a:p>
            <a:r>
              <a:rPr lang="en-US" sz="4000" b="1" dirty="0">
                <a:solidFill>
                  <a:schemeClr val="accent2">
                    <a:lumMod val="60000"/>
                    <a:lumOff val="40000"/>
                  </a:schemeClr>
                </a:solidFill>
              </a:rPr>
              <a:t>Conclusion</a:t>
            </a:r>
            <a:endParaRPr lang="ru-RU" sz="4000" b="1" dirty="0">
              <a:solidFill>
                <a:schemeClr val="accent2">
                  <a:lumMod val="60000"/>
                  <a:lumOff val="40000"/>
                </a:schemeClr>
              </a:solidFill>
            </a:endParaRPr>
          </a:p>
        </p:txBody>
      </p:sp>
    </p:spTree>
    <p:extLst>
      <p:ext uri="{BB962C8B-B14F-4D97-AF65-F5344CB8AC3E}">
        <p14:creationId xmlns:p14="http://schemas.microsoft.com/office/powerpoint/2010/main" val="4238745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9961D4-CDDB-4836-B26F-5A77EE65ED1F}"/>
              </a:ext>
            </a:extLst>
          </p:cNvPr>
          <p:cNvSpPr>
            <a:spLocks noGrp="1"/>
          </p:cNvSpPr>
          <p:nvPr>
            <p:ph type="title"/>
          </p:nvPr>
        </p:nvSpPr>
        <p:spPr>
          <a:xfrm>
            <a:off x="1097280" y="286603"/>
            <a:ext cx="10058400" cy="782033"/>
          </a:xfrm>
        </p:spPr>
        <p:txBody>
          <a:bodyPr/>
          <a:lstStyle/>
          <a:p>
            <a:r>
              <a:rPr lang="en-US" dirty="0">
                <a:solidFill>
                  <a:schemeClr val="accent2">
                    <a:lumMod val="60000"/>
                    <a:lumOff val="40000"/>
                  </a:schemeClr>
                </a:solidFill>
              </a:rPr>
              <a:t>Match the Headings</a:t>
            </a:r>
            <a:endParaRPr lang="ru-RU" dirty="0">
              <a:solidFill>
                <a:schemeClr val="accent2">
                  <a:lumMod val="60000"/>
                  <a:lumOff val="40000"/>
                </a:schemeClr>
              </a:solidFill>
            </a:endParaRPr>
          </a:p>
        </p:txBody>
      </p:sp>
      <p:graphicFrame>
        <p:nvGraphicFramePr>
          <p:cNvPr id="10" name="Таблица 10">
            <a:extLst>
              <a:ext uri="{FF2B5EF4-FFF2-40B4-BE49-F238E27FC236}">
                <a16:creationId xmlns:a16="http://schemas.microsoft.com/office/drawing/2014/main" id="{A40FFF9A-8C19-4AF6-9066-464A773420C9}"/>
              </a:ext>
            </a:extLst>
          </p:cNvPr>
          <p:cNvGraphicFramePr>
            <a:graphicFrameLocks noGrp="1"/>
          </p:cNvGraphicFramePr>
          <p:nvPr>
            <p:ph sz="half" idx="2"/>
            <p:extLst>
              <p:ext uri="{D42A27DB-BD31-4B8C-83A1-F6EECF244321}">
                <p14:modId xmlns:p14="http://schemas.microsoft.com/office/powerpoint/2010/main" val="293052344"/>
              </p:ext>
            </p:extLst>
          </p:nvPr>
        </p:nvGraphicFramePr>
        <p:xfrm>
          <a:off x="154236" y="1244906"/>
          <a:ext cx="12037763" cy="5343183"/>
        </p:xfrm>
        <a:graphic>
          <a:graphicData uri="http://schemas.openxmlformats.org/drawingml/2006/table">
            <a:tbl>
              <a:tblPr firstRow="1" bandRow="1">
                <a:tableStyleId>{5C22544A-7EE6-4342-B048-85BDC9FD1C3A}</a:tableStyleId>
              </a:tblPr>
              <a:tblGrid>
                <a:gridCol w="5996015">
                  <a:extLst>
                    <a:ext uri="{9D8B030D-6E8A-4147-A177-3AD203B41FA5}">
                      <a16:colId xmlns:a16="http://schemas.microsoft.com/office/drawing/2014/main" val="1207553181"/>
                    </a:ext>
                  </a:extLst>
                </a:gridCol>
                <a:gridCol w="6041748">
                  <a:extLst>
                    <a:ext uri="{9D8B030D-6E8A-4147-A177-3AD203B41FA5}">
                      <a16:colId xmlns:a16="http://schemas.microsoft.com/office/drawing/2014/main" val="2855652815"/>
                    </a:ext>
                  </a:extLst>
                </a:gridCol>
              </a:tblGrid>
              <a:tr h="952027">
                <a:tc>
                  <a:txBody>
                    <a:bodyPr/>
                    <a:lstStyle/>
                    <a:p>
                      <a:endParaRPr lang="en-US" dirty="0"/>
                    </a:p>
                  </a:txBody>
                  <a:tcPr/>
                </a:tc>
                <a:tc>
                  <a:txBody>
                    <a:bodyPr/>
                    <a:lstStyle/>
                    <a:p>
                      <a:endParaRPr lang="ru-RU" dirty="0"/>
                    </a:p>
                  </a:txBody>
                  <a:tcPr/>
                </a:tc>
                <a:extLst>
                  <a:ext uri="{0D108BD9-81ED-4DB2-BD59-A6C34878D82A}">
                    <a16:rowId xmlns:a16="http://schemas.microsoft.com/office/drawing/2014/main" val="2546613424"/>
                  </a:ext>
                </a:extLst>
              </a:tr>
              <a:tr h="1535075">
                <a:tc>
                  <a:txBody>
                    <a:bodyPr/>
                    <a:lstStyle/>
                    <a:p>
                      <a:r>
                        <a:rPr lang="en-US" dirty="0"/>
                        <a:t>A. Robinson Crusoe</a:t>
                      </a:r>
                      <a:endParaRPr lang="ru-RU" dirty="0"/>
                    </a:p>
                  </a:txBody>
                  <a:tcPr/>
                </a:tc>
                <a:tc>
                  <a:txBody>
                    <a:bodyPr/>
                    <a:lstStyle/>
                    <a:p>
                      <a:r>
                        <a:rPr lang="en-US" dirty="0"/>
                        <a:t>1. A woman fights poverty and survives through difficult choices.</a:t>
                      </a:r>
                      <a:endParaRPr lang="ru-RU" dirty="0"/>
                    </a:p>
                  </a:txBody>
                  <a:tcPr/>
                </a:tc>
                <a:extLst>
                  <a:ext uri="{0D108BD9-81ED-4DB2-BD59-A6C34878D82A}">
                    <a16:rowId xmlns:a16="http://schemas.microsoft.com/office/drawing/2014/main" val="564364259"/>
                  </a:ext>
                </a:extLst>
              </a:tr>
              <a:tr h="952027">
                <a:tc>
                  <a:txBody>
                    <a:bodyPr/>
                    <a:lstStyle/>
                    <a:p>
                      <a:r>
                        <a:rPr lang="en-US" dirty="0"/>
                        <a:t>B. Political Writing</a:t>
                      </a:r>
                      <a:endParaRPr lang="ru-RU" dirty="0"/>
                    </a:p>
                  </a:txBody>
                  <a:tcPr/>
                </a:tc>
                <a:tc>
                  <a:txBody>
                    <a:bodyPr/>
                    <a:lstStyle/>
                    <a:p>
                      <a:r>
                        <a:rPr lang="en-US" dirty="0"/>
                        <a:t>2. A survival story based partly on real events</a:t>
                      </a:r>
                      <a:endParaRPr lang="ru-RU" dirty="0"/>
                    </a:p>
                  </a:txBody>
                  <a:tcPr/>
                </a:tc>
                <a:extLst>
                  <a:ext uri="{0D108BD9-81ED-4DB2-BD59-A6C34878D82A}">
                    <a16:rowId xmlns:a16="http://schemas.microsoft.com/office/drawing/2014/main" val="987977999"/>
                  </a:ext>
                </a:extLst>
              </a:tr>
              <a:tr h="952027">
                <a:tc>
                  <a:txBody>
                    <a:bodyPr/>
                    <a:lstStyle/>
                    <a:p>
                      <a:r>
                        <a:rPr lang="en-US" dirty="0"/>
                        <a:t>C. Moll Flanders</a:t>
                      </a:r>
                      <a:endParaRPr lang="ru-RU" dirty="0"/>
                    </a:p>
                  </a:txBody>
                  <a:tcPr/>
                </a:tc>
                <a:tc>
                  <a:txBody>
                    <a:bodyPr/>
                    <a:lstStyle/>
                    <a:p>
                      <a:r>
                        <a:rPr lang="en-US" dirty="0"/>
                        <a:t>3. Defoe wrote essays supporting tolerance and criticizing government.</a:t>
                      </a:r>
                      <a:endParaRPr lang="ru-RU" dirty="0"/>
                    </a:p>
                  </a:txBody>
                  <a:tcPr/>
                </a:tc>
                <a:extLst>
                  <a:ext uri="{0D108BD9-81ED-4DB2-BD59-A6C34878D82A}">
                    <a16:rowId xmlns:a16="http://schemas.microsoft.com/office/drawing/2014/main" val="3149697069"/>
                  </a:ext>
                </a:extLst>
              </a:tr>
              <a:tr h="952027">
                <a:tc>
                  <a:txBody>
                    <a:bodyPr/>
                    <a:lstStyle/>
                    <a:p>
                      <a:r>
                        <a:rPr lang="en-US" dirty="0"/>
                        <a:t>D. Imprisonment</a:t>
                      </a:r>
                    </a:p>
                    <a:p>
                      <a:endParaRPr lang="ru-RU" dirty="0"/>
                    </a:p>
                  </a:txBody>
                  <a:tcPr/>
                </a:tc>
                <a:tc>
                  <a:txBody>
                    <a:bodyPr/>
                    <a:lstStyle/>
                    <a:p>
                      <a:r>
                        <a:rPr lang="en-US" dirty="0"/>
                        <a:t>4. Defoe was punished in </a:t>
                      </a:r>
                      <a:r>
                        <a:rPr lang="en-US" dirty="0" err="1"/>
                        <a:t>Newgate</a:t>
                      </a:r>
                      <a:r>
                        <a:rPr lang="en-US" dirty="0"/>
                        <a:t> Prison and the pillory.</a:t>
                      </a:r>
                      <a:endParaRPr lang="ru-RU" dirty="0"/>
                    </a:p>
                  </a:txBody>
                  <a:tcPr/>
                </a:tc>
                <a:extLst>
                  <a:ext uri="{0D108BD9-81ED-4DB2-BD59-A6C34878D82A}">
                    <a16:rowId xmlns:a16="http://schemas.microsoft.com/office/drawing/2014/main" val="4226501064"/>
                  </a:ext>
                </a:extLst>
              </a:tr>
            </a:tbl>
          </a:graphicData>
        </a:graphic>
      </p:graphicFrame>
    </p:spTree>
    <p:extLst>
      <p:ext uri="{BB962C8B-B14F-4D97-AF65-F5344CB8AC3E}">
        <p14:creationId xmlns:p14="http://schemas.microsoft.com/office/powerpoint/2010/main" val="1972612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7EEF09-E0F3-4C11-918E-DE3A1B8A72DC}"/>
              </a:ext>
            </a:extLst>
          </p:cNvPr>
          <p:cNvSpPr>
            <a:spLocks noGrp="1"/>
          </p:cNvSpPr>
          <p:nvPr>
            <p:ph type="title"/>
          </p:nvPr>
        </p:nvSpPr>
        <p:spPr/>
        <p:txBody>
          <a:bodyPr/>
          <a:lstStyle/>
          <a:p>
            <a:r>
              <a:rPr lang="en-US" dirty="0">
                <a:solidFill>
                  <a:schemeClr val="accent2">
                    <a:lumMod val="60000"/>
                    <a:lumOff val="40000"/>
                  </a:schemeClr>
                </a:solidFill>
              </a:rPr>
              <a:t>Plan</a:t>
            </a:r>
            <a:r>
              <a:rPr lang="en-US" dirty="0"/>
              <a:t>:</a:t>
            </a:r>
            <a:endParaRPr lang="ru-RU" dirty="0"/>
          </a:p>
        </p:txBody>
      </p:sp>
      <p:sp>
        <p:nvSpPr>
          <p:cNvPr id="3" name="Объект 2">
            <a:extLst>
              <a:ext uri="{FF2B5EF4-FFF2-40B4-BE49-F238E27FC236}">
                <a16:creationId xmlns:a16="http://schemas.microsoft.com/office/drawing/2014/main" id="{26B804FB-62FD-4C08-B71F-37400AB1F0FE}"/>
              </a:ext>
            </a:extLst>
          </p:cNvPr>
          <p:cNvSpPr>
            <a:spLocks noGrp="1"/>
          </p:cNvSpPr>
          <p:nvPr>
            <p:ph idx="1"/>
          </p:nvPr>
        </p:nvSpPr>
        <p:spPr/>
        <p:txBody>
          <a:bodyPr>
            <a:normAutofit fontScale="92500" lnSpcReduction="20000"/>
          </a:bodyPr>
          <a:lstStyle/>
          <a:p>
            <a:pPr marL="514350" indent="-514350">
              <a:buFont typeface="+mj-lt"/>
              <a:buAutoNum type="arabicPeriod"/>
            </a:pPr>
            <a:r>
              <a:rPr lang="en-US" dirty="0"/>
              <a:t>Daniel Defoe: Life, Work,  and Literary        </a:t>
            </a:r>
          </a:p>
          <a:p>
            <a:pPr marL="514350" indent="-514350">
              <a:buFont typeface="+mj-lt"/>
              <a:buAutoNum type="arabicPeriod"/>
            </a:pPr>
            <a:r>
              <a:rPr lang="en-US" dirty="0"/>
              <a:t> Early Life  </a:t>
            </a:r>
          </a:p>
          <a:p>
            <a:pPr marL="514350" indent="-514350">
              <a:buFont typeface="+mj-lt"/>
              <a:buAutoNum type="arabicPeriod"/>
            </a:pPr>
            <a:r>
              <a:rPr lang="en-US" dirty="0"/>
              <a:t> Family and Background</a:t>
            </a:r>
          </a:p>
          <a:p>
            <a:pPr marL="514350" indent="-514350">
              <a:buFont typeface="+mj-lt"/>
              <a:buAutoNum type="arabicPeriod"/>
            </a:pPr>
            <a:r>
              <a:rPr lang="en-US" dirty="0"/>
              <a:t> Business Career and Challenges</a:t>
            </a:r>
          </a:p>
          <a:p>
            <a:pPr marL="514350" indent="-514350">
              <a:buFont typeface="+mj-lt"/>
              <a:buAutoNum type="arabicPeriod"/>
            </a:pPr>
            <a:r>
              <a:rPr lang="en-US" dirty="0"/>
              <a:t>  Political Writing   </a:t>
            </a:r>
          </a:p>
          <a:p>
            <a:pPr marL="514350" indent="-514350">
              <a:buFont typeface="+mj-lt"/>
              <a:buAutoNum type="arabicPeriod"/>
            </a:pPr>
            <a:r>
              <a:rPr lang="en-US" dirty="0"/>
              <a:t>Robinson Crusoe  </a:t>
            </a:r>
          </a:p>
          <a:p>
            <a:pPr marL="514350" indent="-514350">
              <a:buFont typeface="+mj-lt"/>
              <a:buAutoNum type="arabicPeriod"/>
            </a:pPr>
            <a:r>
              <a:rPr lang="en-US" dirty="0"/>
              <a:t>Captain Singleton</a:t>
            </a:r>
          </a:p>
          <a:p>
            <a:pPr marL="514350" indent="-514350">
              <a:buFont typeface="+mj-lt"/>
              <a:buAutoNum type="arabicPeriod"/>
            </a:pPr>
            <a:r>
              <a:rPr lang="en-US" dirty="0"/>
              <a:t>Moll Flanders</a:t>
            </a:r>
          </a:p>
          <a:p>
            <a:pPr marL="514350" indent="-514350">
              <a:buFont typeface="+mj-lt"/>
              <a:buAutoNum type="arabicPeriod"/>
            </a:pPr>
            <a:r>
              <a:rPr lang="en-US" dirty="0"/>
              <a:t> Roxana</a:t>
            </a:r>
          </a:p>
          <a:p>
            <a:pPr marL="514350" indent="-514350">
              <a:buFont typeface="+mj-lt"/>
              <a:buAutoNum type="arabicPeriod"/>
            </a:pPr>
            <a:r>
              <a:rPr lang="en-US" dirty="0"/>
              <a:t> Legacy and Influence</a:t>
            </a:r>
          </a:p>
          <a:p>
            <a:pPr marL="514350" indent="-514350">
              <a:buFont typeface="+mj-lt"/>
              <a:buAutoNum type="arabicPeriod"/>
            </a:pPr>
            <a:endParaRPr lang="en-US" dirty="0"/>
          </a:p>
          <a:p>
            <a:pPr marL="514350" indent="-514350">
              <a:buFont typeface="+mj-lt"/>
              <a:buAutoNum type="arabicPeriod"/>
            </a:pPr>
            <a:endParaRPr lang="ru-RU" dirty="0"/>
          </a:p>
        </p:txBody>
      </p:sp>
    </p:spTree>
    <p:extLst>
      <p:ext uri="{BB962C8B-B14F-4D97-AF65-F5344CB8AC3E}">
        <p14:creationId xmlns:p14="http://schemas.microsoft.com/office/powerpoint/2010/main" val="165706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68B872-7561-4615-88F1-AA99740E322B}"/>
              </a:ext>
            </a:extLst>
          </p:cNvPr>
          <p:cNvSpPr>
            <a:spLocks noGrp="1"/>
          </p:cNvSpPr>
          <p:nvPr>
            <p:ph type="title"/>
          </p:nvPr>
        </p:nvSpPr>
        <p:spPr>
          <a:xfrm>
            <a:off x="839788" y="365126"/>
            <a:ext cx="10515600" cy="1100117"/>
          </a:xfrm>
        </p:spPr>
        <p:txBody>
          <a:bodyPr>
            <a:normAutofit/>
          </a:bodyPr>
          <a:lstStyle/>
          <a:p>
            <a:r>
              <a:rPr lang="en-US" dirty="0"/>
              <a:t> </a:t>
            </a:r>
            <a:r>
              <a:rPr lang="en-US" b="1" dirty="0">
                <a:solidFill>
                  <a:schemeClr val="accent2">
                    <a:lumMod val="60000"/>
                    <a:lumOff val="40000"/>
                  </a:schemeClr>
                </a:solidFill>
              </a:rPr>
              <a:t>True/False Questions</a:t>
            </a:r>
            <a:endParaRPr lang="ru-RU" b="1" dirty="0">
              <a:solidFill>
                <a:schemeClr val="accent2">
                  <a:lumMod val="60000"/>
                  <a:lumOff val="40000"/>
                </a:schemeClr>
              </a:solidFill>
            </a:endParaRPr>
          </a:p>
        </p:txBody>
      </p:sp>
      <p:sp>
        <p:nvSpPr>
          <p:cNvPr id="4" name="Объект 3">
            <a:extLst>
              <a:ext uri="{FF2B5EF4-FFF2-40B4-BE49-F238E27FC236}">
                <a16:creationId xmlns:a16="http://schemas.microsoft.com/office/drawing/2014/main" id="{2DABC72C-C11B-4CB7-B94E-F22E9F8A5679}"/>
              </a:ext>
            </a:extLst>
          </p:cNvPr>
          <p:cNvSpPr>
            <a:spLocks noGrp="1"/>
          </p:cNvSpPr>
          <p:nvPr>
            <p:ph sz="half" idx="2"/>
          </p:nvPr>
        </p:nvSpPr>
        <p:spPr>
          <a:xfrm>
            <a:off x="971992" y="1927952"/>
            <a:ext cx="9901658" cy="4564922"/>
          </a:xfrm>
        </p:spPr>
        <p:txBody>
          <a:bodyPr>
            <a:noAutofit/>
          </a:bodyPr>
          <a:lstStyle/>
          <a:p>
            <a:pPr marL="457200" lvl="1" indent="0" algn="just">
              <a:buNone/>
            </a:pPr>
            <a:r>
              <a:rPr lang="en-US" sz="2000" dirty="0"/>
              <a:t>1. Daniel Defoe published more than 500 works during his lifetime. — True/False</a:t>
            </a:r>
          </a:p>
          <a:p>
            <a:pPr algn="just"/>
            <a:endParaRPr lang="en-US" sz="2000" dirty="0"/>
          </a:p>
          <a:p>
            <a:pPr algn="just"/>
            <a:r>
              <a:rPr lang="en-US" sz="2000" dirty="0"/>
              <a:t>2. Defoe’s writing style was extremely poetic and unrealistic. — True/False</a:t>
            </a:r>
          </a:p>
          <a:p>
            <a:pPr marL="0" indent="0" algn="just">
              <a:buNone/>
            </a:pPr>
            <a:endParaRPr lang="en-US" sz="2000" dirty="0"/>
          </a:p>
          <a:p>
            <a:pPr algn="just"/>
            <a:r>
              <a:rPr lang="en-US" sz="2000" dirty="0"/>
              <a:t>3. Roxana explores identity, ambition, and guilt. — True/False</a:t>
            </a:r>
          </a:p>
          <a:p>
            <a:pPr marL="0" indent="0" algn="just">
              <a:buNone/>
            </a:pPr>
            <a:endParaRPr lang="en-US" sz="2000" dirty="0"/>
          </a:p>
          <a:p>
            <a:pPr algn="just"/>
            <a:r>
              <a:rPr lang="en-US" sz="2000" dirty="0"/>
              <a:t>4. Defoe is considered one of the founders of the English novel. — True/False</a:t>
            </a:r>
          </a:p>
          <a:p>
            <a:pPr algn="just"/>
            <a:endParaRPr lang="en-US" sz="2000" dirty="0"/>
          </a:p>
          <a:p>
            <a:pPr algn="just"/>
            <a:r>
              <a:rPr lang="en-US" sz="2000" dirty="0"/>
              <a:t>5. A Journal of the Plague Year describes events of 1665. — True/False</a:t>
            </a:r>
            <a:endParaRPr lang="ru-RU" sz="2000" dirty="0"/>
          </a:p>
        </p:txBody>
      </p:sp>
    </p:spTree>
    <p:extLst>
      <p:ext uri="{BB962C8B-B14F-4D97-AF65-F5344CB8AC3E}">
        <p14:creationId xmlns:p14="http://schemas.microsoft.com/office/powerpoint/2010/main" val="3108514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D2E61A-9BF1-4C19-A423-C2BC3FC6A33A}"/>
              </a:ext>
            </a:extLst>
          </p:cNvPr>
          <p:cNvSpPr>
            <a:spLocks noGrp="1"/>
          </p:cNvSpPr>
          <p:nvPr>
            <p:ph type="title"/>
          </p:nvPr>
        </p:nvSpPr>
        <p:spPr>
          <a:xfrm>
            <a:off x="932213" y="397822"/>
            <a:ext cx="10830295" cy="5587341"/>
          </a:xfrm>
        </p:spPr>
        <p:txBody>
          <a:bodyPr>
            <a:normAutofit/>
          </a:bodyPr>
          <a:lstStyle/>
          <a:p>
            <a:r>
              <a:rPr lang="ru-RU" dirty="0"/>
              <a:t>    </a:t>
            </a:r>
            <a:r>
              <a:rPr lang="en-US" dirty="0">
                <a:solidFill>
                  <a:schemeClr val="accent2">
                    <a:lumMod val="60000"/>
                    <a:lumOff val="40000"/>
                  </a:schemeClr>
                </a:solidFill>
              </a:rPr>
              <a:t>Resources</a:t>
            </a:r>
            <a:br>
              <a:rPr lang="en-US" dirty="0"/>
            </a:br>
            <a:br>
              <a:rPr lang="en-US" dirty="0"/>
            </a:br>
            <a:r>
              <a:rPr lang="en-US" sz="1800" dirty="0"/>
              <a:t>1. Britannica — Daniel Defoe</a:t>
            </a:r>
            <a:br>
              <a:rPr lang="en-US" sz="1800" dirty="0"/>
            </a:br>
            <a:br>
              <a:rPr lang="en-US" sz="1800" dirty="0"/>
            </a:br>
            <a:r>
              <a:rPr lang="en-US" sz="1800" dirty="0"/>
              <a:t>A trusted encyclopedia with detailed biography and analysis.</a:t>
            </a:r>
            <a:br>
              <a:rPr lang="en-US" sz="1800" dirty="0"/>
            </a:br>
            <a:r>
              <a:rPr lang="en-US" sz="1800" dirty="0"/>
              <a:t>https://www.britannica.com/biography/Daniel-Defoe</a:t>
            </a:r>
            <a:br>
              <a:rPr lang="en-US" sz="1800" dirty="0"/>
            </a:br>
            <a:br>
              <a:rPr lang="en-US" sz="1800" dirty="0"/>
            </a:br>
            <a:r>
              <a:rPr lang="en-US" sz="1800" dirty="0"/>
              <a:t>2. Encyclopedia.com — Daniel Defoe</a:t>
            </a:r>
            <a:br>
              <a:rPr lang="en-US" sz="1800" dirty="0"/>
            </a:br>
            <a:br>
              <a:rPr lang="en-US" sz="1800" dirty="0"/>
            </a:br>
            <a:r>
              <a:rPr lang="en-US" sz="1800" dirty="0"/>
              <a:t>Provides rich background on his life, career, and works.</a:t>
            </a:r>
            <a:br>
              <a:rPr lang="en-US" sz="1800" dirty="0"/>
            </a:br>
            <a:r>
              <a:rPr lang="en-US" sz="1800" dirty="0"/>
              <a:t>https://www.encyclopedia.com/people/literature-and-arts/english-literature-1500-1799-biographies/daniel-defoe</a:t>
            </a:r>
            <a:br>
              <a:rPr lang="en-US" sz="1800" dirty="0"/>
            </a:br>
            <a:br>
              <a:rPr lang="en-US" sz="1800" dirty="0"/>
            </a:br>
            <a:r>
              <a:rPr lang="en-US" sz="1800" dirty="0"/>
              <a:t>3. London School of Economics — Defoe Archives</a:t>
            </a:r>
            <a:br>
              <a:rPr lang="en-US" sz="1800" dirty="0"/>
            </a:br>
            <a:br>
              <a:rPr lang="en-US" sz="1800" dirty="0"/>
            </a:br>
            <a:r>
              <a:rPr lang="en-US" sz="1800" dirty="0"/>
              <a:t>Historical materials, political writing, and biography.</a:t>
            </a:r>
            <a:br>
              <a:rPr lang="en-US" sz="1800" dirty="0"/>
            </a:br>
            <a:r>
              <a:rPr lang="en-US" sz="1800" dirty="0"/>
              <a:t>https://archives.lse.ac.uk/people/609/defoe-daniel</a:t>
            </a:r>
            <a:br>
              <a:rPr lang="en-US" sz="1800" dirty="0"/>
            </a:br>
            <a:endParaRPr lang="ru-RU" sz="1800" dirty="0"/>
          </a:p>
        </p:txBody>
      </p:sp>
    </p:spTree>
    <p:extLst>
      <p:ext uri="{BB962C8B-B14F-4D97-AF65-F5344CB8AC3E}">
        <p14:creationId xmlns:p14="http://schemas.microsoft.com/office/powerpoint/2010/main" val="24363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B3160A96-C828-49F7-9A8C-9A290AE631F1}"/>
              </a:ext>
            </a:extLst>
          </p:cNvPr>
          <p:cNvSpPr>
            <a:spLocks noGrp="1"/>
          </p:cNvSpPr>
          <p:nvPr>
            <p:ph sz="half" idx="2"/>
          </p:nvPr>
        </p:nvSpPr>
        <p:spPr>
          <a:xfrm>
            <a:off x="374573" y="1751682"/>
            <a:ext cx="5623002" cy="4437981"/>
          </a:xfrm>
        </p:spPr>
        <p:txBody>
          <a:bodyPr>
            <a:normAutofit/>
          </a:bodyPr>
          <a:lstStyle/>
          <a:p>
            <a:pPr algn="just"/>
            <a:endParaRPr lang="en-US" dirty="0"/>
          </a:p>
          <a:p>
            <a:pPr algn="just"/>
            <a:r>
              <a:rPr lang="en-US" dirty="0"/>
              <a:t>Daniel Defoe is considered one of the founders of the English novel. His long, adventurous life, combined with his talent for observation, helped him create realistic and exciting fiction. Known mainly for Robinson Crusoe, he also wrote political essays, travel books, and economic analyses. This presentation explores his biography, major works, writing style, and long-lasting influence on world literature.</a:t>
            </a:r>
            <a:endParaRPr lang="ru-RU" dirty="0"/>
          </a:p>
        </p:txBody>
      </p:sp>
      <p:pic>
        <p:nvPicPr>
          <p:cNvPr id="3" name="Объект 2">
            <a:extLst>
              <a:ext uri="{FF2B5EF4-FFF2-40B4-BE49-F238E27FC236}">
                <a16:creationId xmlns:a16="http://schemas.microsoft.com/office/drawing/2014/main" id="{8EDCAE9C-2C71-4F28-8E4E-F3AD9907E88B}"/>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064289" y="1816925"/>
            <a:ext cx="4312272" cy="4372738"/>
          </a:xfrm>
        </p:spPr>
      </p:pic>
      <p:sp>
        <p:nvSpPr>
          <p:cNvPr id="10" name="TextBox 9">
            <a:extLst>
              <a:ext uri="{FF2B5EF4-FFF2-40B4-BE49-F238E27FC236}">
                <a16:creationId xmlns:a16="http://schemas.microsoft.com/office/drawing/2014/main" id="{FBA17680-02CA-451E-B81D-B0433A4270A8}"/>
              </a:ext>
            </a:extLst>
          </p:cNvPr>
          <p:cNvSpPr txBox="1"/>
          <p:nvPr/>
        </p:nvSpPr>
        <p:spPr>
          <a:xfrm>
            <a:off x="638979" y="668337"/>
            <a:ext cx="5358596" cy="830997"/>
          </a:xfrm>
          <a:prstGeom prst="rect">
            <a:avLst/>
          </a:prstGeom>
          <a:noFill/>
        </p:spPr>
        <p:txBody>
          <a:bodyPr wrap="square">
            <a:spAutoFit/>
          </a:bodyPr>
          <a:lstStyle/>
          <a:p>
            <a:r>
              <a:rPr lang="en-US" sz="2400" b="1" dirty="0">
                <a:solidFill>
                  <a:schemeClr val="accent2">
                    <a:lumMod val="60000"/>
                    <a:lumOff val="40000"/>
                  </a:schemeClr>
                </a:solidFill>
              </a:rPr>
              <a:t>Daniel Defoe: Life, Work, and Literary Contribution</a:t>
            </a:r>
            <a:endParaRPr lang="ru-RU" sz="2400" b="1" dirty="0">
              <a:solidFill>
                <a:schemeClr val="accent2">
                  <a:lumMod val="60000"/>
                  <a:lumOff val="40000"/>
                </a:schemeClr>
              </a:solidFill>
            </a:endParaRPr>
          </a:p>
        </p:txBody>
      </p:sp>
    </p:spTree>
    <p:extLst>
      <p:ext uri="{BB962C8B-B14F-4D97-AF65-F5344CB8AC3E}">
        <p14:creationId xmlns:p14="http://schemas.microsoft.com/office/powerpoint/2010/main" val="2208594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87E176-A41F-44EF-B4DC-2698BD3EFDBB}"/>
              </a:ext>
            </a:extLst>
          </p:cNvPr>
          <p:cNvSpPr>
            <a:spLocks noGrp="1"/>
          </p:cNvSpPr>
          <p:nvPr>
            <p:ph type="title"/>
          </p:nvPr>
        </p:nvSpPr>
        <p:spPr/>
        <p:txBody>
          <a:bodyPr/>
          <a:lstStyle/>
          <a:p>
            <a:r>
              <a:rPr lang="en-US" b="1" dirty="0">
                <a:solidFill>
                  <a:schemeClr val="accent2">
                    <a:lumMod val="60000"/>
                    <a:lumOff val="40000"/>
                  </a:schemeClr>
                </a:solidFill>
              </a:rPr>
              <a:t>Introduction</a:t>
            </a:r>
            <a:endParaRPr lang="ru-RU" b="1" dirty="0">
              <a:solidFill>
                <a:schemeClr val="accent2">
                  <a:lumMod val="60000"/>
                  <a:lumOff val="40000"/>
                </a:schemeClr>
              </a:solidFill>
            </a:endParaRPr>
          </a:p>
        </p:txBody>
      </p:sp>
      <p:pic>
        <p:nvPicPr>
          <p:cNvPr id="6" name="Объект 5">
            <a:extLst>
              <a:ext uri="{FF2B5EF4-FFF2-40B4-BE49-F238E27FC236}">
                <a16:creationId xmlns:a16="http://schemas.microsoft.com/office/drawing/2014/main" id="{01F8E78A-5101-4DED-99BD-628B7ED3A10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39031" y="1597025"/>
            <a:ext cx="4579938" cy="4579938"/>
          </a:xfrm>
        </p:spPr>
      </p:pic>
      <p:sp>
        <p:nvSpPr>
          <p:cNvPr id="4" name="Объект 3">
            <a:extLst>
              <a:ext uri="{FF2B5EF4-FFF2-40B4-BE49-F238E27FC236}">
                <a16:creationId xmlns:a16="http://schemas.microsoft.com/office/drawing/2014/main" id="{8473C123-6A44-4F2C-8E53-37AF03110F6D}"/>
              </a:ext>
            </a:extLst>
          </p:cNvPr>
          <p:cNvSpPr>
            <a:spLocks noGrp="1"/>
          </p:cNvSpPr>
          <p:nvPr>
            <p:ph sz="half" idx="2"/>
          </p:nvPr>
        </p:nvSpPr>
        <p:spPr>
          <a:xfrm>
            <a:off x="6271352" y="1972020"/>
            <a:ext cx="5181600" cy="4689686"/>
          </a:xfrm>
        </p:spPr>
        <p:txBody>
          <a:bodyPr>
            <a:normAutofit/>
          </a:bodyPr>
          <a:lstStyle/>
          <a:p>
            <a:pPr algn="just"/>
            <a:r>
              <a:rPr lang="en-US" dirty="0"/>
              <a:t>Daniel Defoe (1660–1731) was a journalist, trader, traveler, spy, and novelist. His wide life experience allowed him to write stories that felt real and believable. Defoe published more than 500 works, covering topics such as politics, religion, economics, travel, and crime. His novels combined facts with imagination and helped create the modern realistic novel. Today, his books remain important for their storytelling, historical insight, and powerful characters.</a:t>
            </a:r>
            <a:endParaRPr lang="ru-RU" dirty="0"/>
          </a:p>
        </p:txBody>
      </p:sp>
    </p:spTree>
    <p:extLst>
      <p:ext uri="{BB962C8B-B14F-4D97-AF65-F5344CB8AC3E}">
        <p14:creationId xmlns:p14="http://schemas.microsoft.com/office/powerpoint/2010/main" val="2864516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2818AF-2059-4F0D-9C25-88FBD8B2C6AB}"/>
              </a:ext>
            </a:extLst>
          </p:cNvPr>
          <p:cNvSpPr>
            <a:spLocks noGrp="1"/>
          </p:cNvSpPr>
          <p:nvPr>
            <p:ph type="title"/>
          </p:nvPr>
        </p:nvSpPr>
        <p:spPr>
          <a:xfrm>
            <a:off x="528811" y="198304"/>
            <a:ext cx="3183874" cy="903383"/>
          </a:xfrm>
        </p:spPr>
        <p:txBody>
          <a:bodyPr/>
          <a:lstStyle/>
          <a:p>
            <a:r>
              <a:rPr lang="en-US" dirty="0"/>
              <a:t> </a:t>
            </a:r>
            <a:r>
              <a:rPr lang="en-US" b="1" dirty="0"/>
              <a:t>Early Life</a:t>
            </a:r>
            <a:endParaRPr lang="ru-RU" b="1" dirty="0"/>
          </a:p>
        </p:txBody>
      </p:sp>
      <p:pic>
        <p:nvPicPr>
          <p:cNvPr id="6" name="Объект 5">
            <a:extLst>
              <a:ext uri="{FF2B5EF4-FFF2-40B4-BE49-F238E27FC236}">
                <a16:creationId xmlns:a16="http://schemas.microsoft.com/office/drawing/2014/main" id="{85FAA040-CBFB-4FEE-ADC4-5E93546406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49486" y="0"/>
            <a:ext cx="8142514" cy="6858000"/>
          </a:xfrm>
        </p:spPr>
      </p:pic>
      <p:sp>
        <p:nvSpPr>
          <p:cNvPr id="4" name="Текст 3">
            <a:extLst>
              <a:ext uri="{FF2B5EF4-FFF2-40B4-BE49-F238E27FC236}">
                <a16:creationId xmlns:a16="http://schemas.microsoft.com/office/drawing/2014/main" id="{211C2D03-C95E-4068-8F9C-FCB7B4F4D07E}"/>
              </a:ext>
            </a:extLst>
          </p:cNvPr>
          <p:cNvSpPr>
            <a:spLocks noGrp="1"/>
          </p:cNvSpPr>
          <p:nvPr>
            <p:ph type="body" sz="half" idx="2"/>
          </p:nvPr>
        </p:nvSpPr>
        <p:spPr>
          <a:xfrm>
            <a:off x="242372" y="1233889"/>
            <a:ext cx="3635566" cy="5425807"/>
          </a:xfrm>
        </p:spPr>
        <p:txBody>
          <a:bodyPr>
            <a:normAutofit/>
          </a:bodyPr>
          <a:lstStyle/>
          <a:p>
            <a:pPr algn="just"/>
            <a:r>
              <a:rPr lang="en-US" sz="2000" dirty="0"/>
              <a:t>Daniel Defoe was born in London into a hardworking Presbyterian family. At a young age, he survived two major historical events: the Great Plague of 1665 and the Great Fire of 1666, which destroyed much of the city. These dramatic events left a deep impression on him. Defoe received an excellent education in languages, business, and writing, which later shaped his writing career. His early experiences taught him resilience and curiosity about human life.</a:t>
            </a:r>
          </a:p>
          <a:p>
            <a:endParaRPr lang="ru-RU" dirty="0"/>
          </a:p>
        </p:txBody>
      </p:sp>
    </p:spTree>
    <p:extLst>
      <p:ext uri="{BB962C8B-B14F-4D97-AF65-F5344CB8AC3E}">
        <p14:creationId xmlns:p14="http://schemas.microsoft.com/office/powerpoint/2010/main" val="1260296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E59B6D-7E76-49C6-B6E0-E62E67BFA947}"/>
              </a:ext>
            </a:extLst>
          </p:cNvPr>
          <p:cNvSpPr>
            <a:spLocks noGrp="1"/>
          </p:cNvSpPr>
          <p:nvPr>
            <p:ph type="title"/>
          </p:nvPr>
        </p:nvSpPr>
        <p:spPr/>
        <p:txBody>
          <a:bodyPr>
            <a:normAutofit/>
          </a:bodyPr>
          <a:lstStyle/>
          <a:p>
            <a:r>
              <a:rPr lang="en-US" dirty="0">
                <a:solidFill>
                  <a:schemeClr val="accent2">
                    <a:lumMod val="60000"/>
                    <a:lumOff val="40000"/>
                  </a:schemeClr>
                </a:solidFill>
              </a:rPr>
              <a:t>Family and Background</a:t>
            </a:r>
            <a:br>
              <a:rPr lang="en-US" dirty="0"/>
            </a:br>
            <a:endParaRPr lang="ru-RU" dirty="0"/>
          </a:p>
        </p:txBody>
      </p:sp>
      <p:pic>
        <p:nvPicPr>
          <p:cNvPr id="5" name="Объект 4">
            <a:extLst>
              <a:ext uri="{FF2B5EF4-FFF2-40B4-BE49-F238E27FC236}">
                <a16:creationId xmlns:a16="http://schemas.microsoft.com/office/drawing/2014/main" id="{3F6ECC5F-D39D-4A71-969B-60E7412782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50026" y="1737360"/>
            <a:ext cx="3954040" cy="4452303"/>
          </a:xfrm>
        </p:spPr>
      </p:pic>
      <p:sp>
        <p:nvSpPr>
          <p:cNvPr id="6" name="Объект 5">
            <a:extLst>
              <a:ext uri="{FF2B5EF4-FFF2-40B4-BE49-F238E27FC236}">
                <a16:creationId xmlns:a16="http://schemas.microsoft.com/office/drawing/2014/main" id="{81C2FAC1-E4F8-4D2D-99FB-A4656660027B}"/>
              </a:ext>
            </a:extLst>
          </p:cNvPr>
          <p:cNvSpPr>
            <a:spLocks noGrp="1"/>
          </p:cNvSpPr>
          <p:nvPr>
            <p:ph sz="quarter" idx="4"/>
          </p:nvPr>
        </p:nvSpPr>
        <p:spPr>
          <a:xfrm>
            <a:off x="6172200" y="1983035"/>
            <a:ext cx="5183188" cy="4206628"/>
          </a:xfrm>
        </p:spPr>
        <p:txBody>
          <a:bodyPr>
            <a:normAutofit/>
          </a:bodyPr>
          <a:lstStyle/>
          <a:p>
            <a:pPr algn="just"/>
            <a:r>
              <a:rPr lang="en-US" dirty="0"/>
              <a:t>Defoe’s father was a tallow chandler, making candles and storing household goods. Although his father wished him to become a minister, Defoe chose a career in trade. His business activities allowed him to travel widely across Europe, learning about different cultures and economic systems. These travels later gave him materials for his adventure stories and realistic descriptions. His middle-class upbringing also helped him understand ordinary people’s struggles, which became central in many of his novels.</a:t>
            </a:r>
          </a:p>
          <a:p>
            <a:endParaRPr lang="en-US" dirty="0"/>
          </a:p>
          <a:p>
            <a:endParaRPr lang="ru-RU" dirty="0"/>
          </a:p>
        </p:txBody>
      </p:sp>
    </p:spTree>
    <p:extLst>
      <p:ext uri="{BB962C8B-B14F-4D97-AF65-F5344CB8AC3E}">
        <p14:creationId xmlns:p14="http://schemas.microsoft.com/office/powerpoint/2010/main" val="919245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97DBBE-93B7-4E0A-A333-383D3E133729}"/>
              </a:ext>
            </a:extLst>
          </p:cNvPr>
          <p:cNvSpPr>
            <a:spLocks noGrp="1"/>
          </p:cNvSpPr>
          <p:nvPr>
            <p:ph type="title"/>
          </p:nvPr>
        </p:nvSpPr>
        <p:spPr/>
        <p:txBody>
          <a:bodyPr>
            <a:normAutofit/>
          </a:bodyPr>
          <a:lstStyle/>
          <a:p>
            <a:r>
              <a:rPr lang="en-US" dirty="0"/>
              <a:t> </a:t>
            </a:r>
            <a:r>
              <a:rPr lang="en-US" dirty="0">
                <a:solidFill>
                  <a:schemeClr val="accent2">
                    <a:lumMod val="60000"/>
                    <a:lumOff val="40000"/>
                  </a:schemeClr>
                </a:solidFill>
              </a:rPr>
              <a:t>Business Career and Challenges</a:t>
            </a:r>
            <a:br>
              <a:rPr lang="en-US" dirty="0"/>
            </a:br>
            <a:endParaRPr lang="ru-RU" dirty="0"/>
          </a:p>
        </p:txBody>
      </p:sp>
      <p:sp>
        <p:nvSpPr>
          <p:cNvPr id="3" name="Объект 2">
            <a:extLst>
              <a:ext uri="{FF2B5EF4-FFF2-40B4-BE49-F238E27FC236}">
                <a16:creationId xmlns:a16="http://schemas.microsoft.com/office/drawing/2014/main" id="{15F79FEF-2E2A-4BBC-A005-658EF64C7142}"/>
              </a:ext>
            </a:extLst>
          </p:cNvPr>
          <p:cNvSpPr>
            <a:spLocks noGrp="1"/>
          </p:cNvSpPr>
          <p:nvPr>
            <p:ph sz="half" idx="1"/>
          </p:nvPr>
        </p:nvSpPr>
        <p:spPr>
          <a:xfrm>
            <a:off x="187287" y="2196935"/>
            <a:ext cx="5832513" cy="3980028"/>
          </a:xfrm>
        </p:spPr>
        <p:txBody>
          <a:bodyPr>
            <a:normAutofit/>
          </a:bodyPr>
          <a:lstStyle/>
          <a:p>
            <a:pPr algn="just"/>
            <a:r>
              <a:rPr lang="en-US" dirty="0"/>
              <a:t>Before becoming a full-time writer, Defoe worked as a merchant dealing in clothing, wine, and tobacco. Though intelligent and energetic, he often took risky business decisions, which led to several bankruptcies. His financial difficulties forced him to rethink his career and eventually drove him to write more seriously. These struggles influenced many of his characters, especially those who face poverty, debt, and survival challenges. His experiences created a strong connection between his life and his fiction.</a:t>
            </a:r>
            <a:endParaRPr lang="ru-RU" dirty="0"/>
          </a:p>
        </p:txBody>
      </p:sp>
      <p:pic>
        <p:nvPicPr>
          <p:cNvPr id="6" name="Объект 5">
            <a:extLst>
              <a:ext uri="{FF2B5EF4-FFF2-40B4-BE49-F238E27FC236}">
                <a16:creationId xmlns:a16="http://schemas.microsoft.com/office/drawing/2014/main" id="{B99A8408-B9E7-4FD6-859B-00508327149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76753" y="1846263"/>
            <a:ext cx="4178927" cy="4022725"/>
          </a:xfrm>
        </p:spPr>
      </p:pic>
    </p:spTree>
    <p:extLst>
      <p:ext uri="{BB962C8B-B14F-4D97-AF65-F5344CB8AC3E}">
        <p14:creationId xmlns:p14="http://schemas.microsoft.com/office/powerpoint/2010/main" val="258095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7B7C6C-3EE8-4C57-BDC8-18393CECE27F}"/>
              </a:ext>
            </a:extLst>
          </p:cNvPr>
          <p:cNvSpPr>
            <a:spLocks noGrp="1"/>
          </p:cNvSpPr>
          <p:nvPr>
            <p:ph type="title"/>
          </p:nvPr>
        </p:nvSpPr>
        <p:spPr/>
        <p:txBody>
          <a:bodyPr/>
          <a:lstStyle/>
          <a:p>
            <a:r>
              <a:rPr lang="en-US" dirty="0"/>
              <a:t> </a:t>
            </a:r>
            <a:r>
              <a:rPr lang="en-US" b="1" dirty="0">
                <a:solidFill>
                  <a:schemeClr val="accent2">
                    <a:lumMod val="60000"/>
                    <a:lumOff val="40000"/>
                  </a:schemeClr>
                </a:solidFill>
              </a:rPr>
              <a:t>Political Writing</a:t>
            </a:r>
            <a:endParaRPr lang="ru-RU" b="1" dirty="0">
              <a:solidFill>
                <a:schemeClr val="accent2">
                  <a:lumMod val="60000"/>
                  <a:lumOff val="40000"/>
                </a:schemeClr>
              </a:solidFill>
            </a:endParaRPr>
          </a:p>
        </p:txBody>
      </p:sp>
      <p:pic>
        <p:nvPicPr>
          <p:cNvPr id="6" name="Объект 5">
            <a:extLst>
              <a:ext uri="{FF2B5EF4-FFF2-40B4-BE49-F238E27FC236}">
                <a16:creationId xmlns:a16="http://schemas.microsoft.com/office/drawing/2014/main" id="{E5BBDEC2-5167-451D-8AD3-638ED629178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6963" y="1737360"/>
            <a:ext cx="4938712" cy="3725290"/>
          </a:xfrm>
        </p:spPr>
      </p:pic>
      <p:sp>
        <p:nvSpPr>
          <p:cNvPr id="4" name="Объект 3">
            <a:extLst>
              <a:ext uri="{FF2B5EF4-FFF2-40B4-BE49-F238E27FC236}">
                <a16:creationId xmlns:a16="http://schemas.microsoft.com/office/drawing/2014/main" id="{FF06C843-BEA8-4338-8E3F-E9268E865398}"/>
              </a:ext>
            </a:extLst>
          </p:cNvPr>
          <p:cNvSpPr>
            <a:spLocks noGrp="1"/>
          </p:cNvSpPr>
          <p:nvPr>
            <p:ph sz="half" idx="2"/>
          </p:nvPr>
        </p:nvSpPr>
        <p:spPr/>
        <p:txBody>
          <a:bodyPr>
            <a:normAutofit/>
          </a:bodyPr>
          <a:lstStyle/>
          <a:p>
            <a:pPr algn="just"/>
            <a:r>
              <a:rPr lang="en-US" dirty="0"/>
              <a:t>Defoe became well-known for his political journalism. He wrote essays on government, religion, public life, and social injustice. He strongly supported religious tolerance and defended the rights of the middle class. His writing style was sharp, logical, and persuasive. One of his most famous works, The Shortest Way with the Dissenters, was a satirical text that many readers misunderstood as serious. This controversy increased his popularity but also brought him serious problems with the government.</a:t>
            </a:r>
            <a:endParaRPr lang="ru-RU" dirty="0"/>
          </a:p>
        </p:txBody>
      </p:sp>
    </p:spTree>
    <p:extLst>
      <p:ext uri="{BB962C8B-B14F-4D97-AF65-F5344CB8AC3E}">
        <p14:creationId xmlns:p14="http://schemas.microsoft.com/office/powerpoint/2010/main" val="511940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25F667-77B9-4642-B7F5-91F10E6146C7}"/>
              </a:ext>
            </a:extLst>
          </p:cNvPr>
          <p:cNvSpPr>
            <a:spLocks noGrp="1"/>
          </p:cNvSpPr>
          <p:nvPr>
            <p:ph type="title"/>
          </p:nvPr>
        </p:nvSpPr>
        <p:spPr/>
        <p:txBody>
          <a:bodyPr/>
          <a:lstStyle/>
          <a:p>
            <a:r>
              <a:rPr lang="en-US" b="1" dirty="0"/>
              <a:t>Imprisonment and the Pillory</a:t>
            </a:r>
            <a:endParaRPr lang="ru-RU" b="1" dirty="0"/>
          </a:p>
        </p:txBody>
      </p:sp>
      <p:sp>
        <p:nvSpPr>
          <p:cNvPr id="3" name="Объект 2">
            <a:extLst>
              <a:ext uri="{FF2B5EF4-FFF2-40B4-BE49-F238E27FC236}">
                <a16:creationId xmlns:a16="http://schemas.microsoft.com/office/drawing/2014/main" id="{86B8E289-ACAB-4CDA-8C3C-0268864DD298}"/>
              </a:ext>
            </a:extLst>
          </p:cNvPr>
          <p:cNvSpPr>
            <a:spLocks noGrp="1"/>
          </p:cNvSpPr>
          <p:nvPr>
            <p:ph idx="1"/>
          </p:nvPr>
        </p:nvSpPr>
        <p:spPr>
          <a:xfrm>
            <a:off x="882084" y="1891596"/>
            <a:ext cx="9385636" cy="4023360"/>
          </a:xfrm>
        </p:spPr>
        <p:txBody>
          <a:bodyPr/>
          <a:lstStyle/>
          <a:p>
            <a:pPr lvl="1" algn="just"/>
            <a:r>
              <a:rPr lang="en-US" sz="2600" i="1" dirty="0"/>
              <a:t>In 1703, Defoe was arrested for the controversial satirical pamphlet mentioned earlier. He was imprisoned in </a:t>
            </a:r>
            <a:r>
              <a:rPr lang="en-US" sz="2600" i="1" dirty="0" err="1"/>
              <a:t>Newgate</a:t>
            </a:r>
            <a:r>
              <a:rPr lang="en-US" sz="2600" i="1" dirty="0"/>
              <a:t>, one of London’s most dangerous prisons. Later, he was punished by being placed in the pillory, a wooden structure for public humiliation. Surprisingly, instead of attacking him, crowds threw flowers and cheered, showing their admiration for his bravery and wit. This experience strengthened his reputation and convinced him to focus more on writing that reached a wide audience</a:t>
            </a:r>
            <a:r>
              <a:rPr lang="en-US" i="1" dirty="0"/>
              <a:t>.</a:t>
            </a:r>
            <a:endParaRPr lang="ru-RU" i="1" dirty="0"/>
          </a:p>
        </p:txBody>
      </p:sp>
    </p:spTree>
    <p:extLst>
      <p:ext uri="{BB962C8B-B14F-4D97-AF65-F5344CB8AC3E}">
        <p14:creationId xmlns:p14="http://schemas.microsoft.com/office/powerpoint/2010/main" val="2497904974"/>
      </p:ext>
    </p:extLst>
  </p:cSld>
  <p:clrMapOvr>
    <a:masterClrMapping/>
  </p:clrMapOvr>
</p:sld>
</file>

<file path=ppt/theme/theme1.xml><?xml version="1.0" encoding="utf-8"?>
<a:theme xmlns:a="http://schemas.openxmlformats.org/drawingml/2006/main" name="Ретро">
  <a:themeElements>
    <a:clrScheme name="Другая 4">
      <a:dk1>
        <a:sysClr val="windowText" lastClr="000000"/>
      </a:dk1>
      <a:lt1>
        <a:sysClr val="window" lastClr="FFFFFF"/>
      </a:lt1>
      <a:dk2>
        <a:srgbClr val="146194"/>
      </a:dk2>
      <a:lt2>
        <a:srgbClr val="76DBF4"/>
      </a:lt2>
      <a:accent1>
        <a:srgbClr val="052F61"/>
      </a:accent1>
      <a:accent2>
        <a:srgbClr val="A50E82"/>
      </a:accent2>
      <a:accent3>
        <a:srgbClr val="87EFDA"/>
      </a:accent3>
      <a:accent4>
        <a:srgbClr val="6A9E1F"/>
      </a:accent4>
      <a:accent5>
        <a:srgbClr val="E87D37"/>
      </a:accent5>
      <a:accent6>
        <a:srgbClr val="C62324"/>
      </a:accent6>
      <a:hlink>
        <a:srgbClr val="0D2E46"/>
      </a:hlink>
      <a:folHlink>
        <a:srgbClr val="356A95"/>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107</TotalTime>
  <Words>1781</Words>
  <Application>Microsoft Office PowerPoint</Application>
  <PresentationFormat>Широкоэкранный</PresentationFormat>
  <Paragraphs>68</Paragraphs>
  <Slides>21</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21</vt:i4>
      </vt:variant>
    </vt:vector>
  </HeadingPairs>
  <TitlesOfParts>
    <vt:vector size="24" baseType="lpstr">
      <vt:lpstr>Calibri</vt:lpstr>
      <vt:lpstr>Calibri Light</vt:lpstr>
      <vt:lpstr>Ретро</vt:lpstr>
      <vt:lpstr> UzNPU   named  after  Nizmiy Faculty of Innovation Pedagogy Joint Higher Education school  Subject: Home reading Group:201-UK Independent  work topic: Daniel Defoe . About the Author and his books.</vt:lpstr>
      <vt:lpstr>Plan:</vt:lpstr>
      <vt:lpstr>Презентация PowerPoint</vt:lpstr>
      <vt:lpstr>Introduction</vt:lpstr>
      <vt:lpstr> Early Life</vt:lpstr>
      <vt:lpstr>Family and Background </vt:lpstr>
      <vt:lpstr> Business Career and Challenges </vt:lpstr>
      <vt:lpstr> Political Writing</vt:lpstr>
      <vt:lpstr>Imprisonment and the Pillory</vt:lpstr>
      <vt:lpstr>Turn Toward Fiction</vt:lpstr>
      <vt:lpstr>Robinson Crusoe </vt:lpstr>
      <vt:lpstr>Captain Singleton</vt:lpstr>
      <vt:lpstr>Moll Flanders</vt:lpstr>
      <vt:lpstr>A Journal of the Plague Year</vt:lpstr>
      <vt:lpstr>Roxana </vt:lpstr>
      <vt:lpstr>Writing Style </vt:lpstr>
      <vt:lpstr> Legacy and Influence</vt:lpstr>
      <vt:lpstr>Daniel Defoe lived a challenging but extraordinary life that shaped his writing. His works explore survival, morality, society, and human nature in a way that still speaks to modern readers. Through his clear language and realistic style, he turned everyday experiences into exciting stories. By blending journalism and fiction, he created novels that feel alive and believable. Defoe remains a central figure in English literature, and his books continue to be read and studied worldwide.  </vt:lpstr>
      <vt:lpstr>Match the Headings</vt:lpstr>
      <vt:lpstr> True/False Questions</vt:lpstr>
      <vt:lpstr>    Resources  1. Britannica — Daniel Defoe  A trusted encyclopedia with detailed biography and analysis. https://www.britannica.com/biography/Daniel-Defoe  2. Encyclopedia.com — Daniel Defoe  Provides rich background on his life, career, and works. https://www.encyclopedia.com/people/literature-and-arts/english-literature-1500-1799-biographies/daniel-defoe  3. London School of Economics — Defoe Archives  Historical materials, political writing, and biography. https://archives.lse.ac.uk/people/609/defoe-daniel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Pega Subject: Home reading Group:201-UK Theme: Daniel Defoe . About the Author and his books.</dc:title>
  <dc:creator>Asus</dc:creator>
  <cp:lastModifiedBy>Asus</cp:lastModifiedBy>
  <cp:revision>13</cp:revision>
  <dcterms:created xsi:type="dcterms:W3CDTF">2025-12-03T13:52:43Z</dcterms:created>
  <dcterms:modified xsi:type="dcterms:W3CDTF">2025-12-03T16:29:18Z</dcterms:modified>
</cp:coreProperties>
</file>