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62" r:id="rId7"/>
    <p:sldId id="263" r:id="rId8"/>
    <p:sldId id="264" r:id="rId9"/>
    <p:sldId id="265" r:id="rId10"/>
    <p:sldId id="259" r:id="rId11"/>
    <p:sldId id="269" r:id="rId12"/>
    <p:sldId id="266" r:id="rId13"/>
    <p:sldId id="268" r:id="rId14"/>
    <p:sldId id="270" r:id="rId15"/>
    <p:sldId id="267"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C33D313-7919-44E7-9344-634B2C17933D}"/>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15FA220B-661A-442E-964D-0F4DE5F426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46A40BE9-1828-4857-AB39-E73CABDBD5A9}"/>
              </a:ext>
            </a:extLst>
          </p:cNvPr>
          <p:cNvSpPr>
            <a:spLocks noGrp="1"/>
          </p:cNvSpPr>
          <p:nvPr>
            <p:ph type="dt" sz="half" idx="10"/>
          </p:nvPr>
        </p:nvSpPr>
        <p:spPr/>
        <p:txBody>
          <a:bodyPr/>
          <a:lstStyle/>
          <a:p>
            <a:fld id="{A2E303F3-10F4-40D9-A4AC-407955C168CB}" type="datetimeFigureOut">
              <a:rPr lang="ru-RU" smtClean="0"/>
              <a:t>23.12.2025</a:t>
            </a:fld>
            <a:endParaRPr lang="ru-RU"/>
          </a:p>
        </p:txBody>
      </p:sp>
      <p:sp>
        <p:nvSpPr>
          <p:cNvPr id="5" name="Нижний колонтитул 4">
            <a:extLst>
              <a:ext uri="{FF2B5EF4-FFF2-40B4-BE49-F238E27FC236}">
                <a16:creationId xmlns:a16="http://schemas.microsoft.com/office/drawing/2014/main" id="{B43BA14A-B636-4175-8221-E30A01EBCFE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599C4CB-2B0D-4528-8BB7-19099D56F8A8}"/>
              </a:ext>
            </a:extLst>
          </p:cNvPr>
          <p:cNvSpPr>
            <a:spLocks noGrp="1"/>
          </p:cNvSpPr>
          <p:nvPr>
            <p:ph type="sldNum" sz="quarter" idx="12"/>
          </p:nvPr>
        </p:nvSpPr>
        <p:spPr/>
        <p:txBody>
          <a:bodyPr/>
          <a:lstStyle/>
          <a:p>
            <a:fld id="{6CE655B7-FBA4-4C8C-8506-D678F8DEAEA0}" type="slidenum">
              <a:rPr lang="ru-RU" smtClean="0"/>
              <a:t>‹#›</a:t>
            </a:fld>
            <a:endParaRPr lang="ru-RU"/>
          </a:p>
        </p:txBody>
      </p:sp>
    </p:spTree>
    <p:extLst>
      <p:ext uri="{BB962C8B-B14F-4D97-AF65-F5344CB8AC3E}">
        <p14:creationId xmlns:p14="http://schemas.microsoft.com/office/powerpoint/2010/main" val="3050188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BA56372-8A5B-4948-B7F8-F31B5027AB18}"/>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8CEC3654-B8DE-422C-B4E6-335B38A2C416}"/>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49259D6-0868-4BF9-A767-5798C697C437}"/>
              </a:ext>
            </a:extLst>
          </p:cNvPr>
          <p:cNvSpPr>
            <a:spLocks noGrp="1"/>
          </p:cNvSpPr>
          <p:nvPr>
            <p:ph type="dt" sz="half" idx="10"/>
          </p:nvPr>
        </p:nvSpPr>
        <p:spPr/>
        <p:txBody>
          <a:bodyPr/>
          <a:lstStyle/>
          <a:p>
            <a:fld id="{A2E303F3-10F4-40D9-A4AC-407955C168CB}" type="datetimeFigureOut">
              <a:rPr lang="ru-RU" smtClean="0"/>
              <a:t>23.12.2025</a:t>
            </a:fld>
            <a:endParaRPr lang="ru-RU"/>
          </a:p>
        </p:txBody>
      </p:sp>
      <p:sp>
        <p:nvSpPr>
          <p:cNvPr id="5" name="Нижний колонтитул 4">
            <a:extLst>
              <a:ext uri="{FF2B5EF4-FFF2-40B4-BE49-F238E27FC236}">
                <a16:creationId xmlns:a16="http://schemas.microsoft.com/office/drawing/2014/main" id="{49242901-A768-4DD7-A7C0-90F29171A51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DB7CD25-2FA2-4A2C-A2AE-9531E246E803}"/>
              </a:ext>
            </a:extLst>
          </p:cNvPr>
          <p:cNvSpPr>
            <a:spLocks noGrp="1"/>
          </p:cNvSpPr>
          <p:nvPr>
            <p:ph type="sldNum" sz="quarter" idx="12"/>
          </p:nvPr>
        </p:nvSpPr>
        <p:spPr/>
        <p:txBody>
          <a:bodyPr/>
          <a:lstStyle/>
          <a:p>
            <a:fld id="{6CE655B7-FBA4-4C8C-8506-D678F8DEAEA0}" type="slidenum">
              <a:rPr lang="ru-RU" smtClean="0"/>
              <a:t>‹#›</a:t>
            </a:fld>
            <a:endParaRPr lang="ru-RU"/>
          </a:p>
        </p:txBody>
      </p:sp>
    </p:spTree>
    <p:extLst>
      <p:ext uri="{BB962C8B-B14F-4D97-AF65-F5344CB8AC3E}">
        <p14:creationId xmlns:p14="http://schemas.microsoft.com/office/powerpoint/2010/main" val="1775271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0E3B9E12-5155-4661-9766-1A44B6C17A9F}"/>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0DB4B952-E613-46A9-868D-7865588F2E66}"/>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09E0CD7-6966-48D5-A859-5FA0CE666FA6}"/>
              </a:ext>
            </a:extLst>
          </p:cNvPr>
          <p:cNvSpPr>
            <a:spLocks noGrp="1"/>
          </p:cNvSpPr>
          <p:nvPr>
            <p:ph type="dt" sz="half" idx="10"/>
          </p:nvPr>
        </p:nvSpPr>
        <p:spPr/>
        <p:txBody>
          <a:bodyPr/>
          <a:lstStyle/>
          <a:p>
            <a:fld id="{A2E303F3-10F4-40D9-A4AC-407955C168CB}" type="datetimeFigureOut">
              <a:rPr lang="ru-RU" smtClean="0"/>
              <a:t>23.12.2025</a:t>
            </a:fld>
            <a:endParaRPr lang="ru-RU"/>
          </a:p>
        </p:txBody>
      </p:sp>
      <p:sp>
        <p:nvSpPr>
          <p:cNvPr id="5" name="Нижний колонтитул 4">
            <a:extLst>
              <a:ext uri="{FF2B5EF4-FFF2-40B4-BE49-F238E27FC236}">
                <a16:creationId xmlns:a16="http://schemas.microsoft.com/office/drawing/2014/main" id="{89FE6AA2-5A14-489D-AE7B-9F062C987DB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1035A35-7CB2-4782-8277-5CC7090CD762}"/>
              </a:ext>
            </a:extLst>
          </p:cNvPr>
          <p:cNvSpPr>
            <a:spLocks noGrp="1"/>
          </p:cNvSpPr>
          <p:nvPr>
            <p:ph type="sldNum" sz="quarter" idx="12"/>
          </p:nvPr>
        </p:nvSpPr>
        <p:spPr/>
        <p:txBody>
          <a:bodyPr/>
          <a:lstStyle/>
          <a:p>
            <a:fld id="{6CE655B7-FBA4-4C8C-8506-D678F8DEAEA0}" type="slidenum">
              <a:rPr lang="ru-RU" smtClean="0"/>
              <a:t>‹#›</a:t>
            </a:fld>
            <a:endParaRPr lang="ru-RU"/>
          </a:p>
        </p:txBody>
      </p:sp>
    </p:spTree>
    <p:extLst>
      <p:ext uri="{BB962C8B-B14F-4D97-AF65-F5344CB8AC3E}">
        <p14:creationId xmlns:p14="http://schemas.microsoft.com/office/powerpoint/2010/main" val="10472304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8B57024-84B1-4B78-9696-D367BD1CC9E2}"/>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39F53CC3-0F29-4EAA-8783-65679865B757}"/>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3F3124EC-4680-4E66-A0F4-70921BFDD283}"/>
              </a:ext>
            </a:extLst>
          </p:cNvPr>
          <p:cNvSpPr>
            <a:spLocks noGrp="1"/>
          </p:cNvSpPr>
          <p:nvPr>
            <p:ph type="dt" sz="half" idx="10"/>
          </p:nvPr>
        </p:nvSpPr>
        <p:spPr/>
        <p:txBody>
          <a:bodyPr/>
          <a:lstStyle/>
          <a:p>
            <a:fld id="{A2E303F3-10F4-40D9-A4AC-407955C168CB}" type="datetimeFigureOut">
              <a:rPr lang="ru-RU" smtClean="0"/>
              <a:t>23.12.2025</a:t>
            </a:fld>
            <a:endParaRPr lang="ru-RU"/>
          </a:p>
        </p:txBody>
      </p:sp>
      <p:sp>
        <p:nvSpPr>
          <p:cNvPr id="5" name="Нижний колонтитул 4">
            <a:extLst>
              <a:ext uri="{FF2B5EF4-FFF2-40B4-BE49-F238E27FC236}">
                <a16:creationId xmlns:a16="http://schemas.microsoft.com/office/drawing/2014/main" id="{EDD2E0FB-1C4A-4763-93BA-1D8D7CD7A76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A97C66F-0D1D-41F9-8F3D-B699DAE9A3AD}"/>
              </a:ext>
            </a:extLst>
          </p:cNvPr>
          <p:cNvSpPr>
            <a:spLocks noGrp="1"/>
          </p:cNvSpPr>
          <p:nvPr>
            <p:ph type="sldNum" sz="quarter" idx="12"/>
          </p:nvPr>
        </p:nvSpPr>
        <p:spPr/>
        <p:txBody>
          <a:bodyPr/>
          <a:lstStyle/>
          <a:p>
            <a:fld id="{6CE655B7-FBA4-4C8C-8506-D678F8DEAEA0}" type="slidenum">
              <a:rPr lang="ru-RU" smtClean="0"/>
              <a:t>‹#›</a:t>
            </a:fld>
            <a:endParaRPr lang="ru-RU"/>
          </a:p>
        </p:txBody>
      </p:sp>
    </p:spTree>
    <p:extLst>
      <p:ext uri="{BB962C8B-B14F-4D97-AF65-F5344CB8AC3E}">
        <p14:creationId xmlns:p14="http://schemas.microsoft.com/office/powerpoint/2010/main" val="31856158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084A2A5-0F49-4587-95B7-A032F8877B7D}"/>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5AAFB335-9A49-44BD-B4D9-7FE53DD2E34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9042A6A4-4099-4FBF-96E9-3373663D3E59}"/>
              </a:ext>
            </a:extLst>
          </p:cNvPr>
          <p:cNvSpPr>
            <a:spLocks noGrp="1"/>
          </p:cNvSpPr>
          <p:nvPr>
            <p:ph type="dt" sz="half" idx="10"/>
          </p:nvPr>
        </p:nvSpPr>
        <p:spPr/>
        <p:txBody>
          <a:bodyPr/>
          <a:lstStyle/>
          <a:p>
            <a:fld id="{A2E303F3-10F4-40D9-A4AC-407955C168CB}" type="datetimeFigureOut">
              <a:rPr lang="ru-RU" smtClean="0"/>
              <a:t>23.12.2025</a:t>
            </a:fld>
            <a:endParaRPr lang="ru-RU"/>
          </a:p>
        </p:txBody>
      </p:sp>
      <p:sp>
        <p:nvSpPr>
          <p:cNvPr id="5" name="Нижний колонтитул 4">
            <a:extLst>
              <a:ext uri="{FF2B5EF4-FFF2-40B4-BE49-F238E27FC236}">
                <a16:creationId xmlns:a16="http://schemas.microsoft.com/office/drawing/2014/main" id="{1DFFBDEF-9117-449E-96DC-1CF635E8A7B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7ADC43C-6C63-437A-A815-3BE47D542EF4}"/>
              </a:ext>
            </a:extLst>
          </p:cNvPr>
          <p:cNvSpPr>
            <a:spLocks noGrp="1"/>
          </p:cNvSpPr>
          <p:nvPr>
            <p:ph type="sldNum" sz="quarter" idx="12"/>
          </p:nvPr>
        </p:nvSpPr>
        <p:spPr/>
        <p:txBody>
          <a:bodyPr/>
          <a:lstStyle/>
          <a:p>
            <a:fld id="{6CE655B7-FBA4-4C8C-8506-D678F8DEAEA0}" type="slidenum">
              <a:rPr lang="ru-RU" smtClean="0"/>
              <a:t>‹#›</a:t>
            </a:fld>
            <a:endParaRPr lang="ru-RU"/>
          </a:p>
        </p:txBody>
      </p:sp>
    </p:spTree>
    <p:extLst>
      <p:ext uri="{BB962C8B-B14F-4D97-AF65-F5344CB8AC3E}">
        <p14:creationId xmlns:p14="http://schemas.microsoft.com/office/powerpoint/2010/main" val="1676541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FEE48CD-3FB4-4FBC-9040-D43C909C60B6}"/>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ADFC2B29-1372-46C7-92C9-8D91794147F4}"/>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4C2FA5B7-47AE-46E6-BC1E-8EB4714C150A}"/>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E595C79C-8A0E-4701-A6EE-3A3764B73913}"/>
              </a:ext>
            </a:extLst>
          </p:cNvPr>
          <p:cNvSpPr>
            <a:spLocks noGrp="1"/>
          </p:cNvSpPr>
          <p:nvPr>
            <p:ph type="dt" sz="half" idx="10"/>
          </p:nvPr>
        </p:nvSpPr>
        <p:spPr/>
        <p:txBody>
          <a:bodyPr/>
          <a:lstStyle/>
          <a:p>
            <a:fld id="{A2E303F3-10F4-40D9-A4AC-407955C168CB}" type="datetimeFigureOut">
              <a:rPr lang="ru-RU" smtClean="0"/>
              <a:t>23.12.2025</a:t>
            </a:fld>
            <a:endParaRPr lang="ru-RU"/>
          </a:p>
        </p:txBody>
      </p:sp>
      <p:sp>
        <p:nvSpPr>
          <p:cNvPr id="6" name="Нижний колонтитул 5">
            <a:extLst>
              <a:ext uri="{FF2B5EF4-FFF2-40B4-BE49-F238E27FC236}">
                <a16:creationId xmlns:a16="http://schemas.microsoft.com/office/drawing/2014/main" id="{0D480723-58D1-4AF8-8279-093D1AB67FB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1150A200-6307-4374-81FB-D1166B533CAD}"/>
              </a:ext>
            </a:extLst>
          </p:cNvPr>
          <p:cNvSpPr>
            <a:spLocks noGrp="1"/>
          </p:cNvSpPr>
          <p:nvPr>
            <p:ph type="sldNum" sz="quarter" idx="12"/>
          </p:nvPr>
        </p:nvSpPr>
        <p:spPr/>
        <p:txBody>
          <a:bodyPr/>
          <a:lstStyle/>
          <a:p>
            <a:fld id="{6CE655B7-FBA4-4C8C-8506-D678F8DEAEA0}" type="slidenum">
              <a:rPr lang="ru-RU" smtClean="0"/>
              <a:t>‹#›</a:t>
            </a:fld>
            <a:endParaRPr lang="ru-RU"/>
          </a:p>
        </p:txBody>
      </p:sp>
    </p:spTree>
    <p:extLst>
      <p:ext uri="{BB962C8B-B14F-4D97-AF65-F5344CB8AC3E}">
        <p14:creationId xmlns:p14="http://schemas.microsoft.com/office/powerpoint/2010/main" val="12134023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05530A-E177-4B70-A1DB-9D1B3E5A2D5E}"/>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D2746501-F5E4-4E82-BB42-28D2ABF077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11941341-2143-4AE4-B313-D7A5264FBF26}"/>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8A84D0C4-E4D3-402F-8A20-97C7A7B63C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1CBB52C0-7722-4FFD-8386-9070702681C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878D4452-6A32-457F-B20C-735E4F7B6E55}"/>
              </a:ext>
            </a:extLst>
          </p:cNvPr>
          <p:cNvSpPr>
            <a:spLocks noGrp="1"/>
          </p:cNvSpPr>
          <p:nvPr>
            <p:ph type="dt" sz="half" idx="10"/>
          </p:nvPr>
        </p:nvSpPr>
        <p:spPr/>
        <p:txBody>
          <a:bodyPr/>
          <a:lstStyle/>
          <a:p>
            <a:fld id="{A2E303F3-10F4-40D9-A4AC-407955C168CB}" type="datetimeFigureOut">
              <a:rPr lang="ru-RU" smtClean="0"/>
              <a:t>23.12.2025</a:t>
            </a:fld>
            <a:endParaRPr lang="ru-RU"/>
          </a:p>
        </p:txBody>
      </p:sp>
      <p:sp>
        <p:nvSpPr>
          <p:cNvPr id="8" name="Нижний колонтитул 7">
            <a:extLst>
              <a:ext uri="{FF2B5EF4-FFF2-40B4-BE49-F238E27FC236}">
                <a16:creationId xmlns:a16="http://schemas.microsoft.com/office/drawing/2014/main" id="{9A559AB0-2469-460D-A6C4-DF8CCFAF3726}"/>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79DA191A-7B7D-4D46-B8E8-DF9B3100332D}"/>
              </a:ext>
            </a:extLst>
          </p:cNvPr>
          <p:cNvSpPr>
            <a:spLocks noGrp="1"/>
          </p:cNvSpPr>
          <p:nvPr>
            <p:ph type="sldNum" sz="quarter" idx="12"/>
          </p:nvPr>
        </p:nvSpPr>
        <p:spPr/>
        <p:txBody>
          <a:bodyPr/>
          <a:lstStyle/>
          <a:p>
            <a:fld id="{6CE655B7-FBA4-4C8C-8506-D678F8DEAEA0}" type="slidenum">
              <a:rPr lang="ru-RU" smtClean="0"/>
              <a:t>‹#›</a:t>
            </a:fld>
            <a:endParaRPr lang="ru-RU"/>
          </a:p>
        </p:txBody>
      </p:sp>
    </p:spTree>
    <p:extLst>
      <p:ext uri="{BB962C8B-B14F-4D97-AF65-F5344CB8AC3E}">
        <p14:creationId xmlns:p14="http://schemas.microsoft.com/office/powerpoint/2010/main" val="8801734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CE9B4D8-4837-4209-A323-2E6329969F54}"/>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7B49ADF1-FC70-4D5C-ACEC-D6D9188B8C61}"/>
              </a:ext>
            </a:extLst>
          </p:cNvPr>
          <p:cNvSpPr>
            <a:spLocks noGrp="1"/>
          </p:cNvSpPr>
          <p:nvPr>
            <p:ph type="dt" sz="half" idx="10"/>
          </p:nvPr>
        </p:nvSpPr>
        <p:spPr/>
        <p:txBody>
          <a:bodyPr/>
          <a:lstStyle/>
          <a:p>
            <a:fld id="{A2E303F3-10F4-40D9-A4AC-407955C168CB}" type="datetimeFigureOut">
              <a:rPr lang="ru-RU" smtClean="0"/>
              <a:t>23.12.2025</a:t>
            </a:fld>
            <a:endParaRPr lang="ru-RU"/>
          </a:p>
        </p:txBody>
      </p:sp>
      <p:sp>
        <p:nvSpPr>
          <p:cNvPr id="4" name="Нижний колонтитул 3">
            <a:extLst>
              <a:ext uri="{FF2B5EF4-FFF2-40B4-BE49-F238E27FC236}">
                <a16:creationId xmlns:a16="http://schemas.microsoft.com/office/drawing/2014/main" id="{55A2A125-F0CC-4D53-91B2-A5CA4C315C12}"/>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C8B7CE23-8178-4832-ABD5-1981328F4901}"/>
              </a:ext>
            </a:extLst>
          </p:cNvPr>
          <p:cNvSpPr>
            <a:spLocks noGrp="1"/>
          </p:cNvSpPr>
          <p:nvPr>
            <p:ph type="sldNum" sz="quarter" idx="12"/>
          </p:nvPr>
        </p:nvSpPr>
        <p:spPr/>
        <p:txBody>
          <a:bodyPr/>
          <a:lstStyle/>
          <a:p>
            <a:fld id="{6CE655B7-FBA4-4C8C-8506-D678F8DEAEA0}" type="slidenum">
              <a:rPr lang="ru-RU" smtClean="0"/>
              <a:t>‹#›</a:t>
            </a:fld>
            <a:endParaRPr lang="ru-RU"/>
          </a:p>
        </p:txBody>
      </p:sp>
    </p:spTree>
    <p:extLst>
      <p:ext uri="{BB962C8B-B14F-4D97-AF65-F5344CB8AC3E}">
        <p14:creationId xmlns:p14="http://schemas.microsoft.com/office/powerpoint/2010/main" val="39296903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C541CBD4-A0F9-4E6A-ABEB-CC19C508A854}"/>
              </a:ext>
            </a:extLst>
          </p:cNvPr>
          <p:cNvSpPr>
            <a:spLocks noGrp="1"/>
          </p:cNvSpPr>
          <p:nvPr>
            <p:ph type="dt" sz="half" idx="10"/>
          </p:nvPr>
        </p:nvSpPr>
        <p:spPr/>
        <p:txBody>
          <a:bodyPr/>
          <a:lstStyle/>
          <a:p>
            <a:fld id="{A2E303F3-10F4-40D9-A4AC-407955C168CB}" type="datetimeFigureOut">
              <a:rPr lang="ru-RU" smtClean="0"/>
              <a:t>23.12.2025</a:t>
            </a:fld>
            <a:endParaRPr lang="ru-RU"/>
          </a:p>
        </p:txBody>
      </p:sp>
      <p:sp>
        <p:nvSpPr>
          <p:cNvPr id="3" name="Нижний колонтитул 2">
            <a:extLst>
              <a:ext uri="{FF2B5EF4-FFF2-40B4-BE49-F238E27FC236}">
                <a16:creationId xmlns:a16="http://schemas.microsoft.com/office/drawing/2014/main" id="{1C5B158A-F503-42B6-B787-B003A6F27EBF}"/>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8FF799A4-84F7-4CDE-A10F-B53B3B3FA1E7}"/>
              </a:ext>
            </a:extLst>
          </p:cNvPr>
          <p:cNvSpPr>
            <a:spLocks noGrp="1"/>
          </p:cNvSpPr>
          <p:nvPr>
            <p:ph type="sldNum" sz="quarter" idx="12"/>
          </p:nvPr>
        </p:nvSpPr>
        <p:spPr/>
        <p:txBody>
          <a:bodyPr/>
          <a:lstStyle/>
          <a:p>
            <a:fld id="{6CE655B7-FBA4-4C8C-8506-D678F8DEAEA0}" type="slidenum">
              <a:rPr lang="ru-RU" smtClean="0"/>
              <a:t>‹#›</a:t>
            </a:fld>
            <a:endParaRPr lang="ru-RU"/>
          </a:p>
        </p:txBody>
      </p:sp>
    </p:spTree>
    <p:extLst>
      <p:ext uri="{BB962C8B-B14F-4D97-AF65-F5344CB8AC3E}">
        <p14:creationId xmlns:p14="http://schemas.microsoft.com/office/powerpoint/2010/main" val="16521908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1EFCBD-F861-42F6-8336-A1AD72ECDD4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93620AD5-299D-4600-9A06-61BE8AEEAD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54C0B551-3BD7-4929-93BC-E726C1BABE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195B8E38-0A1C-4917-8E0C-13E6DEE29AE5}"/>
              </a:ext>
            </a:extLst>
          </p:cNvPr>
          <p:cNvSpPr>
            <a:spLocks noGrp="1"/>
          </p:cNvSpPr>
          <p:nvPr>
            <p:ph type="dt" sz="half" idx="10"/>
          </p:nvPr>
        </p:nvSpPr>
        <p:spPr/>
        <p:txBody>
          <a:bodyPr/>
          <a:lstStyle/>
          <a:p>
            <a:fld id="{A2E303F3-10F4-40D9-A4AC-407955C168CB}" type="datetimeFigureOut">
              <a:rPr lang="ru-RU" smtClean="0"/>
              <a:t>23.12.2025</a:t>
            </a:fld>
            <a:endParaRPr lang="ru-RU"/>
          </a:p>
        </p:txBody>
      </p:sp>
      <p:sp>
        <p:nvSpPr>
          <p:cNvPr id="6" name="Нижний колонтитул 5">
            <a:extLst>
              <a:ext uri="{FF2B5EF4-FFF2-40B4-BE49-F238E27FC236}">
                <a16:creationId xmlns:a16="http://schemas.microsoft.com/office/drawing/2014/main" id="{26E32B37-B3F2-4C21-B4B8-7A16B6CB7A91}"/>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AC2D136F-57BB-44B9-8407-A4A05D7977AA}"/>
              </a:ext>
            </a:extLst>
          </p:cNvPr>
          <p:cNvSpPr>
            <a:spLocks noGrp="1"/>
          </p:cNvSpPr>
          <p:nvPr>
            <p:ph type="sldNum" sz="quarter" idx="12"/>
          </p:nvPr>
        </p:nvSpPr>
        <p:spPr/>
        <p:txBody>
          <a:bodyPr/>
          <a:lstStyle/>
          <a:p>
            <a:fld id="{6CE655B7-FBA4-4C8C-8506-D678F8DEAEA0}" type="slidenum">
              <a:rPr lang="ru-RU" smtClean="0"/>
              <a:t>‹#›</a:t>
            </a:fld>
            <a:endParaRPr lang="ru-RU"/>
          </a:p>
        </p:txBody>
      </p:sp>
    </p:spTree>
    <p:extLst>
      <p:ext uri="{BB962C8B-B14F-4D97-AF65-F5344CB8AC3E}">
        <p14:creationId xmlns:p14="http://schemas.microsoft.com/office/powerpoint/2010/main" val="570285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A9E0743-728B-49C4-B350-D219C808F92B}"/>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0156BD23-621A-4761-A8F0-C8C0C8F09E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6F5CE0D1-A6E0-416F-B1EE-3D0177A881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49925A15-B81A-4F04-9539-D514022F3EBF}"/>
              </a:ext>
            </a:extLst>
          </p:cNvPr>
          <p:cNvSpPr>
            <a:spLocks noGrp="1"/>
          </p:cNvSpPr>
          <p:nvPr>
            <p:ph type="dt" sz="half" idx="10"/>
          </p:nvPr>
        </p:nvSpPr>
        <p:spPr/>
        <p:txBody>
          <a:bodyPr/>
          <a:lstStyle/>
          <a:p>
            <a:fld id="{A2E303F3-10F4-40D9-A4AC-407955C168CB}" type="datetimeFigureOut">
              <a:rPr lang="ru-RU" smtClean="0"/>
              <a:t>23.12.2025</a:t>
            </a:fld>
            <a:endParaRPr lang="ru-RU"/>
          </a:p>
        </p:txBody>
      </p:sp>
      <p:sp>
        <p:nvSpPr>
          <p:cNvPr id="6" name="Нижний колонтитул 5">
            <a:extLst>
              <a:ext uri="{FF2B5EF4-FFF2-40B4-BE49-F238E27FC236}">
                <a16:creationId xmlns:a16="http://schemas.microsoft.com/office/drawing/2014/main" id="{E659BB31-8CF1-4588-853E-466E6DA375B0}"/>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13FAA607-0DC4-4490-9A3B-27E621C60647}"/>
              </a:ext>
            </a:extLst>
          </p:cNvPr>
          <p:cNvSpPr>
            <a:spLocks noGrp="1"/>
          </p:cNvSpPr>
          <p:nvPr>
            <p:ph type="sldNum" sz="quarter" idx="12"/>
          </p:nvPr>
        </p:nvSpPr>
        <p:spPr/>
        <p:txBody>
          <a:bodyPr/>
          <a:lstStyle/>
          <a:p>
            <a:fld id="{6CE655B7-FBA4-4C8C-8506-D678F8DEAEA0}" type="slidenum">
              <a:rPr lang="ru-RU" smtClean="0"/>
              <a:t>‹#›</a:t>
            </a:fld>
            <a:endParaRPr lang="ru-RU"/>
          </a:p>
        </p:txBody>
      </p:sp>
    </p:spTree>
    <p:extLst>
      <p:ext uri="{BB962C8B-B14F-4D97-AF65-F5344CB8AC3E}">
        <p14:creationId xmlns:p14="http://schemas.microsoft.com/office/powerpoint/2010/main" val="1536391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E09F3C6-9D76-4289-8CC0-06CFBADF896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1A00F0BA-AD30-4DCC-9F56-6CB6F32406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C7A4453-73C1-404D-A5FD-3E2643F918E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E303F3-10F4-40D9-A4AC-407955C168CB}" type="datetimeFigureOut">
              <a:rPr lang="ru-RU" smtClean="0"/>
              <a:t>23.12.2025</a:t>
            </a:fld>
            <a:endParaRPr lang="ru-RU"/>
          </a:p>
        </p:txBody>
      </p:sp>
      <p:sp>
        <p:nvSpPr>
          <p:cNvPr id="5" name="Нижний колонтитул 4">
            <a:extLst>
              <a:ext uri="{FF2B5EF4-FFF2-40B4-BE49-F238E27FC236}">
                <a16:creationId xmlns:a16="http://schemas.microsoft.com/office/drawing/2014/main" id="{49154011-9ECD-418E-911F-FB60DECEDE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22F699AD-D36D-4BEA-8A8B-3C40765A8A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E655B7-FBA4-4C8C-8506-D678F8DEAEA0}" type="slidenum">
              <a:rPr lang="ru-RU" smtClean="0"/>
              <a:t>‹#›</a:t>
            </a:fld>
            <a:endParaRPr lang="ru-RU"/>
          </a:p>
        </p:txBody>
      </p:sp>
    </p:spTree>
    <p:extLst>
      <p:ext uri="{BB962C8B-B14F-4D97-AF65-F5344CB8AC3E}">
        <p14:creationId xmlns:p14="http://schemas.microsoft.com/office/powerpoint/2010/main" val="34490573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FFA2161-37ED-4E3D-9DD8-F406249A27EE}"/>
              </a:ext>
            </a:extLst>
          </p:cNvPr>
          <p:cNvSpPr>
            <a:spLocks noGrp="1"/>
          </p:cNvSpPr>
          <p:nvPr>
            <p:ph type="ctrTitle"/>
          </p:nvPr>
        </p:nvSpPr>
        <p:spPr>
          <a:xfrm>
            <a:off x="1524000" y="1122363"/>
            <a:ext cx="9547412" cy="2615919"/>
          </a:xfrm>
        </p:spPr>
        <p:txBody>
          <a:bodyPr>
            <a:normAutofit fontScale="90000"/>
          </a:bodyPr>
          <a:lstStyle/>
          <a:p>
            <a:r>
              <a:rPr lang="uz-Latn-UZ" dirty="0"/>
              <a:t>  </a:t>
            </a:r>
            <a:br>
              <a:rPr lang="uz-Latn-UZ" dirty="0"/>
            </a:br>
            <a:br>
              <a:rPr lang="uz-Latn-UZ" dirty="0"/>
            </a:br>
            <a:br>
              <a:rPr lang="uz-Latn-UZ" dirty="0"/>
            </a:br>
            <a:br>
              <a:rPr lang="uz-Latn-UZ" dirty="0"/>
            </a:br>
            <a:br>
              <a:rPr lang="uz-Latn-UZ" dirty="0"/>
            </a:br>
            <a:br>
              <a:rPr lang="uz-Latn-UZ" dirty="0"/>
            </a:br>
            <a:br>
              <a:rPr lang="uz-Latn-UZ" dirty="0"/>
            </a:br>
            <a:br>
              <a:rPr lang="uz-Latn-UZ" dirty="0"/>
            </a:br>
            <a:br>
              <a:rPr lang="uz-Latn-UZ" dirty="0"/>
            </a:br>
            <a:br>
              <a:rPr lang="uz-Latn-UZ" dirty="0"/>
            </a:br>
            <a:br>
              <a:rPr lang="uz-Latn-UZ" dirty="0"/>
            </a:br>
            <a:br>
              <a:rPr lang="uz-Latn-UZ" dirty="0"/>
            </a:br>
            <a:br>
              <a:rPr lang="uz-Latn-UZ" dirty="0"/>
            </a:br>
            <a:br>
              <a:rPr lang="uz-Latn-UZ" dirty="0"/>
            </a:br>
            <a:br>
              <a:rPr lang="uz-Latn-UZ" dirty="0"/>
            </a:br>
            <a:br>
              <a:rPr lang="uz-Latn-UZ" dirty="0"/>
            </a:br>
            <a:br>
              <a:rPr lang="uz-Latn-UZ" dirty="0"/>
            </a:br>
            <a:br>
              <a:rPr lang="uz-Latn-UZ" dirty="0"/>
            </a:br>
            <a:br>
              <a:rPr lang="uz-Latn-UZ" dirty="0"/>
            </a:br>
            <a:br>
              <a:rPr lang="uz-Latn-UZ" dirty="0"/>
            </a:br>
            <a:br>
              <a:rPr lang="uz-Latn-UZ" dirty="0"/>
            </a:br>
            <a:br>
              <a:rPr lang="uz-Latn-UZ" dirty="0"/>
            </a:br>
            <a:r>
              <a:rPr lang="uz-Latn-UZ" dirty="0"/>
              <a:t>Neytronlarning muhitdan o</a:t>
            </a:r>
            <a:r>
              <a:rPr lang="en-US" dirty="0"/>
              <a:t>‘</a:t>
            </a:r>
            <a:r>
              <a:rPr lang="uz-Latn-UZ" dirty="0"/>
              <a:t>tishi</a:t>
            </a:r>
            <a:endParaRPr lang="ru-RU" dirty="0"/>
          </a:p>
        </p:txBody>
      </p:sp>
    </p:spTree>
    <p:extLst>
      <p:ext uri="{BB962C8B-B14F-4D97-AF65-F5344CB8AC3E}">
        <p14:creationId xmlns:p14="http://schemas.microsoft.com/office/powerpoint/2010/main" val="13313159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4">
            <a:extLst>
              <a:ext uri="{FF2B5EF4-FFF2-40B4-BE49-F238E27FC236}">
                <a16:creationId xmlns:a16="http://schemas.microsoft.com/office/drawing/2014/main" id="{8F8CA171-2EC6-4EB8-BEFC-9FAD70D50AD3}"/>
              </a:ext>
            </a:extLst>
          </p:cNvPr>
          <p:cNvSpPr>
            <a:spLocks noGrp="1"/>
          </p:cNvSpPr>
          <p:nvPr>
            <p:ph type="subTitle" idx="1"/>
          </p:nvPr>
        </p:nvSpPr>
        <p:spPr>
          <a:xfrm>
            <a:off x="1524000" y="175491"/>
            <a:ext cx="9144000" cy="663824"/>
          </a:xfrm>
        </p:spPr>
        <p:txBody>
          <a:bodyPr>
            <a:normAutofit/>
          </a:bodyPr>
          <a:lstStyle/>
          <a:p>
            <a:r>
              <a:rPr lang="uz-Latn-UZ" sz="3200" dirty="0"/>
              <a:t>Neytronning uran yadrosi bilan tasirlashuv jarayoni</a:t>
            </a:r>
            <a:endParaRPr lang="ru-RU" sz="3200" dirty="0"/>
          </a:p>
        </p:txBody>
      </p:sp>
      <p:pic>
        <p:nvPicPr>
          <p:cNvPr id="1026" name="Picture 2" descr="https://upload.wikimedia.org/wikipedia/commons/thumb/1/15/Nuclear_fission.svg/1280px-Nuclear_fission.svg.png">
            <a:extLst>
              <a:ext uri="{FF2B5EF4-FFF2-40B4-BE49-F238E27FC236}">
                <a16:creationId xmlns:a16="http://schemas.microsoft.com/office/drawing/2014/main" id="{C724188E-4A27-48A4-8231-1B8A4EBD2ABF}"/>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1625600" y="1588655"/>
            <a:ext cx="8677275" cy="5006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67035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248C30B3-45A9-4400-B589-FB4DF4E8E86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9874713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3D5F755-B7C7-4FB5-AD98-33FB6D536F63}"/>
              </a:ext>
            </a:extLst>
          </p:cNvPr>
          <p:cNvSpPr>
            <a:spLocks noGrp="1"/>
          </p:cNvSpPr>
          <p:nvPr>
            <p:ph idx="1"/>
          </p:nvPr>
        </p:nvSpPr>
        <p:spPr>
          <a:xfrm>
            <a:off x="838200" y="295835"/>
            <a:ext cx="10515600" cy="5881128"/>
          </a:xfrm>
        </p:spPr>
        <p:txBody>
          <a:bodyPr/>
          <a:lstStyle/>
          <a:p>
            <a:pPr marL="0" indent="0">
              <a:buNone/>
            </a:pPr>
            <a:r>
              <a:rPr lang="uz-Latn-UZ" dirty="0"/>
              <a:t>                      Bor neytron qamrash terapiyasi</a:t>
            </a:r>
          </a:p>
          <a:p>
            <a:pPr marL="0" indent="0">
              <a:buNone/>
            </a:pPr>
            <a:endParaRPr lang="uz-Latn-UZ" dirty="0"/>
          </a:p>
          <a:p>
            <a:r>
              <a:rPr lang="uz-Latn-UZ" dirty="0"/>
              <a:t>Avval bemorga </a:t>
            </a:r>
            <a:r>
              <a:rPr lang="uz-Latn-UZ" b="1" dirty="0"/>
              <a:t>bor-10 izotopi</a:t>
            </a:r>
            <a:r>
              <a:rPr lang="uz-Latn-UZ" dirty="0"/>
              <a:t>  dori yuboriladi. Bu dori asosan </a:t>
            </a:r>
            <a:r>
              <a:rPr lang="uz-Latn-UZ" b="1" dirty="0"/>
              <a:t>saraton hujayralarida ko‘proq to‘planadi</a:t>
            </a:r>
            <a:r>
              <a:rPr lang="uz-Latn-UZ" dirty="0"/>
              <a:t>, sog‘lom hujayralarda esa kamroq bo‘ladi. Shundan keyin o‘sha joyga </a:t>
            </a:r>
            <a:r>
              <a:rPr lang="uz-Latn-UZ" b="1" dirty="0"/>
              <a:t>sekin (termik) neytronlar nuri</a:t>
            </a:r>
            <a:r>
              <a:rPr lang="uz-Latn-UZ" dirty="0"/>
              <a:t> yo‘naltiriladi.</a:t>
            </a:r>
          </a:p>
          <a:p>
            <a:r>
              <a:rPr lang="uz-Latn-UZ" dirty="0"/>
              <a:t>Neytronlar bor-10 yadrosi bilan to‘qnashganda, </a:t>
            </a:r>
            <a:r>
              <a:rPr lang="uz-Latn-UZ" b="1" dirty="0"/>
              <a:t>bor yadrosi neytronni qamrab oladi</a:t>
            </a:r>
            <a:r>
              <a:rPr lang="uz-Latn-UZ" dirty="0"/>
              <a:t> va natijada juda qisqa masofada ta’sir qiluvchi zarrachalar hosil bo‘ladi. Bu zarrachalar </a:t>
            </a:r>
            <a:r>
              <a:rPr lang="uz-Latn-UZ" b="1" dirty="0"/>
              <a:t>faqat saraton hujayrasini ichidan yemirib yuboradi</a:t>
            </a:r>
            <a:r>
              <a:rPr lang="uz-Latn-UZ" dirty="0"/>
              <a:t>, atrofdagi sog‘lom to‘qimalarga esa kam zarar yetkazadi.</a:t>
            </a:r>
          </a:p>
          <a:p>
            <a:pPr marL="0" indent="0">
              <a:buNone/>
            </a:pPr>
            <a:endParaRPr lang="ru-RU" dirty="0"/>
          </a:p>
        </p:txBody>
      </p:sp>
    </p:spTree>
    <p:extLst>
      <p:ext uri="{BB962C8B-B14F-4D97-AF65-F5344CB8AC3E}">
        <p14:creationId xmlns:p14="http://schemas.microsoft.com/office/powerpoint/2010/main" val="30066054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A32ED8A5-A590-4804-AFB1-D188782AAE9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72353" y="367553"/>
            <a:ext cx="9735671" cy="6122894"/>
          </a:xfrm>
        </p:spPr>
      </p:pic>
    </p:spTree>
    <p:extLst>
      <p:ext uri="{BB962C8B-B14F-4D97-AF65-F5344CB8AC3E}">
        <p14:creationId xmlns:p14="http://schemas.microsoft.com/office/powerpoint/2010/main" val="1167969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B7A3902E-1132-412E-A15C-B839B1E70C38}"/>
              </a:ext>
            </a:extLst>
          </p:cNvPr>
          <p:cNvSpPr>
            <a:spLocks noGrp="1"/>
          </p:cNvSpPr>
          <p:nvPr>
            <p:ph idx="1"/>
          </p:nvPr>
        </p:nvSpPr>
        <p:spPr>
          <a:xfrm>
            <a:off x="0" y="0"/>
            <a:ext cx="12192000" cy="6858000"/>
          </a:xfrm>
        </p:spPr>
        <p:txBody>
          <a:bodyPr>
            <a:normAutofit/>
          </a:bodyPr>
          <a:lstStyle/>
          <a:p>
            <a:pPr marL="0" indent="0" algn="ctr">
              <a:buNone/>
            </a:pPr>
            <a:r>
              <a:rPr lang="en-US" dirty="0"/>
              <a:t>FOYDALANILGAN ADABIYOTLAR</a:t>
            </a:r>
          </a:p>
          <a:p>
            <a:pPr marL="0" indent="0" algn="just">
              <a:buNone/>
            </a:pPr>
            <a:r>
              <a:rPr lang="uz-Latn-UZ" dirty="0"/>
              <a:t>1. Lamarsh, J. R., Baratta, A. J.</a:t>
            </a:r>
          </a:p>
          <a:p>
            <a:pPr marL="0" indent="0" algn="just">
              <a:buNone/>
            </a:pPr>
            <a:r>
              <a:rPr lang="uz-Latn-UZ" dirty="0"/>
              <a:t>Introduction to Nuclear Engineering — Pearson</a:t>
            </a:r>
          </a:p>
          <a:p>
            <a:pPr marL="0" indent="0" algn="just">
              <a:buNone/>
            </a:pPr>
            <a:r>
              <a:rPr lang="uz-Latn-UZ" dirty="0"/>
              <a:t> Neytronlarning sekinlashuvi, diffuziyasi va yutilishi</a:t>
            </a:r>
          </a:p>
          <a:p>
            <a:pPr marL="0" indent="0" algn="just">
              <a:buNone/>
            </a:pPr>
            <a:r>
              <a:rPr lang="uz-Latn-UZ" dirty="0"/>
              <a:t> 2. Duderstadt, J. J., Hamilton, L. J.</a:t>
            </a:r>
          </a:p>
          <a:p>
            <a:pPr marL="0" indent="0" algn="just">
              <a:buNone/>
            </a:pPr>
            <a:r>
              <a:rPr lang="uz-Latn-UZ" dirty="0"/>
              <a:t>Nuclear Reactor Analysis</a:t>
            </a:r>
          </a:p>
          <a:p>
            <a:pPr marL="0" indent="0" algn="just">
              <a:buNone/>
            </a:pPr>
            <a:r>
              <a:rPr lang="uz-Latn-UZ" dirty="0"/>
              <a:t>Neytron transport tenglamalari</a:t>
            </a:r>
          </a:p>
          <a:p>
            <a:pPr marL="0" indent="0" algn="just">
              <a:buNone/>
            </a:pPr>
            <a:r>
              <a:rPr lang="uz-Latn-UZ" dirty="0"/>
              <a:t> 3</a:t>
            </a:r>
            <a:r>
              <a:rPr lang="en-US" dirty="0"/>
              <a:t>. </a:t>
            </a:r>
            <a:r>
              <a:rPr lang="uz-Latn-UZ" dirty="0"/>
              <a:t>Krane, K. S.</a:t>
            </a:r>
          </a:p>
          <a:p>
            <a:pPr marL="0" indent="0" algn="just">
              <a:buNone/>
            </a:pPr>
            <a:r>
              <a:rPr lang="uz-Latn-UZ" dirty="0"/>
              <a:t>Introductory Nuclear Physics</a:t>
            </a:r>
          </a:p>
          <a:p>
            <a:pPr marL="0" indent="0" algn="just">
              <a:buNone/>
            </a:pPr>
            <a:r>
              <a:rPr lang="uz-Latn-UZ" dirty="0"/>
              <a:t> Neytron–yadro o‘zaro ta’si</a:t>
            </a:r>
            <a:r>
              <a:rPr lang="en-US" dirty="0"/>
              <a:t>r</a:t>
            </a:r>
          </a:p>
          <a:p>
            <a:pPr marL="0" indent="0" algn="just">
              <a:buNone/>
            </a:pPr>
            <a:r>
              <a:rPr lang="en-US"/>
              <a:t>4. https</a:t>
            </a:r>
            <a:r>
              <a:rPr lang="en-US" dirty="0"/>
              <a:t>://ifazo.uz/neytron-zamonaviy-fizikaning-poydevori/</a:t>
            </a:r>
          </a:p>
          <a:p>
            <a:pPr marL="0" indent="0" algn="just">
              <a:buNone/>
            </a:pPr>
            <a:endParaRPr lang="ru-RU" dirty="0"/>
          </a:p>
        </p:txBody>
      </p:sp>
    </p:spTree>
    <p:extLst>
      <p:ext uri="{BB962C8B-B14F-4D97-AF65-F5344CB8AC3E}">
        <p14:creationId xmlns:p14="http://schemas.microsoft.com/office/powerpoint/2010/main" val="35316243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776B603-259A-4F45-B033-B7C0D187ECE6}"/>
              </a:ext>
            </a:extLst>
          </p:cNvPr>
          <p:cNvSpPr>
            <a:spLocks noGrp="1"/>
          </p:cNvSpPr>
          <p:nvPr>
            <p:ph idx="1"/>
          </p:nvPr>
        </p:nvSpPr>
        <p:spPr>
          <a:xfrm>
            <a:off x="838200" y="322729"/>
            <a:ext cx="10515600" cy="5854234"/>
          </a:xfrm>
        </p:spPr>
        <p:txBody>
          <a:bodyPr/>
          <a:lstStyle/>
          <a:p>
            <a:pPr marL="0" indent="0">
              <a:buNone/>
            </a:pPr>
            <a:endParaRPr lang="uz-Latn-UZ" dirty="0"/>
          </a:p>
          <a:p>
            <a:pPr marL="0" indent="0">
              <a:buNone/>
            </a:pPr>
            <a:endParaRPr lang="uz-Latn-UZ" dirty="0"/>
          </a:p>
          <a:p>
            <a:pPr marL="0" indent="0">
              <a:buNone/>
            </a:pPr>
            <a:endParaRPr lang="uz-Latn-UZ" dirty="0"/>
          </a:p>
          <a:p>
            <a:pPr marL="0" indent="0">
              <a:buNone/>
            </a:pPr>
            <a:endParaRPr lang="uz-Latn-UZ" dirty="0"/>
          </a:p>
          <a:p>
            <a:pPr marL="0" indent="0">
              <a:buNone/>
            </a:pPr>
            <a:endParaRPr lang="uz-Latn-UZ" dirty="0"/>
          </a:p>
          <a:p>
            <a:pPr marL="0" indent="0">
              <a:buNone/>
            </a:pPr>
            <a:r>
              <a:rPr lang="uz-Latn-UZ" dirty="0"/>
              <a:t>                             </a:t>
            </a:r>
            <a:r>
              <a:rPr lang="uz-Latn-UZ" sz="4000" dirty="0">
                <a:latin typeface="Times New Roman" panose="02020603050405020304" pitchFamily="18" charset="0"/>
                <a:cs typeface="Times New Roman" panose="02020603050405020304" pitchFamily="18" charset="0"/>
              </a:rPr>
              <a:t>E’tiboringiz uchun rahmat </a:t>
            </a:r>
            <a:endParaRPr lang="ru-RU"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30807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D1FF34B-EAA4-40F1-B8CE-44E790186C22}"/>
              </a:ext>
            </a:extLst>
          </p:cNvPr>
          <p:cNvSpPr>
            <a:spLocks noGrp="1"/>
          </p:cNvSpPr>
          <p:nvPr>
            <p:ph idx="1"/>
          </p:nvPr>
        </p:nvSpPr>
        <p:spPr>
          <a:xfrm>
            <a:off x="838200" y="304800"/>
            <a:ext cx="10515600" cy="5872163"/>
          </a:xfrm>
        </p:spPr>
        <p:txBody>
          <a:bodyPr>
            <a:normAutofit/>
          </a:bodyPr>
          <a:lstStyle/>
          <a:p>
            <a:pPr marL="0" indent="0">
              <a:buNone/>
            </a:pPr>
            <a:r>
              <a:rPr lang="uz-Latn-UZ" b="1" dirty="0">
                <a:latin typeface="Times New Roman" panose="02020603050405020304" pitchFamily="18" charset="0"/>
                <a:cs typeface="Times New Roman" panose="02020603050405020304" pitchFamily="18" charset="0"/>
              </a:rPr>
              <a:t>Neytron</a:t>
            </a:r>
            <a:r>
              <a:rPr lang="uz-Latn-UZ" dirty="0">
                <a:latin typeface="Times New Roman" panose="02020603050405020304" pitchFamily="18" charset="0"/>
                <a:cs typeface="Times New Roman" panose="02020603050405020304" pitchFamily="18" charset="0"/>
              </a:rPr>
              <a:t>— zamonaviy fizika va atom yadrosi haqidagi fanlar asosidagi eng muhim subatomik zarralardan biridir. </a:t>
            </a:r>
          </a:p>
          <a:p>
            <a:pPr marL="0" indent="0">
              <a:buNone/>
            </a:pPr>
            <a:r>
              <a:rPr lang="uz-Latn-UZ" dirty="0">
                <a:latin typeface="Times New Roman" panose="02020603050405020304" pitchFamily="18" charset="0"/>
                <a:cs typeface="Times New Roman" panose="02020603050405020304" pitchFamily="18" charset="0"/>
              </a:rPr>
              <a:t>Neytron 1932 yilda britaniyalik fizik Jeyms Chadvik tomonidan kashf qilingan. U avvalgi tajribalarda aniqlanmagan neytral zarrani aniqlash orqali yadro fizikasi rivojlanishida tub burilish yasadi. Neytronlar atom yadrosidagi protonlar bilan birga mavjud bo’lib, ular birgalikda atom massasining katta qismini tashkil qiladi. Neytronlar elektr zaryadsiz, ya’ni neytral zarrachalar bo’lib, ular asosiy subatomik zarralardan biri hisoblanadi.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673859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DA1FD1A-E261-4203-9C0D-325E61DDFFBB}"/>
              </a:ext>
            </a:extLst>
          </p:cNvPr>
          <p:cNvSpPr>
            <a:spLocks noGrp="1"/>
          </p:cNvSpPr>
          <p:nvPr>
            <p:ph idx="1"/>
          </p:nvPr>
        </p:nvSpPr>
        <p:spPr>
          <a:xfrm>
            <a:off x="838200" y="259976"/>
            <a:ext cx="10515600" cy="5916987"/>
          </a:xfrm>
        </p:spPr>
        <p:txBody>
          <a:bodyPr>
            <a:normAutofit lnSpcReduction="10000"/>
          </a:bodyPr>
          <a:lstStyle/>
          <a:p>
            <a:pPr marL="0" indent="0">
              <a:buNone/>
            </a:pPr>
            <a:r>
              <a:rPr lang="uz-Latn-UZ" b="1" dirty="0"/>
              <a:t>     Neytronning xususiyatlari</a:t>
            </a:r>
          </a:p>
          <a:p>
            <a:pPr marL="0" indent="0">
              <a:buNone/>
            </a:pPr>
            <a:r>
              <a:rPr lang="uz-Latn-UZ" sz="2600" dirty="0">
                <a:latin typeface="Times New Roman" panose="02020603050405020304" pitchFamily="18" charset="0"/>
                <a:cs typeface="Times New Roman" panose="02020603050405020304" pitchFamily="18" charset="0"/>
              </a:rPr>
              <a:t>Neytronning massasi taxminan 1.675 × 10⁻²⁷ kilogrammga teng.Neytronning asosiy fizik xususiyatlaridan biri uning massasi va hajmi hisoblanadi, u proton massasiga juda yaqin. Shuningdek, neytronning yadro ichida barqaror, ammo yadrodan tashqarida qisqa vaqt davomida barqaror bo’lmagan holatda mavjudligi uning ahamiyatini yanada oshiradi. Yadrodan tashqarida neytronning yarim yemirilish vaqti taxminan 10 daqiqa atrofida bo’lib, u beta yemirilishi orqali proton, elektron va antineytrinoga aylanishi mumkin.</a:t>
            </a:r>
          </a:p>
          <a:p>
            <a:pPr marL="0" indent="0">
              <a:buNone/>
            </a:pPr>
            <a:r>
              <a:rPr lang="uz-Latn-UZ" sz="2600" dirty="0">
                <a:latin typeface="Times New Roman" panose="02020603050405020304" pitchFamily="18" charset="0"/>
                <a:cs typeface="Times New Roman" panose="02020603050405020304" pitchFamily="18" charset="0"/>
              </a:rPr>
              <a:t>Neytronlar atom yadrosi ichida kuchli yadroviy o’zaro ta’sir orqali protonlar bilan birga bog’langan. Ularning yadro ichidagi mavjudligi atomning barqarorligini ta’minlaydi. Neytronlarning yadroviy bog’lanish energiyasiga ta’siri atom energetikasi va yadroviy qurollar sohasida katta ahamiyatga ega. Masalan, neytronlarning boshqa yadro bilan to’qnashishi yadroviy parchalanish yoki termoyadro sintez reaktsiyalarini boshlashi mumkin. Bu jarayonlar energiya ishlab chiqarish va zamonaviy texnologiyalarni rivojlantirishda muhim ahamiyat kasb etadi.</a:t>
            </a:r>
          </a:p>
          <a:p>
            <a:endParaRPr lang="ru-RU" dirty="0"/>
          </a:p>
        </p:txBody>
      </p:sp>
    </p:spTree>
    <p:extLst>
      <p:ext uri="{BB962C8B-B14F-4D97-AF65-F5344CB8AC3E}">
        <p14:creationId xmlns:p14="http://schemas.microsoft.com/office/powerpoint/2010/main" val="7692041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a:extLst>
              <a:ext uri="{FF2B5EF4-FFF2-40B4-BE49-F238E27FC236}">
                <a16:creationId xmlns:a16="http://schemas.microsoft.com/office/drawing/2014/main" id="{E84C52EA-4DD7-4BBD-A5B8-88A67C48E140}"/>
              </a:ext>
            </a:extLst>
          </p:cNvPr>
          <p:cNvSpPr>
            <a:spLocks noGrp="1"/>
          </p:cNvSpPr>
          <p:nvPr>
            <p:ph type="title"/>
          </p:nvPr>
        </p:nvSpPr>
        <p:spPr/>
        <p:txBody>
          <a:bodyPr>
            <a:normAutofit/>
          </a:bodyPr>
          <a:lstStyle/>
          <a:p>
            <a:r>
              <a:rPr lang="uz-Latn-UZ" sz="3600" dirty="0"/>
              <a:t>Neytronning ichki tuzulishi quyidagilardan iborat</a:t>
            </a:r>
            <a:endParaRPr lang="ru-RU" sz="3600" dirty="0"/>
          </a:p>
        </p:txBody>
      </p:sp>
      <p:sp>
        <p:nvSpPr>
          <p:cNvPr id="7" name="Объект 6">
            <a:extLst>
              <a:ext uri="{FF2B5EF4-FFF2-40B4-BE49-F238E27FC236}">
                <a16:creationId xmlns:a16="http://schemas.microsoft.com/office/drawing/2014/main" id="{87A4E808-9B58-4AF5-B1FB-C8D691DA9635}"/>
              </a:ext>
            </a:extLst>
          </p:cNvPr>
          <p:cNvSpPr>
            <a:spLocks noGrp="1"/>
          </p:cNvSpPr>
          <p:nvPr>
            <p:ph sz="half" idx="1"/>
          </p:nvPr>
        </p:nvSpPr>
        <p:spPr>
          <a:xfrm>
            <a:off x="838200" y="1690688"/>
            <a:ext cx="5181600" cy="4486275"/>
          </a:xfrm>
        </p:spPr>
        <p:txBody>
          <a:bodyPr/>
          <a:lstStyle/>
          <a:p>
            <a:pPr marL="0" indent="0">
              <a:buNone/>
            </a:pPr>
            <a:r>
              <a:rPr lang="uz-Latn-UZ" dirty="0"/>
              <a:t>Neytron uchta kvarkdan iborat bo‘lib, ulardan bittasi yuqori (up) kvark, ikkitasi esa pastki (down) kvarkdir. Bu kvarklar kuchli o‘zaro ta’sir orqali glyuonlar yordamida bir-biriga bog‘langan. Kvarklarning elektr zaryadlari yig‘indisi nolga teng bo‘lgani uchun neytron elektr jihatdan neytral zarracha hisoblanadi.</a:t>
            </a:r>
            <a:endParaRPr lang="ru-RU" dirty="0"/>
          </a:p>
        </p:txBody>
      </p:sp>
      <p:pic>
        <p:nvPicPr>
          <p:cNvPr id="2050" name="Picture 2" descr="Picture background">
            <a:extLst>
              <a:ext uri="{FF2B5EF4-FFF2-40B4-BE49-F238E27FC236}">
                <a16:creationId xmlns:a16="http://schemas.microsoft.com/office/drawing/2014/main" id="{C582505B-E8A8-4F22-8316-37D9F95A657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587330" y="1604682"/>
            <a:ext cx="4869563" cy="45722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1610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0B957B63-46F9-4EEB-9631-D4A557C5D930}"/>
              </a:ext>
            </a:extLst>
          </p:cNvPr>
          <p:cNvGraphicFramePr>
            <a:graphicFrameLocks noGrp="1"/>
          </p:cNvGraphicFramePr>
          <p:nvPr>
            <p:ph idx="1"/>
            <p:extLst>
              <p:ext uri="{D42A27DB-BD31-4B8C-83A1-F6EECF244321}">
                <p14:modId xmlns:p14="http://schemas.microsoft.com/office/powerpoint/2010/main" val="138275682"/>
              </p:ext>
            </p:extLst>
          </p:nvPr>
        </p:nvGraphicFramePr>
        <p:xfrm>
          <a:off x="838200" y="573740"/>
          <a:ext cx="10515600" cy="5369861"/>
        </p:xfrm>
        <a:graphic>
          <a:graphicData uri="http://schemas.openxmlformats.org/drawingml/2006/table">
            <a:tbl>
              <a:tblPr/>
              <a:tblGrid>
                <a:gridCol w="2628900">
                  <a:extLst>
                    <a:ext uri="{9D8B030D-6E8A-4147-A177-3AD203B41FA5}">
                      <a16:colId xmlns:a16="http://schemas.microsoft.com/office/drawing/2014/main" val="2847089552"/>
                    </a:ext>
                  </a:extLst>
                </a:gridCol>
                <a:gridCol w="2628900">
                  <a:extLst>
                    <a:ext uri="{9D8B030D-6E8A-4147-A177-3AD203B41FA5}">
                      <a16:colId xmlns:a16="http://schemas.microsoft.com/office/drawing/2014/main" val="1396314478"/>
                    </a:ext>
                  </a:extLst>
                </a:gridCol>
                <a:gridCol w="2628900">
                  <a:extLst>
                    <a:ext uri="{9D8B030D-6E8A-4147-A177-3AD203B41FA5}">
                      <a16:colId xmlns:a16="http://schemas.microsoft.com/office/drawing/2014/main" val="4113867509"/>
                    </a:ext>
                  </a:extLst>
                </a:gridCol>
                <a:gridCol w="2628900">
                  <a:extLst>
                    <a:ext uri="{9D8B030D-6E8A-4147-A177-3AD203B41FA5}">
                      <a16:colId xmlns:a16="http://schemas.microsoft.com/office/drawing/2014/main" val="2536044642"/>
                    </a:ext>
                  </a:extLst>
                </a:gridCol>
              </a:tblGrid>
              <a:tr h="671233">
                <a:tc>
                  <a:txBody>
                    <a:bodyPr/>
                    <a:lstStyle/>
                    <a:p>
                      <a:r>
                        <a:rPr lang="uz-Latn-UZ" b="1"/>
                        <a:t>Neytron turi</a:t>
                      </a:r>
                      <a:endParaRPr lang="uz-Latn-UZ"/>
                    </a:p>
                  </a:txBody>
                  <a:tcPr anchor="ctr">
                    <a:lnL>
                      <a:noFill/>
                    </a:lnL>
                    <a:lnR>
                      <a:noFill/>
                    </a:lnR>
                    <a:lnT>
                      <a:noFill/>
                    </a:lnT>
                    <a:lnB>
                      <a:noFill/>
                    </a:lnB>
                  </a:tcPr>
                </a:tc>
                <a:tc>
                  <a:txBody>
                    <a:bodyPr/>
                    <a:lstStyle/>
                    <a:p>
                      <a:r>
                        <a:rPr lang="uz-Latn-UZ" b="1"/>
                        <a:t>Energiya oralig‘i</a:t>
                      </a:r>
                      <a:endParaRPr lang="uz-Latn-UZ"/>
                    </a:p>
                  </a:txBody>
                  <a:tcPr anchor="ctr">
                    <a:lnL>
                      <a:noFill/>
                    </a:lnL>
                    <a:lnR>
                      <a:noFill/>
                    </a:lnR>
                    <a:lnT>
                      <a:noFill/>
                    </a:lnT>
                    <a:lnB>
                      <a:noFill/>
                    </a:lnB>
                  </a:tcPr>
                </a:tc>
                <a:tc>
                  <a:txBody>
                    <a:bodyPr/>
                    <a:lstStyle/>
                    <a:p>
                      <a:r>
                        <a:rPr lang="uz-Latn-UZ" b="1"/>
                        <a:t>Tezlik holati</a:t>
                      </a:r>
                      <a:endParaRPr lang="uz-Latn-UZ"/>
                    </a:p>
                  </a:txBody>
                  <a:tcPr anchor="ctr">
                    <a:lnL>
                      <a:noFill/>
                    </a:lnL>
                    <a:lnR>
                      <a:noFill/>
                    </a:lnR>
                    <a:lnT>
                      <a:noFill/>
                    </a:lnT>
                    <a:lnB>
                      <a:noFill/>
                    </a:lnB>
                  </a:tcPr>
                </a:tc>
                <a:tc>
                  <a:txBody>
                    <a:bodyPr/>
                    <a:lstStyle/>
                    <a:p>
                      <a:r>
                        <a:rPr lang="uz-Latn-UZ" b="1"/>
                        <a:t>Izoh</a:t>
                      </a:r>
                      <a:endParaRPr lang="uz-Latn-UZ"/>
                    </a:p>
                  </a:txBody>
                  <a:tcPr anchor="ctr">
                    <a:lnL>
                      <a:noFill/>
                    </a:lnL>
                    <a:lnR>
                      <a:noFill/>
                    </a:lnR>
                    <a:lnT>
                      <a:noFill/>
                    </a:lnT>
                    <a:lnB>
                      <a:noFill/>
                    </a:lnB>
                  </a:tcPr>
                </a:tc>
                <a:extLst>
                  <a:ext uri="{0D108BD9-81ED-4DB2-BD59-A6C34878D82A}">
                    <a16:rowId xmlns:a16="http://schemas.microsoft.com/office/drawing/2014/main" val="2235429979"/>
                  </a:ext>
                </a:extLst>
              </a:tr>
              <a:tr h="1174657">
                <a:tc>
                  <a:txBody>
                    <a:bodyPr/>
                    <a:lstStyle/>
                    <a:p>
                      <a:r>
                        <a:rPr lang="uz-Latn-UZ" b="1"/>
                        <a:t>Issiq (termik) neytronlar</a:t>
                      </a:r>
                      <a:endParaRPr lang="uz-Latn-UZ"/>
                    </a:p>
                  </a:txBody>
                  <a:tcPr anchor="ctr">
                    <a:lnL>
                      <a:noFill/>
                    </a:lnL>
                    <a:lnR>
                      <a:noFill/>
                    </a:lnR>
                    <a:lnT>
                      <a:noFill/>
                    </a:lnT>
                    <a:lnB>
                      <a:noFill/>
                    </a:lnB>
                  </a:tcPr>
                </a:tc>
                <a:tc>
                  <a:txBody>
                    <a:bodyPr/>
                    <a:lstStyle/>
                    <a:p>
                      <a:r>
                        <a:rPr lang="uz-Latn-UZ"/>
                        <a:t>≈ </a:t>
                      </a:r>
                      <a:r>
                        <a:rPr lang="uz-Latn-UZ" b="1"/>
                        <a:t>0.025 eV</a:t>
                      </a:r>
                      <a:endParaRPr lang="uz-Latn-UZ"/>
                    </a:p>
                  </a:txBody>
                  <a:tcPr anchor="ctr">
                    <a:lnL>
                      <a:noFill/>
                    </a:lnL>
                    <a:lnR>
                      <a:noFill/>
                    </a:lnR>
                    <a:lnT>
                      <a:noFill/>
                    </a:lnT>
                    <a:lnB>
                      <a:noFill/>
                    </a:lnB>
                  </a:tcPr>
                </a:tc>
                <a:tc>
                  <a:txBody>
                    <a:bodyPr/>
                    <a:lstStyle/>
                    <a:p>
                      <a:r>
                        <a:rPr lang="uz-Latn-UZ"/>
                        <a:t>Juda sekin</a:t>
                      </a:r>
                    </a:p>
                  </a:txBody>
                  <a:tcPr anchor="ctr">
                    <a:lnL>
                      <a:noFill/>
                    </a:lnL>
                    <a:lnR>
                      <a:noFill/>
                    </a:lnR>
                    <a:lnT>
                      <a:noFill/>
                    </a:lnT>
                    <a:lnB>
                      <a:noFill/>
                    </a:lnB>
                  </a:tcPr>
                </a:tc>
                <a:tc>
                  <a:txBody>
                    <a:bodyPr/>
                    <a:lstStyle/>
                    <a:p>
                      <a:r>
                        <a:rPr lang="es-ES"/>
                        <a:t>Xona haroratiga mos, U-235 oson yutadi</a:t>
                      </a:r>
                    </a:p>
                  </a:txBody>
                  <a:tcPr anchor="ctr">
                    <a:lnL>
                      <a:noFill/>
                    </a:lnL>
                    <a:lnR>
                      <a:noFill/>
                    </a:lnR>
                    <a:lnT>
                      <a:noFill/>
                    </a:lnT>
                    <a:lnB>
                      <a:noFill/>
                    </a:lnB>
                  </a:tcPr>
                </a:tc>
                <a:extLst>
                  <a:ext uri="{0D108BD9-81ED-4DB2-BD59-A6C34878D82A}">
                    <a16:rowId xmlns:a16="http://schemas.microsoft.com/office/drawing/2014/main" val="284742504"/>
                  </a:ext>
                </a:extLst>
              </a:tr>
              <a:tr h="1174657">
                <a:tc>
                  <a:txBody>
                    <a:bodyPr/>
                    <a:lstStyle/>
                    <a:p>
                      <a:r>
                        <a:rPr lang="uz-Latn-UZ" b="1"/>
                        <a:t>Sekin (epitermik) neytronlar</a:t>
                      </a:r>
                      <a:endParaRPr lang="uz-Latn-UZ"/>
                    </a:p>
                  </a:txBody>
                  <a:tcPr anchor="ctr">
                    <a:lnL>
                      <a:noFill/>
                    </a:lnL>
                    <a:lnR>
                      <a:noFill/>
                    </a:lnR>
                    <a:lnT>
                      <a:noFill/>
                    </a:lnT>
                    <a:lnB>
                      <a:noFill/>
                    </a:lnB>
                  </a:tcPr>
                </a:tc>
                <a:tc>
                  <a:txBody>
                    <a:bodyPr/>
                    <a:lstStyle/>
                    <a:p>
                      <a:r>
                        <a:rPr lang="uz-Latn-UZ" b="1"/>
                        <a:t>0.1 eV – 10 keV</a:t>
                      </a:r>
                      <a:endParaRPr lang="uz-Latn-UZ"/>
                    </a:p>
                  </a:txBody>
                  <a:tcPr anchor="ctr">
                    <a:lnL>
                      <a:noFill/>
                    </a:lnL>
                    <a:lnR>
                      <a:noFill/>
                    </a:lnR>
                    <a:lnT>
                      <a:noFill/>
                    </a:lnT>
                    <a:lnB>
                      <a:noFill/>
                    </a:lnB>
                  </a:tcPr>
                </a:tc>
                <a:tc>
                  <a:txBody>
                    <a:bodyPr/>
                    <a:lstStyle/>
                    <a:p>
                      <a:r>
                        <a:rPr lang="uz-Latn-UZ"/>
                        <a:t>Sekin</a:t>
                      </a:r>
                    </a:p>
                  </a:txBody>
                  <a:tcPr anchor="ctr">
                    <a:lnL>
                      <a:noFill/>
                    </a:lnL>
                    <a:lnR>
                      <a:noFill/>
                    </a:lnR>
                    <a:lnT>
                      <a:noFill/>
                    </a:lnT>
                    <a:lnB>
                      <a:noFill/>
                    </a:lnB>
                  </a:tcPr>
                </a:tc>
                <a:tc>
                  <a:txBody>
                    <a:bodyPr/>
                    <a:lstStyle/>
                    <a:p>
                      <a:r>
                        <a:rPr lang="sv-SE"/>
                        <a:t>Termik va tez neytronlar oralig‘i</a:t>
                      </a:r>
                    </a:p>
                  </a:txBody>
                  <a:tcPr anchor="ctr">
                    <a:lnL>
                      <a:noFill/>
                    </a:lnL>
                    <a:lnR>
                      <a:noFill/>
                    </a:lnR>
                    <a:lnT>
                      <a:noFill/>
                    </a:lnT>
                    <a:lnB>
                      <a:noFill/>
                    </a:lnB>
                  </a:tcPr>
                </a:tc>
                <a:extLst>
                  <a:ext uri="{0D108BD9-81ED-4DB2-BD59-A6C34878D82A}">
                    <a16:rowId xmlns:a16="http://schemas.microsoft.com/office/drawing/2014/main" val="1312667877"/>
                  </a:ext>
                </a:extLst>
              </a:tr>
              <a:tr h="1174657">
                <a:tc>
                  <a:txBody>
                    <a:bodyPr/>
                    <a:lstStyle/>
                    <a:p>
                      <a:r>
                        <a:rPr lang="uz-Latn-UZ" b="1"/>
                        <a:t>Tez (fast) neytronlar</a:t>
                      </a:r>
                      <a:endParaRPr lang="uz-Latn-UZ"/>
                    </a:p>
                  </a:txBody>
                  <a:tcPr anchor="ctr">
                    <a:lnL>
                      <a:noFill/>
                    </a:lnL>
                    <a:lnR>
                      <a:noFill/>
                    </a:lnR>
                    <a:lnT>
                      <a:noFill/>
                    </a:lnT>
                    <a:lnB>
                      <a:noFill/>
                    </a:lnB>
                  </a:tcPr>
                </a:tc>
                <a:tc>
                  <a:txBody>
                    <a:bodyPr/>
                    <a:lstStyle/>
                    <a:p>
                      <a:r>
                        <a:rPr lang="uz-Latn-UZ" b="1" dirty="0"/>
                        <a:t>&gt; 10 keV</a:t>
                      </a:r>
                      <a:r>
                        <a:rPr lang="uz-Latn-UZ" dirty="0"/>
                        <a:t> (odatda 1–2 MeV)</a:t>
                      </a:r>
                    </a:p>
                  </a:txBody>
                  <a:tcPr anchor="ctr">
                    <a:lnL>
                      <a:noFill/>
                    </a:lnL>
                    <a:lnR>
                      <a:noFill/>
                    </a:lnR>
                    <a:lnT>
                      <a:noFill/>
                    </a:lnT>
                    <a:lnB>
                      <a:noFill/>
                    </a:lnB>
                  </a:tcPr>
                </a:tc>
                <a:tc>
                  <a:txBody>
                    <a:bodyPr/>
                    <a:lstStyle/>
                    <a:p>
                      <a:r>
                        <a:rPr lang="uz-Latn-UZ"/>
                        <a:t>Juda tez</a:t>
                      </a:r>
                    </a:p>
                  </a:txBody>
                  <a:tcPr anchor="ctr">
                    <a:lnL>
                      <a:noFill/>
                    </a:lnL>
                    <a:lnR>
                      <a:noFill/>
                    </a:lnR>
                    <a:lnT>
                      <a:noFill/>
                    </a:lnT>
                    <a:lnB>
                      <a:noFill/>
                    </a:lnB>
                  </a:tcPr>
                </a:tc>
                <a:tc>
                  <a:txBody>
                    <a:bodyPr/>
                    <a:lstStyle/>
                    <a:p>
                      <a:r>
                        <a:rPr lang="uz-Latn-UZ"/>
                        <a:t>Yadro bo‘linishida hosil bo‘ladi</a:t>
                      </a:r>
                    </a:p>
                  </a:txBody>
                  <a:tcPr anchor="ctr">
                    <a:lnL>
                      <a:noFill/>
                    </a:lnL>
                    <a:lnR>
                      <a:noFill/>
                    </a:lnR>
                    <a:lnT>
                      <a:noFill/>
                    </a:lnT>
                    <a:lnB>
                      <a:noFill/>
                    </a:lnB>
                  </a:tcPr>
                </a:tc>
                <a:extLst>
                  <a:ext uri="{0D108BD9-81ED-4DB2-BD59-A6C34878D82A}">
                    <a16:rowId xmlns:a16="http://schemas.microsoft.com/office/drawing/2014/main" val="4149864805"/>
                  </a:ext>
                </a:extLst>
              </a:tr>
              <a:tr h="1174657">
                <a:tc>
                  <a:txBody>
                    <a:bodyPr/>
                    <a:lstStyle/>
                    <a:p>
                      <a:r>
                        <a:rPr lang="uz-Latn-UZ" b="1"/>
                        <a:t>Juda yuqori energiyali neytronlar</a:t>
                      </a:r>
                      <a:endParaRPr lang="uz-Latn-UZ"/>
                    </a:p>
                  </a:txBody>
                  <a:tcPr anchor="ctr">
                    <a:lnL>
                      <a:noFill/>
                    </a:lnL>
                    <a:lnR>
                      <a:noFill/>
                    </a:lnR>
                    <a:lnT>
                      <a:noFill/>
                    </a:lnT>
                    <a:lnB>
                      <a:noFill/>
                    </a:lnB>
                  </a:tcPr>
                </a:tc>
                <a:tc>
                  <a:txBody>
                    <a:bodyPr/>
                    <a:lstStyle/>
                    <a:p>
                      <a:r>
                        <a:rPr lang="uz-Latn-UZ" b="1"/>
                        <a:t>&gt; 20 MeV</a:t>
                      </a:r>
                      <a:endParaRPr lang="uz-Latn-UZ"/>
                    </a:p>
                  </a:txBody>
                  <a:tcPr anchor="ctr">
                    <a:lnL>
                      <a:noFill/>
                    </a:lnL>
                    <a:lnR>
                      <a:noFill/>
                    </a:lnR>
                    <a:lnT>
                      <a:noFill/>
                    </a:lnT>
                    <a:lnB>
                      <a:noFill/>
                    </a:lnB>
                  </a:tcPr>
                </a:tc>
                <a:tc>
                  <a:txBody>
                    <a:bodyPr/>
                    <a:lstStyle/>
                    <a:p>
                      <a:r>
                        <a:rPr lang="uz-Latn-UZ"/>
                        <a:t>O‘ta tez</a:t>
                      </a:r>
                    </a:p>
                  </a:txBody>
                  <a:tcPr anchor="ctr">
                    <a:lnL>
                      <a:noFill/>
                    </a:lnL>
                    <a:lnR>
                      <a:noFill/>
                    </a:lnR>
                    <a:lnT>
                      <a:noFill/>
                    </a:lnT>
                    <a:lnB>
                      <a:noFill/>
                    </a:lnB>
                  </a:tcPr>
                </a:tc>
                <a:tc>
                  <a:txBody>
                    <a:bodyPr/>
                    <a:lstStyle/>
                    <a:p>
                      <a:r>
                        <a:rPr lang="uz-Latn-UZ" dirty="0"/>
                        <a:t>Kosmik nurlar va maxsus tajribalarda</a:t>
                      </a:r>
                    </a:p>
                  </a:txBody>
                  <a:tcPr anchor="ctr">
                    <a:lnL>
                      <a:noFill/>
                    </a:lnL>
                    <a:lnR>
                      <a:noFill/>
                    </a:lnR>
                    <a:lnT>
                      <a:noFill/>
                    </a:lnT>
                    <a:lnB>
                      <a:noFill/>
                    </a:lnB>
                  </a:tcPr>
                </a:tc>
                <a:extLst>
                  <a:ext uri="{0D108BD9-81ED-4DB2-BD59-A6C34878D82A}">
                    <a16:rowId xmlns:a16="http://schemas.microsoft.com/office/drawing/2014/main" val="3343323515"/>
                  </a:ext>
                </a:extLst>
              </a:tr>
            </a:tbl>
          </a:graphicData>
        </a:graphic>
      </p:graphicFrame>
    </p:spTree>
    <p:extLst>
      <p:ext uri="{BB962C8B-B14F-4D97-AF65-F5344CB8AC3E}">
        <p14:creationId xmlns:p14="http://schemas.microsoft.com/office/powerpoint/2010/main" val="754918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94A2B4B-6B43-4801-B1F4-9E9BC0906CDD}"/>
              </a:ext>
            </a:extLst>
          </p:cNvPr>
          <p:cNvSpPr>
            <a:spLocks noGrp="1"/>
          </p:cNvSpPr>
          <p:nvPr>
            <p:ph idx="1"/>
          </p:nvPr>
        </p:nvSpPr>
        <p:spPr>
          <a:xfrm>
            <a:off x="838200" y="161365"/>
            <a:ext cx="10515600" cy="6015598"/>
          </a:xfrm>
        </p:spPr>
        <p:txBody>
          <a:bodyPr>
            <a:normAutofit fontScale="92500" lnSpcReduction="20000"/>
          </a:bodyPr>
          <a:lstStyle/>
          <a:p>
            <a:pPr marL="0" indent="0">
              <a:buNone/>
            </a:pPr>
            <a:r>
              <a:rPr lang="uz-Latn-UZ" b="1" i="1" dirty="0"/>
              <a:t>Neytronlarning muhitdan o‘tishi</a:t>
            </a:r>
          </a:p>
          <a:p>
            <a:pPr marL="0" indent="0">
              <a:buNone/>
            </a:pPr>
            <a:r>
              <a:rPr lang="uz-Latn-UZ" dirty="0"/>
              <a:t>Neytronlar elektr zaryadiga ega bo‘lmagani uchun modda ichidan o‘tayotganda elektronlar bilan deyarli o‘zaro ta’sirlashmaydi. Shu sababli ular muhitga chuqur kirib bora oladi. Neytronlar asosan </a:t>
            </a:r>
            <a:r>
              <a:rPr lang="uz-Latn-UZ" b="1" dirty="0"/>
              <a:t>yadro bilan to‘qnashish</a:t>
            </a:r>
            <a:r>
              <a:rPr lang="uz-Latn-UZ" dirty="0"/>
              <a:t> orqali muhit bilan o‘zaro ta’sir qiladi. Bu to‘qnashuvlar vaqtida neytron o‘z energiyasining bir qismini muhit atomlariga beradi yoki butunlay yutilib ketadi.</a:t>
            </a:r>
          </a:p>
          <a:p>
            <a:pPr marL="0" indent="0">
              <a:buNone/>
            </a:pPr>
            <a:r>
              <a:rPr lang="uz-Latn-UZ" dirty="0"/>
              <a:t>Muhitdan o‘tish jarayonida neytronlar bir necha xil hodisalarga uchraydi. Avvalo, ular </a:t>
            </a:r>
            <a:r>
              <a:rPr lang="uz-Latn-UZ" b="1" dirty="0"/>
              <a:t>elastik sochilish</a:t>
            </a:r>
            <a:r>
              <a:rPr lang="uz-Latn-UZ" dirty="0"/>
              <a:t> jarayonida yadro bilan to‘qnashib, yo‘nalishini va tezligini o‘zgartiradi. Ayniqsa yengil yadrolar, masalan vodorod yadrosi bilan to‘qnashganda neytron energiyasini tez yo‘qotadi va sekinlashadi. Bu jarayon </a:t>
            </a:r>
            <a:r>
              <a:rPr lang="uz-Latn-UZ" b="1" dirty="0"/>
              <a:t>moderatsiya</a:t>
            </a:r>
            <a:r>
              <a:rPr lang="uz-Latn-UZ" dirty="0"/>
              <a:t> deb ataladi. Shuning uchun suv, parafin va grafit kabi moddalar neytronlarni sekinlashtiruvchi muhit sifatida ishlatiladi.</a:t>
            </a:r>
          </a:p>
          <a:p>
            <a:pPr marL="0" indent="0">
              <a:buNone/>
            </a:pPr>
            <a:r>
              <a:rPr lang="uz-Latn-UZ" dirty="0"/>
              <a:t>Ba’zi hollarda neytron </a:t>
            </a:r>
            <a:r>
              <a:rPr lang="uz-Latn-UZ" b="1" dirty="0"/>
              <a:t>noelastik sochilish</a:t>
            </a:r>
            <a:r>
              <a:rPr lang="uz-Latn-UZ" dirty="0"/>
              <a:t>ga uchraydi, bunda yadro qo‘zg‘algan holatga o‘tadi va keyin gamma nurlanish chiqaradi. Yana bir muhim jarayon — </a:t>
            </a:r>
            <a:r>
              <a:rPr lang="uz-Latn-UZ" b="1" dirty="0"/>
              <a:t>neytron yutilishi</a:t>
            </a:r>
            <a:r>
              <a:rPr lang="uz-Latn-UZ" dirty="0"/>
              <a:t> bo‘lib, bunda neytron yadro tomonidan yutiladi va yangi yadro yoki radioaktiv izotop hosil bo‘ladi. Bu jarayon yadro reaktorlarida katta ahamiyatga ega.</a:t>
            </a:r>
          </a:p>
          <a:p>
            <a:pPr marL="0" indent="0">
              <a:buNone/>
            </a:pPr>
            <a:endParaRPr lang="ru-RU" dirty="0"/>
          </a:p>
        </p:txBody>
      </p:sp>
    </p:spTree>
    <p:extLst>
      <p:ext uri="{BB962C8B-B14F-4D97-AF65-F5344CB8AC3E}">
        <p14:creationId xmlns:p14="http://schemas.microsoft.com/office/powerpoint/2010/main" val="7542801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Объект 9">
            <a:extLst>
              <a:ext uri="{FF2B5EF4-FFF2-40B4-BE49-F238E27FC236}">
                <a16:creationId xmlns:a16="http://schemas.microsoft.com/office/drawing/2014/main" id="{30FCE4E7-C7B6-47A0-8381-324CD33189F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1425388" y="358588"/>
            <a:ext cx="8960434" cy="6024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01419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4" descr="https://chatgpt.com/backend-api/estuary/content?id=file_00000000ef98720a8beb7fe5ca3d55dd&amp;ts=490642&amp;p=fs&amp;cid=1&amp;sig=94e680b5eddc83af2432166620129175b296b9f0eb768b56f6a17807aa0f7592&amp;v=0">
            <a:extLst>
              <a:ext uri="{FF2B5EF4-FFF2-40B4-BE49-F238E27FC236}">
                <a16:creationId xmlns:a16="http://schemas.microsoft.com/office/drawing/2014/main" id="{FDC767F4-EE8B-4B9B-9453-42685D70AF23}"/>
              </a:ext>
            </a:extLst>
          </p:cNvPr>
          <p:cNvSpPr>
            <a:spLocks noGrp="1" noChangeAspect="1" noChangeArrowheads="1"/>
          </p:cNvSpPr>
          <p:nvPr>
            <p:ph idx="1"/>
          </p:nvPr>
        </p:nvSpPr>
        <p:spPr bwMode="auto">
          <a:xfrm>
            <a:off x="434787" y="403412"/>
            <a:ext cx="10515600" cy="589009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pPr marL="0" indent="0">
              <a:buNone/>
            </a:pPr>
            <a:r>
              <a:rPr lang="uz-Latn-UZ" sz="14400" dirty="0"/>
              <a:t>                                 Neytronning erkin yo‘li</a:t>
            </a:r>
          </a:p>
          <a:p>
            <a:pPr marL="0" indent="0">
              <a:buNone/>
            </a:pPr>
            <a:endParaRPr lang="uz-Latn-UZ" dirty="0"/>
          </a:p>
          <a:p>
            <a:pPr marL="0" indent="0">
              <a:buNone/>
            </a:pPr>
            <a:r>
              <a:rPr lang="uz-Latn-UZ" sz="11200" dirty="0">
                <a:latin typeface="Times New Roman" panose="02020603050405020304" pitchFamily="18" charset="0"/>
                <a:cs typeface="Times New Roman" panose="02020603050405020304" pitchFamily="18" charset="0"/>
              </a:rPr>
              <a:t>Neytron muhit ichida to‘qnashuvsiz ma’lum masofani bosib o‘tadi. Shu masofa </a:t>
            </a:r>
            <a:r>
              <a:rPr lang="uz-Latn-UZ" sz="11200" b="1" dirty="0">
                <a:latin typeface="Times New Roman" panose="02020603050405020304" pitchFamily="18" charset="0"/>
                <a:cs typeface="Times New Roman" panose="02020603050405020304" pitchFamily="18" charset="0"/>
              </a:rPr>
              <a:t>erkin yo‘l</a:t>
            </a:r>
            <a:r>
              <a:rPr lang="uz-Latn-UZ" sz="11200" dirty="0">
                <a:latin typeface="Times New Roman" panose="02020603050405020304" pitchFamily="18" charset="0"/>
                <a:cs typeface="Times New Roman" panose="02020603050405020304" pitchFamily="18" charset="0"/>
              </a:rPr>
              <a:t> deb ataladi. Bu masofa asosan quyidagi omillarga bog’liq :</a:t>
            </a:r>
          </a:p>
          <a:p>
            <a:pPr marL="0" indent="0">
              <a:buNone/>
            </a:pPr>
            <a:r>
              <a:rPr lang="uz-Latn-UZ" sz="11200" dirty="0">
                <a:latin typeface="Times New Roman" panose="02020603050405020304" pitchFamily="18" charset="0"/>
                <a:cs typeface="Times New Roman" panose="02020603050405020304" pitchFamily="18" charset="0"/>
              </a:rPr>
              <a:t>  Muhitning zichligiga </a:t>
            </a:r>
          </a:p>
          <a:p>
            <a:pPr marL="0" indent="0">
              <a:buNone/>
            </a:pPr>
            <a:r>
              <a:rPr lang="uz-Latn-UZ" sz="11200" dirty="0">
                <a:latin typeface="Times New Roman" panose="02020603050405020304" pitchFamily="18" charset="0"/>
                <a:cs typeface="Times New Roman" panose="02020603050405020304" pitchFamily="18" charset="0"/>
              </a:rPr>
              <a:t>  Atom yadrolari soniga</a:t>
            </a:r>
          </a:p>
          <a:p>
            <a:pPr marL="0" indent="0">
              <a:buNone/>
            </a:pPr>
            <a:r>
              <a:rPr lang="uz-Latn-UZ" sz="11200" dirty="0">
                <a:latin typeface="Times New Roman" panose="02020603050405020304" pitchFamily="18" charset="0"/>
                <a:cs typeface="Times New Roman" panose="02020603050405020304" pitchFamily="18" charset="0"/>
              </a:rPr>
              <a:t>  Neytronning energiyasiga</a:t>
            </a:r>
          </a:p>
          <a:p>
            <a:pPr marL="0" indent="0">
              <a:buNone/>
            </a:pPr>
            <a:endParaRPr lang="uz-Latn-UZ" sz="11200" dirty="0">
              <a:latin typeface="Times New Roman" panose="02020603050405020304" pitchFamily="18" charset="0"/>
              <a:cs typeface="Times New Roman" panose="02020603050405020304" pitchFamily="18" charset="0"/>
            </a:endParaRPr>
          </a:p>
          <a:p>
            <a:pPr marL="0" indent="0">
              <a:buNone/>
            </a:pPr>
            <a:r>
              <a:rPr lang="uz-Latn-UZ" sz="11200" dirty="0">
                <a:latin typeface="Times New Roman" panose="02020603050405020304" pitchFamily="18" charset="0"/>
                <a:cs typeface="Times New Roman" panose="02020603050405020304" pitchFamily="18" charset="0"/>
              </a:rPr>
              <a:t> Neytronning erkin yo‘li formulasi:</a:t>
            </a:r>
          </a:p>
          <a:p>
            <a:pPr marL="0" indent="0">
              <a:buNone/>
            </a:pPr>
            <a:r>
              <a:rPr lang="uz-Latn-UZ" sz="11200" dirty="0">
                <a:latin typeface="Times New Roman" panose="02020603050405020304" pitchFamily="18" charset="0"/>
                <a:cs typeface="Times New Roman" panose="02020603050405020304" pitchFamily="18" charset="0"/>
              </a:rPr>
              <a:t>                     </a:t>
            </a:r>
            <a:r>
              <a:rPr lang="el-GR" sz="11200" dirty="0">
                <a:latin typeface="Times New Roman" panose="02020603050405020304" pitchFamily="18" charset="0"/>
                <a:cs typeface="Times New Roman" panose="02020603050405020304" pitchFamily="18" charset="0"/>
              </a:rPr>
              <a:t>λ</a:t>
            </a:r>
            <a:r>
              <a:rPr lang="uz-Latn-UZ" sz="11200" dirty="0">
                <a:latin typeface="Times New Roman" panose="02020603050405020304" pitchFamily="18" charset="0"/>
                <a:cs typeface="Times New Roman" panose="02020603050405020304" pitchFamily="18" charset="0"/>
              </a:rPr>
              <a:t> </a:t>
            </a:r>
            <a:r>
              <a:rPr lang="el-GR" sz="11200" dirty="0">
                <a:latin typeface="Times New Roman" panose="02020603050405020304" pitchFamily="18" charset="0"/>
                <a:cs typeface="Times New Roman" panose="02020603050405020304" pitchFamily="18" charset="0"/>
              </a:rPr>
              <a:t>=</a:t>
            </a:r>
            <a:r>
              <a:rPr lang="uz-Latn-UZ" sz="11200" dirty="0">
                <a:latin typeface="Times New Roman" panose="02020603050405020304" pitchFamily="18" charset="0"/>
                <a:cs typeface="Times New Roman" panose="02020603050405020304" pitchFamily="18" charset="0"/>
              </a:rPr>
              <a:t>  </a:t>
            </a:r>
            <a:r>
              <a:rPr lang="el-GR" sz="11200" dirty="0">
                <a:latin typeface="Times New Roman" panose="02020603050405020304" pitchFamily="18" charset="0"/>
                <a:cs typeface="Times New Roman" panose="02020603050405020304" pitchFamily="18" charset="0"/>
              </a:rPr>
              <a:t>1​</a:t>
            </a:r>
            <a:r>
              <a:rPr lang="uz-Latn-UZ" sz="11200" dirty="0">
                <a:latin typeface="Times New Roman" panose="02020603050405020304" pitchFamily="18" charset="0"/>
                <a:cs typeface="Times New Roman" panose="02020603050405020304" pitchFamily="18" charset="0"/>
              </a:rPr>
              <a:t> /</a:t>
            </a:r>
            <a:r>
              <a:rPr lang="el-GR" sz="11200" dirty="0">
                <a:latin typeface="Times New Roman" panose="02020603050405020304" pitchFamily="18" charset="0"/>
                <a:cs typeface="Times New Roman" panose="02020603050405020304" pitchFamily="18" charset="0"/>
              </a:rPr>
              <a:t>σ</a:t>
            </a:r>
            <a:r>
              <a:rPr lang="uz-Latn-UZ" sz="11200" dirty="0">
                <a:latin typeface="Times New Roman" panose="02020603050405020304" pitchFamily="18" charset="0"/>
                <a:cs typeface="Times New Roman" panose="02020603050405020304" pitchFamily="18" charset="0"/>
              </a:rPr>
              <a:t>n</a:t>
            </a:r>
          </a:p>
          <a:p>
            <a:pPr marL="0" indent="0">
              <a:buNone/>
            </a:pPr>
            <a:r>
              <a:rPr lang="uz-Latn-UZ" sz="11200" b="1" dirty="0">
                <a:latin typeface="Times New Roman" panose="02020603050405020304" pitchFamily="18" charset="0"/>
                <a:cs typeface="Times New Roman" panose="02020603050405020304" pitchFamily="18" charset="0"/>
              </a:rPr>
              <a:t> Bu yerda:</a:t>
            </a:r>
          </a:p>
          <a:p>
            <a:pPr marL="0" indent="0">
              <a:buNone/>
            </a:pPr>
            <a:r>
              <a:rPr lang="el-GR" sz="11200" b="1" dirty="0">
                <a:latin typeface="Times New Roman" panose="02020603050405020304" pitchFamily="18" charset="0"/>
                <a:cs typeface="Times New Roman" panose="02020603050405020304" pitchFamily="18" charset="0"/>
              </a:rPr>
              <a:t>λ</a:t>
            </a:r>
            <a:r>
              <a:rPr lang="el-GR" sz="11200" dirty="0">
                <a:latin typeface="Times New Roman" panose="02020603050405020304" pitchFamily="18" charset="0"/>
                <a:cs typeface="Times New Roman" panose="02020603050405020304" pitchFamily="18" charset="0"/>
              </a:rPr>
              <a:t> — </a:t>
            </a:r>
            <a:r>
              <a:rPr lang="uz-Latn-UZ" sz="11200" dirty="0">
                <a:latin typeface="Times New Roman" panose="02020603050405020304" pitchFamily="18" charset="0"/>
                <a:cs typeface="Times New Roman" panose="02020603050405020304" pitchFamily="18" charset="0"/>
              </a:rPr>
              <a:t>neytronning o‘rtacha erkin yo‘li (m)</a:t>
            </a:r>
          </a:p>
          <a:p>
            <a:pPr marL="0" indent="0">
              <a:buNone/>
            </a:pPr>
            <a:r>
              <a:rPr lang="uz-Latn-UZ" sz="11200" b="1" dirty="0">
                <a:latin typeface="Times New Roman" panose="02020603050405020304" pitchFamily="18" charset="0"/>
                <a:cs typeface="Times New Roman" panose="02020603050405020304" pitchFamily="18" charset="0"/>
              </a:rPr>
              <a:t>n</a:t>
            </a:r>
            <a:r>
              <a:rPr lang="uz-Latn-UZ" sz="11200" dirty="0">
                <a:latin typeface="Times New Roman" panose="02020603050405020304" pitchFamily="18" charset="0"/>
                <a:cs typeface="Times New Roman" panose="02020603050405020304" pitchFamily="18" charset="0"/>
              </a:rPr>
              <a:t> — muhitdagi yadrolarning son zichligi (1/m³)</a:t>
            </a:r>
          </a:p>
          <a:p>
            <a:pPr marL="0" indent="0">
              <a:buNone/>
            </a:pPr>
            <a:r>
              <a:rPr lang="el-GR" sz="11200" b="1" dirty="0">
                <a:latin typeface="Times New Roman" panose="02020603050405020304" pitchFamily="18" charset="0"/>
                <a:cs typeface="Times New Roman" panose="02020603050405020304" pitchFamily="18" charset="0"/>
              </a:rPr>
              <a:t>σ</a:t>
            </a:r>
            <a:r>
              <a:rPr lang="el-GR" sz="11200" dirty="0">
                <a:latin typeface="Times New Roman" panose="02020603050405020304" pitchFamily="18" charset="0"/>
                <a:cs typeface="Times New Roman" panose="02020603050405020304" pitchFamily="18" charset="0"/>
              </a:rPr>
              <a:t> — </a:t>
            </a:r>
            <a:r>
              <a:rPr lang="uz-Latn-UZ" sz="11200" dirty="0">
                <a:latin typeface="Times New Roman" panose="02020603050405020304" pitchFamily="18" charset="0"/>
                <a:cs typeface="Times New Roman" panose="02020603050405020304" pitchFamily="18" charset="0"/>
              </a:rPr>
              <a:t>yadro bilan o‘zaro ta’sirning samarali kesimi (m²)</a:t>
            </a:r>
          </a:p>
          <a:p>
            <a:pPr marL="0" indent="0">
              <a:buNone/>
            </a:pPr>
            <a:endParaRPr lang="uz-Latn-UZ" sz="11200" dirty="0">
              <a:latin typeface="Times New Roman" panose="02020603050405020304" pitchFamily="18" charset="0"/>
              <a:cs typeface="Times New Roman" panose="02020603050405020304" pitchFamily="18" charset="0"/>
            </a:endParaRPr>
          </a:p>
          <a:p>
            <a:pPr marL="0" indent="0">
              <a:buNone/>
            </a:pPr>
            <a:r>
              <a:rPr lang="uz-Latn-UZ" dirty="0"/>
              <a:t> </a:t>
            </a:r>
          </a:p>
          <a:p>
            <a:pPr marL="0" indent="0">
              <a:buNone/>
            </a:pPr>
            <a:endParaRPr lang="uz-Latn-UZ" dirty="0"/>
          </a:p>
          <a:p>
            <a:pPr marL="0" indent="0">
              <a:buNone/>
            </a:pPr>
            <a:endParaRPr lang="uz-Latn-UZ" dirty="0"/>
          </a:p>
          <a:p>
            <a:pPr marL="0" indent="0">
              <a:buNone/>
            </a:pPr>
            <a:endParaRPr lang="uz-Latn-UZ" dirty="0"/>
          </a:p>
          <a:p>
            <a:pPr marL="0" indent="0">
              <a:buNone/>
            </a:pPr>
            <a:r>
              <a:rPr lang="uz-Latn-UZ" dirty="0"/>
              <a:t>     </a:t>
            </a:r>
            <a:endParaRPr lang="ru-RU" dirty="0"/>
          </a:p>
        </p:txBody>
      </p:sp>
      <p:sp>
        <p:nvSpPr>
          <p:cNvPr id="9" name="Rectangle 8">
            <a:extLst>
              <a:ext uri="{FF2B5EF4-FFF2-40B4-BE49-F238E27FC236}">
                <a16:creationId xmlns:a16="http://schemas.microsoft.com/office/drawing/2014/main" id="{875DBE70-8CFC-4403-84AB-2B9E92D5AAF8}"/>
              </a:ext>
            </a:extLst>
          </p:cNvPr>
          <p:cNvSpPr>
            <a:spLocks noChangeArrowheads="1"/>
          </p:cNvSpPr>
          <p:nvPr/>
        </p:nvSpPr>
        <p:spPr bwMode="auto">
          <a:xfrm>
            <a:off x="0" y="-184666"/>
            <a:ext cx="6463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1" eaLnBrk="0" fontAlgn="base" hangingPunct="0">
              <a:spcBef>
                <a:spcPct val="0"/>
              </a:spcBef>
              <a:spcAft>
                <a:spcPct val="0"/>
              </a:spcAft>
            </a:pPr>
            <a:endParaRPr kumimoji="0" lang="ru-RU" altLang="ru-RU"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500071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D86175D-7E6F-47AA-83BD-29CC06E3EE99}"/>
              </a:ext>
            </a:extLst>
          </p:cNvPr>
          <p:cNvSpPr>
            <a:spLocks noGrp="1"/>
          </p:cNvSpPr>
          <p:nvPr>
            <p:ph idx="1"/>
          </p:nvPr>
        </p:nvSpPr>
        <p:spPr>
          <a:xfrm>
            <a:off x="838200" y="179294"/>
            <a:ext cx="10515600" cy="5997669"/>
          </a:xfrm>
        </p:spPr>
        <p:txBody>
          <a:bodyPr/>
          <a:lstStyle/>
          <a:p>
            <a:pPr marL="0" indent="0">
              <a:buNone/>
            </a:pPr>
            <a:r>
              <a:rPr lang="uz-Latn-UZ" b="1" dirty="0">
                <a:latin typeface="Times New Roman" panose="02020603050405020304" pitchFamily="18" charset="0"/>
                <a:cs typeface="Times New Roman" panose="02020603050405020304" pitchFamily="18" charset="0"/>
              </a:rPr>
              <a:t>Neytronning uran yadrosi bilan ta’sirlashuvi</a:t>
            </a:r>
            <a:r>
              <a:rPr lang="uz-Latn-UZ" dirty="0">
                <a:latin typeface="Times New Roman" panose="02020603050405020304" pitchFamily="18" charset="0"/>
                <a:cs typeface="Times New Roman" panose="02020603050405020304" pitchFamily="18" charset="0"/>
              </a:rPr>
              <a:t>     </a:t>
            </a:r>
          </a:p>
          <a:p>
            <a:pPr marL="0" indent="0">
              <a:buNone/>
            </a:pPr>
            <a:r>
              <a:rPr lang="uz-Latn-UZ" dirty="0">
                <a:latin typeface="Times New Roman" panose="02020603050405020304" pitchFamily="18" charset="0"/>
                <a:cs typeface="Times New Roman" panose="02020603050405020304" pitchFamily="18" charset="0"/>
              </a:rPr>
              <a:t> Neytron elektr zaryadsiz bo‘lgani uchun uran yadrosiga yaqinlashganda kuchli elektr itarilishiga uchramaydi va yadro ichiga oson kirib boradi. Uran yadrosi bilan ta’sirlashuv neytronning </a:t>
            </a:r>
            <a:r>
              <a:rPr lang="uz-Latn-UZ" b="1" dirty="0">
                <a:latin typeface="Times New Roman" panose="02020603050405020304" pitchFamily="18" charset="0"/>
                <a:cs typeface="Times New Roman" panose="02020603050405020304" pitchFamily="18" charset="0"/>
              </a:rPr>
              <a:t>energiyasiga</a:t>
            </a:r>
            <a:r>
              <a:rPr lang="uz-Latn-UZ" dirty="0">
                <a:latin typeface="Times New Roman" panose="02020603050405020304" pitchFamily="18" charset="0"/>
                <a:cs typeface="Times New Roman" panose="02020603050405020304" pitchFamily="18" charset="0"/>
              </a:rPr>
              <a:t> va </a:t>
            </a:r>
            <a:r>
              <a:rPr lang="uz-Latn-UZ" b="1" dirty="0">
                <a:latin typeface="Times New Roman" panose="02020603050405020304" pitchFamily="18" charset="0"/>
                <a:cs typeface="Times New Roman" panose="02020603050405020304" pitchFamily="18" charset="0"/>
              </a:rPr>
              <a:t>uran izotopiga</a:t>
            </a:r>
            <a:r>
              <a:rPr lang="uz-Latn-UZ" dirty="0">
                <a:latin typeface="Times New Roman" panose="02020603050405020304" pitchFamily="18" charset="0"/>
                <a:cs typeface="Times New Roman" panose="02020603050405020304" pitchFamily="18" charset="0"/>
              </a:rPr>
              <a:t> bog‘liq bo‘ladi. Eng muhim izotoplar — </a:t>
            </a:r>
            <a:r>
              <a:rPr lang="uz-Latn-UZ" b="1" dirty="0">
                <a:latin typeface="Times New Roman" panose="02020603050405020304" pitchFamily="18" charset="0"/>
                <a:cs typeface="Times New Roman" panose="02020603050405020304" pitchFamily="18" charset="0"/>
              </a:rPr>
              <a:t>uran-235</a:t>
            </a:r>
            <a:r>
              <a:rPr lang="uz-Latn-UZ" dirty="0">
                <a:latin typeface="Times New Roman" panose="02020603050405020304" pitchFamily="18" charset="0"/>
                <a:cs typeface="Times New Roman" panose="02020603050405020304" pitchFamily="18" charset="0"/>
              </a:rPr>
              <a:t> va </a:t>
            </a:r>
            <a:r>
              <a:rPr lang="uz-Latn-UZ" b="1" dirty="0">
                <a:latin typeface="Times New Roman" panose="02020603050405020304" pitchFamily="18" charset="0"/>
                <a:cs typeface="Times New Roman" panose="02020603050405020304" pitchFamily="18" charset="0"/>
              </a:rPr>
              <a:t>uran-238</a:t>
            </a:r>
            <a:r>
              <a:rPr lang="uz-Latn-UZ" dirty="0">
                <a:latin typeface="Times New Roman" panose="02020603050405020304" pitchFamily="18" charset="0"/>
                <a:cs typeface="Times New Roman" panose="02020603050405020304" pitchFamily="18" charset="0"/>
              </a:rPr>
              <a:t>.</a:t>
            </a:r>
          </a:p>
          <a:p>
            <a:pPr marL="0" indent="0">
              <a:buNone/>
            </a:pPr>
            <a:r>
              <a:rPr lang="uz-Latn-UZ" dirty="0">
                <a:latin typeface="Times New Roman" panose="02020603050405020304" pitchFamily="18" charset="0"/>
                <a:cs typeface="Times New Roman" panose="02020603050405020304" pitchFamily="18" charset="0"/>
              </a:rPr>
              <a:t>Agar sekin (termik) neytron </a:t>
            </a:r>
            <a:r>
              <a:rPr lang="uz-Latn-UZ" b="1" dirty="0">
                <a:latin typeface="Times New Roman" panose="02020603050405020304" pitchFamily="18" charset="0"/>
                <a:cs typeface="Times New Roman" panose="02020603050405020304" pitchFamily="18" charset="0"/>
              </a:rPr>
              <a:t>uran-235</a:t>
            </a:r>
            <a:r>
              <a:rPr lang="uz-Latn-UZ" dirty="0">
                <a:latin typeface="Times New Roman" panose="02020603050405020304" pitchFamily="18" charset="0"/>
                <a:cs typeface="Times New Roman" panose="02020603050405020304" pitchFamily="18" charset="0"/>
              </a:rPr>
              <a:t> yadrosiga tushsa, yadro uni yutib oladi va beqaror holatga o‘tadi. Beqaror holatdagi uran yadrosi qisqa vaqt ichida </a:t>
            </a:r>
            <a:r>
              <a:rPr lang="uz-Latn-UZ" b="1" dirty="0">
                <a:latin typeface="Times New Roman" panose="02020603050405020304" pitchFamily="18" charset="0"/>
                <a:cs typeface="Times New Roman" panose="02020603050405020304" pitchFamily="18" charset="0"/>
              </a:rPr>
              <a:t>ikki yengil yadroga bo‘linadi</a:t>
            </a:r>
            <a:r>
              <a:rPr lang="uz-Latn-UZ" dirty="0">
                <a:latin typeface="Times New Roman" panose="02020603050405020304" pitchFamily="18" charset="0"/>
                <a:cs typeface="Times New Roman" panose="02020603050405020304" pitchFamily="18" charset="0"/>
              </a:rPr>
              <a:t>. Bu jarayonda </a:t>
            </a:r>
            <a:r>
              <a:rPr lang="uz-Latn-UZ" b="1" dirty="0">
                <a:latin typeface="Times New Roman" panose="02020603050405020304" pitchFamily="18" charset="0"/>
                <a:cs typeface="Times New Roman" panose="02020603050405020304" pitchFamily="18" charset="0"/>
              </a:rPr>
              <a:t>katta miqdorda energiya</a:t>
            </a:r>
            <a:r>
              <a:rPr lang="uz-Latn-UZ" dirty="0">
                <a:latin typeface="Times New Roman" panose="02020603050405020304" pitchFamily="18" charset="0"/>
                <a:cs typeface="Times New Roman" panose="02020603050405020304" pitchFamily="18" charset="0"/>
              </a:rPr>
              <a:t>, </a:t>
            </a:r>
            <a:r>
              <a:rPr lang="uz-Latn-UZ" b="1" dirty="0">
                <a:latin typeface="Times New Roman" panose="02020603050405020304" pitchFamily="18" charset="0"/>
                <a:cs typeface="Times New Roman" panose="02020603050405020304" pitchFamily="18" charset="0"/>
              </a:rPr>
              <a:t>2–3 ta yangi neytron</a:t>
            </a:r>
            <a:r>
              <a:rPr lang="uz-Latn-UZ" dirty="0">
                <a:latin typeface="Times New Roman" panose="02020603050405020304" pitchFamily="18" charset="0"/>
                <a:cs typeface="Times New Roman" panose="02020603050405020304" pitchFamily="18" charset="0"/>
              </a:rPr>
              <a:t> va </a:t>
            </a:r>
            <a:r>
              <a:rPr lang="uz-Latn-UZ" b="1" dirty="0">
                <a:latin typeface="Times New Roman" panose="02020603050405020304" pitchFamily="18" charset="0"/>
                <a:cs typeface="Times New Roman" panose="02020603050405020304" pitchFamily="18" charset="0"/>
              </a:rPr>
              <a:t>gamma nurlanish</a:t>
            </a:r>
            <a:r>
              <a:rPr lang="uz-Latn-UZ" dirty="0">
                <a:latin typeface="Times New Roman" panose="02020603050405020304" pitchFamily="18" charset="0"/>
                <a:cs typeface="Times New Roman" panose="02020603050405020304" pitchFamily="18" charset="0"/>
              </a:rPr>
              <a:t> ajralib chiqadi. Ajralgan neytronlar boshqa uran yadrolariga urilib, reaksiyani davom ettirishi mumkin. Bu hodisa </a:t>
            </a:r>
            <a:r>
              <a:rPr lang="uz-Latn-UZ" b="1" dirty="0">
                <a:latin typeface="Times New Roman" panose="02020603050405020304" pitchFamily="18" charset="0"/>
                <a:cs typeface="Times New Roman" panose="02020603050405020304" pitchFamily="18" charset="0"/>
              </a:rPr>
              <a:t>zanjirli yadro reaksiyasi</a:t>
            </a:r>
            <a:r>
              <a:rPr lang="uz-Latn-UZ" dirty="0">
                <a:latin typeface="Times New Roman" panose="02020603050405020304" pitchFamily="18" charset="0"/>
                <a:cs typeface="Times New Roman" panose="02020603050405020304" pitchFamily="18" charset="0"/>
              </a:rPr>
              <a:t> deb ataladi</a:t>
            </a:r>
            <a:r>
              <a:rPr lang="uz-Latn-UZ" dirty="0"/>
              <a:t>.</a:t>
            </a:r>
          </a:p>
          <a:p>
            <a:pPr marL="0" indent="0">
              <a:buNone/>
            </a:pPr>
            <a:endParaRPr lang="ru-RU" dirty="0"/>
          </a:p>
        </p:txBody>
      </p:sp>
    </p:spTree>
    <p:extLst>
      <p:ext uri="{BB962C8B-B14F-4D97-AF65-F5344CB8AC3E}">
        <p14:creationId xmlns:p14="http://schemas.microsoft.com/office/powerpoint/2010/main" val="319280953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170</TotalTime>
  <Words>1013</Words>
  <Application>Microsoft Office PowerPoint</Application>
  <PresentationFormat>Широкоэкранный</PresentationFormat>
  <Paragraphs>76</Paragraphs>
  <Slides>15</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15</vt:i4>
      </vt:variant>
    </vt:vector>
  </HeadingPairs>
  <TitlesOfParts>
    <vt:vector size="20" baseType="lpstr">
      <vt:lpstr>Arial</vt:lpstr>
      <vt:lpstr>Calibri</vt:lpstr>
      <vt:lpstr>Calibri Light</vt:lpstr>
      <vt:lpstr>Times New Roman</vt:lpstr>
      <vt:lpstr>Тема Office</vt:lpstr>
      <vt:lpstr>                        Neytronlarning muhitdan o‘tishi</vt:lpstr>
      <vt:lpstr>Презентация PowerPoint</vt:lpstr>
      <vt:lpstr>Презентация PowerPoint</vt:lpstr>
      <vt:lpstr>Neytronning ichki tuzulishi quyidagilardan iborat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Neytronlarning muhitdan o’tishi</dc:title>
  <dc:creator>Hp</dc:creator>
  <cp:lastModifiedBy>Muzaffar Raximberdiyev</cp:lastModifiedBy>
  <cp:revision>13</cp:revision>
  <dcterms:created xsi:type="dcterms:W3CDTF">2025-12-21T09:27:40Z</dcterms:created>
  <dcterms:modified xsi:type="dcterms:W3CDTF">2025-12-23T11:19:28Z</dcterms:modified>
</cp:coreProperties>
</file>