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319" r:id="rId5"/>
    <p:sldId id="320" r:id="rId6"/>
    <p:sldId id="259" r:id="rId7"/>
    <p:sldId id="260" r:id="rId8"/>
    <p:sldId id="261" r:id="rId9"/>
    <p:sldId id="262" r:id="rId10"/>
    <p:sldId id="263" r:id="rId11"/>
    <p:sldId id="264" r:id="rId12"/>
    <p:sldId id="265" r:id="rId13"/>
    <p:sldId id="267" r:id="rId14"/>
    <p:sldId id="269" r:id="rId15"/>
    <p:sldId id="271" r:id="rId16"/>
    <p:sldId id="268" r:id="rId17"/>
    <p:sldId id="272" r:id="rId18"/>
    <p:sldId id="270" r:id="rId19"/>
    <p:sldId id="274" r:id="rId20"/>
    <p:sldId id="278" r:id="rId21"/>
    <p:sldId id="275" r:id="rId22"/>
    <p:sldId id="273" r:id="rId23"/>
    <p:sldId id="276" r:id="rId24"/>
    <p:sldId id="277"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88"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7" r:id="rId53"/>
    <p:sldId id="308" r:id="rId54"/>
    <p:sldId id="311" r:id="rId55"/>
    <p:sldId id="309" r:id="rId56"/>
    <p:sldId id="310" r:id="rId57"/>
    <p:sldId id="312" r:id="rId58"/>
    <p:sldId id="313" r:id="rId59"/>
    <p:sldId id="314" r:id="rId60"/>
    <p:sldId id="315" r:id="rId61"/>
    <p:sldId id="316" r:id="rId62"/>
    <p:sldId id="317" r:id="rId63"/>
    <p:sldId id="318" r:id="rId64"/>
    <p:sldId id="321" r:id="rId65"/>
    <p:sldId id="322" r:id="rId66"/>
    <p:sldId id="266" r:id="rId67"/>
  </p:sldIdLst>
  <p:sldSz type="screen16x9" cy="6858000" cx="12192000"/>
  <p:notesSz cx="6858000" cy="9144000"/>
  <p:defaultTextStyle>
    <a:defPPr>
      <a:defRPr lang="ru-RU"/>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67" d="100"/>
          <a:sy n="67" d="100"/>
        </p:scale>
        <p:origin x="756" y="6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tableStyles" Target="tableStyles.xml"/><Relationship Id="rId69" Type="http://schemas.openxmlformats.org/officeDocument/2006/relationships/presProps" Target="presProps.xml"/><Relationship Id="rId70" Type="http://schemas.openxmlformats.org/officeDocument/2006/relationships/viewProps" Target="viewProps.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5" name=""/>
        <p:cNvGrpSpPr/>
        <p:nvPr/>
      </p:nvGrpSpPr>
      <p:grpSpPr>
        <a:xfrm>
          <a:off x="0" y="0"/>
          <a:ext cx="0" cy="0"/>
          <a:chOff x="0" y="0"/>
          <a:chExt cx="0" cy="0"/>
        </a:xfrm>
      </p:grpSpPr>
      <p:sp>
        <p:nvSpPr>
          <p:cNvPr id="1048673" name="Верхний колонтитул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ru-RU"/>
          </a:p>
        </p:txBody>
      </p:sp>
      <p:sp>
        <p:nvSpPr>
          <p:cNvPr id="1048674" name="Дата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E857980D-B1BC-45DB-9BE0-0875317C1157}" type="datetimeFigureOut">
              <a:rPr lang="ru-RU" smtClean="0"/>
              <a:t>22.04.2022</a:t>
            </a:fld>
            <a:endParaRPr lang="ru-RU"/>
          </a:p>
        </p:txBody>
      </p:sp>
      <p:sp>
        <p:nvSpPr>
          <p:cNvPr id="1048675" name="Образ слайда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ru-RU"/>
          </a:p>
        </p:txBody>
      </p:sp>
      <p:sp>
        <p:nvSpPr>
          <p:cNvPr id="1048676" name="Заметки 4"/>
          <p:cNvSpPr>
            <a:spLocks noGrp="1"/>
          </p:cNvSpPr>
          <p:nvPr>
            <p:ph type="body" sz="quarter" idx="3"/>
          </p:nvPr>
        </p:nvSpPr>
        <p:spPr>
          <a:xfrm>
            <a:off x="685800" y="4400550"/>
            <a:ext cx="5486400" cy="3600450"/>
          </a:xfrm>
          <a:prstGeom prst="rect"/>
        </p:spPr>
        <p:txBody>
          <a:bodyPr bIns="45720" lIns="91440" rIns="91440" rtlCol="0" tIns="45720" vert="horz"/>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77" name="Нижний колонтитул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ru-RU"/>
          </a:p>
        </p:txBody>
      </p:sp>
      <p:sp>
        <p:nvSpPr>
          <p:cNvPr id="1048678" name="Номер слайда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665A1160-AFE1-4DC0-8B85-41A2759095CA}" type="slidenum">
              <a:rPr lang="ru-RU" smtClean="0"/>
              <a:t>‹#›</a:t>
            </a:fld>
            <a:endParaRPr lang="ru-RU"/>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Титульный слайд">
    <p:spTree>
      <p:nvGrpSpPr>
        <p:cNvPr id="30" name=""/>
        <p:cNvGrpSpPr/>
        <p:nvPr/>
      </p:nvGrpSpPr>
      <p:grpSpPr>
        <a:xfrm>
          <a:off x="0" y="0"/>
          <a:ext cx="0" cy="0"/>
          <a:chOff x="0" y="0"/>
          <a:chExt cx="0" cy="0"/>
        </a:xfrm>
      </p:grpSpPr>
      <p:sp>
        <p:nvSpPr>
          <p:cNvPr id="1048598" name="Rectangle 6"/>
          <p:cNvSpPr/>
          <p:nvPr/>
        </p:nvSpPr>
        <p:spPr>
          <a:xfrm>
            <a:off x="1" y="6400800"/>
            <a:ext cx="12192000" cy="457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99" name="Rectangle 7"/>
          <p:cNvSpPr/>
          <p:nvPr/>
        </p:nvSpPr>
        <p:spPr>
          <a:xfrm>
            <a:off x="1" y="6334316"/>
            <a:ext cx="12192000" cy="66484"/>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0" name="Title 1"/>
          <p:cNvSpPr>
            <a:spLocks noGrp="1"/>
          </p:cNvSpPr>
          <p:nvPr>
            <p:ph type="ctrTitle"/>
          </p:nvPr>
        </p:nvSpPr>
        <p:spPr>
          <a:xfrm>
            <a:off x="1097280" y="758952"/>
            <a:ext cx="10058400" cy="3566160"/>
          </a:xfrm>
        </p:spPr>
        <p:txBody>
          <a:bodyPr anchor="b">
            <a:normAutofit/>
          </a:bodyPr>
          <a:lstStyle>
            <a:lvl1pPr algn="l">
              <a:lnSpc>
                <a:spcPct val="85000"/>
              </a:lnSpc>
              <a:defRPr baseline="0" sz="8000" spc="-50">
                <a:solidFill>
                  <a:schemeClr val="tx1">
                    <a:lumMod val="85000"/>
                    <a:lumOff val="15000"/>
                  </a:schemeClr>
                </a:solidFill>
              </a:defRPr>
            </a:lvl1pPr>
          </a:lstStyle>
          <a:p>
            <a:r>
              <a:rPr lang="ru-RU"/>
              <a:t>Образец заголовка</a:t>
            </a:r>
            <a:endParaRPr dirty="0" lang="en-US"/>
          </a:p>
        </p:txBody>
      </p:sp>
      <p:sp>
        <p:nvSpPr>
          <p:cNvPr id="1048601" name="Subtitle 2"/>
          <p:cNvSpPr>
            <a:spLocks noGrp="1"/>
          </p:cNvSpPr>
          <p:nvPr>
            <p:ph type="subTitle" idx="1"/>
          </p:nvPr>
        </p:nvSpPr>
        <p:spPr>
          <a:xfrm>
            <a:off x="1100051" y="4455621"/>
            <a:ext cx="10058400" cy="1143000"/>
          </a:xfrm>
        </p:spPr>
        <p:txBody>
          <a:bodyPr lIns="91440" rIns="91440">
            <a:normAutofit/>
          </a:bodyPr>
          <a:lstStyle>
            <a:lvl1pPr algn="l" indent="0" marL="0">
              <a:buNone/>
              <a:defRPr baseline="0" cap="all" sz="2400" spc="200">
                <a:solidFill>
                  <a:schemeClr val="tx2"/>
                </a:solidFill>
                <a:latin typeface="+mj-lt"/>
              </a:defRPr>
            </a:lvl1pPr>
            <a:lvl2pPr algn="ctr" indent="0" marL="457200">
              <a:buNone/>
              <a:defRPr sz="2400"/>
            </a:lvl2pPr>
            <a:lvl3pPr algn="ctr" indent="0" marL="914400">
              <a:buNone/>
              <a:defRPr sz="2400"/>
            </a:lvl3pPr>
            <a:lvl4pPr algn="ctr" indent="0" marL="1371600">
              <a:buNone/>
              <a:defRPr sz="2000"/>
            </a:lvl4pPr>
            <a:lvl5pPr algn="ctr" indent="0" marL="1828800">
              <a:buNone/>
              <a:defRPr sz="2000"/>
            </a:lvl5pPr>
            <a:lvl6pPr algn="ctr" indent="0" marL="2286000">
              <a:buNone/>
              <a:defRPr sz="2000"/>
            </a:lvl6pPr>
            <a:lvl7pPr algn="ctr" indent="0" marL="2743200">
              <a:buNone/>
              <a:defRPr sz="2000"/>
            </a:lvl7pPr>
            <a:lvl8pPr algn="ctr" indent="0" marL="3200400">
              <a:buNone/>
              <a:defRPr sz="2000"/>
            </a:lvl8pPr>
            <a:lvl9pPr algn="ctr" indent="0" marL="3657600">
              <a:buNone/>
              <a:defRPr sz="2000"/>
            </a:lvl9pPr>
          </a:lstStyle>
          <a:p>
            <a:r>
              <a:rPr lang="ru-RU"/>
              <a:t>Образец подзаголовка</a:t>
            </a:r>
            <a:endParaRPr dirty="0" lang="en-US"/>
          </a:p>
        </p:txBody>
      </p:sp>
      <p:sp>
        <p:nvSpPr>
          <p:cNvPr id="1048602" name="Date Placeholder 3"/>
          <p:cNvSpPr>
            <a:spLocks noGrp="1"/>
          </p:cNvSpPr>
          <p:nvPr>
            <p:ph type="dt" sz="half" idx="10"/>
          </p:nvPr>
        </p:nvSpPr>
        <p:spPr/>
        <p:txBody>
          <a:bodyPr/>
          <a:p>
            <a:fld id="{E193D02A-0E7F-42FE-A8AD-B45D9D0C784F}" type="datetimeFigureOut">
              <a:rPr lang="ru-RU" smtClean="0"/>
              <a:t>22.04.2022</a:t>
            </a:fld>
            <a:endParaRPr lang="ru-RU"/>
          </a:p>
        </p:txBody>
      </p:sp>
      <p:sp>
        <p:nvSpPr>
          <p:cNvPr id="1048603" name="Footer Placeholder 4"/>
          <p:cNvSpPr>
            <a:spLocks noGrp="1"/>
          </p:cNvSpPr>
          <p:nvPr>
            <p:ph type="ftr" sz="quarter" idx="11"/>
          </p:nvPr>
        </p:nvSpPr>
        <p:spPr/>
        <p:txBody>
          <a:bodyPr/>
          <a:p>
            <a:endParaRPr lang="ru-RU"/>
          </a:p>
        </p:txBody>
      </p:sp>
      <p:sp>
        <p:nvSpPr>
          <p:cNvPr id="1048604" name="Slide Number Placeholder 5"/>
          <p:cNvSpPr>
            <a:spLocks noGrp="1"/>
          </p:cNvSpPr>
          <p:nvPr>
            <p:ph type="sldNum" sz="quarter" idx="12"/>
          </p:nvPr>
        </p:nvSpPr>
        <p:spPr/>
        <p:txBody>
          <a:bodyPr/>
          <a:p>
            <a:fld id="{4BA30DEB-1D3F-414A-8CA8-6E584465EFAF}" type="slidenum">
              <a:rPr lang="ru-RU" smtClean="0"/>
              <a:t>‹#›</a:t>
            </a:fld>
            <a:endParaRPr lang="ru-RU"/>
          </a:p>
        </p:txBody>
      </p:sp>
      <p:cxnSp>
        <p:nvCxnSpPr>
          <p:cNvPr id="3145729" name="Straight Connector 8"/>
          <p:cNvCxnSpPr>
            <a:cxnSpLocks/>
          </p:cNvCxnSpPr>
          <p:nvPr/>
        </p:nvCxnSpPr>
        <p:spPr>
          <a:xfrm>
            <a:off x="1207658" y="4343400"/>
            <a:ext cx="9875520" cy="0"/>
          </a:xfrm>
          <a:prstGeom prst="line"/>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Заголовок и вертикальный текст">
    <p:spTree>
      <p:nvGrpSpPr>
        <p:cNvPr id="39" name=""/>
        <p:cNvGrpSpPr/>
        <p:nvPr/>
      </p:nvGrpSpPr>
      <p:grpSpPr>
        <a:xfrm>
          <a:off x="0" y="0"/>
          <a:ext cx="0" cy="0"/>
          <a:chOff x="0" y="0"/>
          <a:chExt cx="0" cy="0"/>
        </a:xfrm>
      </p:grpSpPr>
      <p:sp>
        <p:nvSpPr>
          <p:cNvPr id="1048634" name="Title 1"/>
          <p:cNvSpPr>
            <a:spLocks noGrp="1"/>
          </p:cNvSpPr>
          <p:nvPr>
            <p:ph type="title"/>
          </p:nvPr>
        </p:nvSpPr>
        <p:spPr/>
        <p:txBody>
          <a:bodyPr/>
          <a:p>
            <a:r>
              <a:rPr lang="ru-RU"/>
              <a:t>Образец заголовка</a:t>
            </a:r>
            <a:endParaRPr dirty="0" lang="en-US"/>
          </a:p>
        </p:txBody>
      </p:sp>
      <p:sp>
        <p:nvSpPr>
          <p:cNvPr id="1048635" name="Vertical Text Placeholder 2"/>
          <p:cNvSpPr>
            <a:spLocks noGrp="1"/>
          </p:cNvSpPr>
          <p:nvPr>
            <p:ph type="body" orient="vert" idx="1"/>
          </p:nvPr>
        </p:nvSpPr>
        <p:spPr/>
        <p:txBody>
          <a:bodyPr bIns="0" lIns="45720" rIns="45720" tIns="0" vert="eaVert"/>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36" name="Date Placeholder 3"/>
          <p:cNvSpPr>
            <a:spLocks noGrp="1"/>
          </p:cNvSpPr>
          <p:nvPr>
            <p:ph type="dt" sz="half" idx="10"/>
          </p:nvPr>
        </p:nvSpPr>
        <p:spPr/>
        <p:txBody>
          <a:bodyPr/>
          <a:p>
            <a:fld id="{E193D02A-0E7F-42FE-A8AD-B45D9D0C784F}" type="datetimeFigureOut">
              <a:rPr lang="ru-RU" smtClean="0"/>
              <a:t>22.04.2022</a:t>
            </a:fld>
            <a:endParaRPr lang="ru-RU"/>
          </a:p>
        </p:txBody>
      </p:sp>
      <p:sp>
        <p:nvSpPr>
          <p:cNvPr id="1048637" name="Footer Placeholder 4"/>
          <p:cNvSpPr>
            <a:spLocks noGrp="1"/>
          </p:cNvSpPr>
          <p:nvPr>
            <p:ph type="ftr" sz="quarter" idx="11"/>
          </p:nvPr>
        </p:nvSpPr>
        <p:spPr/>
        <p:txBody>
          <a:bodyPr/>
          <a:p>
            <a:endParaRPr lang="ru-RU"/>
          </a:p>
        </p:txBody>
      </p:sp>
      <p:sp>
        <p:nvSpPr>
          <p:cNvPr id="1048638" name="Slide Number Placeholder 5"/>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Вертикальный заголовок и текст">
    <p:spTree>
      <p:nvGrpSpPr>
        <p:cNvPr id="37" name=""/>
        <p:cNvGrpSpPr/>
        <p:nvPr/>
      </p:nvGrpSpPr>
      <p:grpSpPr>
        <a:xfrm>
          <a:off x="0" y="0"/>
          <a:ext cx="0" cy="0"/>
          <a:chOff x="0" y="0"/>
          <a:chExt cx="0" cy="0"/>
        </a:xfrm>
      </p:grpSpPr>
      <p:sp>
        <p:nvSpPr>
          <p:cNvPr id="1048619" name="Rectangle 6"/>
          <p:cNvSpPr/>
          <p:nvPr/>
        </p:nvSpPr>
        <p:spPr>
          <a:xfrm>
            <a:off x="3175" y="6400800"/>
            <a:ext cx="12188825" cy="457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0" name="Rectangle 7"/>
          <p:cNvSpPr/>
          <p:nvPr/>
        </p:nvSpPr>
        <p:spPr>
          <a:xfrm>
            <a:off x="15" y="6334316"/>
            <a:ext cx="12188825" cy="64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1" name="Vertical Title 1"/>
          <p:cNvSpPr>
            <a:spLocks noGrp="1"/>
          </p:cNvSpPr>
          <p:nvPr>
            <p:ph type="title" orient="vert"/>
          </p:nvPr>
        </p:nvSpPr>
        <p:spPr>
          <a:xfrm>
            <a:off x="8724900" y="412302"/>
            <a:ext cx="2628900" cy="5759898"/>
          </a:xfrm>
        </p:spPr>
        <p:txBody>
          <a:bodyPr vert="eaVert"/>
          <a:p>
            <a:r>
              <a:rPr lang="ru-RU"/>
              <a:t>Образец заголовка</a:t>
            </a:r>
            <a:endParaRPr dirty="0" lang="en-US"/>
          </a:p>
        </p:txBody>
      </p:sp>
      <p:sp>
        <p:nvSpPr>
          <p:cNvPr id="1048622" name="Vertical Text Placeholder 2"/>
          <p:cNvSpPr>
            <a:spLocks noGrp="1"/>
          </p:cNvSpPr>
          <p:nvPr>
            <p:ph type="body" orient="vert" idx="1"/>
          </p:nvPr>
        </p:nvSpPr>
        <p:spPr>
          <a:xfrm>
            <a:off x="838200" y="412302"/>
            <a:ext cx="7734300" cy="5759898"/>
          </a:xfrm>
        </p:spPr>
        <p:txBody>
          <a:bodyPr bIns="0" lIns="45720" rIns="45720" tIns="0" vert="eaVert"/>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23" name="Date Placeholder 3"/>
          <p:cNvSpPr>
            <a:spLocks noGrp="1"/>
          </p:cNvSpPr>
          <p:nvPr>
            <p:ph type="dt" sz="half" idx="10"/>
          </p:nvPr>
        </p:nvSpPr>
        <p:spPr/>
        <p:txBody>
          <a:bodyPr/>
          <a:p>
            <a:fld id="{E193D02A-0E7F-42FE-A8AD-B45D9D0C784F}" type="datetimeFigureOut">
              <a:rPr lang="ru-RU" smtClean="0"/>
              <a:t>22.04.2022</a:t>
            </a:fld>
            <a:endParaRPr lang="ru-RU"/>
          </a:p>
        </p:txBody>
      </p:sp>
      <p:sp>
        <p:nvSpPr>
          <p:cNvPr id="1048624" name="Footer Placeholder 4"/>
          <p:cNvSpPr>
            <a:spLocks noGrp="1"/>
          </p:cNvSpPr>
          <p:nvPr>
            <p:ph type="ftr" sz="quarter" idx="11"/>
          </p:nvPr>
        </p:nvSpPr>
        <p:spPr/>
        <p:txBody>
          <a:bodyPr/>
          <a:p>
            <a:endParaRPr lang="ru-RU"/>
          </a:p>
        </p:txBody>
      </p:sp>
      <p:sp>
        <p:nvSpPr>
          <p:cNvPr id="1048625" name="Slide Number Placeholder 5"/>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Заголовок и объект">
    <p:spTree>
      <p:nvGrpSpPr>
        <p:cNvPr id="24" name=""/>
        <p:cNvGrpSpPr/>
        <p:nvPr/>
      </p:nvGrpSpPr>
      <p:grpSpPr>
        <a:xfrm>
          <a:off x="0" y="0"/>
          <a:ext cx="0" cy="0"/>
          <a:chOff x="0" y="0"/>
          <a:chExt cx="0" cy="0"/>
        </a:xfrm>
      </p:grpSpPr>
      <p:sp>
        <p:nvSpPr>
          <p:cNvPr id="1048583" name="Title 1"/>
          <p:cNvSpPr>
            <a:spLocks noGrp="1"/>
          </p:cNvSpPr>
          <p:nvPr>
            <p:ph type="title"/>
          </p:nvPr>
        </p:nvSpPr>
        <p:spPr/>
        <p:txBody>
          <a:bodyPr/>
          <a:p>
            <a:r>
              <a:rPr lang="ru-RU"/>
              <a:t>Образец заголовка</a:t>
            </a:r>
            <a:endParaRPr dirty="0" lang="en-US"/>
          </a:p>
        </p:txBody>
      </p:sp>
      <p:sp>
        <p:nvSpPr>
          <p:cNvPr id="1048584" name="Content Placeholder 2"/>
          <p:cNvSpPr>
            <a:spLocks noGrp="1"/>
          </p:cNvSpPr>
          <p:nvPr>
            <p:ph idx="1"/>
          </p:nvPr>
        </p:nvSpPr>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585" name="Date Placeholder 3"/>
          <p:cNvSpPr>
            <a:spLocks noGrp="1"/>
          </p:cNvSpPr>
          <p:nvPr>
            <p:ph type="dt" sz="half" idx="10"/>
          </p:nvPr>
        </p:nvSpPr>
        <p:spPr/>
        <p:txBody>
          <a:bodyPr/>
          <a:p>
            <a:fld id="{E193D02A-0E7F-42FE-A8AD-B45D9D0C784F}" type="datetimeFigureOut">
              <a:rPr lang="ru-RU" smtClean="0"/>
              <a:t>22.04.2022</a:t>
            </a:fld>
            <a:endParaRPr lang="ru-RU"/>
          </a:p>
        </p:txBody>
      </p:sp>
      <p:sp>
        <p:nvSpPr>
          <p:cNvPr id="1048586" name="Footer Placeholder 4"/>
          <p:cNvSpPr>
            <a:spLocks noGrp="1"/>
          </p:cNvSpPr>
          <p:nvPr>
            <p:ph type="ftr" sz="quarter" idx="11"/>
          </p:nvPr>
        </p:nvSpPr>
        <p:spPr/>
        <p:txBody>
          <a:bodyPr/>
          <a:p>
            <a:endParaRPr lang="ru-RU"/>
          </a:p>
        </p:txBody>
      </p:sp>
      <p:sp>
        <p:nvSpPr>
          <p:cNvPr id="1048587" name="Slide Number Placeholder 5"/>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Заголовок раздела">
    <p:bg>
      <p:bgPr>
        <a:solidFill>
          <a:schemeClr val="bg1"/>
        </a:solidFill>
      </p:bgPr>
    </p:bg>
    <p:spTree>
      <p:nvGrpSpPr>
        <p:cNvPr id="40" name=""/>
        <p:cNvGrpSpPr/>
        <p:nvPr/>
      </p:nvGrpSpPr>
      <p:grpSpPr>
        <a:xfrm>
          <a:off x="0" y="0"/>
          <a:ext cx="0" cy="0"/>
          <a:chOff x="0" y="0"/>
          <a:chExt cx="0" cy="0"/>
        </a:xfrm>
      </p:grpSpPr>
      <p:sp>
        <p:nvSpPr>
          <p:cNvPr id="1048639" name="Rectangle 6"/>
          <p:cNvSpPr/>
          <p:nvPr/>
        </p:nvSpPr>
        <p:spPr>
          <a:xfrm>
            <a:off x="3175" y="6400800"/>
            <a:ext cx="12188825" cy="457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0" name="Rectangle 7"/>
          <p:cNvSpPr/>
          <p:nvPr/>
        </p:nvSpPr>
        <p:spPr>
          <a:xfrm>
            <a:off x="15" y="6334316"/>
            <a:ext cx="12188825" cy="64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41" name="Title 1"/>
          <p:cNvSpPr>
            <a:spLocks noGrp="1"/>
          </p:cNvSpPr>
          <p:nvPr>
            <p:ph type="title"/>
          </p:nvPr>
        </p:nvSpPr>
        <p:spPr>
          <a:xfrm>
            <a:off x="1097280" y="758952"/>
            <a:ext cx="10058400" cy="3566160"/>
          </a:xfrm>
        </p:spPr>
        <p:txBody>
          <a:bodyPr anchor="b" anchorCtr="0">
            <a:normAutofit/>
          </a:bodyPr>
          <a:lstStyle>
            <a:lvl1pPr>
              <a:lnSpc>
                <a:spcPct val="85000"/>
              </a:lnSpc>
              <a:defRPr b="0" sz="8000">
                <a:solidFill>
                  <a:schemeClr val="tx1">
                    <a:lumMod val="85000"/>
                    <a:lumOff val="15000"/>
                  </a:schemeClr>
                </a:solidFill>
              </a:defRPr>
            </a:lvl1pPr>
          </a:lstStyle>
          <a:p>
            <a:r>
              <a:rPr lang="ru-RU"/>
              <a:t>Образец заголовка</a:t>
            </a:r>
            <a:endParaRPr dirty="0" lang="en-US"/>
          </a:p>
        </p:txBody>
      </p:sp>
      <p:sp>
        <p:nvSpPr>
          <p:cNvPr id="1048642" name="Text Placeholder 2"/>
          <p:cNvSpPr>
            <a:spLocks noGrp="1"/>
          </p:cNvSpPr>
          <p:nvPr>
            <p:ph type="body" idx="1"/>
          </p:nvPr>
        </p:nvSpPr>
        <p:spPr>
          <a:xfrm>
            <a:off x="1097280" y="4453128"/>
            <a:ext cx="10058400" cy="1143000"/>
          </a:xfrm>
        </p:spPr>
        <p:txBody>
          <a:bodyPr anchor="t" anchorCtr="0" lIns="91440" rIns="91440">
            <a:normAutofit/>
          </a:bodyPr>
          <a:lstStyle>
            <a:lvl1pPr indent="0" marL="0">
              <a:buNone/>
              <a:defRPr baseline="0" cap="all" sz="2400" spc="200">
                <a:solidFill>
                  <a:schemeClr val="tx2"/>
                </a:solidFill>
                <a:latin typeface="+mj-lt"/>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ru-RU"/>
              <a:t>Образец текста</a:t>
            </a:r>
          </a:p>
        </p:txBody>
      </p:sp>
      <p:sp>
        <p:nvSpPr>
          <p:cNvPr id="1048643" name="Date Placeholder 3"/>
          <p:cNvSpPr>
            <a:spLocks noGrp="1"/>
          </p:cNvSpPr>
          <p:nvPr>
            <p:ph type="dt" sz="half" idx="10"/>
          </p:nvPr>
        </p:nvSpPr>
        <p:spPr/>
        <p:txBody>
          <a:bodyPr/>
          <a:p>
            <a:fld id="{E193D02A-0E7F-42FE-A8AD-B45D9D0C784F}" type="datetimeFigureOut">
              <a:rPr lang="ru-RU" smtClean="0"/>
              <a:t>22.04.2022</a:t>
            </a:fld>
            <a:endParaRPr lang="ru-RU"/>
          </a:p>
        </p:txBody>
      </p:sp>
      <p:sp>
        <p:nvSpPr>
          <p:cNvPr id="1048644" name="Footer Placeholder 4"/>
          <p:cNvSpPr>
            <a:spLocks noGrp="1"/>
          </p:cNvSpPr>
          <p:nvPr>
            <p:ph type="ftr" sz="quarter" idx="11"/>
          </p:nvPr>
        </p:nvSpPr>
        <p:spPr/>
        <p:txBody>
          <a:bodyPr/>
          <a:p>
            <a:endParaRPr lang="ru-RU"/>
          </a:p>
        </p:txBody>
      </p:sp>
      <p:sp>
        <p:nvSpPr>
          <p:cNvPr id="1048645" name="Slide Number Placeholder 5"/>
          <p:cNvSpPr>
            <a:spLocks noGrp="1"/>
          </p:cNvSpPr>
          <p:nvPr>
            <p:ph type="sldNum" sz="quarter" idx="12"/>
          </p:nvPr>
        </p:nvSpPr>
        <p:spPr/>
        <p:txBody>
          <a:bodyPr/>
          <a:p>
            <a:fld id="{4BA30DEB-1D3F-414A-8CA8-6E584465EFAF}" type="slidenum">
              <a:rPr lang="ru-RU" smtClean="0"/>
              <a:t>‹#›</a:t>
            </a:fld>
            <a:endParaRPr lang="ru-RU"/>
          </a:p>
        </p:txBody>
      </p:sp>
      <p:cxnSp>
        <p:nvCxnSpPr>
          <p:cNvPr id="3145730" name="Straight Connector 8"/>
          <p:cNvCxnSpPr>
            <a:cxnSpLocks/>
          </p:cNvCxnSpPr>
          <p:nvPr/>
        </p:nvCxnSpPr>
        <p:spPr>
          <a:xfrm>
            <a:off x="1207658" y="4343400"/>
            <a:ext cx="9875520" cy="0"/>
          </a:xfrm>
          <a:prstGeom prst="line"/>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Два объекта">
    <p:spTree>
      <p:nvGrpSpPr>
        <p:cNvPr id="41" name=""/>
        <p:cNvGrpSpPr/>
        <p:nvPr/>
      </p:nvGrpSpPr>
      <p:grpSpPr>
        <a:xfrm>
          <a:off x="0" y="0"/>
          <a:ext cx="0" cy="0"/>
          <a:chOff x="0" y="0"/>
          <a:chExt cx="0" cy="0"/>
        </a:xfrm>
      </p:grpSpPr>
      <p:sp>
        <p:nvSpPr>
          <p:cNvPr id="1048646" name="Title 7"/>
          <p:cNvSpPr>
            <a:spLocks noGrp="1"/>
          </p:cNvSpPr>
          <p:nvPr>
            <p:ph type="title"/>
          </p:nvPr>
        </p:nvSpPr>
        <p:spPr>
          <a:xfrm>
            <a:off x="1097280" y="286603"/>
            <a:ext cx="10058400" cy="1450757"/>
          </a:xfrm>
        </p:spPr>
        <p:txBody>
          <a:bodyPr/>
          <a:p>
            <a:r>
              <a:rPr lang="ru-RU"/>
              <a:t>Образец заголовка</a:t>
            </a:r>
            <a:endParaRPr dirty="0" lang="en-US"/>
          </a:p>
        </p:txBody>
      </p:sp>
      <p:sp>
        <p:nvSpPr>
          <p:cNvPr id="1048647" name="Content Placeholder 2"/>
          <p:cNvSpPr>
            <a:spLocks noGrp="1"/>
          </p:cNvSpPr>
          <p:nvPr>
            <p:ph sz="half" idx="1"/>
          </p:nvPr>
        </p:nvSpPr>
        <p:spPr>
          <a:xfrm>
            <a:off x="1097280" y="1845734"/>
            <a:ext cx="4937760" cy="4023359"/>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48" name="Content Placeholder 3"/>
          <p:cNvSpPr>
            <a:spLocks noGrp="1"/>
          </p:cNvSpPr>
          <p:nvPr>
            <p:ph sz="half" idx="2"/>
          </p:nvPr>
        </p:nvSpPr>
        <p:spPr>
          <a:xfrm>
            <a:off x="6217920" y="1845735"/>
            <a:ext cx="4937760" cy="4023360"/>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49" name="Date Placeholder 4"/>
          <p:cNvSpPr>
            <a:spLocks noGrp="1"/>
          </p:cNvSpPr>
          <p:nvPr>
            <p:ph type="dt" sz="half" idx="10"/>
          </p:nvPr>
        </p:nvSpPr>
        <p:spPr/>
        <p:txBody>
          <a:bodyPr/>
          <a:p>
            <a:fld id="{E193D02A-0E7F-42FE-A8AD-B45D9D0C784F}" type="datetimeFigureOut">
              <a:rPr lang="ru-RU" smtClean="0"/>
              <a:t>22.04.2022</a:t>
            </a:fld>
            <a:endParaRPr lang="ru-RU"/>
          </a:p>
        </p:txBody>
      </p:sp>
      <p:sp>
        <p:nvSpPr>
          <p:cNvPr id="1048650" name="Footer Placeholder 5"/>
          <p:cNvSpPr>
            <a:spLocks noGrp="1"/>
          </p:cNvSpPr>
          <p:nvPr>
            <p:ph type="ftr" sz="quarter" idx="11"/>
          </p:nvPr>
        </p:nvSpPr>
        <p:spPr/>
        <p:txBody>
          <a:bodyPr/>
          <a:p>
            <a:endParaRPr lang="ru-RU"/>
          </a:p>
        </p:txBody>
      </p:sp>
      <p:sp>
        <p:nvSpPr>
          <p:cNvPr id="1048651" name="Slide Number Placeholder 6"/>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Сравнение">
    <p:spTree>
      <p:nvGrpSpPr>
        <p:cNvPr id="42" name=""/>
        <p:cNvGrpSpPr/>
        <p:nvPr/>
      </p:nvGrpSpPr>
      <p:grpSpPr>
        <a:xfrm>
          <a:off x="0" y="0"/>
          <a:ext cx="0" cy="0"/>
          <a:chOff x="0" y="0"/>
          <a:chExt cx="0" cy="0"/>
        </a:xfrm>
      </p:grpSpPr>
      <p:sp>
        <p:nvSpPr>
          <p:cNvPr id="1048652" name="Title 9"/>
          <p:cNvSpPr>
            <a:spLocks noGrp="1"/>
          </p:cNvSpPr>
          <p:nvPr>
            <p:ph type="title"/>
          </p:nvPr>
        </p:nvSpPr>
        <p:spPr>
          <a:xfrm>
            <a:off x="1097280" y="286603"/>
            <a:ext cx="10058400" cy="1450757"/>
          </a:xfrm>
        </p:spPr>
        <p:txBody>
          <a:bodyPr/>
          <a:p>
            <a:r>
              <a:rPr lang="ru-RU"/>
              <a:t>Образец заголовка</a:t>
            </a:r>
            <a:endParaRPr dirty="0" lang="en-US"/>
          </a:p>
        </p:txBody>
      </p:sp>
      <p:sp>
        <p:nvSpPr>
          <p:cNvPr id="1048653" name="Text Placeholder 2"/>
          <p:cNvSpPr>
            <a:spLocks noGrp="1"/>
          </p:cNvSpPr>
          <p:nvPr>
            <p:ph type="body" idx="1"/>
          </p:nvPr>
        </p:nvSpPr>
        <p:spPr>
          <a:xfrm>
            <a:off x="1097280" y="1846052"/>
            <a:ext cx="4937760" cy="736282"/>
          </a:xfrm>
        </p:spPr>
        <p:txBody>
          <a:bodyPr anchor="ctr" lIns="91440" rIns="91440">
            <a:normAutofit/>
          </a:bodyPr>
          <a:lstStyle>
            <a:lvl1pPr indent="0" marL="0">
              <a:buNone/>
              <a:defRPr baseline="0" b="0" cap="all"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a:t>Образец текста</a:t>
            </a:r>
          </a:p>
        </p:txBody>
      </p:sp>
      <p:sp>
        <p:nvSpPr>
          <p:cNvPr id="1048654" name="Content Placeholder 3"/>
          <p:cNvSpPr>
            <a:spLocks noGrp="1"/>
          </p:cNvSpPr>
          <p:nvPr>
            <p:ph sz="half" idx="2"/>
          </p:nvPr>
        </p:nvSpPr>
        <p:spPr>
          <a:xfrm>
            <a:off x="1097280" y="2582335"/>
            <a:ext cx="4937760" cy="3286760"/>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55" name="Text Placeholder 4"/>
          <p:cNvSpPr>
            <a:spLocks noGrp="1"/>
          </p:cNvSpPr>
          <p:nvPr>
            <p:ph type="body" sz="quarter" idx="3"/>
          </p:nvPr>
        </p:nvSpPr>
        <p:spPr>
          <a:xfrm>
            <a:off x="6217920" y="1846052"/>
            <a:ext cx="4937760" cy="736282"/>
          </a:xfrm>
        </p:spPr>
        <p:txBody>
          <a:bodyPr anchor="ctr" lIns="91440" rIns="91440">
            <a:normAutofit/>
          </a:bodyPr>
          <a:lstStyle>
            <a:lvl1pPr indent="0" marL="0">
              <a:buNone/>
              <a:defRPr baseline="0" b="0" cap="all" sz="2000">
                <a:solidFill>
                  <a:schemeClr val="tx2"/>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ru-RU"/>
              <a:t>Образец текста</a:t>
            </a:r>
          </a:p>
        </p:txBody>
      </p:sp>
      <p:sp>
        <p:nvSpPr>
          <p:cNvPr id="1048656" name="Content Placeholder 5"/>
          <p:cNvSpPr>
            <a:spLocks noGrp="1"/>
          </p:cNvSpPr>
          <p:nvPr>
            <p:ph sz="quarter" idx="4"/>
          </p:nvPr>
        </p:nvSpPr>
        <p:spPr>
          <a:xfrm>
            <a:off x="6217920" y="2582334"/>
            <a:ext cx="4937760" cy="3286760"/>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57" name="Date Placeholder 6"/>
          <p:cNvSpPr>
            <a:spLocks noGrp="1"/>
          </p:cNvSpPr>
          <p:nvPr>
            <p:ph type="dt" sz="half" idx="10"/>
          </p:nvPr>
        </p:nvSpPr>
        <p:spPr/>
        <p:txBody>
          <a:bodyPr/>
          <a:p>
            <a:fld id="{E193D02A-0E7F-42FE-A8AD-B45D9D0C784F}" type="datetimeFigureOut">
              <a:rPr lang="ru-RU" smtClean="0"/>
              <a:t>22.04.2022</a:t>
            </a:fld>
            <a:endParaRPr lang="ru-RU"/>
          </a:p>
        </p:txBody>
      </p:sp>
      <p:sp>
        <p:nvSpPr>
          <p:cNvPr id="1048658" name="Footer Placeholder 7"/>
          <p:cNvSpPr>
            <a:spLocks noGrp="1"/>
          </p:cNvSpPr>
          <p:nvPr>
            <p:ph type="ftr" sz="quarter" idx="11"/>
          </p:nvPr>
        </p:nvSpPr>
        <p:spPr/>
        <p:txBody>
          <a:bodyPr/>
          <a:p>
            <a:endParaRPr lang="ru-RU"/>
          </a:p>
        </p:txBody>
      </p:sp>
      <p:sp>
        <p:nvSpPr>
          <p:cNvPr id="1048659" name="Slide Number Placeholder 8"/>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Только заголовок">
    <p:spTree>
      <p:nvGrpSpPr>
        <p:cNvPr id="36" name=""/>
        <p:cNvGrpSpPr/>
        <p:nvPr/>
      </p:nvGrpSpPr>
      <p:grpSpPr>
        <a:xfrm>
          <a:off x="0" y="0"/>
          <a:ext cx="0" cy="0"/>
          <a:chOff x="0" y="0"/>
          <a:chExt cx="0" cy="0"/>
        </a:xfrm>
      </p:grpSpPr>
      <p:sp>
        <p:nvSpPr>
          <p:cNvPr id="1048615" name="Title 1"/>
          <p:cNvSpPr>
            <a:spLocks noGrp="1"/>
          </p:cNvSpPr>
          <p:nvPr>
            <p:ph type="title"/>
          </p:nvPr>
        </p:nvSpPr>
        <p:spPr/>
        <p:txBody>
          <a:bodyPr/>
          <a:p>
            <a:r>
              <a:rPr lang="ru-RU"/>
              <a:t>Образец заголовка</a:t>
            </a:r>
            <a:endParaRPr dirty="0" lang="en-US"/>
          </a:p>
        </p:txBody>
      </p:sp>
      <p:sp>
        <p:nvSpPr>
          <p:cNvPr id="1048616" name="Date Placeholder 2"/>
          <p:cNvSpPr>
            <a:spLocks noGrp="1"/>
          </p:cNvSpPr>
          <p:nvPr>
            <p:ph type="dt" sz="half" idx="10"/>
          </p:nvPr>
        </p:nvSpPr>
        <p:spPr/>
        <p:txBody>
          <a:bodyPr/>
          <a:p>
            <a:fld id="{E193D02A-0E7F-42FE-A8AD-B45D9D0C784F}" type="datetimeFigureOut">
              <a:rPr lang="ru-RU" smtClean="0"/>
              <a:t>22.04.2022</a:t>
            </a:fld>
            <a:endParaRPr lang="ru-RU"/>
          </a:p>
        </p:txBody>
      </p:sp>
      <p:sp>
        <p:nvSpPr>
          <p:cNvPr id="1048617" name="Footer Placeholder 3"/>
          <p:cNvSpPr>
            <a:spLocks noGrp="1"/>
          </p:cNvSpPr>
          <p:nvPr>
            <p:ph type="ftr" sz="quarter" idx="11"/>
          </p:nvPr>
        </p:nvSpPr>
        <p:spPr/>
        <p:txBody>
          <a:bodyPr/>
          <a:p>
            <a:endParaRPr lang="ru-RU"/>
          </a:p>
        </p:txBody>
      </p:sp>
      <p:sp>
        <p:nvSpPr>
          <p:cNvPr id="1048618" name="Slide Number Placeholder 4"/>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Пустой слайд">
    <p:spTree>
      <p:nvGrpSpPr>
        <p:cNvPr id="43" name=""/>
        <p:cNvGrpSpPr/>
        <p:nvPr/>
      </p:nvGrpSpPr>
      <p:grpSpPr>
        <a:xfrm>
          <a:off x="0" y="0"/>
          <a:ext cx="0" cy="0"/>
          <a:chOff x="0" y="0"/>
          <a:chExt cx="0" cy="0"/>
        </a:xfrm>
      </p:grpSpPr>
      <p:sp>
        <p:nvSpPr>
          <p:cNvPr id="1048660" name="Rectangle 4"/>
          <p:cNvSpPr/>
          <p:nvPr/>
        </p:nvSpPr>
        <p:spPr>
          <a:xfrm>
            <a:off x="3175" y="6400800"/>
            <a:ext cx="12188825" cy="457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1" name="Rectangle 5"/>
          <p:cNvSpPr/>
          <p:nvPr/>
        </p:nvSpPr>
        <p:spPr>
          <a:xfrm>
            <a:off x="15" y="6334316"/>
            <a:ext cx="12188825" cy="64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2" name="Date Placeholder 6"/>
          <p:cNvSpPr>
            <a:spLocks noGrp="1"/>
          </p:cNvSpPr>
          <p:nvPr>
            <p:ph type="dt" sz="half" idx="10"/>
          </p:nvPr>
        </p:nvSpPr>
        <p:spPr/>
        <p:txBody>
          <a:bodyPr/>
          <a:p>
            <a:fld id="{E193D02A-0E7F-42FE-A8AD-B45D9D0C784F}" type="datetimeFigureOut">
              <a:rPr lang="ru-RU" smtClean="0"/>
              <a:t>22.04.2022</a:t>
            </a:fld>
            <a:endParaRPr lang="ru-RU"/>
          </a:p>
        </p:txBody>
      </p:sp>
      <p:sp>
        <p:nvSpPr>
          <p:cNvPr id="1048663"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1048664" name="Slide Number Placeholder 8"/>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Объект с подписью">
    <p:spTree>
      <p:nvGrpSpPr>
        <p:cNvPr id="44" name=""/>
        <p:cNvGrpSpPr/>
        <p:nvPr/>
      </p:nvGrpSpPr>
      <p:grpSpPr>
        <a:xfrm>
          <a:off x="0" y="0"/>
          <a:ext cx="0" cy="0"/>
          <a:chOff x="0" y="0"/>
          <a:chExt cx="0" cy="0"/>
        </a:xfrm>
      </p:grpSpPr>
      <p:sp>
        <p:nvSpPr>
          <p:cNvPr id="1048665" name="Rectangle 7"/>
          <p:cNvSpPr/>
          <p:nvPr/>
        </p:nvSpPr>
        <p:spPr>
          <a:xfrm>
            <a:off x="16" y="0"/>
            <a:ext cx="4050791" cy="6858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6" name="Rectangle 8"/>
          <p:cNvSpPr/>
          <p:nvPr/>
        </p:nvSpPr>
        <p:spPr>
          <a:xfrm>
            <a:off x="4040071" y="0"/>
            <a:ext cx="64008" cy="685800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7" name="Title 1"/>
          <p:cNvSpPr>
            <a:spLocks noGrp="1"/>
          </p:cNvSpPr>
          <p:nvPr>
            <p:ph type="title"/>
          </p:nvPr>
        </p:nvSpPr>
        <p:spPr>
          <a:xfrm>
            <a:off x="457200" y="594359"/>
            <a:ext cx="3200400" cy="2286000"/>
          </a:xfrm>
        </p:spPr>
        <p:txBody>
          <a:bodyPr anchor="b">
            <a:normAutofit/>
          </a:bodyPr>
          <a:lstStyle>
            <a:lvl1pPr>
              <a:defRPr b="0" sz="3600">
                <a:solidFill>
                  <a:srgbClr val="FFFFFF"/>
                </a:solidFill>
              </a:defRPr>
            </a:lvl1pPr>
          </a:lstStyle>
          <a:p>
            <a:r>
              <a:rPr lang="ru-RU"/>
              <a:t>Образец заголовка</a:t>
            </a:r>
            <a:endParaRPr dirty="0" lang="en-US"/>
          </a:p>
        </p:txBody>
      </p:sp>
      <p:sp>
        <p:nvSpPr>
          <p:cNvPr id="1048668" name="Content Placeholder 2"/>
          <p:cNvSpPr>
            <a:spLocks noGrp="1"/>
          </p:cNvSpPr>
          <p:nvPr>
            <p:ph idx="1"/>
          </p:nvPr>
        </p:nvSpPr>
        <p:spPr>
          <a:xfrm>
            <a:off x="4800600" y="731520"/>
            <a:ext cx="6492240" cy="5257800"/>
          </a:xfrm>
        </p:spPr>
        <p:txBody>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669" name="Text Placeholder 3"/>
          <p:cNvSpPr>
            <a:spLocks noGrp="1"/>
          </p:cNvSpPr>
          <p:nvPr>
            <p:ph type="body" sz="half" idx="2"/>
          </p:nvPr>
        </p:nvSpPr>
        <p:spPr>
          <a:xfrm>
            <a:off x="457200" y="2926080"/>
            <a:ext cx="3200400" cy="3379124"/>
          </a:xfrm>
        </p:spPr>
        <p:txBody>
          <a:bodyPr lIns="91440" rIns="91440">
            <a:normAutofit/>
          </a:bodyPr>
          <a:lstStyle>
            <a:lvl1pPr indent="0" marL="0">
              <a:buNone/>
              <a:defRPr sz="15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a:t>Образец текста</a:t>
            </a:r>
          </a:p>
        </p:txBody>
      </p:sp>
      <p:sp>
        <p:nvSpPr>
          <p:cNvPr id="1048670" name="Date Placeholder 4"/>
          <p:cNvSpPr>
            <a:spLocks noGrp="1"/>
          </p:cNvSpPr>
          <p:nvPr>
            <p:ph type="dt" sz="half" idx="10"/>
          </p:nvPr>
        </p:nvSpPr>
        <p:spPr>
          <a:xfrm>
            <a:off x="465512" y="6459785"/>
            <a:ext cx="2618510" cy="365125"/>
          </a:xfrm>
        </p:spPr>
        <p:txBody>
          <a:bodyPr/>
          <a:lstStyle>
            <a:lvl1pPr algn="l"/>
          </a:lstStyle>
          <a:p>
            <a:fld id="{E193D02A-0E7F-42FE-A8AD-B45D9D0C784F}" type="datetimeFigureOut">
              <a:rPr lang="ru-RU" smtClean="0"/>
              <a:t>22.04.2022</a:t>
            </a:fld>
            <a:endParaRPr lang="ru-RU"/>
          </a:p>
        </p:txBody>
      </p:sp>
      <p:sp>
        <p:nvSpPr>
          <p:cNvPr id="1048671"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1048672" name="Slide Number Placeholder 6"/>
          <p:cNvSpPr>
            <a:spLocks noGrp="1"/>
          </p:cNvSpPr>
          <p:nvPr>
            <p:ph type="sldNum" sz="quarter" idx="12"/>
          </p:nvPr>
        </p:nvSpPr>
        <p:spPr/>
        <p:txBody>
          <a:bodyPr/>
          <a:lstStyle>
            <a:lvl1pPr>
              <a:defRPr>
                <a:solidFill>
                  <a:schemeClr val="tx2"/>
                </a:solidFill>
              </a:defRPr>
            </a:lvl1pPr>
          </a:lstStyle>
          <a:p>
            <a:fld id="{4BA30DEB-1D3F-414A-8CA8-6E584465EFA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Рисунок с подписью">
    <p:spTree>
      <p:nvGrpSpPr>
        <p:cNvPr id="38" name=""/>
        <p:cNvGrpSpPr/>
        <p:nvPr/>
      </p:nvGrpSpPr>
      <p:grpSpPr>
        <a:xfrm>
          <a:off x="0" y="0"/>
          <a:ext cx="0" cy="0"/>
          <a:chOff x="0" y="0"/>
          <a:chExt cx="0" cy="0"/>
        </a:xfrm>
      </p:grpSpPr>
      <p:sp>
        <p:nvSpPr>
          <p:cNvPr id="1048626" name="Rectangle 7"/>
          <p:cNvSpPr/>
          <p:nvPr/>
        </p:nvSpPr>
        <p:spPr>
          <a:xfrm>
            <a:off x="0" y="4953000"/>
            <a:ext cx="12188825" cy="1905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7" name="Rectangle 8"/>
          <p:cNvSpPr/>
          <p:nvPr/>
        </p:nvSpPr>
        <p:spPr>
          <a:xfrm>
            <a:off x="15" y="4915076"/>
            <a:ext cx="12188825" cy="64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28" name="Title 1"/>
          <p:cNvSpPr>
            <a:spLocks noGrp="1"/>
          </p:cNvSpPr>
          <p:nvPr>
            <p:ph type="title"/>
          </p:nvPr>
        </p:nvSpPr>
        <p:spPr>
          <a:xfrm>
            <a:off x="1097280" y="5074920"/>
            <a:ext cx="10113645" cy="822960"/>
          </a:xfrm>
        </p:spPr>
        <p:txBody>
          <a:bodyPr anchor="b" bIns="0" tIns="0">
            <a:noAutofit/>
          </a:bodyPr>
          <a:lstStyle>
            <a:lvl1pPr>
              <a:defRPr b="0" sz="3600">
                <a:solidFill>
                  <a:srgbClr val="FFFFFF"/>
                </a:solidFill>
              </a:defRPr>
            </a:lvl1pPr>
          </a:lstStyle>
          <a:p>
            <a:r>
              <a:rPr lang="ru-RU"/>
              <a:t>Образец заголовка</a:t>
            </a:r>
            <a:endParaRPr dirty="0" lang="en-US"/>
          </a:p>
        </p:txBody>
      </p:sp>
      <p:sp>
        <p:nvSpPr>
          <p:cNvPr id="1048629" name="Picture Placeholder 2"/>
          <p:cNvSpPr>
            <a:spLocks noChangeAspect="1" noGrp="1"/>
          </p:cNvSpPr>
          <p:nvPr>
            <p:ph type="pic" idx="1"/>
          </p:nvPr>
        </p:nvSpPr>
        <p:spPr>
          <a:xfrm>
            <a:off x="15" y="0"/>
            <a:ext cx="12191985" cy="4915076"/>
          </a:xfrm>
          <a:solidFill>
            <a:schemeClr val="bg2">
              <a:lumMod val="90000"/>
            </a:schemeClr>
          </a:solidFill>
        </p:spPr>
        <p:txBody>
          <a:bodyPr anchor="t" lIns="457200" tIns="457200"/>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ru-RU"/>
              <a:t>Вставка рисунка</a:t>
            </a:r>
            <a:endParaRPr dirty="0" lang="en-US"/>
          </a:p>
        </p:txBody>
      </p:sp>
      <p:sp>
        <p:nvSpPr>
          <p:cNvPr id="1048630" name="Text Placeholder 3"/>
          <p:cNvSpPr>
            <a:spLocks noGrp="1"/>
          </p:cNvSpPr>
          <p:nvPr>
            <p:ph type="body" sz="half" idx="2"/>
          </p:nvPr>
        </p:nvSpPr>
        <p:spPr>
          <a:xfrm>
            <a:off x="1097280" y="5907024"/>
            <a:ext cx="10113264" cy="594360"/>
          </a:xfrm>
        </p:spPr>
        <p:txBody>
          <a:bodyPr bIns="0" lIns="91440" rIns="91440" tIns="0">
            <a:normAutofit/>
          </a:bodyPr>
          <a:lstStyle>
            <a:lvl1pPr indent="0" marL="0">
              <a:spcBef>
                <a:spcPts val="0"/>
              </a:spcBef>
              <a:spcAft>
                <a:spcPts val="600"/>
              </a:spcAft>
              <a:buNone/>
              <a:defRPr sz="1500">
                <a:solidFill>
                  <a:srgbClr val="FFFFFF"/>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ru-RU"/>
              <a:t>Образец текста</a:t>
            </a:r>
          </a:p>
        </p:txBody>
      </p:sp>
      <p:sp>
        <p:nvSpPr>
          <p:cNvPr id="1048631" name="Date Placeholder 4"/>
          <p:cNvSpPr>
            <a:spLocks noGrp="1"/>
          </p:cNvSpPr>
          <p:nvPr>
            <p:ph type="dt" sz="half" idx="10"/>
          </p:nvPr>
        </p:nvSpPr>
        <p:spPr/>
        <p:txBody>
          <a:bodyPr/>
          <a:p>
            <a:fld id="{E193D02A-0E7F-42FE-A8AD-B45D9D0C784F}" type="datetimeFigureOut">
              <a:rPr lang="ru-RU" smtClean="0"/>
              <a:t>22.04.2022</a:t>
            </a:fld>
            <a:endParaRPr lang="ru-RU"/>
          </a:p>
        </p:txBody>
      </p:sp>
      <p:sp>
        <p:nvSpPr>
          <p:cNvPr id="1048632" name="Footer Placeholder 5"/>
          <p:cNvSpPr>
            <a:spLocks noGrp="1"/>
          </p:cNvSpPr>
          <p:nvPr>
            <p:ph type="ftr" sz="quarter" idx="11"/>
          </p:nvPr>
        </p:nvSpPr>
        <p:spPr/>
        <p:txBody>
          <a:bodyPr/>
          <a:p>
            <a:endParaRPr lang="ru-RU"/>
          </a:p>
        </p:txBody>
      </p:sp>
      <p:sp>
        <p:nvSpPr>
          <p:cNvPr id="1048633" name="Slide Number Placeholder 6"/>
          <p:cNvSpPr>
            <a:spLocks noGrp="1"/>
          </p:cNvSpPr>
          <p:nvPr>
            <p:ph type="sldNum" sz="quarter" idx="12"/>
          </p:nvPr>
        </p:nvSpPr>
        <p:spPr/>
        <p:txBody>
          <a:bodyPr/>
          <a:p>
            <a:fld id="{4BA30DEB-1D3F-414A-8CA8-6E584465EFA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Rectangle 6"/>
          <p:cNvSpPr/>
          <p:nvPr/>
        </p:nvSpPr>
        <p:spPr>
          <a:xfrm>
            <a:off x="3175" y="6400800"/>
            <a:ext cx="12188825" cy="457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Rectangle 8"/>
          <p:cNvSpPr/>
          <p:nvPr/>
        </p:nvSpPr>
        <p:spPr>
          <a:xfrm>
            <a:off x="15" y="6334316"/>
            <a:ext cx="12188825" cy="64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8" name="Title Placeholder 1"/>
          <p:cNvSpPr>
            <a:spLocks noGrp="1"/>
          </p:cNvSpPr>
          <p:nvPr>
            <p:ph type="title"/>
          </p:nvPr>
        </p:nvSpPr>
        <p:spPr>
          <a:xfrm>
            <a:off x="1097280" y="286603"/>
            <a:ext cx="10058400" cy="1450757"/>
          </a:xfrm>
          <a:prstGeom prst="rect"/>
        </p:spPr>
        <p:txBody>
          <a:bodyPr anchor="b" bIns="45720" lIns="91440" rIns="91440" rtlCol="0" tIns="45720" vert="horz">
            <a:normAutofit/>
          </a:bodyPr>
          <a:p>
            <a:r>
              <a:rPr lang="ru-RU"/>
              <a:t>Образец заголовка</a:t>
            </a:r>
            <a:endParaRPr dirty="0" lang="en-US"/>
          </a:p>
        </p:txBody>
      </p:sp>
      <p:sp>
        <p:nvSpPr>
          <p:cNvPr id="1048579" name="Text Placeholder 2"/>
          <p:cNvSpPr>
            <a:spLocks noGrp="1"/>
          </p:cNvSpPr>
          <p:nvPr>
            <p:ph type="body" idx="1"/>
          </p:nvPr>
        </p:nvSpPr>
        <p:spPr>
          <a:xfrm>
            <a:off x="1097280" y="1845734"/>
            <a:ext cx="10058400" cy="4023360"/>
          </a:xfrm>
          <a:prstGeom prst="rect"/>
        </p:spPr>
        <p:txBody>
          <a:bodyPr bIns="45720" lIns="0" rIns="0" rtlCol="0" tIns="45720" vert="horz">
            <a:normAutofit/>
          </a:bodyPr>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lang="en-US"/>
          </a:p>
        </p:txBody>
      </p:sp>
      <p:sp>
        <p:nvSpPr>
          <p:cNvPr id="1048580" name="Date Placeholder 3"/>
          <p:cNvSpPr>
            <a:spLocks noGrp="1"/>
          </p:cNvSpPr>
          <p:nvPr>
            <p:ph type="dt" sz="half" idx="2"/>
          </p:nvPr>
        </p:nvSpPr>
        <p:spPr>
          <a:xfrm>
            <a:off x="1097280" y="6459785"/>
            <a:ext cx="2472271" cy="365125"/>
          </a:xfrm>
          <a:prstGeom prst="rect"/>
        </p:spPr>
        <p:txBody>
          <a:bodyPr anchor="ctr" bIns="45720" lIns="91440" rIns="91440" rtlCol="0" tIns="45720" vert="horz"/>
          <a:lstStyle>
            <a:lvl1pPr algn="l">
              <a:defRPr sz="900">
                <a:solidFill>
                  <a:srgbClr val="FFFFFF"/>
                </a:solidFill>
              </a:defRPr>
            </a:lvl1pPr>
          </a:lstStyle>
          <a:p>
            <a:fld id="{E193D02A-0E7F-42FE-A8AD-B45D9D0C784F}" type="datetimeFigureOut">
              <a:rPr lang="ru-RU" smtClean="0"/>
              <a:t>22.04.2022</a:t>
            </a:fld>
            <a:endParaRPr lang="ru-RU"/>
          </a:p>
        </p:txBody>
      </p:sp>
      <p:sp>
        <p:nvSpPr>
          <p:cNvPr id="1048581" name="Footer Placeholder 4"/>
          <p:cNvSpPr>
            <a:spLocks noGrp="1"/>
          </p:cNvSpPr>
          <p:nvPr>
            <p:ph type="ftr" sz="quarter" idx="3"/>
          </p:nvPr>
        </p:nvSpPr>
        <p:spPr>
          <a:xfrm>
            <a:off x="3686185" y="6459785"/>
            <a:ext cx="4822804" cy="365125"/>
          </a:xfrm>
          <a:prstGeom prst="rect"/>
        </p:spPr>
        <p:txBody>
          <a:bodyPr anchor="ctr" bIns="45720" lIns="91440" rIns="91440" rtlCol="0" tIns="45720" vert="horz"/>
          <a:lstStyle>
            <a:lvl1pPr algn="ctr">
              <a:defRPr baseline="0" cap="all" sz="900">
                <a:solidFill>
                  <a:srgbClr val="FFFFFF"/>
                </a:solidFill>
              </a:defRPr>
            </a:lvl1pPr>
          </a:lstStyle>
          <a:p>
            <a:endParaRPr lang="ru-RU"/>
          </a:p>
        </p:txBody>
      </p:sp>
      <p:sp>
        <p:nvSpPr>
          <p:cNvPr id="1048582" name="Slide Number Placeholder 5"/>
          <p:cNvSpPr>
            <a:spLocks noGrp="1"/>
          </p:cNvSpPr>
          <p:nvPr>
            <p:ph type="sldNum" sz="quarter" idx="4"/>
          </p:nvPr>
        </p:nvSpPr>
        <p:spPr>
          <a:xfrm>
            <a:off x="9900458" y="6459785"/>
            <a:ext cx="1312025" cy="365125"/>
          </a:xfrm>
          <a:prstGeom prst="rect"/>
        </p:spPr>
        <p:txBody>
          <a:bodyPr anchor="ctr" bIns="45720" lIns="91440" rIns="91440" rtlCol="0" tIns="45720" vert="horz"/>
          <a:lstStyle>
            <a:lvl1pPr algn="r">
              <a:defRPr sz="1050">
                <a:solidFill>
                  <a:srgbClr val="FFFFFF"/>
                </a:solidFill>
              </a:defRPr>
            </a:lvl1pPr>
          </a:lstStyle>
          <a:p>
            <a:fld id="{4BA30DEB-1D3F-414A-8CA8-6E584465EFAF}" type="slidenum">
              <a:rPr lang="ru-RU" smtClean="0"/>
              <a:t>‹#›</a:t>
            </a:fld>
            <a:endParaRPr lang="ru-RU"/>
          </a:p>
        </p:txBody>
      </p:sp>
      <p:cxnSp>
        <p:nvCxnSpPr>
          <p:cNvPr id="3145728" name="Straight Connector 9"/>
          <p:cNvCxnSpPr>
            <a:cxnSpLocks/>
          </p:cNvCxnSpPr>
          <p:nvPr/>
        </p:nvCxnSpPr>
        <p:spPr>
          <a:xfrm>
            <a:off x="1193532" y="1737845"/>
            <a:ext cx="9966960" cy="0"/>
          </a:xfrm>
          <a:prstGeom prst="line"/>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85000"/>
        </a:lnSpc>
        <a:spcBef>
          <a:spcPct val="0"/>
        </a:spcBef>
        <a:buNone/>
        <a:defRPr baseline="0" sz="4800" kern="1200" spc="-50">
          <a:solidFill>
            <a:schemeClr val="tx1">
              <a:lumMod val="75000"/>
              <a:lumOff val="25000"/>
            </a:schemeClr>
          </a:solidFill>
          <a:latin typeface="+mj-lt"/>
          <a:ea typeface="+mj-ea"/>
          <a:cs typeface="+mj-cs"/>
        </a:defRPr>
      </a:lvl1pPr>
    </p:titleStyle>
    <p:bodyStyle>
      <a:lvl1pPr algn="l" defTabSz="914400" eaLnBrk="1" hangingPunct="1" indent="-91440" latinLnBrk="0" marL="91440" rtl="0">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algn="l" defTabSz="914400" eaLnBrk="1" hangingPunct="1" indent="-182880" latinLnBrk="0" marL="384048" rtl="0">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algn="l" defTabSz="914400" eaLnBrk="1" hangingPunct="1" indent="-182880" latinLnBrk="0" marL="566928"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algn="l" defTabSz="914400" eaLnBrk="1" hangingPunct="1" indent="-182880" latinLnBrk="0" marL="749808"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algn="l" defTabSz="914400" eaLnBrk="1" hangingPunct="1" indent="-182880" latinLnBrk="0" marL="932688"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algn="l" defTabSz="914400" eaLnBrk="1" hangingPunct="1" indent="-228600" latinLnBrk="0" marL="11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algn="l" defTabSz="914400" eaLnBrk="1" hangingPunct="1" indent="-228600" latinLnBrk="0" marL="13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algn="l" defTabSz="914400" eaLnBrk="1" hangingPunct="1" indent="-228600" latinLnBrk="0" marL="15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algn="l" defTabSz="914400" eaLnBrk="1" hangingPunct="1" indent="-228600" latinLnBrk="0" marL="1700000" rtl="0">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5" name=""/>
          <p:cNvSpPr>
            <a:spLocks noGrp="1"/>
          </p:cNvSpPr>
          <p:nvPr>
            <p:ph type="ctrTitle"/>
          </p:nvPr>
        </p:nvSpPr>
        <p:spPr/>
        <p:txBody>
          <a:bodyPr>
            <a:noAutofit/>
          </a:bodyPr>
          <a:p>
            <a:r>
              <a:rPr b="1" sz="6000" lang="en-US"/>
              <a:t>Tarixiy Muhammadiy kitobidan Paygʻambarimizni jangli yurishlari </a:t>
            </a:r>
            <a:endParaRPr b="1" lang="en-GB"/>
          </a:p>
        </p:txBody>
      </p:sp>
      <p:sp>
        <p:nvSpPr>
          <p:cNvPr id="1048606" name=""/>
          <p:cNvSpPr>
            <a:spLocks noGrp="1"/>
          </p:cNvSpPr>
          <p:nvPr>
            <p:ph type="subTitle" idx="1"/>
          </p:nvPr>
        </p:nvSpPr>
        <p:spPr/>
        <p:txBody>
          <a:bodyPr/>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92" name=""/>
          <p:cNvSpPr>
            <a:spLocks noGrp="1"/>
          </p:cNvSpPr>
          <p:nvPr>
            <p:ph type="title"/>
          </p:nvPr>
        </p:nvSpPr>
        <p:spPr>
          <a:xfrm>
            <a:off x="755891" y="-3032669"/>
            <a:ext cx="10058400" cy="1450757"/>
          </a:xfrm>
        </p:spPr>
        <p:txBody>
          <a:bodyPr/>
          <a:p>
            <a:endParaRPr lang="en-GB"/>
          </a:p>
        </p:txBody>
      </p:sp>
      <p:sp>
        <p:nvSpPr>
          <p:cNvPr id="1048593" name=""/>
          <p:cNvSpPr>
            <a:spLocks noGrp="1"/>
          </p:cNvSpPr>
          <p:nvPr>
            <p:ph idx="1"/>
          </p:nvPr>
        </p:nvSpPr>
        <p:spPr>
          <a:xfrm>
            <a:off x="1097280" y="1845734"/>
            <a:ext cx="10058400" cy="4509283"/>
          </a:xfrm>
        </p:spPr>
        <p:txBody>
          <a:bodyPr/>
          <a:p>
            <a:r>
              <a:rPr sz="2400" lang="en-US"/>
              <a:t>Jang boshlanganida musulmonlar kuchli iymon, sabr va jasorat bilan harakat qilishdi. Alloh taolo ularga farishtalarni yordamga yubordi. Qur’oni Karimda bu holat alohida tilga olingan: “Albatta, sizlar Badrda zaif holda edingiz, Alloh sizga nusrat berdi…” (Oli Imron surasi, 123-oyat).</a:t>
            </a:r>
            <a:endParaRPr sz="2800" lang="en-GB"/>
          </a:p>
          <a:p>
            <a:r>
              <a:rPr sz="2400" lang="en-US"/>
              <a:t>Natijada, musulmonlar katta g‘alabaga erishdilar. Quraysh safidan 70 kishi halok bo‘ldi, 70 nafari asirga olindi. Musulmonlardan esa 14 nafar sahoba shahid bo‘ldi. Ushbu g‘alaba Islom tarixida burilish nuqtasi bo‘lib, musulmonlarning ijtimoiy, siyosiy va harbiy nufuzi oshdi.</a:t>
            </a:r>
            <a:endParaRPr sz="2800" lang="en-GB"/>
          </a:p>
          <a:p>
            <a:r>
              <a:rPr sz="2400" lang="en-US"/>
              <a:t>Badr g‘azoti musulmonlar uchun sabr, iymon, birlik va Allohga bo‘lgan to‘liq tavakkul namunasi bo‘lib qoldi. Bu g‘alaba Islom dinining yuksalishida muhim rol o‘ynadi va Rasululloh (s.a.v.)ning payg‘ambarligini yana bir bor tasdiqladi.</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8" name=""/>
          <p:cNvSpPr>
            <a:spLocks noGrp="1"/>
          </p:cNvSpPr>
          <p:nvPr>
            <p:ph type="title"/>
          </p:nvPr>
        </p:nvSpPr>
        <p:spPr/>
        <p:txBody>
          <a:bodyPr/>
          <a:p>
            <a:r>
              <a:rPr lang="en-US"/>
              <a:t>Uhud g‘azoti — sinov va sabr sabog‘i</a:t>
            </a:r>
            <a:endParaRPr lang="en-GB"/>
          </a:p>
        </p:txBody>
      </p:sp>
      <p:sp>
        <p:nvSpPr>
          <p:cNvPr id="1048589" name=""/>
          <p:cNvSpPr>
            <a:spLocks noGrp="1"/>
          </p:cNvSpPr>
          <p:nvPr>
            <p:ph idx="1"/>
          </p:nvPr>
        </p:nvSpPr>
        <p:spPr/>
        <p:txBody>
          <a:bodyPr/>
          <a:p>
            <a:r>
              <a:rPr sz="3200" lang="en-US"/>
              <a:t>Islom tarixi sahifalarida muhim o‘rin tutgan Uhud g‘azoti, Payg‘ambarimiz Muhammad sallallohu alayhi vasallam hayotidagi eng og‘ir va saboqli janglardan biri bo‘lib, u musulmonlar uchun sabr, qat’iyat va itoatning hayotiy ahamiyatga ega ekani haqida buyuk saboq bo‘lib qolgan. Bu jang hijratning uchinchi yili, Ramazon oyidan keyin, Shawvol oyida, Madinaga yaqin bo‘lgan Uhud tog‘i etaklarida sodir bo‘lgan.</a:t>
            </a:r>
            <a:endParaRPr sz="3600" lang="en-GB"/>
          </a:p>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79" name=""/>
          <p:cNvSpPr>
            <a:spLocks noGrp="1"/>
          </p:cNvSpPr>
          <p:nvPr>
            <p:ph type="title"/>
          </p:nvPr>
        </p:nvSpPr>
        <p:spPr/>
        <p:txBody>
          <a:bodyPr/>
          <a:p>
            <a:endParaRPr lang="en-GB"/>
          </a:p>
        </p:txBody>
      </p:sp>
      <p:sp>
        <p:nvSpPr>
          <p:cNvPr id="1048680" name=""/>
          <p:cNvSpPr>
            <a:spLocks noGrp="1"/>
          </p:cNvSpPr>
          <p:nvPr>
            <p:ph idx="1"/>
          </p:nvPr>
        </p:nvSpPr>
        <p:spPr/>
        <p:txBody>
          <a:bodyPr/>
          <a:p>
            <a:r>
              <a:rPr sz="2800" lang="en-US"/>
              <a:t>Badr g‘azotidagi g‘alabadan so‘ng musulmonlar ruhiy yuksalishda bo‘lishsa-da, Quraysh mushriklari bu mag‘lubiyatni unutmay, qasos olish niyatida katta kuch bilan Madinaga qarab harakat qildilar. Ularning safida uch mingga yaqin jangchi bor edi. Rasululloh sallallohu alayhi vasallam sahobalar bilan maslahatlashib, jangni Madina tashqarisida, Uhud tog‘i etagida kutib olishga qaror qildilar. Musulmonlar soni esa bor-yo‘g‘i yetti yuz kishi edi, ularning qirq nafari zirhli, faqat ikki nafarida ot bor edi. Ko‘pchilik yosh sahobalar, ayniqsa, Badr jangida qatnashmaganlar, bu safar jangda qatnashishni istadilar.</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83" name=""/>
          <p:cNvSpPr>
            <a:spLocks noGrp="1"/>
          </p:cNvSpPr>
          <p:nvPr>
            <p:ph type="title"/>
          </p:nvPr>
        </p:nvSpPr>
        <p:spPr/>
        <p:txBody>
          <a:bodyPr/>
          <a:p>
            <a:endParaRPr lang="en-GB"/>
          </a:p>
        </p:txBody>
      </p:sp>
      <p:sp>
        <p:nvSpPr>
          <p:cNvPr id="1048684" name=""/>
          <p:cNvSpPr>
            <a:spLocks noGrp="1"/>
          </p:cNvSpPr>
          <p:nvPr>
            <p:ph idx="1"/>
          </p:nvPr>
        </p:nvSpPr>
        <p:spPr/>
        <p:txBody>
          <a:bodyPr/>
          <a:p>
            <a:endParaRPr lang="en-GB"/>
          </a:p>
        </p:txBody>
      </p:sp>
      <p:pic>
        <p:nvPicPr>
          <p:cNvPr id="2097157" name=""/>
          <p:cNvPicPr>
            <a:picLocks/>
          </p:cNvPicPr>
          <p:nvPr/>
        </p:nvPicPr>
        <p:blipFill>
          <a:blip xmlns:r="http://schemas.openxmlformats.org/officeDocument/2006/relationships" r:embed="rId1"/>
          <a:stretch>
            <a:fillRect/>
          </a:stretch>
        </p:blipFill>
        <p:spPr>
          <a:xfrm rot="0">
            <a:off x="6146" y="0"/>
            <a:ext cx="12179707" cy="6858000"/>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87" name=""/>
          <p:cNvSpPr>
            <a:spLocks noGrp="1"/>
          </p:cNvSpPr>
          <p:nvPr>
            <p:ph type="title"/>
          </p:nvPr>
        </p:nvSpPr>
        <p:spPr/>
        <p:txBody>
          <a:bodyPr/>
          <a:p>
            <a:endParaRPr lang="en-GB"/>
          </a:p>
        </p:txBody>
      </p:sp>
      <p:sp>
        <p:nvSpPr>
          <p:cNvPr id="1048688" name=""/>
          <p:cNvSpPr>
            <a:spLocks noGrp="1"/>
          </p:cNvSpPr>
          <p:nvPr>
            <p:ph idx="1"/>
          </p:nvPr>
        </p:nvSpPr>
        <p:spPr>
          <a:xfrm>
            <a:off x="1097280" y="1845734"/>
            <a:ext cx="10058400" cy="3636928"/>
          </a:xfrm>
        </p:spPr>
        <p:txBody>
          <a:bodyPr/>
          <a:p>
            <a:r>
              <a:rPr sz="2400" lang="en-US"/>
              <a:t>Jang boshlanishidan oldin Rasululloh (s.a.v.) bir guruh o‘qchilarni tog‘ etagidagi darajaga joylashtirib: “Biz g‘alaba qilsak ham, yengilsak ham joylaringizni tark etmanglar”, — deb qattiq tayin qildilar. Jang boshida musulmonlar dushmanga kuchli zarba berib, ularni chekinishga majbur etdilar. Ammo jang maydonida g‘alabaga erishilgan deb o‘ylagan o‘qchilar buyruqqa bo‘ysunmay, o‘z joylarini tark etib, ganimaga intildilar. Bu holatni kuzatgan Quraysh qo‘mondoni Xolid ibn Valid, orqadan hujum qilib, musulmonlar safini buzdi. Natijada, musulmonlar orasida chalkashlik boshlandi, ko‘plab sahobalar shahid bo‘ldi. Payg‘ambarimiz sallallohu alayhi vasallam ham yaralandi, tishlari sindi, peshanalari yorildi.</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81" name=""/>
          <p:cNvSpPr>
            <a:spLocks noGrp="1"/>
          </p:cNvSpPr>
          <p:nvPr>
            <p:ph type="title"/>
          </p:nvPr>
        </p:nvSpPr>
        <p:spPr/>
        <p:txBody>
          <a:bodyPr/>
          <a:p>
            <a:endParaRPr lang="en-GB"/>
          </a:p>
        </p:txBody>
      </p:sp>
      <p:sp>
        <p:nvSpPr>
          <p:cNvPr id="1048682" name=""/>
          <p:cNvSpPr>
            <a:spLocks noGrp="1"/>
          </p:cNvSpPr>
          <p:nvPr>
            <p:ph idx="1"/>
          </p:nvPr>
        </p:nvSpPr>
        <p:spPr/>
        <p:txBody>
          <a:bodyPr/>
          <a:p>
            <a:endParaRPr lang="en-GB"/>
          </a:p>
        </p:txBody>
      </p:sp>
      <p:pic>
        <p:nvPicPr>
          <p:cNvPr id="2097156" name=""/>
          <p:cNvPicPr>
            <a:picLocks/>
          </p:cNvPicPr>
          <p:nvPr/>
        </p:nvPicPr>
        <p:blipFill>
          <a:blip xmlns:r="http://schemas.openxmlformats.org/officeDocument/2006/relationships" r:embed="rId1"/>
          <a:stretch>
            <a:fillRect/>
          </a:stretch>
        </p:blipFill>
        <p:spPr>
          <a:xfrm rot="0">
            <a:off x="-252411" y="552394"/>
            <a:ext cx="12444411" cy="4860669"/>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89" name=""/>
          <p:cNvSpPr>
            <a:spLocks noGrp="1"/>
          </p:cNvSpPr>
          <p:nvPr>
            <p:ph type="title"/>
          </p:nvPr>
        </p:nvSpPr>
        <p:spPr/>
        <p:txBody>
          <a:bodyPr/>
          <a:p>
            <a:endParaRPr lang="en-GB"/>
          </a:p>
        </p:txBody>
      </p:sp>
      <p:sp>
        <p:nvSpPr>
          <p:cNvPr id="1048690" name=""/>
          <p:cNvSpPr>
            <a:spLocks noGrp="1"/>
          </p:cNvSpPr>
          <p:nvPr>
            <p:ph idx="1"/>
          </p:nvPr>
        </p:nvSpPr>
        <p:spPr>
          <a:xfrm>
            <a:off x="1097280" y="2064497"/>
            <a:ext cx="10058400" cy="4023360"/>
          </a:xfrm>
        </p:spPr>
        <p:txBody>
          <a:bodyPr/>
          <a:p>
            <a:r>
              <a:rPr sz="2400" lang="en-US"/>
              <a:t>Bu jangda buyuk sahoba Hamza ibn Abdulmuttalib shahid bo‘ldi. Rasululloh (s.a.v.) bu fojiani juda og‘ir qabul qildilar, lekin sabr va iymon bilan ummatini birdamlikka chorladilar. Qur’oni karimda bu voqea haqida “Oli Imron” surasining ko‘plab oyatlarida eslatiladi va musulmonlarga sabr, itoat, birlik va Allohga tavakkul qilish kabi muhim hayotiy saboqlar o‘rgatiladi.</a:t>
            </a:r>
            <a:endParaRPr sz="2800" lang="en-GB"/>
          </a:p>
          <a:p>
            <a:r>
              <a:rPr sz="2400" lang="en-US"/>
              <a:t>Uhud g‘azoti musulmonlar uchun og‘riqli, ammo o‘ta saboqli sinov bo‘ldi. Bu g‘azot orqali Alloh musulmonlarni sinab ko‘rdi, chin imon egalari bilan zaif iymonli kishilar o‘rtasidagi farq ayon bo‘ldi. Rasululloh (s.a.v.) va sahobalar bu musibatdan saboq olib, keyingi g‘azotlarda yanada uyg‘oq, birlikda va iymon bilan harakat qilishni o‘rgandilar</a:t>
            </a:r>
            <a:endParaRPr lang="en-GB"/>
          </a:p>
        </p:txBody>
      </p:sp>
      <p:pic>
        <p:nvPicPr>
          <p:cNvPr id="2097159" name=""/>
          <p:cNvPicPr>
            <a:picLocks/>
          </p:cNvPicPr>
          <p:nvPr/>
        </p:nvPicPr>
        <p:blipFill>
          <a:blip xmlns:r="http://schemas.openxmlformats.org/officeDocument/2006/relationships" r:embed="rId1"/>
          <a:stretch>
            <a:fillRect/>
          </a:stretch>
        </p:blipFill>
        <p:spPr>
          <a:xfrm rot="0">
            <a:off x="3399684" y="0"/>
            <a:ext cx="5392631" cy="1950357"/>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85" name=""/>
          <p:cNvSpPr>
            <a:spLocks noGrp="1"/>
          </p:cNvSpPr>
          <p:nvPr>
            <p:ph type="title"/>
          </p:nvPr>
        </p:nvSpPr>
        <p:spPr/>
        <p:txBody>
          <a:bodyPr/>
          <a:p>
            <a:r>
              <a:rPr lang="en-US"/>
              <a:t>Xandaq (Ahzob) g‘azoti — himoya taktikasi</a:t>
            </a:r>
            <a:endParaRPr lang="en-GB"/>
          </a:p>
        </p:txBody>
      </p:sp>
      <p:sp>
        <p:nvSpPr>
          <p:cNvPr id="1048686" name=""/>
          <p:cNvSpPr>
            <a:spLocks noGrp="1"/>
          </p:cNvSpPr>
          <p:nvPr>
            <p:ph idx="1"/>
          </p:nvPr>
        </p:nvSpPr>
        <p:spPr>
          <a:xfrm>
            <a:off x="1097280" y="2335982"/>
            <a:ext cx="10058400" cy="2812157"/>
          </a:xfrm>
        </p:spPr>
        <p:txBody>
          <a:bodyPr/>
          <a:p>
            <a:r>
              <a:rPr b="0" sz="2800" lang="en-US"/>
              <a:t>Xandaq g‘azoti — Islom tarixida himoya taktikasi bilan amalga oshirilgan eng yirik janglardan biri bo‘lib, hijratning beshinchi yili, milodiy 627-yilda Madina atrofida bo‘lib o‘tgan. Bu jang “Ahzob” (ya’ni ittifoqchilar) g‘azoti deb ham yuritiladi. Sababi — bu safar musulmonlarga qarshi faqat Quraysh emas, balki boshqa ko‘plab arab va yahudiy qabilalari ham ittifoq tuzgan edilar.</a:t>
            </a:r>
            <a:endParaRPr b="0"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93" name=""/>
          <p:cNvSpPr>
            <a:spLocks noGrp="1"/>
          </p:cNvSpPr>
          <p:nvPr>
            <p:ph type="title"/>
          </p:nvPr>
        </p:nvSpPr>
        <p:spPr/>
        <p:txBody>
          <a:bodyPr/>
          <a:p>
            <a:r>
              <a:rPr lang="en-US"/>
              <a:t>Quraysh va ittifoqchilarning hujumi</a:t>
            </a:r>
            <a:endParaRPr lang="en-GB"/>
          </a:p>
        </p:txBody>
      </p:sp>
      <p:sp>
        <p:nvSpPr>
          <p:cNvPr id="1048694" name=""/>
          <p:cNvSpPr>
            <a:spLocks noGrp="1"/>
          </p:cNvSpPr>
          <p:nvPr>
            <p:ph idx="1"/>
          </p:nvPr>
        </p:nvSpPr>
        <p:spPr/>
        <p:txBody>
          <a:bodyPr/>
          <a:p>
            <a:r>
              <a:rPr b="0" sz="3200" lang="en-US"/>
              <a:t>Islomning kuchayib borayotgani Quraysh rahbarlarini tashvishga soldi. Ayniqsa, Badr va Uhud g‘azotlaridan so‘ng musulmonlar nufuzining oshishi ularni qo‘rquvga soldi. Quraysh Mushriklari, G‘atafon, Sulaym va boshqa ko‘chmanchi qabilalar bilan birga 10 000 kishilik yirik ittifoq tuzdilar. Bu armiyaning yagona maqsadi — Madinani bosib olish, Islomni yo‘q qilish edi.</a:t>
            </a:r>
            <a:endParaRPr b="0"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701" name=""/>
          <p:cNvSpPr>
            <a:spLocks noGrp="1"/>
          </p:cNvSpPr>
          <p:nvPr>
            <p:ph type="title"/>
          </p:nvPr>
        </p:nvSpPr>
        <p:spPr/>
        <p:txBody>
          <a:bodyPr/>
          <a:p>
            <a:endParaRPr lang="en-GB"/>
          </a:p>
        </p:txBody>
      </p:sp>
      <p:sp>
        <p:nvSpPr>
          <p:cNvPr id="1048702" name=""/>
          <p:cNvSpPr>
            <a:spLocks noGrp="1"/>
          </p:cNvSpPr>
          <p:nvPr>
            <p:ph idx="1"/>
          </p:nvPr>
        </p:nvSpPr>
        <p:spPr/>
        <p:txBody>
          <a:bodyPr/>
          <a:p>
            <a:endParaRPr lang="en-GB"/>
          </a:p>
        </p:txBody>
      </p:sp>
      <p:pic>
        <p:nvPicPr>
          <p:cNvPr id="2097163" name=""/>
          <p:cNvPicPr>
            <a:picLocks/>
          </p:cNvPicPr>
          <p:nvPr/>
        </p:nvPicPr>
        <p:blipFill>
          <a:blip xmlns:r="http://schemas.openxmlformats.org/officeDocument/2006/relationships" r:embed="rId1"/>
          <a:stretch>
            <a:fillRect/>
          </a:stretch>
        </p:blipFill>
        <p:spPr>
          <a:xfrm rot="0">
            <a:off x="2201762" y="0"/>
            <a:ext cx="7778392" cy="685800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7" name=""/>
          <p:cNvSpPr>
            <a:spLocks noGrp="1"/>
          </p:cNvSpPr>
          <p:nvPr>
            <p:ph type="title"/>
          </p:nvPr>
        </p:nvSpPr>
        <p:spPr/>
        <p:txBody>
          <a:bodyPr anchor="ctr"/>
          <a:p>
            <a:pPr algn="ctr"/>
            <a:r>
              <a:rPr b="1" lang="en-US"/>
              <a:t>R</a:t>
            </a:r>
            <a:r>
              <a:rPr b="1" lang="en-US"/>
              <a:t>e</a:t>
            </a:r>
            <a:r>
              <a:rPr b="1" lang="en-US"/>
              <a:t>j</a:t>
            </a:r>
            <a:r>
              <a:rPr b="1" lang="en-US"/>
              <a:t>a</a:t>
            </a:r>
            <a:r>
              <a:rPr b="1" lang="en-US"/>
              <a:t>:</a:t>
            </a:r>
            <a:endParaRPr b="1" lang="en-GB"/>
          </a:p>
        </p:txBody>
      </p:sp>
      <p:sp>
        <p:nvSpPr>
          <p:cNvPr id="1048608" name=""/>
          <p:cNvSpPr>
            <a:spLocks noGrp="1"/>
          </p:cNvSpPr>
          <p:nvPr>
            <p:ph idx="1"/>
          </p:nvPr>
        </p:nvSpPr>
        <p:spPr>
          <a:xfrm>
            <a:off x="1097280" y="1845734"/>
            <a:ext cx="10706604" cy="4023360"/>
          </a:xfrm>
        </p:spPr>
        <p:txBody>
          <a:bodyPr anchor="ctr"/>
          <a:p>
            <a:pPr indent="-457200" marL="457200">
              <a:buFont typeface="+mj-lt"/>
              <a:buAutoNum type="arabicPeriod" startAt="1"/>
            </a:pPr>
            <a:r>
              <a:rPr b="1" sz="2800" lang="en-US"/>
              <a:t>Islomda birinchi jang — Badr g‘azoti</a:t>
            </a:r>
            <a:endParaRPr b="1" sz="3200" lang="en-GB"/>
          </a:p>
          <a:p>
            <a:pPr indent="-457200" marL="457200">
              <a:buFont typeface="+mj-lt"/>
              <a:buAutoNum type="arabicPeriod" startAt="1"/>
            </a:pPr>
            <a:r>
              <a:rPr b="1" sz="2800" lang="en-US"/>
              <a:t>Uhud g‘azoti — sinov va sabr sabog‘i</a:t>
            </a:r>
            <a:endParaRPr b="1" sz="3200" lang="en-GB"/>
          </a:p>
          <a:p>
            <a:pPr indent="-457200" marL="457200">
              <a:buFont typeface="+mj-lt"/>
              <a:buAutoNum type="arabicPeriod" startAt="1"/>
            </a:pPr>
            <a:r>
              <a:rPr b="1" sz="2800" lang="en-US"/>
              <a:t>Xandaq (Ahzob) g‘azoti — himoya taktikasi</a:t>
            </a:r>
            <a:endParaRPr b="1" sz="3200" lang="en-GB"/>
          </a:p>
          <a:p>
            <a:pPr indent="-457200" marL="457200">
              <a:buFont typeface="+mj-lt"/>
              <a:buAutoNum type="arabicPeriod" startAt="1"/>
            </a:pPr>
            <a:r>
              <a:rPr b="1" sz="2800" lang="en-US"/>
              <a:t>Hudaybiya sulhi va uning siyosiy ahamiyati</a:t>
            </a:r>
            <a:endParaRPr b="1" sz="3200" lang="en-GB"/>
          </a:p>
          <a:p>
            <a:pPr indent="-457200" marL="457200">
              <a:buFont typeface="+mj-lt"/>
              <a:buAutoNum type="arabicPeriod" startAt="1"/>
            </a:pPr>
            <a:r>
              <a:rPr b="1" sz="2800" lang="en-US"/>
              <a:t>Xaybar g‘azoti — yahudiy qal’alarining zabt etilishi</a:t>
            </a:r>
            <a:endParaRPr b="1" sz="3200" lang="en-GB"/>
          </a:p>
          <a:p>
            <a:pPr indent="-457200" marL="457200">
              <a:buFont typeface="+mj-lt"/>
              <a:buAutoNum type="arabicPeriod" startAt="1"/>
            </a:pPr>
            <a:r>
              <a:rPr b="1" sz="2800" lang="en-US"/>
              <a:t>Makka fathi — bag‘rikenglik namoyishi</a:t>
            </a:r>
            <a:endParaRPr b="1" sz="3200" lang="en-GB"/>
          </a:p>
          <a:p>
            <a:pPr indent="-457200" marL="457200">
              <a:buFont typeface="+mj-lt"/>
              <a:buAutoNum type="arabicPeriod" startAt="1"/>
            </a:pPr>
            <a:r>
              <a:rPr b="1" sz="2800" lang="en-US"/>
              <a:t>Tavuk va Hunayn janglari — oxirgi yurishlar</a:t>
            </a:r>
            <a:endParaRPr b="1"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95" name=""/>
          <p:cNvSpPr>
            <a:spLocks noGrp="1"/>
          </p:cNvSpPr>
          <p:nvPr>
            <p:ph type="title"/>
          </p:nvPr>
        </p:nvSpPr>
        <p:spPr/>
        <p:txBody>
          <a:bodyPr/>
          <a:p>
            <a:endParaRPr lang="en-GB"/>
          </a:p>
        </p:txBody>
      </p:sp>
      <p:sp>
        <p:nvSpPr>
          <p:cNvPr id="1048696" name=""/>
          <p:cNvSpPr>
            <a:spLocks noGrp="1"/>
          </p:cNvSpPr>
          <p:nvPr>
            <p:ph idx="1"/>
          </p:nvPr>
        </p:nvSpPr>
        <p:spPr>
          <a:xfrm>
            <a:off x="1066800" y="2106719"/>
            <a:ext cx="10058400" cy="4023360"/>
          </a:xfrm>
        </p:spPr>
        <p:txBody>
          <a:bodyPr/>
          <a:p>
            <a:r>
              <a:rPr sz="3200" lang="en-US"/>
              <a:t>Bu xabar Madinaga yetib kelgach, Rasululloh (s.a.v.) sahobalari bilan maslahatlashdilar. Ulardan forsiy sahoba — Salmon al-Forsiy (r.a.) dushmanning oldini olish uchun shahar atrofida xandaq qazishni taklif qildi. Bu usul arablar orasida ilgari qo‘llanmagan, lekin forslar o‘z yurtini himoya qilishda undan foydalangan edilar.</a:t>
            </a:r>
            <a:endParaRPr sz="3600" lang="en-GB"/>
          </a:p>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91" name=""/>
          <p:cNvSpPr>
            <a:spLocks noGrp="1"/>
          </p:cNvSpPr>
          <p:nvPr>
            <p:ph type="title"/>
          </p:nvPr>
        </p:nvSpPr>
        <p:spPr/>
        <p:txBody>
          <a:bodyPr/>
          <a:p>
            <a:endParaRPr lang="en-GB"/>
          </a:p>
        </p:txBody>
      </p:sp>
      <p:sp>
        <p:nvSpPr>
          <p:cNvPr id="1048692" name=""/>
          <p:cNvSpPr>
            <a:spLocks noGrp="1"/>
          </p:cNvSpPr>
          <p:nvPr>
            <p:ph idx="1"/>
          </p:nvPr>
        </p:nvSpPr>
        <p:spPr/>
        <p:txBody>
          <a:bodyPr/>
          <a:p>
            <a:endParaRPr lang="en-GB"/>
          </a:p>
        </p:txBody>
      </p:sp>
      <p:pic>
        <p:nvPicPr>
          <p:cNvPr id="2097161" name=""/>
          <p:cNvPicPr>
            <a:picLocks/>
          </p:cNvPicPr>
          <p:nvPr/>
        </p:nvPicPr>
        <p:blipFill>
          <a:blip xmlns:r="http://schemas.openxmlformats.org/officeDocument/2006/relationships" r:embed="rId1"/>
          <a:stretch>
            <a:fillRect/>
          </a:stretch>
        </p:blipFill>
        <p:spPr>
          <a:xfrm rot="0">
            <a:off x="1071696" y="349085"/>
            <a:ext cx="10289162" cy="6159829"/>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97" name=""/>
          <p:cNvSpPr>
            <a:spLocks noGrp="1"/>
          </p:cNvSpPr>
          <p:nvPr>
            <p:ph type="title"/>
          </p:nvPr>
        </p:nvSpPr>
        <p:spPr/>
        <p:txBody>
          <a:bodyPr/>
          <a:p>
            <a:r>
              <a:rPr lang="en-US"/>
              <a:t>Xandaq qazish va mudofaa</a:t>
            </a:r>
            <a:endParaRPr lang="en-GB"/>
          </a:p>
        </p:txBody>
      </p:sp>
      <p:sp>
        <p:nvSpPr>
          <p:cNvPr id="1048698" name=""/>
          <p:cNvSpPr>
            <a:spLocks noGrp="1"/>
          </p:cNvSpPr>
          <p:nvPr>
            <p:ph idx="1"/>
          </p:nvPr>
        </p:nvSpPr>
        <p:spPr/>
        <p:txBody>
          <a:bodyPr>
            <a:noAutofit/>
          </a:bodyPr>
          <a:p>
            <a:r>
              <a:rPr sz="2400" lang="en-US"/>
              <a:t>Payg‘ambarimiz (s.a.v.) o‘zlari ham sahobalar bilan birga xandaq qazishda faol qatnashdilar. Sovuq, ochlik, qiyinchiliklarga qaramay, musulmonlar bu xandani qisqa vaqt ichida tayyorlashga muvaffaq bo‘lishdi. Xandaq Madinaning dushman bosqiniga ochiq tomoniga qazilgan bo‘lib, otliq lashkar osha joydan o‘ta olmasdi.</a:t>
            </a:r>
            <a:endParaRPr sz="2800" lang="en-GB"/>
          </a:p>
          <a:p>
            <a:r>
              <a:rPr sz="2400" lang="en-US"/>
              <a:t>Ittifoqchilar Madina atrofiga yetib kelganlarida, bu yangi mudofaa chorasidan hayratda qolishdi. Ular xandaqdan o‘ta olmay, Madinani qamal qilishga majbur bo‘ldilar. Qamal 20 kun davom etdi. Bu vaqt ichida musulmonlar juda katta sabr va matonat ko‘rsatdilar. Qattiq sovuq, oziq-ovqat tanqisligi, doimiy xavf ularni sinovdan o‘tkazdi. Payg‘ambarimiz (s.a.v.) va sahobalar har bir harakatda Allohga suyanib, iymonlarini mustahkam saqladilar.</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99" name=""/>
          <p:cNvSpPr>
            <a:spLocks noGrp="1"/>
          </p:cNvSpPr>
          <p:nvPr>
            <p:ph type="title"/>
          </p:nvPr>
        </p:nvSpPr>
        <p:spPr/>
        <p:txBody>
          <a:bodyPr/>
          <a:p>
            <a:endParaRPr lang="en-GB"/>
          </a:p>
        </p:txBody>
      </p:sp>
      <p:sp>
        <p:nvSpPr>
          <p:cNvPr id="1048700" name=""/>
          <p:cNvSpPr>
            <a:spLocks noGrp="1"/>
          </p:cNvSpPr>
          <p:nvPr>
            <p:ph idx="1"/>
          </p:nvPr>
        </p:nvSpPr>
        <p:spPr/>
        <p:txBody>
          <a:bodyPr/>
          <a:p>
            <a:endParaRPr lang="en-GB"/>
          </a:p>
        </p:txBody>
      </p:sp>
      <p:pic>
        <p:nvPicPr>
          <p:cNvPr id="2097162" name=""/>
          <p:cNvPicPr>
            <a:picLocks/>
          </p:cNvPicPr>
          <p:nvPr/>
        </p:nvPicPr>
        <p:blipFill>
          <a:blip xmlns:r="http://schemas.openxmlformats.org/officeDocument/2006/relationships" r:embed="rId1"/>
          <a:srcRect l="0" t="29527" r="0" b="0"/>
          <a:stretch>
            <a:fillRect/>
          </a:stretch>
        </p:blipFill>
        <p:spPr>
          <a:xfrm rot="0">
            <a:off x="330582" y="286602"/>
            <a:ext cx="11157159" cy="6040984"/>
          </a:xfrm>
          <a:prstGeom prst="rec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703" name=""/>
          <p:cNvSpPr>
            <a:spLocks noGrp="1"/>
          </p:cNvSpPr>
          <p:nvPr>
            <p:ph type="title"/>
          </p:nvPr>
        </p:nvSpPr>
        <p:spPr/>
        <p:txBody>
          <a:bodyPr/>
          <a:p>
            <a:r>
              <a:rPr lang="en-US"/>
              <a:t>Yahudiylar bilan bo‘lgan kelishmovchilik</a:t>
            </a:r>
            <a:endParaRPr lang="en-GB"/>
          </a:p>
        </p:txBody>
      </p:sp>
      <p:sp>
        <p:nvSpPr>
          <p:cNvPr id="1048704" name=""/>
          <p:cNvSpPr>
            <a:spLocks noGrp="1"/>
          </p:cNvSpPr>
          <p:nvPr>
            <p:ph idx="1"/>
          </p:nvPr>
        </p:nvSpPr>
        <p:spPr/>
        <p:txBody>
          <a:bodyPr/>
          <a:p>
            <a:r>
              <a:rPr sz="2400" lang="en-US"/>
              <a:t>Bu og‘ir pallada Madinadagi yahudiy qabilalaridan biri — Banu Qurayza musulmonlar bilan tuzilgan sulhni buzib, mushriklarga yordam berishga harakat qildi. Ularning xiyonati musulmonlarni orqadan xavf ostida qoldirdi. Rasululloh (s.a.v.) bu holatdan xabardor bo‘lib, Banu Qurayza ustidan alohida qo‘shin yuborish masalasini rejalashtirdilar, lekin asosiy e’tibor tashqi dushmanga qaratilgan edi.</a:t>
            </a:r>
            <a:endParaRPr sz="2800" lang="en-GB"/>
          </a:p>
          <a:p>
            <a:r>
              <a:rPr sz="2400" lang="en-US"/>
              <a:t>Alloh taolo musulmonlarga yordam berdi. Dushman safida nizo paydo bo‘ldi, qorli sovuq, qiyin sharoit ularni tinkasini quritdi. Nihoyat, Alloh kuchli shamol yuborib, dushman lagerlarini tartibsizlikka uchratdi. Quraysh va ittifoqchilari ortga chekinishga majbur bo‘ldilar.</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705" name=""/>
          <p:cNvSpPr>
            <a:spLocks noGrp="1"/>
          </p:cNvSpPr>
          <p:nvPr>
            <p:ph type="title"/>
          </p:nvPr>
        </p:nvSpPr>
        <p:spPr/>
        <p:txBody>
          <a:bodyPr/>
          <a:p>
            <a:endParaRPr lang="en-GB"/>
          </a:p>
        </p:txBody>
      </p:sp>
      <p:sp>
        <p:nvSpPr>
          <p:cNvPr id="1048706" name=""/>
          <p:cNvSpPr>
            <a:spLocks noGrp="1"/>
          </p:cNvSpPr>
          <p:nvPr>
            <p:ph idx="1"/>
          </p:nvPr>
        </p:nvSpPr>
        <p:spPr/>
        <p:txBody>
          <a:bodyPr/>
          <a:p>
            <a:r>
              <a:rPr sz="2400" lang="en-US"/>
              <a:t>Bu g‘azotda birorta ham to‘liq front jang bo‘lmagan bo‘lsa-da, musulmonlar sabr, jipslik va harbiy donolik bilan g‘alabaga erishdilar. Qur’oni Karimda bu voqea haqida shunday deyiladi:</a:t>
            </a:r>
            <a:endParaRPr sz="2800" lang="en-GB"/>
          </a:p>
          <a:p>
            <a:r>
              <a:rPr sz="2400" lang="en-US"/>
              <a:t>"Ey mo‘minlar! Allohning sizlarga qilgan ne’matini eslanglar, qandayki, sizlarga lashkarlar keldi va Biz ularning ustiga shamol va ko‘zga ko‘rinmas lashkarlar yubordik…” (Ahzob surasi, 9-oyat).</a:t>
            </a:r>
            <a:endParaRPr sz="2800" lang="en-GB"/>
          </a:p>
          <a:p>
            <a:r>
              <a:rPr sz="2400" lang="en-US"/>
              <a:t>Xandaq g‘azoti musulmonlar uchun dushmanga qarshi mudofaa vositalarini aql bilan tanlash, harbiy rejalashtirish va Allohga to‘liq tavakkul qilishning yorqin namunasi bo‘lib qoldi. Shu g‘alabadan so‘ng Quraysh va boshqa dushmanlar Madinaga to‘g‘ridan-to‘g‘ri hujum qilishga jur’at eta olmadilar.</a:t>
            </a:r>
            <a:endParaRPr sz="2800" lang="en-GB"/>
          </a:p>
          <a:p>
            <a:endParaRPr altLang="en-US" 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707" name=""/>
          <p:cNvSpPr>
            <a:spLocks noGrp="1"/>
          </p:cNvSpPr>
          <p:nvPr>
            <p:ph type="title"/>
          </p:nvPr>
        </p:nvSpPr>
        <p:spPr/>
        <p:txBody>
          <a:bodyPr/>
          <a:p>
            <a:r>
              <a:rPr lang="en-US"/>
              <a:t>Hudaybiya sulhi va uning siyosiy ahamiyati</a:t>
            </a:r>
            <a:endParaRPr lang="en-GB"/>
          </a:p>
        </p:txBody>
      </p:sp>
      <p:sp>
        <p:nvSpPr>
          <p:cNvPr id="1048708" name=""/>
          <p:cNvSpPr>
            <a:spLocks noGrp="1"/>
          </p:cNvSpPr>
          <p:nvPr>
            <p:ph idx="1"/>
          </p:nvPr>
        </p:nvSpPr>
        <p:spPr>
          <a:xfrm>
            <a:off x="1066799" y="2633014"/>
            <a:ext cx="10058400" cy="3155331"/>
          </a:xfrm>
        </p:spPr>
        <p:txBody>
          <a:bodyPr/>
          <a:p>
            <a:r>
              <a:rPr sz="2800" lang="en-US"/>
              <a:t>Hudaybiya sulhi — Islom tarixidagi eng muhim diplomatik voqealardan biri bo‘lib, hijratning 6-yilida (milodiy 628-yilda) Rasululloh Muhammad (s.a.v.) bilan Quraysh mushriklari o‘rtasida tuzilgan muvaqqat tinchlik kelishuvidir. Bu sulh Islomning siyosiy maqomini ko‘rsatgan va uning keng yoyilishiga zamin yaratgan strategik yutuq bo‘lib xizmat qilgan.</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709" name=""/>
          <p:cNvSpPr>
            <a:spLocks noGrp="1"/>
          </p:cNvSpPr>
          <p:nvPr>
            <p:ph type="title"/>
          </p:nvPr>
        </p:nvSpPr>
        <p:spPr/>
        <p:txBody>
          <a:bodyPr/>
          <a:p>
            <a:r>
              <a:rPr lang="en-US"/>
              <a:t>Sulhga olib kelgan sabablar</a:t>
            </a:r>
            <a:endParaRPr lang="en-GB"/>
          </a:p>
        </p:txBody>
      </p:sp>
      <p:sp>
        <p:nvSpPr>
          <p:cNvPr id="1048710" name=""/>
          <p:cNvSpPr>
            <a:spLocks noGrp="1"/>
          </p:cNvSpPr>
          <p:nvPr>
            <p:ph idx="1"/>
          </p:nvPr>
        </p:nvSpPr>
        <p:spPr/>
        <p:txBody>
          <a:bodyPr/>
          <a:p>
            <a:r>
              <a:rPr sz="2400" lang="en-US"/>
              <a:t>Payg‘ambarimiz (s.a.v.) hijrat qilganlaridan 6 yil o‘tgach, Madinadagi musulmonlar bilan birga Makkaga umra ziyoratiga borish niyatida safarga chiqdilar. Ularning niyati jang emas, balki faqat Ka'bani ziyorat qilish edi. Musulmonlar 1400 ga yaqin sahobalar bilan birga safar qilib, qurbonlik hayvonlarini ham olib chiqqan edilar. Ular har jihatdan tinchlikni ifoda etgan holda, qurollanmagan holatda yo‘lga chiqqan edilar.</a:t>
            </a:r>
            <a:endParaRPr sz="2000" lang="en-GB"/>
          </a:p>
          <a:p>
            <a:r>
              <a:rPr sz="2400" lang="en-US"/>
              <a:t>Biroq, Quraysh mushriklari ularning Makkaga kirishlariga ruxsat bermaslikka qaror qildilar. Buning natijasida ikki tomon o‘rtasida murosaga erishish uchun muzokaralar boshlandi. Payg‘ambarimiz (s.a.v.) musulmonlar bilan Quraysh o‘rtasida qon to‘kilishini istamas edilar va sabr bilan ish ko‘rdilar.</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711" name=""/>
          <p:cNvSpPr>
            <a:spLocks noGrp="1"/>
          </p:cNvSpPr>
          <p:nvPr>
            <p:ph type="title"/>
          </p:nvPr>
        </p:nvSpPr>
        <p:spPr/>
        <p:txBody>
          <a:bodyPr/>
          <a:p>
            <a:r>
              <a:rPr lang="en-US"/>
              <a:t>Quraysh bilan muzokara jarayoni</a:t>
            </a:r>
            <a:endParaRPr lang="en-GB"/>
          </a:p>
        </p:txBody>
      </p:sp>
      <p:sp>
        <p:nvSpPr>
          <p:cNvPr id="1048712" name=""/>
          <p:cNvSpPr>
            <a:spLocks noGrp="1"/>
          </p:cNvSpPr>
          <p:nvPr>
            <p:ph idx="1"/>
          </p:nvPr>
        </p:nvSpPr>
        <p:spPr/>
        <p:txBody>
          <a:bodyPr/>
          <a:p>
            <a:r>
              <a:rPr sz="2800" lang="en-US"/>
              <a:t>1. Bu yil musulmonlar Makkaga kirmay qaytib ketadilar, kelasi yildan boshlab Makkaga umra qilish uchun 3 kunga kirishga ruxsat etiladi.</a:t>
            </a:r>
            <a:endParaRPr sz="3200" lang="en-GB"/>
          </a:p>
          <a:p>
            <a:r>
              <a:rPr sz="2800" lang="en-US"/>
              <a:t>2. Musulmonlar va Quraysh o‘rtasida 10 yilga urush to‘xtatiladi.</a:t>
            </a:r>
            <a:endParaRPr sz="3200" lang="en-GB"/>
          </a:p>
          <a:p>
            <a:r>
              <a:rPr sz="2800" lang="en-US"/>
              <a:t>3. Quraysh tomonidan kim Muhammad (s.a.v.) tomoniga o‘tsa, qaytarib beriladi; ammo musulmonlar tomonidan Quraysh tomoniga o‘tsalar, ular qaytarilmaydi.</a:t>
            </a:r>
            <a:endParaRPr sz="3200" lang="en-GB"/>
          </a:p>
          <a:p>
            <a:r>
              <a:rPr sz="2800" lang="en-US"/>
              <a:t>4. Arab qabilalari har ikki tomon bilan ochiq ittifoq tuzish erkinligiga ega bo‘ladi.</a:t>
            </a: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713" name=""/>
          <p:cNvSpPr>
            <a:spLocks noGrp="1"/>
          </p:cNvSpPr>
          <p:nvPr>
            <p:ph type="title"/>
          </p:nvPr>
        </p:nvSpPr>
        <p:spPr/>
        <p:txBody>
          <a:bodyPr/>
          <a:p>
            <a:r>
              <a:rPr lang="en-US"/>
              <a:t>Sulhning uzoq muddatli foydalari</a:t>
            </a:r>
            <a:endParaRPr lang="en-GB"/>
          </a:p>
        </p:txBody>
      </p:sp>
      <p:sp>
        <p:nvSpPr>
          <p:cNvPr id="1048714" name=""/>
          <p:cNvSpPr>
            <a:spLocks noGrp="1"/>
          </p:cNvSpPr>
          <p:nvPr>
            <p:ph idx="1"/>
          </p:nvPr>
        </p:nvSpPr>
        <p:spPr/>
        <p:txBody>
          <a:bodyPr/>
          <a:p>
            <a:r>
              <a:rPr sz="3200" lang="en-US"/>
              <a:t>Hudaybiya sulhi zohiran musulmonlar foydasiga bo‘lmaganday ko‘rinsa-da, u aslida ulkan siyosiy g‘alaba edi. Avvalo, Quraysh bu sulh orqali Muhammad (s.a.v.)ni siyosiy yetakchi sifatida tan oldi va musulmonlarni rasmiy kuch sifatida qabul qildi. Shuningdek, 10 yillik tinchlik davri musulmonlarga da’vat va targ‘ibot ishlarini tinch muhitda olib borish imkonini berdi.</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sp>
        <p:nvSpPr>
          <p:cNvPr id="1048785" name=""/>
          <p:cNvSpPr>
            <a:spLocks noGrp="1"/>
          </p:cNvSpPr>
          <p:nvPr>
            <p:ph type="title"/>
          </p:nvPr>
        </p:nvSpPr>
        <p:spPr/>
        <p:txBody>
          <a:bodyPr/>
          <a:p>
            <a:endParaRPr lang="en-GB"/>
          </a:p>
        </p:txBody>
      </p:sp>
      <p:sp>
        <p:nvSpPr>
          <p:cNvPr id="1048786" name=""/>
          <p:cNvSpPr>
            <a:spLocks noGrp="1"/>
          </p:cNvSpPr>
          <p:nvPr>
            <p:ph idx="1"/>
          </p:nvPr>
        </p:nvSpPr>
        <p:spPr>
          <a:xfrm>
            <a:off x="1097280" y="2118254"/>
            <a:ext cx="10058400" cy="3427852"/>
          </a:xfrm>
        </p:spPr>
        <p:txBody>
          <a:bodyPr/>
          <a:p>
            <a:r>
              <a:rPr sz="2800" lang="en-US"/>
              <a:t>Islom dini insoniyat tarixida o‘ziga xos o‘rin tutgan, ma’naviyat, adolat va tinchlik g‘oyalariga asoslangan ilohiy din hisoblanadi. Bu dinning asoschisi, oxirgi payg‘ambar — Muhammad Mustafo (s.a.v.) Arabiston yarimorolida, zulmat va johillik hukm surayotgan bir davrda nubuvvatga tanlandi. U zot (s.a.v.) faqat diniy da’vat bilan emas, balki zarurat tug‘ilgan paytlarda mudofaaviy janglar orqali ham Islomni himoya qilganlar.</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715" name=""/>
          <p:cNvSpPr>
            <a:spLocks noGrp="1"/>
          </p:cNvSpPr>
          <p:nvPr>
            <p:ph type="title"/>
          </p:nvPr>
        </p:nvSpPr>
        <p:spPr/>
        <p:txBody>
          <a:bodyPr/>
          <a:p>
            <a:endParaRPr lang="en-GB"/>
          </a:p>
        </p:txBody>
      </p:sp>
      <p:sp>
        <p:nvSpPr>
          <p:cNvPr id="1048716" name=""/>
          <p:cNvSpPr>
            <a:spLocks noGrp="1"/>
          </p:cNvSpPr>
          <p:nvPr>
            <p:ph idx="1"/>
          </p:nvPr>
        </p:nvSpPr>
        <p:spPr/>
        <p:txBody>
          <a:bodyPr/>
          <a:p>
            <a:r>
              <a:rPr sz="2400" lang="en-US"/>
              <a:t>Sulh natijasida Islom tezlik bilan kengaya boshladi. Ko‘plab kabilalar musulmon bo‘lishga qaror qildilar. Shu davrda musulmonlar soni ikki baravar ko‘paydi. Ayniqsa, Hudaybiya sulhidan keyin yuborilgan elchilar orqali Islom boshqa davlatlarga ham tanitildi.</a:t>
            </a:r>
            <a:endParaRPr sz="2800" lang="en-GB"/>
          </a:p>
          <a:p>
            <a:r>
              <a:rPr sz="2400" lang="en-US"/>
              <a:t>Bundan tashqari, Qurayshning sulh bandlarini buzishi (Banu Xuzoa qabilasiga hujum qilish) Makkani fath qilishga yo‘l ochdi. Hudaybiya sulhi bu g‘alabani tayyorlagan poydevor bo‘ldi.</a:t>
            </a:r>
            <a:endParaRPr sz="2800" lang="en-GB"/>
          </a:p>
          <a:p>
            <a:r>
              <a:rPr sz="2400" lang="en-US"/>
              <a:t>Qur’oni Karimda bu voqea alohida sura — “Fath” surasida yoritilgan va u yerda bu sulh “ochiq g‘alaba” deb nomlangan:</a:t>
            </a:r>
            <a:endParaRPr sz="2800" lang="en-GB"/>
          </a:p>
          <a:p>
            <a:r>
              <a:rPr sz="2400" lang="en-US"/>
              <a:t>"Albatta, Biz senga ravshan zafarni ato etdik…” (Fath surasi, 1-oyat).</a:t>
            </a:r>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717" name=""/>
          <p:cNvSpPr>
            <a:spLocks noGrp="1"/>
          </p:cNvSpPr>
          <p:nvPr>
            <p:ph type="title"/>
          </p:nvPr>
        </p:nvSpPr>
        <p:spPr/>
        <p:txBody>
          <a:bodyPr/>
          <a:p>
            <a:r>
              <a:rPr lang="en-US"/>
              <a:t>Xaybar g‘azoti — yahudiy qal’alarining zabt etilishi</a:t>
            </a:r>
            <a:endParaRPr lang="en-GB"/>
          </a:p>
        </p:txBody>
      </p:sp>
      <p:sp>
        <p:nvSpPr>
          <p:cNvPr id="1048718" name=""/>
          <p:cNvSpPr>
            <a:spLocks noGrp="1"/>
          </p:cNvSpPr>
          <p:nvPr>
            <p:ph idx="1"/>
          </p:nvPr>
        </p:nvSpPr>
        <p:spPr>
          <a:xfrm>
            <a:off x="1097280" y="2245142"/>
            <a:ext cx="10058400" cy="2963558"/>
          </a:xfrm>
        </p:spPr>
        <p:txBody>
          <a:bodyPr/>
          <a:p>
            <a:r>
              <a:rPr sz="2800" lang="en-US"/>
              <a:t>Xaybar g‘azoti — hijratning 7-yilida (milodiy 628-yilda) Rasululloh (s.a.v.) boshchiligida yahudiylar nazorati ostida bo‘lgan Xaybar vohasiga qarshi amalga oshirilgan harbiy yurishdir. Ushbu jang musulmonlar uchun nafaqat harbiy, balki siyosiy, iqtisodiy va strategik jihatdan muhim burilish bo‘ldi. Bu g‘azot musulmonlar kuchining mintaqadagi mustahkamlanishiga sabab bo‘ldi.</a:t>
            </a:r>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719" name=""/>
          <p:cNvSpPr>
            <a:spLocks noGrp="1"/>
          </p:cNvSpPr>
          <p:nvPr>
            <p:ph type="title"/>
          </p:nvPr>
        </p:nvSpPr>
        <p:spPr/>
        <p:txBody>
          <a:bodyPr/>
          <a:p>
            <a:endParaRPr lang="en-GB"/>
          </a:p>
        </p:txBody>
      </p:sp>
      <p:sp>
        <p:nvSpPr>
          <p:cNvPr id="1048720" name=""/>
          <p:cNvSpPr>
            <a:spLocks noGrp="1"/>
          </p:cNvSpPr>
          <p:nvPr>
            <p:ph idx="1"/>
          </p:nvPr>
        </p:nvSpPr>
        <p:spPr/>
        <p:txBody>
          <a:bodyPr/>
          <a:p>
            <a:endParaRPr lang="en-GB"/>
          </a:p>
        </p:txBody>
      </p:sp>
      <p:pic>
        <p:nvPicPr>
          <p:cNvPr id="2097164" name=""/>
          <p:cNvPicPr>
            <a:picLocks/>
          </p:cNvPicPr>
          <p:nvPr/>
        </p:nvPicPr>
        <p:blipFill>
          <a:blip xmlns:r="http://schemas.openxmlformats.org/officeDocument/2006/relationships" r:embed="rId1"/>
          <a:stretch>
            <a:fillRect/>
          </a:stretch>
        </p:blipFill>
        <p:spPr>
          <a:xfrm rot="0">
            <a:off x="746154" y="269405"/>
            <a:ext cx="10227222" cy="6040151"/>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723" name=""/>
          <p:cNvSpPr>
            <a:spLocks noGrp="1"/>
          </p:cNvSpPr>
          <p:nvPr>
            <p:ph type="title"/>
          </p:nvPr>
        </p:nvSpPr>
        <p:spPr/>
        <p:txBody>
          <a:bodyPr/>
          <a:p>
            <a:r>
              <a:rPr lang="en-US"/>
              <a:t>Xaybarning strategik ahamiyati</a:t>
            </a:r>
            <a:endParaRPr lang="en-GB"/>
          </a:p>
        </p:txBody>
      </p:sp>
      <p:sp>
        <p:nvSpPr>
          <p:cNvPr id="1048724" name=""/>
          <p:cNvSpPr>
            <a:spLocks noGrp="1"/>
          </p:cNvSpPr>
          <p:nvPr>
            <p:ph idx="1"/>
          </p:nvPr>
        </p:nvSpPr>
        <p:spPr/>
        <p:txBody>
          <a:bodyPr/>
          <a:p>
            <a:r>
              <a:rPr sz="2400" lang="en-US"/>
              <a:t>Xaybar — Madinaning shimoliy qismida joylashgan, hosildor yerlar, bog‘lar, suv manbalari va kuchli qal’alarga ega bo‘lgan yirik yahudiy vohasi edi. Bu yer yahudiylarning iqtisodiy va harbiy markazi hisoblangan. Banu Nadir qabilasi Uhud va Xandaq janglaridan so‘ng aynan shu yerga joylashgan edi. Xaybardagi yahudiylar Quraysh bilan ittifoq tuzib, Madinadagi musulmonlarga qarshi fitna va tajovuzlarni rejalashtirib kelayotgan edilar.</a:t>
            </a:r>
            <a:endParaRPr sz="2800" lang="en-GB"/>
          </a:p>
          <a:p>
            <a:r>
              <a:rPr sz="2400" lang="en-US"/>
              <a:t>Shu sababdan, Rasululloh (s.a.v.) bu xavfni bartaraf etish, Madinaning shimoliy chegaralarini mustahkamlash va iqtisodiy xavfsizlikni ta’minlash maqsadida Xaybar tomon yurish qilishga qaror qildilar.</a:t>
            </a:r>
            <a:endParaRPr sz="2800" lang="en-GB"/>
          </a:p>
          <a:p>
            <a:endParaRPr altLang="en-US" 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725" name=""/>
          <p:cNvSpPr>
            <a:spLocks noGrp="1"/>
          </p:cNvSpPr>
          <p:nvPr>
            <p:ph type="title"/>
          </p:nvPr>
        </p:nvSpPr>
        <p:spPr/>
        <p:txBody>
          <a:bodyPr/>
          <a:p>
            <a:r>
              <a:rPr lang="en-US"/>
              <a:t>Qal’alarni egallashdagi bosqichlar</a:t>
            </a:r>
            <a:endParaRPr lang="en-GB"/>
          </a:p>
        </p:txBody>
      </p:sp>
      <p:sp>
        <p:nvSpPr>
          <p:cNvPr id="1048726" name=""/>
          <p:cNvSpPr>
            <a:spLocks noGrp="1"/>
          </p:cNvSpPr>
          <p:nvPr>
            <p:ph idx="1"/>
          </p:nvPr>
        </p:nvSpPr>
        <p:spPr/>
        <p:txBody>
          <a:bodyPr/>
          <a:p>
            <a:r>
              <a:rPr sz="2400" lang="en-US"/>
              <a:t>Xaybar 7 ta asosiy qal’adan iborat bo‘lib, har bir qal’a mustahkam devorlar, qurollangan qo‘shin va oziq-ovqat zaxiralari bilan himoyalangan edi. Musulmonlar bu qal’alarni bosqichma-bosqich, donolik bilan egalladilar.</a:t>
            </a:r>
            <a:endParaRPr sz="2000" lang="en-GB"/>
          </a:p>
          <a:p>
            <a:r>
              <a:rPr sz="2400" lang="en-US"/>
              <a:t>Rasululloh (s.a.v.) sahobalar bilan birgalikda Xaybarga kutilmaganda yetib kelib, uni qamal qildilar. Yahudiylar bu hujumga tayyor emas edilar. Eng kuchli qarshilik “Qamus” qal’asida bo‘ldi. Bu qal’ani zabt etishda buyuk sahoba — Hazrat Ali (r.a.) katta jasorat ko‘rsatdi. U Rasululloh (s.a.v.) tomonidan maxsus bayroq bilan yuborilgan edi. Uning qo‘lida Islom lashkarlari eng mustahkam qal’alarni zabt etdi.</a:t>
            </a: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727" name=""/>
          <p:cNvSpPr>
            <a:spLocks noGrp="1"/>
          </p:cNvSpPr>
          <p:nvPr>
            <p:ph type="title"/>
          </p:nvPr>
        </p:nvSpPr>
        <p:spPr/>
        <p:txBody>
          <a:bodyPr/>
          <a:p>
            <a:endParaRPr lang="en-GB"/>
          </a:p>
        </p:txBody>
      </p:sp>
      <p:sp>
        <p:nvSpPr>
          <p:cNvPr id="1048728" name=""/>
          <p:cNvSpPr>
            <a:spLocks noGrp="1"/>
          </p:cNvSpPr>
          <p:nvPr>
            <p:ph idx="1"/>
          </p:nvPr>
        </p:nvSpPr>
        <p:spPr/>
        <p:txBody>
          <a:bodyPr/>
          <a:p>
            <a:r>
              <a:rPr sz="2400" lang="en-US"/>
              <a:t>Musulmonlar Xaybarni egallaganlaridan so‘ng, katta miqdorda g‘animatga ega bo‘ldilar. Bu yerda xurmozorlari, yerlar, qurol-yarog‘ va boshqa boyliklar bor edi. Rasululloh (s.a.v.) bu boyliklarni Islomiy tartibga muvofiq taqsimladilar. Qur’on oyatlariga binoan, g‘animatlarning bir qismi bevosita Alloh va Rasulga, muhtojlarga, yetimlarga, musofirlarga ajratildi, qolganlari esa jangda qatnashganlar o‘rtasida taqsimlandi.</a:t>
            </a:r>
            <a:endParaRPr sz="2800" lang="en-GB"/>
          </a:p>
          <a:p>
            <a:r>
              <a:rPr sz="2400" lang="en-US"/>
              <a:t>Yahudiylarga esa yerlarini dehqonchilik asosida ijaraga berish sharti bilan u yerda qolishiga ruxsat berildi. Ular yillik hosilning ma’lum qismini musulmonlarga topshirishlari kerak edi. Bu kelishuv musulmonlarga iqtisodiy foyda keltirish bilan birga, mahalliy aholi bilan tinch yashash imkonini ham yaratdi.</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721" name=""/>
          <p:cNvSpPr>
            <a:spLocks noGrp="1"/>
          </p:cNvSpPr>
          <p:nvPr>
            <p:ph type="title"/>
          </p:nvPr>
        </p:nvSpPr>
        <p:spPr>
          <a:xfrm>
            <a:off x="2853237" y="6274026"/>
            <a:ext cx="10058400" cy="636079"/>
          </a:xfrm>
        </p:spPr>
        <p:txBody>
          <a:bodyPr/>
          <a:p>
            <a:r>
              <a:rPr b="1" sz="4000" lang="en-US">
                <a:solidFill>
                  <a:srgbClr val="FFFFFF"/>
                </a:solidFill>
              </a:rPr>
              <a:t>X</a:t>
            </a:r>
            <a:r>
              <a:rPr b="1" sz="4000" lang="en-US">
                <a:solidFill>
                  <a:srgbClr val="FFFFFF"/>
                </a:solidFill>
              </a:rPr>
              <a:t>a</a:t>
            </a:r>
            <a:r>
              <a:rPr b="1" sz="4000" lang="en-US">
                <a:solidFill>
                  <a:srgbClr val="FFFFFF"/>
                </a:solidFill>
              </a:rPr>
              <a:t>y</a:t>
            </a:r>
            <a:r>
              <a:rPr b="1" sz="4000" lang="en-US">
                <a:solidFill>
                  <a:srgbClr val="FFFFFF"/>
                </a:solidFill>
              </a:rPr>
              <a:t>b</a:t>
            </a:r>
            <a:r>
              <a:rPr b="1" sz="4000" lang="en-US">
                <a:solidFill>
                  <a:srgbClr val="FFFFFF"/>
                </a:solidFill>
              </a:rPr>
              <a:t>a</a:t>
            </a:r>
            <a:r>
              <a:rPr b="1" sz="4000" lang="en-US">
                <a:solidFill>
                  <a:srgbClr val="FFFFFF"/>
                </a:solidFill>
              </a:rPr>
              <a:t>r</a:t>
            </a:r>
            <a:r>
              <a:rPr b="1" sz="4000" lang="en-US">
                <a:solidFill>
                  <a:srgbClr val="FFFFFF"/>
                </a:solidFill>
              </a:rPr>
              <a:t> </a:t>
            </a:r>
            <a:r>
              <a:rPr b="1" sz="4000" lang="en-US">
                <a:solidFill>
                  <a:srgbClr val="FFFFFF"/>
                </a:solidFill>
              </a:rPr>
              <a:t>v</a:t>
            </a:r>
            <a:r>
              <a:rPr b="1" sz="4000" lang="en-US">
                <a:solidFill>
                  <a:srgbClr val="FFFFFF"/>
                </a:solidFill>
              </a:rPr>
              <a:t>o</a:t>
            </a:r>
            <a:r>
              <a:rPr b="1" sz="4000" lang="en-US">
                <a:solidFill>
                  <a:srgbClr val="FFFFFF"/>
                </a:solidFill>
              </a:rPr>
              <a:t>h</a:t>
            </a:r>
            <a:r>
              <a:rPr b="1" sz="4000" lang="en-US">
                <a:solidFill>
                  <a:srgbClr val="FFFFFF"/>
                </a:solidFill>
              </a:rPr>
              <a:t>a</a:t>
            </a:r>
            <a:r>
              <a:rPr b="1" sz="4000" lang="en-US">
                <a:solidFill>
                  <a:srgbClr val="FFFFFF"/>
                </a:solidFill>
              </a:rPr>
              <a:t>s</a:t>
            </a:r>
            <a:r>
              <a:rPr b="1" sz="4000" lang="en-US">
                <a:solidFill>
                  <a:srgbClr val="FFFFFF"/>
                </a:solidFill>
              </a:rPr>
              <a:t>i</a:t>
            </a:r>
            <a:endParaRPr b="1" lang="en-GB">
              <a:solidFill>
                <a:srgbClr val="FFFFFF"/>
              </a:solidFill>
            </a:endParaRPr>
          </a:p>
        </p:txBody>
      </p:sp>
      <p:sp>
        <p:nvSpPr>
          <p:cNvPr id="1048722" name=""/>
          <p:cNvSpPr>
            <a:spLocks noGrp="1"/>
          </p:cNvSpPr>
          <p:nvPr>
            <p:ph idx="1"/>
          </p:nvPr>
        </p:nvSpPr>
        <p:spPr>
          <a:xfrm>
            <a:off x="-2649341" y="-5356595"/>
            <a:ext cx="11706279" cy="4023360"/>
          </a:xfrm>
        </p:spPr>
        <p:txBody>
          <a:bodyPr/>
          <a:p>
            <a:endParaRPr lang="en-GB"/>
          </a:p>
        </p:txBody>
      </p:sp>
      <p:pic>
        <p:nvPicPr>
          <p:cNvPr id="2097165" name=""/>
          <p:cNvPicPr>
            <a:picLocks/>
          </p:cNvPicPr>
          <p:nvPr/>
        </p:nvPicPr>
        <p:blipFill>
          <a:blip xmlns:r="http://schemas.openxmlformats.org/officeDocument/2006/relationships" r:embed="rId1"/>
          <a:stretch>
            <a:fillRect/>
          </a:stretch>
        </p:blipFill>
        <p:spPr>
          <a:xfrm rot="0">
            <a:off x="2118237" y="0"/>
            <a:ext cx="7937872" cy="6221261"/>
          </a:xfrm>
          <a:prstGeom prst="rec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729" name=""/>
          <p:cNvSpPr>
            <a:spLocks noGrp="1"/>
          </p:cNvSpPr>
          <p:nvPr>
            <p:ph type="title"/>
          </p:nvPr>
        </p:nvSpPr>
        <p:spPr/>
        <p:txBody>
          <a:bodyPr/>
          <a:p>
            <a:endParaRPr lang="en-GB"/>
          </a:p>
        </p:txBody>
      </p:sp>
      <p:sp>
        <p:nvSpPr>
          <p:cNvPr id="1048730" name=""/>
          <p:cNvSpPr>
            <a:spLocks noGrp="1"/>
          </p:cNvSpPr>
          <p:nvPr>
            <p:ph idx="1"/>
          </p:nvPr>
        </p:nvSpPr>
        <p:spPr/>
        <p:txBody>
          <a:bodyPr>
            <a:noAutofit/>
          </a:bodyPr>
          <a:p>
            <a:r>
              <a:rPr sz="3200" lang="en-US"/>
              <a:t>Xaybar g‘azoti musulmonlarning mintaqadagi qudratini oshirdi, dushmanlarning birlashish imkonini kamaytirdi va musulmonlar hayotiga barqarorlik olib keldi. Bundan tashqari, bu voqea musulmonlarning harbiy, siyosiy va iqtisodiy sohalardagi yuksalishini aks ettirdi. Rasululloh (s.a.v.)ning Xaybardagi siyosati — g‘animatlarni adolatli taqsimlash, dushman bilan shartnoma asosida yashash, o‘zaro manfaatdorlikni ko‘zlash — keyingi musulmon boshqaruvchilari uchun muhim namuna bo‘lib xizmat qildi.</a:t>
            </a:r>
            <a:endParaRPr sz="3600" lang="en-GB"/>
          </a:p>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31" name=""/>
          <p:cNvSpPr>
            <a:spLocks noGrp="1"/>
          </p:cNvSpPr>
          <p:nvPr>
            <p:ph type="title"/>
          </p:nvPr>
        </p:nvSpPr>
        <p:spPr/>
        <p:txBody>
          <a:bodyPr/>
          <a:p>
            <a:r>
              <a:rPr lang="en-US"/>
              <a:t>Makka fathi — Fath uchun tayyorgarlik</a:t>
            </a:r>
            <a:endParaRPr lang="en-GB"/>
          </a:p>
        </p:txBody>
      </p:sp>
      <p:sp>
        <p:nvSpPr>
          <p:cNvPr id="1048732" name=""/>
          <p:cNvSpPr>
            <a:spLocks noGrp="1"/>
          </p:cNvSpPr>
          <p:nvPr>
            <p:ph idx="1"/>
          </p:nvPr>
        </p:nvSpPr>
        <p:spPr>
          <a:xfrm>
            <a:off x="1097280" y="2645992"/>
            <a:ext cx="10058400" cy="3364408"/>
          </a:xfrm>
        </p:spPr>
        <p:txBody>
          <a:bodyPr/>
          <a:p>
            <a:r>
              <a:rPr sz="2800" lang="en-US"/>
              <a:t>Makka fathi — hijratning 8-yilida (milodiy 630-yilda) sodir bo‘lgan buyuk voqea bo‘lib, Islomning kuch-g‘alabasi emas, balki kechirim va rahmat dini ekanligini namoyon qilgan tarixiy burilishdir. Ushbu fath uchun tayyorgarlik — Rasululloh (s.a.v.)ning yetuk siyosiy tajribasi, sabr-toqatli yondashuvi va Allohga bo‘lgan to‘liq tavakkulining yorqin ifodasidir.</a:t>
            </a:r>
            <a:endParaRPr sz="3200" lang="en-GB"/>
          </a:p>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33" name=""/>
          <p:cNvSpPr>
            <a:spLocks noGrp="1"/>
          </p:cNvSpPr>
          <p:nvPr>
            <p:ph type="title"/>
          </p:nvPr>
        </p:nvSpPr>
        <p:spPr/>
        <p:txBody>
          <a:bodyPr/>
          <a:p>
            <a:r>
              <a:rPr lang="en-US"/>
              <a:t>Sulh buzilishi — Fathga yo‘l ochilishi</a:t>
            </a:r>
            <a:endParaRPr lang="en-GB"/>
          </a:p>
        </p:txBody>
      </p:sp>
      <p:sp>
        <p:nvSpPr>
          <p:cNvPr id="1048734" name=""/>
          <p:cNvSpPr>
            <a:spLocks noGrp="1"/>
          </p:cNvSpPr>
          <p:nvPr>
            <p:ph idx="1"/>
          </p:nvPr>
        </p:nvSpPr>
        <p:spPr>
          <a:xfrm>
            <a:off x="1097280" y="2484499"/>
            <a:ext cx="9911474" cy="3194984"/>
          </a:xfrm>
        </p:spPr>
        <p:txBody>
          <a:bodyPr/>
          <a:p>
            <a:r>
              <a:rPr sz="2800" lang="en-US"/>
              <a:t>Hudaybiya sulhi orqali musulmonlar bilan Quraysh o‘rtasida 10 yilga tinchlik tuzilgan edi. Ammo Quraysh bu sulhni buzdi. Quraysh ittifoqchilaridan bo‘lgan Banu Bakr qabilasi musulmonlar ittifoqchisi bo‘lgan Banu Xuzoa qabilasiga hujum qildi va ularning qonini to‘kdi. Quraysh bu hujumga bevosita yordam bergan edi. Banu Xuzoa vakillari Madinaga kelib, Rasululloh (s.a.v.)dan yordam so‘radilar.</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787" name=""/>
          <p:cNvSpPr>
            <a:spLocks noGrp="1"/>
          </p:cNvSpPr>
          <p:nvPr>
            <p:ph type="title"/>
          </p:nvPr>
        </p:nvSpPr>
        <p:spPr/>
        <p:txBody>
          <a:bodyPr/>
          <a:p>
            <a:endParaRPr lang="en-GB"/>
          </a:p>
        </p:txBody>
      </p:sp>
      <p:sp>
        <p:nvSpPr>
          <p:cNvPr id="1048788" name=""/>
          <p:cNvSpPr>
            <a:spLocks noGrp="1"/>
          </p:cNvSpPr>
          <p:nvPr>
            <p:ph idx="1"/>
          </p:nvPr>
        </p:nvSpPr>
        <p:spPr/>
        <p:txBody>
          <a:bodyPr>
            <a:noAutofit/>
          </a:bodyPr>
          <a:p>
            <a:r>
              <a:rPr sz="2400" lang="en-US"/>
              <a:t>Rasululloh (s.a.v.) boshchiligida o‘tkazilgan janglar har doim adolat, sabr-toqat va Allohning roziligi asosida olib borilgan. Ular hech qachon tajovuzkorlik yoki mol-dunyo uchun yuritilmagan, aksincha, dushmanlar tomonidan boshlangan zulmga qarshi javob bo‘lgan. Ushbu janglar tarixda “g‘azot” deb nomlanib, musulmonlarning siyosiy, ijtimoiy va harbiy jihatdan kuchayishiga, shuningdek, Islom dinining Arabiston bo‘ylab tarqalishiga xizmat qilgan.</a:t>
            </a:r>
            <a:endParaRPr sz="2800" lang="en-GB"/>
          </a:p>
          <a:p>
            <a:r>
              <a:rPr sz="2400" lang="en-US"/>
              <a:t>Ushbu mavzuda biz Muhammad (s.a.v.)ning eng muhim jangli yurishlari — </a:t>
            </a:r>
            <a:r>
              <a:rPr b="1" sz="2400" lang="en-US">
                <a:solidFill>
                  <a:srgbClr val="02A5E3"/>
                </a:solidFill>
              </a:rPr>
              <a:t>Badr, Uhud, Xandaq, Xaybar, Hunayn, Makk</a:t>
            </a:r>
            <a:r>
              <a:rPr sz="2400" lang="en-US"/>
              <a:t>a fathi kabi tarixiy voqealarni </a:t>
            </a:r>
            <a:r>
              <a:rPr b="1" sz="2400" i="1" lang="en-US"/>
              <a:t>“Tarixiy Muhammadiy</a:t>
            </a:r>
            <a:r>
              <a:rPr sz="2400" lang="en-US"/>
              <a:t>” asariga tayangan holda tahlil qilamiz. Har bir g‘azotning sababi, borishi, natijasi va undagi ibratlar bugungi musulmonlar uchun katta saboqdir.</a:t>
            </a: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735" name=""/>
          <p:cNvSpPr>
            <a:spLocks noGrp="1"/>
          </p:cNvSpPr>
          <p:nvPr>
            <p:ph type="title"/>
          </p:nvPr>
        </p:nvSpPr>
        <p:spPr/>
        <p:txBody>
          <a:bodyPr/>
          <a:p>
            <a:endParaRPr lang="en-GB"/>
          </a:p>
        </p:txBody>
      </p:sp>
      <p:sp>
        <p:nvSpPr>
          <p:cNvPr id="1048736" name=""/>
          <p:cNvSpPr>
            <a:spLocks noGrp="1"/>
          </p:cNvSpPr>
          <p:nvPr>
            <p:ph idx="1"/>
          </p:nvPr>
        </p:nvSpPr>
        <p:spPr/>
        <p:txBody>
          <a:bodyPr/>
          <a:p>
            <a:r>
              <a:rPr sz="3200" lang="en-US"/>
              <a:t>Bu voqea sulh shartining ochiq-oydin buzilishi edi va bu orqali musulmonlarga Quraysh ustidan jazo yurishi qilish uchun asos hosil bo‘ldi. Rasululloh (s.a.v.) jangni boshlashdan oldin Makkaliklarga afv va mushtariqlik eshigini ochiq qoldirdilar. Ular huzuriga Quraysh vakillari yuborildi, biroq Quraysh rahbariyati murosani tan olmadi.</a:t>
            </a:r>
            <a:endParaRPr sz="3600" lang="en-GB"/>
          </a:p>
          <a:p>
            <a:endParaRPr altLang="en-US" lang="zh-C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737" name=""/>
          <p:cNvSpPr>
            <a:spLocks noGrp="1"/>
          </p:cNvSpPr>
          <p:nvPr>
            <p:ph type="title"/>
          </p:nvPr>
        </p:nvSpPr>
        <p:spPr/>
        <p:txBody>
          <a:bodyPr/>
          <a:p>
            <a:r>
              <a:rPr lang="en-US"/>
              <a:t>Fath uchun tayyorgarlik bosqichlari</a:t>
            </a:r>
            <a:endParaRPr lang="en-GB"/>
          </a:p>
        </p:txBody>
      </p:sp>
      <p:sp>
        <p:nvSpPr>
          <p:cNvPr id="1048738" name=""/>
          <p:cNvSpPr>
            <a:spLocks noGrp="1"/>
          </p:cNvSpPr>
          <p:nvPr>
            <p:ph idx="1"/>
          </p:nvPr>
        </p:nvSpPr>
        <p:spPr>
          <a:xfrm>
            <a:off x="1097280" y="1845734"/>
            <a:ext cx="10058400" cy="4444397"/>
          </a:xfrm>
        </p:spPr>
        <p:txBody>
          <a:bodyPr>
            <a:normAutofit/>
          </a:bodyPr>
          <a:p>
            <a:pPr>
              <a:buFont typeface="Wingdings" charset="2"/>
              <a:buChar char="n"/>
            </a:pPr>
            <a:r>
              <a:rPr lang="en-US"/>
              <a:t>Rasululloh (s.a.v.) fath harakatini juda ehtiyotkorlik va sir tutish bilan olib bordilar. Bu yurishning muvaffaqiyati ko‘p jihatdan bexabar tutish va oldindan harbiy ustunlikni qo‘lga kiritishga bog‘liq edi. Shu sababli:</a:t>
            </a:r>
            <a:endParaRPr lang="en-GB"/>
          </a:p>
          <a:p>
            <a:pPr>
              <a:buFont typeface="Wingdings" charset="2"/>
              <a:buChar char="n"/>
            </a:pPr>
            <a:r>
              <a:rPr lang="en-US"/>
              <a:t>Maxfiy harakat qilindi: Rasululloh (s.a.v.) fath niyatlarini oshkor etmadilar. Hatto ba'zi sahobalarga ham aniq manzil aytilmadi.</a:t>
            </a:r>
            <a:endParaRPr lang="en-GB"/>
          </a:p>
          <a:p>
            <a:pPr>
              <a:buFont typeface="Wingdings" charset="2"/>
              <a:buChar char="n"/>
            </a:pPr>
            <a:r>
              <a:rPr lang="en-US"/>
              <a:t>Madina atrofidagi qabilalar safarbar qilindi: 10 mingdan ortiq sahobalar safar uchun tayyorlandi.</a:t>
            </a:r>
            <a:endParaRPr lang="en-GB"/>
          </a:p>
          <a:p>
            <a:pPr>
              <a:buFont typeface="Wingdings" charset="2"/>
              <a:buChar char="n"/>
            </a:pPr>
            <a:r>
              <a:rPr lang="en-US"/>
              <a:t>Makka tomon yurish boshlanganida sahobalarga qat’iy tartib va odob saqlash topshirildi. Hech kimga hujum qilish, mol-mulkni talash, ayollar va bolalarga ozor yetkazish qat’iyan man etildi.</a:t>
            </a:r>
            <a:endParaRPr lang="en-GB"/>
          </a:p>
          <a:p>
            <a:pPr>
              <a:buFont typeface="Wingdings" charset="2"/>
              <a:buChar char="n"/>
            </a:pPr>
            <a:r>
              <a:rPr lang="en-US"/>
              <a:t>Yo‘l bo‘yida to‘xtamaslik, tartibli saf saqlash va axborot tarqalishining oldini olish muhim strategiya bo‘ldi.</a:t>
            </a: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739" name=""/>
          <p:cNvSpPr>
            <a:spLocks noGrp="1"/>
          </p:cNvSpPr>
          <p:nvPr>
            <p:ph type="title"/>
          </p:nvPr>
        </p:nvSpPr>
        <p:spPr/>
        <p:txBody>
          <a:bodyPr/>
          <a:p>
            <a:r>
              <a:rPr lang="en-US"/>
              <a:t>Abu Sufyonning islomni qabul qilishi</a:t>
            </a:r>
            <a:endParaRPr lang="en-GB"/>
          </a:p>
        </p:txBody>
      </p:sp>
      <p:sp>
        <p:nvSpPr>
          <p:cNvPr id="1048740" name=""/>
          <p:cNvSpPr>
            <a:spLocks noGrp="1"/>
          </p:cNvSpPr>
          <p:nvPr>
            <p:ph idx="1"/>
          </p:nvPr>
        </p:nvSpPr>
        <p:spPr>
          <a:xfrm>
            <a:off x="1097280" y="2357611"/>
            <a:ext cx="10058400" cy="3564833"/>
          </a:xfrm>
        </p:spPr>
        <p:txBody>
          <a:bodyPr/>
          <a:p>
            <a:r>
              <a:rPr sz="2400" lang="en-US"/>
              <a:t>Rasululloh (s.a.v.) fath yurishi davomida Makkaga yaqinlashganda, Quraysh sardorlaridan Abu Sufyon musulmonlar lageriga keldi. U Rasululloh (s.a.v.)ning kuch-qudratini ko‘rib, Islom haqiqatini tan oldi va musulmon bo‘ldi. Rasululloh (s.a.v.) unga xos hurmat ko‘rsatib:</a:t>
            </a:r>
            <a:endParaRPr sz="2800" lang="en-GB"/>
          </a:p>
          <a:p>
            <a:r>
              <a:rPr sz="2400" lang="en-US"/>
              <a:t>"Kim Abu Sufyonning uyiga kiritilsa, omonda bo‘ladi", deb e’lon qildilar. Bu esa Quraysh aholisini qo‘rquvdan saqladi va fathsiz taslim bo‘lishiga sabab bo‘ldi.</a:t>
            </a:r>
            <a:endParaRPr sz="2800" lang="en-GB"/>
          </a:p>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741" name=""/>
          <p:cNvSpPr>
            <a:spLocks noGrp="1"/>
          </p:cNvSpPr>
          <p:nvPr>
            <p:ph type="title"/>
          </p:nvPr>
        </p:nvSpPr>
        <p:spPr/>
        <p:txBody>
          <a:bodyPr/>
          <a:p>
            <a:endParaRPr lang="en-GB"/>
          </a:p>
        </p:txBody>
      </p:sp>
      <p:sp>
        <p:nvSpPr>
          <p:cNvPr id="1048742" name=""/>
          <p:cNvSpPr>
            <a:spLocks noGrp="1"/>
          </p:cNvSpPr>
          <p:nvPr>
            <p:ph idx="1"/>
          </p:nvPr>
        </p:nvSpPr>
        <p:spPr/>
        <p:txBody>
          <a:bodyPr/>
          <a:p>
            <a:r>
              <a:rPr sz="2400" lang="en-US"/>
              <a:t>Makka fathiga tayyorgarlik jang emas, ruhiy va siyosiy jihatdan olib borilgan kuchli strategik harakat edi. Bu yurishda quyidagi jihatlar muhim rol o‘ynadi:</a:t>
            </a:r>
            <a:endParaRPr sz="2800" lang="en-GB"/>
          </a:p>
          <a:p>
            <a:r>
              <a:rPr sz="2400" lang="en-US"/>
              <a:t>Sabotli siyosat va sabrli yondashuv;</a:t>
            </a:r>
            <a:endParaRPr sz="2800" lang="en-GB"/>
          </a:p>
          <a:p>
            <a:r>
              <a:rPr sz="2400" lang="en-US"/>
              <a:t>Harbiy sir tutilgan holatda yurish;</a:t>
            </a:r>
            <a:endParaRPr sz="2800" lang="en-GB"/>
          </a:p>
          <a:p>
            <a:r>
              <a:rPr sz="2400" lang="en-US"/>
              <a:t>Qon to‘kilmasligi uchun diplomatik vositalar ishlatilgan;</a:t>
            </a:r>
            <a:endParaRPr sz="2800" lang="en-GB"/>
          </a:p>
          <a:p>
            <a:r>
              <a:rPr sz="2400" lang="en-US"/>
              <a:t>Musulmonlar orasida intizom va itoat kuchli edi;</a:t>
            </a:r>
            <a:endParaRPr sz="2800" lang="en-GB"/>
          </a:p>
          <a:p>
            <a:r>
              <a:rPr sz="2400" lang="en-US"/>
              <a:t>Fath oldidan o‘zaro insof, rahmat va kechirim yo‘li tutildi.</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43" name=""/>
          <p:cNvSpPr>
            <a:spLocks noGrp="1"/>
          </p:cNvSpPr>
          <p:nvPr>
            <p:ph type="title"/>
          </p:nvPr>
        </p:nvSpPr>
        <p:spPr/>
        <p:txBody>
          <a:bodyPr/>
          <a:p>
            <a:r>
              <a:rPr lang="en-US"/>
              <a:t>Qon to‘kilmasdan amalga oshirilgan fath</a:t>
            </a:r>
            <a:endParaRPr lang="en-GB"/>
          </a:p>
        </p:txBody>
      </p:sp>
      <p:sp>
        <p:nvSpPr>
          <p:cNvPr id="1048744" name=""/>
          <p:cNvSpPr>
            <a:spLocks noGrp="1"/>
          </p:cNvSpPr>
          <p:nvPr>
            <p:ph idx="1"/>
          </p:nvPr>
        </p:nvSpPr>
        <p:spPr>
          <a:xfrm>
            <a:off x="1066799" y="2655364"/>
            <a:ext cx="10058400" cy="2826576"/>
          </a:xfrm>
        </p:spPr>
        <p:txBody>
          <a:bodyPr/>
          <a:p>
            <a:r>
              <a:rPr sz="2800" lang="en-US"/>
              <a:t>Hijratning 8-yilida (milodiy 630-yilda), Quraysh tomonidan Hudaybiya sulhining buzilishi sababli Rasululloh (s.a.v.) 10 ming sahobadan iborat lashkar bilan Makkaga yurish qildilar. Bu yurish oldindan puxta rejalashtirildi, har bir bosqichi sir tutilgan, maqsad — shaharni tinch yo‘l bilan egallash edi.</a:t>
            </a:r>
            <a:endParaRPr sz="3200" lang="en-GB"/>
          </a:p>
          <a:p>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745" name=""/>
          <p:cNvSpPr>
            <a:spLocks noGrp="1"/>
          </p:cNvSpPr>
          <p:nvPr>
            <p:ph type="title"/>
          </p:nvPr>
        </p:nvSpPr>
        <p:spPr/>
        <p:txBody>
          <a:bodyPr/>
          <a:p>
            <a:endParaRPr lang="en-GB"/>
          </a:p>
        </p:txBody>
      </p:sp>
      <p:sp>
        <p:nvSpPr>
          <p:cNvPr id="1048746" name=""/>
          <p:cNvSpPr>
            <a:spLocks noGrp="1"/>
          </p:cNvSpPr>
          <p:nvPr>
            <p:ph idx="1"/>
          </p:nvPr>
        </p:nvSpPr>
        <p:spPr/>
        <p:txBody>
          <a:bodyPr/>
          <a:p>
            <a:r>
              <a:rPr sz="2400" lang="en-US"/>
              <a:t>Rasululloh (s.a.v.) harbiy urushga emas, qalblarni ochishga kirgan edilar. Ular har bir kishining hayotini saqlab qolish, qo‘rqinchni kamaytirish va Makkaliklarni xotirjamlik bilan Islomga jalb qilish yo‘lini tanladilar.</a:t>
            </a:r>
            <a:endParaRPr sz="2800" lang="en-GB"/>
          </a:p>
          <a:p>
            <a:r>
              <a:rPr sz="2400" lang="en-US"/>
              <a:t>Makka yaqiniga yetgach, Quraysh vakili Abu Sufyon musulmonlar tomonidan hurmat bilan qabul qilindi, unga xavfsizlik kafolati berildi. Rasululloh (s.a.v.) Makkaga kirishda uchta yo‘nalishni tanladilar va sahobalarga urush bo‘lishining oldini olish, qurollarni ishlatmaslikni qat’iy buyurdilar.</a:t>
            </a:r>
            <a:endParaRPr sz="2800" lang="en-GB"/>
          </a:p>
          <a:p>
            <a:r>
              <a:rPr sz="2400" lang="en-US"/>
              <a:t>Faqat bitta yo‘nalishda – Sa’d ibn Uboda (r.a.) boshchiligidagi kichik to‘qnashuv sodir bo‘ldi, ammo umumiy holatda fath qon to‘kilmasdan amalga oshdi.</a:t>
            </a:r>
            <a:endParaRPr sz="2800" lang="en-GB"/>
          </a:p>
          <a:p>
            <a:endParaRPr sz="2400" lang="en-GB"/>
          </a:p>
          <a:p>
            <a:endParaRPr altLang="en-US" lang="zh-C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747" name=""/>
          <p:cNvSpPr>
            <a:spLocks noGrp="1"/>
          </p:cNvSpPr>
          <p:nvPr>
            <p:ph type="title"/>
          </p:nvPr>
        </p:nvSpPr>
        <p:spPr/>
        <p:txBody>
          <a:bodyPr/>
          <a:p>
            <a:r>
              <a:rPr lang="en-US"/>
              <a:t>Quraysh ahli bilan munosabat</a:t>
            </a:r>
            <a:endParaRPr lang="en-GB"/>
          </a:p>
        </p:txBody>
      </p:sp>
      <p:sp>
        <p:nvSpPr>
          <p:cNvPr id="1048748" name=""/>
          <p:cNvSpPr>
            <a:spLocks noGrp="1"/>
          </p:cNvSpPr>
          <p:nvPr>
            <p:ph idx="1"/>
          </p:nvPr>
        </p:nvSpPr>
        <p:spPr>
          <a:xfrm>
            <a:off x="1097280" y="2115140"/>
            <a:ext cx="10058400" cy="3309615"/>
          </a:xfrm>
        </p:spPr>
        <p:txBody>
          <a:bodyPr/>
          <a:p>
            <a:r>
              <a:rPr sz="3200" lang="en-US"/>
              <a:t>Makka fathidan so‘ng, Rasululloh (s.a.v.) Ka’bani mushrik butlardan tozaladilar. Quraysh yetakchilari va butparastlar Ka’ba atrofida to‘planib, endi o‘zlariga qanday jazo bo‘lishini kutib turgan edilar. Ular yillar davomida Rasululloh (s.a.v.)ga va musulmonlarga ozor bergan, janglarda qarshi chiqqan, Madinada musulmonlarni qamal qilgan edilar.</a:t>
            </a:r>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749" name=""/>
          <p:cNvSpPr>
            <a:spLocks noGrp="1"/>
          </p:cNvSpPr>
          <p:nvPr>
            <p:ph type="title"/>
          </p:nvPr>
        </p:nvSpPr>
        <p:spPr/>
        <p:txBody>
          <a:bodyPr/>
          <a:p>
            <a:endParaRPr lang="en-GB"/>
          </a:p>
        </p:txBody>
      </p:sp>
      <p:sp>
        <p:nvSpPr>
          <p:cNvPr id="1048750" name=""/>
          <p:cNvSpPr>
            <a:spLocks noGrp="1"/>
          </p:cNvSpPr>
          <p:nvPr>
            <p:ph idx="1"/>
          </p:nvPr>
        </p:nvSpPr>
        <p:spPr/>
        <p:txBody>
          <a:bodyPr>
            <a:noAutofit/>
          </a:bodyPr>
          <a:p>
            <a:r>
              <a:rPr sz="2800" lang="en-US"/>
              <a:t>Shunday og‘ir vaziyatda Rasululloh (s.a.v.) ularga shunday murojaat qildilar:</a:t>
            </a:r>
            <a:endParaRPr sz="3200" lang="en-GB"/>
          </a:p>
          <a:p>
            <a:r>
              <a:rPr sz="2800" lang="en-US"/>
              <a:t>&gt; “Ey Quraysh jamoasi! Bugun men sizlarga nima qilaman deb o‘ylaysizlar?”</a:t>
            </a:r>
            <a:endParaRPr sz="3200" lang="en-GB"/>
          </a:p>
          <a:p>
            <a:r>
              <a:rPr sz="2800" lang="en-US"/>
              <a:t>Ular dedilar: “Siz karim va karimning o‘g‘lisiz. Biz sizdan faqat yaxshilik kutamiz.”</a:t>
            </a:r>
            <a:endParaRPr sz="3200" lang="en-GB"/>
          </a:p>
          <a:p>
            <a:r>
              <a:rPr sz="2800" lang="en-US"/>
              <a:t>Shunda Rasululloh (s.a.v.) aytdilar:</a:t>
            </a:r>
            <a:endParaRPr sz="3200" lang="en-GB"/>
          </a:p>
          <a:p>
            <a:r>
              <a:rPr sz="2800" lang="en-US"/>
              <a:t>“Boringlar, sizlar ozodsizlar!”</a:t>
            </a:r>
            <a:endParaRPr sz="3200" lang="en-GB"/>
          </a:p>
          <a:p>
            <a:endParaRPr altLang="en-US" lang="zh-C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751" name=""/>
          <p:cNvSpPr>
            <a:spLocks noGrp="1"/>
          </p:cNvSpPr>
          <p:nvPr>
            <p:ph type="title"/>
          </p:nvPr>
        </p:nvSpPr>
        <p:spPr/>
        <p:txBody>
          <a:bodyPr/>
          <a:p>
            <a:endParaRPr lang="en-GB"/>
          </a:p>
        </p:txBody>
      </p:sp>
      <p:sp>
        <p:nvSpPr>
          <p:cNvPr id="1048752" name=""/>
          <p:cNvSpPr>
            <a:spLocks noGrp="1"/>
          </p:cNvSpPr>
          <p:nvPr>
            <p:ph idx="1"/>
          </p:nvPr>
        </p:nvSpPr>
        <p:spPr/>
        <p:txBody>
          <a:bodyPr/>
          <a:p>
            <a:r>
              <a:rPr sz="2800" lang="en-US"/>
              <a:t>Bu so‘zlar Makka ahli qalbida butunlay o‘zgarish yasadi. O‘nlab Quraysh a’zolari, ilgari Islomga ashaddiy qarshi bo‘lganlar, o‘sha zahotiyoq musulmon bo‘lishdi.</a:t>
            </a:r>
            <a:endParaRPr sz="3200" lang="en-GB"/>
          </a:p>
          <a:p>
            <a:r>
              <a:rPr sz="2800" lang="en-US"/>
              <a:t>Rasululloh (s.a.v.) dushmanlariga nisbatan urush emas, kechirim, qasos emas, rahm-shafqat bilan yondashdilar. Hatto eng katta dushmanlar — Hind binti Utba, Abu Sufyon, Ikrima ibn Abu Jahl kabi shaxslar ham afv etildilar.</a:t>
            </a:r>
            <a:endParaRPr sz="3200" lang="en-GB"/>
          </a:p>
          <a:p>
            <a:endParaRPr altLang="en-US" lang="zh-C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753" name=""/>
          <p:cNvSpPr>
            <a:spLocks noGrp="1"/>
          </p:cNvSpPr>
          <p:nvPr>
            <p:ph type="title"/>
          </p:nvPr>
        </p:nvSpPr>
        <p:spPr/>
        <p:txBody>
          <a:bodyPr/>
          <a:p>
            <a:r>
              <a:rPr lang="en-US"/>
              <a:t>Islomiy bag‘rikenglik timsoli</a:t>
            </a:r>
            <a:endParaRPr lang="en-GB"/>
          </a:p>
        </p:txBody>
      </p:sp>
      <p:sp>
        <p:nvSpPr>
          <p:cNvPr id="1048754" name=""/>
          <p:cNvSpPr>
            <a:spLocks noGrp="1"/>
          </p:cNvSpPr>
          <p:nvPr>
            <p:ph idx="1"/>
          </p:nvPr>
        </p:nvSpPr>
        <p:spPr>
          <a:xfrm>
            <a:off x="1097280" y="1845734"/>
            <a:ext cx="10058400" cy="4215133"/>
          </a:xfrm>
        </p:spPr>
        <p:txBody>
          <a:bodyPr>
            <a:noAutofit/>
          </a:bodyPr>
          <a:p>
            <a:r>
              <a:rPr sz="2400" lang="en-US"/>
              <a:t>Makka fathi orqali Islom dini o‘z yuksak bag‘rikenglik g‘oyalarini amalda isbotladi. Ushbu voqea musulmonlarga:</a:t>
            </a:r>
            <a:endParaRPr sz="2800" lang="en-GB"/>
          </a:p>
          <a:p>
            <a:r>
              <a:rPr sz="2400" lang="en-US"/>
              <a:t>Kuch ishlatmasdan zafar qozonish mumkinligini;</a:t>
            </a:r>
            <a:endParaRPr sz="2800" lang="en-GB"/>
          </a:p>
          <a:p>
            <a:r>
              <a:rPr sz="2400" lang="en-US"/>
              <a:t>Qasos emas, kechirim buyuk g‘alabaga olib borishini;</a:t>
            </a:r>
            <a:endParaRPr sz="2800" lang="en-GB"/>
          </a:p>
          <a:p>
            <a:r>
              <a:rPr sz="2400" lang="en-US"/>
              <a:t>Bag‘rikenglik, rahm-shafqat va adolat bilan yuritilgan siyosat dushmanni do‘stga aylantirishini;</a:t>
            </a:r>
            <a:r>
              <a:rPr sz="2400" lang="en-US"/>
              <a:t> </a:t>
            </a:r>
            <a:r>
              <a:rPr sz="2400" lang="en-US"/>
              <a:t>ko‘rsatdi.</a:t>
            </a:r>
            <a:endParaRPr sz="2800" lang="en-GB"/>
          </a:p>
          <a:p>
            <a:r>
              <a:rPr sz="2400" lang="en-US"/>
              <a:t>Rasululloh (s.a.v.)ning bu yondashuvi — tarixda boshqa fathlardan butunlay farq qiladi. U fath qilinadigan joyda qon to‘kilmasligi, dushmanlar kechirilishi, mulklar talon-taroj qilinmasligi bilan yodda qoldi. Shunday qilib, Makka fathi — yuraklarni zabt etgan, ulug‘ kechirimning yorqin namunasi bo‘ldi.</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9" name=""/>
          <p:cNvSpPr>
            <a:spLocks noGrp="1"/>
          </p:cNvSpPr>
          <p:nvPr>
            <p:ph type="title"/>
          </p:nvPr>
        </p:nvSpPr>
        <p:spPr/>
        <p:txBody>
          <a:bodyPr/>
          <a:p>
            <a:r>
              <a:rPr lang="en-US"/>
              <a:t>Islomda birinchi jang — Badr g‘azoti</a:t>
            </a:r>
            <a:endParaRPr lang="en-GB"/>
          </a:p>
        </p:txBody>
      </p:sp>
      <p:sp>
        <p:nvSpPr>
          <p:cNvPr id="1048610" name=""/>
          <p:cNvSpPr>
            <a:spLocks noGrp="1"/>
          </p:cNvSpPr>
          <p:nvPr>
            <p:ph idx="1"/>
          </p:nvPr>
        </p:nvSpPr>
        <p:spPr>
          <a:xfrm>
            <a:off x="1097280" y="2183861"/>
            <a:ext cx="10058400" cy="3716233"/>
          </a:xfrm>
        </p:spPr>
        <p:txBody>
          <a:bodyPr/>
          <a:p>
            <a:r>
              <a:rPr sz="3200" lang="en-US"/>
              <a:t>Badr g‘azoti Islom tarixidagi ilk va eng muhim janglardan biridir. Bu jang hijratdan ikki yil o‘tib, Sha’bon oyida, ya’ni milodiy 624-yilda sodir bo‘lgan. Badr — Madina shahrining janubiy-g‘arbida, taxminan 160 kilometr uzoqlikda joylashgan bir hudud bo‘lib, bu yerda ikki taraf: musulmonlar va Quraysh mushriklari o‘rtasida bo‘lgan to‘qnashuv tarixda chuqur iz qoldirgan.</a:t>
            </a:r>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755" name=""/>
          <p:cNvSpPr>
            <a:spLocks noGrp="1"/>
          </p:cNvSpPr>
          <p:nvPr>
            <p:ph type="title"/>
          </p:nvPr>
        </p:nvSpPr>
        <p:spPr/>
        <p:txBody>
          <a:bodyPr>
            <a:normAutofit/>
          </a:bodyPr>
          <a:p>
            <a:r>
              <a:rPr lang="en-US"/>
              <a:t>Hunayn jangi — Islom uchun saboq bo‘lgan sinov</a:t>
            </a:r>
            <a:endParaRPr lang="en-GB"/>
          </a:p>
        </p:txBody>
      </p:sp>
      <p:sp>
        <p:nvSpPr>
          <p:cNvPr id="1048756" name=""/>
          <p:cNvSpPr>
            <a:spLocks noGrp="1"/>
          </p:cNvSpPr>
          <p:nvPr>
            <p:ph idx="1"/>
          </p:nvPr>
        </p:nvSpPr>
        <p:spPr>
          <a:xfrm>
            <a:off x="1097280" y="2134115"/>
            <a:ext cx="10058400" cy="3758049"/>
          </a:xfrm>
        </p:spPr>
        <p:txBody>
          <a:bodyPr/>
          <a:p>
            <a:r>
              <a:rPr b="1" sz="2800" lang="en-US"/>
              <a:t>Jangdan oldingi holat:</a:t>
            </a:r>
            <a:endParaRPr b="1" sz="3200" lang="en-GB"/>
          </a:p>
          <a:p>
            <a:r>
              <a:rPr sz="2800" lang="en-US"/>
              <a:t>Makka fathidan so‘ng musulmonlar soni ko‘paydi va ularning ko‘pchiligi hali imoni mustahkam bo‘lmagan yangi musulmonlar edi. Hunayn jangida musulmonlarning 12 ming kishi ishtirok etgani tarixda birinchi bor eng katta sonli lashkarning yig‘ilishi bo‘ldi. Afsuski, ayrimlar g‘alabaga faqat son bilan erishiladi, degan xatoga yo‘l qo‘yishdi. Bu esa jangning dastlabki bosqichida ularga qimmatga tushdi.</a:t>
            </a: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759" name=""/>
          <p:cNvSpPr>
            <a:spLocks noGrp="1"/>
          </p:cNvSpPr>
          <p:nvPr>
            <p:ph type="title"/>
          </p:nvPr>
        </p:nvSpPr>
        <p:spPr/>
        <p:txBody>
          <a:bodyPr/>
          <a:p>
            <a:r>
              <a:rPr lang="en-US"/>
              <a:t>Jangning sababi va tarixiy fon:</a:t>
            </a:r>
            <a:endParaRPr lang="en-GB"/>
          </a:p>
        </p:txBody>
      </p:sp>
      <p:sp>
        <p:nvSpPr>
          <p:cNvPr id="1048760" name=""/>
          <p:cNvSpPr>
            <a:spLocks noGrp="1"/>
          </p:cNvSpPr>
          <p:nvPr>
            <p:ph idx="1"/>
          </p:nvPr>
        </p:nvSpPr>
        <p:spPr>
          <a:xfrm>
            <a:off x="1097280" y="2416729"/>
            <a:ext cx="10058400" cy="3264916"/>
          </a:xfrm>
        </p:spPr>
        <p:txBody>
          <a:bodyPr/>
          <a:p>
            <a:r>
              <a:rPr sz="2800" lang="en-US"/>
              <a:t>Makka fathidan so‘ng Islom kuchli siyosiy va harbiy mavqega ega bo‘ldi. Bu holatdan xavotirlangan ba’zi Arab qabilalari — jumladan, Havozin, Saqif, Bani Nasr va Bani Jashm — musulmonlarga qarshi harakatga tayyorlana boshladi. Ularning boshlig‘i Malik ibn Avf edi. U musulmonlarga qarshi koalitsiya tuzib, jangni hujumkorlik bilan hal qilishni rejalashtirdi.</a:t>
            </a:r>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62" name=""/>
          <p:cNvSpPr>
            <a:spLocks noGrp="1"/>
          </p:cNvSpPr>
          <p:nvPr>
            <p:ph idx="1"/>
          </p:nvPr>
        </p:nvSpPr>
        <p:spPr/>
        <p:txBody>
          <a:bodyPr/>
          <a:p>
            <a:r>
              <a:rPr sz="2400" lang="en-US"/>
              <a:t>Musulmonlar Hunayn vodiysiga kirganlarida dushman tomonidan to‘satdan hujumga uchradilar. Havozin va Saqif lashkarlari daraning ikki chetiga yashiringan edi. Ular to‘satdan o‘q yog‘dirdilar va musulmonlarning ilk saflarida sarosima yuzaga keldi. Ko‘p jangchilar orqaga chekinishga majbur bo‘ldilar.</a:t>
            </a:r>
            <a:endParaRPr sz="2000" lang="en-GB"/>
          </a:p>
          <a:p>
            <a:r>
              <a:rPr sz="2400" lang="en-US"/>
              <a:t>Bu paytda Rasululloh (s.a.v.) o‘z otlarida turib, jasorat bilan:</a:t>
            </a:r>
            <a:endParaRPr sz="2000" lang="en-GB"/>
          </a:p>
          <a:p>
            <a:r>
              <a:rPr sz="2400" lang="en-US"/>
              <a:t>&gt; "Men Allohning payg‘ambariman, yolg‘on emas! Men Abdulmuttalibning nabirasiman!" — deb chaqirdilar.</a:t>
            </a:r>
            <a:endParaRPr sz="2000" lang="en-GB"/>
          </a:p>
          <a:p>
            <a:r>
              <a:rPr sz="2400" lang="en-US"/>
              <a:t>Bu chaqiriq musulmonlarga ruhiy kuch berdi. Rasululloh (s.a.v.)ning amriga ko‘ra, sahobalar safga qaytib, dushmanga qarshi hujumga o‘tishdi</a:t>
            </a: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769" name=""/>
          <p:cNvSpPr>
            <a:spLocks noGrp="1"/>
          </p:cNvSpPr>
          <p:nvPr>
            <p:ph type="title"/>
          </p:nvPr>
        </p:nvSpPr>
        <p:spPr/>
        <p:txBody>
          <a:bodyPr/>
          <a:p>
            <a:endParaRPr lang="en-GB"/>
          </a:p>
        </p:txBody>
      </p:sp>
      <p:sp>
        <p:nvSpPr>
          <p:cNvPr id="1048770" name=""/>
          <p:cNvSpPr>
            <a:spLocks noGrp="1"/>
          </p:cNvSpPr>
          <p:nvPr>
            <p:ph idx="1"/>
          </p:nvPr>
        </p:nvSpPr>
        <p:spPr/>
        <p:txBody>
          <a:bodyPr/>
          <a:p>
            <a:endParaRPr lang="en-GB"/>
          </a:p>
        </p:txBody>
      </p:sp>
      <p:pic>
        <p:nvPicPr>
          <p:cNvPr id="2097166" name=""/>
          <p:cNvPicPr>
            <a:picLocks/>
          </p:cNvPicPr>
          <p:nvPr/>
        </p:nvPicPr>
        <p:blipFill>
          <a:blip xmlns:r="http://schemas.openxmlformats.org/officeDocument/2006/relationships" r:embed="rId1"/>
          <a:stretch>
            <a:fillRect/>
          </a:stretch>
        </p:blipFill>
        <p:spPr>
          <a:xfrm rot="0">
            <a:off x="1180020" y="0"/>
            <a:ext cx="9483370" cy="6858000"/>
          </a:xfrm>
          <a:prstGeom prst="rec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765" name=""/>
          <p:cNvSpPr>
            <a:spLocks noGrp="1"/>
          </p:cNvSpPr>
          <p:nvPr>
            <p:ph type="title"/>
          </p:nvPr>
        </p:nvSpPr>
        <p:spPr/>
        <p:txBody>
          <a:bodyPr/>
          <a:p>
            <a:r>
              <a:rPr lang="en-US"/>
              <a:t>G‘alabaga erishish</a:t>
            </a:r>
            <a:endParaRPr lang="en-GB"/>
          </a:p>
        </p:txBody>
      </p:sp>
      <p:sp>
        <p:nvSpPr>
          <p:cNvPr id="1048766" name=""/>
          <p:cNvSpPr>
            <a:spLocks noGrp="1"/>
          </p:cNvSpPr>
          <p:nvPr>
            <p:ph idx="1"/>
          </p:nvPr>
        </p:nvSpPr>
        <p:spPr/>
        <p:txBody>
          <a:bodyPr>
            <a:noAutofit/>
          </a:bodyPr>
          <a:p>
            <a:r>
              <a:rPr sz="2400" lang="en-US"/>
              <a:t>Sahobalarning jasorati va Allohning yordami bilan musulmonlar dushmanni yengishdi. Quraysh qabilasi jangda ishtirok etgan yangi musulmonlar orasida imoni zaiflar ham bo‘lgan bo‘lsa-da, aksariyat sahobalar o‘zlarining sadoqatlarini yana bir bor isbotladilar. Havozin qabilasi qochishga majbur bo‘ldi.</a:t>
            </a:r>
            <a:endParaRPr sz="2800" lang="en-GB"/>
          </a:p>
          <a:p>
            <a:r>
              <a:rPr sz="2400" lang="en-US"/>
              <a:t>Asirlar va g‘animatlar:</a:t>
            </a:r>
            <a:endParaRPr sz="2800" lang="en-GB"/>
          </a:p>
          <a:p>
            <a:r>
              <a:rPr sz="2400" lang="en-US"/>
              <a:t>6000 dan ortiq asir,</a:t>
            </a:r>
            <a:endParaRPr sz="2800" lang="en-GB"/>
          </a:p>
          <a:p>
            <a:r>
              <a:rPr sz="2400" lang="en-US"/>
              <a:t>24 000 tuya,</a:t>
            </a:r>
            <a:endParaRPr sz="2800" lang="en-GB"/>
          </a:p>
          <a:p>
            <a:r>
              <a:rPr sz="2400" lang="en-US"/>
              <a:t>40 000 qo‘y va</a:t>
            </a:r>
            <a:endParaRPr sz="2800" lang="en-GB"/>
          </a:p>
          <a:p>
            <a:r>
              <a:rPr sz="2400" lang="en-US"/>
              <a:t>ko‘p miqdordagi kumush, qurol-yarog‘ musulmonlar qo‘liga o‘tdi.</a:t>
            </a:r>
            <a:endParaRPr sz="2800" lang="en-GB"/>
          </a:p>
          <a:p>
            <a:endParaRPr altLang="en-US" 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767" name=""/>
          <p:cNvSpPr>
            <a:spLocks noGrp="1"/>
          </p:cNvSpPr>
          <p:nvPr>
            <p:ph type="title"/>
          </p:nvPr>
        </p:nvSpPr>
        <p:spPr/>
        <p:txBody>
          <a:bodyPr/>
          <a:p>
            <a:r>
              <a:rPr lang="en-US"/>
              <a:t>Yangi musulmonlarga nisbatan yumshoqlik</a:t>
            </a:r>
            <a:endParaRPr lang="en-GB"/>
          </a:p>
        </p:txBody>
      </p:sp>
      <p:sp>
        <p:nvSpPr>
          <p:cNvPr id="1048768" name=""/>
          <p:cNvSpPr>
            <a:spLocks noGrp="1"/>
          </p:cNvSpPr>
          <p:nvPr>
            <p:ph idx="1"/>
          </p:nvPr>
        </p:nvSpPr>
        <p:spPr>
          <a:xfrm>
            <a:off x="1097280" y="2653202"/>
            <a:ext cx="10058400" cy="3205798"/>
          </a:xfrm>
        </p:spPr>
        <p:txBody>
          <a:bodyPr/>
          <a:p>
            <a:r>
              <a:rPr b="0" sz="2800" lang="en-US"/>
              <a:t>Rasululloh (s.a.v.) bu jangda imoni zaif bo‘lgan yangi musulmonlarga ko‘proq ulush berdilar. Bu orqali ularning qalbini islomga yanada yaqinlashtirish maqsad qilingan edi. Masalan, Abu Sufyon va uning o‘g‘li Muoviyaga, Safvon ibn Umayya va boshqalarga katta ulushlar berildi. Ular bu e’tibordan mamnun bo‘lib, islomga sadoqat bilan kirishdilar</a:t>
            </a:r>
            <a:r>
              <a:rPr b="0" sz="2800" lang="en-US"/>
              <a:t>.</a:t>
            </a:r>
            <a:endParaRPr b="0"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771" name=""/>
          <p:cNvSpPr>
            <a:spLocks noGrp="1"/>
          </p:cNvSpPr>
          <p:nvPr>
            <p:ph type="title"/>
          </p:nvPr>
        </p:nvSpPr>
        <p:spPr/>
        <p:txBody>
          <a:bodyPr/>
          <a:p>
            <a:endParaRPr lang="en-GB"/>
          </a:p>
        </p:txBody>
      </p:sp>
      <p:sp>
        <p:nvSpPr>
          <p:cNvPr id="1048772" name=""/>
          <p:cNvSpPr>
            <a:spLocks noGrp="1"/>
          </p:cNvSpPr>
          <p:nvPr>
            <p:ph idx="1"/>
          </p:nvPr>
        </p:nvSpPr>
        <p:spPr>
          <a:xfrm>
            <a:off x="1097280" y="2151418"/>
            <a:ext cx="10058400" cy="4023360"/>
          </a:xfrm>
        </p:spPr>
        <p:txBody>
          <a:bodyPr/>
          <a:p>
            <a:r>
              <a:rPr b="1" sz="3600" lang="en-US"/>
              <a:t>Elchilar va tobe bo‘lgan qabilalar:</a:t>
            </a:r>
            <a:endParaRPr b="1" sz="4000" lang="en-GB"/>
          </a:p>
          <a:p>
            <a:endParaRPr lang="en-GB"/>
          </a:p>
          <a:p>
            <a:r>
              <a:rPr sz="2800" lang="en-US"/>
              <a:t>Hunayn jangidan so‘ng, musulmonlarning harbiy kuchi butun Arabiston yarimoroli bo‘ylab tan olindi. Havozin elchilari kelib, asirlarni so‘radilar. Rasululloh (s.a.v.) ularni qaytarib berdi. Bu bag‘rikenglik ular orasida ham islomga kirishga sabab bo‘ldi</a:t>
            </a:r>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773" name=""/>
          <p:cNvSpPr>
            <a:spLocks noGrp="1"/>
          </p:cNvSpPr>
          <p:nvPr>
            <p:ph type="title"/>
          </p:nvPr>
        </p:nvSpPr>
        <p:spPr/>
        <p:txBody>
          <a:bodyPr>
            <a:normAutofit/>
          </a:bodyPr>
          <a:p>
            <a:r>
              <a:rPr lang="en-US"/>
              <a:t>Hunayn jangining saboqlari va ahamiyati:</a:t>
            </a:r>
            <a:endParaRPr lang="en-GB"/>
          </a:p>
        </p:txBody>
      </p:sp>
      <p:sp>
        <p:nvSpPr>
          <p:cNvPr id="1048774" name=""/>
          <p:cNvSpPr>
            <a:spLocks noGrp="1"/>
          </p:cNvSpPr>
          <p:nvPr>
            <p:ph idx="1"/>
          </p:nvPr>
        </p:nvSpPr>
        <p:spPr/>
        <p:txBody>
          <a:bodyPr>
            <a:normAutofit fontScale="95000"/>
          </a:bodyPr>
          <a:p>
            <a:r>
              <a:rPr lang="en-US"/>
              <a:t>1. Son bilan emas, Allohning yordami bilan g‘alaba qilinadi.</a:t>
            </a:r>
            <a:endParaRPr lang="en-GB"/>
          </a:p>
          <a:p>
            <a:r>
              <a:rPr lang="en-US"/>
              <a:t>Musulmonlar son jihatdan ustun bo‘lsalar-da, dastlabki bosqichda Allohdan ko‘proq yordam so‘rash lozimligi saboq bo‘ldi.</a:t>
            </a:r>
            <a:endParaRPr lang="en-GB"/>
          </a:p>
          <a:p>
            <a:r>
              <a:rPr lang="en-US"/>
              <a:t>2. Rasululloh (s.a.v.)ning liderlik fazilati namoyon bo‘ldi.</a:t>
            </a:r>
            <a:endParaRPr lang="en-GB"/>
          </a:p>
          <a:p>
            <a:r>
              <a:rPr lang="en-US"/>
              <a:t>U zotning jasorati, amirlik salohiyati va iymoni jangda hal qiluvchi rol o‘ynadi.</a:t>
            </a:r>
            <a:endParaRPr lang="en-GB"/>
          </a:p>
          <a:p>
            <a:r>
              <a:rPr lang="en-US"/>
              <a:t>3. Islomning Arabiston bo‘ylab keng tarqalishiga turtki berdi.</a:t>
            </a:r>
            <a:endParaRPr lang="en-GB"/>
          </a:p>
          <a:p>
            <a:r>
              <a:rPr lang="en-US"/>
              <a:t>Ko‘plab qabilalar Islom dinini qabul qildilar.</a:t>
            </a:r>
            <a:endParaRPr lang="en-GB"/>
          </a:p>
          <a:p>
            <a:r>
              <a:rPr lang="en-US"/>
              <a:t>4. Ijtimoiy murosalar asosida birlashuv.</a:t>
            </a:r>
            <a:endParaRPr lang="en-GB"/>
          </a:p>
          <a:p>
            <a:r>
              <a:rPr lang="en-US"/>
              <a:t>G‘animatlar orqali yangi musulmonlar qalbi islomga yaqinlashtirildi — bu muhim siyosiy yondashuv edi.</a:t>
            </a:r>
            <a:endParaRPr lang="en-GB"/>
          </a:p>
          <a:p>
            <a:endParaRPr altLang="en-US" lang="zh-C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775" name=""/>
          <p:cNvSpPr>
            <a:spLocks noGrp="1"/>
          </p:cNvSpPr>
          <p:nvPr>
            <p:ph type="title"/>
          </p:nvPr>
        </p:nvSpPr>
        <p:spPr/>
        <p:txBody>
          <a:bodyPr/>
          <a:p>
            <a:r>
              <a:rPr lang="en-US"/>
              <a:t>Tabuk gʻazoti (9-hijriy yil, 630 milodiy yil)</a:t>
            </a:r>
            <a:endParaRPr lang="en-GB"/>
          </a:p>
        </p:txBody>
      </p:sp>
      <p:sp>
        <p:nvSpPr>
          <p:cNvPr id="1048776" name=""/>
          <p:cNvSpPr>
            <a:spLocks noGrp="1"/>
          </p:cNvSpPr>
          <p:nvPr>
            <p:ph idx="1"/>
          </p:nvPr>
        </p:nvSpPr>
        <p:spPr>
          <a:xfrm>
            <a:off x="1097280" y="2144209"/>
            <a:ext cx="10058400" cy="3608090"/>
          </a:xfrm>
        </p:spPr>
        <p:txBody>
          <a:bodyPr/>
          <a:p>
            <a:r>
              <a:rPr b="1" sz="2400" lang="en-US"/>
              <a:t>Asosiy maʼlumotlar:</a:t>
            </a:r>
            <a:endParaRPr b="1" lang="en-GB"/>
          </a:p>
          <a:p>
            <a:r>
              <a:rPr lang="en-US"/>
              <a:t>Vaqti: 9-hijriy yil, Rajab oyi (milodiy 630-yil)</a:t>
            </a:r>
            <a:endParaRPr lang="en-GB"/>
          </a:p>
          <a:p>
            <a:r>
              <a:rPr lang="en-US"/>
              <a:t>Joylashuvi: Tabuk shahri (hozirgi Saudiya Arabistonining shimoliy gʻarbiy qismi)</a:t>
            </a:r>
            <a:endParaRPr lang="en-GB"/>
          </a:p>
          <a:p>
            <a:r>
              <a:rPr lang="en-US"/>
              <a:t>Raxbar: Rasululloh Muhammad (s.a.v)</a:t>
            </a:r>
            <a:endParaRPr lang="en-GB"/>
          </a:p>
          <a:p>
            <a:r>
              <a:rPr lang="en-US"/>
              <a:t>Dushman: Rim imperiyasi (Sharqiy Rim — Vizantiya) va unga ittifoqchi boʻlgan arab qabilalari</a:t>
            </a:r>
            <a:endParaRPr lang="en-GB"/>
          </a:p>
          <a:p>
            <a:r>
              <a:rPr lang="en-US"/>
              <a:t>Maqsad: Rim imperiyasining musulmonlarga hujum qilish niyatiga qarshi mudofaa va kuch ko‘rsatish</a:t>
            </a:r>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777" name=""/>
          <p:cNvSpPr>
            <a:spLocks noGrp="1"/>
          </p:cNvSpPr>
          <p:nvPr>
            <p:ph type="title"/>
          </p:nvPr>
        </p:nvSpPr>
        <p:spPr/>
        <p:txBody>
          <a:bodyPr/>
          <a:p>
            <a:r>
              <a:rPr lang="en-US"/>
              <a:t>Gʻazotning sabablari</a:t>
            </a:r>
            <a:endParaRPr lang="en-GB"/>
          </a:p>
        </p:txBody>
      </p:sp>
      <p:sp>
        <p:nvSpPr>
          <p:cNvPr id="1048778" name=""/>
          <p:cNvSpPr>
            <a:spLocks noGrp="1"/>
          </p:cNvSpPr>
          <p:nvPr>
            <p:ph idx="1"/>
          </p:nvPr>
        </p:nvSpPr>
        <p:spPr/>
        <p:txBody>
          <a:bodyPr/>
          <a:p>
            <a:r>
              <a:rPr sz="2800" lang="en-US"/>
              <a:t>Vizantiya imperiyasi musulmonlarning kuchayib borayotganidan xavotir ola boshladi.</a:t>
            </a:r>
            <a:endParaRPr sz="3200" lang="en-GB"/>
          </a:p>
          <a:p>
            <a:r>
              <a:rPr sz="2800" lang="en-US"/>
              <a:t>Vizantiya Arabistonning shimolida joylashgan Gʻassoniylar bilan ittifoqda edi.</a:t>
            </a:r>
            <a:endParaRPr sz="3200" lang="en-GB"/>
          </a:p>
          <a:p>
            <a:r>
              <a:rPr sz="2800" lang="en-US"/>
              <a:t>Ular musulmonlarga qarshi yurish rejalashtirayotgani haqida xabarlar kelgan.</a:t>
            </a:r>
            <a:endParaRPr sz="3200" lang="en-GB"/>
          </a:p>
          <a:p>
            <a:r>
              <a:rPr sz="2800" lang="en-US"/>
              <a:t>Rasululloh (s.a.v) bu xavfga tayyor turish uchun 30 000 kishilik qoʻshin bilan Tabuk tomon yoʻl oldilar.</a:t>
            </a:r>
            <a:endParaRPr sz="3200" lang="en-GB"/>
          </a:p>
          <a:p>
            <a:endParaRPr altLang="en-US" 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11" name=""/>
          <p:cNvSpPr>
            <a:spLocks noGrp="1"/>
          </p:cNvSpPr>
          <p:nvPr>
            <p:ph type="title"/>
          </p:nvPr>
        </p:nvSpPr>
        <p:spPr/>
        <p:txBody>
          <a:bodyPr/>
          <a:p>
            <a:endParaRPr lang="en-GB"/>
          </a:p>
        </p:txBody>
      </p:sp>
      <p:sp>
        <p:nvSpPr>
          <p:cNvPr id="1048612" name=""/>
          <p:cNvSpPr>
            <a:spLocks noGrp="1"/>
          </p:cNvSpPr>
          <p:nvPr>
            <p:ph idx="1"/>
          </p:nvPr>
        </p:nvSpPr>
        <p:spPr/>
        <p:txBody>
          <a:bodyPr/>
          <a:p>
            <a:endParaRPr lang="en-GB"/>
          </a:p>
        </p:txBody>
      </p:sp>
      <p:pic>
        <p:nvPicPr>
          <p:cNvPr id="2097155" name=""/>
          <p:cNvPicPr>
            <a:picLocks/>
          </p:cNvPicPr>
          <p:nvPr/>
        </p:nvPicPr>
        <p:blipFill>
          <a:blip xmlns:r="http://schemas.openxmlformats.org/officeDocument/2006/relationships" r:embed="rId1"/>
          <a:stretch>
            <a:fillRect/>
          </a:stretch>
        </p:blipFill>
        <p:spPr>
          <a:xfrm rot="0">
            <a:off x="0" y="0"/>
            <a:ext cx="12092829" cy="6591309"/>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779" name=""/>
          <p:cNvSpPr>
            <a:spLocks noGrp="1"/>
          </p:cNvSpPr>
          <p:nvPr>
            <p:ph type="title"/>
          </p:nvPr>
        </p:nvSpPr>
        <p:spPr/>
        <p:txBody>
          <a:bodyPr/>
          <a:p>
            <a:r>
              <a:rPr lang="en-US"/>
              <a:t>Safar va sharoitlar:</a:t>
            </a:r>
            <a:endParaRPr lang="en-GB"/>
          </a:p>
        </p:txBody>
      </p:sp>
      <p:sp>
        <p:nvSpPr>
          <p:cNvPr id="1048780" name=""/>
          <p:cNvSpPr>
            <a:spLocks noGrp="1"/>
          </p:cNvSpPr>
          <p:nvPr>
            <p:ph idx="1"/>
          </p:nvPr>
        </p:nvSpPr>
        <p:spPr>
          <a:xfrm>
            <a:off x="1097279" y="2663294"/>
            <a:ext cx="10058400" cy="3461083"/>
          </a:xfrm>
        </p:spPr>
        <p:txBody>
          <a:bodyPr/>
          <a:p>
            <a:r>
              <a:rPr sz="2800" lang="en-US"/>
              <a:t>Yoʻl uzoq, ob-havo juda issiq, qurgʻoqchilik va moliyaviy qiyinchiliklar boʻlgan.</a:t>
            </a:r>
            <a:endParaRPr sz="3200" lang="en-GB"/>
          </a:p>
          <a:p>
            <a:r>
              <a:rPr sz="2800" lang="en-US"/>
              <a:t>Bu safar “Usrat gʻazoti” deb ham ataladi — yaʼni “qiyinchilik gʻazoti”.</a:t>
            </a:r>
            <a:endParaRPr sz="3200" lang="en-GB"/>
          </a:p>
          <a:p>
            <a:r>
              <a:rPr sz="2800" lang="en-US"/>
              <a:t>Qurʼonda bu haqida Tavba surasida bayon qilingan.</a:t>
            </a:r>
            <a:endParaRPr sz="3200" lang="en-GB"/>
          </a:p>
          <a:p>
            <a:endParaRPr altLang="en-US" lang="zh-C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781" name=""/>
          <p:cNvSpPr>
            <a:spLocks noGrp="1"/>
          </p:cNvSpPr>
          <p:nvPr>
            <p:ph type="title"/>
          </p:nvPr>
        </p:nvSpPr>
        <p:spPr/>
        <p:txBody>
          <a:bodyPr/>
          <a:p>
            <a:r>
              <a:rPr lang="en-US"/>
              <a:t>Gʻazotning oʻziga xos jihatlari</a:t>
            </a:r>
            <a:endParaRPr lang="en-GB"/>
          </a:p>
        </p:txBody>
      </p:sp>
      <p:sp>
        <p:nvSpPr>
          <p:cNvPr id="1048782" name=""/>
          <p:cNvSpPr>
            <a:spLocks noGrp="1"/>
          </p:cNvSpPr>
          <p:nvPr>
            <p:ph idx="1"/>
          </p:nvPr>
        </p:nvSpPr>
        <p:spPr>
          <a:xfrm>
            <a:off x="1097280" y="2324447"/>
            <a:ext cx="10058400" cy="3338454"/>
          </a:xfrm>
        </p:spPr>
        <p:txBody>
          <a:bodyPr/>
          <a:p>
            <a:r>
              <a:rPr b="0" sz="2400" lang="en-US"/>
              <a:t>Vizantiya imperiyasi musulmonlarning katta va kuchli qoʻshini kelayotganini eshitib, orqaga chekinadi.</a:t>
            </a:r>
            <a:endParaRPr b="0" sz="2800" lang="en-GB"/>
          </a:p>
          <a:p>
            <a:r>
              <a:rPr b="0" sz="2400" lang="en-US"/>
              <a:t>Jang sodir boʻlmagan — musulmonlar Tabukda 20 kun turganlar.</a:t>
            </a:r>
            <a:endParaRPr b="0" sz="2800" lang="en-GB"/>
          </a:p>
          <a:p>
            <a:r>
              <a:rPr b="0" sz="2400" lang="en-US"/>
              <a:t>Bu safar musulmonlarning siyosiy va harbiy qudratini butun Arabistonga va tashqariga namoyon qildi.</a:t>
            </a:r>
            <a:endParaRPr b="0" sz="2800" lang="en-GB"/>
          </a:p>
          <a:p>
            <a:endParaRPr altLang="en-US" b="0" lang="zh-C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783" name=""/>
          <p:cNvSpPr>
            <a:spLocks noGrp="1"/>
          </p:cNvSpPr>
          <p:nvPr>
            <p:ph type="title"/>
          </p:nvPr>
        </p:nvSpPr>
        <p:spPr/>
        <p:txBody>
          <a:bodyPr/>
          <a:p>
            <a:r>
              <a:rPr lang="en-US"/>
              <a:t>N</a:t>
            </a:r>
            <a:r>
              <a:rPr lang="en-US"/>
              <a:t>a</a:t>
            </a:r>
            <a:r>
              <a:rPr lang="en-US"/>
              <a:t>t</a:t>
            </a:r>
            <a:r>
              <a:rPr lang="en-US"/>
              <a:t>i</a:t>
            </a:r>
            <a:r>
              <a:rPr lang="en-US"/>
              <a:t>j</a:t>
            </a:r>
            <a:r>
              <a:rPr lang="en-US"/>
              <a:t>a</a:t>
            </a:r>
            <a:r>
              <a:rPr lang="en-US"/>
              <a:t>lar </a:t>
            </a:r>
            <a:endParaRPr lang="en-GB"/>
          </a:p>
        </p:txBody>
      </p:sp>
      <p:sp>
        <p:nvSpPr>
          <p:cNvPr id="1048784" name=""/>
          <p:cNvSpPr>
            <a:spLocks noGrp="1"/>
          </p:cNvSpPr>
          <p:nvPr>
            <p:ph idx="1"/>
          </p:nvPr>
        </p:nvSpPr>
        <p:spPr/>
        <p:txBody>
          <a:bodyPr/>
          <a:p>
            <a:r>
              <a:rPr sz="2400" lang="en-US"/>
              <a:t>Mahalliy qabilalar musulmonlarga boʻysundi, ayrimlari jizya toʻlashga rozi boʻldi.</a:t>
            </a:r>
            <a:endParaRPr sz="2800" lang="en-GB"/>
          </a:p>
          <a:p>
            <a:r>
              <a:rPr sz="2400" lang="en-US"/>
              <a:t>Islom dinining Arabiston yarimoroli tashqarisiga chiqishi tezlashdi.</a:t>
            </a:r>
            <a:endParaRPr sz="2800" lang="en-GB"/>
          </a:p>
          <a:p>
            <a:r>
              <a:rPr sz="2400" lang="en-US"/>
              <a:t>Munofiq va islomga xiyonat qilgan ayrim shaxslar fosh boʻldi.</a:t>
            </a:r>
            <a:endParaRPr sz="2800" lang="en-GB"/>
          </a:p>
          <a:p>
            <a:r>
              <a:rPr sz="2400" lang="en-US"/>
              <a:t>Bu gʻazot musulmonlarning kuchi faqat mudofaa emas, balki tashqi tahdidlarga qarshi faol harakat qilishi mumkinligini koʻrsatdi.</a:t>
            </a:r>
            <a:endParaRPr sz="2800" lang="en-GB"/>
          </a:p>
          <a:p>
            <a:r>
              <a:rPr sz="2400" lang="en-US"/>
              <a:t>Qurʼonda bu voqeaga alohida urgʻu berilgan (Tavba surasi 38–129-oyatlar).</a:t>
            </a:r>
            <a:endParaRPr lang="en-GB"/>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789" name=""/>
          <p:cNvSpPr>
            <a:spLocks noGrp="1"/>
          </p:cNvSpPr>
          <p:nvPr>
            <p:ph type="title"/>
          </p:nvPr>
        </p:nvSpPr>
        <p:spPr/>
        <p:txBody>
          <a:bodyPr/>
          <a:p>
            <a:r>
              <a:rPr lang="en-US"/>
              <a:t>X</a:t>
            </a:r>
            <a:r>
              <a:rPr lang="en-US"/>
              <a:t>u</a:t>
            </a:r>
            <a:r>
              <a:rPr lang="en-US"/>
              <a:t>l</a:t>
            </a:r>
            <a:r>
              <a:rPr lang="en-US"/>
              <a:t>o</a:t>
            </a:r>
            <a:r>
              <a:rPr lang="en-US"/>
              <a:t>s</a:t>
            </a:r>
            <a:r>
              <a:rPr lang="en-US"/>
              <a:t>a</a:t>
            </a:r>
            <a:endParaRPr lang="en-GB"/>
          </a:p>
        </p:txBody>
      </p:sp>
      <p:sp>
        <p:nvSpPr>
          <p:cNvPr id="1048790" name=""/>
          <p:cNvSpPr>
            <a:spLocks noGrp="1"/>
          </p:cNvSpPr>
          <p:nvPr>
            <p:ph idx="1"/>
          </p:nvPr>
        </p:nvSpPr>
        <p:spPr>
          <a:xfrm>
            <a:off x="1097280" y="1845734"/>
            <a:ext cx="10058400" cy="4367976"/>
          </a:xfrm>
        </p:spPr>
        <p:txBody>
          <a:bodyPr>
            <a:normAutofit fontScale="95833"/>
          </a:bodyPr>
          <a:p>
            <a:r>
              <a:rPr sz="2400" lang="en-US"/>
              <a:t>Payg‘ambarimiz Muhammad (s.a.v.)ning hayotidagi jangli yurishlar — bu faqat harbiy muvaffaqiyatlar emas, balki sabr, iymon, strategiya va bag‘rikenglik bilan yo‘g‘rilgan ibratli voqealardir. Har bir g‘azot, har bir yurish — musulmonlar uchun sinov, Allohning yordami va kuch-qudratining namoyonidir. U zot (s.a.v.) boshchilik qilgan Badr, Uhud, Xandaq, Xaybar, Hunayn janglari hamda Makka fathi singari voqealar musulmon ummatining shakllanishi, birlik va qardoshlik ruhining mustahkamlanishida hal qiluvchi o‘rin tutdi.</a:t>
            </a:r>
            <a:endParaRPr sz="2800" lang="en-GB"/>
          </a:p>
          <a:p>
            <a:r>
              <a:rPr sz="2400" lang="en-US"/>
              <a:t>Bu yurishlarning barchasi shuni ko‘rsatadiki, Rasululloh (s.a.v.) hech qachon urushparast bo‘lmagan, aksincha, doimo tinchlik, adolat va din erkinligini saqlab qolish uchun kurashganlar. U kishining siyosiy donoligi, harbiy mohirligi, rahm-shafqat va bag‘rikenglikdagi yuksak fazilatlari har bir musulmon uchun ibrat maktabidir.</a:t>
            </a:r>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791" name=""/>
          <p:cNvSpPr>
            <a:spLocks noGrp="1"/>
          </p:cNvSpPr>
          <p:nvPr>
            <p:ph type="title"/>
          </p:nvPr>
        </p:nvSpPr>
        <p:spPr/>
        <p:txBody>
          <a:bodyPr/>
          <a:p>
            <a:endParaRPr lang="en-GB"/>
          </a:p>
        </p:txBody>
      </p:sp>
      <p:sp>
        <p:nvSpPr>
          <p:cNvPr id="1048792" name=""/>
          <p:cNvSpPr>
            <a:spLocks noGrp="1"/>
          </p:cNvSpPr>
          <p:nvPr>
            <p:ph idx="1"/>
          </p:nvPr>
        </p:nvSpPr>
        <p:spPr>
          <a:xfrm>
            <a:off x="1097279" y="2834639"/>
            <a:ext cx="10058400" cy="3076026"/>
          </a:xfrm>
        </p:spPr>
        <p:txBody>
          <a:bodyPr/>
          <a:p>
            <a:r>
              <a:rPr sz="2800" lang="en-US"/>
              <a:t>Bugungi kunda biz, musulmonlar, o‘sha tarixiy voqealardan saboq olib, imon, birlik, adolat va bag‘rikenglik yo‘lida harakat qilishimiz lozim. Zero, Muhammad (s.a.v.)ning hayoti — bu biz uchun yo‘lko‘rsatkich va baraka manbaidir</a:t>
            </a:r>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pic>
        <p:nvPicPr>
          <p:cNvPr id="2097152" name="Рисунок 3"/>
          <p:cNvPicPr>
            <a:picLocks noChangeAspect="1"/>
          </p:cNvPicPr>
          <p:nvPr/>
        </p:nvPicPr>
        <p:blipFill>
          <a:blip xmlns:r="http://schemas.openxmlformats.org/officeDocument/2006/relationships" r:embed="rId1"/>
          <a:stretch>
            <a:fillRect/>
          </a:stretch>
        </p:blipFill>
        <p:spPr>
          <a:xfrm>
            <a:off x="0" y="0"/>
            <a:ext cx="12192000" cy="6347791"/>
          </a:xfrm>
          <a:prstGeom prst="rect"/>
          <a:ln>
            <a:noFill/>
          </a:ln>
          <a:effectLst>
            <a:outerShdw algn="tl" blurRad="292100" dir="2700000" dist="139700" rotWithShape="0">
              <a:srgbClr val="333333">
                <a:alpha val="65000"/>
              </a:srgbClr>
            </a:outerShdw>
          </a:effectLst>
        </p:spPr>
      </p:pic>
      <p:sp>
        <p:nvSpPr>
          <p:cNvPr id="1048590" name="Заголовок 1"/>
          <p:cNvSpPr>
            <a:spLocks noGrp="1"/>
          </p:cNvSpPr>
          <p:nvPr>
            <p:ph type="title"/>
          </p:nvPr>
        </p:nvSpPr>
        <p:spPr>
          <a:xfrm>
            <a:off x="1004515" y="1664829"/>
            <a:ext cx="10058400" cy="1450757"/>
          </a:xfrm>
        </p:spPr>
        <p:txBody>
          <a:bodyPr/>
          <a:p>
            <a:pPr algn="ctr"/>
            <a:r>
              <a:rPr b="1" dirty="0" lang="en-US" err="1">
                <a:solidFill>
                  <a:srgbClr val="00B0F0"/>
                </a:solidFill>
              </a:rPr>
              <a:t>E’tiboringiz</a:t>
            </a:r>
            <a:r>
              <a:rPr b="1" dirty="0" lang="en-US">
                <a:solidFill>
                  <a:srgbClr val="00B0F0"/>
                </a:solidFill>
              </a:rPr>
              <a:t> </a:t>
            </a:r>
            <a:r>
              <a:rPr b="1" dirty="0" lang="en-US" err="1">
                <a:solidFill>
                  <a:srgbClr val="00B0F0"/>
                </a:solidFill>
              </a:rPr>
              <a:t>uchun</a:t>
            </a:r>
            <a:r>
              <a:rPr b="1" dirty="0" lang="en-US">
                <a:solidFill>
                  <a:srgbClr val="00B0F0"/>
                </a:solidFill>
              </a:rPr>
              <a:t> </a:t>
            </a:r>
            <a:r>
              <a:rPr b="1" dirty="0" lang="en-US" err="1">
                <a:solidFill>
                  <a:srgbClr val="00B0F0"/>
                </a:solidFill>
              </a:rPr>
              <a:t>raxmat</a:t>
            </a:r>
            <a:endParaRPr b="1" dirty="0" lang="ru-RU">
              <a:solidFill>
                <a:srgbClr val="00B0F0"/>
              </a:solidFill>
            </a:endParaRPr>
          </a:p>
        </p:txBody>
      </p:sp>
      <p:sp>
        <p:nvSpPr>
          <p:cNvPr id="1048591" name="Объект 2"/>
          <p:cNvSpPr>
            <a:spLocks noGrp="1"/>
          </p:cNvSpPr>
          <p:nvPr>
            <p:ph idx="1"/>
          </p:nvPr>
        </p:nvSpPr>
        <p:spPr>
          <a:xfrm>
            <a:off x="1478281" y="3760612"/>
            <a:ext cx="10058400" cy="4023360"/>
          </a:xfrm>
        </p:spPr>
        <p:txBody>
          <a:bodyPr/>
          <a:p>
            <a:r>
              <a:rPr dirty="0" sz="2200" lang="en-US"/>
              <a:t> </a:t>
            </a:r>
            <a:endParaRPr dirty="0" sz="2200" lang="ru-RU"/>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3" name=""/>
          <p:cNvSpPr>
            <a:spLocks noGrp="1"/>
          </p:cNvSpPr>
          <p:nvPr>
            <p:ph type="title"/>
          </p:nvPr>
        </p:nvSpPr>
        <p:spPr/>
        <p:txBody>
          <a:bodyPr/>
          <a:p>
            <a:endParaRPr lang="en-GB"/>
          </a:p>
        </p:txBody>
      </p:sp>
      <p:sp>
        <p:nvSpPr>
          <p:cNvPr id="1048614" name=""/>
          <p:cNvSpPr>
            <a:spLocks noGrp="1"/>
          </p:cNvSpPr>
          <p:nvPr>
            <p:ph idx="1"/>
          </p:nvPr>
        </p:nvSpPr>
        <p:spPr/>
        <p:txBody>
          <a:bodyPr/>
          <a:p>
            <a:r>
              <a:rPr sz="2400" lang="en-US"/>
              <a:t>Mazkur jangning sababi Quraysh kafirlarining Islomga, uning tarafdorlariga va ayniqsa, Payg‘ambarimiz Muhammad (s.a.v.)ga nisbatan doimiy adovati, ularning musulmonlarni Makkadan chiqarib yuborib, mol-mulklarini talon-toroj qilgani bo‘ldi. Rasululloh (s.a.v.) ushbu zulmga javoban, Quraysh karvonining yo‘lini to‘smoqchi bo‘ldilar. Bu karvonni Abu Sufyon boshqarayotgan edi va u Shomdan Makkaga qaytayotgan edi. Rasululloh (s.a.v.) 313 nafar sahobalari bilan karvon yo‘liga chiqdi. Musulmonlar jang uchun chiqmagan, aslida bu faqat karvonni to‘sish maqsadida rejalashtirilgan safar edi. Biroq, Quraysh bu xabarni eshitib, 1000 kishilik qo‘shin bilan Madinaga qarab yurishdi</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96" name=""/>
          <p:cNvSpPr>
            <a:spLocks noGrp="1"/>
          </p:cNvSpPr>
          <p:nvPr>
            <p:ph type="title"/>
          </p:nvPr>
        </p:nvSpPr>
        <p:spPr/>
        <p:txBody>
          <a:bodyPr/>
          <a:p>
            <a:endParaRPr lang="en-GB"/>
          </a:p>
        </p:txBody>
      </p:sp>
      <p:sp>
        <p:nvSpPr>
          <p:cNvPr id="1048597" name=""/>
          <p:cNvSpPr>
            <a:spLocks noGrp="1"/>
          </p:cNvSpPr>
          <p:nvPr>
            <p:ph idx="1"/>
          </p:nvPr>
        </p:nvSpPr>
        <p:spPr/>
        <p:txBody>
          <a:bodyPr/>
          <a:p>
            <a:endParaRPr lang="en-GB"/>
          </a:p>
        </p:txBody>
      </p:sp>
      <p:pic>
        <p:nvPicPr>
          <p:cNvPr id="2097154" name=""/>
          <p:cNvPicPr>
            <a:picLocks/>
          </p:cNvPicPr>
          <p:nvPr/>
        </p:nvPicPr>
        <p:blipFill>
          <a:blip xmlns:r="http://schemas.openxmlformats.org/officeDocument/2006/relationships" r:embed="rId1"/>
          <a:stretch>
            <a:fillRect/>
          </a:stretch>
        </p:blipFill>
        <p:spPr>
          <a:xfrm rot="0">
            <a:off x="1097280" y="0"/>
            <a:ext cx="10438087" cy="7501573"/>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94" name=""/>
          <p:cNvSpPr>
            <a:spLocks noGrp="1"/>
          </p:cNvSpPr>
          <p:nvPr>
            <p:ph type="title"/>
          </p:nvPr>
        </p:nvSpPr>
        <p:spPr/>
        <p:txBody>
          <a:bodyPr/>
          <a:p>
            <a:endParaRPr lang="en-GB"/>
          </a:p>
        </p:txBody>
      </p:sp>
      <p:sp>
        <p:nvSpPr>
          <p:cNvPr id="1048595" name=""/>
          <p:cNvSpPr>
            <a:spLocks noGrp="1"/>
          </p:cNvSpPr>
          <p:nvPr>
            <p:ph idx="1"/>
          </p:nvPr>
        </p:nvSpPr>
        <p:spPr>
          <a:xfrm>
            <a:off x="1097280" y="1845734"/>
            <a:ext cx="5142131" cy="4442955"/>
          </a:xfrm>
        </p:spPr>
        <p:txBody>
          <a:bodyPr/>
          <a:p>
            <a:r>
              <a:rPr sz="2800" lang="en-US"/>
              <a:t>Musulmonlarning holati og‘ir edi: qurollari kam, ot-ulov oz, ba’zilarida hatto qilich ham yo‘q edi. Shunga qaramay, ular Payg‘ambarimiz (s.a.v.)ning ko‘rsatmasiga so‘zsiz itoat etdilar. Badrda ikki taraf to‘qnashdi. Payg‘ambarimiz (s.a.v.) sahobalari bilan tun bo‘yi ibodat qilib, Allohdan nusrat so‘radilar.</a:t>
            </a:r>
            <a:endParaRPr sz="2400" lang="en-GB"/>
          </a:p>
          <a:p>
            <a:endParaRPr lang="en-GB"/>
          </a:p>
        </p:txBody>
      </p:sp>
      <p:pic>
        <p:nvPicPr>
          <p:cNvPr id="2097153" name=""/>
          <p:cNvPicPr>
            <a:picLocks/>
          </p:cNvPicPr>
          <p:nvPr/>
        </p:nvPicPr>
        <p:blipFill>
          <a:blip xmlns:r="http://schemas.openxmlformats.org/officeDocument/2006/relationships" r:embed="rId1"/>
          <a:stretch>
            <a:fillRect/>
          </a:stretch>
        </p:blipFill>
        <p:spPr>
          <a:xfrm rot="0">
            <a:off x="6630495" y="1737359"/>
            <a:ext cx="5761815" cy="4221905"/>
          </a:xfrm>
          <a:prstGeom prst="rect"/>
        </p:spPr>
      </p:pic>
    </p:spTree>
  </p:cSld>
  <p:clrMapOvr>
    <a:masterClrMapping/>
  </p:clrMapOvr>
</p:sld>
</file>

<file path=ppt/theme/theme1.xml><?xml version="1.0" encoding="utf-8"?>
<a:theme xmlns:a="http://schemas.openxmlformats.org/drawingml/2006/main" name="Ретро">
  <a:themeElements>
    <a:clrScheme name="Ретро">
      <a:dk1>
        <a:sysClr lastClr="000000" val="windowText"/>
      </a:dk1>
      <a:lt1>
        <a:sysClr lastClr="FFFFFF" val="window"/>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algn="br" blurRad="38100" dir="2700000" dist="25400" rotWithShape="0">
              <a:srgbClr val="000000">
                <a:alpha val="60000"/>
              </a:srgbClr>
            </a:outerShdw>
          </a:effectLst>
        </a:effectStyle>
        <a:effectStyle>
          <a:effectLst>
            <a:outerShdw algn="br" blurRad="44450" dir="2700000" dist="25400" rotWithShape="0">
              <a:srgbClr val="000000">
                <a:alpha val="60000"/>
              </a:srgbClr>
            </a:outerShdw>
          </a:effectLst>
          <a:scene3d>
            <a:camera prst="orthographicFront">
              <a:rot lat="0" lon="0" rev="0"/>
            </a:camera>
            <a:lightRig dir="t" rig="threeP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theme>
</file>

<file path=ppt/theme/theme2.xml><?xml version="1.0" encoding="utf-8"?>
<a:theme xmlns:a="http://schemas.openxmlformats.org/drawingml/2006/main" name="Тема Office">
  <a:themeElements>
    <a:clrScheme name="Стандартная">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Презентация PowerPoint</dc:title>
  <dc:creator>platinum</dc:creator>
  <cp:lastModifiedBy>akbarshoh kamolov</cp:lastModifiedBy>
  <dcterms:created xsi:type="dcterms:W3CDTF">2016-05-02T14:41:24Z</dcterms:created>
  <dcterms:modified xsi:type="dcterms:W3CDTF">2025-04-11T18:45:51Z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10ea302072074160bdebc4c71ad38afb</vt:lpwstr>
  </property>
</Properties>
</file>