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9" r:id="rId2"/>
    <p:sldId id="270" r:id="rId3"/>
    <p:sldId id="257" r:id="rId4"/>
    <p:sldId id="258" r:id="rId5"/>
    <p:sldId id="259" r:id="rId6"/>
    <p:sldId id="271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 slayd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z-Latn-UZ"/>
              <a:t>Taglavha namunasini tahrirlash uchun bosing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gxatli panorama ras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rlavha va tagx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gxatli iqtib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shrifno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shrifnomadan iqtib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'g'ri yoki yolg'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z-Latn-UZ"/>
              <a:t>Matn uslublarini tahrirlash uchun bosing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arlavha va vertikal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 sarlavha va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rlavha v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o‘lim sarlavha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kkit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lishtir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aqat sarlav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‘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omli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omli ra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z-Latn-UZ"/>
              <a:t>Rasm joylash uchun belgi ustiga bosing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z-Latn-UZ"/>
              <a:t>Sarlavha namunasini tahrirlash uchun bosing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EACE7953-66CB-872F-27C0-7AB28CE26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09599"/>
            <a:ext cx="8398668" cy="4879181"/>
          </a:xfrm>
        </p:spPr>
        <p:txBody>
          <a:bodyPr/>
          <a:lstStyle/>
          <a:p>
            <a:r>
              <a:rPr lang="uz-Latn-UZ" dirty="0"/>
              <a:t>Tibbiyot fizikasi yo’nalishi TF-2301 guruh talabasi </a:t>
            </a:r>
            <a:r>
              <a:rPr lang="uz-Latn-UZ" dirty="0" err="1"/>
              <a:t>Abdusamatova</a:t>
            </a:r>
            <a:r>
              <a:rPr lang="uz-Latn-UZ" dirty="0"/>
              <a:t> </a:t>
            </a:r>
            <a:r>
              <a:rPr lang="uz-Latn-UZ" dirty="0" err="1"/>
              <a:t>marjona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309005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E127666A-2575-FC2D-EC75-B609BC28B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845344"/>
            <a:ext cx="4969667" cy="5369719"/>
          </a:xfrm>
        </p:spPr>
        <p:txBody>
          <a:bodyPr/>
          <a:lstStyle/>
          <a:p>
            <a:r>
              <a:rPr lang="uz-Latn-UZ" dirty="0"/>
              <a:t>
Magnit maydon induksiyasi
Agar zarracha bir jinsli magnit maydonga magnit induksiya </a:t>
            </a:r>
            <a:r>
              <a:rPr lang="uz-Latn-UZ" dirty="0" err="1"/>
              <a:t>chiziqlariga</a:t>
            </a:r>
            <a:r>
              <a:rPr lang="uz-Latn-UZ" dirty="0"/>
              <a:t> </a:t>
            </a:r>
            <a:r>
              <a:rPr lang="uz-Latn-UZ" dirty="0" err="1"/>
              <a:t>perpendikulyar</a:t>
            </a:r>
            <a:r>
              <a:rPr lang="uz-Latn-UZ" dirty="0"/>
              <a:t> (α=π/2) ravishda  kirib kelsa, u aylana bo‘ylab harakatlana boshlaydi.
Ushbu holda </a:t>
            </a:r>
            <a:r>
              <a:rPr lang="uz-Latn-UZ" dirty="0" err="1"/>
              <a:t>Lorens</a:t>
            </a:r>
            <a:r>
              <a:rPr lang="uz-Latn-UZ" dirty="0"/>
              <a:t> kuchi </a:t>
            </a:r>
            <a:r>
              <a:rPr lang="uz-Latn-UZ" dirty="0" err="1"/>
              <a:t>eng</a:t>
            </a:r>
            <a:r>
              <a:rPr lang="uz-Latn-UZ" dirty="0"/>
              <a:t> katta  (18) bo‘ladi va </a:t>
            </a:r>
            <a:r>
              <a:rPr lang="uz-Latn-UZ" dirty="0" err="1"/>
              <a:t>zaryadga</a:t>
            </a:r>
            <a:r>
              <a:rPr lang="uz-Latn-UZ" dirty="0"/>
              <a:t> markazga intilma tezlanish beradi:</a:t>
            </a:r>
          </a:p>
        </p:txBody>
      </p:sp>
      <p:pic>
        <p:nvPicPr>
          <p:cNvPr id="6" name="Rasm 5">
            <a:extLst>
              <a:ext uri="{FF2B5EF4-FFF2-40B4-BE49-F238E27FC236}">
                <a16:creationId xmlns:a16="http://schemas.microsoft.com/office/drawing/2014/main" id="{61FB4A58-B11C-D17B-B636-FA902562C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936" y="1835943"/>
            <a:ext cx="5049265" cy="40695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36967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B0B9CA20-57BC-7758-5AD8-9936EE2CD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023939"/>
            <a:ext cx="4433887" cy="5036342"/>
          </a:xfrm>
        </p:spPr>
        <p:txBody>
          <a:bodyPr>
            <a:normAutofit/>
          </a:bodyPr>
          <a:lstStyle/>
          <a:p>
            <a:endParaRPr lang="uz-Latn-UZ" sz="2400" dirty="0"/>
          </a:p>
          <a:p>
            <a:r>
              <a:rPr lang="uz-Latn-UZ" sz="2400" dirty="0"/>
              <a:t>Bu ifodadan egri </a:t>
            </a:r>
            <a:r>
              <a:rPr lang="uz-Latn-UZ" sz="2400" dirty="0" err="1"/>
              <a:t>chiziqli</a:t>
            </a:r>
            <a:r>
              <a:rPr lang="uz-Latn-UZ" sz="2400" dirty="0"/>
              <a:t> </a:t>
            </a:r>
            <a:r>
              <a:rPr lang="uz-Latn-UZ" sz="2400" dirty="0" err="1"/>
              <a:t>traektoriya</a:t>
            </a:r>
            <a:r>
              <a:rPr lang="uz-Latn-UZ" sz="2400" dirty="0"/>
              <a:t> radiusini topish mumkin. Agar , ,  bo‘lsa, </a:t>
            </a:r>
            <a:r>
              <a:rPr lang="uz-Latn-UZ" sz="2400" dirty="0" err="1"/>
              <a:t>traektoriya</a:t>
            </a:r>
            <a:r>
              <a:rPr lang="uz-Latn-UZ" sz="2400" dirty="0"/>
              <a:t> aylanadan iborat bo‘ladi. </a:t>
            </a:r>
            <a:r>
              <a:rPr lang="uz-Latn-UZ" sz="2400" dirty="0" err="1"/>
              <a:t>Zaryadli</a:t>
            </a:r>
            <a:r>
              <a:rPr lang="uz-Latn-UZ" sz="2400" dirty="0"/>
              <a:t> </a:t>
            </a:r>
            <a:r>
              <a:rPr lang="uz-Latn-UZ" sz="2400" dirty="0" err="1"/>
              <a:t>zarrachaning</a:t>
            </a:r>
            <a:r>
              <a:rPr lang="uz-Latn-UZ" sz="2400" dirty="0"/>
              <a:t> aylana bo‘ylab aylanish davri: (20). Aylanish chastotasi esa  (21) Bu yerda  solishtirma </a:t>
            </a:r>
            <a:r>
              <a:rPr lang="uz-Latn-UZ" sz="2400" dirty="0" err="1"/>
              <a:t>zaryad</a:t>
            </a:r>
            <a:r>
              <a:rPr lang="uz-Latn-UZ" sz="2400" dirty="0"/>
              <a:t> deb ataladi.   </a:t>
            </a:r>
          </a:p>
        </p:txBody>
      </p:sp>
      <p:pic>
        <p:nvPicPr>
          <p:cNvPr id="4" name="Rasm 3">
            <a:extLst>
              <a:ext uri="{FF2B5EF4-FFF2-40B4-BE49-F238E27FC236}">
                <a16:creationId xmlns:a16="http://schemas.microsoft.com/office/drawing/2014/main" id="{FF8397E1-A159-4E63-1B29-EB8B33DB5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705" y="1362854"/>
            <a:ext cx="5076702" cy="413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96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83399D7F-7DE2-1A6D-FC28-9E13D0E40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z-Latn-UZ" sz="2800" dirty="0"/>
              <a:t>Magnit maydonda </a:t>
            </a:r>
            <a:r>
              <a:rPr lang="uz-Latn-UZ" sz="2800" dirty="0" err="1"/>
              <a:t>zarrachalar</a:t>
            </a:r>
            <a:r>
              <a:rPr lang="uz-Latn-UZ" sz="2800" dirty="0"/>
              <a:t> yuqorida aytib o’tilgan manbalar orqali tezlashtirib harakatga </a:t>
            </a:r>
            <a:r>
              <a:rPr lang="uz-Latn-UZ" sz="2800" dirty="0" err="1"/>
              <a:t>keladi.Zarrachalarni</a:t>
            </a:r>
            <a:r>
              <a:rPr lang="uz-Latn-UZ" sz="2800" dirty="0"/>
              <a:t> tezlashtirish uchun birinchidan shu </a:t>
            </a:r>
            <a:r>
              <a:rPr lang="uz-Latn-UZ" sz="2800" dirty="0" err="1"/>
              <a:t>zarrachani</a:t>
            </a:r>
            <a:r>
              <a:rPr lang="uz-Latn-UZ" sz="2800" dirty="0"/>
              <a:t> o’zini </a:t>
            </a:r>
            <a:r>
              <a:rPr lang="uz-Latn-UZ" sz="2800" dirty="0" err="1"/>
              <a:t>xosil</a:t>
            </a:r>
            <a:r>
              <a:rPr lang="uz-Latn-UZ" sz="2800" dirty="0"/>
              <a:t> qilish kerak. Ular ion manbalari yordamida olinadi. Ion manbalarining turlari juda ko’p. </a:t>
            </a:r>
          </a:p>
          <a:p>
            <a:r>
              <a:rPr lang="uz-Latn-UZ" sz="2800" dirty="0"/>
              <a:t>Asosan ionli va elektronli turlari mavjud. Ion kamerasida </a:t>
            </a:r>
            <a:r>
              <a:rPr lang="uz-Latn-UZ" sz="2800" dirty="0" err="1"/>
              <a:t>vakum</a:t>
            </a:r>
            <a:r>
              <a:rPr lang="uz-Latn-UZ" sz="2800" dirty="0"/>
              <a:t> olingan. Undagi gazning bosimi 1x10^-1 Pa atrofida bo’ladi. Kameradagi bosimlarning </a:t>
            </a:r>
            <a:r>
              <a:rPr lang="uz-Latn-UZ" sz="2800" dirty="0" err="1"/>
              <a:t>farqi</a:t>
            </a:r>
            <a:r>
              <a:rPr lang="uz-Latn-UZ" sz="2800" dirty="0"/>
              <a:t> hisobiga gaz atomlari bir kameradan </a:t>
            </a:r>
            <a:r>
              <a:rPr lang="uz-Latn-UZ" sz="2800" dirty="0" err="1"/>
              <a:t>ikkinchisiga</a:t>
            </a:r>
            <a:r>
              <a:rPr lang="uz-Latn-UZ" sz="2800" dirty="0"/>
              <a:t> o’tadi. </a:t>
            </a:r>
          </a:p>
          <a:p>
            <a:endParaRPr lang="uz-Latn-UZ" sz="2800" dirty="0"/>
          </a:p>
        </p:txBody>
      </p:sp>
    </p:spTree>
    <p:extLst>
      <p:ext uri="{BB962C8B-B14F-4D97-AF65-F5344CB8AC3E}">
        <p14:creationId xmlns:p14="http://schemas.microsoft.com/office/powerpoint/2010/main" val="3750378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DCBC1F85-1217-46F5-629A-C8D89D15A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2800" dirty="0"/>
              <a:t>Tezlashtirish kamerasida bosim 10^-3 va 10^-4 </a:t>
            </a:r>
            <a:r>
              <a:rPr lang="uz-Latn-UZ" sz="2800" dirty="0" err="1"/>
              <a:t>ga</a:t>
            </a:r>
            <a:r>
              <a:rPr lang="uz-Latn-UZ" sz="2800" dirty="0"/>
              <a:t> teng bo’ladi. Kameraga kirayotgan gaz miqdorini doimo nazorat qilib turish kerak. Kameraga kiritilayotgan gaz </a:t>
            </a:r>
            <a:r>
              <a:rPr lang="uz-Latn-UZ" sz="2800" dirty="0" err="1"/>
              <a:t>vakum</a:t>
            </a:r>
            <a:r>
              <a:rPr lang="uz-Latn-UZ" sz="2800" dirty="0"/>
              <a:t> sistemasiga ta’sir ko’rsatadi. Ion manbasiga kiritilayotgan gazlarda asosan ikki atomli gazlar </a:t>
            </a:r>
            <a:r>
              <a:rPr lang="uz-Latn-UZ" sz="2800" dirty="0" err="1"/>
              <a:t>boladi</a:t>
            </a:r>
            <a:r>
              <a:rPr lang="uz-Latn-UZ" sz="2800" dirty="0"/>
              <a:t>(vodorod, </a:t>
            </a:r>
            <a:r>
              <a:rPr lang="uz-Latn-UZ" sz="2800" dirty="0" err="1"/>
              <a:t>deyteri</a:t>
            </a:r>
            <a:r>
              <a:rPr lang="uz-Latn-UZ" sz="2800" dirty="0"/>
              <a:t>, kislorod, azot va boshqa gazlar). Shunga ko’ra </a:t>
            </a:r>
            <a:r>
              <a:rPr lang="uz-Latn-UZ" sz="2800" dirty="0" err="1"/>
              <a:t>ionlashtirish</a:t>
            </a:r>
            <a:r>
              <a:rPr lang="uz-Latn-UZ" sz="2800" dirty="0"/>
              <a:t> jarayonida atom holidagi va molekula holidagi ko’p </a:t>
            </a:r>
            <a:r>
              <a:rPr lang="uz-Latn-UZ" sz="2800" dirty="0" err="1"/>
              <a:t>zaryadli</a:t>
            </a:r>
            <a:r>
              <a:rPr lang="uz-Latn-UZ" sz="2800" dirty="0"/>
              <a:t> ionlar hosil bo’lish </a:t>
            </a:r>
            <a:r>
              <a:rPr lang="uz-Latn-UZ" sz="2800" dirty="0" err="1"/>
              <a:t>extimolligi</a:t>
            </a:r>
            <a:r>
              <a:rPr lang="uz-Latn-UZ" sz="2800" dirty="0"/>
              <a:t> bor. </a:t>
            </a:r>
          </a:p>
        </p:txBody>
      </p:sp>
    </p:spTree>
    <p:extLst>
      <p:ext uri="{BB962C8B-B14F-4D97-AF65-F5344CB8AC3E}">
        <p14:creationId xmlns:p14="http://schemas.microsoft.com/office/powerpoint/2010/main" val="19175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01DA93BC-9CDC-8CA3-8874-5B3BD4BDF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z-Latn-UZ" sz="3200" dirty="0"/>
              <a:t>Foydalanilgan manbalar:</a:t>
            </a:r>
          </a:p>
          <a:p>
            <a:r>
              <a:rPr lang="uz-Latn-UZ" sz="3200" dirty="0"/>
              <a:t>1: Tezlatkichlar fizikasi kitobi</a:t>
            </a:r>
          </a:p>
          <a:p>
            <a:r>
              <a:rPr lang="uz-Latn-UZ" sz="3200" dirty="0"/>
              <a:t>(</a:t>
            </a:r>
            <a:r>
              <a:rPr lang="uz-Latn-UZ" sz="3200" dirty="0" err="1"/>
              <a:t>Bozorov</a:t>
            </a:r>
            <a:r>
              <a:rPr lang="uz-Latn-UZ" sz="3200" dirty="0"/>
              <a:t>. E. X, </a:t>
            </a:r>
            <a:r>
              <a:rPr lang="uz-Latn-UZ" sz="3200" dirty="0" err="1"/>
              <a:t>Qayumov</a:t>
            </a:r>
            <a:r>
              <a:rPr lang="uz-Latn-UZ" sz="3200" dirty="0"/>
              <a:t>. M. A) </a:t>
            </a:r>
          </a:p>
          <a:p>
            <a:r>
              <a:rPr lang="uz-Latn-UZ" sz="3200" dirty="0"/>
              <a:t>2:Google (</a:t>
            </a:r>
            <a:r>
              <a:rPr lang="uz-Latn-UZ" sz="3200" dirty="0" err="1"/>
              <a:t>vikipedia</a:t>
            </a:r>
            <a:r>
              <a:rPr lang="uz-Latn-UZ" sz="3200"/>
              <a:t>) </a:t>
            </a:r>
            <a:endParaRPr lang="uz-Latn-UZ" sz="3200" dirty="0"/>
          </a:p>
          <a:p>
            <a:endParaRPr lang="uz-Latn-UZ" sz="3200" dirty="0"/>
          </a:p>
        </p:txBody>
      </p:sp>
    </p:spTree>
    <p:extLst>
      <p:ext uri="{BB962C8B-B14F-4D97-AF65-F5344CB8AC3E}">
        <p14:creationId xmlns:p14="http://schemas.microsoft.com/office/powerpoint/2010/main" val="847607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791956BB-D336-E484-BA27-31F559C6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CF61DBBD-2223-3AD2-1989-F74758B82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195724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7A46FCEA-7050-F10D-63A7-1D202C06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25" y="-1845469"/>
            <a:ext cx="6203155" cy="9596437"/>
          </a:xfrm>
        </p:spPr>
        <p:txBody>
          <a:bodyPr>
            <a:normAutofit/>
          </a:bodyPr>
          <a:lstStyle/>
          <a:p>
            <a:r>
              <a:rPr lang="uz-Latn-UZ" sz="3200" dirty="0" err="1"/>
              <a:t>Zaryadlangan</a:t>
            </a:r>
            <a:r>
              <a:rPr lang="uz-Latn-UZ" sz="3200" dirty="0"/>
              <a:t> </a:t>
            </a:r>
            <a:r>
              <a:rPr lang="uz-Latn-UZ" sz="3200" dirty="0" err="1"/>
              <a:t>zarrachaning</a:t>
            </a:r>
            <a:r>
              <a:rPr lang="uz-Latn-UZ" sz="3200" dirty="0"/>
              <a:t> magnit va elektr maydonda harakati</a:t>
            </a:r>
          </a:p>
        </p:txBody>
      </p:sp>
    </p:spTree>
    <p:extLst>
      <p:ext uri="{BB962C8B-B14F-4D97-AF65-F5344CB8AC3E}">
        <p14:creationId xmlns:p14="http://schemas.microsoft.com/office/powerpoint/2010/main" val="1180449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98BCAE3C-F7A9-DAB2-F89A-5B795DB9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0400" cy="1456267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uz-Latn-UZ"/>
              <a:t>Reja: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89975FE7-E274-330A-2C53-2CCD0D1CF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z-Latn-UZ" sz="2800" b="1" u="sng" dirty="0"/>
              <a:t>1: </a:t>
            </a:r>
            <a:r>
              <a:rPr lang="uz-Latn-UZ" sz="2800" b="1" u="sng" dirty="0" err="1"/>
              <a:t>Zarrachaning</a:t>
            </a:r>
            <a:r>
              <a:rPr lang="uz-Latn-UZ" sz="2800" b="1" u="sng" dirty="0"/>
              <a:t> paydo bo’lish manbalari</a:t>
            </a:r>
          </a:p>
          <a:p>
            <a:pPr marL="342900" indent="-342900">
              <a:buFont typeface="+mj-lt"/>
              <a:buAutoNum type="arabicPeriod"/>
            </a:pPr>
            <a:r>
              <a:rPr lang="uz-Latn-UZ" sz="2800" b="1" u="sng" dirty="0"/>
              <a:t>2:Zarrachaga ta’sir etuvchi kuchlar</a:t>
            </a:r>
          </a:p>
          <a:p>
            <a:pPr marL="342900" indent="-342900">
              <a:buFont typeface="+mj-lt"/>
              <a:buAutoNum type="arabicPeriod"/>
            </a:pPr>
            <a:r>
              <a:rPr lang="uz-Latn-UZ" sz="2800" b="1" u="sng" dirty="0"/>
              <a:t>3:Magnit maydonda </a:t>
            </a:r>
            <a:r>
              <a:rPr lang="uz-Latn-UZ" sz="2800" b="1" u="sng" dirty="0" err="1"/>
              <a:t>zarrachaning</a:t>
            </a:r>
            <a:r>
              <a:rPr lang="uz-Latn-UZ" sz="2800" b="1" u="sng" dirty="0"/>
              <a:t> harakati</a:t>
            </a:r>
          </a:p>
          <a:p>
            <a:pPr marL="342900" indent="-342900">
              <a:buFont typeface="+mj-lt"/>
              <a:buAutoNum type="arabicPeriod"/>
            </a:pPr>
            <a:endParaRPr lang="uz-Latn-UZ" sz="2800" b="1" u="sng" dirty="0"/>
          </a:p>
        </p:txBody>
      </p:sp>
    </p:spTree>
    <p:extLst>
      <p:ext uri="{BB962C8B-B14F-4D97-AF65-F5344CB8AC3E}">
        <p14:creationId xmlns:p14="http://schemas.microsoft.com/office/powerpoint/2010/main" val="2779482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2C9BC957-5141-27B2-C2AC-28BE5AA10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641599"/>
            <a:ext cx="4737099" cy="2073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z-Latn-UZ" sz="2000" dirty="0" err="1"/>
              <a:t>Zarrachalar</a:t>
            </a:r>
            <a:r>
              <a:rPr lang="uz-Latn-UZ" sz="2000" dirty="0"/>
              <a:t> tezlatkichi — elektromagnit maydonlardan foydalangan holda </a:t>
            </a:r>
            <a:r>
              <a:rPr lang="uz-Latn-UZ" sz="2000" dirty="0" err="1"/>
              <a:t>zaryadlangan</a:t>
            </a:r>
            <a:r>
              <a:rPr lang="uz-Latn-UZ" sz="2000" dirty="0"/>
              <a:t> zarralarni yuqori tezlikka tezlashtiradigan va ularni </a:t>
            </a:r>
            <a:r>
              <a:rPr lang="uz-Latn-UZ" sz="2000" dirty="0" err="1"/>
              <a:t>toʻplamda</a:t>
            </a:r>
            <a:r>
              <a:rPr lang="uz-Latn-UZ" sz="2000" dirty="0"/>
              <a:t> ushlab turadigan qurilmalarning umumiy nomi. Katta tezlatkichlar </a:t>
            </a:r>
            <a:r>
              <a:rPr lang="uz-Latn-UZ" sz="2000" dirty="0" err="1"/>
              <a:t>zarrachalar</a:t>
            </a:r>
            <a:r>
              <a:rPr lang="uz-Latn-UZ" sz="2000" dirty="0"/>
              <a:t> fizikasida </a:t>
            </a:r>
            <a:r>
              <a:rPr lang="uz-Latn-UZ" sz="2000" dirty="0" err="1"/>
              <a:t>kollayderlar</a:t>
            </a:r>
            <a:r>
              <a:rPr lang="uz-Latn-UZ" sz="2000" dirty="0"/>
              <a:t> sifatida tanilgan. (masalan, </a:t>
            </a:r>
            <a:r>
              <a:rPr lang="uz-Latn-UZ" sz="2000" dirty="0" err="1"/>
              <a:t>CERNdagi</a:t>
            </a:r>
            <a:r>
              <a:rPr lang="uz-Latn-UZ" sz="2000" dirty="0"/>
              <a:t> LHC, </a:t>
            </a:r>
            <a:r>
              <a:rPr lang="uz-Latn-UZ" sz="2000" dirty="0" err="1"/>
              <a:t>Brookhaven</a:t>
            </a:r>
            <a:r>
              <a:rPr lang="uz-Latn-UZ" sz="2000" dirty="0"/>
              <a:t> milliy laboratoriyasida RHIC va </a:t>
            </a:r>
            <a:r>
              <a:rPr lang="uz-Latn-UZ" sz="2000" dirty="0" err="1"/>
              <a:t>Fermilabdagi</a:t>
            </a:r>
            <a:r>
              <a:rPr lang="uz-Latn-UZ" sz="2000" dirty="0"/>
              <a:t> </a:t>
            </a:r>
            <a:r>
              <a:rPr lang="uz-Latn-UZ" sz="2000" dirty="0" err="1"/>
              <a:t>Tevatron</a:t>
            </a:r>
            <a:r>
              <a:rPr lang="uz-Latn-UZ" sz="2000" dirty="0"/>
              <a:t>). Boshqa turdagi zarracha tezlatkichlari saraton kasalliklarida zarracha terapiyasi, kondensatsiyalangan moddalar fizikasi tadqiqotlarida </a:t>
            </a:r>
            <a:r>
              <a:rPr lang="uz-Latn-UZ" sz="2000" dirty="0" err="1"/>
              <a:t>sinxrotron</a:t>
            </a:r>
            <a:r>
              <a:rPr lang="uz-Latn-UZ" sz="2000" dirty="0"/>
              <a:t> </a:t>
            </a:r>
            <a:r>
              <a:rPr lang="uz-Latn-UZ" sz="2000" dirty="0" err="1"/>
              <a:t>yorugʻlik</a:t>
            </a:r>
            <a:r>
              <a:rPr lang="uz-Latn-UZ" sz="2000" dirty="0"/>
              <a:t> manbalari kabi turli xil ilovalarda </a:t>
            </a:r>
            <a:r>
              <a:rPr lang="uz-Latn-UZ" sz="2000" dirty="0" err="1"/>
              <a:t>qoʻllanadi</a:t>
            </a:r>
            <a:r>
              <a:rPr lang="uz-Latn-UZ" sz="2000" dirty="0"/>
              <a:t>. Hozirda </a:t>
            </a:r>
            <a:r>
              <a:rPr lang="uz-Latn-UZ" sz="2000" dirty="0" err="1"/>
              <a:t>butun</a:t>
            </a:r>
            <a:r>
              <a:rPr lang="uz-Latn-UZ" sz="2000" dirty="0"/>
              <a:t> dunyoda 30 000 </a:t>
            </a:r>
            <a:r>
              <a:rPr lang="uz-Latn-UZ" sz="2000" dirty="0" err="1"/>
              <a:t>dan</a:t>
            </a:r>
            <a:r>
              <a:rPr lang="uz-Latn-UZ" sz="2000" dirty="0"/>
              <a:t> ortiq tezlatkichlar ishlamoqda.</a:t>
            </a:r>
          </a:p>
        </p:txBody>
      </p:sp>
      <p:sp>
        <p:nvSpPr>
          <p:cNvPr id="7" name="Yozuv 6">
            <a:extLst>
              <a:ext uri="{FF2B5EF4-FFF2-40B4-BE49-F238E27FC236}">
                <a16:creationId xmlns:a16="http://schemas.microsoft.com/office/drawing/2014/main" id="{6D8F3692-42F7-0B7D-584A-CD37D0B9AC78}"/>
              </a:ext>
            </a:extLst>
          </p:cNvPr>
          <p:cNvSpPr txBox="1"/>
          <p:nvPr/>
        </p:nvSpPr>
        <p:spPr>
          <a:xfrm>
            <a:off x="5003006" y="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uz-Latn-UZ" dirty="0"/>
          </a:p>
        </p:txBody>
      </p:sp>
      <p:sp>
        <p:nvSpPr>
          <p:cNvPr id="9" name="Yozuv 8">
            <a:extLst>
              <a:ext uri="{FF2B5EF4-FFF2-40B4-BE49-F238E27FC236}">
                <a16:creationId xmlns:a16="http://schemas.microsoft.com/office/drawing/2014/main" id="{BDC44263-E71F-681B-F03E-4D782D3D6B34}"/>
              </a:ext>
            </a:extLst>
          </p:cNvPr>
          <p:cNvSpPr txBox="1"/>
          <p:nvPr/>
        </p:nvSpPr>
        <p:spPr>
          <a:xfrm>
            <a:off x="3048000" y="31058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uz-Latn-UZ"/>
            </a:br>
            <a:endParaRPr lang="uz-Latn-UZ"/>
          </a:p>
        </p:txBody>
      </p:sp>
      <p:pic>
        <p:nvPicPr>
          <p:cNvPr id="10" name="Rasm 9">
            <a:extLst>
              <a:ext uri="{FF2B5EF4-FFF2-40B4-BE49-F238E27FC236}">
                <a16:creationId xmlns:a16="http://schemas.microsoft.com/office/drawing/2014/main" id="{2565587C-0EF7-05D2-7655-A721906E0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36" y="1041001"/>
            <a:ext cx="5274470" cy="527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62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D63861C9-9DCB-753A-8970-9A6278A4F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z-Latn-UZ" sz="2000" dirty="0"/>
              <a:t>
Tezlatkichlarning ikkita asosiy turi mavjud. </a:t>
            </a:r>
            <a:r>
              <a:rPr lang="uz-Latn-UZ" sz="2000" dirty="0" err="1"/>
              <a:t>Elektrostatik</a:t>
            </a:r>
            <a:r>
              <a:rPr lang="uz-Latn-UZ" sz="2000" dirty="0"/>
              <a:t> tezlatkichlar va vaqt </a:t>
            </a:r>
            <a:r>
              <a:rPr lang="uz-Latn-UZ" sz="2000" dirty="0" err="1"/>
              <a:t>oʻzgaruvchan</a:t>
            </a:r>
            <a:r>
              <a:rPr lang="uz-Latn-UZ" sz="2000" dirty="0"/>
              <a:t> maydon tezlatkichlari. </a:t>
            </a:r>
            <a:r>
              <a:rPr lang="uz-Latn-UZ" sz="2000" dirty="0" err="1"/>
              <a:t>Elektrostatik</a:t>
            </a:r>
            <a:r>
              <a:rPr lang="uz-Latn-UZ" sz="2000" dirty="0"/>
              <a:t> tezlatkichlar </a:t>
            </a:r>
            <a:r>
              <a:rPr lang="uz-Latn-UZ" sz="2000" dirty="0" err="1"/>
              <a:t>zarrachalarni</a:t>
            </a:r>
            <a:r>
              <a:rPr lang="uz-Latn-UZ" sz="2000" dirty="0"/>
              <a:t> tezlashtirish uchun </a:t>
            </a:r>
            <a:r>
              <a:rPr lang="uz-Latn-UZ" sz="2000" dirty="0" err="1"/>
              <a:t>statik</a:t>
            </a:r>
            <a:r>
              <a:rPr lang="uz-Latn-UZ" sz="2000" dirty="0"/>
              <a:t> elektr maydonlardan foydalanadi. Ushbu turdagi kichik misol — oddiy televizor qabul </a:t>
            </a:r>
            <a:r>
              <a:rPr lang="uz-Latn-UZ" sz="2000" dirty="0" err="1"/>
              <a:t>qilgichdagi</a:t>
            </a:r>
            <a:r>
              <a:rPr lang="uz-Latn-UZ" sz="2000" dirty="0"/>
              <a:t> katod nurlari trubkasi. Misollarni </a:t>
            </a:r>
            <a:r>
              <a:rPr lang="uz-Latn-UZ" sz="2000" dirty="0" err="1"/>
              <a:t>Cockcroft-Walton</a:t>
            </a:r>
            <a:r>
              <a:rPr lang="uz-Latn-UZ" sz="2000" dirty="0"/>
              <a:t> generatori va Van de </a:t>
            </a:r>
            <a:r>
              <a:rPr lang="uz-Latn-UZ" sz="2000" dirty="0" err="1"/>
              <a:t>Graaff</a:t>
            </a:r>
            <a:r>
              <a:rPr lang="uz-Latn-UZ" sz="2000" dirty="0"/>
              <a:t> generatori bilan ham </a:t>
            </a:r>
            <a:r>
              <a:rPr lang="uz-Latn-UZ" sz="2000" dirty="0" err="1"/>
              <a:t>koʻpaytirish</a:t>
            </a:r>
            <a:r>
              <a:rPr lang="uz-Latn-UZ" sz="2000" dirty="0"/>
              <a:t> mumkin. Ushbu tezlatkichlarda zarralar tomonidan olingan </a:t>
            </a:r>
            <a:r>
              <a:rPr lang="uz-Latn-UZ" sz="2000" dirty="0" err="1"/>
              <a:t>kinetik</a:t>
            </a:r>
            <a:r>
              <a:rPr lang="uz-Latn-UZ" sz="2000" dirty="0"/>
              <a:t> energiya elektr qulashi bilan chegaralanadi. Boshqa tomondan, vaqt </a:t>
            </a:r>
            <a:r>
              <a:rPr lang="uz-Latn-UZ" sz="2000" dirty="0" err="1"/>
              <a:t>oʻzgaruvchan</a:t>
            </a:r>
            <a:r>
              <a:rPr lang="uz-Latn-UZ" sz="2000" dirty="0"/>
              <a:t> maydon tezlatkichlari </a:t>
            </a:r>
            <a:r>
              <a:rPr lang="uz-Latn-UZ" sz="2000" dirty="0" err="1"/>
              <a:t>zarrachalarni</a:t>
            </a:r>
            <a:r>
              <a:rPr lang="uz-Latn-UZ" sz="2000" dirty="0"/>
              <a:t> tezlashtirish va bu qulash muammosini yengish uchun radiochastota elektromagnit maydonlaridan foydalanadi. Birinchi marta 1920 yilda ishlab chiqilgan ushbu tur bugungi tezlatkichlar </a:t>
            </a:r>
            <a:r>
              <a:rPr lang="uz-Latn-UZ" sz="2000" dirty="0" err="1"/>
              <a:t>kontseptsiyasi</a:t>
            </a:r>
            <a:r>
              <a:rPr lang="uz-Latn-UZ" sz="2000" dirty="0"/>
              <a:t> va keng </a:t>
            </a:r>
            <a:r>
              <a:rPr lang="uz-Latn-UZ" sz="2000" dirty="0" err="1"/>
              <a:t>kolamli</a:t>
            </a:r>
            <a:r>
              <a:rPr lang="uz-Latn-UZ" sz="2000" dirty="0"/>
              <a:t> qurilmalarning asosini tashkil qiladi.</a:t>
            </a:r>
          </a:p>
        </p:txBody>
      </p:sp>
    </p:spTree>
    <p:extLst>
      <p:ext uri="{BB962C8B-B14F-4D97-AF65-F5344CB8AC3E}">
        <p14:creationId xmlns:p14="http://schemas.microsoft.com/office/powerpoint/2010/main" val="288005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kibi 5">
            <a:extLst>
              <a:ext uri="{FF2B5EF4-FFF2-40B4-BE49-F238E27FC236}">
                <a16:creationId xmlns:a16="http://schemas.microsoft.com/office/drawing/2014/main" id="{BA2FFEBE-3617-E206-A87C-13AD3AC2F6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751" y="225863"/>
            <a:ext cx="10048874" cy="6167793"/>
          </a:xfrm>
        </p:spPr>
      </p:pic>
    </p:spTree>
    <p:extLst>
      <p:ext uri="{BB962C8B-B14F-4D97-AF65-F5344CB8AC3E}">
        <p14:creationId xmlns:p14="http://schemas.microsoft.com/office/powerpoint/2010/main" val="2471679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23D47131-B327-0D4F-21CA-8D1CDC225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769" y="1912143"/>
            <a:ext cx="10339387" cy="4969669"/>
          </a:xfrm>
        </p:spPr>
        <p:txBody>
          <a:bodyPr/>
          <a:lstStyle/>
          <a:p>
            <a:r>
              <a:rPr lang="uz-Latn-UZ" dirty="0"/>
              <a:t>
</a:t>
            </a:r>
          </a:p>
          <a:p>
            <a:endParaRPr lang="uz-Latn-UZ" dirty="0"/>
          </a:p>
          <a:p>
            <a:pPr marL="0" indent="0">
              <a:buNone/>
            </a:pPr>
            <a:endParaRPr lang="uz-Latn-UZ" dirty="0"/>
          </a:p>
          <a:p>
            <a:pPr marL="0" indent="0">
              <a:buNone/>
            </a:pPr>
            <a:endParaRPr lang="uz-Latn-UZ" dirty="0"/>
          </a:p>
          <a:p>
            <a:endParaRPr lang="uz-Latn-UZ" dirty="0"/>
          </a:p>
        </p:txBody>
      </p:sp>
      <p:pic>
        <p:nvPicPr>
          <p:cNvPr id="4" name="Rasm 3">
            <a:extLst>
              <a:ext uri="{FF2B5EF4-FFF2-40B4-BE49-F238E27FC236}">
                <a16:creationId xmlns:a16="http://schemas.microsoft.com/office/drawing/2014/main" id="{8A2641F6-CD8E-BB94-B6C4-9DE3C3375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184" y="1006815"/>
            <a:ext cx="6286500" cy="3114675"/>
          </a:xfrm>
          <a:prstGeom prst="rect">
            <a:avLst/>
          </a:prstGeom>
        </p:spPr>
      </p:pic>
      <p:sp>
        <p:nvSpPr>
          <p:cNvPr id="2" name="Yozuv 1">
            <a:extLst>
              <a:ext uri="{FF2B5EF4-FFF2-40B4-BE49-F238E27FC236}">
                <a16:creationId xmlns:a16="http://schemas.microsoft.com/office/drawing/2014/main" id="{BCC58E10-C6A4-0374-19AE-B0C64B11FF7A}"/>
              </a:ext>
            </a:extLst>
          </p:cNvPr>
          <p:cNvSpPr txBox="1"/>
          <p:nvPr/>
        </p:nvSpPr>
        <p:spPr>
          <a:xfrm flipH="1">
            <a:off x="1059656" y="4274342"/>
            <a:ext cx="7381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z-Latn-UZ" dirty="0"/>
              <a:t>/</a:t>
            </a:r>
            <a:r>
              <a:rPr lang="uz-Latn-UZ" dirty="0" err="1"/>
              <a:t>Widerøe</a:t>
            </a:r>
            <a:r>
              <a:rPr lang="uz-Latn-UZ" dirty="0"/>
              <a:t> </a:t>
            </a:r>
            <a:r>
              <a:rPr lang="uz-Latn-UZ" dirty="0" err="1"/>
              <a:t>chiziqli</a:t>
            </a:r>
            <a:r>
              <a:rPr lang="uz-Latn-UZ" dirty="0"/>
              <a:t> zarracha tezlatkichi </a:t>
            </a:r>
            <a:r>
              <a:rPr lang="uz-Latn-UZ" dirty="0" err="1"/>
              <a:t>kontseptsiyasining</a:t>
            </a:r>
            <a:r>
              <a:rPr lang="uz-Latn-UZ" dirty="0"/>
              <a:t> tebranish maydonlari yordamida tasviri (1928)</a:t>
            </a:r>
          </a:p>
        </p:txBody>
      </p:sp>
    </p:spTree>
    <p:extLst>
      <p:ext uri="{BB962C8B-B14F-4D97-AF65-F5344CB8AC3E}">
        <p14:creationId xmlns:p14="http://schemas.microsoft.com/office/powerpoint/2010/main" val="1655641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2EC0FD84-9AD7-C7F9-307C-AAEC88E5C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857251"/>
            <a:ext cx="10136980" cy="4935600"/>
          </a:xfrm>
        </p:spPr>
        <p:txBody>
          <a:bodyPr>
            <a:normAutofit/>
          </a:bodyPr>
          <a:lstStyle/>
          <a:p>
            <a:r>
              <a:rPr lang="uz-Latn-UZ" sz="2400" dirty="0"/>
              <a:t>Birinchi </a:t>
            </a:r>
            <a:r>
              <a:rPr lang="uz-Latn-UZ" sz="2400" dirty="0" err="1"/>
              <a:t>funksional</a:t>
            </a:r>
            <a:r>
              <a:rPr lang="uz-Latn-UZ" sz="2400" dirty="0"/>
              <a:t> </a:t>
            </a:r>
            <a:r>
              <a:rPr lang="uz-Latn-UZ" sz="2400" dirty="0" err="1"/>
              <a:t>chiziqli</a:t>
            </a:r>
            <a:r>
              <a:rPr lang="uz-Latn-UZ" sz="2400" dirty="0"/>
              <a:t> </a:t>
            </a:r>
            <a:r>
              <a:rPr lang="uz-Latn-UZ" sz="2400" dirty="0" err="1"/>
              <a:t>zarrachalar</a:t>
            </a:r>
            <a:r>
              <a:rPr lang="uz-Latn-UZ" sz="2400" dirty="0"/>
              <a:t> tezlatkichini, </a:t>
            </a:r>
            <a:r>
              <a:rPr lang="uz-Latn-UZ" sz="2400" dirty="0" err="1"/>
              <a:t>betatron</a:t>
            </a:r>
            <a:r>
              <a:rPr lang="uz-Latn-UZ" sz="2400" dirty="0"/>
              <a:t> va siklotronni taqdim etgan va ishlab chiqqan </a:t>
            </a:r>
            <a:r>
              <a:rPr lang="uz-Latn-UZ" sz="2400" dirty="0" err="1"/>
              <a:t>Rolf</a:t>
            </a:r>
            <a:r>
              <a:rPr lang="uz-Latn-UZ" sz="2400" dirty="0"/>
              <a:t> </a:t>
            </a:r>
            <a:r>
              <a:rPr lang="uz-Latn-UZ" sz="2400" dirty="0" err="1"/>
              <a:t>Widerøe</a:t>
            </a:r>
            <a:r>
              <a:rPr lang="uz-Latn-UZ" sz="2400" dirty="0"/>
              <a:t>, </a:t>
            </a:r>
            <a:r>
              <a:rPr lang="uz-Latn-UZ" sz="2400" dirty="0" err="1"/>
              <a:t>Gustav</a:t>
            </a:r>
            <a:r>
              <a:rPr lang="uz-Latn-UZ" sz="2400" dirty="0"/>
              <a:t> Ising, </a:t>
            </a:r>
            <a:r>
              <a:rPr lang="uz-Latn-UZ" sz="2400" dirty="0" err="1"/>
              <a:t>Leo</a:t>
            </a:r>
            <a:r>
              <a:rPr lang="uz-Latn-UZ" sz="2400" dirty="0"/>
              <a:t> </a:t>
            </a:r>
            <a:r>
              <a:rPr lang="uz-Latn-UZ" sz="2400" dirty="0" err="1"/>
              <a:t>Szilard</a:t>
            </a:r>
            <a:r>
              <a:rPr lang="uz-Latn-UZ" sz="2400" dirty="0"/>
              <a:t>, </a:t>
            </a:r>
            <a:r>
              <a:rPr lang="uz-Latn-UZ" sz="2400" dirty="0" err="1"/>
              <a:t>Donald</a:t>
            </a:r>
            <a:r>
              <a:rPr lang="uz-Latn-UZ" sz="2400" dirty="0"/>
              <a:t> </a:t>
            </a:r>
            <a:r>
              <a:rPr lang="uz-Latn-UZ" sz="2400" dirty="0" err="1"/>
              <a:t>Kerst</a:t>
            </a:r>
            <a:r>
              <a:rPr lang="uz-Latn-UZ" sz="2400" dirty="0"/>
              <a:t> va </a:t>
            </a:r>
            <a:r>
              <a:rPr lang="uz-Latn-UZ" sz="2400" dirty="0" err="1"/>
              <a:t>Ernest</a:t>
            </a:r>
            <a:r>
              <a:rPr lang="uz-Latn-UZ" sz="2400" dirty="0"/>
              <a:t> </a:t>
            </a:r>
            <a:r>
              <a:rPr lang="uz-Latn-UZ" sz="2400" dirty="0" err="1"/>
              <a:t>Lawrence</a:t>
            </a:r>
            <a:r>
              <a:rPr lang="uz-Latn-UZ" sz="2400" dirty="0"/>
              <a:t> bu sohaning kashshoflari hisoblanadi.
20-asrda tezlatkichlar odatda atom </a:t>
            </a:r>
            <a:r>
              <a:rPr lang="uz-Latn-UZ" sz="2400" dirty="0" err="1"/>
              <a:t>kollayderlari</a:t>
            </a:r>
            <a:r>
              <a:rPr lang="uz-Latn-UZ" sz="2400" dirty="0"/>
              <a:t> deb atalar edi, chunki </a:t>
            </a:r>
            <a:r>
              <a:rPr lang="uz-Latn-UZ" sz="2400" dirty="0" err="1"/>
              <a:t>kollayderlar</a:t>
            </a:r>
            <a:r>
              <a:rPr lang="uz-Latn-UZ" sz="2400" dirty="0"/>
              <a:t> atom osti dunyosining tuzilishi haqida </a:t>
            </a:r>
            <a:r>
              <a:rPr lang="uz-Latn-UZ" sz="2400" dirty="0" err="1"/>
              <a:t>maʼlumot</a:t>
            </a:r>
            <a:r>
              <a:rPr lang="uz-Latn-UZ" sz="2400" dirty="0"/>
              <a:t> bergan. Garchi </a:t>
            </a:r>
            <a:r>
              <a:rPr lang="uz-Latn-UZ" sz="2400" dirty="0" err="1"/>
              <a:t>koʻpchilik</a:t>
            </a:r>
            <a:r>
              <a:rPr lang="uz-Latn-UZ" sz="2400" dirty="0"/>
              <a:t> tezlatkichlar, ion qurilmalaridan tashqari, aslida </a:t>
            </a:r>
            <a:r>
              <a:rPr lang="uz-Latn-UZ" sz="2400" dirty="0" err="1"/>
              <a:t>subatomik</a:t>
            </a:r>
            <a:r>
              <a:rPr lang="uz-Latn-UZ" sz="2400" dirty="0"/>
              <a:t> zarralarni harakatga keltirgan </a:t>
            </a:r>
            <a:r>
              <a:rPr lang="uz-Latn-UZ" sz="2400" dirty="0" err="1"/>
              <a:t>boʻlsa-da</a:t>
            </a:r>
            <a:r>
              <a:rPr lang="uz-Latn-UZ" sz="2400" dirty="0"/>
              <a:t>, bu atama umuman zarracha tezlatkichlari haqida gap ketganda aqlga keladigan nomdir</a:t>
            </a:r>
          </a:p>
        </p:txBody>
      </p:sp>
    </p:spTree>
    <p:extLst>
      <p:ext uri="{BB962C8B-B14F-4D97-AF65-F5344CB8AC3E}">
        <p14:creationId xmlns:p14="http://schemas.microsoft.com/office/powerpoint/2010/main" val="1344644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kibi 2">
            <a:extLst>
              <a:ext uri="{FF2B5EF4-FFF2-40B4-BE49-F238E27FC236}">
                <a16:creationId xmlns:a16="http://schemas.microsoft.com/office/drawing/2014/main" id="{84FC7631-6A6E-8248-9337-8E6175895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583407"/>
            <a:ext cx="10589418" cy="52077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2400" dirty="0"/>
              <a:t>Harakatlanuvchi  </a:t>
            </a:r>
            <a:r>
              <a:rPr lang="uz-Latn-UZ" sz="2400" dirty="0" err="1"/>
              <a:t>zaryadga</a:t>
            </a:r>
            <a:r>
              <a:rPr lang="uz-Latn-UZ" sz="2400" dirty="0"/>
              <a:t> elektr maydon tomonidan  kuch ta’sir qiladi. Bu kuch </a:t>
            </a:r>
            <a:r>
              <a:rPr lang="uz-Latn-UZ" sz="2400" dirty="0" err="1"/>
              <a:t>zaryadga</a:t>
            </a:r>
            <a:r>
              <a:rPr lang="uz-Latn-UZ" sz="2400" dirty="0"/>
              <a:t> tezlanish beradi yoki uning yo‘nalishini o‘zgartiradi. Elektr maydonning </a:t>
            </a:r>
            <a:r>
              <a:rPr lang="uz-Latn-UZ" sz="2400" dirty="0" err="1"/>
              <a:t>zaryadga</a:t>
            </a:r>
            <a:r>
              <a:rPr lang="uz-Latn-UZ" sz="2400" dirty="0"/>
              <a:t> tezlanish berishidan elektron lampalarda, elektron nurli trubkalarda, tezlatkichlarda va hokazolarda foydalaniladi.
</a:t>
            </a:r>
            <a:r>
              <a:rPr lang="uz-Latn-UZ" sz="2400" dirty="0" err="1"/>
              <a:t>Zaryadli</a:t>
            </a:r>
            <a:r>
              <a:rPr lang="uz-Latn-UZ" sz="2400" dirty="0"/>
              <a:t> zarraning magnit maydondagi harakatini tavsiflab ko‘raylik. </a:t>
            </a:r>
            <a:r>
              <a:rPr lang="uz-Latn-UZ" sz="2400" dirty="0" err="1"/>
              <a:t>Lorens</a:t>
            </a:r>
            <a:r>
              <a:rPr lang="uz-Latn-UZ" sz="2400" dirty="0"/>
              <a:t> kuchining qiymati ,  bo‘lganda, tezlik va magnit induksiya vektorlari yo‘nalishlari orasidagi burchakka bog‘li ravishda </a:t>
            </a:r>
            <a:r>
              <a:rPr lang="uz-Latn-UZ" sz="2400" dirty="0" err="1"/>
              <a:t>dan</a:t>
            </a:r>
            <a:r>
              <a:rPr lang="uz-Latn-UZ" sz="2400" dirty="0"/>
              <a:t>  </a:t>
            </a:r>
            <a:r>
              <a:rPr lang="uz-Latn-UZ" sz="2400" dirty="0" err="1"/>
              <a:t>gacha</a:t>
            </a:r>
            <a:r>
              <a:rPr lang="uz-Latn-UZ" sz="2400" dirty="0"/>
              <a:t> qiymatlarga ega bo‘ladi.  Yoki  bo‘lganda zarracha o‘z inersiyasi bo‘yicha to‘g‘ri </a:t>
            </a:r>
            <a:r>
              <a:rPr lang="uz-Latn-UZ" sz="2400" dirty="0" err="1"/>
              <a:t>chiziqli</a:t>
            </a:r>
            <a:r>
              <a:rPr lang="uz-Latn-UZ" sz="2400" dirty="0"/>
              <a:t> tekis harakat qiladi.  </a:t>
            </a:r>
          </a:p>
        </p:txBody>
      </p:sp>
    </p:spTree>
    <p:extLst>
      <p:ext uri="{BB962C8B-B14F-4D97-AF65-F5344CB8AC3E}">
        <p14:creationId xmlns:p14="http://schemas.microsoft.com/office/powerpoint/2010/main" val="3159441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smondagi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Keng ekranli</PresentationFormat>
  <Slides>15</Slides>
  <Notes>0</Notes>
  <HiddenSlides>0</HiddenSlide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15</vt:i4>
      </vt:variant>
    </vt:vector>
  </HeadingPairs>
  <TitlesOfParts>
    <vt:vector size="16" baseType="lpstr">
      <vt:lpstr>Osmondagi</vt:lpstr>
      <vt:lpstr>Tibbiyot fizikasi yo’nalishi TF-2301 guruh talabasi Abdusamatova marjona</vt:lpstr>
      <vt:lpstr>Zaryadlangan zarrachaning magnit va elektr maydonda harakati</vt:lpstr>
      <vt:lpstr>Reja: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Zaryadlangan zarrachaning magnit maydonda harakati</dc:title>
  <dc:creator>abdusamatovamarjona52@gmail.com</dc:creator>
  <cp:lastModifiedBy>abdusamatovamarjona52@gmail.com</cp:lastModifiedBy>
  <cp:revision>8</cp:revision>
  <dcterms:created xsi:type="dcterms:W3CDTF">2025-03-18T03:58:27Z</dcterms:created>
  <dcterms:modified xsi:type="dcterms:W3CDTF">2025-03-18T07:34:59Z</dcterms:modified>
</cp:coreProperties>
</file>