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4" r:id="rId7"/>
    <p:sldId id="263" r:id="rId8"/>
    <p:sldId id="266" r:id="rId9"/>
    <p:sldId id="265" r:id="rId10"/>
    <p:sldId id="268" r:id="rId11"/>
    <p:sldId id="269" r:id="rId12"/>
    <p:sldId id="274" r:id="rId13"/>
    <p:sldId id="271" r:id="rId14"/>
    <p:sldId id="272"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4/1/2026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4/1/2026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4/1/2026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uz.wikipedia.org/wiki/Sinxrotron_nurlanishi#cite_ref-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37BCAD-8780-4409-8CF0-AFD2A0287142}"/>
              </a:ext>
            </a:extLst>
          </p:cNvPr>
          <p:cNvSpPr>
            <a:spLocks noGrp="1"/>
          </p:cNvSpPr>
          <p:nvPr>
            <p:ph type="ctrTitle"/>
          </p:nvPr>
        </p:nvSpPr>
        <p:spPr>
          <a:xfrm>
            <a:off x="1154955" y="1447801"/>
            <a:ext cx="8825658" cy="632820"/>
          </a:xfrm>
        </p:spPr>
        <p:txBody>
          <a:bodyPr/>
          <a:lstStyle/>
          <a:p>
            <a:r>
              <a:rPr lang="uz-Latn-UZ" sz="4800" dirty="0"/>
              <a:t>Ionlovchi nurlanishning modda bilan o’zaro ta’siri</a:t>
            </a:r>
            <a:endParaRPr lang="ru-RU" sz="4800" dirty="0"/>
          </a:p>
        </p:txBody>
      </p:sp>
      <p:sp>
        <p:nvSpPr>
          <p:cNvPr id="3" name="Подзаголовок 2">
            <a:extLst>
              <a:ext uri="{FF2B5EF4-FFF2-40B4-BE49-F238E27FC236}">
                <a16:creationId xmlns:a16="http://schemas.microsoft.com/office/drawing/2014/main" id="{73C1BCD6-D902-479E-BB0C-655F55FD46E9}"/>
              </a:ext>
            </a:extLst>
          </p:cNvPr>
          <p:cNvSpPr>
            <a:spLocks noGrp="1"/>
          </p:cNvSpPr>
          <p:nvPr>
            <p:ph type="subTitle" idx="1"/>
          </p:nvPr>
        </p:nvSpPr>
        <p:spPr>
          <a:xfrm rot="10800000" flipV="1">
            <a:off x="876660" y="4144560"/>
            <a:ext cx="8825658" cy="632820"/>
          </a:xfrm>
        </p:spPr>
        <p:txBody>
          <a:bodyPr>
            <a:normAutofit fontScale="25000" lnSpcReduction="20000"/>
          </a:bodyPr>
          <a:lstStyle/>
          <a:p>
            <a:r>
              <a:rPr lang="uz-Latn-UZ" sz="7400" dirty="0"/>
              <a:t>Mavzu: sinxrotron nurlanishi va uning qo’llanilishi.</a:t>
            </a:r>
          </a:p>
          <a:p>
            <a:endParaRPr lang="uz-Latn-UZ" sz="7400" dirty="0"/>
          </a:p>
          <a:p>
            <a:r>
              <a:rPr lang="uz-Latn-UZ" sz="7400" dirty="0"/>
              <a:t>                                                        Bajaruvchilar: Sattorova Rayxona</a:t>
            </a:r>
          </a:p>
          <a:p>
            <a:r>
              <a:rPr lang="uz-Latn-UZ" sz="7400" dirty="0"/>
              <a:t>                                                                                       Mustafoyeva Sabrina</a:t>
            </a:r>
          </a:p>
          <a:p>
            <a:endParaRPr lang="uz-Latn-UZ" sz="8000" dirty="0"/>
          </a:p>
          <a:p>
            <a:r>
              <a:rPr lang="uz-Latn-UZ" sz="7400" dirty="0"/>
              <a:t>                                                                                                                               </a:t>
            </a:r>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p:txBody>
      </p:sp>
    </p:spTree>
    <p:extLst>
      <p:ext uri="{BB962C8B-B14F-4D97-AF65-F5344CB8AC3E}">
        <p14:creationId xmlns:p14="http://schemas.microsoft.com/office/powerpoint/2010/main" val="1644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891CD8-17E1-4884-9E6D-3F44EEB51479}"/>
              </a:ext>
            </a:extLst>
          </p:cNvPr>
          <p:cNvSpPr>
            <a:spLocks noGrp="1"/>
          </p:cNvSpPr>
          <p:nvPr>
            <p:ph type="title"/>
          </p:nvPr>
        </p:nvSpPr>
        <p:spPr>
          <a:xfrm>
            <a:off x="1060174" y="1220220"/>
            <a:ext cx="8787917" cy="4676998"/>
          </a:xfrm>
        </p:spPr>
        <p:txBody>
          <a:bodyPr/>
          <a:lstStyle/>
          <a:p>
            <a:r>
              <a:rPr lang="uz-Latn-UZ" sz="2400" dirty="0"/>
              <a:t>Fizika va materialshunoslikda</a:t>
            </a:r>
            <a:br>
              <a:rPr lang="uz-Latn-UZ" sz="2400" dirty="0"/>
            </a:br>
            <a:r>
              <a:rPr lang="uz-Latn-UZ" sz="2400" dirty="0"/>
              <a:t>Moddalarning atom va kristall tuzilishini aniqlash uchun ishlatiladi.</a:t>
            </a:r>
            <a:br>
              <a:rPr lang="uz-Latn-UZ" sz="2400" dirty="0"/>
            </a:br>
            <a:r>
              <a:rPr lang="uz-Latn-UZ" sz="2400" dirty="0"/>
              <a:t>Qattiq jismlarning ichki tuzilishi va nanomateriallarni o‘rganishda qo‘llaniladi.</a:t>
            </a:r>
            <a:br>
              <a:rPr lang="uz-Latn-UZ" sz="2400" dirty="0"/>
            </a:br>
            <a:r>
              <a:rPr lang="uz-Latn-UZ" sz="2400" dirty="0"/>
              <a:t>Turli materiallarning fizik va kimyoviy xossalarini aniqlash imkonini beradi</a:t>
            </a:r>
            <a:br>
              <a:rPr lang="uz-Latn-UZ" sz="2400" dirty="0"/>
            </a:br>
            <a:r>
              <a:rPr lang="uz-Latn-UZ" sz="2400" dirty="0"/>
              <a:t>Biologiya va kimyoda</a:t>
            </a:r>
            <a:br>
              <a:rPr lang="uz-Latn-UZ" sz="2400" dirty="0"/>
            </a:br>
            <a:r>
              <a:rPr lang="uz-Latn-UZ" sz="2400" dirty="0"/>
              <a:t>Proteinlar va DNK tuzilishini aniqlashda ishlatiladi.</a:t>
            </a:r>
            <a:br>
              <a:rPr lang="uz-Latn-UZ" sz="2400" dirty="0"/>
            </a:br>
            <a:r>
              <a:rPr lang="uz-Latn-UZ" sz="2400" dirty="0"/>
              <a:t>Biomolekulalarning fazoviy strukturasini o‘rganishga yordam beradi.</a:t>
            </a:r>
            <a:br>
              <a:rPr lang="uz-Latn-UZ" sz="2400" dirty="0"/>
            </a:br>
            <a:endParaRPr lang="ru-RU" sz="2400" dirty="0"/>
          </a:p>
        </p:txBody>
      </p:sp>
      <p:sp>
        <p:nvSpPr>
          <p:cNvPr id="5" name="Текст 4">
            <a:extLst>
              <a:ext uri="{FF2B5EF4-FFF2-40B4-BE49-F238E27FC236}">
                <a16:creationId xmlns:a16="http://schemas.microsoft.com/office/drawing/2014/main" id="{B89C934B-CB64-45D4-8090-7570FF0A3A01}"/>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753387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8BE6E4-1782-4976-9139-EA66497DEBEA}"/>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CEED6BA-B514-453E-9DEF-FC4DF89B751A}"/>
              </a:ext>
            </a:extLst>
          </p:cNvPr>
          <p:cNvSpPr>
            <a:spLocks noGrp="1"/>
          </p:cNvSpPr>
          <p:nvPr>
            <p:ph idx="1"/>
          </p:nvPr>
        </p:nvSpPr>
        <p:spPr>
          <a:xfrm>
            <a:off x="593102" y="452718"/>
            <a:ext cx="10049853" cy="5795682"/>
          </a:xfrm>
        </p:spPr>
        <p:txBody>
          <a:bodyPr>
            <a:normAutofit/>
          </a:bodyPr>
          <a:lstStyle/>
          <a:p>
            <a:pPr marL="0" indent="0">
              <a:buNone/>
            </a:pPr>
            <a:r>
              <a:rPr lang="uz-Latn-UZ" dirty="0"/>
              <a:t>1.Kimyoviy moddalar tarkibini va reaksiyalar mexanizmini tahlil qilishda qo‘llaniladi.</a:t>
            </a:r>
          </a:p>
          <a:p>
            <a:pPr marL="0" indent="0">
              <a:buNone/>
            </a:pPr>
            <a:r>
              <a:rPr lang="uz-Latn-UZ" dirty="0"/>
              <a:t>2. Tibbiyotda.</a:t>
            </a:r>
          </a:p>
          <a:p>
            <a:pPr marL="0" indent="0">
              <a:buNone/>
            </a:pPr>
            <a:r>
              <a:rPr lang="uz-Latn-UZ" dirty="0"/>
              <a:t>3.Yangi dorilar yaratishda molekula tuzilishini aniqlashda yordam beradi.</a:t>
            </a:r>
          </a:p>
          <a:p>
            <a:pPr marL="0" indent="0">
              <a:buNone/>
            </a:pPr>
            <a:r>
              <a:rPr lang="uz-Latn-UZ" dirty="0"/>
              <a:t>4.Saraton va boshqa kasalliklarni ilmiy tadqiq qilishda ishlatiladi.</a:t>
            </a:r>
          </a:p>
          <a:p>
            <a:pPr marL="0" indent="0">
              <a:buNone/>
            </a:pPr>
            <a:r>
              <a:rPr lang="uz-Latn-UZ" dirty="0"/>
              <a:t>5.Ba'zi hollarda yuqori aniqlikdagi tibbiy tasvirlar olishda qo‘llanadi.</a:t>
            </a:r>
          </a:p>
          <a:p>
            <a:pPr marL="0" indent="0">
              <a:buNone/>
            </a:pPr>
            <a:r>
              <a:rPr lang="uz-Latn-UZ" dirty="0"/>
              <a:t>5. Sanoatda.</a:t>
            </a:r>
          </a:p>
          <a:p>
            <a:pPr marL="0" indent="0">
              <a:buNone/>
            </a:pPr>
            <a:r>
              <a:rPr lang="uz-Latn-UZ" dirty="0"/>
              <a:t>6.Yarimo‘tkazgichlar va mikrochiplar ishlab chiqarishda ishlatiladi.</a:t>
            </a:r>
          </a:p>
          <a:p>
            <a:pPr marL="0" indent="0">
              <a:buNone/>
            </a:pPr>
            <a:r>
              <a:rPr lang="uz-Latn-UZ" dirty="0"/>
              <a:t>7.Metall va qotishmalardagi ichki nuqsonlarni aniqlash uchun qo‘llanadi.Yangi texnologik materiallar yaratishda muhim vosita hisoblanadi.Arxeologiya va san’atshunoslikda.</a:t>
            </a:r>
          </a:p>
          <a:p>
            <a:pPr marL="0" indent="0">
              <a:buNone/>
            </a:pPr>
            <a:r>
              <a:rPr lang="uz-Latn-UZ" dirty="0"/>
              <a:t>8.Qadimiy buyumlarning kimyoviy tarkibini aniqlash mumkin.</a:t>
            </a:r>
          </a:p>
          <a:p>
            <a:pPr marL="0" indent="0">
              <a:buNone/>
            </a:pPr>
            <a:r>
              <a:rPr lang="uz-Latn-UZ" dirty="0"/>
              <a:t>9.Tarixiy artefaktlarni zarar yetkazmasdan tekshirish imkonini beradi.</a:t>
            </a:r>
          </a:p>
          <a:p>
            <a:endParaRPr lang="ru-RU" dirty="0"/>
          </a:p>
        </p:txBody>
      </p:sp>
    </p:spTree>
    <p:extLst>
      <p:ext uri="{BB962C8B-B14F-4D97-AF65-F5344CB8AC3E}">
        <p14:creationId xmlns:p14="http://schemas.microsoft.com/office/powerpoint/2010/main" val="691865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FC2BBA-D8C1-4A4B-A6F1-5C15A4BEA7A2}"/>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973421C0-2116-4E97-BFD8-879E8D18FEEC}"/>
              </a:ext>
            </a:extLst>
          </p:cNvPr>
          <p:cNvSpPr>
            <a:spLocks noGrp="1"/>
          </p:cNvSpPr>
          <p:nvPr>
            <p:ph type="subTitle" idx="1"/>
          </p:nvPr>
        </p:nvSpPr>
        <p:spPr/>
        <p:txBody>
          <a:bodyPr/>
          <a:lstStyle/>
          <a:p>
            <a:endParaRPr lang="ru-RU"/>
          </a:p>
        </p:txBody>
      </p:sp>
      <p:sp>
        <p:nvSpPr>
          <p:cNvPr id="4" name="Прямоугольник 3">
            <a:extLst>
              <a:ext uri="{FF2B5EF4-FFF2-40B4-BE49-F238E27FC236}">
                <a16:creationId xmlns:a16="http://schemas.microsoft.com/office/drawing/2014/main" id="{DCD3A973-FA99-4DF4-822A-7939B004E5AD}"/>
              </a:ext>
            </a:extLst>
          </p:cNvPr>
          <p:cNvSpPr/>
          <p:nvPr/>
        </p:nvSpPr>
        <p:spPr>
          <a:xfrm>
            <a:off x="781878" y="1300207"/>
            <a:ext cx="9976994" cy="4093428"/>
          </a:xfrm>
          <a:prstGeom prst="rect">
            <a:avLst/>
          </a:prstGeom>
        </p:spPr>
        <p:txBody>
          <a:bodyPr wrap="square">
            <a:spAutoFit/>
          </a:bodyPr>
          <a:lstStyle/>
          <a:p>
            <a:r>
              <a:rPr lang="uz-Latn-UZ" dirty="0"/>
              <a:t>1</a:t>
            </a:r>
            <a:r>
              <a:rPr lang="ru-RU" dirty="0"/>
              <a:t>. </a:t>
            </a:r>
            <a:r>
              <a:rPr lang="ru-RU" sz="2000" dirty="0" err="1"/>
              <a:t>Biologiya</a:t>
            </a:r>
            <a:r>
              <a:rPr lang="ru-RU" sz="2000" dirty="0"/>
              <a:t> (</a:t>
            </a:r>
            <a:r>
              <a:rPr lang="ru-RU" sz="2000" dirty="0" err="1"/>
              <a:t>misol</a:t>
            </a:r>
            <a:r>
              <a:rPr lang="ru-RU" sz="2000" dirty="0"/>
              <a:t>: </a:t>
            </a:r>
            <a:r>
              <a:rPr lang="ru-RU" sz="2000" dirty="0" err="1"/>
              <a:t>oqsil</a:t>
            </a:r>
            <a:r>
              <a:rPr lang="ru-RU" sz="2000" dirty="0"/>
              <a:t> </a:t>
            </a:r>
            <a:r>
              <a:rPr lang="ru-RU" sz="2000" dirty="0" err="1"/>
              <a:t>molekulasi</a:t>
            </a:r>
            <a:r>
              <a:rPr lang="ru-RU" sz="2000" dirty="0"/>
              <a:t>)</a:t>
            </a:r>
          </a:p>
          <a:p>
            <a:r>
              <a:rPr lang="ru-RU" sz="2000" dirty="0"/>
              <a:t> </a:t>
            </a:r>
            <a:r>
              <a:rPr lang="ru-RU" sz="2000" dirty="0" err="1"/>
              <a:t>Masalan</a:t>
            </a:r>
            <a:r>
              <a:rPr lang="ru-RU" sz="2000" dirty="0"/>
              <a:t>: </a:t>
            </a:r>
            <a:r>
              <a:rPr lang="ru-RU" sz="2000" dirty="0" err="1"/>
              <a:t>biror</a:t>
            </a:r>
            <a:r>
              <a:rPr lang="ru-RU" sz="2000" dirty="0"/>
              <a:t> </a:t>
            </a:r>
            <a:r>
              <a:rPr lang="ru-RU" sz="2000" dirty="0" err="1"/>
              <a:t>kasallikka</a:t>
            </a:r>
            <a:r>
              <a:rPr lang="ru-RU" sz="2000" dirty="0"/>
              <a:t> </a:t>
            </a:r>
            <a:r>
              <a:rPr lang="ru-RU" sz="2000" dirty="0" err="1"/>
              <a:t>sabab</a:t>
            </a:r>
            <a:r>
              <a:rPr lang="ru-RU" sz="2000" dirty="0"/>
              <a:t> </a:t>
            </a:r>
            <a:r>
              <a:rPr lang="ru-RU" sz="2000" dirty="0" err="1"/>
              <a:t>bo‘ladigan</a:t>
            </a:r>
            <a:r>
              <a:rPr lang="ru-RU" sz="2000" dirty="0"/>
              <a:t> </a:t>
            </a:r>
            <a:r>
              <a:rPr lang="ru-RU" sz="2000" dirty="0" err="1"/>
              <a:t>oqsil</a:t>
            </a:r>
            <a:endParaRPr lang="ru-RU" sz="2000" dirty="0"/>
          </a:p>
          <a:p>
            <a:r>
              <a:rPr lang="ru-RU" sz="2000" dirty="0" err="1"/>
              <a:t>Qanday</a:t>
            </a:r>
            <a:r>
              <a:rPr lang="ru-RU" sz="2000" dirty="0"/>
              <a:t> </a:t>
            </a:r>
            <a:r>
              <a:rPr lang="ru-RU" sz="2000" dirty="0" err="1"/>
              <a:t>ishlaydi:Oqsil</a:t>
            </a:r>
            <a:r>
              <a:rPr lang="ru-RU" sz="2000" dirty="0"/>
              <a:t> </a:t>
            </a:r>
            <a:r>
              <a:rPr lang="ru-RU" sz="2000" dirty="0" err="1"/>
              <a:t>kristall</a:t>
            </a:r>
            <a:r>
              <a:rPr lang="ru-RU" sz="2000" dirty="0"/>
              <a:t> </a:t>
            </a:r>
            <a:r>
              <a:rPr lang="ru-RU" sz="2000" dirty="0" err="1"/>
              <a:t>holatga</a:t>
            </a:r>
            <a:r>
              <a:rPr lang="ru-RU" sz="2000" dirty="0"/>
              <a:t> </a:t>
            </a:r>
            <a:r>
              <a:rPr lang="ru-RU" sz="2000" dirty="0" err="1"/>
              <a:t>keltiriladi</a:t>
            </a:r>
            <a:r>
              <a:rPr lang="uz-Latn-UZ" sz="2000" dirty="0"/>
              <a:t>.</a:t>
            </a:r>
            <a:r>
              <a:rPr lang="ru-RU" sz="2000" dirty="0" err="1"/>
              <a:t>Sinxrotron</a:t>
            </a:r>
            <a:r>
              <a:rPr lang="ru-RU" sz="2000" dirty="0"/>
              <a:t> </a:t>
            </a:r>
            <a:r>
              <a:rPr lang="ru-RU" sz="2000" dirty="0" err="1"/>
              <a:t>rentgen</a:t>
            </a:r>
            <a:r>
              <a:rPr lang="ru-RU" sz="2000" dirty="0"/>
              <a:t> </a:t>
            </a:r>
            <a:r>
              <a:rPr lang="ru-RU" sz="2000" dirty="0" err="1"/>
              <a:t>nuri</a:t>
            </a:r>
            <a:r>
              <a:rPr lang="ru-RU" sz="2000" dirty="0"/>
              <a:t> </a:t>
            </a:r>
            <a:r>
              <a:rPr lang="ru-RU" sz="2000" dirty="0" err="1"/>
              <a:t>unga</a:t>
            </a:r>
            <a:r>
              <a:rPr lang="ru-RU" sz="2000" dirty="0"/>
              <a:t> </a:t>
            </a:r>
            <a:r>
              <a:rPr lang="ru-RU" sz="2000" dirty="0" err="1"/>
              <a:t>yuboriladi</a:t>
            </a:r>
            <a:r>
              <a:rPr lang="uz-Latn-UZ" sz="2000" dirty="0"/>
              <a:t>.</a:t>
            </a:r>
            <a:r>
              <a:rPr lang="ru-RU" sz="2000" dirty="0" err="1"/>
              <a:t>Nurlar</a:t>
            </a:r>
            <a:r>
              <a:rPr lang="ru-RU" sz="2000" dirty="0"/>
              <a:t> </a:t>
            </a:r>
            <a:r>
              <a:rPr lang="ru-RU" sz="2000" dirty="0" err="1"/>
              <a:t>kristalldan</a:t>
            </a:r>
            <a:r>
              <a:rPr lang="ru-RU" sz="2000" dirty="0"/>
              <a:t> </a:t>
            </a:r>
            <a:r>
              <a:rPr lang="ru-RU" sz="2000" dirty="0" err="1"/>
              <a:t>sochiladi</a:t>
            </a:r>
            <a:r>
              <a:rPr lang="ru-RU" sz="2000" dirty="0"/>
              <a:t> </a:t>
            </a:r>
            <a:r>
              <a:rPr lang="uz-Latn-UZ" sz="2000" dirty="0"/>
              <a:t>.</a:t>
            </a:r>
            <a:r>
              <a:rPr lang="ru-RU" sz="2000" dirty="0" err="1"/>
              <a:t>Sochilish</a:t>
            </a:r>
            <a:r>
              <a:rPr lang="ru-RU" sz="2000" dirty="0"/>
              <a:t> </a:t>
            </a:r>
            <a:r>
              <a:rPr lang="ru-RU" sz="2000" dirty="0" err="1"/>
              <a:t>natijasiga</a:t>
            </a:r>
            <a:r>
              <a:rPr lang="ru-RU" sz="2000" dirty="0"/>
              <a:t> </a:t>
            </a:r>
            <a:r>
              <a:rPr lang="ru-RU" sz="2000" dirty="0" err="1"/>
              <a:t>qarab</a:t>
            </a:r>
            <a:r>
              <a:rPr lang="ru-RU" sz="2000" dirty="0"/>
              <a:t> </a:t>
            </a:r>
            <a:r>
              <a:rPr lang="ru-RU" sz="2000" dirty="0" err="1"/>
              <a:t>kompyuter</a:t>
            </a:r>
            <a:r>
              <a:rPr lang="ru-RU" sz="2000" dirty="0"/>
              <a:t> 3D </a:t>
            </a:r>
            <a:r>
              <a:rPr lang="ru-RU" sz="2000" dirty="0" err="1"/>
              <a:t>tuzilmani</a:t>
            </a:r>
            <a:r>
              <a:rPr lang="ru-RU" sz="2000" dirty="0"/>
              <a:t> </a:t>
            </a:r>
            <a:r>
              <a:rPr lang="ru-RU" sz="2000" dirty="0" err="1"/>
              <a:t>tiklaydi</a:t>
            </a:r>
            <a:r>
              <a:rPr lang="uz-Latn-UZ" sz="2000" dirty="0"/>
              <a:t>.</a:t>
            </a:r>
            <a:endParaRPr lang="ru-RU" sz="2000" dirty="0"/>
          </a:p>
          <a:p>
            <a:r>
              <a:rPr lang="ru-RU" sz="2000" dirty="0" err="1"/>
              <a:t>Natija:Oqsilning</a:t>
            </a:r>
            <a:r>
              <a:rPr lang="ru-RU" sz="2000" dirty="0"/>
              <a:t> </a:t>
            </a:r>
            <a:r>
              <a:rPr lang="ru-RU" sz="2000" dirty="0" err="1"/>
              <a:t>atomlari</a:t>
            </a:r>
            <a:r>
              <a:rPr lang="ru-RU" sz="2000" dirty="0"/>
              <a:t> </a:t>
            </a:r>
            <a:r>
              <a:rPr lang="ru-RU" sz="2000" dirty="0" err="1"/>
              <a:t>qayerda</a:t>
            </a:r>
            <a:r>
              <a:rPr lang="ru-RU" sz="2000" dirty="0"/>
              <a:t> </a:t>
            </a:r>
            <a:r>
              <a:rPr lang="ru-RU" sz="2000" dirty="0" err="1"/>
              <a:t>joylashgani</a:t>
            </a:r>
            <a:r>
              <a:rPr lang="ru-RU" sz="2000" dirty="0"/>
              <a:t> </a:t>
            </a:r>
            <a:r>
              <a:rPr lang="ru-RU" sz="2000" dirty="0" err="1"/>
              <a:t>aniqlanadi</a:t>
            </a:r>
            <a:r>
              <a:rPr lang="uz-Latn-UZ" sz="2000" dirty="0"/>
              <a:t>.</a:t>
            </a:r>
            <a:r>
              <a:rPr lang="ru-RU" sz="2000" dirty="0" err="1"/>
              <a:t>Qayeriga</a:t>
            </a:r>
            <a:r>
              <a:rPr lang="ru-RU" sz="2000" dirty="0"/>
              <a:t> </a:t>
            </a:r>
            <a:r>
              <a:rPr lang="ru-RU" sz="2000" dirty="0" err="1"/>
              <a:t>dori</a:t>
            </a:r>
            <a:r>
              <a:rPr lang="ru-RU" sz="2000" dirty="0"/>
              <a:t> “</a:t>
            </a:r>
            <a:r>
              <a:rPr lang="ru-RU" sz="2000" dirty="0" err="1"/>
              <a:t>yopishishi</a:t>
            </a:r>
            <a:r>
              <a:rPr lang="ru-RU" sz="2000" dirty="0"/>
              <a:t>” </a:t>
            </a:r>
            <a:r>
              <a:rPr lang="ru-RU" sz="2000" dirty="0" err="1"/>
              <a:t>mumkinligi</a:t>
            </a:r>
            <a:r>
              <a:rPr lang="ru-RU" sz="2000" dirty="0"/>
              <a:t> </a:t>
            </a:r>
            <a:r>
              <a:rPr lang="ru-RU" sz="2000" dirty="0" err="1"/>
              <a:t>topiladi</a:t>
            </a:r>
            <a:r>
              <a:rPr lang="uz-Latn-UZ" sz="2000" dirty="0"/>
              <a:t>.</a:t>
            </a:r>
            <a:r>
              <a:rPr lang="ru-RU" sz="2000" dirty="0" err="1"/>
              <a:t>Shu</a:t>
            </a:r>
            <a:r>
              <a:rPr lang="ru-RU" sz="2000" dirty="0"/>
              <a:t> </a:t>
            </a:r>
            <a:r>
              <a:rPr lang="ru-RU" sz="2000" dirty="0" err="1"/>
              <a:t>orqali</a:t>
            </a:r>
            <a:r>
              <a:rPr lang="ru-RU" sz="2000" dirty="0"/>
              <a:t> </a:t>
            </a:r>
            <a:r>
              <a:rPr lang="ru-RU" sz="2000" dirty="0" err="1"/>
              <a:t>yangi</a:t>
            </a:r>
            <a:r>
              <a:rPr lang="ru-RU" sz="2000" dirty="0"/>
              <a:t> </a:t>
            </a:r>
            <a:r>
              <a:rPr lang="ru-RU" sz="2000" dirty="0" err="1"/>
              <a:t>dorilar</a:t>
            </a:r>
            <a:r>
              <a:rPr lang="ru-RU" sz="2000" dirty="0"/>
              <a:t> </a:t>
            </a:r>
            <a:r>
              <a:rPr lang="ru-RU" sz="2000" dirty="0" err="1"/>
              <a:t>yaratiladi</a:t>
            </a:r>
            <a:r>
              <a:rPr lang="uz-Latn-UZ" sz="2000" dirty="0"/>
              <a:t>.</a:t>
            </a:r>
            <a:endParaRPr lang="ru-RU" sz="2000" dirty="0"/>
          </a:p>
          <a:p>
            <a:r>
              <a:rPr lang="ru-RU" sz="2000" dirty="0"/>
              <a:t> 2. </a:t>
            </a:r>
            <a:r>
              <a:rPr lang="ru-RU" sz="2000" dirty="0" err="1"/>
              <a:t>Materialshunoslik</a:t>
            </a:r>
            <a:r>
              <a:rPr lang="ru-RU" sz="2000" dirty="0"/>
              <a:t> (</a:t>
            </a:r>
            <a:r>
              <a:rPr lang="ru-RU" sz="2000" dirty="0" err="1"/>
              <a:t>misol</a:t>
            </a:r>
            <a:r>
              <a:rPr lang="ru-RU" sz="2000" dirty="0"/>
              <a:t>: </a:t>
            </a:r>
            <a:r>
              <a:rPr lang="ru-RU" sz="2000" dirty="0" err="1"/>
              <a:t>metall</a:t>
            </a:r>
            <a:r>
              <a:rPr lang="ru-RU" sz="2000" dirty="0"/>
              <a:t> </a:t>
            </a:r>
            <a:r>
              <a:rPr lang="ru-RU" sz="2000" dirty="0" err="1"/>
              <a:t>qotishma</a:t>
            </a:r>
            <a:r>
              <a:rPr lang="ru-RU" sz="2000" dirty="0"/>
              <a:t>)</a:t>
            </a:r>
          </a:p>
          <a:p>
            <a:r>
              <a:rPr lang="ru-RU" sz="2000" dirty="0"/>
              <a:t> </a:t>
            </a:r>
            <a:r>
              <a:rPr lang="ru-RU" sz="2000" dirty="0" err="1"/>
              <a:t>Masalan</a:t>
            </a:r>
            <a:r>
              <a:rPr lang="ru-RU" sz="2000" dirty="0"/>
              <a:t>: </a:t>
            </a:r>
            <a:r>
              <a:rPr lang="ru-RU" sz="2000" dirty="0" err="1"/>
              <a:t>samolyot</a:t>
            </a:r>
            <a:r>
              <a:rPr lang="ru-RU" sz="2000" dirty="0"/>
              <a:t> </a:t>
            </a:r>
            <a:r>
              <a:rPr lang="ru-RU" sz="2000" dirty="0" err="1"/>
              <a:t>qanotidagi</a:t>
            </a:r>
            <a:r>
              <a:rPr lang="ru-RU" sz="2000" dirty="0"/>
              <a:t> </a:t>
            </a:r>
            <a:r>
              <a:rPr lang="ru-RU" sz="2000" dirty="0" err="1"/>
              <a:t>alyuminiy</a:t>
            </a:r>
            <a:r>
              <a:rPr lang="ru-RU" sz="2000" dirty="0"/>
              <a:t> </a:t>
            </a:r>
            <a:r>
              <a:rPr lang="ru-RU" sz="2000" dirty="0" err="1"/>
              <a:t>qotishma</a:t>
            </a:r>
            <a:endParaRPr lang="ru-RU" sz="2000" dirty="0"/>
          </a:p>
          <a:p>
            <a:r>
              <a:rPr lang="ru-RU" sz="2000" dirty="0" err="1"/>
              <a:t>Qanday</a:t>
            </a:r>
            <a:r>
              <a:rPr lang="ru-RU" sz="2000" dirty="0"/>
              <a:t> </a:t>
            </a:r>
            <a:r>
              <a:rPr lang="ru-RU" sz="2000" dirty="0" err="1"/>
              <a:t>ishlaydi:Metall</a:t>
            </a:r>
            <a:r>
              <a:rPr lang="ru-RU" sz="2000" dirty="0"/>
              <a:t> </a:t>
            </a:r>
            <a:r>
              <a:rPr lang="ru-RU" sz="2000" dirty="0" err="1"/>
              <a:t>namunaga</a:t>
            </a:r>
            <a:r>
              <a:rPr lang="ru-RU" sz="2000" dirty="0"/>
              <a:t> </a:t>
            </a:r>
            <a:r>
              <a:rPr lang="ru-RU" sz="2000" dirty="0" err="1"/>
              <a:t>sinxrotron</a:t>
            </a:r>
            <a:r>
              <a:rPr lang="ru-RU" sz="2000" dirty="0"/>
              <a:t> </a:t>
            </a:r>
            <a:r>
              <a:rPr lang="ru-RU" sz="2000" dirty="0" err="1"/>
              <a:t>nuri</a:t>
            </a:r>
            <a:r>
              <a:rPr lang="ru-RU" sz="2000" dirty="0"/>
              <a:t> </a:t>
            </a:r>
            <a:r>
              <a:rPr lang="ru-RU" sz="2000" dirty="0" err="1"/>
              <a:t>yuboriladi</a:t>
            </a:r>
            <a:r>
              <a:rPr lang="uz-Latn-UZ" sz="2000" dirty="0"/>
              <a:t>.</a:t>
            </a:r>
            <a:r>
              <a:rPr lang="ru-RU" sz="2000" dirty="0" err="1"/>
              <a:t>Nurlanish</a:t>
            </a:r>
            <a:r>
              <a:rPr lang="ru-RU" sz="2000" dirty="0"/>
              <a:t> </a:t>
            </a:r>
            <a:r>
              <a:rPr lang="ru-RU" sz="2000" dirty="0" err="1"/>
              <a:t>metall</a:t>
            </a:r>
            <a:r>
              <a:rPr lang="ru-RU" sz="2000" dirty="0"/>
              <a:t> </a:t>
            </a:r>
            <a:r>
              <a:rPr lang="ru-RU" sz="2000" dirty="0" err="1"/>
              <a:t>ichidan</a:t>
            </a:r>
            <a:r>
              <a:rPr lang="ru-RU" sz="2000" dirty="0"/>
              <a:t> </a:t>
            </a:r>
            <a:r>
              <a:rPr lang="ru-RU" sz="2000" dirty="0" err="1"/>
              <a:t>o‘tadi</a:t>
            </a:r>
            <a:r>
              <a:rPr lang="uz-Latn-UZ" sz="2000" dirty="0"/>
              <a:t>.</a:t>
            </a:r>
            <a:endParaRPr lang="ru-RU" sz="2000" dirty="0"/>
          </a:p>
          <a:p>
            <a:r>
              <a:rPr lang="ru-RU" sz="2000" dirty="0" err="1"/>
              <a:t>Natija:Metall</a:t>
            </a:r>
            <a:r>
              <a:rPr lang="ru-RU" sz="2000" dirty="0"/>
              <a:t> </a:t>
            </a:r>
            <a:r>
              <a:rPr lang="ru-RU" sz="2000" dirty="0" err="1"/>
              <a:t>ichidagi</a:t>
            </a:r>
            <a:r>
              <a:rPr lang="ru-RU" sz="2000" dirty="0"/>
              <a:t> </a:t>
            </a:r>
            <a:r>
              <a:rPr lang="ru-RU" sz="2000" dirty="0" err="1"/>
              <a:t>mikroyoriqlar</a:t>
            </a:r>
            <a:r>
              <a:rPr lang="ru-RU" sz="2000" dirty="0"/>
              <a:t> </a:t>
            </a:r>
            <a:r>
              <a:rPr lang="ru-RU" sz="2000" dirty="0" err="1"/>
              <a:t>aniqlanadi</a:t>
            </a:r>
            <a:r>
              <a:rPr lang="uz-Latn-UZ" sz="2000" dirty="0"/>
              <a:t>.</a:t>
            </a:r>
            <a:r>
              <a:rPr lang="ru-RU" sz="2000" dirty="0" err="1"/>
              <a:t>Mustahkamlik</a:t>
            </a:r>
            <a:r>
              <a:rPr lang="ru-RU" sz="2000" dirty="0"/>
              <a:t> </a:t>
            </a:r>
            <a:r>
              <a:rPr lang="ru-RU" sz="2000" dirty="0" err="1"/>
              <a:t>darajasi</a:t>
            </a:r>
            <a:r>
              <a:rPr lang="ru-RU" sz="2000" dirty="0"/>
              <a:t> </a:t>
            </a:r>
            <a:r>
              <a:rPr lang="ru-RU" sz="2000" dirty="0" err="1"/>
              <a:t>baholanadi</a:t>
            </a:r>
            <a:r>
              <a:rPr lang="uz-Latn-UZ" sz="2000" dirty="0"/>
              <a:t>.</a:t>
            </a:r>
            <a:r>
              <a:rPr lang="ru-RU" sz="2000" dirty="0" err="1"/>
              <a:t>Bu</a:t>
            </a:r>
            <a:r>
              <a:rPr lang="ru-RU" sz="2000" dirty="0"/>
              <a:t> </a:t>
            </a:r>
            <a:r>
              <a:rPr lang="ru-RU" sz="2000" dirty="0" err="1"/>
              <a:t>avariyalarni</a:t>
            </a:r>
            <a:r>
              <a:rPr lang="ru-RU" sz="2000" dirty="0"/>
              <a:t> </a:t>
            </a:r>
            <a:r>
              <a:rPr lang="ru-RU" sz="2000" dirty="0" err="1"/>
              <a:t>oldini</a:t>
            </a:r>
            <a:r>
              <a:rPr lang="ru-RU" sz="2000" dirty="0"/>
              <a:t> </a:t>
            </a:r>
            <a:r>
              <a:rPr lang="ru-RU" sz="2000" dirty="0" err="1"/>
              <a:t>oladi</a:t>
            </a:r>
            <a:endParaRPr lang="ru-RU" sz="2000" dirty="0"/>
          </a:p>
        </p:txBody>
      </p:sp>
    </p:spTree>
    <p:extLst>
      <p:ext uri="{BB962C8B-B14F-4D97-AF65-F5344CB8AC3E}">
        <p14:creationId xmlns:p14="http://schemas.microsoft.com/office/powerpoint/2010/main" val="1784921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8A7F6B-E8A6-40BE-8C3B-F5F10E248EF4}"/>
              </a:ext>
            </a:extLst>
          </p:cNvPr>
          <p:cNvSpPr>
            <a:spLocks noGrp="1"/>
          </p:cNvSpPr>
          <p:nvPr>
            <p:ph type="title"/>
          </p:nvPr>
        </p:nvSpPr>
        <p:spPr>
          <a:xfrm>
            <a:off x="646111" y="452718"/>
            <a:ext cx="9404723" cy="859247"/>
          </a:xfrm>
        </p:spPr>
        <p:txBody>
          <a:bodyPr/>
          <a:lstStyle/>
          <a:p>
            <a:r>
              <a:rPr lang="uz-Latn-UZ" dirty="0"/>
              <a:t>                          Xulosa:</a:t>
            </a:r>
            <a:endParaRPr lang="ru-RU" dirty="0"/>
          </a:p>
        </p:txBody>
      </p:sp>
      <p:sp>
        <p:nvSpPr>
          <p:cNvPr id="3" name="Объект 2">
            <a:extLst>
              <a:ext uri="{FF2B5EF4-FFF2-40B4-BE49-F238E27FC236}">
                <a16:creationId xmlns:a16="http://schemas.microsoft.com/office/drawing/2014/main" id="{49BC2592-882B-41DC-A4B7-D29A04E7ECB1}"/>
              </a:ext>
            </a:extLst>
          </p:cNvPr>
          <p:cNvSpPr>
            <a:spLocks noGrp="1"/>
          </p:cNvSpPr>
          <p:nvPr>
            <p:ph idx="1"/>
          </p:nvPr>
        </p:nvSpPr>
        <p:spPr>
          <a:xfrm>
            <a:off x="1104293" y="1655353"/>
            <a:ext cx="8946541" cy="4195481"/>
          </a:xfrm>
        </p:spPr>
        <p:txBody>
          <a:bodyPr/>
          <a:lstStyle/>
          <a:p>
            <a:r>
              <a:rPr lang="uz-Latn-UZ" dirty="0"/>
              <a:t>Sinxronlangan nurlanish moddalarning atom va molekula darajasidagi tuzilishini chuqur o‘rganish imkonini beradigan eng kuchli ilmiy tadqiqot vositalaridan biridir.</a:t>
            </a:r>
          </a:p>
          <a:p>
            <a:r>
              <a:rPr lang="uz-Latn-UZ" dirty="0"/>
              <a:t>Sinxrotron nurlanish — zamonaviy ilm-fanning eng muhim va universal tadqiqot vositalaridan biridir. Uning asosiy ahamiyati shundaki, u oddiy nurlanish manbalariga nisbatan minglab marta kuchliroq, aniqroq va boshqariladigan hisoblanadi. Shu sababli u mikro va hatto nano darajadagi tuzilmalarni ham chuqur o‘rganish imkonini beradi.</a:t>
            </a:r>
            <a:endParaRPr lang="ru-RU" dirty="0"/>
          </a:p>
        </p:txBody>
      </p:sp>
    </p:spTree>
    <p:extLst>
      <p:ext uri="{BB962C8B-B14F-4D97-AF65-F5344CB8AC3E}">
        <p14:creationId xmlns:p14="http://schemas.microsoft.com/office/powerpoint/2010/main" val="585586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C4C340-7BCD-40D5-8E5B-C45248CC97AA}"/>
              </a:ext>
            </a:extLst>
          </p:cNvPr>
          <p:cNvSpPr>
            <a:spLocks noGrp="1"/>
          </p:cNvSpPr>
          <p:nvPr>
            <p:ph type="title"/>
          </p:nvPr>
        </p:nvSpPr>
        <p:spPr>
          <a:xfrm>
            <a:off x="646111" y="452718"/>
            <a:ext cx="9404723" cy="952012"/>
          </a:xfrm>
        </p:spPr>
        <p:txBody>
          <a:bodyPr/>
          <a:lstStyle/>
          <a:p>
            <a:r>
              <a:rPr lang="uz-Latn-UZ" dirty="0"/>
              <a:t>        Foydalanilgan adabiyotlar:</a:t>
            </a:r>
            <a:endParaRPr lang="ru-RU" dirty="0"/>
          </a:p>
        </p:txBody>
      </p:sp>
      <p:sp>
        <p:nvSpPr>
          <p:cNvPr id="3" name="Объект 2">
            <a:extLst>
              <a:ext uri="{FF2B5EF4-FFF2-40B4-BE49-F238E27FC236}">
                <a16:creationId xmlns:a16="http://schemas.microsoft.com/office/drawing/2014/main" id="{1A04E464-B861-4437-9F1A-AB5BCC73D681}"/>
              </a:ext>
            </a:extLst>
          </p:cNvPr>
          <p:cNvSpPr>
            <a:spLocks noGrp="1"/>
          </p:cNvSpPr>
          <p:nvPr>
            <p:ph idx="1"/>
          </p:nvPr>
        </p:nvSpPr>
        <p:spPr>
          <a:xfrm>
            <a:off x="997295" y="1404730"/>
            <a:ext cx="8946541" cy="4195481"/>
          </a:xfrm>
        </p:spPr>
        <p:txBody>
          <a:bodyPr/>
          <a:lstStyle/>
          <a:p>
            <a:pPr marL="0" indent="0">
              <a:buNone/>
            </a:pPr>
            <a:r>
              <a:rPr lang="uz-Latn-UZ" dirty="0"/>
              <a:t>1.T.M.Mo’minov, “Atom yadrosi va zarralar fizikasi “ 2009-yil.</a:t>
            </a:r>
          </a:p>
          <a:p>
            <a:pPr marL="0" indent="0">
              <a:buNone/>
            </a:pPr>
            <a:r>
              <a:rPr lang="uz-Latn-UZ" dirty="0">
                <a:hlinkClick r:id="rId2"/>
              </a:rPr>
              <a:t>https://uz.wikipedia.org/wiki/Sinxrotron_nurlanishi#cite_ref-1</a:t>
            </a:r>
            <a:r>
              <a:rPr lang="uz-Latn-UZ" dirty="0"/>
              <a:t> </a:t>
            </a:r>
          </a:p>
        </p:txBody>
      </p:sp>
    </p:spTree>
    <p:extLst>
      <p:ext uri="{BB962C8B-B14F-4D97-AF65-F5344CB8AC3E}">
        <p14:creationId xmlns:p14="http://schemas.microsoft.com/office/powerpoint/2010/main" val="1036053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E86AE8-954B-407A-A2FC-84B1DF2B8B3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2628295-583D-409A-9FF6-908E1DA41806}"/>
              </a:ext>
            </a:extLst>
          </p:cNvPr>
          <p:cNvSpPr>
            <a:spLocks noGrp="1"/>
          </p:cNvSpPr>
          <p:nvPr>
            <p:ph idx="1"/>
          </p:nvPr>
        </p:nvSpPr>
        <p:spPr>
          <a:xfrm>
            <a:off x="1104293" y="2781788"/>
            <a:ext cx="8946541" cy="4195481"/>
          </a:xfrm>
        </p:spPr>
        <p:txBody>
          <a:bodyPr>
            <a:normAutofit/>
          </a:bodyPr>
          <a:lstStyle/>
          <a:p>
            <a:pPr marL="0" indent="0">
              <a:buNone/>
            </a:pPr>
            <a:r>
              <a:rPr lang="uz-Latn-UZ" sz="4800" dirty="0"/>
              <a:t>     E’tiboringiz uchun raxmat</a:t>
            </a:r>
            <a:endParaRPr lang="ru-RU" sz="4800" dirty="0"/>
          </a:p>
        </p:txBody>
      </p:sp>
    </p:spTree>
    <p:extLst>
      <p:ext uri="{BB962C8B-B14F-4D97-AF65-F5344CB8AC3E}">
        <p14:creationId xmlns:p14="http://schemas.microsoft.com/office/powerpoint/2010/main" val="461667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F30B2E-E8CD-4F21-89ED-983FED022BC5}"/>
              </a:ext>
            </a:extLst>
          </p:cNvPr>
          <p:cNvSpPr>
            <a:spLocks noGrp="1"/>
          </p:cNvSpPr>
          <p:nvPr>
            <p:ph type="title"/>
          </p:nvPr>
        </p:nvSpPr>
        <p:spPr/>
        <p:txBody>
          <a:bodyPr/>
          <a:lstStyle/>
          <a:p>
            <a:r>
              <a:rPr lang="uz-Latn-UZ" dirty="0"/>
              <a:t>                           Reja:</a:t>
            </a:r>
            <a:endParaRPr lang="ru-RU" dirty="0"/>
          </a:p>
        </p:txBody>
      </p:sp>
      <p:sp>
        <p:nvSpPr>
          <p:cNvPr id="3" name="Объект 2">
            <a:extLst>
              <a:ext uri="{FF2B5EF4-FFF2-40B4-BE49-F238E27FC236}">
                <a16:creationId xmlns:a16="http://schemas.microsoft.com/office/drawing/2014/main" id="{3B8538DE-D682-4E78-8A7F-948CA9F793D3}"/>
              </a:ext>
            </a:extLst>
          </p:cNvPr>
          <p:cNvSpPr>
            <a:spLocks noGrp="1"/>
          </p:cNvSpPr>
          <p:nvPr>
            <p:ph idx="1"/>
          </p:nvPr>
        </p:nvSpPr>
        <p:spPr/>
        <p:txBody>
          <a:bodyPr/>
          <a:lstStyle/>
          <a:p>
            <a:r>
              <a:rPr lang="uz-Latn-UZ" dirty="0"/>
              <a:t>1.Sinxrotron nurlanishining fizik ma’nosi.</a:t>
            </a:r>
          </a:p>
          <a:p>
            <a:r>
              <a:rPr lang="uz-Latn-UZ" dirty="0"/>
              <a:t>2.Sinxrotron nurlanishi xususiyatlari.</a:t>
            </a:r>
          </a:p>
          <a:p>
            <a:r>
              <a:rPr lang="uz-Latn-UZ" dirty="0"/>
              <a:t>3.Sinxrotron nurlanishining qo’llanilishi.</a:t>
            </a:r>
          </a:p>
          <a:p>
            <a:endParaRPr lang="ru-RU" dirty="0"/>
          </a:p>
        </p:txBody>
      </p:sp>
    </p:spTree>
    <p:extLst>
      <p:ext uri="{BB962C8B-B14F-4D97-AF65-F5344CB8AC3E}">
        <p14:creationId xmlns:p14="http://schemas.microsoft.com/office/powerpoint/2010/main" val="3671230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C02DA2-3DF5-496E-A351-BD694E067051}"/>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9FC5A80C-F10F-44A4-AF03-0C2E6A9F6BFD}"/>
              </a:ext>
            </a:extLst>
          </p:cNvPr>
          <p:cNvSpPr>
            <a:spLocks noGrp="1"/>
          </p:cNvSpPr>
          <p:nvPr>
            <p:ph idx="1"/>
          </p:nvPr>
        </p:nvSpPr>
        <p:spPr>
          <a:xfrm>
            <a:off x="1103312" y="1166192"/>
            <a:ext cx="8946541" cy="5082208"/>
          </a:xfrm>
        </p:spPr>
        <p:txBody>
          <a:bodyPr>
            <a:normAutofit/>
          </a:bodyPr>
          <a:lstStyle/>
          <a:p>
            <a:r>
              <a:rPr lang="uz-Latn-UZ" dirty="0"/>
              <a:t>Sinxrotron nurlanishi (SN) deb radiochastotalardan tortib yumshoq y-nurlanishigacha bo'lgan diapazondagi elektromagnit nurlanishga aytiladi. Bu nurlanish elektronlar siklik tezlatkichlarda doimiy magnit maydonida yorug'lik tezligiga yaqin tezlik bilan harakatlanganda hosil bo'ladi. Bunday sharoitda relyativistik elektron katta markazga intilma tezlanishga ega bo'lib, kuchli elektromagnit nurlanish manbaiga aylanadi (1-rasm). Kengroq ma'noda esa, sinxrotron nurlanishi - egri chiziqli trayektoriya bo'ylab harakat qilayotgan zaryadlangan zarrachalarning nurlanishidir, chunki bunday harakat ham tezlanish bilan bog'liq. Ba'zi adabiyotlarda sinxrotron nurlanishini ifodalash uchun magnito-tormozlanish nurlanishi atamasi ham qo'llaniladi</a:t>
            </a:r>
            <a:endParaRPr lang="ru-RU" dirty="0"/>
          </a:p>
        </p:txBody>
      </p:sp>
    </p:spTree>
    <p:extLst>
      <p:ext uri="{BB962C8B-B14F-4D97-AF65-F5344CB8AC3E}">
        <p14:creationId xmlns:p14="http://schemas.microsoft.com/office/powerpoint/2010/main" val="3449398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F41734-95C8-4604-9D48-F0F7FDC40BB5}"/>
              </a:ext>
            </a:extLst>
          </p:cNvPr>
          <p:cNvSpPr>
            <a:spLocks noGrp="1"/>
          </p:cNvSpPr>
          <p:nvPr>
            <p:ph type="title"/>
          </p:nvPr>
        </p:nvSpPr>
        <p:spPr/>
        <p:txBody>
          <a:bodyPr/>
          <a:lstStyle/>
          <a:p>
            <a:r>
              <a:rPr lang="uz-Latn-UZ" dirty="0"/>
              <a:t>                         1-rasm: Sinxrotron nurlanishi.</a:t>
            </a:r>
            <a:endParaRPr lang="ru-RU" dirty="0"/>
          </a:p>
        </p:txBody>
      </p:sp>
      <p:sp>
        <p:nvSpPr>
          <p:cNvPr id="4" name="Текст 3">
            <a:extLst>
              <a:ext uri="{FF2B5EF4-FFF2-40B4-BE49-F238E27FC236}">
                <a16:creationId xmlns:a16="http://schemas.microsoft.com/office/drawing/2014/main" id="{81ADF8D4-5819-4861-B3F7-A9471CB845DD}"/>
              </a:ext>
            </a:extLst>
          </p:cNvPr>
          <p:cNvSpPr>
            <a:spLocks noGrp="1"/>
          </p:cNvSpPr>
          <p:nvPr>
            <p:ph type="body" sz="half" idx="2"/>
          </p:nvPr>
        </p:nvSpPr>
        <p:spPr/>
        <p:txBody>
          <a:bodyPr/>
          <a:lstStyle/>
          <a:p>
            <a:endParaRPr lang="ru-RU"/>
          </a:p>
        </p:txBody>
      </p:sp>
      <p:pic>
        <p:nvPicPr>
          <p:cNvPr id="8" name="Рисунок 7">
            <a:extLst>
              <a:ext uri="{FF2B5EF4-FFF2-40B4-BE49-F238E27FC236}">
                <a16:creationId xmlns:a16="http://schemas.microsoft.com/office/drawing/2014/main" id="{CB501F1A-F002-44C6-B967-B8BBB0E0D496}"/>
              </a:ext>
            </a:extLst>
          </p:cNvPr>
          <p:cNvPicPr>
            <a:picLocks noGrp="1" noChangeAspect="1"/>
          </p:cNvPicPr>
          <p:nvPr>
            <p:ph type="pic" idx="1"/>
          </p:nvPr>
        </p:nvPicPr>
        <p:blipFill>
          <a:blip r:embed="rId2"/>
          <a:srcRect t="21982" b="21982"/>
          <a:stretch>
            <a:fillRect/>
          </a:stretch>
        </p:blipFill>
        <p:spPr>
          <a:xfrm>
            <a:off x="1340487" y="412565"/>
            <a:ext cx="8825658" cy="4348266"/>
          </a:xfrm>
          <a:prstGeom prst="rect">
            <a:avLst/>
          </a:prstGeom>
        </p:spPr>
      </p:pic>
    </p:spTree>
    <p:extLst>
      <p:ext uri="{BB962C8B-B14F-4D97-AF65-F5344CB8AC3E}">
        <p14:creationId xmlns:p14="http://schemas.microsoft.com/office/powerpoint/2010/main" val="37444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289814-9F47-4B94-8FC0-6A49FBDA69B0}"/>
              </a:ext>
            </a:extLst>
          </p:cNvPr>
          <p:cNvSpPr>
            <a:spLocks noGrp="1"/>
          </p:cNvSpPr>
          <p:nvPr>
            <p:ph type="title"/>
          </p:nvPr>
        </p:nvSpPr>
        <p:spPr/>
        <p:txBody>
          <a:bodyPr/>
          <a:lstStyle/>
          <a:p>
            <a:r>
              <a:rPr lang="uz-Latn-UZ" sz="2400" dirty="0"/>
              <a:t>Sinxrotron nurlanishining manbalari elektron sinxrotronlari va to'plovchi halqalar (nakopitel halqalari) hisoblanadi. Garchi sinxrotron nurlanishi betatronlar va mikrotronlarda ham yuzaga kelsa-da, ularda sinxrotron nurlanishining intensivligi uncha katta emas. Sinxrotron nurlanishining spektri millimetr to'lqinlardan boshlab rentgen diapazonigacha va yumshoq y-nurlanishigacha cho'ziladi.</a:t>
            </a:r>
            <a:endParaRPr lang="ru-RU" sz="2400" dirty="0"/>
          </a:p>
        </p:txBody>
      </p:sp>
      <p:sp>
        <p:nvSpPr>
          <p:cNvPr id="3" name="Текст 2">
            <a:extLst>
              <a:ext uri="{FF2B5EF4-FFF2-40B4-BE49-F238E27FC236}">
                <a16:creationId xmlns:a16="http://schemas.microsoft.com/office/drawing/2014/main" id="{ADE963B1-22CF-4E3E-A250-6913BC4AC806}"/>
              </a:ext>
            </a:extLst>
          </p:cNvPr>
          <p:cNvSpPr>
            <a:spLocks noGrp="1"/>
          </p:cNvSpPr>
          <p:nvPr>
            <p:ph type="body" idx="1"/>
          </p:nvPr>
        </p:nvSpPr>
        <p:spPr/>
        <p:txBody>
          <a:bodyPr/>
          <a:lstStyle/>
          <a:p>
            <a:endParaRPr lang="ru-RU"/>
          </a:p>
        </p:txBody>
      </p:sp>
    </p:spTree>
    <p:extLst>
      <p:ext uri="{BB962C8B-B14F-4D97-AF65-F5344CB8AC3E}">
        <p14:creationId xmlns:p14="http://schemas.microsoft.com/office/powerpoint/2010/main" val="4154664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0242972C-55A8-4536-A9DE-CD370C3318D1}"/>
                  </a:ext>
                </a:extLst>
              </p:cNvPr>
              <p:cNvSpPr>
                <a:spLocks noGrp="1"/>
              </p:cNvSpPr>
              <p:nvPr>
                <p:ph type="title"/>
              </p:nvPr>
            </p:nvSpPr>
            <p:spPr/>
            <p:txBody>
              <a:bodyPr/>
              <a:lstStyle/>
              <a:p>
                <a:r>
                  <a:rPr lang="uz-Latn-UZ" sz="2400" dirty="0"/>
                  <a:t>Sinxrotron nurlanishining quvvati quyidagi munosabat bilan ham ifodalanishi mumkin:</a:t>
                </a:r>
                <a:br>
                  <a:rPr lang="uz-Latn-UZ" sz="2400" dirty="0"/>
                </a:br>
                <a14:m>
                  <m:oMath xmlns:m="http://schemas.openxmlformats.org/officeDocument/2006/math">
                    <m:r>
                      <a:rPr lang="uz-Latn-UZ" sz="2400" b="0" i="0" smtClean="0">
                        <a:latin typeface="Cambria Math" panose="02040503050406030204" pitchFamily="18" charset="0"/>
                      </a:rPr>
                      <m:t>             </m:t>
                    </m:r>
                    <m:r>
                      <a:rPr lang="uz-Latn-UZ" sz="2400" b="0" i="1" smtClean="0">
                        <a:latin typeface="Cambria Math" panose="02040503050406030204" pitchFamily="18" charset="0"/>
                      </a:rPr>
                      <m:t>𝑃</m:t>
                    </m:r>
                    <m:r>
                      <a:rPr lang="uz-Latn-UZ" sz="2400" b="0" i="1" smtClean="0">
                        <a:latin typeface="Cambria Math" panose="02040503050406030204" pitchFamily="18" charset="0"/>
                      </a:rPr>
                      <m:t>=−</m:t>
                    </m:r>
                    <m:f>
                      <m:fPr>
                        <m:ctrlPr>
                          <a:rPr lang="uz-Latn-UZ" sz="2400" b="0" i="1" smtClean="0">
                            <a:latin typeface="Cambria Math" panose="02040503050406030204" pitchFamily="18" charset="0"/>
                          </a:rPr>
                        </m:ctrlPr>
                      </m:fPr>
                      <m:num>
                        <m:r>
                          <a:rPr lang="uz-Latn-UZ" sz="2400" b="0" i="1" smtClean="0">
                            <a:latin typeface="Cambria Math" panose="02040503050406030204" pitchFamily="18" charset="0"/>
                          </a:rPr>
                          <m:t>𝑑𝐸</m:t>
                        </m:r>
                      </m:num>
                      <m:den>
                        <m:r>
                          <a:rPr lang="uz-Latn-UZ" sz="2400" b="0" i="1" smtClean="0">
                            <a:latin typeface="Cambria Math" panose="02040503050406030204" pitchFamily="18" charset="0"/>
                          </a:rPr>
                          <m:t>𝑑𝑥</m:t>
                        </m:r>
                      </m:den>
                    </m:f>
                  </m:oMath>
                </a14:m>
                <a:r>
                  <a:rPr lang="uz-Latn-UZ" sz="2400" dirty="0"/>
                  <a:t>=</a:t>
                </a:r>
                <a14:m>
                  <m:oMath xmlns:m="http://schemas.openxmlformats.org/officeDocument/2006/math">
                    <m:f>
                      <m:fPr>
                        <m:ctrlPr>
                          <a:rPr lang="uz-Latn-UZ" sz="2400" i="1" dirty="0" smtClean="0">
                            <a:latin typeface="Cambria Math" panose="02040503050406030204" pitchFamily="18" charset="0"/>
                          </a:rPr>
                        </m:ctrlPr>
                      </m:fPr>
                      <m:num>
                        <m:r>
                          <a:rPr lang="uz-Latn-UZ" sz="2400" b="0" i="1" dirty="0" smtClean="0">
                            <a:latin typeface="Cambria Math" panose="02040503050406030204" pitchFamily="18" charset="0"/>
                          </a:rPr>
                          <m:t>2</m:t>
                        </m:r>
                      </m:num>
                      <m:den>
                        <m:r>
                          <a:rPr lang="uz-Latn-UZ" sz="2400" b="0" i="1" dirty="0" smtClean="0">
                            <a:latin typeface="Cambria Math" panose="02040503050406030204" pitchFamily="18" charset="0"/>
                          </a:rPr>
                          <m:t>3</m:t>
                        </m:r>
                      </m:den>
                    </m:f>
                    <m:r>
                      <a:rPr lang="uz-Latn-UZ" sz="2400" i="1" dirty="0" smtClean="0">
                        <a:latin typeface="Cambria Math" panose="02040503050406030204" pitchFamily="18" charset="0"/>
                        <a:ea typeface="Cambria Math" panose="02040503050406030204" pitchFamily="18" charset="0"/>
                      </a:rPr>
                      <m:t>∙</m:t>
                    </m:r>
                    <m:f>
                      <m:fPr>
                        <m:ctrlPr>
                          <a:rPr lang="uz-Latn-UZ" sz="2400" i="1" dirty="0" smtClean="0">
                            <a:latin typeface="Cambria Math" panose="02040503050406030204" pitchFamily="18" charset="0"/>
                            <a:ea typeface="Cambria Math" panose="02040503050406030204" pitchFamily="18" charset="0"/>
                          </a:rPr>
                        </m:ctrlPr>
                      </m:fPr>
                      <m:num>
                        <m:sSup>
                          <m:sSupPr>
                            <m:ctrlPr>
                              <a:rPr lang="uz-Latn-UZ" sz="2400" i="1" dirty="0" smtClean="0">
                                <a:latin typeface="Cambria Math" panose="02040503050406030204" pitchFamily="18" charset="0"/>
                                <a:ea typeface="Cambria Math" panose="02040503050406030204" pitchFamily="18" charset="0"/>
                              </a:rPr>
                            </m:ctrlPr>
                          </m:sSupPr>
                          <m:e>
                            <m:r>
                              <a:rPr lang="uz-Latn-UZ" sz="2400" b="0" i="1" dirty="0" smtClean="0">
                                <a:latin typeface="Cambria Math" panose="02040503050406030204" pitchFamily="18" charset="0"/>
                                <a:ea typeface="Cambria Math" panose="02040503050406030204" pitchFamily="18" charset="0"/>
                              </a:rPr>
                              <m:t>𝑒</m:t>
                            </m:r>
                          </m:e>
                          <m:sup>
                            <m:r>
                              <a:rPr lang="uz-Latn-UZ" sz="2400" b="0" i="1" dirty="0" smtClean="0">
                                <a:latin typeface="Cambria Math" panose="02040503050406030204" pitchFamily="18" charset="0"/>
                                <a:ea typeface="Cambria Math" panose="02040503050406030204" pitchFamily="18" charset="0"/>
                              </a:rPr>
                              <m:t>2</m:t>
                            </m:r>
                          </m:sup>
                        </m:sSup>
                        <m:r>
                          <a:rPr lang="uz-Latn-UZ" sz="2400" b="0" i="1" dirty="0" smtClean="0">
                            <a:latin typeface="Cambria Math" panose="02040503050406030204" pitchFamily="18" charset="0"/>
                            <a:ea typeface="Cambria Math" panose="02040503050406030204" pitchFamily="18" charset="0"/>
                          </a:rPr>
                          <m:t>𝑐</m:t>
                        </m:r>
                        <m:sSup>
                          <m:sSupPr>
                            <m:ctrlPr>
                              <a:rPr lang="uz-Latn-UZ" sz="2400" b="0" i="1" dirty="0" smtClean="0">
                                <a:latin typeface="Cambria Math" panose="02040503050406030204" pitchFamily="18" charset="0"/>
                                <a:ea typeface="Cambria Math" panose="02040503050406030204" pitchFamily="18" charset="0"/>
                              </a:rPr>
                            </m:ctrlPr>
                          </m:sSupPr>
                          <m:e>
                            <m:r>
                              <a:rPr lang="uz-Latn-UZ" sz="2400" b="0" i="1" dirty="0" smtClean="0">
                                <a:latin typeface="Cambria Math" panose="02040503050406030204" pitchFamily="18" charset="0"/>
                                <a:ea typeface="Cambria Math" panose="02040503050406030204" pitchFamily="18" charset="0"/>
                              </a:rPr>
                              <m:t>𝛽</m:t>
                            </m:r>
                          </m:e>
                          <m:sup>
                            <m:r>
                              <a:rPr lang="uz-Latn-UZ" sz="2400" b="0" i="1" dirty="0" smtClean="0">
                                <a:latin typeface="Cambria Math" panose="02040503050406030204" pitchFamily="18" charset="0"/>
                                <a:ea typeface="Cambria Math" panose="02040503050406030204" pitchFamily="18" charset="0"/>
                              </a:rPr>
                              <m:t>4</m:t>
                            </m:r>
                          </m:sup>
                        </m:sSup>
                      </m:num>
                      <m:den>
                        <m:sSup>
                          <m:sSupPr>
                            <m:ctrlPr>
                              <a:rPr lang="uz-Latn-UZ" sz="2400" i="1" dirty="0" smtClean="0">
                                <a:latin typeface="Cambria Math" panose="02040503050406030204" pitchFamily="18" charset="0"/>
                                <a:ea typeface="Cambria Math" panose="02040503050406030204" pitchFamily="18" charset="0"/>
                              </a:rPr>
                            </m:ctrlPr>
                          </m:sSupPr>
                          <m:e>
                            <m:r>
                              <a:rPr lang="uz-Latn-UZ" sz="2400" b="0" i="1" dirty="0" smtClean="0">
                                <a:latin typeface="Cambria Math" panose="02040503050406030204" pitchFamily="18" charset="0"/>
                                <a:ea typeface="Cambria Math" panose="02040503050406030204" pitchFamily="18" charset="0"/>
                              </a:rPr>
                              <m:t>𝑅</m:t>
                            </m:r>
                          </m:e>
                          <m:sup>
                            <m:r>
                              <a:rPr lang="uz-Latn-UZ" sz="2400" b="0" i="1" dirty="0" smtClean="0">
                                <a:latin typeface="Cambria Math" panose="02040503050406030204" pitchFamily="18" charset="0"/>
                                <a:ea typeface="Cambria Math" panose="02040503050406030204" pitchFamily="18" charset="0"/>
                              </a:rPr>
                              <m:t>2</m:t>
                            </m:r>
                          </m:sup>
                        </m:sSup>
                      </m:den>
                    </m:f>
                  </m:oMath>
                </a14:m>
                <a:r>
                  <a:rPr lang="uz-Latn-UZ" sz="2400" dirty="0"/>
                  <a:t>(</a:t>
                </a:r>
                <a14:m>
                  <m:oMath xmlns:m="http://schemas.openxmlformats.org/officeDocument/2006/math">
                    <m:f>
                      <m:fPr>
                        <m:ctrlPr>
                          <a:rPr lang="uz-Latn-UZ" sz="2400" i="1" dirty="0" smtClean="0">
                            <a:latin typeface="Cambria Math" panose="02040503050406030204" pitchFamily="18" charset="0"/>
                          </a:rPr>
                        </m:ctrlPr>
                      </m:fPr>
                      <m:num>
                        <m:sSub>
                          <m:sSubPr>
                            <m:ctrlPr>
                              <a:rPr lang="uz-Latn-UZ" sz="2400" i="1" dirty="0" smtClean="0">
                                <a:latin typeface="Cambria Math" panose="02040503050406030204" pitchFamily="18" charset="0"/>
                              </a:rPr>
                            </m:ctrlPr>
                          </m:sSubPr>
                          <m:e>
                            <m:r>
                              <a:rPr lang="uz-Latn-UZ" sz="2400" b="0" i="1" dirty="0" smtClean="0">
                                <a:latin typeface="Cambria Math" panose="02040503050406030204" pitchFamily="18" charset="0"/>
                              </a:rPr>
                              <m:t>𝐸</m:t>
                            </m:r>
                          </m:e>
                          <m:sub>
                            <m:r>
                              <a:rPr lang="uz-Latn-UZ" sz="2400" b="0" i="1" dirty="0" smtClean="0">
                                <a:latin typeface="Cambria Math" panose="02040503050406030204" pitchFamily="18" charset="0"/>
                              </a:rPr>
                              <m:t>𝑒</m:t>
                            </m:r>
                          </m:sub>
                        </m:sSub>
                      </m:num>
                      <m:den>
                        <m:sSub>
                          <m:sSubPr>
                            <m:ctrlPr>
                              <a:rPr lang="uz-Latn-UZ" sz="2400" i="1" dirty="0" smtClean="0">
                                <a:latin typeface="Cambria Math" panose="02040503050406030204" pitchFamily="18" charset="0"/>
                              </a:rPr>
                            </m:ctrlPr>
                          </m:sSubPr>
                          <m:e>
                            <m:r>
                              <a:rPr lang="uz-Latn-UZ" sz="2400" b="0" i="1" dirty="0" smtClean="0">
                                <a:latin typeface="Cambria Math" panose="02040503050406030204" pitchFamily="18" charset="0"/>
                              </a:rPr>
                              <m:t>𝑚</m:t>
                            </m:r>
                          </m:e>
                          <m:sub>
                            <m:r>
                              <a:rPr lang="uz-Latn-UZ" sz="2400" b="0" i="1" dirty="0" smtClean="0">
                                <a:latin typeface="Cambria Math" panose="02040503050406030204" pitchFamily="18" charset="0"/>
                              </a:rPr>
                              <m:t>𝑒</m:t>
                            </m:r>
                          </m:sub>
                        </m:sSub>
                        <m:sSup>
                          <m:sSupPr>
                            <m:ctrlPr>
                              <a:rPr lang="uz-Latn-UZ" sz="2400" i="1" dirty="0" smtClean="0">
                                <a:latin typeface="Cambria Math" panose="02040503050406030204" pitchFamily="18" charset="0"/>
                              </a:rPr>
                            </m:ctrlPr>
                          </m:sSupPr>
                          <m:e>
                            <m:r>
                              <a:rPr lang="uz-Latn-UZ" sz="2400" b="0" i="1" dirty="0" smtClean="0">
                                <a:latin typeface="Cambria Math" panose="02040503050406030204" pitchFamily="18" charset="0"/>
                              </a:rPr>
                              <m:t>𝑐</m:t>
                            </m:r>
                          </m:e>
                          <m:sup>
                            <m:r>
                              <a:rPr lang="uz-Latn-UZ" sz="2400" b="0" i="1" dirty="0" smtClean="0">
                                <a:latin typeface="Cambria Math" panose="02040503050406030204" pitchFamily="18" charset="0"/>
                              </a:rPr>
                              <m:t>2</m:t>
                            </m:r>
                          </m:sup>
                        </m:sSup>
                      </m:den>
                    </m:f>
                  </m:oMath>
                </a14:m>
                <a:r>
                  <a:rPr lang="uz-Latn-UZ" sz="2400" dirty="0"/>
                  <a:t>)=</a:t>
                </a:r>
                <a14:m>
                  <m:oMath xmlns:m="http://schemas.openxmlformats.org/officeDocument/2006/math">
                    <m:f>
                      <m:fPr>
                        <m:ctrlPr>
                          <a:rPr lang="uz-Latn-UZ" sz="2400" i="1" dirty="0" smtClean="0">
                            <a:latin typeface="Cambria Math" panose="02040503050406030204" pitchFamily="18" charset="0"/>
                          </a:rPr>
                        </m:ctrlPr>
                      </m:fPr>
                      <m:num>
                        <m:r>
                          <a:rPr lang="uz-Latn-UZ" sz="2400" b="0" i="1" dirty="0" smtClean="0">
                            <a:latin typeface="Cambria Math" panose="02040503050406030204" pitchFamily="18" charset="0"/>
                          </a:rPr>
                          <m:t>2</m:t>
                        </m:r>
                      </m:num>
                      <m:den>
                        <m:r>
                          <a:rPr lang="uz-Latn-UZ" sz="2400" b="0" i="1" dirty="0" smtClean="0">
                            <a:latin typeface="Cambria Math" panose="02040503050406030204" pitchFamily="18" charset="0"/>
                          </a:rPr>
                          <m:t>3</m:t>
                        </m:r>
                      </m:den>
                    </m:f>
                    <m:sSup>
                      <m:sSupPr>
                        <m:ctrlPr>
                          <a:rPr lang="uz-Latn-UZ" sz="2400" i="1" dirty="0" smtClean="0">
                            <a:latin typeface="Cambria Math" panose="02040503050406030204" pitchFamily="18" charset="0"/>
                          </a:rPr>
                        </m:ctrlPr>
                      </m:sSupPr>
                      <m:e>
                        <m:r>
                          <a:rPr lang="uz-Latn-UZ" sz="2400" i="1" dirty="0" smtClean="0">
                            <a:latin typeface="Cambria Math" panose="02040503050406030204" pitchFamily="18" charset="0"/>
                            <a:ea typeface="Cambria Math" panose="02040503050406030204" pitchFamily="18" charset="0"/>
                          </a:rPr>
                          <m:t>𝛾</m:t>
                        </m:r>
                      </m:e>
                      <m:sup>
                        <m:r>
                          <a:rPr lang="uz-Latn-UZ" sz="2400" b="0" i="1" dirty="0" smtClean="0">
                            <a:latin typeface="Cambria Math" panose="02040503050406030204" pitchFamily="18" charset="0"/>
                          </a:rPr>
                          <m:t>4</m:t>
                        </m:r>
                      </m:sup>
                    </m:sSup>
                    <m:f>
                      <m:fPr>
                        <m:ctrlPr>
                          <a:rPr lang="uz-Latn-UZ" sz="2400" i="1" dirty="0" smtClean="0">
                            <a:latin typeface="Cambria Math" panose="02040503050406030204" pitchFamily="18" charset="0"/>
                          </a:rPr>
                        </m:ctrlPr>
                      </m:fPr>
                      <m:num>
                        <m:sSup>
                          <m:sSupPr>
                            <m:ctrlPr>
                              <a:rPr lang="uz-Latn-UZ" sz="2400" i="1" dirty="0" smtClean="0">
                                <a:latin typeface="Cambria Math" panose="02040503050406030204" pitchFamily="18" charset="0"/>
                              </a:rPr>
                            </m:ctrlPr>
                          </m:sSupPr>
                          <m:e>
                            <m:r>
                              <a:rPr lang="uz-Latn-UZ" sz="2400" b="0" i="1" dirty="0" smtClean="0">
                                <a:latin typeface="Cambria Math" panose="02040503050406030204" pitchFamily="18" charset="0"/>
                              </a:rPr>
                              <m:t>𝑒</m:t>
                            </m:r>
                          </m:e>
                          <m:sup>
                            <m:r>
                              <a:rPr lang="uz-Latn-UZ" sz="2400" b="0" i="1" dirty="0" smtClean="0">
                                <a:latin typeface="Cambria Math" panose="02040503050406030204" pitchFamily="18" charset="0"/>
                              </a:rPr>
                              <m:t>2</m:t>
                            </m:r>
                          </m:sup>
                        </m:sSup>
                      </m:num>
                      <m:den>
                        <m:sSup>
                          <m:sSupPr>
                            <m:ctrlPr>
                              <a:rPr lang="uz-Latn-UZ" sz="2400" i="1" dirty="0" smtClean="0">
                                <a:latin typeface="Cambria Math" panose="02040503050406030204" pitchFamily="18" charset="0"/>
                              </a:rPr>
                            </m:ctrlPr>
                          </m:sSupPr>
                          <m:e>
                            <m:r>
                              <a:rPr lang="uz-Latn-UZ" sz="2400" b="0" i="1" dirty="0" smtClean="0">
                                <a:latin typeface="Cambria Math" panose="02040503050406030204" pitchFamily="18" charset="0"/>
                              </a:rPr>
                              <m:t>𝑐</m:t>
                            </m:r>
                          </m:e>
                          <m:sup>
                            <m:r>
                              <a:rPr lang="uz-Latn-UZ" sz="2400" b="0" i="1" dirty="0" smtClean="0">
                                <a:latin typeface="Cambria Math" panose="02040503050406030204" pitchFamily="18" charset="0"/>
                              </a:rPr>
                              <m:t>3</m:t>
                            </m:r>
                          </m:sup>
                        </m:sSup>
                      </m:den>
                    </m:f>
                    <m:sSup>
                      <m:sSupPr>
                        <m:ctrlPr>
                          <a:rPr lang="uz-Latn-UZ" sz="2400" i="1" dirty="0" smtClean="0">
                            <a:latin typeface="Cambria Math" panose="02040503050406030204" pitchFamily="18" charset="0"/>
                          </a:rPr>
                        </m:ctrlPr>
                      </m:sSupPr>
                      <m:e>
                        <m:r>
                          <a:rPr lang="uz-Latn-UZ" sz="2400" i="1" dirty="0" smtClean="0">
                            <a:latin typeface="Cambria Math" panose="02040503050406030204" pitchFamily="18" charset="0"/>
                            <a:ea typeface="Cambria Math" panose="02040503050406030204" pitchFamily="18" charset="0"/>
                          </a:rPr>
                          <m:t>𝜔</m:t>
                        </m:r>
                      </m:e>
                      <m:sup>
                        <m:r>
                          <a:rPr lang="uz-Latn-UZ" sz="2400" b="0" i="1" dirty="0" smtClean="0">
                            <a:latin typeface="Cambria Math" panose="02040503050406030204" pitchFamily="18" charset="0"/>
                          </a:rPr>
                          <m:t>4</m:t>
                        </m:r>
                      </m:sup>
                    </m:sSup>
                    <m:sSup>
                      <m:sSupPr>
                        <m:ctrlPr>
                          <a:rPr lang="uz-Latn-UZ" sz="2400" i="1" dirty="0" smtClean="0">
                            <a:latin typeface="Cambria Math" panose="02040503050406030204" pitchFamily="18" charset="0"/>
                          </a:rPr>
                        </m:ctrlPr>
                      </m:sSupPr>
                      <m:e>
                        <m:r>
                          <a:rPr lang="uz-Latn-UZ" sz="2400" b="0" i="1" dirty="0" smtClean="0">
                            <a:latin typeface="Cambria Math" panose="02040503050406030204" pitchFamily="18" charset="0"/>
                          </a:rPr>
                          <m:t>𝑅</m:t>
                        </m:r>
                      </m:e>
                      <m:sup>
                        <m:r>
                          <a:rPr lang="uz-Latn-UZ" sz="2400" b="0" i="1" dirty="0" smtClean="0">
                            <a:latin typeface="Cambria Math" panose="02040503050406030204" pitchFamily="18" charset="0"/>
                          </a:rPr>
                          <m:t>2</m:t>
                        </m:r>
                      </m:sup>
                    </m:sSup>
                  </m:oMath>
                </a14:m>
                <a:endParaRPr lang="ru-RU" sz="2400" dirty="0"/>
              </a:p>
            </p:txBody>
          </p:sp>
        </mc:Choice>
        <mc:Fallback xmlns="">
          <p:sp>
            <p:nvSpPr>
              <p:cNvPr id="2" name="Заголовок 1">
                <a:extLst>
                  <a:ext uri="{FF2B5EF4-FFF2-40B4-BE49-F238E27FC236}">
                    <a16:creationId xmlns:a16="http://schemas.microsoft.com/office/drawing/2014/main" id="{0242972C-55A8-4536-A9DE-CD370C3318D1}"/>
                  </a:ext>
                </a:extLst>
              </p:cNvPr>
              <p:cNvSpPr>
                <a:spLocks noGrp="1" noRot="1" noChangeAspect="1" noMove="1" noResize="1" noEditPoints="1" noAdjustHandles="1" noChangeArrowheads="1" noChangeShapeType="1" noTextEdit="1"/>
              </p:cNvSpPr>
              <p:nvPr>
                <p:ph type="title"/>
              </p:nvPr>
            </p:nvSpPr>
            <p:spPr>
              <a:blipFill>
                <a:blip r:embed="rId2"/>
                <a:stretch>
                  <a:fillRect l="-1036" t="-246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Текст 2">
                <a:extLst>
                  <a:ext uri="{FF2B5EF4-FFF2-40B4-BE49-F238E27FC236}">
                    <a16:creationId xmlns:a16="http://schemas.microsoft.com/office/drawing/2014/main" id="{049CFDDA-6250-44CC-82EE-875E3A940421}"/>
                  </a:ext>
                </a:extLst>
              </p:cNvPr>
              <p:cNvSpPr>
                <a:spLocks noGrp="1"/>
              </p:cNvSpPr>
              <p:nvPr>
                <p:ph type="body" sz="half" idx="2"/>
              </p:nvPr>
            </p:nvSpPr>
            <p:spPr/>
            <p:txBody>
              <a:bodyPr>
                <a:normAutofit fontScale="92500"/>
              </a:bodyPr>
              <a:lstStyle/>
              <a:p>
                <a:r>
                  <a:rPr lang="uz-Latn-UZ" sz="2400" dirty="0"/>
                  <a:t>2-rasmda f(y) funksiyasi keltirilgan bo'lib, u sinxrotron nurlanishi quvvatining spektral taqsimotini uning chastotasiga bog'liq holda tavsiflaydi. Ko'rinib turibdiki, bu taqsimot ma'lum bir chastotada intensivlik maksimumiga ega.</a:t>
                </a:r>
              </a:p>
              <a:p>
                <a:r>
                  <a:rPr lang="uz-Latn-UZ" sz="2400" dirty="0"/>
                  <a:t>                                         </a:t>
                </a:r>
                <a14:m>
                  <m:oMath xmlns:m="http://schemas.openxmlformats.org/officeDocument/2006/math">
                    <m:sSub>
                      <m:sSubPr>
                        <m:ctrlPr>
                          <a:rPr lang="uz-Latn-UZ" sz="2400" i="1" smtClean="0">
                            <a:latin typeface="Cambria Math" panose="02040503050406030204" pitchFamily="18" charset="0"/>
                          </a:rPr>
                        </m:ctrlPr>
                      </m:sSubPr>
                      <m:e>
                        <m:r>
                          <a:rPr lang="uz-Latn-UZ" sz="2400" i="1" smtClean="0">
                            <a:latin typeface="Cambria Math" panose="02040503050406030204" pitchFamily="18" charset="0"/>
                            <a:ea typeface="Cambria Math" panose="02040503050406030204" pitchFamily="18" charset="0"/>
                          </a:rPr>
                          <m:t>𝜔</m:t>
                        </m:r>
                      </m:e>
                      <m:sub>
                        <m:r>
                          <a:rPr lang="uz-Latn-UZ" sz="2400" b="0" i="1" smtClean="0">
                            <a:latin typeface="Cambria Math" panose="02040503050406030204" pitchFamily="18" charset="0"/>
                          </a:rPr>
                          <m:t>𝑚𝑎𝑥</m:t>
                        </m:r>
                      </m:sub>
                    </m:sSub>
                  </m:oMath>
                </a14:m>
                <a:r>
                  <a:rPr lang="uz-Latn-UZ" sz="2400" dirty="0"/>
                  <a:t>=</a:t>
                </a:r>
                <a14:m>
                  <m:oMath xmlns:m="http://schemas.openxmlformats.org/officeDocument/2006/math">
                    <m:f>
                      <m:fPr>
                        <m:ctrlPr>
                          <a:rPr lang="uz-Latn-UZ" sz="2400" i="1" dirty="0" smtClean="0">
                            <a:latin typeface="Cambria Math" panose="02040503050406030204" pitchFamily="18" charset="0"/>
                          </a:rPr>
                        </m:ctrlPr>
                      </m:fPr>
                      <m:num>
                        <m:r>
                          <a:rPr lang="uz-Latn-UZ" sz="2400" b="0" i="1" dirty="0" smtClean="0">
                            <a:latin typeface="Cambria Math" panose="02040503050406030204" pitchFamily="18" charset="0"/>
                          </a:rPr>
                          <m:t>𝑐</m:t>
                        </m:r>
                      </m:num>
                      <m:den>
                        <m:r>
                          <a:rPr lang="uz-Latn-UZ" sz="2400" b="0" i="1" dirty="0" smtClean="0">
                            <a:latin typeface="Cambria Math" panose="02040503050406030204" pitchFamily="18" charset="0"/>
                          </a:rPr>
                          <m:t>𝑅</m:t>
                        </m:r>
                      </m:den>
                    </m:f>
                  </m:oMath>
                </a14:m>
                <a:r>
                  <a:rPr lang="uz-Latn-UZ" sz="2400" dirty="0"/>
                  <a:t>(</a:t>
                </a:r>
                <a14:m>
                  <m:oMath xmlns:m="http://schemas.openxmlformats.org/officeDocument/2006/math">
                    <m:f>
                      <m:fPr>
                        <m:ctrlPr>
                          <a:rPr lang="uz-Latn-UZ" sz="2400" i="1" dirty="0" smtClean="0">
                            <a:latin typeface="Cambria Math" panose="02040503050406030204" pitchFamily="18" charset="0"/>
                          </a:rPr>
                        </m:ctrlPr>
                      </m:fPr>
                      <m:num>
                        <m:sSub>
                          <m:sSubPr>
                            <m:ctrlPr>
                              <a:rPr lang="uz-Latn-UZ" sz="2400" i="1" dirty="0" smtClean="0">
                                <a:latin typeface="Cambria Math" panose="02040503050406030204" pitchFamily="18" charset="0"/>
                              </a:rPr>
                            </m:ctrlPr>
                          </m:sSubPr>
                          <m:e>
                            <m:r>
                              <a:rPr lang="uz-Latn-UZ" sz="2400" b="0" i="1" dirty="0" smtClean="0">
                                <a:latin typeface="Cambria Math" panose="02040503050406030204" pitchFamily="18" charset="0"/>
                              </a:rPr>
                              <m:t>𝐸</m:t>
                            </m:r>
                          </m:e>
                          <m:sub>
                            <m:r>
                              <a:rPr lang="uz-Latn-UZ" sz="2400" b="0" i="1" dirty="0" smtClean="0">
                                <a:latin typeface="Cambria Math" panose="02040503050406030204" pitchFamily="18" charset="0"/>
                              </a:rPr>
                              <m:t>𝑒</m:t>
                            </m:r>
                          </m:sub>
                        </m:sSub>
                      </m:num>
                      <m:den>
                        <m:sSub>
                          <m:sSubPr>
                            <m:ctrlPr>
                              <a:rPr lang="uz-Latn-UZ" sz="2400" i="1" dirty="0" smtClean="0">
                                <a:latin typeface="Cambria Math" panose="02040503050406030204" pitchFamily="18" charset="0"/>
                              </a:rPr>
                            </m:ctrlPr>
                          </m:sSubPr>
                          <m:e>
                            <m:r>
                              <a:rPr lang="uz-Latn-UZ" sz="2400" b="0" i="1" dirty="0" smtClean="0">
                                <a:latin typeface="Cambria Math" panose="02040503050406030204" pitchFamily="18" charset="0"/>
                              </a:rPr>
                              <m:t>𝑚</m:t>
                            </m:r>
                          </m:e>
                          <m:sub>
                            <m:r>
                              <a:rPr lang="uz-Latn-UZ" sz="2400" b="0" i="1" dirty="0" smtClean="0">
                                <a:latin typeface="Cambria Math" panose="02040503050406030204" pitchFamily="18" charset="0"/>
                              </a:rPr>
                              <m:t>𝑒</m:t>
                            </m:r>
                          </m:sub>
                        </m:sSub>
                        <m:sSup>
                          <m:sSupPr>
                            <m:ctrlPr>
                              <a:rPr lang="uz-Latn-UZ" sz="2400" i="1" dirty="0" smtClean="0">
                                <a:latin typeface="Cambria Math" panose="02040503050406030204" pitchFamily="18" charset="0"/>
                              </a:rPr>
                            </m:ctrlPr>
                          </m:sSupPr>
                          <m:e>
                            <m:r>
                              <a:rPr lang="uz-Latn-UZ" sz="2400" b="0" i="1" dirty="0" smtClean="0">
                                <a:latin typeface="Cambria Math" panose="02040503050406030204" pitchFamily="18" charset="0"/>
                              </a:rPr>
                              <m:t>𝑐</m:t>
                            </m:r>
                          </m:e>
                          <m:sup>
                            <m:r>
                              <a:rPr lang="uz-Latn-UZ" sz="2400" b="0" i="1" dirty="0" smtClean="0">
                                <a:latin typeface="Cambria Math" panose="02040503050406030204" pitchFamily="18" charset="0"/>
                              </a:rPr>
                              <m:t>2</m:t>
                            </m:r>
                          </m:sup>
                        </m:sSup>
                      </m:den>
                    </m:f>
                  </m:oMath>
                </a14:m>
                <a:r>
                  <a:rPr lang="uz-Latn-UZ" sz="2400" dirty="0"/>
                  <a:t>)   </a:t>
                </a:r>
                <a:endParaRPr lang="ru-RU" sz="2400" dirty="0"/>
              </a:p>
            </p:txBody>
          </p:sp>
        </mc:Choice>
        <mc:Fallback xmlns="">
          <p:sp>
            <p:nvSpPr>
              <p:cNvPr id="3" name="Текст 2">
                <a:extLst>
                  <a:ext uri="{FF2B5EF4-FFF2-40B4-BE49-F238E27FC236}">
                    <a16:creationId xmlns:a16="http://schemas.microsoft.com/office/drawing/2014/main" id="{049CFDDA-6250-44CC-82EE-875E3A940421}"/>
                  </a:ext>
                </a:extLst>
              </p:cNvPr>
              <p:cNvSpPr>
                <a:spLocks noGrp="1" noRot="1" noChangeAspect="1" noMove="1" noResize="1" noEditPoints="1" noAdjustHandles="1" noChangeArrowheads="1" noChangeShapeType="1" noTextEdit="1"/>
              </p:cNvSpPr>
              <p:nvPr>
                <p:ph type="body" sz="half" idx="2"/>
              </p:nvPr>
            </p:nvSpPr>
            <p:spPr>
              <a:blipFill>
                <a:blip r:embed="rId3"/>
                <a:stretch>
                  <a:fillRect l="-898"/>
                </a:stretch>
              </a:blipFill>
            </p:spPr>
            <p:txBody>
              <a:bodyPr/>
              <a:lstStyle/>
              <a:p>
                <a:r>
                  <a:rPr lang="ru-RU">
                    <a:noFill/>
                  </a:rPr>
                  <a:t> </a:t>
                </a:r>
              </a:p>
            </p:txBody>
          </p:sp>
        </mc:Fallback>
      </mc:AlternateContent>
    </p:spTree>
    <p:extLst>
      <p:ext uri="{BB962C8B-B14F-4D97-AF65-F5344CB8AC3E}">
        <p14:creationId xmlns:p14="http://schemas.microsoft.com/office/powerpoint/2010/main" val="3407766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FC2DD8-3C59-4280-900F-CFC9D05F5846}"/>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AB87C8DA-BFF4-4851-8270-71B418CC890E}"/>
              </a:ext>
            </a:extLst>
          </p:cNvPr>
          <p:cNvSpPr>
            <a:spLocks noGrp="1"/>
          </p:cNvSpPr>
          <p:nvPr>
            <p:ph idx="1"/>
          </p:nvPr>
        </p:nvSpPr>
        <p:spPr>
          <a:xfrm>
            <a:off x="985024" y="408544"/>
            <a:ext cx="8946541" cy="4195481"/>
          </a:xfrm>
        </p:spPr>
        <p:txBody>
          <a:bodyPr>
            <a:normAutofit/>
          </a:bodyPr>
          <a:lstStyle/>
          <a:p>
            <a:r>
              <a:rPr lang="uz-Latn-UZ" dirty="0"/>
              <a:t>Bu chastotadan yuqorida, kritik chastota deb ataladigan nuqtadan boshlab, nurlanish intensivligi eksponensial ravishda kamayadi. Shuning uchun xulosa qilish mumkinki, nurlanish quvvatining asosiy qismi kritik chastotaga yaqin bo'lgan chastota sohasida joylashgan.</a:t>
            </a:r>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endParaRPr lang="uz-Latn-UZ" dirty="0"/>
          </a:p>
          <a:p>
            <a:pPr marL="0" indent="0">
              <a:buNone/>
            </a:pPr>
            <a:endParaRPr lang="uz-Latn-UZ" dirty="0"/>
          </a:p>
          <a:p>
            <a:endParaRPr lang="ru-RU" dirty="0"/>
          </a:p>
        </p:txBody>
      </p:sp>
      <p:pic>
        <p:nvPicPr>
          <p:cNvPr id="5" name="Рисунок 4">
            <a:extLst>
              <a:ext uri="{FF2B5EF4-FFF2-40B4-BE49-F238E27FC236}">
                <a16:creationId xmlns:a16="http://schemas.microsoft.com/office/drawing/2014/main" id="{38FE6EFD-3409-46A6-8AA0-1ADF21A72DDF}"/>
              </a:ext>
            </a:extLst>
          </p:cNvPr>
          <p:cNvPicPr>
            <a:picLocks noChangeAspect="1"/>
          </p:cNvPicPr>
          <p:nvPr/>
        </p:nvPicPr>
        <p:blipFill>
          <a:blip r:embed="rId2"/>
          <a:stretch>
            <a:fillRect/>
          </a:stretch>
        </p:blipFill>
        <p:spPr>
          <a:xfrm>
            <a:off x="2623528" y="2730987"/>
            <a:ext cx="5449888" cy="3002155"/>
          </a:xfrm>
          <a:prstGeom prst="rect">
            <a:avLst/>
          </a:prstGeom>
        </p:spPr>
      </p:pic>
    </p:spTree>
    <p:extLst>
      <p:ext uri="{BB962C8B-B14F-4D97-AF65-F5344CB8AC3E}">
        <p14:creationId xmlns:p14="http://schemas.microsoft.com/office/powerpoint/2010/main" val="1642005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4B24E77-88C2-4AF3-9910-5A31D922C98D}"/>
              </a:ext>
            </a:extLst>
          </p:cNvPr>
          <p:cNvSpPr/>
          <p:nvPr/>
        </p:nvSpPr>
        <p:spPr>
          <a:xfrm>
            <a:off x="1630017" y="1741368"/>
            <a:ext cx="8587409" cy="3046988"/>
          </a:xfrm>
          <a:prstGeom prst="rect">
            <a:avLst/>
          </a:prstGeom>
        </p:spPr>
        <p:txBody>
          <a:bodyPr wrap="square">
            <a:spAutoFit/>
          </a:bodyPr>
          <a:lstStyle/>
          <a:p>
            <a:r>
              <a:rPr lang="ru-RU" sz="2400" dirty="0" err="1"/>
              <a:t>Sinxrotron</a:t>
            </a:r>
            <a:r>
              <a:rPr lang="ru-RU" sz="2400" dirty="0"/>
              <a:t> </a:t>
            </a:r>
            <a:r>
              <a:rPr lang="ru-RU" sz="2400" dirty="0" err="1"/>
              <a:t>nurlanishining</a:t>
            </a:r>
            <a:r>
              <a:rPr lang="ru-RU" sz="2400" dirty="0"/>
              <a:t> </a:t>
            </a:r>
            <a:r>
              <a:rPr lang="ru-RU" sz="2400" dirty="0" err="1"/>
              <a:t>asosiy</a:t>
            </a:r>
            <a:r>
              <a:rPr lang="ru-RU" sz="2400" dirty="0"/>
              <a:t> </a:t>
            </a:r>
            <a:r>
              <a:rPr lang="ru-RU" sz="2400" dirty="0" err="1"/>
              <a:t>xususiyatlari</a:t>
            </a:r>
            <a:r>
              <a:rPr lang="ru-RU" sz="2400" dirty="0"/>
              <a:t>:</a:t>
            </a:r>
          </a:p>
          <a:p>
            <a:r>
              <a:rPr lang="uz-Latn-UZ" sz="2400" dirty="0"/>
              <a:t>1.</a:t>
            </a:r>
            <a:r>
              <a:rPr lang="ru-RU" sz="2400" dirty="0" err="1"/>
              <a:t>Zarrachalar</a:t>
            </a:r>
            <a:r>
              <a:rPr lang="ru-RU" sz="2400" dirty="0"/>
              <a:t> </a:t>
            </a:r>
            <a:r>
              <a:rPr lang="ru-RU" sz="2400" dirty="0" err="1"/>
              <a:t>doimiy</a:t>
            </a:r>
            <a:r>
              <a:rPr lang="ru-RU" sz="2400" dirty="0"/>
              <a:t> </a:t>
            </a:r>
            <a:r>
              <a:rPr lang="ru-RU" sz="2400" dirty="0" err="1"/>
              <a:t>magnit</a:t>
            </a:r>
            <a:r>
              <a:rPr lang="ru-RU" sz="2400" dirty="0"/>
              <a:t> </a:t>
            </a:r>
            <a:r>
              <a:rPr lang="ru-RU" sz="2400" dirty="0" err="1"/>
              <a:t>maydonida</a:t>
            </a:r>
            <a:r>
              <a:rPr lang="ru-RU" sz="2400" dirty="0"/>
              <a:t> </a:t>
            </a:r>
            <a:r>
              <a:rPr lang="ru-RU" sz="2400" dirty="0" err="1"/>
              <a:t>markazga</a:t>
            </a:r>
            <a:r>
              <a:rPr lang="ru-RU" sz="2400" dirty="0"/>
              <a:t> </a:t>
            </a:r>
            <a:r>
              <a:rPr lang="ru-RU" sz="2400" dirty="0" err="1"/>
              <a:t>intilma</a:t>
            </a:r>
            <a:r>
              <a:rPr lang="ru-RU" sz="2400" dirty="0"/>
              <a:t> </a:t>
            </a:r>
            <a:r>
              <a:rPr lang="ru-RU" sz="2400" dirty="0" err="1"/>
              <a:t>tezlanish</a:t>
            </a:r>
            <a:r>
              <a:rPr lang="ru-RU" sz="2400" dirty="0"/>
              <a:t> </a:t>
            </a:r>
            <a:r>
              <a:rPr lang="ru-RU" sz="2400" dirty="0" err="1"/>
              <a:t>bilan</a:t>
            </a:r>
            <a:r>
              <a:rPr lang="ru-RU" sz="2400" dirty="0"/>
              <a:t> </a:t>
            </a:r>
            <a:r>
              <a:rPr lang="ru-RU" sz="2400" dirty="0" err="1"/>
              <a:t>harakatlanganda</a:t>
            </a:r>
            <a:r>
              <a:rPr lang="ru-RU" sz="2400" dirty="0"/>
              <a:t> </a:t>
            </a:r>
            <a:r>
              <a:rPr lang="ru-RU" sz="2400" dirty="0" err="1"/>
              <a:t>yuzaga</a:t>
            </a:r>
            <a:r>
              <a:rPr lang="ru-RU" sz="2400" dirty="0"/>
              <a:t> </a:t>
            </a:r>
            <a:r>
              <a:rPr lang="ru-RU" sz="2400" dirty="0" err="1"/>
              <a:t>keladi</a:t>
            </a:r>
            <a:r>
              <a:rPr lang="ru-RU" sz="2400" dirty="0"/>
              <a:t>;</a:t>
            </a:r>
          </a:p>
          <a:p>
            <a:r>
              <a:rPr lang="uz-Latn-UZ" sz="2400" dirty="0"/>
              <a:t>2.</a:t>
            </a:r>
            <a:r>
              <a:rPr lang="ru-RU" sz="2400" dirty="0" err="1"/>
              <a:t>Sinxrotron</a:t>
            </a:r>
            <a:r>
              <a:rPr lang="ru-RU" sz="2400" dirty="0"/>
              <a:t> </a:t>
            </a:r>
            <a:r>
              <a:rPr lang="ru-RU" sz="2400" dirty="0" err="1"/>
              <a:t>nurlanishi</a:t>
            </a:r>
            <a:r>
              <a:rPr lang="ru-RU" sz="2400" dirty="0"/>
              <a:t> </a:t>
            </a:r>
            <a:r>
              <a:rPr lang="ru-RU" sz="2400" dirty="0" err="1"/>
              <a:t>orbita</a:t>
            </a:r>
            <a:r>
              <a:rPr lang="ru-RU" sz="2400" dirty="0"/>
              <a:t> </a:t>
            </a:r>
            <a:r>
              <a:rPr lang="ru-RU" sz="2400" dirty="0" err="1"/>
              <a:t>tekisligida</a:t>
            </a:r>
            <a:r>
              <a:rPr lang="ru-RU" sz="2400" dirty="0"/>
              <a:t> </a:t>
            </a:r>
            <a:r>
              <a:rPr lang="ru-RU" sz="2400" dirty="0" err="1"/>
              <a:t>polyarizatsiyalangan</a:t>
            </a:r>
            <a:r>
              <a:rPr lang="ru-RU" sz="2400" dirty="0"/>
              <a:t> </a:t>
            </a:r>
            <a:r>
              <a:rPr lang="ru-RU" sz="2400" dirty="0" err="1"/>
              <a:t>bo'ladi</a:t>
            </a:r>
            <a:r>
              <a:rPr lang="ru-RU" sz="2400" dirty="0"/>
              <a:t> (</a:t>
            </a:r>
            <a:r>
              <a:rPr lang="ru-RU" sz="2400" dirty="0" err="1"/>
              <a:t>polyarizatsiya</a:t>
            </a:r>
            <a:r>
              <a:rPr lang="ru-RU" sz="2400" dirty="0"/>
              <a:t> </a:t>
            </a:r>
            <a:r>
              <a:rPr lang="ru-RU" sz="2400" dirty="0" err="1"/>
              <a:t>darajasi</a:t>
            </a:r>
            <a:r>
              <a:rPr lang="ru-RU" sz="2400" dirty="0"/>
              <a:t> 100%);</a:t>
            </a:r>
          </a:p>
          <a:p>
            <a:r>
              <a:rPr lang="uz-Latn-UZ" sz="2400" dirty="0"/>
              <a:t>3.</a:t>
            </a:r>
            <a:r>
              <a:rPr lang="ru-RU" sz="2400" dirty="0" err="1"/>
              <a:t>Elektronlar</a:t>
            </a:r>
            <a:r>
              <a:rPr lang="ru-RU" sz="2400" dirty="0"/>
              <a:t> </a:t>
            </a:r>
            <a:r>
              <a:rPr lang="ru-RU" sz="2400" dirty="0" err="1"/>
              <a:t>energiyasi</a:t>
            </a:r>
            <a:r>
              <a:rPr lang="ru-RU" sz="2400" dirty="0"/>
              <a:t> </a:t>
            </a:r>
            <a:r>
              <a:rPr lang="ru-RU" sz="2400" dirty="0" err="1"/>
              <a:t>ortishi</a:t>
            </a:r>
            <a:r>
              <a:rPr lang="ru-RU" sz="2400" dirty="0"/>
              <a:t> </a:t>
            </a:r>
            <a:r>
              <a:rPr lang="ru-RU" sz="2400" dirty="0" err="1"/>
              <a:t>bilan</a:t>
            </a:r>
            <a:r>
              <a:rPr lang="ru-RU" sz="2400" dirty="0"/>
              <a:t> </a:t>
            </a:r>
            <a:r>
              <a:rPr lang="ru-RU" sz="2400" dirty="0" err="1"/>
              <a:t>sinxrotron</a:t>
            </a:r>
            <a:r>
              <a:rPr lang="ru-RU" sz="2400" dirty="0"/>
              <a:t> </a:t>
            </a:r>
            <a:r>
              <a:rPr lang="ru-RU" sz="2400" dirty="0" err="1"/>
              <a:t>nurlanishiga</a:t>
            </a:r>
            <a:r>
              <a:rPr lang="ru-RU" sz="2400" dirty="0"/>
              <a:t> </a:t>
            </a:r>
            <a:r>
              <a:rPr lang="ru-RU" sz="2400" dirty="0" err="1"/>
              <a:t>bo'lgan</a:t>
            </a:r>
            <a:r>
              <a:rPr lang="ru-RU" sz="2400" dirty="0"/>
              <a:t> </a:t>
            </a:r>
            <a:r>
              <a:rPr lang="ru-RU" sz="2400" dirty="0" err="1"/>
              <a:t>energiya</a:t>
            </a:r>
            <a:r>
              <a:rPr lang="ru-RU" sz="2400" dirty="0"/>
              <a:t> </a:t>
            </a:r>
            <a:r>
              <a:rPr lang="ru-RU" sz="2400" dirty="0" err="1"/>
              <a:t>yo'qotishlari</a:t>
            </a:r>
            <a:r>
              <a:rPr lang="ru-RU" sz="2400" dirty="0"/>
              <a:t> </a:t>
            </a:r>
            <a:r>
              <a:rPr lang="ru-RU" sz="2400" dirty="0" err="1"/>
              <a:t>ham</a:t>
            </a:r>
            <a:r>
              <a:rPr lang="ru-RU" sz="2400" dirty="0"/>
              <a:t> </a:t>
            </a:r>
            <a:r>
              <a:rPr lang="ru-RU" sz="2400" dirty="0" err="1"/>
              <a:t>ortib</a:t>
            </a:r>
            <a:r>
              <a:rPr lang="ru-RU" sz="2400" dirty="0"/>
              <a:t> </a:t>
            </a:r>
            <a:r>
              <a:rPr lang="ru-RU" sz="2400" dirty="0" err="1"/>
              <a:t>boradi</a:t>
            </a:r>
            <a:r>
              <a:rPr lang="ru-RU" sz="2400" dirty="0"/>
              <a:t>.</a:t>
            </a:r>
          </a:p>
        </p:txBody>
      </p:sp>
    </p:spTree>
    <p:extLst>
      <p:ext uri="{BB962C8B-B14F-4D97-AF65-F5344CB8AC3E}">
        <p14:creationId xmlns:p14="http://schemas.microsoft.com/office/powerpoint/2010/main" val="2376087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ECCF54-FE04-4392-ABA3-C24901B1681A}"/>
              </a:ext>
            </a:extLst>
          </p:cNvPr>
          <p:cNvSpPr>
            <a:spLocks noGrp="1"/>
          </p:cNvSpPr>
          <p:nvPr>
            <p:ph type="title"/>
          </p:nvPr>
        </p:nvSpPr>
        <p:spPr/>
        <p:txBody>
          <a:bodyPr/>
          <a:lstStyle/>
          <a:p>
            <a:r>
              <a:rPr lang="uz-Latn-UZ" sz="2400" dirty="0"/>
              <a:t>Sinxrotron nurlanishi - bu bevosita elektrondan chiqadigan yorug'lanish bo'lib, u vakuumda yuzaga keladi va atrof-muhit bilan bog'liq emas.</a:t>
            </a:r>
            <a:br>
              <a:rPr lang="uz-Latn-UZ" sz="2400" dirty="0"/>
            </a:br>
            <a:r>
              <a:rPr lang="uz-Latn-UZ" sz="2400" dirty="0"/>
              <a:t>  Tezlatkichda elektron energiyasini o'zgartirish orqali elektromagnit to'lqinlarning infraqizil va radio diapazonidan boshlab rentgen sohasi hamda yumshoq y-nurlanishigacha bo'lgan diapazonda nurlanish olish mumkin.</a:t>
            </a:r>
            <a:br>
              <a:rPr lang="uz-Latn-UZ" sz="2400" dirty="0"/>
            </a:br>
            <a:r>
              <a:rPr lang="uz-Latn-UZ" sz="2400" dirty="0"/>
              <a:t> Nurlanish energiyasini o'zgartirish imkoniyati turli to'lqin uzunliklaridagi nurlanishlardan foydalanib fizik tajribalar o'tkazishda uning muhim xususiyatlaridan biri hisoblanadi</a:t>
            </a:r>
            <a:endParaRPr lang="ru-RU" sz="2400" dirty="0"/>
          </a:p>
        </p:txBody>
      </p:sp>
      <p:sp>
        <p:nvSpPr>
          <p:cNvPr id="3" name="Текст 2">
            <a:extLst>
              <a:ext uri="{FF2B5EF4-FFF2-40B4-BE49-F238E27FC236}">
                <a16:creationId xmlns:a16="http://schemas.microsoft.com/office/drawing/2014/main" id="{B35D3628-9FC2-4DC1-A760-926319120E31}"/>
              </a:ext>
            </a:extLst>
          </p:cNvPr>
          <p:cNvSpPr>
            <a:spLocks noGrp="1"/>
          </p:cNvSpPr>
          <p:nvPr>
            <p:ph type="body" idx="1"/>
          </p:nvPr>
        </p:nvSpPr>
        <p:spPr/>
        <p:txBody>
          <a:bodyPr/>
          <a:lstStyle/>
          <a:p>
            <a:endParaRPr lang="ru-RU"/>
          </a:p>
        </p:txBody>
      </p:sp>
    </p:spTree>
    <p:extLst>
      <p:ext uri="{BB962C8B-B14F-4D97-AF65-F5344CB8AC3E}">
        <p14:creationId xmlns:p14="http://schemas.microsoft.com/office/powerpoint/2010/main" val="18884574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237</TotalTime>
  <Words>800</Words>
  <Application>Microsoft Office PowerPoint</Application>
  <PresentationFormat>Широкоэкранный</PresentationFormat>
  <Paragraphs>68</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Cambria Math</vt:lpstr>
      <vt:lpstr>Century Gothic</vt:lpstr>
      <vt:lpstr>Wingdings 3</vt:lpstr>
      <vt:lpstr>Ион</vt:lpstr>
      <vt:lpstr>Ionlovchi nurlanishning modda bilan o’zaro ta’siri</vt:lpstr>
      <vt:lpstr>                           Reja:</vt:lpstr>
      <vt:lpstr>Презентация PowerPoint</vt:lpstr>
      <vt:lpstr>                         1-rasm: Sinxrotron nurlanishi.</vt:lpstr>
      <vt:lpstr>Sinxrotron nurlanishining manbalari elektron sinxrotronlari va to'plovchi halqalar (nakopitel halqalari) hisoblanadi. Garchi sinxrotron nurlanishi betatronlar va mikrotronlarda ham yuzaga kelsa-da, ularda sinxrotron nurlanishining intensivligi uncha katta emas. Sinxrotron nurlanishining spektri millimetr to'lqinlardan boshlab rentgen diapazonigacha va yumshoq y-nurlanishigacha cho'ziladi.</vt:lpstr>
      <vt:lpstr>Sinxrotron nurlanishining quvvati quyidagi munosabat bilan ham ifodalanishi mumkin:              P=-dE/dx=2/3∙(e^2 cβ^4)/R^2 (E_e/(m_e c^2 ))=2/3 γ^4  e^2/c^3  ω^4 R^2</vt:lpstr>
      <vt:lpstr>Презентация PowerPoint</vt:lpstr>
      <vt:lpstr>Презентация PowerPoint</vt:lpstr>
      <vt:lpstr>Sinxrotron nurlanishi - bu bevosita elektrondan chiqadigan yorug'lanish bo'lib, u vakuumda yuzaga keladi va atrof-muhit bilan bog'liq emas.   Tezlatkichda elektron energiyasini o'zgartirish orqali elektromagnit to'lqinlarning infraqizil va radio diapazonidan boshlab rentgen sohasi hamda yumshoq y-nurlanishigacha bo'lgan diapazonda nurlanish olish mumkin.  Nurlanish energiyasini o'zgartirish imkoniyati turli to'lqin uzunliklaridagi nurlanishlardan foydalanib fizik tajribalar o'tkazishda uning muhim xususiyatlaridan biri hisoblanadi</vt:lpstr>
      <vt:lpstr>Fizika va materialshunoslikda Moddalarning atom va kristall tuzilishini aniqlash uchun ishlatiladi. Qattiq jismlarning ichki tuzilishi va nanomateriallarni o‘rganishda qo‘llaniladi. Turli materiallarning fizik va kimyoviy xossalarini aniqlash imkonini beradi Biologiya va kimyoda Proteinlar va DNK tuzilishini aniqlashda ishlatiladi. Biomolekulalarning fazoviy strukturasini o‘rganishga yordam beradi. </vt:lpstr>
      <vt:lpstr>Презентация PowerPoint</vt:lpstr>
      <vt:lpstr>Презентация PowerPoint</vt:lpstr>
      <vt:lpstr>                          Xulosa:</vt:lpstr>
      <vt:lpstr>        Foydalanilgan adabiyotlar:</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Ionlovchi nurlanishning modda bilan o’zaro ta’siri</dc:title>
  <dc:creator>Пользователь</dc:creator>
  <cp:lastModifiedBy>Пользователь</cp:lastModifiedBy>
  <cp:revision>6</cp:revision>
  <dcterms:created xsi:type="dcterms:W3CDTF">2026-03-11T14:57:00Z</dcterms:created>
  <dcterms:modified xsi:type="dcterms:W3CDTF">2026-04-01T17:53:09Z</dcterms:modified>
</cp:coreProperties>
</file>