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media/image1.jpeg" ContentType="image/jpe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Helvetica"/>
      </a:defRPr>
    </a:lvl1pPr>
    <a:lvl2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Helvetica"/>
      </a:defRPr>
    </a:lvl2pPr>
    <a:lvl3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Helvetica"/>
      </a:defRPr>
    </a:lvl3pPr>
    <a:lvl4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Helvetica"/>
      </a:defRPr>
    </a:lvl4pPr>
    <a:lvl5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Helvetica"/>
      </a:defRPr>
    </a:lvl5pPr>
    <a:lvl6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Helvetica"/>
      </a:defRPr>
    </a:lvl6pPr>
    <a:lvl7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Helvetica"/>
      </a:defRPr>
    </a:lvl7pPr>
    <a:lvl8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Helvetica"/>
      </a:defRPr>
    </a:lvl8pPr>
    <a:lvl9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Helvetica"/>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AE2E9"/>
          </a:solidFill>
        </a:fill>
      </a:tcStyle>
    </a:wholeTbl>
    <a:band2H>
      <a:tcTxStyle b="def" i="def"/>
      <a:tcStyle>
        <a:tcBdr/>
        <a:fill>
          <a:solidFill>
            <a:srgbClr val="EDF1F4"/>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E0E0"/>
          </a:solidFill>
        </a:fill>
      </a:tcStyle>
    </a:wholeTbl>
    <a:band2H>
      <a:tcTxStyle b="def" i="def"/>
      <a:tcStyle>
        <a:tcBdr/>
        <a:fill>
          <a:solidFill>
            <a:srgbClr val="F0F0F0"/>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E2CE"/>
          </a:solidFill>
        </a:fill>
      </a:tcStyle>
    </a:wholeTbl>
    <a:band2H>
      <a:tcTxStyle b="def" i="def"/>
      <a:tcStyle>
        <a:tcBdr/>
        <a:fill>
          <a:solidFill>
            <a:srgbClr val="EBF1E8"/>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b="def" i="def"/>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b="def" i="def"/>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b="def" i="def"/>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24" name="Shape 24"/>
          <p:cNvSpPr/>
          <p:nvPr>
            <p:ph type="sldImg"/>
          </p:nvPr>
        </p:nvSpPr>
        <p:spPr>
          <a:xfrm>
            <a:off x="1143000" y="685800"/>
            <a:ext cx="4572000" cy="3429000"/>
          </a:xfrm>
          <a:prstGeom prst="rect">
            <a:avLst/>
          </a:prstGeom>
        </p:spPr>
        <p:txBody>
          <a:bodyPr/>
          <a:lstStyle/>
          <a:p>
            <a:pPr/>
          </a:p>
        </p:txBody>
      </p:sp>
      <p:sp>
        <p:nvSpPr>
          <p:cNvPr id="25" name="Shape 25"/>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latinLnBrk="0">
      <a:defRPr sz="1200">
        <a:latin typeface="+mn-lt"/>
        <a:ea typeface="+mn-ea"/>
        <a:cs typeface="+mn-cs"/>
        <a:sym typeface="Calibri"/>
      </a:defRPr>
    </a:lvl1pPr>
    <a:lvl2pPr indent="228600" latinLnBrk="0">
      <a:defRPr sz="1200">
        <a:latin typeface="+mn-lt"/>
        <a:ea typeface="+mn-ea"/>
        <a:cs typeface="+mn-cs"/>
        <a:sym typeface="Calibri"/>
      </a:defRPr>
    </a:lvl2pPr>
    <a:lvl3pPr indent="457200" latinLnBrk="0">
      <a:defRPr sz="1200">
        <a:latin typeface="+mn-lt"/>
        <a:ea typeface="+mn-ea"/>
        <a:cs typeface="+mn-cs"/>
        <a:sym typeface="Calibri"/>
      </a:defRPr>
    </a:lvl3pPr>
    <a:lvl4pPr indent="685800" latinLnBrk="0">
      <a:defRPr sz="1200">
        <a:latin typeface="+mn-lt"/>
        <a:ea typeface="+mn-ea"/>
        <a:cs typeface="+mn-cs"/>
        <a:sym typeface="Calibri"/>
      </a:defRPr>
    </a:lvl4pPr>
    <a:lvl5pPr indent="914400" latinLnBrk="0">
      <a:defRPr sz="1200">
        <a:latin typeface="+mn-lt"/>
        <a:ea typeface="+mn-ea"/>
        <a:cs typeface="+mn-cs"/>
        <a:sym typeface="Calibri"/>
      </a:defRPr>
    </a:lvl5pPr>
    <a:lvl6pPr indent="1143000" latinLnBrk="0">
      <a:defRPr sz="1200">
        <a:latin typeface="+mn-lt"/>
        <a:ea typeface="+mn-ea"/>
        <a:cs typeface="+mn-cs"/>
        <a:sym typeface="Calibri"/>
      </a:defRPr>
    </a:lvl6pPr>
    <a:lvl7pPr indent="1371600" latinLnBrk="0">
      <a:defRPr sz="1200">
        <a:latin typeface="+mn-lt"/>
        <a:ea typeface="+mn-ea"/>
        <a:cs typeface="+mn-cs"/>
        <a:sym typeface="Calibri"/>
      </a:defRPr>
    </a:lvl7pPr>
    <a:lvl8pPr indent="1600200" latinLnBrk="0">
      <a:defRPr sz="1200">
        <a:latin typeface="+mn-lt"/>
        <a:ea typeface="+mn-ea"/>
        <a:cs typeface="+mn-cs"/>
        <a:sym typeface="Calibri"/>
      </a:defRPr>
    </a:lvl8pPr>
    <a:lvl9pPr indent="1828800" latinLnBrk="0">
      <a:defRPr sz="1200">
        <a:latin typeface="+mn-lt"/>
        <a:ea typeface="+mn-ea"/>
        <a:cs typeface="+mn-cs"/>
        <a:sym typeface="Calibri"/>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EFAULT">
    <p:spTree>
      <p:nvGrpSpPr>
        <p:cNvPr id="1" name=""/>
        <p:cNvGrpSpPr/>
        <p:nvPr/>
      </p:nvGrpSpPr>
      <p:grpSpPr>
        <a:xfrm>
          <a:off x="0" y="0"/>
          <a:ext cx="0" cy="0"/>
          <a:chOff x="0" y="0"/>
          <a:chExt cx="0" cy="0"/>
        </a:xfrm>
      </p:grpSpPr>
      <p:sp>
        <p:nvSpPr>
          <p:cNvPr id="1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PTIST_MASTER">
    <p:spTree>
      <p:nvGrpSpPr>
        <p:cNvPr id="1" name=""/>
        <p:cNvGrpSpPr/>
        <p:nvPr/>
      </p:nvGrpSpPr>
      <p:grpSpPr>
        <a:xfrm>
          <a:off x="0" y="0"/>
          <a:ext cx="0" cy="0"/>
          <a:chOff x="0" y="0"/>
          <a:chExt cx="0" cy="0"/>
        </a:xfrm>
      </p:grpSpPr>
      <p:sp>
        <p:nvSpPr>
          <p:cNvPr id="1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FFFFFF"/>
        </a:solidFill>
      </p:bgPr>
    </p:bg>
    <p:spTree>
      <p:nvGrpSpPr>
        <p:cNvPr id="1" name=""/>
        <p:cNvGrpSpPr/>
        <p:nvPr/>
      </p:nvGrpSpPr>
      <p:grpSpPr>
        <a:xfrm>
          <a:off x="0" y="0"/>
          <a:ext cx="0" cy="0"/>
          <a:chOff x="0" y="0"/>
          <a:chExt cx="0" cy="0"/>
        </a:xfrm>
      </p:grpSpPr>
      <p:sp>
        <p:nvSpPr>
          <p:cNvPr id="2" name="Title Text"/>
          <p:cNvSpPr txBox="1"/>
          <p:nvPr>
            <p:ph type="title"/>
          </p:nvPr>
        </p:nvSpPr>
        <p:spPr>
          <a:xfrm>
            <a:off x="1826683" y="769937"/>
            <a:ext cx="9753601" cy="1668463"/>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nchor="ctr"/>
          <a:lstStyle/>
          <a:p>
            <a:pPr/>
            <a:r>
              <a:t>Title Text</a:t>
            </a:r>
          </a:p>
        </p:txBody>
      </p:sp>
      <p:sp>
        <p:nvSpPr>
          <p:cNvPr id="3" name="Body Level One…"/>
          <p:cNvSpPr txBox="1"/>
          <p:nvPr>
            <p:ph type="body" idx="1"/>
          </p:nvPr>
        </p:nvSpPr>
        <p:spPr>
          <a:xfrm>
            <a:off x="6805083" y="2438400"/>
            <a:ext cx="4775201" cy="4419600"/>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lstStyle/>
          <a:p>
            <a:pPr/>
            <a:r>
              <a:t>Body Level One</a:t>
            </a:r>
          </a:p>
          <a:p>
            <a:pPr lvl="1"/>
            <a:r>
              <a:t>Body Level Two</a:t>
            </a:r>
          </a:p>
          <a:p>
            <a:pPr lvl="2"/>
            <a:r>
              <a:t>Body Level Three</a:t>
            </a:r>
          </a:p>
          <a:p>
            <a:pPr lvl="3"/>
            <a:r>
              <a:t>Body Level Four</a:t>
            </a:r>
          </a:p>
          <a:p>
            <a:pPr lvl="4"/>
            <a:r>
              <a:t>Body Level Five</a:t>
            </a:r>
          </a:p>
        </p:txBody>
      </p:sp>
      <p:sp>
        <p:nvSpPr>
          <p:cNvPr id="4" name="Slide Number"/>
          <p:cNvSpPr txBox="1"/>
          <p:nvPr>
            <p:ph type="sldNum" sz="quarter" idx="2"/>
          </p:nvPr>
        </p:nvSpPr>
        <p:spPr>
          <a:xfrm>
            <a:off x="8463946" y="6221731"/>
            <a:ext cx="273654" cy="269239"/>
          </a:xfrm>
          <a:prstGeom prst="rect">
            <a:avLst/>
          </a:prstGeom>
          <a:ln w="12700">
            <a:miter lim="400000"/>
          </a:ln>
        </p:spPr>
        <p:txBody>
          <a:bodyPr wrap="none" lIns="45718" tIns="45718" rIns="45718" bIns="45718" anchor="ctr">
            <a:spAutoFit/>
          </a:bodyPr>
          <a:lstStyle>
            <a:lvl1pPr algn="r">
              <a:defRPr sz="1200"/>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Lst>
  <p:transition xmlns:p14="http://schemas.microsoft.com/office/powerpoint/2010/main" spd="med" advClick="1"/>
  <p:txStyles>
    <p:titleStyle>
      <a:lvl1pPr marL="0" marR="0" indent="0" algn="ctr" defTabSz="9144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Calibri Light"/>
          <a:ea typeface="Calibri Light"/>
          <a:cs typeface="Calibri Light"/>
          <a:sym typeface="Calibri Light"/>
        </a:defRPr>
      </a:lvl1pPr>
      <a:lvl2pPr marL="0" marR="0" indent="0" algn="ctr" defTabSz="9144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Calibri Light"/>
          <a:ea typeface="Calibri Light"/>
          <a:cs typeface="Calibri Light"/>
          <a:sym typeface="Calibri Light"/>
        </a:defRPr>
      </a:lvl2pPr>
      <a:lvl3pPr marL="0" marR="0" indent="0" algn="ctr" defTabSz="9144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Calibri Light"/>
          <a:ea typeface="Calibri Light"/>
          <a:cs typeface="Calibri Light"/>
          <a:sym typeface="Calibri Light"/>
        </a:defRPr>
      </a:lvl3pPr>
      <a:lvl4pPr marL="0" marR="0" indent="0" algn="ctr" defTabSz="9144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Calibri Light"/>
          <a:ea typeface="Calibri Light"/>
          <a:cs typeface="Calibri Light"/>
          <a:sym typeface="Calibri Light"/>
        </a:defRPr>
      </a:lvl4pPr>
      <a:lvl5pPr marL="0" marR="0" indent="0" algn="ctr" defTabSz="9144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Calibri Light"/>
          <a:ea typeface="Calibri Light"/>
          <a:cs typeface="Calibri Light"/>
          <a:sym typeface="Calibri Light"/>
        </a:defRPr>
      </a:lvl5pPr>
      <a:lvl6pPr marL="0" marR="0" indent="0" algn="ctr" defTabSz="9144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Calibri Light"/>
          <a:ea typeface="Calibri Light"/>
          <a:cs typeface="Calibri Light"/>
          <a:sym typeface="Calibri Light"/>
        </a:defRPr>
      </a:lvl6pPr>
      <a:lvl7pPr marL="0" marR="0" indent="0" algn="ctr" defTabSz="9144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Calibri Light"/>
          <a:ea typeface="Calibri Light"/>
          <a:cs typeface="Calibri Light"/>
          <a:sym typeface="Calibri Light"/>
        </a:defRPr>
      </a:lvl7pPr>
      <a:lvl8pPr marL="0" marR="0" indent="0" algn="ctr" defTabSz="9144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Calibri Light"/>
          <a:ea typeface="Calibri Light"/>
          <a:cs typeface="Calibri Light"/>
          <a:sym typeface="Calibri Light"/>
        </a:defRPr>
      </a:lvl8pPr>
      <a:lvl9pPr marL="0" marR="0" indent="0" algn="ctr" defTabSz="9144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Calibri Light"/>
          <a:ea typeface="Calibri Light"/>
          <a:cs typeface="Calibri Light"/>
          <a:sym typeface="Calibri Light"/>
        </a:defRPr>
      </a:lvl9pPr>
    </p:titleStyle>
    <p:bodyStyle>
      <a:lvl1pPr marL="342900" marR="0" indent="-342900" algn="l" defTabSz="914400" rtl="0" latinLnBrk="0">
        <a:lnSpc>
          <a:spcPct val="100000"/>
        </a:lnSpc>
        <a:spcBef>
          <a:spcPts val="700"/>
        </a:spcBef>
        <a:spcAft>
          <a:spcPts val="0"/>
        </a:spcAft>
        <a:buClrTx/>
        <a:buSzPct val="100000"/>
        <a:buFont typeface="Arial"/>
        <a:buChar char="•"/>
        <a:tabLst/>
        <a:defRPr b="0" baseline="0" cap="none" i="0" spc="0" strike="noStrike" sz="3200" u="none">
          <a:solidFill>
            <a:srgbClr val="000000"/>
          </a:solidFill>
          <a:uFillTx/>
          <a:latin typeface="+mn-lt"/>
          <a:ea typeface="+mn-ea"/>
          <a:cs typeface="+mn-cs"/>
          <a:sym typeface="Calibri"/>
        </a:defRPr>
      </a:lvl1pPr>
      <a:lvl2pPr marL="783771" marR="0" indent="-326571" algn="l" defTabSz="914400" rtl="0" latinLnBrk="0">
        <a:lnSpc>
          <a:spcPct val="100000"/>
        </a:lnSpc>
        <a:spcBef>
          <a:spcPts val="700"/>
        </a:spcBef>
        <a:spcAft>
          <a:spcPts val="0"/>
        </a:spcAft>
        <a:buClrTx/>
        <a:buSzPct val="100000"/>
        <a:buFont typeface="Arial"/>
        <a:buChar char="–"/>
        <a:tabLst/>
        <a:defRPr b="0" baseline="0" cap="none" i="0" spc="0" strike="noStrike" sz="3200" u="none">
          <a:solidFill>
            <a:srgbClr val="000000"/>
          </a:solidFill>
          <a:uFillTx/>
          <a:latin typeface="+mn-lt"/>
          <a:ea typeface="+mn-ea"/>
          <a:cs typeface="+mn-cs"/>
          <a:sym typeface="Calibri"/>
        </a:defRPr>
      </a:lvl2pPr>
      <a:lvl3pPr marL="1219200" marR="0" indent="-304800" algn="l" defTabSz="914400" rtl="0" latinLnBrk="0">
        <a:lnSpc>
          <a:spcPct val="100000"/>
        </a:lnSpc>
        <a:spcBef>
          <a:spcPts val="700"/>
        </a:spcBef>
        <a:spcAft>
          <a:spcPts val="0"/>
        </a:spcAft>
        <a:buClrTx/>
        <a:buSzPct val="100000"/>
        <a:buFont typeface="Arial"/>
        <a:buChar char="•"/>
        <a:tabLst/>
        <a:defRPr b="0" baseline="0" cap="none" i="0" spc="0" strike="noStrike" sz="3200" u="none">
          <a:solidFill>
            <a:srgbClr val="000000"/>
          </a:solidFill>
          <a:uFillTx/>
          <a:latin typeface="+mn-lt"/>
          <a:ea typeface="+mn-ea"/>
          <a:cs typeface="+mn-cs"/>
          <a:sym typeface="Calibri"/>
        </a:defRPr>
      </a:lvl3pPr>
      <a:lvl4pPr marL="1737360" marR="0" indent="-365760" algn="l" defTabSz="914400" rtl="0" latinLnBrk="0">
        <a:lnSpc>
          <a:spcPct val="100000"/>
        </a:lnSpc>
        <a:spcBef>
          <a:spcPts val="700"/>
        </a:spcBef>
        <a:spcAft>
          <a:spcPts val="0"/>
        </a:spcAft>
        <a:buClrTx/>
        <a:buSzPct val="100000"/>
        <a:buFont typeface="Arial"/>
        <a:buChar char="–"/>
        <a:tabLst/>
        <a:defRPr b="0" baseline="0" cap="none" i="0" spc="0" strike="noStrike" sz="3200" u="none">
          <a:solidFill>
            <a:srgbClr val="000000"/>
          </a:solidFill>
          <a:uFillTx/>
          <a:latin typeface="+mn-lt"/>
          <a:ea typeface="+mn-ea"/>
          <a:cs typeface="+mn-cs"/>
          <a:sym typeface="Calibri"/>
        </a:defRPr>
      </a:lvl4pPr>
      <a:lvl5pPr marL="2194560" marR="0" indent="-365760" algn="l" defTabSz="914400" rtl="0" latinLnBrk="0">
        <a:lnSpc>
          <a:spcPct val="100000"/>
        </a:lnSpc>
        <a:spcBef>
          <a:spcPts val="700"/>
        </a:spcBef>
        <a:spcAft>
          <a:spcPts val="0"/>
        </a:spcAft>
        <a:buClrTx/>
        <a:buSzPct val="100000"/>
        <a:buFont typeface="Arial"/>
        <a:buChar char="»"/>
        <a:tabLst/>
        <a:defRPr b="0" baseline="0" cap="none" i="0" spc="0" strike="noStrike" sz="3200" u="none">
          <a:solidFill>
            <a:srgbClr val="000000"/>
          </a:solidFill>
          <a:uFillTx/>
          <a:latin typeface="+mn-lt"/>
          <a:ea typeface="+mn-ea"/>
          <a:cs typeface="+mn-cs"/>
          <a:sym typeface="Calibri"/>
        </a:defRPr>
      </a:lvl5pPr>
      <a:lvl6pPr marL="2651760" marR="0" indent="-365760" algn="l" defTabSz="914400" rtl="0" latinLnBrk="0">
        <a:lnSpc>
          <a:spcPct val="100000"/>
        </a:lnSpc>
        <a:spcBef>
          <a:spcPts val="700"/>
        </a:spcBef>
        <a:spcAft>
          <a:spcPts val="0"/>
        </a:spcAft>
        <a:buClrTx/>
        <a:buSzPct val="100000"/>
        <a:buFont typeface="Arial"/>
        <a:buChar char="•"/>
        <a:tabLst/>
        <a:defRPr b="0" baseline="0" cap="none" i="0" spc="0" strike="noStrike" sz="3200" u="none">
          <a:solidFill>
            <a:srgbClr val="000000"/>
          </a:solidFill>
          <a:uFillTx/>
          <a:latin typeface="+mn-lt"/>
          <a:ea typeface="+mn-ea"/>
          <a:cs typeface="+mn-cs"/>
          <a:sym typeface="Calibri"/>
        </a:defRPr>
      </a:lvl6pPr>
      <a:lvl7pPr marL="3108960" marR="0" indent="-365760" algn="l" defTabSz="914400" rtl="0" latinLnBrk="0">
        <a:lnSpc>
          <a:spcPct val="100000"/>
        </a:lnSpc>
        <a:spcBef>
          <a:spcPts val="700"/>
        </a:spcBef>
        <a:spcAft>
          <a:spcPts val="0"/>
        </a:spcAft>
        <a:buClrTx/>
        <a:buSzPct val="100000"/>
        <a:buFont typeface="Arial"/>
        <a:buChar char="•"/>
        <a:tabLst/>
        <a:defRPr b="0" baseline="0" cap="none" i="0" spc="0" strike="noStrike" sz="3200" u="none">
          <a:solidFill>
            <a:srgbClr val="000000"/>
          </a:solidFill>
          <a:uFillTx/>
          <a:latin typeface="+mn-lt"/>
          <a:ea typeface="+mn-ea"/>
          <a:cs typeface="+mn-cs"/>
          <a:sym typeface="Calibri"/>
        </a:defRPr>
      </a:lvl7pPr>
      <a:lvl8pPr marL="3566159" marR="0" indent="-365759" algn="l" defTabSz="914400" rtl="0" latinLnBrk="0">
        <a:lnSpc>
          <a:spcPct val="100000"/>
        </a:lnSpc>
        <a:spcBef>
          <a:spcPts val="700"/>
        </a:spcBef>
        <a:spcAft>
          <a:spcPts val="0"/>
        </a:spcAft>
        <a:buClrTx/>
        <a:buSzPct val="100000"/>
        <a:buFont typeface="Arial"/>
        <a:buChar char="•"/>
        <a:tabLst/>
        <a:defRPr b="0" baseline="0" cap="none" i="0" spc="0" strike="noStrike" sz="3200" u="none">
          <a:solidFill>
            <a:srgbClr val="000000"/>
          </a:solidFill>
          <a:uFillTx/>
          <a:latin typeface="+mn-lt"/>
          <a:ea typeface="+mn-ea"/>
          <a:cs typeface="+mn-cs"/>
          <a:sym typeface="Calibri"/>
        </a:defRPr>
      </a:lvl8pPr>
      <a:lvl9pPr marL="4023359" marR="0" indent="-365759" algn="l" defTabSz="914400" rtl="0" latinLnBrk="0">
        <a:lnSpc>
          <a:spcPct val="100000"/>
        </a:lnSpc>
        <a:spcBef>
          <a:spcPts val="700"/>
        </a:spcBef>
        <a:spcAft>
          <a:spcPts val="0"/>
        </a:spcAft>
        <a:buClrTx/>
        <a:buSzPct val="100000"/>
        <a:buFont typeface="Arial"/>
        <a:buChar char="•"/>
        <a:tabLst/>
        <a:defRPr b="0" baseline="0" cap="none" i="0" spc="0" strike="noStrike" sz="3200" u="none">
          <a:solidFill>
            <a:srgbClr val="000000"/>
          </a:solidFill>
          <a:uFillTx/>
          <a:latin typeface="+mn-lt"/>
          <a:ea typeface="+mn-ea"/>
          <a:cs typeface="+mn-cs"/>
          <a:sym typeface="Calibri"/>
        </a:defRPr>
      </a:lvl9pPr>
    </p:bodyStyle>
    <p:otherStyle>
      <a:lvl1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Helvetica"/>
        </a:defRPr>
      </a:lvl1pPr>
      <a:lvl2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Helvetica"/>
        </a:defRPr>
      </a:lvl2pPr>
      <a:lvl3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Helvetica"/>
        </a:defRPr>
      </a:lvl3pPr>
      <a:lvl4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Helvetica"/>
        </a:defRPr>
      </a:lvl4pPr>
      <a:lvl5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Helvetica"/>
        </a:defRPr>
      </a:lvl5pPr>
      <a:lvl6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Helvetica"/>
        </a:defRPr>
      </a:lvl6pPr>
      <a:lvl7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Helvetica"/>
        </a:defRPr>
      </a:lvl7pPr>
      <a:lvl8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Helvetica"/>
        </a:defRPr>
      </a:lvl8pPr>
      <a:lvl9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Helvetica"/>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4.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png"/></Relationships>

</file>

<file path=ppt/slides/_rels/slide5.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png"/></Relationships>

</file>

<file path=ppt/slides/_rels/slide6.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 Id="rId3" Type="http://schemas.openxmlformats.org/officeDocument/2006/relationships/image" Target="../media/image5.png"/></Relationships>

</file>

<file path=ppt/slides/_rels/slide7.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6.png"/></Relationships>

</file>

<file path=ppt/slides/_rels/slide8.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eg"/></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AFAFA"/>
        </a:solidFill>
      </p:bgPr>
    </p:bg>
    <p:spTree>
      <p:nvGrpSpPr>
        <p:cNvPr id="1" name=""/>
        <p:cNvGrpSpPr/>
        <p:nvPr/>
      </p:nvGrpSpPr>
      <p:grpSpPr>
        <a:xfrm>
          <a:off x="0" y="0"/>
          <a:ext cx="0" cy="0"/>
          <a:chOff x="0" y="0"/>
          <a:chExt cx="0" cy="0"/>
        </a:xfrm>
      </p:grpSpPr>
      <p:sp>
        <p:nvSpPr>
          <p:cNvPr id="27" name="Shape 0"/>
          <p:cNvSpPr/>
          <p:nvPr/>
        </p:nvSpPr>
        <p:spPr>
          <a:xfrm>
            <a:off x="4382537" y="269093"/>
            <a:ext cx="3489908" cy="121718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437" y="0"/>
                </a:moveTo>
                <a:lnTo>
                  <a:pt x="19163" y="0"/>
                </a:lnTo>
                <a:cubicBezTo>
                  <a:pt x="20508" y="0"/>
                  <a:pt x="21600" y="4839"/>
                  <a:pt x="21600" y="10800"/>
                </a:cubicBezTo>
                <a:cubicBezTo>
                  <a:pt x="21600" y="16761"/>
                  <a:pt x="20508" y="21600"/>
                  <a:pt x="19163" y="21600"/>
                </a:cubicBezTo>
                <a:lnTo>
                  <a:pt x="2437" y="21600"/>
                </a:lnTo>
                <a:cubicBezTo>
                  <a:pt x="1092" y="21600"/>
                  <a:pt x="0" y="16761"/>
                  <a:pt x="0" y="10800"/>
                </a:cubicBezTo>
                <a:cubicBezTo>
                  <a:pt x="0" y="4839"/>
                  <a:pt x="1092" y="0"/>
                  <a:pt x="2437" y="0"/>
                </a:cubicBezTo>
                <a:close/>
              </a:path>
            </a:pathLst>
          </a:custGeom>
          <a:solidFill>
            <a:srgbClr val="0071E3">
              <a:alpha val="10196"/>
            </a:srgbClr>
          </a:solidFill>
          <a:ln w="12700">
            <a:miter lim="400000"/>
          </a:ln>
        </p:spPr>
        <p:txBody>
          <a:bodyPr lIns="45718" tIns="45718" rIns="45718" bIns="45718"/>
          <a:lstStyle/>
          <a:p>
            <a:pPr>
              <a:defRPr>
                <a:latin typeface="+mn-lt"/>
                <a:ea typeface="+mn-ea"/>
                <a:cs typeface="+mn-cs"/>
                <a:sym typeface="Calibri"/>
              </a:defRPr>
            </a:pPr>
          </a:p>
        </p:txBody>
      </p:sp>
      <p:sp>
        <p:nvSpPr>
          <p:cNvPr id="28" name="Text 1"/>
          <p:cNvSpPr txBox="1"/>
          <p:nvPr/>
        </p:nvSpPr>
        <p:spPr>
          <a:xfrm>
            <a:off x="4602410" y="644007"/>
            <a:ext cx="3144394" cy="46736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lnSpc>
                <a:spcPct val="130000"/>
              </a:lnSpc>
              <a:defRPr b="1" spc="68" sz="1300">
                <a:solidFill>
                  <a:srgbClr val="0071E3"/>
                </a:solidFill>
                <a:latin typeface="MiSans"/>
                <a:ea typeface="MiSans"/>
                <a:cs typeface="MiSans"/>
                <a:sym typeface="MiSans"/>
              </a:defRPr>
            </a:lvl1pPr>
          </a:lstStyle>
          <a:p>
            <a:pPr/>
            <a:r>
              <a:t>IONLASHTIRUVCHI NURLARNING MODDALAR BILAN O'ZARO TA'SIRI</a:t>
            </a:r>
          </a:p>
        </p:txBody>
      </p:sp>
      <p:sp>
        <p:nvSpPr>
          <p:cNvPr id="29" name="Text 2"/>
          <p:cNvSpPr txBox="1"/>
          <p:nvPr/>
        </p:nvSpPr>
        <p:spPr>
          <a:xfrm>
            <a:off x="2533649" y="1890803"/>
            <a:ext cx="7124702" cy="34290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lgn="ctr">
              <a:defRPr b="1" sz="4500">
                <a:solidFill>
                  <a:srgbClr val="1D1D1D"/>
                </a:solidFill>
                <a:latin typeface="MiSans"/>
                <a:ea typeface="MiSans"/>
                <a:cs typeface="MiSans"/>
                <a:sym typeface="MiSans"/>
              </a:defRPr>
            </a:pPr>
            <a:r>
              <a:t>IONLANUVCHI NURLANISHLAR MANBALARI VA</a:t>
            </a:r>
            <a:endParaRPr sz="1600"/>
          </a:p>
          <a:p>
            <a:pPr algn="ctr">
              <a:defRPr b="1" sz="4500">
                <a:solidFill>
                  <a:srgbClr val="1D1D1D"/>
                </a:solidFill>
                <a:latin typeface="MiSans"/>
                <a:ea typeface="MiSans"/>
                <a:cs typeface="MiSans"/>
                <a:sym typeface="MiSans"/>
              </a:defRPr>
            </a:pPr>
            <a:r>
              <a:t>RADIOAKTIV  PARCHALANISHLAR</a:t>
            </a:r>
          </a:p>
        </p:txBody>
      </p:sp>
      <p:sp>
        <p:nvSpPr>
          <p:cNvPr id="30" name="Shape 5"/>
          <p:cNvSpPr/>
          <p:nvPr/>
        </p:nvSpPr>
        <p:spPr>
          <a:xfrm>
            <a:off x="3924289" y="5471993"/>
            <a:ext cx="166709" cy="190502"/>
          </a:xfrm>
          <a:custGeom>
            <a:avLst/>
            <a:gdLst/>
            <a:ahLst/>
            <a:cxnLst>
              <a:cxn ang="0">
                <a:pos x="wd2" y="hd2"/>
              </a:cxn>
              <a:cxn ang="5400000">
                <a:pos x="wd2" y="hd2"/>
              </a:cxn>
              <a:cxn ang="10800000">
                <a:pos x="wd2" y="hd2"/>
              </a:cxn>
              <a:cxn ang="16200000">
                <a:pos x="wd2" y="hd2"/>
              </a:cxn>
            </a:cxnLst>
            <a:rect l="0" t="0" r="r" b="b"/>
            <a:pathLst>
              <a:path w="20652" h="21600" fill="norm" stroke="1" extrusionOk="0">
                <a:moveTo>
                  <a:pt x="10326" y="16824"/>
                </a:moveTo>
                <a:cubicBezTo>
                  <a:pt x="9782" y="17040"/>
                  <a:pt x="9247" y="17234"/>
                  <a:pt x="8717" y="17394"/>
                </a:cubicBezTo>
                <a:cubicBezTo>
                  <a:pt x="9487" y="18820"/>
                  <a:pt x="10146" y="18900"/>
                  <a:pt x="10326" y="18900"/>
                </a:cubicBezTo>
                <a:cubicBezTo>
                  <a:pt x="10506" y="18900"/>
                  <a:pt x="11160" y="18820"/>
                  <a:pt x="11935" y="17394"/>
                </a:cubicBezTo>
                <a:cubicBezTo>
                  <a:pt x="11409" y="17229"/>
                  <a:pt x="10870" y="17040"/>
                  <a:pt x="10326" y="16824"/>
                </a:cubicBezTo>
                <a:close/>
                <a:moveTo>
                  <a:pt x="19084" y="10800"/>
                </a:moveTo>
                <a:cubicBezTo>
                  <a:pt x="20605" y="12707"/>
                  <a:pt x="21126" y="14635"/>
                  <a:pt x="20172" y="16200"/>
                </a:cubicBezTo>
                <a:cubicBezTo>
                  <a:pt x="19241" y="17731"/>
                  <a:pt x="17291" y="18280"/>
                  <a:pt x="14862" y="18022"/>
                </a:cubicBezTo>
                <a:cubicBezTo>
                  <a:pt x="13848" y="20220"/>
                  <a:pt x="12294" y="21600"/>
                  <a:pt x="10326" y="21600"/>
                </a:cubicBezTo>
                <a:cubicBezTo>
                  <a:pt x="8358" y="21600"/>
                  <a:pt x="6804" y="20220"/>
                  <a:pt x="5790" y="18022"/>
                </a:cubicBezTo>
                <a:cubicBezTo>
                  <a:pt x="3361" y="18280"/>
                  <a:pt x="1411" y="17731"/>
                  <a:pt x="480" y="16200"/>
                </a:cubicBezTo>
                <a:cubicBezTo>
                  <a:pt x="-474" y="14635"/>
                  <a:pt x="47" y="12707"/>
                  <a:pt x="1568" y="10800"/>
                </a:cubicBezTo>
                <a:cubicBezTo>
                  <a:pt x="47" y="8893"/>
                  <a:pt x="-474" y="6965"/>
                  <a:pt x="480" y="5400"/>
                </a:cubicBezTo>
                <a:cubicBezTo>
                  <a:pt x="1411" y="3869"/>
                  <a:pt x="3361" y="3320"/>
                  <a:pt x="5790" y="3578"/>
                </a:cubicBezTo>
                <a:cubicBezTo>
                  <a:pt x="6804" y="1380"/>
                  <a:pt x="8353" y="0"/>
                  <a:pt x="10326" y="0"/>
                </a:cubicBezTo>
                <a:cubicBezTo>
                  <a:pt x="12299" y="0"/>
                  <a:pt x="13848" y="1380"/>
                  <a:pt x="14862" y="3578"/>
                </a:cubicBezTo>
                <a:cubicBezTo>
                  <a:pt x="17291" y="3320"/>
                  <a:pt x="19241" y="3864"/>
                  <a:pt x="20172" y="5400"/>
                </a:cubicBezTo>
                <a:cubicBezTo>
                  <a:pt x="21126" y="6965"/>
                  <a:pt x="20605" y="8893"/>
                  <a:pt x="19084" y="10800"/>
                </a:cubicBezTo>
                <a:close/>
                <a:moveTo>
                  <a:pt x="16051" y="13643"/>
                </a:moveTo>
                <a:cubicBezTo>
                  <a:pt x="15973" y="14243"/>
                  <a:pt x="15871" y="14825"/>
                  <a:pt x="15742" y="15382"/>
                </a:cubicBezTo>
                <a:cubicBezTo>
                  <a:pt x="17208" y="15441"/>
                  <a:pt x="17521" y="15015"/>
                  <a:pt x="17595" y="14888"/>
                </a:cubicBezTo>
                <a:cubicBezTo>
                  <a:pt x="17701" y="14711"/>
                  <a:pt x="17918" y="14133"/>
                  <a:pt x="17047" y="12859"/>
                </a:cubicBezTo>
                <a:cubicBezTo>
                  <a:pt x="16733" y="13125"/>
                  <a:pt x="16401" y="13386"/>
                  <a:pt x="16051" y="13643"/>
                </a:cubicBezTo>
                <a:close/>
                <a:moveTo>
                  <a:pt x="15742" y="6223"/>
                </a:moveTo>
                <a:cubicBezTo>
                  <a:pt x="15871" y="6775"/>
                  <a:pt x="15973" y="7357"/>
                  <a:pt x="16051" y="7961"/>
                </a:cubicBezTo>
                <a:cubicBezTo>
                  <a:pt x="16401" y="8218"/>
                  <a:pt x="16733" y="8480"/>
                  <a:pt x="17047" y="8745"/>
                </a:cubicBezTo>
                <a:cubicBezTo>
                  <a:pt x="17918" y="7471"/>
                  <a:pt x="17701" y="6889"/>
                  <a:pt x="17595" y="6716"/>
                </a:cubicBezTo>
                <a:cubicBezTo>
                  <a:pt x="17521" y="6594"/>
                  <a:pt x="17208" y="6168"/>
                  <a:pt x="15742" y="6223"/>
                </a:cubicBezTo>
                <a:close/>
                <a:moveTo>
                  <a:pt x="11935" y="4206"/>
                </a:moveTo>
                <a:cubicBezTo>
                  <a:pt x="11160" y="2780"/>
                  <a:pt x="10506" y="2700"/>
                  <a:pt x="10326" y="2700"/>
                </a:cubicBezTo>
                <a:cubicBezTo>
                  <a:pt x="10146" y="2700"/>
                  <a:pt x="9492" y="2780"/>
                  <a:pt x="8717" y="4206"/>
                </a:cubicBezTo>
                <a:cubicBezTo>
                  <a:pt x="9243" y="4371"/>
                  <a:pt x="9782" y="4560"/>
                  <a:pt x="10326" y="4776"/>
                </a:cubicBezTo>
                <a:cubicBezTo>
                  <a:pt x="10870" y="4560"/>
                  <a:pt x="11405" y="4366"/>
                  <a:pt x="11935" y="4206"/>
                </a:cubicBezTo>
                <a:close/>
                <a:moveTo>
                  <a:pt x="4606" y="7957"/>
                </a:moveTo>
                <a:cubicBezTo>
                  <a:pt x="4684" y="7353"/>
                  <a:pt x="4785" y="6775"/>
                  <a:pt x="4914" y="6218"/>
                </a:cubicBezTo>
                <a:cubicBezTo>
                  <a:pt x="3449" y="6159"/>
                  <a:pt x="3135" y="6585"/>
                  <a:pt x="3061" y="6712"/>
                </a:cubicBezTo>
                <a:cubicBezTo>
                  <a:pt x="2955" y="6889"/>
                  <a:pt x="2739" y="7467"/>
                  <a:pt x="3610" y="8741"/>
                </a:cubicBezTo>
                <a:cubicBezTo>
                  <a:pt x="3923" y="8475"/>
                  <a:pt x="4255" y="8214"/>
                  <a:pt x="4606" y="7957"/>
                </a:cubicBezTo>
                <a:close/>
                <a:moveTo>
                  <a:pt x="3605" y="12859"/>
                </a:moveTo>
                <a:cubicBezTo>
                  <a:pt x="2734" y="14133"/>
                  <a:pt x="2951" y="14715"/>
                  <a:pt x="3057" y="14888"/>
                </a:cubicBezTo>
                <a:cubicBezTo>
                  <a:pt x="3131" y="15010"/>
                  <a:pt x="3444" y="15436"/>
                  <a:pt x="4910" y="15382"/>
                </a:cubicBezTo>
                <a:cubicBezTo>
                  <a:pt x="4781" y="14829"/>
                  <a:pt x="4679" y="14247"/>
                  <a:pt x="4601" y="13643"/>
                </a:cubicBezTo>
                <a:cubicBezTo>
                  <a:pt x="4251" y="13386"/>
                  <a:pt x="3919" y="13125"/>
                  <a:pt x="3605" y="12859"/>
                </a:cubicBezTo>
                <a:close/>
                <a:moveTo>
                  <a:pt x="14014" y="10800"/>
                </a:moveTo>
                <a:cubicBezTo>
                  <a:pt x="14014" y="8937"/>
                  <a:pt x="12361" y="7425"/>
                  <a:pt x="10326" y="7425"/>
                </a:cubicBezTo>
                <a:cubicBezTo>
                  <a:pt x="8291" y="7425"/>
                  <a:pt x="6638" y="8937"/>
                  <a:pt x="6638" y="10800"/>
                </a:cubicBezTo>
                <a:cubicBezTo>
                  <a:pt x="6638" y="12663"/>
                  <a:pt x="8291" y="14175"/>
                  <a:pt x="10326" y="14175"/>
                </a:cubicBezTo>
                <a:cubicBezTo>
                  <a:pt x="12361" y="14175"/>
                  <a:pt x="14014" y="12663"/>
                  <a:pt x="14014" y="10800"/>
                </a:cubicBezTo>
                <a:close/>
                <a:moveTo>
                  <a:pt x="10326" y="9450"/>
                </a:moveTo>
                <a:cubicBezTo>
                  <a:pt x="11140" y="9450"/>
                  <a:pt x="11801" y="10055"/>
                  <a:pt x="11801" y="10800"/>
                </a:cubicBezTo>
                <a:cubicBezTo>
                  <a:pt x="11801" y="11545"/>
                  <a:pt x="11140" y="12150"/>
                  <a:pt x="10326" y="12150"/>
                </a:cubicBezTo>
                <a:cubicBezTo>
                  <a:pt x="9512" y="12150"/>
                  <a:pt x="8851" y="11545"/>
                  <a:pt x="8851" y="10800"/>
                </a:cubicBezTo>
                <a:cubicBezTo>
                  <a:pt x="8851" y="10055"/>
                  <a:pt x="9512" y="9450"/>
                  <a:pt x="10326" y="9450"/>
                </a:cubicBezTo>
                <a:close/>
              </a:path>
            </a:pathLst>
          </a:custGeom>
          <a:solidFill>
            <a:srgbClr val="0071E3"/>
          </a:solidFill>
          <a:ln w="12700">
            <a:miter lim="400000"/>
          </a:ln>
        </p:spPr>
        <p:txBody>
          <a:bodyPr lIns="45718" tIns="45718" rIns="45718" bIns="45718"/>
          <a:lstStyle/>
          <a:p>
            <a:pPr>
              <a:defRPr>
                <a:latin typeface="+mn-lt"/>
                <a:ea typeface="+mn-ea"/>
                <a:cs typeface="+mn-cs"/>
                <a:sym typeface="Calibri"/>
              </a:defRPr>
            </a:pPr>
          </a:p>
        </p:txBody>
      </p:sp>
      <p:sp>
        <p:nvSpPr>
          <p:cNvPr id="31" name="Text 6"/>
          <p:cNvSpPr txBox="1"/>
          <p:nvPr/>
        </p:nvSpPr>
        <p:spPr>
          <a:xfrm>
            <a:off x="4202905" y="5478343"/>
            <a:ext cx="1019177" cy="1778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lnSpc>
                <a:spcPct val="130000"/>
              </a:lnSpc>
              <a:defRPr sz="1200">
                <a:solidFill>
                  <a:srgbClr val="86868B"/>
                </a:solidFill>
                <a:latin typeface="MiSans"/>
                <a:ea typeface="MiSans"/>
                <a:cs typeface="MiSans"/>
                <a:sym typeface="MiSans"/>
              </a:defRPr>
            </a:lvl1pPr>
          </a:lstStyle>
          <a:p>
            <a:pPr/>
            <a:r>
              <a:t>Atom Yadrosi</a:t>
            </a:r>
          </a:p>
        </p:txBody>
      </p:sp>
      <p:sp>
        <p:nvSpPr>
          <p:cNvPr id="32" name="Shape 7"/>
          <p:cNvSpPr/>
          <p:nvPr/>
        </p:nvSpPr>
        <p:spPr>
          <a:xfrm>
            <a:off x="5655497" y="5482894"/>
            <a:ext cx="201191" cy="185553"/>
          </a:xfrm>
          <a:custGeom>
            <a:avLst/>
            <a:gdLst/>
            <a:ahLst/>
            <a:cxnLst>
              <a:cxn ang="0">
                <a:pos x="wd2" y="hd2"/>
              </a:cxn>
              <a:cxn ang="5400000">
                <a:pos x="wd2" y="hd2"/>
              </a:cxn>
              <a:cxn ang="10800000">
                <a:pos x="wd2" y="hd2"/>
              </a:cxn>
              <a:cxn ang="16200000">
                <a:pos x="wd2" y="hd2"/>
              </a:cxn>
            </a:cxnLst>
            <a:rect l="0" t="0" r="r" b="b"/>
            <a:pathLst>
              <a:path w="21450" h="21386" fill="norm" stroke="1" extrusionOk="0">
                <a:moveTo>
                  <a:pt x="16987" y="223"/>
                </a:moveTo>
                <a:cubicBezTo>
                  <a:pt x="16423" y="-210"/>
                  <a:pt x="15658" y="26"/>
                  <a:pt x="15313" y="674"/>
                </a:cubicBezTo>
                <a:lnTo>
                  <a:pt x="12441" y="6047"/>
                </a:lnTo>
                <a:cubicBezTo>
                  <a:pt x="13682" y="6724"/>
                  <a:pt x="14535" y="8118"/>
                  <a:pt x="14535" y="9722"/>
                </a:cubicBezTo>
                <a:lnTo>
                  <a:pt x="20248" y="9722"/>
                </a:lnTo>
                <a:cubicBezTo>
                  <a:pt x="20950" y="9722"/>
                  <a:pt x="21525" y="9104"/>
                  <a:pt x="21442" y="8354"/>
                </a:cubicBezTo>
                <a:cubicBezTo>
                  <a:pt x="21081" y="5005"/>
                  <a:pt x="19403" y="2089"/>
                  <a:pt x="16987" y="223"/>
                </a:cubicBezTo>
                <a:close/>
                <a:moveTo>
                  <a:pt x="6137" y="669"/>
                </a:moveTo>
                <a:cubicBezTo>
                  <a:pt x="5792" y="22"/>
                  <a:pt x="5027" y="-214"/>
                  <a:pt x="4463" y="223"/>
                </a:cubicBezTo>
                <a:cubicBezTo>
                  <a:pt x="2047" y="2085"/>
                  <a:pt x="369" y="5001"/>
                  <a:pt x="8" y="8354"/>
                </a:cubicBezTo>
                <a:cubicBezTo>
                  <a:pt x="-75" y="9104"/>
                  <a:pt x="504" y="9722"/>
                  <a:pt x="1202" y="9722"/>
                </a:cubicBezTo>
                <a:lnTo>
                  <a:pt x="6915" y="9722"/>
                </a:lnTo>
                <a:cubicBezTo>
                  <a:pt x="6915" y="8114"/>
                  <a:pt x="7768" y="6724"/>
                  <a:pt x="9009" y="6047"/>
                </a:cubicBezTo>
                <a:lnTo>
                  <a:pt x="6137" y="669"/>
                </a:lnTo>
                <a:close/>
                <a:moveTo>
                  <a:pt x="5764" y="18543"/>
                </a:moveTo>
                <a:cubicBezTo>
                  <a:pt x="5419" y="19190"/>
                  <a:pt x="5614" y="20022"/>
                  <a:pt x="6240" y="20335"/>
                </a:cubicBezTo>
                <a:cubicBezTo>
                  <a:pt x="7605" y="21009"/>
                  <a:pt x="9124" y="21386"/>
                  <a:pt x="10723" y="21386"/>
                </a:cubicBezTo>
                <a:cubicBezTo>
                  <a:pt x="12322" y="21386"/>
                  <a:pt x="13841" y="21009"/>
                  <a:pt x="15206" y="20335"/>
                </a:cubicBezTo>
                <a:cubicBezTo>
                  <a:pt x="15832" y="20027"/>
                  <a:pt x="16027" y="19190"/>
                  <a:pt x="15682" y="18543"/>
                </a:cubicBezTo>
                <a:lnTo>
                  <a:pt x="12814" y="13165"/>
                </a:lnTo>
                <a:cubicBezTo>
                  <a:pt x="12215" y="13590"/>
                  <a:pt x="11497" y="13839"/>
                  <a:pt x="10727" y="13839"/>
                </a:cubicBezTo>
                <a:cubicBezTo>
                  <a:pt x="9957" y="13839"/>
                  <a:pt x="9239" y="13590"/>
                  <a:pt x="8640" y="13165"/>
                </a:cubicBezTo>
                <a:lnTo>
                  <a:pt x="5764" y="18543"/>
                </a:lnTo>
                <a:close/>
                <a:moveTo>
                  <a:pt x="10723" y="11780"/>
                </a:moveTo>
                <a:cubicBezTo>
                  <a:pt x="11403" y="11775"/>
                  <a:pt x="12029" y="11378"/>
                  <a:pt x="12365" y="10738"/>
                </a:cubicBezTo>
                <a:cubicBezTo>
                  <a:pt x="12701" y="10099"/>
                  <a:pt x="12696" y="9314"/>
                  <a:pt x="12351" y="8680"/>
                </a:cubicBezTo>
                <a:cubicBezTo>
                  <a:pt x="12007" y="8046"/>
                  <a:pt x="11376" y="7658"/>
                  <a:pt x="10695" y="7664"/>
                </a:cubicBezTo>
                <a:cubicBezTo>
                  <a:pt x="9644" y="7672"/>
                  <a:pt x="8797" y="8601"/>
                  <a:pt x="8805" y="9737"/>
                </a:cubicBezTo>
                <a:cubicBezTo>
                  <a:pt x="8813" y="10873"/>
                  <a:pt x="9672" y="11789"/>
                  <a:pt x="10723" y="11780"/>
                </a:cubicBezTo>
                <a:close/>
              </a:path>
            </a:pathLst>
          </a:custGeom>
          <a:solidFill>
            <a:srgbClr val="0071E3"/>
          </a:solidFill>
          <a:ln w="12700">
            <a:miter lim="400000"/>
          </a:ln>
        </p:spPr>
        <p:txBody>
          <a:bodyPr lIns="45718" tIns="45718" rIns="45718" bIns="45718"/>
          <a:lstStyle/>
          <a:p>
            <a:pPr>
              <a:defRPr>
                <a:latin typeface="+mn-lt"/>
                <a:ea typeface="+mn-ea"/>
                <a:cs typeface="+mn-cs"/>
                <a:sym typeface="Calibri"/>
              </a:defRPr>
            </a:pPr>
          </a:p>
        </p:txBody>
      </p:sp>
      <p:sp>
        <p:nvSpPr>
          <p:cNvPr id="33" name="Text 8"/>
          <p:cNvSpPr txBox="1"/>
          <p:nvPr/>
        </p:nvSpPr>
        <p:spPr>
          <a:xfrm>
            <a:off x="5951220" y="5478343"/>
            <a:ext cx="942977" cy="1778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lnSpc>
                <a:spcPct val="130000"/>
              </a:lnSpc>
              <a:defRPr sz="1200">
                <a:solidFill>
                  <a:srgbClr val="86868B"/>
                </a:solidFill>
                <a:latin typeface="MiSans"/>
                <a:ea typeface="MiSans"/>
                <a:cs typeface="MiSans"/>
                <a:sym typeface="MiSans"/>
              </a:defRPr>
            </a:lvl1pPr>
          </a:lstStyle>
          <a:p>
            <a:pPr/>
            <a:r>
              <a:t>Radioaktivlik</a:t>
            </a:r>
          </a:p>
        </p:txBody>
      </p:sp>
      <p:sp>
        <p:nvSpPr>
          <p:cNvPr id="34" name="Shape 9"/>
          <p:cNvSpPr/>
          <p:nvPr/>
        </p:nvSpPr>
        <p:spPr>
          <a:xfrm>
            <a:off x="7343692" y="5471993"/>
            <a:ext cx="178605" cy="189455"/>
          </a:xfrm>
          <a:custGeom>
            <a:avLst/>
            <a:gdLst/>
            <a:ahLst/>
            <a:cxnLst>
              <a:cxn ang="0">
                <a:pos x="wd2" y="hd2"/>
              </a:cxn>
              <a:cxn ang="5400000">
                <a:pos x="wd2" y="hd2"/>
              </a:cxn>
              <a:cxn ang="10800000">
                <a:pos x="wd2" y="hd2"/>
              </a:cxn>
              <a:cxn ang="16200000">
                <a:pos x="wd2" y="hd2"/>
              </a:cxn>
            </a:cxnLst>
            <a:rect l="0" t="0" r="r" b="b"/>
            <a:pathLst>
              <a:path w="21592" h="21516" fill="norm" stroke="1" extrusionOk="0">
                <a:moveTo>
                  <a:pt x="10792" y="0"/>
                </a:moveTo>
                <a:cubicBezTo>
                  <a:pt x="10998" y="0"/>
                  <a:pt x="11205" y="42"/>
                  <a:pt x="11394" y="123"/>
                </a:cubicBezTo>
                <a:lnTo>
                  <a:pt x="19869" y="3499"/>
                </a:lnTo>
                <a:cubicBezTo>
                  <a:pt x="20858" y="3892"/>
                  <a:pt x="21596" y="4809"/>
                  <a:pt x="21592" y="5916"/>
                </a:cubicBezTo>
                <a:cubicBezTo>
                  <a:pt x="21569" y="10107"/>
                  <a:pt x="19734" y="17776"/>
                  <a:pt x="11984" y="21262"/>
                </a:cubicBezTo>
                <a:cubicBezTo>
                  <a:pt x="11232" y="21600"/>
                  <a:pt x="10360" y="21600"/>
                  <a:pt x="9609" y="21262"/>
                </a:cubicBezTo>
                <a:cubicBezTo>
                  <a:pt x="1854" y="17776"/>
                  <a:pt x="23" y="10107"/>
                  <a:pt x="0" y="5916"/>
                </a:cubicBezTo>
                <a:cubicBezTo>
                  <a:pt x="-4" y="4809"/>
                  <a:pt x="734" y="3892"/>
                  <a:pt x="1723" y="3499"/>
                </a:cubicBezTo>
                <a:lnTo>
                  <a:pt x="10193" y="123"/>
                </a:lnTo>
                <a:cubicBezTo>
                  <a:pt x="10382" y="42"/>
                  <a:pt x="10585" y="0"/>
                  <a:pt x="10792" y="0"/>
                </a:cubicBezTo>
                <a:close/>
                <a:moveTo>
                  <a:pt x="10792" y="2823"/>
                </a:moveTo>
                <a:lnTo>
                  <a:pt x="10792" y="18799"/>
                </a:lnTo>
                <a:cubicBezTo>
                  <a:pt x="16999" y="15976"/>
                  <a:pt x="18668" y="9723"/>
                  <a:pt x="18708" y="5979"/>
                </a:cubicBezTo>
                <a:lnTo>
                  <a:pt x="10792" y="2827"/>
                </a:lnTo>
                <a:close/>
              </a:path>
            </a:pathLst>
          </a:custGeom>
          <a:solidFill>
            <a:srgbClr val="0071E3"/>
          </a:solidFill>
          <a:ln w="12700">
            <a:miter lim="400000"/>
          </a:ln>
        </p:spPr>
        <p:txBody>
          <a:bodyPr lIns="45718" tIns="45718" rIns="45718" bIns="45718"/>
          <a:lstStyle/>
          <a:p>
            <a:pPr>
              <a:defRPr>
                <a:latin typeface="+mn-lt"/>
                <a:ea typeface="+mn-ea"/>
                <a:cs typeface="+mn-cs"/>
                <a:sym typeface="Calibri"/>
              </a:defRPr>
            </a:pPr>
          </a:p>
        </p:txBody>
      </p:sp>
      <p:sp>
        <p:nvSpPr>
          <p:cNvPr id="35" name="Text 10"/>
          <p:cNvSpPr txBox="1"/>
          <p:nvPr/>
        </p:nvSpPr>
        <p:spPr>
          <a:xfrm>
            <a:off x="7628214" y="5478343"/>
            <a:ext cx="714378" cy="1778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lnSpc>
                <a:spcPct val="130000"/>
              </a:lnSpc>
              <a:defRPr sz="1200">
                <a:solidFill>
                  <a:srgbClr val="86868B"/>
                </a:solidFill>
                <a:latin typeface="MiSans"/>
                <a:ea typeface="MiSans"/>
                <a:cs typeface="MiSans"/>
                <a:sym typeface="MiSans"/>
              </a:defRPr>
            </a:lvl1pPr>
          </a:lstStyle>
          <a:p>
            <a:pPr/>
            <a:r>
              <a:t>Xavfsizlik</a:t>
            </a:r>
          </a:p>
        </p:txBody>
      </p:sp>
      <p:sp>
        <p:nvSpPr>
          <p:cNvPr id="36" name="Qabul qiluvchi : Xoshimjonov Xurshidbek…"/>
          <p:cNvSpPr txBox="1"/>
          <p:nvPr/>
        </p:nvSpPr>
        <p:spPr>
          <a:xfrm>
            <a:off x="7350901" y="5814683"/>
            <a:ext cx="4246509" cy="9296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p>
            <a:pPr/>
            <a:r>
              <a:t>Qabul qiluvchi : Xoshimjonov Xurshidbek</a:t>
            </a:r>
          </a:p>
          <a:p>
            <a:pPr/>
            <a:r>
              <a:t>Tuzuvchilar : Rustamov Xurshid</a:t>
            </a:r>
          </a:p>
          <a:p>
            <a:pPr/>
            <a:r>
              <a:t>                     Eshmuminov Azizbek</a:t>
            </a:r>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AFAFA"/>
        </a:solidFill>
      </p:bgPr>
    </p:bg>
    <p:spTree>
      <p:nvGrpSpPr>
        <p:cNvPr id="1" name=""/>
        <p:cNvGrpSpPr/>
        <p:nvPr/>
      </p:nvGrpSpPr>
      <p:grpSpPr>
        <a:xfrm>
          <a:off x="0" y="0"/>
          <a:ext cx="0" cy="0"/>
          <a:chOff x="0" y="0"/>
          <a:chExt cx="0" cy="0"/>
        </a:xfrm>
      </p:grpSpPr>
      <p:sp>
        <p:nvSpPr>
          <p:cNvPr id="422" name="Shape 0"/>
          <p:cNvSpPr/>
          <p:nvPr/>
        </p:nvSpPr>
        <p:spPr>
          <a:xfrm>
            <a:off x="5505330" y="27621"/>
            <a:ext cx="1181102" cy="41910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3832" y="0"/>
                </a:moveTo>
                <a:lnTo>
                  <a:pt x="17768" y="0"/>
                </a:lnTo>
                <a:cubicBezTo>
                  <a:pt x="19883" y="0"/>
                  <a:pt x="21600" y="4839"/>
                  <a:pt x="21600" y="10800"/>
                </a:cubicBezTo>
                <a:cubicBezTo>
                  <a:pt x="21600" y="16761"/>
                  <a:pt x="19883" y="21600"/>
                  <a:pt x="17768" y="21600"/>
                </a:cubicBezTo>
                <a:lnTo>
                  <a:pt x="3832" y="21600"/>
                </a:lnTo>
                <a:cubicBezTo>
                  <a:pt x="1717" y="21600"/>
                  <a:pt x="0" y="16761"/>
                  <a:pt x="0" y="10800"/>
                </a:cubicBezTo>
                <a:cubicBezTo>
                  <a:pt x="0" y="4839"/>
                  <a:pt x="1717" y="0"/>
                  <a:pt x="3832" y="0"/>
                </a:cubicBezTo>
                <a:close/>
              </a:path>
            </a:pathLst>
          </a:custGeom>
          <a:solidFill>
            <a:srgbClr val="0071E3">
              <a:alpha val="10196"/>
            </a:srgbClr>
          </a:solidFill>
          <a:ln w="12700">
            <a:miter lim="400000"/>
          </a:ln>
        </p:spPr>
        <p:txBody>
          <a:bodyPr lIns="45718" tIns="45718" rIns="45718" bIns="45718"/>
          <a:lstStyle/>
          <a:p>
            <a:pPr>
              <a:defRPr>
                <a:latin typeface="+mn-lt"/>
                <a:ea typeface="+mn-ea"/>
                <a:cs typeface="+mn-cs"/>
                <a:sym typeface="Calibri"/>
              </a:defRPr>
            </a:pPr>
          </a:p>
        </p:txBody>
      </p:sp>
      <p:sp>
        <p:nvSpPr>
          <p:cNvPr id="423" name="Text 1"/>
          <p:cNvSpPr txBox="1"/>
          <p:nvPr/>
        </p:nvSpPr>
        <p:spPr>
          <a:xfrm>
            <a:off x="5691068" y="135575"/>
            <a:ext cx="809865" cy="2032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lnSpc>
                <a:spcPct val="130000"/>
              </a:lnSpc>
              <a:defRPr b="1" spc="68" sz="1300">
                <a:solidFill>
                  <a:srgbClr val="0071E3"/>
                </a:solidFill>
                <a:latin typeface="MiSans"/>
                <a:ea typeface="MiSans"/>
                <a:cs typeface="MiSans"/>
                <a:sym typeface="MiSans"/>
              </a:defRPr>
            </a:lvl1pPr>
          </a:lstStyle>
          <a:p>
            <a:pPr/>
            <a:r>
              <a:t>XULOSA</a:t>
            </a:r>
          </a:p>
        </p:txBody>
      </p:sp>
      <p:sp>
        <p:nvSpPr>
          <p:cNvPr id="424" name="Text 2"/>
          <p:cNvSpPr txBox="1"/>
          <p:nvPr/>
        </p:nvSpPr>
        <p:spPr>
          <a:xfrm>
            <a:off x="1714500" y="630871"/>
            <a:ext cx="8763000" cy="5461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lnSpc>
                <a:spcPct val="80000"/>
              </a:lnSpc>
              <a:defRPr b="1" sz="3600">
                <a:solidFill>
                  <a:srgbClr val="1D1D1D"/>
                </a:solidFill>
                <a:latin typeface="MiSans"/>
                <a:ea typeface="MiSans"/>
                <a:cs typeface="MiSans"/>
                <a:sym typeface="MiSans"/>
              </a:defRPr>
            </a:lvl1pPr>
          </a:lstStyle>
          <a:p>
            <a:pPr/>
            <a:r>
              <a:t>Asosiy Xulosalar</a:t>
            </a:r>
          </a:p>
        </p:txBody>
      </p:sp>
      <p:sp>
        <p:nvSpPr>
          <p:cNvPr id="425" name="Shape 3"/>
          <p:cNvSpPr/>
          <p:nvPr/>
        </p:nvSpPr>
        <p:spPr>
          <a:xfrm>
            <a:off x="5638800" y="1361120"/>
            <a:ext cx="914400" cy="38102"/>
          </a:xfrm>
          <a:prstGeom prst="rect">
            <a:avLst/>
          </a:prstGeom>
          <a:solidFill>
            <a:srgbClr val="0071E3"/>
          </a:solidFill>
          <a:ln w="12700">
            <a:miter lim="400000"/>
          </a:ln>
        </p:spPr>
        <p:txBody>
          <a:bodyPr lIns="45718" tIns="45718" rIns="45718" bIns="45718"/>
          <a:lstStyle/>
          <a:p>
            <a:pPr>
              <a:defRPr>
                <a:latin typeface="+mn-lt"/>
                <a:ea typeface="+mn-ea"/>
                <a:cs typeface="+mn-cs"/>
                <a:sym typeface="Calibri"/>
              </a:defRPr>
            </a:pPr>
          </a:p>
        </p:txBody>
      </p:sp>
      <p:sp>
        <p:nvSpPr>
          <p:cNvPr id="426" name="Shape 4"/>
          <p:cNvSpPr/>
          <p:nvPr/>
        </p:nvSpPr>
        <p:spPr>
          <a:xfrm>
            <a:off x="1832609" y="1707831"/>
            <a:ext cx="4160523" cy="155067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593" y="0"/>
                </a:moveTo>
                <a:lnTo>
                  <a:pt x="21007" y="0"/>
                </a:lnTo>
                <a:cubicBezTo>
                  <a:pt x="21334" y="0"/>
                  <a:pt x="21600" y="713"/>
                  <a:pt x="21600" y="1592"/>
                </a:cubicBezTo>
                <a:lnTo>
                  <a:pt x="21600" y="20008"/>
                </a:lnTo>
                <a:cubicBezTo>
                  <a:pt x="21600" y="20887"/>
                  <a:pt x="21334" y="21600"/>
                  <a:pt x="21007" y="21600"/>
                </a:cubicBezTo>
                <a:lnTo>
                  <a:pt x="593" y="21600"/>
                </a:lnTo>
                <a:cubicBezTo>
                  <a:pt x="266" y="21600"/>
                  <a:pt x="0" y="20887"/>
                  <a:pt x="0" y="20008"/>
                </a:cubicBezTo>
                <a:lnTo>
                  <a:pt x="0" y="1592"/>
                </a:lnTo>
                <a:cubicBezTo>
                  <a:pt x="0" y="713"/>
                  <a:pt x="266" y="0"/>
                  <a:pt x="593" y="0"/>
                </a:cubicBezTo>
                <a:close/>
              </a:path>
            </a:pathLst>
          </a:custGeom>
          <a:solidFill>
            <a:srgbClr val="FFFFFF"/>
          </a:solidFill>
          <a:ln w="10160">
            <a:solidFill>
              <a:srgbClr val="E5E5E5"/>
            </a:solidFill>
          </a:ln>
        </p:spPr>
        <p:txBody>
          <a:bodyPr lIns="45718" tIns="45718" rIns="45718" bIns="45718"/>
          <a:lstStyle/>
          <a:p>
            <a:pPr>
              <a:defRPr>
                <a:latin typeface="+mn-lt"/>
                <a:ea typeface="+mn-ea"/>
                <a:cs typeface="+mn-cs"/>
                <a:sym typeface="Calibri"/>
              </a:defRPr>
            </a:pPr>
          </a:p>
        </p:txBody>
      </p:sp>
      <p:sp>
        <p:nvSpPr>
          <p:cNvPr id="427" name="Shape 5"/>
          <p:cNvSpPr/>
          <p:nvPr/>
        </p:nvSpPr>
        <p:spPr>
          <a:xfrm>
            <a:off x="2065020" y="1940243"/>
            <a:ext cx="457203" cy="457202"/>
          </a:xfrm>
          <a:prstGeom prst="ellipse">
            <a:avLst/>
          </a:prstGeom>
          <a:solidFill>
            <a:srgbClr val="0071E3">
              <a:alpha val="10196"/>
            </a:srgbClr>
          </a:solidFill>
          <a:ln w="12700">
            <a:miter lim="400000"/>
          </a:ln>
        </p:spPr>
        <p:txBody>
          <a:bodyPr lIns="45718" tIns="45718" rIns="45718" bIns="45718"/>
          <a:lstStyle/>
          <a:p>
            <a:pPr>
              <a:defRPr>
                <a:latin typeface="+mn-lt"/>
                <a:ea typeface="+mn-ea"/>
                <a:cs typeface="+mn-cs"/>
                <a:sym typeface="Calibri"/>
              </a:defRPr>
            </a:pPr>
          </a:p>
        </p:txBody>
      </p:sp>
      <p:sp>
        <p:nvSpPr>
          <p:cNvPr id="428" name="Shape 6"/>
          <p:cNvSpPr/>
          <p:nvPr/>
        </p:nvSpPr>
        <p:spPr>
          <a:xfrm>
            <a:off x="2198927" y="2073593"/>
            <a:ext cx="189684" cy="19050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4846" y="11813"/>
                </a:moveTo>
                <a:lnTo>
                  <a:pt x="6758" y="11813"/>
                </a:lnTo>
                <a:cubicBezTo>
                  <a:pt x="6881" y="14534"/>
                  <a:pt x="7487" y="17040"/>
                  <a:pt x="8347" y="18875"/>
                </a:cubicBezTo>
                <a:cubicBezTo>
                  <a:pt x="8830" y="19908"/>
                  <a:pt x="9351" y="20638"/>
                  <a:pt x="9834" y="21085"/>
                </a:cubicBezTo>
                <a:cubicBezTo>
                  <a:pt x="10309" y="21528"/>
                  <a:pt x="10635" y="21600"/>
                  <a:pt x="10804" y="21600"/>
                </a:cubicBezTo>
                <a:cubicBezTo>
                  <a:pt x="10974" y="21600"/>
                  <a:pt x="11300" y="21528"/>
                  <a:pt x="11774" y="21085"/>
                </a:cubicBezTo>
                <a:cubicBezTo>
                  <a:pt x="12257" y="20638"/>
                  <a:pt x="12779" y="19904"/>
                  <a:pt x="13262" y="18875"/>
                </a:cubicBezTo>
                <a:cubicBezTo>
                  <a:pt x="14122" y="17040"/>
                  <a:pt x="14728" y="14534"/>
                  <a:pt x="14851" y="11813"/>
                </a:cubicBezTo>
                <a:close/>
                <a:moveTo>
                  <a:pt x="6754" y="9787"/>
                </a:moveTo>
                <a:lnTo>
                  <a:pt x="14842" y="9787"/>
                </a:lnTo>
                <a:cubicBezTo>
                  <a:pt x="14723" y="7066"/>
                  <a:pt x="14118" y="4560"/>
                  <a:pt x="13257" y="2725"/>
                </a:cubicBezTo>
                <a:cubicBezTo>
                  <a:pt x="12774" y="1696"/>
                  <a:pt x="12253" y="962"/>
                  <a:pt x="11770" y="515"/>
                </a:cubicBezTo>
                <a:cubicBezTo>
                  <a:pt x="11296" y="72"/>
                  <a:pt x="10969" y="0"/>
                  <a:pt x="10800" y="0"/>
                </a:cubicBezTo>
                <a:cubicBezTo>
                  <a:pt x="10631" y="0"/>
                  <a:pt x="10304" y="72"/>
                  <a:pt x="9830" y="515"/>
                </a:cubicBezTo>
                <a:cubicBezTo>
                  <a:pt x="9347" y="962"/>
                  <a:pt x="8826" y="1696"/>
                  <a:pt x="8343" y="2725"/>
                </a:cubicBezTo>
                <a:cubicBezTo>
                  <a:pt x="7482" y="4560"/>
                  <a:pt x="6877" y="7066"/>
                  <a:pt x="6754" y="9787"/>
                </a:cubicBezTo>
                <a:close/>
                <a:moveTo>
                  <a:pt x="4720" y="9787"/>
                </a:moveTo>
                <a:cubicBezTo>
                  <a:pt x="4868" y="6176"/>
                  <a:pt x="5805" y="2822"/>
                  <a:pt x="7173" y="620"/>
                </a:cubicBezTo>
                <a:cubicBezTo>
                  <a:pt x="3271" y="1995"/>
                  <a:pt x="398" y="5535"/>
                  <a:pt x="0" y="9787"/>
                </a:cubicBezTo>
                <a:lnTo>
                  <a:pt x="4720" y="9787"/>
                </a:lnTo>
                <a:close/>
                <a:moveTo>
                  <a:pt x="0" y="11813"/>
                </a:moveTo>
                <a:cubicBezTo>
                  <a:pt x="398" y="16065"/>
                  <a:pt x="3271" y="19605"/>
                  <a:pt x="7173" y="20980"/>
                </a:cubicBezTo>
                <a:cubicBezTo>
                  <a:pt x="5805" y="18778"/>
                  <a:pt x="4868" y="15424"/>
                  <a:pt x="4720" y="11813"/>
                </a:cubicBezTo>
                <a:lnTo>
                  <a:pt x="0" y="11813"/>
                </a:lnTo>
                <a:close/>
                <a:moveTo>
                  <a:pt x="16880" y="11813"/>
                </a:moveTo>
                <a:cubicBezTo>
                  <a:pt x="16732" y="15424"/>
                  <a:pt x="15795" y="18778"/>
                  <a:pt x="14427" y="20980"/>
                </a:cubicBezTo>
                <a:cubicBezTo>
                  <a:pt x="18329" y="19600"/>
                  <a:pt x="21202" y="16065"/>
                  <a:pt x="21600" y="11813"/>
                </a:cubicBezTo>
                <a:lnTo>
                  <a:pt x="16880" y="11813"/>
                </a:lnTo>
                <a:close/>
                <a:moveTo>
                  <a:pt x="21600" y="9787"/>
                </a:moveTo>
                <a:cubicBezTo>
                  <a:pt x="21202" y="5535"/>
                  <a:pt x="18329" y="1995"/>
                  <a:pt x="14427" y="620"/>
                </a:cubicBezTo>
                <a:cubicBezTo>
                  <a:pt x="15795" y="2822"/>
                  <a:pt x="16732" y="6176"/>
                  <a:pt x="16880" y="9787"/>
                </a:cubicBezTo>
                <a:lnTo>
                  <a:pt x="21600" y="9787"/>
                </a:lnTo>
                <a:close/>
              </a:path>
            </a:pathLst>
          </a:custGeom>
          <a:solidFill>
            <a:srgbClr val="0071E3"/>
          </a:solidFill>
          <a:ln w="12700">
            <a:miter lim="400000"/>
          </a:ln>
        </p:spPr>
        <p:txBody>
          <a:bodyPr lIns="45718" tIns="45718" rIns="45718" bIns="45718"/>
          <a:lstStyle/>
          <a:p>
            <a:pPr>
              <a:defRPr>
                <a:latin typeface="+mn-lt"/>
                <a:ea typeface="+mn-ea"/>
                <a:cs typeface="+mn-cs"/>
                <a:sym typeface="Calibri"/>
              </a:defRPr>
            </a:pPr>
          </a:p>
        </p:txBody>
      </p:sp>
      <p:sp>
        <p:nvSpPr>
          <p:cNvPr id="429" name="Text 7"/>
          <p:cNvSpPr txBox="1"/>
          <p:nvPr/>
        </p:nvSpPr>
        <p:spPr>
          <a:xfrm>
            <a:off x="2674620" y="1971993"/>
            <a:ext cx="3171827" cy="2032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nSpc>
                <a:spcPct val="130000"/>
              </a:lnSpc>
              <a:defRPr b="1" sz="1300">
                <a:solidFill>
                  <a:srgbClr val="1D1D1D"/>
                </a:solidFill>
                <a:latin typeface="MiSans"/>
                <a:ea typeface="MiSans"/>
                <a:cs typeface="MiSans"/>
                <a:sym typeface="MiSans"/>
              </a:defRPr>
            </a:lvl1pPr>
          </a:lstStyle>
          <a:p>
            <a:pPr/>
            <a:r>
              <a:t>Tabiiy va Sun'iy Manbalar</a:t>
            </a:r>
          </a:p>
        </p:txBody>
      </p:sp>
      <p:sp>
        <p:nvSpPr>
          <p:cNvPr id="430" name="Text 8"/>
          <p:cNvSpPr txBox="1"/>
          <p:nvPr/>
        </p:nvSpPr>
        <p:spPr>
          <a:xfrm>
            <a:off x="2674620" y="2316797"/>
            <a:ext cx="3162302" cy="67564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nSpc>
                <a:spcPct val="140000"/>
              </a:lnSpc>
              <a:defRPr sz="1200">
                <a:solidFill>
                  <a:srgbClr val="86868B"/>
                </a:solidFill>
                <a:latin typeface="MiSans"/>
                <a:ea typeface="MiSans"/>
                <a:cs typeface="MiSans"/>
                <a:sym typeface="MiSans"/>
              </a:defRPr>
            </a:lvl1pPr>
          </a:lstStyle>
          <a:p>
            <a:pPr/>
            <a:r>
              <a:t>Ionlanuvchi nurlanish tabiiy (kosmik, yer yuzidagi) va sun'iy (tibbiy, sanoat) manbalardan keladi.</a:t>
            </a:r>
          </a:p>
        </p:txBody>
      </p:sp>
      <p:sp>
        <p:nvSpPr>
          <p:cNvPr id="431" name="Shape 9"/>
          <p:cNvSpPr/>
          <p:nvPr/>
        </p:nvSpPr>
        <p:spPr>
          <a:xfrm>
            <a:off x="6195058" y="1707831"/>
            <a:ext cx="4160522" cy="155067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593" y="0"/>
                </a:moveTo>
                <a:lnTo>
                  <a:pt x="21007" y="0"/>
                </a:lnTo>
                <a:cubicBezTo>
                  <a:pt x="21334" y="0"/>
                  <a:pt x="21600" y="713"/>
                  <a:pt x="21600" y="1592"/>
                </a:cubicBezTo>
                <a:lnTo>
                  <a:pt x="21600" y="20008"/>
                </a:lnTo>
                <a:cubicBezTo>
                  <a:pt x="21600" y="20887"/>
                  <a:pt x="21334" y="21600"/>
                  <a:pt x="21007" y="21600"/>
                </a:cubicBezTo>
                <a:lnTo>
                  <a:pt x="593" y="21600"/>
                </a:lnTo>
                <a:cubicBezTo>
                  <a:pt x="266" y="21600"/>
                  <a:pt x="0" y="20887"/>
                  <a:pt x="0" y="20008"/>
                </a:cubicBezTo>
                <a:lnTo>
                  <a:pt x="0" y="1592"/>
                </a:lnTo>
                <a:cubicBezTo>
                  <a:pt x="0" y="713"/>
                  <a:pt x="266" y="0"/>
                  <a:pt x="593" y="0"/>
                </a:cubicBezTo>
                <a:close/>
              </a:path>
            </a:pathLst>
          </a:custGeom>
          <a:solidFill>
            <a:srgbClr val="FFFFFF"/>
          </a:solidFill>
          <a:ln w="10160">
            <a:solidFill>
              <a:srgbClr val="E5E5E5"/>
            </a:solidFill>
          </a:ln>
        </p:spPr>
        <p:txBody>
          <a:bodyPr lIns="45718" tIns="45718" rIns="45718" bIns="45718"/>
          <a:lstStyle/>
          <a:p>
            <a:pPr>
              <a:defRPr>
                <a:latin typeface="+mn-lt"/>
                <a:ea typeface="+mn-ea"/>
                <a:cs typeface="+mn-cs"/>
                <a:sym typeface="Calibri"/>
              </a:defRPr>
            </a:pPr>
          </a:p>
        </p:txBody>
      </p:sp>
      <p:sp>
        <p:nvSpPr>
          <p:cNvPr id="432" name="Shape 10"/>
          <p:cNvSpPr/>
          <p:nvPr/>
        </p:nvSpPr>
        <p:spPr>
          <a:xfrm>
            <a:off x="6427470" y="1940243"/>
            <a:ext cx="457203" cy="457202"/>
          </a:xfrm>
          <a:prstGeom prst="ellipse">
            <a:avLst/>
          </a:prstGeom>
          <a:solidFill>
            <a:srgbClr val="0071E3">
              <a:alpha val="10196"/>
            </a:srgbClr>
          </a:solidFill>
          <a:ln w="12700">
            <a:miter lim="400000"/>
          </a:ln>
        </p:spPr>
        <p:txBody>
          <a:bodyPr lIns="45718" tIns="45718" rIns="45718" bIns="45718"/>
          <a:lstStyle/>
          <a:p>
            <a:pPr>
              <a:defRPr>
                <a:latin typeface="+mn-lt"/>
                <a:ea typeface="+mn-ea"/>
                <a:cs typeface="+mn-cs"/>
                <a:sym typeface="Calibri"/>
              </a:defRPr>
            </a:pPr>
          </a:p>
        </p:txBody>
      </p:sp>
      <p:sp>
        <p:nvSpPr>
          <p:cNvPr id="433" name="Shape 11"/>
          <p:cNvSpPr/>
          <p:nvPr/>
        </p:nvSpPr>
        <p:spPr>
          <a:xfrm>
            <a:off x="6572716" y="2073593"/>
            <a:ext cx="166709" cy="190502"/>
          </a:xfrm>
          <a:custGeom>
            <a:avLst/>
            <a:gdLst/>
            <a:ahLst/>
            <a:cxnLst>
              <a:cxn ang="0">
                <a:pos x="wd2" y="hd2"/>
              </a:cxn>
              <a:cxn ang="5400000">
                <a:pos x="wd2" y="hd2"/>
              </a:cxn>
              <a:cxn ang="10800000">
                <a:pos x="wd2" y="hd2"/>
              </a:cxn>
              <a:cxn ang="16200000">
                <a:pos x="wd2" y="hd2"/>
              </a:cxn>
            </a:cxnLst>
            <a:rect l="0" t="0" r="r" b="b"/>
            <a:pathLst>
              <a:path w="20652" h="21600" fill="norm" stroke="1" extrusionOk="0">
                <a:moveTo>
                  <a:pt x="10326" y="16824"/>
                </a:moveTo>
                <a:cubicBezTo>
                  <a:pt x="9782" y="17040"/>
                  <a:pt x="9247" y="17234"/>
                  <a:pt x="8717" y="17394"/>
                </a:cubicBezTo>
                <a:cubicBezTo>
                  <a:pt x="9487" y="18820"/>
                  <a:pt x="10146" y="18900"/>
                  <a:pt x="10326" y="18900"/>
                </a:cubicBezTo>
                <a:cubicBezTo>
                  <a:pt x="10506" y="18900"/>
                  <a:pt x="11160" y="18820"/>
                  <a:pt x="11935" y="17394"/>
                </a:cubicBezTo>
                <a:cubicBezTo>
                  <a:pt x="11409" y="17229"/>
                  <a:pt x="10870" y="17040"/>
                  <a:pt x="10326" y="16824"/>
                </a:cubicBezTo>
                <a:close/>
                <a:moveTo>
                  <a:pt x="19084" y="10800"/>
                </a:moveTo>
                <a:cubicBezTo>
                  <a:pt x="20605" y="12707"/>
                  <a:pt x="21126" y="14635"/>
                  <a:pt x="20172" y="16200"/>
                </a:cubicBezTo>
                <a:cubicBezTo>
                  <a:pt x="19241" y="17731"/>
                  <a:pt x="17291" y="18280"/>
                  <a:pt x="14862" y="18022"/>
                </a:cubicBezTo>
                <a:cubicBezTo>
                  <a:pt x="13848" y="20220"/>
                  <a:pt x="12294" y="21600"/>
                  <a:pt x="10326" y="21600"/>
                </a:cubicBezTo>
                <a:cubicBezTo>
                  <a:pt x="8358" y="21600"/>
                  <a:pt x="6804" y="20220"/>
                  <a:pt x="5790" y="18022"/>
                </a:cubicBezTo>
                <a:cubicBezTo>
                  <a:pt x="3361" y="18280"/>
                  <a:pt x="1411" y="17731"/>
                  <a:pt x="480" y="16200"/>
                </a:cubicBezTo>
                <a:cubicBezTo>
                  <a:pt x="-474" y="14635"/>
                  <a:pt x="47" y="12707"/>
                  <a:pt x="1568" y="10800"/>
                </a:cubicBezTo>
                <a:cubicBezTo>
                  <a:pt x="47" y="8893"/>
                  <a:pt x="-474" y="6965"/>
                  <a:pt x="480" y="5400"/>
                </a:cubicBezTo>
                <a:cubicBezTo>
                  <a:pt x="1411" y="3869"/>
                  <a:pt x="3361" y="3320"/>
                  <a:pt x="5790" y="3578"/>
                </a:cubicBezTo>
                <a:cubicBezTo>
                  <a:pt x="6804" y="1380"/>
                  <a:pt x="8353" y="0"/>
                  <a:pt x="10326" y="0"/>
                </a:cubicBezTo>
                <a:cubicBezTo>
                  <a:pt x="12299" y="0"/>
                  <a:pt x="13848" y="1380"/>
                  <a:pt x="14862" y="3578"/>
                </a:cubicBezTo>
                <a:cubicBezTo>
                  <a:pt x="17291" y="3320"/>
                  <a:pt x="19241" y="3864"/>
                  <a:pt x="20172" y="5400"/>
                </a:cubicBezTo>
                <a:cubicBezTo>
                  <a:pt x="21126" y="6965"/>
                  <a:pt x="20605" y="8893"/>
                  <a:pt x="19084" y="10800"/>
                </a:cubicBezTo>
                <a:close/>
                <a:moveTo>
                  <a:pt x="16051" y="13643"/>
                </a:moveTo>
                <a:cubicBezTo>
                  <a:pt x="15973" y="14243"/>
                  <a:pt x="15871" y="14825"/>
                  <a:pt x="15742" y="15382"/>
                </a:cubicBezTo>
                <a:cubicBezTo>
                  <a:pt x="17208" y="15441"/>
                  <a:pt x="17521" y="15015"/>
                  <a:pt x="17595" y="14888"/>
                </a:cubicBezTo>
                <a:cubicBezTo>
                  <a:pt x="17701" y="14711"/>
                  <a:pt x="17918" y="14133"/>
                  <a:pt x="17047" y="12859"/>
                </a:cubicBezTo>
                <a:cubicBezTo>
                  <a:pt x="16733" y="13125"/>
                  <a:pt x="16401" y="13386"/>
                  <a:pt x="16051" y="13643"/>
                </a:cubicBezTo>
                <a:close/>
                <a:moveTo>
                  <a:pt x="15742" y="6223"/>
                </a:moveTo>
                <a:cubicBezTo>
                  <a:pt x="15871" y="6775"/>
                  <a:pt x="15973" y="7357"/>
                  <a:pt x="16051" y="7961"/>
                </a:cubicBezTo>
                <a:cubicBezTo>
                  <a:pt x="16401" y="8218"/>
                  <a:pt x="16733" y="8480"/>
                  <a:pt x="17047" y="8745"/>
                </a:cubicBezTo>
                <a:cubicBezTo>
                  <a:pt x="17918" y="7471"/>
                  <a:pt x="17701" y="6889"/>
                  <a:pt x="17595" y="6716"/>
                </a:cubicBezTo>
                <a:cubicBezTo>
                  <a:pt x="17521" y="6594"/>
                  <a:pt x="17208" y="6168"/>
                  <a:pt x="15742" y="6223"/>
                </a:cubicBezTo>
                <a:close/>
                <a:moveTo>
                  <a:pt x="11935" y="4206"/>
                </a:moveTo>
                <a:cubicBezTo>
                  <a:pt x="11160" y="2780"/>
                  <a:pt x="10506" y="2700"/>
                  <a:pt x="10326" y="2700"/>
                </a:cubicBezTo>
                <a:cubicBezTo>
                  <a:pt x="10146" y="2700"/>
                  <a:pt x="9492" y="2780"/>
                  <a:pt x="8717" y="4206"/>
                </a:cubicBezTo>
                <a:cubicBezTo>
                  <a:pt x="9243" y="4371"/>
                  <a:pt x="9782" y="4560"/>
                  <a:pt x="10326" y="4776"/>
                </a:cubicBezTo>
                <a:cubicBezTo>
                  <a:pt x="10870" y="4560"/>
                  <a:pt x="11405" y="4366"/>
                  <a:pt x="11935" y="4206"/>
                </a:cubicBezTo>
                <a:close/>
                <a:moveTo>
                  <a:pt x="4606" y="7957"/>
                </a:moveTo>
                <a:cubicBezTo>
                  <a:pt x="4684" y="7353"/>
                  <a:pt x="4785" y="6775"/>
                  <a:pt x="4914" y="6218"/>
                </a:cubicBezTo>
                <a:cubicBezTo>
                  <a:pt x="3449" y="6159"/>
                  <a:pt x="3135" y="6585"/>
                  <a:pt x="3061" y="6712"/>
                </a:cubicBezTo>
                <a:cubicBezTo>
                  <a:pt x="2955" y="6889"/>
                  <a:pt x="2739" y="7467"/>
                  <a:pt x="3610" y="8741"/>
                </a:cubicBezTo>
                <a:cubicBezTo>
                  <a:pt x="3923" y="8475"/>
                  <a:pt x="4255" y="8214"/>
                  <a:pt x="4606" y="7957"/>
                </a:cubicBezTo>
                <a:close/>
                <a:moveTo>
                  <a:pt x="3605" y="12859"/>
                </a:moveTo>
                <a:cubicBezTo>
                  <a:pt x="2734" y="14133"/>
                  <a:pt x="2951" y="14715"/>
                  <a:pt x="3057" y="14888"/>
                </a:cubicBezTo>
                <a:cubicBezTo>
                  <a:pt x="3131" y="15010"/>
                  <a:pt x="3444" y="15436"/>
                  <a:pt x="4910" y="15382"/>
                </a:cubicBezTo>
                <a:cubicBezTo>
                  <a:pt x="4781" y="14829"/>
                  <a:pt x="4679" y="14247"/>
                  <a:pt x="4601" y="13643"/>
                </a:cubicBezTo>
                <a:cubicBezTo>
                  <a:pt x="4251" y="13386"/>
                  <a:pt x="3919" y="13125"/>
                  <a:pt x="3605" y="12859"/>
                </a:cubicBezTo>
                <a:close/>
                <a:moveTo>
                  <a:pt x="14014" y="10800"/>
                </a:moveTo>
                <a:cubicBezTo>
                  <a:pt x="14014" y="8937"/>
                  <a:pt x="12361" y="7425"/>
                  <a:pt x="10326" y="7425"/>
                </a:cubicBezTo>
                <a:cubicBezTo>
                  <a:pt x="8291" y="7425"/>
                  <a:pt x="6638" y="8937"/>
                  <a:pt x="6638" y="10800"/>
                </a:cubicBezTo>
                <a:cubicBezTo>
                  <a:pt x="6638" y="12663"/>
                  <a:pt x="8291" y="14175"/>
                  <a:pt x="10326" y="14175"/>
                </a:cubicBezTo>
                <a:cubicBezTo>
                  <a:pt x="12361" y="14175"/>
                  <a:pt x="14014" y="12663"/>
                  <a:pt x="14014" y="10800"/>
                </a:cubicBezTo>
                <a:close/>
                <a:moveTo>
                  <a:pt x="10326" y="9450"/>
                </a:moveTo>
                <a:cubicBezTo>
                  <a:pt x="11140" y="9450"/>
                  <a:pt x="11801" y="10055"/>
                  <a:pt x="11801" y="10800"/>
                </a:cubicBezTo>
                <a:cubicBezTo>
                  <a:pt x="11801" y="11545"/>
                  <a:pt x="11140" y="12150"/>
                  <a:pt x="10326" y="12150"/>
                </a:cubicBezTo>
                <a:cubicBezTo>
                  <a:pt x="9512" y="12150"/>
                  <a:pt x="8851" y="11545"/>
                  <a:pt x="8851" y="10800"/>
                </a:cubicBezTo>
                <a:cubicBezTo>
                  <a:pt x="8851" y="10055"/>
                  <a:pt x="9512" y="9450"/>
                  <a:pt x="10326" y="9450"/>
                </a:cubicBezTo>
                <a:close/>
              </a:path>
            </a:pathLst>
          </a:custGeom>
          <a:solidFill>
            <a:srgbClr val="0071E3"/>
          </a:solidFill>
          <a:ln w="12700">
            <a:miter lim="400000"/>
          </a:ln>
        </p:spPr>
        <p:txBody>
          <a:bodyPr lIns="45718" tIns="45718" rIns="45718" bIns="45718"/>
          <a:lstStyle/>
          <a:p>
            <a:pPr>
              <a:defRPr>
                <a:latin typeface="+mn-lt"/>
                <a:ea typeface="+mn-ea"/>
                <a:cs typeface="+mn-cs"/>
                <a:sym typeface="Calibri"/>
              </a:defRPr>
            </a:pPr>
          </a:p>
        </p:txBody>
      </p:sp>
      <p:sp>
        <p:nvSpPr>
          <p:cNvPr id="434" name="Text 12"/>
          <p:cNvSpPr txBox="1"/>
          <p:nvPr/>
        </p:nvSpPr>
        <p:spPr>
          <a:xfrm>
            <a:off x="7037068" y="1971993"/>
            <a:ext cx="3171827" cy="2032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nSpc>
                <a:spcPct val="130000"/>
              </a:lnSpc>
              <a:defRPr b="1" sz="1300">
                <a:solidFill>
                  <a:srgbClr val="1D1D1D"/>
                </a:solidFill>
                <a:latin typeface="MiSans"/>
                <a:ea typeface="MiSans"/>
                <a:cs typeface="MiSans"/>
                <a:sym typeface="MiSans"/>
              </a:defRPr>
            </a:lvl1pPr>
          </a:lstStyle>
          <a:p>
            <a:pPr/>
            <a:r>
              <a:t>Yadro Fizikasi Asosi</a:t>
            </a:r>
          </a:p>
        </p:txBody>
      </p:sp>
      <p:sp>
        <p:nvSpPr>
          <p:cNvPr id="435" name="Text 13"/>
          <p:cNvSpPr txBox="1"/>
          <p:nvPr/>
        </p:nvSpPr>
        <p:spPr>
          <a:xfrm>
            <a:off x="7037068" y="2316797"/>
            <a:ext cx="3162302" cy="67564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nSpc>
                <a:spcPct val="140000"/>
              </a:lnSpc>
              <a:defRPr sz="1200">
                <a:solidFill>
                  <a:srgbClr val="86868B"/>
                </a:solidFill>
                <a:latin typeface="MiSans"/>
                <a:ea typeface="MiSans"/>
                <a:cs typeface="MiSans"/>
                <a:sym typeface="MiSans"/>
              </a:defRPr>
            </a:lvl1pPr>
          </a:lstStyle>
          <a:p>
            <a:pPr/>
            <a:r>
              <a:t>Radioaktiv parchalanish - yadro fizikasining asosiy jarayonlaridan biri bo'lib, alfa, beta va gamma turlari mavjud.</a:t>
            </a:r>
          </a:p>
        </p:txBody>
      </p:sp>
      <p:sp>
        <p:nvSpPr>
          <p:cNvPr id="436" name="Shape 14"/>
          <p:cNvSpPr/>
          <p:nvPr/>
        </p:nvSpPr>
        <p:spPr>
          <a:xfrm>
            <a:off x="1832609" y="3456621"/>
            <a:ext cx="4160523" cy="130302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593" y="0"/>
                </a:moveTo>
                <a:lnTo>
                  <a:pt x="21007" y="0"/>
                </a:lnTo>
                <a:cubicBezTo>
                  <a:pt x="21334" y="0"/>
                  <a:pt x="21600" y="848"/>
                  <a:pt x="21600" y="1895"/>
                </a:cubicBezTo>
                <a:lnTo>
                  <a:pt x="21600" y="19705"/>
                </a:lnTo>
                <a:cubicBezTo>
                  <a:pt x="21600" y="20752"/>
                  <a:pt x="21334" y="21600"/>
                  <a:pt x="21007" y="21600"/>
                </a:cubicBezTo>
                <a:lnTo>
                  <a:pt x="593" y="21600"/>
                </a:lnTo>
                <a:cubicBezTo>
                  <a:pt x="266" y="21600"/>
                  <a:pt x="0" y="20752"/>
                  <a:pt x="0" y="19705"/>
                </a:cubicBezTo>
                <a:lnTo>
                  <a:pt x="0" y="1895"/>
                </a:lnTo>
                <a:cubicBezTo>
                  <a:pt x="0" y="849"/>
                  <a:pt x="266" y="0"/>
                  <a:pt x="593" y="0"/>
                </a:cubicBezTo>
                <a:close/>
              </a:path>
            </a:pathLst>
          </a:custGeom>
          <a:solidFill>
            <a:srgbClr val="FFFFFF"/>
          </a:solidFill>
          <a:ln w="10160">
            <a:solidFill>
              <a:srgbClr val="E5E5E5"/>
            </a:solidFill>
          </a:ln>
        </p:spPr>
        <p:txBody>
          <a:bodyPr lIns="45718" tIns="45718" rIns="45718" bIns="45718"/>
          <a:lstStyle/>
          <a:p>
            <a:pPr>
              <a:defRPr>
                <a:latin typeface="+mn-lt"/>
                <a:ea typeface="+mn-ea"/>
                <a:cs typeface="+mn-cs"/>
                <a:sym typeface="Calibri"/>
              </a:defRPr>
            </a:pPr>
          </a:p>
        </p:txBody>
      </p:sp>
      <p:sp>
        <p:nvSpPr>
          <p:cNvPr id="437" name="Shape 15"/>
          <p:cNvSpPr/>
          <p:nvPr/>
        </p:nvSpPr>
        <p:spPr>
          <a:xfrm>
            <a:off x="2065020" y="3689034"/>
            <a:ext cx="457203" cy="457203"/>
          </a:xfrm>
          <a:prstGeom prst="ellipse">
            <a:avLst/>
          </a:prstGeom>
          <a:solidFill>
            <a:srgbClr val="0071E3">
              <a:alpha val="10196"/>
            </a:srgbClr>
          </a:solidFill>
          <a:ln w="12700">
            <a:miter lim="400000"/>
          </a:ln>
        </p:spPr>
        <p:txBody>
          <a:bodyPr lIns="45718" tIns="45718" rIns="45718" bIns="45718"/>
          <a:lstStyle/>
          <a:p>
            <a:pPr>
              <a:defRPr>
                <a:latin typeface="+mn-lt"/>
                <a:ea typeface="+mn-ea"/>
                <a:cs typeface="+mn-cs"/>
                <a:sym typeface="Calibri"/>
              </a:defRPr>
            </a:pPr>
          </a:p>
        </p:txBody>
      </p:sp>
      <p:sp>
        <p:nvSpPr>
          <p:cNvPr id="438" name="Shape 16"/>
          <p:cNvSpPr/>
          <p:nvPr/>
        </p:nvSpPr>
        <p:spPr>
          <a:xfrm>
            <a:off x="2198370" y="3822384"/>
            <a:ext cx="190502" cy="17859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8437" y="2160"/>
                </a:moveTo>
                <a:lnTo>
                  <a:pt x="13163" y="2160"/>
                </a:lnTo>
                <a:cubicBezTo>
                  <a:pt x="13348" y="2160"/>
                  <a:pt x="13500" y="2322"/>
                  <a:pt x="13500" y="2520"/>
                </a:cubicBezTo>
                <a:lnTo>
                  <a:pt x="13500" y="4320"/>
                </a:lnTo>
                <a:lnTo>
                  <a:pt x="8100" y="4320"/>
                </a:lnTo>
                <a:lnTo>
                  <a:pt x="8100" y="2520"/>
                </a:lnTo>
                <a:cubicBezTo>
                  <a:pt x="8100" y="2322"/>
                  <a:pt x="8252" y="2160"/>
                  <a:pt x="8437" y="2160"/>
                </a:cubicBezTo>
                <a:close/>
                <a:moveTo>
                  <a:pt x="6075" y="2520"/>
                </a:moveTo>
                <a:lnTo>
                  <a:pt x="6075" y="4320"/>
                </a:lnTo>
                <a:lnTo>
                  <a:pt x="2700" y="4320"/>
                </a:lnTo>
                <a:cubicBezTo>
                  <a:pt x="1211" y="4320"/>
                  <a:pt x="0" y="5611"/>
                  <a:pt x="0" y="7200"/>
                </a:cubicBezTo>
                <a:lnTo>
                  <a:pt x="0" y="18720"/>
                </a:lnTo>
                <a:cubicBezTo>
                  <a:pt x="0" y="20308"/>
                  <a:pt x="1211" y="21600"/>
                  <a:pt x="2700" y="21600"/>
                </a:cubicBezTo>
                <a:lnTo>
                  <a:pt x="18900" y="21600"/>
                </a:lnTo>
                <a:cubicBezTo>
                  <a:pt x="20389" y="21600"/>
                  <a:pt x="21600" y="20308"/>
                  <a:pt x="21600" y="18720"/>
                </a:cubicBezTo>
                <a:lnTo>
                  <a:pt x="21600" y="7200"/>
                </a:lnTo>
                <a:cubicBezTo>
                  <a:pt x="21600" y="5611"/>
                  <a:pt x="20389" y="4320"/>
                  <a:pt x="18900" y="4320"/>
                </a:cubicBezTo>
                <a:lnTo>
                  <a:pt x="15525" y="4320"/>
                </a:lnTo>
                <a:lnTo>
                  <a:pt x="15525" y="2520"/>
                </a:lnTo>
                <a:cubicBezTo>
                  <a:pt x="15525" y="1130"/>
                  <a:pt x="14466" y="0"/>
                  <a:pt x="13163" y="0"/>
                </a:cubicBezTo>
                <a:lnTo>
                  <a:pt x="8437" y="0"/>
                </a:lnTo>
                <a:cubicBezTo>
                  <a:pt x="7134" y="0"/>
                  <a:pt x="6075" y="1130"/>
                  <a:pt x="6075" y="2520"/>
                </a:cubicBezTo>
                <a:close/>
                <a:moveTo>
                  <a:pt x="9450" y="9720"/>
                </a:moveTo>
                <a:cubicBezTo>
                  <a:pt x="9450" y="9324"/>
                  <a:pt x="9754" y="9000"/>
                  <a:pt x="10125" y="9000"/>
                </a:cubicBezTo>
                <a:lnTo>
                  <a:pt x="11475" y="9000"/>
                </a:lnTo>
                <a:cubicBezTo>
                  <a:pt x="11846" y="9000"/>
                  <a:pt x="12150" y="9324"/>
                  <a:pt x="12150" y="9720"/>
                </a:cubicBezTo>
                <a:lnTo>
                  <a:pt x="12150" y="11520"/>
                </a:lnTo>
                <a:lnTo>
                  <a:pt x="13837" y="11520"/>
                </a:lnTo>
                <a:cubicBezTo>
                  <a:pt x="14209" y="11520"/>
                  <a:pt x="14512" y="11844"/>
                  <a:pt x="14512" y="12240"/>
                </a:cubicBezTo>
                <a:lnTo>
                  <a:pt x="14512" y="13680"/>
                </a:lnTo>
                <a:cubicBezTo>
                  <a:pt x="14512" y="14076"/>
                  <a:pt x="14209" y="14400"/>
                  <a:pt x="13837" y="14400"/>
                </a:cubicBezTo>
                <a:lnTo>
                  <a:pt x="12150" y="14400"/>
                </a:lnTo>
                <a:lnTo>
                  <a:pt x="12150" y="16200"/>
                </a:lnTo>
                <a:cubicBezTo>
                  <a:pt x="12150" y="16596"/>
                  <a:pt x="11846" y="16920"/>
                  <a:pt x="11475" y="16920"/>
                </a:cubicBezTo>
                <a:lnTo>
                  <a:pt x="10125" y="16920"/>
                </a:lnTo>
                <a:cubicBezTo>
                  <a:pt x="9754" y="16920"/>
                  <a:pt x="9450" y="16596"/>
                  <a:pt x="9450" y="16200"/>
                </a:cubicBezTo>
                <a:lnTo>
                  <a:pt x="9450" y="14400"/>
                </a:lnTo>
                <a:lnTo>
                  <a:pt x="7763" y="14400"/>
                </a:lnTo>
                <a:cubicBezTo>
                  <a:pt x="7391" y="14400"/>
                  <a:pt x="7088" y="14076"/>
                  <a:pt x="7088" y="13680"/>
                </a:cubicBezTo>
                <a:lnTo>
                  <a:pt x="7088" y="12240"/>
                </a:lnTo>
                <a:cubicBezTo>
                  <a:pt x="7088" y="11844"/>
                  <a:pt x="7391" y="11520"/>
                  <a:pt x="7763" y="11520"/>
                </a:cubicBezTo>
                <a:lnTo>
                  <a:pt x="9450" y="11520"/>
                </a:lnTo>
                <a:lnTo>
                  <a:pt x="9450" y="9720"/>
                </a:lnTo>
                <a:close/>
              </a:path>
            </a:pathLst>
          </a:custGeom>
          <a:solidFill>
            <a:srgbClr val="0071E3"/>
          </a:solidFill>
          <a:ln w="12700">
            <a:miter lim="400000"/>
          </a:ln>
        </p:spPr>
        <p:txBody>
          <a:bodyPr lIns="45718" tIns="45718" rIns="45718" bIns="45718"/>
          <a:lstStyle/>
          <a:p>
            <a:pPr>
              <a:defRPr>
                <a:latin typeface="+mn-lt"/>
                <a:ea typeface="+mn-ea"/>
                <a:cs typeface="+mn-cs"/>
                <a:sym typeface="Calibri"/>
              </a:defRPr>
            </a:pPr>
          </a:p>
        </p:txBody>
      </p:sp>
      <p:sp>
        <p:nvSpPr>
          <p:cNvPr id="439" name="Text 17"/>
          <p:cNvSpPr txBox="1"/>
          <p:nvPr/>
        </p:nvSpPr>
        <p:spPr>
          <a:xfrm>
            <a:off x="2674620" y="3720784"/>
            <a:ext cx="3171827" cy="2032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nSpc>
                <a:spcPct val="130000"/>
              </a:lnSpc>
              <a:defRPr b="1" sz="1300">
                <a:solidFill>
                  <a:srgbClr val="1D1D1D"/>
                </a:solidFill>
                <a:latin typeface="MiSans"/>
                <a:ea typeface="MiSans"/>
                <a:cs typeface="MiSans"/>
                <a:sym typeface="MiSans"/>
              </a:defRPr>
            </a:lvl1pPr>
          </a:lstStyle>
          <a:p>
            <a:pPr/>
            <a:r>
              <a:t>Keng Qo'llanilish</a:t>
            </a:r>
          </a:p>
        </p:txBody>
      </p:sp>
      <p:sp>
        <p:nvSpPr>
          <p:cNvPr id="440" name="Text 18"/>
          <p:cNvSpPr txBox="1"/>
          <p:nvPr/>
        </p:nvSpPr>
        <p:spPr>
          <a:xfrm>
            <a:off x="2674620" y="4066223"/>
            <a:ext cx="3162302" cy="42672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nSpc>
                <a:spcPct val="140000"/>
              </a:lnSpc>
              <a:defRPr sz="1200">
                <a:solidFill>
                  <a:srgbClr val="86868B"/>
                </a:solidFill>
                <a:latin typeface="MiSans"/>
                <a:ea typeface="MiSans"/>
                <a:cs typeface="MiSans"/>
                <a:sym typeface="MiSans"/>
              </a:defRPr>
            </a:lvl1pPr>
          </a:lstStyle>
          <a:p>
            <a:pPr/>
            <a:r>
              <a:t>To'g'ri qo'llanganida tibbiyot, sanoat va energetika sohalarida katta foyda keltiradi.</a:t>
            </a:r>
          </a:p>
        </p:txBody>
      </p:sp>
      <p:sp>
        <p:nvSpPr>
          <p:cNvPr id="441" name="Shape 19"/>
          <p:cNvSpPr/>
          <p:nvPr/>
        </p:nvSpPr>
        <p:spPr>
          <a:xfrm>
            <a:off x="6195058" y="3456621"/>
            <a:ext cx="4160522" cy="130302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593" y="0"/>
                </a:moveTo>
                <a:lnTo>
                  <a:pt x="21007" y="0"/>
                </a:lnTo>
                <a:cubicBezTo>
                  <a:pt x="21334" y="0"/>
                  <a:pt x="21600" y="848"/>
                  <a:pt x="21600" y="1895"/>
                </a:cubicBezTo>
                <a:lnTo>
                  <a:pt x="21600" y="19705"/>
                </a:lnTo>
                <a:cubicBezTo>
                  <a:pt x="21600" y="20752"/>
                  <a:pt x="21334" y="21600"/>
                  <a:pt x="21007" y="21600"/>
                </a:cubicBezTo>
                <a:lnTo>
                  <a:pt x="593" y="21600"/>
                </a:lnTo>
                <a:cubicBezTo>
                  <a:pt x="266" y="21600"/>
                  <a:pt x="0" y="20752"/>
                  <a:pt x="0" y="19705"/>
                </a:cubicBezTo>
                <a:lnTo>
                  <a:pt x="0" y="1895"/>
                </a:lnTo>
                <a:cubicBezTo>
                  <a:pt x="0" y="849"/>
                  <a:pt x="266" y="0"/>
                  <a:pt x="593" y="0"/>
                </a:cubicBezTo>
                <a:close/>
              </a:path>
            </a:pathLst>
          </a:custGeom>
          <a:solidFill>
            <a:srgbClr val="FFFFFF"/>
          </a:solidFill>
          <a:ln w="10160">
            <a:solidFill>
              <a:srgbClr val="E5E5E5"/>
            </a:solidFill>
          </a:ln>
        </p:spPr>
        <p:txBody>
          <a:bodyPr lIns="45718" tIns="45718" rIns="45718" bIns="45718"/>
          <a:lstStyle/>
          <a:p>
            <a:pPr>
              <a:defRPr>
                <a:latin typeface="+mn-lt"/>
                <a:ea typeface="+mn-ea"/>
                <a:cs typeface="+mn-cs"/>
                <a:sym typeface="Calibri"/>
              </a:defRPr>
            </a:pPr>
          </a:p>
        </p:txBody>
      </p:sp>
      <p:sp>
        <p:nvSpPr>
          <p:cNvPr id="442" name="Shape 20"/>
          <p:cNvSpPr/>
          <p:nvPr/>
        </p:nvSpPr>
        <p:spPr>
          <a:xfrm>
            <a:off x="6427470" y="3689034"/>
            <a:ext cx="457203" cy="457203"/>
          </a:xfrm>
          <a:prstGeom prst="ellipse">
            <a:avLst/>
          </a:prstGeom>
          <a:solidFill>
            <a:srgbClr val="0071E3">
              <a:alpha val="10196"/>
            </a:srgbClr>
          </a:solidFill>
          <a:ln w="12700">
            <a:miter lim="400000"/>
          </a:ln>
        </p:spPr>
        <p:txBody>
          <a:bodyPr lIns="45718" tIns="45718" rIns="45718" bIns="45718"/>
          <a:lstStyle/>
          <a:p>
            <a:pPr>
              <a:defRPr>
                <a:latin typeface="+mn-lt"/>
                <a:ea typeface="+mn-ea"/>
                <a:cs typeface="+mn-cs"/>
                <a:sym typeface="Calibri"/>
              </a:defRPr>
            </a:pPr>
          </a:p>
        </p:txBody>
      </p:sp>
      <p:sp>
        <p:nvSpPr>
          <p:cNvPr id="443" name="Shape 21"/>
          <p:cNvSpPr/>
          <p:nvPr/>
        </p:nvSpPr>
        <p:spPr>
          <a:xfrm>
            <a:off x="6566809" y="3822384"/>
            <a:ext cx="178604" cy="189455"/>
          </a:xfrm>
          <a:custGeom>
            <a:avLst/>
            <a:gdLst/>
            <a:ahLst/>
            <a:cxnLst>
              <a:cxn ang="0">
                <a:pos x="wd2" y="hd2"/>
              </a:cxn>
              <a:cxn ang="5400000">
                <a:pos x="wd2" y="hd2"/>
              </a:cxn>
              <a:cxn ang="10800000">
                <a:pos x="wd2" y="hd2"/>
              </a:cxn>
              <a:cxn ang="16200000">
                <a:pos x="wd2" y="hd2"/>
              </a:cxn>
            </a:cxnLst>
            <a:rect l="0" t="0" r="r" b="b"/>
            <a:pathLst>
              <a:path w="21592" h="21516" fill="norm" stroke="1" extrusionOk="0">
                <a:moveTo>
                  <a:pt x="10792" y="0"/>
                </a:moveTo>
                <a:cubicBezTo>
                  <a:pt x="10998" y="0"/>
                  <a:pt x="11205" y="42"/>
                  <a:pt x="11394" y="123"/>
                </a:cubicBezTo>
                <a:lnTo>
                  <a:pt x="19869" y="3499"/>
                </a:lnTo>
                <a:cubicBezTo>
                  <a:pt x="20858" y="3892"/>
                  <a:pt x="21596" y="4809"/>
                  <a:pt x="21592" y="5916"/>
                </a:cubicBezTo>
                <a:cubicBezTo>
                  <a:pt x="21569" y="10107"/>
                  <a:pt x="19734" y="17776"/>
                  <a:pt x="11984" y="21262"/>
                </a:cubicBezTo>
                <a:cubicBezTo>
                  <a:pt x="11232" y="21600"/>
                  <a:pt x="10360" y="21600"/>
                  <a:pt x="9609" y="21262"/>
                </a:cubicBezTo>
                <a:cubicBezTo>
                  <a:pt x="1854" y="17776"/>
                  <a:pt x="23" y="10107"/>
                  <a:pt x="0" y="5916"/>
                </a:cubicBezTo>
                <a:cubicBezTo>
                  <a:pt x="-4" y="4809"/>
                  <a:pt x="734" y="3892"/>
                  <a:pt x="1723" y="3499"/>
                </a:cubicBezTo>
                <a:lnTo>
                  <a:pt x="10193" y="123"/>
                </a:lnTo>
                <a:cubicBezTo>
                  <a:pt x="10382" y="42"/>
                  <a:pt x="10585" y="0"/>
                  <a:pt x="10792" y="0"/>
                </a:cubicBezTo>
                <a:close/>
                <a:moveTo>
                  <a:pt x="10792" y="2823"/>
                </a:moveTo>
                <a:lnTo>
                  <a:pt x="10792" y="18799"/>
                </a:lnTo>
                <a:cubicBezTo>
                  <a:pt x="16999" y="15976"/>
                  <a:pt x="18668" y="9723"/>
                  <a:pt x="18708" y="5979"/>
                </a:cubicBezTo>
                <a:lnTo>
                  <a:pt x="10792" y="2827"/>
                </a:lnTo>
                <a:close/>
              </a:path>
            </a:pathLst>
          </a:custGeom>
          <a:solidFill>
            <a:srgbClr val="0071E3"/>
          </a:solidFill>
          <a:ln w="12700">
            <a:miter lim="400000"/>
          </a:ln>
        </p:spPr>
        <p:txBody>
          <a:bodyPr lIns="45718" tIns="45718" rIns="45718" bIns="45718"/>
          <a:lstStyle/>
          <a:p>
            <a:pPr>
              <a:defRPr>
                <a:latin typeface="+mn-lt"/>
                <a:ea typeface="+mn-ea"/>
                <a:cs typeface="+mn-cs"/>
                <a:sym typeface="Calibri"/>
              </a:defRPr>
            </a:pPr>
          </a:p>
        </p:txBody>
      </p:sp>
      <p:sp>
        <p:nvSpPr>
          <p:cNvPr id="444" name="Text 22"/>
          <p:cNvSpPr txBox="1"/>
          <p:nvPr/>
        </p:nvSpPr>
        <p:spPr>
          <a:xfrm>
            <a:off x="7037068" y="3720784"/>
            <a:ext cx="3171827" cy="2032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nSpc>
                <a:spcPct val="130000"/>
              </a:lnSpc>
              <a:defRPr b="1" sz="1300">
                <a:solidFill>
                  <a:srgbClr val="1D1D1D"/>
                </a:solidFill>
                <a:latin typeface="MiSans"/>
                <a:ea typeface="MiSans"/>
                <a:cs typeface="MiSans"/>
                <a:sym typeface="MiSans"/>
              </a:defRPr>
            </a:lvl1pPr>
          </a:lstStyle>
          <a:p>
            <a:pPr/>
            <a:r>
              <a:t>Xavfsizlik Muhim</a:t>
            </a:r>
          </a:p>
        </p:txBody>
      </p:sp>
      <p:sp>
        <p:nvSpPr>
          <p:cNvPr id="445" name="Text 23"/>
          <p:cNvSpPr txBox="1"/>
          <p:nvPr/>
        </p:nvSpPr>
        <p:spPr>
          <a:xfrm>
            <a:off x="7037068" y="4066223"/>
            <a:ext cx="3162302" cy="42672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nSpc>
                <a:spcPct val="140000"/>
              </a:lnSpc>
              <a:defRPr sz="1200">
                <a:solidFill>
                  <a:srgbClr val="86868B"/>
                </a:solidFill>
                <a:latin typeface="MiSans"/>
                <a:ea typeface="MiSans"/>
                <a:cs typeface="MiSans"/>
                <a:sym typeface="MiSans"/>
              </a:defRPr>
            </a:lvl1pPr>
          </a:lstStyle>
          <a:p>
            <a:pPr/>
            <a:r>
              <a:t>Xavfsizlik choralari (ALARA, vaqt, masofa, ekranlash) qat'iy rioya qilinishi lozim.</a:t>
            </a:r>
          </a:p>
        </p:txBody>
      </p:sp>
      <p:sp>
        <p:nvSpPr>
          <p:cNvPr id="446" name="Shape 24"/>
          <p:cNvSpPr/>
          <p:nvPr/>
        </p:nvSpPr>
        <p:spPr>
          <a:xfrm>
            <a:off x="1828799" y="5144453"/>
            <a:ext cx="8534402" cy="1076327"/>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89" y="0"/>
                </a:moveTo>
                <a:lnTo>
                  <a:pt x="21311" y="0"/>
                </a:lnTo>
                <a:cubicBezTo>
                  <a:pt x="21470" y="0"/>
                  <a:pt x="21600" y="1027"/>
                  <a:pt x="21600" y="2294"/>
                </a:cubicBezTo>
                <a:lnTo>
                  <a:pt x="21600" y="19306"/>
                </a:lnTo>
                <a:cubicBezTo>
                  <a:pt x="21600" y="20573"/>
                  <a:pt x="21470" y="21600"/>
                  <a:pt x="21311" y="21600"/>
                </a:cubicBezTo>
                <a:lnTo>
                  <a:pt x="289" y="21600"/>
                </a:lnTo>
                <a:cubicBezTo>
                  <a:pt x="130" y="21600"/>
                  <a:pt x="0" y="20573"/>
                  <a:pt x="0" y="19306"/>
                </a:cubicBezTo>
                <a:lnTo>
                  <a:pt x="0" y="2294"/>
                </a:lnTo>
                <a:cubicBezTo>
                  <a:pt x="0" y="1028"/>
                  <a:pt x="130" y="0"/>
                  <a:pt x="289" y="0"/>
                </a:cubicBezTo>
                <a:close/>
              </a:path>
            </a:pathLst>
          </a:custGeom>
          <a:solidFill>
            <a:srgbClr val="0071E3"/>
          </a:solidFill>
          <a:ln w="12700">
            <a:miter lim="400000"/>
          </a:ln>
        </p:spPr>
        <p:txBody>
          <a:bodyPr lIns="45718" tIns="45718" rIns="45718" bIns="45718"/>
          <a:lstStyle/>
          <a:p>
            <a:pPr>
              <a:defRPr>
                <a:latin typeface="+mn-lt"/>
                <a:ea typeface="+mn-ea"/>
                <a:cs typeface="+mn-cs"/>
                <a:sym typeface="Calibri"/>
              </a:defRPr>
            </a:pPr>
          </a:p>
        </p:txBody>
      </p:sp>
      <p:sp>
        <p:nvSpPr>
          <p:cNvPr id="447" name="Shape 25"/>
          <p:cNvSpPr/>
          <p:nvPr/>
        </p:nvSpPr>
        <p:spPr>
          <a:xfrm>
            <a:off x="2277547" y="5469730"/>
            <a:ext cx="166690" cy="11906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8100"/>
                </a:moveTo>
                <a:cubicBezTo>
                  <a:pt x="0" y="3625"/>
                  <a:pt x="2589" y="0"/>
                  <a:pt x="5786" y="0"/>
                </a:cubicBezTo>
                <a:lnTo>
                  <a:pt x="6171" y="0"/>
                </a:lnTo>
                <a:cubicBezTo>
                  <a:pt x="7025" y="0"/>
                  <a:pt x="7714" y="965"/>
                  <a:pt x="7714" y="2160"/>
                </a:cubicBezTo>
                <a:cubicBezTo>
                  <a:pt x="7714" y="3355"/>
                  <a:pt x="7025" y="4320"/>
                  <a:pt x="6171" y="4320"/>
                </a:cubicBezTo>
                <a:lnTo>
                  <a:pt x="5786" y="4320"/>
                </a:lnTo>
                <a:cubicBezTo>
                  <a:pt x="4296" y="4320"/>
                  <a:pt x="3086" y="6014"/>
                  <a:pt x="3086" y="8100"/>
                </a:cubicBezTo>
                <a:lnTo>
                  <a:pt x="3086" y="8640"/>
                </a:lnTo>
                <a:lnTo>
                  <a:pt x="6171" y="8640"/>
                </a:lnTo>
                <a:cubicBezTo>
                  <a:pt x="7873" y="8640"/>
                  <a:pt x="9257" y="10577"/>
                  <a:pt x="9257" y="12960"/>
                </a:cubicBezTo>
                <a:lnTo>
                  <a:pt x="9257" y="17280"/>
                </a:lnTo>
                <a:cubicBezTo>
                  <a:pt x="9257" y="19663"/>
                  <a:pt x="7873" y="21600"/>
                  <a:pt x="6171" y="21600"/>
                </a:cubicBezTo>
                <a:lnTo>
                  <a:pt x="3086" y="21600"/>
                </a:lnTo>
                <a:cubicBezTo>
                  <a:pt x="1384" y="21600"/>
                  <a:pt x="0" y="19663"/>
                  <a:pt x="0" y="17280"/>
                </a:cubicBezTo>
                <a:lnTo>
                  <a:pt x="0" y="8100"/>
                </a:lnTo>
                <a:close/>
                <a:moveTo>
                  <a:pt x="12343" y="8100"/>
                </a:moveTo>
                <a:cubicBezTo>
                  <a:pt x="12343" y="3625"/>
                  <a:pt x="14932" y="0"/>
                  <a:pt x="18128" y="0"/>
                </a:cubicBezTo>
                <a:lnTo>
                  <a:pt x="18514" y="0"/>
                </a:lnTo>
                <a:cubicBezTo>
                  <a:pt x="19368" y="0"/>
                  <a:pt x="20057" y="965"/>
                  <a:pt x="20057" y="2160"/>
                </a:cubicBezTo>
                <a:cubicBezTo>
                  <a:pt x="20057" y="3355"/>
                  <a:pt x="19368" y="4320"/>
                  <a:pt x="18514" y="4320"/>
                </a:cubicBezTo>
                <a:lnTo>
                  <a:pt x="18128" y="4320"/>
                </a:lnTo>
                <a:cubicBezTo>
                  <a:pt x="16639" y="4320"/>
                  <a:pt x="15429" y="6014"/>
                  <a:pt x="15429" y="8100"/>
                </a:cubicBezTo>
                <a:lnTo>
                  <a:pt x="15429" y="8640"/>
                </a:lnTo>
                <a:lnTo>
                  <a:pt x="18514" y="8640"/>
                </a:lnTo>
                <a:cubicBezTo>
                  <a:pt x="20216" y="8640"/>
                  <a:pt x="21600" y="10577"/>
                  <a:pt x="21600" y="12960"/>
                </a:cubicBezTo>
                <a:lnTo>
                  <a:pt x="21600" y="17280"/>
                </a:lnTo>
                <a:cubicBezTo>
                  <a:pt x="21600" y="19663"/>
                  <a:pt x="20216" y="21600"/>
                  <a:pt x="18514" y="21600"/>
                </a:cubicBezTo>
                <a:lnTo>
                  <a:pt x="15429" y="21600"/>
                </a:lnTo>
                <a:cubicBezTo>
                  <a:pt x="13727" y="21600"/>
                  <a:pt x="12343" y="19663"/>
                  <a:pt x="12343" y="17280"/>
                </a:cubicBezTo>
                <a:lnTo>
                  <a:pt x="12343" y="8100"/>
                </a:lnTo>
                <a:close/>
              </a:path>
            </a:pathLst>
          </a:custGeom>
          <a:solidFill>
            <a:srgbClr val="FFFFFF">
              <a:alpha val="50000"/>
            </a:srgbClr>
          </a:solidFill>
          <a:ln w="12700">
            <a:miter lim="400000"/>
          </a:ln>
        </p:spPr>
        <p:txBody>
          <a:bodyPr lIns="45718" tIns="45718" rIns="45718" bIns="45718"/>
          <a:lstStyle/>
          <a:p>
            <a:pPr>
              <a:defRPr>
                <a:latin typeface="+mn-lt"/>
                <a:ea typeface="+mn-ea"/>
                <a:cs typeface="+mn-cs"/>
                <a:sym typeface="Calibri"/>
              </a:defRPr>
            </a:pPr>
          </a:p>
        </p:txBody>
      </p:sp>
      <p:sp>
        <p:nvSpPr>
          <p:cNvPr id="448" name="Text 26"/>
          <p:cNvSpPr txBox="1"/>
          <p:nvPr/>
        </p:nvSpPr>
        <p:spPr>
          <a:xfrm>
            <a:off x="2333625" y="5408295"/>
            <a:ext cx="7848600" cy="54864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lnSpc>
                <a:spcPct val="140000"/>
              </a:lnSpc>
              <a:defRPr sz="1500">
                <a:solidFill>
                  <a:srgbClr val="FFFFFF"/>
                </a:solidFill>
                <a:latin typeface="MiSans"/>
                <a:ea typeface="MiSans"/>
                <a:cs typeface="MiSans"/>
                <a:sym typeface="MiSans"/>
              </a:defRPr>
            </a:lvl1pPr>
          </a:lstStyle>
          <a:p>
            <a:pPr/>
            <a:r>
              <a:t>Radioaktivlik - bu tabiiy hodisa. Uni tushunish va to'g'ri qo'llash orqali insoniyat katta yutuqlarga erishmoqda.</a:t>
            </a:r>
          </a:p>
        </p:txBody>
      </p:sp>
      <p:sp>
        <p:nvSpPr>
          <p:cNvPr id="449" name="Shape 27"/>
          <p:cNvSpPr/>
          <p:nvPr/>
        </p:nvSpPr>
        <p:spPr>
          <a:xfrm>
            <a:off x="3671045" y="6639876"/>
            <a:ext cx="133368" cy="152402"/>
          </a:xfrm>
          <a:custGeom>
            <a:avLst/>
            <a:gdLst/>
            <a:ahLst/>
            <a:cxnLst>
              <a:cxn ang="0">
                <a:pos x="wd2" y="hd2"/>
              </a:cxn>
              <a:cxn ang="5400000">
                <a:pos x="wd2" y="hd2"/>
              </a:cxn>
              <a:cxn ang="10800000">
                <a:pos x="wd2" y="hd2"/>
              </a:cxn>
              <a:cxn ang="16200000">
                <a:pos x="wd2" y="hd2"/>
              </a:cxn>
            </a:cxnLst>
            <a:rect l="0" t="0" r="r" b="b"/>
            <a:pathLst>
              <a:path w="20652" h="21600" fill="norm" stroke="1" extrusionOk="0">
                <a:moveTo>
                  <a:pt x="10326" y="16824"/>
                </a:moveTo>
                <a:cubicBezTo>
                  <a:pt x="9782" y="17039"/>
                  <a:pt x="9247" y="17234"/>
                  <a:pt x="8717" y="17394"/>
                </a:cubicBezTo>
                <a:cubicBezTo>
                  <a:pt x="9487" y="18820"/>
                  <a:pt x="10146" y="18900"/>
                  <a:pt x="10326" y="18900"/>
                </a:cubicBezTo>
                <a:cubicBezTo>
                  <a:pt x="10506" y="18900"/>
                  <a:pt x="11160" y="18820"/>
                  <a:pt x="11935" y="17394"/>
                </a:cubicBezTo>
                <a:cubicBezTo>
                  <a:pt x="11409" y="17229"/>
                  <a:pt x="10870" y="17039"/>
                  <a:pt x="10326" y="16824"/>
                </a:cubicBezTo>
                <a:close/>
                <a:moveTo>
                  <a:pt x="19084" y="10800"/>
                </a:moveTo>
                <a:cubicBezTo>
                  <a:pt x="20605" y="12707"/>
                  <a:pt x="21126" y="14635"/>
                  <a:pt x="20172" y="16200"/>
                </a:cubicBezTo>
                <a:cubicBezTo>
                  <a:pt x="19241" y="17731"/>
                  <a:pt x="17291" y="18280"/>
                  <a:pt x="14862" y="18023"/>
                </a:cubicBezTo>
                <a:cubicBezTo>
                  <a:pt x="13848" y="20221"/>
                  <a:pt x="12294" y="21600"/>
                  <a:pt x="10326" y="21600"/>
                </a:cubicBezTo>
                <a:cubicBezTo>
                  <a:pt x="8358" y="21600"/>
                  <a:pt x="6804" y="20221"/>
                  <a:pt x="5790" y="18023"/>
                </a:cubicBezTo>
                <a:cubicBezTo>
                  <a:pt x="3361" y="18280"/>
                  <a:pt x="1411" y="17731"/>
                  <a:pt x="480" y="16200"/>
                </a:cubicBezTo>
                <a:cubicBezTo>
                  <a:pt x="-474" y="14635"/>
                  <a:pt x="47" y="12707"/>
                  <a:pt x="1568" y="10800"/>
                </a:cubicBezTo>
                <a:cubicBezTo>
                  <a:pt x="47" y="8893"/>
                  <a:pt x="-474" y="6965"/>
                  <a:pt x="480" y="5400"/>
                </a:cubicBezTo>
                <a:cubicBezTo>
                  <a:pt x="1411" y="3869"/>
                  <a:pt x="3361" y="3320"/>
                  <a:pt x="5790" y="3577"/>
                </a:cubicBezTo>
                <a:cubicBezTo>
                  <a:pt x="6804" y="1379"/>
                  <a:pt x="8353" y="0"/>
                  <a:pt x="10326" y="0"/>
                </a:cubicBezTo>
                <a:cubicBezTo>
                  <a:pt x="12299" y="0"/>
                  <a:pt x="13848" y="1379"/>
                  <a:pt x="14862" y="3577"/>
                </a:cubicBezTo>
                <a:cubicBezTo>
                  <a:pt x="17291" y="3320"/>
                  <a:pt x="19241" y="3864"/>
                  <a:pt x="20172" y="5400"/>
                </a:cubicBezTo>
                <a:cubicBezTo>
                  <a:pt x="21126" y="6965"/>
                  <a:pt x="20605" y="8893"/>
                  <a:pt x="19084" y="10800"/>
                </a:cubicBezTo>
                <a:close/>
                <a:moveTo>
                  <a:pt x="16051" y="13643"/>
                </a:moveTo>
                <a:cubicBezTo>
                  <a:pt x="15973" y="14243"/>
                  <a:pt x="15871" y="14825"/>
                  <a:pt x="15742" y="15381"/>
                </a:cubicBezTo>
                <a:cubicBezTo>
                  <a:pt x="17208" y="15441"/>
                  <a:pt x="17521" y="15015"/>
                  <a:pt x="17595" y="14888"/>
                </a:cubicBezTo>
                <a:cubicBezTo>
                  <a:pt x="17701" y="14711"/>
                  <a:pt x="17918" y="14133"/>
                  <a:pt x="17047" y="12859"/>
                </a:cubicBezTo>
                <a:cubicBezTo>
                  <a:pt x="16733" y="13125"/>
                  <a:pt x="16401" y="13386"/>
                  <a:pt x="16051" y="13643"/>
                </a:cubicBezTo>
                <a:close/>
                <a:moveTo>
                  <a:pt x="15742" y="6223"/>
                </a:moveTo>
                <a:cubicBezTo>
                  <a:pt x="15871" y="6775"/>
                  <a:pt x="15973" y="7357"/>
                  <a:pt x="16051" y="7961"/>
                </a:cubicBezTo>
                <a:cubicBezTo>
                  <a:pt x="16401" y="8218"/>
                  <a:pt x="16733" y="8480"/>
                  <a:pt x="17047" y="8745"/>
                </a:cubicBezTo>
                <a:cubicBezTo>
                  <a:pt x="17918" y="7471"/>
                  <a:pt x="17701" y="6889"/>
                  <a:pt x="17595" y="6716"/>
                </a:cubicBezTo>
                <a:cubicBezTo>
                  <a:pt x="17521" y="6594"/>
                  <a:pt x="17208" y="6168"/>
                  <a:pt x="15742" y="6223"/>
                </a:cubicBezTo>
                <a:close/>
                <a:moveTo>
                  <a:pt x="11935" y="4206"/>
                </a:moveTo>
                <a:cubicBezTo>
                  <a:pt x="11160" y="2780"/>
                  <a:pt x="10506" y="2700"/>
                  <a:pt x="10326" y="2700"/>
                </a:cubicBezTo>
                <a:cubicBezTo>
                  <a:pt x="10146" y="2700"/>
                  <a:pt x="9492" y="2780"/>
                  <a:pt x="8717" y="4206"/>
                </a:cubicBezTo>
                <a:cubicBezTo>
                  <a:pt x="9243" y="4371"/>
                  <a:pt x="9782" y="4561"/>
                  <a:pt x="10326" y="4776"/>
                </a:cubicBezTo>
                <a:cubicBezTo>
                  <a:pt x="10870" y="4561"/>
                  <a:pt x="11405" y="4366"/>
                  <a:pt x="11935" y="4206"/>
                </a:cubicBezTo>
                <a:close/>
                <a:moveTo>
                  <a:pt x="4606" y="7957"/>
                </a:moveTo>
                <a:cubicBezTo>
                  <a:pt x="4684" y="7353"/>
                  <a:pt x="4785" y="6775"/>
                  <a:pt x="4914" y="6219"/>
                </a:cubicBezTo>
                <a:cubicBezTo>
                  <a:pt x="3449" y="6159"/>
                  <a:pt x="3135" y="6585"/>
                  <a:pt x="3061" y="6712"/>
                </a:cubicBezTo>
                <a:cubicBezTo>
                  <a:pt x="2956" y="6889"/>
                  <a:pt x="2739" y="7467"/>
                  <a:pt x="3610" y="8741"/>
                </a:cubicBezTo>
                <a:cubicBezTo>
                  <a:pt x="3924" y="8475"/>
                  <a:pt x="4255" y="8214"/>
                  <a:pt x="4606" y="7957"/>
                </a:cubicBezTo>
                <a:close/>
                <a:moveTo>
                  <a:pt x="3605" y="12859"/>
                </a:moveTo>
                <a:cubicBezTo>
                  <a:pt x="2734" y="14133"/>
                  <a:pt x="2951" y="14715"/>
                  <a:pt x="3057" y="14888"/>
                </a:cubicBezTo>
                <a:cubicBezTo>
                  <a:pt x="3131" y="15010"/>
                  <a:pt x="3444" y="15436"/>
                  <a:pt x="4910" y="15381"/>
                </a:cubicBezTo>
                <a:cubicBezTo>
                  <a:pt x="4781" y="14829"/>
                  <a:pt x="4679" y="14247"/>
                  <a:pt x="4601" y="13643"/>
                </a:cubicBezTo>
                <a:cubicBezTo>
                  <a:pt x="4251" y="13386"/>
                  <a:pt x="3919" y="13125"/>
                  <a:pt x="3605" y="12859"/>
                </a:cubicBezTo>
                <a:close/>
                <a:moveTo>
                  <a:pt x="14014" y="10800"/>
                </a:moveTo>
                <a:cubicBezTo>
                  <a:pt x="14014" y="8937"/>
                  <a:pt x="12361" y="7425"/>
                  <a:pt x="10326" y="7425"/>
                </a:cubicBezTo>
                <a:cubicBezTo>
                  <a:pt x="8291" y="7425"/>
                  <a:pt x="6639" y="8937"/>
                  <a:pt x="6639" y="10800"/>
                </a:cubicBezTo>
                <a:cubicBezTo>
                  <a:pt x="6639" y="12663"/>
                  <a:pt x="8291" y="14175"/>
                  <a:pt x="10326" y="14175"/>
                </a:cubicBezTo>
                <a:cubicBezTo>
                  <a:pt x="12361" y="14175"/>
                  <a:pt x="14014" y="12663"/>
                  <a:pt x="14014" y="10800"/>
                </a:cubicBezTo>
                <a:close/>
                <a:moveTo>
                  <a:pt x="10326" y="9450"/>
                </a:moveTo>
                <a:cubicBezTo>
                  <a:pt x="11140" y="9450"/>
                  <a:pt x="11801" y="10055"/>
                  <a:pt x="11801" y="10800"/>
                </a:cubicBezTo>
                <a:cubicBezTo>
                  <a:pt x="11801" y="11545"/>
                  <a:pt x="11140" y="12150"/>
                  <a:pt x="10326" y="12150"/>
                </a:cubicBezTo>
                <a:cubicBezTo>
                  <a:pt x="9512" y="12150"/>
                  <a:pt x="8851" y="11545"/>
                  <a:pt x="8851" y="10800"/>
                </a:cubicBezTo>
                <a:cubicBezTo>
                  <a:pt x="8851" y="10055"/>
                  <a:pt x="9512" y="9450"/>
                  <a:pt x="10326" y="9450"/>
                </a:cubicBezTo>
                <a:close/>
              </a:path>
            </a:pathLst>
          </a:custGeom>
          <a:solidFill>
            <a:srgbClr val="0071E3"/>
          </a:solidFill>
          <a:ln w="12700">
            <a:miter lim="400000"/>
          </a:ln>
        </p:spPr>
        <p:txBody>
          <a:bodyPr lIns="45718" tIns="45718" rIns="45718" bIns="45718"/>
          <a:lstStyle/>
          <a:p>
            <a:pPr>
              <a:defRPr>
                <a:latin typeface="+mn-lt"/>
                <a:ea typeface="+mn-ea"/>
                <a:cs typeface="+mn-cs"/>
                <a:sym typeface="Calibri"/>
              </a:defRPr>
            </a:pPr>
          </a:p>
        </p:txBody>
      </p:sp>
      <p:sp>
        <p:nvSpPr>
          <p:cNvPr id="450" name="Text 28"/>
          <p:cNvSpPr txBox="1"/>
          <p:nvPr/>
        </p:nvSpPr>
        <p:spPr>
          <a:xfrm>
            <a:off x="3871078" y="6627176"/>
            <a:ext cx="1028702" cy="1778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lnSpc>
                <a:spcPct val="130000"/>
              </a:lnSpc>
              <a:defRPr sz="1200">
                <a:solidFill>
                  <a:srgbClr val="86868B"/>
                </a:solidFill>
                <a:latin typeface="MiSans"/>
                <a:ea typeface="MiSans"/>
                <a:cs typeface="MiSans"/>
                <a:sym typeface="MiSans"/>
              </a:defRPr>
            </a:lvl1pPr>
          </a:lstStyle>
          <a:p>
            <a:pPr/>
            <a:r>
              <a:t>Yadro Fizikasi</a:t>
            </a:r>
          </a:p>
        </p:txBody>
      </p:sp>
      <p:sp>
        <p:nvSpPr>
          <p:cNvPr id="451" name="Shape 29"/>
          <p:cNvSpPr/>
          <p:nvPr/>
        </p:nvSpPr>
        <p:spPr>
          <a:xfrm>
            <a:off x="5168622" y="6697026"/>
            <a:ext cx="38103" cy="38103"/>
          </a:xfrm>
          <a:prstGeom prst="ellipse">
            <a:avLst/>
          </a:prstGeom>
          <a:solidFill>
            <a:srgbClr val="86868B"/>
          </a:solidFill>
          <a:ln w="12700">
            <a:miter lim="400000"/>
          </a:ln>
        </p:spPr>
        <p:txBody>
          <a:bodyPr lIns="45718" tIns="45718" rIns="45718" bIns="45718"/>
          <a:lstStyle/>
          <a:p>
            <a:pPr>
              <a:defRPr>
                <a:latin typeface="+mn-lt"/>
                <a:ea typeface="+mn-ea"/>
                <a:cs typeface="+mn-cs"/>
                <a:sym typeface="Calibri"/>
              </a:defRPr>
            </a:pPr>
          </a:p>
        </p:txBody>
      </p:sp>
      <p:sp>
        <p:nvSpPr>
          <p:cNvPr id="452" name="Shape 30"/>
          <p:cNvSpPr/>
          <p:nvPr/>
        </p:nvSpPr>
        <p:spPr>
          <a:xfrm>
            <a:off x="5526404" y="6648599"/>
            <a:ext cx="160953" cy="148443"/>
          </a:xfrm>
          <a:custGeom>
            <a:avLst/>
            <a:gdLst/>
            <a:ahLst/>
            <a:cxnLst>
              <a:cxn ang="0">
                <a:pos x="wd2" y="hd2"/>
              </a:cxn>
              <a:cxn ang="5400000">
                <a:pos x="wd2" y="hd2"/>
              </a:cxn>
              <a:cxn ang="10800000">
                <a:pos x="wd2" y="hd2"/>
              </a:cxn>
              <a:cxn ang="16200000">
                <a:pos x="wd2" y="hd2"/>
              </a:cxn>
            </a:cxnLst>
            <a:rect l="0" t="0" r="r" b="b"/>
            <a:pathLst>
              <a:path w="21450" h="21386" fill="norm" stroke="1" extrusionOk="0">
                <a:moveTo>
                  <a:pt x="16987" y="223"/>
                </a:moveTo>
                <a:cubicBezTo>
                  <a:pt x="16424" y="-210"/>
                  <a:pt x="15658" y="26"/>
                  <a:pt x="15313" y="674"/>
                </a:cubicBezTo>
                <a:lnTo>
                  <a:pt x="12441" y="6047"/>
                </a:lnTo>
                <a:cubicBezTo>
                  <a:pt x="13682" y="6724"/>
                  <a:pt x="14535" y="8118"/>
                  <a:pt x="14535" y="9722"/>
                </a:cubicBezTo>
                <a:lnTo>
                  <a:pt x="20248" y="9722"/>
                </a:lnTo>
                <a:cubicBezTo>
                  <a:pt x="20950" y="9722"/>
                  <a:pt x="21525" y="9104"/>
                  <a:pt x="21442" y="8354"/>
                </a:cubicBezTo>
                <a:cubicBezTo>
                  <a:pt x="21081" y="5005"/>
                  <a:pt x="19403" y="2089"/>
                  <a:pt x="16987" y="223"/>
                </a:cubicBezTo>
                <a:close/>
                <a:moveTo>
                  <a:pt x="6137" y="669"/>
                </a:moveTo>
                <a:cubicBezTo>
                  <a:pt x="5792" y="22"/>
                  <a:pt x="5027" y="-214"/>
                  <a:pt x="4463" y="223"/>
                </a:cubicBezTo>
                <a:cubicBezTo>
                  <a:pt x="2047" y="2084"/>
                  <a:pt x="369" y="5001"/>
                  <a:pt x="8" y="8354"/>
                </a:cubicBezTo>
                <a:cubicBezTo>
                  <a:pt x="-75" y="9104"/>
                  <a:pt x="504" y="9722"/>
                  <a:pt x="1202" y="9722"/>
                </a:cubicBezTo>
                <a:lnTo>
                  <a:pt x="6915" y="9722"/>
                </a:lnTo>
                <a:cubicBezTo>
                  <a:pt x="6915" y="8114"/>
                  <a:pt x="7768" y="6724"/>
                  <a:pt x="9009" y="6047"/>
                </a:cubicBezTo>
                <a:lnTo>
                  <a:pt x="6137" y="669"/>
                </a:lnTo>
                <a:close/>
                <a:moveTo>
                  <a:pt x="5764" y="18543"/>
                </a:moveTo>
                <a:cubicBezTo>
                  <a:pt x="5419" y="19190"/>
                  <a:pt x="5614" y="20022"/>
                  <a:pt x="6240" y="20335"/>
                </a:cubicBezTo>
                <a:cubicBezTo>
                  <a:pt x="7605" y="21009"/>
                  <a:pt x="9124" y="21386"/>
                  <a:pt x="10723" y="21386"/>
                </a:cubicBezTo>
                <a:cubicBezTo>
                  <a:pt x="12322" y="21386"/>
                  <a:pt x="13841" y="21009"/>
                  <a:pt x="15206" y="20335"/>
                </a:cubicBezTo>
                <a:cubicBezTo>
                  <a:pt x="15832" y="20027"/>
                  <a:pt x="16027" y="19190"/>
                  <a:pt x="15682" y="18543"/>
                </a:cubicBezTo>
                <a:lnTo>
                  <a:pt x="12814" y="13165"/>
                </a:lnTo>
                <a:cubicBezTo>
                  <a:pt x="12215" y="13590"/>
                  <a:pt x="11497" y="13839"/>
                  <a:pt x="10727" y="13839"/>
                </a:cubicBezTo>
                <a:cubicBezTo>
                  <a:pt x="9957" y="13839"/>
                  <a:pt x="9239" y="13590"/>
                  <a:pt x="8640" y="13165"/>
                </a:cubicBezTo>
                <a:lnTo>
                  <a:pt x="5764" y="18543"/>
                </a:lnTo>
                <a:close/>
                <a:moveTo>
                  <a:pt x="10723" y="11780"/>
                </a:moveTo>
                <a:cubicBezTo>
                  <a:pt x="11403" y="11775"/>
                  <a:pt x="12029" y="11378"/>
                  <a:pt x="12365" y="10738"/>
                </a:cubicBezTo>
                <a:cubicBezTo>
                  <a:pt x="12701" y="10098"/>
                  <a:pt x="12696" y="9314"/>
                  <a:pt x="12351" y="8680"/>
                </a:cubicBezTo>
                <a:cubicBezTo>
                  <a:pt x="12007" y="8046"/>
                  <a:pt x="11376" y="7658"/>
                  <a:pt x="10695" y="7663"/>
                </a:cubicBezTo>
                <a:cubicBezTo>
                  <a:pt x="9644" y="7672"/>
                  <a:pt x="8797" y="8601"/>
                  <a:pt x="8805" y="9737"/>
                </a:cubicBezTo>
                <a:cubicBezTo>
                  <a:pt x="8813" y="10873"/>
                  <a:pt x="9672" y="11789"/>
                  <a:pt x="10723" y="11780"/>
                </a:cubicBezTo>
                <a:close/>
              </a:path>
            </a:pathLst>
          </a:custGeom>
          <a:solidFill>
            <a:srgbClr val="0071E3"/>
          </a:solidFill>
          <a:ln w="12700">
            <a:miter lim="400000"/>
          </a:ln>
        </p:spPr>
        <p:txBody>
          <a:bodyPr lIns="45718" tIns="45718" rIns="45718" bIns="45718"/>
          <a:lstStyle/>
          <a:p>
            <a:pPr>
              <a:defRPr>
                <a:latin typeface="+mn-lt"/>
                <a:ea typeface="+mn-ea"/>
                <a:cs typeface="+mn-cs"/>
                <a:sym typeface="Calibri"/>
              </a:defRPr>
            </a:pPr>
          </a:p>
        </p:txBody>
      </p:sp>
      <p:sp>
        <p:nvSpPr>
          <p:cNvPr id="453" name="Text 31"/>
          <p:cNvSpPr txBox="1"/>
          <p:nvPr/>
        </p:nvSpPr>
        <p:spPr>
          <a:xfrm>
            <a:off x="5740122" y="6627176"/>
            <a:ext cx="942977" cy="1778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lnSpc>
                <a:spcPct val="130000"/>
              </a:lnSpc>
              <a:defRPr sz="1200">
                <a:solidFill>
                  <a:srgbClr val="86868B"/>
                </a:solidFill>
                <a:latin typeface="MiSans"/>
                <a:ea typeface="MiSans"/>
                <a:cs typeface="MiSans"/>
                <a:sym typeface="MiSans"/>
              </a:defRPr>
            </a:lvl1pPr>
          </a:lstStyle>
          <a:p>
            <a:pPr/>
            <a:r>
              <a:t>Radioaktivlik</a:t>
            </a:r>
          </a:p>
        </p:txBody>
      </p:sp>
      <p:sp>
        <p:nvSpPr>
          <p:cNvPr id="454" name="Shape 32"/>
          <p:cNvSpPr/>
          <p:nvPr/>
        </p:nvSpPr>
        <p:spPr>
          <a:xfrm>
            <a:off x="6950392" y="6697026"/>
            <a:ext cx="38103" cy="38103"/>
          </a:xfrm>
          <a:prstGeom prst="ellipse">
            <a:avLst/>
          </a:prstGeom>
          <a:solidFill>
            <a:srgbClr val="86868B"/>
          </a:solidFill>
          <a:ln w="12700">
            <a:miter lim="400000"/>
          </a:ln>
        </p:spPr>
        <p:txBody>
          <a:bodyPr lIns="45718" tIns="45718" rIns="45718" bIns="45718"/>
          <a:lstStyle/>
          <a:p>
            <a:pPr>
              <a:defRPr>
                <a:latin typeface="+mn-lt"/>
                <a:ea typeface="+mn-ea"/>
                <a:cs typeface="+mn-cs"/>
                <a:sym typeface="Calibri"/>
              </a:defRPr>
            </a:pPr>
          </a:p>
        </p:txBody>
      </p:sp>
      <p:sp>
        <p:nvSpPr>
          <p:cNvPr id="455" name="Shape 33"/>
          <p:cNvSpPr/>
          <p:nvPr/>
        </p:nvSpPr>
        <p:spPr>
          <a:xfrm>
            <a:off x="7321867" y="6639876"/>
            <a:ext cx="133352" cy="15240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3886" y="0"/>
                </a:moveTo>
                <a:lnTo>
                  <a:pt x="6171" y="0"/>
                </a:lnTo>
                <a:cubicBezTo>
                  <a:pt x="5318" y="0"/>
                  <a:pt x="4629" y="603"/>
                  <a:pt x="4629" y="1350"/>
                </a:cubicBezTo>
                <a:cubicBezTo>
                  <a:pt x="4629" y="2097"/>
                  <a:pt x="5318" y="2700"/>
                  <a:pt x="6171" y="2700"/>
                </a:cubicBezTo>
                <a:lnTo>
                  <a:pt x="6171" y="9091"/>
                </a:lnTo>
                <a:lnTo>
                  <a:pt x="362" y="17985"/>
                </a:lnTo>
                <a:cubicBezTo>
                  <a:pt x="125" y="18351"/>
                  <a:pt x="0" y="18761"/>
                  <a:pt x="0" y="19183"/>
                </a:cubicBezTo>
                <a:cubicBezTo>
                  <a:pt x="0" y="20520"/>
                  <a:pt x="1234" y="21600"/>
                  <a:pt x="2763" y="21600"/>
                </a:cubicBezTo>
                <a:lnTo>
                  <a:pt x="18837" y="21600"/>
                </a:lnTo>
                <a:cubicBezTo>
                  <a:pt x="20361" y="21600"/>
                  <a:pt x="21600" y="20520"/>
                  <a:pt x="21600" y="19183"/>
                </a:cubicBezTo>
                <a:cubicBezTo>
                  <a:pt x="21600" y="18761"/>
                  <a:pt x="21475" y="18347"/>
                  <a:pt x="21238" y="17985"/>
                </a:cubicBezTo>
                <a:lnTo>
                  <a:pt x="15429" y="9091"/>
                </a:lnTo>
                <a:lnTo>
                  <a:pt x="15429" y="2700"/>
                </a:lnTo>
                <a:cubicBezTo>
                  <a:pt x="16282" y="2700"/>
                  <a:pt x="16971" y="2097"/>
                  <a:pt x="16971" y="1350"/>
                </a:cubicBezTo>
                <a:cubicBezTo>
                  <a:pt x="16971" y="603"/>
                  <a:pt x="16282" y="0"/>
                  <a:pt x="15429" y="0"/>
                </a:cubicBezTo>
                <a:lnTo>
                  <a:pt x="13886" y="0"/>
                </a:lnTo>
                <a:close/>
                <a:moveTo>
                  <a:pt x="9257" y="9091"/>
                </a:moveTo>
                <a:lnTo>
                  <a:pt x="9257" y="2700"/>
                </a:lnTo>
                <a:lnTo>
                  <a:pt x="12343" y="2700"/>
                </a:lnTo>
                <a:lnTo>
                  <a:pt x="12343" y="9091"/>
                </a:lnTo>
                <a:cubicBezTo>
                  <a:pt x="12343" y="9560"/>
                  <a:pt x="12483" y="10024"/>
                  <a:pt x="12748" y="10433"/>
                </a:cubicBezTo>
                <a:lnTo>
                  <a:pt x="14754" y="13500"/>
                </a:lnTo>
                <a:lnTo>
                  <a:pt x="6846" y="13500"/>
                </a:lnTo>
                <a:lnTo>
                  <a:pt x="8852" y="10433"/>
                </a:lnTo>
                <a:cubicBezTo>
                  <a:pt x="9117" y="10024"/>
                  <a:pt x="9257" y="9564"/>
                  <a:pt x="9257" y="9091"/>
                </a:cubicBezTo>
                <a:close/>
              </a:path>
            </a:pathLst>
          </a:custGeom>
          <a:solidFill>
            <a:srgbClr val="0071E3"/>
          </a:solidFill>
          <a:ln w="12700">
            <a:miter lim="400000"/>
          </a:ln>
        </p:spPr>
        <p:txBody>
          <a:bodyPr lIns="45718" tIns="45718" rIns="45718" bIns="45718"/>
          <a:lstStyle/>
          <a:p>
            <a:pPr>
              <a:defRPr>
                <a:latin typeface="+mn-lt"/>
                <a:ea typeface="+mn-ea"/>
                <a:cs typeface="+mn-cs"/>
                <a:sym typeface="Calibri"/>
              </a:defRPr>
            </a:pPr>
          </a:p>
        </p:txBody>
      </p:sp>
      <p:sp>
        <p:nvSpPr>
          <p:cNvPr id="456" name="Text 34"/>
          <p:cNvSpPr txBox="1"/>
          <p:nvPr/>
        </p:nvSpPr>
        <p:spPr>
          <a:xfrm>
            <a:off x="7521892" y="6627176"/>
            <a:ext cx="1066802" cy="1778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lnSpc>
                <a:spcPct val="130000"/>
              </a:lnSpc>
              <a:defRPr sz="1200">
                <a:solidFill>
                  <a:srgbClr val="86868B"/>
                </a:solidFill>
                <a:latin typeface="MiSans"/>
                <a:ea typeface="MiSans"/>
                <a:cs typeface="MiSans"/>
                <a:sym typeface="MiSans"/>
              </a:defRPr>
            </a:lvl1pPr>
          </a:lstStyle>
          <a:p>
            <a:pPr/>
            <a:r>
              <a:t>Ilmiy Tadqiqot</a:t>
            </a:r>
          </a:p>
        </p:txBody>
      </p:sp>
    </p:spTree>
  </p:cSld>
  <p:clrMapOvr>
    <a:masterClrMapping/>
  </p:clrMapOvr>
  <mc:AlternateContent xmlns:mc="http://schemas.openxmlformats.org/markup-compatibility/2006">
    <mc:Choice xmlns:p14="http://schemas.microsoft.com/office/powerpoint/2010/main" Requires="p14">
      <p:transition spd="med" advClick="1" p14:dur="1000">
        <p:fade/>
      </p:transition>
    </mc:Choice>
    <mc:Fallback>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58" name="Text 2"/>
          <p:cNvSpPr txBox="1"/>
          <p:nvPr/>
        </p:nvSpPr>
        <p:spPr>
          <a:xfrm>
            <a:off x="1714500" y="1456372"/>
            <a:ext cx="8763000" cy="5461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lnSpc>
                <a:spcPct val="80000"/>
              </a:lnSpc>
              <a:defRPr b="1" sz="3600">
                <a:solidFill>
                  <a:srgbClr val="1D1D1D"/>
                </a:solidFill>
                <a:latin typeface="MiSans"/>
                <a:ea typeface="MiSans"/>
                <a:cs typeface="MiSans"/>
                <a:sym typeface="MiSans"/>
              </a:defRPr>
            </a:lvl1pPr>
          </a:lstStyle>
          <a:p>
            <a:pPr/>
            <a:r>
              <a:t>Foydalanilgan adabiyotlar</a:t>
            </a:r>
          </a:p>
        </p:txBody>
      </p:sp>
      <p:sp>
        <p:nvSpPr>
          <p:cNvPr id="459" name="Shape 19"/>
          <p:cNvSpPr/>
          <p:nvPr/>
        </p:nvSpPr>
        <p:spPr>
          <a:xfrm>
            <a:off x="1654922" y="2416339"/>
            <a:ext cx="8882156" cy="16838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421" y="0"/>
                </a:moveTo>
                <a:lnTo>
                  <a:pt x="21179" y="0"/>
                </a:lnTo>
                <a:cubicBezTo>
                  <a:pt x="21411" y="0"/>
                  <a:pt x="21600" y="880"/>
                  <a:pt x="21600" y="1964"/>
                </a:cubicBezTo>
                <a:lnTo>
                  <a:pt x="21600" y="19636"/>
                </a:lnTo>
                <a:cubicBezTo>
                  <a:pt x="21600" y="20720"/>
                  <a:pt x="21411" y="21600"/>
                  <a:pt x="21179" y="21600"/>
                </a:cubicBezTo>
                <a:lnTo>
                  <a:pt x="421" y="21600"/>
                </a:lnTo>
                <a:cubicBezTo>
                  <a:pt x="189" y="21600"/>
                  <a:pt x="0" y="20720"/>
                  <a:pt x="0" y="19636"/>
                </a:cubicBezTo>
                <a:lnTo>
                  <a:pt x="0" y="1964"/>
                </a:lnTo>
                <a:cubicBezTo>
                  <a:pt x="0" y="880"/>
                  <a:pt x="189" y="0"/>
                  <a:pt x="421" y="0"/>
                </a:cubicBezTo>
                <a:close/>
              </a:path>
            </a:pathLst>
          </a:custGeom>
          <a:solidFill>
            <a:srgbClr val="EFF6FF"/>
          </a:solidFill>
          <a:ln w="12700">
            <a:miter lim="400000"/>
          </a:ln>
          <a:extLst>
            <a:ext uri="{C572A759-6A51-4108-AA02-DFA0A04FC94B}">
              <ma14:wrappingTextBoxFlag xmlns:ma14="http://schemas.microsoft.com/office/mac/drawingml/2011/main" val="1"/>
            </a:ext>
          </a:extLst>
        </p:spPr>
        <p:txBody>
          <a:bodyPr lIns="45718" tIns="45718" rIns="45718" bIns="45718"/>
          <a:lstStyle/>
          <a:p>
            <a:pPr marL="227263" indent="-227263" defTabSz="457200">
              <a:buSzPct val="100000"/>
              <a:buAutoNum type="arabicPeriod" startAt="1"/>
              <a:defRPr sz="1700">
                <a:latin typeface="Times Roman"/>
                <a:ea typeface="Times Roman"/>
                <a:cs typeface="Times Roman"/>
                <a:sym typeface="Times Roman"/>
              </a:defRPr>
            </a:pPr>
            <a:r>
              <a:t>  I. V. Savelyev. Umumiy fizika kursi. 3-tom: Atom fizikasi va yadro fizikasi</a:t>
            </a:r>
          </a:p>
          <a:p>
            <a:pPr defTabSz="457200">
              <a:defRPr sz="1700">
                <a:latin typeface="Times Roman"/>
                <a:ea typeface="Times Roman"/>
                <a:cs typeface="Times Roman"/>
                <a:sym typeface="Times Roman"/>
              </a:defRPr>
            </a:pPr>
            <a:r>
              <a:t>  2.  S. S. Nosirov, K. Tursunmetov. Umumiy fizika kursi. 3-qism: Atom va yadro fizikasi</a:t>
            </a:r>
          </a:p>
          <a:p>
            <a:pPr defTabSz="457200">
              <a:defRPr sz="1700">
                <a:latin typeface="Times Roman"/>
                <a:ea typeface="Times Roman"/>
                <a:cs typeface="Times Roman"/>
                <a:sym typeface="Times Roman"/>
              </a:defRPr>
            </a:pPr>
            <a:r>
              <a:t>  3.  Krane K. S. Introductory Nuclear Physics</a:t>
            </a:r>
          </a:p>
          <a:p>
            <a:pPr defTabSz="457200">
              <a:defRPr sz="1700">
                <a:latin typeface="Times Roman"/>
                <a:ea typeface="Times Roman"/>
                <a:cs typeface="Times Roman"/>
                <a:sym typeface="Times Roman"/>
              </a:defRPr>
            </a:pPr>
            <a:r>
              <a:t>  4.  Askari M. B., Mirzaei V., Mirhabibi M. "“Introduction to Radioactive Materials"</a:t>
            </a:r>
          </a:p>
          <a:p>
            <a:pPr defTabSz="457200">
              <a:defRPr b="1" sz="1700">
                <a:latin typeface="Times Roman"/>
                <a:ea typeface="Times Roman"/>
                <a:cs typeface="Times Roman"/>
                <a:sym typeface="Times Roman"/>
              </a:defRPr>
            </a:pPr>
            <a:r>
              <a:t>  </a:t>
            </a:r>
            <a:r>
              <a:rPr b="0"/>
              <a:t>5. B. G. Levich. Atom va yadro fizikasi asoslari.</a:t>
            </a: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AFAFA"/>
        </a:solidFill>
      </p:bgPr>
    </p:bg>
    <p:spTree>
      <p:nvGrpSpPr>
        <p:cNvPr id="1" name=""/>
        <p:cNvGrpSpPr/>
        <p:nvPr/>
      </p:nvGrpSpPr>
      <p:grpSpPr>
        <a:xfrm>
          <a:off x="0" y="0"/>
          <a:ext cx="0" cy="0"/>
          <a:chOff x="0" y="0"/>
          <a:chExt cx="0" cy="0"/>
        </a:xfrm>
      </p:grpSpPr>
      <p:sp>
        <p:nvSpPr>
          <p:cNvPr id="38" name="Text 0"/>
          <p:cNvSpPr txBox="1"/>
          <p:nvPr/>
        </p:nvSpPr>
        <p:spPr>
          <a:xfrm>
            <a:off x="381000" y="368299"/>
            <a:ext cx="11601450" cy="4064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nSpc>
                <a:spcPct val="90000"/>
              </a:lnSpc>
              <a:defRPr b="1" sz="2700">
                <a:solidFill>
                  <a:srgbClr val="1D1D1D"/>
                </a:solidFill>
                <a:latin typeface="MiSans"/>
                <a:ea typeface="MiSans"/>
                <a:cs typeface="MiSans"/>
                <a:sym typeface="MiSans"/>
              </a:defRPr>
            </a:lvl1pPr>
          </a:lstStyle>
          <a:p>
            <a:pPr/>
            <a:r>
              <a:t>Reja</a:t>
            </a:r>
          </a:p>
        </p:txBody>
      </p:sp>
      <p:sp>
        <p:nvSpPr>
          <p:cNvPr id="39" name="Shape 1"/>
          <p:cNvSpPr/>
          <p:nvPr/>
        </p:nvSpPr>
        <p:spPr>
          <a:xfrm>
            <a:off x="381000" y="914400"/>
            <a:ext cx="609600" cy="38100"/>
          </a:xfrm>
          <a:prstGeom prst="rect">
            <a:avLst/>
          </a:prstGeom>
          <a:solidFill>
            <a:srgbClr val="0071E3"/>
          </a:solidFill>
          <a:ln w="12700">
            <a:miter lim="400000"/>
          </a:ln>
        </p:spPr>
        <p:txBody>
          <a:bodyPr lIns="45718" tIns="45718" rIns="45718" bIns="45718"/>
          <a:lstStyle/>
          <a:p>
            <a:pPr>
              <a:defRPr>
                <a:latin typeface="+mn-lt"/>
                <a:ea typeface="+mn-ea"/>
                <a:cs typeface="+mn-cs"/>
                <a:sym typeface="Calibri"/>
              </a:defRPr>
            </a:pPr>
          </a:p>
        </p:txBody>
      </p:sp>
      <p:sp>
        <p:nvSpPr>
          <p:cNvPr id="40" name="Shape 2"/>
          <p:cNvSpPr/>
          <p:nvPr/>
        </p:nvSpPr>
        <p:spPr>
          <a:xfrm>
            <a:off x="384809" y="1261110"/>
            <a:ext cx="5474973" cy="1122047"/>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451" y="0"/>
                </a:moveTo>
                <a:lnTo>
                  <a:pt x="21149" y="0"/>
                </a:lnTo>
                <a:cubicBezTo>
                  <a:pt x="21398" y="0"/>
                  <a:pt x="21600" y="985"/>
                  <a:pt x="21600" y="2200"/>
                </a:cubicBezTo>
                <a:lnTo>
                  <a:pt x="21600" y="19400"/>
                </a:lnTo>
                <a:cubicBezTo>
                  <a:pt x="21600" y="20615"/>
                  <a:pt x="21398" y="21600"/>
                  <a:pt x="21149" y="21600"/>
                </a:cubicBezTo>
                <a:lnTo>
                  <a:pt x="451" y="21600"/>
                </a:lnTo>
                <a:cubicBezTo>
                  <a:pt x="202" y="21600"/>
                  <a:pt x="0" y="20615"/>
                  <a:pt x="0" y="19400"/>
                </a:cubicBezTo>
                <a:lnTo>
                  <a:pt x="0" y="2200"/>
                </a:lnTo>
                <a:cubicBezTo>
                  <a:pt x="0" y="986"/>
                  <a:pt x="202" y="0"/>
                  <a:pt x="451" y="0"/>
                </a:cubicBezTo>
                <a:close/>
              </a:path>
            </a:pathLst>
          </a:custGeom>
          <a:solidFill>
            <a:srgbClr val="FFFFFF"/>
          </a:solidFill>
          <a:ln w="10160">
            <a:solidFill>
              <a:srgbClr val="E5E5E5"/>
            </a:solidFill>
          </a:ln>
        </p:spPr>
        <p:txBody>
          <a:bodyPr lIns="45718" tIns="45718" rIns="45718" bIns="45718"/>
          <a:lstStyle/>
          <a:p>
            <a:pPr>
              <a:defRPr>
                <a:latin typeface="+mn-lt"/>
                <a:ea typeface="+mn-ea"/>
                <a:cs typeface="+mn-cs"/>
                <a:sym typeface="Calibri"/>
              </a:defRPr>
            </a:pPr>
          </a:p>
        </p:txBody>
      </p:sp>
      <p:sp>
        <p:nvSpPr>
          <p:cNvPr id="41" name="Shape 3"/>
          <p:cNvSpPr/>
          <p:nvPr/>
        </p:nvSpPr>
        <p:spPr>
          <a:xfrm>
            <a:off x="579119" y="1455419"/>
            <a:ext cx="457203" cy="457203"/>
          </a:xfrm>
          <a:prstGeom prst="ellipse">
            <a:avLst/>
          </a:prstGeom>
          <a:solidFill>
            <a:srgbClr val="0071E3"/>
          </a:solidFill>
          <a:ln w="12700">
            <a:miter lim="400000"/>
          </a:ln>
        </p:spPr>
        <p:txBody>
          <a:bodyPr lIns="45718" tIns="45718" rIns="45718" bIns="45718"/>
          <a:lstStyle/>
          <a:p>
            <a:pPr>
              <a:defRPr>
                <a:latin typeface="+mn-lt"/>
                <a:ea typeface="+mn-ea"/>
                <a:cs typeface="+mn-cs"/>
                <a:sym typeface="Calibri"/>
              </a:defRPr>
            </a:pPr>
          </a:p>
        </p:txBody>
      </p:sp>
      <p:sp>
        <p:nvSpPr>
          <p:cNvPr id="42" name="Text 4"/>
          <p:cNvSpPr txBox="1"/>
          <p:nvPr/>
        </p:nvSpPr>
        <p:spPr>
          <a:xfrm>
            <a:off x="531494" y="1569719"/>
            <a:ext cx="552452" cy="228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lnSpc>
                <a:spcPct val="120000"/>
              </a:lnSpc>
              <a:defRPr b="1" sz="1500">
                <a:solidFill>
                  <a:srgbClr val="FFFFFF"/>
                </a:solidFill>
                <a:latin typeface="MiSans"/>
                <a:ea typeface="MiSans"/>
                <a:cs typeface="MiSans"/>
                <a:sym typeface="MiSans"/>
              </a:defRPr>
            </a:lvl1pPr>
          </a:lstStyle>
          <a:p>
            <a:pPr/>
            <a:r>
              <a:t>1</a:t>
            </a:r>
          </a:p>
        </p:txBody>
      </p:sp>
      <p:sp>
        <p:nvSpPr>
          <p:cNvPr id="43" name="Text 5"/>
          <p:cNvSpPr txBox="1"/>
          <p:nvPr/>
        </p:nvSpPr>
        <p:spPr>
          <a:xfrm>
            <a:off x="1188719" y="1355089"/>
            <a:ext cx="2390776" cy="46736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nSpc>
                <a:spcPct val="130000"/>
              </a:lnSpc>
              <a:defRPr b="1" sz="1300">
                <a:solidFill>
                  <a:srgbClr val="1D1D1D"/>
                </a:solidFill>
                <a:latin typeface="MiSans"/>
                <a:ea typeface="MiSans"/>
                <a:cs typeface="MiSans"/>
                <a:sym typeface="MiSans"/>
              </a:defRPr>
            </a:lvl1pPr>
          </a:lstStyle>
          <a:p>
            <a:pPr/>
            <a:r>
              <a:t>Ionlanuvchi nurlanishlarga kirish</a:t>
            </a:r>
          </a:p>
        </p:txBody>
      </p:sp>
      <p:sp>
        <p:nvSpPr>
          <p:cNvPr id="44" name="Text 6"/>
          <p:cNvSpPr txBox="1"/>
          <p:nvPr/>
        </p:nvSpPr>
        <p:spPr>
          <a:xfrm>
            <a:off x="1188719" y="1779270"/>
            <a:ext cx="2371726" cy="1524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nSpc>
                <a:spcPct val="120000"/>
              </a:lnSpc>
              <a:defRPr sz="1000">
                <a:solidFill>
                  <a:srgbClr val="86868B"/>
                </a:solidFill>
                <a:latin typeface="MiSans"/>
                <a:ea typeface="MiSans"/>
                <a:cs typeface="MiSans"/>
                <a:sym typeface="MiSans"/>
              </a:defRPr>
            </a:lvl1pPr>
          </a:lstStyle>
          <a:p>
            <a:pPr/>
            <a:r>
              <a:t>Ta'rifi, xususiyatlari va turlari</a:t>
            </a:r>
          </a:p>
        </p:txBody>
      </p:sp>
      <p:sp>
        <p:nvSpPr>
          <p:cNvPr id="45" name="Shape 7"/>
          <p:cNvSpPr/>
          <p:nvPr/>
        </p:nvSpPr>
        <p:spPr>
          <a:xfrm>
            <a:off x="6328408" y="1261110"/>
            <a:ext cx="5474972" cy="1122047"/>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451" y="0"/>
                </a:moveTo>
                <a:lnTo>
                  <a:pt x="21149" y="0"/>
                </a:lnTo>
                <a:cubicBezTo>
                  <a:pt x="21398" y="0"/>
                  <a:pt x="21600" y="985"/>
                  <a:pt x="21600" y="2200"/>
                </a:cubicBezTo>
                <a:lnTo>
                  <a:pt x="21600" y="19400"/>
                </a:lnTo>
                <a:cubicBezTo>
                  <a:pt x="21600" y="20615"/>
                  <a:pt x="21398" y="21600"/>
                  <a:pt x="21149" y="21600"/>
                </a:cubicBezTo>
                <a:lnTo>
                  <a:pt x="451" y="21600"/>
                </a:lnTo>
                <a:cubicBezTo>
                  <a:pt x="202" y="21600"/>
                  <a:pt x="0" y="20615"/>
                  <a:pt x="0" y="19400"/>
                </a:cubicBezTo>
                <a:lnTo>
                  <a:pt x="0" y="2200"/>
                </a:lnTo>
                <a:cubicBezTo>
                  <a:pt x="0" y="986"/>
                  <a:pt x="202" y="0"/>
                  <a:pt x="451" y="0"/>
                </a:cubicBezTo>
                <a:close/>
              </a:path>
            </a:pathLst>
          </a:custGeom>
          <a:solidFill>
            <a:srgbClr val="FFFFFF"/>
          </a:solidFill>
          <a:ln w="10160">
            <a:solidFill>
              <a:srgbClr val="E5E5E5"/>
            </a:solidFill>
          </a:ln>
        </p:spPr>
        <p:txBody>
          <a:bodyPr lIns="45718" tIns="45718" rIns="45718" bIns="45718"/>
          <a:lstStyle/>
          <a:p>
            <a:pPr>
              <a:defRPr>
                <a:latin typeface="+mn-lt"/>
                <a:ea typeface="+mn-ea"/>
                <a:cs typeface="+mn-cs"/>
                <a:sym typeface="Calibri"/>
              </a:defRPr>
            </a:pPr>
          </a:p>
        </p:txBody>
      </p:sp>
      <p:sp>
        <p:nvSpPr>
          <p:cNvPr id="46" name="Shape 8"/>
          <p:cNvSpPr/>
          <p:nvPr/>
        </p:nvSpPr>
        <p:spPr>
          <a:xfrm>
            <a:off x="6522718" y="1455419"/>
            <a:ext cx="457203" cy="457203"/>
          </a:xfrm>
          <a:prstGeom prst="ellipse">
            <a:avLst/>
          </a:prstGeom>
          <a:solidFill>
            <a:srgbClr val="0071E3"/>
          </a:solidFill>
          <a:ln w="12700">
            <a:miter lim="400000"/>
          </a:ln>
        </p:spPr>
        <p:txBody>
          <a:bodyPr lIns="45718" tIns="45718" rIns="45718" bIns="45718"/>
          <a:lstStyle/>
          <a:p>
            <a:pPr>
              <a:defRPr>
                <a:latin typeface="+mn-lt"/>
                <a:ea typeface="+mn-ea"/>
                <a:cs typeface="+mn-cs"/>
                <a:sym typeface="Calibri"/>
              </a:defRPr>
            </a:pPr>
          </a:p>
        </p:txBody>
      </p:sp>
      <p:sp>
        <p:nvSpPr>
          <p:cNvPr id="47" name="Text 9"/>
          <p:cNvSpPr txBox="1"/>
          <p:nvPr/>
        </p:nvSpPr>
        <p:spPr>
          <a:xfrm>
            <a:off x="6475095" y="1569719"/>
            <a:ext cx="552452" cy="228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lnSpc>
                <a:spcPct val="120000"/>
              </a:lnSpc>
              <a:defRPr b="1" sz="1500">
                <a:solidFill>
                  <a:srgbClr val="FFFFFF"/>
                </a:solidFill>
                <a:latin typeface="MiSans"/>
                <a:ea typeface="MiSans"/>
                <a:cs typeface="MiSans"/>
                <a:sym typeface="MiSans"/>
              </a:defRPr>
            </a:lvl1pPr>
          </a:lstStyle>
          <a:p>
            <a:pPr/>
            <a:r>
              <a:t>2</a:t>
            </a:r>
          </a:p>
        </p:txBody>
      </p:sp>
      <p:sp>
        <p:nvSpPr>
          <p:cNvPr id="48" name="Text 10"/>
          <p:cNvSpPr txBox="1"/>
          <p:nvPr/>
        </p:nvSpPr>
        <p:spPr>
          <a:xfrm>
            <a:off x="7132318" y="1487169"/>
            <a:ext cx="2105027" cy="2032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nSpc>
                <a:spcPct val="130000"/>
              </a:lnSpc>
              <a:defRPr b="1" sz="1300">
                <a:solidFill>
                  <a:srgbClr val="1D1D1D"/>
                </a:solidFill>
                <a:latin typeface="MiSans"/>
                <a:ea typeface="MiSans"/>
                <a:cs typeface="MiSans"/>
                <a:sym typeface="MiSans"/>
              </a:defRPr>
            </a:lvl1pPr>
          </a:lstStyle>
          <a:p>
            <a:pPr/>
            <a:r>
              <a:t>Tabiy nurlanish manbalari</a:t>
            </a:r>
          </a:p>
        </p:txBody>
      </p:sp>
      <p:sp>
        <p:nvSpPr>
          <p:cNvPr id="49" name="Text 11"/>
          <p:cNvSpPr txBox="1"/>
          <p:nvPr/>
        </p:nvSpPr>
        <p:spPr>
          <a:xfrm>
            <a:off x="7132318" y="1779270"/>
            <a:ext cx="2085977" cy="1524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nSpc>
                <a:spcPct val="120000"/>
              </a:lnSpc>
              <a:defRPr sz="1000">
                <a:solidFill>
                  <a:srgbClr val="86868B"/>
                </a:solidFill>
                <a:latin typeface="MiSans"/>
                <a:ea typeface="MiSans"/>
                <a:cs typeface="MiSans"/>
                <a:sym typeface="MiSans"/>
              </a:defRPr>
            </a:lvl1pPr>
          </a:lstStyle>
          <a:p>
            <a:pPr/>
            <a:r>
              <a:t>Kosmik va yer yuzidagi manbalar</a:t>
            </a:r>
          </a:p>
        </p:txBody>
      </p:sp>
      <p:sp>
        <p:nvSpPr>
          <p:cNvPr id="50" name="Shape 12"/>
          <p:cNvSpPr/>
          <p:nvPr/>
        </p:nvSpPr>
        <p:spPr>
          <a:xfrm>
            <a:off x="384809" y="2623185"/>
            <a:ext cx="5474973" cy="1122047"/>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451" y="0"/>
                </a:moveTo>
                <a:lnTo>
                  <a:pt x="21149" y="0"/>
                </a:lnTo>
                <a:cubicBezTo>
                  <a:pt x="21398" y="0"/>
                  <a:pt x="21600" y="985"/>
                  <a:pt x="21600" y="2200"/>
                </a:cubicBezTo>
                <a:lnTo>
                  <a:pt x="21600" y="19400"/>
                </a:lnTo>
                <a:cubicBezTo>
                  <a:pt x="21600" y="20615"/>
                  <a:pt x="21398" y="21600"/>
                  <a:pt x="21149" y="21600"/>
                </a:cubicBezTo>
                <a:lnTo>
                  <a:pt x="451" y="21600"/>
                </a:lnTo>
                <a:cubicBezTo>
                  <a:pt x="202" y="21600"/>
                  <a:pt x="0" y="20615"/>
                  <a:pt x="0" y="19400"/>
                </a:cubicBezTo>
                <a:lnTo>
                  <a:pt x="0" y="2200"/>
                </a:lnTo>
                <a:cubicBezTo>
                  <a:pt x="0" y="986"/>
                  <a:pt x="202" y="0"/>
                  <a:pt x="451" y="0"/>
                </a:cubicBezTo>
                <a:close/>
              </a:path>
            </a:pathLst>
          </a:custGeom>
          <a:solidFill>
            <a:srgbClr val="FFFFFF"/>
          </a:solidFill>
          <a:ln w="10160">
            <a:solidFill>
              <a:srgbClr val="E5E5E5"/>
            </a:solidFill>
          </a:ln>
        </p:spPr>
        <p:txBody>
          <a:bodyPr lIns="45718" tIns="45718" rIns="45718" bIns="45718"/>
          <a:lstStyle/>
          <a:p>
            <a:pPr>
              <a:defRPr>
                <a:latin typeface="+mn-lt"/>
                <a:ea typeface="+mn-ea"/>
                <a:cs typeface="+mn-cs"/>
                <a:sym typeface="Calibri"/>
              </a:defRPr>
            </a:pPr>
          </a:p>
        </p:txBody>
      </p:sp>
      <p:sp>
        <p:nvSpPr>
          <p:cNvPr id="51" name="Shape 13"/>
          <p:cNvSpPr/>
          <p:nvPr/>
        </p:nvSpPr>
        <p:spPr>
          <a:xfrm>
            <a:off x="579119" y="2817495"/>
            <a:ext cx="457203" cy="457203"/>
          </a:xfrm>
          <a:prstGeom prst="ellipse">
            <a:avLst/>
          </a:prstGeom>
          <a:solidFill>
            <a:srgbClr val="0071E3"/>
          </a:solidFill>
          <a:ln w="12700">
            <a:miter lim="400000"/>
          </a:ln>
        </p:spPr>
        <p:txBody>
          <a:bodyPr lIns="45718" tIns="45718" rIns="45718" bIns="45718"/>
          <a:lstStyle/>
          <a:p>
            <a:pPr>
              <a:defRPr>
                <a:latin typeface="+mn-lt"/>
                <a:ea typeface="+mn-ea"/>
                <a:cs typeface="+mn-cs"/>
                <a:sym typeface="Calibri"/>
              </a:defRPr>
            </a:pPr>
          </a:p>
        </p:txBody>
      </p:sp>
      <p:sp>
        <p:nvSpPr>
          <p:cNvPr id="52" name="Text 14"/>
          <p:cNvSpPr txBox="1"/>
          <p:nvPr/>
        </p:nvSpPr>
        <p:spPr>
          <a:xfrm>
            <a:off x="531494" y="2931795"/>
            <a:ext cx="552452" cy="228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lnSpc>
                <a:spcPct val="120000"/>
              </a:lnSpc>
              <a:defRPr b="1" sz="1500">
                <a:solidFill>
                  <a:srgbClr val="FFFFFF"/>
                </a:solidFill>
                <a:latin typeface="MiSans"/>
                <a:ea typeface="MiSans"/>
                <a:cs typeface="MiSans"/>
                <a:sym typeface="MiSans"/>
              </a:defRPr>
            </a:lvl1pPr>
          </a:lstStyle>
          <a:p>
            <a:pPr/>
            <a:r>
              <a:t>3</a:t>
            </a:r>
          </a:p>
        </p:txBody>
      </p:sp>
      <p:sp>
        <p:nvSpPr>
          <p:cNvPr id="53" name="Text 15"/>
          <p:cNvSpPr txBox="1"/>
          <p:nvPr/>
        </p:nvSpPr>
        <p:spPr>
          <a:xfrm>
            <a:off x="1188719" y="2849245"/>
            <a:ext cx="2133601" cy="2032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nSpc>
                <a:spcPct val="130000"/>
              </a:lnSpc>
              <a:defRPr b="1" sz="1300">
                <a:solidFill>
                  <a:srgbClr val="1D1D1D"/>
                </a:solidFill>
                <a:latin typeface="MiSans"/>
                <a:ea typeface="MiSans"/>
                <a:cs typeface="MiSans"/>
                <a:sym typeface="MiSans"/>
              </a:defRPr>
            </a:lvl1pPr>
          </a:lstStyle>
          <a:p>
            <a:pPr/>
            <a:r>
              <a:t>Sun'iy nurlanish manbalari</a:t>
            </a:r>
          </a:p>
        </p:txBody>
      </p:sp>
      <p:sp>
        <p:nvSpPr>
          <p:cNvPr id="54" name="Text 16"/>
          <p:cNvSpPr txBox="1"/>
          <p:nvPr/>
        </p:nvSpPr>
        <p:spPr>
          <a:xfrm>
            <a:off x="1188719" y="3141345"/>
            <a:ext cx="2114551" cy="1524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nSpc>
                <a:spcPct val="120000"/>
              </a:lnSpc>
              <a:defRPr sz="1000">
                <a:solidFill>
                  <a:srgbClr val="86868B"/>
                </a:solidFill>
                <a:latin typeface="MiSans"/>
                <a:ea typeface="MiSans"/>
                <a:cs typeface="MiSans"/>
                <a:sym typeface="MiSans"/>
              </a:defRPr>
            </a:lvl1pPr>
          </a:lstStyle>
          <a:p>
            <a:pPr/>
            <a:r>
              <a:t>Tibbiy va sanoat manbalari</a:t>
            </a:r>
          </a:p>
        </p:txBody>
      </p:sp>
      <p:sp>
        <p:nvSpPr>
          <p:cNvPr id="55" name="Shape 17"/>
          <p:cNvSpPr/>
          <p:nvPr/>
        </p:nvSpPr>
        <p:spPr>
          <a:xfrm>
            <a:off x="6328408" y="2623185"/>
            <a:ext cx="5474972" cy="1122047"/>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451" y="0"/>
                </a:moveTo>
                <a:lnTo>
                  <a:pt x="21149" y="0"/>
                </a:lnTo>
                <a:cubicBezTo>
                  <a:pt x="21398" y="0"/>
                  <a:pt x="21600" y="985"/>
                  <a:pt x="21600" y="2200"/>
                </a:cubicBezTo>
                <a:lnTo>
                  <a:pt x="21600" y="19400"/>
                </a:lnTo>
                <a:cubicBezTo>
                  <a:pt x="21600" y="20615"/>
                  <a:pt x="21398" y="21600"/>
                  <a:pt x="21149" y="21600"/>
                </a:cubicBezTo>
                <a:lnTo>
                  <a:pt x="451" y="21600"/>
                </a:lnTo>
                <a:cubicBezTo>
                  <a:pt x="202" y="21600"/>
                  <a:pt x="0" y="20615"/>
                  <a:pt x="0" y="19400"/>
                </a:cubicBezTo>
                <a:lnTo>
                  <a:pt x="0" y="2200"/>
                </a:lnTo>
                <a:cubicBezTo>
                  <a:pt x="0" y="986"/>
                  <a:pt x="202" y="0"/>
                  <a:pt x="451" y="0"/>
                </a:cubicBezTo>
                <a:close/>
              </a:path>
            </a:pathLst>
          </a:custGeom>
          <a:solidFill>
            <a:srgbClr val="FFFFFF"/>
          </a:solidFill>
          <a:ln w="10160">
            <a:solidFill>
              <a:srgbClr val="E5E5E5"/>
            </a:solidFill>
          </a:ln>
        </p:spPr>
        <p:txBody>
          <a:bodyPr lIns="45718" tIns="45718" rIns="45718" bIns="45718"/>
          <a:lstStyle/>
          <a:p>
            <a:pPr>
              <a:defRPr>
                <a:latin typeface="+mn-lt"/>
                <a:ea typeface="+mn-ea"/>
                <a:cs typeface="+mn-cs"/>
                <a:sym typeface="Calibri"/>
              </a:defRPr>
            </a:pPr>
          </a:p>
        </p:txBody>
      </p:sp>
      <p:sp>
        <p:nvSpPr>
          <p:cNvPr id="56" name="Shape 18"/>
          <p:cNvSpPr/>
          <p:nvPr/>
        </p:nvSpPr>
        <p:spPr>
          <a:xfrm>
            <a:off x="6522718" y="2817495"/>
            <a:ext cx="457203" cy="457203"/>
          </a:xfrm>
          <a:prstGeom prst="ellipse">
            <a:avLst/>
          </a:prstGeom>
          <a:solidFill>
            <a:srgbClr val="0071E3"/>
          </a:solidFill>
          <a:ln w="12700">
            <a:miter lim="400000"/>
          </a:ln>
        </p:spPr>
        <p:txBody>
          <a:bodyPr lIns="45718" tIns="45718" rIns="45718" bIns="45718"/>
          <a:lstStyle/>
          <a:p>
            <a:pPr>
              <a:defRPr>
                <a:latin typeface="+mn-lt"/>
                <a:ea typeface="+mn-ea"/>
                <a:cs typeface="+mn-cs"/>
                <a:sym typeface="Calibri"/>
              </a:defRPr>
            </a:pPr>
          </a:p>
        </p:txBody>
      </p:sp>
      <p:sp>
        <p:nvSpPr>
          <p:cNvPr id="57" name="Text 19"/>
          <p:cNvSpPr txBox="1"/>
          <p:nvPr/>
        </p:nvSpPr>
        <p:spPr>
          <a:xfrm>
            <a:off x="6475095" y="2931795"/>
            <a:ext cx="552452" cy="228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lnSpc>
                <a:spcPct val="120000"/>
              </a:lnSpc>
              <a:defRPr b="1" sz="1500">
                <a:solidFill>
                  <a:srgbClr val="FFFFFF"/>
                </a:solidFill>
                <a:latin typeface="MiSans"/>
                <a:ea typeface="MiSans"/>
                <a:cs typeface="MiSans"/>
                <a:sym typeface="MiSans"/>
              </a:defRPr>
            </a:lvl1pPr>
          </a:lstStyle>
          <a:p>
            <a:pPr/>
            <a:r>
              <a:t>4</a:t>
            </a:r>
          </a:p>
        </p:txBody>
      </p:sp>
      <p:sp>
        <p:nvSpPr>
          <p:cNvPr id="58" name="Text 20"/>
          <p:cNvSpPr txBox="1"/>
          <p:nvPr/>
        </p:nvSpPr>
        <p:spPr>
          <a:xfrm>
            <a:off x="7132318" y="2849245"/>
            <a:ext cx="2447927" cy="2032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nSpc>
                <a:spcPct val="130000"/>
              </a:lnSpc>
              <a:defRPr b="1" sz="1300">
                <a:solidFill>
                  <a:srgbClr val="1D1D1D"/>
                </a:solidFill>
                <a:latin typeface="MiSans"/>
                <a:ea typeface="MiSans"/>
                <a:cs typeface="MiSans"/>
                <a:sym typeface="MiSans"/>
              </a:defRPr>
            </a:lvl1pPr>
          </a:lstStyle>
          <a:p>
            <a:pPr/>
            <a:r>
              <a:t>Radioaktiv parchalanish turlari</a:t>
            </a:r>
          </a:p>
        </p:txBody>
      </p:sp>
      <p:sp>
        <p:nvSpPr>
          <p:cNvPr id="59" name="Text 21"/>
          <p:cNvSpPr txBox="1"/>
          <p:nvPr/>
        </p:nvSpPr>
        <p:spPr>
          <a:xfrm>
            <a:off x="7132318" y="3141345"/>
            <a:ext cx="2428877" cy="1524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nSpc>
                <a:spcPct val="120000"/>
              </a:lnSpc>
              <a:defRPr sz="1000">
                <a:solidFill>
                  <a:srgbClr val="86868B"/>
                </a:solidFill>
                <a:latin typeface="MiSans"/>
                <a:ea typeface="MiSans"/>
                <a:cs typeface="MiSans"/>
                <a:sym typeface="MiSans"/>
              </a:defRPr>
            </a:lvl1pPr>
          </a:lstStyle>
          <a:p>
            <a:pPr/>
            <a:r>
              <a:t>Alfa, beta va gamma parchalanish</a:t>
            </a:r>
          </a:p>
        </p:txBody>
      </p:sp>
      <p:sp>
        <p:nvSpPr>
          <p:cNvPr id="60" name="Shape 22"/>
          <p:cNvSpPr/>
          <p:nvPr/>
        </p:nvSpPr>
        <p:spPr>
          <a:xfrm>
            <a:off x="384809" y="3985259"/>
            <a:ext cx="5474973" cy="1122047"/>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451" y="0"/>
                </a:moveTo>
                <a:lnTo>
                  <a:pt x="21149" y="0"/>
                </a:lnTo>
                <a:cubicBezTo>
                  <a:pt x="21398" y="0"/>
                  <a:pt x="21600" y="985"/>
                  <a:pt x="21600" y="2200"/>
                </a:cubicBezTo>
                <a:lnTo>
                  <a:pt x="21600" y="19400"/>
                </a:lnTo>
                <a:cubicBezTo>
                  <a:pt x="21600" y="20615"/>
                  <a:pt x="21398" y="21600"/>
                  <a:pt x="21149" y="21600"/>
                </a:cubicBezTo>
                <a:lnTo>
                  <a:pt x="451" y="21600"/>
                </a:lnTo>
                <a:cubicBezTo>
                  <a:pt x="202" y="21600"/>
                  <a:pt x="0" y="20615"/>
                  <a:pt x="0" y="19400"/>
                </a:cubicBezTo>
                <a:lnTo>
                  <a:pt x="0" y="2200"/>
                </a:lnTo>
                <a:cubicBezTo>
                  <a:pt x="0" y="986"/>
                  <a:pt x="202" y="0"/>
                  <a:pt x="451" y="0"/>
                </a:cubicBezTo>
                <a:close/>
              </a:path>
            </a:pathLst>
          </a:custGeom>
          <a:solidFill>
            <a:srgbClr val="FFFFFF"/>
          </a:solidFill>
          <a:ln w="10160">
            <a:solidFill>
              <a:srgbClr val="E5E5E5"/>
            </a:solidFill>
          </a:ln>
        </p:spPr>
        <p:txBody>
          <a:bodyPr lIns="45718" tIns="45718" rIns="45718" bIns="45718"/>
          <a:lstStyle/>
          <a:p>
            <a:pPr>
              <a:defRPr>
                <a:latin typeface="+mn-lt"/>
                <a:ea typeface="+mn-ea"/>
                <a:cs typeface="+mn-cs"/>
                <a:sym typeface="Calibri"/>
              </a:defRPr>
            </a:pPr>
          </a:p>
        </p:txBody>
      </p:sp>
      <p:sp>
        <p:nvSpPr>
          <p:cNvPr id="61" name="Shape 23"/>
          <p:cNvSpPr/>
          <p:nvPr/>
        </p:nvSpPr>
        <p:spPr>
          <a:xfrm>
            <a:off x="579119" y="4179570"/>
            <a:ext cx="457203" cy="457203"/>
          </a:xfrm>
          <a:prstGeom prst="ellipse">
            <a:avLst/>
          </a:prstGeom>
          <a:solidFill>
            <a:srgbClr val="0071E3"/>
          </a:solidFill>
          <a:ln w="12700">
            <a:miter lim="400000"/>
          </a:ln>
        </p:spPr>
        <p:txBody>
          <a:bodyPr lIns="45718" tIns="45718" rIns="45718" bIns="45718"/>
          <a:lstStyle/>
          <a:p>
            <a:pPr>
              <a:defRPr>
                <a:latin typeface="+mn-lt"/>
                <a:ea typeface="+mn-ea"/>
                <a:cs typeface="+mn-cs"/>
                <a:sym typeface="Calibri"/>
              </a:defRPr>
            </a:pPr>
          </a:p>
        </p:txBody>
      </p:sp>
      <p:sp>
        <p:nvSpPr>
          <p:cNvPr id="62" name="Text 24"/>
          <p:cNvSpPr txBox="1"/>
          <p:nvPr/>
        </p:nvSpPr>
        <p:spPr>
          <a:xfrm>
            <a:off x="531494" y="4293870"/>
            <a:ext cx="552452" cy="228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lnSpc>
                <a:spcPct val="120000"/>
              </a:lnSpc>
              <a:defRPr b="1" sz="1500">
                <a:solidFill>
                  <a:srgbClr val="FFFFFF"/>
                </a:solidFill>
                <a:latin typeface="MiSans"/>
                <a:ea typeface="MiSans"/>
                <a:cs typeface="MiSans"/>
                <a:sym typeface="MiSans"/>
              </a:defRPr>
            </a:lvl1pPr>
          </a:lstStyle>
          <a:p>
            <a:pPr/>
            <a:r>
              <a:t>5</a:t>
            </a:r>
          </a:p>
        </p:txBody>
      </p:sp>
      <p:sp>
        <p:nvSpPr>
          <p:cNvPr id="63" name="Text 25"/>
          <p:cNvSpPr txBox="1"/>
          <p:nvPr/>
        </p:nvSpPr>
        <p:spPr>
          <a:xfrm>
            <a:off x="1188719" y="4211320"/>
            <a:ext cx="2247901" cy="2032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nSpc>
                <a:spcPct val="130000"/>
              </a:lnSpc>
              <a:defRPr b="1" sz="1300">
                <a:solidFill>
                  <a:srgbClr val="1D1D1D"/>
                </a:solidFill>
                <a:latin typeface="MiSans"/>
                <a:ea typeface="MiSans"/>
                <a:cs typeface="MiSans"/>
                <a:sym typeface="MiSans"/>
              </a:defRPr>
            </a:lvl1pPr>
          </a:lstStyle>
          <a:p>
            <a:pPr/>
            <a:r>
              <a:t>Yarim yemirilish davri</a:t>
            </a:r>
          </a:p>
        </p:txBody>
      </p:sp>
      <p:sp>
        <p:nvSpPr>
          <p:cNvPr id="64" name="Text 26"/>
          <p:cNvSpPr txBox="1"/>
          <p:nvPr/>
        </p:nvSpPr>
        <p:spPr>
          <a:xfrm>
            <a:off x="1188719" y="4503420"/>
            <a:ext cx="2228851" cy="1524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nSpc>
                <a:spcPct val="120000"/>
              </a:lnSpc>
              <a:defRPr sz="1000">
                <a:solidFill>
                  <a:srgbClr val="86868B"/>
                </a:solidFill>
                <a:latin typeface="MiSans"/>
                <a:ea typeface="MiSans"/>
                <a:cs typeface="MiSans"/>
                <a:sym typeface="MiSans"/>
              </a:defRPr>
            </a:lvl1pPr>
          </a:lstStyle>
          <a:p>
            <a:pPr/>
            <a:r>
              <a:t>Eksponensial qonun va hisoblashlar</a:t>
            </a:r>
          </a:p>
        </p:txBody>
      </p:sp>
      <p:sp>
        <p:nvSpPr>
          <p:cNvPr id="65" name="Shape 27"/>
          <p:cNvSpPr/>
          <p:nvPr/>
        </p:nvSpPr>
        <p:spPr>
          <a:xfrm>
            <a:off x="6328408" y="3985259"/>
            <a:ext cx="5474972" cy="1122047"/>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451" y="0"/>
                </a:moveTo>
                <a:lnTo>
                  <a:pt x="21149" y="0"/>
                </a:lnTo>
                <a:cubicBezTo>
                  <a:pt x="21398" y="0"/>
                  <a:pt x="21600" y="985"/>
                  <a:pt x="21600" y="2200"/>
                </a:cubicBezTo>
                <a:lnTo>
                  <a:pt x="21600" y="19400"/>
                </a:lnTo>
                <a:cubicBezTo>
                  <a:pt x="21600" y="20615"/>
                  <a:pt x="21398" y="21600"/>
                  <a:pt x="21149" y="21600"/>
                </a:cubicBezTo>
                <a:lnTo>
                  <a:pt x="451" y="21600"/>
                </a:lnTo>
                <a:cubicBezTo>
                  <a:pt x="202" y="21600"/>
                  <a:pt x="0" y="20615"/>
                  <a:pt x="0" y="19400"/>
                </a:cubicBezTo>
                <a:lnTo>
                  <a:pt x="0" y="2200"/>
                </a:lnTo>
                <a:cubicBezTo>
                  <a:pt x="0" y="986"/>
                  <a:pt x="202" y="0"/>
                  <a:pt x="451" y="0"/>
                </a:cubicBezTo>
                <a:close/>
              </a:path>
            </a:pathLst>
          </a:custGeom>
          <a:solidFill>
            <a:srgbClr val="FFFFFF"/>
          </a:solidFill>
          <a:ln w="10160">
            <a:solidFill>
              <a:srgbClr val="E5E5E5"/>
            </a:solidFill>
          </a:ln>
        </p:spPr>
        <p:txBody>
          <a:bodyPr lIns="45718" tIns="45718" rIns="45718" bIns="45718"/>
          <a:lstStyle/>
          <a:p>
            <a:pPr>
              <a:defRPr>
                <a:latin typeface="+mn-lt"/>
                <a:ea typeface="+mn-ea"/>
                <a:cs typeface="+mn-cs"/>
                <a:sym typeface="Calibri"/>
              </a:defRPr>
            </a:pPr>
          </a:p>
        </p:txBody>
      </p:sp>
      <p:sp>
        <p:nvSpPr>
          <p:cNvPr id="66" name="Shape 28"/>
          <p:cNvSpPr/>
          <p:nvPr/>
        </p:nvSpPr>
        <p:spPr>
          <a:xfrm>
            <a:off x="6522718" y="4179570"/>
            <a:ext cx="457203" cy="457203"/>
          </a:xfrm>
          <a:prstGeom prst="ellipse">
            <a:avLst/>
          </a:prstGeom>
          <a:solidFill>
            <a:srgbClr val="0071E3"/>
          </a:solidFill>
          <a:ln w="12700">
            <a:miter lim="400000"/>
          </a:ln>
        </p:spPr>
        <p:txBody>
          <a:bodyPr lIns="45718" tIns="45718" rIns="45718" bIns="45718"/>
          <a:lstStyle/>
          <a:p>
            <a:pPr>
              <a:defRPr>
                <a:latin typeface="+mn-lt"/>
                <a:ea typeface="+mn-ea"/>
                <a:cs typeface="+mn-cs"/>
                <a:sym typeface="Calibri"/>
              </a:defRPr>
            </a:pPr>
          </a:p>
        </p:txBody>
      </p:sp>
      <p:sp>
        <p:nvSpPr>
          <p:cNvPr id="67" name="Text 29"/>
          <p:cNvSpPr txBox="1"/>
          <p:nvPr/>
        </p:nvSpPr>
        <p:spPr>
          <a:xfrm>
            <a:off x="6475095" y="4293870"/>
            <a:ext cx="552452" cy="228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lnSpc>
                <a:spcPct val="120000"/>
              </a:lnSpc>
              <a:defRPr b="1" sz="1500">
                <a:solidFill>
                  <a:srgbClr val="FFFFFF"/>
                </a:solidFill>
                <a:latin typeface="MiSans"/>
                <a:ea typeface="MiSans"/>
                <a:cs typeface="MiSans"/>
                <a:sym typeface="MiSans"/>
              </a:defRPr>
            </a:lvl1pPr>
          </a:lstStyle>
          <a:p>
            <a:pPr/>
            <a:r>
              <a:t>6</a:t>
            </a:r>
          </a:p>
        </p:txBody>
      </p:sp>
      <p:sp>
        <p:nvSpPr>
          <p:cNvPr id="68" name="Text 30"/>
          <p:cNvSpPr txBox="1"/>
          <p:nvPr/>
        </p:nvSpPr>
        <p:spPr>
          <a:xfrm>
            <a:off x="7132318" y="4211320"/>
            <a:ext cx="2076452" cy="2032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nSpc>
                <a:spcPct val="130000"/>
              </a:lnSpc>
              <a:defRPr b="1" sz="1300">
                <a:solidFill>
                  <a:srgbClr val="1D1D1D"/>
                </a:solidFill>
                <a:latin typeface="MiSans"/>
                <a:ea typeface="MiSans"/>
                <a:cs typeface="MiSans"/>
                <a:sym typeface="MiSans"/>
              </a:defRPr>
            </a:lvl1pPr>
          </a:lstStyle>
          <a:p>
            <a:pPr/>
            <a:r>
              <a:t>Nurlanishning qo'llanilishi</a:t>
            </a:r>
          </a:p>
        </p:txBody>
      </p:sp>
      <p:sp>
        <p:nvSpPr>
          <p:cNvPr id="69" name="Text 31"/>
          <p:cNvSpPr txBox="1"/>
          <p:nvPr/>
        </p:nvSpPr>
        <p:spPr>
          <a:xfrm>
            <a:off x="7132318" y="4503420"/>
            <a:ext cx="2057402" cy="1524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nSpc>
                <a:spcPct val="120000"/>
              </a:lnSpc>
              <a:defRPr sz="1000">
                <a:solidFill>
                  <a:srgbClr val="86868B"/>
                </a:solidFill>
                <a:latin typeface="MiSans"/>
                <a:ea typeface="MiSans"/>
                <a:cs typeface="MiSans"/>
                <a:sym typeface="MiSans"/>
              </a:defRPr>
            </a:lvl1pPr>
          </a:lstStyle>
          <a:p>
            <a:pPr/>
            <a:r>
              <a:t>Tibbiyot, sanoat va energetika</a:t>
            </a:r>
          </a:p>
        </p:txBody>
      </p:sp>
      <p:sp>
        <p:nvSpPr>
          <p:cNvPr id="70" name="Shape 32"/>
          <p:cNvSpPr/>
          <p:nvPr/>
        </p:nvSpPr>
        <p:spPr>
          <a:xfrm>
            <a:off x="384808" y="5347334"/>
            <a:ext cx="5474974" cy="1122047"/>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 y="0"/>
                </a:moveTo>
                <a:lnTo>
                  <a:pt x="21384" y="0"/>
                </a:lnTo>
                <a:cubicBezTo>
                  <a:pt x="21503" y="0"/>
                  <a:pt x="21600" y="985"/>
                  <a:pt x="21600" y="2200"/>
                </a:cubicBezTo>
                <a:lnTo>
                  <a:pt x="21600" y="19400"/>
                </a:lnTo>
                <a:cubicBezTo>
                  <a:pt x="21600" y="20615"/>
                  <a:pt x="21503" y="21600"/>
                  <a:pt x="21384" y="21600"/>
                </a:cubicBezTo>
                <a:lnTo>
                  <a:pt x="216" y="21600"/>
                </a:lnTo>
                <a:cubicBezTo>
                  <a:pt x="97" y="21600"/>
                  <a:pt x="0" y="20615"/>
                  <a:pt x="0" y="19400"/>
                </a:cubicBezTo>
                <a:lnTo>
                  <a:pt x="0" y="2200"/>
                </a:lnTo>
                <a:cubicBezTo>
                  <a:pt x="0" y="986"/>
                  <a:pt x="97" y="0"/>
                  <a:pt x="216" y="0"/>
                </a:cubicBezTo>
                <a:close/>
              </a:path>
            </a:pathLst>
          </a:custGeom>
          <a:solidFill>
            <a:srgbClr val="FFFFFF"/>
          </a:solidFill>
          <a:ln w="10160">
            <a:solidFill>
              <a:srgbClr val="E5E5E5"/>
            </a:solidFill>
          </a:ln>
        </p:spPr>
        <p:txBody>
          <a:bodyPr lIns="45718" tIns="45718" rIns="45718" bIns="45718"/>
          <a:lstStyle/>
          <a:p>
            <a:pPr>
              <a:defRPr>
                <a:latin typeface="+mn-lt"/>
                <a:ea typeface="+mn-ea"/>
                <a:cs typeface="+mn-cs"/>
                <a:sym typeface="Calibri"/>
              </a:defRPr>
            </a:pPr>
          </a:p>
        </p:txBody>
      </p:sp>
      <p:sp>
        <p:nvSpPr>
          <p:cNvPr id="71" name="Shape 33"/>
          <p:cNvSpPr/>
          <p:nvPr/>
        </p:nvSpPr>
        <p:spPr>
          <a:xfrm>
            <a:off x="579119" y="5541645"/>
            <a:ext cx="457203" cy="457203"/>
          </a:xfrm>
          <a:prstGeom prst="ellipse">
            <a:avLst/>
          </a:prstGeom>
          <a:solidFill>
            <a:srgbClr val="0071E3"/>
          </a:solidFill>
          <a:ln w="12700">
            <a:miter lim="400000"/>
          </a:ln>
        </p:spPr>
        <p:txBody>
          <a:bodyPr lIns="45718" tIns="45718" rIns="45718" bIns="45718"/>
          <a:lstStyle/>
          <a:p>
            <a:pPr>
              <a:defRPr>
                <a:latin typeface="+mn-lt"/>
                <a:ea typeface="+mn-ea"/>
                <a:cs typeface="+mn-cs"/>
                <a:sym typeface="Calibri"/>
              </a:defRPr>
            </a:pPr>
          </a:p>
        </p:txBody>
      </p:sp>
      <p:sp>
        <p:nvSpPr>
          <p:cNvPr id="72" name="Text 34"/>
          <p:cNvSpPr txBox="1"/>
          <p:nvPr/>
        </p:nvSpPr>
        <p:spPr>
          <a:xfrm>
            <a:off x="531494" y="5655945"/>
            <a:ext cx="552452" cy="228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lnSpc>
                <a:spcPct val="120000"/>
              </a:lnSpc>
              <a:defRPr b="1" sz="1500">
                <a:solidFill>
                  <a:srgbClr val="FFFFFF"/>
                </a:solidFill>
                <a:latin typeface="MiSans"/>
                <a:ea typeface="MiSans"/>
                <a:cs typeface="MiSans"/>
                <a:sym typeface="MiSans"/>
              </a:defRPr>
            </a:lvl1pPr>
          </a:lstStyle>
          <a:p>
            <a:pPr/>
            <a:r>
              <a:t>7</a:t>
            </a:r>
          </a:p>
        </p:txBody>
      </p:sp>
      <p:sp>
        <p:nvSpPr>
          <p:cNvPr id="73" name="Text 35"/>
          <p:cNvSpPr txBox="1"/>
          <p:nvPr/>
        </p:nvSpPr>
        <p:spPr>
          <a:xfrm>
            <a:off x="1188719" y="5573395"/>
            <a:ext cx="2705101" cy="2032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nSpc>
                <a:spcPct val="130000"/>
              </a:lnSpc>
              <a:defRPr b="1" sz="1300">
                <a:solidFill>
                  <a:srgbClr val="1D1D1D"/>
                </a:solidFill>
                <a:latin typeface="MiSans"/>
                <a:ea typeface="MiSans"/>
                <a:cs typeface="MiSans"/>
                <a:sym typeface="MiSans"/>
              </a:defRPr>
            </a:lvl1pPr>
          </a:lstStyle>
          <a:p>
            <a:pPr/>
            <a:r>
              <a:t>Nurlanishdan himoya va xavfsizlik</a:t>
            </a:r>
          </a:p>
        </p:txBody>
      </p:sp>
      <p:sp>
        <p:nvSpPr>
          <p:cNvPr id="74" name="Text 36"/>
          <p:cNvSpPr txBox="1"/>
          <p:nvPr/>
        </p:nvSpPr>
        <p:spPr>
          <a:xfrm>
            <a:off x="1188719" y="5865495"/>
            <a:ext cx="2686051" cy="1524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nSpc>
                <a:spcPct val="120000"/>
              </a:lnSpc>
              <a:defRPr sz="1000">
                <a:solidFill>
                  <a:srgbClr val="86868B"/>
                </a:solidFill>
                <a:latin typeface="MiSans"/>
                <a:ea typeface="MiSans"/>
                <a:cs typeface="MiSans"/>
                <a:sym typeface="MiSans"/>
              </a:defRPr>
            </a:lvl1pPr>
          </a:lstStyle>
          <a:p>
            <a:pPr/>
            <a:r>
              <a:t>ALARA prinsipi va himoya usullari</a:t>
            </a:r>
          </a:p>
        </p:txBody>
      </p:sp>
      <p:sp>
        <p:nvSpPr>
          <p:cNvPr id="75" name="Shape 27"/>
          <p:cNvSpPr/>
          <p:nvPr/>
        </p:nvSpPr>
        <p:spPr>
          <a:xfrm>
            <a:off x="6328408" y="5332095"/>
            <a:ext cx="5474972" cy="1122047"/>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451" y="0"/>
                </a:moveTo>
                <a:lnTo>
                  <a:pt x="21149" y="0"/>
                </a:lnTo>
                <a:cubicBezTo>
                  <a:pt x="21398" y="0"/>
                  <a:pt x="21600" y="985"/>
                  <a:pt x="21600" y="2200"/>
                </a:cubicBezTo>
                <a:lnTo>
                  <a:pt x="21600" y="19400"/>
                </a:lnTo>
                <a:cubicBezTo>
                  <a:pt x="21600" y="20615"/>
                  <a:pt x="21398" y="21600"/>
                  <a:pt x="21149" y="21600"/>
                </a:cubicBezTo>
                <a:lnTo>
                  <a:pt x="451" y="21600"/>
                </a:lnTo>
                <a:cubicBezTo>
                  <a:pt x="202" y="21600"/>
                  <a:pt x="0" y="20615"/>
                  <a:pt x="0" y="19400"/>
                </a:cubicBezTo>
                <a:lnTo>
                  <a:pt x="0" y="2200"/>
                </a:lnTo>
                <a:cubicBezTo>
                  <a:pt x="0" y="986"/>
                  <a:pt x="202" y="0"/>
                  <a:pt x="451" y="0"/>
                </a:cubicBezTo>
                <a:close/>
              </a:path>
            </a:pathLst>
          </a:custGeom>
          <a:solidFill>
            <a:srgbClr val="FFFFFF"/>
          </a:solidFill>
          <a:ln w="10160">
            <a:solidFill>
              <a:srgbClr val="E5E5E5"/>
            </a:solidFill>
          </a:ln>
        </p:spPr>
        <p:txBody>
          <a:bodyPr lIns="45718" tIns="45718" rIns="45718" bIns="45718"/>
          <a:lstStyle/>
          <a:p>
            <a:pPr>
              <a:defRPr>
                <a:latin typeface="+mn-lt"/>
                <a:ea typeface="+mn-ea"/>
                <a:cs typeface="+mn-cs"/>
                <a:sym typeface="Calibri"/>
              </a:defRPr>
            </a:pPr>
          </a:p>
        </p:txBody>
      </p:sp>
      <p:sp>
        <p:nvSpPr>
          <p:cNvPr id="76" name="Shape 28"/>
          <p:cNvSpPr/>
          <p:nvPr/>
        </p:nvSpPr>
        <p:spPr>
          <a:xfrm>
            <a:off x="6522718" y="5593716"/>
            <a:ext cx="457203" cy="457203"/>
          </a:xfrm>
          <a:prstGeom prst="ellipse">
            <a:avLst/>
          </a:prstGeom>
          <a:solidFill>
            <a:srgbClr val="0071E3"/>
          </a:solidFill>
          <a:ln w="12700">
            <a:miter lim="400000"/>
          </a:ln>
        </p:spPr>
        <p:txBody>
          <a:bodyPr lIns="45718" tIns="45718" rIns="45718" bIns="45718"/>
          <a:lstStyle/>
          <a:p>
            <a:pPr>
              <a:defRPr>
                <a:latin typeface="+mn-lt"/>
                <a:ea typeface="+mn-ea"/>
                <a:cs typeface="+mn-cs"/>
                <a:sym typeface="Calibri"/>
              </a:defRPr>
            </a:pPr>
          </a:p>
        </p:txBody>
      </p:sp>
      <p:sp>
        <p:nvSpPr>
          <p:cNvPr id="77" name="Text 29"/>
          <p:cNvSpPr txBox="1"/>
          <p:nvPr/>
        </p:nvSpPr>
        <p:spPr>
          <a:xfrm>
            <a:off x="6475094" y="5708016"/>
            <a:ext cx="552452" cy="228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lnSpc>
                <a:spcPct val="120000"/>
              </a:lnSpc>
              <a:defRPr b="1" sz="1500">
                <a:solidFill>
                  <a:srgbClr val="FFFFFF"/>
                </a:solidFill>
                <a:latin typeface="MiSans"/>
                <a:ea typeface="MiSans"/>
                <a:cs typeface="MiSans"/>
                <a:sym typeface="MiSans"/>
              </a:defRPr>
            </a:lvl1pPr>
          </a:lstStyle>
          <a:p>
            <a:pPr/>
            <a:r>
              <a:t>8</a:t>
            </a:r>
          </a:p>
        </p:txBody>
      </p:sp>
      <p:sp>
        <p:nvSpPr>
          <p:cNvPr id="78" name="Text 30"/>
          <p:cNvSpPr txBox="1"/>
          <p:nvPr/>
        </p:nvSpPr>
        <p:spPr>
          <a:xfrm>
            <a:off x="7146606" y="5593715"/>
            <a:ext cx="2076452" cy="2032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nSpc>
                <a:spcPct val="130000"/>
              </a:lnSpc>
              <a:defRPr b="1" sz="1300">
                <a:solidFill>
                  <a:srgbClr val="1D1D1D"/>
                </a:solidFill>
                <a:latin typeface="MiSans"/>
                <a:ea typeface="MiSans"/>
                <a:cs typeface="MiSans"/>
                <a:sym typeface="MiSans"/>
              </a:defRPr>
            </a:lvl1pPr>
          </a:lstStyle>
          <a:p>
            <a:pPr/>
            <a:r>
              <a:t>Foydalanilgan adabiyotlar</a:t>
            </a:r>
          </a:p>
        </p:txBody>
      </p:sp>
    </p:spTree>
  </p:cSld>
  <p:clrMapOvr>
    <a:masterClrMapping/>
  </p:clrMapOvr>
  <mc:AlternateContent xmlns:mc="http://schemas.openxmlformats.org/markup-compatibility/2006">
    <mc:Choice xmlns:p14="http://schemas.microsoft.com/office/powerpoint/2010/main" Requires="p14">
      <p:transition spd="med" advClick="1" p14:dur="1000">
        <p:fade/>
      </p:transition>
    </mc:Choice>
    <mc:Fallback>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AFAFA"/>
        </a:solidFill>
      </p:bgPr>
    </p:bg>
    <p:spTree>
      <p:nvGrpSpPr>
        <p:cNvPr id="1" name=""/>
        <p:cNvGrpSpPr/>
        <p:nvPr/>
      </p:nvGrpSpPr>
      <p:grpSpPr>
        <a:xfrm>
          <a:off x="0" y="0"/>
          <a:ext cx="0" cy="0"/>
          <a:chOff x="0" y="0"/>
          <a:chExt cx="0" cy="0"/>
        </a:xfrm>
      </p:grpSpPr>
      <p:sp>
        <p:nvSpPr>
          <p:cNvPr id="80" name="Shape 0"/>
          <p:cNvSpPr/>
          <p:nvPr/>
        </p:nvSpPr>
        <p:spPr>
          <a:xfrm>
            <a:off x="380999" y="380999"/>
            <a:ext cx="381002" cy="38100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4320" y="0"/>
                </a:moveTo>
                <a:lnTo>
                  <a:pt x="17280" y="0"/>
                </a:lnTo>
                <a:cubicBezTo>
                  <a:pt x="19664" y="0"/>
                  <a:pt x="21600" y="1936"/>
                  <a:pt x="21600" y="4320"/>
                </a:cubicBezTo>
                <a:lnTo>
                  <a:pt x="21600" y="17280"/>
                </a:lnTo>
                <a:cubicBezTo>
                  <a:pt x="21600" y="19664"/>
                  <a:pt x="19664" y="21600"/>
                  <a:pt x="17280" y="21600"/>
                </a:cubicBezTo>
                <a:lnTo>
                  <a:pt x="4320" y="21600"/>
                </a:lnTo>
                <a:cubicBezTo>
                  <a:pt x="1936" y="21600"/>
                  <a:pt x="0" y="19664"/>
                  <a:pt x="0" y="17280"/>
                </a:cubicBezTo>
                <a:lnTo>
                  <a:pt x="0" y="4320"/>
                </a:lnTo>
                <a:cubicBezTo>
                  <a:pt x="0" y="1936"/>
                  <a:pt x="1936" y="0"/>
                  <a:pt x="4320" y="0"/>
                </a:cubicBezTo>
                <a:close/>
              </a:path>
            </a:pathLst>
          </a:custGeom>
          <a:solidFill>
            <a:srgbClr val="0071E3"/>
          </a:solidFill>
          <a:ln w="12700">
            <a:miter lim="400000"/>
          </a:ln>
        </p:spPr>
        <p:txBody>
          <a:bodyPr lIns="45718" tIns="45718" rIns="45718" bIns="45718"/>
          <a:lstStyle/>
          <a:p>
            <a:pPr>
              <a:defRPr>
                <a:latin typeface="+mn-lt"/>
                <a:ea typeface="+mn-ea"/>
                <a:cs typeface="+mn-cs"/>
                <a:sym typeface="Calibri"/>
              </a:defRPr>
            </a:pPr>
          </a:p>
        </p:txBody>
      </p:sp>
      <p:sp>
        <p:nvSpPr>
          <p:cNvPr id="81" name="Shape 1"/>
          <p:cNvSpPr/>
          <p:nvPr/>
        </p:nvSpPr>
        <p:spPr>
          <a:xfrm>
            <a:off x="498862" y="485774"/>
            <a:ext cx="150039" cy="171453"/>
          </a:xfrm>
          <a:custGeom>
            <a:avLst/>
            <a:gdLst/>
            <a:ahLst/>
            <a:cxnLst>
              <a:cxn ang="0">
                <a:pos x="wd2" y="hd2"/>
              </a:cxn>
              <a:cxn ang="5400000">
                <a:pos x="wd2" y="hd2"/>
              </a:cxn>
              <a:cxn ang="10800000">
                <a:pos x="wd2" y="hd2"/>
              </a:cxn>
              <a:cxn ang="16200000">
                <a:pos x="wd2" y="hd2"/>
              </a:cxn>
            </a:cxnLst>
            <a:rect l="0" t="0" r="r" b="b"/>
            <a:pathLst>
              <a:path w="20652" h="21600" fill="norm" stroke="1" extrusionOk="0">
                <a:moveTo>
                  <a:pt x="10326" y="16824"/>
                </a:moveTo>
                <a:cubicBezTo>
                  <a:pt x="9782" y="17039"/>
                  <a:pt x="9247" y="17234"/>
                  <a:pt x="8717" y="17394"/>
                </a:cubicBezTo>
                <a:cubicBezTo>
                  <a:pt x="9487" y="18820"/>
                  <a:pt x="10146" y="18900"/>
                  <a:pt x="10326" y="18900"/>
                </a:cubicBezTo>
                <a:cubicBezTo>
                  <a:pt x="10506" y="18900"/>
                  <a:pt x="11160" y="18820"/>
                  <a:pt x="11935" y="17394"/>
                </a:cubicBezTo>
                <a:cubicBezTo>
                  <a:pt x="11409" y="17229"/>
                  <a:pt x="10870" y="17039"/>
                  <a:pt x="10326" y="16824"/>
                </a:cubicBezTo>
                <a:close/>
                <a:moveTo>
                  <a:pt x="19084" y="10800"/>
                </a:moveTo>
                <a:cubicBezTo>
                  <a:pt x="20605" y="12707"/>
                  <a:pt x="21126" y="14635"/>
                  <a:pt x="20172" y="16200"/>
                </a:cubicBezTo>
                <a:cubicBezTo>
                  <a:pt x="19241" y="17731"/>
                  <a:pt x="17291" y="18280"/>
                  <a:pt x="14862" y="18023"/>
                </a:cubicBezTo>
                <a:cubicBezTo>
                  <a:pt x="13848" y="20220"/>
                  <a:pt x="12294" y="21600"/>
                  <a:pt x="10326" y="21600"/>
                </a:cubicBezTo>
                <a:cubicBezTo>
                  <a:pt x="8358" y="21600"/>
                  <a:pt x="6804" y="20220"/>
                  <a:pt x="5790" y="18023"/>
                </a:cubicBezTo>
                <a:cubicBezTo>
                  <a:pt x="3361" y="18280"/>
                  <a:pt x="1411" y="17731"/>
                  <a:pt x="480" y="16200"/>
                </a:cubicBezTo>
                <a:cubicBezTo>
                  <a:pt x="-474" y="14635"/>
                  <a:pt x="47" y="12707"/>
                  <a:pt x="1568" y="10800"/>
                </a:cubicBezTo>
                <a:cubicBezTo>
                  <a:pt x="47" y="8893"/>
                  <a:pt x="-474" y="6965"/>
                  <a:pt x="480" y="5400"/>
                </a:cubicBezTo>
                <a:cubicBezTo>
                  <a:pt x="1411" y="3869"/>
                  <a:pt x="3361" y="3320"/>
                  <a:pt x="5790" y="3577"/>
                </a:cubicBezTo>
                <a:cubicBezTo>
                  <a:pt x="6804" y="1380"/>
                  <a:pt x="8353" y="0"/>
                  <a:pt x="10326" y="0"/>
                </a:cubicBezTo>
                <a:cubicBezTo>
                  <a:pt x="12299" y="0"/>
                  <a:pt x="13848" y="1380"/>
                  <a:pt x="14862" y="3577"/>
                </a:cubicBezTo>
                <a:cubicBezTo>
                  <a:pt x="17291" y="3320"/>
                  <a:pt x="19241" y="3864"/>
                  <a:pt x="20172" y="5400"/>
                </a:cubicBezTo>
                <a:cubicBezTo>
                  <a:pt x="21126" y="6965"/>
                  <a:pt x="20605" y="8893"/>
                  <a:pt x="19084" y="10800"/>
                </a:cubicBezTo>
                <a:close/>
                <a:moveTo>
                  <a:pt x="16051" y="13643"/>
                </a:moveTo>
                <a:cubicBezTo>
                  <a:pt x="15973" y="14243"/>
                  <a:pt x="15871" y="14825"/>
                  <a:pt x="15742" y="15382"/>
                </a:cubicBezTo>
                <a:cubicBezTo>
                  <a:pt x="17208" y="15441"/>
                  <a:pt x="17521" y="15015"/>
                  <a:pt x="17595" y="14888"/>
                </a:cubicBezTo>
                <a:cubicBezTo>
                  <a:pt x="17701" y="14711"/>
                  <a:pt x="17918" y="14133"/>
                  <a:pt x="17047" y="12859"/>
                </a:cubicBezTo>
                <a:cubicBezTo>
                  <a:pt x="16733" y="13125"/>
                  <a:pt x="16401" y="13386"/>
                  <a:pt x="16051" y="13643"/>
                </a:cubicBezTo>
                <a:close/>
                <a:moveTo>
                  <a:pt x="15742" y="6223"/>
                </a:moveTo>
                <a:cubicBezTo>
                  <a:pt x="15871" y="6775"/>
                  <a:pt x="15973" y="7357"/>
                  <a:pt x="16051" y="7961"/>
                </a:cubicBezTo>
                <a:cubicBezTo>
                  <a:pt x="16401" y="8218"/>
                  <a:pt x="16733" y="8480"/>
                  <a:pt x="17047" y="8745"/>
                </a:cubicBezTo>
                <a:cubicBezTo>
                  <a:pt x="17918" y="7471"/>
                  <a:pt x="17701" y="6889"/>
                  <a:pt x="17595" y="6716"/>
                </a:cubicBezTo>
                <a:cubicBezTo>
                  <a:pt x="17521" y="6594"/>
                  <a:pt x="17208" y="6168"/>
                  <a:pt x="15742" y="6223"/>
                </a:cubicBezTo>
                <a:close/>
                <a:moveTo>
                  <a:pt x="11935" y="4206"/>
                </a:moveTo>
                <a:cubicBezTo>
                  <a:pt x="11160" y="2780"/>
                  <a:pt x="10506" y="2700"/>
                  <a:pt x="10326" y="2700"/>
                </a:cubicBezTo>
                <a:cubicBezTo>
                  <a:pt x="10146" y="2700"/>
                  <a:pt x="9492" y="2780"/>
                  <a:pt x="8717" y="4206"/>
                </a:cubicBezTo>
                <a:cubicBezTo>
                  <a:pt x="9243" y="4371"/>
                  <a:pt x="9782" y="4561"/>
                  <a:pt x="10326" y="4776"/>
                </a:cubicBezTo>
                <a:cubicBezTo>
                  <a:pt x="10870" y="4561"/>
                  <a:pt x="11405" y="4366"/>
                  <a:pt x="11935" y="4206"/>
                </a:cubicBezTo>
                <a:close/>
                <a:moveTo>
                  <a:pt x="4606" y="7957"/>
                </a:moveTo>
                <a:cubicBezTo>
                  <a:pt x="4684" y="7353"/>
                  <a:pt x="4785" y="6775"/>
                  <a:pt x="4914" y="6218"/>
                </a:cubicBezTo>
                <a:cubicBezTo>
                  <a:pt x="3449" y="6159"/>
                  <a:pt x="3135" y="6585"/>
                  <a:pt x="3061" y="6712"/>
                </a:cubicBezTo>
                <a:cubicBezTo>
                  <a:pt x="2955" y="6889"/>
                  <a:pt x="2739" y="7467"/>
                  <a:pt x="3610" y="8741"/>
                </a:cubicBezTo>
                <a:cubicBezTo>
                  <a:pt x="3923" y="8475"/>
                  <a:pt x="4255" y="8214"/>
                  <a:pt x="4606" y="7957"/>
                </a:cubicBezTo>
                <a:close/>
                <a:moveTo>
                  <a:pt x="3605" y="12859"/>
                </a:moveTo>
                <a:cubicBezTo>
                  <a:pt x="2734" y="14133"/>
                  <a:pt x="2951" y="14715"/>
                  <a:pt x="3057" y="14888"/>
                </a:cubicBezTo>
                <a:cubicBezTo>
                  <a:pt x="3131" y="15010"/>
                  <a:pt x="3444" y="15436"/>
                  <a:pt x="4910" y="15382"/>
                </a:cubicBezTo>
                <a:cubicBezTo>
                  <a:pt x="4781" y="14829"/>
                  <a:pt x="4679" y="14247"/>
                  <a:pt x="4601" y="13643"/>
                </a:cubicBezTo>
                <a:cubicBezTo>
                  <a:pt x="4251" y="13386"/>
                  <a:pt x="3919" y="13125"/>
                  <a:pt x="3605" y="12859"/>
                </a:cubicBezTo>
                <a:close/>
                <a:moveTo>
                  <a:pt x="14014" y="10800"/>
                </a:moveTo>
                <a:cubicBezTo>
                  <a:pt x="14014" y="8937"/>
                  <a:pt x="12361" y="7425"/>
                  <a:pt x="10326" y="7425"/>
                </a:cubicBezTo>
                <a:cubicBezTo>
                  <a:pt x="8291" y="7425"/>
                  <a:pt x="6638" y="8937"/>
                  <a:pt x="6638" y="10800"/>
                </a:cubicBezTo>
                <a:cubicBezTo>
                  <a:pt x="6638" y="12663"/>
                  <a:pt x="8291" y="14175"/>
                  <a:pt x="10326" y="14175"/>
                </a:cubicBezTo>
                <a:cubicBezTo>
                  <a:pt x="12361" y="14175"/>
                  <a:pt x="14014" y="12663"/>
                  <a:pt x="14014" y="10800"/>
                </a:cubicBezTo>
                <a:close/>
                <a:moveTo>
                  <a:pt x="10326" y="9450"/>
                </a:moveTo>
                <a:cubicBezTo>
                  <a:pt x="11140" y="9450"/>
                  <a:pt x="11801" y="10055"/>
                  <a:pt x="11801" y="10800"/>
                </a:cubicBezTo>
                <a:cubicBezTo>
                  <a:pt x="11801" y="11545"/>
                  <a:pt x="11140" y="12150"/>
                  <a:pt x="10326" y="12150"/>
                </a:cubicBezTo>
                <a:cubicBezTo>
                  <a:pt x="9512" y="12150"/>
                  <a:pt x="8851" y="11545"/>
                  <a:pt x="8851" y="10800"/>
                </a:cubicBezTo>
                <a:cubicBezTo>
                  <a:pt x="8851" y="10055"/>
                  <a:pt x="9512" y="9450"/>
                  <a:pt x="10326" y="9450"/>
                </a:cubicBezTo>
                <a:close/>
              </a:path>
            </a:pathLst>
          </a:custGeom>
          <a:solidFill>
            <a:srgbClr val="FFFFFF"/>
          </a:solidFill>
          <a:ln w="12700">
            <a:miter lim="400000"/>
          </a:ln>
        </p:spPr>
        <p:txBody>
          <a:bodyPr lIns="45718" tIns="45718" rIns="45718" bIns="45718"/>
          <a:lstStyle/>
          <a:p>
            <a:pPr>
              <a:defRPr>
                <a:latin typeface="+mn-lt"/>
                <a:ea typeface="+mn-ea"/>
                <a:cs typeface="+mn-cs"/>
                <a:sym typeface="Calibri"/>
              </a:defRPr>
            </a:pPr>
          </a:p>
        </p:txBody>
      </p:sp>
      <p:sp>
        <p:nvSpPr>
          <p:cNvPr id="82" name="Text 2"/>
          <p:cNvSpPr txBox="1"/>
          <p:nvPr/>
        </p:nvSpPr>
        <p:spPr>
          <a:xfrm>
            <a:off x="876300" y="185420"/>
            <a:ext cx="4886325" cy="77216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nSpc>
                <a:spcPct val="90000"/>
              </a:lnSpc>
              <a:defRPr b="1" sz="2700">
                <a:solidFill>
                  <a:srgbClr val="1D1D1D"/>
                </a:solidFill>
                <a:latin typeface="MiSans"/>
                <a:ea typeface="MiSans"/>
                <a:cs typeface="MiSans"/>
                <a:sym typeface="MiSans"/>
              </a:defRPr>
            </a:lvl1pPr>
          </a:lstStyle>
          <a:p>
            <a:pPr/>
            <a:r>
              <a:t>Ionlanuvchi Nurlanishga Kirish</a:t>
            </a:r>
          </a:p>
        </p:txBody>
      </p:sp>
      <p:sp>
        <p:nvSpPr>
          <p:cNvPr id="83" name="Shape 3"/>
          <p:cNvSpPr/>
          <p:nvPr/>
        </p:nvSpPr>
        <p:spPr>
          <a:xfrm>
            <a:off x="381000" y="876300"/>
            <a:ext cx="609600" cy="38100"/>
          </a:xfrm>
          <a:prstGeom prst="rect">
            <a:avLst/>
          </a:prstGeom>
          <a:solidFill>
            <a:srgbClr val="0071E3"/>
          </a:solidFill>
          <a:ln w="12700">
            <a:miter lim="400000"/>
          </a:ln>
        </p:spPr>
        <p:txBody>
          <a:bodyPr lIns="45718" tIns="45718" rIns="45718" bIns="45718"/>
          <a:lstStyle/>
          <a:p>
            <a:pPr>
              <a:defRPr>
                <a:latin typeface="+mn-lt"/>
                <a:ea typeface="+mn-ea"/>
                <a:cs typeface="+mn-cs"/>
                <a:sym typeface="Calibri"/>
              </a:defRPr>
            </a:pPr>
          </a:p>
        </p:txBody>
      </p:sp>
      <p:sp>
        <p:nvSpPr>
          <p:cNvPr id="84" name="Shape 4"/>
          <p:cNvSpPr/>
          <p:nvPr/>
        </p:nvSpPr>
        <p:spPr>
          <a:xfrm>
            <a:off x="384809" y="1146810"/>
            <a:ext cx="8065771" cy="151257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306" y="0"/>
                </a:moveTo>
                <a:lnTo>
                  <a:pt x="21294" y="0"/>
                </a:lnTo>
                <a:cubicBezTo>
                  <a:pt x="21463" y="0"/>
                  <a:pt x="21600" y="731"/>
                  <a:pt x="21600" y="1632"/>
                </a:cubicBezTo>
                <a:lnTo>
                  <a:pt x="21600" y="19968"/>
                </a:lnTo>
                <a:cubicBezTo>
                  <a:pt x="21600" y="20869"/>
                  <a:pt x="21463" y="21600"/>
                  <a:pt x="21294" y="21600"/>
                </a:cubicBezTo>
                <a:lnTo>
                  <a:pt x="306" y="21600"/>
                </a:lnTo>
                <a:cubicBezTo>
                  <a:pt x="137" y="21600"/>
                  <a:pt x="0" y="20869"/>
                  <a:pt x="0" y="19968"/>
                </a:cubicBezTo>
                <a:lnTo>
                  <a:pt x="0" y="1632"/>
                </a:lnTo>
                <a:cubicBezTo>
                  <a:pt x="0" y="731"/>
                  <a:pt x="137" y="0"/>
                  <a:pt x="306" y="0"/>
                </a:cubicBezTo>
                <a:close/>
              </a:path>
            </a:pathLst>
          </a:custGeom>
          <a:solidFill>
            <a:srgbClr val="FFFFFF"/>
          </a:solidFill>
          <a:ln w="10160">
            <a:solidFill>
              <a:srgbClr val="E5E5E5"/>
            </a:solidFill>
          </a:ln>
        </p:spPr>
        <p:txBody>
          <a:bodyPr lIns="45718" tIns="45718" rIns="45718" bIns="45718"/>
          <a:lstStyle/>
          <a:p>
            <a:pPr>
              <a:defRPr>
                <a:latin typeface="+mn-lt"/>
                <a:ea typeface="+mn-ea"/>
                <a:cs typeface="+mn-cs"/>
                <a:sym typeface="Calibri"/>
              </a:defRPr>
            </a:pPr>
          </a:p>
        </p:txBody>
      </p:sp>
      <p:sp>
        <p:nvSpPr>
          <p:cNvPr id="85" name="Shape 5"/>
          <p:cNvSpPr/>
          <p:nvPr/>
        </p:nvSpPr>
        <p:spPr>
          <a:xfrm>
            <a:off x="626744" y="1379219"/>
            <a:ext cx="142877" cy="19645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6476" y="15709"/>
                </a:moveTo>
                <a:cubicBezTo>
                  <a:pt x="16886" y="14797"/>
                  <a:pt x="17708" y="13970"/>
                  <a:pt x="18636" y="13259"/>
                </a:cubicBezTo>
                <a:cubicBezTo>
                  <a:pt x="20475" y="11851"/>
                  <a:pt x="21600" y="9949"/>
                  <a:pt x="21600" y="7855"/>
                </a:cubicBezTo>
                <a:cubicBezTo>
                  <a:pt x="21600" y="3518"/>
                  <a:pt x="16763" y="0"/>
                  <a:pt x="10800" y="0"/>
                </a:cubicBezTo>
                <a:cubicBezTo>
                  <a:pt x="4837" y="0"/>
                  <a:pt x="0" y="3518"/>
                  <a:pt x="0" y="7855"/>
                </a:cubicBezTo>
                <a:cubicBezTo>
                  <a:pt x="0" y="9949"/>
                  <a:pt x="1125" y="11851"/>
                  <a:pt x="2964" y="13259"/>
                </a:cubicBezTo>
                <a:cubicBezTo>
                  <a:pt x="3892" y="13970"/>
                  <a:pt x="4719" y="14797"/>
                  <a:pt x="5124" y="15709"/>
                </a:cubicBezTo>
                <a:lnTo>
                  <a:pt x="16470" y="15709"/>
                </a:lnTo>
                <a:close/>
                <a:moveTo>
                  <a:pt x="16200" y="17673"/>
                </a:moveTo>
                <a:lnTo>
                  <a:pt x="5400" y="17673"/>
                </a:lnTo>
                <a:lnTo>
                  <a:pt x="5400" y="18327"/>
                </a:lnTo>
                <a:cubicBezTo>
                  <a:pt x="5400" y="20135"/>
                  <a:pt x="7414" y="21600"/>
                  <a:pt x="9900" y="21600"/>
                </a:cubicBezTo>
                <a:lnTo>
                  <a:pt x="11700" y="21600"/>
                </a:lnTo>
                <a:cubicBezTo>
                  <a:pt x="14186" y="21600"/>
                  <a:pt x="16200" y="20135"/>
                  <a:pt x="16200" y="18327"/>
                </a:cubicBezTo>
                <a:lnTo>
                  <a:pt x="16200" y="17673"/>
                </a:lnTo>
                <a:close/>
                <a:moveTo>
                  <a:pt x="10350" y="4582"/>
                </a:moveTo>
                <a:cubicBezTo>
                  <a:pt x="8111" y="4582"/>
                  <a:pt x="6300" y="5899"/>
                  <a:pt x="6300" y="7527"/>
                </a:cubicBezTo>
                <a:cubicBezTo>
                  <a:pt x="6300" y="8071"/>
                  <a:pt x="5698" y="8509"/>
                  <a:pt x="4950" y="8509"/>
                </a:cubicBezTo>
                <a:cubicBezTo>
                  <a:pt x="4202" y="8509"/>
                  <a:pt x="3600" y="8071"/>
                  <a:pt x="3600" y="7527"/>
                </a:cubicBezTo>
                <a:cubicBezTo>
                  <a:pt x="3600" y="4815"/>
                  <a:pt x="6621" y="2618"/>
                  <a:pt x="10350" y="2618"/>
                </a:cubicBezTo>
                <a:cubicBezTo>
                  <a:pt x="11098" y="2618"/>
                  <a:pt x="11700" y="3056"/>
                  <a:pt x="11700" y="3600"/>
                </a:cubicBezTo>
                <a:cubicBezTo>
                  <a:pt x="11700" y="4144"/>
                  <a:pt x="11098" y="4582"/>
                  <a:pt x="10350" y="4582"/>
                </a:cubicBezTo>
                <a:close/>
              </a:path>
            </a:pathLst>
          </a:custGeom>
          <a:solidFill>
            <a:srgbClr val="0071E3"/>
          </a:solidFill>
          <a:ln w="12700">
            <a:miter lim="400000"/>
          </a:ln>
        </p:spPr>
        <p:txBody>
          <a:bodyPr lIns="45718" tIns="45718" rIns="45718" bIns="45718"/>
          <a:lstStyle/>
          <a:p>
            <a:pPr>
              <a:defRPr>
                <a:latin typeface="+mn-lt"/>
                <a:ea typeface="+mn-ea"/>
                <a:cs typeface="+mn-cs"/>
                <a:sym typeface="Calibri"/>
              </a:defRPr>
            </a:pPr>
          </a:p>
        </p:txBody>
      </p:sp>
      <p:sp>
        <p:nvSpPr>
          <p:cNvPr id="86" name="Text 6"/>
          <p:cNvSpPr txBox="1"/>
          <p:nvPr/>
        </p:nvSpPr>
        <p:spPr>
          <a:xfrm>
            <a:off x="817244" y="1360169"/>
            <a:ext cx="7534276" cy="228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nSpc>
                <a:spcPct val="120000"/>
              </a:lnSpc>
              <a:defRPr b="1" sz="1500">
                <a:solidFill>
                  <a:srgbClr val="1D1D1D"/>
                </a:solidFill>
                <a:latin typeface="MiSans"/>
                <a:ea typeface="MiSans"/>
                <a:cs typeface="MiSans"/>
                <a:sym typeface="MiSans"/>
              </a:defRPr>
            </a:lvl1pPr>
          </a:lstStyle>
          <a:p>
            <a:pPr/>
            <a:r>
              <a:t>Ta'rif</a:t>
            </a:r>
          </a:p>
        </p:txBody>
      </p:sp>
      <p:sp>
        <p:nvSpPr>
          <p:cNvPr id="87" name="Text 7"/>
          <p:cNvSpPr txBox="1"/>
          <p:nvPr/>
        </p:nvSpPr>
        <p:spPr>
          <a:xfrm>
            <a:off x="579119" y="1755775"/>
            <a:ext cx="7753351" cy="67564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lnSpc>
                <a:spcPct val="140000"/>
              </a:lnSpc>
              <a:defRPr b="1" sz="1200">
                <a:solidFill>
                  <a:srgbClr val="1D1D1D"/>
                </a:solidFill>
                <a:latin typeface="MiSans"/>
                <a:ea typeface="MiSans"/>
                <a:cs typeface="MiSans"/>
                <a:sym typeface="MiSans"/>
              </a:defRPr>
            </a:pPr>
            <a:r>
              <a:t>Ionlanuvchi nurlanish</a:t>
            </a:r>
            <a:r>
              <a:rPr b="0"/>
              <a:t> - bu atomlardan elektronlarni ajratib olish (ionlashtirish) qobiliyatiga ega bo'lgan yuqori energiyali nurlanish. Bu nurlanish atomlarning ichki strukturasini o'zgartirishi mumkin va biologik organizmlar uchun potensial xavfli.</a:t>
            </a:r>
          </a:p>
        </p:txBody>
      </p:sp>
      <p:sp>
        <p:nvSpPr>
          <p:cNvPr id="88" name="Shape 8"/>
          <p:cNvSpPr/>
          <p:nvPr/>
        </p:nvSpPr>
        <p:spPr>
          <a:xfrm>
            <a:off x="384809" y="2857499"/>
            <a:ext cx="8065771" cy="183642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306" y="0"/>
                </a:moveTo>
                <a:lnTo>
                  <a:pt x="21294" y="0"/>
                </a:lnTo>
                <a:cubicBezTo>
                  <a:pt x="21463" y="0"/>
                  <a:pt x="21600" y="602"/>
                  <a:pt x="21600" y="1344"/>
                </a:cubicBezTo>
                <a:lnTo>
                  <a:pt x="21600" y="20256"/>
                </a:lnTo>
                <a:cubicBezTo>
                  <a:pt x="21600" y="20998"/>
                  <a:pt x="21463" y="21600"/>
                  <a:pt x="21294" y="21600"/>
                </a:cubicBezTo>
                <a:lnTo>
                  <a:pt x="306" y="21600"/>
                </a:lnTo>
                <a:cubicBezTo>
                  <a:pt x="137" y="21600"/>
                  <a:pt x="0" y="20998"/>
                  <a:pt x="0" y="20256"/>
                </a:cubicBezTo>
                <a:lnTo>
                  <a:pt x="0" y="1344"/>
                </a:lnTo>
                <a:cubicBezTo>
                  <a:pt x="0" y="602"/>
                  <a:pt x="137" y="0"/>
                  <a:pt x="306" y="0"/>
                </a:cubicBezTo>
                <a:close/>
              </a:path>
            </a:pathLst>
          </a:custGeom>
          <a:solidFill>
            <a:srgbClr val="FFFFFF"/>
          </a:solidFill>
          <a:ln w="10160">
            <a:solidFill>
              <a:srgbClr val="E5E5E5"/>
            </a:solidFill>
          </a:ln>
        </p:spPr>
        <p:txBody>
          <a:bodyPr lIns="45718" tIns="45718" rIns="45718" bIns="45718"/>
          <a:lstStyle/>
          <a:p>
            <a:pPr>
              <a:defRPr>
                <a:latin typeface="+mn-lt"/>
                <a:ea typeface="+mn-ea"/>
                <a:cs typeface="+mn-cs"/>
                <a:sym typeface="Calibri"/>
              </a:defRPr>
            </a:pPr>
          </a:p>
        </p:txBody>
      </p:sp>
      <p:sp>
        <p:nvSpPr>
          <p:cNvPr id="89" name="Shape 9"/>
          <p:cNvSpPr/>
          <p:nvPr/>
        </p:nvSpPr>
        <p:spPr>
          <a:xfrm>
            <a:off x="614829" y="3089910"/>
            <a:ext cx="166708" cy="190502"/>
          </a:xfrm>
          <a:custGeom>
            <a:avLst/>
            <a:gdLst/>
            <a:ahLst/>
            <a:cxnLst>
              <a:cxn ang="0">
                <a:pos x="wd2" y="hd2"/>
              </a:cxn>
              <a:cxn ang="5400000">
                <a:pos x="wd2" y="hd2"/>
              </a:cxn>
              <a:cxn ang="10800000">
                <a:pos x="wd2" y="hd2"/>
              </a:cxn>
              <a:cxn ang="16200000">
                <a:pos x="wd2" y="hd2"/>
              </a:cxn>
            </a:cxnLst>
            <a:rect l="0" t="0" r="r" b="b"/>
            <a:pathLst>
              <a:path w="20652" h="21600" fill="norm" stroke="1" extrusionOk="0">
                <a:moveTo>
                  <a:pt x="10326" y="16824"/>
                </a:moveTo>
                <a:cubicBezTo>
                  <a:pt x="9782" y="17040"/>
                  <a:pt x="9247" y="17234"/>
                  <a:pt x="8717" y="17394"/>
                </a:cubicBezTo>
                <a:cubicBezTo>
                  <a:pt x="9487" y="18820"/>
                  <a:pt x="10146" y="18900"/>
                  <a:pt x="10326" y="18900"/>
                </a:cubicBezTo>
                <a:cubicBezTo>
                  <a:pt x="10506" y="18900"/>
                  <a:pt x="11160" y="18820"/>
                  <a:pt x="11935" y="17394"/>
                </a:cubicBezTo>
                <a:cubicBezTo>
                  <a:pt x="11409" y="17229"/>
                  <a:pt x="10870" y="17040"/>
                  <a:pt x="10326" y="16824"/>
                </a:cubicBezTo>
                <a:close/>
                <a:moveTo>
                  <a:pt x="19084" y="10800"/>
                </a:moveTo>
                <a:cubicBezTo>
                  <a:pt x="20605" y="12707"/>
                  <a:pt x="21126" y="14635"/>
                  <a:pt x="20172" y="16200"/>
                </a:cubicBezTo>
                <a:cubicBezTo>
                  <a:pt x="19241" y="17731"/>
                  <a:pt x="17291" y="18280"/>
                  <a:pt x="14862" y="18022"/>
                </a:cubicBezTo>
                <a:cubicBezTo>
                  <a:pt x="13848" y="20220"/>
                  <a:pt x="12294" y="21600"/>
                  <a:pt x="10326" y="21600"/>
                </a:cubicBezTo>
                <a:cubicBezTo>
                  <a:pt x="8358" y="21600"/>
                  <a:pt x="6804" y="20220"/>
                  <a:pt x="5790" y="18022"/>
                </a:cubicBezTo>
                <a:cubicBezTo>
                  <a:pt x="3361" y="18280"/>
                  <a:pt x="1411" y="17731"/>
                  <a:pt x="480" y="16200"/>
                </a:cubicBezTo>
                <a:cubicBezTo>
                  <a:pt x="-474" y="14635"/>
                  <a:pt x="47" y="12707"/>
                  <a:pt x="1568" y="10800"/>
                </a:cubicBezTo>
                <a:cubicBezTo>
                  <a:pt x="47" y="8893"/>
                  <a:pt x="-474" y="6965"/>
                  <a:pt x="480" y="5400"/>
                </a:cubicBezTo>
                <a:cubicBezTo>
                  <a:pt x="1411" y="3869"/>
                  <a:pt x="3361" y="3320"/>
                  <a:pt x="5790" y="3578"/>
                </a:cubicBezTo>
                <a:cubicBezTo>
                  <a:pt x="6804" y="1380"/>
                  <a:pt x="8353" y="0"/>
                  <a:pt x="10326" y="0"/>
                </a:cubicBezTo>
                <a:cubicBezTo>
                  <a:pt x="12299" y="0"/>
                  <a:pt x="13848" y="1380"/>
                  <a:pt x="14862" y="3578"/>
                </a:cubicBezTo>
                <a:cubicBezTo>
                  <a:pt x="17291" y="3320"/>
                  <a:pt x="19241" y="3864"/>
                  <a:pt x="20172" y="5400"/>
                </a:cubicBezTo>
                <a:cubicBezTo>
                  <a:pt x="21126" y="6965"/>
                  <a:pt x="20605" y="8893"/>
                  <a:pt x="19084" y="10800"/>
                </a:cubicBezTo>
                <a:close/>
                <a:moveTo>
                  <a:pt x="16051" y="13643"/>
                </a:moveTo>
                <a:cubicBezTo>
                  <a:pt x="15973" y="14243"/>
                  <a:pt x="15871" y="14825"/>
                  <a:pt x="15742" y="15382"/>
                </a:cubicBezTo>
                <a:cubicBezTo>
                  <a:pt x="17208" y="15441"/>
                  <a:pt x="17521" y="15015"/>
                  <a:pt x="17595" y="14888"/>
                </a:cubicBezTo>
                <a:cubicBezTo>
                  <a:pt x="17701" y="14711"/>
                  <a:pt x="17918" y="14133"/>
                  <a:pt x="17047" y="12859"/>
                </a:cubicBezTo>
                <a:cubicBezTo>
                  <a:pt x="16733" y="13125"/>
                  <a:pt x="16401" y="13386"/>
                  <a:pt x="16051" y="13643"/>
                </a:cubicBezTo>
                <a:close/>
                <a:moveTo>
                  <a:pt x="15742" y="6223"/>
                </a:moveTo>
                <a:cubicBezTo>
                  <a:pt x="15871" y="6775"/>
                  <a:pt x="15973" y="7357"/>
                  <a:pt x="16051" y="7961"/>
                </a:cubicBezTo>
                <a:cubicBezTo>
                  <a:pt x="16401" y="8218"/>
                  <a:pt x="16733" y="8480"/>
                  <a:pt x="17047" y="8745"/>
                </a:cubicBezTo>
                <a:cubicBezTo>
                  <a:pt x="17918" y="7471"/>
                  <a:pt x="17701" y="6889"/>
                  <a:pt x="17595" y="6716"/>
                </a:cubicBezTo>
                <a:cubicBezTo>
                  <a:pt x="17521" y="6594"/>
                  <a:pt x="17208" y="6168"/>
                  <a:pt x="15742" y="6223"/>
                </a:cubicBezTo>
                <a:close/>
                <a:moveTo>
                  <a:pt x="11935" y="4206"/>
                </a:moveTo>
                <a:cubicBezTo>
                  <a:pt x="11160" y="2780"/>
                  <a:pt x="10506" y="2700"/>
                  <a:pt x="10326" y="2700"/>
                </a:cubicBezTo>
                <a:cubicBezTo>
                  <a:pt x="10146" y="2700"/>
                  <a:pt x="9492" y="2780"/>
                  <a:pt x="8717" y="4206"/>
                </a:cubicBezTo>
                <a:cubicBezTo>
                  <a:pt x="9243" y="4371"/>
                  <a:pt x="9782" y="4560"/>
                  <a:pt x="10326" y="4776"/>
                </a:cubicBezTo>
                <a:cubicBezTo>
                  <a:pt x="10870" y="4560"/>
                  <a:pt x="11405" y="4366"/>
                  <a:pt x="11935" y="4206"/>
                </a:cubicBezTo>
                <a:close/>
                <a:moveTo>
                  <a:pt x="4606" y="7957"/>
                </a:moveTo>
                <a:cubicBezTo>
                  <a:pt x="4684" y="7353"/>
                  <a:pt x="4785" y="6775"/>
                  <a:pt x="4914" y="6218"/>
                </a:cubicBezTo>
                <a:cubicBezTo>
                  <a:pt x="3449" y="6159"/>
                  <a:pt x="3135" y="6585"/>
                  <a:pt x="3061" y="6712"/>
                </a:cubicBezTo>
                <a:cubicBezTo>
                  <a:pt x="2955" y="6889"/>
                  <a:pt x="2739" y="7467"/>
                  <a:pt x="3610" y="8741"/>
                </a:cubicBezTo>
                <a:cubicBezTo>
                  <a:pt x="3923" y="8475"/>
                  <a:pt x="4255" y="8214"/>
                  <a:pt x="4606" y="7957"/>
                </a:cubicBezTo>
                <a:close/>
                <a:moveTo>
                  <a:pt x="3605" y="12859"/>
                </a:moveTo>
                <a:cubicBezTo>
                  <a:pt x="2734" y="14133"/>
                  <a:pt x="2951" y="14715"/>
                  <a:pt x="3057" y="14888"/>
                </a:cubicBezTo>
                <a:cubicBezTo>
                  <a:pt x="3131" y="15010"/>
                  <a:pt x="3444" y="15436"/>
                  <a:pt x="4910" y="15382"/>
                </a:cubicBezTo>
                <a:cubicBezTo>
                  <a:pt x="4781" y="14829"/>
                  <a:pt x="4679" y="14247"/>
                  <a:pt x="4601" y="13643"/>
                </a:cubicBezTo>
                <a:cubicBezTo>
                  <a:pt x="4251" y="13386"/>
                  <a:pt x="3919" y="13125"/>
                  <a:pt x="3605" y="12859"/>
                </a:cubicBezTo>
                <a:close/>
                <a:moveTo>
                  <a:pt x="14014" y="10800"/>
                </a:moveTo>
                <a:cubicBezTo>
                  <a:pt x="14014" y="8937"/>
                  <a:pt x="12361" y="7425"/>
                  <a:pt x="10326" y="7425"/>
                </a:cubicBezTo>
                <a:cubicBezTo>
                  <a:pt x="8291" y="7425"/>
                  <a:pt x="6638" y="8937"/>
                  <a:pt x="6638" y="10800"/>
                </a:cubicBezTo>
                <a:cubicBezTo>
                  <a:pt x="6638" y="12663"/>
                  <a:pt x="8291" y="14175"/>
                  <a:pt x="10326" y="14175"/>
                </a:cubicBezTo>
                <a:cubicBezTo>
                  <a:pt x="12361" y="14175"/>
                  <a:pt x="14014" y="12663"/>
                  <a:pt x="14014" y="10800"/>
                </a:cubicBezTo>
                <a:close/>
                <a:moveTo>
                  <a:pt x="10326" y="9450"/>
                </a:moveTo>
                <a:cubicBezTo>
                  <a:pt x="11140" y="9450"/>
                  <a:pt x="11801" y="10055"/>
                  <a:pt x="11801" y="10800"/>
                </a:cubicBezTo>
                <a:cubicBezTo>
                  <a:pt x="11801" y="11545"/>
                  <a:pt x="11140" y="12150"/>
                  <a:pt x="10326" y="12150"/>
                </a:cubicBezTo>
                <a:cubicBezTo>
                  <a:pt x="9512" y="12150"/>
                  <a:pt x="8851" y="11545"/>
                  <a:pt x="8851" y="10800"/>
                </a:cubicBezTo>
                <a:cubicBezTo>
                  <a:pt x="8851" y="10055"/>
                  <a:pt x="9512" y="9450"/>
                  <a:pt x="10326" y="9450"/>
                </a:cubicBezTo>
                <a:close/>
              </a:path>
            </a:pathLst>
          </a:custGeom>
          <a:solidFill>
            <a:srgbClr val="0071E3"/>
          </a:solidFill>
          <a:ln w="12700">
            <a:miter lim="400000"/>
          </a:ln>
        </p:spPr>
        <p:txBody>
          <a:bodyPr lIns="45718" tIns="45718" rIns="45718" bIns="45718"/>
          <a:lstStyle/>
          <a:p>
            <a:pPr>
              <a:defRPr>
                <a:latin typeface="+mn-lt"/>
                <a:ea typeface="+mn-ea"/>
                <a:cs typeface="+mn-cs"/>
                <a:sym typeface="Calibri"/>
              </a:defRPr>
            </a:pPr>
          </a:p>
        </p:txBody>
      </p:sp>
      <p:sp>
        <p:nvSpPr>
          <p:cNvPr id="90" name="Text 10"/>
          <p:cNvSpPr txBox="1"/>
          <p:nvPr/>
        </p:nvSpPr>
        <p:spPr>
          <a:xfrm>
            <a:off x="817244" y="3070860"/>
            <a:ext cx="7534276" cy="228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nSpc>
                <a:spcPct val="120000"/>
              </a:lnSpc>
              <a:defRPr b="1" sz="1500">
                <a:solidFill>
                  <a:srgbClr val="1D1D1D"/>
                </a:solidFill>
                <a:latin typeface="MiSans"/>
                <a:ea typeface="MiSans"/>
                <a:cs typeface="MiSans"/>
                <a:sym typeface="MiSans"/>
              </a:defRPr>
            </a:lvl1pPr>
          </a:lstStyle>
          <a:p>
            <a:pPr/>
            <a:r>
              <a:t>Atom Yadrosining Tuzilishi</a:t>
            </a:r>
          </a:p>
        </p:txBody>
      </p:sp>
      <p:sp>
        <p:nvSpPr>
          <p:cNvPr id="91" name="Text 11"/>
          <p:cNvSpPr txBox="1"/>
          <p:nvPr/>
        </p:nvSpPr>
        <p:spPr>
          <a:xfrm>
            <a:off x="579118" y="3475989"/>
            <a:ext cx="5772153" cy="67564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lnSpc>
                <a:spcPct val="140000"/>
              </a:lnSpc>
              <a:defRPr sz="1200">
                <a:solidFill>
                  <a:srgbClr val="1D1D1D"/>
                </a:solidFill>
                <a:latin typeface="MiSans"/>
                <a:ea typeface="MiSans"/>
                <a:cs typeface="MiSans"/>
                <a:sym typeface="MiSans"/>
              </a:defRPr>
            </a:pPr>
            <a:r>
              <a:t>Atom yadrosi </a:t>
            </a:r>
            <a:r>
              <a:rPr b="1"/>
              <a:t>protonlar</a:t>
            </a:r>
            <a:r>
              <a:t> (musbat zaryadli) va </a:t>
            </a:r>
            <a:r>
              <a:rPr b="1"/>
              <a:t>neytronlar</a:t>
            </a:r>
            <a:r>
              <a:t> (neytral) dan iborat. Elektronlar yadro atrofida aylanadi. Ba'zi izotoplar </a:t>
            </a:r>
            <a:r>
              <a:rPr b="1"/>
              <a:t>radioaktiv</a:t>
            </a:r>
            <a:r>
              <a:t> bo'lib, barqaror holatga o'tish uchun nurlanish chiqaradi.</a:t>
            </a:r>
          </a:p>
        </p:txBody>
      </p:sp>
      <p:sp>
        <p:nvSpPr>
          <p:cNvPr id="92" name="Shape 12"/>
          <p:cNvSpPr/>
          <p:nvPr/>
        </p:nvSpPr>
        <p:spPr>
          <a:xfrm>
            <a:off x="579119" y="4337684"/>
            <a:ext cx="114303" cy="114303"/>
          </a:xfrm>
          <a:prstGeom prst="ellipse">
            <a:avLst/>
          </a:prstGeom>
          <a:solidFill>
            <a:srgbClr val="FB2C36"/>
          </a:solidFill>
          <a:ln w="12700">
            <a:miter lim="400000"/>
          </a:ln>
        </p:spPr>
        <p:txBody>
          <a:bodyPr lIns="45718" tIns="45718" rIns="45718" bIns="45718"/>
          <a:lstStyle/>
          <a:p>
            <a:pPr>
              <a:defRPr>
                <a:latin typeface="+mn-lt"/>
                <a:ea typeface="+mn-ea"/>
                <a:cs typeface="+mn-cs"/>
                <a:sym typeface="Calibri"/>
              </a:defRPr>
            </a:pPr>
          </a:p>
        </p:txBody>
      </p:sp>
      <p:sp>
        <p:nvSpPr>
          <p:cNvPr id="93" name="Text 13"/>
          <p:cNvSpPr txBox="1"/>
          <p:nvPr/>
        </p:nvSpPr>
        <p:spPr>
          <a:xfrm>
            <a:off x="769619" y="4318634"/>
            <a:ext cx="676277" cy="1524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nSpc>
                <a:spcPct val="120000"/>
              </a:lnSpc>
              <a:defRPr sz="1000">
                <a:solidFill>
                  <a:srgbClr val="86868B"/>
                </a:solidFill>
                <a:latin typeface="MiSans"/>
                <a:ea typeface="MiSans"/>
                <a:cs typeface="MiSans"/>
                <a:sym typeface="MiSans"/>
              </a:defRPr>
            </a:lvl1pPr>
          </a:lstStyle>
          <a:p>
            <a:pPr/>
            <a:r>
              <a:t>Proton (+)</a:t>
            </a:r>
          </a:p>
        </p:txBody>
      </p:sp>
      <p:sp>
        <p:nvSpPr>
          <p:cNvPr id="94" name="Shape 14"/>
          <p:cNvSpPr/>
          <p:nvPr/>
        </p:nvSpPr>
        <p:spPr>
          <a:xfrm>
            <a:off x="1530190" y="4337684"/>
            <a:ext cx="114303" cy="114303"/>
          </a:xfrm>
          <a:prstGeom prst="ellipse">
            <a:avLst/>
          </a:prstGeom>
          <a:solidFill>
            <a:srgbClr val="2B7FFF"/>
          </a:solidFill>
          <a:ln w="12700">
            <a:miter lim="400000"/>
          </a:ln>
        </p:spPr>
        <p:txBody>
          <a:bodyPr lIns="45718" tIns="45718" rIns="45718" bIns="45718"/>
          <a:lstStyle/>
          <a:p>
            <a:pPr>
              <a:defRPr>
                <a:latin typeface="+mn-lt"/>
                <a:ea typeface="+mn-ea"/>
                <a:cs typeface="+mn-cs"/>
                <a:sym typeface="Calibri"/>
              </a:defRPr>
            </a:pPr>
          </a:p>
        </p:txBody>
      </p:sp>
      <p:sp>
        <p:nvSpPr>
          <p:cNvPr id="95" name="Text 15"/>
          <p:cNvSpPr txBox="1"/>
          <p:nvPr/>
        </p:nvSpPr>
        <p:spPr>
          <a:xfrm>
            <a:off x="1720691" y="4318634"/>
            <a:ext cx="762002" cy="1524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nSpc>
                <a:spcPct val="120000"/>
              </a:lnSpc>
              <a:defRPr sz="1000">
                <a:solidFill>
                  <a:srgbClr val="86868B"/>
                </a:solidFill>
                <a:latin typeface="MiSans"/>
                <a:ea typeface="MiSans"/>
                <a:cs typeface="MiSans"/>
                <a:sym typeface="MiSans"/>
              </a:defRPr>
            </a:lvl1pPr>
          </a:lstStyle>
          <a:p>
            <a:pPr/>
            <a:r>
              <a:t>Neytron (0)</a:t>
            </a:r>
          </a:p>
        </p:txBody>
      </p:sp>
      <p:sp>
        <p:nvSpPr>
          <p:cNvPr id="96" name="Shape 16"/>
          <p:cNvSpPr/>
          <p:nvPr/>
        </p:nvSpPr>
        <p:spPr>
          <a:xfrm>
            <a:off x="2564963" y="4337684"/>
            <a:ext cx="114303" cy="114303"/>
          </a:xfrm>
          <a:prstGeom prst="ellipse">
            <a:avLst/>
          </a:prstGeom>
          <a:solidFill>
            <a:srgbClr val="00C950"/>
          </a:solidFill>
          <a:ln w="12700">
            <a:miter lim="400000"/>
          </a:ln>
        </p:spPr>
        <p:txBody>
          <a:bodyPr lIns="45718" tIns="45718" rIns="45718" bIns="45718"/>
          <a:lstStyle/>
          <a:p>
            <a:pPr>
              <a:defRPr>
                <a:latin typeface="+mn-lt"/>
                <a:ea typeface="+mn-ea"/>
                <a:cs typeface="+mn-cs"/>
                <a:sym typeface="Calibri"/>
              </a:defRPr>
            </a:pPr>
          </a:p>
        </p:txBody>
      </p:sp>
      <p:sp>
        <p:nvSpPr>
          <p:cNvPr id="97" name="Text 17"/>
          <p:cNvSpPr txBox="1"/>
          <p:nvPr/>
        </p:nvSpPr>
        <p:spPr>
          <a:xfrm>
            <a:off x="2755463" y="4318634"/>
            <a:ext cx="752477" cy="1524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nSpc>
                <a:spcPct val="120000"/>
              </a:lnSpc>
              <a:defRPr sz="1000">
                <a:solidFill>
                  <a:srgbClr val="86868B"/>
                </a:solidFill>
                <a:latin typeface="MiSans"/>
                <a:ea typeface="MiSans"/>
                <a:cs typeface="MiSans"/>
                <a:sym typeface="MiSans"/>
              </a:defRPr>
            </a:lvl1pPr>
          </a:lstStyle>
          <a:p>
            <a:pPr/>
            <a:r>
              <a:t>Elektron (-)</a:t>
            </a:r>
          </a:p>
        </p:txBody>
      </p:sp>
      <p:pic>
        <p:nvPicPr>
          <p:cNvPr id="98" name="Image 0" descr="Image 0"/>
          <p:cNvPicPr>
            <a:picLocks noChangeAspect="1"/>
          </p:cNvPicPr>
          <p:nvPr/>
        </p:nvPicPr>
        <p:blipFill>
          <a:blip r:embed="rId2">
            <a:extLst/>
          </a:blip>
          <a:srcRect l="0" t="0" r="0" b="0"/>
          <a:stretch>
            <a:fillRect/>
          </a:stretch>
        </p:blipFill>
        <p:spPr>
          <a:xfrm>
            <a:off x="6431279" y="3432809"/>
            <a:ext cx="1828801" cy="106680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900" y="0"/>
                </a:moveTo>
                <a:cubicBezTo>
                  <a:pt x="403" y="0"/>
                  <a:pt x="0" y="691"/>
                  <a:pt x="0" y="1543"/>
                </a:cubicBezTo>
                <a:lnTo>
                  <a:pt x="0" y="20057"/>
                </a:lnTo>
                <a:cubicBezTo>
                  <a:pt x="0" y="20909"/>
                  <a:pt x="403" y="21600"/>
                  <a:pt x="900" y="21600"/>
                </a:cubicBezTo>
                <a:lnTo>
                  <a:pt x="20700" y="21600"/>
                </a:lnTo>
                <a:cubicBezTo>
                  <a:pt x="21197" y="21600"/>
                  <a:pt x="21600" y="20909"/>
                  <a:pt x="21600" y="20057"/>
                </a:cubicBezTo>
                <a:lnTo>
                  <a:pt x="21600" y="1543"/>
                </a:lnTo>
                <a:cubicBezTo>
                  <a:pt x="21600" y="691"/>
                  <a:pt x="21197" y="0"/>
                  <a:pt x="20700" y="0"/>
                </a:cubicBezTo>
                <a:lnTo>
                  <a:pt x="900" y="0"/>
                </a:lnTo>
                <a:close/>
              </a:path>
            </a:pathLst>
          </a:custGeom>
          <a:ln w="12700">
            <a:miter lim="400000"/>
          </a:ln>
        </p:spPr>
      </p:pic>
      <p:sp>
        <p:nvSpPr>
          <p:cNvPr id="99" name="Shape 18"/>
          <p:cNvSpPr/>
          <p:nvPr/>
        </p:nvSpPr>
        <p:spPr>
          <a:xfrm>
            <a:off x="400049" y="4888229"/>
            <a:ext cx="8058152" cy="76200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2" y="0"/>
                </a:moveTo>
                <a:lnTo>
                  <a:pt x="21294" y="0"/>
                </a:lnTo>
                <a:cubicBezTo>
                  <a:pt x="21463" y="0"/>
                  <a:pt x="21600" y="1452"/>
                  <a:pt x="21600" y="3240"/>
                </a:cubicBezTo>
                <a:lnTo>
                  <a:pt x="21600" y="18360"/>
                </a:lnTo>
                <a:cubicBezTo>
                  <a:pt x="21600" y="20148"/>
                  <a:pt x="21463" y="21600"/>
                  <a:pt x="21294" y="21600"/>
                </a:cubicBezTo>
                <a:lnTo>
                  <a:pt x="102" y="21600"/>
                </a:lnTo>
                <a:cubicBezTo>
                  <a:pt x="46" y="21600"/>
                  <a:pt x="0" y="21116"/>
                  <a:pt x="0" y="20520"/>
                </a:cubicBezTo>
                <a:lnTo>
                  <a:pt x="0" y="1080"/>
                </a:lnTo>
                <a:cubicBezTo>
                  <a:pt x="0" y="484"/>
                  <a:pt x="46" y="0"/>
                  <a:pt x="102" y="0"/>
                </a:cubicBezTo>
                <a:close/>
              </a:path>
            </a:pathLst>
          </a:custGeom>
          <a:solidFill>
            <a:srgbClr val="0071E3">
              <a:alpha val="5098"/>
            </a:srgbClr>
          </a:solidFill>
          <a:ln w="12700">
            <a:miter lim="400000"/>
          </a:ln>
        </p:spPr>
        <p:txBody>
          <a:bodyPr lIns="45718" tIns="45718" rIns="45718" bIns="45718"/>
          <a:lstStyle/>
          <a:p>
            <a:pPr>
              <a:defRPr>
                <a:latin typeface="+mn-lt"/>
                <a:ea typeface="+mn-ea"/>
                <a:cs typeface="+mn-cs"/>
                <a:sym typeface="Calibri"/>
              </a:defRPr>
            </a:pPr>
          </a:p>
        </p:txBody>
      </p:sp>
      <p:sp>
        <p:nvSpPr>
          <p:cNvPr id="100" name="Shape 19"/>
          <p:cNvSpPr/>
          <p:nvPr/>
        </p:nvSpPr>
        <p:spPr>
          <a:xfrm>
            <a:off x="400050" y="4888229"/>
            <a:ext cx="38101" cy="76200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0"/>
                </a:moveTo>
                <a:lnTo>
                  <a:pt x="21600" y="21600"/>
                </a:lnTo>
                <a:cubicBezTo>
                  <a:pt x="9679" y="21600"/>
                  <a:pt x="0" y="21116"/>
                  <a:pt x="0" y="20520"/>
                </a:cubicBezTo>
                <a:lnTo>
                  <a:pt x="0" y="1080"/>
                </a:lnTo>
                <a:cubicBezTo>
                  <a:pt x="0" y="484"/>
                  <a:pt x="9679" y="0"/>
                  <a:pt x="21600" y="0"/>
                </a:cubicBezTo>
                <a:close/>
              </a:path>
            </a:pathLst>
          </a:custGeom>
          <a:solidFill>
            <a:srgbClr val="0071E3"/>
          </a:solidFill>
          <a:ln w="12700">
            <a:miter lim="400000"/>
          </a:ln>
        </p:spPr>
        <p:txBody>
          <a:bodyPr lIns="45718" tIns="45718" rIns="45718" bIns="45718"/>
          <a:lstStyle/>
          <a:p>
            <a:pPr>
              <a:defRPr>
                <a:latin typeface="+mn-lt"/>
                <a:ea typeface="+mn-ea"/>
                <a:cs typeface="+mn-cs"/>
                <a:sym typeface="Calibri"/>
              </a:defRPr>
            </a:pPr>
          </a:p>
        </p:txBody>
      </p:sp>
      <p:sp>
        <p:nvSpPr>
          <p:cNvPr id="101" name="Shape 20"/>
          <p:cNvSpPr/>
          <p:nvPr/>
        </p:nvSpPr>
        <p:spPr>
          <a:xfrm>
            <a:off x="590549" y="5078729"/>
            <a:ext cx="152403" cy="15240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800" y="21600"/>
                </a:moveTo>
                <a:cubicBezTo>
                  <a:pt x="16761" y="21600"/>
                  <a:pt x="21600" y="16761"/>
                  <a:pt x="21600" y="10800"/>
                </a:cubicBezTo>
                <a:cubicBezTo>
                  <a:pt x="21600" y="4839"/>
                  <a:pt x="16761" y="0"/>
                  <a:pt x="10800" y="0"/>
                </a:cubicBezTo>
                <a:cubicBezTo>
                  <a:pt x="4839" y="0"/>
                  <a:pt x="0" y="4839"/>
                  <a:pt x="0" y="10800"/>
                </a:cubicBezTo>
                <a:cubicBezTo>
                  <a:pt x="0" y="16761"/>
                  <a:pt x="4839" y="21600"/>
                  <a:pt x="10800" y="21600"/>
                </a:cubicBezTo>
                <a:close/>
                <a:moveTo>
                  <a:pt x="9450" y="6750"/>
                </a:moveTo>
                <a:cubicBezTo>
                  <a:pt x="9450" y="6005"/>
                  <a:pt x="10055" y="5400"/>
                  <a:pt x="10800" y="5400"/>
                </a:cubicBezTo>
                <a:cubicBezTo>
                  <a:pt x="11545" y="5400"/>
                  <a:pt x="12150" y="6005"/>
                  <a:pt x="12150" y="6750"/>
                </a:cubicBezTo>
                <a:cubicBezTo>
                  <a:pt x="12150" y="7495"/>
                  <a:pt x="11545" y="8100"/>
                  <a:pt x="10800" y="8100"/>
                </a:cubicBezTo>
                <a:cubicBezTo>
                  <a:pt x="10055" y="8100"/>
                  <a:pt x="9450" y="7495"/>
                  <a:pt x="9450" y="6750"/>
                </a:cubicBezTo>
                <a:close/>
                <a:moveTo>
                  <a:pt x="9113" y="9450"/>
                </a:moveTo>
                <a:lnTo>
                  <a:pt x="11137" y="9450"/>
                </a:lnTo>
                <a:cubicBezTo>
                  <a:pt x="11699" y="9450"/>
                  <a:pt x="12150" y="9901"/>
                  <a:pt x="12150" y="10463"/>
                </a:cubicBezTo>
                <a:lnTo>
                  <a:pt x="12150" y="14175"/>
                </a:lnTo>
                <a:lnTo>
                  <a:pt x="12487" y="14175"/>
                </a:lnTo>
                <a:cubicBezTo>
                  <a:pt x="13049" y="14175"/>
                  <a:pt x="13500" y="14626"/>
                  <a:pt x="13500" y="15187"/>
                </a:cubicBezTo>
                <a:cubicBezTo>
                  <a:pt x="13500" y="15749"/>
                  <a:pt x="13049" y="16200"/>
                  <a:pt x="12487" y="16200"/>
                </a:cubicBezTo>
                <a:lnTo>
                  <a:pt x="9113" y="16200"/>
                </a:lnTo>
                <a:cubicBezTo>
                  <a:pt x="8551" y="16200"/>
                  <a:pt x="8100" y="15749"/>
                  <a:pt x="8100" y="15187"/>
                </a:cubicBezTo>
                <a:cubicBezTo>
                  <a:pt x="8100" y="14626"/>
                  <a:pt x="8551" y="14175"/>
                  <a:pt x="9113" y="14175"/>
                </a:cubicBezTo>
                <a:lnTo>
                  <a:pt x="10125" y="14175"/>
                </a:lnTo>
                <a:lnTo>
                  <a:pt x="10125" y="11475"/>
                </a:lnTo>
                <a:lnTo>
                  <a:pt x="9113" y="11475"/>
                </a:lnTo>
                <a:cubicBezTo>
                  <a:pt x="8551" y="11475"/>
                  <a:pt x="8100" y="11024"/>
                  <a:pt x="8100" y="10463"/>
                </a:cubicBezTo>
                <a:cubicBezTo>
                  <a:pt x="8100" y="9901"/>
                  <a:pt x="8551" y="9450"/>
                  <a:pt x="9113" y="9450"/>
                </a:cubicBezTo>
                <a:close/>
              </a:path>
            </a:pathLst>
          </a:custGeom>
          <a:solidFill>
            <a:srgbClr val="0071E3"/>
          </a:solidFill>
          <a:ln w="12700">
            <a:miter lim="400000"/>
          </a:ln>
        </p:spPr>
        <p:txBody>
          <a:bodyPr lIns="45718" tIns="45718" rIns="45718" bIns="45718"/>
          <a:lstStyle/>
          <a:p>
            <a:pPr>
              <a:defRPr>
                <a:latin typeface="+mn-lt"/>
                <a:ea typeface="+mn-ea"/>
                <a:cs typeface="+mn-cs"/>
                <a:sym typeface="Calibri"/>
              </a:defRPr>
            </a:pPr>
          </a:p>
        </p:txBody>
      </p:sp>
      <p:sp>
        <p:nvSpPr>
          <p:cNvPr id="102" name="Text 21"/>
          <p:cNvSpPr txBox="1"/>
          <p:nvPr/>
        </p:nvSpPr>
        <p:spPr>
          <a:xfrm>
            <a:off x="819150" y="5064759"/>
            <a:ext cx="7562850" cy="40894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lnSpc>
                <a:spcPct val="130000"/>
              </a:lnSpc>
              <a:defRPr b="1" sz="1200">
                <a:solidFill>
                  <a:srgbClr val="1D1D1D"/>
                </a:solidFill>
                <a:latin typeface="MiSans"/>
                <a:ea typeface="MiSans"/>
                <a:cs typeface="MiSans"/>
                <a:sym typeface="MiSans"/>
              </a:defRPr>
            </a:pPr>
            <a:r>
              <a:t>Ionlanmaydigan nurlanish</a:t>
            </a:r>
            <a:r>
              <a:rPr b="0"/>
              <a:t> (radioto'lqinlar, mikroto'lqinlar, ko'rinadigan yorug'lik) atomlarni ionlashtira olmaydi, chunki ularning energiyasi yetarli emas.</a:t>
            </a:r>
          </a:p>
        </p:txBody>
      </p:sp>
      <p:sp>
        <p:nvSpPr>
          <p:cNvPr id="103" name="Shape 22"/>
          <p:cNvSpPr/>
          <p:nvPr/>
        </p:nvSpPr>
        <p:spPr>
          <a:xfrm>
            <a:off x="8766808" y="1146808"/>
            <a:ext cx="3036572" cy="431292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813" y="0"/>
                </a:moveTo>
                <a:lnTo>
                  <a:pt x="20787" y="0"/>
                </a:lnTo>
                <a:cubicBezTo>
                  <a:pt x="21236" y="0"/>
                  <a:pt x="21600" y="256"/>
                  <a:pt x="21600" y="572"/>
                </a:cubicBezTo>
                <a:lnTo>
                  <a:pt x="21600" y="21028"/>
                </a:lnTo>
                <a:cubicBezTo>
                  <a:pt x="21600" y="21344"/>
                  <a:pt x="21236" y="21600"/>
                  <a:pt x="20787" y="21600"/>
                </a:cubicBezTo>
                <a:lnTo>
                  <a:pt x="813" y="21600"/>
                </a:lnTo>
                <a:cubicBezTo>
                  <a:pt x="364" y="21600"/>
                  <a:pt x="0" y="21344"/>
                  <a:pt x="0" y="21028"/>
                </a:cubicBezTo>
                <a:lnTo>
                  <a:pt x="0" y="572"/>
                </a:lnTo>
                <a:cubicBezTo>
                  <a:pt x="0" y="256"/>
                  <a:pt x="364" y="0"/>
                  <a:pt x="813" y="0"/>
                </a:cubicBezTo>
                <a:close/>
              </a:path>
            </a:pathLst>
          </a:custGeom>
          <a:solidFill>
            <a:srgbClr val="FFFFFF"/>
          </a:solidFill>
          <a:ln w="10160">
            <a:solidFill>
              <a:srgbClr val="E5E5E5"/>
            </a:solidFill>
          </a:ln>
        </p:spPr>
        <p:txBody>
          <a:bodyPr lIns="45718" tIns="45718" rIns="45718" bIns="45718"/>
          <a:lstStyle/>
          <a:p>
            <a:pPr>
              <a:defRPr>
                <a:latin typeface="+mn-lt"/>
                <a:ea typeface="+mn-ea"/>
                <a:cs typeface="+mn-cs"/>
                <a:sym typeface="Calibri"/>
              </a:defRPr>
            </a:pPr>
          </a:p>
        </p:txBody>
      </p:sp>
      <p:sp>
        <p:nvSpPr>
          <p:cNvPr id="104" name="Text 23"/>
          <p:cNvSpPr txBox="1"/>
          <p:nvPr/>
        </p:nvSpPr>
        <p:spPr>
          <a:xfrm>
            <a:off x="8913493" y="1360169"/>
            <a:ext cx="2743202" cy="228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lnSpc>
                <a:spcPct val="120000"/>
              </a:lnSpc>
              <a:defRPr b="1" sz="1500">
                <a:solidFill>
                  <a:srgbClr val="1D1D1D"/>
                </a:solidFill>
                <a:latin typeface="MiSans"/>
                <a:ea typeface="MiSans"/>
                <a:cs typeface="MiSans"/>
                <a:sym typeface="MiSans"/>
              </a:defRPr>
            </a:lvl1pPr>
          </a:lstStyle>
          <a:p>
            <a:pPr/>
            <a:r>
              <a:t>Nurlanish Turlari</a:t>
            </a:r>
          </a:p>
        </p:txBody>
      </p:sp>
      <p:sp>
        <p:nvSpPr>
          <p:cNvPr id="105" name="Shape 24"/>
          <p:cNvSpPr/>
          <p:nvPr/>
        </p:nvSpPr>
        <p:spPr>
          <a:xfrm>
            <a:off x="8980168" y="1760220"/>
            <a:ext cx="2628903" cy="106680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313" y="0"/>
                </a:moveTo>
                <a:lnTo>
                  <a:pt x="20974" y="0"/>
                </a:lnTo>
                <a:cubicBezTo>
                  <a:pt x="21320" y="0"/>
                  <a:pt x="21600" y="691"/>
                  <a:pt x="21600" y="1543"/>
                </a:cubicBezTo>
                <a:lnTo>
                  <a:pt x="21600" y="20057"/>
                </a:lnTo>
                <a:cubicBezTo>
                  <a:pt x="21600" y="20909"/>
                  <a:pt x="21320" y="21600"/>
                  <a:pt x="20974" y="21600"/>
                </a:cubicBezTo>
                <a:lnTo>
                  <a:pt x="313" y="21600"/>
                </a:lnTo>
                <a:cubicBezTo>
                  <a:pt x="140" y="21600"/>
                  <a:pt x="0" y="21254"/>
                  <a:pt x="0" y="20829"/>
                </a:cubicBezTo>
                <a:lnTo>
                  <a:pt x="0" y="771"/>
                </a:lnTo>
                <a:cubicBezTo>
                  <a:pt x="0" y="346"/>
                  <a:pt x="140" y="0"/>
                  <a:pt x="313" y="0"/>
                </a:cubicBezTo>
                <a:close/>
              </a:path>
            </a:pathLst>
          </a:custGeom>
          <a:solidFill>
            <a:srgbClr val="FEF2F2"/>
          </a:solidFill>
          <a:ln w="12700">
            <a:miter lim="400000"/>
          </a:ln>
        </p:spPr>
        <p:txBody>
          <a:bodyPr lIns="45718" tIns="45718" rIns="45718" bIns="45718"/>
          <a:lstStyle/>
          <a:p>
            <a:pPr>
              <a:defRPr>
                <a:latin typeface="+mn-lt"/>
                <a:ea typeface="+mn-ea"/>
                <a:cs typeface="+mn-cs"/>
                <a:sym typeface="Calibri"/>
              </a:defRPr>
            </a:pPr>
          </a:p>
        </p:txBody>
      </p:sp>
      <p:sp>
        <p:nvSpPr>
          <p:cNvPr id="106" name="Shape 25"/>
          <p:cNvSpPr/>
          <p:nvPr/>
        </p:nvSpPr>
        <p:spPr>
          <a:xfrm>
            <a:off x="8980168" y="1760220"/>
            <a:ext cx="38102" cy="106680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0"/>
                </a:moveTo>
                <a:lnTo>
                  <a:pt x="21600" y="21600"/>
                </a:lnTo>
                <a:cubicBezTo>
                  <a:pt x="9679" y="21600"/>
                  <a:pt x="0" y="21254"/>
                  <a:pt x="0" y="20829"/>
                </a:cubicBezTo>
                <a:lnTo>
                  <a:pt x="0" y="771"/>
                </a:lnTo>
                <a:cubicBezTo>
                  <a:pt x="0" y="346"/>
                  <a:pt x="9679" y="0"/>
                  <a:pt x="21600" y="0"/>
                </a:cubicBezTo>
                <a:close/>
              </a:path>
            </a:pathLst>
          </a:custGeom>
          <a:solidFill>
            <a:srgbClr val="FB2C36"/>
          </a:solidFill>
          <a:ln w="12700">
            <a:miter lim="400000"/>
          </a:ln>
        </p:spPr>
        <p:txBody>
          <a:bodyPr lIns="45718" tIns="45718" rIns="45718" bIns="45718"/>
          <a:lstStyle/>
          <a:p>
            <a:pPr>
              <a:defRPr>
                <a:latin typeface="+mn-lt"/>
                <a:ea typeface="+mn-ea"/>
                <a:cs typeface="+mn-cs"/>
                <a:sym typeface="Calibri"/>
              </a:defRPr>
            </a:pPr>
          </a:p>
        </p:txBody>
      </p:sp>
      <p:sp>
        <p:nvSpPr>
          <p:cNvPr id="107" name="Shape 26"/>
          <p:cNvSpPr/>
          <p:nvPr/>
        </p:nvSpPr>
        <p:spPr>
          <a:xfrm>
            <a:off x="9151618" y="1912620"/>
            <a:ext cx="304803" cy="304803"/>
          </a:xfrm>
          <a:prstGeom prst="ellipse">
            <a:avLst/>
          </a:prstGeom>
          <a:solidFill>
            <a:srgbClr val="FB2C36"/>
          </a:solidFill>
          <a:ln w="12700">
            <a:miter lim="400000"/>
          </a:ln>
        </p:spPr>
        <p:txBody>
          <a:bodyPr lIns="45718" tIns="45718" rIns="45718" bIns="45718"/>
          <a:lstStyle/>
          <a:p>
            <a:pPr>
              <a:defRPr>
                <a:latin typeface="+mn-lt"/>
                <a:ea typeface="+mn-ea"/>
                <a:cs typeface="+mn-cs"/>
                <a:sym typeface="Calibri"/>
              </a:defRPr>
            </a:pPr>
          </a:p>
        </p:txBody>
      </p:sp>
      <p:sp>
        <p:nvSpPr>
          <p:cNvPr id="108" name="Text 27"/>
          <p:cNvSpPr txBox="1"/>
          <p:nvPr/>
        </p:nvSpPr>
        <p:spPr>
          <a:xfrm>
            <a:off x="9118282" y="1988820"/>
            <a:ext cx="371477" cy="1524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lnSpc>
                <a:spcPct val="120000"/>
              </a:lnSpc>
              <a:defRPr b="1" sz="1000">
                <a:solidFill>
                  <a:srgbClr val="FFFFFF"/>
                </a:solidFill>
                <a:latin typeface="MiSans"/>
                <a:ea typeface="MiSans"/>
                <a:cs typeface="MiSans"/>
                <a:sym typeface="MiSans"/>
              </a:defRPr>
            </a:lvl1pPr>
          </a:lstStyle>
          <a:p>
            <a:pPr/>
            <a:r>
              <a:t>α</a:t>
            </a:r>
          </a:p>
        </p:txBody>
      </p:sp>
      <p:sp>
        <p:nvSpPr>
          <p:cNvPr id="109" name="Text 28"/>
          <p:cNvSpPr txBox="1"/>
          <p:nvPr/>
        </p:nvSpPr>
        <p:spPr>
          <a:xfrm>
            <a:off x="9532618" y="1976120"/>
            <a:ext cx="1028702" cy="1778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nSpc>
                <a:spcPct val="130000"/>
              </a:lnSpc>
              <a:defRPr b="1" sz="1200">
                <a:solidFill>
                  <a:srgbClr val="1D1D1D"/>
                </a:solidFill>
                <a:latin typeface="MiSans"/>
                <a:ea typeface="MiSans"/>
                <a:cs typeface="MiSans"/>
                <a:sym typeface="MiSans"/>
              </a:defRPr>
            </a:lvl1pPr>
          </a:lstStyle>
          <a:p>
            <a:pPr/>
            <a:r>
              <a:t>Alfa nurlanish</a:t>
            </a:r>
          </a:p>
        </p:txBody>
      </p:sp>
      <p:sp>
        <p:nvSpPr>
          <p:cNvPr id="110" name="Text 29"/>
          <p:cNvSpPr txBox="1"/>
          <p:nvPr/>
        </p:nvSpPr>
        <p:spPr>
          <a:xfrm>
            <a:off x="9151618" y="2316479"/>
            <a:ext cx="2371727" cy="33528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nSpc>
                <a:spcPct val="120000"/>
              </a:lnSpc>
              <a:defRPr sz="1000">
                <a:solidFill>
                  <a:srgbClr val="86868B"/>
                </a:solidFill>
                <a:latin typeface="MiSans"/>
                <a:ea typeface="MiSans"/>
                <a:cs typeface="MiSans"/>
                <a:sym typeface="MiSans"/>
              </a:defRPr>
            </a:lvl1pPr>
          </a:lstStyle>
          <a:p>
            <a:pPr/>
            <a:r>
              <a:t>Geliy-4 yadrosi (2p+2n). Katta massa, past kirib borish qobiliyati.</a:t>
            </a:r>
          </a:p>
        </p:txBody>
      </p:sp>
      <p:sp>
        <p:nvSpPr>
          <p:cNvPr id="111" name="Shape 30"/>
          <p:cNvSpPr/>
          <p:nvPr/>
        </p:nvSpPr>
        <p:spPr>
          <a:xfrm>
            <a:off x="8980168" y="2979420"/>
            <a:ext cx="2628903" cy="106680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313" y="0"/>
                </a:moveTo>
                <a:lnTo>
                  <a:pt x="20974" y="0"/>
                </a:lnTo>
                <a:cubicBezTo>
                  <a:pt x="21320" y="0"/>
                  <a:pt x="21600" y="691"/>
                  <a:pt x="21600" y="1543"/>
                </a:cubicBezTo>
                <a:lnTo>
                  <a:pt x="21600" y="20057"/>
                </a:lnTo>
                <a:cubicBezTo>
                  <a:pt x="21600" y="20909"/>
                  <a:pt x="21320" y="21600"/>
                  <a:pt x="20974" y="21600"/>
                </a:cubicBezTo>
                <a:lnTo>
                  <a:pt x="313" y="21600"/>
                </a:lnTo>
                <a:cubicBezTo>
                  <a:pt x="140" y="21600"/>
                  <a:pt x="0" y="21254"/>
                  <a:pt x="0" y="20829"/>
                </a:cubicBezTo>
                <a:lnTo>
                  <a:pt x="0" y="771"/>
                </a:lnTo>
                <a:cubicBezTo>
                  <a:pt x="0" y="346"/>
                  <a:pt x="140" y="0"/>
                  <a:pt x="313" y="0"/>
                </a:cubicBezTo>
                <a:close/>
              </a:path>
            </a:pathLst>
          </a:custGeom>
          <a:solidFill>
            <a:srgbClr val="EFF6FF"/>
          </a:solidFill>
          <a:ln w="12700">
            <a:miter lim="400000"/>
          </a:ln>
        </p:spPr>
        <p:txBody>
          <a:bodyPr lIns="45718" tIns="45718" rIns="45718" bIns="45718"/>
          <a:lstStyle/>
          <a:p>
            <a:pPr>
              <a:defRPr>
                <a:latin typeface="+mn-lt"/>
                <a:ea typeface="+mn-ea"/>
                <a:cs typeface="+mn-cs"/>
                <a:sym typeface="Calibri"/>
              </a:defRPr>
            </a:pPr>
          </a:p>
        </p:txBody>
      </p:sp>
      <p:sp>
        <p:nvSpPr>
          <p:cNvPr id="112" name="Shape 31"/>
          <p:cNvSpPr/>
          <p:nvPr/>
        </p:nvSpPr>
        <p:spPr>
          <a:xfrm>
            <a:off x="8980168" y="2979420"/>
            <a:ext cx="38102" cy="106680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0"/>
                </a:moveTo>
                <a:lnTo>
                  <a:pt x="21600" y="21600"/>
                </a:lnTo>
                <a:cubicBezTo>
                  <a:pt x="9679" y="21600"/>
                  <a:pt x="0" y="21254"/>
                  <a:pt x="0" y="20829"/>
                </a:cubicBezTo>
                <a:lnTo>
                  <a:pt x="0" y="771"/>
                </a:lnTo>
                <a:cubicBezTo>
                  <a:pt x="0" y="346"/>
                  <a:pt x="9679" y="0"/>
                  <a:pt x="21600" y="0"/>
                </a:cubicBezTo>
                <a:close/>
              </a:path>
            </a:pathLst>
          </a:custGeom>
          <a:solidFill>
            <a:srgbClr val="2B7FFF"/>
          </a:solidFill>
          <a:ln w="12700">
            <a:miter lim="400000"/>
          </a:ln>
        </p:spPr>
        <p:txBody>
          <a:bodyPr lIns="45718" tIns="45718" rIns="45718" bIns="45718"/>
          <a:lstStyle/>
          <a:p>
            <a:pPr>
              <a:defRPr>
                <a:latin typeface="+mn-lt"/>
                <a:ea typeface="+mn-ea"/>
                <a:cs typeface="+mn-cs"/>
                <a:sym typeface="Calibri"/>
              </a:defRPr>
            </a:pPr>
          </a:p>
        </p:txBody>
      </p:sp>
      <p:sp>
        <p:nvSpPr>
          <p:cNvPr id="113" name="Shape 32"/>
          <p:cNvSpPr/>
          <p:nvPr/>
        </p:nvSpPr>
        <p:spPr>
          <a:xfrm>
            <a:off x="9151618" y="3131820"/>
            <a:ext cx="304803" cy="304803"/>
          </a:xfrm>
          <a:prstGeom prst="ellipse">
            <a:avLst/>
          </a:prstGeom>
          <a:solidFill>
            <a:srgbClr val="2B7FFF"/>
          </a:solidFill>
          <a:ln w="12700">
            <a:miter lim="400000"/>
          </a:ln>
        </p:spPr>
        <p:txBody>
          <a:bodyPr lIns="45718" tIns="45718" rIns="45718" bIns="45718"/>
          <a:lstStyle/>
          <a:p>
            <a:pPr>
              <a:defRPr>
                <a:latin typeface="+mn-lt"/>
                <a:ea typeface="+mn-ea"/>
                <a:cs typeface="+mn-cs"/>
                <a:sym typeface="Calibri"/>
              </a:defRPr>
            </a:pPr>
          </a:p>
        </p:txBody>
      </p:sp>
      <p:sp>
        <p:nvSpPr>
          <p:cNvPr id="114" name="Text 33"/>
          <p:cNvSpPr txBox="1"/>
          <p:nvPr/>
        </p:nvSpPr>
        <p:spPr>
          <a:xfrm>
            <a:off x="9118282" y="3208020"/>
            <a:ext cx="371477" cy="1524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lnSpc>
                <a:spcPct val="120000"/>
              </a:lnSpc>
              <a:defRPr b="1" sz="1000">
                <a:solidFill>
                  <a:srgbClr val="FFFFFF"/>
                </a:solidFill>
                <a:latin typeface="MiSans"/>
                <a:ea typeface="MiSans"/>
                <a:cs typeface="MiSans"/>
                <a:sym typeface="MiSans"/>
              </a:defRPr>
            </a:lvl1pPr>
          </a:lstStyle>
          <a:p>
            <a:pPr/>
            <a:r>
              <a:t>β</a:t>
            </a:r>
          </a:p>
        </p:txBody>
      </p:sp>
      <p:sp>
        <p:nvSpPr>
          <p:cNvPr id="115" name="Text 34"/>
          <p:cNvSpPr txBox="1"/>
          <p:nvPr/>
        </p:nvSpPr>
        <p:spPr>
          <a:xfrm>
            <a:off x="9532618" y="3195320"/>
            <a:ext cx="1076327" cy="1778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nSpc>
                <a:spcPct val="130000"/>
              </a:lnSpc>
              <a:defRPr b="1" sz="1200">
                <a:solidFill>
                  <a:srgbClr val="1D1D1D"/>
                </a:solidFill>
                <a:latin typeface="MiSans"/>
                <a:ea typeface="MiSans"/>
                <a:cs typeface="MiSans"/>
                <a:sym typeface="MiSans"/>
              </a:defRPr>
            </a:lvl1pPr>
          </a:lstStyle>
          <a:p>
            <a:pPr/>
            <a:r>
              <a:t>Beta nurlanish</a:t>
            </a:r>
          </a:p>
        </p:txBody>
      </p:sp>
      <p:sp>
        <p:nvSpPr>
          <p:cNvPr id="116" name="Text 35"/>
          <p:cNvSpPr txBox="1"/>
          <p:nvPr/>
        </p:nvSpPr>
        <p:spPr>
          <a:xfrm>
            <a:off x="9151618" y="3535679"/>
            <a:ext cx="2371727" cy="33528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nSpc>
                <a:spcPct val="120000"/>
              </a:lnSpc>
              <a:defRPr sz="1000">
                <a:solidFill>
                  <a:srgbClr val="86868B"/>
                </a:solidFill>
                <a:latin typeface="MiSans"/>
                <a:ea typeface="MiSans"/>
                <a:cs typeface="MiSans"/>
                <a:sym typeface="MiSans"/>
              </a:defRPr>
            </a:lvl1pPr>
          </a:lstStyle>
          <a:p>
            <a:pPr/>
            <a:r>
              <a:t>Yuqori energiyali elektron yoki pozitron. O'rta kirib borish qobiliyati.</a:t>
            </a:r>
          </a:p>
        </p:txBody>
      </p:sp>
      <p:sp>
        <p:nvSpPr>
          <p:cNvPr id="117" name="Shape 36"/>
          <p:cNvSpPr/>
          <p:nvPr/>
        </p:nvSpPr>
        <p:spPr>
          <a:xfrm>
            <a:off x="8980168" y="4198620"/>
            <a:ext cx="2628903" cy="106680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313" y="0"/>
                </a:moveTo>
                <a:lnTo>
                  <a:pt x="20974" y="0"/>
                </a:lnTo>
                <a:cubicBezTo>
                  <a:pt x="21320" y="0"/>
                  <a:pt x="21600" y="691"/>
                  <a:pt x="21600" y="1543"/>
                </a:cubicBezTo>
                <a:lnTo>
                  <a:pt x="21600" y="20057"/>
                </a:lnTo>
                <a:cubicBezTo>
                  <a:pt x="21600" y="20909"/>
                  <a:pt x="21320" y="21600"/>
                  <a:pt x="20974" y="21600"/>
                </a:cubicBezTo>
                <a:lnTo>
                  <a:pt x="313" y="21600"/>
                </a:lnTo>
                <a:cubicBezTo>
                  <a:pt x="140" y="21600"/>
                  <a:pt x="0" y="21254"/>
                  <a:pt x="0" y="20829"/>
                </a:cubicBezTo>
                <a:lnTo>
                  <a:pt x="0" y="771"/>
                </a:lnTo>
                <a:cubicBezTo>
                  <a:pt x="0" y="346"/>
                  <a:pt x="140" y="0"/>
                  <a:pt x="313" y="0"/>
                </a:cubicBezTo>
                <a:close/>
              </a:path>
            </a:pathLst>
          </a:custGeom>
          <a:solidFill>
            <a:srgbClr val="FAF5FF"/>
          </a:solidFill>
          <a:ln w="12700">
            <a:miter lim="400000"/>
          </a:ln>
        </p:spPr>
        <p:txBody>
          <a:bodyPr lIns="45718" tIns="45718" rIns="45718" bIns="45718"/>
          <a:lstStyle/>
          <a:p>
            <a:pPr>
              <a:defRPr>
                <a:latin typeface="+mn-lt"/>
                <a:ea typeface="+mn-ea"/>
                <a:cs typeface="+mn-cs"/>
                <a:sym typeface="Calibri"/>
              </a:defRPr>
            </a:pPr>
          </a:p>
        </p:txBody>
      </p:sp>
      <p:sp>
        <p:nvSpPr>
          <p:cNvPr id="118" name="Shape 37"/>
          <p:cNvSpPr/>
          <p:nvPr/>
        </p:nvSpPr>
        <p:spPr>
          <a:xfrm>
            <a:off x="8980168" y="4198620"/>
            <a:ext cx="38102" cy="106680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0"/>
                </a:moveTo>
                <a:lnTo>
                  <a:pt x="21600" y="21600"/>
                </a:lnTo>
                <a:cubicBezTo>
                  <a:pt x="9679" y="21600"/>
                  <a:pt x="0" y="21254"/>
                  <a:pt x="0" y="20829"/>
                </a:cubicBezTo>
                <a:lnTo>
                  <a:pt x="0" y="771"/>
                </a:lnTo>
                <a:cubicBezTo>
                  <a:pt x="0" y="346"/>
                  <a:pt x="9679" y="0"/>
                  <a:pt x="21600" y="0"/>
                </a:cubicBezTo>
                <a:close/>
              </a:path>
            </a:pathLst>
          </a:custGeom>
          <a:solidFill>
            <a:srgbClr val="AD46FF"/>
          </a:solidFill>
          <a:ln w="12700">
            <a:miter lim="400000"/>
          </a:ln>
        </p:spPr>
        <p:txBody>
          <a:bodyPr lIns="45718" tIns="45718" rIns="45718" bIns="45718"/>
          <a:lstStyle/>
          <a:p>
            <a:pPr>
              <a:defRPr>
                <a:latin typeface="+mn-lt"/>
                <a:ea typeface="+mn-ea"/>
                <a:cs typeface="+mn-cs"/>
                <a:sym typeface="Calibri"/>
              </a:defRPr>
            </a:pPr>
          </a:p>
        </p:txBody>
      </p:sp>
      <p:sp>
        <p:nvSpPr>
          <p:cNvPr id="119" name="Shape 38"/>
          <p:cNvSpPr/>
          <p:nvPr/>
        </p:nvSpPr>
        <p:spPr>
          <a:xfrm>
            <a:off x="9151618" y="4351020"/>
            <a:ext cx="304803" cy="304803"/>
          </a:xfrm>
          <a:prstGeom prst="ellipse">
            <a:avLst/>
          </a:prstGeom>
          <a:solidFill>
            <a:srgbClr val="AD46FF"/>
          </a:solidFill>
          <a:ln w="12700">
            <a:miter lim="400000"/>
          </a:ln>
        </p:spPr>
        <p:txBody>
          <a:bodyPr lIns="45718" tIns="45718" rIns="45718" bIns="45718"/>
          <a:lstStyle/>
          <a:p>
            <a:pPr>
              <a:defRPr>
                <a:latin typeface="+mn-lt"/>
                <a:ea typeface="+mn-ea"/>
                <a:cs typeface="+mn-cs"/>
                <a:sym typeface="Calibri"/>
              </a:defRPr>
            </a:pPr>
          </a:p>
        </p:txBody>
      </p:sp>
      <p:sp>
        <p:nvSpPr>
          <p:cNvPr id="120" name="Text 39"/>
          <p:cNvSpPr txBox="1"/>
          <p:nvPr/>
        </p:nvSpPr>
        <p:spPr>
          <a:xfrm>
            <a:off x="9118282" y="4427220"/>
            <a:ext cx="371477" cy="1524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lnSpc>
                <a:spcPct val="120000"/>
              </a:lnSpc>
              <a:defRPr b="1" sz="1000">
                <a:solidFill>
                  <a:srgbClr val="FFFFFF"/>
                </a:solidFill>
                <a:latin typeface="MiSans"/>
                <a:ea typeface="MiSans"/>
                <a:cs typeface="MiSans"/>
                <a:sym typeface="MiSans"/>
              </a:defRPr>
            </a:lvl1pPr>
          </a:lstStyle>
          <a:p>
            <a:pPr/>
            <a:r>
              <a:t>γ</a:t>
            </a:r>
          </a:p>
        </p:txBody>
      </p:sp>
      <p:sp>
        <p:nvSpPr>
          <p:cNvPr id="121" name="Text 40"/>
          <p:cNvSpPr txBox="1"/>
          <p:nvPr/>
        </p:nvSpPr>
        <p:spPr>
          <a:xfrm>
            <a:off x="9532618" y="4414520"/>
            <a:ext cx="1295402" cy="1778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nSpc>
                <a:spcPct val="130000"/>
              </a:lnSpc>
              <a:defRPr b="1" sz="1200">
                <a:solidFill>
                  <a:srgbClr val="1D1D1D"/>
                </a:solidFill>
                <a:latin typeface="MiSans"/>
                <a:ea typeface="MiSans"/>
                <a:cs typeface="MiSans"/>
                <a:sym typeface="MiSans"/>
              </a:defRPr>
            </a:lvl1pPr>
          </a:lstStyle>
          <a:p>
            <a:pPr/>
            <a:r>
              <a:t>Gamma nurlanish</a:t>
            </a:r>
          </a:p>
        </p:txBody>
      </p:sp>
      <p:sp>
        <p:nvSpPr>
          <p:cNvPr id="122" name="Text 41"/>
          <p:cNvSpPr txBox="1"/>
          <p:nvPr/>
        </p:nvSpPr>
        <p:spPr>
          <a:xfrm>
            <a:off x="9151618" y="4754879"/>
            <a:ext cx="2371727" cy="33528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nSpc>
                <a:spcPct val="120000"/>
              </a:lnSpc>
              <a:defRPr sz="1000">
                <a:solidFill>
                  <a:srgbClr val="86868B"/>
                </a:solidFill>
                <a:latin typeface="MiSans"/>
                <a:ea typeface="MiSans"/>
                <a:cs typeface="MiSans"/>
                <a:sym typeface="MiSans"/>
              </a:defRPr>
            </a:lvl1pPr>
          </a:lstStyle>
          <a:p>
            <a:pPr/>
            <a:r>
              <a:t>Yuqori energiyali elektromagnit to'lqin. Yuqori kirib borish qobiliyati.</a:t>
            </a:r>
          </a:p>
        </p:txBody>
      </p:sp>
    </p:spTree>
  </p:cSld>
  <p:clrMapOvr>
    <a:masterClrMapping/>
  </p:clrMapOvr>
  <mc:AlternateContent xmlns:mc="http://schemas.openxmlformats.org/markup-compatibility/2006">
    <mc:Choice xmlns:p14="http://schemas.microsoft.com/office/powerpoint/2010/main" Requires="p14">
      <p:transition spd="med" advClick="1" p14:dur="1000">
        <p:fade/>
      </p:transition>
    </mc:Choice>
    <mc:Fallback>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AFAFA"/>
        </a:solidFill>
      </p:bgPr>
    </p:bg>
    <p:spTree>
      <p:nvGrpSpPr>
        <p:cNvPr id="1" name=""/>
        <p:cNvGrpSpPr/>
        <p:nvPr/>
      </p:nvGrpSpPr>
      <p:grpSpPr>
        <a:xfrm>
          <a:off x="0" y="0"/>
          <a:ext cx="0" cy="0"/>
          <a:chOff x="0" y="0"/>
          <a:chExt cx="0" cy="0"/>
        </a:xfrm>
      </p:grpSpPr>
      <p:sp>
        <p:nvSpPr>
          <p:cNvPr id="124" name="Shape 0"/>
          <p:cNvSpPr/>
          <p:nvPr/>
        </p:nvSpPr>
        <p:spPr>
          <a:xfrm>
            <a:off x="380999" y="380999"/>
            <a:ext cx="381002" cy="38100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4320" y="0"/>
                </a:moveTo>
                <a:lnTo>
                  <a:pt x="17280" y="0"/>
                </a:lnTo>
                <a:cubicBezTo>
                  <a:pt x="19664" y="0"/>
                  <a:pt x="21600" y="1936"/>
                  <a:pt x="21600" y="4320"/>
                </a:cubicBezTo>
                <a:lnTo>
                  <a:pt x="21600" y="17280"/>
                </a:lnTo>
                <a:cubicBezTo>
                  <a:pt x="21600" y="19664"/>
                  <a:pt x="19664" y="21600"/>
                  <a:pt x="17280" y="21600"/>
                </a:cubicBezTo>
                <a:lnTo>
                  <a:pt x="4320" y="21600"/>
                </a:lnTo>
                <a:cubicBezTo>
                  <a:pt x="1936" y="21600"/>
                  <a:pt x="0" y="19664"/>
                  <a:pt x="0" y="17280"/>
                </a:cubicBezTo>
                <a:lnTo>
                  <a:pt x="0" y="4320"/>
                </a:lnTo>
                <a:cubicBezTo>
                  <a:pt x="0" y="1936"/>
                  <a:pt x="1936" y="0"/>
                  <a:pt x="4320" y="0"/>
                </a:cubicBezTo>
                <a:close/>
              </a:path>
            </a:pathLst>
          </a:custGeom>
          <a:solidFill>
            <a:srgbClr val="0071E3"/>
          </a:solidFill>
          <a:ln w="12700">
            <a:miter lim="400000"/>
          </a:ln>
        </p:spPr>
        <p:txBody>
          <a:bodyPr lIns="45718" tIns="45718" rIns="45718" bIns="45718"/>
          <a:lstStyle/>
          <a:p>
            <a:pPr>
              <a:defRPr>
                <a:latin typeface="+mn-lt"/>
                <a:ea typeface="+mn-ea"/>
                <a:cs typeface="+mn-cs"/>
                <a:sym typeface="Calibri"/>
              </a:defRPr>
            </a:pPr>
          </a:p>
        </p:txBody>
      </p:sp>
      <p:sp>
        <p:nvSpPr>
          <p:cNvPr id="125" name="Shape 1"/>
          <p:cNvSpPr/>
          <p:nvPr/>
        </p:nvSpPr>
        <p:spPr>
          <a:xfrm>
            <a:off x="488658" y="485774"/>
            <a:ext cx="170716" cy="17145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4846" y="11813"/>
                </a:moveTo>
                <a:lnTo>
                  <a:pt x="6758" y="11813"/>
                </a:lnTo>
                <a:cubicBezTo>
                  <a:pt x="6881" y="14534"/>
                  <a:pt x="7487" y="17039"/>
                  <a:pt x="8347" y="18875"/>
                </a:cubicBezTo>
                <a:cubicBezTo>
                  <a:pt x="8830" y="19908"/>
                  <a:pt x="9351" y="20638"/>
                  <a:pt x="9834" y="21085"/>
                </a:cubicBezTo>
                <a:cubicBezTo>
                  <a:pt x="10309" y="21528"/>
                  <a:pt x="10635" y="21600"/>
                  <a:pt x="10804" y="21600"/>
                </a:cubicBezTo>
                <a:cubicBezTo>
                  <a:pt x="10974" y="21600"/>
                  <a:pt x="11300" y="21528"/>
                  <a:pt x="11775" y="21085"/>
                </a:cubicBezTo>
                <a:cubicBezTo>
                  <a:pt x="12257" y="20638"/>
                  <a:pt x="12779" y="19904"/>
                  <a:pt x="13262" y="18875"/>
                </a:cubicBezTo>
                <a:cubicBezTo>
                  <a:pt x="14122" y="17039"/>
                  <a:pt x="14728" y="14534"/>
                  <a:pt x="14851" y="11813"/>
                </a:cubicBezTo>
                <a:close/>
                <a:moveTo>
                  <a:pt x="6754" y="9787"/>
                </a:moveTo>
                <a:lnTo>
                  <a:pt x="14842" y="9787"/>
                </a:lnTo>
                <a:cubicBezTo>
                  <a:pt x="14723" y="7066"/>
                  <a:pt x="14118" y="4561"/>
                  <a:pt x="13257" y="2725"/>
                </a:cubicBezTo>
                <a:cubicBezTo>
                  <a:pt x="12774" y="1696"/>
                  <a:pt x="12253" y="962"/>
                  <a:pt x="11770" y="515"/>
                </a:cubicBezTo>
                <a:cubicBezTo>
                  <a:pt x="11296" y="72"/>
                  <a:pt x="10969" y="0"/>
                  <a:pt x="10800" y="0"/>
                </a:cubicBezTo>
                <a:cubicBezTo>
                  <a:pt x="10630" y="0"/>
                  <a:pt x="10304" y="72"/>
                  <a:pt x="9830" y="515"/>
                </a:cubicBezTo>
                <a:cubicBezTo>
                  <a:pt x="9347" y="962"/>
                  <a:pt x="8826" y="1696"/>
                  <a:pt x="8343" y="2725"/>
                </a:cubicBezTo>
                <a:cubicBezTo>
                  <a:pt x="7482" y="4561"/>
                  <a:pt x="6877" y="7066"/>
                  <a:pt x="6754" y="9787"/>
                </a:cubicBezTo>
                <a:close/>
                <a:moveTo>
                  <a:pt x="4720" y="9787"/>
                </a:moveTo>
                <a:cubicBezTo>
                  <a:pt x="4868" y="6176"/>
                  <a:pt x="5805" y="2822"/>
                  <a:pt x="7173" y="620"/>
                </a:cubicBezTo>
                <a:cubicBezTo>
                  <a:pt x="3271" y="1995"/>
                  <a:pt x="398" y="5535"/>
                  <a:pt x="0" y="9787"/>
                </a:cubicBezTo>
                <a:lnTo>
                  <a:pt x="4720" y="9787"/>
                </a:lnTo>
                <a:close/>
                <a:moveTo>
                  <a:pt x="0" y="11813"/>
                </a:moveTo>
                <a:cubicBezTo>
                  <a:pt x="398" y="16065"/>
                  <a:pt x="3271" y="19605"/>
                  <a:pt x="7173" y="20980"/>
                </a:cubicBezTo>
                <a:cubicBezTo>
                  <a:pt x="5805" y="18778"/>
                  <a:pt x="4868" y="15424"/>
                  <a:pt x="4720" y="11813"/>
                </a:cubicBezTo>
                <a:lnTo>
                  <a:pt x="0" y="11813"/>
                </a:lnTo>
                <a:close/>
                <a:moveTo>
                  <a:pt x="16880" y="11813"/>
                </a:moveTo>
                <a:cubicBezTo>
                  <a:pt x="16732" y="15424"/>
                  <a:pt x="15795" y="18778"/>
                  <a:pt x="14427" y="20980"/>
                </a:cubicBezTo>
                <a:cubicBezTo>
                  <a:pt x="18329" y="19600"/>
                  <a:pt x="21202" y="16065"/>
                  <a:pt x="21600" y="11813"/>
                </a:cubicBezTo>
                <a:lnTo>
                  <a:pt x="16880" y="11813"/>
                </a:lnTo>
                <a:close/>
                <a:moveTo>
                  <a:pt x="21600" y="9787"/>
                </a:moveTo>
                <a:cubicBezTo>
                  <a:pt x="21202" y="5535"/>
                  <a:pt x="18329" y="1995"/>
                  <a:pt x="14427" y="620"/>
                </a:cubicBezTo>
                <a:cubicBezTo>
                  <a:pt x="15795" y="2822"/>
                  <a:pt x="16732" y="6176"/>
                  <a:pt x="16880" y="9787"/>
                </a:cubicBezTo>
                <a:lnTo>
                  <a:pt x="21600" y="9787"/>
                </a:lnTo>
                <a:close/>
              </a:path>
            </a:pathLst>
          </a:custGeom>
          <a:solidFill>
            <a:srgbClr val="FFFFFF"/>
          </a:solidFill>
          <a:ln w="12700">
            <a:miter lim="400000"/>
          </a:ln>
        </p:spPr>
        <p:txBody>
          <a:bodyPr lIns="45718" tIns="45718" rIns="45718" bIns="45718"/>
          <a:lstStyle/>
          <a:p>
            <a:pPr>
              <a:defRPr>
                <a:latin typeface="+mn-lt"/>
                <a:ea typeface="+mn-ea"/>
                <a:cs typeface="+mn-cs"/>
                <a:sym typeface="Calibri"/>
              </a:defRPr>
            </a:pPr>
          </a:p>
        </p:txBody>
      </p:sp>
      <p:sp>
        <p:nvSpPr>
          <p:cNvPr id="126" name="Text 2"/>
          <p:cNvSpPr txBox="1"/>
          <p:nvPr/>
        </p:nvSpPr>
        <p:spPr>
          <a:xfrm>
            <a:off x="1062992" y="180457"/>
            <a:ext cx="4248153" cy="77216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nSpc>
                <a:spcPct val="90000"/>
              </a:lnSpc>
              <a:defRPr b="1" sz="2700">
                <a:solidFill>
                  <a:srgbClr val="1D1D1D"/>
                </a:solidFill>
                <a:latin typeface="MiSans"/>
                <a:ea typeface="MiSans"/>
                <a:cs typeface="MiSans"/>
                <a:sym typeface="MiSans"/>
              </a:defRPr>
            </a:lvl1pPr>
          </a:lstStyle>
          <a:p>
            <a:pPr/>
            <a:r>
              <a:t>Tabiiy nurlanish manbalari</a:t>
            </a:r>
          </a:p>
        </p:txBody>
      </p:sp>
      <p:sp>
        <p:nvSpPr>
          <p:cNvPr id="127" name="Shape 3"/>
          <p:cNvSpPr/>
          <p:nvPr/>
        </p:nvSpPr>
        <p:spPr>
          <a:xfrm>
            <a:off x="381000" y="876300"/>
            <a:ext cx="609600" cy="38100"/>
          </a:xfrm>
          <a:prstGeom prst="rect">
            <a:avLst/>
          </a:prstGeom>
          <a:solidFill>
            <a:srgbClr val="0071E3"/>
          </a:solidFill>
          <a:ln w="12700">
            <a:miter lim="400000"/>
          </a:ln>
        </p:spPr>
        <p:txBody>
          <a:bodyPr lIns="45718" tIns="45718" rIns="45718" bIns="45718"/>
          <a:lstStyle/>
          <a:p>
            <a:pPr>
              <a:defRPr>
                <a:latin typeface="+mn-lt"/>
                <a:ea typeface="+mn-ea"/>
                <a:cs typeface="+mn-cs"/>
                <a:sym typeface="Calibri"/>
              </a:defRPr>
            </a:pPr>
          </a:p>
        </p:txBody>
      </p:sp>
      <p:sp>
        <p:nvSpPr>
          <p:cNvPr id="128" name="Shape 4"/>
          <p:cNvSpPr/>
          <p:nvPr/>
        </p:nvSpPr>
        <p:spPr>
          <a:xfrm>
            <a:off x="384808" y="1108708"/>
            <a:ext cx="7532373" cy="174117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328" y="0"/>
                </a:moveTo>
                <a:lnTo>
                  <a:pt x="21272" y="0"/>
                </a:lnTo>
                <a:cubicBezTo>
                  <a:pt x="21453" y="0"/>
                  <a:pt x="21600" y="635"/>
                  <a:pt x="21600" y="1418"/>
                </a:cubicBezTo>
                <a:lnTo>
                  <a:pt x="21600" y="20182"/>
                </a:lnTo>
                <a:cubicBezTo>
                  <a:pt x="21600" y="20965"/>
                  <a:pt x="21453" y="21600"/>
                  <a:pt x="21272" y="21600"/>
                </a:cubicBezTo>
                <a:lnTo>
                  <a:pt x="328" y="21600"/>
                </a:lnTo>
                <a:cubicBezTo>
                  <a:pt x="147" y="21600"/>
                  <a:pt x="0" y="20965"/>
                  <a:pt x="0" y="20182"/>
                </a:cubicBezTo>
                <a:lnTo>
                  <a:pt x="0" y="1418"/>
                </a:lnTo>
                <a:cubicBezTo>
                  <a:pt x="0" y="635"/>
                  <a:pt x="147" y="0"/>
                  <a:pt x="328" y="0"/>
                </a:cubicBezTo>
                <a:close/>
              </a:path>
            </a:pathLst>
          </a:custGeom>
          <a:solidFill>
            <a:srgbClr val="FFFFFF"/>
          </a:solidFill>
          <a:ln w="10160">
            <a:solidFill>
              <a:srgbClr val="E5E5E5"/>
            </a:solidFill>
          </a:ln>
        </p:spPr>
        <p:txBody>
          <a:bodyPr lIns="45718" tIns="45718" rIns="45718" bIns="45718"/>
          <a:lstStyle/>
          <a:p>
            <a:pPr>
              <a:defRPr>
                <a:latin typeface="+mn-lt"/>
                <a:ea typeface="+mn-ea"/>
                <a:cs typeface="+mn-cs"/>
                <a:sym typeface="Calibri"/>
              </a:defRPr>
            </a:pPr>
          </a:p>
        </p:txBody>
      </p:sp>
      <p:sp>
        <p:nvSpPr>
          <p:cNvPr id="129" name="Shape 5"/>
          <p:cNvSpPr/>
          <p:nvPr/>
        </p:nvSpPr>
        <p:spPr>
          <a:xfrm>
            <a:off x="579119" y="1303019"/>
            <a:ext cx="457203" cy="457203"/>
          </a:xfrm>
          <a:prstGeom prst="ellipse">
            <a:avLst/>
          </a:prstGeom>
          <a:solidFill>
            <a:srgbClr val="0071E3">
              <a:alpha val="10196"/>
            </a:srgbClr>
          </a:solidFill>
          <a:ln w="12700">
            <a:miter lim="400000"/>
          </a:ln>
        </p:spPr>
        <p:txBody>
          <a:bodyPr lIns="45718" tIns="45718" rIns="45718" bIns="45718"/>
          <a:lstStyle/>
          <a:p>
            <a:pPr>
              <a:defRPr>
                <a:latin typeface="+mn-lt"/>
                <a:ea typeface="+mn-ea"/>
                <a:cs typeface="+mn-cs"/>
                <a:sym typeface="Calibri"/>
              </a:defRPr>
            </a:pPr>
          </a:p>
        </p:txBody>
      </p:sp>
      <p:sp>
        <p:nvSpPr>
          <p:cNvPr id="130" name="Shape 6"/>
          <p:cNvSpPr/>
          <p:nvPr/>
        </p:nvSpPr>
        <p:spPr>
          <a:xfrm>
            <a:off x="708190" y="1431927"/>
            <a:ext cx="199349" cy="199363"/>
          </a:xfrm>
          <a:custGeom>
            <a:avLst/>
            <a:gdLst/>
            <a:ahLst/>
            <a:cxnLst>
              <a:cxn ang="0">
                <a:pos x="wd2" y="hd2"/>
              </a:cxn>
              <a:cxn ang="5400000">
                <a:pos x="wd2" y="hd2"/>
              </a:cxn>
              <a:cxn ang="10800000">
                <a:pos x="wd2" y="hd2"/>
              </a:cxn>
              <a:cxn ang="16200000">
                <a:pos x="wd2" y="hd2"/>
              </a:cxn>
            </a:cxnLst>
            <a:rect l="0" t="0" r="r" b="b"/>
            <a:pathLst>
              <a:path w="21503" h="21501" fill="norm" stroke="1" extrusionOk="0">
                <a:moveTo>
                  <a:pt x="6328" y="73"/>
                </a:moveTo>
                <a:cubicBezTo>
                  <a:pt x="6625" y="-51"/>
                  <a:pt x="6962" y="-15"/>
                  <a:pt x="7231" y="162"/>
                </a:cubicBezTo>
                <a:lnTo>
                  <a:pt x="10755" y="2497"/>
                </a:lnTo>
                <a:lnTo>
                  <a:pt x="14279" y="162"/>
                </a:lnTo>
                <a:cubicBezTo>
                  <a:pt x="14548" y="-15"/>
                  <a:pt x="14885" y="-47"/>
                  <a:pt x="15182" y="73"/>
                </a:cubicBezTo>
                <a:cubicBezTo>
                  <a:pt x="15479" y="194"/>
                  <a:pt x="15687" y="459"/>
                  <a:pt x="15752" y="772"/>
                </a:cubicBezTo>
                <a:lnTo>
                  <a:pt x="16590" y="4913"/>
                </a:lnTo>
                <a:lnTo>
                  <a:pt x="20732" y="5751"/>
                </a:lnTo>
                <a:cubicBezTo>
                  <a:pt x="21045" y="5815"/>
                  <a:pt x="21310" y="6032"/>
                  <a:pt x="21431" y="6325"/>
                </a:cubicBezTo>
                <a:cubicBezTo>
                  <a:pt x="21551" y="6618"/>
                  <a:pt x="21519" y="6959"/>
                  <a:pt x="21342" y="7228"/>
                </a:cubicBezTo>
                <a:lnTo>
                  <a:pt x="19007" y="10751"/>
                </a:lnTo>
                <a:lnTo>
                  <a:pt x="21342" y="14274"/>
                </a:lnTo>
                <a:cubicBezTo>
                  <a:pt x="21519" y="14543"/>
                  <a:pt x="21551" y="14880"/>
                  <a:pt x="21431" y="15177"/>
                </a:cubicBezTo>
                <a:cubicBezTo>
                  <a:pt x="21310" y="15474"/>
                  <a:pt x="21045" y="15691"/>
                  <a:pt x="20732" y="15751"/>
                </a:cubicBezTo>
                <a:lnTo>
                  <a:pt x="16586" y="16585"/>
                </a:lnTo>
                <a:lnTo>
                  <a:pt x="15752" y="20730"/>
                </a:lnTo>
                <a:cubicBezTo>
                  <a:pt x="15687" y="21043"/>
                  <a:pt x="15471" y="21308"/>
                  <a:pt x="15178" y="21429"/>
                </a:cubicBezTo>
                <a:cubicBezTo>
                  <a:pt x="14885" y="21549"/>
                  <a:pt x="14544" y="21517"/>
                  <a:pt x="14275" y="21340"/>
                </a:cubicBezTo>
                <a:lnTo>
                  <a:pt x="10751" y="19005"/>
                </a:lnTo>
                <a:lnTo>
                  <a:pt x="7227" y="21340"/>
                </a:lnTo>
                <a:cubicBezTo>
                  <a:pt x="6958" y="21517"/>
                  <a:pt x="6621" y="21549"/>
                  <a:pt x="6324" y="21429"/>
                </a:cubicBezTo>
                <a:cubicBezTo>
                  <a:pt x="6027" y="21308"/>
                  <a:pt x="5811" y="21043"/>
                  <a:pt x="5750" y="20730"/>
                </a:cubicBezTo>
                <a:lnTo>
                  <a:pt x="4916" y="16585"/>
                </a:lnTo>
                <a:lnTo>
                  <a:pt x="770" y="15747"/>
                </a:lnTo>
                <a:cubicBezTo>
                  <a:pt x="457" y="15682"/>
                  <a:pt x="192" y="15466"/>
                  <a:pt x="71" y="15173"/>
                </a:cubicBezTo>
                <a:cubicBezTo>
                  <a:pt x="-49" y="14880"/>
                  <a:pt x="-17" y="14539"/>
                  <a:pt x="160" y="14270"/>
                </a:cubicBezTo>
                <a:lnTo>
                  <a:pt x="2495" y="10751"/>
                </a:lnTo>
                <a:lnTo>
                  <a:pt x="160" y="7228"/>
                </a:lnTo>
                <a:cubicBezTo>
                  <a:pt x="-17" y="6959"/>
                  <a:pt x="-49" y="6622"/>
                  <a:pt x="71" y="6325"/>
                </a:cubicBezTo>
                <a:cubicBezTo>
                  <a:pt x="192" y="6028"/>
                  <a:pt x="457" y="5811"/>
                  <a:pt x="770" y="5751"/>
                </a:cubicBezTo>
                <a:lnTo>
                  <a:pt x="4916" y="4917"/>
                </a:lnTo>
                <a:lnTo>
                  <a:pt x="5754" y="772"/>
                </a:lnTo>
                <a:cubicBezTo>
                  <a:pt x="5819" y="459"/>
                  <a:pt x="6035" y="194"/>
                  <a:pt x="6328" y="73"/>
                </a:cubicBezTo>
                <a:close/>
                <a:moveTo>
                  <a:pt x="7508" y="10751"/>
                </a:moveTo>
                <a:cubicBezTo>
                  <a:pt x="7508" y="9598"/>
                  <a:pt x="8123" y="8533"/>
                  <a:pt x="9122" y="7957"/>
                </a:cubicBezTo>
                <a:cubicBezTo>
                  <a:pt x="10120" y="7381"/>
                  <a:pt x="11350" y="7381"/>
                  <a:pt x="12348" y="7957"/>
                </a:cubicBezTo>
                <a:cubicBezTo>
                  <a:pt x="13347" y="8533"/>
                  <a:pt x="13962" y="9598"/>
                  <a:pt x="13962" y="10751"/>
                </a:cubicBezTo>
                <a:cubicBezTo>
                  <a:pt x="13962" y="12532"/>
                  <a:pt x="12516" y="13977"/>
                  <a:pt x="10735" y="13977"/>
                </a:cubicBezTo>
                <a:cubicBezTo>
                  <a:pt x="8954" y="13977"/>
                  <a:pt x="7508" y="12532"/>
                  <a:pt x="7508" y="10751"/>
                </a:cubicBezTo>
                <a:close/>
                <a:moveTo>
                  <a:pt x="15888" y="10751"/>
                </a:moveTo>
                <a:cubicBezTo>
                  <a:pt x="15888" y="7907"/>
                  <a:pt x="13579" y="5599"/>
                  <a:pt x="10735" y="5599"/>
                </a:cubicBezTo>
                <a:cubicBezTo>
                  <a:pt x="7891" y="5599"/>
                  <a:pt x="5582" y="7907"/>
                  <a:pt x="5582" y="10751"/>
                </a:cubicBezTo>
                <a:cubicBezTo>
                  <a:pt x="5582" y="12592"/>
                  <a:pt x="6564" y="14293"/>
                  <a:pt x="8158" y="15213"/>
                </a:cubicBezTo>
                <a:cubicBezTo>
                  <a:pt x="9753" y="16133"/>
                  <a:pt x="11717" y="16133"/>
                  <a:pt x="13312" y="15213"/>
                </a:cubicBezTo>
                <a:cubicBezTo>
                  <a:pt x="14906" y="14293"/>
                  <a:pt x="15888" y="12592"/>
                  <a:pt x="15888" y="10751"/>
                </a:cubicBezTo>
                <a:close/>
              </a:path>
            </a:pathLst>
          </a:custGeom>
          <a:solidFill>
            <a:srgbClr val="0071E3"/>
          </a:solidFill>
          <a:ln w="12700">
            <a:miter lim="400000"/>
          </a:ln>
        </p:spPr>
        <p:txBody>
          <a:bodyPr lIns="45718" tIns="45718" rIns="45718" bIns="45718"/>
          <a:lstStyle/>
          <a:p>
            <a:pPr>
              <a:defRPr>
                <a:latin typeface="+mn-lt"/>
                <a:ea typeface="+mn-ea"/>
                <a:cs typeface="+mn-cs"/>
                <a:sym typeface="Calibri"/>
              </a:defRPr>
            </a:pPr>
          </a:p>
        </p:txBody>
      </p:sp>
      <p:sp>
        <p:nvSpPr>
          <p:cNvPr id="131" name="Text 7"/>
          <p:cNvSpPr txBox="1"/>
          <p:nvPr/>
        </p:nvSpPr>
        <p:spPr>
          <a:xfrm>
            <a:off x="1188719" y="1322069"/>
            <a:ext cx="6629401" cy="228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nSpc>
                <a:spcPct val="120000"/>
              </a:lnSpc>
              <a:defRPr b="1" sz="1500">
                <a:solidFill>
                  <a:srgbClr val="1D1D1D"/>
                </a:solidFill>
                <a:latin typeface="MiSans"/>
                <a:ea typeface="MiSans"/>
                <a:cs typeface="MiSans"/>
                <a:sym typeface="MiSans"/>
              </a:defRPr>
            </a:lvl1pPr>
          </a:lstStyle>
          <a:p>
            <a:pPr/>
            <a:r>
              <a:t>Kosmik nurlanish</a:t>
            </a:r>
          </a:p>
        </p:txBody>
      </p:sp>
      <p:sp>
        <p:nvSpPr>
          <p:cNvPr id="132" name="Text 8"/>
          <p:cNvSpPr txBox="1"/>
          <p:nvPr/>
        </p:nvSpPr>
        <p:spPr>
          <a:xfrm>
            <a:off x="1188719" y="1555114"/>
            <a:ext cx="6610351" cy="92456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nSpc>
                <a:spcPct val="140000"/>
              </a:lnSpc>
              <a:defRPr sz="1200">
                <a:solidFill>
                  <a:srgbClr val="1D1D1D"/>
                </a:solidFill>
                <a:latin typeface="MiSans"/>
                <a:ea typeface="MiSans"/>
                <a:cs typeface="MiSans"/>
                <a:sym typeface="MiSans"/>
              </a:defRPr>
            </a:lvl1pPr>
          </a:lstStyle>
          <a:p>
            <a:pPr/>
            <a:r>
              <a:t>Quyosh va boshqa yulduzlarda sodir bo‘ladigan yadroviy reaksiyalar natijasida hosil bo‘lgan yuqori energiyali zarrachalar kosmik nurlanishni tashkil etadi. Yer atmosferasi bu nurlanishning katta qismini yutadi (so‘ndiradi). Eng yuqori ta’sir balandlik ortishi bilan kuchayadi, shu sababli samolyot parvozlari va kosmik kemalarda nurlanish darajasi yuqoriroq bo‘ladi.</a:t>
            </a:r>
          </a:p>
        </p:txBody>
      </p:sp>
      <p:sp>
        <p:nvSpPr>
          <p:cNvPr id="133" name="Shape 9"/>
          <p:cNvSpPr/>
          <p:nvPr/>
        </p:nvSpPr>
        <p:spPr>
          <a:xfrm>
            <a:off x="1207769" y="2554664"/>
            <a:ext cx="133352" cy="11668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700" y="1543"/>
                </a:moveTo>
                <a:cubicBezTo>
                  <a:pt x="2700" y="690"/>
                  <a:pt x="2097" y="0"/>
                  <a:pt x="1350" y="0"/>
                </a:cubicBezTo>
                <a:cubicBezTo>
                  <a:pt x="603" y="0"/>
                  <a:pt x="0" y="690"/>
                  <a:pt x="0" y="1543"/>
                </a:cubicBezTo>
                <a:lnTo>
                  <a:pt x="0" y="17743"/>
                </a:lnTo>
                <a:cubicBezTo>
                  <a:pt x="0" y="19874"/>
                  <a:pt x="1510" y="21600"/>
                  <a:pt x="3375" y="21600"/>
                </a:cubicBezTo>
                <a:lnTo>
                  <a:pt x="20250" y="21600"/>
                </a:lnTo>
                <a:cubicBezTo>
                  <a:pt x="20997" y="21600"/>
                  <a:pt x="21600" y="20910"/>
                  <a:pt x="21600" y="20057"/>
                </a:cubicBezTo>
                <a:cubicBezTo>
                  <a:pt x="21600" y="19204"/>
                  <a:pt x="20997" y="18514"/>
                  <a:pt x="20250" y="18514"/>
                </a:cubicBezTo>
                <a:lnTo>
                  <a:pt x="3375" y="18514"/>
                </a:lnTo>
                <a:cubicBezTo>
                  <a:pt x="3004" y="18514"/>
                  <a:pt x="2700" y="18167"/>
                  <a:pt x="2700" y="17743"/>
                </a:cubicBezTo>
                <a:lnTo>
                  <a:pt x="2700" y="1543"/>
                </a:lnTo>
                <a:close/>
                <a:moveTo>
                  <a:pt x="19853" y="5718"/>
                </a:moveTo>
                <a:cubicBezTo>
                  <a:pt x="20381" y="5116"/>
                  <a:pt x="20381" y="4137"/>
                  <a:pt x="19853" y="3534"/>
                </a:cubicBezTo>
                <a:cubicBezTo>
                  <a:pt x="19326" y="2932"/>
                  <a:pt x="18470" y="2932"/>
                  <a:pt x="17942" y="3534"/>
                </a:cubicBezTo>
                <a:lnTo>
                  <a:pt x="13500" y="8616"/>
                </a:lnTo>
                <a:lnTo>
                  <a:pt x="11078" y="5853"/>
                </a:lnTo>
                <a:cubicBezTo>
                  <a:pt x="10551" y="5251"/>
                  <a:pt x="9695" y="5251"/>
                  <a:pt x="9167" y="5853"/>
                </a:cubicBezTo>
                <a:lnTo>
                  <a:pt x="5117" y="10482"/>
                </a:lnTo>
                <a:cubicBezTo>
                  <a:pt x="4590" y="11085"/>
                  <a:pt x="4590" y="12063"/>
                  <a:pt x="5117" y="12666"/>
                </a:cubicBezTo>
                <a:cubicBezTo>
                  <a:pt x="5645" y="13269"/>
                  <a:pt x="6501" y="13269"/>
                  <a:pt x="7028" y="12666"/>
                </a:cubicBezTo>
                <a:lnTo>
                  <a:pt x="10125" y="9127"/>
                </a:lnTo>
                <a:lnTo>
                  <a:pt x="12547" y="11894"/>
                </a:lnTo>
                <a:cubicBezTo>
                  <a:pt x="13074" y="12497"/>
                  <a:pt x="13930" y="12497"/>
                  <a:pt x="14458" y="11894"/>
                </a:cubicBezTo>
                <a:lnTo>
                  <a:pt x="19858" y="5723"/>
                </a:lnTo>
                <a:close/>
              </a:path>
            </a:pathLst>
          </a:custGeom>
          <a:solidFill>
            <a:srgbClr val="0071E3"/>
          </a:solidFill>
          <a:ln w="12700">
            <a:miter lim="400000"/>
          </a:ln>
        </p:spPr>
        <p:txBody>
          <a:bodyPr lIns="45718" tIns="45718" rIns="45718" bIns="45718"/>
          <a:lstStyle/>
          <a:p>
            <a:pPr>
              <a:defRPr>
                <a:latin typeface="+mn-lt"/>
                <a:ea typeface="+mn-ea"/>
                <a:cs typeface="+mn-cs"/>
                <a:sym typeface="Calibri"/>
              </a:defRPr>
            </a:pPr>
          </a:p>
        </p:txBody>
      </p:sp>
      <p:sp>
        <p:nvSpPr>
          <p:cNvPr id="134" name="Text 10"/>
          <p:cNvSpPr txBox="1"/>
          <p:nvPr/>
        </p:nvSpPr>
        <p:spPr>
          <a:xfrm>
            <a:off x="1388744" y="2554664"/>
            <a:ext cx="790577" cy="1524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nSpc>
                <a:spcPct val="120000"/>
              </a:lnSpc>
              <a:defRPr sz="1000">
                <a:solidFill>
                  <a:srgbClr val="86868B"/>
                </a:solidFill>
                <a:latin typeface="MiSans"/>
                <a:ea typeface="MiSans"/>
                <a:cs typeface="MiSans"/>
                <a:sym typeface="MiSans"/>
              </a:defRPr>
            </a:lvl1pPr>
          </a:lstStyle>
          <a:p>
            <a:pPr/>
            <a:r>
              <a:t>0.3 mSv/yil</a:t>
            </a:r>
          </a:p>
        </p:txBody>
      </p:sp>
      <p:sp>
        <p:nvSpPr>
          <p:cNvPr id="135" name="Shape 11"/>
          <p:cNvSpPr/>
          <p:nvPr/>
        </p:nvSpPr>
        <p:spPr>
          <a:xfrm>
            <a:off x="2352692" y="2570545"/>
            <a:ext cx="100054" cy="133346"/>
          </a:xfrm>
          <a:custGeom>
            <a:avLst/>
            <a:gdLst/>
            <a:ahLst/>
            <a:cxnLst>
              <a:cxn ang="0">
                <a:pos x="wd2" y="hd2"/>
              </a:cxn>
              <a:cxn ang="5400000">
                <a:pos x="wd2" y="hd2"/>
              </a:cxn>
              <a:cxn ang="10800000">
                <a:pos x="wd2" y="hd2"/>
              </a:cxn>
              <a:cxn ang="16200000">
                <a:pos x="wd2" y="hd2"/>
              </a:cxn>
            </a:cxnLst>
            <a:rect l="0" t="0" r="r" b="b"/>
            <a:pathLst>
              <a:path w="21254" h="21469" fill="norm" stroke="1" extrusionOk="0">
                <a:moveTo>
                  <a:pt x="11877" y="393"/>
                </a:moveTo>
                <a:cubicBezTo>
                  <a:pt x="11186" y="-131"/>
                  <a:pt x="10063" y="-131"/>
                  <a:pt x="9371" y="393"/>
                </a:cubicBezTo>
                <a:lnTo>
                  <a:pt x="518" y="7103"/>
                </a:lnTo>
                <a:cubicBezTo>
                  <a:pt x="-173" y="7627"/>
                  <a:pt x="-173" y="8478"/>
                  <a:pt x="518" y="9002"/>
                </a:cubicBezTo>
                <a:cubicBezTo>
                  <a:pt x="1210" y="9526"/>
                  <a:pt x="2333" y="9526"/>
                  <a:pt x="3025" y="9002"/>
                </a:cubicBezTo>
                <a:lnTo>
                  <a:pt x="8856" y="4582"/>
                </a:lnTo>
                <a:lnTo>
                  <a:pt x="8856" y="20127"/>
                </a:lnTo>
                <a:cubicBezTo>
                  <a:pt x="8856" y="20869"/>
                  <a:pt x="9648" y="21469"/>
                  <a:pt x="10627" y="21469"/>
                </a:cubicBezTo>
                <a:cubicBezTo>
                  <a:pt x="11606" y="21469"/>
                  <a:pt x="12398" y="20869"/>
                  <a:pt x="12398" y="20127"/>
                </a:cubicBezTo>
                <a:lnTo>
                  <a:pt x="12398" y="4582"/>
                </a:lnTo>
                <a:lnTo>
                  <a:pt x="18229" y="9002"/>
                </a:lnTo>
                <a:cubicBezTo>
                  <a:pt x="18921" y="9526"/>
                  <a:pt x="20044" y="9526"/>
                  <a:pt x="20735" y="9002"/>
                </a:cubicBezTo>
                <a:cubicBezTo>
                  <a:pt x="21427" y="8478"/>
                  <a:pt x="21427" y="7627"/>
                  <a:pt x="20735" y="7103"/>
                </a:cubicBezTo>
                <a:lnTo>
                  <a:pt x="11883" y="393"/>
                </a:lnTo>
                <a:close/>
              </a:path>
            </a:pathLst>
          </a:custGeom>
          <a:solidFill>
            <a:srgbClr val="0071E3"/>
          </a:solidFill>
          <a:ln w="12700">
            <a:miter lim="400000"/>
          </a:ln>
        </p:spPr>
        <p:txBody>
          <a:bodyPr lIns="45718" tIns="45718" rIns="45718" bIns="45718"/>
          <a:lstStyle/>
          <a:p>
            <a:pPr>
              <a:defRPr>
                <a:latin typeface="+mn-lt"/>
                <a:ea typeface="+mn-ea"/>
                <a:cs typeface="+mn-cs"/>
                <a:sym typeface="Calibri"/>
              </a:defRPr>
            </a:pPr>
          </a:p>
        </p:txBody>
      </p:sp>
      <p:sp>
        <p:nvSpPr>
          <p:cNvPr id="136" name="Text 12"/>
          <p:cNvSpPr txBox="1"/>
          <p:nvPr/>
        </p:nvSpPr>
        <p:spPr>
          <a:xfrm>
            <a:off x="2531505" y="2551489"/>
            <a:ext cx="1238252" cy="1524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nSpc>
                <a:spcPct val="120000"/>
              </a:lnSpc>
              <a:defRPr sz="1000">
                <a:solidFill>
                  <a:srgbClr val="86868B"/>
                </a:solidFill>
                <a:latin typeface="MiSans"/>
                <a:ea typeface="MiSans"/>
                <a:cs typeface="MiSans"/>
                <a:sym typeface="MiSans"/>
              </a:defRPr>
            </a:lvl1pPr>
          </a:lstStyle>
          <a:p>
            <a:pPr/>
            <a:r>
              <a:t>balandlikda oshadi</a:t>
            </a:r>
          </a:p>
        </p:txBody>
      </p:sp>
      <p:sp>
        <p:nvSpPr>
          <p:cNvPr id="137" name="Shape 13"/>
          <p:cNvSpPr/>
          <p:nvPr/>
        </p:nvSpPr>
        <p:spPr>
          <a:xfrm>
            <a:off x="384808" y="3009900"/>
            <a:ext cx="7532373" cy="214122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328" y="0"/>
                </a:moveTo>
                <a:lnTo>
                  <a:pt x="21272" y="0"/>
                </a:lnTo>
                <a:cubicBezTo>
                  <a:pt x="21453" y="0"/>
                  <a:pt x="21600" y="516"/>
                  <a:pt x="21600" y="1153"/>
                </a:cubicBezTo>
                <a:lnTo>
                  <a:pt x="21600" y="20447"/>
                </a:lnTo>
                <a:cubicBezTo>
                  <a:pt x="21600" y="21084"/>
                  <a:pt x="21453" y="21600"/>
                  <a:pt x="21272" y="21600"/>
                </a:cubicBezTo>
                <a:lnTo>
                  <a:pt x="328" y="21600"/>
                </a:lnTo>
                <a:cubicBezTo>
                  <a:pt x="147" y="21600"/>
                  <a:pt x="0" y="21084"/>
                  <a:pt x="0" y="20447"/>
                </a:cubicBezTo>
                <a:lnTo>
                  <a:pt x="0" y="1153"/>
                </a:lnTo>
                <a:cubicBezTo>
                  <a:pt x="0" y="516"/>
                  <a:pt x="147" y="0"/>
                  <a:pt x="328" y="0"/>
                </a:cubicBezTo>
                <a:close/>
              </a:path>
            </a:pathLst>
          </a:custGeom>
          <a:solidFill>
            <a:srgbClr val="FFFFFF"/>
          </a:solidFill>
          <a:ln w="10160">
            <a:solidFill>
              <a:srgbClr val="E5E5E5"/>
            </a:solidFill>
          </a:ln>
        </p:spPr>
        <p:txBody>
          <a:bodyPr lIns="45718" tIns="45718" rIns="45718" bIns="45718"/>
          <a:lstStyle/>
          <a:p>
            <a:pPr>
              <a:defRPr>
                <a:latin typeface="+mn-lt"/>
                <a:ea typeface="+mn-ea"/>
                <a:cs typeface="+mn-cs"/>
                <a:sym typeface="Calibri"/>
              </a:defRPr>
            </a:pPr>
          </a:p>
        </p:txBody>
      </p:sp>
      <p:sp>
        <p:nvSpPr>
          <p:cNvPr id="138" name="Shape 14"/>
          <p:cNvSpPr/>
          <p:nvPr/>
        </p:nvSpPr>
        <p:spPr>
          <a:xfrm>
            <a:off x="579119" y="3204211"/>
            <a:ext cx="457203" cy="457203"/>
          </a:xfrm>
          <a:prstGeom prst="ellipse">
            <a:avLst/>
          </a:prstGeom>
          <a:solidFill>
            <a:srgbClr val="0071E3">
              <a:alpha val="10196"/>
            </a:srgbClr>
          </a:solidFill>
          <a:ln w="12700">
            <a:miter lim="400000"/>
          </a:ln>
        </p:spPr>
        <p:txBody>
          <a:bodyPr lIns="45718" tIns="45718" rIns="45718" bIns="45718"/>
          <a:lstStyle/>
          <a:p>
            <a:pPr>
              <a:defRPr>
                <a:latin typeface="+mn-lt"/>
                <a:ea typeface="+mn-ea"/>
                <a:cs typeface="+mn-cs"/>
                <a:sym typeface="Calibri"/>
              </a:defRPr>
            </a:pPr>
          </a:p>
        </p:txBody>
      </p:sp>
      <p:sp>
        <p:nvSpPr>
          <p:cNvPr id="139" name="Shape 15"/>
          <p:cNvSpPr/>
          <p:nvPr/>
        </p:nvSpPr>
        <p:spPr>
          <a:xfrm>
            <a:off x="712717" y="3337561"/>
            <a:ext cx="190439" cy="178596"/>
          </a:xfrm>
          <a:custGeom>
            <a:avLst/>
            <a:gdLst/>
            <a:ahLst/>
            <a:cxnLst>
              <a:cxn ang="0">
                <a:pos x="wd2" y="hd2"/>
              </a:cxn>
              <a:cxn ang="5400000">
                <a:pos x="wd2" y="hd2"/>
              </a:cxn>
              <a:cxn ang="10800000">
                <a:pos x="wd2" y="hd2"/>
              </a:cxn>
              <a:cxn ang="16200000">
                <a:pos x="wd2" y="hd2"/>
              </a:cxn>
            </a:cxnLst>
            <a:rect l="0" t="0" r="r" b="b"/>
            <a:pathLst>
              <a:path w="21443" h="21600" fill="norm" stroke="1" extrusionOk="0">
                <a:moveTo>
                  <a:pt x="10717" y="0"/>
                </a:moveTo>
                <a:cubicBezTo>
                  <a:pt x="11333" y="0"/>
                  <a:pt x="11898" y="365"/>
                  <a:pt x="12191" y="945"/>
                </a:cubicBezTo>
                <a:lnTo>
                  <a:pt x="21240" y="18945"/>
                </a:lnTo>
                <a:cubicBezTo>
                  <a:pt x="21521" y="19503"/>
                  <a:pt x="21508" y="20178"/>
                  <a:pt x="21207" y="20722"/>
                </a:cubicBezTo>
                <a:cubicBezTo>
                  <a:pt x="20905" y="21267"/>
                  <a:pt x="20356" y="21600"/>
                  <a:pt x="19770" y="21600"/>
                </a:cubicBezTo>
                <a:lnTo>
                  <a:pt x="1672" y="21600"/>
                </a:lnTo>
                <a:cubicBezTo>
                  <a:pt x="1081" y="21600"/>
                  <a:pt x="537" y="21267"/>
                  <a:pt x="235" y="20722"/>
                </a:cubicBezTo>
                <a:cubicBezTo>
                  <a:pt x="-67" y="20178"/>
                  <a:pt x="-79" y="19503"/>
                  <a:pt x="202" y="18945"/>
                </a:cubicBezTo>
                <a:lnTo>
                  <a:pt x="9251" y="945"/>
                </a:lnTo>
                <a:lnTo>
                  <a:pt x="9372" y="738"/>
                </a:lnTo>
                <a:cubicBezTo>
                  <a:pt x="9678" y="279"/>
                  <a:pt x="10176" y="0"/>
                  <a:pt x="10717" y="0"/>
                </a:cubicBezTo>
                <a:close/>
                <a:moveTo>
                  <a:pt x="7110" y="11245"/>
                </a:moveTo>
                <a:lnTo>
                  <a:pt x="8232" y="12452"/>
                </a:lnTo>
                <a:cubicBezTo>
                  <a:pt x="8492" y="12731"/>
                  <a:pt x="8920" y="12731"/>
                  <a:pt x="9179" y="12452"/>
                </a:cubicBezTo>
                <a:lnTo>
                  <a:pt x="10993" y="10503"/>
                </a:lnTo>
                <a:cubicBezTo>
                  <a:pt x="11245" y="10233"/>
                  <a:pt x="11584" y="10080"/>
                  <a:pt x="11940" y="10080"/>
                </a:cubicBezTo>
                <a:lnTo>
                  <a:pt x="13733" y="10080"/>
                </a:lnTo>
                <a:lnTo>
                  <a:pt x="10713" y="4072"/>
                </a:lnTo>
                <a:lnTo>
                  <a:pt x="7106" y="11245"/>
                </a:lnTo>
                <a:close/>
              </a:path>
            </a:pathLst>
          </a:custGeom>
          <a:solidFill>
            <a:srgbClr val="0071E3"/>
          </a:solidFill>
          <a:ln w="12700">
            <a:miter lim="400000"/>
          </a:ln>
        </p:spPr>
        <p:txBody>
          <a:bodyPr lIns="45718" tIns="45718" rIns="45718" bIns="45718"/>
          <a:lstStyle/>
          <a:p>
            <a:pPr>
              <a:defRPr>
                <a:latin typeface="+mn-lt"/>
                <a:ea typeface="+mn-ea"/>
                <a:cs typeface="+mn-cs"/>
                <a:sym typeface="Calibri"/>
              </a:defRPr>
            </a:pPr>
          </a:p>
        </p:txBody>
      </p:sp>
      <p:sp>
        <p:nvSpPr>
          <p:cNvPr id="140" name="Text 16"/>
          <p:cNvSpPr txBox="1"/>
          <p:nvPr/>
        </p:nvSpPr>
        <p:spPr>
          <a:xfrm>
            <a:off x="1188719" y="3223261"/>
            <a:ext cx="6629401" cy="228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nSpc>
                <a:spcPct val="120000"/>
              </a:lnSpc>
              <a:defRPr b="1" sz="1500">
                <a:solidFill>
                  <a:srgbClr val="1D1D1D"/>
                </a:solidFill>
                <a:latin typeface="MiSans"/>
                <a:ea typeface="MiSans"/>
                <a:cs typeface="MiSans"/>
                <a:sym typeface="MiSans"/>
              </a:defRPr>
            </a:lvl1pPr>
          </a:lstStyle>
          <a:p>
            <a:pPr/>
            <a:r>
              <a:t>Yer yuzidagi radionuklidlar</a:t>
            </a:r>
          </a:p>
        </p:txBody>
      </p:sp>
      <p:sp>
        <p:nvSpPr>
          <p:cNvPr id="141" name="Text 17"/>
          <p:cNvSpPr txBox="1"/>
          <p:nvPr/>
        </p:nvSpPr>
        <p:spPr>
          <a:xfrm>
            <a:off x="1188719" y="3581401"/>
            <a:ext cx="6610351" cy="42672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nSpc>
                <a:spcPct val="140000"/>
              </a:lnSpc>
              <a:defRPr sz="1200">
                <a:solidFill>
                  <a:srgbClr val="1D1D1D"/>
                </a:solidFill>
                <a:latin typeface="MiSans"/>
                <a:ea typeface="MiSans"/>
                <a:cs typeface="MiSans"/>
                <a:sym typeface="MiSans"/>
              </a:defRPr>
            </a:lvl1pPr>
          </a:lstStyle>
          <a:p>
            <a:pPr/>
            <a:r>
              <a:t>Yer qobig'ida tabiiy ravishda mavjud bo'lgan radioaktiv elementlar. Ushbu elementlar parchalanish jarayonida nurlanish chiqaradi.</a:t>
            </a:r>
          </a:p>
        </p:txBody>
      </p:sp>
      <p:sp>
        <p:nvSpPr>
          <p:cNvPr id="142" name="Shape 18"/>
          <p:cNvSpPr/>
          <p:nvPr/>
        </p:nvSpPr>
        <p:spPr>
          <a:xfrm>
            <a:off x="1188718" y="4156711"/>
            <a:ext cx="2105028" cy="80010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782" y="0"/>
                </a:moveTo>
                <a:lnTo>
                  <a:pt x="20818" y="0"/>
                </a:lnTo>
                <a:cubicBezTo>
                  <a:pt x="21250" y="0"/>
                  <a:pt x="21600" y="921"/>
                  <a:pt x="21600" y="2057"/>
                </a:cubicBezTo>
                <a:lnTo>
                  <a:pt x="21600" y="19543"/>
                </a:lnTo>
                <a:cubicBezTo>
                  <a:pt x="21600" y="20679"/>
                  <a:pt x="21250" y="21600"/>
                  <a:pt x="20818" y="21600"/>
                </a:cubicBezTo>
                <a:lnTo>
                  <a:pt x="782" y="21600"/>
                </a:lnTo>
                <a:cubicBezTo>
                  <a:pt x="350" y="21600"/>
                  <a:pt x="0" y="20679"/>
                  <a:pt x="0" y="19543"/>
                </a:cubicBezTo>
                <a:lnTo>
                  <a:pt x="0" y="2057"/>
                </a:lnTo>
                <a:cubicBezTo>
                  <a:pt x="0" y="922"/>
                  <a:pt x="350" y="0"/>
                  <a:pt x="782" y="0"/>
                </a:cubicBezTo>
                <a:close/>
              </a:path>
            </a:pathLst>
          </a:custGeom>
          <a:solidFill>
            <a:srgbClr val="FAFAFA"/>
          </a:solidFill>
          <a:ln w="12700">
            <a:miter lim="400000"/>
          </a:ln>
        </p:spPr>
        <p:txBody>
          <a:bodyPr lIns="45718" tIns="45718" rIns="45718" bIns="45718"/>
          <a:lstStyle/>
          <a:p>
            <a:pPr>
              <a:defRPr>
                <a:latin typeface="+mn-lt"/>
                <a:ea typeface="+mn-ea"/>
                <a:cs typeface="+mn-cs"/>
                <a:sym typeface="Calibri"/>
              </a:defRPr>
            </a:pPr>
          </a:p>
        </p:txBody>
      </p:sp>
      <p:sp>
        <p:nvSpPr>
          <p:cNvPr id="143" name="Text 19"/>
          <p:cNvSpPr txBox="1"/>
          <p:nvPr/>
        </p:nvSpPr>
        <p:spPr>
          <a:xfrm>
            <a:off x="1260157" y="4302761"/>
            <a:ext cx="1962151" cy="2032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lnSpc>
                <a:spcPct val="130000"/>
              </a:lnSpc>
              <a:defRPr b="1" sz="1300">
                <a:solidFill>
                  <a:srgbClr val="0071E3"/>
                </a:solidFill>
                <a:latin typeface="MiSans"/>
                <a:ea typeface="MiSans"/>
                <a:cs typeface="MiSans"/>
                <a:sym typeface="MiSans"/>
              </a:defRPr>
            </a:lvl1pPr>
          </a:lstStyle>
          <a:p>
            <a:pPr/>
            <a:r>
              <a:t>²³⁸U</a:t>
            </a:r>
          </a:p>
        </p:txBody>
      </p:sp>
      <p:sp>
        <p:nvSpPr>
          <p:cNvPr id="144" name="Text 20"/>
          <p:cNvSpPr txBox="1"/>
          <p:nvPr/>
        </p:nvSpPr>
        <p:spPr>
          <a:xfrm>
            <a:off x="1274444" y="4544061"/>
            <a:ext cx="1933576" cy="139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lnSpc>
                <a:spcPct val="110000"/>
              </a:lnSpc>
              <a:defRPr sz="900">
                <a:solidFill>
                  <a:srgbClr val="86868B"/>
                </a:solidFill>
                <a:latin typeface="MiSans"/>
                <a:ea typeface="MiSans"/>
                <a:cs typeface="MiSans"/>
                <a:sym typeface="MiSans"/>
              </a:defRPr>
            </a:lvl1pPr>
          </a:lstStyle>
          <a:p>
            <a:pPr/>
            <a:r>
              <a:t>Uran-238</a:t>
            </a:r>
          </a:p>
        </p:txBody>
      </p:sp>
      <p:sp>
        <p:nvSpPr>
          <p:cNvPr id="145" name="Text 21"/>
          <p:cNvSpPr txBox="1"/>
          <p:nvPr/>
        </p:nvSpPr>
        <p:spPr>
          <a:xfrm>
            <a:off x="1274444" y="4696340"/>
            <a:ext cx="1933576" cy="139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lnSpc>
                <a:spcPct val="110000"/>
              </a:lnSpc>
              <a:defRPr sz="900">
                <a:solidFill>
                  <a:srgbClr val="86868B"/>
                </a:solidFill>
                <a:latin typeface="MiSans"/>
                <a:ea typeface="MiSans"/>
                <a:cs typeface="MiSans"/>
                <a:sym typeface="MiSans"/>
              </a:defRPr>
            </a:lvl1pPr>
          </a:lstStyle>
          <a:p>
            <a:pPr/>
            <a:r>
              <a:t>4.5×10⁹ yil</a:t>
            </a:r>
          </a:p>
        </p:txBody>
      </p:sp>
      <p:sp>
        <p:nvSpPr>
          <p:cNvPr id="146" name="Shape 22"/>
          <p:cNvSpPr/>
          <p:nvPr/>
        </p:nvSpPr>
        <p:spPr>
          <a:xfrm>
            <a:off x="3406140" y="4156711"/>
            <a:ext cx="2105027" cy="80010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782" y="0"/>
                </a:moveTo>
                <a:lnTo>
                  <a:pt x="20818" y="0"/>
                </a:lnTo>
                <a:cubicBezTo>
                  <a:pt x="21250" y="0"/>
                  <a:pt x="21600" y="921"/>
                  <a:pt x="21600" y="2057"/>
                </a:cubicBezTo>
                <a:lnTo>
                  <a:pt x="21600" y="19543"/>
                </a:lnTo>
                <a:cubicBezTo>
                  <a:pt x="21600" y="20679"/>
                  <a:pt x="21250" y="21600"/>
                  <a:pt x="20818" y="21600"/>
                </a:cubicBezTo>
                <a:lnTo>
                  <a:pt x="782" y="21600"/>
                </a:lnTo>
                <a:cubicBezTo>
                  <a:pt x="350" y="21600"/>
                  <a:pt x="0" y="20679"/>
                  <a:pt x="0" y="19543"/>
                </a:cubicBezTo>
                <a:lnTo>
                  <a:pt x="0" y="2057"/>
                </a:lnTo>
                <a:cubicBezTo>
                  <a:pt x="0" y="922"/>
                  <a:pt x="350" y="0"/>
                  <a:pt x="782" y="0"/>
                </a:cubicBezTo>
                <a:close/>
              </a:path>
            </a:pathLst>
          </a:custGeom>
          <a:solidFill>
            <a:srgbClr val="FAFAFA"/>
          </a:solidFill>
          <a:ln w="12700">
            <a:miter lim="400000"/>
          </a:ln>
        </p:spPr>
        <p:txBody>
          <a:bodyPr lIns="45718" tIns="45718" rIns="45718" bIns="45718"/>
          <a:lstStyle/>
          <a:p>
            <a:pPr>
              <a:defRPr>
                <a:latin typeface="+mn-lt"/>
                <a:ea typeface="+mn-ea"/>
                <a:cs typeface="+mn-cs"/>
                <a:sym typeface="Calibri"/>
              </a:defRPr>
            </a:pPr>
          </a:p>
        </p:txBody>
      </p:sp>
      <p:sp>
        <p:nvSpPr>
          <p:cNvPr id="147" name="Text 23"/>
          <p:cNvSpPr txBox="1"/>
          <p:nvPr/>
        </p:nvSpPr>
        <p:spPr>
          <a:xfrm>
            <a:off x="3477578" y="4302761"/>
            <a:ext cx="1962152" cy="2032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lnSpc>
                <a:spcPct val="130000"/>
              </a:lnSpc>
              <a:defRPr b="1" sz="1300">
                <a:solidFill>
                  <a:srgbClr val="0071E3"/>
                </a:solidFill>
                <a:latin typeface="MiSans"/>
                <a:ea typeface="MiSans"/>
                <a:cs typeface="MiSans"/>
                <a:sym typeface="MiSans"/>
              </a:defRPr>
            </a:lvl1pPr>
          </a:lstStyle>
          <a:p>
            <a:pPr/>
            <a:r>
              <a:t>²³²Th</a:t>
            </a:r>
          </a:p>
        </p:txBody>
      </p:sp>
      <p:sp>
        <p:nvSpPr>
          <p:cNvPr id="148" name="Text 24"/>
          <p:cNvSpPr txBox="1"/>
          <p:nvPr/>
        </p:nvSpPr>
        <p:spPr>
          <a:xfrm>
            <a:off x="3491865" y="4544061"/>
            <a:ext cx="1933577" cy="139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lnSpc>
                <a:spcPct val="110000"/>
              </a:lnSpc>
              <a:defRPr sz="900">
                <a:solidFill>
                  <a:srgbClr val="86868B"/>
                </a:solidFill>
                <a:latin typeface="MiSans"/>
                <a:ea typeface="MiSans"/>
                <a:cs typeface="MiSans"/>
                <a:sym typeface="MiSans"/>
              </a:defRPr>
            </a:lvl1pPr>
          </a:lstStyle>
          <a:p>
            <a:pPr/>
            <a:r>
              <a:t>Toriy-232</a:t>
            </a:r>
          </a:p>
        </p:txBody>
      </p:sp>
      <p:sp>
        <p:nvSpPr>
          <p:cNvPr id="149" name="Text 25"/>
          <p:cNvSpPr txBox="1"/>
          <p:nvPr/>
        </p:nvSpPr>
        <p:spPr>
          <a:xfrm>
            <a:off x="3491865" y="4696340"/>
            <a:ext cx="1933577" cy="139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lnSpc>
                <a:spcPct val="110000"/>
              </a:lnSpc>
              <a:defRPr sz="900">
                <a:solidFill>
                  <a:srgbClr val="86868B"/>
                </a:solidFill>
                <a:latin typeface="MiSans"/>
                <a:ea typeface="MiSans"/>
                <a:cs typeface="MiSans"/>
                <a:sym typeface="MiSans"/>
              </a:defRPr>
            </a:lvl1pPr>
          </a:lstStyle>
          <a:p>
            <a:pPr/>
            <a:r>
              <a:t>1.4×10¹⁰ yil</a:t>
            </a:r>
          </a:p>
        </p:txBody>
      </p:sp>
      <p:sp>
        <p:nvSpPr>
          <p:cNvPr id="150" name="Shape 26"/>
          <p:cNvSpPr/>
          <p:nvPr/>
        </p:nvSpPr>
        <p:spPr>
          <a:xfrm>
            <a:off x="5623559" y="4156711"/>
            <a:ext cx="2105026" cy="80010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782" y="0"/>
                </a:moveTo>
                <a:lnTo>
                  <a:pt x="20818" y="0"/>
                </a:lnTo>
                <a:cubicBezTo>
                  <a:pt x="21250" y="0"/>
                  <a:pt x="21600" y="921"/>
                  <a:pt x="21600" y="2057"/>
                </a:cubicBezTo>
                <a:lnTo>
                  <a:pt x="21600" y="19543"/>
                </a:lnTo>
                <a:cubicBezTo>
                  <a:pt x="21600" y="20679"/>
                  <a:pt x="21250" y="21600"/>
                  <a:pt x="20818" y="21600"/>
                </a:cubicBezTo>
                <a:lnTo>
                  <a:pt x="782" y="21600"/>
                </a:lnTo>
                <a:cubicBezTo>
                  <a:pt x="350" y="21600"/>
                  <a:pt x="0" y="20679"/>
                  <a:pt x="0" y="19543"/>
                </a:cubicBezTo>
                <a:lnTo>
                  <a:pt x="0" y="2057"/>
                </a:lnTo>
                <a:cubicBezTo>
                  <a:pt x="0" y="922"/>
                  <a:pt x="350" y="0"/>
                  <a:pt x="782" y="0"/>
                </a:cubicBezTo>
                <a:close/>
              </a:path>
            </a:pathLst>
          </a:custGeom>
          <a:solidFill>
            <a:srgbClr val="FAFAFA"/>
          </a:solidFill>
          <a:ln w="12700">
            <a:miter lim="400000"/>
          </a:ln>
        </p:spPr>
        <p:txBody>
          <a:bodyPr lIns="45718" tIns="45718" rIns="45718" bIns="45718"/>
          <a:lstStyle/>
          <a:p>
            <a:pPr>
              <a:defRPr>
                <a:latin typeface="+mn-lt"/>
                <a:ea typeface="+mn-ea"/>
                <a:cs typeface="+mn-cs"/>
                <a:sym typeface="Calibri"/>
              </a:defRPr>
            </a:pPr>
          </a:p>
        </p:txBody>
      </p:sp>
      <p:sp>
        <p:nvSpPr>
          <p:cNvPr id="151" name="Text 27"/>
          <p:cNvSpPr txBox="1"/>
          <p:nvPr/>
        </p:nvSpPr>
        <p:spPr>
          <a:xfrm>
            <a:off x="5694998" y="4302761"/>
            <a:ext cx="1962152" cy="2032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lnSpc>
                <a:spcPct val="130000"/>
              </a:lnSpc>
              <a:defRPr b="1" sz="1300">
                <a:solidFill>
                  <a:srgbClr val="0071E3"/>
                </a:solidFill>
                <a:latin typeface="MiSans"/>
                <a:ea typeface="MiSans"/>
                <a:cs typeface="MiSans"/>
                <a:sym typeface="MiSans"/>
              </a:defRPr>
            </a:lvl1pPr>
          </a:lstStyle>
          <a:p>
            <a:pPr/>
            <a:r>
              <a:t>⁴⁰K</a:t>
            </a:r>
          </a:p>
        </p:txBody>
      </p:sp>
      <p:sp>
        <p:nvSpPr>
          <p:cNvPr id="152" name="Text 28"/>
          <p:cNvSpPr txBox="1"/>
          <p:nvPr/>
        </p:nvSpPr>
        <p:spPr>
          <a:xfrm>
            <a:off x="5709284" y="4544061"/>
            <a:ext cx="1933577" cy="139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lnSpc>
                <a:spcPct val="110000"/>
              </a:lnSpc>
              <a:defRPr sz="900">
                <a:solidFill>
                  <a:srgbClr val="86868B"/>
                </a:solidFill>
                <a:latin typeface="MiSans"/>
                <a:ea typeface="MiSans"/>
                <a:cs typeface="MiSans"/>
                <a:sym typeface="MiSans"/>
              </a:defRPr>
            </a:lvl1pPr>
          </a:lstStyle>
          <a:p>
            <a:pPr/>
            <a:r>
              <a:t>Kaliy-40</a:t>
            </a:r>
          </a:p>
        </p:txBody>
      </p:sp>
      <p:sp>
        <p:nvSpPr>
          <p:cNvPr id="153" name="Text 29"/>
          <p:cNvSpPr txBox="1"/>
          <p:nvPr/>
        </p:nvSpPr>
        <p:spPr>
          <a:xfrm>
            <a:off x="5709284" y="4696340"/>
            <a:ext cx="1933577" cy="139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lnSpc>
                <a:spcPct val="110000"/>
              </a:lnSpc>
              <a:defRPr sz="900">
                <a:solidFill>
                  <a:srgbClr val="86868B"/>
                </a:solidFill>
                <a:latin typeface="MiSans"/>
                <a:ea typeface="MiSans"/>
                <a:cs typeface="MiSans"/>
                <a:sym typeface="MiSans"/>
              </a:defRPr>
            </a:lvl1pPr>
          </a:lstStyle>
          <a:p>
            <a:pPr/>
            <a:r>
              <a:t>1.3×10⁹ yil</a:t>
            </a:r>
          </a:p>
        </p:txBody>
      </p:sp>
      <p:sp>
        <p:nvSpPr>
          <p:cNvPr id="154" name="Shape 30"/>
          <p:cNvSpPr/>
          <p:nvPr/>
        </p:nvSpPr>
        <p:spPr>
          <a:xfrm>
            <a:off x="384808" y="5310902"/>
            <a:ext cx="7532373" cy="122682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328" y="0"/>
                </a:moveTo>
                <a:lnTo>
                  <a:pt x="21272" y="0"/>
                </a:lnTo>
                <a:cubicBezTo>
                  <a:pt x="21453" y="0"/>
                  <a:pt x="21600" y="901"/>
                  <a:pt x="21600" y="2012"/>
                </a:cubicBezTo>
                <a:lnTo>
                  <a:pt x="21600" y="19588"/>
                </a:lnTo>
                <a:cubicBezTo>
                  <a:pt x="21600" y="20698"/>
                  <a:pt x="21453" y="21600"/>
                  <a:pt x="21272" y="21600"/>
                </a:cubicBezTo>
                <a:lnTo>
                  <a:pt x="328" y="21600"/>
                </a:lnTo>
                <a:cubicBezTo>
                  <a:pt x="147" y="21600"/>
                  <a:pt x="0" y="20699"/>
                  <a:pt x="0" y="19588"/>
                </a:cubicBezTo>
                <a:lnTo>
                  <a:pt x="0" y="2012"/>
                </a:lnTo>
                <a:cubicBezTo>
                  <a:pt x="0" y="902"/>
                  <a:pt x="147" y="0"/>
                  <a:pt x="328" y="0"/>
                </a:cubicBezTo>
                <a:close/>
              </a:path>
            </a:pathLst>
          </a:custGeom>
          <a:solidFill>
            <a:srgbClr val="FFFFFF"/>
          </a:solidFill>
          <a:ln w="10160">
            <a:solidFill>
              <a:srgbClr val="E5E5E5"/>
            </a:solidFill>
          </a:ln>
        </p:spPr>
        <p:txBody>
          <a:bodyPr lIns="45718" tIns="45718" rIns="45718" bIns="45718"/>
          <a:lstStyle/>
          <a:p>
            <a:pPr>
              <a:defRPr>
                <a:latin typeface="+mn-lt"/>
                <a:ea typeface="+mn-ea"/>
                <a:cs typeface="+mn-cs"/>
                <a:sym typeface="Calibri"/>
              </a:defRPr>
            </a:pPr>
          </a:p>
        </p:txBody>
      </p:sp>
      <p:sp>
        <p:nvSpPr>
          <p:cNvPr id="155" name="Shape 31"/>
          <p:cNvSpPr/>
          <p:nvPr/>
        </p:nvSpPr>
        <p:spPr>
          <a:xfrm>
            <a:off x="579119" y="5505213"/>
            <a:ext cx="457203" cy="457203"/>
          </a:xfrm>
          <a:prstGeom prst="ellipse">
            <a:avLst/>
          </a:prstGeom>
          <a:solidFill>
            <a:srgbClr val="0071E3">
              <a:alpha val="10196"/>
            </a:srgbClr>
          </a:solidFill>
          <a:ln w="12700">
            <a:miter lim="400000"/>
          </a:ln>
        </p:spPr>
        <p:txBody>
          <a:bodyPr lIns="45718" tIns="45718" rIns="45718" bIns="45718"/>
          <a:lstStyle/>
          <a:p>
            <a:pPr>
              <a:defRPr>
                <a:latin typeface="+mn-lt"/>
                <a:ea typeface="+mn-ea"/>
                <a:cs typeface="+mn-cs"/>
                <a:sym typeface="Calibri"/>
              </a:defRPr>
            </a:pPr>
          </a:p>
        </p:txBody>
      </p:sp>
      <p:sp>
        <p:nvSpPr>
          <p:cNvPr id="156" name="Shape 32"/>
          <p:cNvSpPr/>
          <p:nvPr/>
        </p:nvSpPr>
        <p:spPr>
          <a:xfrm>
            <a:off x="712469" y="5638563"/>
            <a:ext cx="190502" cy="19050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2150" y="1350"/>
                </a:moveTo>
                <a:cubicBezTo>
                  <a:pt x="12150" y="2097"/>
                  <a:pt x="12753" y="2700"/>
                  <a:pt x="13500" y="2700"/>
                </a:cubicBezTo>
                <a:lnTo>
                  <a:pt x="15187" y="2700"/>
                </a:lnTo>
                <a:cubicBezTo>
                  <a:pt x="15749" y="2700"/>
                  <a:pt x="16200" y="3151"/>
                  <a:pt x="16200" y="3712"/>
                </a:cubicBezTo>
                <a:cubicBezTo>
                  <a:pt x="16200" y="4274"/>
                  <a:pt x="15749" y="4725"/>
                  <a:pt x="15187" y="4725"/>
                </a:cubicBezTo>
                <a:lnTo>
                  <a:pt x="1350" y="4725"/>
                </a:lnTo>
                <a:cubicBezTo>
                  <a:pt x="603" y="4725"/>
                  <a:pt x="0" y="5328"/>
                  <a:pt x="0" y="6075"/>
                </a:cubicBezTo>
                <a:cubicBezTo>
                  <a:pt x="0" y="6822"/>
                  <a:pt x="603" y="7425"/>
                  <a:pt x="1350" y="7425"/>
                </a:cubicBezTo>
                <a:lnTo>
                  <a:pt x="15187" y="7425"/>
                </a:lnTo>
                <a:cubicBezTo>
                  <a:pt x="17238" y="7425"/>
                  <a:pt x="18900" y="5763"/>
                  <a:pt x="18900" y="3712"/>
                </a:cubicBezTo>
                <a:cubicBezTo>
                  <a:pt x="18900" y="1662"/>
                  <a:pt x="17238" y="0"/>
                  <a:pt x="15187" y="0"/>
                </a:cubicBezTo>
                <a:lnTo>
                  <a:pt x="13500" y="0"/>
                </a:lnTo>
                <a:cubicBezTo>
                  <a:pt x="12753" y="0"/>
                  <a:pt x="12150" y="603"/>
                  <a:pt x="12150" y="1350"/>
                </a:cubicBezTo>
                <a:close/>
                <a:moveTo>
                  <a:pt x="14850" y="16200"/>
                </a:moveTo>
                <a:cubicBezTo>
                  <a:pt x="14850" y="16947"/>
                  <a:pt x="15453" y="17550"/>
                  <a:pt x="16200" y="17550"/>
                </a:cubicBezTo>
                <a:lnTo>
                  <a:pt x="17550" y="17550"/>
                </a:lnTo>
                <a:cubicBezTo>
                  <a:pt x="19786" y="17550"/>
                  <a:pt x="21600" y="15736"/>
                  <a:pt x="21600" y="13500"/>
                </a:cubicBezTo>
                <a:cubicBezTo>
                  <a:pt x="21600" y="11264"/>
                  <a:pt x="19786" y="9450"/>
                  <a:pt x="17550" y="9450"/>
                </a:cubicBezTo>
                <a:lnTo>
                  <a:pt x="1350" y="9450"/>
                </a:lnTo>
                <a:cubicBezTo>
                  <a:pt x="603" y="9450"/>
                  <a:pt x="0" y="10053"/>
                  <a:pt x="0" y="10800"/>
                </a:cubicBezTo>
                <a:cubicBezTo>
                  <a:pt x="0" y="11547"/>
                  <a:pt x="603" y="12150"/>
                  <a:pt x="1350" y="12150"/>
                </a:cubicBezTo>
                <a:lnTo>
                  <a:pt x="17550" y="12150"/>
                </a:lnTo>
                <a:cubicBezTo>
                  <a:pt x="18297" y="12150"/>
                  <a:pt x="18900" y="12753"/>
                  <a:pt x="18900" y="13500"/>
                </a:cubicBezTo>
                <a:cubicBezTo>
                  <a:pt x="18900" y="14247"/>
                  <a:pt x="18297" y="14850"/>
                  <a:pt x="17550" y="14850"/>
                </a:cubicBezTo>
                <a:lnTo>
                  <a:pt x="16200" y="14850"/>
                </a:lnTo>
                <a:cubicBezTo>
                  <a:pt x="15453" y="14850"/>
                  <a:pt x="14850" y="15453"/>
                  <a:pt x="14850" y="16200"/>
                </a:cubicBezTo>
                <a:close/>
                <a:moveTo>
                  <a:pt x="5400" y="21600"/>
                </a:moveTo>
                <a:lnTo>
                  <a:pt x="7088" y="21600"/>
                </a:lnTo>
                <a:cubicBezTo>
                  <a:pt x="9138" y="21600"/>
                  <a:pt x="10800" y="19938"/>
                  <a:pt x="10800" y="17888"/>
                </a:cubicBezTo>
                <a:cubicBezTo>
                  <a:pt x="10800" y="15837"/>
                  <a:pt x="9138" y="14175"/>
                  <a:pt x="7088" y="14175"/>
                </a:cubicBezTo>
                <a:lnTo>
                  <a:pt x="1350" y="14175"/>
                </a:lnTo>
                <a:cubicBezTo>
                  <a:pt x="603" y="14175"/>
                  <a:pt x="0" y="14778"/>
                  <a:pt x="0" y="15525"/>
                </a:cubicBezTo>
                <a:cubicBezTo>
                  <a:pt x="0" y="16272"/>
                  <a:pt x="603" y="16875"/>
                  <a:pt x="1350" y="16875"/>
                </a:cubicBezTo>
                <a:lnTo>
                  <a:pt x="7088" y="16875"/>
                </a:lnTo>
                <a:cubicBezTo>
                  <a:pt x="7649" y="16875"/>
                  <a:pt x="8100" y="17326"/>
                  <a:pt x="8100" y="17888"/>
                </a:cubicBezTo>
                <a:cubicBezTo>
                  <a:pt x="8100" y="18449"/>
                  <a:pt x="7649" y="18900"/>
                  <a:pt x="7088" y="18900"/>
                </a:cubicBezTo>
                <a:lnTo>
                  <a:pt x="5400" y="18900"/>
                </a:lnTo>
                <a:cubicBezTo>
                  <a:pt x="4653" y="18900"/>
                  <a:pt x="4050" y="19503"/>
                  <a:pt x="4050" y="20250"/>
                </a:cubicBezTo>
                <a:cubicBezTo>
                  <a:pt x="4050" y="20997"/>
                  <a:pt x="4653" y="21600"/>
                  <a:pt x="5400" y="21600"/>
                </a:cubicBezTo>
                <a:close/>
              </a:path>
            </a:pathLst>
          </a:custGeom>
          <a:solidFill>
            <a:srgbClr val="0071E3"/>
          </a:solidFill>
          <a:ln w="12700">
            <a:miter lim="400000"/>
          </a:ln>
        </p:spPr>
        <p:txBody>
          <a:bodyPr lIns="45718" tIns="45718" rIns="45718" bIns="45718"/>
          <a:lstStyle/>
          <a:p>
            <a:pPr>
              <a:defRPr>
                <a:latin typeface="+mn-lt"/>
                <a:ea typeface="+mn-ea"/>
                <a:cs typeface="+mn-cs"/>
                <a:sym typeface="Calibri"/>
              </a:defRPr>
            </a:pPr>
          </a:p>
        </p:txBody>
      </p:sp>
      <p:sp>
        <p:nvSpPr>
          <p:cNvPr id="157" name="Text 33"/>
          <p:cNvSpPr txBox="1"/>
          <p:nvPr/>
        </p:nvSpPr>
        <p:spPr>
          <a:xfrm>
            <a:off x="1188719" y="5524263"/>
            <a:ext cx="6629401" cy="228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nSpc>
                <a:spcPct val="120000"/>
              </a:lnSpc>
              <a:defRPr b="1" sz="1500">
                <a:solidFill>
                  <a:srgbClr val="1D1D1D"/>
                </a:solidFill>
                <a:latin typeface="MiSans"/>
                <a:ea typeface="MiSans"/>
                <a:cs typeface="MiSans"/>
                <a:sym typeface="MiSans"/>
              </a:defRPr>
            </a:lvl1pPr>
          </a:lstStyle>
          <a:p>
            <a:pPr/>
            <a:r>
              <a:t>Radon gazi (²²²Rn)</a:t>
            </a:r>
          </a:p>
        </p:txBody>
      </p:sp>
      <p:sp>
        <p:nvSpPr>
          <p:cNvPr id="158" name="Text 34"/>
          <p:cNvSpPr txBox="1"/>
          <p:nvPr/>
        </p:nvSpPr>
        <p:spPr>
          <a:xfrm>
            <a:off x="1180464" y="5775961"/>
            <a:ext cx="6610351" cy="67564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lnSpc>
                <a:spcPct val="140000"/>
              </a:lnSpc>
              <a:defRPr sz="1200">
                <a:solidFill>
                  <a:srgbClr val="1D1D1D"/>
                </a:solidFill>
                <a:latin typeface="MiSans"/>
                <a:ea typeface="MiSans"/>
                <a:cs typeface="MiSans"/>
                <a:sym typeface="MiSans"/>
              </a:defRPr>
            </a:pPr>
            <a:r>
              <a:t>Uran parchalanishidan hosil bo'ladigan rangsiz, hidsiz gaz. Uy binolarida to'planishi mumkin va </a:t>
            </a:r>
            <a:r>
              <a:rPr b="1"/>
              <a:t>tabiy nurlanishning eng katta manbai</a:t>
            </a:r>
            <a:r>
              <a:t> (taxminan 50%). Shu sababli binolarni yaxshi ventilyatsiya qilish muhimdir..</a:t>
            </a:r>
          </a:p>
        </p:txBody>
      </p:sp>
      <p:sp>
        <p:nvSpPr>
          <p:cNvPr id="159" name="Shape 35"/>
          <p:cNvSpPr/>
          <p:nvPr/>
        </p:nvSpPr>
        <p:spPr>
          <a:xfrm>
            <a:off x="8157208" y="1108708"/>
            <a:ext cx="3646172" cy="370332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677" y="0"/>
                </a:moveTo>
                <a:lnTo>
                  <a:pt x="20923" y="0"/>
                </a:lnTo>
                <a:cubicBezTo>
                  <a:pt x="21297" y="0"/>
                  <a:pt x="21600" y="298"/>
                  <a:pt x="21600" y="667"/>
                </a:cubicBezTo>
                <a:lnTo>
                  <a:pt x="21600" y="20933"/>
                </a:lnTo>
                <a:cubicBezTo>
                  <a:pt x="21600" y="21302"/>
                  <a:pt x="21297" y="21600"/>
                  <a:pt x="20923" y="21600"/>
                </a:cubicBezTo>
                <a:lnTo>
                  <a:pt x="677" y="21600"/>
                </a:lnTo>
                <a:cubicBezTo>
                  <a:pt x="303" y="21600"/>
                  <a:pt x="0" y="21302"/>
                  <a:pt x="0" y="20933"/>
                </a:cubicBezTo>
                <a:lnTo>
                  <a:pt x="0" y="667"/>
                </a:lnTo>
                <a:cubicBezTo>
                  <a:pt x="0" y="299"/>
                  <a:pt x="303" y="0"/>
                  <a:pt x="677" y="0"/>
                </a:cubicBezTo>
                <a:close/>
              </a:path>
            </a:pathLst>
          </a:custGeom>
          <a:solidFill>
            <a:srgbClr val="FFFFFF"/>
          </a:solidFill>
          <a:ln w="10160">
            <a:solidFill>
              <a:srgbClr val="E5E5E5"/>
            </a:solidFill>
          </a:ln>
        </p:spPr>
        <p:txBody>
          <a:bodyPr lIns="45718" tIns="45718" rIns="45718" bIns="45718"/>
          <a:lstStyle/>
          <a:p>
            <a:pPr>
              <a:defRPr>
                <a:latin typeface="+mn-lt"/>
                <a:ea typeface="+mn-ea"/>
                <a:cs typeface="+mn-cs"/>
                <a:sym typeface="Calibri"/>
              </a:defRPr>
            </a:pPr>
          </a:p>
        </p:txBody>
      </p:sp>
      <p:sp>
        <p:nvSpPr>
          <p:cNvPr id="160" name="Text 36"/>
          <p:cNvSpPr txBox="1"/>
          <p:nvPr/>
        </p:nvSpPr>
        <p:spPr>
          <a:xfrm>
            <a:off x="8303893" y="1322069"/>
            <a:ext cx="3352802" cy="228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lnSpc>
                <a:spcPct val="120000"/>
              </a:lnSpc>
              <a:defRPr b="1" sz="1500">
                <a:solidFill>
                  <a:srgbClr val="1D1D1D"/>
                </a:solidFill>
                <a:latin typeface="MiSans"/>
                <a:ea typeface="MiSans"/>
                <a:cs typeface="MiSans"/>
                <a:sym typeface="MiSans"/>
              </a:defRPr>
            </a:lvl1pPr>
          </a:lstStyle>
          <a:p>
            <a:pPr/>
            <a:r>
              <a:t>Nurlanish Manbalari Ulushi</a:t>
            </a:r>
          </a:p>
        </p:txBody>
      </p:sp>
      <p:pic>
        <p:nvPicPr>
          <p:cNvPr id="161" name="Image 0" descr="Image 0"/>
          <p:cNvPicPr>
            <a:picLocks noChangeAspect="1"/>
          </p:cNvPicPr>
          <p:nvPr/>
        </p:nvPicPr>
        <p:blipFill>
          <a:blip r:embed="rId2">
            <a:extLst/>
          </a:blip>
          <a:srcRect l="0" t="57" r="0" b="57"/>
          <a:stretch>
            <a:fillRect/>
          </a:stretch>
        </p:blipFill>
        <p:spPr>
          <a:xfrm>
            <a:off x="8351518" y="1722120"/>
            <a:ext cx="3257553" cy="2667002"/>
          </a:xfrm>
          <a:prstGeom prst="rect">
            <a:avLst/>
          </a:prstGeom>
          <a:ln w="12700">
            <a:miter lim="400000"/>
          </a:ln>
        </p:spPr>
      </p:pic>
      <p:sp>
        <p:nvSpPr>
          <p:cNvPr id="162" name="Text 37"/>
          <p:cNvSpPr txBox="1"/>
          <p:nvPr/>
        </p:nvSpPr>
        <p:spPr>
          <a:xfrm>
            <a:off x="8322943" y="4471670"/>
            <a:ext cx="3314702" cy="139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lnSpc>
                <a:spcPct val="110000"/>
              </a:lnSpc>
              <a:defRPr sz="900">
                <a:solidFill>
                  <a:srgbClr val="86868B"/>
                </a:solidFill>
                <a:latin typeface="MiSans"/>
                <a:ea typeface="MiSans"/>
                <a:cs typeface="MiSans"/>
                <a:sym typeface="MiSans"/>
              </a:defRPr>
            </a:lvl1pPr>
          </a:lstStyle>
          <a:p>
            <a:pPr/>
            <a:r>
              <a:t>Jahon o'rtacha yillik doza: ~2.4 mSv</a:t>
            </a:r>
          </a:p>
        </p:txBody>
      </p:sp>
      <p:sp>
        <p:nvSpPr>
          <p:cNvPr id="163" name="Shape 38"/>
          <p:cNvSpPr/>
          <p:nvPr/>
        </p:nvSpPr>
        <p:spPr>
          <a:xfrm>
            <a:off x="8172450" y="4968121"/>
            <a:ext cx="3638552" cy="121920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26" y="0"/>
                </a:moveTo>
                <a:lnTo>
                  <a:pt x="20921" y="0"/>
                </a:lnTo>
                <a:cubicBezTo>
                  <a:pt x="21296" y="0"/>
                  <a:pt x="21600" y="907"/>
                  <a:pt x="21600" y="2025"/>
                </a:cubicBezTo>
                <a:lnTo>
                  <a:pt x="21600" y="19575"/>
                </a:lnTo>
                <a:cubicBezTo>
                  <a:pt x="21600" y="20693"/>
                  <a:pt x="21296" y="21600"/>
                  <a:pt x="20921" y="21600"/>
                </a:cubicBezTo>
                <a:lnTo>
                  <a:pt x="226" y="21600"/>
                </a:lnTo>
                <a:cubicBezTo>
                  <a:pt x="101" y="21600"/>
                  <a:pt x="0" y="21298"/>
                  <a:pt x="0" y="20925"/>
                </a:cubicBezTo>
                <a:lnTo>
                  <a:pt x="0" y="675"/>
                </a:lnTo>
                <a:cubicBezTo>
                  <a:pt x="0" y="302"/>
                  <a:pt x="101" y="0"/>
                  <a:pt x="226" y="0"/>
                </a:cubicBezTo>
                <a:close/>
              </a:path>
            </a:pathLst>
          </a:custGeom>
          <a:solidFill>
            <a:srgbClr val="0071E3">
              <a:alpha val="5098"/>
            </a:srgbClr>
          </a:solidFill>
          <a:ln w="12700">
            <a:miter lim="400000"/>
          </a:ln>
        </p:spPr>
        <p:txBody>
          <a:bodyPr lIns="45718" tIns="45718" rIns="45718" bIns="45718"/>
          <a:lstStyle/>
          <a:p>
            <a:pPr>
              <a:defRPr>
                <a:latin typeface="+mn-lt"/>
                <a:ea typeface="+mn-ea"/>
                <a:cs typeface="+mn-cs"/>
                <a:sym typeface="Calibri"/>
              </a:defRPr>
            </a:pPr>
          </a:p>
        </p:txBody>
      </p:sp>
      <p:sp>
        <p:nvSpPr>
          <p:cNvPr id="164" name="Shape 39"/>
          <p:cNvSpPr/>
          <p:nvPr/>
        </p:nvSpPr>
        <p:spPr>
          <a:xfrm>
            <a:off x="8172450" y="4968121"/>
            <a:ext cx="38101" cy="121920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0"/>
                </a:moveTo>
                <a:lnTo>
                  <a:pt x="21600" y="21600"/>
                </a:lnTo>
                <a:cubicBezTo>
                  <a:pt x="9679" y="21600"/>
                  <a:pt x="0" y="21298"/>
                  <a:pt x="0" y="20925"/>
                </a:cubicBezTo>
                <a:lnTo>
                  <a:pt x="0" y="675"/>
                </a:lnTo>
                <a:cubicBezTo>
                  <a:pt x="0" y="302"/>
                  <a:pt x="9679" y="0"/>
                  <a:pt x="21600" y="0"/>
                </a:cubicBezTo>
                <a:close/>
              </a:path>
            </a:pathLst>
          </a:custGeom>
          <a:solidFill>
            <a:srgbClr val="0071E3"/>
          </a:solidFill>
          <a:ln w="12700">
            <a:miter lim="400000"/>
          </a:ln>
        </p:spPr>
        <p:txBody>
          <a:bodyPr lIns="45718" tIns="45718" rIns="45718" bIns="45718"/>
          <a:lstStyle/>
          <a:p>
            <a:pPr>
              <a:defRPr>
                <a:latin typeface="+mn-lt"/>
                <a:ea typeface="+mn-ea"/>
                <a:cs typeface="+mn-cs"/>
                <a:sym typeface="Calibri"/>
              </a:defRPr>
            </a:pPr>
          </a:p>
        </p:txBody>
      </p:sp>
      <p:sp>
        <p:nvSpPr>
          <p:cNvPr id="165" name="Shape 40"/>
          <p:cNvSpPr/>
          <p:nvPr/>
        </p:nvSpPr>
        <p:spPr>
          <a:xfrm>
            <a:off x="8362932" y="5158621"/>
            <a:ext cx="152426" cy="142877"/>
          </a:xfrm>
          <a:custGeom>
            <a:avLst/>
            <a:gdLst/>
            <a:ahLst/>
            <a:cxnLst>
              <a:cxn ang="0">
                <a:pos x="wd2" y="hd2"/>
              </a:cxn>
              <a:cxn ang="5400000">
                <a:pos x="wd2" y="hd2"/>
              </a:cxn>
              <a:cxn ang="10800000">
                <a:pos x="wd2" y="hd2"/>
              </a:cxn>
              <a:cxn ang="16200000">
                <a:pos x="wd2" y="hd2"/>
              </a:cxn>
            </a:cxnLst>
            <a:rect l="0" t="0" r="r" b="b"/>
            <a:pathLst>
              <a:path w="21444" h="21600" fill="norm" stroke="1" extrusionOk="0">
                <a:moveTo>
                  <a:pt x="10723" y="0"/>
                </a:moveTo>
                <a:cubicBezTo>
                  <a:pt x="11339" y="0"/>
                  <a:pt x="11904" y="364"/>
                  <a:pt x="12197" y="945"/>
                </a:cubicBezTo>
                <a:lnTo>
                  <a:pt x="21242" y="18945"/>
                </a:lnTo>
                <a:cubicBezTo>
                  <a:pt x="21523" y="19503"/>
                  <a:pt x="21510" y="20178"/>
                  <a:pt x="21209" y="20723"/>
                </a:cubicBezTo>
                <a:cubicBezTo>
                  <a:pt x="20907" y="21267"/>
                  <a:pt x="20359" y="21600"/>
                  <a:pt x="19768" y="21600"/>
                </a:cubicBezTo>
                <a:lnTo>
                  <a:pt x="1678" y="21600"/>
                </a:lnTo>
                <a:cubicBezTo>
                  <a:pt x="1087" y="21600"/>
                  <a:pt x="543" y="21267"/>
                  <a:pt x="237" y="20723"/>
                </a:cubicBezTo>
                <a:cubicBezTo>
                  <a:pt x="-69" y="20178"/>
                  <a:pt x="-77" y="19503"/>
                  <a:pt x="204" y="18945"/>
                </a:cubicBezTo>
                <a:lnTo>
                  <a:pt x="9249" y="945"/>
                </a:lnTo>
                <a:cubicBezTo>
                  <a:pt x="9542" y="364"/>
                  <a:pt x="10107" y="0"/>
                  <a:pt x="10723" y="0"/>
                </a:cubicBezTo>
                <a:close/>
                <a:moveTo>
                  <a:pt x="10723" y="7560"/>
                </a:moveTo>
                <a:cubicBezTo>
                  <a:pt x="10166" y="7560"/>
                  <a:pt x="9718" y="8041"/>
                  <a:pt x="9718" y="8640"/>
                </a:cubicBezTo>
                <a:lnTo>
                  <a:pt x="9718" y="13680"/>
                </a:lnTo>
                <a:cubicBezTo>
                  <a:pt x="9718" y="14278"/>
                  <a:pt x="10166" y="14760"/>
                  <a:pt x="10723" y="14760"/>
                </a:cubicBezTo>
                <a:cubicBezTo>
                  <a:pt x="11280" y="14760"/>
                  <a:pt x="11728" y="14278"/>
                  <a:pt x="11728" y="13680"/>
                </a:cubicBezTo>
                <a:lnTo>
                  <a:pt x="11728" y="8640"/>
                </a:lnTo>
                <a:cubicBezTo>
                  <a:pt x="11728" y="8041"/>
                  <a:pt x="11280" y="7560"/>
                  <a:pt x="10723" y="7560"/>
                </a:cubicBezTo>
                <a:close/>
                <a:moveTo>
                  <a:pt x="11841" y="17280"/>
                </a:moveTo>
                <a:cubicBezTo>
                  <a:pt x="11867" y="16834"/>
                  <a:pt x="11660" y="16410"/>
                  <a:pt x="11304" y="16178"/>
                </a:cubicBezTo>
                <a:cubicBezTo>
                  <a:pt x="10948" y="15947"/>
                  <a:pt x="10502" y="15947"/>
                  <a:pt x="10146" y="16178"/>
                </a:cubicBezTo>
                <a:cubicBezTo>
                  <a:pt x="9791" y="16410"/>
                  <a:pt x="9584" y="16834"/>
                  <a:pt x="9609" y="17280"/>
                </a:cubicBezTo>
                <a:cubicBezTo>
                  <a:pt x="9584" y="17726"/>
                  <a:pt x="9791" y="18150"/>
                  <a:pt x="10146" y="18382"/>
                </a:cubicBezTo>
                <a:cubicBezTo>
                  <a:pt x="10502" y="18613"/>
                  <a:pt x="10948" y="18613"/>
                  <a:pt x="11304" y="18382"/>
                </a:cubicBezTo>
                <a:cubicBezTo>
                  <a:pt x="11660" y="18150"/>
                  <a:pt x="11867" y="17726"/>
                  <a:pt x="11841" y="17280"/>
                </a:cubicBezTo>
                <a:close/>
              </a:path>
            </a:pathLst>
          </a:custGeom>
          <a:solidFill>
            <a:srgbClr val="0071E3"/>
          </a:solidFill>
          <a:ln w="12700">
            <a:miter lim="400000"/>
          </a:ln>
        </p:spPr>
        <p:txBody>
          <a:bodyPr lIns="45718" tIns="45718" rIns="45718" bIns="45718"/>
          <a:lstStyle/>
          <a:p>
            <a:pPr>
              <a:defRPr>
                <a:latin typeface="+mn-lt"/>
                <a:ea typeface="+mn-ea"/>
                <a:cs typeface="+mn-cs"/>
                <a:sym typeface="Calibri"/>
              </a:defRPr>
            </a:pPr>
          </a:p>
        </p:txBody>
      </p:sp>
      <p:sp>
        <p:nvSpPr>
          <p:cNvPr id="166" name="Text 41"/>
          <p:cNvSpPr txBox="1"/>
          <p:nvPr/>
        </p:nvSpPr>
        <p:spPr>
          <a:xfrm>
            <a:off x="8591550" y="5142110"/>
            <a:ext cx="3143250" cy="87122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lnSpc>
                <a:spcPct val="130000"/>
              </a:lnSpc>
              <a:defRPr b="1" sz="1200">
                <a:solidFill>
                  <a:srgbClr val="1D1D1D"/>
                </a:solidFill>
                <a:latin typeface="MiSans"/>
                <a:ea typeface="MiSans"/>
                <a:cs typeface="MiSans"/>
                <a:sym typeface="MiSans"/>
              </a:defRPr>
            </a:pPr>
            <a:r>
              <a:t>Muhim:</a:t>
            </a:r>
            <a:r>
              <a:rPr b="0"/>
              <a:t> Hindiston, Braziliya va Xitoyning qora qumli plyajlarida nurlanish darajasi Yevropa o'rtacha ko'rsatkichidan 10 baravar yuqori bo'lishi mumkin.</a:t>
            </a:r>
          </a:p>
        </p:txBody>
      </p:sp>
    </p:spTree>
  </p:cSld>
  <p:clrMapOvr>
    <a:masterClrMapping/>
  </p:clrMapOvr>
  <mc:AlternateContent xmlns:mc="http://schemas.openxmlformats.org/markup-compatibility/2006">
    <mc:Choice xmlns:p14="http://schemas.microsoft.com/office/powerpoint/2010/main" Requires="p14">
      <p:transition spd="med" advClick="1" p14:dur="1000">
        <p:fade/>
      </p:transition>
    </mc:Choice>
    <mc:Fallback>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AFAFA"/>
        </a:solidFill>
      </p:bgPr>
    </p:bg>
    <p:spTree>
      <p:nvGrpSpPr>
        <p:cNvPr id="1" name=""/>
        <p:cNvGrpSpPr/>
        <p:nvPr/>
      </p:nvGrpSpPr>
      <p:grpSpPr>
        <a:xfrm>
          <a:off x="0" y="0"/>
          <a:ext cx="0" cy="0"/>
          <a:chOff x="0" y="0"/>
          <a:chExt cx="0" cy="0"/>
        </a:xfrm>
      </p:grpSpPr>
      <p:sp>
        <p:nvSpPr>
          <p:cNvPr id="168" name="Shape 0"/>
          <p:cNvSpPr/>
          <p:nvPr/>
        </p:nvSpPr>
        <p:spPr>
          <a:xfrm>
            <a:off x="343437" y="343437"/>
            <a:ext cx="343439" cy="34343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4320" y="0"/>
                </a:moveTo>
                <a:lnTo>
                  <a:pt x="17280" y="0"/>
                </a:lnTo>
                <a:cubicBezTo>
                  <a:pt x="19666" y="0"/>
                  <a:pt x="21600" y="1934"/>
                  <a:pt x="21600" y="4320"/>
                </a:cubicBezTo>
                <a:lnTo>
                  <a:pt x="21600" y="17280"/>
                </a:lnTo>
                <a:cubicBezTo>
                  <a:pt x="21600" y="19666"/>
                  <a:pt x="19666" y="21600"/>
                  <a:pt x="17280" y="21600"/>
                </a:cubicBezTo>
                <a:lnTo>
                  <a:pt x="4320" y="21600"/>
                </a:lnTo>
                <a:cubicBezTo>
                  <a:pt x="1934" y="21600"/>
                  <a:pt x="0" y="19666"/>
                  <a:pt x="0" y="17280"/>
                </a:cubicBezTo>
                <a:lnTo>
                  <a:pt x="0" y="4320"/>
                </a:lnTo>
                <a:cubicBezTo>
                  <a:pt x="0" y="1934"/>
                  <a:pt x="1934" y="0"/>
                  <a:pt x="4320" y="0"/>
                </a:cubicBezTo>
                <a:close/>
              </a:path>
            </a:pathLst>
          </a:custGeom>
          <a:solidFill>
            <a:srgbClr val="0071E3"/>
          </a:solidFill>
          <a:ln w="12700">
            <a:miter lim="400000"/>
          </a:ln>
        </p:spPr>
        <p:txBody>
          <a:bodyPr lIns="45718" tIns="45718" rIns="45718" bIns="45718"/>
          <a:lstStyle/>
          <a:p>
            <a:pPr>
              <a:defRPr>
                <a:latin typeface="+mn-lt"/>
                <a:ea typeface="+mn-ea"/>
                <a:cs typeface="+mn-cs"/>
                <a:sym typeface="Calibri"/>
              </a:defRPr>
            </a:pPr>
          </a:p>
        </p:txBody>
      </p:sp>
      <p:sp>
        <p:nvSpPr>
          <p:cNvPr id="169" name="Shape 1"/>
          <p:cNvSpPr/>
          <p:nvPr/>
        </p:nvSpPr>
        <p:spPr>
          <a:xfrm>
            <a:off x="440027" y="447539"/>
            <a:ext cx="154548" cy="13523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350" y="0"/>
                </a:moveTo>
                <a:cubicBezTo>
                  <a:pt x="603" y="0"/>
                  <a:pt x="0" y="690"/>
                  <a:pt x="0" y="1543"/>
                </a:cubicBezTo>
                <a:lnTo>
                  <a:pt x="0" y="19286"/>
                </a:lnTo>
                <a:cubicBezTo>
                  <a:pt x="0" y="20564"/>
                  <a:pt x="907" y="21600"/>
                  <a:pt x="2025" y="21600"/>
                </a:cubicBezTo>
                <a:lnTo>
                  <a:pt x="19575" y="21600"/>
                </a:lnTo>
                <a:cubicBezTo>
                  <a:pt x="20693" y="21600"/>
                  <a:pt x="21600" y="20564"/>
                  <a:pt x="21600" y="19286"/>
                </a:cubicBezTo>
                <a:lnTo>
                  <a:pt x="21600" y="5795"/>
                </a:lnTo>
                <a:cubicBezTo>
                  <a:pt x="21600" y="4918"/>
                  <a:pt x="20782" y="4363"/>
                  <a:pt x="20107" y="4778"/>
                </a:cubicBezTo>
                <a:lnTo>
                  <a:pt x="13500" y="8843"/>
                </a:lnTo>
                <a:lnTo>
                  <a:pt x="13500" y="5795"/>
                </a:lnTo>
                <a:cubicBezTo>
                  <a:pt x="13500" y="4918"/>
                  <a:pt x="12682" y="4363"/>
                  <a:pt x="12007" y="4778"/>
                </a:cubicBezTo>
                <a:lnTo>
                  <a:pt x="5400" y="8843"/>
                </a:lnTo>
                <a:lnTo>
                  <a:pt x="5400" y="1543"/>
                </a:lnTo>
                <a:cubicBezTo>
                  <a:pt x="5400" y="690"/>
                  <a:pt x="4797" y="0"/>
                  <a:pt x="4050" y="0"/>
                </a:cubicBezTo>
                <a:lnTo>
                  <a:pt x="1350" y="0"/>
                </a:lnTo>
                <a:close/>
              </a:path>
            </a:pathLst>
          </a:custGeom>
          <a:solidFill>
            <a:srgbClr val="FFFFFF"/>
          </a:solidFill>
          <a:ln w="12700">
            <a:miter lim="400000"/>
          </a:ln>
        </p:spPr>
        <p:txBody>
          <a:bodyPr lIns="45718" tIns="45718" rIns="45718" bIns="45718"/>
          <a:lstStyle/>
          <a:p>
            <a:pPr>
              <a:defRPr>
                <a:latin typeface="+mn-lt"/>
                <a:ea typeface="+mn-ea"/>
                <a:cs typeface="+mn-cs"/>
                <a:sym typeface="Calibri"/>
              </a:defRPr>
            </a:pPr>
          </a:p>
        </p:txBody>
      </p:sp>
      <p:sp>
        <p:nvSpPr>
          <p:cNvPr id="170" name="Text 2"/>
          <p:cNvSpPr txBox="1"/>
          <p:nvPr/>
        </p:nvSpPr>
        <p:spPr>
          <a:xfrm>
            <a:off x="789902" y="331004"/>
            <a:ext cx="3898009" cy="3683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nSpc>
                <a:spcPct val="90000"/>
              </a:lnSpc>
              <a:defRPr b="1" sz="2400">
                <a:solidFill>
                  <a:srgbClr val="1D1D1D"/>
                </a:solidFill>
                <a:latin typeface="MiSans"/>
                <a:ea typeface="MiSans"/>
                <a:cs typeface="MiSans"/>
                <a:sym typeface="MiSans"/>
              </a:defRPr>
            </a:lvl1pPr>
          </a:lstStyle>
          <a:p>
            <a:pPr/>
            <a:r>
              <a:t>Sun'iy nurlanish manbalari</a:t>
            </a:r>
          </a:p>
        </p:txBody>
      </p:sp>
      <p:sp>
        <p:nvSpPr>
          <p:cNvPr id="171" name="Shape 3"/>
          <p:cNvSpPr/>
          <p:nvPr/>
        </p:nvSpPr>
        <p:spPr>
          <a:xfrm>
            <a:off x="343435" y="789904"/>
            <a:ext cx="549502" cy="34346"/>
          </a:xfrm>
          <a:prstGeom prst="rect">
            <a:avLst/>
          </a:prstGeom>
          <a:solidFill>
            <a:srgbClr val="0071E3"/>
          </a:solidFill>
          <a:ln w="12700">
            <a:miter lim="400000"/>
          </a:ln>
        </p:spPr>
        <p:txBody>
          <a:bodyPr lIns="45718" tIns="45718" rIns="45718" bIns="45718"/>
          <a:lstStyle/>
          <a:p>
            <a:pPr>
              <a:defRPr>
                <a:latin typeface="+mn-lt"/>
                <a:ea typeface="+mn-ea"/>
                <a:cs typeface="+mn-cs"/>
                <a:sym typeface="Calibri"/>
              </a:defRPr>
            </a:pPr>
          </a:p>
        </p:txBody>
      </p:sp>
      <p:sp>
        <p:nvSpPr>
          <p:cNvPr id="172" name="Shape 4"/>
          <p:cNvSpPr/>
          <p:nvPr/>
        </p:nvSpPr>
        <p:spPr>
          <a:xfrm>
            <a:off x="346870" y="999399"/>
            <a:ext cx="8000358" cy="189577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78" y="0"/>
                </a:moveTo>
                <a:lnTo>
                  <a:pt x="21322" y="0"/>
                </a:lnTo>
                <a:cubicBezTo>
                  <a:pt x="21475" y="0"/>
                  <a:pt x="21600" y="526"/>
                  <a:pt x="21600" y="1174"/>
                </a:cubicBezTo>
                <a:lnTo>
                  <a:pt x="21600" y="20426"/>
                </a:lnTo>
                <a:cubicBezTo>
                  <a:pt x="21600" y="21074"/>
                  <a:pt x="21475" y="21600"/>
                  <a:pt x="21322" y="21600"/>
                </a:cubicBezTo>
                <a:lnTo>
                  <a:pt x="278" y="21600"/>
                </a:lnTo>
                <a:cubicBezTo>
                  <a:pt x="125" y="21600"/>
                  <a:pt x="0" y="21074"/>
                  <a:pt x="0" y="20426"/>
                </a:cubicBezTo>
                <a:lnTo>
                  <a:pt x="0" y="1174"/>
                </a:lnTo>
                <a:cubicBezTo>
                  <a:pt x="0" y="526"/>
                  <a:pt x="125" y="0"/>
                  <a:pt x="278" y="0"/>
                </a:cubicBezTo>
                <a:close/>
              </a:path>
            </a:pathLst>
          </a:custGeom>
          <a:solidFill>
            <a:srgbClr val="FFFFFF"/>
          </a:solidFill>
          <a:ln w="10160">
            <a:solidFill>
              <a:srgbClr val="E5E5E5"/>
            </a:solidFill>
          </a:ln>
        </p:spPr>
        <p:txBody>
          <a:bodyPr lIns="45718" tIns="45718" rIns="45718" bIns="45718"/>
          <a:lstStyle/>
          <a:p>
            <a:pPr>
              <a:defRPr>
                <a:latin typeface="+mn-lt"/>
                <a:ea typeface="+mn-ea"/>
                <a:cs typeface="+mn-cs"/>
                <a:sym typeface="Calibri"/>
              </a:defRPr>
            </a:pPr>
          </a:p>
        </p:txBody>
      </p:sp>
      <p:sp>
        <p:nvSpPr>
          <p:cNvPr id="173" name="Shape 5"/>
          <p:cNvSpPr/>
          <p:nvPr/>
        </p:nvSpPr>
        <p:spPr>
          <a:xfrm>
            <a:off x="534903" y="1191725"/>
            <a:ext cx="231822" cy="20606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4800" y="2700"/>
                </a:moveTo>
                <a:cubicBezTo>
                  <a:pt x="4800" y="1211"/>
                  <a:pt x="5876" y="0"/>
                  <a:pt x="7200" y="0"/>
                </a:cubicBezTo>
                <a:lnTo>
                  <a:pt x="14400" y="0"/>
                </a:lnTo>
                <a:cubicBezTo>
                  <a:pt x="15724" y="0"/>
                  <a:pt x="16800" y="1211"/>
                  <a:pt x="16800" y="2700"/>
                </a:cubicBezTo>
                <a:lnTo>
                  <a:pt x="16800" y="5400"/>
                </a:lnTo>
                <a:lnTo>
                  <a:pt x="19200" y="5400"/>
                </a:lnTo>
                <a:cubicBezTo>
                  <a:pt x="20524" y="5400"/>
                  <a:pt x="21600" y="6611"/>
                  <a:pt x="21600" y="8100"/>
                </a:cubicBezTo>
                <a:lnTo>
                  <a:pt x="21600" y="18900"/>
                </a:lnTo>
                <a:cubicBezTo>
                  <a:pt x="21600" y="20389"/>
                  <a:pt x="20524" y="21600"/>
                  <a:pt x="19200" y="21600"/>
                </a:cubicBezTo>
                <a:lnTo>
                  <a:pt x="2400" y="21600"/>
                </a:lnTo>
                <a:cubicBezTo>
                  <a:pt x="1076" y="21600"/>
                  <a:pt x="0" y="20389"/>
                  <a:pt x="0" y="18900"/>
                </a:cubicBezTo>
                <a:lnTo>
                  <a:pt x="0" y="8100"/>
                </a:lnTo>
                <a:cubicBezTo>
                  <a:pt x="0" y="6611"/>
                  <a:pt x="1076" y="5400"/>
                  <a:pt x="2400" y="5400"/>
                </a:cubicBezTo>
                <a:lnTo>
                  <a:pt x="4800" y="5400"/>
                </a:lnTo>
                <a:lnTo>
                  <a:pt x="4800" y="2700"/>
                </a:lnTo>
                <a:close/>
                <a:moveTo>
                  <a:pt x="10200" y="14850"/>
                </a:moveTo>
                <a:cubicBezTo>
                  <a:pt x="9536" y="14850"/>
                  <a:pt x="9000" y="15453"/>
                  <a:pt x="9000" y="16200"/>
                </a:cubicBezTo>
                <a:lnTo>
                  <a:pt x="9000" y="19575"/>
                </a:lnTo>
                <a:lnTo>
                  <a:pt x="12600" y="19575"/>
                </a:lnTo>
                <a:lnTo>
                  <a:pt x="12600" y="16200"/>
                </a:lnTo>
                <a:cubicBezTo>
                  <a:pt x="12600" y="15453"/>
                  <a:pt x="12064" y="14850"/>
                  <a:pt x="11400" y="14850"/>
                </a:cubicBezTo>
                <a:lnTo>
                  <a:pt x="10200" y="14850"/>
                </a:lnTo>
                <a:close/>
                <a:moveTo>
                  <a:pt x="4800" y="15525"/>
                </a:moveTo>
                <a:lnTo>
                  <a:pt x="4800" y="14175"/>
                </a:lnTo>
                <a:cubicBezTo>
                  <a:pt x="4800" y="13804"/>
                  <a:pt x="4530" y="13500"/>
                  <a:pt x="4200" y="13500"/>
                </a:cubicBezTo>
                <a:lnTo>
                  <a:pt x="3000" y="13500"/>
                </a:lnTo>
                <a:cubicBezTo>
                  <a:pt x="2670" y="13500"/>
                  <a:pt x="2400" y="13804"/>
                  <a:pt x="2400" y="14175"/>
                </a:cubicBezTo>
                <a:lnTo>
                  <a:pt x="2400" y="15525"/>
                </a:lnTo>
                <a:cubicBezTo>
                  <a:pt x="2400" y="15896"/>
                  <a:pt x="2670" y="16200"/>
                  <a:pt x="3000" y="16200"/>
                </a:cubicBezTo>
                <a:lnTo>
                  <a:pt x="4200" y="16200"/>
                </a:lnTo>
                <a:cubicBezTo>
                  <a:pt x="4530" y="16200"/>
                  <a:pt x="4800" y="15896"/>
                  <a:pt x="4800" y="15525"/>
                </a:cubicBezTo>
                <a:close/>
                <a:moveTo>
                  <a:pt x="4200" y="10800"/>
                </a:moveTo>
                <a:cubicBezTo>
                  <a:pt x="4530" y="10800"/>
                  <a:pt x="4800" y="10496"/>
                  <a:pt x="4800" y="10125"/>
                </a:cubicBezTo>
                <a:lnTo>
                  <a:pt x="4800" y="8775"/>
                </a:lnTo>
                <a:cubicBezTo>
                  <a:pt x="4800" y="8404"/>
                  <a:pt x="4530" y="8100"/>
                  <a:pt x="4200" y="8100"/>
                </a:cubicBezTo>
                <a:lnTo>
                  <a:pt x="3000" y="8100"/>
                </a:lnTo>
                <a:cubicBezTo>
                  <a:pt x="2670" y="8100"/>
                  <a:pt x="2400" y="8404"/>
                  <a:pt x="2400" y="8775"/>
                </a:cubicBezTo>
                <a:lnTo>
                  <a:pt x="2400" y="10125"/>
                </a:lnTo>
                <a:cubicBezTo>
                  <a:pt x="2400" y="10496"/>
                  <a:pt x="2670" y="10800"/>
                  <a:pt x="3000" y="10800"/>
                </a:cubicBezTo>
                <a:lnTo>
                  <a:pt x="4200" y="10800"/>
                </a:lnTo>
                <a:close/>
                <a:moveTo>
                  <a:pt x="19200" y="15525"/>
                </a:moveTo>
                <a:lnTo>
                  <a:pt x="19200" y="14175"/>
                </a:lnTo>
                <a:cubicBezTo>
                  <a:pt x="19200" y="13804"/>
                  <a:pt x="18930" y="13500"/>
                  <a:pt x="18600" y="13500"/>
                </a:cubicBezTo>
                <a:lnTo>
                  <a:pt x="17400" y="13500"/>
                </a:lnTo>
                <a:cubicBezTo>
                  <a:pt x="17070" y="13500"/>
                  <a:pt x="16800" y="13804"/>
                  <a:pt x="16800" y="14175"/>
                </a:cubicBezTo>
                <a:lnTo>
                  <a:pt x="16800" y="15525"/>
                </a:lnTo>
                <a:cubicBezTo>
                  <a:pt x="16800" y="15896"/>
                  <a:pt x="17070" y="16200"/>
                  <a:pt x="17400" y="16200"/>
                </a:cubicBezTo>
                <a:lnTo>
                  <a:pt x="18600" y="16200"/>
                </a:lnTo>
                <a:cubicBezTo>
                  <a:pt x="18930" y="16200"/>
                  <a:pt x="19200" y="15896"/>
                  <a:pt x="19200" y="15525"/>
                </a:cubicBezTo>
                <a:close/>
                <a:moveTo>
                  <a:pt x="18600" y="10800"/>
                </a:moveTo>
                <a:cubicBezTo>
                  <a:pt x="18930" y="10800"/>
                  <a:pt x="19200" y="10496"/>
                  <a:pt x="19200" y="10125"/>
                </a:cubicBezTo>
                <a:lnTo>
                  <a:pt x="19200" y="8775"/>
                </a:lnTo>
                <a:cubicBezTo>
                  <a:pt x="19200" y="8404"/>
                  <a:pt x="18930" y="8100"/>
                  <a:pt x="18600" y="8100"/>
                </a:cubicBezTo>
                <a:lnTo>
                  <a:pt x="17400" y="8100"/>
                </a:lnTo>
                <a:cubicBezTo>
                  <a:pt x="17070" y="8100"/>
                  <a:pt x="16800" y="8404"/>
                  <a:pt x="16800" y="8775"/>
                </a:cubicBezTo>
                <a:lnTo>
                  <a:pt x="16800" y="10125"/>
                </a:lnTo>
                <a:cubicBezTo>
                  <a:pt x="16800" y="10496"/>
                  <a:pt x="17070" y="10800"/>
                  <a:pt x="17400" y="10800"/>
                </a:cubicBezTo>
                <a:lnTo>
                  <a:pt x="18600" y="10800"/>
                </a:lnTo>
                <a:close/>
                <a:moveTo>
                  <a:pt x="9900" y="4387"/>
                </a:moveTo>
                <a:lnTo>
                  <a:pt x="9900" y="5737"/>
                </a:lnTo>
                <a:lnTo>
                  <a:pt x="8700" y="5737"/>
                </a:lnTo>
                <a:cubicBezTo>
                  <a:pt x="8370" y="5737"/>
                  <a:pt x="8100" y="6041"/>
                  <a:pt x="8100" y="6413"/>
                </a:cubicBezTo>
                <a:lnTo>
                  <a:pt x="8100" y="7087"/>
                </a:lnTo>
                <a:cubicBezTo>
                  <a:pt x="8100" y="7459"/>
                  <a:pt x="8370" y="7763"/>
                  <a:pt x="8700" y="7763"/>
                </a:cubicBezTo>
                <a:lnTo>
                  <a:pt x="9900" y="7763"/>
                </a:lnTo>
                <a:lnTo>
                  <a:pt x="9900" y="9112"/>
                </a:lnTo>
                <a:cubicBezTo>
                  <a:pt x="9900" y="9484"/>
                  <a:pt x="10170" y="9788"/>
                  <a:pt x="10500" y="9788"/>
                </a:cubicBezTo>
                <a:lnTo>
                  <a:pt x="11100" y="9788"/>
                </a:lnTo>
                <a:cubicBezTo>
                  <a:pt x="11430" y="9788"/>
                  <a:pt x="11700" y="9484"/>
                  <a:pt x="11700" y="9112"/>
                </a:cubicBezTo>
                <a:lnTo>
                  <a:pt x="11700" y="7763"/>
                </a:lnTo>
                <a:lnTo>
                  <a:pt x="12900" y="7763"/>
                </a:lnTo>
                <a:cubicBezTo>
                  <a:pt x="13230" y="7763"/>
                  <a:pt x="13500" y="7459"/>
                  <a:pt x="13500" y="7087"/>
                </a:cubicBezTo>
                <a:lnTo>
                  <a:pt x="13500" y="6413"/>
                </a:lnTo>
                <a:cubicBezTo>
                  <a:pt x="13500" y="6041"/>
                  <a:pt x="13230" y="5737"/>
                  <a:pt x="12900" y="5737"/>
                </a:cubicBezTo>
                <a:lnTo>
                  <a:pt x="11700" y="5737"/>
                </a:lnTo>
                <a:lnTo>
                  <a:pt x="11700" y="4387"/>
                </a:lnTo>
                <a:cubicBezTo>
                  <a:pt x="11700" y="4016"/>
                  <a:pt x="11430" y="3713"/>
                  <a:pt x="11100" y="3713"/>
                </a:cubicBezTo>
                <a:lnTo>
                  <a:pt x="10500" y="3713"/>
                </a:lnTo>
                <a:cubicBezTo>
                  <a:pt x="10170" y="3713"/>
                  <a:pt x="9900" y="4016"/>
                  <a:pt x="9900" y="4387"/>
                </a:cubicBezTo>
                <a:close/>
              </a:path>
            </a:pathLst>
          </a:custGeom>
          <a:solidFill>
            <a:srgbClr val="0071E3"/>
          </a:solidFill>
          <a:ln w="12700">
            <a:miter lim="400000"/>
          </a:ln>
        </p:spPr>
        <p:txBody>
          <a:bodyPr lIns="45718" tIns="45718" rIns="45718" bIns="45718"/>
          <a:lstStyle/>
          <a:p>
            <a:pPr>
              <a:defRPr>
                <a:latin typeface="+mn-lt"/>
                <a:ea typeface="+mn-ea"/>
                <a:cs typeface="+mn-cs"/>
                <a:sym typeface="Calibri"/>
              </a:defRPr>
            </a:pPr>
          </a:p>
        </p:txBody>
      </p:sp>
      <p:sp>
        <p:nvSpPr>
          <p:cNvPr id="174" name="Text 6"/>
          <p:cNvSpPr txBox="1"/>
          <p:nvPr/>
        </p:nvSpPr>
        <p:spPr>
          <a:xfrm>
            <a:off x="882631" y="1193156"/>
            <a:ext cx="1356578" cy="2032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nSpc>
                <a:spcPct val="120000"/>
              </a:lnSpc>
              <a:defRPr b="1" sz="1300">
                <a:solidFill>
                  <a:srgbClr val="1D1D1D"/>
                </a:solidFill>
                <a:latin typeface="MiSans"/>
                <a:ea typeface="MiSans"/>
                <a:cs typeface="MiSans"/>
                <a:sym typeface="MiSans"/>
              </a:defRPr>
            </a:lvl1pPr>
          </a:lstStyle>
          <a:p>
            <a:pPr/>
            <a:r>
              <a:t>Tibbiy nurlanish</a:t>
            </a:r>
          </a:p>
        </p:txBody>
      </p:sp>
      <p:sp>
        <p:nvSpPr>
          <p:cNvPr id="175" name="Shape 7"/>
          <p:cNvSpPr/>
          <p:nvPr/>
        </p:nvSpPr>
        <p:spPr>
          <a:xfrm>
            <a:off x="522022" y="1517989"/>
            <a:ext cx="3769220" cy="54950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394" y="0"/>
                </a:moveTo>
                <a:lnTo>
                  <a:pt x="21206" y="0"/>
                </a:lnTo>
                <a:cubicBezTo>
                  <a:pt x="21424" y="0"/>
                  <a:pt x="21600" y="1209"/>
                  <a:pt x="21600" y="2700"/>
                </a:cubicBezTo>
                <a:lnTo>
                  <a:pt x="21600" y="18900"/>
                </a:lnTo>
                <a:cubicBezTo>
                  <a:pt x="21600" y="20391"/>
                  <a:pt x="21424" y="21600"/>
                  <a:pt x="21206" y="21600"/>
                </a:cubicBezTo>
                <a:lnTo>
                  <a:pt x="394" y="21600"/>
                </a:lnTo>
                <a:cubicBezTo>
                  <a:pt x="176" y="21600"/>
                  <a:pt x="0" y="20391"/>
                  <a:pt x="0" y="18900"/>
                </a:cubicBezTo>
                <a:lnTo>
                  <a:pt x="0" y="2700"/>
                </a:lnTo>
                <a:cubicBezTo>
                  <a:pt x="0" y="1209"/>
                  <a:pt x="176" y="0"/>
                  <a:pt x="394" y="0"/>
                </a:cubicBezTo>
                <a:close/>
              </a:path>
            </a:pathLst>
          </a:custGeom>
          <a:solidFill>
            <a:srgbClr val="FAFAFA"/>
          </a:solidFill>
          <a:ln w="12700">
            <a:miter lim="400000"/>
          </a:ln>
        </p:spPr>
        <p:txBody>
          <a:bodyPr lIns="45718" tIns="45718" rIns="45718" bIns="45718"/>
          <a:lstStyle/>
          <a:p>
            <a:pPr>
              <a:defRPr>
                <a:latin typeface="+mn-lt"/>
                <a:ea typeface="+mn-ea"/>
                <a:cs typeface="+mn-cs"/>
                <a:sym typeface="Calibri"/>
              </a:defRPr>
            </a:pPr>
          </a:p>
        </p:txBody>
      </p:sp>
      <p:sp>
        <p:nvSpPr>
          <p:cNvPr id="176" name="Text 8"/>
          <p:cNvSpPr txBox="1"/>
          <p:nvPr/>
        </p:nvSpPr>
        <p:spPr>
          <a:xfrm>
            <a:off x="625055" y="1637029"/>
            <a:ext cx="3623257" cy="139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nSpc>
                <a:spcPct val="120000"/>
              </a:lnSpc>
              <a:defRPr b="1" sz="900">
                <a:solidFill>
                  <a:srgbClr val="1D1D1D"/>
                </a:solidFill>
                <a:latin typeface="MiSans"/>
                <a:ea typeface="MiSans"/>
                <a:cs typeface="MiSans"/>
                <a:sym typeface="MiSans"/>
              </a:defRPr>
            </a:lvl1pPr>
          </a:lstStyle>
          <a:p>
            <a:pPr/>
            <a:r>
              <a:t>Rentgen diagnostikasi</a:t>
            </a:r>
          </a:p>
        </p:txBody>
      </p:sp>
      <p:sp>
        <p:nvSpPr>
          <p:cNvPr id="177" name="Text 9"/>
          <p:cNvSpPr txBox="1"/>
          <p:nvPr/>
        </p:nvSpPr>
        <p:spPr>
          <a:xfrm>
            <a:off x="625053" y="1832269"/>
            <a:ext cx="3614673" cy="1270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nSpc>
                <a:spcPct val="110000"/>
              </a:lnSpc>
              <a:defRPr sz="800">
                <a:solidFill>
                  <a:srgbClr val="86868B"/>
                </a:solidFill>
                <a:latin typeface="MiSans"/>
                <a:ea typeface="MiSans"/>
                <a:cs typeface="MiSans"/>
                <a:sym typeface="MiSans"/>
              </a:defRPr>
            </a:lvl1pPr>
          </a:lstStyle>
          <a:p>
            <a:pPr/>
            <a:r>
              <a:t>Suyak sinishlari, ko'krak qafasi tasviri. Doza: 0.01-10 mSv</a:t>
            </a:r>
          </a:p>
        </p:txBody>
      </p:sp>
      <p:sp>
        <p:nvSpPr>
          <p:cNvPr id="178" name="Shape 10"/>
          <p:cNvSpPr/>
          <p:nvPr/>
        </p:nvSpPr>
        <p:spPr>
          <a:xfrm>
            <a:off x="4397812" y="1517989"/>
            <a:ext cx="3769219" cy="54950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394" y="0"/>
                </a:moveTo>
                <a:lnTo>
                  <a:pt x="21206" y="0"/>
                </a:lnTo>
                <a:cubicBezTo>
                  <a:pt x="21424" y="0"/>
                  <a:pt x="21600" y="1209"/>
                  <a:pt x="21600" y="2700"/>
                </a:cubicBezTo>
                <a:lnTo>
                  <a:pt x="21600" y="18900"/>
                </a:lnTo>
                <a:cubicBezTo>
                  <a:pt x="21600" y="20391"/>
                  <a:pt x="21424" y="21600"/>
                  <a:pt x="21206" y="21600"/>
                </a:cubicBezTo>
                <a:lnTo>
                  <a:pt x="394" y="21600"/>
                </a:lnTo>
                <a:cubicBezTo>
                  <a:pt x="176" y="21600"/>
                  <a:pt x="0" y="20391"/>
                  <a:pt x="0" y="18900"/>
                </a:cubicBezTo>
                <a:lnTo>
                  <a:pt x="0" y="2700"/>
                </a:lnTo>
                <a:cubicBezTo>
                  <a:pt x="0" y="1209"/>
                  <a:pt x="176" y="0"/>
                  <a:pt x="394" y="0"/>
                </a:cubicBezTo>
                <a:close/>
              </a:path>
            </a:pathLst>
          </a:custGeom>
          <a:solidFill>
            <a:srgbClr val="FAFAFA"/>
          </a:solidFill>
          <a:ln w="12700">
            <a:miter lim="400000"/>
          </a:ln>
        </p:spPr>
        <p:txBody>
          <a:bodyPr lIns="45718" tIns="45718" rIns="45718" bIns="45718"/>
          <a:lstStyle/>
          <a:p>
            <a:pPr>
              <a:defRPr>
                <a:latin typeface="+mn-lt"/>
                <a:ea typeface="+mn-ea"/>
                <a:cs typeface="+mn-cs"/>
                <a:sym typeface="Calibri"/>
              </a:defRPr>
            </a:pPr>
          </a:p>
        </p:txBody>
      </p:sp>
      <p:sp>
        <p:nvSpPr>
          <p:cNvPr id="179" name="Text 11"/>
          <p:cNvSpPr txBox="1"/>
          <p:nvPr/>
        </p:nvSpPr>
        <p:spPr>
          <a:xfrm>
            <a:off x="4500843" y="1637029"/>
            <a:ext cx="3623257" cy="139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nSpc>
                <a:spcPct val="120000"/>
              </a:lnSpc>
              <a:defRPr b="1" sz="900">
                <a:solidFill>
                  <a:srgbClr val="1D1D1D"/>
                </a:solidFill>
                <a:latin typeface="MiSans"/>
                <a:ea typeface="MiSans"/>
                <a:cs typeface="MiSans"/>
                <a:sym typeface="MiSans"/>
              </a:defRPr>
            </a:lvl1pPr>
          </a:lstStyle>
          <a:p>
            <a:pPr/>
            <a:r>
              <a:t>KT (Kompyuter Tomografiya)</a:t>
            </a:r>
          </a:p>
        </p:txBody>
      </p:sp>
      <p:sp>
        <p:nvSpPr>
          <p:cNvPr id="180" name="Text 12"/>
          <p:cNvSpPr txBox="1"/>
          <p:nvPr/>
        </p:nvSpPr>
        <p:spPr>
          <a:xfrm>
            <a:off x="4500843" y="1832269"/>
            <a:ext cx="3614671" cy="1270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nSpc>
                <a:spcPct val="110000"/>
              </a:lnSpc>
              <a:defRPr sz="800">
                <a:solidFill>
                  <a:srgbClr val="86868B"/>
                </a:solidFill>
                <a:latin typeface="MiSans"/>
                <a:ea typeface="MiSans"/>
                <a:cs typeface="MiSans"/>
                <a:sym typeface="MiSans"/>
              </a:defRPr>
            </a:lvl1pPr>
          </a:lstStyle>
          <a:p>
            <a:pPr/>
            <a:r>
              <a:t>3D tasvirlash. Doza: 2-20 mSv</a:t>
            </a:r>
          </a:p>
        </p:txBody>
      </p:sp>
      <p:sp>
        <p:nvSpPr>
          <p:cNvPr id="181" name="Shape 13"/>
          <p:cNvSpPr/>
          <p:nvPr/>
        </p:nvSpPr>
        <p:spPr>
          <a:xfrm>
            <a:off x="522022" y="2170413"/>
            <a:ext cx="3769220" cy="54950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394" y="0"/>
                </a:moveTo>
                <a:lnTo>
                  <a:pt x="21206" y="0"/>
                </a:lnTo>
                <a:cubicBezTo>
                  <a:pt x="21424" y="0"/>
                  <a:pt x="21600" y="1209"/>
                  <a:pt x="21600" y="2700"/>
                </a:cubicBezTo>
                <a:lnTo>
                  <a:pt x="21600" y="18900"/>
                </a:lnTo>
                <a:cubicBezTo>
                  <a:pt x="21600" y="20391"/>
                  <a:pt x="21424" y="21600"/>
                  <a:pt x="21206" y="21600"/>
                </a:cubicBezTo>
                <a:lnTo>
                  <a:pt x="394" y="21600"/>
                </a:lnTo>
                <a:cubicBezTo>
                  <a:pt x="176" y="21600"/>
                  <a:pt x="0" y="20391"/>
                  <a:pt x="0" y="18900"/>
                </a:cubicBezTo>
                <a:lnTo>
                  <a:pt x="0" y="2700"/>
                </a:lnTo>
                <a:cubicBezTo>
                  <a:pt x="0" y="1209"/>
                  <a:pt x="176" y="0"/>
                  <a:pt x="394" y="0"/>
                </a:cubicBezTo>
                <a:close/>
              </a:path>
            </a:pathLst>
          </a:custGeom>
          <a:solidFill>
            <a:srgbClr val="FAFAFA"/>
          </a:solidFill>
          <a:ln w="12700">
            <a:miter lim="400000"/>
          </a:ln>
        </p:spPr>
        <p:txBody>
          <a:bodyPr lIns="45718" tIns="45718" rIns="45718" bIns="45718"/>
          <a:lstStyle/>
          <a:p>
            <a:pPr>
              <a:defRPr>
                <a:latin typeface="+mn-lt"/>
                <a:ea typeface="+mn-ea"/>
                <a:cs typeface="+mn-cs"/>
                <a:sym typeface="Calibri"/>
              </a:defRPr>
            </a:pPr>
          </a:p>
        </p:txBody>
      </p:sp>
      <p:sp>
        <p:nvSpPr>
          <p:cNvPr id="182" name="Text 14"/>
          <p:cNvSpPr txBox="1"/>
          <p:nvPr/>
        </p:nvSpPr>
        <p:spPr>
          <a:xfrm>
            <a:off x="625055" y="2289451"/>
            <a:ext cx="3623257" cy="139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nSpc>
                <a:spcPct val="120000"/>
              </a:lnSpc>
              <a:defRPr b="1" sz="900">
                <a:solidFill>
                  <a:srgbClr val="1D1D1D"/>
                </a:solidFill>
                <a:latin typeface="MiSans"/>
                <a:ea typeface="MiSans"/>
                <a:cs typeface="MiSans"/>
                <a:sym typeface="MiSans"/>
              </a:defRPr>
            </a:lvl1pPr>
          </a:lstStyle>
          <a:p>
            <a:pPr/>
            <a:r>
              <a:t>Radioterapiya</a:t>
            </a:r>
          </a:p>
        </p:txBody>
      </p:sp>
      <p:sp>
        <p:nvSpPr>
          <p:cNvPr id="183" name="Text 15"/>
          <p:cNvSpPr txBox="1"/>
          <p:nvPr/>
        </p:nvSpPr>
        <p:spPr>
          <a:xfrm>
            <a:off x="625053" y="2484692"/>
            <a:ext cx="3614673" cy="1270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nSpc>
                <a:spcPct val="110000"/>
              </a:lnSpc>
              <a:defRPr sz="800">
                <a:solidFill>
                  <a:srgbClr val="86868B"/>
                </a:solidFill>
                <a:latin typeface="MiSans"/>
                <a:ea typeface="MiSans"/>
                <a:cs typeface="MiSans"/>
                <a:sym typeface="MiSans"/>
              </a:defRPr>
            </a:lvl1pPr>
          </a:lstStyle>
          <a:p>
            <a:pPr/>
            <a:r>
              <a:t>Saraton davolash. Doza: 50-70 Gy</a:t>
            </a:r>
          </a:p>
        </p:txBody>
      </p:sp>
      <p:sp>
        <p:nvSpPr>
          <p:cNvPr id="184" name="Shape 16"/>
          <p:cNvSpPr/>
          <p:nvPr/>
        </p:nvSpPr>
        <p:spPr>
          <a:xfrm>
            <a:off x="4397812" y="2170413"/>
            <a:ext cx="3769219" cy="54950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394" y="0"/>
                </a:moveTo>
                <a:lnTo>
                  <a:pt x="21206" y="0"/>
                </a:lnTo>
                <a:cubicBezTo>
                  <a:pt x="21424" y="0"/>
                  <a:pt x="21600" y="1209"/>
                  <a:pt x="21600" y="2700"/>
                </a:cubicBezTo>
                <a:lnTo>
                  <a:pt x="21600" y="18900"/>
                </a:lnTo>
                <a:cubicBezTo>
                  <a:pt x="21600" y="20391"/>
                  <a:pt x="21424" y="21600"/>
                  <a:pt x="21206" y="21600"/>
                </a:cubicBezTo>
                <a:lnTo>
                  <a:pt x="394" y="21600"/>
                </a:lnTo>
                <a:cubicBezTo>
                  <a:pt x="176" y="21600"/>
                  <a:pt x="0" y="20391"/>
                  <a:pt x="0" y="18900"/>
                </a:cubicBezTo>
                <a:lnTo>
                  <a:pt x="0" y="2700"/>
                </a:lnTo>
                <a:cubicBezTo>
                  <a:pt x="0" y="1209"/>
                  <a:pt x="176" y="0"/>
                  <a:pt x="394" y="0"/>
                </a:cubicBezTo>
                <a:close/>
              </a:path>
            </a:pathLst>
          </a:custGeom>
          <a:solidFill>
            <a:srgbClr val="FAFAFA"/>
          </a:solidFill>
          <a:ln w="12700">
            <a:miter lim="400000"/>
          </a:ln>
        </p:spPr>
        <p:txBody>
          <a:bodyPr lIns="45718" tIns="45718" rIns="45718" bIns="45718"/>
          <a:lstStyle/>
          <a:p>
            <a:pPr>
              <a:defRPr>
                <a:latin typeface="+mn-lt"/>
                <a:ea typeface="+mn-ea"/>
                <a:cs typeface="+mn-cs"/>
                <a:sym typeface="Calibri"/>
              </a:defRPr>
            </a:pPr>
          </a:p>
        </p:txBody>
      </p:sp>
      <p:sp>
        <p:nvSpPr>
          <p:cNvPr id="185" name="Text 17"/>
          <p:cNvSpPr txBox="1"/>
          <p:nvPr/>
        </p:nvSpPr>
        <p:spPr>
          <a:xfrm>
            <a:off x="4500843" y="2289451"/>
            <a:ext cx="3623257" cy="139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nSpc>
                <a:spcPct val="120000"/>
              </a:lnSpc>
              <a:defRPr b="1" sz="900">
                <a:solidFill>
                  <a:srgbClr val="1D1D1D"/>
                </a:solidFill>
                <a:latin typeface="MiSans"/>
                <a:ea typeface="MiSans"/>
                <a:cs typeface="MiSans"/>
                <a:sym typeface="MiSans"/>
              </a:defRPr>
            </a:lvl1pPr>
          </a:lstStyle>
          <a:p>
            <a:pPr/>
            <a:r>
              <a:t>Yadroviy tibbiyot</a:t>
            </a:r>
          </a:p>
        </p:txBody>
      </p:sp>
      <p:sp>
        <p:nvSpPr>
          <p:cNvPr id="186" name="Text 18"/>
          <p:cNvSpPr txBox="1"/>
          <p:nvPr/>
        </p:nvSpPr>
        <p:spPr>
          <a:xfrm>
            <a:off x="4500843" y="2484692"/>
            <a:ext cx="3614671" cy="1270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nSpc>
                <a:spcPct val="110000"/>
              </a:lnSpc>
              <a:defRPr sz="800">
                <a:solidFill>
                  <a:srgbClr val="86868B"/>
                </a:solidFill>
                <a:latin typeface="MiSans"/>
                <a:ea typeface="MiSans"/>
                <a:cs typeface="MiSans"/>
                <a:sym typeface="MiSans"/>
              </a:defRPr>
            </a:lvl1pPr>
          </a:lstStyle>
          <a:p>
            <a:pPr/>
            <a:r>
              <a:t>PET, SPECT skanerlash</a:t>
            </a:r>
          </a:p>
        </p:txBody>
      </p:sp>
      <p:sp>
        <p:nvSpPr>
          <p:cNvPr id="187" name="Shape 19"/>
          <p:cNvSpPr/>
          <p:nvPr/>
        </p:nvSpPr>
        <p:spPr>
          <a:xfrm>
            <a:off x="346870" y="3039198"/>
            <a:ext cx="8000358" cy="217052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78" y="0"/>
                </a:moveTo>
                <a:lnTo>
                  <a:pt x="21322" y="0"/>
                </a:lnTo>
                <a:cubicBezTo>
                  <a:pt x="21475" y="0"/>
                  <a:pt x="21600" y="459"/>
                  <a:pt x="21600" y="1025"/>
                </a:cubicBezTo>
                <a:lnTo>
                  <a:pt x="21600" y="20575"/>
                </a:lnTo>
                <a:cubicBezTo>
                  <a:pt x="21600" y="21141"/>
                  <a:pt x="21475" y="21600"/>
                  <a:pt x="21322" y="21600"/>
                </a:cubicBezTo>
                <a:lnTo>
                  <a:pt x="278" y="21600"/>
                </a:lnTo>
                <a:cubicBezTo>
                  <a:pt x="125" y="21600"/>
                  <a:pt x="0" y="21141"/>
                  <a:pt x="0" y="20575"/>
                </a:cubicBezTo>
                <a:lnTo>
                  <a:pt x="0" y="1025"/>
                </a:lnTo>
                <a:cubicBezTo>
                  <a:pt x="0" y="459"/>
                  <a:pt x="125" y="0"/>
                  <a:pt x="278" y="0"/>
                </a:cubicBezTo>
                <a:close/>
              </a:path>
            </a:pathLst>
          </a:custGeom>
          <a:solidFill>
            <a:srgbClr val="FFFFFF"/>
          </a:solidFill>
          <a:ln w="10160">
            <a:solidFill>
              <a:srgbClr val="E5E5E5"/>
            </a:solidFill>
          </a:ln>
        </p:spPr>
        <p:txBody>
          <a:bodyPr lIns="45718" tIns="45718" rIns="45718" bIns="45718"/>
          <a:lstStyle/>
          <a:p>
            <a:pPr>
              <a:defRPr>
                <a:latin typeface="+mn-lt"/>
                <a:ea typeface="+mn-ea"/>
                <a:cs typeface="+mn-cs"/>
                <a:sym typeface="Calibri"/>
              </a:defRPr>
            </a:pPr>
          </a:p>
        </p:txBody>
      </p:sp>
      <p:sp>
        <p:nvSpPr>
          <p:cNvPr id="188" name="Shape 20"/>
          <p:cNvSpPr/>
          <p:nvPr/>
        </p:nvSpPr>
        <p:spPr>
          <a:xfrm>
            <a:off x="529273" y="3212854"/>
            <a:ext cx="243411" cy="243411"/>
          </a:xfrm>
          <a:custGeom>
            <a:avLst/>
            <a:gdLst/>
            <a:ahLst/>
            <a:cxnLst>
              <a:cxn ang="0">
                <a:pos x="wd2" y="hd2"/>
              </a:cxn>
              <a:cxn ang="5400000">
                <a:pos x="wd2" y="hd2"/>
              </a:cxn>
              <a:cxn ang="10800000">
                <a:pos x="wd2" y="hd2"/>
              </a:cxn>
              <a:cxn ang="16200000">
                <a:pos x="wd2" y="hd2"/>
              </a:cxn>
            </a:cxnLst>
            <a:rect l="0" t="0" r="r" b="b"/>
            <a:pathLst>
              <a:path w="21434" h="21434" fill="norm" stroke="1" extrusionOk="0">
                <a:moveTo>
                  <a:pt x="14101" y="9104"/>
                </a:moveTo>
                <a:cubicBezTo>
                  <a:pt x="14533" y="8987"/>
                  <a:pt x="14987" y="9192"/>
                  <a:pt x="15181" y="9593"/>
                </a:cubicBezTo>
                <a:lnTo>
                  <a:pt x="15841" y="10925"/>
                </a:lnTo>
                <a:cubicBezTo>
                  <a:pt x="16206" y="10975"/>
                  <a:pt x="16564" y="11074"/>
                  <a:pt x="16900" y="11212"/>
                </a:cubicBezTo>
                <a:lnTo>
                  <a:pt x="18141" y="10387"/>
                </a:lnTo>
                <a:cubicBezTo>
                  <a:pt x="18513" y="10139"/>
                  <a:pt x="19005" y="10188"/>
                  <a:pt x="19321" y="10504"/>
                </a:cubicBezTo>
                <a:lnTo>
                  <a:pt x="20001" y="11184"/>
                </a:lnTo>
                <a:cubicBezTo>
                  <a:pt x="20317" y="11499"/>
                  <a:pt x="20366" y="11996"/>
                  <a:pt x="20118" y="12364"/>
                </a:cubicBezTo>
                <a:lnTo>
                  <a:pt x="19292" y="13601"/>
                </a:lnTo>
                <a:cubicBezTo>
                  <a:pt x="19360" y="13768"/>
                  <a:pt x="19420" y="13941"/>
                  <a:pt x="19470" y="14122"/>
                </a:cubicBezTo>
                <a:cubicBezTo>
                  <a:pt x="19519" y="14303"/>
                  <a:pt x="19551" y="14480"/>
                  <a:pt x="19576" y="14661"/>
                </a:cubicBezTo>
                <a:lnTo>
                  <a:pt x="20912" y="15320"/>
                </a:lnTo>
                <a:cubicBezTo>
                  <a:pt x="21312" y="15518"/>
                  <a:pt x="21518" y="15972"/>
                  <a:pt x="21401" y="16401"/>
                </a:cubicBezTo>
                <a:lnTo>
                  <a:pt x="21153" y="17329"/>
                </a:lnTo>
                <a:cubicBezTo>
                  <a:pt x="21036" y="17758"/>
                  <a:pt x="20636" y="18049"/>
                  <a:pt x="20189" y="18020"/>
                </a:cubicBezTo>
                <a:lnTo>
                  <a:pt x="18701" y="17924"/>
                </a:lnTo>
                <a:cubicBezTo>
                  <a:pt x="18477" y="18212"/>
                  <a:pt x="18219" y="18477"/>
                  <a:pt x="17924" y="18704"/>
                </a:cubicBezTo>
                <a:lnTo>
                  <a:pt x="18020" y="20189"/>
                </a:lnTo>
                <a:cubicBezTo>
                  <a:pt x="18049" y="20636"/>
                  <a:pt x="17758" y="21040"/>
                  <a:pt x="17329" y="21153"/>
                </a:cubicBezTo>
                <a:lnTo>
                  <a:pt x="16401" y="21401"/>
                </a:lnTo>
                <a:cubicBezTo>
                  <a:pt x="15968" y="21518"/>
                  <a:pt x="15518" y="21312"/>
                  <a:pt x="15320" y="20912"/>
                </a:cubicBezTo>
                <a:lnTo>
                  <a:pt x="14661" y="19579"/>
                </a:lnTo>
                <a:cubicBezTo>
                  <a:pt x="14296" y="19530"/>
                  <a:pt x="13938" y="19431"/>
                  <a:pt x="13601" y="19292"/>
                </a:cubicBezTo>
                <a:lnTo>
                  <a:pt x="12361" y="20118"/>
                </a:lnTo>
                <a:cubicBezTo>
                  <a:pt x="11988" y="20366"/>
                  <a:pt x="11496" y="20317"/>
                  <a:pt x="11180" y="20001"/>
                </a:cubicBezTo>
                <a:lnTo>
                  <a:pt x="10500" y="19321"/>
                </a:lnTo>
                <a:cubicBezTo>
                  <a:pt x="10185" y="19005"/>
                  <a:pt x="10135" y="18513"/>
                  <a:pt x="10383" y="18141"/>
                </a:cubicBezTo>
                <a:lnTo>
                  <a:pt x="11209" y="16900"/>
                </a:lnTo>
                <a:cubicBezTo>
                  <a:pt x="11141" y="16734"/>
                  <a:pt x="11081" y="16560"/>
                  <a:pt x="11032" y="16379"/>
                </a:cubicBezTo>
                <a:cubicBezTo>
                  <a:pt x="10982" y="16199"/>
                  <a:pt x="10950" y="16018"/>
                  <a:pt x="10925" y="15841"/>
                </a:cubicBezTo>
                <a:lnTo>
                  <a:pt x="9589" y="15182"/>
                </a:lnTo>
                <a:cubicBezTo>
                  <a:pt x="9189" y="14983"/>
                  <a:pt x="8987" y="14529"/>
                  <a:pt x="9100" y="14101"/>
                </a:cubicBezTo>
                <a:lnTo>
                  <a:pt x="9348" y="13172"/>
                </a:lnTo>
                <a:cubicBezTo>
                  <a:pt x="9465" y="12743"/>
                  <a:pt x="9866" y="12453"/>
                  <a:pt x="10312" y="12481"/>
                </a:cubicBezTo>
                <a:lnTo>
                  <a:pt x="11797" y="12577"/>
                </a:lnTo>
                <a:cubicBezTo>
                  <a:pt x="12020" y="12290"/>
                  <a:pt x="12279" y="12024"/>
                  <a:pt x="12573" y="11797"/>
                </a:cubicBezTo>
                <a:lnTo>
                  <a:pt x="12478" y="10316"/>
                </a:lnTo>
                <a:cubicBezTo>
                  <a:pt x="12449" y="9869"/>
                  <a:pt x="12740" y="9465"/>
                  <a:pt x="13169" y="9352"/>
                </a:cubicBezTo>
                <a:lnTo>
                  <a:pt x="14097" y="9104"/>
                </a:lnTo>
                <a:close/>
                <a:moveTo>
                  <a:pt x="15252" y="13693"/>
                </a:moveTo>
                <a:cubicBezTo>
                  <a:pt x="14392" y="13694"/>
                  <a:pt x="13694" y="14394"/>
                  <a:pt x="13695" y="15254"/>
                </a:cubicBezTo>
                <a:cubicBezTo>
                  <a:pt x="13696" y="16115"/>
                  <a:pt x="14395" y="16813"/>
                  <a:pt x="15256" y="16812"/>
                </a:cubicBezTo>
                <a:cubicBezTo>
                  <a:pt x="16117" y="16811"/>
                  <a:pt x="16814" y="16111"/>
                  <a:pt x="16813" y="15251"/>
                </a:cubicBezTo>
                <a:cubicBezTo>
                  <a:pt x="16813" y="14390"/>
                  <a:pt x="16113" y="13692"/>
                  <a:pt x="15252" y="13693"/>
                </a:cubicBezTo>
                <a:close/>
                <a:moveTo>
                  <a:pt x="7332" y="31"/>
                </a:moveTo>
                <a:lnTo>
                  <a:pt x="8260" y="279"/>
                </a:lnTo>
                <a:cubicBezTo>
                  <a:pt x="8689" y="396"/>
                  <a:pt x="8980" y="800"/>
                  <a:pt x="8951" y="1243"/>
                </a:cubicBezTo>
                <a:lnTo>
                  <a:pt x="8856" y="2725"/>
                </a:lnTo>
                <a:cubicBezTo>
                  <a:pt x="9150" y="2952"/>
                  <a:pt x="9409" y="3214"/>
                  <a:pt x="9632" y="3504"/>
                </a:cubicBezTo>
                <a:lnTo>
                  <a:pt x="11120" y="3409"/>
                </a:lnTo>
                <a:cubicBezTo>
                  <a:pt x="11563" y="3380"/>
                  <a:pt x="11967" y="3671"/>
                  <a:pt x="12084" y="4100"/>
                </a:cubicBezTo>
                <a:lnTo>
                  <a:pt x="12332" y="5028"/>
                </a:lnTo>
                <a:cubicBezTo>
                  <a:pt x="12446" y="5457"/>
                  <a:pt x="12244" y="5911"/>
                  <a:pt x="11843" y="6109"/>
                </a:cubicBezTo>
                <a:lnTo>
                  <a:pt x="10507" y="6768"/>
                </a:lnTo>
                <a:cubicBezTo>
                  <a:pt x="10482" y="6949"/>
                  <a:pt x="10447" y="7130"/>
                  <a:pt x="10401" y="7307"/>
                </a:cubicBezTo>
                <a:cubicBezTo>
                  <a:pt x="10355" y="7484"/>
                  <a:pt x="10291" y="7661"/>
                  <a:pt x="10224" y="7828"/>
                </a:cubicBezTo>
                <a:lnTo>
                  <a:pt x="11049" y="9068"/>
                </a:lnTo>
                <a:cubicBezTo>
                  <a:pt x="11297" y="9440"/>
                  <a:pt x="11248" y="9933"/>
                  <a:pt x="10932" y="10248"/>
                </a:cubicBezTo>
                <a:lnTo>
                  <a:pt x="10252" y="10929"/>
                </a:lnTo>
                <a:cubicBezTo>
                  <a:pt x="9937" y="11244"/>
                  <a:pt x="9444" y="11294"/>
                  <a:pt x="9072" y="11046"/>
                </a:cubicBezTo>
                <a:lnTo>
                  <a:pt x="7831" y="10220"/>
                </a:lnTo>
                <a:cubicBezTo>
                  <a:pt x="7495" y="10358"/>
                  <a:pt x="7137" y="10458"/>
                  <a:pt x="6772" y="10507"/>
                </a:cubicBezTo>
                <a:lnTo>
                  <a:pt x="6113" y="11840"/>
                </a:lnTo>
                <a:cubicBezTo>
                  <a:pt x="5914" y="12240"/>
                  <a:pt x="5461" y="12442"/>
                  <a:pt x="5032" y="12329"/>
                </a:cubicBezTo>
                <a:lnTo>
                  <a:pt x="4103" y="12081"/>
                </a:lnTo>
                <a:cubicBezTo>
                  <a:pt x="3671" y="11964"/>
                  <a:pt x="3384" y="11560"/>
                  <a:pt x="3412" y="11117"/>
                </a:cubicBezTo>
                <a:lnTo>
                  <a:pt x="3508" y="9632"/>
                </a:lnTo>
                <a:cubicBezTo>
                  <a:pt x="3214" y="9405"/>
                  <a:pt x="2955" y="9143"/>
                  <a:pt x="2732" y="8852"/>
                </a:cubicBezTo>
                <a:lnTo>
                  <a:pt x="1243" y="8948"/>
                </a:lnTo>
                <a:cubicBezTo>
                  <a:pt x="800" y="8976"/>
                  <a:pt x="396" y="8686"/>
                  <a:pt x="279" y="8257"/>
                </a:cubicBezTo>
                <a:lnTo>
                  <a:pt x="31" y="7328"/>
                </a:lnTo>
                <a:cubicBezTo>
                  <a:pt x="-82" y="6900"/>
                  <a:pt x="120" y="6446"/>
                  <a:pt x="520" y="6247"/>
                </a:cubicBezTo>
                <a:lnTo>
                  <a:pt x="1857" y="5588"/>
                </a:lnTo>
                <a:cubicBezTo>
                  <a:pt x="1881" y="5408"/>
                  <a:pt x="1917" y="5230"/>
                  <a:pt x="1963" y="5050"/>
                </a:cubicBezTo>
                <a:cubicBezTo>
                  <a:pt x="2012" y="4869"/>
                  <a:pt x="2069" y="4695"/>
                  <a:pt x="2140" y="4529"/>
                </a:cubicBezTo>
                <a:lnTo>
                  <a:pt x="1314" y="3292"/>
                </a:lnTo>
                <a:cubicBezTo>
                  <a:pt x="1066" y="2920"/>
                  <a:pt x="1116" y="2427"/>
                  <a:pt x="1431" y="2112"/>
                </a:cubicBezTo>
                <a:lnTo>
                  <a:pt x="2112" y="1431"/>
                </a:lnTo>
                <a:cubicBezTo>
                  <a:pt x="2427" y="1116"/>
                  <a:pt x="2920" y="1066"/>
                  <a:pt x="3292" y="1314"/>
                </a:cubicBezTo>
                <a:lnTo>
                  <a:pt x="4532" y="2140"/>
                </a:lnTo>
                <a:cubicBezTo>
                  <a:pt x="4869" y="2002"/>
                  <a:pt x="5227" y="1903"/>
                  <a:pt x="5592" y="1853"/>
                </a:cubicBezTo>
                <a:lnTo>
                  <a:pt x="6251" y="520"/>
                </a:lnTo>
                <a:cubicBezTo>
                  <a:pt x="6449" y="120"/>
                  <a:pt x="6899" y="-82"/>
                  <a:pt x="7332" y="31"/>
                </a:cubicBezTo>
                <a:close/>
                <a:moveTo>
                  <a:pt x="6180" y="4621"/>
                </a:moveTo>
                <a:cubicBezTo>
                  <a:pt x="5319" y="4621"/>
                  <a:pt x="4621" y="5319"/>
                  <a:pt x="4621" y="6180"/>
                </a:cubicBezTo>
                <a:cubicBezTo>
                  <a:pt x="4621" y="7041"/>
                  <a:pt x="5319" y="7739"/>
                  <a:pt x="6180" y="7739"/>
                </a:cubicBezTo>
                <a:cubicBezTo>
                  <a:pt x="7041" y="7739"/>
                  <a:pt x="7739" y="7041"/>
                  <a:pt x="7739" y="6180"/>
                </a:cubicBezTo>
                <a:cubicBezTo>
                  <a:pt x="7739" y="5319"/>
                  <a:pt x="7041" y="4621"/>
                  <a:pt x="6180" y="4621"/>
                </a:cubicBezTo>
                <a:close/>
              </a:path>
            </a:pathLst>
          </a:custGeom>
          <a:solidFill>
            <a:srgbClr val="0071E3"/>
          </a:solidFill>
          <a:ln w="12700">
            <a:miter lim="400000"/>
          </a:ln>
        </p:spPr>
        <p:txBody>
          <a:bodyPr lIns="45718" tIns="45718" rIns="45718" bIns="45718"/>
          <a:lstStyle/>
          <a:p>
            <a:pPr>
              <a:defRPr>
                <a:latin typeface="+mn-lt"/>
                <a:ea typeface="+mn-ea"/>
                <a:cs typeface="+mn-cs"/>
                <a:sym typeface="Calibri"/>
              </a:defRPr>
            </a:pPr>
          </a:p>
        </p:txBody>
      </p:sp>
      <p:sp>
        <p:nvSpPr>
          <p:cNvPr id="189" name="Text 21"/>
          <p:cNvSpPr txBox="1"/>
          <p:nvPr/>
        </p:nvSpPr>
        <p:spPr>
          <a:xfrm>
            <a:off x="882631" y="3232954"/>
            <a:ext cx="2223755" cy="2032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nSpc>
                <a:spcPct val="120000"/>
              </a:lnSpc>
              <a:defRPr b="1" sz="1300">
                <a:solidFill>
                  <a:srgbClr val="1D1D1D"/>
                </a:solidFill>
                <a:latin typeface="MiSans"/>
                <a:ea typeface="MiSans"/>
                <a:cs typeface="MiSans"/>
                <a:sym typeface="MiSans"/>
              </a:defRPr>
            </a:lvl1pPr>
          </a:lstStyle>
          <a:p>
            <a:pPr/>
            <a:r>
              <a:t>Sanoat va ilmiy tadqiqotlar</a:t>
            </a:r>
          </a:p>
        </p:txBody>
      </p:sp>
      <p:sp>
        <p:nvSpPr>
          <p:cNvPr id="190" name="Shape 22"/>
          <p:cNvSpPr/>
          <p:nvPr/>
        </p:nvSpPr>
        <p:spPr>
          <a:xfrm>
            <a:off x="522023" y="3557789"/>
            <a:ext cx="7650053" cy="44647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4" y="0"/>
                </a:moveTo>
                <a:lnTo>
                  <a:pt x="21406" y="0"/>
                </a:lnTo>
                <a:cubicBezTo>
                  <a:pt x="21513" y="0"/>
                  <a:pt x="21600" y="1488"/>
                  <a:pt x="21600" y="3323"/>
                </a:cubicBezTo>
                <a:lnTo>
                  <a:pt x="21600" y="18277"/>
                </a:lnTo>
                <a:cubicBezTo>
                  <a:pt x="21600" y="20112"/>
                  <a:pt x="21513" y="21600"/>
                  <a:pt x="21406" y="21600"/>
                </a:cubicBezTo>
                <a:lnTo>
                  <a:pt x="194" y="21600"/>
                </a:lnTo>
                <a:cubicBezTo>
                  <a:pt x="87" y="21600"/>
                  <a:pt x="0" y="20111"/>
                  <a:pt x="0" y="18277"/>
                </a:cubicBezTo>
                <a:lnTo>
                  <a:pt x="0" y="3323"/>
                </a:lnTo>
                <a:cubicBezTo>
                  <a:pt x="0" y="1488"/>
                  <a:pt x="87" y="0"/>
                  <a:pt x="194" y="0"/>
                </a:cubicBezTo>
                <a:close/>
              </a:path>
            </a:pathLst>
          </a:custGeom>
          <a:solidFill>
            <a:srgbClr val="FAFAFA"/>
          </a:solidFill>
          <a:ln w="12700">
            <a:miter lim="400000"/>
          </a:ln>
        </p:spPr>
        <p:txBody>
          <a:bodyPr lIns="45718" tIns="45718" rIns="45718" bIns="45718"/>
          <a:lstStyle/>
          <a:p>
            <a:pPr>
              <a:defRPr>
                <a:latin typeface="+mn-lt"/>
                <a:ea typeface="+mn-ea"/>
                <a:cs typeface="+mn-cs"/>
                <a:sym typeface="Calibri"/>
              </a:defRPr>
            </a:pPr>
          </a:p>
        </p:txBody>
      </p:sp>
      <p:sp>
        <p:nvSpPr>
          <p:cNvPr id="191" name="Shape 23"/>
          <p:cNvSpPr/>
          <p:nvPr/>
        </p:nvSpPr>
        <p:spPr>
          <a:xfrm>
            <a:off x="607883" y="3660819"/>
            <a:ext cx="137368" cy="137397"/>
          </a:xfrm>
          <a:custGeom>
            <a:avLst/>
            <a:gdLst/>
            <a:ahLst/>
            <a:cxnLst>
              <a:cxn ang="0">
                <a:pos x="wd2" y="hd2"/>
              </a:cxn>
              <a:cxn ang="5400000">
                <a:pos x="wd2" y="hd2"/>
              </a:cxn>
              <a:cxn ang="10800000">
                <a:pos x="wd2" y="hd2"/>
              </a:cxn>
              <a:cxn ang="16200000">
                <a:pos x="wd2" y="hd2"/>
              </a:cxn>
            </a:cxnLst>
            <a:rect l="0" t="0" r="r" b="b"/>
            <a:pathLst>
              <a:path w="21469" h="21469" fill="norm" stroke="1" extrusionOk="0">
                <a:moveTo>
                  <a:pt x="17444" y="8720"/>
                </a:moveTo>
                <a:cubicBezTo>
                  <a:pt x="17444" y="10645"/>
                  <a:pt x="16820" y="12423"/>
                  <a:pt x="15767" y="13865"/>
                </a:cubicBezTo>
                <a:lnTo>
                  <a:pt x="21076" y="19177"/>
                </a:lnTo>
                <a:cubicBezTo>
                  <a:pt x="21600" y="19701"/>
                  <a:pt x="21600" y="20552"/>
                  <a:pt x="21076" y="21076"/>
                </a:cubicBezTo>
                <a:cubicBezTo>
                  <a:pt x="20552" y="21600"/>
                  <a:pt x="19700" y="21600"/>
                  <a:pt x="19176" y="21076"/>
                </a:cubicBezTo>
                <a:lnTo>
                  <a:pt x="13867" y="15764"/>
                </a:lnTo>
                <a:cubicBezTo>
                  <a:pt x="12425" y="16816"/>
                  <a:pt x="10647" y="17441"/>
                  <a:pt x="8722" y="17441"/>
                </a:cubicBezTo>
                <a:cubicBezTo>
                  <a:pt x="3904" y="17441"/>
                  <a:pt x="0" y="13538"/>
                  <a:pt x="0" y="8720"/>
                </a:cubicBezTo>
                <a:cubicBezTo>
                  <a:pt x="0" y="3903"/>
                  <a:pt x="3904" y="0"/>
                  <a:pt x="8722" y="0"/>
                </a:cubicBezTo>
                <a:cubicBezTo>
                  <a:pt x="13540" y="0"/>
                  <a:pt x="17444" y="3903"/>
                  <a:pt x="17444" y="8720"/>
                </a:cubicBezTo>
                <a:close/>
                <a:moveTo>
                  <a:pt x="8722" y="14758"/>
                </a:moveTo>
                <a:cubicBezTo>
                  <a:pt x="12055" y="14758"/>
                  <a:pt x="14761" y="12053"/>
                  <a:pt x="14761" y="8720"/>
                </a:cubicBezTo>
                <a:cubicBezTo>
                  <a:pt x="14761" y="5388"/>
                  <a:pt x="12055" y="2683"/>
                  <a:pt x="8722" y="2683"/>
                </a:cubicBezTo>
                <a:cubicBezTo>
                  <a:pt x="5389" y="2683"/>
                  <a:pt x="2684" y="5388"/>
                  <a:pt x="2684" y="8720"/>
                </a:cubicBezTo>
                <a:cubicBezTo>
                  <a:pt x="2684" y="12053"/>
                  <a:pt x="5389" y="14758"/>
                  <a:pt x="8722" y="14758"/>
                </a:cubicBezTo>
                <a:close/>
              </a:path>
            </a:pathLst>
          </a:custGeom>
          <a:solidFill>
            <a:srgbClr val="0071E3"/>
          </a:solidFill>
          <a:ln w="12700">
            <a:miter lim="400000"/>
          </a:ln>
        </p:spPr>
        <p:txBody>
          <a:bodyPr lIns="45718" tIns="45718" rIns="45718" bIns="45718"/>
          <a:lstStyle/>
          <a:p>
            <a:pPr>
              <a:defRPr>
                <a:latin typeface="+mn-lt"/>
                <a:ea typeface="+mn-ea"/>
                <a:cs typeface="+mn-cs"/>
                <a:sym typeface="Calibri"/>
              </a:defRPr>
            </a:pPr>
          </a:p>
        </p:txBody>
      </p:sp>
      <p:sp>
        <p:nvSpPr>
          <p:cNvPr id="192" name="Text 24"/>
          <p:cNvSpPr txBox="1"/>
          <p:nvPr/>
        </p:nvSpPr>
        <p:spPr>
          <a:xfrm>
            <a:off x="865459" y="3642483"/>
            <a:ext cx="1811629" cy="139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nSpc>
                <a:spcPct val="120000"/>
              </a:lnSpc>
              <a:defRPr b="1" sz="900">
                <a:solidFill>
                  <a:srgbClr val="1D1D1D"/>
                </a:solidFill>
                <a:latin typeface="MiSans"/>
                <a:ea typeface="MiSans"/>
                <a:cs typeface="MiSans"/>
                <a:sym typeface="MiSans"/>
              </a:defRPr>
            </a:lvl1pPr>
          </a:lstStyle>
          <a:p>
            <a:pPr/>
            <a:r>
              <a:t>Defektoskopiya</a:t>
            </a:r>
          </a:p>
        </p:txBody>
      </p:sp>
      <p:sp>
        <p:nvSpPr>
          <p:cNvPr id="193" name="Text 25"/>
          <p:cNvSpPr txBox="1"/>
          <p:nvPr/>
        </p:nvSpPr>
        <p:spPr>
          <a:xfrm>
            <a:off x="865458" y="3803381"/>
            <a:ext cx="1803046" cy="1270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nSpc>
                <a:spcPct val="110000"/>
              </a:lnSpc>
              <a:defRPr sz="800">
                <a:solidFill>
                  <a:srgbClr val="86868B"/>
                </a:solidFill>
                <a:latin typeface="MiSans"/>
                <a:ea typeface="MiSans"/>
                <a:cs typeface="MiSans"/>
                <a:sym typeface="MiSans"/>
              </a:defRPr>
            </a:lvl1pPr>
          </a:lstStyle>
          <a:p>
            <a:pPr/>
            <a:r>
              <a:t>Metall qismlardagi yoriqlarni aniqlash</a:t>
            </a:r>
          </a:p>
        </p:txBody>
      </p:sp>
      <p:sp>
        <p:nvSpPr>
          <p:cNvPr id="194" name="Shape 26"/>
          <p:cNvSpPr/>
          <p:nvPr/>
        </p:nvSpPr>
        <p:spPr>
          <a:xfrm>
            <a:off x="522023" y="4072837"/>
            <a:ext cx="7650053" cy="44647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4" y="0"/>
                </a:moveTo>
                <a:lnTo>
                  <a:pt x="21406" y="0"/>
                </a:lnTo>
                <a:cubicBezTo>
                  <a:pt x="21513" y="0"/>
                  <a:pt x="21600" y="1488"/>
                  <a:pt x="21600" y="3323"/>
                </a:cubicBezTo>
                <a:lnTo>
                  <a:pt x="21600" y="18277"/>
                </a:lnTo>
                <a:cubicBezTo>
                  <a:pt x="21600" y="20112"/>
                  <a:pt x="21513" y="21600"/>
                  <a:pt x="21406" y="21600"/>
                </a:cubicBezTo>
                <a:lnTo>
                  <a:pt x="194" y="21600"/>
                </a:lnTo>
                <a:cubicBezTo>
                  <a:pt x="87" y="21600"/>
                  <a:pt x="0" y="20111"/>
                  <a:pt x="0" y="18277"/>
                </a:cubicBezTo>
                <a:lnTo>
                  <a:pt x="0" y="3323"/>
                </a:lnTo>
                <a:cubicBezTo>
                  <a:pt x="0" y="1488"/>
                  <a:pt x="87" y="0"/>
                  <a:pt x="194" y="0"/>
                </a:cubicBezTo>
                <a:close/>
              </a:path>
            </a:pathLst>
          </a:custGeom>
          <a:solidFill>
            <a:srgbClr val="FAFAFA"/>
          </a:solidFill>
          <a:ln w="12700">
            <a:miter lim="400000"/>
          </a:ln>
        </p:spPr>
        <p:txBody>
          <a:bodyPr lIns="45718" tIns="45718" rIns="45718" bIns="45718"/>
          <a:lstStyle/>
          <a:p>
            <a:pPr>
              <a:defRPr>
                <a:latin typeface="+mn-lt"/>
                <a:ea typeface="+mn-ea"/>
                <a:cs typeface="+mn-cs"/>
                <a:sym typeface="Calibri"/>
              </a:defRPr>
            </a:pPr>
          </a:p>
        </p:txBody>
      </p:sp>
      <p:sp>
        <p:nvSpPr>
          <p:cNvPr id="195" name="Shape 27"/>
          <p:cNvSpPr/>
          <p:nvPr/>
        </p:nvSpPr>
        <p:spPr>
          <a:xfrm>
            <a:off x="607883" y="4175866"/>
            <a:ext cx="137377" cy="137377"/>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350"/>
                </a:moveTo>
                <a:cubicBezTo>
                  <a:pt x="21600" y="5910"/>
                  <a:pt x="18368" y="9716"/>
                  <a:pt x="14074" y="10606"/>
                </a:cubicBezTo>
                <a:cubicBezTo>
                  <a:pt x="13741" y="8155"/>
                  <a:pt x="12639" y="5948"/>
                  <a:pt x="11015" y="4240"/>
                </a:cubicBezTo>
                <a:cubicBezTo>
                  <a:pt x="12707" y="1687"/>
                  <a:pt x="15605" y="0"/>
                  <a:pt x="18900" y="0"/>
                </a:cubicBezTo>
                <a:lnTo>
                  <a:pt x="20250" y="0"/>
                </a:lnTo>
                <a:cubicBezTo>
                  <a:pt x="20997" y="0"/>
                  <a:pt x="21600" y="603"/>
                  <a:pt x="21600" y="1350"/>
                </a:cubicBezTo>
                <a:close/>
                <a:moveTo>
                  <a:pt x="0" y="4050"/>
                </a:moveTo>
                <a:cubicBezTo>
                  <a:pt x="0" y="3303"/>
                  <a:pt x="603" y="2700"/>
                  <a:pt x="1350" y="2700"/>
                </a:cubicBezTo>
                <a:lnTo>
                  <a:pt x="2700" y="2700"/>
                </a:lnTo>
                <a:cubicBezTo>
                  <a:pt x="7919" y="2700"/>
                  <a:pt x="12150" y="6931"/>
                  <a:pt x="12150" y="12150"/>
                </a:cubicBezTo>
                <a:lnTo>
                  <a:pt x="12150" y="20250"/>
                </a:lnTo>
                <a:cubicBezTo>
                  <a:pt x="12150" y="20997"/>
                  <a:pt x="11547" y="21600"/>
                  <a:pt x="10800" y="21600"/>
                </a:cubicBezTo>
                <a:cubicBezTo>
                  <a:pt x="10053" y="21600"/>
                  <a:pt x="9450" y="20997"/>
                  <a:pt x="9450" y="20250"/>
                </a:cubicBezTo>
                <a:lnTo>
                  <a:pt x="9450" y="13500"/>
                </a:lnTo>
                <a:cubicBezTo>
                  <a:pt x="4231" y="13500"/>
                  <a:pt x="0" y="9269"/>
                  <a:pt x="0" y="4050"/>
                </a:cubicBezTo>
                <a:close/>
              </a:path>
            </a:pathLst>
          </a:custGeom>
          <a:solidFill>
            <a:srgbClr val="0071E3"/>
          </a:solidFill>
          <a:ln w="12700">
            <a:miter lim="400000"/>
          </a:ln>
        </p:spPr>
        <p:txBody>
          <a:bodyPr lIns="45718" tIns="45718" rIns="45718" bIns="45718"/>
          <a:lstStyle/>
          <a:p>
            <a:pPr>
              <a:defRPr>
                <a:latin typeface="+mn-lt"/>
                <a:ea typeface="+mn-ea"/>
                <a:cs typeface="+mn-cs"/>
                <a:sym typeface="Calibri"/>
              </a:defRPr>
            </a:pPr>
          </a:p>
        </p:txBody>
      </p:sp>
      <p:sp>
        <p:nvSpPr>
          <p:cNvPr id="196" name="Text 28"/>
          <p:cNvSpPr txBox="1"/>
          <p:nvPr/>
        </p:nvSpPr>
        <p:spPr>
          <a:xfrm>
            <a:off x="865458" y="4157531"/>
            <a:ext cx="2258100" cy="139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nSpc>
                <a:spcPct val="120000"/>
              </a:lnSpc>
              <a:defRPr b="1" sz="900">
                <a:solidFill>
                  <a:srgbClr val="1D1D1D"/>
                </a:solidFill>
                <a:latin typeface="MiSans"/>
                <a:ea typeface="MiSans"/>
                <a:cs typeface="MiSans"/>
                <a:sym typeface="MiSans"/>
              </a:defRPr>
            </a:lvl1pPr>
          </a:lstStyle>
          <a:p>
            <a:pPr/>
            <a:r>
              <a:t>Oziq-ovqat Sterilizatsiyasi</a:t>
            </a:r>
          </a:p>
        </p:txBody>
      </p:sp>
      <p:sp>
        <p:nvSpPr>
          <p:cNvPr id="197" name="Text 29"/>
          <p:cNvSpPr txBox="1"/>
          <p:nvPr/>
        </p:nvSpPr>
        <p:spPr>
          <a:xfrm>
            <a:off x="865459" y="4318429"/>
            <a:ext cx="2249511" cy="1270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nSpc>
                <a:spcPct val="110000"/>
              </a:lnSpc>
              <a:defRPr sz="800">
                <a:solidFill>
                  <a:srgbClr val="86868B"/>
                </a:solidFill>
                <a:latin typeface="MiSans"/>
                <a:ea typeface="MiSans"/>
                <a:cs typeface="MiSans"/>
                <a:sym typeface="MiSans"/>
              </a:defRPr>
            </a:lvl1pPr>
          </a:lstStyle>
          <a:p>
            <a:pPr/>
            <a:r>
              <a:t>Gamma nurlanish bilan bakteriyalarni yo'qotish</a:t>
            </a:r>
          </a:p>
        </p:txBody>
      </p:sp>
      <p:sp>
        <p:nvSpPr>
          <p:cNvPr id="198" name="Shape 30"/>
          <p:cNvSpPr/>
          <p:nvPr/>
        </p:nvSpPr>
        <p:spPr>
          <a:xfrm>
            <a:off x="522023" y="4587885"/>
            <a:ext cx="7650053" cy="44647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4" y="0"/>
                </a:moveTo>
                <a:lnTo>
                  <a:pt x="21406" y="0"/>
                </a:lnTo>
                <a:cubicBezTo>
                  <a:pt x="21513" y="0"/>
                  <a:pt x="21600" y="1488"/>
                  <a:pt x="21600" y="3323"/>
                </a:cubicBezTo>
                <a:lnTo>
                  <a:pt x="21600" y="18277"/>
                </a:lnTo>
                <a:cubicBezTo>
                  <a:pt x="21600" y="20112"/>
                  <a:pt x="21513" y="21600"/>
                  <a:pt x="21406" y="21600"/>
                </a:cubicBezTo>
                <a:lnTo>
                  <a:pt x="194" y="21600"/>
                </a:lnTo>
                <a:cubicBezTo>
                  <a:pt x="87" y="21600"/>
                  <a:pt x="0" y="20111"/>
                  <a:pt x="0" y="18277"/>
                </a:cubicBezTo>
                <a:lnTo>
                  <a:pt x="0" y="3323"/>
                </a:lnTo>
                <a:cubicBezTo>
                  <a:pt x="0" y="1488"/>
                  <a:pt x="87" y="0"/>
                  <a:pt x="194" y="0"/>
                </a:cubicBezTo>
                <a:close/>
              </a:path>
            </a:pathLst>
          </a:custGeom>
          <a:solidFill>
            <a:srgbClr val="FAFAFA"/>
          </a:solidFill>
          <a:ln w="12700">
            <a:miter lim="400000"/>
          </a:ln>
        </p:spPr>
        <p:txBody>
          <a:bodyPr lIns="45718" tIns="45718" rIns="45718" bIns="45718"/>
          <a:lstStyle/>
          <a:p>
            <a:pPr>
              <a:defRPr>
                <a:latin typeface="+mn-lt"/>
                <a:ea typeface="+mn-ea"/>
                <a:cs typeface="+mn-cs"/>
                <a:sym typeface="Calibri"/>
              </a:defRPr>
            </a:pPr>
          </a:p>
        </p:txBody>
      </p:sp>
      <p:sp>
        <p:nvSpPr>
          <p:cNvPr id="199" name="Shape 31"/>
          <p:cNvSpPr/>
          <p:nvPr/>
        </p:nvSpPr>
        <p:spPr>
          <a:xfrm>
            <a:off x="616469" y="4690914"/>
            <a:ext cx="120205" cy="13737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3886" y="0"/>
                </a:moveTo>
                <a:lnTo>
                  <a:pt x="6171" y="0"/>
                </a:lnTo>
                <a:cubicBezTo>
                  <a:pt x="5318" y="0"/>
                  <a:pt x="4629" y="603"/>
                  <a:pt x="4629" y="1350"/>
                </a:cubicBezTo>
                <a:cubicBezTo>
                  <a:pt x="4629" y="2097"/>
                  <a:pt x="5318" y="2700"/>
                  <a:pt x="6171" y="2700"/>
                </a:cubicBezTo>
                <a:lnTo>
                  <a:pt x="6171" y="9091"/>
                </a:lnTo>
                <a:lnTo>
                  <a:pt x="362" y="17984"/>
                </a:lnTo>
                <a:cubicBezTo>
                  <a:pt x="125" y="18352"/>
                  <a:pt x="0" y="18761"/>
                  <a:pt x="0" y="19183"/>
                </a:cubicBezTo>
                <a:cubicBezTo>
                  <a:pt x="0" y="20520"/>
                  <a:pt x="1234" y="21600"/>
                  <a:pt x="2763" y="21600"/>
                </a:cubicBezTo>
                <a:lnTo>
                  <a:pt x="18837" y="21600"/>
                </a:lnTo>
                <a:cubicBezTo>
                  <a:pt x="20361" y="21600"/>
                  <a:pt x="21600" y="20520"/>
                  <a:pt x="21600" y="19183"/>
                </a:cubicBezTo>
                <a:cubicBezTo>
                  <a:pt x="21600" y="18761"/>
                  <a:pt x="21475" y="18347"/>
                  <a:pt x="21238" y="17984"/>
                </a:cubicBezTo>
                <a:lnTo>
                  <a:pt x="15429" y="9091"/>
                </a:lnTo>
                <a:lnTo>
                  <a:pt x="15429" y="2700"/>
                </a:lnTo>
                <a:cubicBezTo>
                  <a:pt x="16282" y="2700"/>
                  <a:pt x="16971" y="2097"/>
                  <a:pt x="16971" y="1350"/>
                </a:cubicBezTo>
                <a:cubicBezTo>
                  <a:pt x="16971" y="603"/>
                  <a:pt x="16282" y="0"/>
                  <a:pt x="15429" y="0"/>
                </a:cubicBezTo>
                <a:lnTo>
                  <a:pt x="13886" y="0"/>
                </a:lnTo>
                <a:close/>
                <a:moveTo>
                  <a:pt x="9257" y="9091"/>
                </a:moveTo>
                <a:lnTo>
                  <a:pt x="9257" y="2700"/>
                </a:lnTo>
                <a:lnTo>
                  <a:pt x="12343" y="2700"/>
                </a:lnTo>
                <a:lnTo>
                  <a:pt x="12343" y="9091"/>
                </a:lnTo>
                <a:cubicBezTo>
                  <a:pt x="12343" y="9560"/>
                  <a:pt x="12483" y="10024"/>
                  <a:pt x="12748" y="10433"/>
                </a:cubicBezTo>
                <a:lnTo>
                  <a:pt x="14754" y="13500"/>
                </a:lnTo>
                <a:lnTo>
                  <a:pt x="6846" y="13500"/>
                </a:lnTo>
                <a:lnTo>
                  <a:pt x="8852" y="10433"/>
                </a:lnTo>
                <a:cubicBezTo>
                  <a:pt x="9117" y="10024"/>
                  <a:pt x="9257" y="9564"/>
                  <a:pt x="9257" y="9091"/>
                </a:cubicBezTo>
                <a:close/>
              </a:path>
            </a:pathLst>
          </a:custGeom>
          <a:solidFill>
            <a:srgbClr val="0071E3"/>
          </a:solidFill>
          <a:ln w="12700">
            <a:miter lim="400000"/>
          </a:ln>
        </p:spPr>
        <p:txBody>
          <a:bodyPr lIns="45718" tIns="45718" rIns="45718" bIns="45718"/>
          <a:lstStyle/>
          <a:p>
            <a:pPr>
              <a:defRPr>
                <a:latin typeface="+mn-lt"/>
                <a:ea typeface="+mn-ea"/>
                <a:cs typeface="+mn-cs"/>
                <a:sym typeface="Calibri"/>
              </a:defRPr>
            </a:pPr>
          </a:p>
        </p:txBody>
      </p:sp>
      <p:sp>
        <p:nvSpPr>
          <p:cNvPr id="200" name="Text 32"/>
          <p:cNvSpPr txBox="1"/>
          <p:nvPr/>
        </p:nvSpPr>
        <p:spPr>
          <a:xfrm>
            <a:off x="865458" y="4672579"/>
            <a:ext cx="2052037" cy="139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nSpc>
                <a:spcPct val="120000"/>
              </a:lnSpc>
              <a:defRPr b="1" sz="900">
                <a:solidFill>
                  <a:srgbClr val="1D1D1D"/>
                </a:solidFill>
                <a:latin typeface="MiSans"/>
                <a:ea typeface="MiSans"/>
                <a:cs typeface="MiSans"/>
                <a:sym typeface="MiSans"/>
              </a:defRPr>
            </a:lvl1pPr>
          </a:lstStyle>
          <a:p>
            <a:pPr/>
            <a:r>
              <a:t>Izotopli Indikatorlar</a:t>
            </a:r>
          </a:p>
        </p:txBody>
      </p:sp>
      <p:sp>
        <p:nvSpPr>
          <p:cNvPr id="201" name="Text 33"/>
          <p:cNvSpPr txBox="1"/>
          <p:nvPr/>
        </p:nvSpPr>
        <p:spPr>
          <a:xfrm>
            <a:off x="865459" y="4833477"/>
            <a:ext cx="2043448" cy="1270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nSpc>
                <a:spcPct val="110000"/>
              </a:lnSpc>
              <a:defRPr sz="800">
                <a:solidFill>
                  <a:srgbClr val="86868B"/>
                </a:solidFill>
                <a:latin typeface="MiSans"/>
                <a:ea typeface="MiSans"/>
                <a:cs typeface="MiSans"/>
                <a:sym typeface="MiSans"/>
              </a:defRPr>
            </a:lvl1pPr>
          </a:lstStyle>
          <a:p>
            <a:pPr/>
            <a:r>
              <a:t>Kimyoviy va biologik jarayonlarni o'rganish</a:t>
            </a:r>
          </a:p>
        </p:txBody>
      </p:sp>
      <p:sp>
        <p:nvSpPr>
          <p:cNvPr id="202" name="Shape 34"/>
          <p:cNvSpPr/>
          <p:nvPr/>
        </p:nvSpPr>
        <p:spPr>
          <a:xfrm>
            <a:off x="8558762" y="999400"/>
            <a:ext cx="3286690" cy="2874567"/>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677" y="0"/>
                </a:moveTo>
                <a:lnTo>
                  <a:pt x="20923" y="0"/>
                </a:lnTo>
                <a:cubicBezTo>
                  <a:pt x="21297" y="0"/>
                  <a:pt x="21600" y="347"/>
                  <a:pt x="21600" y="774"/>
                </a:cubicBezTo>
                <a:lnTo>
                  <a:pt x="21600" y="20826"/>
                </a:lnTo>
                <a:cubicBezTo>
                  <a:pt x="21600" y="21253"/>
                  <a:pt x="21297" y="21600"/>
                  <a:pt x="20923" y="21600"/>
                </a:cubicBezTo>
                <a:lnTo>
                  <a:pt x="677" y="21600"/>
                </a:lnTo>
                <a:cubicBezTo>
                  <a:pt x="303" y="21600"/>
                  <a:pt x="0" y="21253"/>
                  <a:pt x="0" y="20826"/>
                </a:cubicBezTo>
                <a:lnTo>
                  <a:pt x="0" y="774"/>
                </a:lnTo>
                <a:cubicBezTo>
                  <a:pt x="0" y="347"/>
                  <a:pt x="303" y="0"/>
                  <a:pt x="677" y="0"/>
                </a:cubicBezTo>
                <a:close/>
              </a:path>
            </a:pathLst>
          </a:custGeom>
          <a:solidFill>
            <a:srgbClr val="FFFFFF"/>
          </a:solidFill>
          <a:ln w="10160">
            <a:solidFill>
              <a:srgbClr val="E5E5E5"/>
            </a:solidFill>
          </a:ln>
        </p:spPr>
        <p:txBody>
          <a:bodyPr lIns="45718" tIns="45718" rIns="45718" bIns="45718"/>
          <a:lstStyle/>
          <a:p>
            <a:pPr>
              <a:defRPr>
                <a:latin typeface="+mn-lt"/>
                <a:ea typeface="+mn-ea"/>
                <a:cs typeface="+mn-cs"/>
                <a:sym typeface="Calibri"/>
              </a:defRPr>
            </a:pPr>
          </a:p>
        </p:txBody>
      </p:sp>
      <p:sp>
        <p:nvSpPr>
          <p:cNvPr id="203" name="Text 35"/>
          <p:cNvSpPr txBox="1"/>
          <p:nvPr/>
        </p:nvSpPr>
        <p:spPr>
          <a:xfrm>
            <a:off x="8690984" y="1071236"/>
            <a:ext cx="3022245" cy="44704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lnSpc>
                <a:spcPct val="120000"/>
              </a:lnSpc>
              <a:defRPr b="1" sz="1300">
                <a:solidFill>
                  <a:srgbClr val="1D1D1D"/>
                </a:solidFill>
                <a:latin typeface="MiSans"/>
                <a:ea typeface="MiSans"/>
                <a:cs typeface="MiSans"/>
                <a:sym typeface="MiSans"/>
              </a:defRPr>
            </a:lvl1pPr>
          </a:lstStyle>
          <a:p>
            <a:pPr/>
            <a:r>
              <a:t>Nurlanish Manbalarining Qo'llanilish Sohalari Bo'yicha  Taqsimoti</a:t>
            </a:r>
          </a:p>
        </p:txBody>
      </p:sp>
      <p:pic>
        <p:nvPicPr>
          <p:cNvPr id="204" name="Image 0" descr="Image 0"/>
          <p:cNvPicPr>
            <a:picLocks noChangeAspect="1"/>
          </p:cNvPicPr>
          <p:nvPr/>
        </p:nvPicPr>
        <p:blipFill>
          <a:blip r:embed="rId2">
            <a:extLst/>
          </a:blip>
          <a:srcRect l="22" t="0" r="22" b="0"/>
          <a:stretch>
            <a:fillRect/>
          </a:stretch>
        </p:blipFill>
        <p:spPr>
          <a:xfrm>
            <a:off x="8733914" y="1552332"/>
            <a:ext cx="2936385" cy="2146482"/>
          </a:xfrm>
          <a:prstGeom prst="rect">
            <a:avLst/>
          </a:prstGeom>
          <a:ln w="12700">
            <a:miter lim="400000"/>
          </a:ln>
        </p:spPr>
      </p:pic>
      <p:sp>
        <p:nvSpPr>
          <p:cNvPr id="205" name="Shape 36"/>
          <p:cNvSpPr/>
          <p:nvPr/>
        </p:nvSpPr>
        <p:spPr>
          <a:xfrm>
            <a:off x="8558762" y="4018207"/>
            <a:ext cx="3286690" cy="201597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677" y="0"/>
                </a:moveTo>
                <a:lnTo>
                  <a:pt x="20923" y="0"/>
                </a:lnTo>
                <a:cubicBezTo>
                  <a:pt x="21297" y="0"/>
                  <a:pt x="21600" y="494"/>
                  <a:pt x="21600" y="1104"/>
                </a:cubicBezTo>
                <a:lnTo>
                  <a:pt x="21600" y="20496"/>
                </a:lnTo>
                <a:cubicBezTo>
                  <a:pt x="21600" y="21105"/>
                  <a:pt x="21297" y="21600"/>
                  <a:pt x="20923" y="21600"/>
                </a:cubicBezTo>
                <a:lnTo>
                  <a:pt x="677" y="21600"/>
                </a:lnTo>
                <a:cubicBezTo>
                  <a:pt x="303" y="21600"/>
                  <a:pt x="0" y="21106"/>
                  <a:pt x="0" y="20496"/>
                </a:cubicBezTo>
                <a:lnTo>
                  <a:pt x="0" y="1104"/>
                </a:lnTo>
                <a:cubicBezTo>
                  <a:pt x="0" y="494"/>
                  <a:pt x="303" y="0"/>
                  <a:pt x="677" y="0"/>
                </a:cubicBezTo>
                <a:close/>
              </a:path>
            </a:pathLst>
          </a:custGeom>
          <a:solidFill>
            <a:srgbClr val="FFFFFF"/>
          </a:solidFill>
          <a:ln w="10160">
            <a:solidFill>
              <a:srgbClr val="E5E5E5"/>
            </a:solidFill>
          </a:ln>
        </p:spPr>
        <p:txBody>
          <a:bodyPr lIns="45718" tIns="45718" rIns="45718" bIns="45718"/>
          <a:lstStyle/>
          <a:p>
            <a:pPr>
              <a:defRPr>
                <a:latin typeface="+mn-lt"/>
                <a:ea typeface="+mn-ea"/>
                <a:cs typeface="+mn-cs"/>
                <a:sym typeface="Calibri"/>
              </a:defRPr>
            </a:pPr>
          </a:p>
        </p:txBody>
      </p:sp>
      <p:sp>
        <p:nvSpPr>
          <p:cNvPr id="206" name="Text 37"/>
          <p:cNvSpPr txBox="1"/>
          <p:nvPr/>
        </p:nvSpPr>
        <p:spPr>
          <a:xfrm>
            <a:off x="8733914" y="4064992"/>
            <a:ext cx="3013658" cy="1778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nSpc>
                <a:spcPct val="130000"/>
              </a:lnSpc>
              <a:defRPr b="1" sz="1200">
                <a:solidFill>
                  <a:srgbClr val="1D1D1D"/>
                </a:solidFill>
                <a:latin typeface="MiSans"/>
                <a:ea typeface="MiSans"/>
                <a:cs typeface="MiSans"/>
                <a:sym typeface="MiSans"/>
              </a:defRPr>
            </a:lvl1pPr>
          </a:lstStyle>
          <a:p>
            <a:pPr/>
            <a:r>
              <a:t>Yadroviy energetika</a:t>
            </a:r>
          </a:p>
        </p:txBody>
      </p:sp>
      <p:sp>
        <p:nvSpPr>
          <p:cNvPr id="207" name="Text 38"/>
          <p:cNvSpPr txBox="1"/>
          <p:nvPr/>
        </p:nvSpPr>
        <p:spPr>
          <a:xfrm>
            <a:off x="8733914" y="4327211"/>
            <a:ext cx="3005073" cy="12192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nSpc>
                <a:spcPct val="140000"/>
              </a:lnSpc>
              <a:defRPr sz="1000">
                <a:solidFill>
                  <a:srgbClr val="1D1D1D"/>
                </a:solidFill>
                <a:latin typeface="MiSans"/>
                <a:ea typeface="MiSans"/>
                <a:cs typeface="MiSans"/>
                <a:sym typeface="MiSans"/>
              </a:defRPr>
            </a:lvl1pPr>
          </a:lstStyle>
          <a:p>
            <a:pPr/>
            <a:r>
              <a:t>Atom elektr stansiyalari yadroviy reaksiyalar orqali elektr energiyasi ishlab chiqariladi. Reaktorlarda uran-235 izotopi yadrosi bo‘linish jarayoniga kiradi va shu orqali issiqlik hosil bo‘ladi, keyinchalik u bug‘ turbinalarini aylantirib elektr energiyasiga aylanadi</a:t>
            </a:r>
          </a:p>
        </p:txBody>
      </p:sp>
      <p:sp>
        <p:nvSpPr>
          <p:cNvPr id="208" name="Shape 39"/>
          <p:cNvSpPr/>
          <p:nvPr/>
        </p:nvSpPr>
        <p:spPr>
          <a:xfrm>
            <a:off x="8733914" y="5309530"/>
            <a:ext cx="2936386" cy="54950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505" y="0"/>
                </a:moveTo>
                <a:lnTo>
                  <a:pt x="21095" y="0"/>
                </a:lnTo>
                <a:cubicBezTo>
                  <a:pt x="21374" y="0"/>
                  <a:pt x="21600" y="1209"/>
                  <a:pt x="21600" y="2700"/>
                </a:cubicBezTo>
                <a:lnTo>
                  <a:pt x="21600" y="18900"/>
                </a:lnTo>
                <a:cubicBezTo>
                  <a:pt x="21600" y="20391"/>
                  <a:pt x="21374" y="21600"/>
                  <a:pt x="21095" y="21600"/>
                </a:cubicBezTo>
                <a:lnTo>
                  <a:pt x="505" y="21600"/>
                </a:lnTo>
                <a:cubicBezTo>
                  <a:pt x="226" y="21600"/>
                  <a:pt x="0" y="20391"/>
                  <a:pt x="0" y="18900"/>
                </a:cubicBezTo>
                <a:lnTo>
                  <a:pt x="0" y="2700"/>
                </a:lnTo>
                <a:cubicBezTo>
                  <a:pt x="0" y="1209"/>
                  <a:pt x="226" y="0"/>
                  <a:pt x="505" y="0"/>
                </a:cubicBezTo>
                <a:close/>
              </a:path>
            </a:pathLst>
          </a:custGeom>
          <a:solidFill>
            <a:srgbClr val="0071E3">
              <a:alpha val="5098"/>
            </a:srgbClr>
          </a:solidFill>
          <a:ln w="12700">
            <a:miter lim="400000"/>
          </a:ln>
        </p:spPr>
        <p:txBody>
          <a:bodyPr lIns="45718" tIns="45718" rIns="45718" bIns="45718"/>
          <a:lstStyle/>
          <a:p>
            <a:pPr>
              <a:defRPr>
                <a:latin typeface="+mn-lt"/>
                <a:ea typeface="+mn-ea"/>
                <a:cs typeface="+mn-cs"/>
                <a:sym typeface="Calibri"/>
              </a:defRPr>
            </a:pPr>
          </a:p>
        </p:txBody>
      </p:sp>
      <p:sp>
        <p:nvSpPr>
          <p:cNvPr id="209" name="Shape 40"/>
          <p:cNvSpPr/>
          <p:nvPr/>
        </p:nvSpPr>
        <p:spPr>
          <a:xfrm>
            <a:off x="8841941" y="5721001"/>
            <a:ext cx="137377" cy="137377"/>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800" y="21600"/>
                </a:moveTo>
                <a:cubicBezTo>
                  <a:pt x="16761" y="21600"/>
                  <a:pt x="21600" y="16761"/>
                  <a:pt x="21600" y="10800"/>
                </a:cubicBezTo>
                <a:cubicBezTo>
                  <a:pt x="21600" y="4839"/>
                  <a:pt x="16761" y="0"/>
                  <a:pt x="10800" y="0"/>
                </a:cubicBezTo>
                <a:cubicBezTo>
                  <a:pt x="4839" y="0"/>
                  <a:pt x="0" y="4839"/>
                  <a:pt x="0" y="10800"/>
                </a:cubicBezTo>
                <a:cubicBezTo>
                  <a:pt x="0" y="16761"/>
                  <a:pt x="4839" y="21600"/>
                  <a:pt x="10800" y="21600"/>
                </a:cubicBezTo>
                <a:close/>
                <a:moveTo>
                  <a:pt x="9450" y="6750"/>
                </a:moveTo>
                <a:cubicBezTo>
                  <a:pt x="9450" y="6005"/>
                  <a:pt x="10055" y="5400"/>
                  <a:pt x="10800" y="5400"/>
                </a:cubicBezTo>
                <a:cubicBezTo>
                  <a:pt x="11545" y="5400"/>
                  <a:pt x="12150" y="6005"/>
                  <a:pt x="12150" y="6750"/>
                </a:cubicBezTo>
                <a:cubicBezTo>
                  <a:pt x="12150" y="7495"/>
                  <a:pt x="11545" y="8100"/>
                  <a:pt x="10800" y="8100"/>
                </a:cubicBezTo>
                <a:cubicBezTo>
                  <a:pt x="10055" y="8100"/>
                  <a:pt x="9450" y="7495"/>
                  <a:pt x="9450" y="6750"/>
                </a:cubicBezTo>
                <a:close/>
                <a:moveTo>
                  <a:pt x="9112" y="9450"/>
                </a:moveTo>
                <a:lnTo>
                  <a:pt x="11138" y="9450"/>
                </a:lnTo>
                <a:cubicBezTo>
                  <a:pt x="11699" y="9450"/>
                  <a:pt x="12150" y="9901"/>
                  <a:pt x="12150" y="10462"/>
                </a:cubicBezTo>
                <a:lnTo>
                  <a:pt x="12150" y="14175"/>
                </a:lnTo>
                <a:lnTo>
                  <a:pt x="12488" y="14175"/>
                </a:lnTo>
                <a:cubicBezTo>
                  <a:pt x="13049" y="14175"/>
                  <a:pt x="13500" y="14626"/>
                  <a:pt x="13500" y="15188"/>
                </a:cubicBezTo>
                <a:cubicBezTo>
                  <a:pt x="13500" y="15749"/>
                  <a:pt x="13049" y="16200"/>
                  <a:pt x="12488" y="16200"/>
                </a:cubicBezTo>
                <a:lnTo>
                  <a:pt x="9112" y="16200"/>
                </a:lnTo>
                <a:cubicBezTo>
                  <a:pt x="8551" y="16200"/>
                  <a:pt x="8100" y="15749"/>
                  <a:pt x="8100" y="15188"/>
                </a:cubicBezTo>
                <a:cubicBezTo>
                  <a:pt x="8100" y="14626"/>
                  <a:pt x="8551" y="14175"/>
                  <a:pt x="9112" y="14175"/>
                </a:cubicBezTo>
                <a:lnTo>
                  <a:pt x="10125" y="14175"/>
                </a:lnTo>
                <a:lnTo>
                  <a:pt x="10125" y="11475"/>
                </a:lnTo>
                <a:lnTo>
                  <a:pt x="9112" y="11475"/>
                </a:lnTo>
                <a:cubicBezTo>
                  <a:pt x="8551" y="11475"/>
                  <a:pt x="8100" y="11024"/>
                  <a:pt x="8100" y="10462"/>
                </a:cubicBezTo>
                <a:cubicBezTo>
                  <a:pt x="8100" y="9901"/>
                  <a:pt x="8551" y="9450"/>
                  <a:pt x="9112" y="9450"/>
                </a:cubicBezTo>
                <a:close/>
              </a:path>
            </a:pathLst>
          </a:custGeom>
          <a:solidFill>
            <a:srgbClr val="0071E3"/>
          </a:solidFill>
          <a:ln w="12700">
            <a:miter lim="400000"/>
          </a:ln>
        </p:spPr>
        <p:txBody>
          <a:bodyPr lIns="45718" tIns="45718" rIns="45718" bIns="45718"/>
          <a:lstStyle/>
          <a:p>
            <a:pPr>
              <a:defRPr>
                <a:latin typeface="+mn-lt"/>
                <a:ea typeface="+mn-ea"/>
                <a:cs typeface="+mn-cs"/>
                <a:sym typeface="Calibri"/>
              </a:defRPr>
            </a:pPr>
          </a:p>
        </p:txBody>
      </p:sp>
      <p:sp>
        <p:nvSpPr>
          <p:cNvPr id="210" name="Text 41"/>
          <p:cNvSpPr txBox="1"/>
          <p:nvPr/>
        </p:nvSpPr>
        <p:spPr>
          <a:xfrm>
            <a:off x="9085115" y="5721001"/>
            <a:ext cx="2558605" cy="139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nSpc>
                <a:spcPct val="120000"/>
              </a:lnSpc>
              <a:defRPr sz="900">
                <a:solidFill>
                  <a:srgbClr val="1D1D1D"/>
                </a:solidFill>
                <a:latin typeface="MiSans"/>
                <a:ea typeface="MiSans"/>
                <a:cs typeface="MiSans"/>
                <a:sym typeface="MiSans"/>
              </a:defRPr>
            </a:lvl1pPr>
          </a:lstStyle>
          <a:p>
            <a:pPr/>
            <a:r>
              <a:t>AESlar dunyo energiyasining ~10% ni ta'minlaydi</a:t>
            </a:r>
          </a:p>
        </p:txBody>
      </p:sp>
      <p:sp>
        <p:nvSpPr>
          <p:cNvPr id="211" name="Shape 42"/>
          <p:cNvSpPr/>
          <p:nvPr/>
        </p:nvSpPr>
        <p:spPr>
          <a:xfrm>
            <a:off x="8572499" y="6174990"/>
            <a:ext cx="3279823" cy="68687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26" y="0"/>
                </a:moveTo>
                <a:lnTo>
                  <a:pt x="20921" y="0"/>
                </a:lnTo>
                <a:cubicBezTo>
                  <a:pt x="21296" y="0"/>
                  <a:pt x="21600" y="1451"/>
                  <a:pt x="21600" y="3240"/>
                </a:cubicBezTo>
                <a:lnTo>
                  <a:pt x="21600" y="18360"/>
                </a:lnTo>
                <a:cubicBezTo>
                  <a:pt x="21600" y="20149"/>
                  <a:pt x="21296" y="21600"/>
                  <a:pt x="20921" y="21600"/>
                </a:cubicBezTo>
                <a:lnTo>
                  <a:pt x="226" y="21600"/>
                </a:lnTo>
                <a:cubicBezTo>
                  <a:pt x="101" y="21600"/>
                  <a:pt x="0" y="21116"/>
                  <a:pt x="0" y="20520"/>
                </a:cubicBezTo>
                <a:lnTo>
                  <a:pt x="0" y="1080"/>
                </a:lnTo>
                <a:cubicBezTo>
                  <a:pt x="0" y="484"/>
                  <a:pt x="101" y="0"/>
                  <a:pt x="226" y="0"/>
                </a:cubicBezTo>
                <a:close/>
              </a:path>
            </a:pathLst>
          </a:custGeom>
          <a:solidFill>
            <a:srgbClr val="0071E3">
              <a:alpha val="5098"/>
            </a:srgbClr>
          </a:solidFill>
          <a:ln w="12700">
            <a:miter lim="400000"/>
          </a:ln>
        </p:spPr>
        <p:txBody>
          <a:bodyPr lIns="45718" tIns="45718" rIns="45718" bIns="45718"/>
          <a:lstStyle/>
          <a:p>
            <a:pPr>
              <a:defRPr>
                <a:latin typeface="+mn-lt"/>
                <a:ea typeface="+mn-ea"/>
                <a:cs typeface="+mn-cs"/>
                <a:sym typeface="Calibri"/>
              </a:defRPr>
            </a:pPr>
          </a:p>
        </p:txBody>
      </p:sp>
      <p:sp>
        <p:nvSpPr>
          <p:cNvPr id="212" name="Shape 43"/>
          <p:cNvSpPr/>
          <p:nvPr/>
        </p:nvSpPr>
        <p:spPr>
          <a:xfrm>
            <a:off x="8572499" y="6174990"/>
            <a:ext cx="34347" cy="68687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0"/>
                </a:moveTo>
                <a:lnTo>
                  <a:pt x="21600" y="21600"/>
                </a:lnTo>
                <a:cubicBezTo>
                  <a:pt x="9670" y="21600"/>
                  <a:pt x="0" y="21116"/>
                  <a:pt x="0" y="20520"/>
                </a:cubicBezTo>
                <a:lnTo>
                  <a:pt x="0" y="1080"/>
                </a:lnTo>
                <a:cubicBezTo>
                  <a:pt x="0" y="484"/>
                  <a:pt x="9670" y="0"/>
                  <a:pt x="21600" y="0"/>
                </a:cubicBezTo>
                <a:close/>
              </a:path>
            </a:pathLst>
          </a:custGeom>
          <a:solidFill>
            <a:srgbClr val="0071E3"/>
          </a:solidFill>
          <a:ln w="12700">
            <a:miter lim="400000"/>
          </a:ln>
        </p:spPr>
        <p:txBody>
          <a:bodyPr lIns="45718" tIns="45718" rIns="45718" bIns="45718"/>
          <a:lstStyle/>
          <a:p>
            <a:pPr>
              <a:defRPr>
                <a:latin typeface="+mn-lt"/>
                <a:ea typeface="+mn-ea"/>
                <a:cs typeface="+mn-cs"/>
                <a:sym typeface="Calibri"/>
              </a:defRPr>
            </a:pPr>
          </a:p>
        </p:txBody>
      </p:sp>
      <p:sp>
        <p:nvSpPr>
          <p:cNvPr id="213" name="Shape 44"/>
          <p:cNvSpPr/>
          <p:nvPr/>
        </p:nvSpPr>
        <p:spPr>
          <a:xfrm>
            <a:off x="8761390" y="6346707"/>
            <a:ext cx="103033" cy="14167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6476" y="15709"/>
                </a:moveTo>
                <a:cubicBezTo>
                  <a:pt x="16886" y="14797"/>
                  <a:pt x="17708" y="13970"/>
                  <a:pt x="18636" y="13259"/>
                </a:cubicBezTo>
                <a:cubicBezTo>
                  <a:pt x="20475" y="11851"/>
                  <a:pt x="21600" y="9949"/>
                  <a:pt x="21600" y="7854"/>
                </a:cubicBezTo>
                <a:cubicBezTo>
                  <a:pt x="21600" y="3518"/>
                  <a:pt x="16762" y="0"/>
                  <a:pt x="10800" y="0"/>
                </a:cubicBezTo>
                <a:cubicBezTo>
                  <a:pt x="4838" y="0"/>
                  <a:pt x="0" y="3518"/>
                  <a:pt x="0" y="7854"/>
                </a:cubicBezTo>
                <a:cubicBezTo>
                  <a:pt x="0" y="9949"/>
                  <a:pt x="1125" y="11851"/>
                  <a:pt x="2964" y="13259"/>
                </a:cubicBezTo>
                <a:cubicBezTo>
                  <a:pt x="3892" y="13970"/>
                  <a:pt x="4719" y="14797"/>
                  <a:pt x="5124" y="15709"/>
                </a:cubicBezTo>
                <a:lnTo>
                  <a:pt x="16470" y="15709"/>
                </a:lnTo>
                <a:close/>
                <a:moveTo>
                  <a:pt x="16200" y="17673"/>
                </a:moveTo>
                <a:lnTo>
                  <a:pt x="5400" y="17673"/>
                </a:lnTo>
                <a:lnTo>
                  <a:pt x="5400" y="18327"/>
                </a:lnTo>
                <a:cubicBezTo>
                  <a:pt x="5400" y="20135"/>
                  <a:pt x="7414" y="21600"/>
                  <a:pt x="9900" y="21600"/>
                </a:cubicBezTo>
                <a:lnTo>
                  <a:pt x="11700" y="21600"/>
                </a:lnTo>
                <a:cubicBezTo>
                  <a:pt x="14186" y="21600"/>
                  <a:pt x="16200" y="20135"/>
                  <a:pt x="16200" y="18327"/>
                </a:cubicBezTo>
                <a:lnTo>
                  <a:pt x="16200" y="17673"/>
                </a:lnTo>
                <a:close/>
                <a:moveTo>
                  <a:pt x="10350" y="4582"/>
                </a:moveTo>
                <a:cubicBezTo>
                  <a:pt x="8111" y="4582"/>
                  <a:pt x="6300" y="5899"/>
                  <a:pt x="6300" y="7527"/>
                </a:cubicBezTo>
                <a:cubicBezTo>
                  <a:pt x="6300" y="8071"/>
                  <a:pt x="5698" y="8509"/>
                  <a:pt x="4950" y="8509"/>
                </a:cubicBezTo>
                <a:cubicBezTo>
                  <a:pt x="4202" y="8509"/>
                  <a:pt x="3600" y="8071"/>
                  <a:pt x="3600" y="7527"/>
                </a:cubicBezTo>
                <a:cubicBezTo>
                  <a:pt x="3600" y="4815"/>
                  <a:pt x="6621" y="2618"/>
                  <a:pt x="10350" y="2618"/>
                </a:cubicBezTo>
                <a:cubicBezTo>
                  <a:pt x="11098" y="2618"/>
                  <a:pt x="11700" y="3056"/>
                  <a:pt x="11700" y="3600"/>
                </a:cubicBezTo>
                <a:cubicBezTo>
                  <a:pt x="11700" y="4144"/>
                  <a:pt x="11098" y="4582"/>
                  <a:pt x="10350" y="4582"/>
                </a:cubicBezTo>
                <a:close/>
              </a:path>
            </a:pathLst>
          </a:custGeom>
          <a:solidFill>
            <a:srgbClr val="0071E3"/>
          </a:solidFill>
          <a:ln w="12700">
            <a:miter lim="400000"/>
          </a:ln>
        </p:spPr>
        <p:txBody>
          <a:bodyPr lIns="45718" tIns="45718" rIns="45718" bIns="45718"/>
          <a:lstStyle/>
          <a:p>
            <a:pPr>
              <a:defRPr>
                <a:latin typeface="+mn-lt"/>
                <a:ea typeface="+mn-ea"/>
                <a:cs typeface="+mn-cs"/>
                <a:sym typeface="Calibri"/>
              </a:defRPr>
            </a:pPr>
          </a:p>
        </p:txBody>
      </p:sp>
      <p:sp>
        <p:nvSpPr>
          <p:cNvPr id="214" name="Text 45"/>
          <p:cNvSpPr txBox="1"/>
          <p:nvPr/>
        </p:nvSpPr>
        <p:spPr>
          <a:xfrm>
            <a:off x="8945201" y="6343167"/>
            <a:ext cx="2838433" cy="35052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lnSpc>
                <a:spcPct val="130000"/>
              </a:lnSpc>
              <a:defRPr b="1" sz="1000">
                <a:solidFill>
                  <a:srgbClr val="1D1D1D"/>
                </a:solidFill>
                <a:latin typeface="MiSans"/>
                <a:ea typeface="MiSans"/>
                <a:cs typeface="MiSans"/>
                <a:sym typeface="MiSans"/>
              </a:defRPr>
            </a:pPr>
            <a:r>
              <a:t>1895-yil:</a:t>
            </a:r>
            <a:r>
              <a:rPr b="0"/>
              <a:t> Vilgelm Rentgen X-nurlarini kashf etdi - birinchi sun'iy nurlanish manbai.</a:t>
            </a:r>
          </a:p>
        </p:txBody>
      </p:sp>
    </p:spTree>
  </p:cSld>
  <p:clrMapOvr>
    <a:masterClrMapping/>
  </p:clrMapOvr>
  <mc:AlternateContent xmlns:mc="http://schemas.openxmlformats.org/markup-compatibility/2006">
    <mc:Choice xmlns:p14="http://schemas.microsoft.com/office/powerpoint/2010/main" Requires="p14">
      <p:transition spd="med" advClick="1" p14:dur="1000">
        <p:fade/>
      </p:transition>
    </mc:Choice>
    <mc:Fallback>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AFAFA"/>
        </a:solidFill>
      </p:bgPr>
    </p:bg>
    <p:spTree>
      <p:nvGrpSpPr>
        <p:cNvPr id="1" name=""/>
        <p:cNvGrpSpPr/>
        <p:nvPr/>
      </p:nvGrpSpPr>
      <p:grpSpPr>
        <a:xfrm>
          <a:off x="0" y="0"/>
          <a:ext cx="0" cy="0"/>
          <a:chOff x="0" y="0"/>
          <a:chExt cx="0" cy="0"/>
        </a:xfrm>
      </p:grpSpPr>
      <p:sp>
        <p:nvSpPr>
          <p:cNvPr id="216" name="Shape 0"/>
          <p:cNvSpPr/>
          <p:nvPr/>
        </p:nvSpPr>
        <p:spPr>
          <a:xfrm>
            <a:off x="374850" y="374850"/>
            <a:ext cx="374852" cy="37485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4320" y="0"/>
                </a:moveTo>
                <a:lnTo>
                  <a:pt x="17280" y="0"/>
                </a:lnTo>
                <a:cubicBezTo>
                  <a:pt x="19666" y="0"/>
                  <a:pt x="21600" y="1934"/>
                  <a:pt x="21600" y="4320"/>
                </a:cubicBezTo>
                <a:lnTo>
                  <a:pt x="21600" y="17280"/>
                </a:lnTo>
                <a:cubicBezTo>
                  <a:pt x="21600" y="19666"/>
                  <a:pt x="19666" y="21600"/>
                  <a:pt x="17280" y="21600"/>
                </a:cubicBezTo>
                <a:lnTo>
                  <a:pt x="4320" y="21600"/>
                </a:lnTo>
                <a:cubicBezTo>
                  <a:pt x="1934" y="21600"/>
                  <a:pt x="0" y="19666"/>
                  <a:pt x="0" y="17280"/>
                </a:cubicBezTo>
                <a:lnTo>
                  <a:pt x="0" y="4320"/>
                </a:lnTo>
                <a:cubicBezTo>
                  <a:pt x="0" y="1934"/>
                  <a:pt x="1934" y="0"/>
                  <a:pt x="4320" y="0"/>
                </a:cubicBezTo>
                <a:close/>
              </a:path>
            </a:pathLst>
          </a:custGeom>
          <a:solidFill>
            <a:srgbClr val="0071E3"/>
          </a:solidFill>
          <a:ln w="12700">
            <a:miter lim="400000"/>
          </a:ln>
        </p:spPr>
        <p:txBody>
          <a:bodyPr lIns="45718" tIns="45718" rIns="45718" bIns="45718"/>
          <a:lstStyle/>
          <a:p>
            <a:pPr>
              <a:defRPr>
                <a:latin typeface="+mn-lt"/>
                <a:ea typeface="+mn-ea"/>
                <a:cs typeface="+mn-cs"/>
                <a:sym typeface="Calibri"/>
              </a:defRPr>
            </a:pPr>
          </a:p>
        </p:txBody>
      </p:sp>
      <p:sp>
        <p:nvSpPr>
          <p:cNvPr id="217" name="Shape 1"/>
          <p:cNvSpPr/>
          <p:nvPr/>
        </p:nvSpPr>
        <p:spPr>
          <a:xfrm>
            <a:off x="475663" y="487587"/>
            <a:ext cx="178149" cy="164302"/>
          </a:xfrm>
          <a:custGeom>
            <a:avLst/>
            <a:gdLst/>
            <a:ahLst/>
            <a:cxnLst>
              <a:cxn ang="0">
                <a:pos x="wd2" y="hd2"/>
              </a:cxn>
              <a:cxn ang="5400000">
                <a:pos x="wd2" y="hd2"/>
              </a:cxn>
              <a:cxn ang="10800000">
                <a:pos x="wd2" y="hd2"/>
              </a:cxn>
              <a:cxn ang="16200000">
                <a:pos x="wd2" y="hd2"/>
              </a:cxn>
            </a:cxnLst>
            <a:rect l="0" t="0" r="r" b="b"/>
            <a:pathLst>
              <a:path w="21450" h="21386" fill="norm" stroke="1" extrusionOk="0">
                <a:moveTo>
                  <a:pt x="16987" y="223"/>
                </a:moveTo>
                <a:cubicBezTo>
                  <a:pt x="16424" y="-210"/>
                  <a:pt x="15658" y="26"/>
                  <a:pt x="15313" y="674"/>
                </a:cubicBezTo>
                <a:lnTo>
                  <a:pt x="12441" y="6047"/>
                </a:lnTo>
                <a:cubicBezTo>
                  <a:pt x="13682" y="6724"/>
                  <a:pt x="14535" y="8118"/>
                  <a:pt x="14535" y="9722"/>
                </a:cubicBezTo>
                <a:lnTo>
                  <a:pt x="20248" y="9722"/>
                </a:lnTo>
                <a:cubicBezTo>
                  <a:pt x="20950" y="9722"/>
                  <a:pt x="21525" y="9104"/>
                  <a:pt x="21442" y="8354"/>
                </a:cubicBezTo>
                <a:cubicBezTo>
                  <a:pt x="21081" y="5005"/>
                  <a:pt x="19403" y="2089"/>
                  <a:pt x="16987" y="223"/>
                </a:cubicBezTo>
                <a:close/>
                <a:moveTo>
                  <a:pt x="6137" y="669"/>
                </a:moveTo>
                <a:cubicBezTo>
                  <a:pt x="5792" y="22"/>
                  <a:pt x="5027" y="-214"/>
                  <a:pt x="4463" y="223"/>
                </a:cubicBezTo>
                <a:cubicBezTo>
                  <a:pt x="2047" y="2085"/>
                  <a:pt x="369" y="5001"/>
                  <a:pt x="8" y="8354"/>
                </a:cubicBezTo>
                <a:cubicBezTo>
                  <a:pt x="-75" y="9104"/>
                  <a:pt x="504" y="9722"/>
                  <a:pt x="1202" y="9722"/>
                </a:cubicBezTo>
                <a:lnTo>
                  <a:pt x="6915" y="9722"/>
                </a:lnTo>
                <a:cubicBezTo>
                  <a:pt x="6915" y="8114"/>
                  <a:pt x="7768" y="6724"/>
                  <a:pt x="9009" y="6047"/>
                </a:cubicBezTo>
                <a:lnTo>
                  <a:pt x="6137" y="669"/>
                </a:lnTo>
                <a:close/>
                <a:moveTo>
                  <a:pt x="5764" y="18543"/>
                </a:moveTo>
                <a:cubicBezTo>
                  <a:pt x="5419" y="19190"/>
                  <a:pt x="5614" y="20022"/>
                  <a:pt x="6240" y="20335"/>
                </a:cubicBezTo>
                <a:cubicBezTo>
                  <a:pt x="7605" y="21009"/>
                  <a:pt x="9124" y="21386"/>
                  <a:pt x="10723" y="21386"/>
                </a:cubicBezTo>
                <a:cubicBezTo>
                  <a:pt x="12322" y="21386"/>
                  <a:pt x="13841" y="21009"/>
                  <a:pt x="15206" y="20335"/>
                </a:cubicBezTo>
                <a:cubicBezTo>
                  <a:pt x="15832" y="20027"/>
                  <a:pt x="16027" y="19190"/>
                  <a:pt x="15682" y="18543"/>
                </a:cubicBezTo>
                <a:lnTo>
                  <a:pt x="12814" y="13165"/>
                </a:lnTo>
                <a:cubicBezTo>
                  <a:pt x="12215" y="13590"/>
                  <a:pt x="11497" y="13839"/>
                  <a:pt x="10727" y="13839"/>
                </a:cubicBezTo>
                <a:cubicBezTo>
                  <a:pt x="9957" y="13839"/>
                  <a:pt x="9239" y="13590"/>
                  <a:pt x="8640" y="13165"/>
                </a:cubicBezTo>
                <a:lnTo>
                  <a:pt x="5764" y="18543"/>
                </a:lnTo>
                <a:close/>
                <a:moveTo>
                  <a:pt x="10723" y="11780"/>
                </a:moveTo>
                <a:cubicBezTo>
                  <a:pt x="11403" y="11775"/>
                  <a:pt x="12029" y="11378"/>
                  <a:pt x="12365" y="10738"/>
                </a:cubicBezTo>
                <a:cubicBezTo>
                  <a:pt x="12701" y="10099"/>
                  <a:pt x="12696" y="9314"/>
                  <a:pt x="12351" y="8680"/>
                </a:cubicBezTo>
                <a:cubicBezTo>
                  <a:pt x="12007" y="8046"/>
                  <a:pt x="11376" y="7658"/>
                  <a:pt x="10695" y="7663"/>
                </a:cubicBezTo>
                <a:cubicBezTo>
                  <a:pt x="9644" y="7672"/>
                  <a:pt x="8797" y="8601"/>
                  <a:pt x="8805" y="9737"/>
                </a:cubicBezTo>
                <a:cubicBezTo>
                  <a:pt x="8813" y="10873"/>
                  <a:pt x="9672" y="11789"/>
                  <a:pt x="10723" y="11780"/>
                </a:cubicBezTo>
                <a:close/>
              </a:path>
            </a:pathLst>
          </a:custGeom>
          <a:solidFill>
            <a:srgbClr val="FFFFFF"/>
          </a:solidFill>
          <a:ln w="12700">
            <a:miter lim="400000"/>
          </a:ln>
        </p:spPr>
        <p:txBody>
          <a:bodyPr lIns="45718" tIns="45718" rIns="45718" bIns="45718"/>
          <a:lstStyle/>
          <a:p>
            <a:pPr>
              <a:defRPr>
                <a:latin typeface="+mn-lt"/>
                <a:ea typeface="+mn-ea"/>
                <a:cs typeface="+mn-cs"/>
                <a:sym typeface="Calibri"/>
              </a:defRPr>
            </a:pPr>
          </a:p>
        </p:txBody>
      </p:sp>
      <p:sp>
        <p:nvSpPr>
          <p:cNvPr id="218" name="Text 2"/>
          <p:cNvSpPr txBox="1"/>
          <p:nvPr/>
        </p:nvSpPr>
        <p:spPr>
          <a:xfrm>
            <a:off x="862153" y="365424"/>
            <a:ext cx="4910540" cy="393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nSpc>
                <a:spcPct val="90000"/>
              </a:lnSpc>
              <a:defRPr b="1" sz="2600">
                <a:solidFill>
                  <a:srgbClr val="1D1D1D"/>
                </a:solidFill>
                <a:latin typeface="MiSans"/>
                <a:ea typeface="MiSans"/>
                <a:cs typeface="MiSans"/>
                <a:sym typeface="MiSans"/>
              </a:defRPr>
            </a:lvl1pPr>
          </a:lstStyle>
          <a:p>
            <a:pPr/>
            <a:r>
              <a:t>Radioaktiv parchalanish turlari</a:t>
            </a:r>
          </a:p>
        </p:txBody>
      </p:sp>
      <p:sp>
        <p:nvSpPr>
          <p:cNvPr id="219" name="Shape 3"/>
          <p:cNvSpPr/>
          <p:nvPr/>
        </p:nvSpPr>
        <p:spPr>
          <a:xfrm>
            <a:off x="374850" y="862155"/>
            <a:ext cx="599762" cy="37487"/>
          </a:xfrm>
          <a:prstGeom prst="rect">
            <a:avLst/>
          </a:prstGeom>
          <a:solidFill>
            <a:srgbClr val="0071E3"/>
          </a:solidFill>
          <a:ln w="12700">
            <a:miter lim="400000"/>
          </a:ln>
        </p:spPr>
        <p:txBody>
          <a:bodyPr lIns="45718" tIns="45718" rIns="45718" bIns="45718"/>
          <a:lstStyle/>
          <a:p>
            <a:pPr>
              <a:defRPr>
                <a:latin typeface="+mn-lt"/>
                <a:ea typeface="+mn-ea"/>
                <a:cs typeface="+mn-cs"/>
                <a:sym typeface="Calibri"/>
              </a:defRPr>
            </a:pPr>
          </a:p>
        </p:txBody>
      </p:sp>
      <p:sp>
        <p:nvSpPr>
          <p:cNvPr id="220" name="Shape 4"/>
          <p:cNvSpPr/>
          <p:nvPr/>
        </p:nvSpPr>
        <p:spPr>
          <a:xfrm>
            <a:off x="378599" y="1186287"/>
            <a:ext cx="8216715" cy="303441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96" y="0"/>
                </a:moveTo>
                <a:lnTo>
                  <a:pt x="21304" y="0"/>
                </a:lnTo>
                <a:cubicBezTo>
                  <a:pt x="21468" y="0"/>
                  <a:pt x="21600" y="358"/>
                  <a:pt x="21600" y="800"/>
                </a:cubicBezTo>
                <a:lnTo>
                  <a:pt x="21600" y="20799"/>
                </a:lnTo>
                <a:cubicBezTo>
                  <a:pt x="21600" y="21242"/>
                  <a:pt x="21468" y="21600"/>
                  <a:pt x="21304" y="21600"/>
                </a:cubicBezTo>
                <a:lnTo>
                  <a:pt x="296" y="21600"/>
                </a:lnTo>
                <a:cubicBezTo>
                  <a:pt x="132" y="21600"/>
                  <a:pt x="0" y="21242"/>
                  <a:pt x="0" y="20799"/>
                </a:cubicBezTo>
                <a:lnTo>
                  <a:pt x="0" y="800"/>
                </a:lnTo>
                <a:cubicBezTo>
                  <a:pt x="0" y="359"/>
                  <a:pt x="132" y="0"/>
                  <a:pt x="296" y="0"/>
                </a:cubicBezTo>
                <a:close/>
              </a:path>
            </a:pathLst>
          </a:custGeom>
          <a:solidFill>
            <a:srgbClr val="FFFFFF"/>
          </a:solidFill>
          <a:ln w="10160">
            <a:solidFill>
              <a:srgbClr val="E5E5E5"/>
            </a:solidFill>
          </a:ln>
        </p:spPr>
        <p:txBody>
          <a:bodyPr lIns="45718" tIns="45718" rIns="45718" bIns="45718"/>
          <a:lstStyle/>
          <a:p>
            <a:pPr>
              <a:defRPr>
                <a:latin typeface="+mn-lt"/>
                <a:ea typeface="+mn-ea"/>
                <a:cs typeface="+mn-cs"/>
                <a:sym typeface="Calibri"/>
              </a:defRPr>
            </a:pPr>
          </a:p>
        </p:txBody>
      </p:sp>
      <p:sp>
        <p:nvSpPr>
          <p:cNvPr id="221" name="Shape 5"/>
          <p:cNvSpPr/>
          <p:nvPr/>
        </p:nvSpPr>
        <p:spPr>
          <a:xfrm>
            <a:off x="569770" y="1281988"/>
            <a:ext cx="374853" cy="374853"/>
          </a:xfrm>
          <a:prstGeom prst="ellipse">
            <a:avLst/>
          </a:prstGeom>
          <a:solidFill>
            <a:srgbClr val="FB2C36"/>
          </a:solidFill>
          <a:ln w="12700">
            <a:miter lim="400000"/>
          </a:ln>
        </p:spPr>
        <p:txBody>
          <a:bodyPr lIns="45718" tIns="45718" rIns="45718" bIns="45718"/>
          <a:lstStyle/>
          <a:p>
            <a:pPr>
              <a:defRPr>
                <a:latin typeface="+mn-lt"/>
                <a:ea typeface="+mn-ea"/>
                <a:cs typeface="+mn-cs"/>
                <a:sym typeface="Calibri"/>
              </a:defRPr>
            </a:pPr>
          </a:p>
        </p:txBody>
      </p:sp>
      <p:sp>
        <p:nvSpPr>
          <p:cNvPr id="222" name="Text 6"/>
          <p:cNvSpPr txBox="1"/>
          <p:nvPr/>
        </p:nvSpPr>
        <p:spPr>
          <a:xfrm>
            <a:off x="522914" y="1361463"/>
            <a:ext cx="468566" cy="2159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lnSpc>
                <a:spcPct val="120000"/>
              </a:lnSpc>
              <a:defRPr b="1" sz="1400">
                <a:solidFill>
                  <a:srgbClr val="FFFFFF"/>
                </a:solidFill>
                <a:latin typeface="MiSans"/>
                <a:ea typeface="MiSans"/>
                <a:cs typeface="MiSans"/>
                <a:sym typeface="MiSans"/>
              </a:defRPr>
            </a:lvl1pPr>
          </a:lstStyle>
          <a:p>
            <a:pPr/>
            <a:r>
              <a:t>α</a:t>
            </a:r>
          </a:p>
        </p:txBody>
      </p:sp>
      <p:sp>
        <p:nvSpPr>
          <p:cNvPr id="223" name="Text 7"/>
          <p:cNvSpPr txBox="1"/>
          <p:nvPr/>
        </p:nvSpPr>
        <p:spPr>
          <a:xfrm>
            <a:off x="1057077" y="1361461"/>
            <a:ext cx="1574372" cy="2159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nSpc>
                <a:spcPct val="120000"/>
              </a:lnSpc>
              <a:defRPr b="1" sz="1400">
                <a:solidFill>
                  <a:srgbClr val="1D1D1D"/>
                </a:solidFill>
                <a:latin typeface="MiSans"/>
                <a:ea typeface="MiSans"/>
                <a:cs typeface="MiSans"/>
                <a:sym typeface="MiSans"/>
              </a:defRPr>
            </a:lvl1pPr>
          </a:lstStyle>
          <a:p>
            <a:pPr/>
            <a:r>
              <a:t>Alfa parchalanish</a:t>
            </a:r>
          </a:p>
        </p:txBody>
      </p:sp>
      <p:sp>
        <p:nvSpPr>
          <p:cNvPr id="224" name="Text 8"/>
          <p:cNvSpPr txBox="1"/>
          <p:nvPr/>
        </p:nvSpPr>
        <p:spPr>
          <a:xfrm>
            <a:off x="569770" y="1936652"/>
            <a:ext cx="3917188" cy="39624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lnSpc>
                <a:spcPct val="140000"/>
              </a:lnSpc>
              <a:defRPr sz="1100">
                <a:solidFill>
                  <a:srgbClr val="1D1D1D"/>
                </a:solidFill>
                <a:latin typeface="MiSans"/>
                <a:ea typeface="MiSans"/>
                <a:cs typeface="MiSans"/>
                <a:sym typeface="MiSans"/>
              </a:defRPr>
            </a:pPr>
            <a:r>
              <a:t>Yadro </a:t>
            </a:r>
            <a:r>
              <a:rPr b="1"/>
              <a:t>geliy yadrosini</a:t>
            </a:r>
            <a:r>
              <a:t> (2 proton + 2 neytron) chiqaradi. Atom raqami 2 ga kamayadi, massa raqami 4 ga kamayadi.</a:t>
            </a:r>
          </a:p>
        </p:txBody>
      </p:sp>
      <p:sp>
        <p:nvSpPr>
          <p:cNvPr id="225" name="Shape 9"/>
          <p:cNvSpPr/>
          <p:nvPr/>
        </p:nvSpPr>
        <p:spPr>
          <a:xfrm>
            <a:off x="569771" y="2612706"/>
            <a:ext cx="3842217" cy="41233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421" y="0"/>
                </a:moveTo>
                <a:lnTo>
                  <a:pt x="21179" y="0"/>
                </a:lnTo>
                <a:cubicBezTo>
                  <a:pt x="21411" y="0"/>
                  <a:pt x="21600" y="1760"/>
                  <a:pt x="21600" y="3927"/>
                </a:cubicBezTo>
                <a:lnTo>
                  <a:pt x="21600" y="17673"/>
                </a:lnTo>
                <a:cubicBezTo>
                  <a:pt x="21600" y="19840"/>
                  <a:pt x="21411" y="21600"/>
                  <a:pt x="21179" y="21600"/>
                </a:cubicBezTo>
                <a:lnTo>
                  <a:pt x="421" y="21600"/>
                </a:lnTo>
                <a:cubicBezTo>
                  <a:pt x="189" y="21600"/>
                  <a:pt x="0" y="19840"/>
                  <a:pt x="0" y="17673"/>
                </a:cubicBezTo>
                <a:lnTo>
                  <a:pt x="0" y="3927"/>
                </a:lnTo>
                <a:cubicBezTo>
                  <a:pt x="0" y="1760"/>
                  <a:pt x="189" y="0"/>
                  <a:pt x="421" y="0"/>
                </a:cubicBezTo>
                <a:close/>
              </a:path>
            </a:pathLst>
          </a:custGeom>
          <a:solidFill>
            <a:srgbClr val="FEF2F2"/>
          </a:solidFill>
          <a:ln w="12700">
            <a:miter lim="400000"/>
          </a:ln>
        </p:spPr>
        <p:txBody>
          <a:bodyPr lIns="45718" tIns="45718" rIns="45718" bIns="45718"/>
          <a:lstStyle/>
          <a:p>
            <a:pPr>
              <a:defRPr>
                <a:latin typeface="+mn-lt"/>
                <a:ea typeface="+mn-ea"/>
                <a:cs typeface="+mn-cs"/>
                <a:sym typeface="Calibri"/>
              </a:defRPr>
            </a:pPr>
          </a:p>
        </p:txBody>
      </p:sp>
      <p:sp>
        <p:nvSpPr>
          <p:cNvPr id="226" name="Text 10"/>
          <p:cNvSpPr txBox="1"/>
          <p:nvPr/>
        </p:nvSpPr>
        <p:spPr>
          <a:xfrm>
            <a:off x="649428" y="2741465"/>
            <a:ext cx="3682902" cy="15482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lnSpc>
                <a:spcPct val="120000"/>
              </a:lnSpc>
              <a:defRPr sz="1000">
                <a:solidFill>
                  <a:srgbClr val="1D1D1D"/>
                </a:solidFill>
                <a:latin typeface="MiSans"/>
                <a:ea typeface="MiSans"/>
                <a:cs typeface="MiSans"/>
                <a:sym typeface="MiSans"/>
              </a:defRPr>
            </a:lvl1pPr>
          </a:lstStyle>
          <a:p>
            <a:pPr/>
            <a:r>
              <a:t>²³⁸U → ²³⁴Th + ⁴He</a:t>
            </a:r>
          </a:p>
        </p:txBody>
      </p:sp>
      <p:sp>
        <p:nvSpPr>
          <p:cNvPr id="227" name="Shape 11"/>
          <p:cNvSpPr/>
          <p:nvPr/>
        </p:nvSpPr>
        <p:spPr>
          <a:xfrm>
            <a:off x="592639" y="3165612"/>
            <a:ext cx="122995" cy="130485"/>
          </a:xfrm>
          <a:custGeom>
            <a:avLst/>
            <a:gdLst/>
            <a:ahLst/>
            <a:cxnLst>
              <a:cxn ang="0">
                <a:pos x="wd2" y="hd2"/>
              </a:cxn>
              <a:cxn ang="5400000">
                <a:pos x="wd2" y="hd2"/>
              </a:cxn>
              <a:cxn ang="10800000">
                <a:pos x="wd2" y="hd2"/>
              </a:cxn>
              <a:cxn ang="16200000">
                <a:pos x="wd2" y="hd2"/>
              </a:cxn>
            </a:cxnLst>
            <a:rect l="0" t="0" r="r" b="b"/>
            <a:pathLst>
              <a:path w="21590" h="21515" fill="norm" stroke="1" extrusionOk="0">
                <a:moveTo>
                  <a:pt x="10791" y="0"/>
                </a:moveTo>
                <a:cubicBezTo>
                  <a:pt x="10997" y="0"/>
                  <a:pt x="11204" y="42"/>
                  <a:pt x="11393" y="123"/>
                </a:cubicBezTo>
                <a:lnTo>
                  <a:pt x="19868" y="3499"/>
                </a:lnTo>
                <a:cubicBezTo>
                  <a:pt x="20857" y="3892"/>
                  <a:pt x="21595" y="4808"/>
                  <a:pt x="21590" y="5915"/>
                </a:cubicBezTo>
                <a:cubicBezTo>
                  <a:pt x="21568" y="10107"/>
                  <a:pt x="19733" y="17776"/>
                  <a:pt x="11982" y="21262"/>
                </a:cubicBezTo>
                <a:cubicBezTo>
                  <a:pt x="11231" y="21600"/>
                  <a:pt x="10359" y="21600"/>
                  <a:pt x="9608" y="21262"/>
                </a:cubicBezTo>
                <a:cubicBezTo>
                  <a:pt x="1853" y="17776"/>
                  <a:pt x="22" y="10107"/>
                  <a:pt x="0" y="5915"/>
                </a:cubicBezTo>
                <a:cubicBezTo>
                  <a:pt x="-5" y="4808"/>
                  <a:pt x="733" y="3892"/>
                  <a:pt x="1722" y="3499"/>
                </a:cubicBezTo>
                <a:lnTo>
                  <a:pt x="10192" y="123"/>
                </a:lnTo>
                <a:cubicBezTo>
                  <a:pt x="10381" y="42"/>
                  <a:pt x="10584" y="0"/>
                  <a:pt x="10791" y="0"/>
                </a:cubicBezTo>
                <a:close/>
                <a:moveTo>
                  <a:pt x="10791" y="2822"/>
                </a:moveTo>
                <a:lnTo>
                  <a:pt x="10791" y="18798"/>
                </a:lnTo>
                <a:cubicBezTo>
                  <a:pt x="16998" y="15976"/>
                  <a:pt x="18667" y="9722"/>
                  <a:pt x="18707" y="5979"/>
                </a:cubicBezTo>
                <a:lnTo>
                  <a:pt x="10791" y="2827"/>
                </a:lnTo>
                <a:close/>
              </a:path>
            </a:pathLst>
          </a:custGeom>
          <a:solidFill>
            <a:srgbClr val="FB2C36"/>
          </a:solidFill>
          <a:ln w="12700">
            <a:miter lim="400000"/>
          </a:ln>
        </p:spPr>
        <p:txBody>
          <a:bodyPr lIns="45718" tIns="45718" rIns="45718" bIns="45718"/>
          <a:lstStyle/>
          <a:p>
            <a:pPr>
              <a:defRPr>
                <a:latin typeface="+mn-lt"/>
                <a:ea typeface="+mn-ea"/>
                <a:cs typeface="+mn-cs"/>
                <a:sym typeface="Calibri"/>
              </a:defRPr>
            </a:pPr>
          </a:p>
        </p:txBody>
      </p:sp>
      <p:sp>
        <p:nvSpPr>
          <p:cNvPr id="228" name="Text 12"/>
          <p:cNvSpPr txBox="1"/>
          <p:nvPr/>
        </p:nvSpPr>
        <p:spPr>
          <a:xfrm>
            <a:off x="808739" y="3155009"/>
            <a:ext cx="909012" cy="1524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nSpc>
                <a:spcPct val="120000"/>
              </a:lnSpc>
              <a:defRPr sz="1000">
                <a:solidFill>
                  <a:srgbClr val="86868B"/>
                </a:solidFill>
                <a:latin typeface="MiSans"/>
                <a:ea typeface="MiSans"/>
                <a:cs typeface="MiSans"/>
                <a:sym typeface="MiSans"/>
              </a:defRPr>
            </a:lvl1pPr>
          </a:lstStyle>
          <a:p>
            <a:pPr/>
            <a:r>
              <a:t>Qog'oz to'sadi</a:t>
            </a:r>
          </a:p>
        </p:txBody>
      </p:sp>
      <p:sp>
        <p:nvSpPr>
          <p:cNvPr id="229" name="Shape 13"/>
          <p:cNvSpPr/>
          <p:nvPr/>
        </p:nvSpPr>
        <p:spPr>
          <a:xfrm>
            <a:off x="588513" y="3390522"/>
            <a:ext cx="131201" cy="13120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800" y="21600"/>
                </a:moveTo>
                <a:cubicBezTo>
                  <a:pt x="16761" y="21600"/>
                  <a:pt x="21600" y="16761"/>
                  <a:pt x="21600" y="10800"/>
                </a:cubicBezTo>
                <a:cubicBezTo>
                  <a:pt x="21600" y="4839"/>
                  <a:pt x="16761" y="0"/>
                  <a:pt x="10800" y="0"/>
                </a:cubicBezTo>
                <a:cubicBezTo>
                  <a:pt x="4839" y="0"/>
                  <a:pt x="0" y="4839"/>
                  <a:pt x="0" y="10800"/>
                </a:cubicBezTo>
                <a:cubicBezTo>
                  <a:pt x="0" y="16761"/>
                  <a:pt x="4839" y="21600"/>
                  <a:pt x="10800" y="21600"/>
                </a:cubicBezTo>
                <a:close/>
                <a:moveTo>
                  <a:pt x="10800" y="5737"/>
                </a:moveTo>
                <a:cubicBezTo>
                  <a:pt x="11361" y="5737"/>
                  <a:pt x="11813" y="6189"/>
                  <a:pt x="11813" y="6750"/>
                </a:cubicBezTo>
                <a:lnTo>
                  <a:pt x="11813" y="11475"/>
                </a:lnTo>
                <a:cubicBezTo>
                  <a:pt x="11813" y="12036"/>
                  <a:pt x="11361" y="12488"/>
                  <a:pt x="10800" y="12488"/>
                </a:cubicBezTo>
                <a:cubicBezTo>
                  <a:pt x="10239" y="12488"/>
                  <a:pt x="9787" y="12036"/>
                  <a:pt x="9787" y="11475"/>
                </a:cubicBezTo>
                <a:lnTo>
                  <a:pt x="9787" y="6750"/>
                </a:lnTo>
                <a:cubicBezTo>
                  <a:pt x="9787" y="6189"/>
                  <a:pt x="10239" y="5737"/>
                  <a:pt x="10800" y="5737"/>
                </a:cubicBezTo>
                <a:close/>
                <a:moveTo>
                  <a:pt x="9674" y="14850"/>
                </a:moveTo>
                <a:cubicBezTo>
                  <a:pt x="9648" y="14432"/>
                  <a:pt x="9856" y="14034"/>
                  <a:pt x="10215" y="13817"/>
                </a:cubicBezTo>
                <a:cubicBezTo>
                  <a:pt x="10573" y="13600"/>
                  <a:pt x="11022" y="13600"/>
                  <a:pt x="11381" y="13817"/>
                </a:cubicBezTo>
                <a:cubicBezTo>
                  <a:pt x="11739" y="14034"/>
                  <a:pt x="11948" y="14432"/>
                  <a:pt x="11922" y="14850"/>
                </a:cubicBezTo>
                <a:cubicBezTo>
                  <a:pt x="11948" y="15268"/>
                  <a:pt x="11739" y="15666"/>
                  <a:pt x="11381" y="15883"/>
                </a:cubicBezTo>
                <a:cubicBezTo>
                  <a:pt x="11022" y="16099"/>
                  <a:pt x="10573" y="16099"/>
                  <a:pt x="10215" y="15883"/>
                </a:cubicBezTo>
                <a:cubicBezTo>
                  <a:pt x="9856" y="15666"/>
                  <a:pt x="9648" y="15268"/>
                  <a:pt x="9674" y="14850"/>
                </a:cubicBezTo>
                <a:close/>
              </a:path>
            </a:pathLst>
          </a:custGeom>
          <a:solidFill>
            <a:srgbClr val="FB2C36"/>
          </a:solidFill>
          <a:ln w="12700">
            <a:miter lim="400000"/>
          </a:ln>
        </p:spPr>
        <p:txBody>
          <a:bodyPr lIns="45718" tIns="45718" rIns="45718" bIns="45718"/>
          <a:lstStyle/>
          <a:p>
            <a:pPr>
              <a:defRPr>
                <a:latin typeface="+mn-lt"/>
                <a:ea typeface="+mn-ea"/>
                <a:cs typeface="+mn-cs"/>
                <a:sym typeface="Calibri"/>
              </a:defRPr>
            </a:pPr>
          </a:p>
        </p:txBody>
      </p:sp>
      <p:sp>
        <p:nvSpPr>
          <p:cNvPr id="230" name="Text 14"/>
          <p:cNvSpPr txBox="1"/>
          <p:nvPr/>
        </p:nvSpPr>
        <p:spPr>
          <a:xfrm>
            <a:off x="808738" y="3379920"/>
            <a:ext cx="1265122" cy="1524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nSpc>
                <a:spcPct val="120000"/>
              </a:lnSpc>
              <a:defRPr sz="1000">
                <a:solidFill>
                  <a:srgbClr val="86868B"/>
                </a:solidFill>
                <a:latin typeface="MiSans"/>
                <a:ea typeface="MiSans"/>
                <a:cs typeface="MiSans"/>
                <a:sym typeface="MiSans"/>
              </a:defRPr>
            </a:lvl1pPr>
          </a:lstStyle>
          <a:p>
            <a:pPr/>
            <a:r>
              <a:t>Ichkariga kirsa xavfli</a:t>
            </a:r>
          </a:p>
        </p:txBody>
      </p:sp>
      <p:pic>
        <p:nvPicPr>
          <p:cNvPr id="231" name="Image 0" descr="Image 0"/>
          <p:cNvPicPr>
            <a:picLocks noChangeAspect="1"/>
          </p:cNvPicPr>
          <p:nvPr/>
        </p:nvPicPr>
        <p:blipFill>
          <a:blip r:embed="rId2">
            <a:extLst/>
          </a:blip>
          <a:srcRect l="81" t="0" r="82" b="0"/>
          <a:stretch>
            <a:fillRect/>
          </a:stretch>
        </p:blipFill>
        <p:spPr>
          <a:xfrm>
            <a:off x="4560637" y="1769293"/>
            <a:ext cx="3842148" cy="216476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422" y="0"/>
                </a:moveTo>
                <a:cubicBezTo>
                  <a:pt x="189" y="0"/>
                  <a:pt x="0" y="335"/>
                  <a:pt x="0" y="748"/>
                </a:cubicBezTo>
                <a:lnTo>
                  <a:pt x="0" y="20852"/>
                </a:lnTo>
                <a:cubicBezTo>
                  <a:pt x="0" y="21265"/>
                  <a:pt x="189" y="21600"/>
                  <a:pt x="422" y="21600"/>
                </a:cubicBezTo>
                <a:lnTo>
                  <a:pt x="21178" y="21600"/>
                </a:lnTo>
                <a:cubicBezTo>
                  <a:pt x="21411" y="21600"/>
                  <a:pt x="21600" y="21265"/>
                  <a:pt x="21600" y="20852"/>
                </a:cubicBezTo>
                <a:lnTo>
                  <a:pt x="21600" y="748"/>
                </a:lnTo>
                <a:cubicBezTo>
                  <a:pt x="21600" y="335"/>
                  <a:pt x="21411" y="0"/>
                  <a:pt x="21178" y="0"/>
                </a:cubicBezTo>
                <a:lnTo>
                  <a:pt x="422" y="0"/>
                </a:lnTo>
                <a:close/>
              </a:path>
            </a:pathLst>
          </a:custGeom>
          <a:ln w="12700">
            <a:miter lim="400000"/>
          </a:ln>
        </p:spPr>
      </p:pic>
      <p:sp>
        <p:nvSpPr>
          <p:cNvPr id="232" name="Shape 15"/>
          <p:cNvSpPr/>
          <p:nvPr/>
        </p:nvSpPr>
        <p:spPr>
          <a:xfrm>
            <a:off x="378598" y="4278330"/>
            <a:ext cx="8216717" cy="263144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96" y="0"/>
                </a:moveTo>
                <a:lnTo>
                  <a:pt x="21304" y="0"/>
                </a:lnTo>
                <a:cubicBezTo>
                  <a:pt x="21468" y="0"/>
                  <a:pt x="21600" y="413"/>
                  <a:pt x="21600" y="923"/>
                </a:cubicBezTo>
                <a:lnTo>
                  <a:pt x="21600" y="20677"/>
                </a:lnTo>
                <a:cubicBezTo>
                  <a:pt x="21600" y="21187"/>
                  <a:pt x="21468" y="21600"/>
                  <a:pt x="21304" y="21600"/>
                </a:cubicBezTo>
                <a:lnTo>
                  <a:pt x="296" y="21600"/>
                </a:lnTo>
                <a:cubicBezTo>
                  <a:pt x="132" y="21600"/>
                  <a:pt x="0" y="21187"/>
                  <a:pt x="0" y="20677"/>
                </a:cubicBezTo>
                <a:lnTo>
                  <a:pt x="0" y="923"/>
                </a:lnTo>
                <a:cubicBezTo>
                  <a:pt x="0" y="414"/>
                  <a:pt x="132" y="0"/>
                  <a:pt x="296" y="0"/>
                </a:cubicBezTo>
                <a:close/>
              </a:path>
            </a:pathLst>
          </a:custGeom>
          <a:solidFill>
            <a:srgbClr val="FFFFFF"/>
          </a:solidFill>
          <a:ln w="10160">
            <a:solidFill>
              <a:srgbClr val="E5E5E5"/>
            </a:solidFill>
          </a:ln>
        </p:spPr>
        <p:txBody>
          <a:bodyPr lIns="45718" tIns="45718" rIns="45718" bIns="45718"/>
          <a:lstStyle/>
          <a:p>
            <a:pPr>
              <a:defRPr>
                <a:latin typeface="+mn-lt"/>
                <a:ea typeface="+mn-ea"/>
                <a:cs typeface="+mn-cs"/>
                <a:sym typeface="Calibri"/>
              </a:defRPr>
            </a:pPr>
          </a:p>
        </p:txBody>
      </p:sp>
      <p:sp>
        <p:nvSpPr>
          <p:cNvPr id="233" name="Shape 16"/>
          <p:cNvSpPr/>
          <p:nvPr/>
        </p:nvSpPr>
        <p:spPr>
          <a:xfrm>
            <a:off x="569770" y="4469500"/>
            <a:ext cx="374853" cy="374853"/>
          </a:xfrm>
          <a:prstGeom prst="ellipse">
            <a:avLst/>
          </a:prstGeom>
          <a:solidFill>
            <a:srgbClr val="2B7FFF"/>
          </a:solidFill>
          <a:ln w="12700">
            <a:miter lim="400000"/>
          </a:ln>
        </p:spPr>
        <p:txBody>
          <a:bodyPr lIns="45718" tIns="45718" rIns="45718" bIns="45718"/>
          <a:lstStyle/>
          <a:p>
            <a:pPr>
              <a:defRPr>
                <a:latin typeface="+mn-lt"/>
                <a:ea typeface="+mn-ea"/>
                <a:cs typeface="+mn-cs"/>
                <a:sym typeface="Calibri"/>
              </a:defRPr>
            </a:pPr>
          </a:p>
        </p:txBody>
      </p:sp>
      <p:sp>
        <p:nvSpPr>
          <p:cNvPr id="234" name="Text 17"/>
          <p:cNvSpPr txBox="1"/>
          <p:nvPr/>
        </p:nvSpPr>
        <p:spPr>
          <a:xfrm>
            <a:off x="522914" y="4548975"/>
            <a:ext cx="468566" cy="2159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lnSpc>
                <a:spcPct val="120000"/>
              </a:lnSpc>
              <a:defRPr b="1" sz="1400">
                <a:solidFill>
                  <a:srgbClr val="FFFFFF"/>
                </a:solidFill>
                <a:latin typeface="MiSans"/>
                <a:ea typeface="MiSans"/>
                <a:cs typeface="MiSans"/>
                <a:sym typeface="MiSans"/>
              </a:defRPr>
            </a:lvl1pPr>
          </a:lstStyle>
          <a:p>
            <a:pPr/>
            <a:r>
              <a:t>β</a:t>
            </a:r>
          </a:p>
        </p:txBody>
      </p:sp>
      <p:sp>
        <p:nvSpPr>
          <p:cNvPr id="235" name="Text 18"/>
          <p:cNvSpPr txBox="1"/>
          <p:nvPr/>
        </p:nvSpPr>
        <p:spPr>
          <a:xfrm>
            <a:off x="1057077" y="4548975"/>
            <a:ext cx="1630599" cy="2159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nSpc>
                <a:spcPct val="120000"/>
              </a:lnSpc>
              <a:defRPr b="1" sz="1400">
                <a:solidFill>
                  <a:srgbClr val="1D1D1D"/>
                </a:solidFill>
                <a:latin typeface="MiSans"/>
                <a:ea typeface="MiSans"/>
                <a:cs typeface="MiSans"/>
                <a:sym typeface="MiSans"/>
              </a:defRPr>
            </a:lvl1pPr>
          </a:lstStyle>
          <a:p>
            <a:pPr/>
            <a:r>
              <a:t>Beta Parchalanish</a:t>
            </a:r>
          </a:p>
        </p:txBody>
      </p:sp>
      <p:sp>
        <p:nvSpPr>
          <p:cNvPr id="236" name="Shape 19"/>
          <p:cNvSpPr/>
          <p:nvPr/>
        </p:nvSpPr>
        <p:spPr>
          <a:xfrm>
            <a:off x="569771" y="4956807"/>
            <a:ext cx="3842217" cy="82467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421" y="0"/>
                </a:moveTo>
                <a:lnTo>
                  <a:pt x="21179" y="0"/>
                </a:lnTo>
                <a:cubicBezTo>
                  <a:pt x="21411" y="0"/>
                  <a:pt x="21600" y="880"/>
                  <a:pt x="21600" y="1964"/>
                </a:cubicBezTo>
                <a:lnTo>
                  <a:pt x="21600" y="19636"/>
                </a:lnTo>
                <a:cubicBezTo>
                  <a:pt x="21600" y="20720"/>
                  <a:pt x="21411" y="21600"/>
                  <a:pt x="21179" y="21600"/>
                </a:cubicBezTo>
                <a:lnTo>
                  <a:pt x="421" y="21600"/>
                </a:lnTo>
                <a:cubicBezTo>
                  <a:pt x="189" y="21600"/>
                  <a:pt x="0" y="20720"/>
                  <a:pt x="0" y="19636"/>
                </a:cubicBezTo>
                <a:lnTo>
                  <a:pt x="0" y="1964"/>
                </a:lnTo>
                <a:cubicBezTo>
                  <a:pt x="0" y="880"/>
                  <a:pt x="189" y="0"/>
                  <a:pt x="421" y="0"/>
                </a:cubicBezTo>
                <a:close/>
              </a:path>
            </a:pathLst>
          </a:custGeom>
          <a:solidFill>
            <a:srgbClr val="EFF6FF"/>
          </a:solidFill>
          <a:ln w="12700">
            <a:miter lim="400000"/>
          </a:ln>
        </p:spPr>
        <p:txBody>
          <a:bodyPr lIns="45718" tIns="45718" rIns="45718" bIns="45718"/>
          <a:lstStyle/>
          <a:p>
            <a:pPr>
              <a:defRPr>
                <a:latin typeface="+mn-lt"/>
                <a:ea typeface="+mn-ea"/>
                <a:cs typeface="+mn-cs"/>
                <a:sym typeface="Calibri"/>
              </a:defRPr>
            </a:pPr>
          </a:p>
        </p:txBody>
      </p:sp>
      <p:sp>
        <p:nvSpPr>
          <p:cNvPr id="237" name="Text 20"/>
          <p:cNvSpPr txBox="1"/>
          <p:nvPr/>
        </p:nvSpPr>
        <p:spPr>
          <a:xfrm>
            <a:off x="682227" y="5086774"/>
            <a:ext cx="3682902" cy="1524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nSpc>
                <a:spcPct val="120000"/>
              </a:lnSpc>
              <a:defRPr b="1" sz="1000">
                <a:solidFill>
                  <a:srgbClr val="1D1D1D"/>
                </a:solidFill>
                <a:latin typeface="MiSans"/>
                <a:ea typeface="MiSans"/>
                <a:cs typeface="MiSans"/>
                <a:sym typeface="MiSans"/>
              </a:defRPr>
            </a:lvl1pPr>
          </a:lstStyle>
          <a:p>
            <a:pPr/>
            <a:r>
              <a:t>Beta-minus (β⁻)</a:t>
            </a:r>
          </a:p>
        </p:txBody>
      </p:sp>
      <p:sp>
        <p:nvSpPr>
          <p:cNvPr id="238" name="Text 21"/>
          <p:cNvSpPr txBox="1"/>
          <p:nvPr/>
        </p:nvSpPr>
        <p:spPr>
          <a:xfrm>
            <a:off x="682226" y="5304673"/>
            <a:ext cx="3673532" cy="128936"/>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nSpc>
                <a:spcPct val="110000"/>
              </a:lnSpc>
              <a:defRPr sz="800">
                <a:solidFill>
                  <a:srgbClr val="86868B"/>
                </a:solidFill>
                <a:latin typeface="MiSans"/>
                <a:ea typeface="MiSans"/>
                <a:cs typeface="MiSans"/>
                <a:sym typeface="MiSans"/>
              </a:defRPr>
            </a:lvl1pPr>
          </a:lstStyle>
          <a:p>
            <a:pPr/>
            <a:r>
              <a:t>Neytron → Proton + Elektron + Antineytrino</a:t>
            </a:r>
          </a:p>
        </p:txBody>
      </p:sp>
      <p:sp>
        <p:nvSpPr>
          <p:cNvPr id="239" name="Text 22"/>
          <p:cNvSpPr txBox="1"/>
          <p:nvPr/>
        </p:nvSpPr>
        <p:spPr>
          <a:xfrm>
            <a:off x="682226" y="5529469"/>
            <a:ext cx="3673532" cy="128936"/>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nSpc>
                <a:spcPct val="110000"/>
              </a:lnSpc>
              <a:defRPr sz="800">
                <a:solidFill>
                  <a:srgbClr val="1D1D1D"/>
                </a:solidFill>
                <a:latin typeface="MiSans"/>
                <a:ea typeface="MiSans"/>
                <a:cs typeface="MiSans"/>
                <a:sym typeface="MiSans"/>
              </a:defRPr>
            </a:lvl1pPr>
          </a:lstStyle>
          <a:p>
            <a:pPr/>
            <a:r>
              <a:t>¹⁴C → ¹⁴N + e⁻ + ν̄</a:t>
            </a:r>
          </a:p>
        </p:txBody>
      </p:sp>
      <p:sp>
        <p:nvSpPr>
          <p:cNvPr id="240" name="Shape 23"/>
          <p:cNvSpPr/>
          <p:nvPr/>
        </p:nvSpPr>
        <p:spPr>
          <a:xfrm>
            <a:off x="569771" y="5893699"/>
            <a:ext cx="3842217" cy="82467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421" y="0"/>
                </a:moveTo>
                <a:lnTo>
                  <a:pt x="21179" y="0"/>
                </a:lnTo>
                <a:cubicBezTo>
                  <a:pt x="21411" y="0"/>
                  <a:pt x="21600" y="880"/>
                  <a:pt x="21600" y="1964"/>
                </a:cubicBezTo>
                <a:lnTo>
                  <a:pt x="21600" y="19636"/>
                </a:lnTo>
                <a:cubicBezTo>
                  <a:pt x="21600" y="20720"/>
                  <a:pt x="21411" y="21600"/>
                  <a:pt x="21179" y="21600"/>
                </a:cubicBezTo>
                <a:lnTo>
                  <a:pt x="421" y="21600"/>
                </a:lnTo>
                <a:cubicBezTo>
                  <a:pt x="189" y="21600"/>
                  <a:pt x="0" y="20720"/>
                  <a:pt x="0" y="19636"/>
                </a:cubicBezTo>
                <a:lnTo>
                  <a:pt x="0" y="1964"/>
                </a:lnTo>
                <a:cubicBezTo>
                  <a:pt x="0" y="880"/>
                  <a:pt x="189" y="0"/>
                  <a:pt x="421" y="0"/>
                </a:cubicBezTo>
                <a:close/>
              </a:path>
            </a:pathLst>
          </a:custGeom>
          <a:solidFill>
            <a:srgbClr val="EFF6FF"/>
          </a:solidFill>
          <a:ln w="12700">
            <a:miter lim="400000"/>
          </a:ln>
        </p:spPr>
        <p:txBody>
          <a:bodyPr lIns="45718" tIns="45718" rIns="45718" bIns="45718"/>
          <a:lstStyle/>
          <a:p>
            <a:pPr>
              <a:defRPr>
                <a:latin typeface="+mn-lt"/>
                <a:ea typeface="+mn-ea"/>
                <a:cs typeface="+mn-cs"/>
                <a:sym typeface="Calibri"/>
              </a:defRPr>
            </a:pPr>
          </a:p>
        </p:txBody>
      </p:sp>
      <p:sp>
        <p:nvSpPr>
          <p:cNvPr id="241" name="Text 24"/>
          <p:cNvSpPr txBox="1"/>
          <p:nvPr/>
        </p:nvSpPr>
        <p:spPr>
          <a:xfrm>
            <a:off x="682227" y="6023666"/>
            <a:ext cx="3682902" cy="1524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nSpc>
                <a:spcPct val="120000"/>
              </a:lnSpc>
              <a:defRPr b="1" sz="1000">
                <a:solidFill>
                  <a:srgbClr val="1D1D1D"/>
                </a:solidFill>
                <a:latin typeface="MiSans"/>
                <a:ea typeface="MiSans"/>
                <a:cs typeface="MiSans"/>
                <a:sym typeface="MiSans"/>
              </a:defRPr>
            </a:lvl1pPr>
          </a:lstStyle>
          <a:p>
            <a:pPr/>
            <a:r>
              <a:t>Beta-plus (β⁺)</a:t>
            </a:r>
          </a:p>
        </p:txBody>
      </p:sp>
      <p:sp>
        <p:nvSpPr>
          <p:cNvPr id="242" name="Text 25"/>
          <p:cNvSpPr txBox="1"/>
          <p:nvPr/>
        </p:nvSpPr>
        <p:spPr>
          <a:xfrm>
            <a:off x="682226" y="6241565"/>
            <a:ext cx="3673532" cy="128936"/>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nSpc>
                <a:spcPct val="110000"/>
              </a:lnSpc>
              <a:defRPr sz="800">
                <a:solidFill>
                  <a:srgbClr val="86868B"/>
                </a:solidFill>
                <a:latin typeface="MiSans"/>
                <a:ea typeface="MiSans"/>
                <a:cs typeface="MiSans"/>
                <a:sym typeface="MiSans"/>
              </a:defRPr>
            </a:lvl1pPr>
          </a:lstStyle>
          <a:p>
            <a:pPr/>
            <a:r>
              <a:t>Proton → Neytron + Pozitron + Neytrino</a:t>
            </a:r>
          </a:p>
        </p:txBody>
      </p:sp>
      <p:sp>
        <p:nvSpPr>
          <p:cNvPr id="243" name="Text 26"/>
          <p:cNvSpPr txBox="1"/>
          <p:nvPr/>
        </p:nvSpPr>
        <p:spPr>
          <a:xfrm>
            <a:off x="682226" y="6466356"/>
            <a:ext cx="3673532" cy="128936"/>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nSpc>
                <a:spcPct val="110000"/>
              </a:lnSpc>
              <a:defRPr sz="800">
                <a:solidFill>
                  <a:srgbClr val="1D1D1D"/>
                </a:solidFill>
                <a:latin typeface="MiSans"/>
                <a:ea typeface="MiSans"/>
                <a:cs typeface="MiSans"/>
                <a:sym typeface="MiSans"/>
              </a:defRPr>
            </a:lvl1pPr>
          </a:lstStyle>
          <a:p>
            <a:pPr/>
            <a:r>
              <a:t>¹¹C → ¹¹B + e⁺ + ν</a:t>
            </a:r>
          </a:p>
        </p:txBody>
      </p:sp>
      <p:sp>
        <p:nvSpPr>
          <p:cNvPr id="244" name="Text 27"/>
          <p:cNvSpPr txBox="1"/>
          <p:nvPr/>
        </p:nvSpPr>
        <p:spPr>
          <a:xfrm>
            <a:off x="4560637" y="5489411"/>
            <a:ext cx="3917186" cy="39624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lnSpc>
                <a:spcPct val="140000"/>
              </a:lnSpc>
              <a:defRPr sz="1100">
                <a:solidFill>
                  <a:srgbClr val="1D1D1D"/>
                </a:solidFill>
                <a:latin typeface="MiSans"/>
                <a:ea typeface="MiSans"/>
                <a:cs typeface="MiSans"/>
                <a:sym typeface="MiSans"/>
              </a:defRPr>
            </a:pPr>
            <a:r>
              <a:t>Beta zarrachalar yuqori energiyali </a:t>
            </a:r>
            <a:r>
              <a:rPr b="1"/>
              <a:t>elektronlar</a:t>
            </a:r>
            <a:r>
              <a:t> yoki </a:t>
            </a:r>
            <a:r>
              <a:rPr b="1"/>
              <a:t>pozitronlar</a:t>
            </a:r>
            <a:r>
              <a:t>. O'rta kirib borish qobiliyatiga ega.</a:t>
            </a:r>
          </a:p>
        </p:txBody>
      </p:sp>
      <p:sp>
        <p:nvSpPr>
          <p:cNvPr id="245" name="Shape 28"/>
          <p:cNvSpPr/>
          <p:nvPr/>
        </p:nvSpPr>
        <p:spPr>
          <a:xfrm>
            <a:off x="4579380" y="6071760"/>
            <a:ext cx="131200" cy="131190"/>
          </a:xfrm>
          <a:custGeom>
            <a:avLst/>
            <a:gdLst/>
            <a:ahLst/>
            <a:cxnLst>
              <a:cxn ang="0">
                <a:pos x="wd2" y="hd2"/>
              </a:cxn>
              <a:cxn ang="5400000">
                <a:pos x="wd2" y="hd2"/>
              </a:cxn>
              <a:cxn ang="10800000">
                <a:pos x="wd2" y="hd2"/>
              </a:cxn>
              <a:cxn ang="16200000">
                <a:pos x="wd2" y="hd2"/>
              </a:cxn>
            </a:cxnLst>
            <a:rect l="0" t="0" r="r" b="b"/>
            <a:pathLst>
              <a:path w="21600" h="21456" fill="norm" stroke="1" extrusionOk="0">
                <a:moveTo>
                  <a:pt x="9809" y="217"/>
                </a:moveTo>
                <a:cubicBezTo>
                  <a:pt x="10437" y="-72"/>
                  <a:pt x="11163" y="-72"/>
                  <a:pt x="11791" y="217"/>
                </a:cubicBezTo>
                <a:lnTo>
                  <a:pt x="21014" y="4450"/>
                </a:lnTo>
                <a:cubicBezTo>
                  <a:pt x="21372" y="4614"/>
                  <a:pt x="21600" y="4970"/>
                  <a:pt x="21600" y="5364"/>
                </a:cubicBezTo>
                <a:cubicBezTo>
                  <a:pt x="21600" y="5758"/>
                  <a:pt x="21372" y="6114"/>
                  <a:pt x="21014" y="6277"/>
                </a:cubicBezTo>
                <a:lnTo>
                  <a:pt x="11791" y="10510"/>
                </a:lnTo>
                <a:cubicBezTo>
                  <a:pt x="11163" y="10799"/>
                  <a:pt x="10437" y="10799"/>
                  <a:pt x="9809" y="10510"/>
                </a:cubicBezTo>
                <a:lnTo>
                  <a:pt x="586" y="6277"/>
                </a:lnTo>
                <a:cubicBezTo>
                  <a:pt x="228" y="6110"/>
                  <a:pt x="0" y="5753"/>
                  <a:pt x="0" y="5364"/>
                </a:cubicBezTo>
                <a:cubicBezTo>
                  <a:pt x="0" y="4974"/>
                  <a:pt x="228" y="4614"/>
                  <a:pt x="586" y="4450"/>
                </a:cubicBezTo>
                <a:lnTo>
                  <a:pt x="9809" y="217"/>
                </a:lnTo>
                <a:close/>
                <a:moveTo>
                  <a:pt x="2029" y="9152"/>
                </a:moveTo>
                <a:lnTo>
                  <a:pt x="8961" y="12333"/>
                </a:lnTo>
                <a:cubicBezTo>
                  <a:pt x="10129" y="12870"/>
                  <a:pt x="11475" y="12870"/>
                  <a:pt x="12644" y="12333"/>
                </a:cubicBezTo>
                <a:lnTo>
                  <a:pt x="19575" y="9152"/>
                </a:lnTo>
                <a:lnTo>
                  <a:pt x="21014" y="9814"/>
                </a:lnTo>
                <a:cubicBezTo>
                  <a:pt x="21372" y="9978"/>
                  <a:pt x="21600" y="10334"/>
                  <a:pt x="21600" y="10728"/>
                </a:cubicBezTo>
                <a:cubicBezTo>
                  <a:pt x="21600" y="11122"/>
                  <a:pt x="21372" y="11478"/>
                  <a:pt x="21014" y="11642"/>
                </a:cubicBezTo>
                <a:lnTo>
                  <a:pt x="11791" y="15875"/>
                </a:lnTo>
                <a:cubicBezTo>
                  <a:pt x="11163" y="16164"/>
                  <a:pt x="10437" y="16164"/>
                  <a:pt x="9809" y="15875"/>
                </a:cubicBezTo>
                <a:lnTo>
                  <a:pt x="586" y="11642"/>
                </a:lnTo>
                <a:cubicBezTo>
                  <a:pt x="228" y="11474"/>
                  <a:pt x="0" y="11118"/>
                  <a:pt x="0" y="10728"/>
                </a:cubicBezTo>
                <a:cubicBezTo>
                  <a:pt x="0" y="10338"/>
                  <a:pt x="228" y="9978"/>
                  <a:pt x="586" y="9814"/>
                </a:cubicBezTo>
                <a:lnTo>
                  <a:pt x="2025" y="9152"/>
                </a:lnTo>
                <a:close/>
                <a:moveTo>
                  <a:pt x="586" y="15179"/>
                </a:moveTo>
                <a:lnTo>
                  <a:pt x="2025" y="14517"/>
                </a:lnTo>
                <a:lnTo>
                  <a:pt x="8956" y="17697"/>
                </a:lnTo>
                <a:cubicBezTo>
                  <a:pt x="10125" y="18234"/>
                  <a:pt x="11471" y="18234"/>
                  <a:pt x="12639" y="17697"/>
                </a:cubicBezTo>
                <a:lnTo>
                  <a:pt x="19571" y="14517"/>
                </a:lnTo>
                <a:lnTo>
                  <a:pt x="21009" y="15179"/>
                </a:lnTo>
                <a:cubicBezTo>
                  <a:pt x="21368" y="15342"/>
                  <a:pt x="21596" y="15698"/>
                  <a:pt x="21596" y="16092"/>
                </a:cubicBezTo>
                <a:cubicBezTo>
                  <a:pt x="21596" y="16486"/>
                  <a:pt x="21368" y="16843"/>
                  <a:pt x="21009" y="17006"/>
                </a:cubicBezTo>
                <a:lnTo>
                  <a:pt x="11787" y="21239"/>
                </a:lnTo>
                <a:cubicBezTo>
                  <a:pt x="11159" y="21528"/>
                  <a:pt x="10433" y="21528"/>
                  <a:pt x="9804" y="21239"/>
                </a:cubicBezTo>
                <a:lnTo>
                  <a:pt x="586" y="17006"/>
                </a:lnTo>
                <a:cubicBezTo>
                  <a:pt x="228" y="16838"/>
                  <a:pt x="0" y="16482"/>
                  <a:pt x="0" y="16092"/>
                </a:cubicBezTo>
                <a:cubicBezTo>
                  <a:pt x="0" y="15703"/>
                  <a:pt x="228" y="15342"/>
                  <a:pt x="586" y="15179"/>
                </a:cubicBezTo>
                <a:close/>
              </a:path>
            </a:pathLst>
          </a:custGeom>
          <a:solidFill>
            <a:srgbClr val="2B7FFF"/>
          </a:solidFill>
          <a:ln w="12700">
            <a:miter lim="400000"/>
          </a:ln>
        </p:spPr>
        <p:txBody>
          <a:bodyPr lIns="45718" tIns="45718" rIns="45718" bIns="45718"/>
          <a:lstStyle/>
          <a:p>
            <a:pPr>
              <a:defRPr>
                <a:latin typeface="+mn-lt"/>
                <a:ea typeface="+mn-ea"/>
                <a:cs typeface="+mn-cs"/>
                <a:sym typeface="Calibri"/>
              </a:defRPr>
            </a:pPr>
          </a:p>
        </p:txBody>
      </p:sp>
      <p:sp>
        <p:nvSpPr>
          <p:cNvPr id="246" name="Text 29"/>
          <p:cNvSpPr txBox="1"/>
          <p:nvPr/>
        </p:nvSpPr>
        <p:spPr>
          <a:xfrm>
            <a:off x="4799605" y="6061150"/>
            <a:ext cx="1077696" cy="1524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nSpc>
                <a:spcPct val="120000"/>
              </a:lnSpc>
              <a:defRPr sz="1000">
                <a:solidFill>
                  <a:srgbClr val="86868B"/>
                </a:solidFill>
                <a:latin typeface="MiSans"/>
                <a:ea typeface="MiSans"/>
                <a:cs typeface="MiSans"/>
                <a:sym typeface="MiSans"/>
              </a:defRPr>
            </a:lvl1pPr>
          </a:lstStyle>
          <a:p>
            <a:pPr/>
            <a:r>
              <a:t>Alyuminiy to'sadi</a:t>
            </a:r>
          </a:p>
        </p:txBody>
      </p:sp>
      <p:sp>
        <p:nvSpPr>
          <p:cNvPr id="247" name="Shape 30"/>
          <p:cNvSpPr/>
          <p:nvPr/>
        </p:nvSpPr>
        <p:spPr>
          <a:xfrm>
            <a:off x="8825141" y="1090812"/>
            <a:ext cx="2987557" cy="268767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813" y="0"/>
                </a:moveTo>
                <a:lnTo>
                  <a:pt x="20787" y="0"/>
                </a:lnTo>
                <a:cubicBezTo>
                  <a:pt x="21236" y="0"/>
                  <a:pt x="21600" y="405"/>
                  <a:pt x="21600" y="904"/>
                </a:cubicBezTo>
                <a:lnTo>
                  <a:pt x="21600" y="20696"/>
                </a:lnTo>
                <a:cubicBezTo>
                  <a:pt x="21600" y="21195"/>
                  <a:pt x="21236" y="21600"/>
                  <a:pt x="20787" y="21600"/>
                </a:cubicBezTo>
                <a:lnTo>
                  <a:pt x="813" y="21600"/>
                </a:lnTo>
                <a:cubicBezTo>
                  <a:pt x="364" y="21600"/>
                  <a:pt x="0" y="21195"/>
                  <a:pt x="0" y="20696"/>
                </a:cubicBezTo>
                <a:lnTo>
                  <a:pt x="0" y="904"/>
                </a:lnTo>
                <a:cubicBezTo>
                  <a:pt x="0" y="405"/>
                  <a:pt x="364" y="0"/>
                  <a:pt x="813" y="0"/>
                </a:cubicBezTo>
                <a:close/>
              </a:path>
            </a:pathLst>
          </a:custGeom>
          <a:solidFill>
            <a:srgbClr val="FFFFFF"/>
          </a:solidFill>
          <a:ln w="10160">
            <a:solidFill>
              <a:srgbClr val="E5E5E5"/>
            </a:solidFill>
          </a:ln>
        </p:spPr>
        <p:txBody>
          <a:bodyPr lIns="45718" tIns="45718" rIns="45718" bIns="45718"/>
          <a:lstStyle/>
          <a:p>
            <a:pPr>
              <a:defRPr>
                <a:latin typeface="+mn-lt"/>
                <a:ea typeface="+mn-ea"/>
                <a:cs typeface="+mn-cs"/>
                <a:sym typeface="Calibri"/>
              </a:defRPr>
            </a:pPr>
          </a:p>
        </p:txBody>
      </p:sp>
      <p:sp>
        <p:nvSpPr>
          <p:cNvPr id="248" name="Shape 31"/>
          <p:cNvSpPr/>
          <p:nvPr/>
        </p:nvSpPr>
        <p:spPr>
          <a:xfrm>
            <a:off x="9016317" y="1281988"/>
            <a:ext cx="374853" cy="374853"/>
          </a:xfrm>
          <a:prstGeom prst="ellipse">
            <a:avLst/>
          </a:prstGeom>
          <a:solidFill>
            <a:srgbClr val="AD46FF"/>
          </a:solidFill>
          <a:ln w="12700">
            <a:miter lim="400000"/>
          </a:ln>
        </p:spPr>
        <p:txBody>
          <a:bodyPr lIns="45718" tIns="45718" rIns="45718" bIns="45718"/>
          <a:lstStyle/>
          <a:p>
            <a:pPr>
              <a:defRPr>
                <a:latin typeface="+mn-lt"/>
                <a:ea typeface="+mn-ea"/>
                <a:cs typeface="+mn-cs"/>
                <a:sym typeface="Calibri"/>
              </a:defRPr>
            </a:pPr>
          </a:p>
        </p:txBody>
      </p:sp>
      <p:sp>
        <p:nvSpPr>
          <p:cNvPr id="249" name="Text 32"/>
          <p:cNvSpPr txBox="1"/>
          <p:nvPr/>
        </p:nvSpPr>
        <p:spPr>
          <a:xfrm>
            <a:off x="8969460" y="1361463"/>
            <a:ext cx="468565" cy="2159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lnSpc>
                <a:spcPct val="120000"/>
              </a:lnSpc>
              <a:defRPr b="1" sz="1400">
                <a:solidFill>
                  <a:srgbClr val="FFFFFF"/>
                </a:solidFill>
                <a:latin typeface="MiSans"/>
                <a:ea typeface="MiSans"/>
                <a:cs typeface="MiSans"/>
                <a:sym typeface="MiSans"/>
              </a:defRPr>
            </a:lvl1pPr>
          </a:lstStyle>
          <a:p>
            <a:pPr/>
            <a:r>
              <a:t>γ</a:t>
            </a:r>
          </a:p>
        </p:txBody>
      </p:sp>
      <p:sp>
        <p:nvSpPr>
          <p:cNvPr id="250" name="Text 33"/>
          <p:cNvSpPr txBox="1"/>
          <p:nvPr/>
        </p:nvSpPr>
        <p:spPr>
          <a:xfrm>
            <a:off x="9503622" y="1361461"/>
            <a:ext cx="1902364" cy="2159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nSpc>
                <a:spcPct val="120000"/>
              </a:lnSpc>
              <a:defRPr b="1" sz="1400">
                <a:solidFill>
                  <a:srgbClr val="1D1D1D"/>
                </a:solidFill>
                <a:latin typeface="MiSans"/>
                <a:ea typeface="MiSans"/>
                <a:cs typeface="MiSans"/>
                <a:sym typeface="MiSans"/>
              </a:defRPr>
            </a:lvl1pPr>
          </a:lstStyle>
          <a:p>
            <a:pPr/>
            <a:r>
              <a:t>Gamma Parchalanish</a:t>
            </a:r>
          </a:p>
        </p:txBody>
      </p:sp>
      <p:sp>
        <p:nvSpPr>
          <p:cNvPr id="251" name="Text 34"/>
          <p:cNvSpPr txBox="1"/>
          <p:nvPr/>
        </p:nvSpPr>
        <p:spPr>
          <a:xfrm>
            <a:off x="9016317" y="1821083"/>
            <a:ext cx="2680180" cy="62738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lnSpc>
                <a:spcPct val="140000"/>
              </a:lnSpc>
              <a:defRPr sz="1100">
                <a:solidFill>
                  <a:srgbClr val="1D1D1D"/>
                </a:solidFill>
                <a:latin typeface="MiSans"/>
                <a:ea typeface="MiSans"/>
                <a:cs typeface="MiSans"/>
                <a:sym typeface="MiSans"/>
              </a:defRPr>
            </a:pPr>
            <a:r>
              <a:t>Yuqori energiyali </a:t>
            </a:r>
            <a:r>
              <a:rPr b="1"/>
              <a:t>fotonlar</a:t>
            </a:r>
            <a:r>
              <a:t> chiqariladi. Yadro tarkibi o'zgarmaydi, faqat energiya darajasi pasayadi.</a:t>
            </a:r>
          </a:p>
        </p:txBody>
      </p:sp>
      <p:sp>
        <p:nvSpPr>
          <p:cNvPr id="252" name="Shape 35"/>
          <p:cNvSpPr/>
          <p:nvPr/>
        </p:nvSpPr>
        <p:spPr>
          <a:xfrm>
            <a:off x="9016317" y="2612706"/>
            <a:ext cx="2605210" cy="41233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622" y="0"/>
                </a:moveTo>
                <a:lnTo>
                  <a:pt x="20978" y="0"/>
                </a:lnTo>
                <a:cubicBezTo>
                  <a:pt x="21321" y="0"/>
                  <a:pt x="21600" y="1760"/>
                  <a:pt x="21600" y="3927"/>
                </a:cubicBezTo>
                <a:lnTo>
                  <a:pt x="21600" y="17673"/>
                </a:lnTo>
                <a:cubicBezTo>
                  <a:pt x="21600" y="19840"/>
                  <a:pt x="21321" y="21600"/>
                  <a:pt x="20978" y="21600"/>
                </a:cubicBezTo>
                <a:lnTo>
                  <a:pt x="622" y="21600"/>
                </a:lnTo>
                <a:cubicBezTo>
                  <a:pt x="279" y="21600"/>
                  <a:pt x="0" y="19840"/>
                  <a:pt x="0" y="17673"/>
                </a:cubicBezTo>
                <a:lnTo>
                  <a:pt x="0" y="3927"/>
                </a:lnTo>
                <a:cubicBezTo>
                  <a:pt x="0" y="1760"/>
                  <a:pt x="279" y="0"/>
                  <a:pt x="622" y="0"/>
                </a:cubicBezTo>
                <a:close/>
              </a:path>
            </a:pathLst>
          </a:custGeom>
          <a:solidFill>
            <a:srgbClr val="FAF5FF"/>
          </a:solidFill>
          <a:ln w="12700">
            <a:miter lim="400000"/>
          </a:ln>
        </p:spPr>
        <p:txBody>
          <a:bodyPr lIns="45718" tIns="45718" rIns="45718" bIns="45718"/>
          <a:lstStyle/>
          <a:p>
            <a:pPr>
              <a:defRPr>
                <a:latin typeface="+mn-lt"/>
                <a:ea typeface="+mn-ea"/>
                <a:cs typeface="+mn-cs"/>
                <a:sym typeface="Calibri"/>
              </a:defRPr>
            </a:pPr>
          </a:p>
        </p:txBody>
      </p:sp>
      <p:sp>
        <p:nvSpPr>
          <p:cNvPr id="253" name="Text 36"/>
          <p:cNvSpPr txBox="1"/>
          <p:nvPr/>
        </p:nvSpPr>
        <p:spPr>
          <a:xfrm>
            <a:off x="9095971" y="2741465"/>
            <a:ext cx="2445899" cy="15482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lnSpc>
                <a:spcPct val="120000"/>
              </a:lnSpc>
              <a:defRPr sz="1000">
                <a:solidFill>
                  <a:srgbClr val="1D1D1D"/>
                </a:solidFill>
                <a:latin typeface="MiSans"/>
                <a:ea typeface="MiSans"/>
                <a:cs typeface="MiSans"/>
                <a:sym typeface="MiSans"/>
              </a:defRPr>
            </a:lvl1pPr>
          </a:lstStyle>
          <a:p>
            <a:pPr/>
            <a:r>
              <a:t>⁶⁰Ni* → ⁶⁰Ni + γ</a:t>
            </a:r>
          </a:p>
        </p:txBody>
      </p:sp>
      <p:sp>
        <p:nvSpPr>
          <p:cNvPr id="254" name="Shape 37"/>
          <p:cNvSpPr/>
          <p:nvPr/>
        </p:nvSpPr>
        <p:spPr>
          <a:xfrm>
            <a:off x="9031471" y="3173120"/>
            <a:ext cx="138561" cy="127790"/>
          </a:xfrm>
          <a:custGeom>
            <a:avLst/>
            <a:gdLst/>
            <a:ahLst/>
            <a:cxnLst>
              <a:cxn ang="0">
                <a:pos x="wd2" y="hd2"/>
              </a:cxn>
              <a:cxn ang="5400000">
                <a:pos x="wd2" y="hd2"/>
              </a:cxn>
              <a:cxn ang="10800000">
                <a:pos x="wd2" y="hd2"/>
              </a:cxn>
              <a:cxn ang="16200000">
                <a:pos x="wd2" y="hd2"/>
              </a:cxn>
            </a:cxnLst>
            <a:rect l="0" t="0" r="r" b="b"/>
            <a:pathLst>
              <a:path w="21450" h="21386" fill="norm" stroke="1" extrusionOk="0">
                <a:moveTo>
                  <a:pt x="16987" y="223"/>
                </a:moveTo>
                <a:cubicBezTo>
                  <a:pt x="16424" y="-210"/>
                  <a:pt x="15658" y="26"/>
                  <a:pt x="15313" y="674"/>
                </a:cubicBezTo>
                <a:lnTo>
                  <a:pt x="12441" y="6047"/>
                </a:lnTo>
                <a:cubicBezTo>
                  <a:pt x="13682" y="6724"/>
                  <a:pt x="14535" y="8118"/>
                  <a:pt x="14535" y="9722"/>
                </a:cubicBezTo>
                <a:lnTo>
                  <a:pt x="20248" y="9722"/>
                </a:lnTo>
                <a:cubicBezTo>
                  <a:pt x="20950" y="9722"/>
                  <a:pt x="21525" y="9104"/>
                  <a:pt x="21442" y="8354"/>
                </a:cubicBezTo>
                <a:cubicBezTo>
                  <a:pt x="21081" y="5005"/>
                  <a:pt x="19403" y="2089"/>
                  <a:pt x="16987" y="223"/>
                </a:cubicBezTo>
                <a:close/>
                <a:moveTo>
                  <a:pt x="6137" y="669"/>
                </a:moveTo>
                <a:cubicBezTo>
                  <a:pt x="5792" y="22"/>
                  <a:pt x="5026" y="-214"/>
                  <a:pt x="4463" y="223"/>
                </a:cubicBezTo>
                <a:cubicBezTo>
                  <a:pt x="2047" y="2085"/>
                  <a:pt x="369" y="5000"/>
                  <a:pt x="8" y="8354"/>
                </a:cubicBezTo>
                <a:cubicBezTo>
                  <a:pt x="-75" y="9104"/>
                  <a:pt x="504" y="9722"/>
                  <a:pt x="1202" y="9722"/>
                </a:cubicBezTo>
                <a:lnTo>
                  <a:pt x="6915" y="9722"/>
                </a:lnTo>
                <a:cubicBezTo>
                  <a:pt x="6915" y="8114"/>
                  <a:pt x="7768" y="6724"/>
                  <a:pt x="9009" y="6047"/>
                </a:cubicBezTo>
                <a:lnTo>
                  <a:pt x="6137" y="669"/>
                </a:lnTo>
                <a:close/>
                <a:moveTo>
                  <a:pt x="5764" y="18543"/>
                </a:moveTo>
                <a:cubicBezTo>
                  <a:pt x="5419" y="19191"/>
                  <a:pt x="5614" y="20022"/>
                  <a:pt x="6240" y="20335"/>
                </a:cubicBezTo>
                <a:cubicBezTo>
                  <a:pt x="7605" y="21009"/>
                  <a:pt x="9124" y="21386"/>
                  <a:pt x="10723" y="21386"/>
                </a:cubicBezTo>
                <a:cubicBezTo>
                  <a:pt x="12322" y="21386"/>
                  <a:pt x="13841" y="21009"/>
                  <a:pt x="15206" y="20335"/>
                </a:cubicBezTo>
                <a:cubicBezTo>
                  <a:pt x="15832" y="20027"/>
                  <a:pt x="16027" y="19191"/>
                  <a:pt x="15682" y="18543"/>
                </a:cubicBezTo>
                <a:lnTo>
                  <a:pt x="12814" y="13165"/>
                </a:lnTo>
                <a:cubicBezTo>
                  <a:pt x="12215" y="13590"/>
                  <a:pt x="11497" y="13839"/>
                  <a:pt x="10727" y="13839"/>
                </a:cubicBezTo>
                <a:cubicBezTo>
                  <a:pt x="9957" y="13839"/>
                  <a:pt x="9239" y="13590"/>
                  <a:pt x="8640" y="13165"/>
                </a:cubicBezTo>
                <a:lnTo>
                  <a:pt x="5764" y="18543"/>
                </a:lnTo>
                <a:close/>
                <a:moveTo>
                  <a:pt x="10723" y="11780"/>
                </a:moveTo>
                <a:cubicBezTo>
                  <a:pt x="11403" y="11775"/>
                  <a:pt x="12029" y="11378"/>
                  <a:pt x="12365" y="10738"/>
                </a:cubicBezTo>
                <a:cubicBezTo>
                  <a:pt x="12701" y="10099"/>
                  <a:pt x="12696" y="9314"/>
                  <a:pt x="12351" y="8680"/>
                </a:cubicBezTo>
                <a:cubicBezTo>
                  <a:pt x="12007" y="8046"/>
                  <a:pt x="11375" y="7658"/>
                  <a:pt x="10695" y="7664"/>
                </a:cubicBezTo>
                <a:cubicBezTo>
                  <a:pt x="9644" y="7672"/>
                  <a:pt x="8797" y="8601"/>
                  <a:pt x="8805" y="9737"/>
                </a:cubicBezTo>
                <a:cubicBezTo>
                  <a:pt x="8813" y="10873"/>
                  <a:pt x="9672" y="11789"/>
                  <a:pt x="10723" y="11780"/>
                </a:cubicBezTo>
                <a:close/>
              </a:path>
            </a:pathLst>
          </a:custGeom>
          <a:solidFill>
            <a:srgbClr val="AD46FF"/>
          </a:solidFill>
          <a:ln w="12700">
            <a:miter lim="400000"/>
          </a:ln>
        </p:spPr>
        <p:txBody>
          <a:bodyPr lIns="45718" tIns="45718" rIns="45718" bIns="45718"/>
          <a:lstStyle/>
          <a:p>
            <a:pPr>
              <a:defRPr>
                <a:latin typeface="+mn-lt"/>
                <a:ea typeface="+mn-ea"/>
                <a:cs typeface="+mn-cs"/>
                <a:sym typeface="Calibri"/>
              </a:defRPr>
            </a:pPr>
          </a:p>
        </p:txBody>
      </p:sp>
      <p:sp>
        <p:nvSpPr>
          <p:cNvPr id="255" name="Text 38"/>
          <p:cNvSpPr txBox="1"/>
          <p:nvPr/>
        </p:nvSpPr>
        <p:spPr>
          <a:xfrm>
            <a:off x="9255283" y="3063569"/>
            <a:ext cx="1321349" cy="335282"/>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nSpc>
                <a:spcPct val="120000"/>
              </a:lnSpc>
              <a:defRPr sz="1000">
                <a:solidFill>
                  <a:srgbClr val="86868B"/>
                </a:solidFill>
                <a:latin typeface="MiSans"/>
                <a:ea typeface="MiSans"/>
                <a:cs typeface="MiSans"/>
                <a:sym typeface="MiSans"/>
              </a:defRPr>
            </a:lvl1pPr>
          </a:lstStyle>
          <a:p>
            <a:pPr/>
            <a:r>
              <a:t>Eng yuqori kirib borish qobiliyati</a:t>
            </a:r>
          </a:p>
        </p:txBody>
      </p:sp>
      <p:sp>
        <p:nvSpPr>
          <p:cNvPr id="256" name="Shape 39"/>
          <p:cNvSpPr/>
          <p:nvPr/>
        </p:nvSpPr>
        <p:spPr>
          <a:xfrm>
            <a:off x="9039287" y="3425175"/>
            <a:ext cx="122923" cy="136862"/>
          </a:xfrm>
          <a:custGeom>
            <a:avLst/>
            <a:gdLst/>
            <a:ahLst/>
            <a:cxnLst>
              <a:cxn ang="0">
                <a:pos x="wd2" y="hd2"/>
              </a:cxn>
              <a:cxn ang="5400000">
                <a:pos x="wd2" y="hd2"/>
              </a:cxn>
              <a:cxn ang="10800000">
                <a:pos x="wd2" y="hd2"/>
              </a:cxn>
              <a:cxn ang="16200000">
                <a:pos x="wd2" y="hd2"/>
              </a:cxn>
            </a:cxnLst>
            <a:rect l="0" t="0" r="r" b="b"/>
            <a:pathLst>
              <a:path w="21600" h="21372" fill="norm" stroke="1" extrusionOk="0">
                <a:moveTo>
                  <a:pt x="9357" y="342"/>
                </a:moveTo>
                <a:cubicBezTo>
                  <a:pt x="10248" y="-114"/>
                  <a:pt x="11347" y="-114"/>
                  <a:pt x="12239" y="342"/>
                </a:cubicBezTo>
                <a:lnTo>
                  <a:pt x="20159" y="4404"/>
                </a:lnTo>
                <a:cubicBezTo>
                  <a:pt x="21051" y="4860"/>
                  <a:pt x="21600" y="5708"/>
                  <a:pt x="21600" y="6620"/>
                </a:cubicBezTo>
                <a:lnTo>
                  <a:pt x="21600" y="14744"/>
                </a:lnTo>
                <a:cubicBezTo>
                  <a:pt x="21600" y="15660"/>
                  <a:pt x="21051" y="16504"/>
                  <a:pt x="20159" y="16960"/>
                </a:cubicBezTo>
                <a:lnTo>
                  <a:pt x="12239" y="21030"/>
                </a:lnTo>
                <a:cubicBezTo>
                  <a:pt x="11347" y="21486"/>
                  <a:pt x="10248" y="21486"/>
                  <a:pt x="9357" y="21030"/>
                </a:cubicBezTo>
                <a:lnTo>
                  <a:pt x="1441" y="16968"/>
                </a:lnTo>
                <a:cubicBezTo>
                  <a:pt x="549" y="16512"/>
                  <a:pt x="0" y="15664"/>
                  <a:pt x="0" y="14752"/>
                </a:cubicBezTo>
                <a:lnTo>
                  <a:pt x="0" y="6629"/>
                </a:lnTo>
                <a:cubicBezTo>
                  <a:pt x="0" y="5712"/>
                  <a:pt x="549" y="4868"/>
                  <a:pt x="1441" y="4412"/>
                </a:cubicBezTo>
                <a:lnTo>
                  <a:pt x="9357" y="342"/>
                </a:lnTo>
                <a:close/>
                <a:moveTo>
                  <a:pt x="18714" y="14748"/>
                </a:moveTo>
                <a:lnTo>
                  <a:pt x="18714" y="8101"/>
                </a:lnTo>
                <a:lnTo>
                  <a:pt x="12239" y="11422"/>
                </a:lnTo>
                <a:lnTo>
                  <a:pt x="12239" y="18069"/>
                </a:lnTo>
                <a:lnTo>
                  <a:pt x="18714" y="14748"/>
                </a:lnTo>
                <a:close/>
              </a:path>
            </a:pathLst>
          </a:custGeom>
          <a:solidFill>
            <a:srgbClr val="AD46FF"/>
          </a:solidFill>
          <a:ln w="12700">
            <a:miter lim="400000"/>
          </a:ln>
        </p:spPr>
        <p:txBody>
          <a:bodyPr lIns="45718" tIns="45718" rIns="45718" bIns="45718"/>
          <a:lstStyle/>
          <a:p>
            <a:pPr>
              <a:defRPr>
                <a:latin typeface="+mn-lt"/>
                <a:ea typeface="+mn-ea"/>
                <a:cs typeface="+mn-cs"/>
                <a:sym typeface="Calibri"/>
              </a:defRPr>
            </a:pPr>
          </a:p>
        </p:txBody>
      </p:sp>
      <p:sp>
        <p:nvSpPr>
          <p:cNvPr id="257" name="Text 40"/>
          <p:cNvSpPr txBox="1"/>
          <p:nvPr/>
        </p:nvSpPr>
        <p:spPr>
          <a:xfrm>
            <a:off x="9255283" y="3417404"/>
            <a:ext cx="1546259" cy="1524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nSpc>
                <a:spcPct val="120000"/>
              </a:lnSpc>
              <a:defRPr sz="1000">
                <a:solidFill>
                  <a:srgbClr val="86868B"/>
                </a:solidFill>
                <a:latin typeface="MiSans"/>
                <a:ea typeface="MiSans"/>
                <a:cs typeface="MiSans"/>
                <a:sym typeface="MiSans"/>
              </a:defRPr>
            </a:lvl1pPr>
          </a:lstStyle>
          <a:p>
            <a:pPr/>
            <a:r>
              <a:t>Qo'shimcha to'sish kerak</a:t>
            </a:r>
          </a:p>
        </p:txBody>
      </p:sp>
      <p:sp>
        <p:nvSpPr>
          <p:cNvPr id="258" name="Shape 41"/>
          <p:cNvSpPr/>
          <p:nvPr/>
        </p:nvSpPr>
        <p:spPr>
          <a:xfrm>
            <a:off x="8825141" y="3935926"/>
            <a:ext cx="2987557" cy="263145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813" y="0"/>
                </a:moveTo>
                <a:lnTo>
                  <a:pt x="20787" y="0"/>
                </a:lnTo>
                <a:cubicBezTo>
                  <a:pt x="21236" y="0"/>
                  <a:pt x="21600" y="413"/>
                  <a:pt x="21600" y="923"/>
                </a:cubicBezTo>
                <a:lnTo>
                  <a:pt x="21600" y="20677"/>
                </a:lnTo>
                <a:cubicBezTo>
                  <a:pt x="21600" y="21187"/>
                  <a:pt x="21236" y="21600"/>
                  <a:pt x="20787" y="21600"/>
                </a:cubicBezTo>
                <a:lnTo>
                  <a:pt x="813" y="21600"/>
                </a:lnTo>
                <a:cubicBezTo>
                  <a:pt x="364" y="21600"/>
                  <a:pt x="0" y="21187"/>
                  <a:pt x="0" y="20677"/>
                </a:cubicBezTo>
                <a:lnTo>
                  <a:pt x="0" y="923"/>
                </a:lnTo>
                <a:cubicBezTo>
                  <a:pt x="0" y="414"/>
                  <a:pt x="364" y="0"/>
                  <a:pt x="813" y="0"/>
                </a:cubicBezTo>
                <a:close/>
              </a:path>
            </a:pathLst>
          </a:custGeom>
          <a:solidFill>
            <a:srgbClr val="FFFFFF"/>
          </a:solidFill>
          <a:ln w="10160">
            <a:solidFill>
              <a:srgbClr val="E5E5E5"/>
            </a:solidFill>
          </a:ln>
        </p:spPr>
        <p:txBody>
          <a:bodyPr lIns="45718" tIns="45718" rIns="45718" bIns="45718"/>
          <a:lstStyle/>
          <a:p>
            <a:pPr>
              <a:defRPr>
                <a:latin typeface="+mn-lt"/>
                <a:ea typeface="+mn-ea"/>
                <a:cs typeface="+mn-cs"/>
                <a:sym typeface="Calibri"/>
              </a:defRPr>
            </a:pPr>
          </a:p>
        </p:txBody>
      </p:sp>
      <p:sp>
        <p:nvSpPr>
          <p:cNvPr id="259" name="Text 42"/>
          <p:cNvSpPr txBox="1"/>
          <p:nvPr/>
        </p:nvSpPr>
        <p:spPr>
          <a:xfrm>
            <a:off x="8974146" y="4156695"/>
            <a:ext cx="2689552" cy="2032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lnSpc>
                <a:spcPct val="130000"/>
              </a:lnSpc>
              <a:defRPr b="1" sz="1300">
                <a:solidFill>
                  <a:srgbClr val="1D1D1D"/>
                </a:solidFill>
                <a:latin typeface="MiSans"/>
                <a:ea typeface="MiSans"/>
                <a:cs typeface="MiSans"/>
                <a:sym typeface="MiSans"/>
              </a:defRPr>
            </a:lvl1pPr>
          </a:lstStyle>
          <a:p>
            <a:pPr/>
            <a:r>
              <a:t>Kirib Borish Qobiliyati</a:t>
            </a:r>
          </a:p>
        </p:txBody>
      </p:sp>
      <p:pic>
        <p:nvPicPr>
          <p:cNvPr id="260" name="Image 1" descr="Image 1"/>
          <p:cNvPicPr>
            <a:picLocks noChangeAspect="1"/>
          </p:cNvPicPr>
          <p:nvPr/>
        </p:nvPicPr>
        <p:blipFill>
          <a:blip r:embed="rId3">
            <a:extLst/>
          </a:blip>
          <a:srcRect l="0" t="72" r="0" b="72"/>
          <a:stretch>
            <a:fillRect/>
          </a:stretch>
        </p:blipFill>
        <p:spPr>
          <a:xfrm>
            <a:off x="9016317" y="4501948"/>
            <a:ext cx="2605210" cy="1874251"/>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med" advClick="1" p14:dur="1000">
        <p:fade/>
      </p:transition>
    </mc:Choice>
    <mc:Fallback>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AFAFA"/>
        </a:solidFill>
      </p:bgPr>
    </p:bg>
    <p:spTree>
      <p:nvGrpSpPr>
        <p:cNvPr id="1" name=""/>
        <p:cNvGrpSpPr/>
        <p:nvPr/>
      </p:nvGrpSpPr>
      <p:grpSpPr>
        <a:xfrm>
          <a:off x="0" y="0"/>
          <a:ext cx="0" cy="0"/>
          <a:chOff x="0" y="0"/>
          <a:chExt cx="0" cy="0"/>
        </a:xfrm>
      </p:grpSpPr>
      <p:sp>
        <p:nvSpPr>
          <p:cNvPr id="262" name="Shape 0"/>
          <p:cNvSpPr/>
          <p:nvPr/>
        </p:nvSpPr>
        <p:spPr>
          <a:xfrm>
            <a:off x="380999" y="380999"/>
            <a:ext cx="381002" cy="38100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4320" y="0"/>
                </a:moveTo>
                <a:lnTo>
                  <a:pt x="17280" y="0"/>
                </a:lnTo>
                <a:cubicBezTo>
                  <a:pt x="19664" y="0"/>
                  <a:pt x="21600" y="1936"/>
                  <a:pt x="21600" y="4320"/>
                </a:cubicBezTo>
                <a:lnTo>
                  <a:pt x="21600" y="17280"/>
                </a:lnTo>
                <a:cubicBezTo>
                  <a:pt x="21600" y="19664"/>
                  <a:pt x="19664" y="21600"/>
                  <a:pt x="17280" y="21600"/>
                </a:cubicBezTo>
                <a:lnTo>
                  <a:pt x="4320" y="21600"/>
                </a:lnTo>
                <a:cubicBezTo>
                  <a:pt x="1936" y="21600"/>
                  <a:pt x="0" y="19664"/>
                  <a:pt x="0" y="17280"/>
                </a:cubicBezTo>
                <a:lnTo>
                  <a:pt x="0" y="4320"/>
                </a:lnTo>
                <a:cubicBezTo>
                  <a:pt x="0" y="1936"/>
                  <a:pt x="1936" y="0"/>
                  <a:pt x="4320" y="0"/>
                </a:cubicBezTo>
                <a:close/>
              </a:path>
            </a:pathLst>
          </a:custGeom>
          <a:solidFill>
            <a:srgbClr val="0071E3"/>
          </a:solidFill>
          <a:ln w="12700">
            <a:miter lim="400000"/>
          </a:ln>
        </p:spPr>
        <p:txBody>
          <a:bodyPr lIns="45718" tIns="45718" rIns="45718" bIns="45718"/>
          <a:lstStyle/>
          <a:p>
            <a:pPr>
              <a:defRPr>
                <a:latin typeface="+mn-lt"/>
                <a:ea typeface="+mn-ea"/>
                <a:cs typeface="+mn-cs"/>
                <a:sym typeface="Calibri"/>
              </a:defRPr>
            </a:pPr>
          </a:p>
        </p:txBody>
      </p:sp>
      <p:sp>
        <p:nvSpPr>
          <p:cNvPr id="263" name="Shape 1"/>
          <p:cNvSpPr/>
          <p:nvPr/>
        </p:nvSpPr>
        <p:spPr>
          <a:xfrm>
            <a:off x="488156" y="485774"/>
            <a:ext cx="171452" cy="17145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800" y="0"/>
                </a:moveTo>
                <a:cubicBezTo>
                  <a:pt x="16761" y="0"/>
                  <a:pt x="21600" y="4839"/>
                  <a:pt x="21600" y="10800"/>
                </a:cubicBezTo>
                <a:cubicBezTo>
                  <a:pt x="21600" y="16761"/>
                  <a:pt x="16761" y="21600"/>
                  <a:pt x="10800" y="21600"/>
                </a:cubicBezTo>
                <a:cubicBezTo>
                  <a:pt x="4839" y="21600"/>
                  <a:pt x="0" y="16761"/>
                  <a:pt x="0" y="10800"/>
                </a:cubicBezTo>
                <a:cubicBezTo>
                  <a:pt x="0" y="4839"/>
                  <a:pt x="4839" y="0"/>
                  <a:pt x="10800" y="0"/>
                </a:cubicBezTo>
                <a:close/>
                <a:moveTo>
                  <a:pt x="9787" y="5063"/>
                </a:moveTo>
                <a:lnTo>
                  <a:pt x="9787" y="10800"/>
                </a:lnTo>
                <a:cubicBezTo>
                  <a:pt x="9787" y="11138"/>
                  <a:pt x="9956" y="11454"/>
                  <a:pt x="10239" y="11644"/>
                </a:cubicBezTo>
                <a:lnTo>
                  <a:pt x="14289" y="14344"/>
                </a:lnTo>
                <a:cubicBezTo>
                  <a:pt x="14753" y="14656"/>
                  <a:pt x="15382" y="14529"/>
                  <a:pt x="15694" y="14061"/>
                </a:cubicBezTo>
                <a:cubicBezTo>
                  <a:pt x="16006" y="13593"/>
                  <a:pt x="15879" y="12968"/>
                  <a:pt x="15411" y="12656"/>
                </a:cubicBezTo>
                <a:lnTo>
                  <a:pt x="11813" y="10260"/>
                </a:lnTo>
                <a:lnTo>
                  <a:pt x="11813" y="5063"/>
                </a:lnTo>
                <a:cubicBezTo>
                  <a:pt x="11813" y="4501"/>
                  <a:pt x="11361" y="4050"/>
                  <a:pt x="10800" y="4050"/>
                </a:cubicBezTo>
                <a:cubicBezTo>
                  <a:pt x="10239" y="4050"/>
                  <a:pt x="9787" y="4501"/>
                  <a:pt x="9787" y="5063"/>
                </a:cubicBezTo>
                <a:close/>
              </a:path>
            </a:pathLst>
          </a:custGeom>
          <a:solidFill>
            <a:srgbClr val="FFFFFF"/>
          </a:solidFill>
          <a:ln w="12700">
            <a:miter lim="400000"/>
          </a:ln>
        </p:spPr>
        <p:txBody>
          <a:bodyPr lIns="45718" tIns="45718" rIns="45718" bIns="45718"/>
          <a:lstStyle/>
          <a:p>
            <a:pPr>
              <a:defRPr>
                <a:latin typeface="+mn-lt"/>
                <a:ea typeface="+mn-ea"/>
                <a:cs typeface="+mn-cs"/>
                <a:sym typeface="Calibri"/>
              </a:defRPr>
            </a:pPr>
          </a:p>
        </p:txBody>
      </p:sp>
      <p:sp>
        <p:nvSpPr>
          <p:cNvPr id="264" name="Text 2"/>
          <p:cNvSpPr txBox="1"/>
          <p:nvPr/>
        </p:nvSpPr>
        <p:spPr>
          <a:xfrm>
            <a:off x="876300" y="368299"/>
            <a:ext cx="5762625" cy="4064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nSpc>
                <a:spcPct val="90000"/>
              </a:lnSpc>
              <a:defRPr b="1" sz="2700">
                <a:solidFill>
                  <a:srgbClr val="1D1D1D"/>
                </a:solidFill>
                <a:latin typeface="MiSans"/>
                <a:ea typeface="MiSans"/>
                <a:cs typeface="MiSans"/>
                <a:sym typeface="MiSans"/>
              </a:defRPr>
            </a:lvl1pPr>
          </a:lstStyle>
          <a:p>
            <a:pPr/>
            <a:r>
              <a:t>Yarim yemirilish davri</a:t>
            </a:r>
          </a:p>
        </p:txBody>
      </p:sp>
      <p:sp>
        <p:nvSpPr>
          <p:cNvPr id="265" name="Shape 3"/>
          <p:cNvSpPr/>
          <p:nvPr/>
        </p:nvSpPr>
        <p:spPr>
          <a:xfrm>
            <a:off x="381000" y="876300"/>
            <a:ext cx="609600" cy="38100"/>
          </a:xfrm>
          <a:prstGeom prst="rect">
            <a:avLst/>
          </a:prstGeom>
          <a:solidFill>
            <a:srgbClr val="0071E3"/>
          </a:solidFill>
          <a:ln w="12700">
            <a:miter lim="400000"/>
          </a:ln>
        </p:spPr>
        <p:txBody>
          <a:bodyPr lIns="45718" tIns="45718" rIns="45718" bIns="45718"/>
          <a:lstStyle/>
          <a:p>
            <a:pPr>
              <a:defRPr>
                <a:latin typeface="+mn-lt"/>
                <a:ea typeface="+mn-ea"/>
                <a:cs typeface="+mn-cs"/>
                <a:sym typeface="Calibri"/>
              </a:defRPr>
            </a:pPr>
          </a:p>
        </p:txBody>
      </p:sp>
      <p:sp>
        <p:nvSpPr>
          <p:cNvPr id="266" name="Shape 4"/>
          <p:cNvSpPr/>
          <p:nvPr/>
        </p:nvSpPr>
        <p:spPr>
          <a:xfrm>
            <a:off x="384808" y="1108708"/>
            <a:ext cx="7532373" cy="229362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328" y="0"/>
                </a:moveTo>
                <a:lnTo>
                  <a:pt x="21272" y="0"/>
                </a:lnTo>
                <a:cubicBezTo>
                  <a:pt x="21453" y="0"/>
                  <a:pt x="21600" y="482"/>
                  <a:pt x="21600" y="1076"/>
                </a:cubicBezTo>
                <a:lnTo>
                  <a:pt x="21600" y="20524"/>
                </a:lnTo>
                <a:cubicBezTo>
                  <a:pt x="21600" y="21118"/>
                  <a:pt x="21453" y="21600"/>
                  <a:pt x="21272" y="21600"/>
                </a:cubicBezTo>
                <a:lnTo>
                  <a:pt x="328" y="21600"/>
                </a:lnTo>
                <a:cubicBezTo>
                  <a:pt x="147" y="21600"/>
                  <a:pt x="0" y="21118"/>
                  <a:pt x="0" y="20524"/>
                </a:cubicBezTo>
                <a:lnTo>
                  <a:pt x="0" y="1076"/>
                </a:lnTo>
                <a:cubicBezTo>
                  <a:pt x="0" y="482"/>
                  <a:pt x="147" y="0"/>
                  <a:pt x="328" y="0"/>
                </a:cubicBezTo>
                <a:close/>
              </a:path>
            </a:pathLst>
          </a:custGeom>
          <a:solidFill>
            <a:srgbClr val="FFFFFF"/>
          </a:solidFill>
          <a:ln w="10160">
            <a:solidFill>
              <a:srgbClr val="E5E5E5"/>
            </a:solidFill>
          </a:ln>
        </p:spPr>
        <p:txBody>
          <a:bodyPr lIns="45718" tIns="45718" rIns="45718" bIns="45718"/>
          <a:lstStyle/>
          <a:p>
            <a:pPr>
              <a:defRPr>
                <a:latin typeface="+mn-lt"/>
                <a:ea typeface="+mn-ea"/>
                <a:cs typeface="+mn-cs"/>
                <a:sym typeface="Calibri"/>
              </a:defRPr>
            </a:pPr>
          </a:p>
        </p:txBody>
      </p:sp>
      <p:sp>
        <p:nvSpPr>
          <p:cNvPr id="267" name="Shape 5"/>
          <p:cNvSpPr/>
          <p:nvPr/>
        </p:nvSpPr>
        <p:spPr>
          <a:xfrm>
            <a:off x="602456" y="1326912"/>
            <a:ext cx="166690" cy="19050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8514" y="21600"/>
                </a:moveTo>
                <a:lnTo>
                  <a:pt x="4629" y="21600"/>
                </a:lnTo>
                <a:cubicBezTo>
                  <a:pt x="2073" y="21600"/>
                  <a:pt x="0" y="19786"/>
                  <a:pt x="0" y="17550"/>
                </a:cubicBezTo>
                <a:lnTo>
                  <a:pt x="0" y="4050"/>
                </a:lnTo>
                <a:cubicBezTo>
                  <a:pt x="0" y="1814"/>
                  <a:pt x="2073" y="0"/>
                  <a:pt x="4629" y="0"/>
                </a:cubicBezTo>
                <a:lnTo>
                  <a:pt x="19286" y="0"/>
                </a:lnTo>
                <a:cubicBezTo>
                  <a:pt x="20563" y="0"/>
                  <a:pt x="21600" y="907"/>
                  <a:pt x="21600" y="2025"/>
                </a:cubicBezTo>
                <a:lnTo>
                  <a:pt x="21600" y="14175"/>
                </a:lnTo>
                <a:cubicBezTo>
                  <a:pt x="21600" y="15057"/>
                  <a:pt x="20954" y="15808"/>
                  <a:pt x="20057" y="16086"/>
                </a:cubicBezTo>
                <a:lnTo>
                  <a:pt x="20057" y="18900"/>
                </a:lnTo>
                <a:cubicBezTo>
                  <a:pt x="20910" y="18900"/>
                  <a:pt x="21600" y="19503"/>
                  <a:pt x="21600" y="20250"/>
                </a:cubicBezTo>
                <a:cubicBezTo>
                  <a:pt x="21600" y="20997"/>
                  <a:pt x="20910" y="21600"/>
                  <a:pt x="20057" y="21600"/>
                </a:cubicBezTo>
                <a:lnTo>
                  <a:pt x="18514" y="21600"/>
                </a:lnTo>
                <a:close/>
                <a:moveTo>
                  <a:pt x="4629" y="16200"/>
                </a:moveTo>
                <a:cubicBezTo>
                  <a:pt x="3775" y="16200"/>
                  <a:pt x="3086" y="16803"/>
                  <a:pt x="3086" y="17550"/>
                </a:cubicBezTo>
                <a:cubicBezTo>
                  <a:pt x="3086" y="18297"/>
                  <a:pt x="3775" y="18900"/>
                  <a:pt x="4629" y="18900"/>
                </a:cubicBezTo>
                <a:lnTo>
                  <a:pt x="16971" y="18900"/>
                </a:lnTo>
                <a:lnTo>
                  <a:pt x="16971" y="16200"/>
                </a:lnTo>
                <a:lnTo>
                  <a:pt x="4629" y="16200"/>
                </a:lnTo>
                <a:close/>
                <a:moveTo>
                  <a:pt x="6171" y="6413"/>
                </a:moveTo>
                <a:cubicBezTo>
                  <a:pt x="6171" y="6974"/>
                  <a:pt x="6687" y="7425"/>
                  <a:pt x="7329" y="7425"/>
                </a:cubicBezTo>
                <a:lnTo>
                  <a:pt x="15814" y="7425"/>
                </a:lnTo>
                <a:cubicBezTo>
                  <a:pt x="16456" y="7425"/>
                  <a:pt x="16971" y="6974"/>
                  <a:pt x="16971" y="6413"/>
                </a:cubicBezTo>
                <a:cubicBezTo>
                  <a:pt x="16971" y="5851"/>
                  <a:pt x="16456" y="5400"/>
                  <a:pt x="15814" y="5400"/>
                </a:cubicBezTo>
                <a:lnTo>
                  <a:pt x="7329" y="5400"/>
                </a:lnTo>
                <a:cubicBezTo>
                  <a:pt x="6687" y="5400"/>
                  <a:pt x="6171" y="5851"/>
                  <a:pt x="6171" y="6413"/>
                </a:cubicBezTo>
                <a:close/>
                <a:moveTo>
                  <a:pt x="7329" y="9450"/>
                </a:moveTo>
                <a:cubicBezTo>
                  <a:pt x="6687" y="9450"/>
                  <a:pt x="6171" y="9901"/>
                  <a:pt x="6171" y="10462"/>
                </a:cubicBezTo>
                <a:cubicBezTo>
                  <a:pt x="6171" y="11024"/>
                  <a:pt x="6687" y="11475"/>
                  <a:pt x="7329" y="11475"/>
                </a:cubicBezTo>
                <a:lnTo>
                  <a:pt x="15814" y="11475"/>
                </a:lnTo>
                <a:cubicBezTo>
                  <a:pt x="16456" y="11475"/>
                  <a:pt x="16971" y="11024"/>
                  <a:pt x="16971" y="10462"/>
                </a:cubicBezTo>
                <a:cubicBezTo>
                  <a:pt x="16971" y="9901"/>
                  <a:pt x="16456" y="9450"/>
                  <a:pt x="15814" y="9450"/>
                </a:cubicBezTo>
                <a:lnTo>
                  <a:pt x="7329" y="9450"/>
                </a:lnTo>
                <a:close/>
              </a:path>
            </a:pathLst>
          </a:custGeom>
          <a:solidFill>
            <a:srgbClr val="0071E3"/>
          </a:solidFill>
          <a:ln w="12700">
            <a:miter lim="400000"/>
          </a:ln>
        </p:spPr>
        <p:txBody>
          <a:bodyPr lIns="45718" tIns="45718" rIns="45718" bIns="45718"/>
          <a:lstStyle/>
          <a:p>
            <a:pPr>
              <a:defRPr>
                <a:latin typeface="+mn-lt"/>
                <a:ea typeface="+mn-ea"/>
                <a:cs typeface="+mn-cs"/>
                <a:sym typeface="Calibri"/>
              </a:defRPr>
            </a:pPr>
          </a:p>
        </p:txBody>
      </p:sp>
      <p:sp>
        <p:nvSpPr>
          <p:cNvPr id="268" name="Text 6"/>
          <p:cNvSpPr txBox="1"/>
          <p:nvPr/>
        </p:nvSpPr>
        <p:spPr>
          <a:xfrm>
            <a:off x="817244" y="1298179"/>
            <a:ext cx="7000876" cy="228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nSpc>
                <a:spcPct val="120000"/>
              </a:lnSpc>
              <a:defRPr b="1" sz="1500">
                <a:solidFill>
                  <a:srgbClr val="1D1D1D"/>
                </a:solidFill>
                <a:latin typeface="MiSans"/>
                <a:ea typeface="MiSans"/>
                <a:cs typeface="MiSans"/>
                <a:sym typeface="MiSans"/>
              </a:defRPr>
            </a:lvl1pPr>
          </a:lstStyle>
          <a:p>
            <a:pPr/>
            <a:r>
              <a:t>Ta'rif</a:t>
            </a:r>
          </a:p>
        </p:txBody>
      </p:sp>
      <p:sp>
        <p:nvSpPr>
          <p:cNvPr id="269" name="Text 7"/>
          <p:cNvSpPr txBox="1"/>
          <p:nvPr/>
        </p:nvSpPr>
        <p:spPr>
          <a:xfrm>
            <a:off x="579119" y="1593852"/>
            <a:ext cx="7219951" cy="67564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lnSpc>
                <a:spcPct val="140000"/>
              </a:lnSpc>
              <a:defRPr b="1" sz="1200">
                <a:solidFill>
                  <a:srgbClr val="1D1D1D"/>
                </a:solidFill>
                <a:latin typeface="MiSans"/>
                <a:ea typeface="MiSans"/>
                <a:cs typeface="MiSans"/>
                <a:sym typeface="MiSans"/>
              </a:defRPr>
            </a:pPr>
            <a:r>
              <a:t>Yarim yemirilish davri </a:t>
            </a:r>
            <a:r>
              <a:rPr b="0"/>
              <a:t>- bu radioaktiv moddaning yarmi parchalanish uchun kerak bo'lgan vaqt.Yarim yemirilish davri tashqi ts'sirlarga deyarli bog‘liq emas va har bir yadroning parchalanishi faqat uning o‘z xususiyatlariga bog‘liq.</a:t>
            </a:r>
          </a:p>
        </p:txBody>
      </p:sp>
      <p:sp>
        <p:nvSpPr>
          <p:cNvPr id="270" name="Shape 8"/>
          <p:cNvSpPr/>
          <p:nvPr/>
        </p:nvSpPr>
        <p:spPr>
          <a:xfrm>
            <a:off x="579119" y="2331722"/>
            <a:ext cx="3495678" cy="87630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471" y="0"/>
                </a:moveTo>
                <a:lnTo>
                  <a:pt x="21129" y="0"/>
                </a:lnTo>
                <a:cubicBezTo>
                  <a:pt x="21389" y="0"/>
                  <a:pt x="21600" y="841"/>
                  <a:pt x="21600" y="1878"/>
                </a:cubicBezTo>
                <a:lnTo>
                  <a:pt x="21600" y="19722"/>
                </a:lnTo>
                <a:cubicBezTo>
                  <a:pt x="21600" y="20759"/>
                  <a:pt x="21389" y="21600"/>
                  <a:pt x="21129" y="21600"/>
                </a:cubicBezTo>
                <a:lnTo>
                  <a:pt x="471" y="21600"/>
                </a:lnTo>
                <a:cubicBezTo>
                  <a:pt x="211" y="21600"/>
                  <a:pt x="0" y="20759"/>
                  <a:pt x="0" y="19722"/>
                </a:cubicBezTo>
                <a:lnTo>
                  <a:pt x="0" y="1878"/>
                </a:lnTo>
                <a:cubicBezTo>
                  <a:pt x="0" y="842"/>
                  <a:pt x="211" y="0"/>
                  <a:pt x="471" y="0"/>
                </a:cubicBezTo>
                <a:close/>
              </a:path>
            </a:pathLst>
          </a:custGeom>
          <a:solidFill>
            <a:srgbClr val="FAFAFA"/>
          </a:solidFill>
          <a:ln w="12700">
            <a:miter lim="400000"/>
          </a:ln>
        </p:spPr>
        <p:txBody>
          <a:bodyPr lIns="45718" tIns="45718" rIns="45718" bIns="45718"/>
          <a:lstStyle/>
          <a:p>
            <a:pPr>
              <a:defRPr>
                <a:latin typeface="+mn-lt"/>
                <a:ea typeface="+mn-ea"/>
                <a:cs typeface="+mn-cs"/>
                <a:sym typeface="Calibri"/>
              </a:defRPr>
            </a:pPr>
          </a:p>
        </p:txBody>
      </p:sp>
      <p:sp>
        <p:nvSpPr>
          <p:cNvPr id="271" name="Text 9"/>
          <p:cNvSpPr txBox="1"/>
          <p:nvPr/>
        </p:nvSpPr>
        <p:spPr>
          <a:xfrm>
            <a:off x="731518" y="2509522"/>
            <a:ext cx="3267078" cy="1778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nSpc>
                <a:spcPct val="130000"/>
              </a:lnSpc>
              <a:defRPr b="1" sz="1200">
                <a:solidFill>
                  <a:srgbClr val="1D1D1D"/>
                </a:solidFill>
                <a:latin typeface="MiSans"/>
                <a:ea typeface="MiSans"/>
                <a:cs typeface="MiSans"/>
                <a:sym typeface="MiSans"/>
              </a:defRPr>
            </a:lvl1pPr>
          </a:lstStyle>
          <a:p>
            <a:pPr/>
            <a:r>
              <a:t>Eksponensial qonuniyat:</a:t>
            </a:r>
          </a:p>
        </p:txBody>
      </p:sp>
      <p:sp>
        <p:nvSpPr>
          <p:cNvPr id="272" name="Text 10"/>
          <p:cNvSpPr txBox="1"/>
          <p:nvPr/>
        </p:nvSpPr>
        <p:spPr>
          <a:xfrm>
            <a:off x="688657" y="2820672"/>
            <a:ext cx="3276603" cy="2032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lnSpc>
                <a:spcPct val="130000"/>
              </a:lnSpc>
              <a:defRPr sz="1300">
                <a:solidFill>
                  <a:srgbClr val="0071E3"/>
                </a:solidFill>
                <a:latin typeface="MiSans"/>
                <a:ea typeface="MiSans"/>
                <a:cs typeface="MiSans"/>
                <a:sym typeface="MiSans"/>
              </a:defRPr>
            </a:lvl1pPr>
          </a:lstStyle>
          <a:p>
            <a:pPr/>
            <a:r>
              <a:t>N = N₀e^(-λt)</a:t>
            </a:r>
          </a:p>
        </p:txBody>
      </p:sp>
      <p:sp>
        <p:nvSpPr>
          <p:cNvPr id="273" name="Shape 11"/>
          <p:cNvSpPr/>
          <p:nvPr/>
        </p:nvSpPr>
        <p:spPr>
          <a:xfrm>
            <a:off x="4229099" y="2331722"/>
            <a:ext cx="3495678" cy="87630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471" y="0"/>
                </a:moveTo>
                <a:lnTo>
                  <a:pt x="21129" y="0"/>
                </a:lnTo>
                <a:cubicBezTo>
                  <a:pt x="21389" y="0"/>
                  <a:pt x="21600" y="841"/>
                  <a:pt x="21600" y="1878"/>
                </a:cubicBezTo>
                <a:lnTo>
                  <a:pt x="21600" y="19722"/>
                </a:lnTo>
                <a:cubicBezTo>
                  <a:pt x="21600" y="20759"/>
                  <a:pt x="21389" y="21600"/>
                  <a:pt x="21129" y="21600"/>
                </a:cubicBezTo>
                <a:lnTo>
                  <a:pt x="471" y="21600"/>
                </a:lnTo>
                <a:cubicBezTo>
                  <a:pt x="211" y="21600"/>
                  <a:pt x="0" y="20759"/>
                  <a:pt x="0" y="19722"/>
                </a:cubicBezTo>
                <a:lnTo>
                  <a:pt x="0" y="1878"/>
                </a:lnTo>
                <a:cubicBezTo>
                  <a:pt x="0" y="842"/>
                  <a:pt x="211" y="0"/>
                  <a:pt x="471" y="0"/>
                </a:cubicBezTo>
                <a:close/>
              </a:path>
            </a:pathLst>
          </a:custGeom>
          <a:solidFill>
            <a:srgbClr val="FAFAFA"/>
          </a:solidFill>
          <a:ln w="12700">
            <a:miter lim="400000"/>
          </a:ln>
        </p:spPr>
        <p:txBody>
          <a:bodyPr lIns="45718" tIns="45718" rIns="45718" bIns="45718"/>
          <a:lstStyle/>
          <a:p>
            <a:pPr>
              <a:defRPr>
                <a:latin typeface="+mn-lt"/>
                <a:ea typeface="+mn-ea"/>
                <a:cs typeface="+mn-cs"/>
                <a:sym typeface="Calibri"/>
              </a:defRPr>
            </a:pPr>
          </a:p>
        </p:txBody>
      </p:sp>
      <p:sp>
        <p:nvSpPr>
          <p:cNvPr id="274" name="Text 12"/>
          <p:cNvSpPr txBox="1"/>
          <p:nvPr/>
        </p:nvSpPr>
        <p:spPr>
          <a:xfrm>
            <a:off x="4381500" y="2509522"/>
            <a:ext cx="3267075" cy="1778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nSpc>
                <a:spcPct val="130000"/>
              </a:lnSpc>
              <a:defRPr b="1" sz="1200">
                <a:solidFill>
                  <a:srgbClr val="1D1D1D"/>
                </a:solidFill>
                <a:latin typeface="MiSans"/>
                <a:ea typeface="MiSans"/>
                <a:cs typeface="MiSans"/>
                <a:sym typeface="MiSans"/>
              </a:defRPr>
            </a:lvl1pPr>
          </a:lstStyle>
          <a:p>
            <a:pPr/>
            <a:r>
              <a:t>Parchalanish doimiysi:</a:t>
            </a:r>
          </a:p>
        </p:txBody>
      </p:sp>
      <p:sp>
        <p:nvSpPr>
          <p:cNvPr id="275" name="Text 13"/>
          <p:cNvSpPr txBox="1"/>
          <p:nvPr/>
        </p:nvSpPr>
        <p:spPr>
          <a:xfrm>
            <a:off x="4338637" y="2820672"/>
            <a:ext cx="3276602" cy="2032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lnSpc>
                <a:spcPct val="130000"/>
              </a:lnSpc>
              <a:defRPr sz="1300">
                <a:solidFill>
                  <a:srgbClr val="0071E3"/>
                </a:solidFill>
                <a:latin typeface="MiSans"/>
                <a:ea typeface="MiSans"/>
                <a:cs typeface="MiSans"/>
                <a:sym typeface="MiSans"/>
              </a:defRPr>
            </a:lvl1pPr>
          </a:lstStyle>
          <a:p>
            <a:pPr/>
            <a:r>
              <a:t>λ = ln(2)/T</a:t>
            </a:r>
          </a:p>
        </p:txBody>
      </p:sp>
      <p:sp>
        <p:nvSpPr>
          <p:cNvPr id="276" name="Shape 14"/>
          <p:cNvSpPr/>
          <p:nvPr/>
        </p:nvSpPr>
        <p:spPr>
          <a:xfrm>
            <a:off x="384808" y="3562351"/>
            <a:ext cx="7532373" cy="301752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328" y="0"/>
                </a:moveTo>
                <a:lnTo>
                  <a:pt x="21272" y="0"/>
                </a:lnTo>
                <a:cubicBezTo>
                  <a:pt x="21453" y="0"/>
                  <a:pt x="21600" y="366"/>
                  <a:pt x="21600" y="818"/>
                </a:cubicBezTo>
                <a:lnTo>
                  <a:pt x="21600" y="20782"/>
                </a:lnTo>
                <a:cubicBezTo>
                  <a:pt x="21600" y="21234"/>
                  <a:pt x="21453" y="21600"/>
                  <a:pt x="21272" y="21600"/>
                </a:cubicBezTo>
                <a:lnTo>
                  <a:pt x="328" y="21600"/>
                </a:lnTo>
                <a:cubicBezTo>
                  <a:pt x="147" y="21600"/>
                  <a:pt x="0" y="21234"/>
                  <a:pt x="0" y="20782"/>
                </a:cubicBezTo>
                <a:lnTo>
                  <a:pt x="0" y="818"/>
                </a:lnTo>
                <a:cubicBezTo>
                  <a:pt x="0" y="367"/>
                  <a:pt x="147" y="0"/>
                  <a:pt x="328" y="0"/>
                </a:cubicBezTo>
                <a:close/>
              </a:path>
            </a:pathLst>
          </a:custGeom>
          <a:solidFill>
            <a:srgbClr val="FFFFFF"/>
          </a:solidFill>
          <a:ln w="10160">
            <a:solidFill>
              <a:srgbClr val="E5E5E5"/>
            </a:solidFill>
          </a:ln>
        </p:spPr>
        <p:txBody>
          <a:bodyPr lIns="45718" tIns="45718" rIns="45718" bIns="45718"/>
          <a:lstStyle/>
          <a:p>
            <a:pPr>
              <a:defRPr>
                <a:latin typeface="+mn-lt"/>
                <a:ea typeface="+mn-ea"/>
                <a:cs typeface="+mn-cs"/>
                <a:sym typeface="Calibri"/>
              </a:defRPr>
            </a:pPr>
          </a:p>
        </p:txBody>
      </p:sp>
      <p:sp>
        <p:nvSpPr>
          <p:cNvPr id="277" name="Text 15"/>
          <p:cNvSpPr txBox="1"/>
          <p:nvPr/>
        </p:nvSpPr>
        <p:spPr>
          <a:xfrm>
            <a:off x="579119" y="3775709"/>
            <a:ext cx="7239001" cy="228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nSpc>
                <a:spcPct val="120000"/>
              </a:lnSpc>
              <a:defRPr b="1" sz="1500">
                <a:solidFill>
                  <a:srgbClr val="1D1D1D"/>
                </a:solidFill>
                <a:latin typeface="MiSans"/>
                <a:ea typeface="MiSans"/>
                <a:cs typeface="MiSans"/>
                <a:sym typeface="MiSans"/>
              </a:defRPr>
            </a:lvl1pPr>
          </a:lstStyle>
          <a:p>
            <a:pPr/>
            <a:r>
              <a:t>Keng tarqalgan izotoplarmimg yarim yemirilish davrlari</a:t>
            </a:r>
          </a:p>
        </p:txBody>
      </p:sp>
      <p:sp>
        <p:nvSpPr>
          <p:cNvPr id="278" name="Shape 16"/>
          <p:cNvSpPr/>
          <p:nvPr/>
        </p:nvSpPr>
        <p:spPr>
          <a:xfrm>
            <a:off x="579119" y="4137659"/>
            <a:ext cx="2305053" cy="106680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714" y="0"/>
                </a:moveTo>
                <a:lnTo>
                  <a:pt x="20886" y="0"/>
                </a:lnTo>
                <a:cubicBezTo>
                  <a:pt x="21280" y="0"/>
                  <a:pt x="21600" y="691"/>
                  <a:pt x="21600" y="1543"/>
                </a:cubicBezTo>
                <a:lnTo>
                  <a:pt x="21600" y="20057"/>
                </a:lnTo>
                <a:cubicBezTo>
                  <a:pt x="21600" y="20909"/>
                  <a:pt x="21280" y="21600"/>
                  <a:pt x="20886" y="21600"/>
                </a:cubicBezTo>
                <a:lnTo>
                  <a:pt x="714" y="21600"/>
                </a:lnTo>
                <a:cubicBezTo>
                  <a:pt x="320" y="21600"/>
                  <a:pt x="0" y="20909"/>
                  <a:pt x="0" y="20057"/>
                </a:cubicBezTo>
                <a:lnTo>
                  <a:pt x="0" y="1543"/>
                </a:lnTo>
                <a:cubicBezTo>
                  <a:pt x="0" y="691"/>
                  <a:pt x="320" y="0"/>
                  <a:pt x="714" y="0"/>
                </a:cubicBezTo>
                <a:close/>
              </a:path>
            </a:pathLst>
          </a:custGeom>
          <a:solidFill>
            <a:srgbClr val="FAFAFA"/>
          </a:solidFill>
          <a:ln w="12700">
            <a:miter lim="400000"/>
          </a:ln>
        </p:spPr>
        <p:txBody>
          <a:bodyPr lIns="45718" tIns="45718" rIns="45718" bIns="45718"/>
          <a:lstStyle/>
          <a:p>
            <a:pPr>
              <a:defRPr>
                <a:latin typeface="+mn-lt"/>
                <a:ea typeface="+mn-ea"/>
                <a:cs typeface="+mn-cs"/>
                <a:sym typeface="Calibri"/>
              </a:defRPr>
            </a:pPr>
          </a:p>
        </p:txBody>
      </p:sp>
      <p:sp>
        <p:nvSpPr>
          <p:cNvPr id="279" name="Text 17"/>
          <p:cNvSpPr txBox="1"/>
          <p:nvPr/>
        </p:nvSpPr>
        <p:spPr>
          <a:xfrm>
            <a:off x="645794" y="4271009"/>
            <a:ext cx="2171701" cy="228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lnSpc>
                <a:spcPct val="120000"/>
              </a:lnSpc>
              <a:defRPr b="1" sz="1500">
                <a:solidFill>
                  <a:srgbClr val="0071E3"/>
                </a:solidFill>
                <a:latin typeface="MiSans"/>
                <a:ea typeface="MiSans"/>
                <a:cs typeface="MiSans"/>
                <a:sym typeface="MiSans"/>
              </a:defRPr>
            </a:lvl1pPr>
          </a:lstStyle>
          <a:p>
            <a:pPr/>
            <a:r>
              <a:t>¹⁴C</a:t>
            </a:r>
          </a:p>
        </p:txBody>
      </p:sp>
      <p:sp>
        <p:nvSpPr>
          <p:cNvPr id="280" name="Text 18"/>
          <p:cNvSpPr txBox="1"/>
          <p:nvPr/>
        </p:nvSpPr>
        <p:spPr>
          <a:xfrm>
            <a:off x="660083" y="4575809"/>
            <a:ext cx="2143126" cy="1524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lnSpc>
                <a:spcPct val="120000"/>
              </a:lnSpc>
              <a:defRPr b="1" sz="1000">
                <a:solidFill>
                  <a:srgbClr val="1D1D1D"/>
                </a:solidFill>
                <a:latin typeface="MiSans"/>
                <a:ea typeface="MiSans"/>
                <a:cs typeface="MiSans"/>
                <a:sym typeface="MiSans"/>
              </a:defRPr>
            </a:lvl1pPr>
          </a:lstStyle>
          <a:p>
            <a:pPr/>
            <a:r>
              <a:t>Radiokarbon</a:t>
            </a:r>
          </a:p>
        </p:txBody>
      </p:sp>
      <p:sp>
        <p:nvSpPr>
          <p:cNvPr id="281" name="Text 19"/>
          <p:cNvSpPr txBox="1"/>
          <p:nvPr/>
        </p:nvSpPr>
        <p:spPr>
          <a:xfrm>
            <a:off x="664844" y="4791709"/>
            <a:ext cx="2133601" cy="139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lnSpc>
                <a:spcPct val="110000"/>
              </a:lnSpc>
              <a:defRPr sz="900">
                <a:solidFill>
                  <a:srgbClr val="86868B"/>
                </a:solidFill>
                <a:latin typeface="MiSans"/>
                <a:ea typeface="MiSans"/>
                <a:cs typeface="MiSans"/>
                <a:sym typeface="MiSans"/>
              </a:defRPr>
            </a:lvl1pPr>
          </a:lstStyle>
          <a:p>
            <a:pPr/>
            <a:r>
              <a:t>5,730 yil</a:t>
            </a:r>
          </a:p>
        </p:txBody>
      </p:sp>
      <p:sp>
        <p:nvSpPr>
          <p:cNvPr id="282" name="Shape 21"/>
          <p:cNvSpPr/>
          <p:nvPr/>
        </p:nvSpPr>
        <p:spPr>
          <a:xfrm>
            <a:off x="2999661" y="4137659"/>
            <a:ext cx="2305052" cy="106680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714" y="0"/>
                </a:moveTo>
                <a:lnTo>
                  <a:pt x="20886" y="0"/>
                </a:lnTo>
                <a:cubicBezTo>
                  <a:pt x="21280" y="0"/>
                  <a:pt x="21600" y="691"/>
                  <a:pt x="21600" y="1543"/>
                </a:cubicBezTo>
                <a:lnTo>
                  <a:pt x="21600" y="20057"/>
                </a:lnTo>
                <a:cubicBezTo>
                  <a:pt x="21600" y="20909"/>
                  <a:pt x="21280" y="21600"/>
                  <a:pt x="20886" y="21600"/>
                </a:cubicBezTo>
                <a:lnTo>
                  <a:pt x="714" y="21600"/>
                </a:lnTo>
                <a:cubicBezTo>
                  <a:pt x="320" y="21600"/>
                  <a:pt x="0" y="20909"/>
                  <a:pt x="0" y="20057"/>
                </a:cubicBezTo>
                <a:lnTo>
                  <a:pt x="0" y="1543"/>
                </a:lnTo>
                <a:cubicBezTo>
                  <a:pt x="0" y="691"/>
                  <a:pt x="320" y="0"/>
                  <a:pt x="714" y="0"/>
                </a:cubicBezTo>
                <a:close/>
              </a:path>
            </a:pathLst>
          </a:custGeom>
          <a:solidFill>
            <a:srgbClr val="FAFAFA"/>
          </a:solidFill>
          <a:ln w="12700">
            <a:miter lim="400000"/>
          </a:ln>
        </p:spPr>
        <p:txBody>
          <a:bodyPr lIns="45718" tIns="45718" rIns="45718" bIns="45718"/>
          <a:lstStyle/>
          <a:p>
            <a:pPr>
              <a:defRPr>
                <a:latin typeface="+mn-lt"/>
                <a:ea typeface="+mn-ea"/>
                <a:cs typeface="+mn-cs"/>
                <a:sym typeface="Calibri"/>
              </a:defRPr>
            </a:pPr>
          </a:p>
        </p:txBody>
      </p:sp>
      <p:sp>
        <p:nvSpPr>
          <p:cNvPr id="283" name="Text 22"/>
          <p:cNvSpPr txBox="1"/>
          <p:nvPr/>
        </p:nvSpPr>
        <p:spPr>
          <a:xfrm>
            <a:off x="3066336" y="4271009"/>
            <a:ext cx="2171702" cy="228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lnSpc>
                <a:spcPct val="120000"/>
              </a:lnSpc>
              <a:defRPr b="1" sz="1500">
                <a:solidFill>
                  <a:srgbClr val="0071E3"/>
                </a:solidFill>
                <a:latin typeface="MiSans"/>
                <a:ea typeface="MiSans"/>
                <a:cs typeface="MiSans"/>
                <a:sym typeface="MiSans"/>
              </a:defRPr>
            </a:lvl1pPr>
          </a:lstStyle>
          <a:p>
            <a:pPr/>
            <a:r>
              <a:t>²³⁸U</a:t>
            </a:r>
          </a:p>
        </p:txBody>
      </p:sp>
      <p:sp>
        <p:nvSpPr>
          <p:cNvPr id="284" name="Text 23"/>
          <p:cNvSpPr txBox="1"/>
          <p:nvPr/>
        </p:nvSpPr>
        <p:spPr>
          <a:xfrm>
            <a:off x="3080623" y="4575809"/>
            <a:ext cx="2143126" cy="1524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lnSpc>
                <a:spcPct val="120000"/>
              </a:lnSpc>
              <a:defRPr b="1" sz="1000">
                <a:solidFill>
                  <a:srgbClr val="1D1D1D"/>
                </a:solidFill>
                <a:latin typeface="MiSans"/>
                <a:ea typeface="MiSans"/>
                <a:cs typeface="MiSans"/>
                <a:sym typeface="MiSans"/>
              </a:defRPr>
            </a:lvl1pPr>
          </a:lstStyle>
          <a:p>
            <a:pPr/>
            <a:r>
              <a:t>Uran-238</a:t>
            </a:r>
          </a:p>
        </p:txBody>
      </p:sp>
      <p:sp>
        <p:nvSpPr>
          <p:cNvPr id="285" name="Text 24"/>
          <p:cNvSpPr txBox="1"/>
          <p:nvPr/>
        </p:nvSpPr>
        <p:spPr>
          <a:xfrm>
            <a:off x="3085386" y="4791709"/>
            <a:ext cx="2133602" cy="139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lnSpc>
                <a:spcPct val="110000"/>
              </a:lnSpc>
              <a:defRPr sz="900">
                <a:solidFill>
                  <a:srgbClr val="86868B"/>
                </a:solidFill>
                <a:latin typeface="MiSans"/>
                <a:ea typeface="MiSans"/>
                <a:cs typeface="MiSans"/>
                <a:sym typeface="MiSans"/>
              </a:defRPr>
            </a:lvl1pPr>
          </a:lstStyle>
          <a:p>
            <a:pPr/>
            <a:r>
              <a:t>4.5×10⁹ yil</a:t>
            </a:r>
          </a:p>
        </p:txBody>
      </p:sp>
      <p:sp>
        <p:nvSpPr>
          <p:cNvPr id="286" name="Shape 26"/>
          <p:cNvSpPr/>
          <p:nvPr/>
        </p:nvSpPr>
        <p:spPr>
          <a:xfrm>
            <a:off x="5420319" y="4137659"/>
            <a:ext cx="2305052" cy="106680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714" y="0"/>
                </a:moveTo>
                <a:lnTo>
                  <a:pt x="20886" y="0"/>
                </a:lnTo>
                <a:cubicBezTo>
                  <a:pt x="21280" y="0"/>
                  <a:pt x="21600" y="691"/>
                  <a:pt x="21600" y="1543"/>
                </a:cubicBezTo>
                <a:lnTo>
                  <a:pt x="21600" y="20057"/>
                </a:lnTo>
                <a:cubicBezTo>
                  <a:pt x="21600" y="20909"/>
                  <a:pt x="21280" y="21600"/>
                  <a:pt x="20886" y="21600"/>
                </a:cubicBezTo>
                <a:lnTo>
                  <a:pt x="714" y="21600"/>
                </a:lnTo>
                <a:cubicBezTo>
                  <a:pt x="320" y="21600"/>
                  <a:pt x="0" y="20909"/>
                  <a:pt x="0" y="20057"/>
                </a:cubicBezTo>
                <a:lnTo>
                  <a:pt x="0" y="1543"/>
                </a:lnTo>
                <a:cubicBezTo>
                  <a:pt x="0" y="691"/>
                  <a:pt x="320" y="0"/>
                  <a:pt x="714" y="0"/>
                </a:cubicBezTo>
                <a:close/>
              </a:path>
            </a:pathLst>
          </a:custGeom>
          <a:solidFill>
            <a:srgbClr val="FAFAFA"/>
          </a:solidFill>
          <a:ln w="12700">
            <a:miter lim="400000"/>
          </a:ln>
        </p:spPr>
        <p:txBody>
          <a:bodyPr lIns="45718" tIns="45718" rIns="45718" bIns="45718"/>
          <a:lstStyle/>
          <a:p>
            <a:pPr>
              <a:defRPr>
                <a:latin typeface="+mn-lt"/>
                <a:ea typeface="+mn-ea"/>
                <a:cs typeface="+mn-cs"/>
                <a:sym typeface="Calibri"/>
              </a:defRPr>
            </a:pPr>
          </a:p>
        </p:txBody>
      </p:sp>
      <p:sp>
        <p:nvSpPr>
          <p:cNvPr id="287" name="Text 27"/>
          <p:cNvSpPr txBox="1"/>
          <p:nvPr/>
        </p:nvSpPr>
        <p:spPr>
          <a:xfrm>
            <a:off x="5486994" y="4271009"/>
            <a:ext cx="2171702" cy="228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lnSpc>
                <a:spcPct val="120000"/>
              </a:lnSpc>
              <a:defRPr b="1" sz="1500">
                <a:solidFill>
                  <a:srgbClr val="0071E3"/>
                </a:solidFill>
                <a:latin typeface="MiSans"/>
                <a:ea typeface="MiSans"/>
                <a:cs typeface="MiSans"/>
                <a:sym typeface="MiSans"/>
              </a:defRPr>
            </a:lvl1pPr>
          </a:lstStyle>
          <a:p>
            <a:pPr/>
            <a:r>
              <a:t>⁶⁰Co</a:t>
            </a:r>
          </a:p>
        </p:txBody>
      </p:sp>
      <p:sp>
        <p:nvSpPr>
          <p:cNvPr id="288" name="Text 28"/>
          <p:cNvSpPr txBox="1"/>
          <p:nvPr/>
        </p:nvSpPr>
        <p:spPr>
          <a:xfrm>
            <a:off x="5501282" y="4575809"/>
            <a:ext cx="2143127" cy="1524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lnSpc>
                <a:spcPct val="120000"/>
              </a:lnSpc>
              <a:defRPr b="1" sz="1000">
                <a:solidFill>
                  <a:srgbClr val="1D1D1D"/>
                </a:solidFill>
                <a:latin typeface="MiSans"/>
                <a:ea typeface="MiSans"/>
                <a:cs typeface="MiSans"/>
                <a:sym typeface="MiSans"/>
              </a:defRPr>
            </a:lvl1pPr>
          </a:lstStyle>
          <a:p>
            <a:pPr/>
            <a:r>
              <a:t>Kobalt-60</a:t>
            </a:r>
          </a:p>
        </p:txBody>
      </p:sp>
      <p:sp>
        <p:nvSpPr>
          <p:cNvPr id="289" name="Text 29"/>
          <p:cNvSpPr txBox="1"/>
          <p:nvPr/>
        </p:nvSpPr>
        <p:spPr>
          <a:xfrm>
            <a:off x="5506044" y="4791709"/>
            <a:ext cx="2133602" cy="139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lnSpc>
                <a:spcPct val="110000"/>
              </a:lnSpc>
              <a:defRPr sz="900">
                <a:solidFill>
                  <a:srgbClr val="86868B"/>
                </a:solidFill>
                <a:latin typeface="MiSans"/>
                <a:ea typeface="MiSans"/>
                <a:cs typeface="MiSans"/>
                <a:sym typeface="MiSans"/>
              </a:defRPr>
            </a:lvl1pPr>
          </a:lstStyle>
          <a:p>
            <a:pPr/>
            <a:r>
              <a:t>5.27 yil</a:t>
            </a:r>
          </a:p>
        </p:txBody>
      </p:sp>
      <p:sp>
        <p:nvSpPr>
          <p:cNvPr id="290" name="Shape 31"/>
          <p:cNvSpPr/>
          <p:nvPr/>
        </p:nvSpPr>
        <p:spPr>
          <a:xfrm>
            <a:off x="579119" y="5318521"/>
            <a:ext cx="2305053" cy="106680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714" y="0"/>
                </a:moveTo>
                <a:lnTo>
                  <a:pt x="20886" y="0"/>
                </a:lnTo>
                <a:cubicBezTo>
                  <a:pt x="21280" y="0"/>
                  <a:pt x="21600" y="691"/>
                  <a:pt x="21600" y="1543"/>
                </a:cubicBezTo>
                <a:lnTo>
                  <a:pt x="21600" y="20057"/>
                </a:lnTo>
                <a:cubicBezTo>
                  <a:pt x="21600" y="20909"/>
                  <a:pt x="21280" y="21600"/>
                  <a:pt x="20886" y="21600"/>
                </a:cubicBezTo>
                <a:lnTo>
                  <a:pt x="714" y="21600"/>
                </a:lnTo>
                <a:cubicBezTo>
                  <a:pt x="320" y="21600"/>
                  <a:pt x="0" y="20909"/>
                  <a:pt x="0" y="20057"/>
                </a:cubicBezTo>
                <a:lnTo>
                  <a:pt x="0" y="1543"/>
                </a:lnTo>
                <a:cubicBezTo>
                  <a:pt x="0" y="691"/>
                  <a:pt x="320" y="0"/>
                  <a:pt x="714" y="0"/>
                </a:cubicBezTo>
                <a:close/>
              </a:path>
            </a:pathLst>
          </a:custGeom>
          <a:solidFill>
            <a:srgbClr val="FAFAFA"/>
          </a:solidFill>
          <a:ln w="12700">
            <a:miter lim="400000"/>
          </a:ln>
        </p:spPr>
        <p:txBody>
          <a:bodyPr lIns="45718" tIns="45718" rIns="45718" bIns="45718"/>
          <a:lstStyle/>
          <a:p>
            <a:pPr>
              <a:defRPr>
                <a:latin typeface="+mn-lt"/>
                <a:ea typeface="+mn-ea"/>
                <a:cs typeface="+mn-cs"/>
                <a:sym typeface="Calibri"/>
              </a:defRPr>
            </a:pPr>
          </a:p>
        </p:txBody>
      </p:sp>
      <p:sp>
        <p:nvSpPr>
          <p:cNvPr id="291" name="Text 32"/>
          <p:cNvSpPr txBox="1"/>
          <p:nvPr/>
        </p:nvSpPr>
        <p:spPr>
          <a:xfrm>
            <a:off x="645794" y="5451871"/>
            <a:ext cx="2171701" cy="228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lnSpc>
                <a:spcPct val="120000"/>
              </a:lnSpc>
              <a:defRPr b="1" sz="1500">
                <a:solidFill>
                  <a:srgbClr val="0071E3"/>
                </a:solidFill>
                <a:latin typeface="MiSans"/>
                <a:ea typeface="MiSans"/>
                <a:cs typeface="MiSans"/>
                <a:sym typeface="MiSans"/>
              </a:defRPr>
            </a:lvl1pPr>
          </a:lstStyle>
          <a:p>
            <a:pPr/>
            <a:r>
              <a:t>¹³¹I</a:t>
            </a:r>
          </a:p>
        </p:txBody>
      </p:sp>
      <p:sp>
        <p:nvSpPr>
          <p:cNvPr id="292" name="Text 33"/>
          <p:cNvSpPr txBox="1"/>
          <p:nvPr/>
        </p:nvSpPr>
        <p:spPr>
          <a:xfrm>
            <a:off x="660083" y="5756671"/>
            <a:ext cx="2143126" cy="1524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lnSpc>
                <a:spcPct val="120000"/>
              </a:lnSpc>
              <a:defRPr b="1" sz="1000">
                <a:solidFill>
                  <a:srgbClr val="1D1D1D"/>
                </a:solidFill>
                <a:latin typeface="MiSans"/>
                <a:ea typeface="MiSans"/>
                <a:cs typeface="MiSans"/>
                <a:sym typeface="MiSans"/>
              </a:defRPr>
            </a:lvl1pPr>
          </a:lstStyle>
          <a:p>
            <a:pPr/>
            <a:r>
              <a:t>Yod-131</a:t>
            </a:r>
          </a:p>
        </p:txBody>
      </p:sp>
      <p:sp>
        <p:nvSpPr>
          <p:cNvPr id="293" name="Text 34"/>
          <p:cNvSpPr txBox="1"/>
          <p:nvPr/>
        </p:nvSpPr>
        <p:spPr>
          <a:xfrm>
            <a:off x="664844" y="5972571"/>
            <a:ext cx="2133601" cy="139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lnSpc>
                <a:spcPct val="110000"/>
              </a:lnSpc>
              <a:defRPr sz="900">
                <a:solidFill>
                  <a:srgbClr val="86868B"/>
                </a:solidFill>
                <a:latin typeface="MiSans"/>
                <a:ea typeface="MiSans"/>
                <a:cs typeface="MiSans"/>
                <a:sym typeface="MiSans"/>
              </a:defRPr>
            </a:lvl1pPr>
          </a:lstStyle>
          <a:p>
            <a:pPr/>
            <a:r>
              <a:t>8 kun</a:t>
            </a:r>
          </a:p>
        </p:txBody>
      </p:sp>
      <p:sp>
        <p:nvSpPr>
          <p:cNvPr id="294" name="Shape 36"/>
          <p:cNvSpPr/>
          <p:nvPr/>
        </p:nvSpPr>
        <p:spPr>
          <a:xfrm>
            <a:off x="2999661" y="5318521"/>
            <a:ext cx="2305052" cy="106680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714" y="0"/>
                </a:moveTo>
                <a:lnTo>
                  <a:pt x="20886" y="0"/>
                </a:lnTo>
                <a:cubicBezTo>
                  <a:pt x="21280" y="0"/>
                  <a:pt x="21600" y="691"/>
                  <a:pt x="21600" y="1543"/>
                </a:cubicBezTo>
                <a:lnTo>
                  <a:pt x="21600" y="20057"/>
                </a:lnTo>
                <a:cubicBezTo>
                  <a:pt x="21600" y="20909"/>
                  <a:pt x="21280" y="21600"/>
                  <a:pt x="20886" y="21600"/>
                </a:cubicBezTo>
                <a:lnTo>
                  <a:pt x="714" y="21600"/>
                </a:lnTo>
                <a:cubicBezTo>
                  <a:pt x="320" y="21600"/>
                  <a:pt x="0" y="20909"/>
                  <a:pt x="0" y="20057"/>
                </a:cubicBezTo>
                <a:lnTo>
                  <a:pt x="0" y="1543"/>
                </a:lnTo>
                <a:cubicBezTo>
                  <a:pt x="0" y="691"/>
                  <a:pt x="320" y="0"/>
                  <a:pt x="714" y="0"/>
                </a:cubicBezTo>
                <a:close/>
              </a:path>
            </a:pathLst>
          </a:custGeom>
          <a:solidFill>
            <a:srgbClr val="FAFAFA"/>
          </a:solidFill>
          <a:ln w="12700">
            <a:miter lim="400000"/>
          </a:ln>
        </p:spPr>
        <p:txBody>
          <a:bodyPr lIns="45718" tIns="45718" rIns="45718" bIns="45718"/>
          <a:lstStyle/>
          <a:p>
            <a:pPr>
              <a:defRPr>
                <a:latin typeface="+mn-lt"/>
                <a:ea typeface="+mn-ea"/>
                <a:cs typeface="+mn-cs"/>
                <a:sym typeface="Calibri"/>
              </a:defRPr>
            </a:pPr>
          </a:p>
        </p:txBody>
      </p:sp>
      <p:sp>
        <p:nvSpPr>
          <p:cNvPr id="295" name="Text 37"/>
          <p:cNvSpPr txBox="1"/>
          <p:nvPr/>
        </p:nvSpPr>
        <p:spPr>
          <a:xfrm>
            <a:off x="3066336" y="5451871"/>
            <a:ext cx="2171702" cy="228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lnSpc>
                <a:spcPct val="120000"/>
              </a:lnSpc>
              <a:defRPr b="1" sz="1500">
                <a:solidFill>
                  <a:srgbClr val="0071E3"/>
                </a:solidFill>
                <a:latin typeface="MiSans"/>
                <a:ea typeface="MiSans"/>
                <a:cs typeface="MiSans"/>
                <a:sym typeface="MiSans"/>
              </a:defRPr>
            </a:lvl1pPr>
          </a:lstStyle>
          <a:p>
            <a:pPr/>
            <a:r>
              <a:t>⁹⁹ᵐTc</a:t>
            </a:r>
          </a:p>
        </p:txBody>
      </p:sp>
      <p:sp>
        <p:nvSpPr>
          <p:cNvPr id="296" name="Text 38"/>
          <p:cNvSpPr txBox="1"/>
          <p:nvPr/>
        </p:nvSpPr>
        <p:spPr>
          <a:xfrm>
            <a:off x="3080623" y="5756671"/>
            <a:ext cx="2143126" cy="1524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lnSpc>
                <a:spcPct val="120000"/>
              </a:lnSpc>
              <a:defRPr b="1" sz="1000">
                <a:solidFill>
                  <a:srgbClr val="1D1D1D"/>
                </a:solidFill>
                <a:latin typeface="MiSans"/>
                <a:ea typeface="MiSans"/>
                <a:cs typeface="MiSans"/>
                <a:sym typeface="MiSans"/>
              </a:defRPr>
            </a:lvl1pPr>
          </a:lstStyle>
          <a:p>
            <a:pPr/>
            <a:r>
              <a:t>Texnesiy</a:t>
            </a:r>
          </a:p>
        </p:txBody>
      </p:sp>
      <p:sp>
        <p:nvSpPr>
          <p:cNvPr id="297" name="Text 39"/>
          <p:cNvSpPr txBox="1"/>
          <p:nvPr/>
        </p:nvSpPr>
        <p:spPr>
          <a:xfrm>
            <a:off x="3085386" y="5972571"/>
            <a:ext cx="2133602" cy="139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lnSpc>
                <a:spcPct val="110000"/>
              </a:lnSpc>
              <a:defRPr sz="900">
                <a:solidFill>
                  <a:srgbClr val="86868B"/>
                </a:solidFill>
                <a:latin typeface="MiSans"/>
                <a:ea typeface="MiSans"/>
                <a:cs typeface="MiSans"/>
                <a:sym typeface="MiSans"/>
              </a:defRPr>
            </a:lvl1pPr>
          </a:lstStyle>
          <a:p>
            <a:pPr/>
            <a:r>
              <a:t>6 soat</a:t>
            </a:r>
          </a:p>
        </p:txBody>
      </p:sp>
      <p:sp>
        <p:nvSpPr>
          <p:cNvPr id="298" name="Shape 41"/>
          <p:cNvSpPr/>
          <p:nvPr/>
        </p:nvSpPr>
        <p:spPr>
          <a:xfrm>
            <a:off x="5420319" y="5318521"/>
            <a:ext cx="2305052" cy="106680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714" y="0"/>
                </a:moveTo>
                <a:lnTo>
                  <a:pt x="20886" y="0"/>
                </a:lnTo>
                <a:cubicBezTo>
                  <a:pt x="21280" y="0"/>
                  <a:pt x="21600" y="691"/>
                  <a:pt x="21600" y="1543"/>
                </a:cubicBezTo>
                <a:lnTo>
                  <a:pt x="21600" y="20057"/>
                </a:lnTo>
                <a:cubicBezTo>
                  <a:pt x="21600" y="20909"/>
                  <a:pt x="21280" y="21600"/>
                  <a:pt x="20886" y="21600"/>
                </a:cubicBezTo>
                <a:lnTo>
                  <a:pt x="714" y="21600"/>
                </a:lnTo>
                <a:cubicBezTo>
                  <a:pt x="320" y="21600"/>
                  <a:pt x="0" y="20909"/>
                  <a:pt x="0" y="20057"/>
                </a:cubicBezTo>
                <a:lnTo>
                  <a:pt x="0" y="1543"/>
                </a:lnTo>
                <a:cubicBezTo>
                  <a:pt x="0" y="691"/>
                  <a:pt x="320" y="0"/>
                  <a:pt x="714" y="0"/>
                </a:cubicBezTo>
                <a:close/>
              </a:path>
            </a:pathLst>
          </a:custGeom>
          <a:solidFill>
            <a:srgbClr val="FAFAFA"/>
          </a:solidFill>
          <a:ln w="12700">
            <a:miter lim="400000"/>
          </a:ln>
        </p:spPr>
        <p:txBody>
          <a:bodyPr lIns="45718" tIns="45718" rIns="45718" bIns="45718"/>
          <a:lstStyle/>
          <a:p>
            <a:pPr>
              <a:defRPr>
                <a:latin typeface="+mn-lt"/>
                <a:ea typeface="+mn-ea"/>
                <a:cs typeface="+mn-cs"/>
                <a:sym typeface="Calibri"/>
              </a:defRPr>
            </a:pPr>
          </a:p>
        </p:txBody>
      </p:sp>
      <p:sp>
        <p:nvSpPr>
          <p:cNvPr id="299" name="Text 42"/>
          <p:cNvSpPr txBox="1"/>
          <p:nvPr/>
        </p:nvSpPr>
        <p:spPr>
          <a:xfrm>
            <a:off x="5486994" y="5451871"/>
            <a:ext cx="2171702" cy="2286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lnSpc>
                <a:spcPct val="120000"/>
              </a:lnSpc>
              <a:defRPr b="1" sz="1500">
                <a:solidFill>
                  <a:srgbClr val="0071E3"/>
                </a:solidFill>
                <a:latin typeface="MiSans"/>
                <a:ea typeface="MiSans"/>
                <a:cs typeface="MiSans"/>
                <a:sym typeface="MiSans"/>
              </a:defRPr>
            </a:lvl1pPr>
          </a:lstStyle>
          <a:p>
            <a:pPr/>
            <a:r>
              <a:t>²²²Rn</a:t>
            </a:r>
          </a:p>
        </p:txBody>
      </p:sp>
      <p:sp>
        <p:nvSpPr>
          <p:cNvPr id="300" name="Text 43"/>
          <p:cNvSpPr txBox="1"/>
          <p:nvPr/>
        </p:nvSpPr>
        <p:spPr>
          <a:xfrm>
            <a:off x="5501282" y="5756671"/>
            <a:ext cx="2143127" cy="1524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lnSpc>
                <a:spcPct val="120000"/>
              </a:lnSpc>
              <a:defRPr b="1" sz="1000">
                <a:solidFill>
                  <a:srgbClr val="1D1D1D"/>
                </a:solidFill>
                <a:latin typeface="MiSans"/>
                <a:ea typeface="MiSans"/>
                <a:cs typeface="MiSans"/>
                <a:sym typeface="MiSans"/>
              </a:defRPr>
            </a:lvl1pPr>
          </a:lstStyle>
          <a:p>
            <a:pPr/>
            <a:r>
              <a:t>Radon</a:t>
            </a:r>
          </a:p>
        </p:txBody>
      </p:sp>
      <p:sp>
        <p:nvSpPr>
          <p:cNvPr id="301" name="Text 44"/>
          <p:cNvSpPr txBox="1"/>
          <p:nvPr/>
        </p:nvSpPr>
        <p:spPr>
          <a:xfrm>
            <a:off x="5506044" y="5972571"/>
            <a:ext cx="2133602" cy="139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lnSpc>
                <a:spcPct val="110000"/>
              </a:lnSpc>
              <a:defRPr sz="900">
                <a:solidFill>
                  <a:srgbClr val="86868B"/>
                </a:solidFill>
                <a:latin typeface="MiSans"/>
                <a:ea typeface="MiSans"/>
                <a:cs typeface="MiSans"/>
                <a:sym typeface="MiSans"/>
              </a:defRPr>
            </a:lvl1pPr>
          </a:lstStyle>
          <a:p>
            <a:pPr/>
            <a:r>
              <a:t>3.8 kun</a:t>
            </a:r>
          </a:p>
        </p:txBody>
      </p:sp>
      <p:sp>
        <p:nvSpPr>
          <p:cNvPr id="302" name="Shape 46"/>
          <p:cNvSpPr/>
          <p:nvPr/>
        </p:nvSpPr>
        <p:spPr>
          <a:xfrm>
            <a:off x="8157208" y="1108709"/>
            <a:ext cx="3646172" cy="343662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677" y="0"/>
                </a:moveTo>
                <a:lnTo>
                  <a:pt x="20923" y="0"/>
                </a:lnTo>
                <a:cubicBezTo>
                  <a:pt x="21297" y="0"/>
                  <a:pt x="21600" y="322"/>
                  <a:pt x="21600" y="718"/>
                </a:cubicBezTo>
                <a:lnTo>
                  <a:pt x="21600" y="20882"/>
                </a:lnTo>
                <a:cubicBezTo>
                  <a:pt x="21600" y="21278"/>
                  <a:pt x="21297" y="21600"/>
                  <a:pt x="20923" y="21600"/>
                </a:cubicBezTo>
                <a:lnTo>
                  <a:pt x="677" y="21600"/>
                </a:lnTo>
                <a:cubicBezTo>
                  <a:pt x="303" y="21600"/>
                  <a:pt x="0" y="21278"/>
                  <a:pt x="0" y="20882"/>
                </a:cubicBezTo>
                <a:lnTo>
                  <a:pt x="0" y="718"/>
                </a:lnTo>
                <a:cubicBezTo>
                  <a:pt x="0" y="322"/>
                  <a:pt x="303" y="0"/>
                  <a:pt x="677" y="0"/>
                </a:cubicBezTo>
                <a:close/>
              </a:path>
            </a:pathLst>
          </a:custGeom>
          <a:solidFill>
            <a:srgbClr val="FFFFFF"/>
          </a:solidFill>
          <a:ln w="10160">
            <a:solidFill>
              <a:srgbClr val="E5E5E5"/>
            </a:solidFill>
          </a:ln>
        </p:spPr>
        <p:txBody>
          <a:bodyPr lIns="45718" tIns="45718" rIns="45718" bIns="45718"/>
          <a:lstStyle/>
          <a:p>
            <a:pPr>
              <a:defRPr>
                <a:latin typeface="+mn-lt"/>
                <a:ea typeface="+mn-ea"/>
                <a:cs typeface="+mn-cs"/>
                <a:sym typeface="Calibri"/>
              </a:defRPr>
            </a:pPr>
          </a:p>
        </p:txBody>
      </p:sp>
      <p:sp>
        <p:nvSpPr>
          <p:cNvPr id="303" name="Text 47"/>
          <p:cNvSpPr txBox="1"/>
          <p:nvPr/>
        </p:nvSpPr>
        <p:spPr>
          <a:xfrm>
            <a:off x="8308657" y="1202692"/>
            <a:ext cx="3343277" cy="46736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lnSpc>
                <a:spcPct val="130000"/>
              </a:lnSpc>
              <a:defRPr b="1" sz="1300">
                <a:solidFill>
                  <a:srgbClr val="1D1D1D"/>
                </a:solidFill>
                <a:latin typeface="MiSans"/>
                <a:ea typeface="MiSans"/>
                <a:cs typeface="MiSans"/>
                <a:sym typeface="MiSans"/>
              </a:defRPr>
            </a:lvl1pPr>
          </a:lstStyle>
          <a:p>
            <a:pPr/>
            <a:r>
              <a:t>Eksponensial qonuniyat asosida yemirilish</a:t>
            </a:r>
          </a:p>
        </p:txBody>
      </p:sp>
      <p:pic>
        <p:nvPicPr>
          <p:cNvPr id="304" name="Image 0" descr="Image 0"/>
          <p:cNvPicPr>
            <a:picLocks noChangeAspect="1"/>
          </p:cNvPicPr>
          <p:nvPr/>
        </p:nvPicPr>
        <p:blipFill>
          <a:blip r:embed="rId2">
            <a:extLst/>
          </a:blip>
          <a:srcRect l="0" t="58" r="0" b="58"/>
          <a:stretch>
            <a:fillRect/>
          </a:stretch>
        </p:blipFill>
        <p:spPr>
          <a:xfrm>
            <a:off x="8351518" y="1684022"/>
            <a:ext cx="3257553" cy="2667001"/>
          </a:xfrm>
          <a:prstGeom prst="rect">
            <a:avLst/>
          </a:prstGeom>
          <a:ln w="12700">
            <a:miter lim="400000"/>
          </a:ln>
        </p:spPr>
      </p:pic>
      <p:sp>
        <p:nvSpPr>
          <p:cNvPr id="305" name="Shape 48"/>
          <p:cNvSpPr/>
          <p:nvPr/>
        </p:nvSpPr>
        <p:spPr>
          <a:xfrm>
            <a:off x="8172450" y="4701540"/>
            <a:ext cx="3638552" cy="121920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26" y="0"/>
                </a:moveTo>
                <a:lnTo>
                  <a:pt x="20921" y="0"/>
                </a:lnTo>
                <a:cubicBezTo>
                  <a:pt x="21296" y="0"/>
                  <a:pt x="21600" y="907"/>
                  <a:pt x="21600" y="2025"/>
                </a:cubicBezTo>
                <a:lnTo>
                  <a:pt x="21600" y="19575"/>
                </a:lnTo>
                <a:cubicBezTo>
                  <a:pt x="21600" y="20693"/>
                  <a:pt x="21296" y="21600"/>
                  <a:pt x="20921" y="21600"/>
                </a:cubicBezTo>
                <a:lnTo>
                  <a:pt x="226" y="21600"/>
                </a:lnTo>
                <a:cubicBezTo>
                  <a:pt x="101" y="21600"/>
                  <a:pt x="0" y="21298"/>
                  <a:pt x="0" y="20925"/>
                </a:cubicBezTo>
                <a:lnTo>
                  <a:pt x="0" y="675"/>
                </a:lnTo>
                <a:cubicBezTo>
                  <a:pt x="0" y="302"/>
                  <a:pt x="101" y="0"/>
                  <a:pt x="226" y="0"/>
                </a:cubicBezTo>
                <a:close/>
              </a:path>
            </a:pathLst>
          </a:custGeom>
          <a:solidFill>
            <a:srgbClr val="0071E3">
              <a:alpha val="5098"/>
            </a:srgbClr>
          </a:solidFill>
          <a:ln w="12700">
            <a:miter lim="400000"/>
          </a:ln>
        </p:spPr>
        <p:txBody>
          <a:bodyPr lIns="45718" tIns="45718" rIns="45718" bIns="45718"/>
          <a:lstStyle/>
          <a:p>
            <a:pPr>
              <a:defRPr>
                <a:latin typeface="+mn-lt"/>
                <a:ea typeface="+mn-ea"/>
                <a:cs typeface="+mn-cs"/>
                <a:sym typeface="Calibri"/>
              </a:defRPr>
            </a:pPr>
          </a:p>
        </p:txBody>
      </p:sp>
      <p:sp>
        <p:nvSpPr>
          <p:cNvPr id="306" name="Shape 49"/>
          <p:cNvSpPr/>
          <p:nvPr/>
        </p:nvSpPr>
        <p:spPr>
          <a:xfrm>
            <a:off x="8172450" y="4701540"/>
            <a:ext cx="38101" cy="121920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0"/>
                </a:moveTo>
                <a:lnTo>
                  <a:pt x="21600" y="21600"/>
                </a:lnTo>
                <a:cubicBezTo>
                  <a:pt x="9679" y="21600"/>
                  <a:pt x="0" y="21298"/>
                  <a:pt x="0" y="20925"/>
                </a:cubicBezTo>
                <a:lnTo>
                  <a:pt x="0" y="675"/>
                </a:lnTo>
                <a:cubicBezTo>
                  <a:pt x="0" y="302"/>
                  <a:pt x="9679" y="0"/>
                  <a:pt x="21600" y="0"/>
                </a:cubicBezTo>
                <a:close/>
              </a:path>
            </a:pathLst>
          </a:custGeom>
          <a:solidFill>
            <a:srgbClr val="0071E3"/>
          </a:solidFill>
          <a:ln w="12700">
            <a:miter lim="400000"/>
          </a:ln>
        </p:spPr>
        <p:txBody>
          <a:bodyPr lIns="45718" tIns="45718" rIns="45718" bIns="45718"/>
          <a:lstStyle/>
          <a:p>
            <a:pPr>
              <a:defRPr>
                <a:latin typeface="+mn-lt"/>
                <a:ea typeface="+mn-ea"/>
                <a:cs typeface="+mn-cs"/>
                <a:sym typeface="Calibri"/>
              </a:defRPr>
            </a:pPr>
          </a:p>
        </p:txBody>
      </p:sp>
      <p:sp>
        <p:nvSpPr>
          <p:cNvPr id="307" name="Shape 50"/>
          <p:cNvSpPr/>
          <p:nvPr/>
        </p:nvSpPr>
        <p:spPr>
          <a:xfrm>
            <a:off x="8382000" y="4892040"/>
            <a:ext cx="114302" cy="15240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3600" y="0"/>
                </a:moveTo>
                <a:cubicBezTo>
                  <a:pt x="1614" y="0"/>
                  <a:pt x="0" y="1211"/>
                  <a:pt x="0" y="2700"/>
                </a:cubicBezTo>
                <a:lnTo>
                  <a:pt x="0" y="18900"/>
                </a:lnTo>
                <a:cubicBezTo>
                  <a:pt x="0" y="20389"/>
                  <a:pt x="1614" y="21600"/>
                  <a:pt x="3600" y="21600"/>
                </a:cubicBezTo>
                <a:lnTo>
                  <a:pt x="18000" y="21600"/>
                </a:lnTo>
                <a:cubicBezTo>
                  <a:pt x="19986" y="21600"/>
                  <a:pt x="21600" y="20389"/>
                  <a:pt x="21600" y="18900"/>
                </a:cubicBezTo>
                <a:lnTo>
                  <a:pt x="21600" y="2700"/>
                </a:lnTo>
                <a:cubicBezTo>
                  <a:pt x="21600" y="1211"/>
                  <a:pt x="19986" y="0"/>
                  <a:pt x="18000" y="0"/>
                </a:cubicBezTo>
                <a:lnTo>
                  <a:pt x="3600" y="0"/>
                </a:lnTo>
                <a:close/>
                <a:moveTo>
                  <a:pt x="5400" y="2700"/>
                </a:moveTo>
                <a:lnTo>
                  <a:pt x="16200" y="2700"/>
                </a:lnTo>
                <a:cubicBezTo>
                  <a:pt x="17196" y="2700"/>
                  <a:pt x="18000" y="3303"/>
                  <a:pt x="18000" y="4050"/>
                </a:cubicBezTo>
                <a:lnTo>
                  <a:pt x="18000" y="5400"/>
                </a:lnTo>
                <a:cubicBezTo>
                  <a:pt x="18000" y="6147"/>
                  <a:pt x="17196" y="6750"/>
                  <a:pt x="16200" y="6750"/>
                </a:cubicBezTo>
                <a:lnTo>
                  <a:pt x="5400" y="6750"/>
                </a:lnTo>
                <a:cubicBezTo>
                  <a:pt x="4404" y="6750"/>
                  <a:pt x="3600" y="6147"/>
                  <a:pt x="3600" y="5400"/>
                </a:cubicBezTo>
                <a:lnTo>
                  <a:pt x="3600" y="4050"/>
                </a:lnTo>
                <a:cubicBezTo>
                  <a:pt x="3600" y="3303"/>
                  <a:pt x="4404" y="2700"/>
                  <a:pt x="5400" y="2700"/>
                </a:cubicBezTo>
                <a:close/>
                <a:moveTo>
                  <a:pt x="6300" y="9787"/>
                </a:moveTo>
                <a:cubicBezTo>
                  <a:pt x="6300" y="10346"/>
                  <a:pt x="5695" y="10800"/>
                  <a:pt x="4950" y="10800"/>
                </a:cubicBezTo>
                <a:cubicBezTo>
                  <a:pt x="4205" y="10800"/>
                  <a:pt x="3600" y="10346"/>
                  <a:pt x="3600" y="9787"/>
                </a:cubicBezTo>
                <a:cubicBezTo>
                  <a:pt x="3600" y="9229"/>
                  <a:pt x="4205" y="8775"/>
                  <a:pt x="4950" y="8775"/>
                </a:cubicBezTo>
                <a:cubicBezTo>
                  <a:pt x="5695" y="8775"/>
                  <a:pt x="6300" y="9229"/>
                  <a:pt x="6300" y="9787"/>
                </a:cubicBezTo>
                <a:close/>
                <a:moveTo>
                  <a:pt x="10800" y="10800"/>
                </a:moveTo>
                <a:cubicBezTo>
                  <a:pt x="10055" y="10800"/>
                  <a:pt x="9450" y="10346"/>
                  <a:pt x="9450" y="9787"/>
                </a:cubicBezTo>
                <a:cubicBezTo>
                  <a:pt x="9450" y="9229"/>
                  <a:pt x="10055" y="8775"/>
                  <a:pt x="10800" y="8775"/>
                </a:cubicBezTo>
                <a:cubicBezTo>
                  <a:pt x="11545" y="8775"/>
                  <a:pt x="12150" y="9229"/>
                  <a:pt x="12150" y="9787"/>
                </a:cubicBezTo>
                <a:cubicBezTo>
                  <a:pt x="12150" y="10346"/>
                  <a:pt x="11545" y="10800"/>
                  <a:pt x="10800" y="10800"/>
                </a:cubicBezTo>
                <a:close/>
                <a:moveTo>
                  <a:pt x="18000" y="9787"/>
                </a:moveTo>
                <a:cubicBezTo>
                  <a:pt x="18000" y="10346"/>
                  <a:pt x="17395" y="10800"/>
                  <a:pt x="16650" y="10800"/>
                </a:cubicBezTo>
                <a:cubicBezTo>
                  <a:pt x="15905" y="10800"/>
                  <a:pt x="15300" y="10346"/>
                  <a:pt x="15300" y="9787"/>
                </a:cubicBezTo>
                <a:cubicBezTo>
                  <a:pt x="15300" y="9229"/>
                  <a:pt x="15905" y="8775"/>
                  <a:pt x="16650" y="8775"/>
                </a:cubicBezTo>
                <a:cubicBezTo>
                  <a:pt x="17395" y="8775"/>
                  <a:pt x="18000" y="9229"/>
                  <a:pt x="18000" y="9787"/>
                </a:cubicBezTo>
                <a:close/>
                <a:moveTo>
                  <a:pt x="4950" y="14850"/>
                </a:moveTo>
                <a:cubicBezTo>
                  <a:pt x="4205" y="14850"/>
                  <a:pt x="3600" y="14396"/>
                  <a:pt x="3600" y="13837"/>
                </a:cubicBezTo>
                <a:cubicBezTo>
                  <a:pt x="3600" y="13279"/>
                  <a:pt x="4205" y="12825"/>
                  <a:pt x="4950" y="12825"/>
                </a:cubicBezTo>
                <a:cubicBezTo>
                  <a:pt x="5695" y="12825"/>
                  <a:pt x="6300" y="13279"/>
                  <a:pt x="6300" y="13837"/>
                </a:cubicBezTo>
                <a:cubicBezTo>
                  <a:pt x="6300" y="14396"/>
                  <a:pt x="5695" y="14850"/>
                  <a:pt x="4950" y="14850"/>
                </a:cubicBezTo>
                <a:close/>
                <a:moveTo>
                  <a:pt x="12150" y="13837"/>
                </a:moveTo>
                <a:cubicBezTo>
                  <a:pt x="12150" y="14396"/>
                  <a:pt x="11545" y="14850"/>
                  <a:pt x="10800" y="14850"/>
                </a:cubicBezTo>
                <a:cubicBezTo>
                  <a:pt x="10055" y="14850"/>
                  <a:pt x="9450" y="14396"/>
                  <a:pt x="9450" y="13837"/>
                </a:cubicBezTo>
                <a:cubicBezTo>
                  <a:pt x="9450" y="13279"/>
                  <a:pt x="10055" y="12825"/>
                  <a:pt x="10800" y="12825"/>
                </a:cubicBezTo>
                <a:cubicBezTo>
                  <a:pt x="11545" y="12825"/>
                  <a:pt x="12150" y="13279"/>
                  <a:pt x="12150" y="13837"/>
                </a:cubicBezTo>
                <a:close/>
                <a:moveTo>
                  <a:pt x="16650" y="14850"/>
                </a:moveTo>
                <a:cubicBezTo>
                  <a:pt x="15905" y="14850"/>
                  <a:pt x="15300" y="14396"/>
                  <a:pt x="15300" y="13837"/>
                </a:cubicBezTo>
                <a:cubicBezTo>
                  <a:pt x="15300" y="13279"/>
                  <a:pt x="15905" y="12825"/>
                  <a:pt x="16650" y="12825"/>
                </a:cubicBezTo>
                <a:cubicBezTo>
                  <a:pt x="17395" y="12825"/>
                  <a:pt x="18000" y="13279"/>
                  <a:pt x="18000" y="13837"/>
                </a:cubicBezTo>
                <a:cubicBezTo>
                  <a:pt x="18000" y="14396"/>
                  <a:pt x="17395" y="14850"/>
                  <a:pt x="16650" y="14850"/>
                </a:cubicBezTo>
                <a:close/>
                <a:moveTo>
                  <a:pt x="3600" y="17887"/>
                </a:moveTo>
                <a:cubicBezTo>
                  <a:pt x="3600" y="17326"/>
                  <a:pt x="4202" y="16875"/>
                  <a:pt x="4950" y="16875"/>
                </a:cubicBezTo>
                <a:lnTo>
                  <a:pt x="11250" y="16875"/>
                </a:lnTo>
                <a:cubicBezTo>
                  <a:pt x="11998" y="16875"/>
                  <a:pt x="12600" y="17326"/>
                  <a:pt x="12600" y="17887"/>
                </a:cubicBezTo>
                <a:cubicBezTo>
                  <a:pt x="12600" y="18449"/>
                  <a:pt x="11998" y="18900"/>
                  <a:pt x="11250" y="18900"/>
                </a:cubicBezTo>
                <a:lnTo>
                  <a:pt x="4950" y="18900"/>
                </a:lnTo>
                <a:cubicBezTo>
                  <a:pt x="4202" y="18900"/>
                  <a:pt x="3600" y="18449"/>
                  <a:pt x="3600" y="17887"/>
                </a:cubicBezTo>
                <a:close/>
                <a:moveTo>
                  <a:pt x="16650" y="16875"/>
                </a:moveTo>
                <a:cubicBezTo>
                  <a:pt x="17398" y="16875"/>
                  <a:pt x="18000" y="17326"/>
                  <a:pt x="18000" y="17887"/>
                </a:cubicBezTo>
                <a:cubicBezTo>
                  <a:pt x="18000" y="18449"/>
                  <a:pt x="17398" y="18900"/>
                  <a:pt x="16650" y="18900"/>
                </a:cubicBezTo>
                <a:cubicBezTo>
                  <a:pt x="15902" y="18900"/>
                  <a:pt x="15300" y="18449"/>
                  <a:pt x="15300" y="17887"/>
                </a:cubicBezTo>
                <a:cubicBezTo>
                  <a:pt x="15300" y="17326"/>
                  <a:pt x="15902" y="16875"/>
                  <a:pt x="16650" y="16875"/>
                </a:cubicBezTo>
                <a:close/>
              </a:path>
            </a:pathLst>
          </a:custGeom>
          <a:solidFill>
            <a:srgbClr val="0071E3"/>
          </a:solidFill>
          <a:ln w="12700">
            <a:miter lim="400000"/>
          </a:ln>
        </p:spPr>
        <p:txBody>
          <a:bodyPr lIns="45718" tIns="45718" rIns="45718" bIns="45718"/>
          <a:lstStyle/>
          <a:p>
            <a:pPr>
              <a:defRPr>
                <a:latin typeface="+mn-lt"/>
                <a:ea typeface="+mn-ea"/>
                <a:cs typeface="+mn-cs"/>
                <a:sym typeface="Calibri"/>
              </a:defRPr>
            </a:pPr>
          </a:p>
        </p:txBody>
      </p:sp>
      <p:sp>
        <p:nvSpPr>
          <p:cNvPr id="308" name="Text 51"/>
          <p:cNvSpPr txBox="1"/>
          <p:nvPr/>
        </p:nvSpPr>
        <p:spPr>
          <a:xfrm>
            <a:off x="8591550" y="4878070"/>
            <a:ext cx="3143250" cy="40894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lnSpc>
                <a:spcPct val="130000"/>
              </a:lnSpc>
              <a:defRPr b="1" sz="1200">
                <a:solidFill>
                  <a:srgbClr val="1D1D1D"/>
                </a:solidFill>
                <a:latin typeface="MiSans"/>
                <a:ea typeface="MiSans"/>
                <a:cs typeface="MiSans"/>
                <a:sym typeface="MiSans"/>
              </a:defRPr>
            </a:pPr>
            <a:r>
              <a:t>Misol:</a:t>
            </a:r>
            <a:r>
              <a:rPr b="0"/>
              <a:t> 100g Kobalt-60 dan 15.9 yildan keyin qancha qoladi?</a:t>
            </a:r>
          </a:p>
        </p:txBody>
      </p:sp>
      <p:sp>
        <p:nvSpPr>
          <p:cNvPr id="309" name="Text 52"/>
          <p:cNvSpPr txBox="1"/>
          <p:nvPr/>
        </p:nvSpPr>
        <p:spPr>
          <a:xfrm>
            <a:off x="8343900" y="5410200"/>
            <a:ext cx="3381375" cy="33528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lnSpc>
                <a:spcPct val="120000"/>
              </a:lnSpc>
              <a:defRPr sz="1000">
                <a:solidFill>
                  <a:srgbClr val="86868B"/>
                </a:solidFill>
                <a:latin typeface="MiSans"/>
                <a:ea typeface="MiSans"/>
                <a:cs typeface="MiSans"/>
                <a:sym typeface="MiSans"/>
              </a:defRPr>
            </a:pPr>
            <a:r>
              <a:t>T= 5.27 yil, t = 15.9 yil </a:t>
            </a:r>
            <a:endParaRPr sz="1600"/>
          </a:p>
          <a:p>
            <a:pPr>
              <a:lnSpc>
                <a:spcPct val="120000"/>
              </a:lnSpc>
              <a:defRPr sz="1000">
                <a:solidFill>
                  <a:srgbClr val="86868B"/>
                </a:solidFill>
                <a:latin typeface="MiSans"/>
                <a:ea typeface="MiSans"/>
                <a:cs typeface="MiSans"/>
                <a:sym typeface="MiSans"/>
              </a:defRPr>
            </a:pPr>
            <a:r>
              <a:t>N = 100g × (1/2)³ = 12.5g</a:t>
            </a:r>
          </a:p>
        </p:txBody>
      </p:sp>
    </p:spTree>
  </p:cSld>
  <p:clrMapOvr>
    <a:masterClrMapping/>
  </p:clrMapOvr>
  <mc:AlternateContent xmlns:mc="http://schemas.openxmlformats.org/markup-compatibility/2006">
    <mc:Choice xmlns:p14="http://schemas.microsoft.com/office/powerpoint/2010/main" Requires="p14">
      <p:transition spd="med" advClick="1" p14:dur="1000">
        <p:fade/>
      </p:transition>
    </mc:Choice>
    <mc:Fallback>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AFAFA"/>
        </a:solidFill>
      </p:bgPr>
    </p:bg>
    <p:spTree>
      <p:nvGrpSpPr>
        <p:cNvPr id="1" name=""/>
        <p:cNvGrpSpPr/>
        <p:nvPr/>
      </p:nvGrpSpPr>
      <p:grpSpPr>
        <a:xfrm>
          <a:off x="0" y="0"/>
          <a:ext cx="0" cy="0"/>
          <a:chOff x="0" y="0"/>
          <a:chExt cx="0" cy="0"/>
        </a:xfrm>
      </p:grpSpPr>
      <p:sp>
        <p:nvSpPr>
          <p:cNvPr id="311" name="Shape 0"/>
          <p:cNvSpPr/>
          <p:nvPr/>
        </p:nvSpPr>
        <p:spPr>
          <a:xfrm>
            <a:off x="345136" y="345136"/>
            <a:ext cx="345141" cy="34514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4320" y="0"/>
                </a:moveTo>
                <a:lnTo>
                  <a:pt x="17280" y="0"/>
                </a:lnTo>
                <a:cubicBezTo>
                  <a:pt x="19664" y="0"/>
                  <a:pt x="21600" y="1936"/>
                  <a:pt x="21600" y="4320"/>
                </a:cubicBezTo>
                <a:lnTo>
                  <a:pt x="21600" y="17280"/>
                </a:lnTo>
                <a:cubicBezTo>
                  <a:pt x="21600" y="19664"/>
                  <a:pt x="19664" y="21600"/>
                  <a:pt x="17280" y="21600"/>
                </a:cubicBezTo>
                <a:lnTo>
                  <a:pt x="4320" y="21600"/>
                </a:lnTo>
                <a:cubicBezTo>
                  <a:pt x="1936" y="21600"/>
                  <a:pt x="0" y="19664"/>
                  <a:pt x="0" y="17280"/>
                </a:cubicBezTo>
                <a:lnTo>
                  <a:pt x="0" y="4320"/>
                </a:lnTo>
                <a:cubicBezTo>
                  <a:pt x="0" y="1936"/>
                  <a:pt x="1936" y="0"/>
                  <a:pt x="4320" y="0"/>
                </a:cubicBezTo>
                <a:close/>
              </a:path>
            </a:pathLst>
          </a:custGeom>
          <a:solidFill>
            <a:srgbClr val="0071E3"/>
          </a:solidFill>
          <a:ln w="12700">
            <a:miter lim="400000"/>
          </a:ln>
        </p:spPr>
        <p:txBody>
          <a:bodyPr lIns="45718" tIns="45718" rIns="45718" bIns="45718"/>
          <a:lstStyle/>
          <a:p>
            <a:pPr>
              <a:defRPr>
                <a:latin typeface="+mn-lt"/>
                <a:ea typeface="+mn-ea"/>
                <a:cs typeface="+mn-cs"/>
                <a:sym typeface="Calibri"/>
              </a:defRPr>
            </a:pPr>
          </a:p>
        </p:txBody>
      </p:sp>
      <p:sp>
        <p:nvSpPr>
          <p:cNvPr id="312" name="Shape 1"/>
          <p:cNvSpPr/>
          <p:nvPr/>
        </p:nvSpPr>
        <p:spPr>
          <a:xfrm>
            <a:off x="442207" y="440050"/>
            <a:ext cx="155314" cy="145607"/>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8438" y="2160"/>
                </a:moveTo>
                <a:lnTo>
                  <a:pt x="13162" y="2160"/>
                </a:lnTo>
                <a:cubicBezTo>
                  <a:pt x="13348" y="2160"/>
                  <a:pt x="13500" y="2322"/>
                  <a:pt x="13500" y="2520"/>
                </a:cubicBezTo>
                <a:lnTo>
                  <a:pt x="13500" y="4320"/>
                </a:lnTo>
                <a:lnTo>
                  <a:pt x="8100" y="4320"/>
                </a:lnTo>
                <a:lnTo>
                  <a:pt x="8100" y="2520"/>
                </a:lnTo>
                <a:cubicBezTo>
                  <a:pt x="8100" y="2322"/>
                  <a:pt x="8252" y="2160"/>
                  <a:pt x="8438" y="2160"/>
                </a:cubicBezTo>
                <a:close/>
                <a:moveTo>
                  <a:pt x="6075" y="2520"/>
                </a:moveTo>
                <a:lnTo>
                  <a:pt x="6075" y="4320"/>
                </a:lnTo>
                <a:lnTo>
                  <a:pt x="2700" y="4320"/>
                </a:lnTo>
                <a:cubicBezTo>
                  <a:pt x="1211" y="4320"/>
                  <a:pt x="0" y="5612"/>
                  <a:pt x="0" y="7200"/>
                </a:cubicBezTo>
                <a:lnTo>
                  <a:pt x="0" y="11520"/>
                </a:lnTo>
                <a:lnTo>
                  <a:pt x="21600" y="11520"/>
                </a:lnTo>
                <a:lnTo>
                  <a:pt x="21600" y="7200"/>
                </a:lnTo>
                <a:cubicBezTo>
                  <a:pt x="21600" y="5612"/>
                  <a:pt x="20389" y="4320"/>
                  <a:pt x="18900" y="4320"/>
                </a:cubicBezTo>
                <a:lnTo>
                  <a:pt x="15525" y="4320"/>
                </a:lnTo>
                <a:lnTo>
                  <a:pt x="15525" y="2520"/>
                </a:lnTo>
                <a:cubicBezTo>
                  <a:pt x="15525" y="1130"/>
                  <a:pt x="14466" y="0"/>
                  <a:pt x="13162" y="0"/>
                </a:cubicBezTo>
                <a:lnTo>
                  <a:pt x="8438" y="0"/>
                </a:lnTo>
                <a:cubicBezTo>
                  <a:pt x="7134" y="0"/>
                  <a:pt x="6075" y="1130"/>
                  <a:pt x="6075" y="2520"/>
                </a:cubicBezTo>
                <a:close/>
                <a:moveTo>
                  <a:pt x="21600" y="13680"/>
                </a:moveTo>
                <a:lnTo>
                  <a:pt x="13500" y="13680"/>
                </a:lnTo>
                <a:lnTo>
                  <a:pt x="13500" y="14400"/>
                </a:lnTo>
                <a:cubicBezTo>
                  <a:pt x="13500" y="15196"/>
                  <a:pt x="12897" y="15840"/>
                  <a:pt x="12150" y="15840"/>
                </a:cubicBezTo>
                <a:lnTo>
                  <a:pt x="9450" y="15840"/>
                </a:lnTo>
                <a:cubicBezTo>
                  <a:pt x="8703" y="15840"/>
                  <a:pt x="8100" y="15196"/>
                  <a:pt x="8100" y="14400"/>
                </a:cubicBezTo>
                <a:lnTo>
                  <a:pt x="8100" y="13680"/>
                </a:lnTo>
                <a:lnTo>
                  <a:pt x="0" y="13680"/>
                </a:lnTo>
                <a:lnTo>
                  <a:pt x="0" y="18720"/>
                </a:lnTo>
                <a:cubicBezTo>
                  <a:pt x="0" y="20308"/>
                  <a:pt x="1211" y="21600"/>
                  <a:pt x="2700" y="21600"/>
                </a:cubicBezTo>
                <a:lnTo>
                  <a:pt x="18900" y="21600"/>
                </a:lnTo>
                <a:cubicBezTo>
                  <a:pt x="20389" y="21600"/>
                  <a:pt x="21600" y="20308"/>
                  <a:pt x="21600" y="18720"/>
                </a:cubicBezTo>
                <a:lnTo>
                  <a:pt x="21600" y="13680"/>
                </a:lnTo>
                <a:close/>
              </a:path>
            </a:pathLst>
          </a:custGeom>
          <a:solidFill>
            <a:srgbClr val="FFFFFF"/>
          </a:solidFill>
          <a:ln w="12700">
            <a:miter lim="400000"/>
          </a:ln>
        </p:spPr>
        <p:txBody>
          <a:bodyPr lIns="45718" tIns="45718" rIns="45718" bIns="45718"/>
          <a:lstStyle/>
          <a:p>
            <a:pPr>
              <a:defRPr>
                <a:latin typeface="+mn-lt"/>
                <a:ea typeface="+mn-ea"/>
                <a:cs typeface="+mn-cs"/>
                <a:sym typeface="Calibri"/>
              </a:defRPr>
            </a:pPr>
          </a:p>
        </p:txBody>
      </p:sp>
      <p:sp>
        <p:nvSpPr>
          <p:cNvPr id="313" name="Text 2"/>
          <p:cNvSpPr txBox="1"/>
          <p:nvPr/>
        </p:nvSpPr>
        <p:spPr>
          <a:xfrm>
            <a:off x="976695" y="167821"/>
            <a:ext cx="5504955" cy="69977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nSpc>
                <a:spcPct val="90000"/>
              </a:lnSpc>
              <a:defRPr b="1" sz="2400">
                <a:solidFill>
                  <a:srgbClr val="1D1D1D"/>
                </a:solidFill>
                <a:latin typeface="MiSans"/>
                <a:ea typeface="MiSans"/>
                <a:cs typeface="MiSans"/>
                <a:sym typeface="MiSans"/>
              </a:defRPr>
            </a:lvl1pPr>
          </a:lstStyle>
          <a:p>
            <a:pPr/>
            <a:r>
              <a:t>Ionlanuvchi Nurlanishning Qo'llanilishi</a:t>
            </a:r>
          </a:p>
        </p:txBody>
      </p:sp>
      <p:sp>
        <p:nvSpPr>
          <p:cNvPr id="314" name="Shape 3"/>
          <p:cNvSpPr/>
          <p:nvPr/>
        </p:nvSpPr>
        <p:spPr>
          <a:xfrm>
            <a:off x="345136" y="793817"/>
            <a:ext cx="552224" cy="34516"/>
          </a:xfrm>
          <a:prstGeom prst="rect">
            <a:avLst/>
          </a:prstGeom>
          <a:solidFill>
            <a:srgbClr val="0071E3"/>
          </a:solidFill>
          <a:ln w="12700">
            <a:miter lim="400000"/>
          </a:ln>
        </p:spPr>
        <p:txBody>
          <a:bodyPr lIns="45718" tIns="45718" rIns="45718" bIns="45718"/>
          <a:lstStyle/>
          <a:p>
            <a:pPr>
              <a:defRPr>
                <a:latin typeface="+mn-lt"/>
                <a:ea typeface="+mn-ea"/>
                <a:cs typeface="+mn-cs"/>
                <a:sym typeface="Calibri"/>
              </a:defRPr>
            </a:pPr>
          </a:p>
        </p:txBody>
      </p:sp>
      <p:sp>
        <p:nvSpPr>
          <p:cNvPr id="315" name="Shape 4"/>
          <p:cNvSpPr/>
          <p:nvPr/>
        </p:nvSpPr>
        <p:spPr>
          <a:xfrm>
            <a:off x="348588" y="1004351"/>
            <a:ext cx="5658540" cy="342377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395" y="0"/>
                </a:moveTo>
                <a:lnTo>
                  <a:pt x="21205" y="0"/>
                </a:lnTo>
                <a:cubicBezTo>
                  <a:pt x="21423" y="0"/>
                  <a:pt x="21600" y="292"/>
                  <a:pt x="21600" y="653"/>
                </a:cubicBezTo>
                <a:lnTo>
                  <a:pt x="21600" y="20947"/>
                </a:lnTo>
                <a:cubicBezTo>
                  <a:pt x="21600" y="21308"/>
                  <a:pt x="21423" y="21600"/>
                  <a:pt x="21205" y="21600"/>
                </a:cubicBezTo>
                <a:lnTo>
                  <a:pt x="395" y="21600"/>
                </a:lnTo>
                <a:cubicBezTo>
                  <a:pt x="177" y="21600"/>
                  <a:pt x="0" y="21308"/>
                  <a:pt x="0" y="20947"/>
                </a:cubicBezTo>
                <a:lnTo>
                  <a:pt x="0" y="653"/>
                </a:lnTo>
                <a:cubicBezTo>
                  <a:pt x="0" y="293"/>
                  <a:pt x="177" y="0"/>
                  <a:pt x="395" y="0"/>
                </a:cubicBezTo>
                <a:close/>
              </a:path>
            </a:pathLst>
          </a:custGeom>
          <a:solidFill>
            <a:srgbClr val="FFFFFF"/>
          </a:solidFill>
          <a:ln w="10160">
            <a:solidFill>
              <a:srgbClr val="E5E5E5"/>
            </a:solidFill>
          </a:ln>
        </p:spPr>
        <p:txBody>
          <a:bodyPr lIns="45718" tIns="45718" rIns="45718" bIns="45718"/>
          <a:lstStyle/>
          <a:p>
            <a:pPr>
              <a:defRPr>
                <a:latin typeface="+mn-lt"/>
                <a:ea typeface="+mn-ea"/>
                <a:cs typeface="+mn-cs"/>
                <a:sym typeface="Calibri"/>
              </a:defRPr>
            </a:pPr>
          </a:p>
        </p:txBody>
      </p:sp>
      <p:sp>
        <p:nvSpPr>
          <p:cNvPr id="316" name="Shape 5"/>
          <p:cNvSpPr/>
          <p:nvPr/>
        </p:nvSpPr>
        <p:spPr>
          <a:xfrm>
            <a:off x="524609" y="1180375"/>
            <a:ext cx="414169" cy="414169"/>
          </a:xfrm>
          <a:prstGeom prst="ellipse">
            <a:avLst/>
          </a:prstGeom>
          <a:solidFill>
            <a:srgbClr val="0071E3">
              <a:alpha val="10196"/>
            </a:srgbClr>
          </a:solidFill>
          <a:ln w="12700">
            <a:miter lim="400000"/>
          </a:ln>
        </p:spPr>
        <p:txBody>
          <a:bodyPr lIns="45718" tIns="45718" rIns="45718" bIns="45718"/>
          <a:lstStyle/>
          <a:p>
            <a:pPr>
              <a:defRPr>
                <a:latin typeface="+mn-lt"/>
                <a:ea typeface="+mn-ea"/>
                <a:cs typeface="+mn-cs"/>
                <a:sym typeface="Calibri"/>
              </a:defRPr>
            </a:pPr>
          </a:p>
        </p:txBody>
      </p:sp>
      <p:sp>
        <p:nvSpPr>
          <p:cNvPr id="317" name="Shape 6"/>
          <p:cNvSpPr/>
          <p:nvPr/>
        </p:nvSpPr>
        <p:spPr>
          <a:xfrm>
            <a:off x="634622" y="1301172"/>
            <a:ext cx="194142" cy="17257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4800" y="2700"/>
                </a:moveTo>
                <a:cubicBezTo>
                  <a:pt x="4800" y="1211"/>
                  <a:pt x="5876" y="0"/>
                  <a:pt x="7200" y="0"/>
                </a:cubicBezTo>
                <a:lnTo>
                  <a:pt x="14400" y="0"/>
                </a:lnTo>
                <a:cubicBezTo>
                  <a:pt x="15724" y="0"/>
                  <a:pt x="16800" y="1211"/>
                  <a:pt x="16800" y="2700"/>
                </a:cubicBezTo>
                <a:lnTo>
                  <a:pt x="16800" y="5400"/>
                </a:lnTo>
                <a:lnTo>
                  <a:pt x="19200" y="5400"/>
                </a:lnTo>
                <a:cubicBezTo>
                  <a:pt x="20524" y="5400"/>
                  <a:pt x="21600" y="6611"/>
                  <a:pt x="21600" y="8100"/>
                </a:cubicBezTo>
                <a:lnTo>
                  <a:pt x="21600" y="18900"/>
                </a:lnTo>
                <a:cubicBezTo>
                  <a:pt x="21600" y="20389"/>
                  <a:pt x="20524" y="21600"/>
                  <a:pt x="19200" y="21600"/>
                </a:cubicBezTo>
                <a:lnTo>
                  <a:pt x="2400" y="21600"/>
                </a:lnTo>
                <a:cubicBezTo>
                  <a:pt x="1076" y="21600"/>
                  <a:pt x="0" y="20389"/>
                  <a:pt x="0" y="18900"/>
                </a:cubicBezTo>
                <a:lnTo>
                  <a:pt x="0" y="8100"/>
                </a:lnTo>
                <a:cubicBezTo>
                  <a:pt x="0" y="6611"/>
                  <a:pt x="1076" y="5400"/>
                  <a:pt x="2400" y="5400"/>
                </a:cubicBezTo>
                <a:lnTo>
                  <a:pt x="4800" y="5400"/>
                </a:lnTo>
                <a:lnTo>
                  <a:pt x="4800" y="2700"/>
                </a:lnTo>
                <a:close/>
                <a:moveTo>
                  <a:pt x="10200" y="14850"/>
                </a:moveTo>
                <a:cubicBezTo>
                  <a:pt x="9536" y="14850"/>
                  <a:pt x="9000" y="15453"/>
                  <a:pt x="9000" y="16200"/>
                </a:cubicBezTo>
                <a:lnTo>
                  <a:pt x="9000" y="19575"/>
                </a:lnTo>
                <a:lnTo>
                  <a:pt x="12600" y="19575"/>
                </a:lnTo>
                <a:lnTo>
                  <a:pt x="12600" y="16200"/>
                </a:lnTo>
                <a:cubicBezTo>
                  <a:pt x="12600" y="15453"/>
                  <a:pt x="12064" y="14850"/>
                  <a:pt x="11400" y="14850"/>
                </a:cubicBezTo>
                <a:lnTo>
                  <a:pt x="10200" y="14850"/>
                </a:lnTo>
                <a:close/>
                <a:moveTo>
                  <a:pt x="4800" y="15525"/>
                </a:moveTo>
                <a:lnTo>
                  <a:pt x="4800" y="14175"/>
                </a:lnTo>
                <a:cubicBezTo>
                  <a:pt x="4800" y="13804"/>
                  <a:pt x="4530" y="13500"/>
                  <a:pt x="4200" y="13500"/>
                </a:cubicBezTo>
                <a:lnTo>
                  <a:pt x="3000" y="13500"/>
                </a:lnTo>
                <a:cubicBezTo>
                  <a:pt x="2670" y="13500"/>
                  <a:pt x="2400" y="13804"/>
                  <a:pt x="2400" y="14175"/>
                </a:cubicBezTo>
                <a:lnTo>
                  <a:pt x="2400" y="15525"/>
                </a:lnTo>
                <a:cubicBezTo>
                  <a:pt x="2400" y="15896"/>
                  <a:pt x="2670" y="16200"/>
                  <a:pt x="3000" y="16200"/>
                </a:cubicBezTo>
                <a:lnTo>
                  <a:pt x="4200" y="16200"/>
                </a:lnTo>
                <a:cubicBezTo>
                  <a:pt x="4530" y="16200"/>
                  <a:pt x="4800" y="15896"/>
                  <a:pt x="4800" y="15525"/>
                </a:cubicBezTo>
                <a:close/>
                <a:moveTo>
                  <a:pt x="4200" y="10800"/>
                </a:moveTo>
                <a:cubicBezTo>
                  <a:pt x="4530" y="10800"/>
                  <a:pt x="4800" y="10496"/>
                  <a:pt x="4800" y="10125"/>
                </a:cubicBezTo>
                <a:lnTo>
                  <a:pt x="4800" y="8775"/>
                </a:lnTo>
                <a:cubicBezTo>
                  <a:pt x="4800" y="8404"/>
                  <a:pt x="4530" y="8100"/>
                  <a:pt x="4200" y="8100"/>
                </a:cubicBezTo>
                <a:lnTo>
                  <a:pt x="3000" y="8100"/>
                </a:lnTo>
                <a:cubicBezTo>
                  <a:pt x="2670" y="8100"/>
                  <a:pt x="2400" y="8404"/>
                  <a:pt x="2400" y="8775"/>
                </a:cubicBezTo>
                <a:lnTo>
                  <a:pt x="2400" y="10125"/>
                </a:lnTo>
                <a:cubicBezTo>
                  <a:pt x="2400" y="10496"/>
                  <a:pt x="2670" y="10800"/>
                  <a:pt x="3000" y="10800"/>
                </a:cubicBezTo>
                <a:lnTo>
                  <a:pt x="4200" y="10800"/>
                </a:lnTo>
                <a:close/>
                <a:moveTo>
                  <a:pt x="19200" y="15525"/>
                </a:moveTo>
                <a:lnTo>
                  <a:pt x="19200" y="14175"/>
                </a:lnTo>
                <a:cubicBezTo>
                  <a:pt x="19200" y="13804"/>
                  <a:pt x="18930" y="13500"/>
                  <a:pt x="18600" y="13500"/>
                </a:cubicBezTo>
                <a:lnTo>
                  <a:pt x="17400" y="13500"/>
                </a:lnTo>
                <a:cubicBezTo>
                  <a:pt x="17070" y="13500"/>
                  <a:pt x="16800" y="13804"/>
                  <a:pt x="16800" y="14175"/>
                </a:cubicBezTo>
                <a:lnTo>
                  <a:pt x="16800" y="15525"/>
                </a:lnTo>
                <a:cubicBezTo>
                  <a:pt x="16800" y="15896"/>
                  <a:pt x="17070" y="16200"/>
                  <a:pt x="17400" y="16200"/>
                </a:cubicBezTo>
                <a:lnTo>
                  <a:pt x="18600" y="16200"/>
                </a:lnTo>
                <a:cubicBezTo>
                  <a:pt x="18930" y="16200"/>
                  <a:pt x="19200" y="15896"/>
                  <a:pt x="19200" y="15525"/>
                </a:cubicBezTo>
                <a:close/>
                <a:moveTo>
                  <a:pt x="18600" y="10800"/>
                </a:moveTo>
                <a:cubicBezTo>
                  <a:pt x="18930" y="10800"/>
                  <a:pt x="19200" y="10496"/>
                  <a:pt x="19200" y="10125"/>
                </a:cubicBezTo>
                <a:lnTo>
                  <a:pt x="19200" y="8775"/>
                </a:lnTo>
                <a:cubicBezTo>
                  <a:pt x="19200" y="8404"/>
                  <a:pt x="18930" y="8100"/>
                  <a:pt x="18600" y="8100"/>
                </a:cubicBezTo>
                <a:lnTo>
                  <a:pt x="17400" y="8100"/>
                </a:lnTo>
                <a:cubicBezTo>
                  <a:pt x="17070" y="8100"/>
                  <a:pt x="16800" y="8404"/>
                  <a:pt x="16800" y="8775"/>
                </a:cubicBezTo>
                <a:lnTo>
                  <a:pt x="16800" y="10125"/>
                </a:lnTo>
                <a:cubicBezTo>
                  <a:pt x="16800" y="10496"/>
                  <a:pt x="17070" y="10800"/>
                  <a:pt x="17400" y="10800"/>
                </a:cubicBezTo>
                <a:lnTo>
                  <a:pt x="18600" y="10800"/>
                </a:lnTo>
                <a:close/>
                <a:moveTo>
                  <a:pt x="9900" y="4387"/>
                </a:moveTo>
                <a:lnTo>
                  <a:pt x="9900" y="5738"/>
                </a:lnTo>
                <a:lnTo>
                  <a:pt x="8700" y="5738"/>
                </a:lnTo>
                <a:cubicBezTo>
                  <a:pt x="8370" y="5738"/>
                  <a:pt x="8100" y="6041"/>
                  <a:pt x="8100" y="6412"/>
                </a:cubicBezTo>
                <a:lnTo>
                  <a:pt x="8100" y="7087"/>
                </a:lnTo>
                <a:cubicBezTo>
                  <a:pt x="8100" y="7459"/>
                  <a:pt x="8370" y="7763"/>
                  <a:pt x="8700" y="7763"/>
                </a:cubicBezTo>
                <a:lnTo>
                  <a:pt x="9900" y="7763"/>
                </a:lnTo>
                <a:lnTo>
                  <a:pt x="9900" y="9113"/>
                </a:lnTo>
                <a:cubicBezTo>
                  <a:pt x="9900" y="9484"/>
                  <a:pt x="10170" y="9787"/>
                  <a:pt x="10500" y="9787"/>
                </a:cubicBezTo>
                <a:lnTo>
                  <a:pt x="11100" y="9787"/>
                </a:lnTo>
                <a:cubicBezTo>
                  <a:pt x="11430" y="9787"/>
                  <a:pt x="11700" y="9484"/>
                  <a:pt x="11700" y="9113"/>
                </a:cubicBezTo>
                <a:lnTo>
                  <a:pt x="11700" y="7763"/>
                </a:lnTo>
                <a:lnTo>
                  <a:pt x="12900" y="7763"/>
                </a:lnTo>
                <a:cubicBezTo>
                  <a:pt x="13230" y="7763"/>
                  <a:pt x="13500" y="7459"/>
                  <a:pt x="13500" y="7087"/>
                </a:cubicBezTo>
                <a:lnTo>
                  <a:pt x="13500" y="6412"/>
                </a:lnTo>
                <a:cubicBezTo>
                  <a:pt x="13500" y="6041"/>
                  <a:pt x="13230" y="5738"/>
                  <a:pt x="12900" y="5738"/>
                </a:cubicBezTo>
                <a:lnTo>
                  <a:pt x="11700" y="5738"/>
                </a:lnTo>
                <a:lnTo>
                  <a:pt x="11700" y="4387"/>
                </a:lnTo>
                <a:cubicBezTo>
                  <a:pt x="11700" y="4016"/>
                  <a:pt x="11430" y="3712"/>
                  <a:pt x="11100" y="3712"/>
                </a:cubicBezTo>
                <a:lnTo>
                  <a:pt x="10500" y="3712"/>
                </a:lnTo>
                <a:cubicBezTo>
                  <a:pt x="10170" y="3712"/>
                  <a:pt x="9900" y="4016"/>
                  <a:pt x="9900" y="4387"/>
                </a:cubicBezTo>
                <a:close/>
              </a:path>
            </a:pathLst>
          </a:custGeom>
          <a:solidFill>
            <a:srgbClr val="0071E3"/>
          </a:solidFill>
          <a:ln w="12700">
            <a:miter lim="400000"/>
          </a:ln>
        </p:spPr>
        <p:txBody>
          <a:bodyPr lIns="45718" tIns="45718" rIns="45718" bIns="45718"/>
          <a:lstStyle/>
          <a:p>
            <a:pPr>
              <a:defRPr>
                <a:latin typeface="+mn-lt"/>
                <a:ea typeface="+mn-ea"/>
                <a:cs typeface="+mn-cs"/>
                <a:sym typeface="Calibri"/>
              </a:defRPr>
            </a:pPr>
          </a:p>
        </p:txBody>
      </p:sp>
      <p:sp>
        <p:nvSpPr>
          <p:cNvPr id="318" name="Text 7"/>
          <p:cNvSpPr txBox="1"/>
          <p:nvPr/>
        </p:nvSpPr>
        <p:spPr>
          <a:xfrm>
            <a:off x="1042316" y="1285856"/>
            <a:ext cx="724793" cy="2032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nSpc>
                <a:spcPct val="120000"/>
              </a:lnSpc>
              <a:defRPr b="1" sz="1300">
                <a:solidFill>
                  <a:srgbClr val="1D1D1D"/>
                </a:solidFill>
                <a:latin typeface="MiSans"/>
                <a:ea typeface="MiSans"/>
                <a:cs typeface="MiSans"/>
                <a:sym typeface="MiSans"/>
              </a:defRPr>
            </a:lvl1pPr>
          </a:lstStyle>
          <a:p>
            <a:pPr/>
            <a:r>
              <a:t>Tibbiyot</a:t>
            </a:r>
          </a:p>
        </p:txBody>
      </p:sp>
      <p:sp>
        <p:nvSpPr>
          <p:cNvPr id="319" name="Shape 8"/>
          <p:cNvSpPr/>
          <p:nvPr/>
        </p:nvSpPr>
        <p:spPr>
          <a:xfrm>
            <a:off x="524609" y="1732595"/>
            <a:ext cx="5306500" cy="55222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81" y="0"/>
                </a:moveTo>
                <a:lnTo>
                  <a:pt x="21319" y="0"/>
                </a:lnTo>
                <a:cubicBezTo>
                  <a:pt x="21474" y="0"/>
                  <a:pt x="21600" y="1210"/>
                  <a:pt x="21600" y="2700"/>
                </a:cubicBezTo>
                <a:lnTo>
                  <a:pt x="21600" y="18900"/>
                </a:lnTo>
                <a:cubicBezTo>
                  <a:pt x="21600" y="20390"/>
                  <a:pt x="21474" y="21600"/>
                  <a:pt x="21319" y="21600"/>
                </a:cubicBezTo>
                <a:lnTo>
                  <a:pt x="281" y="21600"/>
                </a:lnTo>
                <a:cubicBezTo>
                  <a:pt x="126" y="21600"/>
                  <a:pt x="0" y="20390"/>
                  <a:pt x="0" y="18900"/>
                </a:cubicBezTo>
                <a:lnTo>
                  <a:pt x="0" y="2700"/>
                </a:lnTo>
                <a:cubicBezTo>
                  <a:pt x="0" y="1210"/>
                  <a:pt x="126" y="0"/>
                  <a:pt x="281" y="0"/>
                </a:cubicBezTo>
                <a:close/>
              </a:path>
            </a:pathLst>
          </a:custGeom>
          <a:solidFill>
            <a:srgbClr val="FAFAFA"/>
          </a:solidFill>
          <a:ln w="12700">
            <a:miter lim="400000"/>
          </a:ln>
        </p:spPr>
        <p:txBody>
          <a:bodyPr lIns="45718" tIns="45718" rIns="45718" bIns="45718"/>
          <a:lstStyle/>
          <a:p>
            <a:pPr>
              <a:defRPr>
                <a:latin typeface="+mn-lt"/>
                <a:ea typeface="+mn-ea"/>
                <a:cs typeface="+mn-cs"/>
                <a:sym typeface="Calibri"/>
              </a:defRPr>
            </a:pPr>
          </a:p>
        </p:txBody>
      </p:sp>
      <p:sp>
        <p:nvSpPr>
          <p:cNvPr id="320" name="Text 9"/>
          <p:cNvSpPr txBox="1"/>
          <p:nvPr/>
        </p:nvSpPr>
        <p:spPr>
          <a:xfrm>
            <a:off x="628151" y="1852571"/>
            <a:ext cx="5159813" cy="139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nSpc>
                <a:spcPct val="120000"/>
              </a:lnSpc>
              <a:defRPr b="1" sz="900">
                <a:solidFill>
                  <a:srgbClr val="1D1D1D"/>
                </a:solidFill>
                <a:latin typeface="MiSans"/>
                <a:ea typeface="MiSans"/>
                <a:cs typeface="MiSans"/>
                <a:sym typeface="MiSans"/>
              </a:defRPr>
            </a:lvl1pPr>
          </a:lstStyle>
          <a:p>
            <a:pPr/>
            <a:r>
              <a:t>Rentgen Diagnostikasi</a:t>
            </a:r>
          </a:p>
        </p:txBody>
      </p:sp>
      <p:sp>
        <p:nvSpPr>
          <p:cNvPr id="321" name="Text 10"/>
          <p:cNvSpPr txBox="1"/>
          <p:nvPr/>
        </p:nvSpPr>
        <p:spPr>
          <a:xfrm>
            <a:off x="628149" y="2048747"/>
            <a:ext cx="5151189" cy="1270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nSpc>
                <a:spcPct val="110000"/>
              </a:lnSpc>
              <a:defRPr sz="800">
                <a:solidFill>
                  <a:srgbClr val="86868B"/>
                </a:solidFill>
                <a:latin typeface="MiSans"/>
                <a:ea typeface="MiSans"/>
                <a:cs typeface="MiSans"/>
                <a:sym typeface="MiSans"/>
              </a:defRPr>
            </a:lvl1pPr>
          </a:lstStyle>
          <a:p>
            <a:pPr/>
            <a:r>
              <a:t>Suyak sinishlari, ko'krak qafasi, tish tasvirlari</a:t>
            </a:r>
          </a:p>
        </p:txBody>
      </p:sp>
      <p:sp>
        <p:nvSpPr>
          <p:cNvPr id="322" name="Shape 11"/>
          <p:cNvSpPr/>
          <p:nvPr/>
        </p:nvSpPr>
        <p:spPr>
          <a:xfrm>
            <a:off x="524609" y="2388248"/>
            <a:ext cx="5306500" cy="55222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81" y="0"/>
                </a:moveTo>
                <a:lnTo>
                  <a:pt x="21319" y="0"/>
                </a:lnTo>
                <a:cubicBezTo>
                  <a:pt x="21474" y="0"/>
                  <a:pt x="21600" y="1210"/>
                  <a:pt x="21600" y="2700"/>
                </a:cubicBezTo>
                <a:lnTo>
                  <a:pt x="21600" y="18900"/>
                </a:lnTo>
                <a:cubicBezTo>
                  <a:pt x="21600" y="20390"/>
                  <a:pt x="21474" y="21600"/>
                  <a:pt x="21319" y="21600"/>
                </a:cubicBezTo>
                <a:lnTo>
                  <a:pt x="281" y="21600"/>
                </a:lnTo>
                <a:cubicBezTo>
                  <a:pt x="126" y="21600"/>
                  <a:pt x="0" y="20390"/>
                  <a:pt x="0" y="18900"/>
                </a:cubicBezTo>
                <a:lnTo>
                  <a:pt x="0" y="2700"/>
                </a:lnTo>
                <a:cubicBezTo>
                  <a:pt x="0" y="1210"/>
                  <a:pt x="126" y="0"/>
                  <a:pt x="281" y="0"/>
                </a:cubicBezTo>
                <a:close/>
              </a:path>
            </a:pathLst>
          </a:custGeom>
          <a:solidFill>
            <a:srgbClr val="FAFAFA"/>
          </a:solidFill>
          <a:ln w="12700">
            <a:miter lim="400000"/>
          </a:ln>
        </p:spPr>
        <p:txBody>
          <a:bodyPr lIns="45718" tIns="45718" rIns="45718" bIns="45718"/>
          <a:lstStyle/>
          <a:p>
            <a:pPr>
              <a:defRPr>
                <a:latin typeface="+mn-lt"/>
                <a:ea typeface="+mn-ea"/>
                <a:cs typeface="+mn-cs"/>
                <a:sym typeface="Calibri"/>
              </a:defRPr>
            </a:pPr>
          </a:p>
        </p:txBody>
      </p:sp>
      <p:sp>
        <p:nvSpPr>
          <p:cNvPr id="323" name="Text 12"/>
          <p:cNvSpPr txBox="1"/>
          <p:nvPr/>
        </p:nvSpPr>
        <p:spPr>
          <a:xfrm>
            <a:off x="628151" y="2508223"/>
            <a:ext cx="5159813" cy="139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nSpc>
                <a:spcPct val="120000"/>
              </a:lnSpc>
              <a:defRPr b="1" sz="900">
                <a:solidFill>
                  <a:srgbClr val="1D1D1D"/>
                </a:solidFill>
                <a:latin typeface="MiSans"/>
                <a:ea typeface="MiSans"/>
                <a:cs typeface="MiSans"/>
                <a:sym typeface="MiSans"/>
              </a:defRPr>
            </a:lvl1pPr>
          </a:lstStyle>
          <a:p>
            <a:pPr/>
            <a:r>
              <a:t>Radioterapiya</a:t>
            </a:r>
          </a:p>
        </p:txBody>
      </p:sp>
      <p:sp>
        <p:nvSpPr>
          <p:cNvPr id="324" name="Text 13"/>
          <p:cNvSpPr txBox="1"/>
          <p:nvPr/>
        </p:nvSpPr>
        <p:spPr>
          <a:xfrm>
            <a:off x="628149" y="2704399"/>
            <a:ext cx="5151189" cy="1270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nSpc>
                <a:spcPct val="110000"/>
              </a:lnSpc>
              <a:defRPr sz="800">
                <a:solidFill>
                  <a:srgbClr val="86868B"/>
                </a:solidFill>
                <a:latin typeface="MiSans"/>
                <a:ea typeface="MiSans"/>
                <a:cs typeface="MiSans"/>
                <a:sym typeface="MiSans"/>
              </a:defRPr>
            </a:lvl1pPr>
          </a:lstStyle>
          <a:p>
            <a:pPr/>
            <a:r>
              <a:t>Saraton hujayralarini yo'qotish (Co-60, Linac)</a:t>
            </a:r>
          </a:p>
        </p:txBody>
      </p:sp>
      <p:sp>
        <p:nvSpPr>
          <p:cNvPr id="325" name="Shape 14"/>
          <p:cNvSpPr/>
          <p:nvPr/>
        </p:nvSpPr>
        <p:spPr>
          <a:xfrm>
            <a:off x="524609" y="3043901"/>
            <a:ext cx="5306500" cy="55222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81" y="0"/>
                </a:moveTo>
                <a:lnTo>
                  <a:pt x="21319" y="0"/>
                </a:lnTo>
                <a:cubicBezTo>
                  <a:pt x="21474" y="0"/>
                  <a:pt x="21600" y="1210"/>
                  <a:pt x="21600" y="2700"/>
                </a:cubicBezTo>
                <a:lnTo>
                  <a:pt x="21600" y="18900"/>
                </a:lnTo>
                <a:cubicBezTo>
                  <a:pt x="21600" y="20390"/>
                  <a:pt x="21474" y="21600"/>
                  <a:pt x="21319" y="21600"/>
                </a:cubicBezTo>
                <a:lnTo>
                  <a:pt x="281" y="21600"/>
                </a:lnTo>
                <a:cubicBezTo>
                  <a:pt x="126" y="21600"/>
                  <a:pt x="0" y="20390"/>
                  <a:pt x="0" y="18900"/>
                </a:cubicBezTo>
                <a:lnTo>
                  <a:pt x="0" y="2700"/>
                </a:lnTo>
                <a:cubicBezTo>
                  <a:pt x="0" y="1210"/>
                  <a:pt x="126" y="0"/>
                  <a:pt x="281" y="0"/>
                </a:cubicBezTo>
                <a:close/>
              </a:path>
            </a:pathLst>
          </a:custGeom>
          <a:solidFill>
            <a:srgbClr val="FAFAFA"/>
          </a:solidFill>
          <a:ln w="12700">
            <a:miter lim="400000"/>
          </a:ln>
        </p:spPr>
        <p:txBody>
          <a:bodyPr lIns="45718" tIns="45718" rIns="45718" bIns="45718"/>
          <a:lstStyle/>
          <a:p>
            <a:pPr>
              <a:defRPr>
                <a:latin typeface="+mn-lt"/>
                <a:ea typeface="+mn-ea"/>
                <a:cs typeface="+mn-cs"/>
                <a:sym typeface="Calibri"/>
              </a:defRPr>
            </a:pPr>
          </a:p>
        </p:txBody>
      </p:sp>
      <p:sp>
        <p:nvSpPr>
          <p:cNvPr id="326" name="Text 15"/>
          <p:cNvSpPr txBox="1"/>
          <p:nvPr/>
        </p:nvSpPr>
        <p:spPr>
          <a:xfrm>
            <a:off x="628151" y="3163876"/>
            <a:ext cx="5159813" cy="139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nSpc>
                <a:spcPct val="120000"/>
              </a:lnSpc>
              <a:defRPr b="1" sz="900">
                <a:solidFill>
                  <a:srgbClr val="1D1D1D"/>
                </a:solidFill>
                <a:latin typeface="MiSans"/>
                <a:ea typeface="MiSans"/>
                <a:cs typeface="MiSans"/>
                <a:sym typeface="MiSans"/>
              </a:defRPr>
            </a:lvl1pPr>
          </a:lstStyle>
          <a:p>
            <a:pPr/>
            <a:r>
              <a:t>Yadroviy Tibbiyot</a:t>
            </a:r>
          </a:p>
        </p:txBody>
      </p:sp>
      <p:sp>
        <p:nvSpPr>
          <p:cNvPr id="327" name="Text 16"/>
          <p:cNvSpPr txBox="1"/>
          <p:nvPr/>
        </p:nvSpPr>
        <p:spPr>
          <a:xfrm>
            <a:off x="628149" y="3360051"/>
            <a:ext cx="5151189" cy="1270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nSpc>
                <a:spcPct val="110000"/>
              </a:lnSpc>
              <a:defRPr sz="800">
                <a:solidFill>
                  <a:srgbClr val="86868B"/>
                </a:solidFill>
                <a:latin typeface="MiSans"/>
                <a:ea typeface="MiSans"/>
                <a:cs typeface="MiSans"/>
                <a:sym typeface="MiSans"/>
              </a:defRPr>
            </a:lvl1pPr>
          </a:lstStyle>
          <a:p>
            <a:pPr/>
            <a:r>
              <a:t>PET, SPECT skanerlash, radioaktiv markerlar</a:t>
            </a:r>
          </a:p>
        </p:txBody>
      </p:sp>
      <p:sp>
        <p:nvSpPr>
          <p:cNvPr id="328" name="Shape 17"/>
          <p:cNvSpPr/>
          <p:nvPr/>
        </p:nvSpPr>
        <p:spPr>
          <a:xfrm>
            <a:off x="524609" y="3699557"/>
            <a:ext cx="5306500" cy="55222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81" y="0"/>
                </a:moveTo>
                <a:lnTo>
                  <a:pt x="21319" y="0"/>
                </a:lnTo>
                <a:cubicBezTo>
                  <a:pt x="21474" y="0"/>
                  <a:pt x="21600" y="1210"/>
                  <a:pt x="21600" y="2700"/>
                </a:cubicBezTo>
                <a:lnTo>
                  <a:pt x="21600" y="18900"/>
                </a:lnTo>
                <a:cubicBezTo>
                  <a:pt x="21600" y="20390"/>
                  <a:pt x="21474" y="21600"/>
                  <a:pt x="21319" y="21600"/>
                </a:cubicBezTo>
                <a:lnTo>
                  <a:pt x="281" y="21600"/>
                </a:lnTo>
                <a:cubicBezTo>
                  <a:pt x="126" y="21600"/>
                  <a:pt x="0" y="20390"/>
                  <a:pt x="0" y="18900"/>
                </a:cubicBezTo>
                <a:lnTo>
                  <a:pt x="0" y="2700"/>
                </a:lnTo>
                <a:cubicBezTo>
                  <a:pt x="0" y="1210"/>
                  <a:pt x="126" y="0"/>
                  <a:pt x="281" y="0"/>
                </a:cubicBezTo>
                <a:close/>
              </a:path>
            </a:pathLst>
          </a:custGeom>
          <a:solidFill>
            <a:srgbClr val="FAFAFA"/>
          </a:solidFill>
          <a:ln w="12700">
            <a:miter lim="400000"/>
          </a:ln>
        </p:spPr>
        <p:txBody>
          <a:bodyPr lIns="45718" tIns="45718" rIns="45718" bIns="45718"/>
          <a:lstStyle/>
          <a:p>
            <a:pPr>
              <a:defRPr>
                <a:latin typeface="+mn-lt"/>
                <a:ea typeface="+mn-ea"/>
                <a:cs typeface="+mn-cs"/>
                <a:sym typeface="Calibri"/>
              </a:defRPr>
            </a:pPr>
          </a:p>
        </p:txBody>
      </p:sp>
      <p:sp>
        <p:nvSpPr>
          <p:cNvPr id="329" name="Text 18"/>
          <p:cNvSpPr txBox="1"/>
          <p:nvPr/>
        </p:nvSpPr>
        <p:spPr>
          <a:xfrm>
            <a:off x="628151" y="3819533"/>
            <a:ext cx="5159813" cy="139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nSpc>
                <a:spcPct val="120000"/>
              </a:lnSpc>
              <a:defRPr b="1" sz="900">
                <a:solidFill>
                  <a:srgbClr val="1D1D1D"/>
                </a:solidFill>
                <a:latin typeface="MiSans"/>
                <a:ea typeface="MiSans"/>
                <a:cs typeface="MiSans"/>
                <a:sym typeface="MiSans"/>
              </a:defRPr>
            </a:lvl1pPr>
          </a:lstStyle>
          <a:p>
            <a:pPr/>
            <a:r>
              <a:t>Braxiterapiya</a:t>
            </a:r>
          </a:p>
        </p:txBody>
      </p:sp>
      <p:sp>
        <p:nvSpPr>
          <p:cNvPr id="330" name="Text 19"/>
          <p:cNvSpPr txBox="1"/>
          <p:nvPr/>
        </p:nvSpPr>
        <p:spPr>
          <a:xfrm>
            <a:off x="628149" y="4015709"/>
            <a:ext cx="5151189" cy="1270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nSpc>
                <a:spcPct val="110000"/>
              </a:lnSpc>
              <a:defRPr sz="800">
                <a:solidFill>
                  <a:srgbClr val="86868B"/>
                </a:solidFill>
                <a:latin typeface="MiSans"/>
                <a:ea typeface="MiSans"/>
                <a:cs typeface="MiSans"/>
                <a:sym typeface="MiSans"/>
              </a:defRPr>
            </a:lvl1pPr>
          </a:lstStyle>
          <a:p>
            <a:pPr/>
            <a:r>
              <a:t>Radioaktiv "urug'lar"ni o'smaga joylashtirish</a:t>
            </a:r>
          </a:p>
        </p:txBody>
      </p:sp>
      <p:sp>
        <p:nvSpPr>
          <p:cNvPr id="331" name="Shape 20"/>
          <p:cNvSpPr/>
          <p:nvPr/>
        </p:nvSpPr>
        <p:spPr>
          <a:xfrm>
            <a:off x="348588" y="4572649"/>
            <a:ext cx="5658540" cy="211224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395" y="0"/>
                </a:moveTo>
                <a:lnTo>
                  <a:pt x="21205" y="0"/>
                </a:lnTo>
                <a:cubicBezTo>
                  <a:pt x="21423" y="0"/>
                  <a:pt x="21600" y="474"/>
                  <a:pt x="21600" y="1059"/>
                </a:cubicBezTo>
                <a:lnTo>
                  <a:pt x="21600" y="20541"/>
                </a:lnTo>
                <a:cubicBezTo>
                  <a:pt x="21600" y="21126"/>
                  <a:pt x="21423" y="21600"/>
                  <a:pt x="21205" y="21600"/>
                </a:cubicBezTo>
                <a:lnTo>
                  <a:pt x="395" y="21600"/>
                </a:lnTo>
                <a:cubicBezTo>
                  <a:pt x="177" y="21600"/>
                  <a:pt x="0" y="21126"/>
                  <a:pt x="0" y="20541"/>
                </a:cubicBezTo>
                <a:lnTo>
                  <a:pt x="0" y="1059"/>
                </a:lnTo>
                <a:cubicBezTo>
                  <a:pt x="0" y="474"/>
                  <a:pt x="177" y="0"/>
                  <a:pt x="395" y="0"/>
                </a:cubicBezTo>
                <a:close/>
              </a:path>
            </a:pathLst>
          </a:custGeom>
          <a:solidFill>
            <a:srgbClr val="FFFFFF"/>
          </a:solidFill>
          <a:ln w="10160">
            <a:solidFill>
              <a:srgbClr val="E5E5E5"/>
            </a:solidFill>
          </a:ln>
        </p:spPr>
        <p:txBody>
          <a:bodyPr lIns="45718" tIns="45718" rIns="45718" bIns="45718"/>
          <a:lstStyle/>
          <a:p>
            <a:pPr>
              <a:defRPr>
                <a:latin typeface="+mn-lt"/>
                <a:ea typeface="+mn-ea"/>
                <a:cs typeface="+mn-cs"/>
                <a:sym typeface="Calibri"/>
              </a:defRPr>
            </a:pPr>
          </a:p>
        </p:txBody>
      </p:sp>
      <p:sp>
        <p:nvSpPr>
          <p:cNvPr id="332" name="Shape 21"/>
          <p:cNvSpPr/>
          <p:nvPr/>
        </p:nvSpPr>
        <p:spPr>
          <a:xfrm>
            <a:off x="524609" y="4748667"/>
            <a:ext cx="414169" cy="414169"/>
          </a:xfrm>
          <a:prstGeom prst="ellipse">
            <a:avLst/>
          </a:prstGeom>
          <a:solidFill>
            <a:srgbClr val="0071E3">
              <a:alpha val="10196"/>
            </a:srgbClr>
          </a:solidFill>
          <a:ln w="12700">
            <a:miter lim="400000"/>
          </a:ln>
        </p:spPr>
        <p:txBody>
          <a:bodyPr lIns="45718" tIns="45718" rIns="45718" bIns="45718"/>
          <a:lstStyle/>
          <a:p>
            <a:pPr>
              <a:defRPr>
                <a:latin typeface="+mn-lt"/>
                <a:ea typeface="+mn-ea"/>
                <a:cs typeface="+mn-cs"/>
                <a:sym typeface="Calibri"/>
              </a:defRPr>
            </a:pPr>
          </a:p>
        </p:txBody>
      </p:sp>
      <p:sp>
        <p:nvSpPr>
          <p:cNvPr id="333" name="Shape 22"/>
          <p:cNvSpPr/>
          <p:nvPr/>
        </p:nvSpPr>
        <p:spPr>
          <a:xfrm>
            <a:off x="645407" y="4880252"/>
            <a:ext cx="172571" cy="15099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350" y="0"/>
                </a:moveTo>
                <a:cubicBezTo>
                  <a:pt x="603" y="0"/>
                  <a:pt x="0" y="689"/>
                  <a:pt x="0" y="1543"/>
                </a:cubicBezTo>
                <a:lnTo>
                  <a:pt x="0" y="19286"/>
                </a:lnTo>
                <a:cubicBezTo>
                  <a:pt x="0" y="20563"/>
                  <a:pt x="907" y="21600"/>
                  <a:pt x="2025" y="21600"/>
                </a:cubicBezTo>
                <a:lnTo>
                  <a:pt x="19575" y="21600"/>
                </a:lnTo>
                <a:cubicBezTo>
                  <a:pt x="20693" y="21600"/>
                  <a:pt x="21600" y="20563"/>
                  <a:pt x="21600" y="19286"/>
                </a:cubicBezTo>
                <a:lnTo>
                  <a:pt x="21600" y="5795"/>
                </a:lnTo>
                <a:cubicBezTo>
                  <a:pt x="21600" y="4918"/>
                  <a:pt x="20782" y="4363"/>
                  <a:pt x="20107" y="4778"/>
                </a:cubicBezTo>
                <a:lnTo>
                  <a:pt x="13500" y="8842"/>
                </a:lnTo>
                <a:lnTo>
                  <a:pt x="13500" y="5795"/>
                </a:lnTo>
                <a:cubicBezTo>
                  <a:pt x="13500" y="4918"/>
                  <a:pt x="12682" y="4363"/>
                  <a:pt x="12007" y="4778"/>
                </a:cubicBezTo>
                <a:lnTo>
                  <a:pt x="5400" y="8842"/>
                </a:lnTo>
                <a:lnTo>
                  <a:pt x="5400" y="1543"/>
                </a:lnTo>
                <a:cubicBezTo>
                  <a:pt x="5400" y="689"/>
                  <a:pt x="4797" y="0"/>
                  <a:pt x="4050" y="0"/>
                </a:cubicBezTo>
                <a:lnTo>
                  <a:pt x="1350" y="0"/>
                </a:lnTo>
                <a:close/>
              </a:path>
            </a:pathLst>
          </a:custGeom>
          <a:solidFill>
            <a:srgbClr val="0071E3"/>
          </a:solidFill>
          <a:ln w="12700">
            <a:miter lim="400000"/>
          </a:ln>
        </p:spPr>
        <p:txBody>
          <a:bodyPr lIns="45718" tIns="45718" rIns="45718" bIns="45718"/>
          <a:lstStyle/>
          <a:p>
            <a:pPr>
              <a:defRPr>
                <a:latin typeface="+mn-lt"/>
                <a:ea typeface="+mn-ea"/>
                <a:cs typeface="+mn-cs"/>
                <a:sym typeface="Calibri"/>
              </a:defRPr>
            </a:pPr>
          </a:p>
        </p:txBody>
      </p:sp>
      <p:sp>
        <p:nvSpPr>
          <p:cNvPr id="334" name="Text 23"/>
          <p:cNvSpPr txBox="1"/>
          <p:nvPr/>
        </p:nvSpPr>
        <p:spPr>
          <a:xfrm>
            <a:off x="1042316" y="4854150"/>
            <a:ext cx="638508" cy="2032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nSpc>
                <a:spcPct val="120000"/>
              </a:lnSpc>
              <a:defRPr b="1" sz="1300">
                <a:solidFill>
                  <a:srgbClr val="1D1D1D"/>
                </a:solidFill>
                <a:latin typeface="MiSans"/>
                <a:ea typeface="MiSans"/>
                <a:cs typeface="MiSans"/>
                <a:sym typeface="MiSans"/>
              </a:defRPr>
            </a:lvl1pPr>
          </a:lstStyle>
          <a:p>
            <a:pPr/>
            <a:r>
              <a:t>Sanoat</a:t>
            </a:r>
          </a:p>
        </p:txBody>
      </p:sp>
      <p:sp>
        <p:nvSpPr>
          <p:cNvPr id="335" name="Shape 24"/>
          <p:cNvSpPr/>
          <p:nvPr/>
        </p:nvSpPr>
        <p:spPr>
          <a:xfrm>
            <a:off x="524609" y="5300888"/>
            <a:ext cx="5306500" cy="55222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81" y="0"/>
                </a:moveTo>
                <a:lnTo>
                  <a:pt x="21319" y="0"/>
                </a:lnTo>
                <a:cubicBezTo>
                  <a:pt x="21474" y="0"/>
                  <a:pt x="21600" y="1210"/>
                  <a:pt x="21600" y="2700"/>
                </a:cubicBezTo>
                <a:lnTo>
                  <a:pt x="21600" y="18900"/>
                </a:lnTo>
                <a:cubicBezTo>
                  <a:pt x="21600" y="20390"/>
                  <a:pt x="21474" y="21600"/>
                  <a:pt x="21319" y="21600"/>
                </a:cubicBezTo>
                <a:lnTo>
                  <a:pt x="281" y="21600"/>
                </a:lnTo>
                <a:cubicBezTo>
                  <a:pt x="126" y="21600"/>
                  <a:pt x="0" y="20390"/>
                  <a:pt x="0" y="18900"/>
                </a:cubicBezTo>
                <a:lnTo>
                  <a:pt x="0" y="2700"/>
                </a:lnTo>
                <a:cubicBezTo>
                  <a:pt x="0" y="1210"/>
                  <a:pt x="126" y="0"/>
                  <a:pt x="281" y="0"/>
                </a:cubicBezTo>
                <a:close/>
              </a:path>
            </a:pathLst>
          </a:custGeom>
          <a:solidFill>
            <a:srgbClr val="FAFAFA"/>
          </a:solidFill>
          <a:ln w="12700">
            <a:miter lim="400000"/>
          </a:ln>
        </p:spPr>
        <p:txBody>
          <a:bodyPr lIns="45718" tIns="45718" rIns="45718" bIns="45718"/>
          <a:lstStyle/>
          <a:p>
            <a:pPr>
              <a:defRPr>
                <a:latin typeface="+mn-lt"/>
                <a:ea typeface="+mn-ea"/>
                <a:cs typeface="+mn-cs"/>
                <a:sym typeface="Calibri"/>
              </a:defRPr>
            </a:pPr>
          </a:p>
        </p:txBody>
      </p:sp>
      <p:sp>
        <p:nvSpPr>
          <p:cNvPr id="336" name="Text 25"/>
          <p:cNvSpPr txBox="1"/>
          <p:nvPr/>
        </p:nvSpPr>
        <p:spPr>
          <a:xfrm>
            <a:off x="628151" y="5420864"/>
            <a:ext cx="5159813" cy="139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nSpc>
                <a:spcPct val="120000"/>
              </a:lnSpc>
              <a:defRPr b="1" sz="900">
                <a:solidFill>
                  <a:srgbClr val="1D1D1D"/>
                </a:solidFill>
                <a:latin typeface="MiSans"/>
                <a:ea typeface="MiSans"/>
                <a:cs typeface="MiSans"/>
                <a:sym typeface="MiSans"/>
              </a:defRPr>
            </a:lvl1pPr>
          </a:lstStyle>
          <a:p>
            <a:pPr/>
            <a:r>
              <a:t>Defektoskopiya</a:t>
            </a:r>
          </a:p>
        </p:txBody>
      </p:sp>
      <p:sp>
        <p:nvSpPr>
          <p:cNvPr id="337" name="Text 26"/>
          <p:cNvSpPr txBox="1"/>
          <p:nvPr/>
        </p:nvSpPr>
        <p:spPr>
          <a:xfrm>
            <a:off x="628149" y="5617040"/>
            <a:ext cx="5151189" cy="1270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nSpc>
                <a:spcPct val="110000"/>
              </a:lnSpc>
              <a:defRPr sz="800">
                <a:solidFill>
                  <a:srgbClr val="86868B"/>
                </a:solidFill>
                <a:latin typeface="MiSans"/>
                <a:ea typeface="MiSans"/>
                <a:cs typeface="MiSans"/>
                <a:sym typeface="MiSans"/>
              </a:defRPr>
            </a:lvl1pPr>
          </a:lstStyle>
          <a:p>
            <a:pPr/>
            <a:r>
              <a:t>Metall qismlardagi yashiq nuqsonlarni aniqlash</a:t>
            </a:r>
          </a:p>
        </p:txBody>
      </p:sp>
      <p:sp>
        <p:nvSpPr>
          <p:cNvPr id="338" name="Shape 27"/>
          <p:cNvSpPr/>
          <p:nvPr/>
        </p:nvSpPr>
        <p:spPr>
          <a:xfrm>
            <a:off x="524609" y="5956541"/>
            <a:ext cx="5306500" cy="55222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81" y="0"/>
                </a:moveTo>
                <a:lnTo>
                  <a:pt x="21319" y="0"/>
                </a:lnTo>
                <a:cubicBezTo>
                  <a:pt x="21474" y="0"/>
                  <a:pt x="21600" y="1210"/>
                  <a:pt x="21600" y="2700"/>
                </a:cubicBezTo>
                <a:lnTo>
                  <a:pt x="21600" y="18900"/>
                </a:lnTo>
                <a:cubicBezTo>
                  <a:pt x="21600" y="20390"/>
                  <a:pt x="21474" y="21600"/>
                  <a:pt x="21319" y="21600"/>
                </a:cubicBezTo>
                <a:lnTo>
                  <a:pt x="281" y="21600"/>
                </a:lnTo>
                <a:cubicBezTo>
                  <a:pt x="126" y="21600"/>
                  <a:pt x="0" y="20390"/>
                  <a:pt x="0" y="18900"/>
                </a:cubicBezTo>
                <a:lnTo>
                  <a:pt x="0" y="2700"/>
                </a:lnTo>
                <a:cubicBezTo>
                  <a:pt x="0" y="1210"/>
                  <a:pt x="126" y="0"/>
                  <a:pt x="281" y="0"/>
                </a:cubicBezTo>
                <a:close/>
              </a:path>
            </a:pathLst>
          </a:custGeom>
          <a:solidFill>
            <a:srgbClr val="FAFAFA"/>
          </a:solidFill>
          <a:ln w="12700">
            <a:miter lim="400000"/>
          </a:ln>
        </p:spPr>
        <p:txBody>
          <a:bodyPr lIns="45718" tIns="45718" rIns="45718" bIns="45718"/>
          <a:lstStyle/>
          <a:p>
            <a:pPr>
              <a:defRPr>
                <a:latin typeface="+mn-lt"/>
                <a:ea typeface="+mn-ea"/>
                <a:cs typeface="+mn-cs"/>
                <a:sym typeface="Calibri"/>
              </a:defRPr>
            </a:pPr>
          </a:p>
        </p:txBody>
      </p:sp>
      <p:sp>
        <p:nvSpPr>
          <p:cNvPr id="339" name="Text 28"/>
          <p:cNvSpPr txBox="1"/>
          <p:nvPr/>
        </p:nvSpPr>
        <p:spPr>
          <a:xfrm>
            <a:off x="628151" y="6076517"/>
            <a:ext cx="5159813" cy="139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nSpc>
                <a:spcPct val="120000"/>
              </a:lnSpc>
              <a:defRPr b="1" sz="900">
                <a:solidFill>
                  <a:srgbClr val="1D1D1D"/>
                </a:solidFill>
                <a:latin typeface="MiSans"/>
                <a:ea typeface="MiSans"/>
                <a:cs typeface="MiSans"/>
                <a:sym typeface="MiSans"/>
              </a:defRPr>
            </a:lvl1pPr>
          </a:lstStyle>
          <a:p>
            <a:pPr/>
            <a:r>
              <a:t>Oziq-ovqat Sterilizatsiyasi</a:t>
            </a:r>
          </a:p>
        </p:txBody>
      </p:sp>
      <p:sp>
        <p:nvSpPr>
          <p:cNvPr id="340" name="Text 29"/>
          <p:cNvSpPr txBox="1"/>
          <p:nvPr/>
        </p:nvSpPr>
        <p:spPr>
          <a:xfrm>
            <a:off x="628149" y="6272693"/>
            <a:ext cx="5151189" cy="1270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nSpc>
                <a:spcPct val="110000"/>
              </a:lnSpc>
              <a:defRPr sz="800">
                <a:solidFill>
                  <a:srgbClr val="86868B"/>
                </a:solidFill>
                <a:latin typeface="MiSans"/>
                <a:ea typeface="MiSans"/>
                <a:cs typeface="MiSans"/>
                <a:sym typeface="MiSans"/>
              </a:defRPr>
            </a:lvl1pPr>
          </a:lstStyle>
          <a:p>
            <a:pPr/>
            <a:r>
              <a:t>Gamma nurlanish bilan bakteriya va viruslarni yo'qotish</a:t>
            </a:r>
          </a:p>
        </p:txBody>
      </p:sp>
      <p:sp>
        <p:nvSpPr>
          <p:cNvPr id="341" name="Shape 30"/>
          <p:cNvSpPr/>
          <p:nvPr/>
        </p:nvSpPr>
        <p:spPr>
          <a:xfrm>
            <a:off x="6187136" y="1004350"/>
            <a:ext cx="5658540" cy="276801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395" y="0"/>
                </a:moveTo>
                <a:lnTo>
                  <a:pt x="21205" y="0"/>
                </a:lnTo>
                <a:cubicBezTo>
                  <a:pt x="21423" y="0"/>
                  <a:pt x="21600" y="362"/>
                  <a:pt x="21600" y="808"/>
                </a:cubicBezTo>
                <a:lnTo>
                  <a:pt x="21600" y="20792"/>
                </a:lnTo>
                <a:cubicBezTo>
                  <a:pt x="21600" y="21238"/>
                  <a:pt x="21423" y="21600"/>
                  <a:pt x="21205" y="21600"/>
                </a:cubicBezTo>
                <a:lnTo>
                  <a:pt x="395" y="21600"/>
                </a:lnTo>
                <a:cubicBezTo>
                  <a:pt x="177" y="21600"/>
                  <a:pt x="0" y="21238"/>
                  <a:pt x="0" y="20792"/>
                </a:cubicBezTo>
                <a:lnTo>
                  <a:pt x="0" y="808"/>
                </a:lnTo>
                <a:cubicBezTo>
                  <a:pt x="0" y="362"/>
                  <a:pt x="177" y="0"/>
                  <a:pt x="395" y="0"/>
                </a:cubicBezTo>
                <a:close/>
              </a:path>
            </a:pathLst>
          </a:custGeom>
          <a:solidFill>
            <a:srgbClr val="FFFFFF"/>
          </a:solidFill>
          <a:ln w="10160">
            <a:solidFill>
              <a:srgbClr val="E5E5E5"/>
            </a:solidFill>
          </a:ln>
        </p:spPr>
        <p:txBody>
          <a:bodyPr lIns="45718" tIns="45718" rIns="45718" bIns="45718"/>
          <a:lstStyle/>
          <a:p>
            <a:pPr>
              <a:defRPr>
                <a:latin typeface="+mn-lt"/>
                <a:ea typeface="+mn-ea"/>
                <a:cs typeface="+mn-cs"/>
                <a:sym typeface="Calibri"/>
              </a:defRPr>
            </a:pPr>
          </a:p>
        </p:txBody>
      </p:sp>
      <p:sp>
        <p:nvSpPr>
          <p:cNvPr id="342" name="Shape 31"/>
          <p:cNvSpPr/>
          <p:nvPr/>
        </p:nvSpPr>
        <p:spPr>
          <a:xfrm>
            <a:off x="6363158" y="1180375"/>
            <a:ext cx="414169" cy="414169"/>
          </a:xfrm>
          <a:prstGeom prst="ellipse">
            <a:avLst/>
          </a:prstGeom>
          <a:solidFill>
            <a:srgbClr val="0071E3">
              <a:alpha val="10196"/>
            </a:srgbClr>
          </a:solidFill>
          <a:ln w="12700">
            <a:miter lim="400000"/>
          </a:ln>
        </p:spPr>
        <p:txBody>
          <a:bodyPr lIns="45718" tIns="45718" rIns="45718" bIns="45718"/>
          <a:lstStyle/>
          <a:p>
            <a:pPr>
              <a:defRPr>
                <a:latin typeface="+mn-lt"/>
                <a:ea typeface="+mn-ea"/>
                <a:cs typeface="+mn-cs"/>
                <a:sym typeface="Calibri"/>
              </a:defRPr>
            </a:pPr>
          </a:p>
        </p:txBody>
      </p:sp>
      <p:sp>
        <p:nvSpPr>
          <p:cNvPr id="343" name="Shape 32"/>
          <p:cNvSpPr/>
          <p:nvPr/>
        </p:nvSpPr>
        <p:spPr>
          <a:xfrm>
            <a:off x="6494741" y="1301172"/>
            <a:ext cx="151000" cy="17257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3886" y="0"/>
                </a:moveTo>
                <a:lnTo>
                  <a:pt x="6171" y="0"/>
                </a:lnTo>
                <a:cubicBezTo>
                  <a:pt x="5318" y="0"/>
                  <a:pt x="4629" y="603"/>
                  <a:pt x="4629" y="1350"/>
                </a:cubicBezTo>
                <a:cubicBezTo>
                  <a:pt x="4629" y="2097"/>
                  <a:pt x="5318" y="2700"/>
                  <a:pt x="6171" y="2700"/>
                </a:cubicBezTo>
                <a:lnTo>
                  <a:pt x="6171" y="9091"/>
                </a:lnTo>
                <a:lnTo>
                  <a:pt x="362" y="17985"/>
                </a:lnTo>
                <a:cubicBezTo>
                  <a:pt x="125" y="18352"/>
                  <a:pt x="0" y="18761"/>
                  <a:pt x="0" y="19183"/>
                </a:cubicBezTo>
                <a:cubicBezTo>
                  <a:pt x="0" y="20520"/>
                  <a:pt x="1234" y="21600"/>
                  <a:pt x="2763" y="21600"/>
                </a:cubicBezTo>
                <a:lnTo>
                  <a:pt x="18837" y="21600"/>
                </a:lnTo>
                <a:cubicBezTo>
                  <a:pt x="20361" y="21600"/>
                  <a:pt x="21600" y="20520"/>
                  <a:pt x="21600" y="19183"/>
                </a:cubicBezTo>
                <a:cubicBezTo>
                  <a:pt x="21600" y="18761"/>
                  <a:pt x="21475" y="18347"/>
                  <a:pt x="21238" y="17985"/>
                </a:cubicBezTo>
                <a:lnTo>
                  <a:pt x="15429" y="9091"/>
                </a:lnTo>
                <a:lnTo>
                  <a:pt x="15429" y="2700"/>
                </a:lnTo>
                <a:cubicBezTo>
                  <a:pt x="16282" y="2700"/>
                  <a:pt x="16971" y="2097"/>
                  <a:pt x="16971" y="1350"/>
                </a:cubicBezTo>
                <a:cubicBezTo>
                  <a:pt x="16971" y="603"/>
                  <a:pt x="16282" y="0"/>
                  <a:pt x="15429" y="0"/>
                </a:cubicBezTo>
                <a:lnTo>
                  <a:pt x="13886" y="0"/>
                </a:lnTo>
                <a:close/>
                <a:moveTo>
                  <a:pt x="9257" y="9091"/>
                </a:moveTo>
                <a:lnTo>
                  <a:pt x="9257" y="2700"/>
                </a:lnTo>
                <a:lnTo>
                  <a:pt x="12343" y="2700"/>
                </a:lnTo>
                <a:lnTo>
                  <a:pt x="12343" y="9091"/>
                </a:lnTo>
                <a:cubicBezTo>
                  <a:pt x="12343" y="9560"/>
                  <a:pt x="12483" y="10024"/>
                  <a:pt x="12748" y="10433"/>
                </a:cubicBezTo>
                <a:lnTo>
                  <a:pt x="14754" y="13500"/>
                </a:lnTo>
                <a:lnTo>
                  <a:pt x="6846" y="13500"/>
                </a:lnTo>
                <a:lnTo>
                  <a:pt x="8852" y="10433"/>
                </a:lnTo>
                <a:cubicBezTo>
                  <a:pt x="9117" y="10024"/>
                  <a:pt x="9257" y="9564"/>
                  <a:pt x="9257" y="9091"/>
                </a:cubicBezTo>
                <a:close/>
              </a:path>
            </a:pathLst>
          </a:custGeom>
          <a:solidFill>
            <a:srgbClr val="0071E3"/>
          </a:solidFill>
          <a:ln w="12700">
            <a:miter lim="400000"/>
          </a:ln>
        </p:spPr>
        <p:txBody>
          <a:bodyPr lIns="45718" tIns="45718" rIns="45718" bIns="45718"/>
          <a:lstStyle/>
          <a:p>
            <a:pPr>
              <a:defRPr>
                <a:latin typeface="+mn-lt"/>
                <a:ea typeface="+mn-ea"/>
                <a:cs typeface="+mn-cs"/>
                <a:sym typeface="Calibri"/>
              </a:defRPr>
            </a:pPr>
          </a:p>
        </p:txBody>
      </p:sp>
      <p:sp>
        <p:nvSpPr>
          <p:cNvPr id="344" name="Text 33"/>
          <p:cNvSpPr txBox="1"/>
          <p:nvPr/>
        </p:nvSpPr>
        <p:spPr>
          <a:xfrm>
            <a:off x="6880866" y="1285856"/>
            <a:ext cx="1406439" cy="2032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nSpc>
                <a:spcPct val="120000"/>
              </a:lnSpc>
              <a:defRPr b="1" sz="1300">
                <a:solidFill>
                  <a:srgbClr val="1D1D1D"/>
                </a:solidFill>
                <a:latin typeface="MiSans"/>
                <a:ea typeface="MiSans"/>
                <a:cs typeface="MiSans"/>
                <a:sym typeface="MiSans"/>
              </a:defRPr>
            </a:lvl1pPr>
          </a:lstStyle>
          <a:p>
            <a:pPr/>
            <a:r>
              <a:t>Ilmiy Tadqiqotlar</a:t>
            </a:r>
          </a:p>
        </p:txBody>
      </p:sp>
      <p:sp>
        <p:nvSpPr>
          <p:cNvPr id="345" name="Shape 34"/>
          <p:cNvSpPr/>
          <p:nvPr/>
        </p:nvSpPr>
        <p:spPr>
          <a:xfrm>
            <a:off x="6363157" y="1732595"/>
            <a:ext cx="5306500" cy="55222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81" y="0"/>
                </a:moveTo>
                <a:lnTo>
                  <a:pt x="21319" y="0"/>
                </a:lnTo>
                <a:cubicBezTo>
                  <a:pt x="21474" y="0"/>
                  <a:pt x="21600" y="1210"/>
                  <a:pt x="21600" y="2700"/>
                </a:cubicBezTo>
                <a:lnTo>
                  <a:pt x="21600" y="18900"/>
                </a:lnTo>
                <a:cubicBezTo>
                  <a:pt x="21600" y="20390"/>
                  <a:pt x="21474" y="21600"/>
                  <a:pt x="21319" y="21600"/>
                </a:cubicBezTo>
                <a:lnTo>
                  <a:pt x="281" y="21600"/>
                </a:lnTo>
                <a:cubicBezTo>
                  <a:pt x="126" y="21600"/>
                  <a:pt x="0" y="20390"/>
                  <a:pt x="0" y="18900"/>
                </a:cubicBezTo>
                <a:lnTo>
                  <a:pt x="0" y="2700"/>
                </a:lnTo>
                <a:cubicBezTo>
                  <a:pt x="0" y="1210"/>
                  <a:pt x="126" y="0"/>
                  <a:pt x="281" y="0"/>
                </a:cubicBezTo>
                <a:close/>
              </a:path>
            </a:pathLst>
          </a:custGeom>
          <a:solidFill>
            <a:srgbClr val="FAFAFA"/>
          </a:solidFill>
          <a:ln w="12700">
            <a:miter lim="400000"/>
          </a:ln>
        </p:spPr>
        <p:txBody>
          <a:bodyPr lIns="45718" tIns="45718" rIns="45718" bIns="45718"/>
          <a:lstStyle/>
          <a:p>
            <a:pPr>
              <a:defRPr>
                <a:latin typeface="+mn-lt"/>
                <a:ea typeface="+mn-ea"/>
                <a:cs typeface="+mn-cs"/>
                <a:sym typeface="Calibri"/>
              </a:defRPr>
            </a:pPr>
          </a:p>
        </p:txBody>
      </p:sp>
      <p:sp>
        <p:nvSpPr>
          <p:cNvPr id="346" name="Text 35"/>
          <p:cNvSpPr txBox="1"/>
          <p:nvPr/>
        </p:nvSpPr>
        <p:spPr>
          <a:xfrm>
            <a:off x="6466699" y="1852571"/>
            <a:ext cx="5159815" cy="139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nSpc>
                <a:spcPct val="120000"/>
              </a:lnSpc>
              <a:defRPr b="1" sz="900">
                <a:solidFill>
                  <a:srgbClr val="1D1D1D"/>
                </a:solidFill>
                <a:latin typeface="MiSans"/>
                <a:ea typeface="MiSans"/>
                <a:cs typeface="MiSans"/>
                <a:sym typeface="MiSans"/>
              </a:defRPr>
            </a:lvl1pPr>
          </a:lstStyle>
          <a:p>
            <a:pPr/>
            <a:r>
              <a:t>Izotopli Indikatorlar</a:t>
            </a:r>
          </a:p>
        </p:txBody>
      </p:sp>
      <p:sp>
        <p:nvSpPr>
          <p:cNvPr id="347" name="Text 36"/>
          <p:cNvSpPr txBox="1"/>
          <p:nvPr/>
        </p:nvSpPr>
        <p:spPr>
          <a:xfrm>
            <a:off x="6466699" y="2048747"/>
            <a:ext cx="5151187" cy="1270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nSpc>
                <a:spcPct val="110000"/>
              </a:lnSpc>
              <a:defRPr sz="800">
                <a:solidFill>
                  <a:srgbClr val="86868B"/>
                </a:solidFill>
                <a:latin typeface="MiSans"/>
                <a:ea typeface="MiSans"/>
                <a:cs typeface="MiSans"/>
                <a:sym typeface="MiSans"/>
              </a:defRPr>
            </a:lvl1pPr>
          </a:lstStyle>
          <a:p>
            <a:pPr/>
            <a:r>
              <a:t>Kimyoviy va biologik jarayonlarni kuzatish</a:t>
            </a:r>
          </a:p>
        </p:txBody>
      </p:sp>
      <p:sp>
        <p:nvSpPr>
          <p:cNvPr id="348" name="Shape 37"/>
          <p:cNvSpPr/>
          <p:nvPr/>
        </p:nvSpPr>
        <p:spPr>
          <a:xfrm>
            <a:off x="6363157" y="2388248"/>
            <a:ext cx="5306500" cy="55222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81" y="0"/>
                </a:moveTo>
                <a:lnTo>
                  <a:pt x="21319" y="0"/>
                </a:lnTo>
                <a:cubicBezTo>
                  <a:pt x="21474" y="0"/>
                  <a:pt x="21600" y="1210"/>
                  <a:pt x="21600" y="2700"/>
                </a:cubicBezTo>
                <a:lnTo>
                  <a:pt x="21600" y="18900"/>
                </a:lnTo>
                <a:cubicBezTo>
                  <a:pt x="21600" y="20390"/>
                  <a:pt x="21474" y="21600"/>
                  <a:pt x="21319" y="21600"/>
                </a:cubicBezTo>
                <a:lnTo>
                  <a:pt x="281" y="21600"/>
                </a:lnTo>
                <a:cubicBezTo>
                  <a:pt x="126" y="21600"/>
                  <a:pt x="0" y="20390"/>
                  <a:pt x="0" y="18900"/>
                </a:cubicBezTo>
                <a:lnTo>
                  <a:pt x="0" y="2700"/>
                </a:lnTo>
                <a:cubicBezTo>
                  <a:pt x="0" y="1210"/>
                  <a:pt x="126" y="0"/>
                  <a:pt x="281" y="0"/>
                </a:cubicBezTo>
                <a:close/>
              </a:path>
            </a:pathLst>
          </a:custGeom>
          <a:solidFill>
            <a:srgbClr val="FAFAFA"/>
          </a:solidFill>
          <a:ln w="12700">
            <a:miter lim="400000"/>
          </a:ln>
        </p:spPr>
        <p:txBody>
          <a:bodyPr lIns="45718" tIns="45718" rIns="45718" bIns="45718"/>
          <a:lstStyle/>
          <a:p>
            <a:pPr>
              <a:defRPr>
                <a:latin typeface="+mn-lt"/>
                <a:ea typeface="+mn-ea"/>
                <a:cs typeface="+mn-cs"/>
                <a:sym typeface="Calibri"/>
              </a:defRPr>
            </a:pPr>
          </a:p>
        </p:txBody>
      </p:sp>
      <p:sp>
        <p:nvSpPr>
          <p:cNvPr id="349" name="Text 38"/>
          <p:cNvSpPr txBox="1"/>
          <p:nvPr/>
        </p:nvSpPr>
        <p:spPr>
          <a:xfrm>
            <a:off x="6466699" y="2508223"/>
            <a:ext cx="5159815" cy="139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nSpc>
                <a:spcPct val="120000"/>
              </a:lnSpc>
              <a:defRPr b="1" sz="900">
                <a:solidFill>
                  <a:srgbClr val="1D1D1D"/>
                </a:solidFill>
                <a:latin typeface="MiSans"/>
                <a:ea typeface="MiSans"/>
                <a:cs typeface="MiSans"/>
                <a:sym typeface="MiSans"/>
              </a:defRPr>
            </a:lvl1pPr>
          </a:lstStyle>
          <a:p>
            <a:pPr/>
            <a:r>
              <a:t>Radiokarbonli Sanash</a:t>
            </a:r>
          </a:p>
        </p:txBody>
      </p:sp>
      <p:sp>
        <p:nvSpPr>
          <p:cNvPr id="350" name="Text 39"/>
          <p:cNvSpPr txBox="1"/>
          <p:nvPr/>
        </p:nvSpPr>
        <p:spPr>
          <a:xfrm>
            <a:off x="6466699" y="2704399"/>
            <a:ext cx="5151187" cy="1270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nSpc>
                <a:spcPct val="110000"/>
              </a:lnSpc>
              <a:defRPr sz="800">
                <a:solidFill>
                  <a:srgbClr val="86868B"/>
                </a:solidFill>
                <a:latin typeface="MiSans"/>
                <a:ea typeface="MiSans"/>
                <a:cs typeface="MiSans"/>
                <a:sym typeface="MiSans"/>
              </a:defRPr>
            </a:lvl1pPr>
          </a:lstStyle>
          <a:p>
            <a:pPr/>
            <a:r>
              <a:t>Arxeologik topilmalar yoshini aniqlash (¹⁴C)</a:t>
            </a:r>
          </a:p>
        </p:txBody>
      </p:sp>
      <p:sp>
        <p:nvSpPr>
          <p:cNvPr id="351" name="Shape 40"/>
          <p:cNvSpPr/>
          <p:nvPr/>
        </p:nvSpPr>
        <p:spPr>
          <a:xfrm>
            <a:off x="6363157" y="3043901"/>
            <a:ext cx="5306500" cy="55222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81" y="0"/>
                </a:moveTo>
                <a:lnTo>
                  <a:pt x="21319" y="0"/>
                </a:lnTo>
                <a:cubicBezTo>
                  <a:pt x="21474" y="0"/>
                  <a:pt x="21600" y="1210"/>
                  <a:pt x="21600" y="2700"/>
                </a:cubicBezTo>
                <a:lnTo>
                  <a:pt x="21600" y="18900"/>
                </a:lnTo>
                <a:cubicBezTo>
                  <a:pt x="21600" y="20390"/>
                  <a:pt x="21474" y="21600"/>
                  <a:pt x="21319" y="21600"/>
                </a:cubicBezTo>
                <a:lnTo>
                  <a:pt x="281" y="21600"/>
                </a:lnTo>
                <a:cubicBezTo>
                  <a:pt x="126" y="21600"/>
                  <a:pt x="0" y="20390"/>
                  <a:pt x="0" y="18900"/>
                </a:cubicBezTo>
                <a:lnTo>
                  <a:pt x="0" y="2700"/>
                </a:lnTo>
                <a:cubicBezTo>
                  <a:pt x="0" y="1210"/>
                  <a:pt x="126" y="0"/>
                  <a:pt x="281" y="0"/>
                </a:cubicBezTo>
                <a:close/>
              </a:path>
            </a:pathLst>
          </a:custGeom>
          <a:solidFill>
            <a:srgbClr val="FAFAFA"/>
          </a:solidFill>
          <a:ln w="12700">
            <a:miter lim="400000"/>
          </a:ln>
        </p:spPr>
        <p:txBody>
          <a:bodyPr lIns="45718" tIns="45718" rIns="45718" bIns="45718"/>
          <a:lstStyle/>
          <a:p>
            <a:pPr>
              <a:defRPr>
                <a:latin typeface="+mn-lt"/>
                <a:ea typeface="+mn-ea"/>
                <a:cs typeface="+mn-cs"/>
                <a:sym typeface="Calibri"/>
              </a:defRPr>
            </a:pPr>
          </a:p>
        </p:txBody>
      </p:sp>
      <p:sp>
        <p:nvSpPr>
          <p:cNvPr id="352" name="Text 41"/>
          <p:cNvSpPr txBox="1"/>
          <p:nvPr/>
        </p:nvSpPr>
        <p:spPr>
          <a:xfrm>
            <a:off x="6466699" y="3163876"/>
            <a:ext cx="5159815" cy="139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nSpc>
                <a:spcPct val="120000"/>
              </a:lnSpc>
              <a:defRPr b="1" sz="900">
                <a:solidFill>
                  <a:srgbClr val="1D1D1D"/>
                </a:solidFill>
                <a:latin typeface="MiSans"/>
                <a:ea typeface="MiSans"/>
                <a:cs typeface="MiSans"/>
                <a:sym typeface="MiSans"/>
              </a:defRPr>
            </a:lvl1pPr>
          </a:lstStyle>
          <a:p>
            <a:pPr/>
            <a:r>
              <a:t>Yadro Fizikasi</a:t>
            </a:r>
          </a:p>
        </p:txBody>
      </p:sp>
      <p:sp>
        <p:nvSpPr>
          <p:cNvPr id="353" name="Text 42"/>
          <p:cNvSpPr txBox="1"/>
          <p:nvPr/>
        </p:nvSpPr>
        <p:spPr>
          <a:xfrm>
            <a:off x="6466699" y="3360051"/>
            <a:ext cx="5151187" cy="1270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nSpc>
                <a:spcPct val="110000"/>
              </a:lnSpc>
              <a:defRPr sz="800">
                <a:solidFill>
                  <a:srgbClr val="86868B"/>
                </a:solidFill>
                <a:latin typeface="MiSans"/>
                <a:ea typeface="MiSans"/>
                <a:cs typeface="MiSans"/>
                <a:sym typeface="MiSans"/>
              </a:defRPr>
            </a:lvl1pPr>
          </a:lstStyle>
          <a:p>
            <a:pPr/>
            <a:r>
              <a:t>Elementar zarrachalar va yadro tuzilishini o'rganish</a:t>
            </a:r>
          </a:p>
        </p:txBody>
      </p:sp>
      <p:sp>
        <p:nvSpPr>
          <p:cNvPr id="354" name="Shape 43"/>
          <p:cNvSpPr/>
          <p:nvPr/>
        </p:nvSpPr>
        <p:spPr>
          <a:xfrm>
            <a:off x="6187136" y="3916993"/>
            <a:ext cx="5658540" cy="211224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395" y="0"/>
                </a:moveTo>
                <a:lnTo>
                  <a:pt x="21205" y="0"/>
                </a:lnTo>
                <a:cubicBezTo>
                  <a:pt x="21423" y="0"/>
                  <a:pt x="21600" y="474"/>
                  <a:pt x="21600" y="1059"/>
                </a:cubicBezTo>
                <a:lnTo>
                  <a:pt x="21600" y="20541"/>
                </a:lnTo>
                <a:cubicBezTo>
                  <a:pt x="21600" y="21126"/>
                  <a:pt x="21423" y="21600"/>
                  <a:pt x="21205" y="21600"/>
                </a:cubicBezTo>
                <a:lnTo>
                  <a:pt x="395" y="21600"/>
                </a:lnTo>
                <a:cubicBezTo>
                  <a:pt x="177" y="21600"/>
                  <a:pt x="0" y="21126"/>
                  <a:pt x="0" y="20541"/>
                </a:cubicBezTo>
                <a:lnTo>
                  <a:pt x="0" y="1059"/>
                </a:lnTo>
                <a:cubicBezTo>
                  <a:pt x="0" y="474"/>
                  <a:pt x="177" y="0"/>
                  <a:pt x="395" y="0"/>
                </a:cubicBezTo>
                <a:close/>
              </a:path>
            </a:pathLst>
          </a:custGeom>
          <a:solidFill>
            <a:srgbClr val="FFFFFF"/>
          </a:solidFill>
          <a:ln w="10160">
            <a:solidFill>
              <a:srgbClr val="E5E5E5"/>
            </a:solidFill>
          </a:ln>
        </p:spPr>
        <p:txBody>
          <a:bodyPr lIns="45718" tIns="45718" rIns="45718" bIns="45718"/>
          <a:lstStyle/>
          <a:p>
            <a:pPr>
              <a:defRPr>
                <a:latin typeface="+mn-lt"/>
                <a:ea typeface="+mn-ea"/>
                <a:cs typeface="+mn-cs"/>
                <a:sym typeface="Calibri"/>
              </a:defRPr>
            </a:pPr>
          </a:p>
        </p:txBody>
      </p:sp>
      <p:sp>
        <p:nvSpPr>
          <p:cNvPr id="355" name="Shape 44"/>
          <p:cNvSpPr/>
          <p:nvPr/>
        </p:nvSpPr>
        <p:spPr>
          <a:xfrm>
            <a:off x="6363158" y="4093016"/>
            <a:ext cx="414169" cy="414169"/>
          </a:xfrm>
          <a:prstGeom prst="ellipse">
            <a:avLst/>
          </a:prstGeom>
          <a:solidFill>
            <a:srgbClr val="0071E3">
              <a:alpha val="10196"/>
            </a:srgbClr>
          </a:solidFill>
          <a:ln w="12700">
            <a:miter lim="400000"/>
          </a:ln>
        </p:spPr>
        <p:txBody>
          <a:bodyPr lIns="45718" tIns="45718" rIns="45718" bIns="45718"/>
          <a:lstStyle/>
          <a:p>
            <a:pPr>
              <a:defRPr>
                <a:latin typeface="+mn-lt"/>
                <a:ea typeface="+mn-ea"/>
                <a:cs typeface="+mn-cs"/>
                <a:sym typeface="Calibri"/>
              </a:defRPr>
            </a:pPr>
          </a:p>
        </p:txBody>
      </p:sp>
      <p:sp>
        <p:nvSpPr>
          <p:cNvPr id="356" name="Shape 45"/>
          <p:cNvSpPr/>
          <p:nvPr/>
        </p:nvSpPr>
        <p:spPr>
          <a:xfrm>
            <a:off x="6494738" y="4208412"/>
            <a:ext cx="151006" cy="183364"/>
          </a:xfrm>
          <a:custGeom>
            <a:avLst/>
            <a:gdLst/>
            <a:ahLst/>
            <a:cxnLst>
              <a:cxn ang="0">
                <a:pos x="wd2" y="hd2"/>
              </a:cxn>
              <a:cxn ang="5400000">
                <a:pos x="wd2" y="hd2"/>
              </a:cxn>
              <a:cxn ang="10800000">
                <a:pos x="wd2" y="hd2"/>
              </a:cxn>
              <a:cxn ang="16200000">
                <a:pos x="wd2" y="hd2"/>
              </a:cxn>
            </a:cxnLst>
            <a:rect l="0" t="0" r="r" b="b"/>
            <a:pathLst>
              <a:path w="21344" h="21405" fill="norm" stroke="1" extrusionOk="0">
                <a:moveTo>
                  <a:pt x="16141" y="240"/>
                </a:moveTo>
                <a:cubicBezTo>
                  <a:pt x="16708" y="579"/>
                  <a:pt x="16918" y="1192"/>
                  <a:pt x="16660" y="1728"/>
                </a:cubicBezTo>
                <a:lnTo>
                  <a:pt x="12925" y="9443"/>
                </a:lnTo>
                <a:lnTo>
                  <a:pt x="19819" y="9443"/>
                </a:lnTo>
                <a:cubicBezTo>
                  <a:pt x="20462" y="9443"/>
                  <a:pt x="21034" y="9773"/>
                  <a:pt x="21253" y="10273"/>
                </a:cubicBezTo>
                <a:cubicBezTo>
                  <a:pt x="21472" y="10773"/>
                  <a:pt x="21286" y="11331"/>
                  <a:pt x="20796" y="11670"/>
                </a:cubicBezTo>
                <a:lnTo>
                  <a:pt x="7075" y="21113"/>
                </a:lnTo>
                <a:cubicBezTo>
                  <a:pt x="6537" y="21482"/>
                  <a:pt x="5770" y="21502"/>
                  <a:pt x="5203" y="21164"/>
                </a:cubicBezTo>
                <a:cubicBezTo>
                  <a:pt x="4636" y="20825"/>
                  <a:pt x="4426" y="20212"/>
                  <a:pt x="4684" y="19676"/>
                </a:cubicBezTo>
                <a:lnTo>
                  <a:pt x="8419" y="11961"/>
                </a:lnTo>
                <a:lnTo>
                  <a:pt x="1525" y="11961"/>
                </a:lnTo>
                <a:cubicBezTo>
                  <a:pt x="882" y="11961"/>
                  <a:pt x="310" y="11631"/>
                  <a:pt x="91" y="11131"/>
                </a:cubicBezTo>
                <a:cubicBezTo>
                  <a:pt x="-128" y="10631"/>
                  <a:pt x="58" y="10073"/>
                  <a:pt x="548" y="9734"/>
                </a:cubicBezTo>
                <a:lnTo>
                  <a:pt x="14269" y="291"/>
                </a:lnTo>
                <a:cubicBezTo>
                  <a:pt x="14807" y="-78"/>
                  <a:pt x="15574" y="-98"/>
                  <a:pt x="16141" y="240"/>
                </a:cubicBezTo>
                <a:close/>
              </a:path>
            </a:pathLst>
          </a:custGeom>
          <a:solidFill>
            <a:srgbClr val="0071E3"/>
          </a:solidFill>
          <a:ln w="12700">
            <a:miter lim="400000"/>
          </a:ln>
        </p:spPr>
        <p:txBody>
          <a:bodyPr lIns="45718" tIns="45718" rIns="45718" bIns="45718"/>
          <a:lstStyle/>
          <a:p>
            <a:pPr>
              <a:defRPr>
                <a:latin typeface="+mn-lt"/>
                <a:ea typeface="+mn-ea"/>
                <a:cs typeface="+mn-cs"/>
                <a:sym typeface="Calibri"/>
              </a:defRPr>
            </a:pPr>
          </a:p>
        </p:txBody>
      </p:sp>
      <p:sp>
        <p:nvSpPr>
          <p:cNvPr id="357" name="Text 46"/>
          <p:cNvSpPr txBox="1"/>
          <p:nvPr/>
        </p:nvSpPr>
        <p:spPr>
          <a:xfrm>
            <a:off x="6880866" y="4198497"/>
            <a:ext cx="931873" cy="2032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nSpc>
                <a:spcPct val="120000"/>
              </a:lnSpc>
              <a:defRPr b="1" sz="1300">
                <a:solidFill>
                  <a:srgbClr val="1D1D1D"/>
                </a:solidFill>
                <a:latin typeface="MiSans"/>
                <a:ea typeface="MiSans"/>
                <a:cs typeface="MiSans"/>
                <a:sym typeface="MiSans"/>
              </a:defRPr>
            </a:lvl1pPr>
          </a:lstStyle>
          <a:p>
            <a:pPr/>
            <a:r>
              <a:t>Energetika</a:t>
            </a:r>
          </a:p>
        </p:txBody>
      </p:sp>
      <p:sp>
        <p:nvSpPr>
          <p:cNvPr id="358" name="Shape 47"/>
          <p:cNvSpPr/>
          <p:nvPr/>
        </p:nvSpPr>
        <p:spPr>
          <a:xfrm>
            <a:off x="6363157" y="4645235"/>
            <a:ext cx="5306500" cy="55222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81" y="0"/>
                </a:moveTo>
                <a:lnTo>
                  <a:pt x="21319" y="0"/>
                </a:lnTo>
                <a:cubicBezTo>
                  <a:pt x="21474" y="0"/>
                  <a:pt x="21600" y="1210"/>
                  <a:pt x="21600" y="2700"/>
                </a:cubicBezTo>
                <a:lnTo>
                  <a:pt x="21600" y="18900"/>
                </a:lnTo>
                <a:cubicBezTo>
                  <a:pt x="21600" y="20390"/>
                  <a:pt x="21474" y="21600"/>
                  <a:pt x="21319" y="21600"/>
                </a:cubicBezTo>
                <a:lnTo>
                  <a:pt x="281" y="21600"/>
                </a:lnTo>
                <a:cubicBezTo>
                  <a:pt x="126" y="21600"/>
                  <a:pt x="0" y="20390"/>
                  <a:pt x="0" y="18900"/>
                </a:cubicBezTo>
                <a:lnTo>
                  <a:pt x="0" y="2700"/>
                </a:lnTo>
                <a:cubicBezTo>
                  <a:pt x="0" y="1210"/>
                  <a:pt x="126" y="0"/>
                  <a:pt x="281" y="0"/>
                </a:cubicBezTo>
                <a:close/>
              </a:path>
            </a:pathLst>
          </a:custGeom>
          <a:solidFill>
            <a:srgbClr val="FAFAFA"/>
          </a:solidFill>
          <a:ln w="12700">
            <a:miter lim="400000"/>
          </a:ln>
        </p:spPr>
        <p:txBody>
          <a:bodyPr lIns="45718" tIns="45718" rIns="45718" bIns="45718"/>
          <a:lstStyle/>
          <a:p>
            <a:pPr>
              <a:defRPr>
                <a:latin typeface="+mn-lt"/>
                <a:ea typeface="+mn-ea"/>
                <a:cs typeface="+mn-cs"/>
                <a:sym typeface="Calibri"/>
              </a:defRPr>
            </a:pPr>
          </a:p>
        </p:txBody>
      </p:sp>
      <p:sp>
        <p:nvSpPr>
          <p:cNvPr id="359" name="Text 48"/>
          <p:cNvSpPr txBox="1"/>
          <p:nvPr/>
        </p:nvSpPr>
        <p:spPr>
          <a:xfrm>
            <a:off x="6466699" y="4765211"/>
            <a:ext cx="5159815" cy="139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nSpc>
                <a:spcPct val="120000"/>
              </a:lnSpc>
              <a:defRPr b="1" sz="900">
                <a:solidFill>
                  <a:srgbClr val="1D1D1D"/>
                </a:solidFill>
                <a:latin typeface="MiSans"/>
                <a:ea typeface="MiSans"/>
                <a:cs typeface="MiSans"/>
                <a:sym typeface="MiSans"/>
              </a:defRPr>
            </a:lvl1pPr>
          </a:lstStyle>
          <a:p>
            <a:pPr/>
            <a:r>
              <a:t>Atom Elektr Stansiyalari</a:t>
            </a:r>
          </a:p>
        </p:txBody>
      </p:sp>
      <p:sp>
        <p:nvSpPr>
          <p:cNvPr id="360" name="Text 49"/>
          <p:cNvSpPr txBox="1"/>
          <p:nvPr/>
        </p:nvSpPr>
        <p:spPr>
          <a:xfrm>
            <a:off x="6466699" y="4961387"/>
            <a:ext cx="5151187" cy="1270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nSpc>
                <a:spcPct val="110000"/>
              </a:lnSpc>
              <a:defRPr sz="800">
                <a:solidFill>
                  <a:srgbClr val="86868B"/>
                </a:solidFill>
                <a:latin typeface="MiSans"/>
                <a:ea typeface="MiSans"/>
                <a:cs typeface="MiSans"/>
                <a:sym typeface="MiSans"/>
              </a:defRPr>
            </a:lvl1pPr>
          </a:lstStyle>
          <a:p>
            <a:pPr/>
            <a:r>
              <a:t>Yadro bo'linishi orqali elektr energiyasi ishlab chiqarish</a:t>
            </a:r>
          </a:p>
        </p:txBody>
      </p:sp>
      <p:sp>
        <p:nvSpPr>
          <p:cNvPr id="361" name="Shape 50"/>
          <p:cNvSpPr/>
          <p:nvPr/>
        </p:nvSpPr>
        <p:spPr>
          <a:xfrm>
            <a:off x="6363157" y="5300888"/>
            <a:ext cx="5306500" cy="55222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81" y="0"/>
                </a:moveTo>
                <a:lnTo>
                  <a:pt x="21319" y="0"/>
                </a:lnTo>
                <a:cubicBezTo>
                  <a:pt x="21474" y="0"/>
                  <a:pt x="21600" y="1210"/>
                  <a:pt x="21600" y="2700"/>
                </a:cubicBezTo>
                <a:lnTo>
                  <a:pt x="21600" y="18900"/>
                </a:lnTo>
                <a:cubicBezTo>
                  <a:pt x="21600" y="20390"/>
                  <a:pt x="21474" y="21600"/>
                  <a:pt x="21319" y="21600"/>
                </a:cubicBezTo>
                <a:lnTo>
                  <a:pt x="281" y="21600"/>
                </a:lnTo>
                <a:cubicBezTo>
                  <a:pt x="126" y="21600"/>
                  <a:pt x="0" y="20390"/>
                  <a:pt x="0" y="18900"/>
                </a:cubicBezTo>
                <a:lnTo>
                  <a:pt x="0" y="2700"/>
                </a:lnTo>
                <a:cubicBezTo>
                  <a:pt x="0" y="1210"/>
                  <a:pt x="126" y="0"/>
                  <a:pt x="281" y="0"/>
                </a:cubicBezTo>
                <a:close/>
              </a:path>
            </a:pathLst>
          </a:custGeom>
          <a:solidFill>
            <a:srgbClr val="FAFAFA"/>
          </a:solidFill>
          <a:ln w="12700">
            <a:miter lim="400000"/>
          </a:ln>
        </p:spPr>
        <p:txBody>
          <a:bodyPr lIns="45718" tIns="45718" rIns="45718" bIns="45718"/>
          <a:lstStyle/>
          <a:p>
            <a:pPr>
              <a:defRPr>
                <a:latin typeface="+mn-lt"/>
                <a:ea typeface="+mn-ea"/>
                <a:cs typeface="+mn-cs"/>
                <a:sym typeface="Calibri"/>
              </a:defRPr>
            </a:pPr>
          </a:p>
        </p:txBody>
      </p:sp>
      <p:sp>
        <p:nvSpPr>
          <p:cNvPr id="362" name="Text 51"/>
          <p:cNvSpPr txBox="1"/>
          <p:nvPr/>
        </p:nvSpPr>
        <p:spPr>
          <a:xfrm>
            <a:off x="6466699" y="5420864"/>
            <a:ext cx="5159815" cy="1397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nSpc>
                <a:spcPct val="120000"/>
              </a:lnSpc>
              <a:defRPr b="1" sz="900">
                <a:solidFill>
                  <a:srgbClr val="1D1D1D"/>
                </a:solidFill>
                <a:latin typeface="MiSans"/>
                <a:ea typeface="MiSans"/>
                <a:cs typeface="MiSans"/>
                <a:sym typeface="MiSans"/>
              </a:defRPr>
            </a:lvl1pPr>
          </a:lstStyle>
          <a:p>
            <a:pPr/>
            <a:r>
              <a:t>Yadro Qurollari</a:t>
            </a:r>
          </a:p>
        </p:txBody>
      </p:sp>
      <p:sp>
        <p:nvSpPr>
          <p:cNvPr id="363" name="Text 52"/>
          <p:cNvSpPr txBox="1"/>
          <p:nvPr/>
        </p:nvSpPr>
        <p:spPr>
          <a:xfrm>
            <a:off x="6466699" y="5617040"/>
            <a:ext cx="5151187" cy="1270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nSpc>
                <a:spcPct val="110000"/>
              </a:lnSpc>
              <a:defRPr sz="800">
                <a:solidFill>
                  <a:srgbClr val="86868B"/>
                </a:solidFill>
                <a:latin typeface="MiSans"/>
                <a:ea typeface="MiSans"/>
                <a:cs typeface="MiSans"/>
                <a:sym typeface="MiSans"/>
              </a:defRPr>
            </a:lvl1pPr>
          </a:lstStyle>
          <a:p>
            <a:pPr/>
            <a:r>
              <a:t>Fission va fusion reaksiyalari asosida</a:t>
            </a:r>
          </a:p>
        </p:txBody>
      </p:sp>
      <p:sp>
        <p:nvSpPr>
          <p:cNvPr id="364" name="Shape 53"/>
          <p:cNvSpPr/>
          <p:nvPr/>
        </p:nvSpPr>
        <p:spPr>
          <a:xfrm>
            <a:off x="6200942" y="6170529"/>
            <a:ext cx="5651637" cy="69027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32" y="0"/>
                </a:moveTo>
                <a:lnTo>
                  <a:pt x="21204" y="0"/>
                </a:lnTo>
                <a:cubicBezTo>
                  <a:pt x="21423" y="0"/>
                  <a:pt x="21600" y="1451"/>
                  <a:pt x="21600" y="3240"/>
                </a:cubicBezTo>
                <a:lnTo>
                  <a:pt x="21600" y="18360"/>
                </a:lnTo>
                <a:cubicBezTo>
                  <a:pt x="21600" y="20149"/>
                  <a:pt x="21423" y="21600"/>
                  <a:pt x="21204" y="21600"/>
                </a:cubicBezTo>
                <a:lnTo>
                  <a:pt x="132" y="21600"/>
                </a:lnTo>
                <a:cubicBezTo>
                  <a:pt x="59" y="21600"/>
                  <a:pt x="0" y="21116"/>
                  <a:pt x="0" y="20520"/>
                </a:cubicBezTo>
                <a:lnTo>
                  <a:pt x="0" y="1080"/>
                </a:lnTo>
                <a:cubicBezTo>
                  <a:pt x="0" y="484"/>
                  <a:pt x="59" y="0"/>
                  <a:pt x="132" y="0"/>
                </a:cubicBezTo>
                <a:close/>
              </a:path>
            </a:pathLst>
          </a:custGeom>
          <a:solidFill>
            <a:srgbClr val="0071E3">
              <a:alpha val="5098"/>
            </a:srgbClr>
          </a:solidFill>
          <a:ln w="12700">
            <a:miter lim="400000"/>
          </a:ln>
        </p:spPr>
        <p:txBody>
          <a:bodyPr lIns="45718" tIns="45718" rIns="45718" bIns="45718"/>
          <a:lstStyle/>
          <a:p>
            <a:pPr>
              <a:defRPr>
                <a:latin typeface="+mn-lt"/>
                <a:ea typeface="+mn-ea"/>
                <a:cs typeface="+mn-cs"/>
                <a:sym typeface="Calibri"/>
              </a:defRPr>
            </a:pPr>
          </a:p>
        </p:txBody>
      </p:sp>
      <p:sp>
        <p:nvSpPr>
          <p:cNvPr id="365" name="Shape 54"/>
          <p:cNvSpPr/>
          <p:nvPr/>
        </p:nvSpPr>
        <p:spPr>
          <a:xfrm>
            <a:off x="6200942" y="6170529"/>
            <a:ext cx="34516" cy="69027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0"/>
                </a:moveTo>
                <a:lnTo>
                  <a:pt x="21600" y="21600"/>
                </a:lnTo>
                <a:cubicBezTo>
                  <a:pt x="9679" y="21600"/>
                  <a:pt x="0" y="21116"/>
                  <a:pt x="0" y="20520"/>
                </a:cubicBezTo>
                <a:lnTo>
                  <a:pt x="0" y="1080"/>
                </a:lnTo>
                <a:cubicBezTo>
                  <a:pt x="0" y="484"/>
                  <a:pt x="9679" y="0"/>
                  <a:pt x="21600" y="0"/>
                </a:cubicBezTo>
                <a:close/>
              </a:path>
            </a:pathLst>
          </a:custGeom>
          <a:solidFill>
            <a:srgbClr val="0071E3"/>
          </a:solidFill>
          <a:ln w="12700">
            <a:miter lim="400000"/>
          </a:ln>
        </p:spPr>
        <p:txBody>
          <a:bodyPr lIns="45718" tIns="45718" rIns="45718" bIns="45718"/>
          <a:lstStyle/>
          <a:p>
            <a:pPr>
              <a:defRPr>
                <a:latin typeface="+mn-lt"/>
                <a:ea typeface="+mn-ea"/>
                <a:cs typeface="+mn-cs"/>
                <a:sym typeface="Calibri"/>
              </a:defRPr>
            </a:pPr>
          </a:p>
        </p:txBody>
      </p:sp>
      <p:sp>
        <p:nvSpPr>
          <p:cNvPr id="366" name="Shape 55"/>
          <p:cNvSpPr/>
          <p:nvPr/>
        </p:nvSpPr>
        <p:spPr>
          <a:xfrm>
            <a:off x="6390768" y="6343098"/>
            <a:ext cx="103543" cy="14237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6476" y="15709"/>
                </a:moveTo>
                <a:cubicBezTo>
                  <a:pt x="16886" y="14797"/>
                  <a:pt x="17707" y="13971"/>
                  <a:pt x="18636" y="13259"/>
                </a:cubicBezTo>
                <a:cubicBezTo>
                  <a:pt x="20475" y="11851"/>
                  <a:pt x="21600" y="9949"/>
                  <a:pt x="21600" y="7855"/>
                </a:cubicBezTo>
                <a:cubicBezTo>
                  <a:pt x="21600" y="3518"/>
                  <a:pt x="16762" y="0"/>
                  <a:pt x="10800" y="0"/>
                </a:cubicBezTo>
                <a:cubicBezTo>
                  <a:pt x="4838" y="0"/>
                  <a:pt x="0" y="3518"/>
                  <a:pt x="0" y="7855"/>
                </a:cubicBezTo>
                <a:cubicBezTo>
                  <a:pt x="0" y="9949"/>
                  <a:pt x="1125" y="11851"/>
                  <a:pt x="2964" y="13259"/>
                </a:cubicBezTo>
                <a:cubicBezTo>
                  <a:pt x="3893" y="13971"/>
                  <a:pt x="4719" y="14797"/>
                  <a:pt x="5124" y="15709"/>
                </a:cubicBezTo>
                <a:lnTo>
                  <a:pt x="16470" y="15709"/>
                </a:lnTo>
                <a:close/>
                <a:moveTo>
                  <a:pt x="16200" y="17673"/>
                </a:moveTo>
                <a:lnTo>
                  <a:pt x="5400" y="17673"/>
                </a:lnTo>
                <a:lnTo>
                  <a:pt x="5400" y="18327"/>
                </a:lnTo>
                <a:cubicBezTo>
                  <a:pt x="5400" y="20135"/>
                  <a:pt x="7414" y="21600"/>
                  <a:pt x="9900" y="21600"/>
                </a:cubicBezTo>
                <a:lnTo>
                  <a:pt x="11700" y="21600"/>
                </a:lnTo>
                <a:cubicBezTo>
                  <a:pt x="14186" y="21600"/>
                  <a:pt x="16200" y="20135"/>
                  <a:pt x="16200" y="18327"/>
                </a:cubicBezTo>
                <a:lnTo>
                  <a:pt x="16200" y="17673"/>
                </a:lnTo>
                <a:close/>
                <a:moveTo>
                  <a:pt x="10350" y="4582"/>
                </a:moveTo>
                <a:cubicBezTo>
                  <a:pt x="8111" y="4582"/>
                  <a:pt x="6300" y="5899"/>
                  <a:pt x="6300" y="7527"/>
                </a:cubicBezTo>
                <a:cubicBezTo>
                  <a:pt x="6300" y="8071"/>
                  <a:pt x="5698" y="8509"/>
                  <a:pt x="4950" y="8509"/>
                </a:cubicBezTo>
                <a:cubicBezTo>
                  <a:pt x="4202" y="8509"/>
                  <a:pt x="3600" y="8071"/>
                  <a:pt x="3600" y="7527"/>
                </a:cubicBezTo>
                <a:cubicBezTo>
                  <a:pt x="3600" y="4815"/>
                  <a:pt x="6621" y="2618"/>
                  <a:pt x="10350" y="2618"/>
                </a:cubicBezTo>
                <a:cubicBezTo>
                  <a:pt x="11098" y="2618"/>
                  <a:pt x="11700" y="3056"/>
                  <a:pt x="11700" y="3600"/>
                </a:cubicBezTo>
                <a:cubicBezTo>
                  <a:pt x="11700" y="4144"/>
                  <a:pt x="11098" y="4582"/>
                  <a:pt x="10350" y="4582"/>
                </a:cubicBezTo>
                <a:close/>
              </a:path>
            </a:pathLst>
          </a:custGeom>
          <a:solidFill>
            <a:srgbClr val="0071E3"/>
          </a:solidFill>
          <a:ln w="12700">
            <a:miter lim="400000"/>
          </a:ln>
        </p:spPr>
        <p:txBody>
          <a:bodyPr lIns="45718" tIns="45718" rIns="45718" bIns="45718"/>
          <a:lstStyle/>
          <a:p>
            <a:pPr>
              <a:defRPr>
                <a:latin typeface="+mn-lt"/>
                <a:ea typeface="+mn-ea"/>
                <a:cs typeface="+mn-cs"/>
                <a:sym typeface="Calibri"/>
              </a:defRPr>
            </a:pPr>
          </a:p>
        </p:txBody>
      </p:sp>
      <p:sp>
        <p:nvSpPr>
          <p:cNvPr id="367" name="Text 56"/>
          <p:cNvSpPr txBox="1"/>
          <p:nvPr/>
        </p:nvSpPr>
        <p:spPr>
          <a:xfrm>
            <a:off x="6575721" y="6340407"/>
            <a:ext cx="5207830" cy="35052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lnSpc>
                <a:spcPct val="130000"/>
              </a:lnSpc>
              <a:defRPr b="1" sz="1000">
                <a:solidFill>
                  <a:srgbClr val="1D1D1D"/>
                </a:solidFill>
                <a:latin typeface="MiSans"/>
                <a:ea typeface="MiSans"/>
                <a:cs typeface="MiSans"/>
                <a:sym typeface="MiSans"/>
              </a:defRPr>
            </a:pPr>
            <a:r>
              <a:t>Fakt:</a:t>
            </a:r>
            <a:r>
              <a:rPr b="0"/>
              <a:t> Ionlanuvchi nurlanishning tibbiy qo'llanilishi insoniyatning sog'lig'ini saqlashda inqilobiy o'zgarishlar keltirdi.</a:t>
            </a:r>
          </a:p>
        </p:txBody>
      </p:sp>
    </p:spTree>
  </p:cSld>
  <p:clrMapOvr>
    <a:masterClrMapping/>
  </p:clrMapOvr>
  <mc:AlternateContent xmlns:mc="http://schemas.openxmlformats.org/markup-compatibility/2006">
    <mc:Choice xmlns:p14="http://schemas.microsoft.com/office/powerpoint/2010/main" Requires="p14">
      <p:transition spd="med" advClick="1" p14:dur="1000">
        <p:fade/>
      </p:transition>
    </mc:Choice>
    <mc:Fallback>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AFAFA"/>
        </a:solidFill>
      </p:bgPr>
    </p:bg>
    <p:spTree>
      <p:nvGrpSpPr>
        <p:cNvPr id="1" name=""/>
        <p:cNvGrpSpPr/>
        <p:nvPr/>
      </p:nvGrpSpPr>
      <p:grpSpPr>
        <a:xfrm>
          <a:off x="0" y="0"/>
          <a:ext cx="0" cy="0"/>
          <a:chOff x="0" y="0"/>
          <a:chExt cx="0" cy="0"/>
        </a:xfrm>
      </p:grpSpPr>
      <p:sp>
        <p:nvSpPr>
          <p:cNvPr id="369" name="Shape 0"/>
          <p:cNvSpPr/>
          <p:nvPr/>
        </p:nvSpPr>
        <p:spPr>
          <a:xfrm>
            <a:off x="369174" y="369174"/>
            <a:ext cx="369178" cy="36917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4320" y="0"/>
                </a:moveTo>
                <a:lnTo>
                  <a:pt x="17280" y="0"/>
                </a:lnTo>
                <a:cubicBezTo>
                  <a:pt x="19664" y="0"/>
                  <a:pt x="21600" y="1936"/>
                  <a:pt x="21600" y="4320"/>
                </a:cubicBezTo>
                <a:lnTo>
                  <a:pt x="21600" y="17280"/>
                </a:lnTo>
                <a:cubicBezTo>
                  <a:pt x="21600" y="19664"/>
                  <a:pt x="19664" y="21600"/>
                  <a:pt x="17280" y="21600"/>
                </a:cubicBezTo>
                <a:lnTo>
                  <a:pt x="4320" y="21600"/>
                </a:lnTo>
                <a:cubicBezTo>
                  <a:pt x="1936" y="21600"/>
                  <a:pt x="0" y="19664"/>
                  <a:pt x="0" y="17280"/>
                </a:cubicBezTo>
                <a:lnTo>
                  <a:pt x="0" y="4320"/>
                </a:lnTo>
                <a:cubicBezTo>
                  <a:pt x="0" y="1936"/>
                  <a:pt x="1936" y="0"/>
                  <a:pt x="4320" y="0"/>
                </a:cubicBezTo>
                <a:close/>
              </a:path>
            </a:pathLst>
          </a:custGeom>
          <a:solidFill>
            <a:srgbClr val="0071E3"/>
          </a:solidFill>
          <a:ln w="12700">
            <a:miter lim="400000"/>
          </a:ln>
        </p:spPr>
        <p:txBody>
          <a:bodyPr lIns="45718" tIns="45718" rIns="45718" bIns="45718"/>
          <a:lstStyle/>
          <a:p>
            <a:pPr>
              <a:defRPr>
                <a:latin typeface="+mn-lt"/>
                <a:ea typeface="+mn-ea"/>
                <a:cs typeface="+mn-cs"/>
                <a:sym typeface="Calibri"/>
              </a:defRPr>
            </a:pPr>
          </a:p>
        </p:txBody>
      </p:sp>
      <p:sp>
        <p:nvSpPr>
          <p:cNvPr id="370" name="Shape 1"/>
          <p:cNvSpPr/>
          <p:nvPr/>
        </p:nvSpPr>
        <p:spPr>
          <a:xfrm>
            <a:off x="478227" y="470698"/>
            <a:ext cx="155757" cy="165225"/>
          </a:xfrm>
          <a:custGeom>
            <a:avLst/>
            <a:gdLst/>
            <a:ahLst/>
            <a:cxnLst>
              <a:cxn ang="0">
                <a:pos x="wd2" y="hd2"/>
              </a:cxn>
              <a:cxn ang="5400000">
                <a:pos x="wd2" y="hd2"/>
              </a:cxn>
              <a:cxn ang="10800000">
                <a:pos x="wd2" y="hd2"/>
              </a:cxn>
              <a:cxn ang="16200000">
                <a:pos x="wd2" y="hd2"/>
              </a:cxn>
            </a:cxnLst>
            <a:rect l="0" t="0" r="r" b="b"/>
            <a:pathLst>
              <a:path w="21592" h="21516" fill="norm" stroke="1" extrusionOk="0">
                <a:moveTo>
                  <a:pt x="10791" y="0"/>
                </a:moveTo>
                <a:cubicBezTo>
                  <a:pt x="10998" y="0"/>
                  <a:pt x="11205" y="42"/>
                  <a:pt x="11394" y="123"/>
                </a:cubicBezTo>
                <a:lnTo>
                  <a:pt x="19869" y="3499"/>
                </a:lnTo>
                <a:cubicBezTo>
                  <a:pt x="20858" y="3892"/>
                  <a:pt x="21596" y="4808"/>
                  <a:pt x="21592" y="5916"/>
                </a:cubicBezTo>
                <a:cubicBezTo>
                  <a:pt x="21569" y="10107"/>
                  <a:pt x="19734" y="17776"/>
                  <a:pt x="11984" y="21262"/>
                </a:cubicBezTo>
                <a:cubicBezTo>
                  <a:pt x="11232" y="21600"/>
                  <a:pt x="10360" y="21600"/>
                  <a:pt x="9608" y="21262"/>
                </a:cubicBezTo>
                <a:cubicBezTo>
                  <a:pt x="1854" y="17776"/>
                  <a:pt x="23" y="10107"/>
                  <a:pt x="0" y="5916"/>
                </a:cubicBezTo>
                <a:cubicBezTo>
                  <a:pt x="-4" y="4808"/>
                  <a:pt x="734" y="3892"/>
                  <a:pt x="1723" y="3499"/>
                </a:cubicBezTo>
                <a:lnTo>
                  <a:pt x="10193" y="123"/>
                </a:lnTo>
                <a:cubicBezTo>
                  <a:pt x="10382" y="42"/>
                  <a:pt x="10585" y="0"/>
                  <a:pt x="10791" y="0"/>
                </a:cubicBezTo>
                <a:close/>
                <a:moveTo>
                  <a:pt x="10791" y="2823"/>
                </a:moveTo>
                <a:lnTo>
                  <a:pt x="10791" y="18799"/>
                </a:lnTo>
                <a:cubicBezTo>
                  <a:pt x="16999" y="15976"/>
                  <a:pt x="18668" y="9723"/>
                  <a:pt x="18708" y="5979"/>
                </a:cubicBezTo>
                <a:lnTo>
                  <a:pt x="10791" y="2827"/>
                </a:lnTo>
                <a:close/>
              </a:path>
            </a:pathLst>
          </a:custGeom>
          <a:solidFill>
            <a:srgbClr val="FFFFFF"/>
          </a:solidFill>
          <a:ln w="12700">
            <a:miter lim="400000"/>
          </a:ln>
        </p:spPr>
        <p:txBody>
          <a:bodyPr lIns="45718" tIns="45718" rIns="45718" bIns="45718"/>
          <a:lstStyle/>
          <a:p>
            <a:pPr>
              <a:defRPr>
                <a:latin typeface="+mn-lt"/>
                <a:ea typeface="+mn-ea"/>
                <a:cs typeface="+mn-cs"/>
                <a:sym typeface="Calibri"/>
              </a:defRPr>
            </a:pPr>
          </a:p>
        </p:txBody>
      </p:sp>
      <p:sp>
        <p:nvSpPr>
          <p:cNvPr id="371" name="Text 2"/>
          <p:cNvSpPr txBox="1"/>
          <p:nvPr/>
        </p:nvSpPr>
        <p:spPr>
          <a:xfrm>
            <a:off x="849101" y="179747"/>
            <a:ext cx="5343809" cy="748030"/>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nSpc>
                <a:spcPct val="90000"/>
              </a:lnSpc>
              <a:defRPr b="1" sz="2600">
                <a:solidFill>
                  <a:srgbClr val="1D1D1D"/>
                </a:solidFill>
                <a:latin typeface="MiSans"/>
                <a:ea typeface="MiSans"/>
                <a:cs typeface="MiSans"/>
                <a:sym typeface="MiSans"/>
              </a:defRPr>
            </a:lvl1pPr>
          </a:lstStyle>
          <a:p>
            <a:pPr/>
            <a:r>
              <a:t>Nurlanishdan himoya va xavfsizlik</a:t>
            </a:r>
          </a:p>
        </p:txBody>
      </p:sp>
      <p:sp>
        <p:nvSpPr>
          <p:cNvPr id="372" name="Shape 3"/>
          <p:cNvSpPr/>
          <p:nvPr/>
        </p:nvSpPr>
        <p:spPr>
          <a:xfrm>
            <a:off x="369174" y="849102"/>
            <a:ext cx="590682" cy="36919"/>
          </a:xfrm>
          <a:prstGeom prst="rect">
            <a:avLst/>
          </a:prstGeom>
          <a:solidFill>
            <a:srgbClr val="0071E3"/>
          </a:solidFill>
          <a:ln w="12700">
            <a:miter lim="400000"/>
          </a:ln>
        </p:spPr>
        <p:txBody>
          <a:bodyPr lIns="45718" tIns="45718" rIns="45718" bIns="45718"/>
          <a:lstStyle/>
          <a:p>
            <a:pPr>
              <a:defRPr>
                <a:latin typeface="+mn-lt"/>
                <a:ea typeface="+mn-ea"/>
                <a:cs typeface="+mn-cs"/>
                <a:sym typeface="Calibri"/>
              </a:defRPr>
            </a:pPr>
          </a:p>
        </p:txBody>
      </p:sp>
      <p:sp>
        <p:nvSpPr>
          <p:cNvPr id="373" name="Shape 4"/>
          <p:cNvSpPr/>
          <p:nvPr/>
        </p:nvSpPr>
        <p:spPr>
          <a:xfrm>
            <a:off x="372865" y="1074297"/>
            <a:ext cx="7676994" cy="122566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312" y="0"/>
                </a:moveTo>
                <a:lnTo>
                  <a:pt x="21288" y="0"/>
                </a:lnTo>
                <a:cubicBezTo>
                  <a:pt x="21460" y="0"/>
                  <a:pt x="21600" y="874"/>
                  <a:pt x="21600" y="1952"/>
                </a:cubicBezTo>
                <a:lnTo>
                  <a:pt x="21600" y="19648"/>
                </a:lnTo>
                <a:cubicBezTo>
                  <a:pt x="21600" y="20726"/>
                  <a:pt x="21460" y="21600"/>
                  <a:pt x="21288" y="21600"/>
                </a:cubicBezTo>
                <a:lnTo>
                  <a:pt x="312" y="21600"/>
                </a:lnTo>
                <a:cubicBezTo>
                  <a:pt x="140" y="21600"/>
                  <a:pt x="0" y="20725"/>
                  <a:pt x="0" y="19648"/>
                </a:cubicBezTo>
                <a:lnTo>
                  <a:pt x="0" y="1952"/>
                </a:lnTo>
                <a:cubicBezTo>
                  <a:pt x="0" y="875"/>
                  <a:pt x="140" y="0"/>
                  <a:pt x="312" y="0"/>
                </a:cubicBezTo>
                <a:close/>
              </a:path>
            </a:pathLst>
          </a:custGeom>
          <a:solidFill>
            <a:srgbClr val="FFFFFF"/>
          </a:solidFill>
          <a:ln w="10160">
            <a:solidFill>
              <a:srgbClr val="E5E5E5"/>
            </a:solidFill>
          </a:ln>
        </p:spPr>
        <p:txBody>
          <a:bodyPr lIns="45718" tIns="45718" rIns="45718" bIns="45718"/>
          <a:lstStyle/>
          <a:p>
            <a:pPr>
              <a:defRPr>
                <a:latin typeface="+mn-lt"/>
                <a:ea typeface="+mn-ea"/>
                <a:cs typeface="+mn-cs"/>
                <a:sym typeface="Calibri"/>
              </a:defRPr>
            </a:pPr>
          </a:p>
        </p:txBody>
      </p:sp>
      <p:sp>
        <p:nvSpPr>
          <p:cNvPr id="374" name="Shape 5"/>
          <p:cNvSpPr/>
          <p:nvPr/>
        </p:nvSpPr>
        <p:spPr>
          <a:xfrm>
            <a:off x="584198" y="1299498"/>
            <a:ext cx="184617" cy="173053"/>
          </a:xfrm>
          <a:custGeom>
            <a:avLst/>
            <a:gdLst/>
            <a:ahLst/>
            <a:cxnLst>
              <a:cxn ang="0">
                <a:pos x="wd2" y="hd2"/>
              </a:cxn>
              <a:cxn ang="5400000">
                <a:pos x="wd2" y="hd2"/>
              </a:cxn>
              <a:cxn ang="10800000">
                <a:pos x="wd2" y="hd2"/>
              </a:cxn>
              <a:cxn ang="16200000">
                <a:pos x="wd2" y="hd2"/>
              </a:cxn>
            </a:cxnLst>
            <a:rect l="0" t="0" r="r" b="b"/>
            <a:pathLst>
              <a:path w="21444" h="21600" fill="norm" stroke="1" extrusionOk="0">
                <a:moveTo>
                  <a:pt x="10723" y="0"/>
                </a:moveTo>
                <a:cubicBezTo>
                  <a:pt x="11339" y="0"/>
                  <a:pt x="11904" y="364"/>
                  <a:pt x="12197" y="945"/>
                </a:cubicBezTo>
                <a:lnTo>
                  <a:pt x="21242" y="18945"/>
                </a:lnTo>
                <a:cubicBezTo>
                  <a:pt x="21523" y="19503"/>
                  <a:pt x="21510" y="20178"/>
                  <a:pt x="21209" y="20723"/>
                </a:cubicBezTo>
                <a:cubicBezTo>
                  <a:pt x="20907" y="21267"/>
                  <a:pt x="20359" y="21600"/>
                  <a:pt x="19768" y="21600"/>
                </a:cubicBezTo>
                <a:lnTo>
                  <a:pt x="1678" y="21600"/>
                </a:lnTo>
                <a:cubicBezTo>
                  <a:pt x="1087" y="21600"/>
                  <a:pt x="543" y="21267"/>
                  <a:pt x="237" y="20723"/>
                </a:cubicBezTo>
                <a:cubicBezTo>
                  <a:pt x="-69" y="20178"/>
                  <a:pt x="-77" y="19503"/>
                  <a:pt x="204" y="18945"/>
                </a:cubicBezTo>
                <a:lnTo>
                  <a:pt x="9249" y="945"/>
                </a:lnTo>
                <a:cubicBezTo>
                  <a:pt x="9542" y="364"/>
                  <a:pt x="10107" y="0"/>
                  <a:pt x="10723" y="0"/>
                </a:cubicBezTo>
                <a:close/>
                <a:moveTo>
                  <a:pt x="10723" y="7560"/>
                </a:moveTo>
                <a:cubicBezTo>
                  <a:pt x="10166" y="7560"/>
                  <a:pt x="9718" y="8041"/>
                  <a:pt x="9718" y="8640"/>
                </a:cubicBezTo>
                <a:lnTo>
                  <a:pt x="9718" y="13680"/>
                </a:lnTo>
                <a:cubicBezTo>
                  <a:pt x="9718" y="14279"/>
                  <a:pt x="10166" y="14760"/>
                  <a:pt x="10723" y="14760"/>
                </a:cubicBezTo>
                <a:cubicBezTo>
                  <a:pt x="11280" y="14760"/>
                  <a:pt x="11728" y="14279"/>
                  <a:pt x="11728" y="13680"/>
                </a:cubicBezTo>
                <a:lnTo>
                  <a:pt x="11728" y="8640"/>
                </a:lnTo>
                <a:cubicBezTo>
                  <a:pt x="11728" y="8041"/>
                  <a:pt x="11280" y="7560"/>
                  <a:pt x="10723" y="7560"/>
                </a:cubicBezTo>
                <a:close/>
                <a:moveTo>
                  <a:pt x="11841" y="17280"/>
                </a:moveTo>
                <a:cubicBezTo>
                  <a:pt x="11867" y="16834"/>
                  <a:pt x="11660" y="16410"/>
                  <a:pt x="11304" y="16178"/>
                </a:cubicBezTo>
                <a:cubicBezTo>
                  <a:pt x="10948" y="15947"/>
                  <a:pt x="10502" y="15947"/>
                  <a:pt x="10146" y="16178"/>
                </a:cubicBezTo>
                <a:cubicBezTo>
                  <a:pt x="9791" y="16410"/>
                  <a:pt x="9584" y="16834"/>
                  <a:pt x="9609" y="17280"/>
                </a:cubicBezTo>
                <a:cubicBezTo>
                  <a:pt x="9584" y="17726"/>
                  <a:pt x="9791" y="18150"/>
                  <a:pt x="10146" y="18382"/>
                </a:cubicBezTo>
                <a:cubicBezTo>
                  <a:pt x="10502" y="18613"/>
                  <a:pt x="10948" y="18613"/>
                  <a:pt x="11304" y="18382"/>
                </a:cubicBezTo>
                <a:cubicBezTo>
                  <a:pt x="11660" y="18150"/>
                  <a:pt x="11867" y="17726"/>
                  <a:pt x="11841" y="17280"/>
                </a:cubicBezTo>
                <a:close/>
              </a:path>
            </a:pathLst>
          </a:custGeom>
          <a:solidFill>
            <a:srgbClr val="0071E3"/>
          </a:solidFill>
          <a:ln w="12700">
            <a:miter lim="400000"/>
          </a:ln>
        </p:spPr>
        <p:txBody>
          <a:bodyPr lIns="45718" tIns="45718" rIns="45718" bIns="45718"/>
          <a:lstStyle/>
          <a:p>
            <a:pPr>
              <a:defRPr>
                <a:latin typeface="+mn-lt"/>
                <a:ea typeface="+mn-ea"/>
                <a:cs typeface="+mn-cs"/>
                <a:sym typeface="Calibri"/>
              </a:defRPr>
            </a:pPr>
          </a:p>
        </p:txBody>
      </p:sp>
      <p:sp>
        <p:nvSpPr>
          <p:cNvPr id="375" name="Text 6"/>
          <p:cNvSpPr txBox="1"/>
          <p:nvPr/>
        </p:nvSpPr>
        <p:spPr>
          <a:xfrm>
            <a:off x="791879" y="1283841"/>
            <a:ext cx="7161994" cy="2159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nSpc>
                <a:spcPct val="120000"/>
              </a:lnSpc>
              <a:defRPr b="1" sz="1400">
                <a:solidFill>
                  <a:srgbClr val="1D1D1D"/>
                </a:solidFill>
                <a:latin typeface="MiSans"/>
                <a:ea typeface="MiSans"/>
                <a:cs typeface="MiSans"/>
                <a:sym typeface="MiSans"/>
              </a:defRPr>
            </a:lvl1pPr>
          </a:lstStyle>
          <a:p>
            <a:pPr/>
            <a:r>
              <a:t>ALARA Prinsipi</a:t>
            </a:r>
          </a:p>
        </p:txBody>
      </p:sp>
      <p:sp>
        <p:nvSpPr>
          <p:cNvPr id="376" name="Text 7"/>
          <p:cNvSpPr txBox="1"/>
          <p:nvPr/>
        </p:nvSpPr>
        <p:spPr>
          <a:xfrm>
            <a:off x="561146" y="1673599"/>
            <a:ext cx="7374267" cy="39624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lnSpc>
                <a:spcPct val="140000"/>
              </a:lnSpc>
              <a:defRPr b="1" sz="1100">
                <a:solidFill>
                  <a:srgbClr val="1D1D1D"/>
                </a:solidFill>
                <a:latin typeface="MiSans"/>
                <a:ea typeface="MiSans"/>
                <a:cs typeface="MiSans"/>
                <a:sym typeface="MiSans"/>
              </a:defRPr>
            </a:pPr>
            <a:r>
              <a:t>ALARA</a:t>
            </a:r>
            <a:r>
              <a:rPr b="0"/>
              <a:t> - "As Low As Reasonably Achievable" (Mumkin bo'lgan eng past daraja). Agar nurlanishdan bevosita foyda bo'lmasa, hatto kichik dozalardan ham saqlanish kerak.</a:t>
            </a:r>
          </a:p>
        </p:txBody>
      </p:sp>
      <p:sp>
        <p:nvSpPr>
          <p:cNvPr id="377" name="Shape 8"/>
          <p:cNvSpPr/>
          <p:nvPr/>
        </p:nvSpPr>
        <p:spPr>
          <a:xfrm>
            <a:off x="372865" y="2455014"/>
            <a:ext cx="7676994" cy="344071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312" y="0"/>
                </a:moveTo>
                <a:lnTo>
                  <a:pt x="21288" y="0"/>
                </a:lnTo>
                <a:cubicBezTo>
                  <a:pt x="21460" y="0"/>
                  <a:pt x="21600" y="311"/>
                  <a:pt x="21600" y="695"/>
                </a:cubicBezTo>
                <a:lnTo>
                  <a:pt x="21600" y="20905"/>
                </a:lnTo>
                <a:cubicBezTo>
                  <a:pt x="21600" y="21288"/>
                  <a:pt x="21460" y="21600"/>
                  <a:pt x="21288" y="21600"/>
                </a:cubicBezTo>
                <a:lnTo>
                  <a:pt x="312" y="21600"/>
                </a:lnTo>
                <a:cubicBezTo>
                  <a:pt x="140" y="21600"/>
                  <a:pt x="0" y="21289"/>
                  <a:pt x="0" y="20905"/>
                </a:cubicBezTo>
                <a:lnTo>
                  <a:pt x="0" y="695"/>
                </a:lnTo>
                <a:cubicBezTo>
                  <a:pt x="0" y="311"/>
                  <a:pt x="140" y="0"/>
                  <a:pt x="312" y="0"/>
                </a:cubicBezTo>
                <a:close/>
              </a:path>
            </a:pathLst>
          </a:custGeom>
          <a:solidFill>
            <a:srgbClr val="FFFFFF"/>
          </a:solidFill>
          <a:ln w="10160">
            <a:solidFill>
              <a:srgbClr val="E5E5E5"/>
            </a:solidFill>
          </a:ln>
        </p:spPr>
        <p:txBody>
          <a:bodyPr lIns="45718" tIns="45718" rIns="45718" bIns="45718"/>
          <a:lstStyle/>
          <a:p>
            <a:pPr>
              <a:defRPr>
                <a:latin typeface="+mn-lt"/>
                <a:ea typeface="+mn-ea"/>
                <a:cs typeface="+mn-cs"/>
                <a:sym typeface="Calibri"/>
              </a:defRPr>
            </a:pPr>
          </a:p>
        </p:txBody>
      </p:sp>
      <p:sp>
        <p:nvSpPr>
          <p:cNvPr id="378" name="Text 9"/>
          <p:cNvSpPr txBox="1"/>
          <p:nvPr/>
        </p:nvSpPr>
        <p:spPr>
          <a:xfrm>
            <a:off x="561144" y="2664550"/>
            <a:ext cx="7392731" cy="2159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nSpc>
                <a:spcPct val="120000"/>
              </a:lnSpc>
              <a:defRPr b="1" sz="1400">
                <a:solidFill>
                  <a:srgbClr val="1D1D1D"/>
                </a:solidFill>
                <a:latin typeface="MiSans"/>
                <a:ea typeface="MiSans"/>
                <a:cs typeface="MiSans"/>
                <a:sym typeface="MiSans"/>
              </a:defRPr>
            </a:lvl1pPr>
          </a:lstStyle>
          <a:p>
            <a:pPr/>
            <a:r>
              <a:t>Uch Asosiy Himoya Usuli</a:t>
            </a:r>
          </a:p>
        </p:txBody>
      </p:sp>
      <p:sp>
        <p:nvSpPr>
          <p:cNvPr id="379" name="Shape 10"/>
          <p:cNvSpPr/>
          <p:nvPr/>
        </p:nvSpPr>
        <p:spPr>
          <a:xfrm>
            <a:off x="561144" y="3049384"/>
            <a:ext cx="7300436" cy="812187"/>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8" y="0"/>
                </a:moveTo>
                <a:lnTo>
                  <a:pt x="21382" y="0"/>
                </a:lnTo>
                <a:cubicBezTo>
                  <a:pt x="21502" y="0"/>
                  <a:pt x="21600" y="879"/>
                  <a:pt x="21600" y="1964"/>
                </a:cubicBezTo>
                <a:lnTo>
                  <a:pt x="21600" y="19636"/>
                </a:lnTo>
                <a:cubicBezTo>
                  <a:pt x="21600" y="20721"/>
                  <a:pt x="21502" y="21600"/>
                  <a:pt x="21382" y="21600"/>
                </a:cubicBezTo>
                <a:lnTo>
                  <a:pt x="218" y="21600"/>
                </a:lnTo>
                <a:cubicBezTo>
                  <a:pt x="98" y="21600"/>
                  <a:pt x="0" y="20721"/>
                  <a:pt x="0" y="19636"/>
                </a:cubicBezTo>
                <a:lnTo>
                  <a:pt x="0" y="1964"/>
                </a:lnTo>
                <a:cubicBezTo>
                  <a:pt x="0" y="879"/>
                  <a:pt x="98" y="0"/>
                  <a:pt x="218" y="0"/>
                </a:cubicBezTo>
                <a:close/>
              </a:path>
            </a:pathLst>
          </a:custGeom>
          <a:solidFill>
            <a:srgbClr val="FAFAFA"/>
          </a:solidFill>
          <a:ln w="12700">
            <a:miter lim="400000"/>
          </a:ln>
        </p:spPr>
        <p:txBody>
          <a:bodyPr lIns="45718" tIns="45718" rIns="45718" bIns="45718"/>
          <a:lstStyle/>
          <a:p>
            <a:pPr>
              <a:defRPr>
                <a:latin typeface="+mn-lt"/>
                <a:ea typeface="+mn-ea"/>
                <a:cs typeface="+mn-cs"/>
                <a:sym typeface="Calibri"/>
              </a:defRPr>
            </a:pPr>
          </a:p>
        </p:txBody>
      </p:sp>
      <p:sp>
        <p:nvSpPr>
          <p:cNvPr id="380" name="Shape 11"/>
          <p:cNvSpPr/>
          <p:nvPr/>
        </p:nvSpPr>
        <p:spPr>
          <a:xfrm>
            <a:off x="708815" y="3197051"/>
            <a:ext cx="516847" cy="516847"/>
          </a:xfrm>
          <a:prstGeom prst="ellipse">
            <a:avLst/>
          </a:prstGeom>
          <a:solidFill>
            <a:srgbClr val="0071E3"/>
          </a:solidFill>
          <a:ln w="12700">
            <a:miter lim="400000"/>
          </a:ln>
        </p:spPr>
        <p:txBody>
          <a:bodyPr lIns="45718" tIns="45718" rIns="45718" bIns="45718"/>
          <a:lstStyle/>
          <a:p>
            <a:pPr>
              <a:defRPr>
                <a:latin typeface="+mn-lt"/>
                <a:ea typeface="+mn-ea"/>
                <a:cs typeface="+mn-cs"/>
                <a:sym typeface="Calibri"/>
              </a:defRPr>
            </a:pPr>
          </a:p>
        </p:txBody>
      </p:sp>
      <p:sp>
        <p:nvSpPr>
          <p:cNvPr id="381" name="Shape 12"/>
          <p:cNvSpPr/>
          <p:nvPr/>
        </p:nvSpPr>
        <p:spPr>
          <a:xfrm>
            <a:off x="856485" y="3344721"/>
            <a:ext cx="221507" cy="221507"/>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800" y="0"/>
                </a:moveTo>
                <a:cubicBezTo>
                  <a:pt x="16761" y="0"/>
                  <a:pt x="21600" y="4839"/>
                  <a:pt x="21600" y="10800"/>
                </a:cubicBezTo>
                <a:cubicBezTo>
                  <a:pt x="21600" y="16761"/>
                  <a:pt x="16761" y="21600"/>
                  <a:pt x="10800" y="21600"/>
                </a:cubicBezTo>
                <a:cubicBezTo>
                  <a:pt x="4839" y="21600"/>
                  <a:pt x="0" y="16761"/>
                  <a:pt x="0" y="10800"/>
                </a:cubicBezTo>
                <a:cubicBezTo>
                  <a:pt x="0" y="4839"/>
                  <a:pt x="4839" y="0"/>
                  <a:pt x="10800" y="0"/>
                </a:cubicBezTo>
                <a:close/>
                <a:moveTo>
                  <a:pt x="9787" y="5062"/>
                </a:moveTo>
                <a:lnTo>
                  <a:pt x="9787" y="10800"/>
                </a:lnTo>
                <a:cubicBezTo>
                  <a:pt x="9787" y="11137"/>
                  <a:pt x="9956" y="11454"/>
                  <a:pt x="10239" y="11644"/>
                </a:cubicBezTo>
                <a:lnTo>
                  <a:pt x="14289" y="14344"/>
                </a:lnTo>
                <a:cubicBezTo>
                  <a:pt x="14753" y="14656"/>
                  <a:pt x="15382" y="14529"/>
                  <a:pt x="15694" y="14061"/>
                </a:cubicBezTo>
                <a:cubicBezTo>
                  <a:pt x="16006" y="13593"/>
                  <a:pt x="15879" y="12968"/>
                  <a:pt x="15411" y="12656"/>
                </a:cubicBezTo>
                <a:lnTo>
                  <a:pt x="11813" y="10260"/>
                </a:lnTo>
                <a:lnTo>
                  <a:pt x="11813" y="5062"/>
                </a:lnTo>
                <a:cubicBezTo>
                  <a:pt x="11813" y="4501"/>
                  <a:pt x="11361" y="4050"/>
                  <a:pt x="10800" y="4050"/>
                </a:cubicBezTo>
                <a:cubicBezTo>
                  <a:pt x="10239" y="4050"/>
                  <a:pt x="9787" y="4501"/>
                  <a:pt x="9787" y="5062"/>
                </a:cubicBezTo>
                <a:close/>
              </a:path>
            </a:pathLst>
          </a:custGeom>
          <a:solidFill>
            <a:srgbClr val="FFFFFF"/>
          </a:solidFill>
          <a:ln w="12700">
            <a:miter lim="400000"/>
          </a:ln>
        </p:spPr>
        <p:txBody>
          <a:bodyPr lIns="45718" tIns="45718" rIns="45718" bIns="45718"/>
          <a:lstStyle/>
          <a:p>
            <a:pPr>
              <a:defRPr>
                <a:latin typeface="+mn-lt"/>
                <a:ea typeface="+mn-ea"/>
                <a:cs typeface="+mn-cs"/>
                <a:sym typeface="Calibri"/>
              </a:defRPr>
            </a:pPr>
          </a:p>
        </p:txBody>
      </p:sp>
      <p:sp>
        <p:nvSpPr>
          <p:cNvPr id="382" name="Text 13"/>
          <p:cNvSpPr txBox="1"/>
          <p:nvPr/>
        </p:nvSpPr>
        <p:spPr>
          <a:xfrm>
            <a:off x="1373330" y="3224663"/>
            <a:ext cx="4790047" cy="2032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nSpc>
                <a:spcPct val="130000"/>
              </a:lnSpc>
              <a:defRPr b="1" sz="1300">
                <a:solidFill>
                  <a:srgbClr val="1D1D1D"/>
                </a:solidFill>
                <a:latin typeface="MiSans"/>
                <a:ea typeface="MiSans"/>
                <a:cs typeface="MiSans"/>
                <a:sym typeface="MiSans"/>
              </a:defRPr>
            </a:lvl1pPr>
          </a:lstStyle>
          <a:p>
            <a:pPr/>
            <a:r>
              <a:t>Vaqt</a:t>
            </a:r>
          </a:p>
        </p:txBody>
      </p:sp>
      <p:sp>
        <p:nvSpPr>
          <p:cNvPr id="383" name="Text 14"/>
          <p:cNvSpPr txBox="1"/>
          <p:nvPr/>
        </p:nvSpPr>
        <p:spPr>
          <a:xfrm>
            <a:off x="1373330" y="3508485"/>
            <a:ext cx="4771588" cy="1524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nSpc>
                <a:spcPct val="120000"/>
              </a:lnSpc>
              <a:defRPr sz="1000">
                <a:solidFill>
                  <a:srgbClr val="86868B"/>
                </a:solidFill>
                <a:latin typeface="MiSans"/>
                <a:ea typeface="MiSans"/>
                <a:cs typeface="MiSans"/>
                <a:sym typeface="MiSans"/>
              </a:defRPr>
            </a:lvl1pPr>
          </a:lstStyle>
          <a:p>
            <a:pPr/>
            <a:r>
              <a:t>Nurlanish manbai yaqinida qolish vaqtini kamaytirish. Doza vaqtga proporsional.</a:t>
            </a:r>
          </a:p>
        </p:txBody>
      </p:sp>
      <p:sp>
        <p:nvSpPr>
          <p:cNvPr id="384" name="Shape 15"/>
          <p:cNvSpPr/>
          <p:nvPr/>
        </p:nvSpPr>
        <p:spPr>
          <a:xfrm>
            <a:off x="561144" y="3972321"/>
            <a:ext cx="7300436" cy="812187"/>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8" y="0"/>
                </a:moveTo>
                <a:lnTo>
                  <a:pt x="21382" y="0"/>
                </a:lnTo>
                <a:cubicBezTo>
                  <a:pt x="21502" y="0"/>
                  <a:pt x="21600" y="879"/>
                  <a:pt x="21600" y="1964"/>
                </a:cubicBezTo>
                <a:lnTo>
                  <a:pt x="21600" y="19636"/>
                </a:lnTo>
                <a:cubicBezTo>
                  <a:pt x="21600" y="20721"/>
                  <a:pt x="21502" y="21600"/>
                  <a:pt x="21382" y="21600"/>
                </a:cubicBezTo>
                <a:lnTo>
                  <a:pt x="218" y="21600"/>
                </a:lnTo>
                <a:cubicBezTo>
                  <a:pt x="98" y="21600"/>
                  <a:pt x="0" y="20721"/>
                  <a:pt x="0" y="19636"/>
                </a:cubicBezTo>
                <a:lnTo>
                  <a:pt x="0" y="1964"/>
                </a:lnTo>
                <a:cubicBezTo>
                  <a:pt x="0" y="879"/>
                  <a:pt x="98" y="0"/>
                  <a:pt x="218" y="0"/>
                </a:cubicBezTo>
                <a:close/>
              </a:path>
            </a:pathLst>
          </a:custGeom>
          <a:solidFill>
            <a:srgbClr val="FAFAFA"/>
          </a:solidFill>
          <a:ln w="12700">
            <a:miter lim="400000"/>
          </a:ln>
        </p:spPr>
        <p:txBody>
          <a:bodyPr lIns="45718" tIns="45718" rIns="45718" bIns="45718"/>
          <a:lstStyle/>
          <a:p>
            <a:pPr>
              <a:defRPr>
                <a:latin typeface="+mn-lt"/>
                <a:ea typeface="+mn-ea"/>
                <a:cs typeface="+mn-cs"/>
                <a:sym typeface="Calibri"/>
              </a:defRPr>
            </a:pPr>
          </a:p>
        </p:txBody>
      </p:sp>
      <p:sp>
        <p:nvSpPr>
          <p:cNvPr id="385" name="Shape 16"/>
          <p:cNvSpPr/>
          <p:nvPr/>
        </p:nvSpPr>
        <p:spPr>
          <a:xfrm>
            <a:off x="708815" y="4119991"/>
            <a:ext cx="516847" cy="516847"/>
          </a:xfrm>
          <a:prstGeom prst="ellipse">
            <a:avLst/>
          </a:prstGeom>
          <a:solidFill>
            <a:srgbClr val="0071E3"/>
          </a:solidFill>
          <a:ln w="12700">
            <a:miter lim="400000"/>
          </a:ln>
        </p:spPr>
        <p:txBody>
          <a:bodyPr lIns="45718" tIns="45718" rIns="45718" bIns="45718"/>
          <a:lstStyle/>
          <a:p>
            <a:pPr>
              <a:defRPr>
                <a:latin typeface="+mn-lt"/>
                <a:ea typeface="+mn-ea"/>
                <a:cs typeface="+mn-cs"/>
                <a:sym typeface="Calibri"/>
              </a:defRPr>
            </a:pPr>
          </a:p>
        </p:txBody>
      </p:sp>
      <p:sp>
        <p:nvSpPr>
          <p:cNvPr id="386" name="Shape 17"/>
          <p:cNvSpPr/>
          <p:nvPr/>
        </p:nvSpPr>
        <p:spPr>
          <a:xfrm>
            <a:off x="848731" y="4259908"/>
            <a:ext cx="237276" cy="237141"/>
          </a:xfrm>
          <a:custGeom>
            <a:avLst/>
            <a:gdLst/>
            <a:ahLst/>
            <a:cxnLst>
              <a:cxn ang="0">
                <a:pos x="wd2" y="hd2"/>
              </a:cxn>
              <a:cxn ang="5400000">
                <a:pos x="wd2" y="hd2"/>
              </a:cxn>
              <a:cxn ang="10800000">
                <a:pos x="wd2" y="hd2"/>
              </a:cxn>
              <a:cxn ang="16200000">
                <a:pos x="wd2" y="hd2"/>
              </a:cxn>
            </a:cxnLst>
            <a:rect l="0" t="0" r="r" b="b"/>
            <a:pathLst>
              <a:path w="21238" h="21237" fill="norm" stroke="1" extrusionOk="0">
                <a:moveTo>
                  <a:pt x="7552" y="20694"/>
                </a:moveTo>
                <a:cubicBezTo>
                  <a:pt x="6828" y="21419"/>
                  <a:pt x="5651" y="21419"/>
                  <a:pt x="4923" y="20694"/>
                </a:cubicBezTo>
                <a:lnTo>
                  <a:pt x="543" y="16312"/>
                </a:lnTo>
                <a:cubicBezTo>
                  <a:pt x="-181" y="15588"/>
                  <a:pt x="-181" y="14410"/>
                  <a:pt x="543" y="13682"/>
                </a:cubicBezTo>
                <a:lnTo>
                  <a:pt x="1201" y="13023"/>
                </a:lnTo>
                <a:lnTo>
                  <a:pt x="4048" y="15871"/>
                </a:lnTo>
                <a:cubicBezTo>
                  <a:pt x="4412" y="16235"/>
                  <a:pt x="5000" y="16235"/>
                  <a:pt x="5360" y="15871"/>
                </a:cubicBezTo>
                <a:cubicBezTo>
                  <a:pt x="5720" y="15507"/>
                  <a:pt x="5724" y="14918"/>
                  <a:pt x="5360" y="14557"/>
                </a:cubicBezTo>
                <a:lnTo>
                  <a:pt x="2514" y="11710"/>
                </a:lnTo>
                <a:lnTo>
                  <a:pt x="3827" y="10396"/>
                </a:lnTo>
                <a:lnTo>
                  <a:pt x="5798" y="12368"/>
                </a:lnTo>
                <a:cubicBezTo>
                  <a:pt x="6162" y="12732"/>
                  <a:pt x="6751" y="12732"/>
                  <a:pt x="7111" y="12368"/>
                </a:cubicBezTo>
                <a:cubicBezTo>
                  <a:pt x="7471" y="12004"/>
                  <a:pt x="7475" y="11415"/>
                  <a:pt x="7111" y="11055"/>
                </a:cubicBezTo>
                <a:lnTo>
                  <a:pt x="5140" y="9083"/>
                </a:lnTo>
                <a:lnTo>
                  <a:pt x="6452" y="7769"/>
                </a:lnTo>
                <a:lnTo>
                  <a:pt x="9299" y="10617"/>
                </a:lnTo>
                <a:cubicBezTo>
                  <a:pt x="9662" y="10981"/>
                  <a:pt x="10251" y="10981"/>
                  <a:pt x="10611" y="10617"/>
                </a:cubicBezTo>
                <a:cubicBezTo>
                  <a:pt x="10971" y="10253"/>
                  <a:pt x="10975" y="9664"/>
                  <a:pt x="10611" y="9304"/>
                </a:cubicBezTo>
                <a:lnTo>
                  <a:pt x="7765" y="6456"/>
                </a:lnTo>
                <a:lnTo>
                  <a:pt x="9078" y="5142"/>
                </a:lnTo>
                <a:lnTo>
                  <a:pt x="11049" y="7115"/>
                </a:lnTo>
                <a:cubicBezTo>
                  <a:pt x="11413" y="7479"/>
                  <a:pt x="12001" y="7479"/>
                  <a:pt x="12362" y="7115"/>
                </a:cubicBezTo>
                <a:cubicBezTo>
                  <a:pt x="12722" y="6750"/>
                  <a:pt x="12726" y="6161"/>
                  <a:pt x="12362" y="5801"/>
                </a:cubicBezTo>
                <a:lnTo>
                  <a:pt x="10391" y="3829"/>
                </a:lnTo>
                <a:lnTo>
                  <a:pt x="11703" y="2516"/>
                </a:lnTo>
                <a:lnTo>
                  <a:pt x="14549" y="5363"/>
                </a:lnTo>
                <a:cubicBezTo>
                  <a:pt x="14913" y="5727"/>
                  <a:pt x="15502" y="5727"/>
                  <a:pt x="15862" y="5363"/>
                </a:cubicBezTo>
                <a:cubicBezTo>
                  <a:pt x="16222" y="4999"/>
                  <a:pt x="16226" y="4410"/>
                  <a:pt x="15862" y="4050"/>
                </a:cubicBezTo>
                <a:lnTo>
                  <a:pt x="13016" y="1202"/>
                </a:lnTo>
                <a:lnTo>
                  <a:pt x="13674" y="544"/>
                </a:lnTo>
                <a:cubicBezTo>
                  <a:pt x="14398" y="-181"/>
                  <a:pt x="15576" y="-181"/>
                  <a:pt x="16304" y="544"/>
                </a:cubicBezTo>
                <a:lnTo>
                  <a:pt x="20695" y="4914"/>
                </a:lnTo>
                <a:cubicBezTo>
                  <a:pt x="21419" y="5638"/>
                  <a:pt x="21419" y="6816"/>
                  <a:pt x="20695" y="7545"/>
                </a:cubicBezTo>
                <a:lnTo>
                  <a:pt x="7552" y="20694"/>
                </a:lnTo>
                <a:close/>
              </a:path>
            </a:pathLst>
          </a:custGeom>
          <a:solidFill>
            <a:srgbClr val="FFFFFF"/>
          </a:solidFill>
          <a:ln w="12700">
            <a:miter lim="400000"/>
          </a:ln>
        </p:spPr>
        <p:txBody>
          <a:bodyPr lIns="45718" tIns="45718" rIns="45718" bIns="45718"/>
          <a:lstStyle/>
          <a:p>
            <a:pPr>
              <a:defRPr>
                <a:latin typeface="+mn-lt"/>
                <a:ea typeface="+mn-ea"/>
                <a:cs typeface="+mn-cs"/>
                <a:sym typeface="Calibri"/>
              </a:defRPr>
            </a:pPr>
          </a:p>
        </p:txBody>
      </p:sp>
      <p:sp>
        <p:nvSpPr>
          <p:cNvPr id="387" name="Text 18"/>
          <p:cNvSpPr txBox="1"/>
          <p:nvPr/>
        </p:nvSpPr>
        <p:spPr>
          <a:xfrm>
            <a:off x="1373331" y="4147601"/>
            <a:ext cx="4734668" cy="2032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nSpc>
                <a:spcPct val="130000"/>
              </a:lnSpc>
              <a:defRPr b="1" sz="1300">
                <a:solidFill>
                  <a:srgbClr val="1D1D1D"/>
                </a:solidFill>
                <a:latin typeface="MiSans"/>
                <a:ea typeface="MiSans"/>
                <a:cs typeface="MiSans"/>
                <a:sym typeface="MiSans"/>
              </a:defRPr>
            </a:lvl1pPr>
          </a:lstStyle>
          <a:p>
            <a:pPr/>
            <a:r>
              <a:t>Masofa</a:t>
            </a:r>
          </a:p>
        </p:txBody>
      </p:sp>
      <p:sp>
        <p:nvSpPr>
          <p:cNvPr id="388" name="Text 19"/>
          <p:cNvSpPr txBox="1"/>
          <p:nvPr/>
        </p:nvSpPr>
        <p:spPr>
          <a:xfrm>
            <a:off x="1373330" y="4431424"/>
            <a:ext cx="4716212" cy="1524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nSpc>
                <a:spcPct val="120000"/>
              </a:lnSpc>
              <a:defRPr sz="1000">
                <a:solidFill>
                  <a:srgbClr val="86868B"/>
                </a:solidFill>
                <a:latin typeface="MiSans"/>
                <a:ea typeface="MiSans"/>
                <a:cs typeface="MiSans"/>
                <a:sym typeface="MiSans"/>
              </a:defRPr>
            </a:lvl1pPr>
          </a:lstStyle>
          <a:p>
            <a:pPr/>
            <a:r>
              <a:t>Manbadan uzoqlashish. Doza masofaning kvadratiga teskari proporsional (1/r²).</a:t>
            </a:r>
          </a:p>
        </p:txBody>
      </p:sp>
      <p:sp>
        <p:nvSpPr>
          <p:cNvPr id="389" name="Shape 20"/>
          <p:cNvSpPr/>
          <p:nvPr/>
        </p:nvSpPr>
        <p:spPr>
          <a:xfrm>
            <a:off x="561144" y="4895258"/>
            <a:ext cx="7300436" cy="812187"/>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8" y="0"/>
                </a:moveTo>
                <a:lnTo>
                  <a:pt x="21382" y="0"/>
                </a:lnTo>
                <a:cubicBezTo>
                  <a:pt x="21502" y="0"/>
                  <a:pt x="21600" y="879"/>
                  <a:pt x="21600" y="1964"/>
                </a:cubicBezTo>
                <a:lnTo>
                  <a:pt x="21600" y="19636"/>
                </a:lnTo>
                <a:cubicBezTo>
                  <a:pt x="21600" y="20721"/>
                  <a:pt x="21502" y="21600"/>
                  <a:pt x="21382" y="21600"/>
                </a:cubicBezTo>
                <a:lnTo>
                  <a:pt x="218" y="21600"/>
                </a:lnTo>
                <a:cubicBezTo>
                  <a:pt x="98" y="21600"/>
                  <a:pt x="0" y="20721"/>
                  <a:pt x="0" y="19636"/>
                </a:cubicBezTo>
                <a:lnTo>
                  <a:pt x="0" y="1964"/>
                </a:lnTo>
                <a:cubicBezTo>
                  <a:pt x="0" y="879"/>
                  <a:pt x="98" y="0"/>
                  <a:pt x="218" y="0"/>
                </a:cubicBezTo>
                <a:close/>
              </a:path>
            </a:pathLst>
          </a:custGeom>
          <a:solidFill>
            <a:srgbClr val="FAFAFA"/>
          </a:solidFill>
          <a:ln w="12700">
            <a:miter lim="400000"/>
          </a:ln>
        </p:spPr>
        <p:txBody>
          <a:bodyPr lIns="45718" tIns="45718" rIns="45718" bIns="45718"/>
          <a:lstStyle/>
          <a:p>
            <a:pPr>
              <a:defRPr>
                <a:latin typeface="+mn-lt"/>
                <a:ea typeface="+mn-ea"/>
                <a:cs typeface="+mn-cs"/>
                <a:sym typeface="Calibri"/>
              </a:defRPr>
            </a:pPr>
          </a:p>
        </p:txBody>
      </p:sp>
      <p:sp>
        <p:nvSpPr>
          <p:cNvPr id="390" name="Shape 21"/>
          <p:cNvSpPr/>
          <p:nvPr/>
        </p:nvSpPr>
        <p:spPr>
          <a:xfrm>
            <a:off x="708815" y="5042927"/>
            <a:ext cx="516847" cy="516847"/>
          </a:xfrm>
          <a:prstGeom prst="ellipse">
            <a:avLst/>
          </a:prstGeom>
          <a:solidFill>
            <a:srgbClr val="0071E3"/>
          </a:solidFill>
          <a:ln w="12700">
            <a:miter lim="400000"/>
          </a:ln>
        </p:spPr>
        <p:txBody>
          <a:bodyPr lIns="45718" tIns="45718" rIns="45718" bIns="45718"/>
          <a:lstStyle/>
          <a:p>
            <a:pPr>
              <a:defRPr>
                <a:latin typeface="+mn-lt"/>
                <a:ea typeface="+mn-ea"/>
                <a:cs typeface="+mn-cs"/>
                <a:sym typeface="Calibri"/>
              </a:defRPr>
            </a:pPr>
          </a:p>
        </p:txBody>
      </p:sp>
      <p:sp>
        <p:nvSpPr>
          <p:cNvPr id="391" name="Shape 22"/>
          <p:cNvSpPr/>
          <p:nvPr/>
        </p:nvSpPr>
        <p:spPr>
          <a:xfrm>
            <a:off x="863622" y="5185816"/>
            <a:ext cx="207533" cy="231068"/>
          </a:xfrm>
          <a:custGeom>
            <a:avLst/>
            <a:gdLst/>
            <a:ahLst/>
            <a:cxnLst>
              <a:cxn ang="0">
                <a:pos x="wd2" y="hd2"/>
              </a:cxn>
              <a:cxn ang="5400000">
                <a:pos x="wd2" y="hd2"/>
              </a:cxn>
              <a:cxn ang="10800000">
                <a:pos x="wd2" y="hd2"/>
              </a:cxn>
              <a:cxn ang="16200000">
                <a:pos x="wd2" y="hd2"/>
              </a:cxn>
            </a:cxnLst>
            <a:rect l="0" t="0" r="r" b="b"/>
            <a:pathLst>
              <a:path w="21600" h="21372" fill="norm" stroke="1" extrusionOk="0">
                <a:moveTo>
                  <a:pt x="9357" y="342"/>
                </a:moveTo>
                <a:cubicBezTo>
                  <a:pt x="10248" y="-114"/>
                  <a:pt x="11347" y="-114"/>
                  <a:pt x="12239" y="342"/>
                </a:cubicBezTo>
                <a:lnTo>
                  <a:pt x="20159" y="4404"/>
                </a:lnTo>
                <a:cubicBezTo>
                  <a:pt x="21051" y="4860"/>
                  <a:pt x="21600" y="5708"/>
                  <a:pt x="21600" y="6621"/>
                </a:cubicBezTo>
                <a:lnTo>
                  <a:pt x="21600" y="14744"/>
                </a:lnTo>
                <a:cubicBezTo>
                  <a:pt x="21600" y="15660"/>
                  <a:pt x="21051" y="16504"/>
                  <a:pt x="20159" y="16960"/>
                </a:cubicBezTo>
                <a:lnTo>
                  <a:pt x="12239" y="21030"/>
                </a:lnTo>
                <a:cubicBezTo>
                  <a:pt x="11347" y="21486"/>
                  <a:pt x="10248" y="21486"/>
                  <a:pt x="9357" y="21030"/>
                </a:cubicBezTo>
                <a:lnTo>
                  <a:pt x="1441" y="16968"/>
                </a:lnTo>
                <a:cubicBezTo>
                  <a:pt x="549" y="16512"/>
                  <a:pt x="0" y="15664"/>
                  <a:pt x="0" y="14752"/>
                </a:cubicBezTo>
                <a:lnTo>
                  <a:pt x="0" y="6629"/>
                </a:lnTo>
                <a:cubicBezTo>
                  <a:pt x="0" y="5712"/>
                  <a:pt x="549" y="4868"/>
                  <a:pt x="1441" y="4412"/>
                </a:cubicBezTo>
                <a:lnTo>
                  <a:pt x="9357" y="342"/>
                </a:lnTo>
                <a:close/>
                <a:moveTo>
                  <a:pt x="18714" y="14748"/>
                </a:moveTo>
                <a:lnTo>
                  <a:pt x="18714" y="8101"/>
                </a:lnTo>
                <a:lnTo>
                  <a:pt x="12239" y="11422"/>
                </a:lnTo>
                <a:lnTo>
                  <a:pt x="12239" y="18069"/>
                </a:lnTo>
                <a:lnTo>
                  <a:pt x="18714" y="14748"/>
                </a:lnTo>
                <a:close/>
              </a:path>
            </a:pathLst>
          </a:custGeom>
          <a:solidFill>
            <a:srgbClr val="FFFFFF"/>
          </a:solidFill>
          <a:ln w="12700">
            <a:miter lim="400000"/>
          </a:ln>
        </p:spPr>
        <p:txBody>
          <a:bodyPr lIns="45718" tIns="45718" rIns="45718" bIns="45718"/>
          <a:lstStyle/>
          <a:p>
            <a:pPr>
              <a:defRPr>
                <a:latin typeface="+mn-lt"/>
                <a:ea typeface="+mn-ea"/>
                <a:cs typeface="+mn-cs"/>
                <a:sym typeface="Calibri"/>
              </a:defRPr>
            </a:pPr>
          </a:p>
        </p:txBody>
      </p:sp>
      <p:sp>
        <p:nvSpPr>
          <p:cNvPr id="392" name="Text 23"/>
          <p:cNvSpPr txBox="1"/>
          <p:nvPr/>
        </p:nvSpPr>
        <p:spPr>
          <a:xfrm>
            <a:off x="1373329" y="5070538"/>
            <a:ext cx="3959404" cy="2032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nSpc>
                <a:spcPct val="130000"/>
              </a:lnSpc>
              <a:defRPr b="1" sz="1300">
                <a:solidFill>
                  <a:srgbClr val="1D1D1D"/>
                </a:solidFill>
                <a:latin typeface="MiSans"/>
                <a:ea typeface="MiSans"/>
                <a:cs typeface="MiSans"/>
                <a:sym typeface="MiSans"/>
              </a:defRPr>
            </a:lvl1pPr>
          </a:lstStyle>
          <a:p>
            <a:pPr/>
            <a:r>
              <a:t>Ekranlash</a:t>
            </a:r>
          </a:p>
        </p:txBody>
      </p:sp>
      <p:sp>
        <p:nvSpPr>
          <p:cNvPr id="393" name="Text 24"/>
          <p:cNvSpPr txBox="1"/>
          <p:nvPr/>
        </p:nvSpPr>
        <p:spPr>
          <a:xfrm>
            <a:off x="1373330" y="5354361"/>
            <a:ext cx="3940945" cy="1524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nSpc>
                <a:spcPct val="120000"/>
              </a:lnSpc>
              <a:defRPr sz="1000">
                <a:solidFill>
                  <a:srgbClr val="86868B"/>
                </a:solidFill>
                <a:latin typeface="MiSans"/>
                <a:ea typeface="MiSans"/>
                <a:cs typeface="MiSans"/>
                <a:sym typeface="MiSans"/>
              </a:defRPr>
            </a:lvl1pPr>
          </a:lstStyle>
          <a:p>
            <a:pPr/>
            <a:r>
              <a:t>Qo'shimcha material bilan to'sish (qo'shimcha, qo'rg'oshin, beton).</a:t>
            </a:r>
          </a:p>
        </p:txBody>
      </p:sp>
      <p:sp>
        <p:nvSpPr>
          <p:cNvPr id="394" name="Shape 25"/>
          <p:cNvSpPr/>
          <p:nvPr/>
        </p:nvSpPr>
        <p:spPr>
          <a:xfrm>
            <a:off x="8281399" y="1074297"/>
            <a:ext cx="3533006" cy="2923867"/>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677" y="0"/>
                </a:moveTo>
                <a:lnTo>
                  <a:pt x="20923" y="0"/>
                </a:lnTo>
                <a:cubicBezTo>
                  <a:pt x="21297" y="0"/>
                  <a:pt x="21600" y="366"/>
                  <a:pt x="21600" y="818"/>
                </a:cubicBezTo>
                <a:lnTo>
                  <a:pt x="21600" y="20782"/>
                </a:lnTo>
                <a:cubicBezTo>
                  <a:pt x="21600" y="21234"/>
                  <a:pt x="21297" y="21600"/>
                  <a:pt x="20923" y="21600"/>
                </a:cubicBezTo>
                <a:lnTo>
                  <a:pt x="677" y="21600"/>
                </a:lnTo>
                <a:cubicBezTo>
                  <a:pt x="303" y="21600"/>
                  <a:pt x="0" y="21234"/>
                  <a:pt x="0" y="20782"/>
                </a:cubicBezTo>
                <a:lnTo>
                  <a:pt x="0" y="818"/>
                </a:lnTo>
                <a:cubicBezTo>
                  <a:pt x="0" y="367"/>
                  <a:pt x="303" y="0"/>
                  <a:pt x="677" y="0"/>
                </a:cubicBezTo>
                <a:close/>
              </a:path>
            </a:pathLst>
          </a:custGeom>
          <a:solidFill>
            <a:srgbClr val="FFFFFF"/>
          </a:solidFill>
          <a:ln w="10160">
            <a:solidFill>
              <a:srgbClr val="E5E5E5"/>
            </a:solidFill>
          </a:ln>
        </p:spPr>
        <p:txBody>
          <a:bodyPr lIns="45718" tIns="45718" rIns="45718" bIns="45718"/>
          <a:lstStyle/>
          <a:p>
            <a:pPr>
              <a:defRPr>
                <a:latin typeface="+mn-lt"/>
                <a:ea typeface="+mn-ea"/>
                <a:cs typeface="+mn-cs"/>
                <a:sym typeface="Calibri"/>
              </a:defRPr>
            </a:pPr>
          </a:p>
        </p:txBody>
      </p:sp>
      <p:sp>
        <p:nvSpPr>
          <p:cNvPr id="395" name="Text 26"/>
          <p:cNvSpPr txBox="1"/>
          <p:nvPr/>
        </p:nvSpPr>
        <p:spPr>
          <a:xfrm>
            <a:off x="8428146" y="1290191"/>
            <a:ext cx="3239511" cy="2032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lnSpc>
                <a:spcPct val="130000"/>
              </a:lnSpc>
              <a:defRPr b="1" sz="1300">
                <a:solidFill>
                  <a:srgbClr val="1D1D1D"/>
                </a:solidFill>
                <a:latin typeface="MiSans"/>
                <a:ea typeface="MiSans"/>
                <a:cs typeface="MiSans"/>
                <a:sym typeface="MiSans"/>
              </a:defRPr>
            </a:lvl1pPr>
          </a:lstStyle>
          <a:p>
            <a:pPr/>
            <a:r>
              <a:t>Ekranlash Materiali</a:t>
            </a:r>
          </a:p>
        </p:txBody>
      </p:sp>
      <p:pic>
        <p:nvPicPr>
          <p:cNvPr id="396" name="Image 0" descr="Image 0"/>
          <p:cNvPicPr>
            <a:picLocks noChangeAspect="1"/>
          </p:cNvPicPr>
          <p:nvPr/>
        </p:nvPicPr>
        <p:blipFill>
          <a:blip r:embed="rId2">
            <a:extLst/>
          </a:blip>
          <a:srcRect l="175" t="0" r="178" b="0"/>
          <a:stretch>
            <a:fillRect/>
          </a:stretch>
        </p:blipFill>
        <p:spPr>
          <a:xfrm>
            <a:off x="8469679" y="1631755"/>
            <a:ext cx="3156347" cy="162437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505" y="0"/>
                </a:moveTo>
                <a:cubicBezTo>
                  <a:pt x="226" y="0"/>
                  <a:pt x="0" y="439"/>
                  <a:pt x="0" y="982"/>
                </a:cubicBezTo>
                <a:lnTo>
                  <a:pt x="0" y="20618"/>
                </a:lnTo>
                <a:cubicBezTo>
                  <a:pt x="0" y="21161"/>
                  <a:pt x="226" y="21600"/>
                  <a:pt x="505" y="21600"/>
                </a:cubicBezTo>
                <a:lnTo>
                  <a:pt x="21095" y="21600"/>
                </a:lnTo>
                <a:cubicBezTo>
                  <a:pt x="21374" y="21600"/>
                  <a:pt x="21600" y="21161"/>
                  <a:pt x="21600" y="20618"/>
                </a:cubicBezTo>
                <a:lnTo>
                  <a:pt x="21600" y="982"/>
                </a:lnTo>
                <a:cubicBezTo>
                  <a:pt x="21600" y="439"/>
                  <a:pt x="21374" y="0"/>
                  <a:pt x="21095" y="0"/>
                </a:cubicBezTo>
                <a:lnTo>
                  <a:pt x="505" y="0"/>
                </a:lnTo>
                <a:close/>
              </a:path>
            </a:pathLst>
          </a:custGeom>
          <a:ln w="12700">
            <a:miter lim="400000"/>
          </a:ln>
        </p:spPr>
      </p:pic>
      <p:sp>
        <p:nvSpPr>
          <p:cNvPr id="397" name="Shape 27"/>
          <p:cNvSpPr/>
          <p:nvPr/>
        </p:nvSpPr>
        <p:spPr>
          <a:xfrm>
            <a:off x="8469679" y="3363069"/>
            <a:ext cx="1006004" cy="4430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793" y="0"/>
                </a:moveTo>
                <a:lnTo>
                  <a:pt x="20807" y="0"/>
                </a:lnTo>
                <a:cubicBezTo>
                  <a:pt x="21245" y="0"/>
                  <a:pt x="21600" y="806"/>
                  <a:pt x="21600" y="1800"/>
                </a:cubicBezTo>
                <a:lnTo>
                  <a:pt x="21600" y="19800"/>
                </a:lnTo>
                <a:cubicBezTo>
                  <a:pt x="21600" y="20794"/>
                  <a:pt x="21245" y="21600"/>
                  <a:pt x="20807" y="21600"/>
                </a:cubicBezTo>
                <a:lnTo>
                  <a:pt x="793" y="21600"/>
                </a:lnTo>
                <a:cubicBezTo>
                  <a:pt x="355" y="21600"/>
                  <a:pt x="0" y="20794"/>
                  <a:pt x="0" y="19800"/>
                </a:cubicBezTo>
                <a:lnTo>
                  <a:pt x="0" y="1800"/>
                </a:lnTo>
                <a:cubicBezTo>
                  <a:pt x="0" y="806"/>
                  <a:pt x="355" y="0"/>
                  <a:pt x="793" y="0"/>
                </a:cubicBezTo>
                <a:close/>
              </a:path>
            </a:pathLst>
          </a:custGeom>
          <a:solidFill>
            <a:srgbClr val="FEF2F2"/>
          </a:solidFill>
          <a:ln w="12700">
            <a:miter lim="400000"/>
          </a:ln>
        </p:spPr>
        <p:txBody>
          <a:bodyPr lIns="45718" tIns="45718" rIns="45718" bIns="45718"/>
          <a:lstStyle/>
          <a:p>
            <a:pPr>
              <a:defRPr>
                <a:latin typeface="+mn-lt"/>
                <a:ea typeface="+mn-ea"/>
                <a:cs typeface="+mn-cs"/>
                <a:sym typeface="Calibri"/>
              </a:defRPr>
            </a:pPr>
          </a:p>
        </p:txBody>
      </p:sp>
      <p:sp>
        <p:nvSpPr>
          <p:cNvPr id="398" name="Text 28"/>
          <p:cNvSpPr txBox="1"/>
          <p:nvPr/>
        </p:nvSpPr>
        <p:spPr>
          <a:xfrm>
            <a:off x="8515825" y="3447238"/>
            <a:ext cx="913709" cy="1270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lnSpc>
                <a:spcPct val="110000"/>
              </a:lnSpc>
              <a:defRPr b="1" sz="800">
                <a:solidFill>
                  <a:srgbClr val="E7000B"/>
                </a:solidFill>
                <a:latin typeface="MiSans"/>
                <a:ea typeface="MiSans"/>
                <a:cs typeface="MiSans"/>
                <a:sym typeface="MiSans"/>
              </a:defRPr>
            </a:lvl1pPr>
          </a:lstStyle>
          <a:p>
            <a:pPr/>
            <a:r>
              <a:t>Alfa</a:t>
            </a:r>
          </a:p>
        </p:txBody>
      </p:sp>
      <p:sp>
        <p:nvSpPr>
          <p:cNvPr id="399" name="Text 29"/>
          <p:cNvSpPr txBox="1"/>
          <p:nvPr/>
        </p:nvSpPr>
        <p:spPr>
          <a:xfrm>
            <a:off x="8515825" y="3594791"/>
            <a:ext cx="913709" cy="1270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lnSpc>
                <a:spcPct val="110000"/>
              </a:lnSpc>
              <a:defRPr sz="800">
                <a:solidFill>
                  <a:srgbClr val="86868B"/>
                </a:solidFill>
                <a:latin typeface="MiSans"/>
                <a:ea typeface="MiSans"/>
                <a:cs typeface="MiSans"/>
                <a:sym typeface="MiSans"/>
              </a:defRPr>
            </a:lvl1pPr>
          </a:lstStyle>
          <a:p>
            <a:pPr/>
            <a:r>
              <a:t>Qog'oz</a:t>
            </a:r>
          </a:p>
        </p:txBody>
      </p:sp>
      <p:sp>
        <p:nvSpPr>
          <p:cNvPr id="400" name="Shape 30"/>
          <p:cNvSpPr/>
          <p:nvPr/>
        </p:nvSpPr>
        <p:spPr>
          <a:xfrm>
            <a:off x="9547669" y="3363069"/>
            <a:ext cx="1006004" cy="4430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793" y="0"/>
                </a:moveTo>
                <a:lnTo>
                  <a:pt x="20807" y="0"/>
                </a:lnTo>
                <a:cubicBezTo>
                  <a:pt x="21245" y="0"/>
                  <a:pt x="21600" y="806"/>
                  <a:pt x="21600" y="1800"/>
                </a:cubicBezTo>
                <a:lnTo>
                  <a:pt x="21600" y="19800"/>
                </a:lnTo>
                <a:cubicBezTo>
                  <a:pt x="21600" y="20794"/>
                  <a:pt x="21245" y="21600"/>
                  <a:pt x="20807" y="21600"/>
                </a:cubicBezTo>
                <a:lnTo>
                  <a:pt x="793" y="21600"/>
                </a:lnTo>
                <a:cubicBezTo>
                  <a:pt x="355" y="21600"/>
                  <a:pt x="0" y="20794"/>
                  <a:pt x="0" y="19800"/>
                </a:cubicBezTo>
                <a:lnTo>
                  <a:pt x="0" y="1800"/>
                </a:lnTo>
                <a:cubicBezTo>
                  <a:pt x="0" y="806"/>
                  <a:pt x="355" y="0"/>
                  <a:pt x="793" y="0"/>
                </a:cubicBezTo>
                <a:close/>
              </a:path>
            </a:pathLst>
          </a:custGeom>
          <a:solidFill>
            <a:srgbClr val="EFF6FF"/>
          </a:solidFill>
          <a:ln w="12700">
            <a:miter lim="400000"/>
          </a:ln>
        </p:spPr>
        <p:txBody>
          <a:bodyPr lIns="45718" tIns="45718" rIns="45718" bIns="45718"/>
          <a:lstStyle/>
          <a:p>
            <a:pPr>
              <a:defRPr>
                <a:latin typeface="+mn-lt"/>
                <a:ea typeface="+mn-ea"/>
                <a:cs typeface="+mn-cs"/>
                <a:sym typeface="Calibri"/>
              </a:defRPr>
            </a:pPr>
          </a:p>
        </p:txBody>
      </p:sp>
      <p:sp>
        <p:nvSpPr>
          <p:cNvPr id="401" name="Text 31"/>
          <p:cNvSpPr txBox="1"/>
          <p:nvPr/>
        </p:nvSpPr>
        <p:spPr>
          <a:xfrm>
            <a:off x="9593815" y="3447238"/>
            <a:ext cx="913709" cy="1270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lnSpc>
                <a:spcPct val="110000"/>
              </a:lnSpc>
              <a:defRPr b="1" sz="800">
                <a:solidFill>
                  <a:srgbClr val="155DFC"/>
                </a:solidFill>
                <a:latin typeface="MiSans"/>
                <a:ea typeface="MiSans"/>
                <a:cs typeface="MiSans"/>
                <a:sym typeface="MiSans"/>
              </a:defRPr>
            </a:lvl1pPr>
          </a:lstStyle>
          <a:p>
            <a:pPr/>
            <a:r>
              <a:t>Beta</a:t>
            </a:r>
          </a:p>
        </p:txBody>
      </p:sp>
      <p:sp>
        <p:nvSpPr>
          <p:cNvPr id="402" name="Text 32"/>
          <p:cNvSpPr txBox="1"/>
          <p:nvPr/>
        </p:nvSpPr>
        <p:spPr>
          <a:xfrm>
            <a:off x="9593815" y="3594791"/>
            <a:ext cx="913709" cy="1270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lnSpc>
                <a:spcPct val="110000"/>
              </a:lnSpc>
              <a:defRPr sz="800">
                <a:solidFill>
                  <a:srgbClr val="86868B"/>
                </a:solidFill>
                <a:latin typeface="MiSans"/>
                <a:ea typeface="MiSans"/>
                <a:cs typeface="MiSans"/>
                <a:sym typeface="MiSans"/>
              </a:defRPr>
            </a:lvl1pPr>
          </a:lstStyle>
          <a:p>
            <a:pPr/>
            <a:r>
              <a:t>Alyuminiy</a:t>
            </a:r>
          </a:p>
        </p:txBody>
      </p:sp>
      <p:sp>
        <p:nvSpPr>
          <p:cNvPr id="403" name="Shape 33"/>
          <p:cNvSpPr/>
          <p:nvPr/>
        </p:nvSpPr>
        <p:spPr>
          <a:xfrm>
            <a:off x="10625659" y="3363069"/>
            <a:ext cx="1006004" cy="4430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793" y="0"/>
                </a:moveTo>
                <a:lnTo>
                  <a:pt x="20807" y="0"/>
                </a:lnTo>
                <a:cubicBezTo>
                  <a:pt x="21245" y="0"/>
                  <a:pt x="21600" y="806"/>
                  <a:pt x="21600" y="1800"/>
                </a:cubicBezTo>
                <a:lnTo>
                  <a:pt x="21600" y="19800"/>
                </a:lnTo>
                <a:cubicBezTo>
                  <a:pt x="21600" y="20794"/>
                  <a:pt x="21245" y="21600"/>
                  <a:pt x="20807" y="21600"/>
                </a:cubicBezTo>
                <a:lnTo>
                  <a:pt x="793" y="21600"/>
                </a:lnTo>
                <a:cubicBezTo>
                  <a:pt x="355" y="21600"/>
                  <a:pt x="0" y="20794"/>
                  <a:pt x="0" y="19800"/>
                </a:cubicBezTo>
                <a:lnTo>
                  <a:pt x="0" y="1800"/>
                </a:lnTo>
                <a:cubicBezTo>
                  <a:pt x="0" y="806"/>
                  <a:pt x="355" y="0"/>
                  <a:pt x="793" y="0"/>
                </a:cubicBezTo>
                <a:close/>
              </a:path>
            </a:pathLst>
          </a:custGeom>
          <a:solidFill>
            <a:srgbClr val="FAF5FF"/>
          </a:solidFill>
          <a:ln w="12700">
            <a:miter lim="400000"/>
          </a:ln>
        </p:spPr>
        <p:txBody>
          <a:bodyPr lIns="45718" tIns="45718" rIns="45718" bIns="45718"/>
          <a:lstStyle/>
          <a:p>
            <a:pPr>
              <a:defRPr>
                <a:latin typeface="+mn-lt"/>
                <a:ea typeface="+mn-ea"/>
                <a:cs typeface="+mn-cs"/>
                <a:sym typeface="Calibri"/>
              </a:defRPr>
            </a:pPr>
          </a:p>
        </p:txBody>
      </p:sp>
      <p:sp>
        <p:nvSpPr>
          <p:cNvPr id="404" name="Text 34"/>
          <p:cNvSpPr txBox="1"/>
          <p:nvPr/>
        </p:nvSpPr>
        <p:spPr>
          <a:xfrm>
            <a:off x="10671805" y="3447238"/>
            <a:ext cx="913709" cy="1270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lnSpc>
                <a:spcPct val="110000"/>
              </a:lnSpc>
              <a:defRPr b="1" sz="800">
                <a:solidFill>
                  <a:srgbClr val="9810FA"/>
                </a:solidFill>
                <a:latin typeface="MiSans"/>
                <a:ea typeface="MiSans"/>
                <a:cs typeface="MiSans"/>
                <a:sym typeface="MiSans"/>
              </a:defRPr>
            </a:lvl1pPr>
          </a:lstStyle>
          <a:p>
            <a:pPr/>
            <a:r>
              <a:t>Gamma</a:t>
            </a:r>
          </a:p>
        </p:txBody>
      </p:sp>
      <p:sp>
        <p:nvSpPr>
          <p:cNvPr id="405" name="Text 35"/>
          <p:cNvSpPr txBox="1"/>
          <p:nvPr/>
        </p:nvSpPr>
        <p:spPr>
          <a:xfrm>
            <a:off x="10671805" y="3594791"/>
            <a:ext cx="913709" cy="1270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gn="ctr">
              <a:lnSpc>
                <a:spcPct val="110000"/>
              </a:lnSpc>
              <a:defRPr sz="800">
                <a:solidFill>
                  <a:srgbClr val="86868B"/>
                </a:solidFill>
                <a:latin typeface="MiSans"/>
                <a:ea typeface="MiSans"/>
                <a:cs typeface="MiSans"/>
                <a:sym typeface="MiSans"/>
              </a:defRPr>
            </a:lvl1pPr>
          </a:lstStyle>
          <a:p>
            <a:pPr/>
            <a:r>
              <a:t>Qo'rg'oshin</a:t>
            </a:r>
          </a:p>
        </p:txBody>
      </p:sp>
      <p:sp>
        <p:nvSpPr>
          <p:cNvPr id="406" name="Shape 36"/>
          <p:cNvSpPr/>
          <p:nvPr/>
        </p:nvSpPr>
        <p:spPr>
          <a:xfrm>
            <a:off x="8281399" y="4149180"/>
            <a:ext cx="3533006" cy="189017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677" y="0"/>
                </a:moveTo>
                <a:lnTo>
                  <a:pt x="20923" y="0"/>
                </a:lnTo>
                <a:cubicBezTo>
                  <a:pt x="21297" y="0"/>
                  <a:pt x="21600" y="567"/>
                  <a:pt x="21600" y="1266"/>
                </a:cubicBezTo>
                <a:lnTo>
                  <a:pt x="21600" y="20334"/>
                </a:lnTo>
                <a:cubicBezTo>
                  <a:pt x="21600" y="21033"/>
                  <a:pt x="21297" y="21600"/>
                  <a:pt x="20923" y="21600"/>
                </a:cubicBezTo>
                <a:lnTo>
                  <a:pt x="677" y="21600"/>
                </a:lnTo>
                <a:cubicBezTo>
                  <a:pt x="303" y="21600"/>
                  <a:pt x="0" y="21033"/>
                  <a:pt x="0" y="20334"/>
                </a:cubicBezTo>
                <a:lnTo>
                  <a:pt x="0" y="1266"/>
                </a:lnTo>
                <a:cubicBezTo>
                  <a:pt x="0" y="567"/>
                  <a:pt x="303" y="0"/>
                  <a:pt x="677" y="0"/>
                </a:cubicBezTo>
                <a:close/>
              </a:path>
            </a:pathLst>
          </a:custGeom>
          <a:solidFill>
            <a:srgbClr val="FFFFFF"/>
          </a:solidFill>
          <a:ln w="10160">
            <a:solidFill>
              <a:srgbClr val="E5E5E5"/>
            </a:solidFill>
          </a:ln>
        </p:spPr>
        <p:txBody>
          <a:bodyPr lIns="45718" tIns="45718" rIns="45718" bIns="45718"/>
          <a:lstStyle/>
          <a:p>
            <a:pPr>
              <a:defRPr>
                <a:latin typeface="+mn-lt"/>
                <a:ea typeface="+mn-ea"/>
                <a:cs typeface="+mn-cs"/>
                <a:sym typeface="Calibri"/>
              </a:defRPr>
            </a:pPr>
          </a:p>
        </p:txBody>
      </p:sp>
      <p:sp>
        <p:nvSpPr>
          <p:cNvPr id="407" name="Text 37"/>
          <p:cNvSpPr txBox="1"/>
          <p:nvPr/>
        </p:nvSpPr>
        <p:spPr>
          <a:xfrm>
            <a:off x="8469679" y="4365068"/>
            <a:ext cx="3239511" cy="2032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nSpc>
                <a:spcPct val="130000"/>
              </a:lnSpc>
              <a:defRPr b="1" sz="1300">
                <a:solidFill>
                  <a:srgbClr val="1D1D1D"/>
                </a:solidFill>
                <a:latin typeface="MiSans"/>
                <a:ea typeface="MiSans"/>
                <a:cs typeface="MiSans"/>
                <a:sym typeface="MiSans"/>
              </a:defRPr>
            </a:lvl1pPr>
          </a:lstStyle>
          <a:p>
            <a:pPr/>
            <a:r>
              <a:t>O'lchov Birliklari</a:t>
            </a:r>
          </a:p>
        </p:txBody>
      </p:sp>
      <p:sp>
        <p:nvSpPr>
          <p:cNvPr id="408" name="Shape 38"/>
          <p:cNvSpPr/>
          <p:nvPr/>
        </p:nvSpPr>
        <p:spPr>
          <a:xfrm>
            <a:off x="8469679" y="4706632"/>
            <a:ext cx="3156447" cy="33225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505" y="0"/>
                </a:moveTo>
                <a:lnTo>
                  <a:pt x="21095" y="0"/>
                </a:lnTo>
                <a:cubicBezTo>
                  <a:pt x="21374" y="0"/>
                  <a:pt x="21600" y="2149"/>
                  <a:pt x="21600" y="4800"/>
                </a:cubicBezTo>
                <a:lnTo>
                  <a:pt x="21600" y="16800"/>
                </a:lnTo>
                <a:cubicBezTo>
                  <a:pt x="21600" y="19451"/>
                  <a:pt x="21374" y="21600"/>
                  <a:pt x="21095" y="21600"/>
                </a:cubicBezTo>
                <a:lnTo>
                  <a:pt x="505" y="21600"/>
                </a:lnTo>
                <a:cubicBezTo>
                  <a:pt x="226" y="21600"/>
                  <a:pt x="0" y="19449"/>
                  <a:pt x="0" y="16800"/>
                </a:cubicBezTo>
                <a:lnTo>
                  <a:pt x="0" y="4800"/>
                </a:lnTo>
                <a:cubicBezTo>
                  <a:pt x="0" y="2151"/>
                  <a:pt x="226" y="0"/>
                  <a:pt x="505" y="0"/>
                </a:cubicBezTo>
                <a:close/>
              </a:path>
            </a:pathLst>
          </a:custGeom>
          <a:solidFill>
            <a:srgbClr val="FAFAFA"/>
          </a:solidFill>
          <a:ln w="12700">
            <a:miter lim="400000"/>
          </a:ln>
        </p:spPr>
        <p:txBody>
          <a:bodyPr lIns="45718" tIns="45718" rIns="45718" bIns="45718"/>
          <a:lstStyle/>
          <a:p>
            <a:pPr>
              <a:defRPr>
                <a:latin typeface="+mn-lt"/>
                <a:ea typeface="+mn-ea"/>
                <a:cs typeface="+mn-cs"/>
                <a:sym typeface="Calibri"/>
              </a:defRPr>
            </a:pPr>
          </a:p>
        </p:txBody>
      </p:sp>
      <p:sp>
        <p:nvSpPr>
          <p:cNvPr id="409" name="Text 39"/>
          <p:cNvSpPr txBox="1"/>
          <p:nvPr/>
        </p:nvSpPr>
        <p:spPr>
          <a:xfrm>
            <a:off x="8543514" y="4796561"/>
            <a:ext cx="682976" cy="1524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nSpc>
                <a:spcPct val="120000"/>
              </a:lnSpc>
              <a:defRPr b="1" sz="1000">
                <a:solidFill>
                  <a:srgbClr val="1D1D1D"/>
                </a:solidFill>
                <a:latin typeface="MiSans"/>
                <a:ea typeface="MiSans"/>
                <a:cs typeface="MiSans"/>
                <a:sym typeface="MiSans"/>
              </a:defRPr>
            </a:lvl1pPr>
          </a:lstStyle>
          <a:p>
            <a:pPr/>
            <a:r>
              <a:t>Greys (Gy)</a:t>
            </a:r>
          </a:p>
        </p:txBody>
      </p:sp>
      <p:sp>
        <p:nvSpPr>
          <p:cNvPr id="410" name="Text 40"/>
          <p:cNvSpPr txBox="1"/>
          <p:nvPr/>
        </p:nvSpPr>
        <p:spPr>
          <a:xfrm>
            <a:off x="10753256" y="4796561"/>
            <a:ext cx="867562" cy="1524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nSpc>
                <a:spcPct val="120000"/>
              </a:lnSpc>
              <a:defRPr sz="1000">
                <a:solidFill>
                  <a:srgbClr val="86868B"/>
                </a:solidFill>
                <a:latin typeface="MiSans"/>
                <a:ea typeface="MiSans"/>
                <a:cs typeface="MiSans"/>
                <a:sym typeface="MiSans"/>
              </a:defRPr>
            </a:lvl1pPr>
          </a:lstStyle>
          <a:p>
            <a:pPr/>
            <a:r>
              <a:t>Yutilgan doza</a:t>
            </a:r>
          </a:p>
        </p:txBody>
      </p:sp>
      <p:sp>
        <p:nvSpPr>
          <p:cNvPr id="411" name="Shape 41"/>
          <p:cNvSpPr/>
          <p:nvPr/>
        </p:nvSpPr>
        <p:spPr>
          <a:xfrm>
            <a:off x="8469679" y="5112725"/>
            <a:ext cx="3156447" cy="33225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505" y="0"/>
                </a:moveTo>
                <a:lnTo>
                  <a:pt x="21095" y="0"/>
                </a:lnTo>
                <a:cubicBezTo>
                  <a:pt x="21374" y="0"/>
                  <a:pt x="21600" y="2149"/>
                  <a:pt x="21600" y="4800"/>
                </a:cubicBezTo>
                <a:lnTo>
                  <a:pt x="21600" y="16800"/>
                </a:lnTo>
                <a:cubicBezTo>
                  <a:pt x="21600" y="19451"/>
                  <a:pt x="21374" y="21600"/>
                  <a:pt x="21095" y="21600"/>
                </a:cubicBezTo>
                <a:lnTo>
                  <a:pt x="505" y="21600"/>
                </a:lnTo>
                <a:cubicBezTo>
                  <a:pt x="226" y="21600"/>
                  <a:pt x="0" y="19449"/>
                  <a:pt x="0" y="16800"/>
                </a:cubicBezTo>
                <a:lnTo>
                  <a:pt x="0" y="4800"/>
                </a:lnTo>
                <a:cubicBezTo>
                  <a:pt x="0" y="2151"/>
                  <a:pt x="226" y="0"/>
                  <a:pt x="505" y="0"/>
                </a:cubicBezTo>
                <a:close/>
              </a:path>
            </a:pathLst>
          </a:custGeom>
          <a:solidFill>
            <a:srgbClr val="FAFAFA"/>
          </a:solidFill>
          <a:ln w="12700">
            <a:miter lim="400000"/>
          </a:ln>
        </p:spPr>
        <p:txBody>
          <a:bodyPr lIns="45718" tIns="45718" rIns="45718" bIns="45718"/>
          <a:lstStyle/>
          <a:p>
            <a:pPr>
              <a:defRPr>
                <a:latin typeface="+mn-lt"/>
                <a:ea typeface="+mn-ea"/>
                <a:cs typeface="+mn-cs"/>
                <a:sym typeface="Calibri"/>
              </a:defRPr>
            </a:pPr>
          </a:p>
        </p:txBody>
      </p:sp>
      <p:sp>
        <p:nvSpPr>
          <p:cNvPr id="412" name="Text 42"/>
          <p:cNvSpPr txBox="1"/>
          <p:nvPr/>
        </p:nvSpPr>
        <p:spPr>
          <a:xfrm>
            <a:off x="8543514" y="5202652"/>
            <a:ext cx="719893" cy="1524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nSpc>
                <a:spcPct val="120000"/>
              </a:lnSpc>
              <a:defRPr b="1" sz="1000">
                <a:solidFill>
                  <a:srgbClr val="1D1D1D"/>
                </a:solidFill>
                <a:latin typeface="MiSans"/>
                <a:ea typeface="MiSans"/>
                <a:cs typeface="MiSans"/>
                <a:sym typeface="MiSans"/>
              </a:defRPr>
            </a:lvl1pPr>
          </a:lstStyle>
          <a:p>
            <a:pPr/>
            <a:r>
              <a:t>Ziverts (Sv)</a:t>
            </a:r>
          </a:p>
        </p:txBody>
      </p:sp>
      <p:sp>
        <p:nvSpPr>
          <p:cNvPr id="413" name="Text 43"/>
          <p:cNvSpPr txBox="1"/>
          <p:nvPr/>
        </p:nvSpPr>
        <p:spPr>
          <a:xfrm>
            <a:off x="10641810" y="5202652"/>
            <a:ext cx="978313" cy="1524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nSpc>
                <a:spcPct val="120000"/>
              </a:lnSpc>
              <a:defRPr sz="1000">
                <a:solidFill>
                  <a:srgbClr val="86868B"/>
                </a:solidFill>
                <a:latin typeface="MiSans"/>
                <a:ea typeface="MiSans"/>
                <a:cs typeface="MiSans"/>
                <a:sym typeface="MiSans"/>
              </a:defRPr>
            </a:lvl1pPr>
          </a:lstStyle>
          <a:p>
            <a:pPr/>
            <a:r>
              <a:t>Ekvivalent doza</a:t>
            </a:r>
          </a:p>
        </p:txBody>
      </p:sp>
      <p:sp>
        <p:nvSpPr>
          <p:cNvPr id="414" name="Shape 44"/>
          <p:cNvSpPr/>
          <p:nvPr/>
        </p:nvSpPr>
        <p:spPr>
          <a:xfrm>
            <a:off x="8469679" y="5518817"/>
            <a:ext cx="3156447" cy="33225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505" y="0"/>
                </a:moveTo>
                <a:lnTo>
                  <a:pt x="21095" y="0"/>
                </a:lnTo>
                <a:cubicBezTo>
                  <a:pt x="21374" y="0"/>
                  <a:pt x="21600" y="2149"/>
                  <a:pt x="21600" y="4800"/>
                </a:cubicBezTo>
                <a:lnTo>
                  <a:pt x="21600" y="16800"/>
                </a:lnTo>
                <a:cubicBezTo>
                  <a:pt x="21600" y="19451"/>
                  <a:pt x="21374" y="21600"/>
                  <a:pt x="21095" y="21600"/>
                </a:cubicBezTo>
                <a:lnTo>
                  <a:pt x="505" y="21600"/>
                </a:lnTo>
                <a:cubicBezTo>
                  <a:pt x="226" y="21600"/>
                  <a:pt x="0" y="19449"/>
                  <a:pt x="0" y="16800"/>
                </a:cubicBezTo>
                <a:lnTo>
                  <a:pt x="0" y="4800"/>
                </a:lnTo>
                <a:cubicBezTo>
                  <a:pt x="0" y="2151"/>
                  <a:pt x="226" y="0"/>
                  <a:pt x="505" y="0"/>
                </a:cubicBezTo>
                <a:close/>
              </a:path>
            </a:pathLst>
          </a:custGeom>
          <a:solidFill>
            <a:srgbClr val="FAFAFA"/>
          </a:solidFill>
          <a:ln w="12700">
            <a:miter lim="400000"/>
          </a:ln>
        </p:spPr>
        <p:txBody>
          <a:bodyPr lIns="45718" tIns="45718" rIns="45718" bIns="45718"/>
          <a:lstStyle/>
          <a:p>
            <a:pPr>
              <a:defRPr>
                <a:latin typeface="+mn-lt"/>
                <a:ea typeface="+mn-ea"/>
                <a:cs typeface="+mn-cs"/>
                <a:sym typeface="Calibri"/>
              </a:defRPr>
            </a:pPr>
          </a:p>
        </p:txBody>
      </p:sp>
      <p:sp>
        <p:nvSpPr>
          <p:cNvPr id="415" name="Text 45"/>
          <p:cNvSpPr txBox="1"/>
          <p:nvPr/>
        </p:nvSpPr>
        <p:spPr>
          <a:xfrm>
            <a:off x="8543514" y="5608744"/>
            <a:ext cx="784499" cy="1524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nSpc>
                <a:spcPct val="120000"/>
              </a:lnSpc>
              <a:defRPr b="1" sz="1000">
                <a:solidFill>
                  <a:srgbClr val="1D1D1D"/>
                </a:solidFill>
                <a:latin typeface="MiSans"/>
                <a:ea typeface="MiSans"/>
                <a:cs typeface="MiSans"/>
                <a:sym typeface="MiSans"/>
              </a:defRPr>
            </a:lvl1pPr>
          </a:lstStyle>
          <a:p>
            <a:pPr/>
            <a:r>
              <a:t>Bekerel (Bq)</a:t>
            </a:r>
          </a:p>
        </p:txBody>
      </p:sp>
      <p:sp>
        <p:nvSpPr>
          <p:cNvPr id="416" name="Text 46"/>
          <p:cNvSpPr txBox="1"/>
          <p:nvPr/>
        </p:nvSpPr>
        <p:spPr>
          <a:xfrm>
            <a:off x="11137889" y="5608744"/>
            <a:ext cx="479929" cy="1524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lvl1pPr>
              <a:lnSpc>
                <a:spcPct val="120000"/>
              </a:lnSpc>
              <a:defRPr sz="1000">
                <a:solidFill>
                  <a:srgbClr val="86868B"/>
                </a:solidFill>
                <a:latin typeface="MiSans"/>
                <a:ea typeface="MiSans"/>
                <a:cs typeface="MiSans"/>
                <a:sym typeface="MiSans"/>
              </a:defRPr>
            </a:lvl1pPr>
          </a:lstStyle>
          <a:p>
            <a:pPr/>
            <a:r>
              <a:t>Aktivlik</a:t>
            </a:r>
          </a:p>
        </p:txBody>
      </p:sp>
      <p:sp>
        <p:nvSpPr>
          <p:cNvPr id="417" name="Shape 47"/>
          <p:cNvSpPr/>
          <p:nvPr/>
        </p:nvSpPr>
        <p:spPr>
          <a:xfrm>
            <a:off x="8296167" y="6190717"/>
            <a:ext cx="3525622" cy="664517"/>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26" y="0"/>
                </a:moveTo>
                <a:lnTo>
                  <a:pt x="20921" y="0"/>
                </a:lnTo>
                <a:cubicBezTo>
                  <a:pt x="21296" y="0"/>
                  <a:pt x="21600" y="1612"/>
                  <a:pt x="21600" y="3600"/>
                </a:cubicBezTo>
                <a:lnTo>
                  <a:pt x="21600" y="18000"/>
                </a:lnTo>
                <a:cubicBezTo>
                  <a:pt x="21600" y="19988"/>
                  <a:pt x="21296" y="21600"/>
                  <a:pt x="20921" y="21600"/>
                </a:cubicBezTo>
                <a:lnTo>
                  <a:pt x="226" y="21600"/>
                </a:lnTo>
                <a:cubicBezTo>
                  <a:pt x="101" y="21600"/>
                  <a:pt x="0" y="21063"/>
                  <a:pt x="0" y="20400"/>
                </a:cubicBezTo>
                <a:lnTo>
                  <a:pt x="0" y="1200"/>
                </a:lnTo>
                <a:cubicBezTo>
                  <a:pt x="0" y="538"/>
                  <a:pt x="101" y="0"/>
                  <a:pt x="226" y="0"/>
                </a:cubicBezTo>
                <a:close/>
              </a:path>
            </a:pathLst>
          </a:custGeom>
          <a:solidFill>
            <a:srgbClr val="0071E3">
              <a:alpha val="5098"/>
            </a:srgbClr>
          </a:solidFill>
          <a:ln w="12700">
            <a:miter lim="400000"/>
          </a:ln>
        </p:spPr>
        <p:txBody>
          <a:bodyPr lIns="45718" tIns="45718" rIns="45718" bIns="45718"/>
          <a:lstStyle/>
          <a:p>
            <a:pPr>
              <a:defRPr>
                <a:latin typeface="+mn-lt"/>
                <a:ea typeface="+mn-ea"/>
                <a:cs typeface="+mn-cs"/>
                <a:sym typeface="Calibri"/>
              </a:defRPr>
            </a:pPr>
          </a:p>
        </p:txBody>
      </p:sp>
      <p:sp>
        <p:nvSpPr>
          <p:cNvPr id="418" name="Shape 48"/>
          <p:cNvSpPr/>
          <p:nvPr/>
        </p:nvSpPr>
        <p:spPr>
          <a:xfrm>
            <a:off x="8296167" y="6190717"/>
            <a:ext cx="36919" cy="664517"/>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0"/>
                </a:moveTo>
                <a:lnTo>
                  <a:pt x="21600" y="21600"/>
                </a:lnTo>
                <a:cubicBezTo>
                  <a:pt x="9671" y="21600"/>
                  <a:pt x="0" y="21063"/>
                  <a:pt x="0" y="20400"/>
                </a:cubicBezTo>
                <a:lnTo>
                  <a:pt x="0" y="1200"/>
                </a:lnTo>
                <a:cubicBezTo>
                  <a:pt x="0" y="538"/>
                  <a:pt x="9679" y="0"/>
                  <a:pt x="21600" y="0"/>
                </a:cubicBezTo>
                <a:close/>
              </a:path>
            </a:pathLst>
          </a:custGeom>
          <a:solidFill>
            <a:srgbClr val="0071E3"/>
          </a:solidFill>
          <a:ln w="12700">
            <a:miter lim="400000"/>
          </a:ln>
        </p:spPr>
        <p:txBody>
          <a:bodyPr lIns="45718" tIns="45718" rIns="45718" bIns="45718"/>
          <a:lstStyle/>
          <a:p>
            <a:pPr>
              <a:defRPr>
                <a:latin typeface="+mn-lt"/>
                <a:ea typeface="+mn-ea"/>
                <a:cs typeface="+mn-cs"/>
                <a:sym typeface="Calibri"/>
              </a:defRPr>
            </a:pPr>
          </a:p>
        </p:txBody>
      </p:sp>
      <p:sp>
        <p:nvSpPr>
          <p:cNvPr id="419" name="Shape 49"/>
          <p:cNvSpPr/>
          <p:nvPr/>
        </p:nvSpPr>
        <p:spPr>
          <a:xfrm>
            <a:off x="8476715" y="6377323"/>
            <a:ext cx="141327" cy="13529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8023" y="9670"/>
                </a:moveTo>
                <a:cubicBezTo>
                  <a:pt x="10577" y="9670"/>
                  <a:pt x="12651" y="7503"/>
                  <a:pt x="12651" y="4835"/>
                </a:cubicBezTo>
                <a:cubicBezTo>
                  <a:pt x="12651" y="2166"/>
                  <a:pt x="10577" y="0"/>
                  <a:pt x="8023" y="0"/>
                </a:cubicBezTo>
                <a:cubicBezTo>
                  <a:pt x="5468" y="0"/>
                  <a:pt x="3394" y="2166"/>
                  <a:pt x="3394" y="4835"/>
                </a:cubicBezTo>
                <a:cubicBezTo>
                  <a:pt x="3394" y="7503"/>
                  <a:pt x="5468" y="9670"/>
                  <a:pt x="8023" y="9670"/>
                </a:cubicBezTo>
                <a:close/>
                <a:moveTo>
                  <a:pt x="6877" y="11926"/>
                </a:moveTo>
                <a:cubicBezTo>
                  <a:pt x="3078" y="11926"/>
                  <a:pt x="0" y="15141"/>
                  <a:pt x="0" y="19110"/>
                </a:cubicBezTo>
                <a:cubicBezTo>
                  <a:pt x="0" y="19771"/>
                  <a:pt x="513" y="20307"/>
                  <a:pt x="1146" y="20307"/>
                </a:cubicBezTo>
                <a:lnTo>
                  <a:pt x="10846" y="20307"/>
                </a:lnTo>
                <a:cubicBezTo>
                  <a:pt x="9450" y="18590"/>
                  <a:pt x="8640" y="16378"/>
                  <a:pt x="8640" y="14037"/>
                </a:cubicBezTo>
                <a:lnTo>
                  <a:pt x="8640" y="12784"/>
                </a:lnTo>
                <a:cubicBezTo>
                  <a:pt x="8640" y="12490"/>
                  <a:pt x="8679" y="12200"/>
                  <a:pt x="8752" y="11926"/>
                </a:cubicBezTo>
                <a:lnTo>
                  <a:pt x="6877" y="11926"/>
                </a:lnTo>
                <a:close/>
                <a:moveTo>
                  <a:pt x="16559" y="19360"/>
                </a:moveTo>
                <a:lnTo>
                  <a:pt x="16046" y="19614"/>
                </a:lnTo>
                <a:lnTo>
                  <a:pt x="16046" y="12035"/>
                </a:lnTo>
                <a:lnTo>
                  <a:pt x="19749" y="13324"/>
                </a:lnTo>
                <a:lnTo>
                  <a:pt x="19749" y="14114"/>
                </a:lnTo>
                <a:cubicBezTo>
                  <a:pt x="19749" y="16362"/>
                  <a:pt x="18507" y="18405"/>
                  <a:pt x="16559" y="19364"/>
                </a:cubicBezTo>
                <a:close/>
                <a:moveTo>
                  <a:pt x="15656" y="10133"/>
                </a:moveTo>
                <a:lnTo>
                  <a:pt x="11336" y="11636"/>
                </a:lnTo>
                <a:cubicBezTo>
                  <a:pt x="10831" y="11813"/>
                  <a:pt x="10491" y="12305"/>
                  <a:pt x="10491" y="12861"/>
                </a:cubicBezTo>
                <a:lnTo>
                  <a:pt x="10491" y="14114"/>
                </a:lnTo>
                <a:cubicBezTo>
                  <a:pt x="10491" y="17112"/>
                  <a:pt x="12150" y="19839"/>
                  <a:pt x="14742" y="21113"/>
                </a:cubicBezTo>
                <a:lnTo>
                  <a:pt x="15456" y="21463"/>
                </a:lnTo>
                <a:cubicBezTo>
                  <a:pt x="15641" y="21552"/>
                  <a:pt x="15841" y="21600"/>
                  <a:pt x="16042" y="21600"/>
                </a:cubicBezTo>
                <a:cubicBezTo>
                  <a:pt x="16242" y="21600"/>
                  <a:pt x="16447" y="21552"/>
                  <a:pt x="16628" y="21463"/>
                </a:cubicBezTo>
                <a:lnTo>
                  <a:pt x="17342" y="21113"/>
                </a:lnTo>
                <a:cubicBezTo>
                  <a:pt x="19941" y="19835"/>
                  <a:pt x="21600" y="17108"/>
                  <a:pt x="21600" y="14110"/>
                </a:cubicBezTo>
                <a:lnTo>
                  <a:pt x="21600" y="12857"/>
                </a:lnTo>
                <a:cubicBezTo>
                  <a:pt x="21600" y="12301"/>
                  <a:pt x="21261" y="11809"/>
                  <a:pt x="20755" y="11632"/>
                </a:cubicBezTo>
                <a:lnTo>
                  <a:pt x="16435" y="10129"/>
                </a:lnTo>
                <a:cubicBezTo>
                  <a:pt x="16181" y="10040"/>
                  <a:pt x="15907" y="10040"/>
                  <a:pt x="15656" y="10129"/>
                </a:cubicBezTo>
                <a:close/>
              </a:path>
            </a:pathLst>
          </a:custGeom>
          <a:solidFill>
            <a:srgbClr val="0071E3"/>
          </a:solidFill>
          <a:ln w="12700">
            <a:miter lim="400000"/>
          </a:ln>
        </p:spPr>
        <p:txBody>
          <a:bodyPr lIns="45718" tIns="45718" rIns="45718" bIns="45718"/>
          <a:lstStyle/>
          <a:p>
            <a:pPr>
              <a:defRPr>
                <a:latin typeface="+mn-lt"/>
                <a:ea typeface="+mn-ea"/>
                <a:cs typeface="+mn-cs"/>
                <a:sym typeface="Calibri"/>
              </a:defRPr>
            </a:pPr>
          </a:p>
        </p:txBody>
      </p:sp>
      <p:sp>
        <p:nvSpPr>
          <p:cNvPr id="420" name="Text 50"/>
          <p:cNvSpPr txBox="1"/>
          <p:nvPr/>
        </p:nvSpPr>
        <p:spPr>
          <a:xfrm>
            <a:off x="8682080" y="6355334"/>
            <a:ext cx="3056643" cy="33528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a:lnSpc>
                <a:spcPct val="120000"/>
              </a:lnSpc>
              <a:defRPr b="1" sz="1000">
                <a:solidFill>
                  <a:srgbClr val="1D1D1D"/>
                </a:solidFill>
                <a:latin typeface="MiSans"/>
                <a:ea typeface="MiSans"/>
                <a:cs typeface="MiSans"/>
                <a:sym typeface="MiSans"/>
              </a:defRPr>
            </a:pPr>
            <a:r>
              <a:t>Shaxsiy himoya:</a:t>
            </a:r>
            <a:r>
              <a:rPr b="0"/>
              <a:t> Qo'shimcha xalat, tiroi ekrani, nurlanish dozimetri</a:t>
            </a:r>
          </a:p>
        </p:txBody>
      </p:sp>
    </p:spTree>
  </p:cSld>
  <p:clrMapOvr>
    <a:masterClrMapping/>
  </p:clrMapOvr>
  <mc:AlternateContent xmlns:mc="http://schemas.openxmlformats.org/markup-compatibility/2006">
    <mc:Choice xmlns:p14="http://schemas.microsoft.com/office/powerpoint/2010/main" Requires="p14">
      <p:transition spd="med" advClick="1" p14:dur="1000">
        <p:fade/>
      </p:transition>
    </mc:Choice>
    <mc:Fallback>
      <p:transition spd="med">
        <p:fade/>
      </p:transition>
    </mc:Fallback>
  </mc:AlternateContent>
</p:sld>
</file>

<file path=ppt/theme/theme1.xml><?xml version="1.0" encoding="utf-8"?>
<a:theme xmlns:a="http://schemas.openxmlformats.org/drawingml/2006/main" xmlns:r="http://schemas.openxmlformats.org/officeDocument/2006/relationships" name="Custom Theme">
  <a:themeElements>
    <a:clrScheme name="Custom Theme">
      <a:dk1>
        <a:srgbClr val="000000"/>
      </a:dk1>
      <a:lt1>
        <a:srgbClr val="FFFFFF"/>
      </a:lt1>
      <a:dk2>
        <a:srgbClr val="A7A7A7"/>
      </a:dk2>
      <a:lt2>
        <a:srgbClr val="535353"/>
      </a:lt2>
      <a:accent1>
        <a:srgbClr val="8DAAC2"/>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Custom Theme">
      <a:majorFont>
        <a:latin typeface="Helvetica"/>
        <a:ea typeface="Helvetica"/>
        <a:cs typeface="Helvetica"/>
      </a:majorFont>
      <a:minorFont>
        <a:latin typeface="Calibri"/>
        <a:ea typeface="Calibri"/>
        <a:cs typeface="Calibri"/>
      </a:minorFont>
    </a:fontScheme>
    <a:fmtScheme name="Custom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8" tIns="45718" rIns="45718" bIns="45718" numCol="1" spcCol="38100" rtlCol="0" anchor="ctr"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Custom Theme">
  <a:themeElements>
    <a:clrScheme name="Custom Theme">
      <a:dk1>
        <a:srgbClr val="000000"/>
      </a:dk1>
      <a:lt1>
        <a:srgbClr val="FFFFFF"/>
      </a:lt1>
      <a:dk2>
        <a:srgbClr val="A7A7A7"/>
      </a:dk2>
      <a:lt2>
        <a:srgbClr val="535353"/>
      </a:lt2>
      <a:accent1>
        <a:srgbClr val="8DAAC2"/>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Custom Theme">
      <a:majorFont>
        <a:latin typeface="Helvetica"/>
        <a:ea typeface="Helvetica"/>
        <a:cs typeface="Helvetica"/>
      </a:majorFont>
      <a:minorFont>
        <a:latin typeface="Calibri"/>
        <a:ea typeface="Calibri"/>
        <a:cs typeface="Calibri"/>
      </a:minorFont>
    </a:fontScheme>
    <a:fmtScheme name="Custom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8" tIns="45718" rIns="45718" bIns="45718" numCol="1" spcCol="38100" rtlCol="0" anchor="ctr"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