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71" r:id="rId8"/>
    <p:sldId id="258" r:id="rId9"/>
    <p:sldId id="259" r:id="rId10"/>
    <p:sldId id="261" r:id="rId11"/>
    <p:sldId id="262" r:id="rId12"/>
    <p:sldId id="268" r:id="rId13"/>
    <p:sldId id="272" r:id="rId14"/>
    <p:sldId id="270" r:id="rId15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318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59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799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4834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98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341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83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11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0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07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4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1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9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8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3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3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48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19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idea.uz/index.php/conf/article/view/188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8647" y="761526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 err="1"/>
              <a:t>Tezlatgichlarning</a:t>
            </a:r>
            <a:r>
              <a:rPr dirty="0"/>
              <a:t> </a:t>
            </a:r>
            <a:r>
              <a:rPr dirty="0" err="1"/>
              <a:t>sanoatda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tibbiyotda</a:t>
            </a:r>
            <a:r>
              <a:rPr dirty="0"/>
              <a:t> </a:t>
            </a:r>
            <a:r>
              <a:rPr dirty="0" err="1"/>
              <a:t>qo'llanilishi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141359" y="2378469"/>
            <a:ext cx="645400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Fizika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Fakulteti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Tibbiyot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Fizikasi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2301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Guruhi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Talabalari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</a:schemeClr>
                </a:solidFill>
              </a:rPr>
              <a:t>Fayzullayev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</a:schemeClr>
                </a:solidFill>
              </a:rPr>
              <a:t>Muhammadqodir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 &amp; </a:t>
            </a:r>
            <a:r>
              <a:rPr lang="en-US" b="1" dirty="0" err="1">
                <a:solidFill>
                  <a:schemeClr val="tx1">
                    <a:lumMod val="95000"/>
                  </a:schemeClr>
                </a:solidFill>
              </a:rPr>
              <a:t>Qalandarov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Faxriddin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ning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Tezlatgichlar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Fizikasi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fanidan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tayyorlagan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</a:schemeClr>
                </a:solidFill>
              </a:rPr>
              <a:t>Slaydi</a:t>
            </a:r>
            <a:r>
              <a:rPr dirty="0"/>
              <a:t/>
            </a:r>
            <a:br>
              <a:rPr dirty="0"/>
            </a:br>
            <a:endParaRPr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1713" y="478971"/>
            <a:ext cx="7114162" cy="672935"/>
          </a:xfrm>
        </p:spPr>
        <p:txBody>
          <a:bodyPr>
            <a:normAutofit/>
          </a:bodyPr>
          <a:lstStyle/>
          <a:p>
            <a:r>
              <a:rPr dirty="0" err="1"/>
              <a:t>Materiallar</a:t>
            </a:r>
            <a:r>
              <a:rPr dirty="0"/>
              <a:t> </a:t>
            </a:r>
            <a:r>
              <a:rPr dirty="0" err="1"/>
              <a:t>modifikatsiyasi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3557" y="1371601"/>
            <a:ext cx="1035106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/>
              <a:t>Materiallar</a:t>
            </a:r>
            <a:r>
              <a:rPr lang="en-US" sz="2000" b="1" dirty="0"/>
              <a:t> </a:t>
            </a:r>
            <a:r>
              <a:rPr lang="en-US" sz="2000" b="1" dirty="0" err="1" smtClean="0"/>
              <a:t>modifikatsiyasi</a:t>
            </a:r>
            <a:r>
              <a:rPr lang="en-US" sz="2000" b="1" dirty="0" smtClean="0"/>
              <a:t>:</a:t>
            </a:r>
            <a:endParaRPr lang="en-US" sz="2000" b="1" dirty="0"/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modifikatsiyasi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xossalarini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modifikatsiya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bardoshlilik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issiqqa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chidamlilik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xossalarini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9815" y="3587591"/>
            <a:ext cx="4825340" cy="221599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err="1"/>
              <a:t>Polimer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plastmassalarni</a:t>
            </a:r>
            <a:r>
              <a:rPr lang="en-US" b="1" dirty="0"/>
              <a:t> </a:t>
            </a:r>
            <a:r>
              <a:rPr lang="en-US" b="1" dirty="0" err="1"/>
              <a:t>mustahkamlash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polimer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zanjirlar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(cross-linking).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issiqqa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chidamli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Avtomobil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shlanglar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qadoqlash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09954" y="3600709"/>
            <a:ext cx="5715990" cy="160043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b="1" dirty="0" err="1"/>
              <a:t>Elektr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elektronika</a:t>
            </a:r>
            <a:r>
              <a:rPr lang="en-US" b="1" dirty="0"/>
              <a:t> </a:t>
            </a:r>
            <a:r>
              <a:rPr lang="en-US" b="1" dirty="0" err="1"/>
              <a:t>sanoati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izolyatsion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ishlov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ishonchlilik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Harorat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yuklama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342" y="175524"/>
            <a:ext cx="8206692" cy="710868"/>
          </a:xfrm>
        </p:spPr>
        <p:txBody>
          <a:bodyPr/>
          <a:lstStyle/>
          <a:p>
            <a:r>
              <a:rPr dirty="0" err="1"/>
              <a:t>Radiografiya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sifat</a:t>
            </a:r>
            <a:r>
              <a:rPr dirty="0"/>
              <a:t> </a:t>
            </a:r>
            <a:r>
              <a:rPr dirty="0" err="1"/>
              <a:t>nazorati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017888" y="1201590"/>
            <a:ext cx="10515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Radiografiya</a:t>
            </a:r>
            <a:r>
              <a:rPr lang="en-US" dirty="0"/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2532451"/>
            <a:ext cx="304008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Bu </a:t>
            </a:r>
            <a:r>
              <a:rPr lang="en-US" sz="2000" dirty="0" err="1"/>
              <a:t>usul</a:t>
            </a:r>
            <a:r>
              <a:rPr lang="en-US" sz="2000" dirty="0"/>
              <a:t> </a:t>
            </a:r>
            <a:r>
              <a:rPr lang="en-US" sz="2000" b="1" dirty="0" err="1"/>
              <a:t>sifat</a:t>
            </a:r>
            <a:r>
              <a:rPr lang="en-US" sz="2000" b="1" dirty="0"/>
              <a:t> </a:t>
            </a:r>
            <a:r>
              <a:rPr lang="en-US" sz="2000" b="1" dirty="0" err="1"/>
              <a:t>nazorati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b="1" dirty="0" err="1"/>
              <a:t>nosozliklarni</a:t>
            </a:r>
            <a:r>
              <a:rPr lang="en-US" sz="2000" b="1" dirty="0"/>
              <a:t> </a:t>
            </a:r>
            <a:r>
              <a:rPr lang="en-US" sz="2000" b="1" dirty="0" err="1"/>
              <a:t>aniqlash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keng</a:t>
            </a:r>
            <a:r>
              <a:rPr lang="en-US" sz="2000" dirty="0"/>
              <a:t> </a:t>
            </a:r>
            <a:r>
              <a:rPr lang="en-US" sz="2000" dirty="0" err="1"/>
              <a:t>qo‘llaniladi</a:t>
            </a:r>
            <a:r>
              <a:rPr lang="en-US" sz="2000" dirty="0"/>
              <a:t>, </a:t>
            </a:r>
            <a:r>
              <a:rPr lang="en-US" sz="2000" dirty="0" err="1"/>
              <a:t>ayniqsa</a:t>
            </a:r>
            <a:r>
              <a:rPr lang="en-US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sanoatida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materiallarida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sanoatida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Metallurgiyada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9555" y="2619333"/>
            <a:ext cx="6673933" cy="2257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Ichki</a:t>
            </a:r>
            <a:r>
              <a:rPr lang="en-US" b="1" dirty="0"/>
              <a:t> </a:t>
            </a:r>
            <a:r>
              <a:rPr lang="en-US" b="1" dirty="0" err="1"/>
              <a:t>yoriq</a:t>
            </a:r>
            <a:r>
              <a:rPr lang="en-US" b="1" dirty="0"/>
              <a:t>, </a:t>
            </a:r>
            <a:r>
              <a:rPr lang="en-US" b="1" dirty="0" err="1"/>
              <a:t>bo‘shliq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nuqsonlarni</a:t>
            </a:r>
            <a:r>
              <a:rPr lang="en-US" b="1" dirty="0"/>
              <a:t> </a:t>
            </a:r>
            <a:r>
              <a:rPr lang="en-US" b="1" dirty="0" err="1"/>
              <a:t>aniqlash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yashiringan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kamchiliklarni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chuqurroq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nazoratni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osonlashtiradi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Samolyot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qanotidagi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yoriqni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quvur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ichidagi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zangni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4419" y="288328"/>
            <a:ext cx="8539201" cy="613558"/>
          </a:xfrm>
        </p:spPr>
        <p:txBody>
          <a:bodyPr>
            <a:normAutofit fontScale="90000"/>
          </a:bodyPr>
          <a:lstStyle/>
          <a:p>
            <a:r>
              <a:rPr dirty="0" err="1"/>
              <a:t>Qon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asboblarni</a:t>
            </a:r>
            <a:r>
              <a:rPr dirty="0"/>
              <a:t> </a:t>
            </a:r>
            <a:r>
              <a:rPr dirty="0" err="1"/>
              <a:t>sterilizatsiya</a:t>
            </a:r>
            <a:r>
              <a:rPr dirty="0"/>
              <a:t> </a:t>
            </a:r>
            <a:r>
              <a:rPr dirty="0" err="1"/>
              <a:t>qilish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023012"/>
            <a:ext cx="1051560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Tibbiyotda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ishlatiladigan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donor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qon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shpritslar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skalpellar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tezlatgich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orqali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steril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holga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keltiriladi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.</a:t>
            </a:r>
            <a:br>
              <a:rPr dirty="0">
                <a:solidFill>
                  <a:schemeClr val="tx1">
                    <a:lumMod val="95000"/>
                  </a:schemeClr>
                </a:solidFill>
              </a:rPr>
            </a:b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Infeksiyalar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xavfi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kamayadi</a:t>
            </a:r>
            <a:r>
              <a:rPr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Sterilizatsiya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—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bu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bakteriyalar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viruslar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zamburug‘lar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va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boshqa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mikroorganizmlarni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to‘liq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yo‘q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qilish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jarayonidir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Tezlatgichlar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bu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jarayonda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ionlashtiruvchi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nurlanish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(gamma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yoki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elektron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nur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orqali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</a:rPr>
              <a:t>ishlatiladi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</a:rPr>
              <a:t>.</a:t>
            </a:r>
            <a:endParaRPr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3173480"/>
            <a:ext cx="103592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Qon</a:t>
            </a:r>
            <a:r>
              <a:rPr lang="en-US" sz="2000" b="1" dirty="0"/>
              <a:t> </a:t>
            </a:r>
            <a:r>
              <a:rPr lang="en-US" sz="2000" b="1" dirty="0" err="1"/>
              <a:t>sterilizatsiyasi</a:t>
            </a:r>
            <a:endParaRPr lang="en-US" sz="2000" b="1" dirty="0"/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plazma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eritrotsitlar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qizdirmay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bakteriyalarni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ta'minlanadi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4804696"/>
            <a:ext cx="107855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Tibbiy</a:t>
            </a:r>
            <a:r>
              <a:rPr lang="en-US" b="1" dirty="0"/>
              <a:t> </a:t>
            </a:r>
            <a:r>
              <a:rPr lang="en-US" b="1" dirty="0" err="1"/>
              <a:t>asbob-uskunalar</a:t>
            </a:r>
            <a:r>
              <a:rPr lang="en-US" b="1" dirty="0"/>
              <a:t> </a:t>
            </a:r>
            <a:r>
              <a:rPr lang="en-US" b="1" dirty="0" err="1"/>
              <a:t>sterilizatsiyasi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Jarrohlik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asboblari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ignalar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buyumlar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shprislar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niqoblar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plastmassa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557" y="2521527"/>
            <a:ext cx="10351066" cy="970450"/>
          </a:xfrm>
        </p:spPr>
        <p:txBody>
          <a:bodyPr/>
          <a:lstStyle/>
          <a:p>
            <a:r>
              <a:rPr lang="en-US" dirty="0" err="1" smtClean="0"/>
              <a:t>Etiboringiz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Raxmat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68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Foydalanilgan</a:t>
            </a:r>
            <a:r>
              <a:rPr dirty="0"/>
              <a:t> </a:t>
            </a:r>
            <a:r>
              <a:rPr dirty="0" err="1"/>
              <a:t>manbalar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807522" y="1549730"/>
            <a:ext cx="10515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dirty="0" smtClean="0">
                <a:solidFill>
                  <a:schemeClr val="tx1">
                    <a:lumMod val="95000"/>
                  </a:schemeClr>
                </a:solidFill>
              </a:rPr>
              <a:t>Physics Today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dirty="0">
                <a:solidFill>
                  <a:schemeClr val="tx1">
                    <a:lumMod val="95000"/>
                  </a:schemeClr>
                </a:solidFill>
              </a:rPr>
            </a:br>
            <a:r>
              <a:rPr dirty="0" smtClean="0">
                <a:solidFill>
                  <a:schemeClr val="tx1">
                    <a:lumMod val="95000"/>
                  </a:schemeClr>
                </a:solidFill>
              </a:rPr>
              <a:t>Khan 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Academy</a:t>
            </a:r>
            <a:br>
              <a:rPr dirty="0">
                <a:solidFill>
                  <a:schemeClr val="tx1">
                    <a:lumMod val="95000"/>
                  </a:schemeClr>
                </a:solidFill>
              </a:rPr>
            </a:br>
            <a:r>
              <a:rPr dirty="0" err="1" smtClean="0">
                <a:solidFill>
                  <a:schemeClr val="tx1">
                    <a:lumMod val="95000"/>
                  </a:schemeClr>
                </a:solidFill>
              </a:rPr>
              <a:t>O‘zMU</a:t>
            </a:r>
            <a:r>
              <a:rPr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 smtClean="0">
                <a:solidFill>
                  <a:schemeClr val="tx1">
                    <a:lumMod val="95000"/>
                  </a:schemeClr>
                </a:solidFill>
              </a:rPr>
              <a:t>nashri</a:t>
            </a:r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  <a:hlinkClick r:id="rId2"/>
              </a:rPr>
              <a:t>openidea.uz/index.php/conf/article/view/188</a:t>
            </a:r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https://uz.wikipedia.org/wiki/Zarracha_tezlatkichi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dirty="0">
                <a:solidFill>
                  <a:schemeClr val="tx1">
                    <a:lumMod val="95000"/>
                  </a:schemeClr>
                </a:solidFill>
              </a:rPr>
            </a:br>
            <a:r>
              <a:rPr dirty="0" smtClean="0">
                <a:solidFill>
                  <a:schemeClr val="tx1">
                    <a:lumMod val="95000"/>
                  </a:schemeClr>
                </a:solidFill>
              </a:rPr>
              <a:t>Wikipedia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: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Tezlatgichlar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Radiografiya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, PET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va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SPECT d, Proton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terapiyasi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, …</a:t>
            </a:r>
            <a:endParaRPr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667" y="667712"/>
            <a:ext cx="8989621" cy="970450"/>
          </a:xfrm>
        </p:spPr>
        <p:txBody>
          <a:bodyPr/>
          <a:lstStyle/>
          <a:p>
            <a:r>
              <a:rPr lang="en-US" dirty="0" err="1"/>
              <a:t>Tezlatgichlar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96667" y="1846612"/>
            <a:ext cx="105156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Tezlatgichlar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–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zaryadlangan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zarrachalarni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yuqori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energiyagacha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tezlashtiruvchi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qurilmalardir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.</a:t>
            </a:r>
            <a:br>
              <a:rPr dirty="0">
                <a:solidFill>
                  <a:schemeClr val="tx1">
                    <a:lumMod val="95000"/>
                  </a:schemeClr>
                </a:solidFill>
              </a:rPr>
            </a:b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Ular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faqat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nazariy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fizika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tajribalari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uchungina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emas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balki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amaliy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hayotda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ham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keng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dirty="0" err="1">
                <a:solidFill>
                  <a:schemeClr val="tx1">
                    <a:lumMod val="95000"/>
                  </a:schemeClr>
                </a:solidFill>
              </a:rPr>
              <a:t>qo'llaniladi</a:t>
            </a:r>
            <a:r>
              <a:rPr dirty="0">
                <a:solidFill>
                  <a:schemeClr val="tx1">
                    <a:lumMod val="95000"/>
                  </a:schemeClr>
                </a:solidFill>
              </a:rPr>
              <a:t>.</a:t>
            </a:r>
            <a:br>
              <a:rPr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Tezlatgichlar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zamonaviy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fizikaning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muhim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vositalaridan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biri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bo‘lib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asosan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quyidagi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maqsadlarda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qo‘llaniladi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:</a:t>
            </a: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fizikasini</a:t>
            </a:r>
            <a:r>
              <a:rPr lang="en-US" dirty="0"/>
              <a:t> </a:t>
            </a:r>
            <a:r>
              <a:rPr lang="en-US" dirty="0" err="1"/>
              <a:t>o‘rganish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kvarklar</a:t>
            </a:r>
            <a:r>
              <a:rPr lang="en-US" dirty="0"/>
              <a:t>, </a:t>
            </a:r>
            <a:r>
              <a:rPr lang="en-US" dirty="0" err="1"/>
              <a:t>bozonlar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sohasida</a:t>
            </a:r>
            <a:r>
              <a:rPr lang="en-US" dirty="0"/>
              <a:t>,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saratonni</a:t>
            </a:r>
            <a:r>
              <a:rPr lang="en-US" dirty="0"/>
              <a:t> </a:t>
            </a:r>
            <a:r>
              <a:rPr lang="en-US" dirty="0" err="1"/>
              <a:t>davolashda</a:t>
            </a:r>
            <a:r>
              <a:rPr lang="en-US" dirty="0"/>
              <a:t> (</a:t>
            </a:r>
            <a:r>
              <a:rPr lang="en-US" dirty="0" err="1"/>
              <a:t>radioterapiya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/>
              <a:t>Materialshunoslik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nanotexnologiya</a:t>
            </a:r>
            <a:r>
              <a:rPr lang="en-US" dirty="0"/>
              <a:t> </a:t>
            </a:r>
            <a:r>
              <a:rPr lang="en-US" dirty="0" err="1" smtClean="0"/>
              <a:t>tadqiqotlarida</a:t>
            </a:r>
            <a:endParaRPr lang="en-US" dirty="0"/>
          </a:p>
          <a:p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manbalarini</a:t>
            </a:r>
            <a:r>
              <a:rPr lang="en-US" dirty="0"/>
              <a:t> </a:t>
            </a:r>
            <a:r>
              <a:rPr lang="en-US" dirty="0" err="1"/>
              <a:t>sinovdan</a:t>
            </a:r>
            <a:r>
              <a:rPr lang="en-US" dirty="0"/>
              <a:t> </a:t>
            </a:r>
            <a:r>
              <a:rPr lang="en-US" dirty="0" err="1"/>
              <a:t>o‘tkazishda</a:t>
            </a:r>
            <a:r>
              <a:rPr lang="en-US" dirty="0" smtClean="0"/>
              <a:t>.</a:t>
            </a:r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Tibbiyotdagi</a:t>
            </a:r>
            <a:r>
              <a:rPr dirty="0"/>
              <a:t> </a:t>
            </a:r>
            <a:r>
              <a:rPr dirty="0" err="1" smtClean="0"/>
              <a:t>qo‘llanilishi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105156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asboblarni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beqiyos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nishonga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kesmasdan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muolajalarni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terapiya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onkologiya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endParaRPr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Radioterapiya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10515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nurlantirish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usulidir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000" i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000" i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i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fotonlar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kasallik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joyini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nishonga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2714225"/>
            <a:ext cx="6092825" cy="28315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/>
              <a:t>Qanday</a:t>
            </a:r>
            <a:r>
              <a:rPr lang="en-US" b="1" dirty="0"/>
              <a:t> </a:t>
            </a:r>
            <a:r>
              <a:rPr lang="en-US" b="1" dirty="0" err="1"/>
              <a:t>ishlaydi</a:t>
            </a:r>
            <a:r>
              <a:rPr lang="en-US" b="1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energiyagacha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tezlashtiradi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tumorga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yo‘naltiriladi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DNKsiga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to‘xtatadi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o‘simtalarni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to‘qimalarga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yetkazish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68738" y="2727388"/>
            <a:ext cx="4742213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Afzalliklari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Jarrohlik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amaliyotiga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muqobil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Og‘riqsiz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Qayta-qayta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muddatli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seanslar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muddatli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9799" y="401150"/>
            <a:ext cx="7624801" cy="596377"/>
          </a:xfrm>
        </p:spPr>
        <p:txBody>
          <a:bodyPr>
            <a:normAutofit fontScale="90000"/>
          </a:bodyPr>
          <a:lstStyle/>
          <a:p>
            <a:r>
              <a:rPr dirty="0"/>
              <a:t>Proton </a:t>
            </a:r>
            <a:r>
              <a:rPr dirty="0" err="1"/>
              <a:t>terapiyasi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1051560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terapiyasi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sinxrotron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siklotronlar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terapiyasi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to‘qimalarga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usulidir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3437906"/>
            <a:ext cx="100623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Qanday</a:t>
            </a:r>
            <a:r>
              <a:rPr lang="en-US" sz="2000" b="1" dirty="0"/>
              <a:t> </a:t>
            </a:r>
            <a:r>
              <a:rPr lang="en-US" sz="2000" b="1" dirty="0" err="1"/>
              <a:t>ishlaydi</a:t>
            </a:r>
            <a:r>
              <a:rPr lang="en-US" sz="2000" b="1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tezlikka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tumor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yo‘naltiriladi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(Bragg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cho‘qqisida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ko‘rmaydi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nozik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ideal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962" y="609600"/>
            <a:ext cx="7921685" cy="647284"/>
          </a:xfrm>
        </p:spPr>
        <p:txBody>
          <a:bodyPr>
            <a:normAutofit/>
          </a:bodyPr>
          <a:lstStyle/>
          <a:p>
            <a:r>
              <a:rPr dirty="0"/>
              <a:t>PET </a:t>
            </a:r>
            <a:r>
              <a:rPr dirty="0" err="1"/>
              <a:t>va</a:t>
            </a:r>
            <a:r>
              <a:rPr dirty="0"/>
              <a:t> SPECT </a:t>
            </a:r>
            <a:r>
              <a:rPr dirty="0" err="1"/>
              <a:t>diagnostikasi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831290" y="1822863"/>
            <a:ext cx="105156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Emissiyali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Tomografiya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Yagona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Emissiyali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Tomografiyasi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rejimida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vizual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radioaktiv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izotoplar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c/c4/16slicePETCT.jpg/233px-16slicePET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3" y="531705"/>
            <a:ext cx="3955328" cy="302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7429" y="691052"/>
            <a:ext cx="6092825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PET – </a:t>
            </a:r>
            <a:r>
              <a:rPr lang="en-US" b="1" dirty="0" err="1"/>
              <a:t>Pozitron</a:t>
            </a:r>
            <a:r>
              <a:rPr lang="en-US" b="1" dirty="0"/>
              <a:t> </a:t>
            </a:r>
            <a:r>
              <a:rPr lang="en-US" b="1" dirty="0" err="1"/>
              <a:t>Emissiyali</a:t>
            </a:r>
            <a:r>
              <a:rPr lang="en-US" b="1" dirty="0"/>
              <a:t> </a:t>
            </a:r>
            <a:r>
              <a:rPr lang="en-US" b="1" dirty="0" err="1"/>
              <a:t>Tomografiya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siklotron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positron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izotoplar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F-18)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Izotop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metabolizm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bo‘layotgan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to‘planadi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Positronlar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annihilatsiya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gamma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Spect Imaging tiz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83" y="3838883"/>
            <a:ext cx="4258956" cy="239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7429" y="4021051"/>
            <a:ext cx="6092825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SPECT – </a:t>
            </a:r>
            <a:r>
              <a:rPr lang="en-US" b="1" dirty="0" err="1"/>
              <a:t>Yagona</a:t>
            </a:r>
            <a:r>
              <a:rPr lang="en-US" b="1" dirty="0"/>
              <a:t> </a:t>
            </a:r>
            <a:r>
              <a:rPr lang="en-US" b="1" dirty="0" err="1"/>
              <a:t>Foton</a:t>
            </a:r>
            <a:r>
              <a:rPr lang="en-US" b="1" dirty="0"/>
              <a:t> </a:t>
            </a:r>
            <a:r>
              <a:rPr lang="en-US" b="1" dirty="0" err="1"/>
              <a:t>Emissiyali</a:t>
            </a:r>
            <a:r>
              <a:rPr lang="en-US" b="1" dirty="0"/>
              <a:t> KT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nurlovchi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izotoplar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Tc-99m)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izotoplar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kechayotgan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to‘planib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Miya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53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4613" y="395844"/>
            <a:ext cx="9542701" cy="732312"/>
          </a:xfrm>
        </p:spPr>
        <p:txBody>
          <a:bodyPr/>
          <a:lstStyle/>
          <a:p>
            <a:r>
              <a:rPr dirty="0" err="1"/>
              <a:t>Tezlatgichlarning</a:t>
            </a:r>
            <a:r>
              <a:rPr dirty="0"/>
              <a:t> </a:t>
            </a:r>
            <a:r>
              <a:rPr dirty="0" err="1"/>
              <a:t>turlari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24266" y="1141468"/>
            <a:ext cx="831167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Chiziqli</a:t>
            </a:r>
            <a:r>
              <a:rPr lang="en-US" b="1" dirty="0"/>
              <a:t> </a:t>
            </a:r>
            <a:r>
              <a:rPr lang="en-US" b="1" dirty="0" err="1"/>
              <a:t>tezlatgichlar</a:t>
            </a:r>
            <a:r>
              <a:rPr lang="en-US" b="1" dirty="0"/>
              <a:t> (Linear Accelerators / </a:t>
            </a:r>
            <a:r>
              <a:rPr lang="en-US" b="1" dirty="0" err="1"/>
              <a:t>Linac</a:t>
            </a:r>
            <a:r>
              <a:rPr lang="en-US" b="1" dirty="0"/>
              <a:t>)</a:t>
            </a:r>
          </a:p>
          <a:p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yo‘nalishda</a:t>
            </a:r>
            <a:r>
              <a:rPr lang="en-US" dirty="0"/>
              <a:t> </a:t>
            </a:r>
            <a:r>
              <a:rPr lang="en-US" dirty="0" err="1"/>
              <a:t>tezlashtiriladi</a:t>
            </a:r>
            <a:r>
              <a:rPr lang="en-US" dirty="0"/>
              <a:t>.</a:t>
            </a:r>
          </a:p>
          <a:p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bosqichda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to‘lqinlar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zarraga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.</a:t>
            </a:r>
          </a:p>
          <a:p>
            <a:r>
              <a:rPr lang="en-US" dirty="0" err="1"/>
              <a:t>Tuzilishi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oddiy</a:t>
            </a:r>
            <a:r>
              <a:rPr lang="en-US" dirty="0"/>
              <a:t>.</a:t>
            </a:r>
          </a:p>
          <a:p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tadqiqotlarda</a:t>
            </a:r>
            <a:r>
              <a:rPr lang="en-US" dirty="0"/>
              <a:t> </a:t>
            </a:r>
            <a:r>
              <a:rPr lang="en-US" dirty="0" err="1"/>
              <a:t>qo‘llaniladi</a:t>
            </a:r>
            <a:r>
              <a:rPr lang="en-US" dirty="0"/>
              <a:t>.</a:t>
            </a:r>
          </a:p>
          <a:p>
            <a:r>
              <a:rPr lang="en-US" dirty="0" err="1"/>
              <a:t>Misol</a:t>
            </a:r>
            <a:r>
              <a:rPr lang="en-US" dirty="0"/>
              <a:t>: SLAC (</a:t>
            </a:r>
            <a:r>
              <a:rPr lang="en-US" dirty="0" err="1"/>
              <a:t>AQSh</a:t>
            </a:r>
            <a:r>
              <a:rPr lang="en-US" dirty="0"/>
              <a:t>) –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mo‘ljallangan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 smtClean="0"/>
              <a:t>tezlatgich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85576" y="3484020"/>
            <a:ext cx="83890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Aylana</a:t>
            </a:r>
            <a:r>
              <a:rPr lang="en-US" b="1" dirty="0"/>
              <a:t> </a:t>
            </a:r>
            <a:r>
              <a:rPr lang="en-US" b="1" dirty="0" err="1"/>
              <a:t>tezlatgichlar</a:t>
            </a:r>
            <a:r>
              <a:rPr lang="en-US" b="1" dirty="0"/>
              <a:t> (Circular Accelerators)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halqasimon</a:t>
            </a:r>
            <a:r>
              <a:rPr lang="en-US" dirty="0"/>
              <a:t> </a:t>
            </a:r>
            <a:r>
              <a:rPr lang="en-US" dirty="0" err="1"/>
              <a:t>yo‘ldan</a:t>
            </a:r>
            <a:r>
              <a:rPr lang="en-US" dirty="0"/>
              <a:t> </a:t>
            </a:r>
            <a:r>
              <a:rPr lang="en-US" dirty="0" err="1"/>
              <a:t>aylantirilib</a:t>
            </a:r>
            <a:r>
              <a:rPr lang="en-US" dirty="0"/>
              <a:t> </a:t>
            </a:r>
            <a:r>
              <a:rPr lang="en-US" dirty="0" err="1"/>
              <a:t>tezlashtiriladi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zarra</a:t>
            </a:r>
            <a:r>
              <a:rPr lang="en-US" dirty="0"/>
              <a:t> </a:t>
            </a:r>
            <a:r>
              <a:rPr lang="en-US" dirty="0" err="1"/>
              <a:t>doira</a:t>
            </a:r>
            <a:r>
              <a:rPr lang="en-US" dirty="0"/>
              <a:t> </a:t>
            </a:r>
            <a:r>
              <a:rPr lang="en-US" dirty="0" err="1"/>
              <a:t>bo‘ylab</a:t>
            </a:r>
            <a:r>
              <a:rPr lang="en-US" dirty="0"/>
              <a:t> </a:t>
            </a:r>
            <a:r>
              <a:rPr lang="en-US" dirty="0" err="1"/>
              <a:t>harakatga</a:t>
            </a:r>
            <a:r>
              <a:rPr lang="en-US" dirty="0"/>
              <a:t> </a:t>
            </a:r>
            <a:r>
              <a:rPr lang="en-US" dirty="0" err="1"/>
              <a:t>keltiriladi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Tezlik</a:t>
            </a:r>
            <a:r>
              <a:rPr lang="en-US" dirty="0"/>
              <a:t> </a:t>
            </a:r>
            <a:r>
              <a:rPr lang="en-US" dirty="0" err="1"/>
              <a:t>oshgani</a:t>
            </a:r>
            <a:r>
              <a:rPr lang="en-US" dirty="0"/>
              <a:t> sari radius ham </a:t>
            </a:r>
            <a:r>
              <a:rPr lang="en-US" dirty="0" err="1"/>
              <a:t>kengayadi</a:t>
            </a:r>
            <a:r>
              <a:rPr lang="en-US" dirty="0"/>
              <a:t> (</a:t>
            </a:r>
            <a:r>
              <a:rPr lang="en-US" dirty="0" err="1"/>
              <a:t>sinxrotronlarda</a:t>
            </a:r>
            <a:r>
              <a:rPr lang="en-US" dirty="0"/>
              <a:t>).</a:t>
            </a:r>
          </a:p>
          <a:p>
            <a:r>
              <a:rPr lang="en-US" dirty="0" err="1"/>
              <a:t>Turlari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Siklotron</a:t>
            </a:r>
            <a:r>
              <a:rPr lang="en-US" dirty="0"/>
              <a:t> – past </a:t>
            </a:r>
            <a:r>
              <a:rPr lang="en-US" dirty="0" err="1"/>
              <a:t>energiyali</a:t>
            </a:r>
            <a:r>
              <a:rPr lang="en-US" dirty="0"/>
              <a:t>, </a:t>
            </a:r>
            <a:r>
              <a:rPr lang="en-US" dirty="0" err="1"/>
              <a:t>kompakt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Sinxrotron</a:t>
            </a:r>
            <a:r>
              <a:rPr lang="en-US" dirty="0"/>
              <a:t> –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,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tizim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4" name="Picture 2" descr="https://upload.wikimedia.org/wikipedia/commons/thumb/d/d3/Aust.-Synchrotron%2C-Linac%2C-14.06.2007.jpg/250px-Aust.-Synchrotron%2C-Linac%2C-14.06.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552" y="1128156"/>
            <a:ext cx="2992582" cy="448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4466" y="300841"/>
            <a:ext cx="5540717" cy="970450"/>
          </a:xfrm>
        </p:spPr>
        <p:txBody>
          <a:bodyPr/>
          <a:lstStyle/>
          <a:p>
            <a:r>
              <a:rPr dirty="0" err="1"/>
              <a:t>Sanoatdagi</a:t>
            </a:r>
            <a:r>
              <a:rPr dirty="0"/>
              <a:t> </a:t>
            </a:r>
            <a:r>
              <a:rPr dirty="0" err="1"/>
              <a:t>qo‘llanilishi</a:t>
            </a:r>
            <a:r>
              <a:rPr dirty="0" smtClean="0"/>
              <a:t>: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91605" y="1277115"/>
            <a:ext cx="10515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sz="200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tadqiqotlarda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qo‘llanilmoqda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nurlari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aniqligi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sanoatdagi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jarayonlarda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tejamkorlik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aniqlik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sifatni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b="1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1605" y="2428867"/>
            <a:ext cx="103264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Plastmassa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kauchuk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polimerlarni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issiqqa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chidamliligini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avtomobil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xossalarga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izolyatsiyasining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chidamligini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ishlov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1605" y="4503948"/>
            <a:ext cx="98811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Sterilizatsiya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dezinfeksiya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asbob-uskunalar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qadoqlari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shpritslar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jarrohlik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buyumlarini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mikroblardan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Oziq-ovqat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muddatli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bakteriyalardan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Qadoqlangan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ziravorlar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mikroorganizmlardan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973</Words>
  <Application>Microsoft Office PowerPoint</Application>
  <PresentationFormat>Произвольный</PresentationFormat>
  <Paragraphs>116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 3</vt:lpstr>
      <vt:lpstr>Грань</vt:lpstr>
      <vt:lpstr>Tezlatgichlarning sanoatda va tibbiyotda qo'llanilishi</vt:lpstr>
      <vt:lpstr>Tezlatgichlar nima?</vt:lpstr>
      <vt:lpstr>Tibbiyotdagi qo‘llanilishi</vt:lpstr>
      <vt:lpstr>Radioterapiya</vt:lpstr>
      <vt:lpstr>Proton terapiyasi</vt:lpstr>
      <vt:lpstr>PET va SPECT diagnostikasi</vt:lpstr>
      <vt:lpstr>Презентация PowerPoint</vt:lpstr>
      <vt:lpstr>Tezlatgichlarning turlari</vt:lpstr>
      <vt:lpstr>Sanoatdagi qo‘llanilishi:</vt:lpstr>
      <vt:lpstr>Materiallar modifikatsiyasi</vt:lpstr>
      <vt:lpstr>Radiografiya va sifat nazorati</vt:lpstr>
      <vt:lpstr>Qon va asboblarni sterilizatsiya qilish</vt:lpstr>
      <vt:lpstr>Etiboringiz uchun Raxmat</vt:lpstr>
      <vt:lpstr>Foydalanilgan manbalar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Tezlatgichlarning sanoatda va tibbiyotda qo'llanilishi</dc:title>
  <dc:subject/>
  <dc:creator>lenovo</dc:creator>
  <cp:keywords/>
  <dc:description>generated using python-pptx</dc:description>
  <cp:lastModifiedBy>lenovo</cp:lastModifiedBy>
  <cp:revision>12</cp:revision>
  <dcterms:created xsi:type="dcterms:W3CDTF">2013-01-27T09:14:16Z</dcterms:created>
  <dcterms:modified xsi:type="dcterms:W3CDTF">2025-04-21T17:13:23Z</dcterms:modified>
  <cp:category/>
</cp:coreProperties>
</file>