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9" r:id="rId3"/>
    <p:sldId id="257" r:id="rId4"/>
    <p:sldId id="260" r:id="rId5"/>
    <p:sldId id="261" r:id="rId6"/>
    <p:sldId id="262" r:id="rId7"/>
    <p:sldId id="263" r:id="rId8"/>
    <p:sldId id="264" r:id="rId9"/>
    <p:sldId id="265" r:id="rId10"/>
    <p:sldId id="266" r:id="rId11"/>
    <p:sldId id="267" r:id="rId12"/>
    <p:sldId id="268" r:id="rId13"/>
    <p:sldId id="269" r:id="rId14"/>
    <p:sldId id="270" r:id="rId15"/>
    <p:sldId id="258"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6E13A1-A6A2-44BE-A016-D2CD28965726}" type="doc">
      <dgm:prSet loTypeId="urn:diagrams.loki3.com/BracketList+Icon" loCatId="officeonline" qsTypeId="urn:microsoft.com/office/officeart/2005/8/quickstyle/simple4" qsCatId="simple" csTypeId="urn:microsoft.com/office/officeart/2005/8/colors/accent6_5" csCatId="accent6" phldr="1"/>
      <dgm:spPr/>
      <dgm:t>
        <a:bodyPr/>
        <a:lstStyle/>
        <a:p>
          <a:endParaRPr lang="ru-RU"/>
        </a:p>
      </dgm:t>
    </dgm:pt>
    <dgm:pt modelId="{91A722BE-1B0D-4E8A-8435-23228BC464E5}">
      <dgm:prSet phldrT="[Текст]" custT="1"/>
      <dgm:spPr/>
      <dgm:t>
        <a:bodyPr/>
        <a:lstStyle/>
        <a:p>
          <a:r>
            <a:rPr lang="en-US" sz="2800" b="1" dirty="0" err="1" smtClean="0"/>
            <a:t>Pulning</a:t>
          </a:r>
          <a:endParaRPr lang="en-US" sz="2800" b="1" dirty="0" smtClean="0"/>
        </a:p>
        <a:p>
          <a:r>
            <a:rPr lang="en-US" sz="2800" b="1" dirty="0" err="1" smtClean="0"/>
            <a:t>xususiyatlari</a:t>
          </a:r>
          <a:endParaRPr lang="ru-RU" sz="2800" b="1" dirty="0"/>
        </a:p>
      </dgm:t>
    </dgm:pt>
    <dgm:pt modelId="{FF20749D-64A1-49BC-932E-FD7B0E2A88C9}" type="parTrans" cxnId="{5FB33E1A-1FE0-4352-AAA0-89D24269DC34}">
      <dgm:prSet/>
      <dgm:spPr/>
      <dgm:t>
        <a:bodyPr/>
        <a:lstStyle/>
        <a:p>
          <a:endParaRPr lang="ru-RU"/>
        </a:p>
      </dgm:t>
    </dgm:pt>
    <dgm:pt modelId="{AB2E0109-362A-4658-9450-889D9AA8A2F4}" type="sibTrans" cxnId="{5FB33E1A-1FE0-4352-AAA0-89D24269DC34}">
      <dgm:prSet/>
      <dgm:spPr/>
      <dgm:t>
        <a:bodyPr/>
        <a:lstStyle/>
        <a:p>
          <a:endParaRPr lang="ru-RU"/>
        </a:p>
      </dgm:t>
    </dgm:pt>
    <dgm:pt modelId="{5F24CD86-7EB8-4305-A2D9-9134B7F94B44}">
      <dgm:prSet phldrT="[Текст]" custT="1"/>
      <dgm:spPr/>
      <dgm:t>
        <a:bodyPr/>
        <a:lstStyle/>
        <a:p>
          <a:pPr algn="l"/>
          <a:r>
            <a:rPr lang="en-US" sz="2400" b="1" smtClean="0">
              <a:latin typeface="+mj-lt"/>
            </a:rPr>
            <a:t>umumiy ekvivalent – yagona tovar va tovarlar qiymatini o’zida ifoda qiladi</a:t>
          </a:r>
          <a:endParaRPr lang="ru-RU" sz="2400" b="1" dirty="0">
            <a:latin typeface="+mj-lt"/>
          </a:endParaRPr>
        </a:p>
      </dgm:t>
    </dgm:pt>
    <dgm:pt modelId="{C653D1C4-FA69-4A63-8390-D74F29FF4C06}" type="parTrans" cxnId="{2EA17E99-AE16-41B2-8F11-F7AC4F796043}">
      <dgm:prSet/>
      <dgm:spPr/>
      <dgm:t>
        <a:bodyPr/>
        <a:lstStyle/>
        <a:p>
          <a:endParaRPr lang="ru-RU"/>
        </a:p>
      </dgm:t>
    </dgm:pt>
    <dgm:pt modelId="{7684361A-E828-4B61-A871-63828CB9DB69}" type="sibTrans" cxnId="{2EA17E99-AE16-41B2-8F11-F7AC4F796043}">
      <dgm:prSet/>
      <dgm:spPr/>
      <dgm:t>
        <a:bodyPr/>
        <a:lstStyle/>
        <a:p>
          <a:endParaRPr lang="ru-RU"/>
        </a:p>
      </dgm:t>
    </dgm:pt>
    <dgm:pt modelId="{99EDCC50-BAB6-494E-A06E-567C5322058D}">
      <dgm:prSet phldrT="[Текст]" custT="1"/>
      <dgm:spPr/>
      <dgm:t>
        <a:bodyPr/>
        <a:lstStyle/>
        <a:p>
          <a:pPr algn="l"/>
          <a:r>
            <a:rPr lang="en-US" sz="2400" b="1" smtClean="0">
              <a:latin typeface="+mj-lt"/>
            </a:rPr>
            <a:t>Pulning ekvivalent sifatida tovarni yaratishga ketgan mehnat va boshqa xarajatlarni o’zida ifoda qiliadi</a:t>
          </a:r>
          <a:endParaRPr lang="ru-RU" sz="2400" b="1" dirty="0">
            <a:latin typeface="+mj-lt"/>
          </a:endParaRPr>
        </a:p>
      </dgm:t>
    </dgm:pt>
    <dgm:pt modelId="{2FF90D88-6D2E-4F79-B16C-BDAD98A2F2A8}" type="parTrans" cxnId="{1E06CA11-02E8-4FA8-B257-B61D86BF97F5}">
      <dgm:prSet/>
      <dgm:spPr/>
      <dgm:t>
        <a:bodyPr/>
        <a:lstStyle/>
        <a:p>
          <a:endParaRPr lang="ru-RU"/>
        </a:p>
      </dgm:t>
    </dgm:pt>
    <dgm:pt modelId="{FE501A92-F8D2-4D7E-8CEA-96CE958008C5}" type="sibTrans" cxnId="{1E06CA11-02E8-4FA8-B257-B61D86BF97F5}">
      <dgm:prSet/>
      <dgm:spPr/>
      <dgm:t>
        <a:bodyPr/>
        <a:lstStyle/>
        <a:p>
          <a:endParaRPr lang="ru-RU"/>
        </a:p>
      </dgm:t>
    </dgm:pt>
    <dgm:pt modelId="{D6037630-59D1-462B-BA8E-CAC3AECDCE65}">
      <dgm:prSet phldrT="[Текст]" custT="1"/>
      <dgm:spPr/>
      <dgm:t>
        <a:bodyPr/>
        <a:lstStyle/>
        <a:p>
          <a:pPr algn="l"/>
          <a:r>
            <a:rPr lang="en-US" sz="2400" b="1" smtClean="0">
              <a:latin typeface="+mj-lt"/>
            </a:rPr>
            <a:t>Pulning har bir iqtisodiy tizimda, tovar ishlab chiqarishda                kishilar o’rtasidagi yuzaga keladigan iqtisodiy munosabatlarni   ifoda qiliadi</a:t>
          </a:r>
          <a:endParaRPr lang="ru-RU" sz="2400" b="1" dirty="0">
            <a:latin typeface="+mj-lt"/>
          </a:endParaRPr>
        </a:p>
      </dgm:t>
    </dgm:pt>
    <dgm:pt modelId="{B5D1B7FB-D83D-4F8A-9F6D-260271143BFE}" type="parTrans" cxnId="{2D561230-D49C-4DFD-8470-A575433C513F}">
      <dgm:prSet/>
      <dgm:spPr/>
      <dgm:t>
        <a:bodyPr/>
        <a:lstStyle/>
        <a:p>
          <a:endParaRPr lang="ru-RU"/>
        </a:p>
      </dgm:t>
    </dgm:pt>
    <dgm:pt modelId="{25DFB4A4-9DA6-4AF3-85FA-D20F7ED830A0}" type="sibTrans" cxnId="{2D561230-D49C-4DFD-8470-A575433C513F}">
      <dgm:prSet/>
      <dgm:spPr/>
      <dgm:t>
        <a:bodyPr/>
        <a:lstStyle/>
        <a:p>
          <a:endParaRPr lang="ru-RU"/>
        </a:p>
      </dgm:t>
    </dgm:pt>
    <dgm:pt modelId="{00B1BEA2-5630-48D9-BE98-2D071B56BD82}">
      <dgm:prSet phldrT="[Текст]" custT="1"/>
      <dgm:spPr/>
      <dgm:t>
        <a:bodyPr/>
        <a:lstStyle/>
        <a:p>
          <a:pPr algn="l"/>
          <a:r>
            <a:rPr lang="en-US" sz="2400" b="1" dirty="0" err="1" smtClean="0">
              <a:latin typeface="+mj-lt"/>
            </a:rPr>
            <a:t>Pul</a:t>
          </a:r>
          <a:r>
            <a:rPr lang="en-US" sz="2400" b="1" dirty="0" smtClean="0">
              <a:latin typeface="+mj-lt"/>
            </a:rPr>
            <a:t> </a:t>
          </a:r>
          <a:r>
            <a:rPr lang="en-US" sz="2400" b="1" dirty="0" err="1" smtClean="0">
              <a:latin typeface="+mj-lt"/>
            </a:rPr>
            <a:t>boshqa</a:t>
          </a:r>
          <a:r>
            <a:rPr lang="en-US" sz="2400" b="1" dirty="0" smtClean="0">
              <a:latin typeface="+mj-lt"/>
            </a:rPr>
            <a:t> </a:t>
          </a:r>
          <a:r>
            <a:rPr lang="en-US" sz="2400" b="1" dirty="0" err="1" smtClean="0">
              <a:latin typeface="+mj-lt"/>
            </a:rPr>
            <a:t>tovarlardan</a:t>
          </a:r>
          <a:r>
            <a:rPr lang="en-US" sz="2400" b="1" dirty="0" smtClean="0">
              <a:latin typeface="+mj-lt"/>
            </a:rPr>
            <a:t> </a:t>
          </a:r>
          <a:r>
            <a:rPr lang="en-US" sz="2400" b="1" dirty="0" err="1" smtClean="0">
              <a:latin typeface="+mj-lt"/>
            </a:rPr>
            <a:t>ajralib</a:t>
          </a:r>
          <a:r>
            <a:rPr lang="en-US" sz="2400" b="1" dirty="0" smtClean="0">
              <a:latin typeface="+mj-lt"/>
            </a:rPr>
            <a:t> </a:t>
          </a:r>
          <a:r>
            <a:rPr lang="en-US" sz="2400" b="1" dirty="0" err="1" smtClean="0">
              <a:latin typeface="+mj-lt"/>
            </a:rPr>
            <a:t>turuvchi</a:t>
          </a:r>
          <a:r>
            <a:rPr lang="en-US" sz="2400" b="1" dirty="0" smtClean="0">
              <a:latin typeface="+mj-lt"/>
            </a:rPr>
            <a:t> </a:t>
          </a:r>
          <a:r>
            <a:rPr lang="en-US" sz="2400" b="1" dirty="0" err="1" smtClean="0">
              <a:latin typeface="+mj-lt"/>
            </a:rPr>
            <a:t>maxsus</a:t>
          </a:r>
          <a:r>
            <a:rPr lang="en-US" sz="2400" b="1" dirty="0" smtClean="0">
              <a:latin typeface="+mj-lt"/>
            </a:rPr>
            <a:t> </a:t>
          </a:r>
          <a:r>
            <a:rPr lang="en-US" sz="2400" b="1" dirty="0" err="1" smtClean="0">
              <a:latin typeface="+mj-lt"/>
            </a:rPr>
            <a:t>tovar</a:t>
          </a:r>
          <a:endParaRPr lang="ru-RU" sz="2400" b="1" dirty="0">
            <a:latin typeface="+mj-lt"/>
          </a:endParaRPr>
        </a:p>
      </dgm:t>
    </dgm:pt>
    <dgm:pt modelId="{5627AE05-8C96-40ED-B7BC-FFA0A6EF75CA}" type="parTrans" cxnId="{66CE05A0-4942-48CC-B292-35BF8E607EC3}">
      <dgm:prSet/>
      <dgm:spPr/>
      <dgm:t>
        <a:bodyPr/>
        <a:lstStyle/>
        <a:p>
          <a:endParaRPr lang="ru-RU"/>
        </a:p>
      </dgm:t>
    </dgm:pt>
    <dgm:pt modelId="{EEDFA404-F687-4950-82FD-ABF1EAB20BB7}" type="sibTrans" cxnId="{66CE05A0-4942-48CC-B292-35BF8E607EC3}">
      <dgm:prSet/>
      <dgm:spPr/>
      <dgm:t>
        <a:bodyPr/>
        <a:lstStyle/>
        <a:p>
          <a:endParaRPr lang="ru-RU"/>
        </a:p>
      </dgm:t>
    </dgm:pt>
    <dgm:pt modelId="{84AE297C-98EA-4851-ADCD-3DF996C3AF8E}" type="pres">
      <dgm:prSet presAssocID="{876E13A1-A6A2-44BE-A016-D2CD28965726}" presName="Name0" presStyleCnt="0">
        <dgm:presLayoutVars>
          <dgm:dir/>
          <dgm:animLvl val="lvl"/>
          <dgm:resizeHandles val="exact"/>
        </dgm:presLayoutVars>
      </dgm:prSet>
      <dgm:spPr/>
      <dgm:t>
        <a:bodyPr/>
        <a:lstStyle/>
        <a:p>
          <a:endParaRPr lang="ru-RU"/>
        </a:p>
      </dgm:t>
    </dgm:pt>
    <dgm:pt modelId="{4FB7341C-D45A-439D-87E6-BF60953FC6AD}" type="pres">
      <dgm:prSet presAssocID="{91A722BE-1B0D-4E8A-8435-23228BC464E5}" presName="linNode" presStyleCnt="0"/>
      <dgm:spPr/>
    </dgm:pt>
    <dgm:pt modelId="{7494CFA0-5284-483A-AC95-EFD221CC6713}" type="pres">
      <dgm:prSet presAssocID="{91A722BE-1B0D-4E8A-8435-23228BC464E5}" presName="parTx" presStyleLbl="revTx" presStyleIdx="0" presStyleCnt="1">
        <dgm:presLayoutVars>
          <dgm:chMax val="1"/>
          <dgm:bulletEnabled val="1"/>
        </dgm:presLayoutVars>
      </dgm:prSet>
      <dgm:spPr/>
      <dgm:t>
        <a:bodyPr/>
        <a:lstStyle/>
        <a:p>
          <a:endParaRPr lang="ru-RU"/>
        </a:p>
      </dgm:t>
    </dgm:pt>
    <dgm:pt modelId="{6028C0D1-27D5-4E41-87FE-03EEF40D6E30}" type="pres">
      <dgm:prSet presAssocID="{91A722BE-1B0D-4E8A-8435-23228BC464E5}" presName="bracket" presStyleLbl="parChTrans1D1" presStyleIdx="0" presStyleCnt="1" custLinFactNeighborX="-94556" custLinFactNeighborY="3819"/>
      <dgm:spPr/>
    </dgm:pt>
    <dgm:pt modelId="{B0D3085E-03B6-4EF2-9EEF-F244EA18E4EA}" type="pres">
      <dgm:prSet presAssocID="{91A722BE-1B0D-4E8A-8435-23228BC464E5}" presName="spH" presStyleCnt="0"/>
      <dgm:spPr/>
    </dgm:pt>
    <dgm:pt modelId="{6676E615-ED0B-4DC0-81F0-15B09541BBA5}" type="pres">
      <dgm:prSet presAssocID="{91A722BE-1B0D-4E8A-8435-23228BC464E5}" presName="desTx" presStyleLbl="node1" presStyleIdx="0" presStyleCnt="1" custLinFactX="-3103" custLinFactNeighborX="-100000" custLinFactNeighborY="3819">
        <dgm:presLayoutVars>
          <dgm:bulletEnabled val="1"/>
        </dgm:presLayoutVars>
      </dgm:prSet>
      <dgm:spPr/>
      <dgm:t>
        <a:bodyPr/>
        <a:lstStyle/>
        <a:p>
          <a:endParaRPr lang="ru-RU"/>
        </a:p>
      </dgm:t>
    </dgm:pt>
  </dgm:ptLst>
  <dgm:cxnLst>
    <dgm:cxn modelId="{67F9E673-63DC-405B-ADD9-E05A22804F5E}" type="presOf" srcId="{5F24CD86-7EB8-4305-A2D9-9134B7F94B44}" destId="{6676E615-ED0B-4DC0-81F0-15B09541BBA5}" srcOrd="0" destOrd="0" presId="urn:diagrams.loki3.com/BracketList+Icon"/>
    <dgm:cxn modelId="{5FB33E1A-1FE0-4352-AAA0-89D24269DC34}" srcId="{876E13A1-A6A2-44BE-A016-D2CD28965726}" destId="{91A722BE-1B0D-4E8A-8435-23228BC464E5}" srcOrd="0" destOrd="0" parTransId="{FF20749D-64A1-49BC-932E-FD7B0E2A88C9}" sibTransId="{AB2E0109-362A-4658-9450-889D9AA8A2F4}"/>
    <dgm:cxn modelId="{2EA17E99-AE16-41B2-8F11-F7AC4F796043}" srcId="{91A722BE-1B0D-4E8A-8435-23228BC464E5}" destId="{5F24CD86-7EB8-4305-A2D9-9134B7F94B44}" srcOrd="0" destOrd="0" parTransId="{C653D1C4-FA69-4A63-8390-D74F29FF4C06}" sibTransId="{7684361A-E828-4B61-A871-63828CB9DB69}"/>
    <dgm:cxn modelId="{C1850F1A-C574-40D1-AACA-0045401BDCCB}" type="presOf" srcId="{00B1BEA2-5630-48D9-BE98-2D071B56BD82}" destId="{6676E615-ED0B-4DC0-81F0-15B09541BBA5}" srcOrd="0" destOrd="3" presId="urn:diagrams.loki3.com/BracketList+Icon"/>
    <dgm:cxn modelId="{4A350540-D34F-43B7-9D88-1A0657B8F993}" type="presOf" srcId="{876E13A1-A6A2-44BE-A016-D2CD28965726}" destId="{84AE297C-98EA-4851-ADCD-3DF996C3AF8E}" srcOrd="0" destOrd="0" presId="urn:diagrams.loki3.com/BracketList+Icon"/>
    <dgm:cxn modelId="{070E642E-7DBC-43D9-A75C-B1AD9F4E8AD4}" type="presOf" srcId="{D6037630-59D1-462B-BA8E-CAC3AECDCE65}" destId="{6676E615-ED0B-4DC0-81F0-15B09541BBA5}" srcOrd="0" destOrd="2" presId="urn:diagrams.loki3.com/BracketList+Icon"/>
    <dgm:cxn modelId="{66CE05A0-4942-48CC-B292-35BF8E607EC3}" srcId="{91A722BE-1B0D-4E8A-8435-23228BC464E5}" destId="{00B1BEA2-5630-48D9-BE98-2D071B56BD82}" srcOrd="3" destOrd="0" parTransId="{5627AE05-8C96-40ED-B7BC-FFA0A6EF75CA}" sibTransId="{EEDFA404-F687-4950-82FD-ABF1EAB20BB7}"/>
    <dgm:cxn modelId="{4EF53207-46FB-4868-9304-070051DCD64C}" type="presOf" srcId="{99EDCC50-BAB6-494E-A06E-567C5322058D}" destId="{6676E615-ED0B-4DC0-81F0-15B09541BBA5}" srcOrd="0" destOrd="1" presId="urn:diagrams.loki3.com/BracketList+Icon"/>
    <dgm:cxn modelId="{1E06CA11-02E8-4FA8-B257-B61D86BF97F5}" srcId="{91A722BE-1B0D-4E8A-8435-23228BC464E5}" destId="{99EDCC50-BAB6-494E-A06E-567C5322058D}" srcOrd="1" destOrd="0" parTransId="{2FF90D88-6D2E-4F79-B16C-BDAD98A2F2A8}" sibTransId="{FE501A92-F8D2-4D7E-8CEA-96CE958008C5}"/>
    <dgm:cxn modelId="{2D561230-D49C-4DFD-8470-A575433C513F}" srcId="{91A722BE-1B0D-4E8A-8435-23228BC464E5}" destId="{D6037630-59D1-462B-BA8E-CAC3AECDCE65}" srcOrd="2" destOrd="0" parTransId="{B5D1B7FB-D83D-4F8A-9F6D-260271143BFE}" sibTransId="{25DFB4A4-9DA6-4AF3-85FA-D20F7ED830A0}"/>
    <dgm:cxn modelId="{9A90ABE9-5E2F-43CE-86E6-6FB42A118466}" type="presOf" srcId="{91A722BE-1B0D-4E8A-8435-23228BC464E5}" destId="{7494CFA0-5284-483A-AC95-EFD221CC6713}" srcOrd="0" destOrd="0" presId="urn:diagrams.loki3.com/BracketList+Icon"/>
    <dgm:cxn modelId="{0A41ED18-C4E7-4AD0-BEB2-DA6D9E89CC99}" type="presParOf" srcId="{84AE297C-98EA-4851-ADCD-3DF996C3AF8E}" destId="{4FB7341C-D45A-439D-87E6-BF60953FC6AD}" srcOrd="0" destOrd="0" presId="urn:diagrams.loki3.com/BracketList+Icon"/>
    <dgm:cxn modelId="{63A5A13E-9C62-41EB-A6C2-5782455DE12A}" type="presParOf" srcId="{4FB7341C-D45A-439D-87E6-BF60953FC6AD}" destId="{7494CFA0-5284-483A-AC95-EFD221CC6713}" srcOrd="0" destOrd="0" presId="urn:diagrams.loki3.com/BracketList+Icon"/>
    <dgm:cxn modelId="{FDBDCCB6-D04D-440B-A4BC-814E6D6490EC}" type="presParOf" srcId="{4FB7341C-D45A-439D-87E6-BF60953FC6AD}" destId="{6028C0D1-27D5-4E41-87FE-03EEF40D6E30}" srcOrd="1" destOrd="0" presId="urn:diagrams.loki3.com/BracketList+Icon"/>
    <dgm:cxn modelId="{49BBC22D-0020-4A8D-90EB-2B99F3018694}" type="presParOf" srcId="{4FB7341C-D45A-439D-87E6-BF60953FC6AD}" destId="{B0D3085E-03B6-4EF2-9EEF-F244EA18E4EA}" srcOrd="2" destOrd="0" presId="urn:diagrams.loki3.com/BracketList+Icon"/>
    <dgm:cxn modelId="{AAB17699-C110-460E-BCD2-BF1D86709698}" type="presParOf" srcId="{4FB7341C-D45A-439D-87E6-BF60953FC6AD}" destId="{6676E615-ED0B-4DC0-81F0-15B09541BBA5}"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94CFA0-5284-483A-AC95-EFD221CC6713}">
      <dsp:nvSpPr>
        <dsp:cNvPr id="0" name=""/>
        <dsp:cNvSpPr/>
      </dsp:nvSpPr>
      <dsp:spPr>
        <a:xfrm>
          <a:off x="0" y="2795400"/>
          <a:ext cx="2259124"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lvl="0" algn="r" defTabSz="1244600">
            <a:lnSpc>
              <a:spcPct val="90000"/>
            </a:lnSpc>
            <a:spcBef>
              <a:spcPct val="0"/>
            </a:spcBef>
            <a:spcAft>
              <a:spcPct val="35000"/>
            </a:spcAft>
          </a:pPr>
          <a:r>
            <a:rPr lang="en-US" sz="2800" b="1" kern="1200" dirty="0" err="1" smtClean="0"/>
            <a:t>Pulning</a:t>
          </a:r>
          <a:endParaRPr lang="en-US" sz="2800" b="1" kern="1200" dirty="0" smtClean="0"/>
        </a:p>
        <a:p>
          <a:pPr lvl="0" algn="r" defTabSz="1244600">
            <a:lnSpc>
              <a:spcPct val="90000"/>
            </a:lnSpc>
            <a:spcBef>
              <a:spcPct val="0"/>
            </a:spcBef>
            <a:spcAft>
              <a:spcPct val="35000"/>
            </a:spcAft>
          </a:pPr>
          <a:r>
            <a:rPr lang="en-US" sz="2800" b="1" kern="1200" dirty="0" err="1" smtClean="0"/>
            <a:t>xususiyatlari</a:t>
          </a:r>
          <a:endParaRPr lang="ru-RU" sz="2800" b="1" kern="1200" dirty="0"/>
        </a:p>
      </dsp:txBody>
      <dsp:txXfrm>
        <a:off x="0" y="2795400"/>
        <a:ext cx="2259124" cy="1267200"/>
      </dsp:txXfrm>
    </dsp:sp>
    <dsp:sp modelId="{6028C0D1-27D5-4E41-87FE-03EEF40D6E30}">
      <dsp:nvSpPr>
        <dsp:cNvPr id="0" name=""/>
        <dsp:cNvSpPr/>
      </dsp:nvSpPr>
      <dsp:spPr>
        <a:xfrm>
          <a:off x="2088233" y="1636807"/>
          <a:ext cx="451824" cy="3880800"/>
        </a:xfrm>
        <a:prstGeom prst="leftBrace">
          <a:avLst>
            <a:gd name="adj1" fmla="val 35000"/>
            <a:gd name="adj2" fmla="val 50000"/>
          </a:avLst>
        </a:prstGeom>
        <a:noFill/>
        <a:ln w="12700" cap="flat" cmpd="sng" algn="ctr">
          <a:solidFill>
            <a:schemeClr val="accent6">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676E615-ED0B-4DC0-81F0-15B09541BBA5}">
      <dsp:nvSpPr>
        <dsp:cNvPr id="0" name=""/>
        <dsp:cNvSpPr/>
      </dsp:nvSpPr>
      <dsp:spPr>
        <a:xfrm>
          <a:off x="2520275" y="1636807"/>
          <a:ext cx="6144817" cy="3880800"/>
        </a:xfrm>
        <a:prstGeom prst="rect">
          <a:avLst/>
        </a:prstGeom>
        <a:gradFill rotWithShape="0">
          <a:gsLst>
            <a:gs pos="0">
              <a:schemeClr val="accent6">
                <a:alpha val="90000"/>
                <a:hueOff val="0"/>
                <a:satOff val="0"/>
                <a:lumOff val="0"/>
                <a:alphaOff val="0"/>
                <a:shade val="63000"/>
                <a:satMod val="165000"/>
              </a:schemeClr>
            </a:gs>
            <a:gs pos="30000">
              <a:schemeClr val="accent6">
                <a:alpha val="90000"/>
                <a:hueOff val="0"/>
                <a:satOff val="0"/>
                <a:lumOff val="0"/>
                <a:alphaOff val="0"/>
                <a:shade val="58000"/>
                <a:satMod val="165000"/>
              </a:schemeClr>
            </a:gs>
            <a:gs pos="75000">
              <a:schemeClr val="accent6">
                <a:alpha val="90000"/>
                <a:hueOff val="0"/>
                <a:satOff val="0"/>
                <a:lumOff val="0"/>
                <a:alphaOff val="0"/>
                <a:shade val="30000"/>
                <a:satMod val="175000"/>
              </a:schemeClr>
            </a:gs>
            <a:gs pos="100000">
              <a:schemeClr val="accent6">
                <a:alpha val="9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b="1" kern="1200" smtClean="0">
              <a:latin typeface="+mj-lt"/>
            </a:rPr>
            <a:t>umumiy ekvivalent – yagona tovar va tovarlar qiymatini o’zida ifoda qiladi</a:t>
          </a:r>
          <a:endParaRPr lang="ru-RU" sz="2400" b="1" kern="1200" dirty="0">
            <a:latin typeface="+mj-lt"/>
          </a:endParaRPr>
        </a:p>
        <a:p>
          <a:pPr marL="228600" lvl="1" indent="-228600" algn="l" defTabSz="1066800">
            <a:lnSpc>
              <a:spcPct val="90000"/>
            </a:lnSpc>
            <a:spcBef>
              <a:spcPct val="0"/>
            </a:spcBef>
            <a:spcAft>
              <a:spcPct val="15000"/>
            </a:spcAft>
            <a:buChar char="••"/>
          </a:pPr>
          <a:r>
            <a:rPr lang="en-US" sz="2400" b="1" kern="1200" smtClean="0">
              <a:latin typeface="+mj-lt"/>
            </a:rPr>
            <a:t>Pulning ekvivalent sifatida tovarni yaratishga ketgan mehnat va boshqa xarajatlarni o’zida ifoda qiliadi</a:t>
          </a:r>
          <a:endParaRPr lang="ru-RU" sz="2400" b="1" kern="1200" dirty="0">
            <a:latin typeface="+mj-lt"/>
          </a:endParaRPr>
        </a:p>
        <a:p>
          <a:pPr marL="228600" lvl="1" indent="-228600" algn="l" defTabSz="1066800">
            <a:lnSpc>
              <a:spcPct val="90000"/>
            </a:lnSpc>
            <a:spcBef>
              <a:spcPct val="0"/>
            </a:spcBef>
            <a:spcAft>
              <a:spcPct val="15000"/>
            </a:spcAft>
            <a:buChar char="••"/>
          </a:pPr>
          <a:r>
            <a:rPr lang="en-US" sz="2400" b="1" kern="1200" smtClean="0">
              <a:latin typeface="+mj-lt"/>
            </a:rPr>
            <a:t>Pulning har bir iqtisodiy tizimda, tovar ishlab chiqarishda                kishilar o’rtasidagi yuzaga keladigan iqtisodiy munosabatlarni   ifoda qiliadi</a:t>
          </a:r>
          <a:endParaRPr lang="ru-RU" sz="2400" b="1" kern="1200" dirty="0">
            <a:latin typeface="+mj-lt"/>
          </a:endParaRPr>
        </a:p>
        <a:p>
          <a:pPr marL="228600" lvl="1" indent="-228600" algn="l" defTabSz="1066800">
            <a:lnSpc>
              <a:spcPct val="90000"/>
            </a:lnSpc>
            <a:spcBef>
              <a:spcPct val="0"/>
            </a:spcBef>
            <a:spcAft>
              <a:spcPct val="15000"/>
            </a:spcAft>
            <a:buChar char="••"/>
          </a:pPr>
          <a:r>
            <a:rPr lang="en-US" sz="2400" b="1" kern="1200" dirty="0" err="1" smtClean="0">
              <a:latin typeface="+mj-lt"/>
            </a:rPr>
            <a:t>Pul</a:t>
          </a:r>
          <a:r>
            <a:rPr lang="en-US" sz="2400" b="1" kern="1200" dirty="0" smtClean="0">
              <a:latin typeface="+mj-lt"/>
            </a:rPr>
            <a:t> </a:t>
          </a:r>
          <a:r>
            <a:rPr lang="en-US" sz="2400" b="1" kern="1200" dirty="0" err="1" smtClean="0">
              <a:latin typeface="+mj-lt"/>
            </a:rPr>
            <a:t>boshqa</a:t>
          </a:r>
          <a:r>
            <a:rPr lang="en-US" sz="2400" b="1" kern="1200" dirty="0" smtClean="0">
              <a:latin typeface="+mj-lt"/>
            </a:rPr>
            <a:t> </a:t>
          </a:r>
          <a:r>
            <a:rPr lang="en-US" sz="2400" b="1" kern="1200" dirty="0" err="1" smtClean="0">
              <a:latin typeface="+mj-lt"/>
            </a:rPr>
            <a:t>tovarlardan</a:t>
          </a:r>
          <a:r>
            <a:rPr lang="en-US" sz="2400" b="1" kern="1200" dirty="0" smtClean="0">
              <a:latin typeface="+mj-lt"/>
            </a:rPr>
            <a:t> </a:t>
          </a:r>
          <a:r>
            <a:rPr lang="en-US" sz="2400" b="1" kern="1200" dirty="0" err="1" smtClean="0">
              <a:latin typeface="+mj-lt"/>
            </a:rPr>
            <a:t>ajralib</a:t>
          </a:r>
          <a:r>
            <a:rPr lang="en-US" sz="2400" b="1" kern="1200" dirty="0" smtClean="0">
              <a:latin typeface="+mj-lt"/>
            </a:rPr>
            <a:t> </a:t>
          </a:r>
          <a:r>
            <a:rPr lang="en-US" sz="2400" b="1" kern="1200" dirty="0" err="1" smtClean="0">
              <a:latin typeface="+mj-lt"/>
            </a:rPr>
            <a:t>turuvchi</a:t>
          </a:r>
          <a:r>
            <a:rPr lang="en-US" sz="2400" b="1" kern="1200" dirty="0" smtClean="0">
              <a:latin typeface="+mj-lt"/>
            </a:rPr>
            <a:t> </a:t>
          </a:r>
          <a:r>
            <a:rPr lang="en-US" sz="2400" b="1" kern="1200" dirty="0" err="1" smtClean="0">
              <a:latin typeface="+mj-lt"/>
            </a:rPr>
            <a:t>maxsus</a:t>
          </a:r>
          <a:r>
            <a:rPr lang="en-US" sz="2400" b="1" kern="1200" dirty="0" smtClean="0">
              <a:latin typeface="+mj-lt"/>
            </a:rPr>
            <a:t> </a:t>
          </a:r>
          <a:r>
            <a:rPr lang="en-US" sz="2400" b="1" kern="1200" dirty="0" err="1" smtClean="0">
              <a:latin typeface="+mj-lt"/>
            </a:rPr>
            <a:t>tovar</a:t>
          </a:r>
          <a:endParaRPr lang="ru-RU" sz="2400" b="1" kern="1200" dirty="0">
            <a:latin typeface="+mj-lt"/>
          </a:endParaRPr>
        </a:p>
      </dsp:txBody>
      <dsp:txXfrm>
        <a:off x="2520275" y="1636807"/>
        <a:ext cx="6144817" cy="3880800"/>
      </dsp:txXfrm>
    </dsp:sp>
  </dsp:spTree>
</dsp:drawing>
</file>

<file path=ppt/diagrams/layout1.xml><?xml version="1.0" encoding="utf-8"?>
<dgm:layoutDef xmlns:dgm="http://schemas.openxmlformats.org/drawingml/2006/diagram" xmlns:a="http://schemas.openxmlformats.org/drawingml/2006/main" uniqueId="urn:diagrams.loki3.com/BracketList+Icon">
  <dgm:title val="Список с вертикальной скобкой"/>
  <dgm:desc val="Служит для отображения сгруппированных блоков данных.  Хорошо подходит для размещения большого количества текста уровня 2."/>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B4C71EC6-210F-42DE-9C53-41977AD35B3D}" type="datetimeFigureOut">
              <a:rPr lang="ru-RU" smtClean="0"/>
              <a:t>25.04.2022</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25.04.2022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25.04.2022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Объект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B4C71EC6-210F-42DE-9C53-41977AD35B3D}" type="datetimeFigureOut">
              <a:rPr lang="ru-RU" smtClean="0"/>
              <a:t>25.04.2022</a:t>
            </a:fld>
            <a:endParaRPr lang="ru-RU"/>
          </a:p>
        </p:txBody>
      </p:sp>
      <p:sp>
        <p:nvSpPr>
          <p:cNvPr id="9" name="Номер слайда 8"/>
          <p:cNvSpPr>
            <a:spLocks noGrp="1"/>
          </p:cNvSpPr>
          <p:nvPr>
            <p:ph type="sldNum" sz="quarter" idx="15"/>
          </p:nvPr>
        </p:nvSpPr>
        <p:spPr/>
        <p:txBody>
          <a:bodyPr rtlCol="0"/>
          <a:lstStyle/>
          <a:p>
            <a:fld id="{B19B0651-EE4F-4900-A07F-96A6BFA9D0F0}"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B4C71EC6-210F-42DE-9C53-41977AD35B3D}" type="datetimeFigureOut">
              <a:rPr lang="ru-RU" smtClean="0"/>
              <a:t>25.04.2022</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25.04.2022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9" name="Объект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25.04.2022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
        <p:nvSpPr>
          <p:cNvPr id="11" name="Объект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B4C71EC6-210F-42DE-9C53-41977AD35B3D}" type="datetimeFigureOut">
              <a:rPr lang="ru-RU" smtClean="0"/>
              <a:t>25.04.2022</a:t>
            </a:fld>
            <a:endParaRPr lang="ru-RU"/>
          </a:p>
        </p:txBody>
      </p:sp>
      <p:sp>
        <p:nvSpPr>
          <p:cNvPr id="7" name="Номер слайда 6"/>
          <p:cNvSpPr>
            <a:spLocks noGrp="1"/>
          </p:cNvSpPr>
          <p:nvPr>
            <p:ph type="sldNum" sz="quarter" idx="11"/>
          </p:nvPr>
        </p:nvSpPr>
        <p:spPr/>
        <p:txBody>
          <a:bodyPr rtlCol="0"/>
          <a:lstStyle/>
          <a:p>
            <a:fld id="{B19B0651-EE4F-4900-A07F-96A6BFA9D0F0}"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25.04.2022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Объект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B4C71EC6-210F-42DE-9C53-41977AD35B3D}" type="datetimeFigureOut">
              <a:rPr lang="ru-RU" smtClean="0"/>
              <a:t>25.04.2022</a:t>
            </a:fld>
            <a:endParaRPr lang="ru-RU"/>
          </a:p>
        </p:txBody>
      </p:sp>
      <p:sp>
        <p:nvSpPr>
          <p:cNvPr id="22" name="Номер слайда 21"/>
          <p:cNvSpPr>
            <a:spLocks noGrp="1"/>
          </p:cNvSpPr>
          <p:nvPr>
            <p:ph type="sldNum" sz="quarter" idx="15"/>
          </p:nvPr>
        </p:nvSpPr>
        <p:spPr/>
        <p:txBody>
          <a:bodyPr rtlCol="0"/>
          <a:lstStyle/>
          <a:p>
            <a:fld id="{B19B0651-EE4F-4900-A07F-96A6BFA9D0F0}"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B4C71EC6-210F-42DE-9C53-41977AD35B3D}" type="datetimeFigureOut">
              <a:rPr lang="ru-RU" smtClean="0"/>
              <a:t>25.04.2022</a:t>
            </a:fld>
            <a:endParaRPr lang="ru-RU"/>
          </a:p>
        </p:txBody>
      </p:sp>
      <p:sp>
        <p:nvSpPr>
          <p:cNvPr id="18" name="Номер слайда 17"/>
          <p:cNvSpPr>
            <a:spLocks noGrp="1"/>
          </p:cNvSpPr>
          <p:nvPr>
            <p:ph type="sldNum" sz="quarter" idx="11"/>
          </p:nvPr>
        </p:nvSpPr>
        <p:spPr/>
        <p:txBody>
          <a:bodyPr rtlCol="0"/>
          <a:lstStyle/>
          <a:p>
            <a:fld id="{B19B0651-EE4F-4900-A07F-96A6BFA9D0F0}"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4C71EC6-210F-42DE-9C53-41977AD35B3D}" type="datetimeFigureOut">
              <a:rPr lang="ru-RU" smtClean="0"/>
              <a:t>25.04.2022</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47664" y="1412776"/>
            <a:ext cx="6480048" cy="2316684"/>
          </a:xfrm>
        </p:spPr>
        <p:txBody>
          <a:bodyPr>
            <a:noAutofit/>
          </a:bodyPr>
          <a:lstStyle/>
          <a:p>
            <a:pPr algn="ctr"/>
            <a:r>
              <a:rPr lang="en-US" sz="3600" dirty="0" err="1" smtClean="0">
                <a:latin typeface="Cambria" pitchFamily="18" charset="0"/>
                <a:ea typeface="Cambria" pitchFamily="18" charset="0"/>
              </a:rPr>
              <a:t>Iqtisodiyot</a:t>
            </a:r>
            <a:r>
              <a:rPr lang="en-US" sz="3600" dirty="0" smtClean="0">
                <a:latin typeface="Cambria" pitchFamily="18" charset="0"/>
                <a:ea typeface="Cambria" pitchFamily="18" charset="0"/>
              </a:rPr>
              <a:t> </a:t>
            </a:r>
            <a:r>
              <a:rPr lang="en-US" sz="3600" dirty="0" err="1" smtClean="0">
                <a:latin typeface="Cambria" pitchFamily="18" charset="0"/>
                <a:ea typeface="Cambria" pitchFamily="18" charset="0"/>
              </a:rPr>
              <a:t>fakultei</a:t>
            </a:r>
            <a:r>
              <a:rPr lang="en-US" sz="3600" dirty="0" smtClean="0">
                <a:latin typeface="Cambria" pitchFamily="18" charset="0"/>
                <a:ea typeface="Cambria" pitchFamily="18" charset="0"/>
              </a:rPr>
              <a:t> </a:t>
            </a:r>
            <a:r>
              <a:rPr lang="ru-RU" sz="3600" dirty="0" smtClean="0">
                <a:latin typeface="Cambria" pitchFamily="18" charset="0"/>
                <a:ea typeface="Cambria" pitchFamily="18" charset="0"/>
              </a:rPr>
              <a:t>______</a:t>
            </a:r>
            <a:r>
              <a:rPr lang="en-US" sz="3600" dirty="0" smtClean="0">
                <a:latin typeface="Cambria" pitchFamily="18" charset="0"/>
                <a:ea typeface="Cambria" pitchFamily="18" charset="0"/>
              </a:rPr>
              <a:t>-</a:t>
            </a:r>
            <a:r>
              <a:rPr lang="en-US" sz="3600" dirty="0" smtClean="0">
                <a:latin typeface="Cambria" pitchFamily="18" charset="0"/>
                <a:ea typeface="Cambria" pitchFamily="18" charset="0"/>
              </a:rPr>
              <a:t>guruh </a:t>
            </a:r>
            <a:r>
              <a:rPr lang="en-US" sz="3600" dirty="0" err="1" smtClean="0">
                <a:latin typeface="Cambria" pitchFamily="18" charset="0"/>
                <a:ea typeface="Cambria" pitchFamily="18" charset="0"/>
              </a:rPr>
              <a:t>talabasi</a:t>
            </a:r>
            <a:r>
              <a:rPr lang="en-US" sz="3600" dirty="0" smtClean="0">
                <a:latin typeface="Cambria" pitchFamily="18" charset="0"/>
                <a:ea typeface="Cambria" pitchFamily="18" charset="0"/>
              </a:rPr>
              <a:t> </a:t>
            </a:r>
            <a:r>
              <a:rPr lang="ru-RU" sz="3600" dirty="0" smtClean="0">
                <a:latin typeface="Cambria" pitchFamily="18" charset="0"/>
                <a:ea typeface="Cambria" pitchFamily="18" charset="0"/>
              </a:rPr>
              <a:t>_____________________________________</a:t>
            </a:r>
            <a:r>
              <a:rPr lang="en-US" sz="3600" dirty="0" smtClean="0">
                <a:latin typeface="Cambria" pitchFamily="18" charset="0"/>
                <a:ea typeface="Cambria" pitchFamily="18" charset="0"/>
              </a:rPr>
              <a:t>“</a:t>
            </a:r>
            <a:r>
              <a:rPr lang="en-US" sz="3600" dirty="0" err="1" smtClean="0">
                <a:latin typeface="Cambria" pitchFamily="18" charset="0"/>
                <a:ea typeface="Cambria" pitchFamily="18" charset="0"/>
              </a:rPr>
              <a:t>Pul</a:t>
            </a:r>
            <a:r>
              <a:rPr lang="en-US" sz="3600" dirty="0" smtClean="0">
                <a:latin typeface="Cambria" pitchFamily="18" charset="0"/>
                <a:ea typeface="Cambria" pitchFamily="18" charset="0"/>
              </a:rPr>
              <a:t> </a:t>
            </a:r>
            <a:r>
              <a:rPr lang="en-US" sz="3600" dirty="0" err="1" smtClean="0">
                <a:latin typeface="Cambria" pitchFamily="18" charset="0"/>
                <a:ea typeface="Cambria" pitchFamily="18" charset="0"/>
              </a:rPr>
              <a:t>va</a:t>
            </a:r>
            <a:r>
              <a:rPr lang="en-US" sz="3600" dirty="0" smtClean="0">
                <a:latin typeface="Cambria" pitchFamily="18" charset="0"/>
                <a:ea typeface="Cambria" pitchFamily="18" charset="0"/>
              </a:rPr>
              <a:t> Bank” </a:t>
            </a:r>
            <a:r>
              <a:rPr lang="en-US" sz="3600" dirty="0" err="1" smtClean="0">
                <a:latin typeface="Cambria" pitchFamily="18" charset="0"/>
                <a:ea typeface="Cambria" pitchFamily="18" charset="0"/>
              </a:rPr>
              <a:t>fanidan</a:t>
            </a:r>
            <a:r>
              <a:rPr lang="en-US" sz="3600" dirty="0" smtClean="0">
                <a:latin typeface="Cambria" pitchFamily="18" charset="0"/>
                <a:ea typeface="Cambria" pitchFamily="18" charset="0"/>
              </a:rPr>
              <a:t> </a:t>
            </a:r>
            <a:r>
              <a:rPr lang="en-US" sz="3600" dirty="0" err="1" smtClean="0">
                <a:latin typeface="Cambria" pitchFamily="18" charset="0"/>
                <a:ea typeface="Cambria" pitchFamily="18" charset="0"/>
              </a:rPr>
              <a:t>tayyorlagan</a:t>
            </a:r>
            <a:r>
              <a:rPr lang="en-US" sz="3600" dirty="0" smtClean="0">
                <a:latin typeface="Cambria" pitchFamily="18" charset="0"/>
                <a:ea typeface="Cambria" pitchFamily="18" charset="0"/>
              </a:rPr>
              <a:t> </a:t>
            </a:r>
            <a:r>
              <a:rPr lang="en-US" sz="3600" dirty="0" err="1" smtClean="0">
                <a:latin typeface="Cambria" pitchFamily="18" charset="0"/>
                <a:ea typeface="Cambria" pitchFamily="18" charset="0"/>
              </a:rPr>
              <a:t>mustaqil</a:t>
            </a:r>
            <a:r>
              <a:rPr lang="en-US" sz="3600" dirty="0" smtClean="0">
                <a:latin typeface="Cambria" pitchFamily="18" charset="0"/>
                <a:ea typeface="Cambria" pitchFamily="18" charset="0"/>
              </a:rPr>
              <a:t> </a:t>
            </a:r>
            <a:r>
              <a:rPr lang="en-US" sz="3600" dirty="0" err="1" smtClean="0">
                <a:latin typeface="Cambria" pitchFamily="18" charset="0"/>
                <a:ea typeface="Cambria" pitchFamily="18" charset="0"/>
              </a:rPr>
              <a:t>ishi</a:t>
            </a:r>
            <a:endParaRPr lang="ru-RU" sz="3600" dirty="0">
              <a:latin typeface="Cambria" pitchFamily="18" charset="0"/>
              <a:ea typeface="Cambria" pitchFamily="18" charset="0"/>
            </a:endParaRPr>
          </a:p>
        </p:txBody>
      </p:sp>
      <p:sp>
        <p:nvSpPr>
          <p:cNvPr id="4" name="TextBox 3"/>
          <p:cNvSpPr txBox="1"/>
          <p:nvPr/>
        </p:nvSpPr>
        <p:spPr>
          <a:xfrm>
            <a:off x="539552" y="5636662"/>
            <a:ext cx="8136904"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800" b="1" dirty="0" err="1" smtClean="0">
                <a:solidFill>
                  <a:schemeClr val="accent5">
                    <a:lumMod val="50000"/>
                  </a:schemeClr>
                </a:solidFill>
              </a:rPr>
              <a:t>Mavzu:Iqtisodiy</a:t>
            </a:r>
            <a:r>
              <a:rPr lang="en-US" sz="2800" b="1" dirty="0" smtClean="0">
                <a:solidFill>
                  <a:schemeClr val="accent5">
                    <a:lumMod val="50000"/>
                  </a:schemeClr>
                </a:solidFill>
              </a:rPr>
              <a:t> </a:t>
            </a:r>
            <a:r>
              <a:rPr lang="en-US" sz="2800" b="1" dirty="0" err="1" smtClean="0">
                <a:solidFill>
                  <a:schemeClr val="accent5">
                    <a:lumMod val="50000"/>
                  </a:schemeClr>
                </a:solidFill>
              </a:rPr>
              <a:t>taraqqiyotda</a:t>
            </a:r>
            <a:r>
              <a:rPr lang="en-US" sz="2800" b="1" dirty="0" smtClean="0">
                <a:solidFill>
                  <a:schemeClr val="accent5">
                    <a:lumMod val="50000"/>
                  </a:schemeClr>
                </a:solidFill>
              </a:rPr>
              <a:t>  </a:t>
            </a:r>
            <a:r>
              <a:rPr lang="en-US" sz="2800" b="1" dirty="0" err="1" smtClean="0">
                <a:solidFill>
                  <a:schemeClr val="accent5">
                    <a:lumMod val="50000"/>
                  </a:schemeClr>
                </a:solidFill>
              </a:rPr>
              <a:t>pulning</a:t>
            </a:r>
            <a:r>
              <a:rPr lang="en-US" sz="2800" b="1" dirty="0" smtClean="0">
                <a:solidFill>
                  <a:schemeClr val="accent5">
                    <a:lumMod val="50000"/>
                  </a:schemeClr>
                </a:solidFill>
              </a:rPr>
              <a:t> </a:t>
            </a:r>
            <a:r>
              <a:rPr lang="en-US" sz="2800" b="1" dirty="0" err="1" smtClean="0">
                <a:solidFill>
                  <a:schemeClr val="accent5">
                    <a:lumMod val="50000"/>
                  </a:schemeClr>
                </a:solidFill>
              </a:rPr>
              <a:t>roli</a:t>
            </a:r>
            <a:endParaRPr lang="ru-RU" sz="2800" b="1" dirty="0">
              <a:solidFill>
                <a:schemeClr val="accent5">
                  <a:lumMod val="50000"/>
                </a:schemeClr>
              </a:solidFill>
            </a:endParaRPr>
          </a:p>
        </p:txBody>
      </p:sp>
    </p:spTree>
    <p:extLst>
      <p:ext uri="{BB962C8B-B14F-4D97-AF65-F5344CB8AC3E}">
        <p14:creationId xmlns:p14="http://schemas.microsoft.com/office/powerpoint/2010/main" val="1313929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332656"/>
            <a:ext cx="7467600" cy="1143000"/>
          </a:xfrm>
        </p:spPr>
        <p:txBody>
          <a:bodyPr/>
          <a:lstStyle/>
          <a:p>
            <a:pPr lvl="0" algn="ctr"/>
            <a:r>
              <a:rPr lang="uz-Cyrl-UZ" sz="3200" b="1" dirty="0"/>
              <a:t>Qiymat o’lchovi </a:t>
            </a:r>
            <a:r>
              <a:rPr lang="ru-RU" sz="3200" dirty="0"/>
              <a:t/>
            </a:r>
            <a:br>
              <a:rPr lang="ru-RU" sz="3200" dirty="0"/>
            </a:br>
            <a:endParaRPr lang="ru-RU" dirty="0"/>
          </a:p>
        </p:txBody>
      </p:sp>
      <p:sp>
        <p:nvSpPr>
          <p:cNvPr id="3" name="Объект 2"/>
          <p:cNvSpPr>
            <a:spLocks noGrp="1"/>
          </p:cNvSpPr>
          <p:nvPr>
            <p:ph sz="quarter" idx="1"/>
          </p:nvPr>
        </p:nvSpPr>
        <p:spPr>
          <a:xfrm>
            <a:off x="755576" y="1412776"/>
            <a:ext cx="7467600" cy="4873752"/>
          </a:xfrm>
        </p:spPr>
        <p:style>
          <a:lnRef idx="2">
            <a:schemeClr val="accent1"/>
          </a:lnRef>
          <a:fillRef idx="1">
            <a:schemeClr val="lt1"/>
          </a:fillRef>
          <a:effectRef idx="0">
            <a:schemeClr val="accent1"/>
          </a:effectRef>
          <a:fontRef idx="minor">
            <a:schemeClr val="dk1"/>
          </a:fontRef>
        </p:style>
        <p:txBody>
          <a:bodyPr>
            <a:normAutofit/>
          </a:bodyPr>
          <a:lstStyle/>
          <a:p>
            <a:pPr marL="0" lvl="0" indent="0" algn="just">
              <a:buNone/>
            </a:pPr>
            <a:r>
              <a:rPr lang="uz-Cyrl-UZ" dirty="0"/>
              <a:t>pul umumiy ekvivalent sifatida o’zida ijtimoiy mehnatni mujassamlashtiradi va shu sababli tovarlar qiymatini o’lchay oladi. Tovarni qancha turishi pulda belgilanadi. Buyumlarni og’irligi, eni va bo’yiga qarab, kilogramm yoki metr bilan o’lchaganday tovarlarning narxi pul bilan o’lchanadi. Har bir mamlakatning o’z pul birligi mavjud bo’lib, bu O’zbekistonda so’m, AQshda dollar, Angliyada funt sterling, Turkiyada lira, Germaniyada marka va boshqalar</a:t>
            </a:r>
            <a:r>
              <a:rPr lang="uz-Cyrl-UZ" dirty="0" smtClean="0"/>
              <a:t>.</a:t>
            </a:r>
            <a:endParaRPr lang="en-US" dirty="0"/>
          </a:p>
          <a:p>
            <a:pPr marL="0" lvl="0" indent="0" algn="just">
              <a:buNone/>
            </a:pPr>
            <a:r>
              <a:rPr lang="uz-Cyrl-UZ" dirty="0" smtClean="0"/>
              <a:t>   </a:t>
            </a:r>
            <a:r>
              <a:rPr lang="uz-Cyrl-UZ" dirty="0"/>
              <a:t>Bu vazifani uzoq yillar o’z qiymatiga ega bo’lgan tovar – oltin yoki oltinni o’zida ifodalaydigan pul birliklari  bajarib kelgan</a:t>
            </a:r>
            <a:endParaRPr lang="ru-RU" dirty="0"/>
          </a:p>
        </p:txBody>
      </p:sp>
    </p:spTree>
    <p:extLst>
      <p:ext uri="{BB962C8B-B14F-4D97-AF65-F5344CB8AC3E}">
        <p14:creationId xmlns:p14="http://schemas.microsoft.com/office/powerpoint/2010/main" val="1623403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20688"/>
            <a:ext cx="7467600" cy="782960"/>
          </a:xfrm>
        </p:spPr>
        <p:txBody>
          <a:bodyPr>
            <a:noAutofit/>
          </a:bodyPr>
          <a:lstStyle/>
          <a:p>
            <a:pPr lvl="0" algn="ctr"/>
            <a:r>
              <a:rPr lang="en-US" sz="4000" b="1" dirty="0"/>
              <a:t>	</a:t>
            </a:r>
            <a:r>
              <a:rPr lang="en-US" sz="4000" b="1" dirty="0" err="1" smtClean="0"/>
              <a:t>Muomala</a:t>
            </a:r>
            <a:r>
              <a:rPr lang="uz-Cyrl-UZ" sz="4000" b="1" dirty="0" smtClean="0"/>
              <a:t> vositasi</a:t>
            </a:r>
            <a:endParaRPr lang="ru-RU" sz="4000" dirty="0"/>
          </a:p>
        </p:txBody>
      </p:sp>
      <p:sp>
        <p:nvSpPr>
          <p:cNvPr id="3" name="Объект 2"/>
          <p:cNvSpPr>
            <a:spLocks noGrp="1"/>
          </p:cNvSpPr>
          <p:nvPr>
            <p:ph sz="quarter" idx="1"/>
          </p:nvPr>
        </p:nvSpPr>
        <p:spPr>
          <a:xfrm>
            <a:off x="467544" y="1556792"/>
            <a:ext cx="7467600" cy="2332856"/>
          </a:xfrm>
        </p:spPr>
        <p:style>
          <a:lnRef idx="2">
            <a:schemeClr val="accent1"/>
          </a:lnRef>
          <a:fillRef idx="1">
            <a:schemeClr val="lt1"/>
          </a:fillRef>
          <a:effectRef idx="0">
            <a:schemeClr val="accent1"/>
          </a:effectRef>
          <a:fontRef idx="minor">
            <a:schemeClr val="dk1"/>
          </a:fontRef>
        </p:style>
        <p:txBody>
          <a:bodyPr/>
          <a:lstStyle/>
          <a:p>
            <a:pPr marL="0" indent="0" algn="just">
              <a:buNone/>
            </a:pPr>
            <a:r>
              <a:rPr lang="uz-Cyrl-UZ" dirty="0"/>
              <a:t>Bu funksiya yordamida tovar o’zining pul qiymatiga ayirbosh qilinadi. Pul yordamida tovarni xarid etish, pulga tovar ayirboshlash (P-T) yoki tovarni sotish, ya’ni tovarni pulga ayirboshlash (T-P) yuz beradi. Bu jarayonda pul vositachilik qiladi, pul muomila vositasi funksiyasini bajaradi.</a:t>
            </a:r>
            <a:endParaRPr lang="ru-RU" dirty="0"/>
          </a:p>
        </p:txBody>
      </p:sp>
      <p:sp>
        <p:nvSpPr>
          <p:cNvPr id="4" name="Прямоугольник 3"/>
          <p:cNvSpPr/>
          <p:nvPr/>
        </p:nvSpPr>
        <p:spPr>
          <a:xfrm>
            <a:off x="1259632" y="4293096"/>
            <a:ext cx="7488832" cy="19389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z-Cyrl-UZ" sz="2400" dirty="0"/>
              <a:t>Pul ishtirokida tovar ayriboshlash tovar muomilasi shaklini oladi. Bundan farqliroq barter – tovarni tovarga bevosita almashtirish bo’lib ma’lum kelishilgan narxni taqozo etsada pul ishtirokisiz yuz beradi.</a:t>
            </a:r>
            <a:endParaRPr lang="ru-RU" sz="2400" dirty="0"/>
          </a:p>
        </p:txBody>
      </p:sp>
    </p:spTree>
    <p:extLst>
      <p:ext uri="{BB962C8B-B14F-4D97-AF65-F5344CB8AC3E}">
        <p14:creationId xmlns:p14="http://schemas.microsoft.com/office/powerpoint/2010/main" val="4130946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2123728" y="3933056"/>
            <a:ext cx="6552728" cy="2425480"/>
          </a:xfrm>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lgn="just">
              <a:buNone/>
            </a:pPr>
            <a:r>
              <a:rPr lang="uz-Cyrl-UZ" dirty="0" smtClean="0"/>
              <a:t>O’ta </a:t>
            </a:r>
            <a:r>
              <a:rPr lang="uz-Cyrl-UZ" dirty="0"/>
              <a:t>taqchillik yuz berib, bozor aloqalari buzilgan sharoitda talon va kuponlar tovar ayriboshlashda qo’llanilgan hollari ham  mavjud. Barter  taraqqiy etgan mamlakatlar uchun xos emas. Bu shuning uchunki aynan ayriboshlash uchun ming yillar oldin pul </a:t>
            </a:r>
            <a:r>
              <a:rPr lang="en-US" dirty="0" smtClean="0"/>
              <a:t>o`</a:t>
            </a:r>
            <a:r>
              <a:rPr lang="uz-Cyrl-UZ" dirty="0" smtClean="0"/>
              <a:t>ylab </a:t>
            </a:r>
            <a:r>
              <a:rPr lang="uz-Cyrl-UZ" dirty="0"/>
              <a:t>topilgan. </a:t>
            </a:r>
            <a:endParaRPr lang="ru-RU" dirty="0"/>
          </a:p>
        </p:txBody>
      </p:sp>
      <p:sp>
        <p:nvSpPr>
          <p:cNvPr id="4" name="Прямоугольник 3"/>
          <p:cNvSpPr/>
          <p:nvPr/>
        </p:nvSpPr>
        <p:spPr>
          <a:xfrm>
            <a:off x="487225" y="836712"/>
            <a:ext cx="5832648" cy="19389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z-Cyrl-UZ" sz="2400" dirty="0"/>
              <a:t>Barter pulsiz ayriboshlash bo’lganidan bozor iqtisodiyotiga to’g’ri kelmaydi, shu sababli u pul qadrsizlangan, tovar topish mushkul bo’lgan paytlarda </a:t>
            </a:r>
            <a:r>
              <a:rPr lang="uz-Cyrl-UZ" sz="2400" dirty="0" smtClean="0"/>
              <a:t>qo’llaniladi</a:t>
            </a:r>
            <a:r>
              <a:rPr lang="en-US" sz="2400" dirty="0" smtClean="0"/>
              <a:t>.</a:t>
            </a:r>
            <a:endParaRPr lang="ru-RU" sz="2400" dirty="0"/>
          </a:p>
        </p:txBody>
      </p:sp>
      <p:pic>
        <p:nvPicPr>
          <p:cNvPr id="4098" name="Picture 2" descr="C:\Users\acer\Desktop\pul va bank\Без названи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1052736"/>
            <a:ext cx="2122838" cy="14126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4099" name="Picture 3" descr="C:\Users\acer\Desktop\pul va bank\1ce0048e3d5e19fa41d1eda5d8954f7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018" y="4052874"/>
            <a:ext cx="1852824" cy="2208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272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539552" y="1628800"/>
            <a:ext cx="7467600" cy="4873752"/>
          </a:xfrm>
        </p:spPr>
        <p:txBody>
          <a:bodyPr>
            <a:normAutofit/>
          </a:bodyPr>
          <a:lstStyle/>
          <a:p>
            <a:r>
              <a:rPr lang="uz-Cyrl-UZ" dirty="0"/>
              <a:t>	a) muomila funksiyasi   tovarni faqat naqd pulda sotilishini bildirsa, to’lov funksiyasida tovar ham naqd pulda ham naqd pulsiz holda sotiladi</a:t>
            </a:r>
            <a:r>
              <a:rPr lang="uz-Cyrl-UZ" dirty="0" smtClean="0"/>
              <a:t>.</a:t>
            </a:r>
            <a:endParaRPr lang="en-US" dirty="0" smtClean="0"/>
          </a:p>
          <a:p>
            <a:r>
              <a:rPr lang="en-US" dirty="0"/>
              <a:t> </a:t>
            </a:r>
            <a:r>
              <a:rPr lang="en-US" dirty="0" smtClean="0"/>
              <a:t>      </a:t>
            </a:r>
            <a:r>
              <a:rPr lang="uz-Cyrl-UZ" dirty="0" smtClean="0"/>
              <a:t> </a:t>
            </a:r>
            <a:r>
              <a:rPr lang="uz-Cyrl-UZ" dirty="0"/>
              <a:t>b) muomila vositasida tovar va pul harakati bir vaqtda amalga oshiriladi deb tushiniladi, to’lovda esa u kechiktirilishi ham mumkin, kreditga amalga oshirilishi va to’lov muddatini kutilishi mumkin.</a:t>
            </a:r>
            <a:endParaRPr lang="ru-RU" dirty="0"/>
          </a:p>
          <a:p>
            <a:r>
              <a:rPr lang="uz-Cyrl-UZ" dirty="0"/>
              <a:t>	c) muomila vositasida tovarni sotuvchi va oluvchi o’rtasidagi munosabat bir yo’la tugaydi, to’lovda esa uzoq davom etadi va u debetorlik va kreditorlik qarzlariga sabab bo’ladi.</a:t>
            </a:r>
            <a:endParaRPr lang="ru-RU" dirty="0"/>
          </a:p>
          <a:p>
            <a:endParaRPr lang="ru-RU" dirty="0"/>
          </a:p>
        </p:txBody>
      </p:sp>
      <p:sp>
        <p:nvSpPr>
          <p:cNvPr id="4" name="Прямоугольник 3"/>
          <p:cNvSpPr/>
          <p:nvPr/>
        </p:nvSpPr>
        <p:spPr>
          <a:xfrm>
            <a:off x="395536" y="332656"/>
            <a:ext cx="8316416" cy="113877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z-Cyrl-UZ" sz="2000" dirty="0"/>
              <a:t>Ayrim adabiyotlarda pulning </a:t>
            </a:r>
            <a:r>
              <a:rPr lang="uz-Cyrl-UZ" sz="2800" b="1" dirty="0"/>
              <a:t>to’lov vositasi </a:t>
            </a:r>
            <a:r>
              <a:rPr lang="uz-Cyrl-UZ" sz="2000" dirty="0"/>
              <a:t>uning muomila vositasi bilan qo’shib yuboriladi. Aslida ular o’rtasida tub farqlar mavjud va ularni asosiylari </a:t>
            </a:r>
            <a:r>
              <a:rPr lang="uz-Cyrl-UZ" sz="2000" dirty="0" smtClean="0"/>
              <a:t>quyidagilar:</a:t>
            </a:r>
            <a:endParaRPr lang="ru-RU" sz="2000" dirty="0"/>
          </a:p>
        </p:txBody>
      </p:sp>
    </p:spTree>
    <p:extLst>
      <p:ext uri="{BB962C8B-B14F-4D97-AF65-F5344CB8AC3E}">
        <p14:creationId xmlns:p14="http://schemas.microsoft.com/office/powerpoint/2010/main" val="3808608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395536" y="3356992"/>
            <a:ext cx="8280920" cy="3096344"/>
          </a:xfrm>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r>
              <a:rPr lang="uz-Cyrl-UZ" dirty="0"/>
              <a:t>Pulni to’lov vositasi orqali davlat byudjetiga va kredit tizimiga to’lovlar amalga oshiriladi, aholiga ish haqi, nafaqa, kommunal va boshqa xizmatlarga to’lovlar amalga oshiriladi. Pulni to’lov funksiyasini tan olmaslik debitor va kreditor qarzlarni oshishiga, kredit bo’yicha va boshqa moliyaviy majburiyatlarni bajarilmasligiga, xo’jalik jarayonlarining me’yorida  borishiga salbiy ta’sir ko’rsatishi mumkin</a:t>
            </a:r>
            <a:endParaRPr lang="ru-RU" dirty="0"/>
          </a:p>
        </p:txBody>
      </p:sp>
      <p:pic>
        <p:nvPicPr>
          <p:cNvPr id="5122" name="Picture 2" descr="C:\Users\acer\Desktop\pul va bank\bir-yo-la-to-lanadigan-pul-mukofotlarini-to-lash-tartibi-belgiland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332656"/>
            <a:ext cx="4464496" cy="273667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956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smtClean="0"/>
              <a:t>     </a:t>
            </a:r>
            <a:r>
              <a:rPr lang="uz-Cyrl-UZ" b="1" dirty="0" smtClean="0"/>
              <a:t>Jamg’arma </a:t>
            </a:r>
            <a:r>
              <a:rPr lang="uz-Cyrl-UZ" b="1" dirty="0"/>
              <a:t>vositasi</a:t>
            </a:r>
            <a:endParaRPr lang="ru-RU" dirty="0"/>
          </a:p>
        </p:txBody>
      </p:sp>
      <p:sp>
        <p:nvSpPr>
          <p:cNvPr id="3" name="Объект 2"/>
          <p:cNvSpPr>
            <a:spLocks noGrp="1"/>
          </p:cNvSpPr>
          <p:nvPr>
            <p:ph sz="quarter" idx="1"/>
          </p:nvPr>
        </p:nvSpPr>
        <p:spPr>
          <a:xfrm>
            <a:off x="611560" y="1628800"/>
            <a:ext cx="7467600" cy="2908920"/>
          </a:xfrm>
        </p:spPr>
        <p:style>
          <a:lnRef idx="2">
            <a:schemeClr val="accent1"/>
          </a:lnRef>
          <a:fillRef idx="1">
            <a:schemeClr val="lt1"/>
          </a:fillRef>
          <a:effectRef idx="0">
            <a:schemeClr val="accent1"/>
          </a:effectRef>
          <a:fontRef idx="minor">
            <a:schemeClr val="dk1"/>
          </a:fontRef>
        </p:style>
        <p:txBody>
          <a:bodyPr/>
          <a:lstStyle/>
          <a:p>
            <a:pPr algn="just"/>
            <a:r>
              <a:rPr lang="uz-Cyrl-UZ" dirty="0" smtClean="0"/>
              <a:t>Bu </a:t>
            </a:r>
            <a:r>
              <a:rPr lang="uz-Cyrl-UZ" dirty="0"/>
              <a:t>pulning jamlangan boylik shakliga kirib o’z egasi uchun kerak bo’lganda xarid etish vositasi bo’lib xizmat qila olshidir. Pul qog’oz yoki tanga bo’lgani uchun boylik emas, balki o’zida mehnatni mujassamlashtirgani, unga hamma narsani xarid etish yoki uni jamlab saqlash mumkin bo’lgani uchun boylik hisoblanadi. </a:t>
            </a:r>
            <a:endParaRPr lang="ru-RU" dirty="0"/>
          </a:p>
        </p:txBody>
      </p:sp>
    </p:spTree>
    <p:extLst>
      <p:ext uri="{BB962C8B-B14F-4D97-AF65-F5344CB8AC3E}">
        <p14:creationId xmlns:p14="http://schemas.microsoft.com/office/powerpoint/2010/main" val="2899571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712" y="2564904"/>
            <a:ext cx="5367175" cy="1077218"/>
          </a:xfrm>
          <a:prstGeom prst="rect">
            <a:avLst/>
          </a:prstGeom>
          <a:noFill/>
        </p:spPr>
        <p:txBody>
          <a:bodyPr wrap="none" rtlCol="0">
            <a:spAutoFit/>
          </a:bodyPr>
          <a:lstStyle/>
          <a:p>
            <a:pPr algn="just"/>
            <a:r>
              <a:rPr lang="en-US" sz="3200" b="1" dirty="0" smtClean="0">
                <a:solidFill>
                  <a:schemeClr val="accent5">
                    <a:lumMod val="50000"/>
                  </a:schemeClr>
                </a:solidFill>
              </a:rPr>
              <a:t>E`TIBORINGIZ UCHUN </a:t>
            </a:r>
          </a:p>
          <a:p>
            <a:pPr algn="just"/>
            <a:r>
              <a:rPr lang="en-US" sz="3200" b="1" dirty="0">
                <a:solidFill>
                  <a:schemeClr val="accent5">
                    <a:lumMod val="50000"/>
                  </a:schemeClr>
                </a:solidFill>
              </a:rPr>
              <a:t> </a:t>
            </a:r>
            <a:r>
              <a:rPr lang="en-US" sz="3200" b="1" dirty="0" smtClean="0">
                <a:solidFill>
                  <a:schemeClr val="accent5">
                    <a:lumMod val="50000"/>
                  </a:schemeClr>
                </a:solidFill>
              </a:rPr>
              <a:t>           RAHMAT</a:t>
            </a:r>
            <a:endParaRPr lang="ru-RU" sz="3200" b="1" dirty="0">
              <a:solidFill>
                <a:schemeClr val="accent5">
                  <a:lumMod val="50000"/>
                </a:schemeClr>
              </a:solidFill>
            </a:endParaRPr>
          </a:p>
        </p:txBody>
      </p:sp>
    </p:spTree>
    <p:extLst>
      <p:ext uri="{BB962C8B-B14F-4D97-AF65-F5344CB8AC3E}">
        <p14:creationId xmlns:p14="http://schemas.microsoft.com/office/powerpoint/2010/main" val="1527122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4400" dirty="0" smtClean="0"/>
              <a:t>           </a:t>
            </a:r>
            <a:r>
              <a:rPr lang="en-US" sz="4400" b="1" dirty="0" err="1" smtClean="0"/>
              <a:t>Reja</a:t>
            </a:r>
            <a:r>
              <a:rPr lang="en-US" sz="4400" b="1" dirty="0" smtClean="0"/>
              <a:t>:</a:t>
            </a:r>
            <a:endParaRPr lang="ru-RU" sz="4400" b="1" dirty="0"/>
          </a:p>
        </p:txBody>
      </p:sp>
      <p:sp>
        <p:nvSpPr>
          <p:cNvPr id="3" name="Объект 2"/>
          <p:cNvSpPr>
            <a:spLocks noGrp="1"/>
          </p:cNvSpPr>
          <p:nvPr>
            <p:ph sz="quarter" idx="1"/>
          </p:nvPr>
        </p:nvSpPr>
        <p:spPr>
          <a:xfrm>
            <a:off x="457200" y="1600200"/>
            <a:ext cx="8291264" cy="4873752"/>
          </a:xfrm>
        </p:spPr>
        <p:txBody>
          <a:bodyPr>
            <a:normAutofit/>
          </a:bodyPr>
          <a:lstStyle/>
          <a:p>
            <a:pPr lvl="0"/>
            <a:r>
              <a:rPr lang="en-US" sz="3200" b="1" i="1" dirty="0" err="1">
                <a:latin typeface="+mj-lt"/>
              </a:rPr>
              <a:t>Pulning</a:t>
            </a:r>
            <a:r>
              <a:rPr lang="en-US" sz="3200" b="1" i="1" dirty="0">
                <a:latin typeface="+mj-lt"/>
              </a:rPr>
              <a:t> </a:t>
            </a:r>
            <a:r>
              <a:rPr lang="en-US" sz="3200" b="1" i="1" dirty="0" err="1">
                <a:latin typeface="+mj-lt"/>
              </a:rPr>
              <a:t>mohiyati</a:t>
            </a:r>
            <a:r>
              <a:rPr lang="en-US" sz="3200" b="1" i="1" dirty="0">
                <a:latin typeface="+mj-lt"/>
              </a:rPr>
              <a:t>, </a:t>
            </a:r>
            <a:r>
              <a:rPr lang="en-US" sz="3200" b="1" i="1" dirty="0" err="1">
                <a:latin typeface="+mj-lt"/>
              </a:rPr>
              <a:t>o’ziga</a:t>
            </a:r>
            <a:r>
              <a:rPr lang="en-US" sz="3200" b="1" i="1" dirty="0">
                <a:latin typeface="+mj-lt"/>
              </a:rPr>
              <a:t> </a:t>
            </a:r>
            <a:r>
              <a:rPr lang="en-US" sz="3200" b="1" i="1" dirty="0" err="1" smtClean="0">
                <a:latin typeface="+mj-lt"/>
              </a:rPr>
              <a:t>xos</a:t>
            </a:r>
            <a:r>
              <a:rPr lang="en-US" sz="3200" b="1" i="1" dirty="0">
                <a:latin typeface="+mj-lt"/>
              </a:rPr>
              <a:t> </a:t>
            </a:r>
            <a:r>
              <a:rPr lang="en-US" sz="3200" b="1" i="1" dirty="0" err="1" smtClean="0">
                <a:latin typeface="+mj-lt"/>
              </a:rPr>
              <a:t>xususiyatlari</a:t>
            </a:r>
            <a:r>
              <a:rPr lang="en-US" sz="3200" b="1" i="1" dirty="0" smtClean="0">
                <a:latin typeface="+mj-lt"/>
              </a:rPr>
              <a:t> </a:t>
            </a:r>
            <a:r>
              <a:rPr lang="en-US" sz="3200" b="1" i="1" dirty="0" err="1">
                <a:latin typeface="+mj-lt"/>
              </a:rPr>
              <a:t>va</a:t>
            </a:r>
            <a:r>
              <a:rPr lang="en-US" sz="3200" b="1" i="1" dirty="0">
                <a:latin typeface="+mj-lt"/>
              </a:rPr>
              <a:t>  </a:t>
            </a:r>
            <a:r>
              <a:rPr lang="en-US" sz="3200" b="1" i="1" dirty="0" err="1" smtClean="0">
                <a:latin typeface="+mj-lt"/>
              </a:rPr>
              <a:t>zaruriyligi</a:t>
            </a:r>
            <a:endParaRPr lang="ru-RU" sz="3200" b="1" dirty="0">
              <a:latin typeface="+mj-lt"/>
            </a:endParaRPr>
          </a:p>
          <a:p>
            <a:pPr lvl="0"/>
            <a:r>
              <a:rPr lang="en-US" sz="3200" b="1" i="1" dirty="0" err="1">
                <a:latin typeface="+mj-lt"/>
              </a:rPr>
              <a:t>Iqtisodiyotning</a:t>
            </a:r>
            <a:r>
              <a:rPr lang="en-US" sz="3200" b="1" i="1" dirty="0">
                <a:latin typeface="+mj-lt"/>
              </a:rPr>
              <a:t> </a:t>
            </a:r>
            <a:r>
              <a:rPr lang="en-US" sz="3200" b="1" i="1" dirty="0" err="1">
                <a:latin typeface="+mj-lt"/>
              </a:rPr>
              <a:t>rivojlanishida</a:t>
            </a:r>
            <a:r>
              <a:rPr lang="en-US" sz="3200" b="1" i="1" dirty="0">
                <a:latin typeface="+mj-lt"/>
              </a:rPr>
              <a:t> </a:t>
            </a:r>
            <a:r>
              <a:rPr lang="en-US" sz="3200" b="1" i="1" dirty="0" err="1">
                <a:latin typeface="+mj-lt"/>
              </a:rPr>
              <a:t>pulning</a:t>
            </a:r>
            <a:r>
              <a:rPr lang="en-US" sz="3200" b="1" i="1" dirty="0">
                <a:latin typeface="+mj-lt"/>
              </a:rPr>
              <a:t> </a:t>
            </a:r>
            <a:r>
              <a:rPr lang="en-US" sz="3200" b="1" i="1" dirty="0" err="1">
                <a:latin typeface="+mj-lt"/>
              </a:rPr>
              <a:t>roli</a:t>
            </a:r>
            <a:r>
              <a:rPr lang="en-US" sz="3200" b="1" i="1" dirty="0">
                <a:latin typeface="+mj-lt"/>
              </a:rPr>
              <a:t>.</a:t>
            </a:r>
            <a:endParaRPr lang="ru-RU" sz="3200" b="1" dirty="0">
              <a:latin typeface="+mj-lt"/>
            </a:endParaRPr>
          </a:p>
          <a:p>
            <a:pPr lvl="0"/>
            <a:r>
              <a:rPr lang="en-US" sz="3200" b="1" i="1" dirty="0" err="1">
                <a:latin typeface="+mj-lt"/>
              </a:rPr>
              <a:t>Pulning</a:t>
            </a:r>
            <a:r>
              <a:rPr lang="en-US" sz="3200" b="1" i="1" dirty="0">
                <a:latin typeface="+mj-lt"/>
              </a:rPr>
              <a:t> </a:t>
            </a:r>
            <a:r>
              <a:rPr lang="en-US" sz="3200" b="1" i="1" dirty="0" err="1" smtClean="0">
                <a:latin typeface="+mj-lt"/>
              </a:rPr>
              <a:t>funksiyalari</a:t>
            </a:r>
            <a:endParaRPr lang="ru-RU" sz="3200" b="1" dirty="0">
              <a:latin typeface="+mj-lt"/>
            </a:endParaRPr>
          </a:p>
        </p:txBody>
      </p:sp>
    </p:spTree>
    <p:extLst>
      <p:ext uri="{BB962C8B-B14F-4D97-AF65-F5344CB8AC3E}">
        <p14:creationId xmlns:p14="http://schemas.microsoft.com/office/powerpoint/2010/main" val="3295303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539552" y="3429000"/>
            <a:ext cx="7848872" cy="1944216"/>
          </a:xfrm>
        </p:spPr>
        <p:style>
          <a:lnRef idx="2">
            <a:schemeClr val="accent1"/>
          </a:lnRef>
          <a:fillRef idx="1">
            <a:schemeClr val="lt1"/>
          </a:fillRef>
          <a:effectRef idx="0">
            <a:schemeClr val="accent1"/>
          </a:effectRef>
          <a:fontRef idx="minor">
            <a:schemeClr val="dk1"/>
          </a:fontRef>
        </p:style>
        <p:txBody>
          <a:bodyPr>
            <a:noAutofit/>
          </a:bodyPr>
          <a:lstStyle/>
          <a:p>
            <a:pPr marL="36576" indent="0" algn="just">
              <a:buNone/>
            </a:pPr>
            <a:r>
              <a:rPr lang="en-US" sz="2800" b="1" dirty="0" err="1"/>
              <a:t>Pul</a:t>
            </a:r>
            <a:r>
              <a:rPr lang="en-US" sz="2800" b="1" dirty="0"/>
              <a:t> – </a:t>
            </a:r>
            <a:r>
              <a:rPr lang="en-US" sz="2800" dirty="0" err="1"/>
              <a:t>bu</a:t>
            </a:r>
            <a:r>
              <a:rPr lang="en-US" sz="2800" dirty="0"/>
              <a:t> </a:t>
            </a:r>
            <a:r>
              <a:rPr lang="en-US" sz="2800" dirty="0" err="1"/>
              <a:t>maxsus</a:t>
            </a:r>
            <a:r>
              <a:rPr lang="en-US" sz="2800" dirty="0"/>
              <a:t> </a:t>
            </a:r>
            <a:r>
              <a:rPr lang="en-US" sz="2800" dirty="0" err="1"/>
              <a:t>tovar</a:t>
            </a:r>
            <a:r>
              <a:rPr lang="en-US" sz="2800" dirty="0"/>
              <a:t>, </a:t>
            </a:r>
            <a:r>
              <a:rPr lang="en-US" sz="2800" dirty="0" err="1"/>
              <a:t>umumiy</a:t>
            </a:r>
            <a:r>
              <a:rPr lang="en-US" sz="2800" dirty="0"/>
              <a:t> </a:t>
            </a:r>
            <a:r>
              <a:rPr lang="en-US" sz="2800" dirty="0" err="1"/>
              <a:t>ekvivalent</a:t>
            </a:r>
            <a:r>
              <a:rPr lang="en-US" sz="2800" dirty="0"/>
              <a:t> </a:t>
            </a:r>
            <a:r>
              <a:rPr lang="en-US" sz="2800" dirty="0" err="1"/>
              <a:t>bo’lib</a:t>
            </a:r>
            <a:r>
              <a:rPr lang="en-US" sz="2800" dirty="0"/>
              <a:t>, </a:t>
            </a:r>
            <a:r>
              <a:rPr lang="en-US" sz="2800" dirty="0" err="1"/>
              <a:t>abstrakt</a:t>
            </a:r>
            <a:r>
              <a:rPr lang="en-US" sz="2800" dirty="0"/>
              <a:t> </a:t>
            </a:r>
            <a:r>
              <a:rPr lang="en-US" sz="2800" dirty="0" err="1"/>
              <a:t>mehnat</a:t>
            </a:r>
            <a:r>
              <a:rPr lang="en-US" sz="2800" dirty="0"/>
              <a:t> </a:t>
            </a:r>
            <a:r>
              <a:rPr lang="en-US" sz="2800" dirty="0" err="1"/>
              <a:t>xarajatlarini</a:t>
            </a:r>
            <a:r>
              <a:rPr lang="en-US" sz="2800" dirty="0"/>
              <a:t> </a:t>
            </a:r>
            <a:r>
              <a:rPr lang="en-US" sz="2800" dirty="0" err="1"/>
              <a:t>o’zida</a:t>
            </a:r>
            <a:r>
              <a:rPr lang="en-US" sz="2800" dirty="0"/>
              <a:t> </a:t>
            </a:r>
            <a:r>
              <a:rPr lang="en-US" sz="2800" dirty="0" err="1"/>
              <a:t>aks</a:t>
            </a:r>
            <a:r>
              <a:rPr lang="en-US" sz="2800" dirty="0"/>
              <a:t> </a:t>
            </a:r>
            <a:r>
              <a:rPr lang="en-US" sz="2800" dirty="0" err="1"/>
              <a:t>ettiradi</a:t>
            </a:r>
            <a:r>
              <a:rPr lang="en-US" sz="2800" dirty="0"/>
              <a:t> </a:t>
            </a:r>
            <a:r>
              <a:rPr lang="en-US" sz="2800" dirty="0" err="1"/>
              <a:t>va</a:t>
            </a:r>
            <a:r>
              <a:rPr lang="en-US" sz="2800" dirty="0"/>
              <a:t> </a:t>
            </a:r>
            <a:r>
              <a:rPr lang="en-US" sz="2800" dirty="0" err="1"/>
              <a:t>tovar</a:t>
            </a:r>
            <a:r>
              <a:rPr lang="en-US" sz="2800" dirty="0"/>
              <a:t> </a:t>
            </a:r>
            <a:r>
              <a:rPr lang="en-US" sz="2800" dirty="0" err="1"/>
              <a:t>xo’jaligidagi</a:t>
            </a:r>
            <a:r>
              <a:rPr lang="en-US" sz="2800" dirty="0"/>
              <a:t> </a:t>
            </a:r>
            <a:r>
              <a:rPr lang="en-US" sz="2800" dirty="0" err="1"/>
              <a:t>ijtimoiy</a:t>
            </a:r>
            <a:r>
              <a:rPr lang="en-US" sz="2800" dirty="0"/>
              <a:t> </a:t>
            </a:r>
            <a:r>
              <a:rPr lang="en-US" sz="2800" dirty="0" err="1"/>
              <a:t>ishlab</a:t>
            </a:r>
            <a:r>
              <a:rPr lang="en-US" sz="2800" dirty="0"/>
              <a:t> </a:t>
            </a:r>
            <a:r>
              <a:rPr lang="en-US" sz="2800" dirty="0" err="1"/>
              <a:t>chiqarish</a:t>
            </a:r>
            <a:r>
              <a:rPr lang="en-US" sz="2800" dirty="0"/>
              <a:t> </a:t>
            </a:r>
            <a:r>
              <a:rPr lang="en-US" sz="2800" dirty="0" err="1"/>
              <a:t>munosabatlarini</a:t>
            </a:r>
            <a:r>
              <a:rPr lang="en-US" sz="2800" dirty="0"/>
              <a:t> </a:t>
            </a:r>
            <a:r>
              <a:rPr lang="en-US" sz="2800" dirty="0" err="1"/>
              <a:t>ifodalaydi</a:t>
            </a:r>
            <a:r>
              <a:rPr lang="en-US" sz="2800" dirty="0"/>
              <a:t>. </a:t>
            </a:r>
            <a:endParaRPr lang="ru-RU" sz="2800" dirty="0"/>
          </a:p>
        </p:txBody>
      </p:sp>
      <p:pic>
        <p:nvPicPr>
          <p:cNvPr id="1026" name="Picture 2" descr="C:\Users\acer\Desktop\pul va bank\Без названи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548680"/>
            <a:ext cx="3187855" cy="21213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09821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1780225963"/>
              </p:ext>
            </p:extLst>
          </p:nvPr>
        </p:nvGraphicFramePr>
        <p:xfrm>
          <a:off x="107504" y="0"/>
          <a:ext cx="9036496"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7766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Прямоугольник 3"/>
          <p:cNvSpPr/>
          <p:nvPr/>
        </p:nvSpPr>
        <p:spPr>
          <a:xfrm>
            <a:off x="539552" y="836712"/>
            <a:ext cx="7776864" cy="48320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dirty="0" err="1"/>
              <a:t>Pulning</a:t>
            </a:r>
            <a:r>
              <a:rPr lang="en-US" sz="2800" dirty="0"/>
              <a:t> </a:t>
            </a:r>
            <a:r>
              <a:rPr lang="en-US" sz="2800" dirty="0" err="1"/>
              <a:t>qiymati</a:t>
            </a:r>
            <a:r>
              <a:rPr lang="en-US" sz="2800" dirty="0"/>
              <a:t>  (</a:t>
            </a:r>
            <a:r>
              <a:rPr lang="en-US" sz="2800" dirty="0" err="1"/>
              <a:t>qadr</a:t>
            </a:r>
            <a:r>
              <a:rPr lang="en-US" sz="2800" dirty="0"/>
              <a:t> </a:t>
            </a:r>
            <a:r>
              <a:rPr lang="en-US" sz="2800" dirty="0" err="1"/>
              <a:t>qiymati</a:t>
            </a:r>
            <a:r>
              <a:rPr lang="en-US" sz="2800" dirty="0"/>
              <a:t>) </a:t>
            </a:r>
            <a:r>
              <a:rPr lang="en-US" sz="2800" dirty="0" err="1"/>
              <a:t>deganda</a:t>
            </a:r>
            <a:r>
              <a:rPr lang="en-US" sz="2800" dirty="0"/>
              <a:t> </a:t>
            </a:r>
            <a:r>
              <a:rPr lang="en-US" sz="2800" dirty="0" err="1"/>
              <a:t>pul</a:t>
            </a:r>
            <a:r>
              <a:rPr lang="en-US" sz="2800" dirty="0"/>
              <a:t> </a:t>
            </a:r>
            <a:r>
              <a:rPr lang="en-US" sz="2800" dirty="0" err="1"/>
              <a:t>birligining</a:t>
            </a:r>
            <a:r>
              <a:rPr lang="en-US" sz="2800" dirty="0"/>
              <a:t> </a:t>
            </a:r>
            <a:r>
              <a:rPr lang="en-US" sz="2800" dirty="0" err="1"/>
              <a:t>xarid</a:t>
            </a:r>
            <a:r>
              <a:rPr lang="en-US" sz="2800" dirty="0"/>
              <a:t> </a:t>
            </a:r>
            <a:r>
              <a:rPr lang="en-US" sz="2800" dirty="0" err="1"/>
              <a:t>qilish</a:t>
            </a:r>
            <a:r>
              <a:rPr lang="en-US" sz="2800" dirty="0"/>
              <a:t> </a:t>
            </a:r>
            <a:r>
              <a:rPr lang="en-US" sz="2800" dirty="0" err="1"/>
              <a:t>qobiliyati</a:t>
            </a:r>
            <a:r>
              <a:rPr lang="en-US" sz="2800" dirty="0"/>
              <a:t>, </a:t>
            </a:r>
            <a:r>
              <a:rPr lang="en-US" sz="2800" dirty="0" err="1"/>
              <a:t>ya’ni</a:t>
            </a:r>
            <a:r>
              <a:rPr lang="en-US" sz="2800" dirty="0"/>
              <a:t> </a:t>
            </a:r>
            <a:r>
              <a:rPr lang="en-US" sz="2800" dirty="0" err="1"/>
              <a:t>unga</a:t>
            </a:r>
            <a:r>
              <a:rPr lang="en-US" sz="2800" dirty="0"/>
              <a:t> </a:t>
            </a:r>
            <a:r>
              <a:rPr lang="en-US" sz="2800" dirty="0" err="1"/>
              <a:t>qancha</a:t>
            </a:r>
            <a:r>
              <a:rPr lang="en-US" sz="2800" dirty="0"/>
              <a:t> </a:t>
            </a:r>
            <a:r>
              <a:rPr lang="en-US" sz="2800" dirty="0" err="1"/>
              <a:t>tovar</a:t>
            </a:r>
            <a:r>
              <a:rPr lang="en-US" sz="2800" dirty="0"/>
              <a:t> </a:t>
            </a:r>
            <a:r>
              <a:rPr lang="en-US" sz="2800" dirty="0" err="1"/>
              <a:t>va</a:t>
            </a:r>
            <a:r>
              <a:rPr lang="en-US" sz="2800" dirty="0"/>
              <a:t> </a:t>
            </a:r>
            <a:r>
              <a:rPr lang="en-US" sz="2800" dirty="0" err="1"/>
              <a:t>xizmatlar</a:t>
            </a:r>
            <a:r>
              <a:rPr lang="en-US" sz="2800" dirty="0"/>
              <a:t> </a:t>
            </a:r>
            <a:r>
              <a:rPr lang="en-US" sz="2800" dirty="0" err="1"/>
              <a:t>xarid</a:t>
            </a:r>
            <a:r>
              <a:rPr lang="en-US" sz="2800" dirty="0"/>
              <a:t> </a:t>
            </a:r>
            <a:r>
              <a:rPr lang="en-US" sz="2800" dirty="0" err="1"/>
              <a:t>etish</a:t>
            </a:r>
            <a:r>
              <a:rPr lang="en-US" sz="2800" dirty="0"/>
              <a:t> </a:t>
            </a:r>
            <a:r>
              <a:rPr lang="en-US" sz="2800" dirty="0" err="1"/>
              <a:t>mumkinligi</a:t>
            </a:r>
            <a:r>
              <a:rPr lang="en-US" sz="2800" dirty="0"/>
              <a:t> </a:t>
            </a:r>
            <a:r>
              <a:rPr lang="en-US" sz="2800" dirty="0" err="1"/>
              <a:t>tushuniladi</a:t>
            </a:r>
            <a:r>
              <a:rPr lang="en-US" sz="2800" dirty="0"/>
              <a:t>.</a:t>
            </a:r>
            <a:endParaRPr lang="ru-RU" sz="2800" dirty="0"/>
          </a:p>
          <a:p>
            <a:r>
              <a:rPr lang="en-US" sz="2800" dirty="0"/>
              <a:t>	</a:t>
            </a:r>
            <a:r>
              <a:rPr lang="en-US" sz="2800" dirty="0" err="1"/>
              <a:t>Pulni</a:t>
            </a:r>
            <a:r>
              <a:rPr lang="en-US" sz="2800" dirty="0"/>
              <a:t> </a:t>
            </a:r>
            <a:r>
              <a:rPr lang="en-US" sz="2800" dirty="0" err="1"/>
              <a:t>qiymati</a:t>
            </a:r>
            <a:r>
              <a:rPr lang="en-US" sz="2800" dirty="0"/>
              <a:t> metal </a:t>
            </a:r>
            <a:r>
              <a:rPr lang="en-US" sz="2800" dirty="0" err="1"/>
              <a:t>pulni</a:t>
            </a:r>
            <a:r>
              <a:rPr lang="en-US" sz="2800" dirty="0"/>
              <a:t>  </a:t>
            </a:r>
            <a:r>
              <a:rPr lang="en-US" sz="2800" dirty="0" err="1"/>
              <a:t>zabt</a:t>
            </a:r>
            <a:r>
              <a:rPr lang="en-US" sz="2800" dirty="0"/>
              <a:t> </a:t>
            </a:r>
            <a:r>
              <a:rPr lang="en-US" sz="2800" dirty="0" err="1"/>
              <a:t>etish</a:t>
            </a:r>
            <a:r>
              <a:rPr lang="en-US" sz="2800" dirty="0"/>
              <a:t> </a:t>
            </a:r>
            <a:r>
              <a:rPr lang="en-US" sz="2800" dirty="0" err="1"/>
              <a:t>yoki</a:t>
            </a:r>
            <a:r>
              <a:rPr lang="en-US" sz="2800" dirty="0"/>
              <a:t> </a:t>
            </a:r>
            <a:r>
              <a:rPr lang="en-US" sz="2800" dirty="0" err="1"/>
              <a:t>qog’oz</a:t>
            </a:r>
            <a:r>
              <a:rPr lang="en-US" sz="2800" dirty="0"/>
              <a:t> </a:t>
            </a:r>
            <a:r>
              <a:rPr lang="en-US" sz="2800" dirty="0" err="1"/>
              <a:t>pulni</a:t>
            </a:r>
            <a:r>
              <a:rPr lang="en-US" sz="2800" dirty="0"/>
              <a:t> </a:t>
            </a:r>
            <a:r>
              <a:rPr lang="en-US" sz="2800" dirty="0" err="1"/>
              <a:t>bosib</a:t>
            </a:r>
            <a:r>
              <a:rPr lang="en-US" sz="2800" dirty="0"/>
              <a:t> </a:t>
            </a:r>
            <a:r>
              <a:rPr lang="en-US" sz="2800" dirty="0" err="1"/>
              <a:t>chiqarish</a:t>
            </a:r>
            <a:r>
              <a:rPr lang="en-US" sz="2800" dirty="0"/>
              <a:t> </a:t>
            </a:r>
            <a:r>
              <a:rPr lang="en-US" sz="2800" dirty="0" err="1"/>
              <a:t>xarajatlarini</a:t>
            </a:r>
            <a:r>
              <a:rPr lang="en-US" sz="2800" dirty="0"/>
              <a:t> </a:t>
            </a:r>
            <a:r>
              <a:rPr lang="en-US" sz="2800" dirty="0" err="1"/>
              <a:t>bildirmaydi</a:t>
            </a:r>
            <a:r>
              <a:rPr lang="en-US" sz="2800" dirty="0"/>
              <a:t>. Bu </a:t>
            </a:r>
            <a:r>
              <a:rPr lang="en-US" sz="2800" dirty="0" err="1"/>
              <a:t>xarajatlar</a:t>
            </a:r>
            <a:r>
              <a:rPr lang="en-US" sz="2800" dirty="0"/>
              <a:t> </a:t>
            </a:r>
            <a:r>
              <a:rPr lang="en-US" sz="2800" dirty="0" err="1"/>
              <a:t>pul</a:t>
            </a:r>
            <a:r>
              <a:rPr lang="en-US" sz="2800" dirty="0"/>
              <a:t> </a:t>
            </a:r>
            <a:r>
              <a:rPr lang="en-US" sz="2800" dirty="0" err="1"/>
              <a:t>qiymati</a:t>
            </a:r>
            <a:r>
              <a:rPr lang="en-US" sz="2800" dirty="0"/>
              <a:t> </a:t>
            </a:r>
            <a:r>
              <a:rPr lang="en-US" sz="2800" dirty="0" err="1"/>
              <a:t>emas</a:t>
            </a:r>
            <a:r>
              <a:rPr lang="en-US" sz="2800" dirty="0"/>
              <a:t>, </a:t>
            </a:r>
            <a:r>
              <a:rPr lang="en-US" sz="2800" dirty="0" err="1"/>
              <a:t>balki</a:t>
            </a:r>
            <a:r>
              <a:rPr lang="en-US" sz="2800" dirty="0"/>
              <a:t> </a:t>
            </a:r>
            <a:r>
              <a:rPr lang="en-US" sz="2800" dirty="0" err="1"/>
              <a:t>pulni</a:t>
            </a:r>
            <a:r>
              <a:rPr lang="en-US" sz="2800" dirty="0"/>
              <a:t> </a:t>
            </a:r>
            <a:r>
              <a:rPr lang="en-US" sz="2800" dirty="0" err="1"/>
              <a:t>muomilaga</a:t>
            </a:r>
            <a:r>
              <a:rPr lang="en-US" sz="2800" dirty="0"/>
              <a:t> </a:t>
            </a:r>
            <a:r>
              <a:rPr lang="en-US" sz="2800" dirty="0" err="1"/>
              <a:t>kiritish</a:t>
            </a:r>
            <a:r>
              <a:rPr lang="en-US" sz="2800" dirty="0"/>
              <a:t> </a:t>
            </a:r>
            <a:r>
              <a:rPr lang="en-US" sz="2800" dirty="0" err="1"/>
              <a:t>sarflaridir</a:t>
            </a:r>
            <a:r>
              <a:rPr lang="en-US" sz="2800" dirty="0"/>
              <a:t>. </a:t>
            </a:r>
            <a:r>
              <a:rPr lang="en-US" sz="2800" dirty="0" err="1"/>
              <a:t>Pulni</a:t>
            </a:r>
            <a:r>
              <a:rPr lang="en-US" sz="2800" dirty="0"/>
              <a:t> </a:t>
            </a:r>
            <a:r>
              <a:rPr lang="en-US" sz="2800" dirty="0" err="1"/>
              <a:t>qiymati</a:t>
            </a:r>
            <a:r>
              <a:rPr lang="en-US" sz="2800" dirty="0"/>
              <a:t> </a:t>
            </a:r>
            <a:r>
              <a:rPr lang="en-US" sz="2800" dirty="0" err="1"/>
              <a:t>narxga</a:t>
            </a:r>
            <a:r>
              <a:rPr lang="en-US" sz="2800" dirty="0"/>
              <a:t> </a:t>
            </a:r>
            <a:r>
              <a:rPr lang="en-US" sz="2800" dirty="0" err="1"/>
              <a:t>bog’liq</a:t>
            </a:r>
            <a:r>
              <a:rPr lang="en-US" sz="2800" dirty="0"/>
              <a:t>, </a:t>
            </a:r>
            <a:r>
              <a:rPr lang="en-US" sz="2800" dirty="0" err="1"/>
              <a:t>narxlar</a:t>
            </a:r>
            <a:r>
              <a:rPr lang="en-US" sz="2800" dirty="0"/>
              <a:t> </a:t>
            </a:r>
            <a:r>
              <a:rPr lang="en-US" sz="2800" dirty="0" err="1"/>
              <a:t>ko’tarilib</a:t>
            </a:r>
            <a:r>
              <a:rPr lang="en-US" sz="2800" dirty="0"/>
              <a:t>, </a:t>
            </a:r>
            <a:r>
              <a:rPr lang="en-US" sz="2800" dirty="0" err="1"/>
              <a:t>ketsa</a:t>
            </a:r>
            <a:r>
              <a:rPr lang="en-US" sz="2800" dirty="0"/>
              <a:t>, </a:t>
            </a:r>
            <a:r>
              <a:rPr lang="en-US" sz="2800" dirty="0" err="1"/>
              <a:t>uni</a:t>
            </a:r>
            <a:r>
              <a:rPr lang="en-US" sz="2800" dirty="0"/>
              <a:t> </a:t>
            </a:r>
            <a:r>
              <a:rPr lang="en-US" sz="2800" dirty="0" err="1"/>
              <a:t>qiymati</a:t>
            </a:r>
            <a:r>
              <a:rPr lang="en-US" sz="2800" dirty="0"/>
              <a:t> (</a:t>
            </a:r>
            <a:r>
              <a:rPr lang="en-US" sz="2800" dirty="0" err="1"/>
              <a:t>qadri</a:t>
            </a:r>
            <a:r>
              <a:rPr lang="en-US" sz="2800" dirty="0"/>
              <a:t>) </a:t>
            </a:r>
            <a:r>
              <a:rPr lang="en-US" sz="2800" dirty="0" err="1"/>
              <a:t>pasayadi</a:t>
            </a:r>
            <a:r>
              <a:rPr lang="en-US" sz="2800" dirty="0"/>
              <a:t> </a:t>
            </a:r>
            <a:r>
              <a:rPr lang="en-US" sz="2800" dirty="0" err="1"/>
              <a:t>va</a:t>
            </a:r>
            <a:r>
              <a:rPr lang="en-US" sz="2800" dirty="0"/>
              <a:t> </a:t>
            </a:r>
            <a:r>
              <a:rPr lang="en-US" sz="2800" dirty="0" err="1"/>
              <a:t>aksincha</a:t>
            </a:r>
            <a:endParaRPr lang="ru-RU" sz="2800" dirty="0"/>
          </a:p>
        </p:txBody>
      </p:sp>
    </p:spTree>
    <p:extLst>
      <p:ext uri="{BB962C8B-B14F-4D97-AF65-F5344CB8AC3E}">
        <p14:creationId xmlns:p14="http://schemas.microsoft.com/office/powerpoint/2010/main" val="4201910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7480" y="404664"/>
            <a:ext cx="7467600" cy="1080120"/>
          </a:xfrm>
        </p:spPr>
        <p:txBody>
          <a:bodyPr/>
          <a:lstStyle/>
          <a:p>
            <a:r>
              <a:rPr lang="en-US" b="1" dirty="0" err="1"/>
              <a:t>Iqtisodiyotning</a:t>
            </a:r>
            <a:r>
              <a:rPr lang="en-US" b="1" dirty="0"/>
              <a:t> </a:t>
            </a:r>
            <a:r>
              <a:rPr lang="en-US" b="1" dirty="0" err="1"/>
              <a:t>rivojlanishida</a:t>
            </a:r>
            <a:r>
              <a:rPr lang="en-US" b="1" dirty="0"/>
              <a:t> </a:t>
            </a:r>
            <a:r>
              <a:rPr lang="en-US" b="1" dirty="0" err="1"/>
              <a:t>pulning</a:t>
            </a:r>
            <a:r>
              <a:rPr lang="en-US" b="1" dirty="0"/>
              <a:t> </a:t>
            </a:r>
            <a:r>
              <a:rPr lang="en-US" b="1" dirty="0" err="1"/>
              <a:t>roli</a:t>
            </a:r>
            <a:endParaRPr lang="ru-RU" dirty="0"/>
          </a:p>
        </p:txBody>
      </p:sp>
      <p:sp>
        <p:nvSpPr>
          <p:cNvPr id="3" name="Объект 2"/>
          <p:cNvSpPr>
            <a:spLocks noGrp="1"/>
          </p:cNvSpPr>
          <p:nvPr>
            <p:ph sz="quarter" idx="1"/>
          </p:nvPr>
        </p:nvSpPr>
        <p:spPr>
          <a:xfrm>
            <a:off x="827584" y="2132856"/>
            <a:ext cx="7467600" cy="3268960"/>
          </a:xfrm>
        </p:spPr>
        <p:style>
          <a:lnRef idx="2">
            <a:schemeClr val="accent2"/>
          </a:lnRef>
          <a:fillRef idx="1">
            <a:schemeClr val="lt1"/>
          </a:fillRef>
          <a:effectRef idx="0">
            <a:schemeClr val="accent2"/>
          </a:effectRef>
          <a:fontRef idx="minor">
            <a:schemeClr val="dk1"/>
          </a:fontRef>
        </p:style>
        <p:txBody>
          <a:bodyPr>
            <a:normAutofit/>
          </a:bodyPr>
          <a:lstStyle/>
          <a:p>
            <a:pPr marL="0" indent="0" algn="just">
              <a:buNone/>
            </a:pPr>
            <a:r>
              <a:rPr lang="uz-Cyrl-UZ" dirty="0" smtClean="0"/>
              <a:t>Mamlakat </a:t>
            </a:r>
            <a:r>
              <a:rPr lang="uz-Cyrl-UZ" dirty="0"/>
              <a:t>rivojlanishining asosiy vositalaridan biri pul bo’lib, bozor iqtisodiyotiga o’tish va unda faoliyat yuritishda uning o’rni va ahamiyati yanada oshib boradi.  Darhaqiqat, pul – “bozor tili” deb bejiz aytilmagan. Har bir iqtisodiy axborot, tovarlar va xizmatlar bahosi, to’lovlar, daromadu xarajatlar, moliyaviy talablar va majburiyatlar, iqtisodiy aloqalar mikro va makro darajalarda faqat pulda ifoda qilinadi.</a:t>
            </a:r>
            <a:endParaRPr lang="ru-RU" dirty="0"/>
          </a:p>
        </p:txBody>
      </p:sp>
      <p:sp>
        <p:nvSpPr>
          <p:cNvPr id="4" name="Стрелка вправо 3"/>
          <p:cNvSpPr/>
          <p:nvPr/>
        </p:nvSpPr>
        <p:spPr>
          <a:xfrm>
            <a:off x="354240" y="0"/>
            <a:ext cx="7560840" cy="2132856"/>
          </a:xfrm>
          <a:prstGeom prst="rightArrow">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42706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99792" y="1844824"/>
            <a:ext cx="5739292"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z-Cyrl-UZ" dirty="0" smtClean="0"/>
              <a:t>Bozor </a:t>
            </a:r>
            <a:r>
              <a:rPr lang="uz-Cyrl-UZ" dirty="0"/>
              <a:t>iqtisodiyotini muhim omilini pul tashkil etadi. Bozor iqtisodiyoti  pul bilan tirik, chunki takror ishlab chiqarish jarayonining barchasida pul vositachilik qiladi. Bozor iqtisodiyoti  sharoitida tovarlar va xizmatlarning ishlab chiqarishdan  boshlab iste’molchigacha bo’lgan jarayon pul vositasida amalga oshadi.</a:t>
            </a:r>
            <a:endParaRPr lang="ru-RU" dirty="0"/>
          </a:p>
        </p:txBody>
      </p:sp>
      <p:sp>
        <p:nvSpPr>
          <p:cNvPr id="5" name="Прямоугольник 4"/>
          <p:cNvSpPr/>
          <p:nvPr/>
        </p:nvSpPr>
        <p:spPr>
          <a:xfrm>
            <a:off x="539552" y="404664"/>
            <a:ext cx="5184576"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z-Cyrl-UZ" dirty="0"/>
              <a:t>Bozor iqtisodiyotiga o’tish sharoitida pul ahamiyatining ortib borishi jamiyatimizda mavjud huquqiy va jismoniy shaxslar faoliyati va uning natijasi – daromadi pul bilan bog’liq.</a:t>
            </a:r>
            <a:endParaRPr lang="ru-RU" dirty="0"/>
          </a:p>
        </p:txBody>
      </p:sp>
      <p:sp>
        <p:nvSpPr>
          <p:cNvPr id="6" name="Прямоугольник 5"/>
          <p:cNvSpPr/>
          <p:nvPr/>
        </p:nvSpPr>
        <p:spPr>
          <a:xfrm>
            <a:off x="326798" y="4221088"/>
            <a:ext cx="5976664"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z-Cyrl-UZ" dirty="0"/>
              <a:t>Bozor iqtisodiyoti sharoitida pul muomilasini uyushtirish, tovarlarni ayirboshlash, pullarni saqlash va taqsimlash, bo’sh pulni qarzga berish, korxonalar o’rtasidagi iqtisodiy aloqalar yanada kuchayib, murakkablashib boradi. Pul shaklidagi mablag’lar bozor orqali resursga aylanadi va ular ishtirokida  tovarlar yaratiladi, tovarlar sotilib yana pulga aylanadi.</a:t>
            </a:r>
            <a:endParaRPr lang="ru-RU" dirty="0"/>
          </a:p>
        </p:txBody>
      </p:sp>
      <p:pic>
        <p:nvPicPr>
          <p:cNvPr id="2050" name="Picture 2" descr="C:\Users\acer\Desktop\pul va bank\bir-yo-la-to-lanadigan-pul-mukofotlarini-to-lash-tartibi-belgiland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6176" y="82187"/>
            <a:ext cx="2484239" cy="152280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cer\Desktop\pul va bank\Без названия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7092" y="4941168"/>
            <a:ext cx="2517010" cy="139648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cer\Desktop\pul va bank\1ce0048e3d5e19fa41d1eda5d8954f7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339" y="1738435"/>
            <a:ext cx="2244102" cy="2244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978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5" y="620688"/>
            <a:ext cx="5328592"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z-Cyrl-UZ" dirty="0"/>
              <a:t>Bozor iqtisodiyoti sharoitida nafaqat pul, balki uning  ekvivalentlaridan – aksiya, obligasiya  kabi qimmatli qog’ozlar va boshqalardan keng foydalaniladi.</a:t>
            </a:r>
            <a:endParaRPr lang="ru-RU" dirty="0"/>
          </a:p>
          <a:p>
            <a:pPr algn="just"/>
            <a:r>
              <a:rPr lang="uz-Cyrl-UZ" dirty="0"/>
              <a:t>	Bozor iqtisodiyoti sharoitida ilgari pulga aylantirilmagan ayrim vositalar ham endi pulda o’z aksini topadi (yer va boshkalar</a:t>
            </a:r>
            <a:r>
              <a:rPr lang="uz-Cyrl-UZ" dirty="0" smtClean="0"/>
              <a:t>)</a:t>
            </a:r>
            <a:r>
              <a:rPr lang="en-US" dirty="0" smtClean="0"/>
              <a:t>.</a:t>
            </a:r>
            <a:endParaRPr lang="ru-RU" dirty="0"/>
          </a:p>
        </p:txBody>
      </p:sp>
      <p:sp>
        <p:nvSpPr>
          <p:cNvPr id="5" name="Прямоугольник 4"/>
          <p:cNvSpPr/>
          <p:nvPr/>
        </p:nvSpPr>
        <p:spPr>
          <a:xfrm>
            <a:off x="2699792" y="4005064"/>
            <a:ext cx="6048671" cy="238033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z-Cyrl-UZ" dirty="0"/>
              <a:t>Umuman bozor iqtisodiyoti sharoitida korxonalar moliyasini tashkil etish, pulni aylanishi, umuman xo’jaliklar faoliyatini tashkil etilishi yangi pul munosabatlari asosida tashkil etiladi.</a:t>
            </a:r>
            <a:endParaRPr lang="ru-RU" dirty="0"/>
          </a:p>
          <a:p>
            <a:r>
              <a:rPr lang="uz-Cyrl-UZ" dirty="0"/>
              <a:t>	Yuqoridagilardan kelib chiqib bozor iqtisodiyoti sharoitida pul iqtisodiy  quvvat, iqtisodiyotning o’ziga xos tashrif qog’ozi bo’lib xizmat qiladi</a:t>
            </a:r>
            <a:endParaRPr lang="ru-RU" dirty="0"/>
          </a:p>
        </p:txBody>
      </p:sp>
      <p:sp>
        <p:nvSpPr>
          <p:cNvPr id="6" name="Двойная стрелка влево/вверх 5"/>
          <p:cNvSpPr/>
          <p:nvPr/>
        </p:nvSpPr>
        <p:spPr>
          <a:xfrm flipH="1">
            <a:off x="953700" y="2780928"/>
            <a:ext cx="1584176" cy="2906039"/>
          </a:xfrm>
          <a:prstGeom prst="leftUp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
        <p:nvSpPr>
          <p:cNvPr id="9" name="Двойная стрелка влево/вверх 8"/>
          <p:cNvSpPr/>
          <p:nvPr/>
        </p:nvSpPr>
        <p:spPr>
          <a:xfrm flipV="1">
            <a:off x="5868144" y="980728"/>
            <a:ext cx="1656184" cy="2808312"/>
          </a:xfrm>
          <a:prstGeom prst="leftUp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75120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99392"/>
            <a:ext cx="7467600" cy="1143000"/>
          </a:xfrm>
        </p:spPr>
        <p:txBody>
          <a:bodyPr/>
          <a:lstStyle/>
          <a:p>
            <a:r>
              <a:rPr lang="ru-RU" b="1" dirty="0" err="1"/>
              <a:t>Pulning</a:t>
            </a:r>
            <a:r>
              <a:rPr lang="ru-RU" b="1" dirty="0"/>
              <a:t> </a:t>
            </a:r>
            <a:r>
              <a:rPr lang="ru-RU" b="1" dirty="0" err="1" smtClean="0"/>
              <a:t>funksiyalari</a:t>
            </a:r>
            <a:endParaRPr lang="ru-RU" dirty="0"/>
          </a:p>
        </p:txBody>
      </p:sp>
      <p:grpSp>
        <p:nvGrpSpPr>
          <p:cNvPr id="10" name="Группа 9"/>
          <p:cNvGrpSpPr/>
          <p:nvPr/>
        </p:nvGrpSpPr>
        <p:grpSpPr>
          <a:xfrm>
            <a:off x="-2700808" y="227420"/>
            <a:ext cx="10635147" cy="6801979"/>
            <a:chOff x="-4414823" y="132304"/>
            <a:chExt cx="10635147" cy="6801979"/>
          </a:xfrm>
        </p:grpSpPr>
        <p:sp>
          <p:nvSpPr>
            <p:cNvPr id="11" name="Арка 10"/>
            <p:cNvSpPr/>
            <p:nvPr/>
          </p:nvSpPr>
          <p:spPr>
            <a:xfrm>
              <a:off x="-4414823" y="132304"/>
              <a:ext cx="5472816" cy="6801979"/>
            </a:xfrm>
            <a:prstGeom prst="blockArc">
              <a:avLst>
                <a:gd name="adj1" fmla="val 18357957"/>
                <a:gd name="adj2" fmla="val 3282264"/>
                <a:gd name="adj3" fmla="val 321"/>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2" name="Полилиния 11"/>
            <p:cNvSpPr/>
            <p:nvPr/>
          </p:nvSpPr>
          <p:spPr>
            <a:xfrm>
              <a:off x="744491" y="1243112"/>
              <a:ext cx="5475833" cy="812800"/>
            </a:xfrm>
            <a:custGeom>
              <a:avLst/>
              <a:gdLst>
                <a:gd name="connsiteX0" fmla="*/ 0 w 5475833"/>
                <a:gd name="connsiteY0" fmla="*/ 0 h 812800"/>
                <a:gd name="connsiteX1" fmla="*/ 5475833 w 5475833"/>
                <a:gd name="connsiteY1" fmla="*/ 0 h 812800"/>
                <a:gd name="connsiteX2" fmla="*/ 5475833 w 5475833"/>
                <a:gd name="connsiteY2" fmla="*/ 812800 h 812800"/>
                <a:gd name="connsiteX3" fmla="*/ 0 w 5475833"/>
                <a:gd name="connsiteY3" fmla="*/ 812800 h 812800"/>
                <a:gd name="connsiteX4" fmla="*/ 0 w 5475833"/>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5833" h="812800">
                  <a:moveTo>
                    <a:pt x="0" y="0"/>
                  </a:moveTo>
                  <a:lnTo>
                    <a:pt x="5475833" y="0"/>
                  </a:lnTo>
                  <a:lnTo>
                    <a:pt x="5475833" y="812800"/>
                  </a:lnTo>
                  <a:lnTo>
                    <a:pt x="0" y="81280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5160" tIns="93980" rIns="93980" bIns="93980" numCol="1" spcCol="1270" anchor="ctr" anchorCtr="0">
              <a:noAutofit/>
            </a:bodyPr>
            <a:lstStyle/>
            <a:p>
              <a:pPr lvl="0" algn="l" defTabSz="1644650">
                <a:lnSpc>
                  <a:spcPct val="90000"/>
                </a:lnSpc>
                <a:spcBef>
                  <a:spcPct val="0"/>
                </a:spcBef>
                <a:spcAft>
                  <a:spcPct val="35000"/>
                </a:spcAft>
              </a:pPr>
              <a:r>
                <a:rPr lang="uz-Cyrl-UZ" sz="3700" b="1" kern="1200" dirty="0" smtClean="0"/>
                <a:t>Qiymat o’lchovi </a:t>
              </a:r>
              <a:endParaRPr lang="ru-RU" sz="3700" kern="1200" dirty="0"/>
            </a:p>
          </p:txBody>
        </p:sp>
        <p:sp>
          <p:nvSpPr>
            <p:cNvPr id="13" name="Овал 12"/>
            <p:cNvSpPr/>
            <p:nvPr/>
          </p:nvSpPr>
          <p:spPr>
            <a:xfrm>
              <a:off x="236491" y="1141512"/>
              <a:ext cx="1016000" cy="10160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4" name="Полилиния 13"/>
            <p:cNvSpPr/>
            <p:nvPr/>
          </p:nvSpPr>
          <p:spPr>
            <a:xfrm>
              <a:off x="1039944" y="2462311"/>
              <a:ext cx="5180380" cy="812800"/>
            </a:xfrm>
            <a:custGeom>
              <a:avLst/>
              <a:gdLst>
                <a:gd name="connsiteX0" fmla="*/ 0 w 5180380"/>
                <a:gd name="connsiteY0" fmla="*/ 0 h 812800"/>
                <a:gd name="connsiteX1" fmla="*/ 5180380 w 5180380"/>
                <a:gd name="connsiteY1" fmla="*/ 0 h 812800"/>
                <a:gd name="connsiteX2" fmla="*/ 5180380 w 5180380"/>
                <a:gd name="connsiteY2" fmla="*/ 812800 h 812800"/>
                <a:gd name="connsiteX3" fmla="*/ 0 w 5180380"/>
                <a:gd name="connsiteY3" fmla="*/ 812800 h 812800"/>
                <a:gd name="connsiteX4" fmla="*/ 0 w 5180380"/>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0380" h="812800">
                  <a:moveTo>
                    <a:pt x="0" y="0"/>
                  </a:moveTo>
                  <a:lnTo>
                    <a:pt x="5180380" y="0"/>
                  </a:lnTo>
                  <a:lnTo>
                    <a:pt x="5180380" y="812800"/>
                  </a:lnTo>
                  <a:lnTo>
                    <a:pt x="0" y="81280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5160" tIns="93980" rIns="93980" bIns="93980" numCol="1" spcCol="1270" anchor="ctr" anchorCtr="0">
              <a:noAutofit/>
            </a:bodyPr>
            <a:lstStyle/>
            <a:p>
              <a:pPr lvl="0" algn="l" defTabSz="1644650">
                <a:lnSpc>
                  <a:spcPct val="90000"/>
                </a:lnSpc>
                <a:spcBef>
                  <a:spcPct val="0"/>
                </a:spcBef>
                <a:spcAft>
                  <a:spcPct val="35000"/>
                </a:spcAft>
              </a:pPr>
              <a:r>
                <a:rPr lang="uz-Cyrl-UZ" sz="3700" b="1" kern="1200" dirty="0" smtClean="0"/>
                <a:t>To’lov vositasi</a:t>
              </a:r>
              <a:endParaRPr lang="ru-RU" sz="3700" kern="1200" dirty="0"/>
            </a:p>
          </p:txBody>
        </p:sp>
        <p:sp>
          <p:nvSpPr>
            <p:cNvPr id="15" name="Овал 14"/>
            <p:cNvSpPr/>
            <p:nvPr/>
          </p:nvSpPr>
          <p:spPr>
            <a:xfrm>
              <a:off x="531944" y="2360711"/>
              <a:ext cx="1016000" cy="10160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6" name="Полилиния 15"/>
            <p:cNvSpPr/>
            <p:nvPr/>
          </p:nvSpPr>
          <p:spPr>
            <a:xfrm>
              <a:off x="744491" y="3681512"/>
              <a:ext cx="5475833" cy="812800"/>
            </a:xfrm>
            <a:custGeom>
              <a:avLst/>
              <a:gdLst>
                <a:gd name="connsiteX0" fmla="*/ 0 w 5475833"/>
                <a:gd name="connsiteY0" fmla="*/ 0 h 812800"/>
                <a:gd name="connsiteX1" fmla="*/ 5475833 w 5475833"/>
                <a:gd name="connsiteY1" fmla="*/ 0 h 812800"/>
                <a:gd name="connsiteX2" fmla="*/ 5475833 w 5475833"/>
                <a:gd name="connsiteY2" fmla="*/ 812800 h 812800"/>
                <a:gd name="connsiteX3" fmla="*/ 0 w 5475833"/>
                <a:gd name="connsiteY3" fmla="*/ 812800 h 812800"/>
                <a:gd name="connsiteX4" fmla="*/ 0 w 5475833"/>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5833" h="812800">
                  <a:moveTo>
                    <a:pt x="0" y="0"/>
                  </a:moveTo>
                  <a:lnTo>
                    <a:pt x="5475833" y="0"/>
                  </a:lnTo>
                  <a:lnTo>
                    <a:pt x="5475833" y="812800"/>
                  </a:lnTo>
                  <a:lnTo>
                    <a:pt x="0" y="81280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5160" tIns="93980" rIns="93980" bIns="93980" numCol="1" spcCol="1270" anchor="ctr" anchorCtr="0">
              <a:noAutofit/>
            </a:bodyPr>
            <a:lstStyle/>
            <a:p>
              <a:pPr lvl="0" algn="l" defTabSz="1644650">
                <a:lnSpc>
                  <a:spcPct val="90000"/>
                </a:lnSpc>
                <a:spcBef>
                  <a:spcPct val="0"/>
                </a:spcBef>
                <a:spcAft>
                  <a:spcPct val="35000"/>
                </a:spcAft>
              </a:pPr>
              <a:r>
                <a:rPr lang="uz-Cyrl-UZ" sz="3700" b="1" kern="1200" dirty="0" smtClean="0"/>
                <a:t>Jamg’arma vositasi</a:t>
              </a:r>
              <a:endParaRPr lang="ru-RU" sz="3700" kern="1200" dirty="0"/>
            </a:p>
          </p:txBody>
        </p:sp>
        <p:sp>
          <p:nvSpPr>
            <p:cNvPr id="17" name="Овал 16"/>
            <p:cNvSpPr/>
            <p:nvPr/>
          </p:nvSpPr>
          <p:spPr>
            <a:xfrm>
              <a:off x="236491" y="3579912"/>
              <a:ext cx="1016000" cy="10160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19" name="Полилиния 18"/>
          <p:cNvSpPr/>
          <p:nvPr/>
        </p:nvSpPr>
        <p:spPr>
          <a:xfrm>
            <a:off x="2428595" y="5007877"/>
            <a:ext cx="5475833" cy="812800"/>
          </a:xfrm>
          <a:custGeom>
            <a:avLst/>
            <a:gdLst>
              <a:gd name="connsiteX0" fmla="*/ 0 w 5475833"/>
              <a:gd name="connsiteY0" fmla="*/ 0 h 812800"/>
              <a:gd name="connsiteX1" fmla="*/ 5475833 w 5475833"/>
              <a:gd name="connsiteY1" fmla="*/ 0 h 812800"/>
              <a:gd name="connsiteX2" fmla="*/ 5475833 w 5475833"/>
              <a:gd name="connsiteY2" fmla="*/ 812800 h 812800"/>
              <a:gd name="connsiteX3" fmla="*/ 0 w 5475833"/>
              <a:gd name="connsiteY3" fmla="*/ 812800 h 812800"/>
              <a:gd name="connsiteX4" fmla="*/ 0 w 5475833"/>
              <a:gd name="connsiteY4" fmla="*/ 0 h 81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5833" h="812800">
                <a:moveTo>
                  <a:pt x="0" y="0"/>
                </a:moveTo>
                <a:lnTo>
                  <a:pt x="5475833" y="0"/>
                </a:lnTo>
                <a:lnTo>
                  <a:pt x="5475833" y="812800"/>
                </a:lnTo>
                <a:lnTo>
                  <a:pt x="0" y="81280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5160" tIns="93980" rIns="93980" bIns="93980" numCol="1" spcCol="1270" anchor="ctr" anchorCtr="0">
            <a:noAutofit/>
          </a:bodyPr>
          <a:lstStyle/>
          <a:p>
            <a:pPr lvl="0" algn="l" defTabSz="1644650">
              <a:lnSpc>
                <a:spcPct val="90000"/>
              </a:lnSpc>
              <a:spcBef>
                <a:spcPct val="0"/>
              </a:spcBef>
              <a:spcAft>
                <a:spcPct val="35000"/>
              </a:spcAft>
            </a:pPr>
            <a:r>
              <a:rPr lang="en-US" sz="3700" b="1" dirty="0" err="1" smtClean="0"/>
              <a:t>Muomala</a:t>
            </a:r>
            <a:r>
              <a:rPr lang="en-US" sz="3700" b="1" dirty="0" smtClean="0"/>
              <a:t> </a:t>
            </a:r>
            <a:r>
              <a:rPr lang="en-US" sz="3700" b="1" dirty="0" err="1" smtClean="0"/>
              <a:t>vositasi</a:t>
            </a:r>
            <a:endParaRPr lang="ru-RU" sz="3700" b="1" kern="1200" dirty="0"/>
          </a:p>
        </p:txBody>
      </p:sp>
      <p:sp>
        <p:nvSpPr>
          <p:cNvPr id="22" name="Овал 21"/>
          <p:cNvSpPr/>
          <p:nvPr/>
        </p:nvSpPr>
        <p:spPr>
          <a:xfrm>
            <a:off x="1644781" y="4906277"/>
            <a:ext cx="1016000" cy="1016000"/>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33596396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396</TotalTime>
  <Words>738</Words>
  <Application>Microsoft Office PowerPoint</Application>
  <PresentationFormat>Экран (4:3)</PresentationFormat>
  <Paragraphs>46</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Эркер</vt:lpstr>
      <vt:lpstr>Презентация PowerPoint</vt:lpstr>
      <vt:lpstr>           Reja:</vt:lpstr>
      <vt:lpstr>Презентация PowerPoint</vt:lpstr>
      <vt:lpstr>Презентация PowerPoint</vt:lpstr>
      <vt:lpstr>Презентация PowerPoint</vt:lpstr>
      <vt:lpstr>Iqtisodiyotning rivojlanishida pulning roli</vt:lpstr>
      <vt:lpstr>Презентация PowerPoint</vt:lpstr>
      <vt:lpstr>Презентация PowerPoint</vt:lpstr>
      <vt:lpstr>Pulning funksiyalari</vt:lpstr>
      <vt:lpstr>Qiymat o’lchovi  </vt:lpstr>
      <vt:lpstr> Muomala vositasi</vt:lpstr>
      <vt:lpstr>Презентация PowerPoint</vt:lpstr>
      <vt:lpstr>Презентация PowerPoint</vt:lpstr>
      <vt:lpstr>Презентация PowerPoint</vt:lpstr>
      <vt:lpstr>     Jamg’arma vositasi</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Asadbek Abdullayev</dc:creator>
  <cp:lastModifiedBy>Kompyuter</cp:lastModifiedBy>
  <cp:revision>10</cp:revision>
  <dcterms:created xsi:type="dcterms:W3CDTF">2022-04-24T17:30:53Z</dcterms:created>
  <dcterms:modified xsi:type="dcterms:W3CDTF">2022-04-25T12:24:07Z</dcterms:modified>
</cp:coreProperties>
</file>