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89319" autoAdjust="0"/>
  </p:normalViewPr>
  <p:slideViewPr>
    <p:cSldViewPr snapToGrid="0">
      <p:cViewPr varScale="1">
        <p:scale>
          <a:sx n="61" d="100"/>
          <a:sy n="61" d="100"/>
        </p:scale>
        <p:origin x="48" y="2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3D12E8-4A73-49BC-A89B-99D76D08290A}" type="datetimeFigureOut">
              <a:rPr lang="ru-RU" smtClean="0"/>
              <a:t>05.04.2026</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5D3A27-785B-4204-89B7-96D9F895682F}" type="slidenum">
              <a:rPr lang="ru-RU" smtClean="0"/>
              <a:t>‹#›</a:t>
            </a:fld>
            <a:endParaRPr lang="ru-RU"/>
          </a:p>
        </p:txBody>
      </p:sp>
    </p:spTree>
    <p:extLst>
      <p:ext uri="{BB962C8B-B14F-4D97-AF65-F5344CB8AC3E}">
        <p14:creationId xmlns:p14="http://schemas.microsoft.com/office/powerpoint/2010/main" val="4112216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65D3A27-785B-4204-89B7-96D9F895682F}" type="slidenum">
              <a:rPr lang="ru-RU" smtClean="0"/>
              <a:t>11</a:t>
            </a:fld>
            <a:endParaRPr lang="ru-RU"/>
          </a:p>
        </p:txBody>
      </p:sp>
    </p:spTree>
    <p:extLst>
      <p:ext uri="{BB962C8B-B14F-4D97-AF65-F5344CB8AC3E}">
        <p14:creationId xmlns:p14="http://schemas.microsoft.com/office/powerpoint/2010/main" val="9185689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2071780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1011979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3594108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535673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5" name="Footer Placeholder 4"/>
          <p:cNvSpPr>
            <a:spLocks noGrp="1"/>
          </p:cNvSpPr>
          <p:nvPr>
            <p:ph type="ftr" sz="quarter" idx="11"/>
          </p:nvPr>
        </p:nvSpPr>
        <p:spPr/>
        <p:txBody>
          <a:bodyPr/>
          <a:lstStyle/>
          <a:p>
            <a:endParaRPr lang="uz-Cyrl-UZ"/>
          </a:p>
        </p:txBody>
      </p:sp>
      <p:sp>
        <p:nvSpPr>
          <p:cNvPr id="6" name="Slide Number Placeholder 5"/>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3287261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6" name="Footer Placeholder 5"/>
          <p:cNvSpPr>
            <a:spLocks noGrp="1"/>
          </p:cNvSpPr>
          <p:nvPr>
            <p:ph type="ftr" sz="quarter" idx="11"/>
          </p:nvPr>
        </p:nvSpPr>
        <p:spPr/>
        <p:txBody>
          <a:bodyPr/>
          <a:lstStyle/>
          <a:p>
            <a:endParaRPr lang="uz-Cyrl-UZ"/>
          </a:p>
        </p:txBody>
      </p:sp>
      <p:sp>
        <p:nvSpPr>
          <p:cNvPr id="7" name="Slide Number Placeholder 6"/>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1065358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8" name="Footer Placeholder 7"/>
          <p:cNvSpPr>
            <a:spLocks noGrp="1"/>
          </p:cNvSpPr>
          <p:nvPr>
            <p:ph type="ftr" sz="quarter" idx="11"/>
          </p:nvPr>
        </p:nvSpPr>
        <p:spPr/>
        <p:txBody>
          <a:bodyPr/>
          <a:lstStyle/>
          <a:p>
            <a:endParaRPr lang="uz-Cyrl-UZ"/>
          </a:p>
        </p:txBody>
      </p:sp>
      <p:sp>
        <p:nvSpPr>
          <p:cNvPr id="9" name="Slide Number Placeholder 8"/>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9517396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4" name="Footer Placeholder 3"/>
          <p:cNvSpPr>
            <a:spLocks noGrp="1"/>
          </p:cNvSpPr>
          <p:nvPr>
            <p:ph type="ftr" sz="quarter" idx="11"/>
          </p:nvPr>
        </p:nvSpPr>
        <p:spPr/>
        <p:txBody>
          <a:bodyPr/>
          <a:lstStyle/>
          <a:p>
            <a:endParaRPr lang="uz-Cyrl-UZ"/>
          </a:p>
        </p:txBody>
      </p:sp>
      <p:sp>
        <p:nvSpPr>
          <p:cNvPr id="5" name="Slide Number Placeholder 4"/>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1282436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3" name="Footer Placeholder 2"/>
          <p:cNvSpPr>
            <a:spLocks noGrp="1"/>
          </p:cNvSpPr>
          <p:nvPr>
            <p:ph type="ftr" sz="quarter" idx="11"/>
          </p:nvPr>
        </p:nvSpPr>
        <p:spPr/>
        <p:txBody>
          <a:bodyPr/>
          <a:lstStyle/>
          <a:p>
            <a:endParaRPr lang="uz-Cyrl-UZ"/>
          </a:p>
        </p:txBody>
      </p:sp>
      <p:sp>
        <p:nvSpPr>
          <p:cNvPr id="4" name="Slide Number Placeholder 3"/>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816132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6" name="Footer Placeholder 5"/>
          <p:cNvSpPr>
            <a:spLocks noGrp="1"/>
          </p:cNvSpPr>
          <p:nvPr>
            <p:ph type="ftr" sz="quarter" idx="11"/>
          </p:nvPr>
        </p:nvSpPr>
        <p:spPr/>
        <p:txBody>
          <a:bodyPr/>
          <a:lstStyle/>
          <a:p>
            <a:endParaRPr lang="uz-Cyrl-UZ"/>
          </a:p>
        </p:txBody>
      </p:sp>
      <p:sp>
        <p:nvSpPr>
          <p:cNvPr id="7" name="Slide Number Placeholder 6"/>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802735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D7E663E1-13DD-48E2-91CD-F9843C74BEFA}" type="datetimeFigureOut">
              <a:rPr lang="uz-Cyrl-UZ" smtClean="0"/>
              <a:t>05/04/2026</a:t>
            </a:fld>
            <a:endParaRPr lang="uz-Cyrl-UZ"/>
          </a:p>
        </p:txBody>
      </p:sp>
      <p:sp>
        <p:nvSpPr>
          <p:cNvPr id="6" name="Footer Placeholder 5"/>
          <p:cNvSpPr>
            <a:spLocks noGrp="1"/>
          </p:cNvSpPr>
          <p:nvPr>
            <p:ph type="ftr" sz="quarter" idx="11"/>
          </p:nvPr>
        </p:nvSpPr>
        <p:spPr/>
        <p:txBody>
          <a:bodyPr/>
          <a:lstStyle/>
          <a:p>
            <a:endParaRPr lang="uz-Cyrl-UZ"/>
          </a:p>
        </p:txBody>
      </p:sp>
      <p:sp>
        <p:nvSpPr>
          <p:cNvPr id="7" name="Slide Number Placeholder 6"/>
          <p:cNvSpPr>
            <a:spLocks noGrp="1"/>
          </p:cNvSpPr>
          <p:nvPr>
            <p:ph type="sldNum" sz="quarter" idx="12"/>
          </p:nvPr>
        </p:nvSpPr>
        <p:spPr/>
        <p:txBody>
          <a:bodyPr/>
          <a:lstStyle/>
          <a:p>
            <a:fld id="{AD2234D1-FE1D-4C67-8FBB-F41CE0780761}" type="slidenum">
              <a:rPr lang="uz-Cyrl-UZ" smtClean="0"/>
              <a:t>‹#›</a:t>
            </a:fld>
            <a:endParaRPr lang="uz-Cyrl-UZ"/>
          </a:p>
        </p:txBody>
      </p:sp>
    </p:spTree>
    <p:extLst>
      <p:ext uri="{BB962C8B-B14F-4D97-AF65-F5344CB8AC3E}">
        <p14:creationId xmlns:p14="http://schemas.microsoft.com/office/powerpoint/2010/main" val="4138079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E663E1-13DD-48E2-91CD-F9843C74BEFA}" type="datetimeFigureOut">
              <a:rPr lang="uz-Cyrl-UZ" smtClean="0"/>
              <a:t>05/04/2026</a:t>
            </a:fld>
            <a:endParaRPr lang="uz-Cyrl-U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z-Cyrl-U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2234D1-FE1D-4C67-8FBB-F41CE0780761}" type="slidenum">
              <a:rPr lang="uz-Cyrl-UZ" smtClean="0"/>
              <a:t>‹#›</a:t>
            </a:fld>
            <a:endParaRPr lang="uz-Cyrl-UZ"/>
          </a:p>
        </p:txBody>
      </p:sp>
    </p:spTree>
    <p:extLst>
      <p:ext uri="{BB962C8B-B14F-4D97-AF65-F5344CB8AC3E}">
        <p14:creationId xmlns:p14="http://schemas.microsoft.com/office/powerpoint/2010/main" val="3964287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fayllar.org/ozbekiston-respublikasining-soliq-kodeksi-ozbekiston-respublik.html" TargetMode="External"/><Relationship Id="rId1" Type="http://schemas.openxmlformats.org/officeDocument/2006/relationships/slideLayout" Target="../slideLayouts/slideLayout6.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fayllar.org/udk-37-1-dasturlash-asoslarini-organishda-interfaol-usullardan.html" TargetMode="Externa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37E2BAA-35D3-476F-AEA0-7F03609133E6}"/>
              </a:ext>
            </a:extLst>
          </p:cNvPr>
          <p:cNvSpPr/>
          <p:nvPr/>
        </p:nvSpPr>
        <p:spPr>
          <a:xfrm>
            <a:off x="914400" y="795552"/>
            <a:ext cx="10338540" cy="2002023"/>
          </a:xfrm>
          <a:prstGeom prst="rect">
            <a:avLst/>
          </a:prstGeom>
          <a:solidFill>
            <a:schemeClr val="tx2">
              <a:lumMod val="20000"/>
              <a:lumOff val="80000"/>
            </a:schemeClr>
          </a:solidFill>
        </p:spPr>
        <p:txBody>
          <a:bodyPr wrap="square">
            <a:spAutoFit/>
          </a:bodyPr>
          <a:lstStyle/>
          <a:p>
            <a:pPr algn="ctr">
              <a:lnSpc>
                <a:spcPct val="150000"/>
              </a:lnSpc>
              <a:spcAft>
                <a:spcPts val="0"/>
              </a:spcAft>
            </a:pPr>
            <a:r>
              <a:rPr lang="uz-Cyrl-UZ" sz="4400" b="1" dirty="0">
                <a:latin typeface="Times New Roman" panose="02020603050405020304" pitchFamily="18" charset="0"/>
                <a:ea typeface="Calibri" panose="020F0502020204030204" pitchFamily="34" charset="0"/>
                <a:cs typeface="Times New Roman" panose="02020603050405020304" pitchFamily="18" charset="0"/>
              </a:rPr>
              <a:t>Mavzu: Korrupsiya va uning asosiy ko‘rinishlari</a:t>
            </a:r>
            <a:r>
              <a:rPr lang="en-US" sz="4400" b="1" dirty="0">
                <a:latin typeface="Times New Roman" panose="02020603050405020304" pitchFamily="18" charset="0"/>
                <a:ea typeface="Calibri" panose="020F0502020204030204" pitchFamily="34" charset="0"/>
                <a:cs typeface="Times New Roman" panose="02020603050405020304" pitchFamily="18" charset="0"/>
              </a:rPr>
              <a:t>.</a:t>
            </a:r>
            <a:endParaRPr lang="uz-Cyrl-UZ"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1266" name="Picture 2" descr="https://ic.pics.livejournal.com/daemon77/41031298/25040/25040_original.jpg">
            <a:extLst>
              <a:ext uri="{FF2B5EF4-FFF2-40B4-BE49-F238E27FC236}">
                <a16:creationId xmlns:a16="http://schemas.microsoft.com/office/drawing/2014/main" id="{FAFC5381-01EE-4324-962C-B8C51F1012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3010120"/>
            <a:ext cx="5971846" cy="3361296"/>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Korrupsiyaga qarshi kurashish xalqaro standartlari O`zbekiston qonunchiligiga implementasiya qilinmoqda">
            <a:extLst>
              <a:ext uri="{FF2B5EF4-FFF2-40B4-BE49-F238E27FC236}">
                <a16:creationId xmlns:a16="http://schemas.microsoft.com/office/drawing/2014/main" id="{5653BFA3-AB22-4F63-9EEB-DE0B25A610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1053" y="3010120"/>
            <a:ext cx="4738850" cy="3476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67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4649BF18-B219-4A77-954F-83A4754A0070}"/>
              </a:ext>
            </a:extLst>
          </p:cNvPr>
          <p:cNvSpPr/>
          <p:nvPr/>
        </p:nvSpPr>
        <p:spPr>
          <a:xfrm>
            <a:off x="409903" y="704312"/>
            <a:ext cx="5880539" cy="5449377"/>
          </a:xfrm>
          <a:prstGeom prst="rect">
            <a:avLst/>
          </a:prstGeom>
        </p:spPr>
        <p:txBody>
          <a:bodyPr wrap="square">
            <a:spAutoFit/>
          </a:bodyPr>
          <a:lstStyle/>
          <a:p>
            <a:pPr algn="just">
              <a:lnSpc>
                <a:spcPct val="150000"/>
              </a:lnSpc>
              <a:spcAft>
                <a:spcPts val="0"/>
              </a:spcAft>
            </a:pPr>
            <a:r>
              <a:rPr lang="uz-Cyrl-UZ" b="1"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Jahon miqyosida korrupsiyaga qarshi kurashish bo‘yicha eng asosiy xalqaro huquqiy hujjatlar:</a:t>
            </a:r>
            <a:endParaRPr lang="uz-Cyrl-UZ"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uz-Cyrl-UZ"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BMTning “Korrupsiyaga qarshi kurashish konvensiyasi”;</a:t>
            </a:r>
            <a:endParaRPr lang="uz-Cyrl-UZ"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uz-Cyrl-UZ"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Yevropa Ittifoqining “Korrupsiya uchun jinoiy javobgarlik to‘g‘risidagi Konvensiyasi”;</a:t>
            </a:r>
            <a:endParaRPr lang="uz-Cyrl-UZ"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uz-Cyrl-UZ"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Yevropa Ittifoqining “Korrupsiya uchun fuqaroviy javobgarlik to‘g‘risida”gi Konvensiyasi;</a:t>
            </a:r>
            <a:endParaRPr lang="uz-Cyrl-UZ"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arenR"/>
            </a:pPr>
            <a:r>
              <a:rPr lang="uz-Cyrl-UZ"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Mustaqil Davlatlar Hamdo‘stligi doirasida “Korrupsiyaga qarshi siyosatning qonunchilik asoslari to‘g‘risida”gi </a:t>
            </a:r>
            <a:r>
              <a:rPr lang="uz-Cyrl-UZ"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2"/>
              </a:rPr>
              <a:t>model qonuni</a:t>
            </a:r>
            <a:r>
              <a:rPr lang="uz-Cyrl-UZ"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a:t>
            </a:r>
            <a:endParaRPr lang="uz-Cyrl-UZ" sz="1400" dirty="0">
              <a:effectLst/>
              <a:latin typeface="Calibri" panose="020F0502020204030204" pitchFamily="34" charset="0"/>
              <a:ea typeface="Calibri" panose="020F0502020204030204" pitchFamily="34" charset="0"/>
              <a:cs typeface="Times New Roman" panose="02020603050405020304" pitchFamily="18" charset="0"/>
            </a:endParaRPr>
          </a:p>
          <a:p>
            <a:pPr marL="270510" algn="just">
              <a:lnSpc>
                <a:spcPct val="150000"/>
              </a:lnSpc>
              <a:spcAft>
                <a:spcPts val="0"/>
              </a:spcAft>
            </a:pPr>
            <a:r>
              <a:rPr lang="uz-Cyrl-UZ"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5) “Osiyo Taraqqiyot Banki va Yevropa Tiklanish va Taraqqiyot Banki Osiyo va Tinch okeani korrupsiyaga qarshi harakat dasturi”.</a:t>
            </a:r>
            <a:endParaRPr lang="uz-Cyrl-UZ"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170" name="Picture 2" descr="https://fsd.kopilkaurokov.ru/up/html/2020/04/14/k_5e95d15fa1e36/546652_19.jpeg">
            <a:extLst>
              <a:ext uri="{FF2B5EF4-FFF2-40B4-BE49-F238E27FC236}">
                <a16:creationId xmlns:a16="http://schemas.microsoft.com/office/drawing/2014/main" id="{52443B62-7C11-4817-925A-B80AA5356266}"/>
              </a:ext>
            </a:extLst>
          </p:cNvPr>
          <p:cNvPicPr>
            <a:picLocks noChangeAspect="1" noChangeArrowheads="1"/>
          </p:cNvPicPr>
          <p:nvPr/>
        </p:nvPicPr>
        <p:blipFill rotWithShape="1">
          <a:blip r:embed="rId3" cstate="hqprint">
            <a:extLst>
              <a:ext uri="{28A0092B-C50C-407E-A947-70E740481C1C}">
                <a14:useLocalDpi xmlns:a14="http://schemas.microsoft.com/office/drawing/2010/main" val="0"/>
              </a:ext>
            </a:extLst>
          </a:blip>
          <a:srcRect b="20540"/>
          <a:stretch/>
        </p:blipFill>
        <p:spPr bwMode="auto">
          <a:xfrm>
            <a:off x="6984379" y="425668"/>
            <a:ext cx="4666338" cy="30033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176" name="Picture 8" descr="https://fsd.kopilkaurokov.ru/up/html/2020/04/14/k_5e95d15fa1e36/546652_17.jpeg">
            <a:extLst>
              <a:ext uri="{FF2B5EF4-FFF2-40B4-BE49-F238E27FC236}">
                <a16:creationId xmlns:a16="http://schemas.microsoft.com/office/drawing/2014/main" id="{566493D1-66D7-4F95-B427-B2598C4B6D34}"/>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b="18851"/>
          <a:stretch/>
        </p:blipFill>
        <p:spPr bwMode="auto">
          <a:xfrm>
            <a:off x="6984379" y="3697014"/>
            <a:ext cx="4666338" cy="30033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3373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s://go1.imgsmail.ru/imgpreview?key=6aea4c567bbd4b7b&amp;mb=imgdb_preview_44">
            <a:extLst>
              <a:ext uri="{FF2B5EF4-FFF2-40B4-BE49-F238E27FC236}">
                <a16:creationId xmlns:a16="http://schemas.microsoft.com/office/drawing/2014/main" id="{1F100981-9A52-4E6A-A40F-044623E221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275" y="441434"/>
            <a:ext cx="10594427" cy="6006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6146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371B34A-8BF0-44CB-B6AF-151541329A65}"/>
              </a:ext>
            </a:extLst>
          </p:cNvPr>
          <p:cNvSpPr/>
          <p:nvPr/>
        </p:nvSpPr>
        <p:spPr>
          <a:xfrm>
            <a:off x="2554014" y="346841"/>
            <a:ext cx="7267903" cy="878895"/>
          </a:xfrm>
          <a:prstGeom prst="rect">
            <a:avLst/>
          </a:prstGeom>
        </p:spPr>
        <p:txBody>
          <a:bodyPr wrap="square">
            <a:spAutoFit/>
          </a:bodyPr>
          <a:lstStyle/>
          <a:p>
            <a:pPr algn="just">
              <a:lnSpc>
                <a:spcPct val="150000"/>
              </a:lnSpc>
              <a:spcAft>
                <a:spcPts val="0"/>
              </a:spcAft>
            </a:pPr>
            <a:r>
              <a:rPr lang="uz-Cyrl-UZ" b="1"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O‘zbekiston Respublikasi Jinoyat Kodeksining “Korrupsiya bilan bog‘liq jinoyatlar”ni nazarda tutuvchi moddalari:</a:t>
            </a:r>
            <a:endParaRPr lang="uz-Cyrl-UZ"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D84FE01D-51B8-49C9-80B6-31B9BA9C1A69}"/>
              </a:ext>
            </a:extLst>
          </p:cNvPr>
          <p:cNvSpPr/>
          <p:nvPr/>
        </p:nvSpPr>
        <p:spPr>
          <a:xfrm>
            <a:off x="788276" y="1462220"/>
            <a:ext cx="8639504" cy="4708981"/>
          </a:xfrm>
          <a:prstGeom prst="rect">
            <a:avLst/>
          </a:prstGeom>
        </p:spPr>
        <p:txBody>
          <a:bodyPr wrap="square">
            <a:spAutoFit/>
          </a:bodyPr>
          <a:lstStyle/>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1. O‘zlashtirish yoki rastrata yo‘li bilan talon-taroj qilish (167-modda);</a:t>
            </a:r>
            <a:endParaRPr lang="en-US"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2. Soxta tadbirkorlik (179-modda);</a:t>
            </a:r>
            <a:r>
              <a:rPr lang="uz-Cyrl-UZ" sz="2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3. Soxta bankrotlik (180-modda); </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4. Bojxona to‘g‘risdagi qonun hujjatlarini buzish (182-modda); </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5. Soliqlar yoki boshqa majburiy to‘lovlarni to‘lashdan bo‘yin tovlash (184-modda);</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6. Hokimiyat yoki mansab vakolatini suiste‘mol qilish (205-modda); </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7. Hokimiyat yoki mansab vakolatidan chetga chiqish (206-modda); </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8. Mansab soxtakorligi (209-modda); </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9. Pora olish (210-modda); </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10. Pora berish (211-modda); </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11. Pora olish-berishda vositachilik qilish (212-modda); </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pPr marL="90170" algn="just"/>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12. Tovlamachilik yo‘li bilan haq berishni talab qilish (214-modda);</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pPr marL="90170" algn="just"/>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13. Jinoiy faoliyatidan olingnan daromadlarni legallashtirish (243-modda);</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a:p>
            <a:pPr marL="90170" algn="just"/>
            <a:r>
              <a:rPr lang="uz-Cyrl-UZ" sz="20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14. Kontrabanda (246-modda).</a:t>
            </a:r>
            <a:endParaRPr lang="uz-Cyrl-UZ"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218" name="Picture 2" descr="https://auyltynysy.kz/wp-content/oraloniri/news/img/2017/09/%D0%BA%D0%BE%D1%80%D1%80%D1%83%D0%BF%D1%86%D0%B8%D1%8F.jpg">
            <a:extLst>
              <a:ext uri="{FF2B5EF4-FFF2-40B4-BE49-F238E27FC236}">
                <a16:creationId xmlns:a16="http://schemas.microsoft.com/office/drawing/2014/main" id="{1C268478-8719-4BC8-A949-5ED8279C2B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752" r="20292"/>
          <a:stretch/>
        </p:blipFill>
        <p:spPr bwMode="auto">
          <a:xfrm>
            <a:off x="8592207" y="686799"/>
            <a:ext cx="3563007" cy="33411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s://tergov.uz/uploads/news/770e31c7341ebabd9d6c4080ac68501d.jpg">
            <a:extLst>
              <a:ext uri="{FF2B5EF4-FFF2-40B4-BE49-F238E27FC236}">
                <a16:creationId xmlns:a16="http://schemas.microsoft.com/office/drawing/2014/main" id="{47F539E4-5986-4ACC-BD86-3927F933A3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1490" y="3909760"/>
            <a:ext cx="3783724" cy="2806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870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2703C31-12A7-4119-B08D-13A276A1FF8A}"/>
              </a:ext>
            </a:extLst>
          </p:cNvPr>
          <p:cNvSpPr/>
          <p:nvPr/>
        </p:nvSpPr>
        <p:spPr>
          <a:xfrm>
            <a:off x="756744" y="504497"/>
            <a:ext cx="10815145" cy="5909310"/>
          </a:xfrm>
          <a:prstGeom prst="rect">
            <a:avLst/>
          </a:prstGeom>
        </p:spPr>
        <p:txBody>
          <a:bodyPr wrap="square">
            <a:spAutoFit/>
          </a:bodyPr>
          <a:lstStyle/>
          <a:p>
            <a:pPr algn="ctr"/>
            <a:r>
              <a:rPr lang="uz-Cyrl-UZ" sz="2400" b="1" dirty="0">
                <a:latin typeface="Times New Roman" panose="02020603050405020304" pitchFamily="18" charset="0"/>
                <a:cs typeface="Times New Roman" panose="02020603050405020304" pitchFamily="18" charset="0"/>
              </a:rPr>
              <a:t>Коррупцияга қарши курашиш</a:t>
            </a:r>
            <a:r>
              <a:rPr lang="en-US" sz="2400" b="1" dirty="0">
                <a:latin typeface="Times New Roman" panose="02020603050405020304" pitchFamily="18" charset="0"/>
                <a:cs typeface="Times New Roman" panose="02020603050405020304" pitchFamily="18" charset="0"/>
              </a:rPr>
              <a:t> </a:t>
            </a:r>
            <a:r>
              <a:rPr lang="uz-Cyrl-UZ" sz="2400" b="1" dirty="0">
                <a:latin typeface="Times New Roman" panose="02020603050405020304" pitchFamily="18" charset="0"/>
                <a:cs typeface="Times New Roman" panose="02020603050405020304" pitchFamily="18" charset="0"/>
              </a:rPr>
              <a:t>агентлигининг ҳафталик фаолияти дайджести (26-30 апрель кунлари):</a:t>
            </a:r>
          </a:p>
          <a:p>
            <a:pPr algn="just"/>
            <a:r>
              <a:rPr lang="uz-Cyrl-UZ" sz="2400" dirty="0">
                <a:latin typeface="Times New Roman" panose="02020603050405020304" pitchFamily="18" charset="0"/>
                <a:cs typeface="Times New Roman" panose="02020603050405020304" pitchFamily="18" charset="0"/>
              </a:rPr>
              <a:t>▪️ 26 апрель - Бухоро давлат тиббиёт институтида ўтказилган ўрганишлар натижалари эълон қилинди </a:t>
            </a:r>
          </a:p>
          <a:p>
            <a:pPr algn="just"/>
            <a:r>
              <a:rPr lang="uz-Cyrl-UZ" sz="2400" dirty="0">
                <a:latin typeface="Times New Roman" panose="02020603050405020304" pitchFamily="18" charset="0"/>
                <a:cs typeface="Times New Roman" panose="02020603050405020304" pitchFamily="18" charset="0"/>
              </a:rPr>
              <a:t>Батафсил: https://bit.ly/3u5RFO5</a:t>
            </a:r>
          </a:p>
          <a:p>
            <a:pPr algn="just"/>
            <a:r>
              <a:rPr lang="uz-Cyrl-UZ" sz="2400" dirty="0">
                <a:latin typeface="Times New Roman" panose="02020603050405020304" pitchFamily="18" charset="0"/>
                <a:cs typeface="Times New Roman" panose="02020603050405020304" pitchFamily="18" charset="0"/>
              </a:rPr>
              <a:t>▪️26 апрель - Бандлик ва меҳнат муносабатлари вазирлигида “Аниқланаётган коррупцион ҳолатлар, уларнинг сабаблари ва содир этилишига имкон берувчи шарт-шароитлар” мавзусида бўлиб ўтган тадбирда Агентлик ходимлари иштирок этди</a:t>
            </a:r>
          </a:p>
          <a:p>
            <a:pPr algn="just"/>
            <a:r>
              <a:rPr lang="uz-Cyrl-UZ" sz="2400" dirty="0">
                <a:latin typeface="Times New Roman" panose="02020603050405020304" pitchFamily="18" charset="0"/>
                <a:cs typeface="Times New Roman" panose="02020603050405020304" pitchFamily="18" charset="0"/>
              </a:rPr>
              <a:t>Батафсил: https://bit.ly/2RdsCu6</a:t>
            </a:r>
          </a:p>
          <a:p>
            <a:pPr algn="just"/>
            <a:r>
              <a:rPr lang="uz-Cyrl-UZ" sz="2400" dirty="0">
                <a:latin typeface="Times New Roman" panose="02020603050405020304" pitchFamily="18" charset="0"/>
                <a:cs typeface="Times New Roman" panose="02020603050405020304" pitchFamily="18" charset="0"/>
              </a:rPr>
              <a:t>▪️26 апрель - Халқаро ҳамкорлар билан онлайн-учрашув бўлиб ўтди</a:t>
            </a:r>
          </a:p>
          <a:p>
            <a:pPr algn="just"/>
            <a:r>
              <a:rPr lang="uz-Cyrl-UZ" sz="2400" dirty="0">
                <a:latin typeface="Times New Roman" panose="02020603050405020304" pitchFamily="18" charset="0"/>
                <a:cs typeface="Times New Roman" panose="02020603050405020304" pitchFamily="18" charset="0"/>
              </a:rPr>
              <a:t>Батафсил: https://bit.ly/331OmM5</a:t>
            </a:r>
          </a:p>
          <a:p>
            <a:pPr algn="just"/>
            <a:r>
              <a:rPr lang="uz-Cyrl-UZ" sz="2400" dirty="0">
                <a:latin typeface="Times New Roman" panose="02020603050405020304" pitchFamily="18" charset="0"/>
                <a:cs typeface="Times New Roman" panose="02020603050405020304" pitchFamily="18" charset="0"/>
              </a:rPr>
              <a:t>▪️27 апрель - БМТнинг коррупцияга қарши конвенцияси обзорини ташкил этиш бўйича семинар ўтказилди</a:t>
            </a:r>
          </a:p>
          <a:p>
            <a:pPr algn="just"/>
            <a:r>
              <a:rPr lang="uz-Cyrl-UZ" sz="2400" dirty="0">
                <a:latin typeface="Times New Roman" panose="02020603050405020304" pitchFamily="18" charset="0"/>
                <a:cs typeface="Times New Roman" panose="02020603050405020304" pitchFamily="18" charset="0"/>
              </a:rPr>
              <a:t>Батафсил: https://bit.ly/32WlkNV</a:t>
            </a:r>
          </a:p>
          <a:p>
            <a:endParaRPr lang="uz-Cyrl-UZ" dirty="0"/>
          </a:p>
        </p:txBody>
      </p:sp>
    </p:spTree>
    <p:extLst>
      <p:ext uri="{BB962C8B-B14F-4D97-AF65-F5344CB8AC3E}">
        <p14:creationId xmlns:p14="http://schemas.microsoft.com/office/powerpoint/2010/main" val="2499140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9573ED2A-0E4B-4765-A5DF-0A03BBAA8391}"/>
              </a:ext>
            </a:extLst>
          </p:cNvPr>
          <p:cNvSpPr/>
          <p:nvPr/>
        </p:nvSpPr>
        <p:spPr>
          <a:xfrm>
            <a:off x="693683" y="1166843"/>
            <a:ext cx="10216055" cy="5262979"/>
          </a:xfrm>
          <a:prstGeom prst="rect">
            <a:avLst/>
          </a:prstGeom>
        </p:spPr>
        <p:txBody>
          <a:bodyPr wrap="square">
            <a:spAutoFit/>
          </a:bodyPr>
          <a:lstStyle/>
          <a:p>
            <a:r>
              <a:rPr lang="uz-Cyrl-UZ" sz="2400" dirty="0">
                <a:latin typeface="Times New Roman" panose="02020603050405020304" pitchFamily="18" charset="0"/>
                <a:cs typeface="Times New Roman" panose="02020603050405020304" pitchFamily="18" charset="0"/>
              </a:rPr>
              <a:t>▪️30 апрель - Қашқадарё вилоятида бюджет маблағларининг самарали сарфланиши бўйича танқидий йиғилиш бўлиб ўтди</a:t>
            </a:r>
          </a:p>
          <a:p>
            <a:r>
              <a:rPr lang="uz-Cyrl-UZ" sz="2400" dirty="0">
                <a:latin typeface="Times New Roman" panose="02020603050405020304" pitchFamily="18" charset="0"/>
                <a:cs typeface="Times New Roman" panose="02020603050405020304" pitchFamily="18" charset="0"/>
              </a:rPr>
              <a:t>Батафсил:   https://bit.ly/3ueVFMk</a:t>
            </a:r>
          </a:p>
          <a:p>
            <a:r>
              <a:rPr lang="uz-Cyrl-UZ" sz="2400" dirty="0">
                <a:latin typeface="Times New Roman" panose="02020603050405020304" pitchFamily="18" charset="0"/>
                <a:cs typeface="Times New Roman" panose="02020603050405020304" pitchFamily="18" charset="0"/>
              </a:rPr>
              <a:t>▪️30 апрель - Давлат фуқаролик хизматини 2030 йилгача ривожлантириш стратегияси лойиҳасини муҳокама қилиш мақсадида ўтказилган халқаро семинарда Агентлик директори Акмал Бурханов кириш сўзи билан иштирок этди</a:t>
            </a:r>
          </a:p>
          <a:p>
            <a:r>
              <a:rPr lang="uz-Cyrl-UZ" sz="2400" dirty="0">
                <a:latin typeface="Times New Roman" panose="02020603050405020304" pitchFamily="18" charset="0"/>
                <a:cs typeface="Times New Roman" panose="02020603050405020304" pitchFamily="18" charset="0"/>
              </a:rPr>
              <a:t>Батафсил: https://bit.ly/3360onG</a:t>
            </a:r>
          </a:p>
          <a:p>
            <a:r>
              <a:rPr lang="uz-Cyrl-UZ" sz="2400" dirty="0">
                <a:latin typeface="Times New Roman" panose="02020603050405020304" pitchFamily="18" charset="0"/>
                <a:cs typeface="Times New Roman" panose="02020603050405020304" pitchFamily="18" charset="0"/>
              </a:rPr>
              <a:t>▪️30 апрель -Агентлик директори жисмоний ва юридик шахслар вакилларини қабул қилди</a:t>
            </a:r>
          </a:p>
          <a:p>
            <a:r>
              <a:rPr lang="uz-Cyrl-UZ" sz="2400" dirty="0">
                <a:latin typeface="Times New Roman" panose="02020603050405020304" pitchFamily="18" charset="0"/>
                <a:cs typeface="Times New Roman" panose="02020603050405020304" pitchFamily="18" charset="0"/>
              </a:rPr>
              <a:t>Батафсил: https://bit.ly/3vspMQy</a:t>
            </a:r>
          </a:p>
          <a:p>
            <a:r>
              <a:rPr lang="uz-Cyrl-UZ" sz="2400" dirty="0">
                <a:latin typeface="Times New Roman" panose="02020603050405020304" pitchFamily="18" charset="0"/>
                <a:cs typeface="Times New Roman" panose="02020603050405020304" pitchFamily="18" charset="0"/>
              </a:rPr>
              <a:t>▪️Ҳафта давомида  Агентликка  жисмоний ва юридик шахсларнинг  123 та мурожаатлари, шунингдек 155 та хат-ҳужжатлар келиб тушди</a:t>
            </a:r>
          </a:p>
          <a:p>
            <a:r>
              <a:rPr lang="uz-Cyrl-UZ" sz="2400" dirty="0">
                <a:latin typeface="Times New Roman" panose="02020603050405020304" pitchFamily="18" charset="0"/>
                <a:cs typeface="Times New Roman" panose="02020603050405020304" pitchFamily="18" charset="0"/>
              </a:rPr>
              <a:t>Батафсил: https://bit.ly/2QkuSzF</a:t>
            </a:r>
          </a:p>
        </p:txBody>
      </p:sp>
    </p:spTree>
    <p:extLst>
      <p:ext uri="{BB962C8B-B14F-4D97-AF65-F5344CB8AC3E}">
        <p14:creationId xmlns:p14="http://schemas.microsoft.com/office/powerpoint/2010/main" val="1657326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EFE2A4-2E0D-4060-8912-C816FA257480}"/>
              </a:ext>
            </a:extLst>
          </p:cNvPr>
          <p:cNvSpPr>
            <a:spLocks noGrp="1"/>
          </p:cNvSpPr>
          <p:nvPr>
            <p:ph type="title"/>
          </p:nvPr>
        </p:nvSpPr>
        <p:spPr/>
        <p:txBody>
          <a:bodyPr/>
          <a:lstStyle/>
          <a:p>
            <a:pPr algn="ctr"/>
            <a:r>
              <a:rPr lang="en-US" b="1" dirty="0" err="1">
                <a:latin typeface="Times New Roman" panose="02020603050405020304" pitchFamily="18" charset="0"/>
                <a:ea typeface="Calibri" panose="020F0502020204030204" pitchFamily="34" charset="0"/>
                <a:cs typeface="Times New Roman" panose="02020603050405020304" pitchFamily="18" charset="0"/>
              </a:rPr>
              <a:t>Mashg’ulot</a:t>
            </a:r>
            <a:r>
              <a:rPr lang="en-US" b="1" dirty="0">
                <a:latin typeface="Times New Roman" panose="02020603050405020304" pitchFamily="18" charset="0"/>
                <a:ea typeface="Calibri" panose="020F0502020204030204" pitchFamily="34" charset="0"/>
                <a:cs typeface="Times New Roman" panose="02020603050405020304" pitchFamily="18" charset="0"/>
              </a:rPr>
              <a:t> </a:t>
            </a:r>
            <a:r>
              <a:rPr lang="en-US" b="1" dirty="0" err="1">
                <a:latin typeface="Times New Roman" panose="02020603050405020304" pitchFamily="18" charset="0"/>
                <a:ea typeface="Calibri" panose="020F0502020204030204" pitchFamily="34" charset="0"/>
                <a:cs typeface="Times New Roman" panose="02020603050405020304" pitchFamily="18" charset="0"/>
              </a:rPr>
              <a:t>rejasi</a:t>
            </a:r>
            <a:endParaRPr lang="uz-Cyrl-UZ" dirty="0"/>
          </a:p>
        </p:txBody>
      </p:sp>
      <p:sp>
        <p:nvSpPr>
          <p:cNvPr id="3" name="Объект 2">
            <a:extLst>
              <a:ext uri="{FF2B5EF4-FFF2-40B4-BE49-F238E27FC236}">
                <a16:creationId xmlns:a16="http://schemas.microsoft.com/office/drawing/2014/main" id="{FEA30CF9-2E4A-4B80-BF09-91EF5F957DF6}"/>
              </a:ext>
            </a:extLst>
          </p:cNvPr>
          <p:cNvSpPr>
            <a:spLocks noGrp="1"/>
          </p:cNvSpPr>
          <p:nvPr>
            <p:ph idx="1"/>
          </p:nvPr>
        </p:nvSpPr>
        <p:spPr/>
        <p:txBody>
          <a:bodyPr/>
          <a:lstStyle/>
          <a:p>
            <a:pPr marL="342900" lvl="0" indent="-342900" algn="just">
              <a:lnSpc>
                <a:spcPct val="150000"/>
              </a:lnSpc>
              <a:spcAft>
                <a:spcPts val="0"/>
              </a:spcAft>
              <a:buFont typeface="+mj-lt"/>
              <a:buAutoNum type="arabicPeriod"/>
              <a:tabLst>
                <a:tab pos="165100" algn="l"/>
              </a:tabLst>
            </a:pPr>
            <a:r>
              <a:rPr lang="en-US" sz="36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Korrupsiya</a:t>
            </a:r>
            <a:r>
              <a:rPr lang="en-US" sz="3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tushunchasi</a:t>
            </a:r>
            <a:r>
              <a:rPr lang="en-US" sz="3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uz-Cyrl-UZ" sz="36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165100" algn="l"/>
              </a:tabLst>
            </a:pPr>
            <a:r>
              <a:rPr lang="en-US" sz="3600" b="1" dirty="0" err="1">
                <a:latin typeface="Times New Roman" panose="02020603050405020304" pitchFamily="18" charset="0"/>
                <a:ea typeface="Calibri" panose="020F0502020204030204" pitchFamily="34" charset="0"/>
                <a:cs typeface="Times New Roman" panose="02020603050405020304" pitchFamily="18" charset="0"/>
              </a:rPr>
              <a:t>Korrupsiyaning</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tarixiy</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ildizlari</a:t>
            </a:r>
            <a:r>
              <a:rPr lang="en-US" sz="3600" b="1" dirty="0">
                <a:latin typeface="Times New Roman" panose="02020603050405020304" pitchFamily="18" charset="0"/>
                <a:ea typeface="Calibri" panose="020F0502020204030204" pitchFamily="34" charset="0"/>
                <a:cs typeface="Times New Roman" panose="02020603050405020304" pitchFamily="18" charset="0"/>
              </a:rPr>
              <a:t>.</a:t>
            </a:r>
            <a:endParaRPr lang="uz-Cyrl-UZ" sz="3600" b="1"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mj-lt"/>
              <a:buAutoNum type="arabicPeriod"/>
              <a:tabLst>
                <a:tab pos="165100" algn="l"/>
              </a:tabLst>
            </a:pPr>
            <a:r>
              <a:rPr lang="en-US" sz="3600" b="1" dirty="0" err="1">
                <a:latin typeface="Times New Roman" panose="02020603050405020304" pitchFamily="18" charset="0"/>
                <a:ea typeface="Calibri" panose="020F0502020204030204" pitchFamily="34" charset="0"/>
                <a:cs typeface="Times New Roman" panose="02020603050405020304" pitchFamily="18" charset="0"/>
              </a:rPr>
              <a:t>Korrupsiyaning</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jamiyat</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uchun</a:t>
            </a:r>
            <a:r>
              <a:rPr lang="en-US" sz="3600" b="1" dirty="0">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latin typeface="Times New Roman" panose="02020603050405020304" pitchFamily="18" charset="0"/>
                <a:ea typeface="Calibri" panose="020F0502020204030204" pitchFamily="34" charset="0"/>
                <a:cs typeface="Times New Roman" panose="02020603050405020304" pitchFamily="18" charset="0"/>
              </a:rPr>
              <a:t>havfi</a:t>
            </a:r>
            <a:r>
              <a:rPr lang="en-US" sz="3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uz-Cyrl-UZ" sz="3600" b="1" dirty="0"/>
          </a:p>
        </p:txBody>
      </p:sp>
    </p:spTree>
    <p:extLst>
      <p:ext uri="{BB962C8B-B14F-4D97-AF65-F5344CB8AC3E}">
        <p14:creationId xmlns:p14="http://schemas.microsoft.com/office/powerpoint/2010/main" val="4261955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6ED0761-98EC-4375-885E-890BFC1ABD22}"/>
              </a:ext>
            </a:extLst>
          </p:cNvPr>
          <p:cNvSpPr>
            <a:spLocks noGrp="1"/>
          </p:cNvSpPr>
          <p:nvPr>
            <p:ph idx="1"/>
          </p:nvPr>
        </p:nvSpPr>
        <p:spPr>
          <a:xfrm>
            <a:off x="838200" y="750277"/>
            <a:ext cx="10515600" cy="2860431"/>
          </a:xfrm>
        </p:spPr>
        <p:txBody>
          <a:bodyPr>
            <a:noAutofit/>
          </a:bodyPr>
          <a:lstStyle/>
          <a:p>
            <a:pPr algn="just"/>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Korrupsiya</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shaxsning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o‘z</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mansab</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yoki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xizmat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mavqeidan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shaxsiy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manfaatlarini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yoxud</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o‘zga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shaxslarning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manfaatlarini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ko‘zlab</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moddiy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yoki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nomoddiy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naf</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olish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maqsadida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qonunga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xilof</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ravishda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foydalanishi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xuddi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shuningdek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bunday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nafni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qonunga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xilof</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ravishda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taqdim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etish</a:t>
            </a:r>
            <a:r>
              <a:rPr lang="en-US" sz="3200" dirty="0">
                <a:latin typeface="Times New Roman" panose="02020603050405020304" pitchFamily="18" charset="0"/>
                <a:cs typeface="Times New Roman" panose="02020603050405020304" pitchFamily="18" charset="0"/>
              </a:rPr>
              <a:t>»</a:t>
            </a:r>
            <a:endParaRPr lang="uz-Cyrl-UZ" sz="3200" dirty="0">
              <a:latin typeface="Times New Roman" panose="02020603050405020304" pitchFamily="18" charset="0"/>
              <a:cs typeface="Times New Roman" panose="02020603050405020304" pitchFamily="18" charset="0"/>
            </a:endParaRPr>
          </a:p>
        </p:txBody>
      </p:sp>
      <p:pic>
        <p:nvPicPr>
          <p:cNvPr id="1026" name="Picture 2" descr="https://go2.imgsmail.ru/imgpreview?key=7e70a73ec8aa8ed0&amp;mb=imgdb_preview_1068">
            <a:extLst>
              <a:ext uri="{FF2B5EF4-FFF2-40B4-BE49-F238E27FC236}">
                <a16:creationId xmlns:a16="http://schemas.microsoft.com/office/drawing/2014/main" id="{1B9EC925-EBC8-4A24-8DC4-7DCC2CF3AC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3310"/>
          <a:stretch/>
        </p:blipFill>
        <p:spPr bwMode="auto">
          <a:xfrm>
            <a:off x="908537" y="3516924"/>
            <a:ext cx="5076627" cy="30224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go.imgsmail.ru/imgpreview?key=602c9d16ae933025&amp;mb=imgdb_preview_exp">
            <a:extLst>
              <a:ext uri="{FF2B5EF4-FFF2-40B4-BE49-F238E27FC236}">
                <a16:creationId xmlns:a16="http://schemas.microsoft.com/office/drawing/2014/main" id="{4AE8B00E-855F-4646-9B33-20222B7AAE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4846" y="3516925"/>
            <a:ext cx="4879815" cy="2800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957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72210F-1EA4-40C8-90D2-B70C24A94FBD}"/>
              </a:ext>
            </a:extLst>
          </p:cNvPr>
          <p:cNvSpPr>
            <a:spLocks noGrp="1"/>
          </p:cNvSpPr>
          <p:nvPr>
            <p:ph type="title"/>
          </p:nvPr>
        </p:nvSpPr>
        <p:spPr/>
        <p:txBody>
          <a:bodyPr>
            <a:normAutofit/>
          </a:bodyPr>
          <a:lstStyle/>
          <a:p>
            <a:pPr algn="ctr"/>
            <a:r>
              <a:rPr lang="uz-Cyrl-UZ" dirty="0">
                <a:latin typeface="Times New Roman" panose="02020603050405020304" pitchFamily="18" charset="0"/>
                <a:cs typeface="Times New Roman" panose="02020603050405020304" pitchFamily="18" charset="0"/>
              </a:rPr>
              <a:t>Korrupsiyada doim kamida ikki tomon ishtirok etadi:</a:t>
            </a:r>
          </a:p>
        </p:txBody>
      </p:sp>
      <p:sp>
        <p:nvSpPr>
          <p:cNvPr id="3" name="Объект 2">
            <a:extLst>
              <a:ext uri="{FF2B5EF4-FFF2-40B4-BE49-F238E27FC236}">
                <a16:creationId xmlns:a16="http://schemas.microsoft.com/office/drawing/2014/main" id="{DB5609A8-E2A4-43F4-B0C7-E7C086DFF5F2}"/>
              </a:ext>
            </a:extLst>
          </p:cNvPr>
          <p:cNvSpPr>
            <a:spLocks noGrp="1"/>
          </p:cNvSpPr>
          <p:nvPr>
            <p:ph sz="half" idx="1"/>
          </p:nvPr>
        </p:nvSpPr>
        <p:spPr>
          <a:xfrm>
            <a:off x="838200" y="1825625"/>
            <a:ext cx="5181600" cy="1721139"/>
          </a:xfrm>
          <a:solidFill>
            <a:schemeClr val="accent1">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a:normAutofit fontScale="92500" lnSpcReduction="10000"/>
          </a:bodyPr>
          <a:lstStyle/>
          <a:p>
            <a:r>
              <a:rPr lang="uz-Cyrl-UZ" dirty="0">
                <a:latin typeface="Times New Roman" panose="02020603050405020304" pitchFamily="18" charset="0"/>
                <a:cs typeface="Times New Roman" panose="02020603050405020304" pitchFamily="18" charset="0"/>
              </a:rPr>
              <a:t>bunda bir tomondan noqonuniy yo‘l bilan boylik orttirayotgan (o‘zi yoki uchinchi shaxs uchun) mansabdor shaxs</a:t>
            </a:r>
          </a:p>
        </p:txBody>
      </p:sp>
      <p:sp>
        <p:nvSpPr>
          <p:cNvPr id="4" name="Объект 3">
            <a:extLst>
              <a:ext uri="{FF2B5EF4-FFF2-40B4-BE49-F238E27FC236}">
                <a16:creationId xmlns:a16="http://schemas.microsoft.com/office/drawing/2014/main" id="{2205C462-BDBB-4C3B-B34C-A4E50E922E9F}"/>
              </a:ext>
            </a:extLst>
          </p:cNvPr>
          <p:cNvSpPr>
            <a:spLocks noGrp="1"/>
          </p:cNvSpPr>
          <p:nvPr>
            <p:ph sz="half" idx="2"/>
          </p:nvPr>
        </p:nvSpPr>
        <p:spPr>
          <a:xfrm>
            <a:off x="6172200" y="1825625"/>
            <a:ext cx="5181600" cy="1721139"/>
          </a:xfrm>
          <a:solidFill>
            <a:schemeClr val="accent1">
              <a:alpha val="50000"/>
            </a:schemeClr>
          </a:solidFill>
          <a:ln>
            <a:solidFill>
              <a:schemeClr val="tx1"/>
            </a:solidFill>
          </a:ln>
        </p:spPr>
        <p:style>
          <a:lnRef idx="0">
            <a:scrgbClr r="0" g="0" b="0"/>
          </a:lnRef>
          <a:fillRef idx="0">
            <a:scrgbClr r="0" g="0" b="0"/>
          </a:fillRef>
          <a:effectRef idx="0">
            <a:scrgbClr r="0" g="0" b="0"/>
          </a:effectRef>
          <a:fontRef idx="minor">
            <a:schemeClr val="lt1"/>
          </a:fontRef>
        </p:style>
        <p:txBody>
          <a:bodyPr>
            <a:normAutofit fontScale="92500" lnSpcReduction="10000"/>
          </a:bodyPr>
          <a:lstStyle/>
          <a:p>
            <a:pPr algn="just"/>
            <a:r>
              <a:rPr lang="uz-Cyrl-UZ" dirty="0">
                <a:latin typeface="Times New Roman" panose="02020603050405020304" pitchFamily="18" charset="0"/>
                <a:cs typeface="Times New Roman" panose="02020603050405020304" pitchFamily="18" charset="0"/>
              </a:rPr>
              <a:t>boshqa tomondan mansabdor shaxsdan aktiv yoki passiv usulda uning manfaatini ko‘zlovchi qaror qabul qilinishini kutayotgan shaxs.</a:t>
            </a:r>
            <a:br>
              <a:rPr lang="uz-Cyrl-UZ" dirty="0">
                <a:latin typeface="Times New Roman" panose="02020603050405020304" pitchFamily="18" charset="0"/>
                <a:cs typeface="Times New Roman" panose="02020603050405020304" pitchFamily="18" charset="0"/>
              </a:rPr>
            </a:br>
            <a:endParaRPr lang="uz-Cyrl-UZ" dirty="0">
              <a:latin typeface="Times New Roman" panose="02020603050405020304" pitchFamily="18" charset="0"/>
              <a:cs typeface="Times New Roman" panose="02020603050405020304" pitchFamily="18" charset="0"/>
            </a:endParaRPr>
          </a:p>
        </p:txBody>
      </p:sp>
      <p:pic>
        <p:nvPicPr>
          <p:cNvPr id="2050" name="Picture 2" descr="https://go.imgsmail.ru/imgpreview?key=5f7d57e8b14d3543&amp;mb=imgdb_preview_exp">
            <a:extLst>
              <a:ext uri="{FF2B5EF4-FFF2-40B4-BE49-F238E27FC236}">
                <a16:creationId xmlns:a16="http://schemas.microsoft.com/office/drawing/2014/main" id="{AF5D9CF4-9352-4535-87CE-6E6F4DD6BF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250" y="4220152"/>
            <a:ext cx="3299114" cy="227272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cdn.bitrix24.by/b8981429/landing/71d/71dcdc8d3c21f96c51c33a537e6dcaa4/korruptsiya_2x.jpg">
            <a:extLst>
              <a:ext uri="{FF2B5EF4-FFF2-40B4-BE49-F238E27FC236}">
                <a16:creationId xmlns:a16="http://schemas.microsoft.com/office/drawing/2014/main" id="{92F14988-CB39-4ABF-9B79-6C73855D1F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8928" y="4146406"/>
            <a:ext cx="3299114" cy="233651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6" descr="https://go1.imgsmail.ru/imgpreview?key=7fd88832143a8bc8&amp;mb=imgdb_preview_1076">
            <a:extLst>
              <a:ext uri="{FF2B5EF4-FFF2-40B4-BE49-F238E27FC236}">
                <a16:creationId xmlns:a16="http://schemas.microsoft.com/office/drawing/2014/main" id="{F6EDCB6D-6680-40D8-BD28-4FE3A930885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z-Cyrl-UZ"/>
          </a:p>
        </p:txBody>
      </p:sp>
      <p:pic>
        <p:nvPicPr>
          <p:cNvPr id="2056" name="Picture 8" descr="https://go1.imgsmail.ru/imgpreview?key=7fd88832143a8bc8&amp;mb=imgdb_preview_1076">
            <a:extLst>
              <a:ext uri="{FF2B5EF4-FFF2-40B4-BE49-F238E27FC236}">
                <a16:creationId xmlns:a16="http://schemas.microsoft.com/office/drawing/2014/main" id="{CCA617C3-2B05-4FDB-974A-B1052D55CF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5318" y="4210194"/>
            <a:ext cx="3206163" cy="2272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1356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51242FD1-76ED-4C20-B697-8097975E6BE2}"/>
              </a:ext>
            </a:extLst>
          </p:cNvPr>
          <p:cNvSpPr/>
          <p:nvPr/>
        </p:nvSpPr>
        <p:spPr>
          <a:xfrm>
            <a:off x="5423338" y="677809"/>
            <a:ext cx="6159063" cy="5511637"/>
          </a:xfrm>
          <a:prstGeom prst="rect">
            <a:avLst/>
          </a:prstGeom>
        </p:spPr>
        <p:txBody>
          <a:bodyPr wrap="square">
            <a:spAutoFit/>
          </a:bodyPr>
          <a:lstStyle/>
          <a:p>
            <a:pPr indent="360363" algn="just">
              <a:lnSpc>
                <a:spcPct val="115000"/>
              </a:lnSpc>
              <a:spcAft>
                <a:spcPts val="0"/>
              </a:spcAft>
            </a:pPr>
            <a:r>
              <a:rPr lang="uz-Cyrl-UZ" sz="2800" b="1"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Korrupsiya tushunchasi lotin tilidagi “corruptio” so‘zidan olingan bo‘lib, mazmuni “buzish, sotib olish” ma‘nosini beradi va uning grammatik bir ildizli ma‘nosi yana “korroziya” ya‘ni “chirish” yoki “zanglash” kabi mazmunni ham beradi. Shundan kelib chiqib bu so‘zni ijtimoiy ko‘rinishi “hokimiyatni buzish, chiritish orqali sotib olish” degan ma‘noni beradi. </a:t>
            </a:r>
            <a:endParaRPr lang="uz-Cyrl-UZ"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descr="https://go3.imgsmail.ru/imgpreview?key=253d98dbe351b7fa&amp;mb=imgdb_preview_686">
            <a:extLst>
              <a:ext uri="{FF2B5EF4-FFF2-40B4-BE49-F238E27FC236}">
                <a16:creationId xmlns:a16="http://schemas.microsoft.com/office/drawing/2014/main" id="{F320417E-5D87-4E78-8DF7-214EE5A944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378" y="677808"/>
            <a:ext cx="3694388" cy="290197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go.imgsmail.ru/imgpreview?key=c4d1090a38066f0&amp;mb=imgdb_preview_exp">
            <a:extLst>
              <a:ext uri="{FF2B5EF4-FFF2-40B4-BE49-F238E27FC236}">
                <a16:creationId xmlns:a16="http://schemas.microsoft.com/office/drawing/2014/main" id="{79DFDB8A-46F5-4193-B9AC-39DCEF9945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492" y="3941379"/>
            <a:ext cx="3556274" cy="24909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067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4FA1A351-34FB-4A44-8F52-B0BFC58A6F66}"/>
              </a:ext>
            </a:extLst>
          </p:cNvPr>
          <p:cNvSpPr/>
          <p:nvPr/>
        </p:nvSpPr>
        <p:spPr>
          <a:xfrm>
            <a:off x="614856" y="378372"/>
            <a:ext cx="5265682" cy="4893647"/>
          </a:xfrm>
          <a:prstGeom prst="rect">
            <a:avLst/>
          </a:prstGeom>
        </p:spPr>
        <p:txBody>
          <a:bodyPr wrap="square">
            <a:spAutoFit/>
          </a:bodyPr>
          <a:lstStyle/>
          <a:p>
            <a:pPr algn="ctr">
              <a:spcAft>
                <a:spcPts val="0"/>
              </a:spcAft>
            </a:pPr>
            <a:r>
              <a:rPr lang="uz-Cyrl-UZ" sz="2400" b="1"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KORRUPSIYANING TAHDIDI :</a:t>
            </a:r>
            <a:endParaRPr lang="uz-Cyrl-UZ"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z-Cyrl-UZ" sz="24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 amalga oshirilayotgan islohotlarga qarshilik ko‘rsatish;</a:t>
            </a:r>
            <a:endParaRPr lang="uz-Cyrl-UZ"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z-Cyrl-UZ" sz="24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 davlatning konstitutsiyaviy </a:t>
            </a:r>
            <a:r>
              <a:rPr lang="uz-Cyrl-UZ" sz="2400" u="sng" dirty="0">
                <a:latin typeface="Times New Roman" panose="02020603050405020304" pitchFamily="18"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asoslarini yemirish</a:t>
            </a:r>
            <a:r>
              <a:rPr lang="uz-Cyrl-UZ" sz="2400" u="sng" dirty="0">
                <a:latin typeface="Times New Roman" panose="02020603050405020304" pitchFamily="18" charset="0"/>
                <a:ea typeface="Times New Roman" panose="02020603050405020304" pitchFamily="18" charset="0"/>
                <a:cs typeface="Times New Roman" panose="02020603050405020304" pitchFamily="18" charset="0"/>
              </a:rPr>
              <a:t>;</a:t>
            </a:r>
            <a:endParaRPr lang="uz-Cyrl-UZ" sz="2400" u="sng"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z-Cyrl-UZ" sz="24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-jamiyatning ma‘naviy-axloqiy asoslarini yemirish;</a:t>
            </a:r>
            <a:endParaRPr lang="uz-Cyrl-UZ"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z-Cyrl-UZ" sz="24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-jamiyat a‘zolarining fuqarolik mavqeyini yo‘qqa chiqarish, islohotlar g‘oyasini obro‘sizlantirish;</a:t>
            </a:r>
            <a:endParaRPr lang="uz-Cyrl-UZ"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z-Cyrl-UZ" sz="24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 pul orqali hokimiyatni qo‘lga olishga intilish;</a:t>
            </a:r>
            <a:endParaRPr lang="uz-Cyrl-UZ"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z-Cyrl-UZ" sz="2400" dirty="0">
                <a:solidFill>
                  <a:srgbClr val="0C0E0D"/>
                </a:solidFill>
                <a:latin typeface="Times New Roman" panose="02020603050405020304" pitchFamily="18" charset="0"/>
                <a:ea typeface="Times New Roman" panose="02020603050405020304" pitchFamily="18" charset="0"/>
                <a:cs typeface="Times New Roman" panose="02020603050405020304" pitchFamily="18" charset="0"/>
              </a:rPr>
              <a:t>- nopok yo‘llar bilan boylik orttirish.</a:t>
            </a:r>
            <a:endParaRPr lang="uz-Cyrl-UZ"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098" name="Picture 2" descr="https://go.imgsmail.ru/imgpreview?key=4b40ca7651581f52&amp;mb=imgdb_preview_exp">
            <a:extLst>
              <a:ext uri="{FF2B5EF4-FFF2-40B4-BE49-F238E27FC236}">
                <a16:creationId xmlns:a16="http://schemas.microsoft.com/office/drawing/2014/main" id="{7A91C4A5-7FDA-4BE3-8CE5-B714AD6D8A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1463" y="539804"/>
            <a:ext cx="4945115" cy="288919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s://35media.ru/static/fullimage/2c8a3fb2-9fea-4ba9-a612-c1ab856aabc9.jpg">
            <a:extLst>
              <a:ext uri="{FF2B5EF4-FFF2-40B4-BE49-F238E27FC236}">
                <a16:creationId xmlns:a16="http://schemas.microsoft.com/office/drawing/2014/main" id="{041411A7-702D-4F09-B595-09E31433DC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3048" y="3792854"/>
            <a:ext cx="4708634" cy="2525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018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840FAB5-FD91-4FDE-A390-7EA719945A53}"/>
              </a:ext>
            </a:extLst>
          </p:cNvPr>
          <p:cNvSpPr>
            <a:spLocks noGrp="1"/>
          </p:cNvSpPr>
          <p:nvPr>
            <p:ph type="title"/>
          </p:nvPr>
        </p:nvSpPr>
        <p:spPr>
          <a:xfrm>
            <a:off x="838200" y="365125"/>
            <a:ext cx="10515600" cy="2677620"/>
          </a:xfrm>
        </p:spPr>
        <p:txBody>
          <a:bodyPr>
            <a:normAutofit fontScale="90000"/>
          </a:bodyPr>
          <a:lstStyle/>
          <a:p>
            <a:pPr indent="536575" algn="just"/>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Injilda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Sovgʼalarni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qabul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qilma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chunki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sovgʼa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koʼrni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koʼradigan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qiladi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haqiqatni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oʼzgartiradi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deyilgan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boʼlsa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Quʼroni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Karimda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Boshqalarning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mulkini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nohaq</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yoʼl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olmangiz</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boshqalarga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tegishli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boʼlgan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narsalarni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olish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uchun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oʼz</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mulkingizdan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hokimlaringizga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pora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qilib</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uzatmangizlar</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deyilgan</a:t>
            </a:r>
            <a:r>
              <a:rPr lang="en-US" sz="3200" dirty="0">
                <a:latin typeface="Times New Roman" panose="02020603050405020304" pitchFamily="18" charset="0"/>
                <a:cs typeface="Times New Roman" panose="02020603050405020304" pitchFamily="18" charset="0"/>
              </a:rPr>
              <a:t>.</a:t>
            </a:r>
            <a:br>
              <a:rPr lang="en-US" sz="3200" dirty="0">
                <a:latin typeface="Times New Roman" panose="02020603050405020304" pitchFamily="18" charset="0"/>
                <a:cs typeface="Times New Roman" panose="02020603050405020304" pitchFamily="18" charset="0"/>
              </a:rPr>
            </a:br>
            <a:r>
              <a:rPr lang="uz-Cyrl-UZ" sz="3200" dirty="0">
                <a:latin typeface="Times New Roman" panose="02020603050405020304" pitchFamily="18" charset="0"/>
                <a:cs typeface="Times New Roman" panose="02020603050405020304" pitchFamily="18" charset="0"/>
              </a:rPr>
              <a:t/>
            </a:r>
            <a:br>
              <a:rPr lang="uz-Cyrl-UZ" sz="3200" dirty="0">
                <a:latin typeface="Times New Roman" panose="02020603050405020304" pitchFamily="18" charset="0"/>
                <a:cs typeface="Times New Roman" panose="02020603050405020304" pitchFamily="18" charset="0"/>
              </a:rPr>
            </a:br>
            <a:endParaRPr lang="uz-Cyrl-UZ" sz="3200" dirty="0">
              <a:latin typeface="Times New Roman" panose="02020603050405020304" pitchFamily="18" charset="0"/>
              <a:cs typeface="Times New Roman" panose="02020603050405020304" pitchFamily="18" charset="0"/>
            </a:endParaRPr>
          </a:p>
        </p:txBody>
      </p:sp>
      <p:pic>
        <p:nvPicPr>
          <p:cNvPr id="5122" name="Picture 2" descr="https://go3.imgsmail.ru/imgpreview?key=103583043d61ab18&amp;mb=imgdb_preview_1923">
            <a:extLst>
              <a:ext uri="{FF2B5EF4-FFF2-40B4-BE49-F238E27FC236}">
                <a16:creationId xmlns:a16="http://schemas.microsoft.com/office/drawing/2014/main" id="{3BBC8800-3148-4D19-B299-4D214EA595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254375"/>
            <a:ext cx="4457700" cy="3238500"/>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sloven.org.rs/rus/wp-content/uploads/2015/04/1korrupcia.jpg">
            <a:extLst>
              <a:ext uri="{FF2B5EF4-FFF2-40B4-BE49-F238E27FC236}">
                <a16:creationId xmlns:a16="http://schemas.microsoft.com/office/drawing/2014/main" id="{04199DBA-654C-44AA-B453-6432F693DA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231932"/>
            <a:ext cx="4366022" cy="308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93269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505862-CDC0-48DB-BB12-D7B5CC8AF925}"/>
              </a:ext>
            </a:extLst>
          </p:cNvPr>
          <p:cNvSpPr>
            <a:spLocks noGrp="1"/>
          </p:cNvSpPr>
          <p:nvPr>
            <p:ph type="title"/>
          </p:nvPr>
        </p:nvSpPr>
        <p:spPr>
          <a:xfrm>
            <a:off x="838200" y="365125"/>
            <a:ext cx="10515600" cy="3063875"/>
          </a:xfrm>
        </p:spPr>
        <p:txBody>
          <a:bodyPr>
            <a:normAutofit fontScale="90000"/>
          </a:bodyPr>
          <a:lstStyle/>
          <a:p>
            <a:pPr indent="441325" algn="just"/>
            <a:r>
              <a:rPr lang="uz-Cyrl-UZ" sz="2700" b="1" dirty="0">
                <a:latin typeface="Times New Roman" panose="02020603050405020304" pitchFamily="18" charset="0"/>
                <a:cs typeface="Times New Roman" panose="02020603050405020304" pitchFamily="18" charset="0"/>
              </a:rPr>
              <a:t>Husayn Boyqaroning voizi Husayn Voiz Koshifiy o‘zining “Axloqi muhsiniy” asarida shohzodaga nasihat tariqasida quyidagi pandni bergan edi:</a:t>
            </a:r>
            <a:r>
              <a:rPr lang="uz-Cyrl-UZ" sz="2700" dirty="0">
                <a:latin typeface="Times New Roman" panose="02020603050405020304" pitchFamily="18" charset="0"/>
                <a:cs typeface="Times New Roman" panose="02020603050405020304" pitchFamily="18" charset="0"/>
              </a:rPr>
              <a:t/>
            </a:r>
            <a:br>
              <a:rPr lang="uz-Cyrl-UZ" sz="2700" dirty="0">
                <a:latin typeface="Times New Roman" panose="02020603050405020304" pitchFamily="18" charset="0"/>
                <a:cs typeface="Times New Roman" panose="02020603050405020304" pitchFamily="18" charset="0"/>
              </a:rPr>
            </a:br>
            <a:r>
              <a:rPr lang="uz-Cyrl-UZ" sz="2700" b="1" dirty="0">
                <a:latin typeface="Times New Roman" panose="02020603050405020304" pitchFamily="18" charset="0"/>
                <a:cs typeface="Times New Roman" panose="02020603050405020304" pitchFamily="18" charset="0"/>
              </a:rPr>
              <a:t>“Ummollardan (ish yurituvchi amaldorlar) pora olishdan ehtiyot bo‘lsin. Bilsinki, to bir kishi boshqalardan pora olmasa, boshqaga pora bermaydi. Agar vazir pora olishga sabab bo‘lsa, pora olishga ruxsat bergan bo‘ladi. Pora berish va pora olish haromdir. Va pora olgan pora bergandan yomonroq bo‘ladi, chunki oluvchi beruvchi oldida zabun bo‘ladi”.</a:t>
            </a:r>
            <a:r>
              <a:rPr lang="uz-Cyrl-UZ" dirty="0"/>
              <a:t/>
            </a:r>
            <a:br>
              <a:rPr lang="uz-Cyrl-UZ" dirty="0"/>
            </a:br>
            <a:endParaRPr lang="uz-Cyrl-UZ" dirty="0"/>
          </a:p>
        </p:txBody>
      </p:sp>
      <p:pic>
        <p:nvPicPr>
          <p:cNvPr id="6146" name="Picture 2" descr="https://go4.imgsmail.ru/imgpreview?key=76e687cf103b2af8&amp;mb=imgdb_preview_580">
            <a:extLst>
              <a:ext uri="{FF2B5EF4-FFF2-40B4-BE49-F238E27FC236}">
                <a16:creationId xmlns:a16="http://schemas.microsoft.com/office/drawing/2014/main" id="{BC709F53-4EB3-42BB-BBBA-290A0017B7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429000"/>
            <a:ext cx="4914900" cy="2952750"/>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4" descr="https://static.mk.ru/upload/entities/2019/01/29/19/articles/facebookPicture/2e/5b/72/05/a74e60a7de4cb884f7cc5b01009ec213.jpg">
            <a:extLst>
              <a:ext uri="{FF2B5EF4-FFF2-40B4-BE49-F238E27FC236}">
                <a16:creationId xmlns:a16="http://schemas.microsoft.com/office/drawing/2014/main" id="{434916CE-40CE-4A15-8B54-79471D1DDC9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uz-Cyrl-UZ"/>
          </a:p>
        </p:txBody>
      </p:sp>
      <p:pic>
        <p:nvPicPr>
          <p:cNvPr id="6152" name="Picture 8" descr="https://static.mk.ru/upload/entities/2019/01/29/19/articles/facebookPicture/2e/5b/72/05/a74e60a7de4cb884f7cc5b01009ec213.jpg">
            <a:extLst>
              <a:ext uri="{FF2B5EF4-FFF2-40B4-BE49-F238E27FC236}">
                <a16:creationId xmlns:a16="http://schemas.microsoft.com/office/drawing/2014/main" id="{0E70FC6E-D1D9-45EE-A60F-D879CED65B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1810" y="3429000"/>
            <a:ext cx="4398579" cy="2932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9148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B7AA32B2-2BE4-4CB0-BB83-E59578925A37}"/>
              </a:ext>
            </a:extLst>
          </p:cNvPr>
          <p:cNvSpPr/>
          <p:nvPr/>
        </p:nvSpPr>
        <p:spPr>
          <a:xfrm>
            <a:off x="520262" y="835572"/>
            <a:ext cx="9932276" cy="5373074"/>
          </a:xfrm>
          <a:prstGeom prst="rect">
            <a:avLst/>
          </a:prstGeom>
        </p:spPr>
        <p:txBody>
          <a:bodyPr wrap="square">
            <a:spAutoFit/>
          </a:bodyPr>
          <a:lstStyle/>
          <a:p>
            <a:pPr indent="441325" algn="ctr">
              <a:lnSpc>
                <a:spcPct val="115000"/>
              </a:lnSpc>
              <a:spcAft>
                <a:spcPts val="0"/>
              </a:spcAft>
            </a:pPr>
            <a:r>
              <a:rPr lang="uz-Cyrl-UZ" sz="2000" b="1" dirty="0">
                <a:latin typeface="Times New Roman" panose="02020603050405020304" pitchFamily="18" charset="0"/>
                <a:ea typeface="Times New Roman" panose="02020603050405020304" pitchFamily="18" charset="0"/>
                <a:cs typeface="Times New Roman" panose="02020603050405020304" pitchFamily="18" charset="0"/>
              </a:rPr>
              <a:t>Korrupsiyaning quyidagi to‘rt asosiy sababini keltirish odat tusiga kirdi:</a:t>
            </a:r>
            <a:endParaRPr lang="uz-Cyrl-UZ" sz="2000" b="1" dirty="0">
              <a:effectLst/>
              <a:latin typeface="Times New Roman" panose="02020603050405020304" pitchFamily="18" charset="0"/>
              <a:ea typeface="Calibri" panose="020F0502020204030204" pitchFamily="34" charset="0"/>
              <a:cs typeface="Times New Roman" panose="02020603050405020304" pitchFamily="18" charset="0"/>
            </a:endParaRPr>
          </a:p>
          <a:p>
            <a:pPr indent="441325" algn="just">
              <a:lnSpc>
                <a:spcPct val="115000"/>
              </a:lnSpc>
              <a:spcAft>
                <a:spcPts val="0"/>
              </a:spcAft>
            </a:pPr>
            <a:r>
              <a:rPr lang="uz-Cyrl-UZ"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uz-Cyrl-UZ"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Shaxsiy sabablar. </a:t>
            </a:r>
            <a:r>
              <a:rPr lang="uz-Cyrl-UZ"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Korrupsiya “yomon” hodisa, u yaxshi ta’lim-tarbiya ko‘rmaslik va kam maosh oladigan amaldorlarning nokasligi oqibatida paydo bo‘ladi.</a:t>
            </a:r>
            <a:endParaRPr lang="uz-Cyrl-UZ"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1325" algn="just">
              <a:lnSpc>
                <a:spcPct val="115000"/>
              </a:lnSpc>
              <a:spcAft>
                <a:spcPts val="0"/>
              </a:spcAft>
            </a:pPr>
            <a:r>
              <a:rPr lang="uz-Cyrl-UZ"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uz-Cyrl-UZ"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Institutsional sabablar</a:t>
            </a:r>
            <a:r>
              <a:rPr lang="uz-Cyrl-UZ"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Bunda boshqaruvning kuchsizligi asosiy omil sanaladi. Masalan, kadrlar tayyorlash, hisobga olish va nazorat qilishning samarasizligi, mansabdorlarni yollashning osonligi va ularni oson ishdan haydash, ularda uzoq vaqt mansabda turishga ishonchsizlik paydo bo‘lishi kabilar korrupsiyani rag‘batlantiruvchi omillardir.</a:t>
            </a:r>
            <a:endParaRPr lang="uz-Cyrl-UZ"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1325" algn="just">
              <a:lnSpc>
                <a:spcPct val="115000"/>
              </a:lnSpc>
              <a:spcAft>
                <a:spcPts val="0"/>
              </a:spcAft>
            </a:pPr>
            <a:r>
              <a:rPr lang="uz-Cyrl-UZ"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a:t>
            </a:r>
            <a:r>
              <a:rPr lang="uz-Cyrl-UZ"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Tizimiy sabablar. </a:t>
            </a:r>
            <a:r>
              <a:rPr lang="uz-Cyrl-UZ"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Hukumat ba’zan jamiyatning shunday talablariga duch keladiki, ularni bajarishning rasmiy tartiblari hali aniq ishlanmagan bo‘ladi yoxud ular ko‘p miqdorda mablag‘ talab etadi va aksar holda uzoq muddatlarga cho‘ziladi. Shunday holatlarda korrupsiyaga to‘g‘ridan-to‘g‘ri va qisqa yo‘llar ochiladi.</a:t>
            </a:r>
            <a:endParaRPr lang="uz-Cyrl-UZ" sz="2000" dirty="0">
              <a:effectLst/>
              <a:latin typeface="Times New Roman" panose="02020603050405020304" pitchFamily="18" charset="0"/>
              <a:ea typeface="Calibri" panose="020F0502020204030204" pitchFamily="34" charset="0"/>
              <a:cs typeface="Times New Roman" panose="02020603050405020304" pitchFamily="18" charset="0"/>
            </a:endParaRPr>
          </a:p>
          <a:p>
            <a:pPr indent="441325" algn="just">
              <a:lnSpc>
                <a:spcPct val="115000"/>
              </a:lnSpc>
              <a:spcAft>
                <a:spcPts val="0"/>
              </a:spcAft>
            </a:pPr>
            <a:r>
              <a:rPr lang="uz-Cyrl-UZ"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uz-Cyrl-UZ" sz="20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Ko‘p tomonlama sabablar.</a:t>
            </a:r>
            <a:r>
              <a:rPr lang="uz-Cyrl-UZ"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Ba’zan davlat rahbariyatining o‘ziga xos xulqi tufayli davlat boshqaruvida hal qiluvchilik rolini “shaxsiy” omillar bajaradi. Bunday sharoitda davlat mansablariga ishonchga sazovor odamlar tayinlangan taqdirda ham institutsional va tizimga oid muammolar sabab korrupsiya ko‘payadi.</a:t>
            </a:r>
            <a:endParaRPr lang="uz-Cyrl-UZ"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242" name="Picture 2" descr="https://zamin.uz/uploads/posts/2019-07/1563385893_720_460_80_611706045.jpg">
            <a:extLst>
              <a:ext uri="{FF2B5EF4-FFF2-40B4-BE49-F238E27FC236}">
                <a16:creationId xmlns:a16="http://schemas.microsoft.com/office/drawing/2014/main" id="{F9AF26B5-8EB3-4A9E-9E2A-C9D0FFCF72B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931" r="27219"/>
          <a:stretch/>
        </p:blipFill>
        <p:spPr bwMode="auto">
          <a:xfrm>
            <a:off x="10452538" y="504497"/>
            <a:ext cx="1591515" cy="2342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43222"/>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TotalTime>
  <Words>564</Words>
  <Application>Microsoft Office PowerPoint</Application>
  <PresentationFormat>Широкоэкранный</PresentationFormat>
  <Paragraphs>63</Paragraphs>
  <Slides>14</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Office Theme</vt:lpstr>
      <vt:lpstr>Презентация PowerPoint</vt:lpstr>
      <vt:lpstr>Mashg’ulot rejasi</vt:lpstr>
      <vt:lpstr>Презентация PowerPoint</vt:lpstr>
      <vt:lpstr>Korrupsiyada doim kamida ikki tomon ishtirok etadi:</vt:lpstr>
      <vt:lpstr>Презентация PowerPoint</vt:lpstr>
      <vt:lpstr>Презентация PowerPoint</vt:lpstr>
      <vt:lpstr>  Injilda “Sovgʼalarni qabul qilma, chunki sovgʼa koʼrni koʼradigan qiladi va haqiqatni oʼzgartiradi” deyilgan boʼlsa, Quʼroni Karimda “Boshqalarning mulkini nohaq yoʼl bilan olmangiz va boshqalarga tegishli boʼlgan narsalarni olish uchun oʼz mulkingizdan hokimlaringizga pora qilib uzatmangizlar”,-deyilgan.  </vt:lpstr>
      <vt:lpstr>Husayn Boyqaroning voizi Husayn Voiz Koshifiy o‘zining “Axloqi muhsiniy” asarida shohzodaga nasihat tariqasida quyidagi pandni bergan edi: “Ummollardan (ish yurituvchi amaldorlar) pora olishdan ehtiyot bo‘lsin. Bilsinki, to bir kishi boshqalardan pora olmasa, boshqaga pora bermaydi. Agar vazir pora olishga sabab bo‘lsa, pora olishga ruxsat bergan bo‘ladi. Pora berish va pora olish haromdir. Va pora olgan pora bergandan yomonroq bo‘ladi, chunki oluvchi beruvchi oldida zabun bo‘ladi”.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Пользователь Windows</cp:lastModifiedBy>
  <cp:revision>9</cp:revision>
  <dcterms:created xsi:type="dcterms:W3CDTF">2021-05-06T03:54:17Z</dcterms:created>
  <dcterms:modified xsi:type="dcterms:W3CDTF">2026-04-05T18:07:30Z</dcterms:modified>
</cp:coreProperties>
</file>