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-73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888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2536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93301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4660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926500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0566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8888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330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067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1994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721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324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8463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4163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042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6257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17219-649D-4909-939A-9A8E1A6BA7A4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ADA49C6-9C1E-4E33-BBEC-DD93656BED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635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Organizm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s://uz.wikipedia.org/wiki/Yunon_tili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z.wikipedia.org/wiki/Zigota" TargetMode="External"/><Relationship Id="rId5" Type="http://schemas.openxmlformats.org/officeDocument/2006/relationships/hyperlink" Target="https://uz.wikipedia.org/wiki/Tuxumhujayra" TargetMode="External"/><Relationship Id="rId4" Type="http://schemas.openxmlformats.org/officeDocument/2006/relationships/hyperlink" Target="https://uz.wikipedia.org/wiki/Gekkel_Ernst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uz.wikipedia.org/wiki/Orogenez" TargetMode="External"/><Relationship Id="rId13" Type="http://schemas.openxmlformats.org/officeDocument/2006/relationships/image" Target="../media/image2.png"/><Relationship Id="rId3" Type="http://schemas.openxmlformats.org/officeDocument/2006/relationships/hyperlink" Target="https://uz.wikipedia.org/wiki/Embrion" TargetMode="External"/><Relationship Id="rId7" Type="http://schemas.openxmlformats.org/officeDocument/2006/relationships/hyperlink" Target="https://uz.wikipedia.org/wiki/Blastula" TargetMode="External"/><Relationship Id="rId12" Type="http://schemas.openxmlformats.org/officeDocument/2006/relationships/hyperlink" Target="https://uz.wikipedia.org/wiki/Fayl:Blastulation.png" TargetMode="External"/><Relationship Id="rId2" Type="http://schemas.openxmlformats.org/officeDocument/2006/relationships/hyperlink" Target="https://uz.wikipedia.org/wiki/Qadimgi_yunon_tili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z.wikipedia.org/w/index.php?title=Morula&amp;action=edit&amp;redlink=1" TargetMode="External"/><Relationship Id="rId11" Type="http://schemas.openxmlformats.org/officeDocument/2006/relationships/hyperlink" Target="https://uz.wikipedia.org/wiki/Tuxumhujayra" TargetMode="External"/><Relationship Id="rId5" Type="http://schemas.openxmlformats.org/officeDocument/2006/relationships/hyperlink" Target="https://uz.wikipedia.org/wiki/Hayvonlar" TargetMode="External"/><Relationship Id="rId10" Type="http://schemas.openxmlformats.org/officeDocument/2006/relationships/hyperlink" Target="https://uz.wikipedia.org/wiki/Urug%CA%BBlanish" TargetMode="External"/><Relationship Id="rId4" Type="http://schemas.openxmlformats.org/officeDocument/2006/relationships/hyperlink" Target="https://uz.wikipedia.org/wiki/Odam" TargetMode="External"/><Relationship Id="rId9" Type="http://schemas.openxmlformats.org/officeDocument/2006/relationships/hyperlink" Target="https://uz.wikipedia.org/wiki/Spermatogenez" TargetMode="External"/><Relationship Id="rId1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Tug%CA%BBruq" TargetMode="External"/><Relationship Id="rId2" Type="http://schemas.openxmlformats.org/officeDocument/2006/relationships/hyperlink" Target="https://uz.wikipedia.org/wiki/Tug%CA%BBilish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hyperlink" Target="https://uz.wikipedia.org/wiki/Prenatal_rivojlanish" TargetMode="External"/><Relationship Id="rId4" Type="http://schemas.openxmlformats.org/officeDocument/2006/relationships/hyperlink" Target="https://uz.wikipedia.org/wiki/Homiladorli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875934" y="1510145"/>
            <a:ext cx="84181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Mavzu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uz-Cyrl-UZ" sz="40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Ontogenez</a:t>
            </a:r>
            <a:r>
              <a:rPr lang="uz-Cyrl-UZ" sz="40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Embrional taraqqiyotning xususiyatlari. Postnatal ontogenezning asosiy davrlari.</a:t>
            </a:r>
            <a:endParaRPr lang="ru-RU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883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76280" y="2941164"/>
            <a:ext cx="721779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</a:t>
            </a:r>
            <a:r>
              <a:rPr lang="en-US" sz="3200" dirty="0" err="1" smtClean="0"/>
              <a:t>Reja</a:t>
            </a:r>
            <a:r>
              <a:rPr lang="en-US" sz="3200" dirty="0" smtClean="0"/>
              <a:t>:</a:t>
            </a:r>
          </a:p>
          <a:p>
            <a:pPr marL="342900" indent="-342900">
              <a:buAutoNum type="arabicPeriod"/>
            </a:pPr>
            <a:r>
              <a:rPr lang="en-US" sz="3200" dirty="0" err="1" smtClean="0"/>
              <a:t>Ontogenez</a:t>
            </a:r>
            <a:r>
              <a:rPr lang="en-US" sz="3200" dirty="0" smtClean="0"/>
              <a:t> </a:t>
            </a:r>
            <a:r>
              <a:rPr lang="en-US" sz="3200" dirty="0" err="1" smtClean="0"/>
              <a:t>haqida</a:t>
            </a:r>
            <a:r>
              <a:rPr lang="en-US" sz="3200" dirty="0" smtClean="0"/>
              <a:t> </a:t>
            </a:r>
            <a:r>
              <a:rPr lang="en-US" sz="3200" dirty="0" err="1" smtClean="0"/>
              <a:t>tushuncha</a:t>
            </a:r>
            <a:endParaRPr lang="en-US" sz="3200" dirty="0" smtClean="0"/>
          </a:p>
          <a:p>
            <a:pPr marL="342900" indent="-342900">
              <a:buAutoNum type="arabicPeriod"/>
            </a:pPr>
            <a:r>
              <a:rPr lang="en-US" sz="3200" dirty="0" err="1" smtClean="0"/>
              <a:t>Embrional</a:t>
            </a:r>
            <a:r>
              <a:rPr lang="en-US" sz="3200" dirty="0" smtClean="0"/>
              <a:t> </a:t>
            </a:r>
            <a:r>
              <a:rPr lang="en-US" sz="3200" dirty="0" err="1" smtClean="0"/>
              <a:t>taraqqiyot</a:t>
            </a:r>
            <a:r>
              <a:rPr lang="en-US" sz="3200" dirty="0" smtClean="0"/>
              <a:t> </a:t>
            </a:r>
            <a:r>
              <a:rPr lang="en-US" sz="3200" dirty="0" err="1" smtClean="0"/>
              <a:t>tushunchalari</a:t>
            </a:r>
            <a:endParaRPr lang="en-US" sz="3200" dirty="0" smtClean="0"/>
          </a:p>
          <a:p>
            <a:pPr marL="342900" indent="-342900">
              <a:buAutoNum type="arabicPeriod"/>
            </a:pPr>
            <a:r>
              <a:rPr lang="en-US" sz="3200" dirty="0" smtClean="0"/>
              <a:t>Postnatal </a:t>
            </a:r>
            <a:r>
              <a:rPr lang="en-US" sz="3200" dirty="0" err="1" smtClean="0"/>
              <a:t>davr</a:t>
            </a:r>
            <a:r>
              <a:rPr lang="en-US" sz="3200" dirty="0" smtClean="0"/>
              <a:t> </a:t>
            </a:r>
            <a:r>
              <a:rPr lang="en-US" sz="3200" dirty="0" err="1" smtClean="0"/>
              <a:t>haqida</a:t>
            </a:r>
            <a:r>
              <a:rPr lang="en-US" sz="3200" dirty="0" smtClean="0"/>
              <a:t> </a:t>
            </a:r>
            <a:r>
              <a:rPr lang="en-US" sz="3200" dirty="0" err="1" smtClean="0"/>
              <a:t>ma’lumot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901457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4482" y="525820"/>
            <a:ext cx="501191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Ontogenez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en-US" b="0" i="0" u="none" strike="noStrike" dirty="0" err="1" smtClean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" tooltip="Yunon tili"/>
              </a:rPr>
              <a:t>yunoncha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ontos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borliq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...genesis -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rivojlanish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— </a:t>
            </a:r>
            <a:r>
              <a:rPr lang="en-US" b="0" i="0" u="none" strike="noStrike" dirty="0" err="1" smtClean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3" tooltip="Organizm"/>
              </a:rPr>
              <a:t>organizmning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individual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rivojlanishi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uning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shakllana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boshlashidan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hayotning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oxirigacha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sodir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boʻladigan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ketma-ket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oʻzgarishlar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majmui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"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Ontogenez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"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terminini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nemis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olimi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smtClean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4" tooltip="Gekkel Ernst"/>
              </a:rPr>
              <a:t>E. </a:t>
            </a:r>
            <a:r>
              <a:rPr lang="en-US" b="0" i="0" u="none" strike="noStrike" dirty="0" err="1" smtClean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4" tooltip="Gekkel Ernst"/>
              </a:rPr>
              <a:t>Gekkel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(1866)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fanga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kiritgan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Ontogenez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urugʻlangan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 smtClean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5" tooltip="Tuxumhujayra"/>
              </a:rPr>
              <a:t>tuxum</a:t>
            </a:r>
            <a:r>
              <a:rPr lang="en-US" b="0" i="0" u="none" strike="noStrike" dirty="0" smtClean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5" tooltip="Tuxumhujayra"/>
              </a:rPr>
              <a:t> </a:t>
            </a:r>
            <a:r>
              <a:rPr lang="en-US" b="0" i="0" u="none" strike="noStrike" dirty="0" err="1" smtClean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5" tooltip="Tuxumhujayra"/>
              </a:rPr>
              <a:t>hujayra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yaʼni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 smtClean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6" tooltip="Zigota"/>
              </a:rPr>
              <a:t>zigotadan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boshlanadi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Jinssiz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koʻpayadigan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orga-nizmlarda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yangi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organizm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ona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hujay-raning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boʻlinishidan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bir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hujayralilarda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),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kurtaklanishdan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yoki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tugunak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ildizpoya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boshqa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vegetativ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organlardan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vegetativ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koʻpayishda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vujudga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keladi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Ontogenez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organizmning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xususiy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rivojlanishi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davomida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roʻy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beradigan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barcha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morfologik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fiziologik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funksional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jarayonlarni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qamrab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oladigan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oʻzaro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uzviy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bogʻlangan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miqdor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sifat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oʻzgarishlari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orqali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amalga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oshadi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Ontogenez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ketma-ket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keladigan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bosqichlar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rivojlanish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davrlaridan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iborat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3074" name="Picture 2" descr="https://avatars.mds.yandex.net/i?id=6d7aac49a52c6a9a76f64713f2e80c9b7553de1c-12532291-images-thumbs&amp;n=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876402"/>
            <a:ext cx="6591079" cy="5208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55876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1467821"/>
            <a:ext cx="5976595" cy="430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Embriologiya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 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cs typeface="Arial" panose="020B0604020202020204" pitchFamily="34" charset="0"/>
                <a:hlinkClick r:id="rId2" tooltip="Qadimgi yunon tili"/>
              </a:rPr>
              <a:t>qadimgi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cs typeface="Arial" panose="020B0604020202020204" pitchFamily="34" charset="0"/>
                <a:hlinkClick r:id="rId2" tooltip="Qadimgi yunon tili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cs typeface="Arial" panose="020B0604020202020204" pitchFamily="34" charset="0"/>
                <a:hlinkClick r:id="rId2" tooltip="Qadimgi yunon tili"/>
              </a:rPr>
              <a:t>yunoncha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: </a:t>
            </a:r>
            <a:r>
              <a:rPr kumimoji="0" lang="ru-RU" altLang="ru-RU" b="0" i="1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ἔμ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βρυον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 - embrion va 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Palatino Linotype" panose="02040502050505030304" pitchFamily="18" charset="0"/>
                <a:cs typeface="Arial" panose="020B0604020202020204" pitchFamily="34" charset="0"/>
              </a:rPr>
              <a:t>-λογία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 logiya) — 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cs typeface="Arial" panose="020B0604020202020204" pitchFamily="34" charset="0"/>
                <a:hlinkClick r:id="rId3" tooltip="Embrion"/>
              </a:rPr>
              <a:t>embrion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 (murtak, pusht) ning hosil boʻlishi va rivojlanishi qonuniyatlari toʻgʻrisidagi fan. 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cs typeface="Arial" panose="020B0604020202020204" pitchFamily="34" charset="0"/>
                <a:hlinkClick r:id="rId4" tooltip="Odam"/>
              </a:rPr>
              <a:t>Odam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va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cs typeface="Arial" panose="020B0604020202020204" pitchFamily="34" charset="0"/>
                <a:hlinkClick r:id="rId5" tooltip="Hayvonlar"/>
              </a:rPr>
              <a:t>h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cs typeface="Arial" panose="020B0604020202020204" pitchFamily="34" charset="0"/>
              </a:rPr>
              <a:t>ayvonlar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Embriologiyasi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hamda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oʻsimliklar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embriologiyasi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farqlanadi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cs typeface="Arial" panose="020B0604020202020204" pitchFamily="34" charset="0"/>
              </a:rPr>
              <a:t>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rgbClr val="3366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1)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4000" b="0" i="0" u="none" strike="noStrike" cap="none" normalizeH="0" baseline="0" dirty="0" err="1" smtClean="0">
                <a:ln>
                  <a:noFill/>
                </a:ln>
                <a:solidFill>
                  <a:srgbClr val="D73333"/>
                </a:solidFill>
                <a:effectLst/>
                <a:latin typeface="Arial" panose="020B0604020202020204" pitchFamily="34" charset="0"/>
                <a:hlinkClick r:id="rId6" tooltip="Morula (sahifa yaratilmagan)"/>
              </a:rPr>
              <a:t>morula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</a:rPr>
              <a:t>(2) </a:t>
            </a:r>
            <a:r>
              <a:rPr kumimoji="0" lang="ru-RU" altLang="ru-RU" sz="4000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7" tooltip="Blastula"/>
              </a:rPr>
              <a:t>Blastula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Embriologiyasi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old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embrional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taraqqiyot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 tooltip="Orogenez"/>
              </a:rPr>
              <a:t>oogenez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9" tooltip="Spermatogenez"/>
              </a:rPr>
              <a:t>spermatogenez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), 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0" tooltip="Urugʻlanish"/>
              </a:rPr>
              <a:t>uruglanish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embriogenez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yaʼni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1" tooltip="Tuxumhujayra"/>
              </a:rPr>
              <a:t>tuxum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embrion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lichinkalik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koʻpgina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umurtqasizlar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amfibiyalarda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postembrional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baliqlar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sudralib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yuruvchilar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qushlarda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postnatal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emizuvchilarda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davrlarni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oʻrganadi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rgbClr val="3366CC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101" name="Picture 5" descr="https://upload.wikimedia.org/wikipedia/commons/thumb/c/c6/Blastulation.png/220px-Blastulation.png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45518" y="438739"/>
            <a:ext cx="4293877" cy="3058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https://upload.wikimedia.org/wikipedia/commons/thumb/6/6b/Embryo%2C_8_cells.jpg/220px-Embryo%2C_8_cells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45518" y="3714241"/>
            <a:ext cx="4242440" cy="3082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62779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03756" y="646500"/>
            <a:ext cx="3389136" cy="52629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Prenatal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- (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lotininchadan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natalis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"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Tugʻilish"/>
              </a:rPr>
              <a:t>tug'ilish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bog'liq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")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embrionning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xomila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rivojlanishi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ya'ni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homiladorlik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Tugʻruq"/>
              </a:rPr>
              <a:t>Tug'ruq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rivojlanishdan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urug'lantirish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jarayonidan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boshlanib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embrional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rivojlanishning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germinal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bosqichigacha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homila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rivojlanishiga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O'ninchi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haftasining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oxiriga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Homiladorlik"/>
              </a:rPr>
              <a:t>homiladorlik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embrion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shaklini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homila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yuritiladi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davr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ko'plab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organlar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to'liq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rivojlanib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boradigan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xomilalik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homila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topikal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organlar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bo'yicha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xronologik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bo'yicha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tavsiflanadi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homiladorlik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holatiga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ko'ra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hodisalar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qayd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etiladi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kumimoji="0" lang="ru-RU" altLang="ru-RU" sz="1600" b="0" i="0" u="none" strike="noStrike" cap="none" normalizeH="0" baseline="30000" dirty="0" smtClean="0">
                <a:ln>
                  <a:noFill/>
                </a:ln>
                <a:solidFill>
                  <a:srgbClr val="3366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[1]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4" name="Picture 4" descr="https://avatars.mds.yandex.net/i?id=4876b5ab3777f79ce922e806873f0298d166cbd4-12534005-images-thumbs&amp;n=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58045" y="646500"/>
            <a:ext cx="7433955" cy="526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991283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29</Words>
  <Application>Microsoft Office PowerPoint</Application>
  <PresentationFormat>Произвольный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Легкий дым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VICTUS</dc:creator>
  <cp:lastModifiedBy>Пользователь</cp:lastModifiedBy>
  <cp:revision>4</cp:revision>
  <dcterms:created xsi:type="dcterms:W3CDTF">2024-04-02T18:42:18Z</dcterms:created>
  <dcterms:modified xsi:type="dcterms:W3CDTF">2026-05-19T01:42:36Z</dcterms:modified>
</cp:coreProperties>
</file>