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Overpass Light" charset="-52"/>
      <p:regular r:id="rId13"/>
    </p:embeddedFon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Wingdings 2" pitchFamily="18" charset="2"/>
      <p:regular r:id="rId18"/>
    </p:embeddedFont>
    <p:embeddedFont>
      <p:font typeface="Verdana" pitchFamily="34" charset="0"/>
      <p:regular r:id="rId19"/>
      <p:bold r:id="rId20"/>
      <p:italic r:id="rId21"/>
      <p:boldItalic r:id="rId2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102" d="100"/>
          <a:sy n="102" d="100"/>
        </p:scale>
        <p:origin x="-84" y="-228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DDAE0E-425D-4159-AA3F-0A86DA171222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72922-1395-4D94-8561-46BA4D943F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869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87681" y="395021"/>
            <a:ext cx="13651288" cy="7436183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9755" y="520994"/>
            <a:ext cx="13290894" cy="3730752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155802" y="2184247"/>
            <a:ext cx="12435840" cy="2194560"/>
          </a:xfrm>
        </p:spPr>
        <p:txBody>
          <a:bodyPr lIns="65311" rIns="65311" bIns="65311"/>
          <a:lstStyle>
            <a:lvl1pPr algn="r">
              <a:defRPr sz="64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1155802" y="4422038"/>
            <a:ext cx="12435840" cy="1097280"/>
          </a:xfrm>
        </p:spPr>
        <p:txBody>
          <a:bodyPr lIns="261244" tIns="0"/>
          <a:lstStyle>
            <a:lvl1pPr marL="52249" indent="0" algn="r">
              <a:spcBef>
                <a:spcPts val="0"/>
              </a:spcBef>
              <a:buNone/>
              <a:defRPr sz="2900">
                <a:solidFill>
                  <a:schemeClr val="bg2">
                    <a:shade val="25000"/>
                  </a:schemeClr>
                </a:solidFill>
              </a:defRPr>
            </a:lvl1pPr>
            <a:lvl2pPr marL="653110" indent="0" algn="ctr">
              <a:buNone/>
            </a:lvl2pPr>
            <a:lvl3pPr marL="1306220" indent="0" algn="ctr">
              <a:buNone/>
            </a:lvl3pPr>
            <a:lvl4pPr marL="1959331" indent="0" algn="ctr">
              <a:buNone/>
            </a:lvl4pPr>
            <a:lvl5pPr marL="2612441" indent="0" algn="ctr">
              <a:buNone/>
            </a:lvl5pPr>
            <a:lvl6pPr marL="3265551" indent="0" algn="ctr">
              <a:buNone/>
            </a:lvl6pPr>
            <a:lvl7pPr marL="3918661" indent="0" algn="ctr">
              <a:buNone/>
            </a:lvl7pPr>
            <a:lvl8pPr marL="4571771" indent="0" algn="ctr">
              <a:buNone/>
            </a:lvl8pPr>
            <a:lvl9pPr marL="5224882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2/26/2025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4672" y="5980176"/>
            <a:ext cx="13094208" cy="1261872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4672" y="636423"/>
            <a:ext cx="13094208" cy="502554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2/26/2025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607040" y="640085"/>
            <a:ext cx="3169920" cy="630935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3440" y="640083"/>
            <a:ext cx="9509760" cy="630936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2/26/2025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4672" y="5980176"/>
            <a:ext cx="13094208" cy="1261872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4672" y="636423"/>
            <a:ext cx="13094208" cy="502554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2/26/2025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487681" y="395021"/>
            <a:ext cx="13651288" cy="7436183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69755" y="520995"/>
            <a:ext cx="13290894" cy="5209595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350" y="5914339"/>
            <a:ext cx="13094208" cy="811987"/>
          </a:xfrm>
        </p:spPr>
        <p:txBody>
          <a:bodyPr lIns="130622" bIns="0" anchor="b"/>
          <a:lstStyle>
            <a:lvl1pPr algn="l">
              <a:buNone/>
              <a:defRPr sz="51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9350" y="6749381"/>
            <a:ext cx="13094208" cy="504749"/>
          </a:xfrm>
        </p:spPr>
        <p:txBody>
          <a:bodyPr lIns="169809" tIns="0" anchor="t"/>
          <a:lstStyle>
            <a:lvl1pPr marL="0" marR="52249" indent="0" algn="l">
              <a:spcBef>
                <a:spcPts val="0"/>
              </a:spcBef>
              <a:spcAft>
                <a:spcPts val="0"/>
              </a:spcAft>
              <a:buNone/>
              <a:defRPr sz="26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2/26/2025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2963" y="636422"/>
            <a:ext cx="6291072" cy="5266944"/>
          </a:xfrm>
        </p:spPr>
        <p:txBody>
          <a:bodyPr/>
          <a:lstStyle>
            <a:lvl1pPr>
              <a:defRPr sz="3700"/>
            </a:lvl1pPr>
            <a:lvl2pPr>
              <a:defRPr sz="31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608576" y="636422"/>
            <a:ext cx="6291072" cy="5266944"/>
          </a:xfrm>
        </p:spPr>
        <p:txBody>
          <a:bodyPr/>
          <a:lstStyle>
            <a:lvl1pPr>
              <a:defRPr sz="3700"/>
            </a:lvl1pPr>
            <a:lvl2pPr>
              <a:defRPr sz="31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2/26/2025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4672" y="5980176"/>
            <a:ext cx="13094208" cy="1261872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558" y="695326"/>
            <a:ext cx="6291072" cy="950594"/>
          </a:xfrm>
        </p:spPr>
        <p:txBody>
          <a:bodyPr lIns="208995" anchor="ctr"/>
          <a:lstStyle>
            <a:lvl1pPr marL="0" indent="0" algn="l">
              <a:buNone/>
              <a:defRPr sz="3400" b="1">
                <a:solidFill>
                  <a:schemeClr val="tx1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7443470" y="695326"/>
            <a:ext cx="6291072" cy="950594"/>
          </a:xfrm>
        </p:spPr>
        <p:txBody>
          <a:bodyPr lIns="195933" anchor="ctr"/>
          <a:lstStyle>
            <a:lvl1pPr marL="0" indent="0" algn="l">
              <a:buNone/>
              <a:defRPr sz="3400" b="1">
                <a:solidFill>
                  <a:schemeClr val="tx1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971558" y="1737360"/>
            <a:ext cx="6291072" cy="4187952"/>
          </a:xfrm>
        </p:spPr>
        <p:txBody>
          <a:bodyPr anchor="t"/>
          <a:lstStyle>
            <a:lvl1pPr algn="l">
              <a:defRPr sz="3400"/>
            </a:lvl1pPr>
            <a:lvl2pPr algn="l">
              <a:defRPr sz="2900"/>
            </a:lvl2pPr>
            <a:lvl3pPr algn="l">
              <a:defRPr sz="2600"/>
            </a:lvl3pPr>
            <a:lvl4pPr algn="l">
              <a:defRPr sz="2300"/>
            </a:lvl4pPr>
            <a:lvl5pPr algn="l">
              <a:defRPr sz="23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443470" y="1737360"/>
            <a:ext cx="6291072" cy="4187952"/>
          </a:xfrm>
        </p:spPr>
        <p:txBody>
          <a:bodyPr anchor="t"/>
          <a:lstStyle>
            <a:lvl1pPr algn="l">
              <a:defRPr sz="3400"/>
            </a:lvl1pPr>
            <a:lvl2pPr algn="l">
              <a:defRPr sz="2900"/>
            </a:lvl2pPr>
            <a:lvl3pPr algn="l">
              <a:defRPr sz="2600"/>
            </a:lvl3pPr>
            <a:lvl4pPr algn="l">
              <a:defRPr sz="2300"/>
            </a:lvl4pPr>
            <a:lvl5pPr algn="l">
              <a:defRPr sz="23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2/26/2025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2/26/2025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87681" y="395021"/>
            <a:ext cx="13651288" cy="7436183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2/26/2025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62054" y="640080"/>
            <a:ext cx="4754880" cy="1097280"/>
          </a:xfrm>
        </p:spPr>
        <p:txBody>
          <a:bodyPr anchor="b"/>
          <a:lstStyle>
            <a:lvl1pPr algn="l">
              <a:buNone/>
              <a:defRPr sz="31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862155" y="1737363"/>
            <a:ext cx="4754880" cy="5047334"/>
          </a:xfrm>
        </p:spPr>
        <p:txBody>
          <a:bodyPr lIns="130622"/>
          <a:lstStyle>
            <a:lvl1pPr marL="26124" marR="26124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700">
                <a:solidFill>
                  <a:schemeClr val="tx1"/>
                </a:solidFill>
              </a:defRPr>
            </a:lvl2pPr>
            <a:lvl3pPr>
              <a:buNone/>
              <a:defRPr sz="1400">
                <a:solidFill>
                  <a:schemeClr val="tx1"/>
                </a:solidFill>
              </a:defRPr>
            </a:lvl3pPr>
            <a:lvl4pPr>
              <a:buNone/>
              <a:defRPr sz="1300">
                <a:solidFill>
                  <a:schemeClr val="tx1"/>
                </a:solidFill>
              </a:defRPr>
            </a:lvl4pPr>
            <a:lvl5pPr>
              <a:buNone/>
              <a:defRPr sz="13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218196" y="1116173"/>
            <a:ext cx="7401854" cy="5669282"/>
          </a:xfrm>
        </p:spPr>
        <p:txBody>
          <a:bodyPr/>
          <a:lstStyle>
            <a:lvl1pPr>
              <a:defRPr sz="4000">
                <a:solidFill>
                  <a:schemeClr val="tx1"/>
                </a:solidFill>
              </a:defRPr>
            </a:lvl1pPr>
            <a:lvl2pPr>
              <a:defRPr sz="3700">
                <a:solidFill>
                  <a:schemeClr val="tx1"/>
                </a:solidFill>
              </a:defRPr>
            </a:lvl2pPr>
            <a:lvl3pPr>
              <a:defRPr sz="3400">
                <a:solidFill>
                  <a:schemeClr val="tx1"/>
                </a:solidFill>
              </a:defRPr>
            </a:lvl3pPr>
            <a:lvl4pPr>
              <a:defRPr sz="2900">
                <a:solidFill>
                  <a:schemeClr val="tx1"/>
                </a:solidFill>
              </a:defRPr>
            </a:lvl4pPr>
            <a:lvl5pPr>
              <a:defRPr sz="29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2/26/2025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87681" y="395021"/>
            <a:ext cx="13651288" cy="7436183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10241281" y="520994"/>
            <a:ext cx="3719368" cy="521208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6014467"/>
            <a:ext cx="13167360" cy="1261872"/>
          </a:xfrm>
        </p:spPr>
        <p:txBody>
          <a:bodyPr anchor="t"/>
          <a:lstStyle>
            <a:lvl1pPr algn="l">
              <a:buNone/>
              <a:defRPr sz="51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10340339" y="640080"/>
            <a:ext cx="3584448" cy="5053776"/>
          </a:xfrm>
        </p:spPr>
        <p:txBody>
          <a:bodyPr lIns="130622"/>
          <a:lstStyle>
            <a:lvl1pPr marL="65311" indent="0" algn="l">
              <a:spcBef>
                <a:spcPts val="0"/>
              </a:spcBef>
              <a:buNone/>
              <a:defRPr sz="2000">
                <a:solidFill>
                  <a:srgbClr val="FFFFFF"/>
                </a:solidFill>
              </a:defRPr>
            </a:lvl1pPr>
            <a:lvl2pPr>
              <a:defRPr sz="1700">
                <a:solidFill>
                  <a:srgbClr val="FFFFFF"/>
                </a:solidFill>
              </a:defRPr>
            </a:lvl2pPr>
            <a:lvl3pPr>
              <a:defRPr sz="1400">
                <a:solidFill>
                  <a:srgbClr val="FFFFFF"/>
                </a:solidFill>
              </a:defRPr>
            </a:lvl3pPr>
            <a:lvl4pPr>
              <a:defRPr sz="1300">
                <a:solidFill>
                  <a:srgbClr val="FFFFFF"/>
                </a:solidFill>
              </a:defRPr>
            </a:lvl4pPr>
            <a:lvl5pPr>
              <a:defRPr sz="13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2/26/2025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74368" y="522922"/>
            <a:ext cx="9480499" cy="521208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46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87681" y="395021"/>
            <a:ext cx="13651288" cy="7436183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9755" y="520994"/>
            <a:ext cx="13290894" cy="658368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04672" y="5982708"/>
            <a:ext cx="13094208" cy="1261872"/>
          </a:xfrm>
          <a:prstGeom prst="rect">
            <a:avLst/>
          </a:prstGeom>
        </p:spPr>
        <p:txBody>
          <a:bodyPr vert="horz" lIns="130622" tIns="65311" rIns="130622" bIns="65311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04672" y="636423"/>
            <a:ext cx="13094208" cy="5025542"/>
          </a:xfrm>
          <a:prstGeom prst="rect">
            <a:avLst/>
          </a:prstGeom>
        </p:spPr>
        <p:txBody>
          <a:bodyPr vert="horz" lIns="261244" tIns="130622" rIns="130622" bIns="65311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6042125" y="7334251"/>
            <a:ext cx="365760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r" eaLnBrk="1" latinLnBrk="0" hangingPunct="1">
              <a:defRPr kumimoji="0" sz="14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2/26/2025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9699725" y="7334251"/>
            <a:ext cx="365760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l" eaLnBrk="1" latinLnBrk="0" hangingPunct="1">
              <a:defRPr kumimoji="0" sz="14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3357325" y="7334251"/>
            <a:ext cx="73152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r" eaLnBrk="1" latinLnBrk="0" hangingPunct="1">
              <a:defRPr kumimoji="0" sz="14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1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78804" indent="-378804" algn="l" rtl="0" eaLnBrk="1" latinLnBrk="0" hangingPunct="1">
        <a:spcBef>
          <a:spcPts val="357"/>
        </a:spcBef>
        <a:buClr>
          <a:schemeClr val="accent1"/>
        </a:buClr>
        <a:buSzPct val="80000"/>
        <a:buFont typeface="Wingdings 2"/>
        <a:buChar char=""/>
        <a:defRPr kumimoji="0" sz="4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83732" indent="-287368" algn="l" rtl="0" eaLnBrk="1" latinLnBrk="0" hangingPunct="1">
        <a:spcBef>
          <a:spcPts val="357"/>
        </a:spcBef>
        <a:buClr>
          <a:schemeClr val="accent1"/>
        </a:buClr>
        <a:buSzPct val="100000"/>
        <a:buFont typeface="Verdana"/>
        <a:buChar char="◦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123350" indent="-261244" algn="l" rtl="0" eaLnBrk="1" latinLnBrk="0" hangingPunct="1">
        <a:spcBef>
          <a:spcPts val="357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1462967" indent="-261244" algn="l" rtl="0" eaLnBrk="1" latinLnBrk="0" hangingPunct="1">
        <a:spcBef>
          <a:spcPts val="329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indent="-261244" algn="l" rtl="0" eaLnBrk="1" latinLnBrk="0" hangingPunct="1">
        <a:spcBef>
          <a:spcPts val="357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2129139" indent="-261244" algn="l" rtl="0" eaLnBrk="1" latinLnBrk="0" hangingPunct="1">
        <a:spcBef>
          <a:spcPts val="3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429570" indent="-261244" algn="l" rtl="0" eaLnBrk="1" latinLnBrk="0" hangingPunct="1">
        <a:spcBef>
          <a:spcPts val="364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063" indent="-261244" algn="l" rtl="0" eaLnBrk="1" latinLnBrk="0" hangingPunct="1">
        <a:spcBef>
          <a:spcPts val="36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21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069618" indent="-261244" algn="l" rtl="0" eaLnBrk="1" latinLnBrk="0" hangingPunct="1">
        <a:spcBef>
          <a:spcPts val="364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829753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Matematika Fanlarining Mazmunini Loyihalashtirish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296251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Ushbu taqdimot matematika fanlarining mazmunini loyihalashtirishga bag'ishlangan. Zamonaviy ta'limdagi matematika fanlarining o'rni muhim. Loyihalashtirishning maqsadi va vazifalari aniqlanadi. Taqdimotning qisqacha mazmuni va tuzilishi ko'rsatib o'tiladi.</a:t>
            </a:r>
            <a:endParaRPr lang="en-US" sz="1750" dirty="0"/>
          </a:p>
        </p:txBody>
      </p:sp>
      <p:pic>
        <p:nvPicPr>
          <p:cNvPr id="1026" name="Picture 2" descr="geometry 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86400" cy="82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80190" y="286452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Xulosa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913465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Matematika fanlarining mazmunini loyihalashtirish muhim. Asosiy tamoyillar va usullar ko'rib chiqildi. Matematika ta'limini takomillashtirish yo'llari aniqlandi. Kelgusidagi tadqiqotlar uchun istiqbolli yo'nalishlar belgilandi.</a:t>
            </a:r>
            <a:endParaRPr lang="en-US" sz="1750" dirty="0"/>
          </a:p>
        </p:txBody>
      </p:sp>
      <p:pic>
        <p:nvPicPr>
          <p:cNvPr id="5122" name="Picture 2" descr="Calculate Figure It Out 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24" y="839756"/>
            <a:ext cx="4901617" cy="501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721412"/>
            <a:ext cx="1184469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Loyihalashtirishning Asosiy Tamoyillari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Ilmiylik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Matematika fanining asosiy qonuniyatlariga asoslanish zarur.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Amaliylik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32928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Olingan bilimlarni kundalik hayotda qo'llash muhim.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Uzluksizlik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2067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Materialning keyingi bosqichlar bilan bog'liqligi ta'minlanadi.</a:t>
            </a:r>
            <a:endParaRPr lang="en-US" sz="1750" dirty="0"/>
          </a:p>
        </p:txBody>
      </p:sp>
      <p:pic>
        <p:nvPicPr>
          <p:cNvPr id="2050" name="Picture 2" descr="https://media2.giphy.com/media/v1.Y2lkPTc5MGI3NjExMXdxdGJud3JyMWh0YW1ic3ZyazJiNzY1aGFsOTIyemE5enEweDRhZyZlcD12MV9pbnRlcm5hbF9naWZfYnlfaWQmY3Q9cw/BA4v2qnt3QDHPN7pDZ/giph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8931" y="465295"/>
            <a:ext cx="3886200" cy="388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832610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O'quv Maqsadlarini Aniqlash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84548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82504" y="3930491"/>
            <a:ext cx="132755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1530906" y="38454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Bilish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530906" y="4335899"/>
            <a:ext cx="292774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Faktlarni eslab qolish va aniqlash.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4685467" y="384548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834414" y="3930491"/>
            <a:ext cx="212288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5422583" y="38454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Tushunish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5422583" y="4335899"/>
            <a:ext cx="292774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Ma'lumotni izohlash va tushuntirish.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793790" y="554366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39879" y="5628680"/>
            <a:ext cx="218123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1530906" y="55436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Qo'llash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530906" y="6034088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Bilimlarni yangi vaziyatlarda qo'llash.</a:t>
            </a:r>
            <a:endParaRPr lang="en-US" sz="1750" dirty="0"/>
          </a:p>
        </p:txBody>
      </p:sp>
      <p:pic>
        <p:nvPicPr>
          <p:cNvPr id="3074" name="Picture 2" descr="https://media4.giphy.com/media/v1.Y2lkPTc5MGI3NjExMzJqeDJrM3U5eW1va3BreXFvYmY1NWY1dThjOG4wNDhiZDFrMXpveSZlcD12MV9pbnRlcm5hbF9naWZfYnlfaWQmY3Q9cw/0HEbTGRLDSP7fu3vMQ/giph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5543" y="531892"/>
            <a:ext cx="6008914" cy="6797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4165402"/>
            <a:ext cx="960239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Mazmunni Tanlash Kriteriyalari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5214342"/>
            <a:ext cx="4196358" cy="1685092"/>
          </a:xfrm>
          <a:prstGeom prst="roundRect">
            <a:avLst>
              <a:gd name="adj" fmla="val 5654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28224" y="544877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Dolzarbligi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5939195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Mazmunning zamonaviy talablarga mosligi.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216962" y="5214342"/>
            <a:ext cx="4196358" cy="1685092"/>
          </a:xfrm>
          <a:prstGeom prst="roundRect">
            <a:avLst>
              <a:gd name="adj" fmla="val 5654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51396" y="544877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Mosligi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451396" y="5939195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O'quvchilarning yosh xususiyatlariga mos kelishi.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9640133" y="5214342"/>
            <a:ext cx="4196358" cy="1685092"/>
          </a:xfrm>
          <a:prstGeom prst="roundRect">
            <a:avLst>
              <a:gd name="adj" fmla="val 5654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4568" y="544877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Qiyinligi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9874568" y="5939195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Materialning qiyinlik darajasining optimal bo'lishi.</a:t>
            </a:r>
            <a:endParaRPr lang="en-US" sz="1750" dirty="0"/>
          </a:p>
        </p:txBody>
      </p:sp>
      <p:pic>
        <p:nvPicPr>
          <p:cNvPr id="4098" name="Picture 2" descr="school math 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294" y="195942"/>
            <a:ext cx="9413438" cy="376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47614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O'quv Materiallarini Tuzish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233863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5027652"/>
            <a:ext cx="22919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Nazariy materialning tuzilishi.</a:t>
            </a:r>
            <a:endParaRPr lang="en-US" sz="1750" dirty="0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5904" y="4233863"/>
            <a:ext cx="566976" cy="566976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3425904" y="5027652"/>
            <a:ext cx="229207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Amaliy mashg'ulotlar.</a:t>
            </a:r>
            <a:endParaRPr lang="en-US" sz="175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8138" y="4233863"/>
            <a:ext cx="566976" cy="566976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6058138" y="5027652"/>
            <a:ext cx="22919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Grafik materiallar.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4870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O'qitish Metodlarini Tanlash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1118711" y="2806422"/>
            <a:ext cx="30480" cy="4374475"/>
          </a:xfrm>
          <a:prstGeom prst="roundRect">
            <a:avLst>
              <a:gd name="adj" fmla="val 312558"/>
            </a:avLst>
          </a:prstGeom>
          <a:solidFill>
            <a:srgbClr val="C3D4CC"/>
          </a:solidFill>
          <a:ln/>
        </p:spPr>
      </p:sp>
      <p:sp>
        <p:nvSpPr>
          <p:cNvPr id="5" name="Shape 2"/>
          <p:cNvSpPr/>
          <p:nvPr/>
        </p:nvSpPr>
        <p:spPr>
          <a:xfrm>
            <a:off x="1358622" y="3301484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C3D4CC"/>
          </a:solidFill>
          <a:ln/>
        </p:spPr>
      </p:sp>
      <p:sp>
        <p:nvSpPr>
          <p:cNvPr id="6" name="Shape 3"/>
          <p:cNvSpPr/>
          <p:nvPr/>
        </p:nvSpPr>
        <p:spPr>
          <a:xfrm>
            <a:off x="878800" y="306157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67514" y="3146584"/>
            <a:ext cx="132755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2381488" y="303323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An'anaviy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2381488" y="3523655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Ma'ruza, seminar, amaliy mashg'ulotlar.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358622" y="4835247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C3D4CC"/>
          </a:solidFill>
          <a:ln/>
        </p:spPr>
      </p:sp>
      <p:sp>
        <p:nvSpPr>
          <p:cNvPr id="11" name="Shape 8"/>
          <p:cNvSpPr/>
          <p:nvPr/>
        </p:nvSpPr>
        <p:spPr>
          <a:xfrm>
            <a:off x="878800" y="459533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27748" y="4680347"/>
            <a:ext cx="212288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2</a:t>
            </a:r>
            <a:endParaRPr lang="en-US" sz="2650" dirty="0"/>
          </a:p>
        </p:txBody>
      </p:sp>
      <p:sp>
        <p:nvSpPr>
          <p:cNvPr id="13" name="Text 10"/>
          <p:cNvSpPr/>
          <p:nvPr/>
        </p:nvSpPr>
        <p:spPr>
          <a:xfrm>
            <a:off x="2381488" y="45669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Interaktiv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2381488" y="5057418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Guruhlarda ishlash, munozaralar.</a:t>
            </a:r>
            <a:endParaRPr lang="en-US" sz="1750" dirty="0"/>
          </a:p>
        </p:txBody>
      </p:sp>
      <p:sp>
        <p:nvSpPr>
          <p:cNvPr id="15" name="Shape 12"/>
          <p:cNvSpPr/>
          <p:nvPr/>
        </p:nvSpPr>
        <p:spPr>
          <a:xfrm>
            <a:off x="1358622" y="6369010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C3D4CC"/>
          </a:solidFill>
          <a:ln/>
        </p:spPr>
      </p:sp>
      <p:sp>
        <p:nvSpPr>
          <p:cNvPr id="16" name="Shape 13"/>
          <p:cNvSpPr/>
          <p:nvPr/>
        </p:nvSpPr>
        <p:spPr>
          <a:xfrm>
            <a:off x="878800" y="612909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24890" y="6214110"/>
            <a:ext cx="218123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3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2381488" y="61007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Zamonaviy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2381488" y="6591181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Onlayn resurslar, virtual ta'lim muhitlari.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54900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Baholash Usullari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2597944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754422" y="282475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Formativ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754422" y="3315176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Dars jarayonida bilimni aniqlash.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0190" y="3958828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754422" y="41856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Summativ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7754422" y="4676061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Yakuniy baholash.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190" y="5319713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754422" y="554652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Usullar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7754422" y="6036945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Testlar, nazorat ishlari, loyihalar.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96660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Matematika Fanlari Mazmunini Loyihalashtirishga Misollar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743789" y="487310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Algebra</a:t>
            </a:r>
            <a:endParaRPr lang="en-US" sz="22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767846"/>
            <a:ext cx="4564975" cy="45649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685711" y="4548783"/>
            <a:ext cx="110609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1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937790" y="364688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Geometriya</a:t>
            </a:r>
            <a:endParaRPr lang="en-US" sz="22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653" y="2767846"/>
            <a:ext cx="4564975" cy="456497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251508" y="3597712"/>
            <a:ext cx="176927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2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9937790" y="609945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Matematik analiz</a:t>
            </a:r>
            <a:endParaRPr lang="en-US" sz="22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767846"/>
            <a:ext cx="4564975" cy="456497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773352" y="6323886"/>
            <a:ext cx="181689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3</a:t>
            </a:r>
            <a:endParaRPr lang="en-US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53922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Loyihalashtirishda E'tiborga Olinishi Kerak Bo'lgan Muammolar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725108"/>
            <a:ext cx="2173724" cy="807958"/>
          </a:xfrm>
          <a:prstGeom prst="roundRect">
            <a:avLst>
              <a:gd name="adj" fmla="val 11791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28224" y="3902273"/>
            <a:ext cx="110609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194328" y="3951923"/>
            <a:ext cx="182213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Motivatsiya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3080861" y="4517827"/>
            <a:ext cx="10642402" cy="15240"/>
          </a:xfrm>
          <a:prstGeom prst="roundRect">
            <a:avLst>
              <a:gd name="adj" fmla="val 625116"/>
            </a:avLst>
          </a:prstGeom>
          <a:solidFill>
            <a:srgbClr val="C3D4CC"/>
          </a:solidFill>
          <a:ln/>
        </p:spPr>
      </p:sp>
      <p:sp>
        <p:nvSpPr>
          <p:cNvPr id="7" name="Shape 5"/>
          <p:cNvSpPr/>
          <p:nvPr/>
        </p:nvSpPr>
        <p:spPr>
          <a:xfrm>
            <a:off x="793790" y="4646414"/>
            <a:ext cx="4347567" cy="807958"/>
          </a:xfrm>
          <a:prstGeom prst="roundRect">
            <a:avLst>
              <a:gd name="adj" fmla="val 11791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28224" y="4823579"/>
            <a:ext cx="176927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2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5368171" y="4873228"/>
            <a:ext cx="112787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Qiyinlik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5254704" y="5439132"/>
            <a:ext cx="8468558" cy="15240"/>
          </a:xfrm>
          <a:prstGeom prst="roundRect">
            <a:avLst>
              <a:gd name="adj" fmla="val 625116"/>
            </a:avLst>
          </a:prstGeom>
          <a:solidFill>
            <a:srgbClr val="C3D4CC"/>
          </a:solidFill>
          <a:ln/>
        </p:spPr>
      </p:sp>
      <p:sp>
        <p:nvSpPr>
          <p:cNvPr id="11" name="Shape 9"/>
          <p:cNvSpPr/>
          <p:nvPr/>
        </p:nvSpPr>
        <p:spPr>
          <a:xfrm>
            <a:off x="793790" y="5567720"/>
            <a:ext cx="6521410" cy="807958"/>
          </a:xfrm>
          <a:prstGeom prst="roundRect">
            <a:avLst>
              <a:gd name="adj" fmla="val 11791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28224" y="5744885"/>
            <a:ext cx="181689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3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7542014" y="5794534"/>
            <a:ext cx="187118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Texnologiya</a:t>
            </a:r>
            <a:endParaRPr lang="en-US" sz="2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2E353D"/>
      </a:dk1>
      <a:lt1>
        <a:sysClr val="window" lastClr="F9F9FB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2E353D"/>
      </a:dk1>
      <a:lt1>
        <a:sysClr val="window" lastClr="F9F9FB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</TotalTime>
  <Words>230</Words>
  <Application>Microsoft Office PowerPoint</Application>
  <PresentationFormat>Произвольный</PresentationFormat>
  <Paragraphs>73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Syne Bold</vt:lpstr>
      <vt:lpstr>Overpass Light</vt:lpstr>
      <vt:lpstr>Calibri</vt:lpstr>
      <vt:lpstr>Wingdings 2</vt:lpstr>
      <vt:lpstr>Verdana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503</cp:lastModifiedBy>
  <cp:revision>3</cp:revision>
  <dcterms:created xsi:type="dcterms:W3CDTF">2025-02-26T06:11:43Z</dcterms:created>
  <dcterms:modified xsi:type="dcterms:W3CDTF">2025-02-26T08:24:39Z</dcterms:modified>
</cp:coreProperties>
</file>