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510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34D437-FE40-4450-8434-3E4CBC1E45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F59812E-8CDB-4ED7-8711-18CDB2FC86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2ED4312-B555-45A1-BE9C-90D635256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95671-D778-49D8-83FE-931E530BBB49}" type="datetimeFigureOut">
              <a:rPr lang="ru-RU" smtClean="0"/>
              <a:t>05.06.2025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B1430E6-BCED-463E-877D-5BAA248DA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990A9F-F08A-4646-A26B-645FD92C5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A7F88-BD96-48AA-BF8B-3B71749161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4697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7811E7-8CF2-4C22-B277-417BFEC20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B582AA6-3DFE-4053-A032-687E3C6232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2D214A8-C822-4FD5-8C37-6B13850FD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95671-D778-49D8-83FE-931E530BBB49}" type="datetimeFigureOut">
              <a:rPr lang="ru-RU" smtClean="0"/>
              <a:t>05.06.2025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8CACDF0-35D7-43D7-B7BA-7D47FD1DC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A27C0EE-3361-40AA-BFD9-11A57B379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A7F88-BD96-48AA-BF8B-3B71749161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2131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67DFB5F-E248-4B91-9AD7-1B66D79CAB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ED0010C-2D2F-4079-AF51-78020743B6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0238F8D-6C6D-4660-87A4-4D49DE0CC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95671-D778-49D8-83FE-931E530BBB49}" type="datetimeFigureOut">
              <a:rPr lang="ru-RU" smtClean="0"/>
              <a:t>05.06.2025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C0B9BDE-0CB4-40F9-AB62-CA2FEE6F4E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E5EBD67-9F0C-47B1-A196-0AF8FBEAE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A7F88-BD96-48AA-BF8B-3B71749161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7260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C02E60-1868-4A1A-BCD5-11FDAD3E7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490B401-8766-4274-ADE9-76B5B7592A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C8A964-73E6-4EE5-B425-9B3BD8997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95671-D778-49D8-83FE-931E530BBB49}" type="datetimeFigureOut">
              <a:rPr lang="ru-RU" smtClean="0"/>
              <a:t>05.06.2025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B94A86-784B-4C3D-B18A-76B852BA2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0BD91B6-1CC4-4F5A-AD0A-F54F4A503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A7F88-BD96-48AA-BF8B-3B71749161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3676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1DEE10-33E4-444B-8EB6-0EF035C55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08E5AB0-7FC7-4A66-8706-050975CF55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C975428-1255-4ADA-89F5-CE07825A9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95671-D778-49D8-83FE-931E530BBB49}" type="datetimeFigureOut">
              <a:rPr lang="ru-RU" smtClean="0"/>
              <a:t>05.06.2025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9EA9DB1-7F9E-4042-AC9C-75F224B30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540C086-8C01-40CA-856F-6F633C595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A7F88-BD96-48AA-BF8B-3B71749161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6977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032530-C3BE-46D2-9E22-4EC983A72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A1BBB4E-98CA-4CAE-8E31-969C03D4B4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4CE0A40-C131-4CC1-8A37-3E4BD89F06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DAA3B9D-6751-4D21-8970-1671A64E9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95671-D778-49D8-83FE-931E530BBB49}" type="datetimeFigureOut">
              <a:rPr lang="ru-RU" smtClean="0"/>
              <a:t>05.06.2025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B177D49-A3B2-4BF8-B4FB-39996A41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AC112A7-CE13-4A52-95CC-CC9F5D844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A7F88-BD96-48AA-BF8B-3B71749161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6502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465302-4556-4848-8532-663999491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D2F1DA7-750C-4B97-BEF1-EC346F038E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84B7B12-6908-4EC1-9386-DE5499B419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93981F2-6901-49A8-BAB2-7DE4F3C469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BA49B3D-1437-40B7-9507-2BB372A920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B983650-9244-42C6-8932-4F85FD364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95671-D778-49D8-83FE-931E530BBB49}" type="datetimeFigureOut">
              <a:rPr lang="ru-RU" smtClean="0"/>
              <a:t>05.06.2025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2E64DF4-15DA-4B7C-AB9C-3D7486B30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8DB7E0A-3A7A-4AB9-944C-FFFE56294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A7F88-BD96-48AA-BF8B-3B71749161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697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C844B1-5556-45B1-BB62-3803E2AB0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AA1178F-AECA-4932-9A24-E07695D7A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95671-D778-49D8-83FE-931E530BBB49}" type="datetimeFigureOut">
              <a:rPr lang="ru-RU" smtClean="0"/>
              <a:t>05.06.2025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8721E57-659A-49E3-96CE-A709A8EC8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EFAB899-56DB-400A-A0DB-0FAD11631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A7F88-BD96-48AA-BF8B-3B71749161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886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94EBB6C-61AA-4959-BF44-20D89684D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95671-D778-49D8-83FE-931E530BBB49}" type="datetimeFigureOut">
              <a:rPr lang="ru-RU" smtClean="0"/>
              <a:t>05.06.2025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BF9F26D-3FDA-496C-9ECA-196F21108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8863D74-1719-40DF-9423-B3B36F1BE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A7F88-BD96-48AA-BF8B-3B71749161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1111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F75E1D-EAAB-4FFA-9FBA-40AF40920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59F8CB-5E15-465E-8D26-6592C7F556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79DC362-DEE9-41D4-8A95-D066FB75B4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CE89808-A6A1-4CD7-9469-439959410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95671-D778-49D8-83FE-931E530BBB49}" type="datetimeFigureOut">
              <a:rPr lang="ru-RU" smtClean="0"/>
              <a:t>05.06.2025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4CB0393-82D0-41D1-BC0C-4CA54D299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029E77-404E-4F50-B751-4CDE7A8F5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A7F88-BD96-48AA-BF8B-3B71749161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9767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9D1D2E-355A-43DC-9E09-5D35CA127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A489CB0-7371-458B-B854-45698677C6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77C4B11-A24C-4C4F-955E-9843DC61BC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68FB4C1-F244-4BBE-9289-401729F74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95671-D778-49D8-83FE-931E530BBB49}" type="datetimeFigureOut">
              <a:rPr lang="ru-RU" smtClean="0"/>
              <a:t>05.06.2025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DB31A03-F2C1-4B89-A99E-32D244170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D51D11D-9B9F-4E12-B22B-792FC2CEA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A7F88-BD96-48AA-BF8B-3B71749161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334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02CE38-51B2-4D86-92FF-2764A9026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32BF7C0-CF62-4171-A9CC-53E7039AE4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EC497E2-B412-49D9-A32F-09842A95D9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95671-D778-49D8-83FE-931E530BBB49}" type="datetimeFigureOut">
              <a:rPr lang="ru-RU" smtClean="0"/>
              <a:t>05.06.2025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F768A11-2380-423A-A691-8F6F2807C9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46F468C-4F3F-4237-AD79-C136D2E581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8A7F88-BD96-48AA-BF8B-3B71749161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4056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web.archive.org/web/20221216052010/https:/www.rbc.ru/business/13/07/2022/62cdf3b69a7947564a646c3b" TargetMode="External"/><Relationship Id="rId13" Type="http://schemas.openxmlformats.org/officeDocument/2006/relationships/hyperlink" Target="https://www.gazeta.uz/ru/2022/04/26/musk/" TargetMode="External"/><Relationship Id="rId18" Type="http://schemas.openxmlformats.org/officeDocument/2006/relationships/hyperlink" Target="https://uz.wikipedia.org/wiki/Twitter#cite_ref-7" TargetMode="External"/><Relationship Id="rId3" Type="http://schemas.openxmlformats.org/officeDocument/2006/relationships/hyperlink" Target="https://uz.wikipedia.org/wiki/Twitter#cite_ref-2" TargetMode="External"/><Relationship Id="rId21" Type="http://schemas.openxmlformats.org/officeDocument/2006/relationships/hyperlink" Target="https://uz.wikipedia.org/wiki/Twitter#cite_ref-8" TargetMode="External"/><Relationship Id="rId7" Type="http://schemas.openxmlformats.org/officeDocument/2006/relationships/hyperlink" Target="https://www.rbc.ru/business/13/07/2022/62cdf3b69a7947564a646c3b" TargetMode="External"/><Relationship Id="rId12" Type="http://schemas.openxmlformats.org/officeDocument/2006/relationships/hyperlink" Target="https://uz.wikipedia.org/wiki/Twitter#cite_ref-5" TargetMode="External"/><Relationship Id="rId17" Type="http://schemas.openxmlformats.org/officeDocument/2006/relationships/hyperlink" Target="https://web.archive.org/web/20221216052014/https:/www.gazeta.uz/ru/2022/11/07/twitter/" TargetMode="External"/><Relationship Id="rId2" Type="http://schemas.openxmlformats.org/officeDocument/2006/relationships/hyperlink" Target="http://www.ozodlik.org/content/twitter_micro_blog_xizmati_5_yoshga_toldi/2345183.html" TargetMode="External"/><Relationship Id="rId16" Type="http://schemas.openxmlformats.org/officeDocument/2006/relationships/hyperlink" Target="https://www.gazeta.uz/ru/2022/11/07/twitter/" TargetMode="External"/><Relationship Id="rId20" Type="http://schemas.openxmlformats.org/officeDocument/2006/relationships/hyperlink" Target="https://en.wikipedia.org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z.wikipedia.org/wiki/Twitter#cite_ref-3" TargetMode="External"/><Relationship Id="rId11" Type="http://schemas.openxmlformats.org/officeDocument/2006/relationships/hyperlink" Target="https://web.archive.org/web/20221216052012/https:/kun.uz/uz/news/2022/04/26/ilon-mask-twitterni-44-mlrd-dollarga-sotib-oldi" TargetMode="External"/><Relationship Id="rId24" Type="http://schemas.openxmlformats.org/officeDocument/2006/relationships/image" Target="../media/image10.png"/><Relationship Id="rId5" Type="http://schemas.openxmlformats.org/officeDocument/2006/relationships/hyperlink" Target="https://web.archive.org/web/20221217183301/https:/www.reuters.com/technology/exclusive-twitter-set-accept-musks-best-final-offer-sources-2022-04-25/" TargetMode="External"/><Relationship Id="rId15" Type="http://schemas.openxmlformats.org/officeDocument/2006/relationships/hyperlink" Target="https://uz.wikipedia.org/wiki/Twitter#cite_ref-6" TargetMode="External"/><Relationship Id="rId23" Type="http://schemas.openxmlformats.org/officeDocument/2006/relationships/hyperlink" Target="https://www.nytimes.com/" TargetMode="External"/><Relationship Id="rId10" Type="http://schemas.openxmlformats.org/officeDocument/2006/relationships/hyperlink" Target="https://kun.uz/uz/news/2022/04/26/ilon-mask-twitterni-44-mlrd-dollarga-sotib-oldi" TargetMode="External"/><Relationship Id="rId19" Type="http://schemas.openxmlformats.org/officeDocument/2006/relationships/hyperlink" Target="https://en.wikipedia.org/wiki/Simon_Oxley" TargetMode="External"/><Relationship Id="rId4" Type="http://schemas.openxmlformats.org/officeDocument/2006/relationships/hyperlink" Target="https://www.reuters.com/technology/exclusive-twitter-set-accept-musks-best-final-offer-sources-2022-04-25/" TargetMode="External"/><Relationship Id="rId9" Type="http://schemas.openxmlformats.org/officeDocument/2006/relationships/hyperlink" Target="https://uz.wikipedia.org/wiki/Twitter#cite_ref-4" TargetMode="External"/><Relationship Id="rId14" Type="http://schemas.openxmlformats.org/officeDocument/2006/relationships/hyperlink" Target="https://web.archive.org/web/20221216052012/https:/www.gazeta.uz/ru/2022/04/26/musk/" TargetMode="External"/><Relationship Id="rId22" Type="http://schemas.openxmlformats.org/officeDocument/2006/relationships/hyperlink" Target="https://www.nytimes.com/2014/08/10/magazine/who-made-that-twitter-bird.html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hyperlink" Target="https://uz.wikipedia.org/wiki/Biz_Stone" TargetMode="External"/><Relationship Id="rId7" Type="http://schemas.openxmlformats.org/officeDocument/2006/relationships/hyperlink" Target="https://en.wikipedia.org/wiki/Mountain_bluebird" TargetMode="External"/><Relationship Id="rId2" Type="http://schemas.openxmlformats.org/officeDocument/2006/relationships/hyperlink" Target="https://en.wikipedia.org/wiki/Clip_art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z.wikipedia.org/w/index.php?title=Duglas_Bowman&amp;action=edit&amp;redlink=1" TargetMode="External"/><Relationship Id="rId5" Type="http://schemas.openxmlformats.org/officeDocument/2006/relationships/hyperlink" Target="https://uz.wikipedia.org/wiki/Larry_Bird" TargetMode="External"/><Relationship Id="rId4" Type="http://schemas.openxmlformats.org/officeDocument/2006/relationships/hyperlink" Target="https://uz.wikipedia.org/w/index.php?title=Philip_Pascuzzo&amp;action=edit&amp;redlink=1" TargetMode="External"/><Relationship Id="rId9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E20B29-65A3-4946-8590-7D12E58149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7387" y="1551709"/>
            <a:ext cx="4863991" cy="2161309"/>
          </a:xfrm>
        </p:spPr>
        <p:txBody>
          <a:bodyPr>
            <a:normAutofit/>
          </a:bodyPr>
          <a:lstStyle/>
          <a:p>
            <a:r>
              <a:rPr lang="en-US" b="1" i="1" dirty="0">
                <a:solidFill>
                  <a:srgbClr val="0070C0"/>
                </a:solidFill>
                <a:latin typeface="+mn-lt"/>
              </a:rPr>
              <a:t>Twitter </a:t>
            </a:r>
            <a:r>
              <a:rPr lang="en-US" b="1" i="1" dirty="0" err="1">
                <a:solidFill>
                  <a:srgbClr val="0070C0"/>
                </a:solidFill>
                <a:latin typeface="+mn-lt"/>
              </a:rPr>
              <a:t>veb-sayti</a:t>
            </a:r>
            <a:endParaRPr lang="ru-RU" b="1" i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1028" name="Picture 4" descr="Picture background">
            <a:extLst>
              <a:ext uri="{FF2B5EF4-FFF2-40B4-BE49-F238E27FC236}">
                <a16:creationId xmlns:a16="http://schemas.microsoft.com/office/drawing/2014/main" id="{421F1172-359D-4E6E-9389-1BC24CFC64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1758"/>
            <a:ext cx="10113818" cy="6745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56377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32834F-2AF3-4794-973C-E4D4C7D75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70947"/>
          </a:xfrm>
        </p:spPr>
        <p:txBody>
          <a:bodyPr/>
          <a:lstStyle/>
          <a:p>
            <a:pPr algn="ctr"/>
            <a:r>
              <a:rPr lang="en-US" dirty="0" err="1"/>
              <a:t>Foydalanilgan</a:t>
            </a:r>
            <a:r>
              <a:rPr lang="en-US" dirty="0"/>
              <a:t> </a:t>
            </a:r>
            <a:r>
              <a:rPr lang="en-US" dirty="0" err="1"/>
              <a:t>adabiyotlar</a:t>
            </a:r>
            <a:r>
              <a:rPr lang="en-US" dirty="0"/>
              <a:t>: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421D04-6662-4164-BA3D-E102943FE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6910"/>
            <a:ext cx="10515600" cy="5245964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70000"/>
              </a:lnSpc>
              <a:buFont typeface="+mj-lt"/>
              <a:buAutoNum type="arabicPeriod"/>
            </a:pPr>
            <a:r>
              <a:rPr lang="en-US" sz="5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55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2"/>
              </a:rPr>
              <a:t>„Twitter </a:t>
            </a:r>
            <a:r>
              <a:rPr lang="en-US" sz="5500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2"/>
              </a:rPr>
              <a:t>mikro</a:t>
            </a:r>
            <a:r>
              <a:rPr lang="en-US" sz="55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2"/>
              </a:rPr>
              <a:t>-blog </a:t>
            </a:r>
            <a:r>
              <a:rPr lang="en-US" sz="5500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2"/>
              </a:rPr>
              <a:t>xizmati</a:t>
            </a:r>
            <a:r>
              <a:rPr lang="en-US" sz="55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2"/>
              </a:rPr>
              <a:t> 5 </a:t>
            </a:r>
            <a:r>
              <a:rPr lang="en-US" sz="5500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2"/>
              </a:rPr>
              <a:t>yoshga</a:t>
            </a:r>
            <a:r>
              <a:rPr lang="en-US" sz="55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2"/>
              </a:rPr>
              <a:t> </a:t>
            </a:r>
            <a:r>
              <a:rPr lang="en-US" sz="5500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2"/>
              </a:rPr>
              <a:t>to'ldi</a:t>
            </a:r>
            <a:r>
              <a:rPr lang="en-US" sz="55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2"/>
              </a:rPr>
              <a:t>“</a:t>
            </a:r>
            <a:r>
              <a:rPr lang="en-US" sz="5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 </a:t>
            </a:r>
            <a:r>
              <a:rPr lang="en-US" sz="5500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Ozodlik.org</a:t>
            </a:r>
            <a:r>
              <a:rPr lang="en-US" sz="5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just">
              <a:lnSpc>
                <a:spcPct val="170000"/>
              </a:lnSpc>
              <a:buFont typeface="+mj-lt"/>
              <a:buAutoNum type="arabicPeriod"/>
            </a:pPr>
            <a:r>
              <a:rPr lang="en-US" sz="55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3" tooltip="Jump up"/>
              </a:rPr>
              <a:t>↑</a:t>
            </a:r>
            <a:r>
              <a:rPr lang="en-US" sz="5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55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4"/>
              </a:rPr>
              <a:t>„Musk gets Twitter for $44 billion, to cheers and fears of 'free speech' plan“</a:t>
            </a:r>
            <a:r>
              <a:rPr lang="en-US" sz="5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(2022-yil 16-dekabr). 2022-yil 17-dekabrda asl </a:t>
            </a:r>
            <a:r>
              <a:rPr lang="en-US" sz="5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nusxadan</a:t>
            </a:r>
            <a:r>
              <a:rPr lang="en-US" sz="5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5500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5"/>
              </a:rPr>
              <a:t>arxivlangan</a:t>
            </a:r>
            <a:r>
              <a:rPr lang="en-US" sz="5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-US" sz="5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Qaraldi</a:t>
            </a:r>
            <a:r>
              <a:rPr lang="en-US" sz="5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: 2022-yil 22-aprel.</a:t>
            </a:r>
          </a:p>
          <a:p>
            <a:pPr algn="just">
              <a:lnSpc>
                <a:spcPct val="170000"/>
              </a:lnSpc>
              <a:buFont typeface="+mj-lt"/>
              <a:buAutoNum type="arabicPeriod"/>
            </a:pPr>
            <a:r>
              <a:rPr lang="en-US" sz="55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6" tooltip="Jump up"/>
              </a:rPr>
              <a:t>↑</a:t>
            </a:r>
            <a:r>
              <a:rPr lang="en-US" sz="5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55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7"/>
              </a:rPr>
              <a:t>„Twitter </a:t>
            </a:r>
            <a:r>
              <a:rPr lang="ru-RU" sz="55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7"/>
              </a:rPr>
              <a:t>подал в суд на Маска за отказ от покупки соцсети“</a:t>
            </a:r>
            <a:r>
              <a:rPr lang="ru-RU" sz="5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(2022-</a:t>
            </a:r>
            <a:r>
              <a:rPr lang="en-US" sz="5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yil</a:t>
            </a:r>
            <a:r>
              <a:rPr lang="en-US" sz="5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13-iyul). 2022-yil 16-dekabrda asl </a:t>
            </a:r>
            <a:r>
              <a:rPr lang="en-US" sz="5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nusxadan</a:t>
            </a:r>
            <a:r>
              <a:rPr lang="en-US" sz="5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5500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8"/>
              </a:rPr>
              <a:t>arxivlangan</a:t>
            </a:r>
            <a:r>
              <a:rPr lang="en-US" sz="5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-US" sz="5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Qaraldi</a:t>
            </a:r>
            <a:r>
              <a:rPr lang="en-US" sz="5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: 2022-yil 16-dekabr.</a:t>
            </a:r>
          </a:p>
          <a:p>
            <a:pPr algn="just">
              <a:lnSpc>
                <a:spcPct val="170000"/>
              </a:lnSpc>
              <a:buFont typeface="+mj-lt"/>
              <a:buAutoNum type="arabicPeriod"/>
            </a:pPr>
            <a:r>
              <a:rPr lang="en-US" sz="55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9" tooltip="Jump up"/>
              </a:rPr>
              <a:t>↑</a:t>
            </a:r>
            <a:r>
              <a:rPr lang="en-US" sz="5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55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10"/>
              </a:rPr>
              <a:t>„</a:t>
            </a:r>
            <a:r>
              <a:rPr lang="en-US" sz="5500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10"/>
              </a:rPr>
              <a:t>Ilon</a:t>
            </a:r>
            <a:r>
              <a:rPr lang="en-US" sz="55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10"/>
              </a:rPr>
              <a:t> Mask </a:t>
            </a:r>
            <a:r>
              <a:rPr lang="en-US" sz="5500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10"/>
              </a:rPr>
              <a:t>Twitter’ni</a:t>
            </a:r>
            <a:r>
              <a:rPr lang="en-US" sz="55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10"/>
              </a:rPr>
              <a:t> 44 </a:t>
            </a:r>
            <a:r>
              <a:rPr lang="en-US" sz="5500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10"/>
              </a:rPr>
              <a:t>mlrd</a:t>
            </a:r>
            <a:r>
              <a:rPr lang="en-US" sz="55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10"/>
              </a:rPr>
              <a:t> </a:t>
            </a:r>
            <a:r>
              <a:rPr lang="en-US" sz="5500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10"/>
              </a:rPr>
              <a:t>dollarga</a:t>
            </a:r>
            <a:r>
              <a:rPr lang="en-US" sz="55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10"/>
              </a:rPr>
              <a:t> </a:t>
            </a:r>
            <a:r>
              <a:rPr lang="en-US" sz="5500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10"/>
              </a:rPr>
              <a:t>sotib</a:t>
            </a:r>
            <a:r>
              <a:rPr lang="en-US" sz="55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10"/>
              </a:rPr>
              <a:t> </a:t>
            </a:r>
            <a:r>
              <a:rPr lang="en-US" sz="5500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10"/>
              </a:rPr>
              <a:t>oldi</a:t>
            </a:r>
            <a:r>
              <a:rPr lang="en-US" sz="55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10"/>
              </a:rPr>
              <a:t>“</a:t>
            </a:r>
            <a:r>
              <a:rPr lang="en-US" sz="5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(2022-yil 26-aprel). 2022-yil 16-dekabrda asl </a:t>
            </a:r>
            <a:r>
              <a:rPr lang="en-US" sz="5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nusxadan</a:t>
            </a:r>
            <a:r>
              <a:rPr lang="en-US" sz="5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5500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11"/>
              </a:rPr>
              <a:t>arxivlangan</a:t>
            </a:r>
            <a:r>
              <a:rPr lang="en-US" sz="5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-US" sz="5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Qaraldi</a:t>
            </a:r>
            <a:r>
              <a:rPr lang="en-US" sz="5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: 2022-yil 16-dekabr.</a:t>
            </a:r>
          </a:p>
          <a:p>
            <a:pPr algn="just">
              <a:lnSpc>
                <a:spcPct val="170000"/>
              </a:lnSpc>
              <a:buFont typeface="+mj-lt"/>
              <a:buAutoNum type="arabicPeriod"/>
            </a:pPr>
            <a:r>
              <a:rPr lang="en-US" sz="55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12" tooltip="Jump up"/>
              </a:rPr>
              <a:t>↑</a:t>
            </a:r>
            <a:r>
              <a:rPr lang="en-US" sz="5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55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13"/>
              </a:rPr>
              <a:t>„</a:t>
            </a:r>
            <a:r>
              <a:rPr lang="ru-RU" sz="55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13"/>
              </a:rPr>
              <a:t>Илон </a:t>
            </a:r>
            <a:r>
              <a:rPr lang="ru-RU" sz="5500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13"/>
              </a:rPr>
              <a:t>Маск</a:t>
            </a:r>
            <a:r>
              <a:rPr lang="ru-RU" sz="55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13"/>
              </a:rPr>
              <a:t> купил </a:t>
            </a:r>
            <a:r>
              <a:rPr lang="en-US" sz="55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13"/>
              </a:rPr>
              <a:t>Twitter </a:t>
            </a:r>
            <a:r>
              <a:rPr lang="ru-RU" sz="55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13"/>
              </a:rPr>
              <a:t>за $44 млрд“</a:t>
            </a:r>
            <a:r>
              <a:rPr lang="ru-RU" sz="5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(2022-</a:t>
            </a:r>
            <a:r>
              <a:rPr lang="en-US" sz="5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yil</a:t>
            </a:r>
            <a:r>
              <a:rPr lang="en-US" sz="5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16-dekabr). 2022-yil 16-dekabrda asl </a:t>
            </a:r>
            <a:r>
              <a:rPr lang="en-US" sz="5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nusxadan</a:t>
            </a:r>
            <a:r>
              <a:rPr lang="en-US" sz="5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5500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14"/>
              </a:rPr>
              <a:t>arxivlangan</a:t>
            </a:r>
            <a:r>
              <a:rPr lang="en-US" sz="5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-US" sz="5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Qaraldi</a:t>
            </a:r>
            <a:r>
              <a:rPr lang="en-US" sz="5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: 2022-yil 16-dekabr.</a:t>
            </a:r>
          </a:p>
          <a:p>
            <a:pPr algn="just">
              <a:lnSpc>
                <a:spcPct val="170000"/>
              </a:lnSpc>
              <a:buFont typeface="+mj-lt"/>
              <a:buAutoNum type="arabicPeriod"/>
            </a:pPr>
            <a:r>
              <a:rPr lang="en-US" sz="55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15" tooltip="Jump up"/>
              </a:rPr>
              <a:t>↑</a:t>
            </a:r>
            <a:r>
              <a:rPr lang="en-US" sz="5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55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16"/>
              </a:rPr>
              <a:t>„</a:t>
            </a:r>
            <a:r>
              <a:rPr lang="ru-RU" sz="55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16"/>
              </a:rPr>
              <a:t>Илон </a:t>
            </a:r>
            <a:r>
              <a:rPr lang="ru-RU" sz="5500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16"/>
              </a:rPr>
              <a:t>Маск</a:t>
            </a:r>
            <a:r>
              <a:rPr lang="ru-RU" sz="55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16"/>
              </a:rPr>
              <a:t> уволил половину сотрудников </a:t>
            </a:r>
            <a:r>
              <a:rPr lang="en-US" sz="55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16"/>
              </a:rPr>
              <a:t>Twitter </a:t>
            </a:r>
            <a:r>
              <a:rPr lang="ru-RU" sz="55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16"/>
              </a:rPr>
              <a:t>и ввёл плату за верификацию“</a:t>
            </a:r>
            <a:r>
              <a:rPr lang="ru-RU" sz="5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(2022-</a:t>
            </a:r>
            <a:r>
              <a:rPr lang="en-US" sz="5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yil</a:t>
            </a:r>
            <a:r>
              <a:rPr lang="en-US" sz="5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7-noyabr). 2022-yil 16-dekabrda asl </a:t>
            </a:r>
            <a:r>
              <a:rPr lang="en-US" sz="5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nusxadan</a:t>
            </a:r>
            <a:r>
              <a:rPr lang="en-US" sz="5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5500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17"/>
              </a:rPr>
              <a:t>arxivlangan</a:t>
            </a:r>
            <a:r>
              <a:rPr lang="en-US" sz="5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-US" sz="5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Qaraldi</a:t>
            </a:r>
            <a:r>
              <a:rPr lang="en-US" sz="5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: 2022-yil 16-dekabr.</a:t>
            </a:r>
          </a:p>
          <a:p>
            <a:pPr algn="just">
              <a:lnSpc>
                <a:spcPct val="170000"/>
              </a:lnSpc>
              <a:buFont typeface="+mj-lt"/>
              <a:buAutoNum type="arabicPeriod"/>
            </a:pPr>
            <a:r>
              <a:rPr lang="en-US" sz="55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18" tooltip="Jump up"/>
              </a:rPr>
              <a:t>↑</a:t>
            </a:r>
            <a:r>
              <a:rPr lang="en-US" sz="5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55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19"/>
              </a:rPr>
              <a:t>„Simon </a:t>
            </a:r>
            <a:r>
              <a:rPr lang="en-US" sz="5500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19"/>
              </a:rPr>
              <a:t>Oksli</a:t>
            </a:r>
            <a:r>
              <a:rPr lang="en-US" sz="55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19"/>
              </a:rPr>
              <a:t>“</a:t>
            </a:r>
            <a:r>
              <a:rPr lang="en-US" sz="5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 </a:t>
            </a:r>
            <a:r>
              <a:rPr lang="en-US" sz="5500" b="0" i="1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20"/>
              </a:rPr>
              <a:t>https://en.wikipedia.org</a:t>
            </a:r>
            <a:r>
              <a:rPr lang="en-US" sz="5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just">
              <a:lnSpc>
                <a:spcPct val="170000"/>
              </a:lnSpc>
              <a:buFont typeface="+mj-lt"/>
              <a:buAutoNum type="arabicPeriod"/>
            </a:pPr>
            <a:r>
              <a:rPr lang="en-US" sz="55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21" tooltip="Jump up"/>
              </a:rPr>
              <a:t>↑</a:t>
            </a:r>
            <a:r>
              <a:rPr lang="en-US" sz="5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55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22"/>
              </a:rPr>
              <a:t>„Bu </a:t>
            </a:r>
            <a:r>
              <a:rPr lang="en-US" sz="5500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22"/>
              </a:rPr>
              <a:t>logotipni</a:t>
            </a:r>
            <a:r>
              <a:rPr lang="en-US" sz="55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22"/>
              </a:rPr>
              <a:t> </a:t>
            </a:r>
            <a:r>
              <a:rPr lang="en-US" sz="5500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22"/>
              </a:rPr>
              <a:t>kim</a:t>
            </a:r>
            <a:r>
              <a:rPr lang="en-US" sz="55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22"/>
              </a:rPr>
              <a:t> </a:t>
            </a:r>
            <a:r>
              <a:rPr lang="en-US" sz="5500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22"/>
              </a:rPr>
              <a:t>yasagan</a:t>
            </a:r>
            <a:r>
              <a:rPr lang="en-US" sz="55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22"/>
              </a:rPr>
              <a:t>?“</a:t>
            </a:r>
            <a:r>
              <a:rPr lang="en-US" sz="5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 </a:t>
            </a:r>
            <a:r>
              <a:rPr lang="en-US" sz="5500" b="0" i="1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23"/>
              </a:rPr>
              <a:t>https://www.nytimes.com</a:t>
            </a:r>
            <a:r>
              <a:rPr lang="en-US" sz="5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endParaRPr lang="ru-RU" dirty="0"/>
          </a:p>
        </p:txBody>
      </p:sp>
      <p:pic>
        <p:nvPicPr>
          <p:cNvPr id="10246" name="Picture 6">
            <a:extLst>
              <a:ext uri="{FF2B5EF4-FFF2-40B4-BE49-F238E27FC236}">
                <a16:creationId xmlns:a16="http://schemas.microsoft.com/office/drawing/2014/main" id="{431AE6B5-587F-4FE3-AFCB-86AAFB8F96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896" y="5611090"/>
            <a:ext cx="952500" cy="86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>
            <a:extLst>
              <a:ext uri="{FF2B5EF4-FFF2-40B4-BE49-F238E27FC236}">
                <a16:creationId xmlns:a16="http://schemas.microsoft.com/office/drawing/2014/main" id="{9D489F64-26B1-4718-8336-43F49561AD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" y="254289"/>
            <a:ext cx="952500" cy="86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72095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22F698D-CD6F-4936-BA2D-6119AA229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7673" y="1598391"/>
            <a:ext cx="9269268" cy="2852737"/>
          </a:xfrm>
        </p:spPr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Picture 6" descr="Picture background">
            <a:extLst>
              <a:ext uri="{FF2B5EF4-FFF2-40B4-BE49-F238E27FC236}">
                <a16:creationId xmlns:a16="http://schemas.microsoft.com/office/drawing/2014/main" id="{F564D073-14C1-4C2C-B66F-F6EBC48784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3" y="1778956"/>
            <a:ext cx="5053442" cy="3908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лачко с текстом: овальное 5">
            <a:extLst>
              <a:ext uri="{FF2B5EF4-FFF2-40B4-BE49-F238E27FC236}">
                <a16:creationId xmlns:a16="http://schemas.microsoft.com/office/drawing/2014/main" id="{66599D40-C355-4740-839C-C89CBAB2CA55}"/>
              </a:ext>
            </a:extLst>
          </p:cNvPr>
          <p:cNvSpPr/>
          <p:nvPr/>
        </p:nvSpPr>
        <p:spPr>
          <a:xfrm>
            <a:off x="5112327" y="512564"/>
            <a:ext cx="4572000" cy="2852737"/>
          </a:xfrm>
          <a:prstGeom prst="wedgeEllipseCallout">
            <a:avLst>
              <a:gd name="adj1" fmla="val -67197"/>
              <a:gd name="adj2" fmla="val 34817"/>
            </a:avLst>
          </a:prstGeom>
          <a:ln>
            <a:solidFill>
              <a:srgbClr val="0070C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E’tiboringi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rahmat</a:t>
            </a:r>
            <a:endParaRPr lang="ru-RU" dirty="0"/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D75F7F5A-453D-4B67-A68C-21411D6BB1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7673" y="5396764"/>
            <a:ext cx="1030432" cy="937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171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7DF0CF89-BAC5-4B50-9114-6FA742E9C021}"/>
              </a:ext>
            </a:extLst>
          </p:cNvPr>
          <p:cNvSpPr/>
          <p:nvPr/>
        </p:nvSpPr>
        <p:spPr>
          <a:xfrm>
            <a:off x="453740" y="2743197"/>
            <a:ext cx="2348344" cy="310341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Twitter </a:t>
            </a:r>
            <a:r>
              <a:rPr lang="en-US" dirty="0" err="1"/>
              <a:t>veb-saytining</a:t>
            </a:r>
            <a:r>
              <a:rPr lang="en-US" dirty="0"/>
              <a:t> </a:t>
            </a:r>
            <a:r>
              <a:rPr lang="en-US" dirty="0" err="1"/>
              <a:t>yaratilish</a:t>
            </a:r>
            <a:r>
              <a:rPr lang="en-US" dirty="0"/>
              <a:t> </a:t>
            </a:r>
            <a:r>
              <a:rPr lang="en-US" dirty="0" err="1"/>
              <a:t>tarixi</a:t>
            </a:r>
            <a:endParaRPr lang="ru-RU" dirty="0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2F0E89F2-D507-416A-A03C-BB637120F25A}"/>
              </a:ext>
            </a:extLst>
          </p:cNvPr>
          <p:cNvSpPr/>
          <p:nvPr/>
        </p:nvSpPr>
        <p:spPr>
          <a:xfrm>
            <a:off x="9462652" y="2743197"/>
            <a:ext cx="2348346" cy="310341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Twitter </a:t>
            </a:r>
            <a:r>
              <a:rPr lang="en-US" dirty="0" err="1"/>
              <a:t>veb-sayti</a:t>
            </a:r>
            <a:r>
              <a:rPr lang="en-US" dirty="0"/>
              <a:t> </a:t>
            </a:r>
            <a:r>
              <a:rPr lang="en-US" dirty="0" err="1"/>
              <a:t>haqida</a:t>
            </a:r>
            <a:r>
              <a:rPr lang="en-US" dirty="0"/>
              <a:t> </a:t>
            </a:r>
            <a:r>
              <a:rPr lang="en-US" dirty="0" err="1"/>
              <a:t>qiziqarli</a:t>
            </a:r>
            <a:r>
              <a:rPr lang="en-US" dirty="0"/>
              <a:t> </a:t>
            </a:r>
            <a:r>
              <a:rPr lang="en-US" dirty="0" err="1"/>
              <a:t>faktlar</a:t>
            </a:r>
            <a:endParaRPr lang="ru-RU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6964892A-01A8-4852-97E5-268D6C9FEBAB}"/>
              </a:ext>
            </a:extLst>
          </p:cNvPr>
          <p:cNvSpPr/>
          <p:nvPr/>
        </p:nvSpPr>
        <p:spPr>
          <a:xfrm>
            <a:off x="6459681" y="2743197"/>
            <a:ext cx="2348345" cy="310341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Twitter'ning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rivojlanishi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o'zgarishlar</a:t>
            </a:r>
            <a:r>
              <a:rPr lang="en-US" dirty="0" err="1"/>
              <a:t>i</a:t>
            </a:r>
            <a:endParaRPr lang="en-US" dirty="0"/>
          </a:p>
          <a:p>
            <a:pPr algn="ctr"/>
            <a:endParaRPr lang="ru-RU" dirty="0"/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C029EAA4-5581-4A25-A7FA-80FC384F62A3}"/>
              </a:ext>
            </a:extLst>
          </p:cNvPr>
          <p:cNvSpPr/>
          <p:nvPr/>
        </p:nvSpPr>
        <p:spPr>
          <a:xfrm>
            <a:off x="3290455" y="381000"/>
            <a:ext cx="5611090" cy="98367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Reja</a:t>
            </a:r>
            <a:r>
              <a:rPr lang="en-US" sz="3200" dirty="0"/>
              <a:t>:</a:t>
            </a:r>
            <a:endParaRPr lang="ru-RU" sz="3200" dirty="0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D0851527-3DE7-483F-B91B-D646889F39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729345" cy="1364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icture background">
            <a:extLst>
              <a:ext uri="{FF2B5EF4-FFF2-40B4-BE49-F238E27FC236}">
                <a16:creationId xmlns:a16="http://schemas.microsoft.com/office/drawing/2014/main" id="{3086156A-6502-40E0-A20E-01E3E7FD8F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0515" y="0"/>
            <a:ext cx="2915617" cy="2254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трелка: вниз 13">
            <a:extLst>
              <a:ext uri="{FF2B5EF4-FFF2-40B4-BE49-F238E27FC236}">
                <a16:creationId xmlns:a16="http://schemas.microsoft.com/office/drawing/2014/main" id="{35F9DFD7-3E50-4541-A3C2-B509368B0DAC}"/>
              </a:ext>
            </a:extLst>
          </p:cNvPr>
          <p:cNvSpPr/>
          <p:nvPr/>
        </p:nvSpPr>
        <p:spPr>
          <a:xfrm rot="2222527">
            <a:off x="3001692" y="1476571"/>
            <a:ext cx="484909" cy="1066653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7BD9451D-E2B7-4DBF-B100-F6016C5BF865}"/>
              </a:ext>
            </a:extLst>
          </p:cNvPr>
          <p:cNvSpPr/>
          <p:nvPr/>
        </p:nvSpPr>
        <p:spPr>
          <a:xfrm>
            <a:off x="3456710" y="2743197"/>
            <a:ext cx="2348345" cy="310341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Twitterning</a:t>
            </a:r>
            <a:r>
              <a:rPr lang="en-US" dirty="0"/>
              <a:t>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xususiyatlari</a:t>
            </a:r>
            <a:endParaRPr lang="ru-RU" dirty="0"/>
          </a:p>
        </p:txBody>
      </p:sp>
      <p:sp>
        <p:nvSpPr>
          <p:cNvPr id="17" name="Стрелка: вниз 16">
            <a:extLst>
              <a:ext uri="{FF2B5EF4-FFF2-40B4-BE49-F238E27FC236}">
                <a16:creationId xmlns:a16="http://schemas.microsoft.com/office/drawing/2014/main" id="{9233F5B8-3FAD-45A3-99B6-5E81CA111E62}"/>
              </a:ext>
            </a:extLst>
          </p:cNvPr>
          <p:cNvSpPr/>
          <p:nvPr/>
        </p:nvSpPr>
        <p:spPr>
          <a:xfrm rot="2222527">
            <a:off x="3001693" y="1485482"/>
            <a:ext cx="484909" cy="1066653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: вниз 19">
            <a:extLst>
              <a:ext uri="{FF2B5EF4-FFF2-40B4-BE49-F238E27FC236}">
                <a16:creationId xmlns:a16="http://schemas.microsoft.com/office/drawing/2014/main" id="{80BB328B-22ED-4E3B-8C49-2267E6E8FE5A}"/>
              </a:ext>
            </a:extLst>
          </p:cNvPr>
          <p:cNvSpPr/>
          <p:nvPr/>
        </p:nvSpPr>
        <p:spPr>
          <a:xfrm rot="1754979">
            <a:off x="4803235" y="1473440"/>
            <a:ext cx="484909" cy="1066653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: вниз 20">
            <a:extLst>
              <a:ext uri="{FF2B5EF4-FFF2-40B4-BE49-F238E27FC236}">
                <a16:creationId xmlns:a16="http://schemas.microsoft.com/office/drawing/2014/main" id="{F1644727-E2C5-4ECC-B547-4B21ED716787}"/>
              </a:ext>
            </a:extLst>
          </p:cNvPr>
          <p:cNvSpPr/>
          <p:nvPr/>
        </p:nvSpPr>
        <p:spPr>
          <a:xfrm rot="19441683">
            <a:off x="8710707" y="1477367"/>
            <a:ext cx="484909" cy="1066653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: вниз 21">
            <a:extLst>
              <a:ext uri="{FF2B5EF4-FFF2-40B4-BE49-F238E27FC236}">
                <a16:creationId xmlns:a16="http://schemas.microsoft.com/office/drawing/2014/main" id="{A858A263-B8F1-4421-ABD7-6FA3D043251F}"/>
              </a:ext>
            </a:extLst>
          </p:cNvPr>
          <p:cNvSpPr/>
          <p:nvPr/>
        </p:nvSpPr>
        <p:spPr>
          <a:xfrm rot="19992811">
            <a:off x="6908755" y="1564149"/>
            <a:ext cx="484909" cy="1066653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934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A31609AB-BB9A-4753-8DDA-21C89C15D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9418" y="433892"/>
            <a:ext cx="6234546" cy="5990216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>
                <a:latin typeface="+mn-lt"/>
              </a:rPr>
              <a:t>Twitter</a:t>
            </a:r>
            <a:r>
              <a:rPr lang="en-US" sz="2800" dirty="0">
                <a:latin typeface="+mn-lt"/>
              </a:rPr>
              <a:t> — </a:t>
            </a:r>
            <a:r>
              <a:rPr lang="en-US" sz="2800" dirty="0" err="1">
                <a:latin typeface="+mn-lt"/>
              </a:rPr>
              <a:t>bu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ijtimoiy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tarmoq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va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mikrobloglash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platformasi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bo‘lib</a:t>
            </a:r>
            <a:r>
              <a:rPr lang="en-US" sz="2800" dirty="0">
                <a:latin typeface="+mn-lt"/>
              </a:rPr>
              <a:t>, </a:t>
            </a:r>
            <a:r>
              <a:rPr lang="en-US" sz="2800" dirty="0" err="1">
                <a:latin typeface="+mn-lt"/>
              </a:rPr>
              <a:t>foydalanuvchilarga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qisqa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xabarlar</a:t>
            </a:r>
            <a:r>
              <a:rPr lang="en-US" sz="2800" dirty="0">
                <a:latin typeface="+mn-lt"/>
              </a:rPr>
              <a:t>, </a:t>
            </a:r>
            <a:r>
              <a:rPr lang="en-US" sz="2800" dirty="0" err="1">
                <a:latin typeface="+mn-lt"/>
              </a:rPr>
              <a:t>ya'ni</a:t>
            </a:r>
            <a:r>
              <a:rPr lang="en-US" sz="2800" dirty="0">
                <a:latin typeface="+mn-lt"/>
              </a:rPr>
              <a:t> "</a:t>
            </a:r>
            <a:r>
              <a:rPr lang="en-US" sz="2800" dirty="0" err="1">
                <a:latin typeface="+mn-lt"/>
              </a:rPr>
              <a:t>tvitlar</a:t>
            </a:r>
            <a:r>
              <a:rPr lang="en-US" sz="2800" dirty="0">
                <a:latin typeface="+mn-lt"/>
              </a:rPr>
              <a:t>" (</a:t>
            </a:r>
            <a:r>
              <a:rPr lang="en-US" sz="2800" dirty="0" err="1">
                <a:latin typeface="+mn-lt"/>
              </a:rPr>
              <a:t>eng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ko‘pi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bilan</a:t>
            </a:r>
            <a:r>
              <a:rPr lang="en-US" sz="2800" dirty="0">
                <a:latin typeface="+mn-lt"/>
              </a:rPr>
              <a:t> 280 ta </a:t>
            </a:r>
            <a:r>
              <a:rPr lang="en-US" sz="2800" dirty="0" err="1">
                <a:latin typeface="+mn-lt"/>
              </a:rPr>
              <a:t>belgi</a:t>
            </a:r>
            <a:r>
              <a:rPr lang="en-US" sz="2800" dirty="0">
                <a:latin typeface="+mn-lt"/>
              </a:rPr>
              <a:t>) </a:t>
            </a:r>
            <a:r>
              <a:rPr lang="en-US" sz="2800" dirty="0" err="1">
                <a:latin typeface="+mn-lt"/>
              </a:rPr>
              <a:t>joylash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imkoniyatini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beradi</a:t>
            </a:r>
            <a:r>
              <a:rPr lang="en-US" sz="2800" dirty="0">
                <a:latin typeface="+mn-lt"/>
              </a:rPr>
              <a:t>. Twitter 2006-yil 21-martda </a:t>
            </a:r>
            <a:r>
              <a:rPr lang="en-US" sz="2800" b="1" dirty="0">
                <a:latin typeface="+mn-lt"/>
              </a:rPr>
              <a:t>Jek Dorsi</a:t>
            </a:r>
            <a:r>
              <a:rPr lang="en-US" sz="2800" dirty="0">
                <a:latin typeface="+mn-lt"/>
              </a:rPr>
              <a:t>, </a:t>
            </a:r>
            <a:r>
              <a:rPr lang="en-US" sz="2800" b="1" dirty="0">
                <a:latin typeface="+mn-lt"/>
              </a:rPr>
              <a:t>Noah Glass</a:t>
            </a:r>
            <a:r>
              <a:rPr lang="en-US" sz="2800" dirty="0">
                <a:latin typeface="+mn-lt"/>
              </a:rPr>
              <a:t>, </a:t>
            </a:r>
            <a:r>
              <a:rPr lang="en-US" sz="2800" b="1" dirty="0">
                <a:latin typeface="+mn-lt"/>
              </a:rPr>
              <a:t>Biz </a:t>
            </a:r>
            <a:r>
              <a:rPr lang="en-US" sz="2800" b="1" dirty="0" err="1">
                <a:latin typeface="+mn-lt"/>
              </a:rPr>
              <a:t>Stoun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va</a:t>
            </a:r>
            <a:r>
              <a:rPr lang="en-US" sz="2800" dirty="0">
                <a:latin typeface="+mn-lt"/>
              </a:rPr>
              <a:t> </a:t>
            </a:r>
            <a:r>
              <a:rPr lang="en-US" sz="2800" b="1" dirty="0">
                <a:latin typeface="+mn-lt"/>
              </a:rPr>
              <a:t>Evan </a:t>
            </a:r>
            <a:r>
              <a:rPr lang="en-US" sz="2800" b="1" dirty="0" err="1">
                <a:latin typeface="+mn-lt"/>
              </a:rPr>
              <a:t>Uilyams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tomonidan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tashkil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etilgan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va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hozirda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dunyo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bo‘ylab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millionlab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foydalanuvchilarga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ega</a:t>
            </a:r>
            <a:r>
              <a:rPr lang="en-US" sz="2800" dirty="0">
                <a:latin typeface="+mn-lt"/>
              </a:rPr>
              <a:t>.</a:t>
            </a:r>
            <a:endParaRPr lang="ru-RU" sz="2800" dirty="0">
              <a:latin typeface="+mn-lt"/>
            </a:endParaRPr>
          </a:p>
        </p:txBody>
      </p:sp>
      <p:pic>
        <p:nvPicPr>
          <p:cNvPr id="3078" name="Picture 6">
            <a:extLst>
              <a:ext uri="{FF2B5EF4-FFF2-40B4-BE49-F238E27FC236}">
                <a16:creationId xmlns:a16="http://schemas.microsoft.com/office/drawing/2014/main" id="{C032F95E-94E7-4C9E-A0E2-00E8AF14B5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218" y="5344752"/>
            <a:ext cx="4225637" cy="1311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DF43ED60-31C0-4A85-83CC-817A0125DA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218" y="1455834"/>
            <a:ext cx="4904509" cy="336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2751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C45796C-CB3E-4719-AD65-544D0F35DD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89709"/>
            <a:ext cx="10515600" cy="5387254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lnSpc>
                <a:spcPct val="170000"/>
              </a:lnSpc>
              <a:buNone/>
            </a:pPr>
            <a:r>
              <a:rPr lang="en-US" b="0" i="0" dirty="0">
                <a:solidFill>
                  <a:srgbClr val="202122"/>
                </a:solidFill>
                <a:effectLst/>
              </a:rPr>
              <a:t>   Twitter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dunyo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miqyosida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oʻzining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qush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logotipi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bilan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ajralib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turadi</a:t>
            </a:r>
            <a:r>
              <a:rPr lang="en-US" b="0" i="0" dirty="0">
                <a:solidFill>
                  <a:srgbClr val="202122"/>
                </a:solidFill>
                <a:effectLst/>
              </a:rPr>
              <a:t>.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Oddiygina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Twitter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so'zi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boʻlgan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original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logotip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2006-yil mart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oyida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ishga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tushirilgandan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beri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qo'llanilib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keladi</a:t>
            </a:r>
            <a:r>
              <a:rPr lang="en-US" b="0" i="0" dirty="0">
                <a:solidFill>
                  <a:srgbClr val="202122"/>
                </a:solidFill>
                <a:effectLst/>
              </a:rPr>
              <a:t>.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Qush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tasviri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hamroh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boʻlgan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bu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logotip</a:t>
            </a:r>
            <a:r>
              <a:rPr lang="en-US" b="0" i="0" dirty="0">
                <a:solidFill>
                  <a:srgbClr val="202122"/>
                </a:solidFill>
                <a:effectLst/>
              </a:rPr>
              <a:t>,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keyinchalik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ingliz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grafik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dizayneri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Saymon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Oksli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tomonidan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yaratilgan</a:t>
            </a:r>
            <a:r>
              <a:rPr lang="en-US" b="0" i="0" dirty="0">
                <a:solidFill>
                  <a:srgbClr val="202122"/>
                </a:solidFill>
                <a:effectLst/>
              </a:rPr>
              <a:t> </a:t>
            </a:r>
            <a:r>
              <a:rPr lang="en-US" b="0" i="0" strike="noStrike" dirty="0" err="1">
                <a:effectLst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klip</a:t>
            </a:r>
            <a:r>
              <a:rPr lang="en-US" b="0" i="0" strike="noStrike" dirty="0">
                <a:effectLst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-art</a:t>
            </a:r>
            <a:r>
              <a:rPr lang="en-US" b="0" i="0" dirty="0">
                <a:solidFill>
                  <a:srgbClr val="202122"/>
                </a:solidFill>
                <a:effectLst/>
              </a:rPr>
              <a:t> 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asari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ekanligi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aniqlangan</a:t>
            </a:r>
            <a:r>
              <a:rPr lang="en-US" b="0" i="0" dirty="0">
                <a:solidFill>
                  <a:srgbClr val="202122"/>
                </a:solidFill>
                <a:effectLst/>
              </a:rPr>
              <a:t>.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Yangi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logotip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twitter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asoschisi</a:t>
            </a:r>
            <a:r>
              <a:rPr lang="en-US" b="0" i="0" dirty="0">
                <a:solidFill>
                  <a:srgbClr val="202122"/>
                </a:solidFill>
                <a:effectLst/>
              </a:rPr>
              <a:t> </a:t>
            </a:r>
            <a:r>
              <a:rPr lang="en-US" b="0" i="0" strike="noStrike" dirty="0">
                <a:effectLst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Biz Stone</a:t>
            </a:r>
            <a:r>
              <a:rPr lang="en-US" b="0" i="0" dirty="0">
                <a:effectLst/>
              </a:rPr>
              <a:t> 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tomonidan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dizayner</a:t>
            </a:r>
            <a:r>
              <a:rPr lang="en-US" b="0" i="0" dirty="0">
                <a:solidFill>
                  <a:srgbClr val="202122"/>
                </a:solidFill>
                <a:effectLst/>
              </a:rPr>
              <a:t> </a:t>
            </a:r>
            <a:r>
              <a:rPr lang="en-US" b="0" i="0" strike="noStrike" dirty="0">
                <a:effectLst/>
                <a:hlinkClick r:id="rId4" tooltip="Philip Pascuzzo (sahifa yaratilmagan)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Philip </a:t>
            </a:r>
            <a:r>
              <a:rPr lang="en-US" b="0" i="0" strike="noStrike" dirty="0" err="1">
                <a:effectLst/>
                <a:hlinkClick r:id="rId4" tooltip="Philip Pascuzzo (sahifa yaratilmagan)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Pascuzzo</a:t>
            </a:r>
            <a:r>
              <a:rPr lang="en-US" b="0" i="0" dirty="0">
                <a:effectLst/>
              </a:rPr>
              <a:t> 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yordami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bilan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2009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yilda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multfilmga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o'xshash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qush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paydo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bo'ldi</a:t>
            </a:r>
            <a:r>
              <a:rPr lang="en-US" b="0" i="0" dirty="0">
                <a:solidFill>
                  <a:srgbClr val="202122"/>
                </a:solidFill>
                <a:effectLst/>
              </a:rPr>
              <a:t>.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Va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bu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versiya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basketbol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oʻyinchisi</a:t>
            </a:r>
            <a:r>
              <a:rPr lang="en-US" b="0" i="0" dirty="0">
                <a:effectLst/>
              </a:rPr>
              <a:t> </a:t>
            </a:r>
            <a:r>
              <a:rPr lang="en-US" b="0" i="0" strike="noStrike" dirty="0">
                <a:effectLst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Larry Bird</a:t>
            </a:r>
            <a:r>
              <a:rPr lang="en-US" b="0" i="0" dirty="0">
                <a:effectLst/>
              </a:rPr>
              <a:t> 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nomiga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„Larry the Bird“ deb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nomlandi</a:t>
            </a:r>
            <a:r>
              <a:rPr lang="en-US" b="0" i="0" dirty="0">
                <a:solidFill>
                  <a:srgbClr val="202122"/>
                </a:solidFill>
                <a:effectLst/>
              </a:rPr>
              <a:t>.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en-US" b="0" i="0" dirty="0">
                <a:solidFill>
                  <a:srgbClr val="202122"/>
                </a:solidFill>
                <a:effectLst/>
              </a:rPr>
              <a:t>    Bir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yil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ichida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„Larry the Bird“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logotipi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Stoun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va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Paskuzzo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tomonidan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multfilm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xususiyatlarini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yo'q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qilish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uchun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qayta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ishlab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chiqildi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va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2010-yildan 2012-yilgacha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foydalanilgan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„Larry the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Bird“ning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mustahkam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siluetini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qoldirdi</a:t>
            </a:r>
            <a:r>
              <a:rPr lang="en-US" b="0" i="0" dirty="0">
                <a:solidFill>
                  <a:srgbClr val="202122"/>
                </a:solidFill>
                <a:effectLst/>
              </a:rPr>
              <a:t>. 2012-yilda </a:t>
            </a:r>
            <a:r>
              <a:rPr lang="en-US" b="0" i="0" strike="noStrike" dirty="0" err="1">
                <a:effectLst/>
                <a:hlinkClick r:id="rId6" tooltip="Duglas Bowman (sahifa yaratilmagan)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Duglas</a:t>
            </a:r>
            <a:r>
              <a:rPr lang="en-US" b="0" i="0" strike="noStrike" dirty="0">
                <a:effectLst/>
                <a:hlinkClick r:id="rId6" tooltip="Duglas Bowman (sahifa yaratilmagan)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Bowman</a:t>
            </a:r>
            <a:r>
              <a:rPr lang="en-US" b="0" i="0" dirty="0">
                <a:effectLst/>
              </a:rPr>
              <a:t> </a:t>
            </a:r>
            <a:r>
              <a:rPr lang="en-US" b="0" i="0" dirty="0">
                <a:solidFill>
                  <a:srgbClr val="202122"/>
                </a:solidFill>
                <a:effectLst/>
              </a:rPr>
              <a:t>„Larry the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Bird“ning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yanada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soddalashtirilgan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versiyasini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yaratdi</a:t>
            </a:r>
            <a:r>
              <a:rPr lang="en-US" b="0" i="0" dirty="0">
                <a:solidFill>
                  <a:srgbClr val="202122"/>
                </a:solidFill>
                <a:effectLst/>
              </a:rPr>
              <a:t>, u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qattiq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siluetni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saqlab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qoldi</a:t>
            </a:r>
            <a:r>
              <a:rPr lang="en-US" b="0" i="0" dirty="0">
                <a:solidFill>
                  <a:srgbClr val="202122"/>
                </a:solidFill>
                <a:effectLst/>
              </a:rPr>
              <a:t>,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lekin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uni</a:t>
            </a:r>
            <a:r>
              <a:rPr lang="en-US" b="0" i="0" dirty="0">
                <a:solidFill>
                  <a:srgbClr val="202122"/>
                </a:solidFill>
                <a:effectLst/>
              </a:rPr>
              <a:t> </a:t>
            </a:r>
            <a:r>
              <a:rPr lang="en-US" b="0" i="0" strike="noStrike" dirty="0" err="1">
                <a:effectLst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togʻ</a:t>
            </a:r>
            <a:r>
              <a:rPr lang="en-US" b="0" i="0" strike="noStrike" dirty="0">
                <a:effectLst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lang="en-US" b="0" i="0" strike="noStrike" dirty="0" err="1">
                <a:effectLst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koʻk</a:t>
            </a:r>
            <a:r>
              <a:rPr lang="en-US" b="0" i="0" strike="noStrike" dirty="0">
                <a:effectLst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lang="en-US" b="0" i="0" strike="noStrike" dirty="0" err="1">
                <a:effectLst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qushi</a:t>
            </a:r>
            <a:r>
              <a:rPr lang="en-US" b="0" i="0" dirty="0" err="1">
                <a:effectLst/>
              </a:rPr>
              <a:t>ga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o'xshash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qildi</a:t>
            </a:r>
            <a:r>
              <a:rPr lang="en-US" b="0" i="0" dirty="0">
                <a:solidFill>
                  <a:srgbClr val="202122"/>
                </a:solidFill>
                <a:effectLst/>
              </a:rPr>
              <a:t>.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Ushbu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yangi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logotip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oddiygina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„Twitter bird“ deb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nomlangan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va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o'shandan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beri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kompaniyaning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brendi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sifatida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foydalanilmoqda.2023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yil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3-aprelda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logotipi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o'zgardi</a:t>
            </a:r>
            <a:r>
              <a:rPr lang="en-US" b="0" i="0" dirty="0">
                <a:solidFill>
                  <a:srgbClr val="202122"/>
                </a:solidFill>
                <a:effectLst/>
              </a:rPr>
              <a:t>. "Twitter bird"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o'rniga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dogecoin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logotipi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veb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saytida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ko'rinish</a:t>
            </a:r>
            <a:r>
              <a:rPr lang="en-US" b="0" i="0" dirty="0">
                <a:solidFill>
                  <a:srgbClr val="202122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</a:rPr>
              <a:t>berdi</a:t>
            </a:r>
            <a:r>
              <a:rPr lang="en-US" b="0" i="0" dirty="0">
                <a:solidFill>
                  <a:srgbClr val="202122"/>
                </a:solidFill>
                <a:effectLst/>
              </a:rPr>
              <a:t>.</a:t>
            </a:r>
          </a:p>
          <a:p>
            <a:endParaRPr lang="ru-RU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3DFE4354-4D4A-49B4-B2D1-C53D65B1DF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871362" y="5250872"/>
            <a:ext cx="1330037" cy="1330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Picture background">
            <a:extLst>
              <a:ext uri="{FF2B5EF4-FFF2-40B4-BE49-F238E27FC236}">
                <a16:creationId xmlns:a16="http://schemas.microsoft.com/office/drawing/2014/main" id="{094020B6-E036-4314-80BD-C12D8B3FF6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51685" cy="942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1102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Объект 14">
            <a:extLst>
              <a:ext uri="{FF2B5EF4-FFF2-40B4-BE49-F238E27FC236}">
                <a16:creationId xmlns:a16="http://schemas.microsoft.com/office/drawing/2014/main" id="{549F6E4A-EC7B-4632-ADBF-9D8102C6B5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06582"/>
            <a:ext cx="10515600" cy="5470381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60000"/>
              </a:lnSpc>
            </a:pPr>
            <a:r>
              <a:rPr lang="en-US" dirty="0" err="1"/>
              <a:t>Twitter’ning</a:t>
            </a:r>
            <a:r>
              <a:rPr lang="en-US" dirty="0"/>
              <a:t>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xususiyatlari</a:t>
            </a:r>
            <a:r>
              <a:rPr lang="en-US" dirty="0"/>
              <a:t>:</a:t>
            </a:r>
          </a:p>
          <a:p>
            <a:pPr algn="just">
              <a:lnSpc>
                <a:spcPct val="160000"/>
              </a:lnSpc>
              <a:buFont typeface="Wingdings" panose="05000000000000000000" pitchFamily="2" charset="2"/>
              <a:buChar char="ü"/>
            </a:pPr>
            <a:r>
              <a:rPr lang="en-US" b="1" dirty="0" err="1"/>
              <a:t>Tvitlar</a:t>
            </a:r>
            <a:r>
              <a:rPr lang="en-US" dirty="0"/>
              <a:t>: </a:t>
            </a:r>
            <a:r>
              <a:rPr lang="en-US" dirty="0" err="1"/>
              <a:t>Foydalanuvchilar</a:t>
            </a:r>
            <a:r>
              <a:rPr lang="en-US" dirty="0"/>
              <a:t> </a:t>
            </a:r>
            <a:r>
              <a:rPr lang="en-US" dirty="0" err="1"/>
              <a:t>o‘z</a:t>
            </a:r>
            <a:r>
              <a:rPr lang="en-US" dirty="0"/>
              <a:t> </a:t>
            </a:r>
            <a:r>
              <a:rPr lang="en-US" dirty="0" err="1"/>
              <a:t>fikrlari</a:t>
            </a:r>
            <a:r>
              <a:rPr lang="en-US" dirty="0"/>
              <a:t>, </a:t>
            </a:r>
            <a:r>
              <a:rPr lang="en-US" dirty="0" err="1"/>
              <a:t>yangiliklari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suratlari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280 </a:t>
            </a:r>
            <a:r>
              <a:rPr lang="en-US" dirty="0" err="1"/>
              <a:t>belgi</a:t>
            </a:r>
            <a:r>
              <a:rPr lang="en-US" dirty="0"/>
              <a:t> </a:t>
            </a:r>
            <a:r>
              <a:rPr lang="en-US" dirty="0" err="1"/>
              <a:t>ichida</a:t>
            </a:r>
            <a:r>
              <a:rPr lang="en-US" dirty="0"/>
              <a:t> </a:t>
            </a:r>
            <a:r>
              <a:rPr lang="en-US" dirty="0" err="1"/>
              <a:t>qisqa</a:t>
            </a:r>
            <a:r>
              <a:rPr lang="en-US" dirty="0"/>
              <a:t> </a:t>
            </a:r>
            <a:r>
              <a:rPr lang="en-US" dirty="0" err="1"/>
              <a:t>xabarlar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o‘rtoqlashadilar</a:t>
            </a:r>
            <a:r>
              <a:rPr lang="en-US" dirty="0"/>
              <a:t>. </a:t>
            </a:r>
            <a:r>
              <a:rPr lang="en-US" dirty="0" err="1"/>
              <a:t>Tvitlar</a:t>
            </a:r>
            <a:r>
              <a:rPr lang="en-US" dirty="0"/>
              <a:t> </a:t>
            </a:r>
            <a:r>
              <a:rPr lang="en-US" dirty="0" err="1"/>
              <a:t>boshqa</a:t>
            </a:r>
            <a:r>
              <a:rPr lang="en-US" dirty="0"/>
              <a:t> </a:t>
            </a:r>
            <a:r>
              <a:rPr lang="en-US" dirty="0" err="1"/>
              <a:t>foydalanuvchilar</a:t>
            </a:r>
            <a:r>
              <a:rPr lang="en-US" dirty="0"/>
              <a:t> </a:t>
            </a:r>
            <a:r>
              <a:rPr lang="en-US" dirty="0" err="1"/>
              <a:t>tomonidan</a:t>
            </a:r>
            <a:r>
              <a:rPr lang="en-US" dirty="0"/>
              <a:t> </a:t>
            </a:r>
            <a:r>
              <a:rPr lang="en-US" dirty="0" err="1"/>
              <a:t>ko‘rilishi</a:t>
            </a:r>
            <a:r>
              <a:rPr lang="en-US" dirty="0"/>
              <a:t>, </a:t>
            </a:r>
            <a:r>
              <a:rPr lang="en-US" dirty="0" err="1"/>
              <a:t>ulashilishi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izohlash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ochiq</a:t>
            </a:r>
            <a:r>
              <a:rPr lang="en-US" dirty="0"/>
              <a:t> </a:t>
            </a:r>
            <a:r>
              <a:rPr lang="en-US" dirty="0" err="1"/>
              <a:t>bo‘lishi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</a:t>
            </a:r>
          </a:p>
          <a:p>
            <a:pPr algn="just">
              <a:lnSpc>
                <a:spcPct val="160000"/>
              </a:lnSpc>
              <a:buFont typeface="Wingdings" panose="05000000000000000000" pitchFamily="2" charset="2"/>
              <a:buChar char="ü"/>
            </a:pPr>
            <a:r>
              <a:rPr lang="en-US" b="1" dirty="0" err="1"/>
              <a:t>Retvit</a:t>
            </a:r>
            <a:r>
              <a:rPr lang="en-US" dirty="0"/>
              <a:t>: </a:t>
            </a:r>
            <a:r>
              <a:rPr lang="en-US" dirty="0" err="1"/>
              <a:t>Boshqa</a:t>
            </a:r>
            <a:r>
              <a:rPr lang="en-US" dirty="0"/>
              <a:t> </a:t>
            </a:r>
            <a:r>
              <a:rPr lang="en-US" dirty="0" err="1"/>
              <a:t>foydalanuvchilarning</a:t>
            </a:r>
            <a:r>
              <a:rPr lang="en-US" dirty="0"/>
              <a:t> </a:t>
            </a:r>
            <a:r>
              <a:rPr lang="en-US" dirty="0" err="1"/>
              <a:t>tvitlarini</a:t>
            </a:r>
            <a:r>
              <a:rPr lang="en-US" dirty="0"/>
              <a:t> </a:t>
            </a:r>
            <a:r>
              <a:rPr lang="en-US" dirty="0" err="1"/>
              <a:t>o‘z</a:t>
            </a:r>
            <a:r>
              <a:rPr lang="en-US" dirty="0"/>
              <a:t> </a:t>
            </a:r>
            <a:r>
              <a:rPr lang="en-US" dirty="0" err="1"/>
              <a:t>profilingizda</a:t>
            </a:r>
            <a:r>
              <a:rPr lang="en-US" dirty="0"/>
              <a:t> </a:t>
            </a:r>
            <a:r>
              <a:rPr lang="en-US" dirty="0" err="1"/>
              <a:t>ulashish</a:t>
            </a:r>
            <a:r>
              <a:rPr lang="en-US" dirty="0"/>
              <a:t> </a:t>
            </a:r>
            <a:r>
              <a:rPr lang="en-US" dirty="0" err="1"/>
              <a:t>imkonini</a:t>
            </a:r>
            <a:r>
              <a:rPr lang="en-US" dirty="0"/>
              <a:t> </a:t>
            </a:r>
            <a:r>
              <a:rPr lang="en-US" dirty="0" err="1"/>
              <a:t>beradi</a:t>
            </a:r>
            <a:r>
              <a:rPr lang="en-US" dirty="0"/>
              <a:t>. Bu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tvitning</a:t>
            </a:r>
            <a:r>
              <a:rPr lang="en-US" dirty="0"/>
              <a:t> </a:t>
            </a:r>
            <a:r>
              <a:rPr lang="en-US" dirty="0" err="1"/>
              <a:t>keng</a:t>
            </a:r>
            <a:r>
              <a:rPr lang="en-US" dirty="0"/>
              <a:t> </a:t>
            </a:r>
            <a:r>
              <a:rPr lang="en-US" dirty="0" err="1"/>
              <a:t>auditoriyaga</a:t>
            </a:r>
            <a:r>
              <a:rPr lang="en-US" dirty="0"/>
              <a:t> </a:t>
            </a:r>
            <a:r>
              <a:rPr lang="en-US" dirty="0" err="1"/>
              <a:t>tarqalishiga</a:t>
            </a:r>
            <a:r>
              <a:rPr lang="en-US" dirty="0"/>
              <a:t> </a:t>
            </a:r>
            <a:r>
              <a:rPr lang="en-US" dirty="0" err="1"/>
              <a:t>erishiladi</a:t>
            </a:r>
            <a:r>
              <a:rPr lang="en-US" dirty="0"/>
              <a:t>.</a:t>
            </a:r>
            <a:endParaRPr lang="ru-RU" dirty="0"/>
          </a:p>
          <a:p>
            <a:pPr algn="just">
              <a:lnSpc>
                <a:spcPct val="160000"/>
              </a:lnSpc>
              <a:buFont typeface="Wingdings" panose="05000000000000000000" pitchFamily="2" charset="2"/>
              <a:buChar char="ü"/>
            </a:pPr>
            <a:r>
              <a:rPr lang="en-US" b="1" dirty="0" err="1"/>
              <a:t>Layklar</a:t>
            </a:r>
            <a:r>
              <a:rPr lang="en-US" dirty="0"/>
              <a:t>: </a:t>
            </a:r>
            <a:r>
              <a:rPr lang="en-US" dirty="0" err="1"/>
              <a:t>Foydalanuvchilar</a:t>
            </a:r>
            <a:r>
              <a:rPr lang="en-US" dirty="0"/>
              <a:t> </a:t>
            </a:r>
            <a:r>
              <a:rPr lang="en-US" dirty="0" err="1"/>
              <a:t>boshqa</a:t>
            </a:r>
            <a:r>
              <a:rPr lang="en-US" dirty="0"/>
              <a:t> </a:t>
            </a:r>
            <a:r>
              <a:rPr lang="en-US" dirty="0" err="1"/>
              <a:t>tvitlarni</a:t>
            </a:r>
            <a:r>
              <a:rPr lang="en-US" dirty="0"/>
              <a:t> "</a:t>
            </a:r>
            <a:r>
              <a:rPr lang="en-US" dirty="0" err="1"/>
              <a:t>layklash</a:t>
            </a:r>
            <a:r>
              <a:rPr lang="en-US" dirty="0"/>
              <a:t>"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o‘zlari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yoqimli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muhim</a:t>
            </a:r>
            <a:r>
              <a:rPr lang="en-US" dirty="0"/>
              <a:t> deb </a:t>
            </a:r>
            <a:r>
              <a:rPr lang="en-US" dirty="0" err="1"/>
              <a:t>hisoblangan</a:t>
            </a:r>
            <a:r>
              <a:rPr lang="en-US" dirty="0"/>
              <a:t> </a:t>
            </a:r>
            <a:r>
              <a:rPr lang="en-US" dirty="0" err="1"/>
              <a:t>tvitlarga</a:t>
            </a:r>
            <a:r>
              <a:rPr lang="en-US" dirty="0"/>
              <a:t> </a:t>
            </a:r>
            <a:r>
              <a:rPr lang="en-US" dirty="0" err="1"/>
              <a:t>e’tibor</a:t>
            </a:r>
            <a:r>
              <a:rPr lang="en-US" dirty="0"/>
              <a:t> </a:t>
            </a:r>
            <a:r>
              <a:rPr lang="en-US" dirty="0" err="1"/>
              <a:t>qaratishi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8265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7F108AF-D832-49B2-A05E-F26E7AE466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6473"/>
            <a:ext cx="5257800" cy="5650490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b="1" dirty="0" err="1"/>
              <a:t>Hashtaglar</a:t>
            </a:r>
            <a:r>
              <a:rPr lang="en-US" dirty="0"/>
              <a:t>: </a:t>
            </a:r>
            <a:r>
              <a:rPr lang="en-US" dirty="0" err="1"/>
              <a:t>Foydalanuvchilar</a:t>
            </a:r>
            <a:r>
              <a:rPr lang="en-US" dirty="0"/>
              <a:t> </a:t>
            </a:r>
            <a:r>
              <a:rPr lang="en-US" dirty="0" err="1"/>
              <a:t>mavzularni</a:t>
            </a:r>
            <a:r>
              <a:rPr lang="en-US" dirty="0"/>
              <a:t> </a:t>
            </a:r>
            <a:r>
              <a:rPr lang="en-US" dirty="0" err="1"/>
              <a:t>belgilash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“#” </a:t>
            </a:r>
            <a:r>
              <a:rPr lang="en-US" dirty="0" err="1"/>
              <a:t>belgisidan</a:t>
            </a:r>
            <a:r>
              <a:rPr lang="en-US" dirty="0"/>
              <a:t> </a:t>
            </a:r>
            <a:r>
              <a:rPr lang="en-US" dirty="0" err="1"/>
              <a:t>foydalanib</a:t>
            </a:r>
            <a:r>
              <a:rPr lang="en-US" dirty="0"/>
              <a:t>, </a:t>
            </a:r>
            <a:r>
              <a:rPr lang="en-US" dirty="0" err="1"/>
              <a:t>matnni</a:t>
            </a:r>
            <a:r>
              <a:rPr lang="en-US" dirty="0"/>
              <a:t> </a:t>
            </a:r>
            <a:r>
              <a:rPr lang="en-US" dirty="0" err="1"/>
              <a:t>o‘z</a:t>
            </a:r>
            <a:r>
              <a:rPr lang="en-US" dirty="0"/>
              <a:t> </a:t>
            </a:r>
            <a:r>
              <a:rPr lang="en-US" dirty="0" err="1"/>
              <a:t>ichiga</a:t>
            </a:r>
            <a:r>
              <a:rPr lang="en-US" dirty="0"/>
              <a:t> </a:t>
            </a:r>
            <a:r>
              <a:rPr lang="en-US" dirty="0" err="1"/>
              <a:t>olgan</a:t>
            </a:r>
            <a:r>
              <a:rPr lang="en-US" dirty="0"/>
              <a:t> "</a:t>
            </a:r>
            <a:r>
              <a:rPr lang="en-US" dirty="0" err="1"/>
              <a:t>hashtag"lar</a:t>
            </a:r>
            <a:r>
              <a:rPr lang="en-US" dirty="0"/>
              <a:t> </a:t>
            </a:r>
            <a:r>
              <a:rPr lang="en-US" dirty="0" err="1"/>
              <a:t>yaratadi</a:t>
            </a:r>
            <a:r>
              <a:rPr lang="en-US" dirty="0"/>
              <a:t>. </a:t>
            </a:r>
            <a:r>
              <a:rPr lang="en-US" dirty="0" err="1"/>
              <a:t>Masalan</a:t>
            </a:r>
            <a:r>
              <a:rPr lang="en-US" dirty="0"/>
              <a:t>, #News </a:t>
            </a:r>
            <a:r>
              <a:rPr lang="en-US" dirty="0" err="1"/>
              <a:t>yoki</a:t>
            </a:r>
            <a:r>
              <a:rPr lang="en-US" dirty="0"/>
              <a:t> #Travel. Bu </a:t>
            </a:r>
            <a:r>
              <a:rPr lang="en-US" dirty="0" err="1"/>
              <a:t>esa</a:t>
            </a:r>
            <a:r>
              <a:rPr lang="en-US" dirty="0"/>
              <a:t> </a:t>
            </a:r>
            <a:r>
              <a:rPr lang="en-US" dirty="0" err="1"/>
              <a:t>ma’lum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mavzu</a:t>
            </a:r>
            <a:r>
              <a:rPr lang="en-US" dirty="0"/>
              <a:t> </a:t>
            </a:r>
            <a:r>
              <a:rPr lang="en-US" dirty="0" err="1"/>
              <a:t>bo‘yicha</a:t>
            </a:r>
            <a:r>
              <a:rPr lang="en-US" dirty="0"/>
              <a:t> </a:t>
            </a:r>
            <a:r>
              <a:rPr lang="en-US" dirty="0" err="1"/>
              <a:t>tvitlarni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joyda</a:t>
            </a:r>
            <a:r>
              <a:rPr lang="en-US" dirty="0"/>
              <a:t> </a:t>
            </a:r>
            <a:r>
              <a:rPr lang="en-US" dirty="0" err="1"/>
              <a:t>ko‘rish</a:t>
            </a:r>
            <a:r>
              <a:rPr lang="en-US" dirty="0"/>
              <a:t> </a:t>
            </a:r>
            <a:r>
              <a:rPr lang="en-US" dirty="0" err="1"/>
              <a:t>imkonini</a:t>
            </a:r>
            <a:r>
              <a:rPr lang="en-US" dirty="0"/>
              <a:t> </a:t>
            </a:r>
            <a:r>
              <a:rPr lang="en-US" dirty="0" err="1"/>
              <a:t>beradi</a:t>
            </a:r>
            <a:r>
              <a:rPr lang="en-US" dirty="0"/>
              <a:t>.</a:t>
            </a:r>
            <a:endParaRPr lang="ru-RU" dirty="0"/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b="1" dirty="0"/>
              <a:t>Follower </a:t>
            </a:r>
            <a:r>
              <a:rPr lang="en-US" b="1" dirty="0" err="1"/>
              <a:t>va</a:t>
            </a:r>
            <a:r>
              <a:rPr lang="en-US" b="1" dirty="0"/>
              <a:t> Following</a:t>
            </a:r>
            <a:r>
              <a:rPr lang="en-US" dirty="0"/>
              <a:t>: </a:t>
            </a:r>
            <a:r>
              <a:rPr lang="en-US" dirty="0" err="1"/>
              <a:t>Foydalanuvchilar</a:t>
            </a:r>
            <a:r>
              <a:rPr lang="en-US" dirty="0"/>
              <a:t> </a:t>
            </a:r>
            <a:r>
              <a:rPr lang="en-US" dirty="0" err="1"/>
              <a:t>boshqa</a:t>
            </a:r>
            <a:r>
              <a:rPr lang="en-US" dirty="0"/>
              <a:t> </a:t>
            </a:r>
            <a:r>
              <a:rPr lang="en-US" dirty="0" err="1"/>
              <a:t>foydalanuvchilarni</a:t>
            </a:r>
            <a:r>
              <a:rPr lang="en-US" dirty="0"/>
              <a:t> "</a:t>
            </a:r>
            <a:r>
              <a:rPr lang="en-US" dirty="0" err="1"/>
              <a:t>obuna</a:t>
            </a:r>
            <a:r>
              <a:rPr lang="en-US" dirty="0"/>
              <a:t> </a:t>
            </a:r>
            <a:r>
              <a:rPr lang="en-US" dirty="0" err="1"/>
              <a:t>bo‘lish</a:t>
            </a:r>
            <a:r>
              <a:rPr lang="en-US" dirty="0"/>
              <a:t>"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kuzatishi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 </a:t>
            </a:r>
            <a:r>
              <a:rPr lang="en-US" dirty="0" err="1"/>
              <a:t>Kuzatuvchilar</a:t>
            </a:r>
            <a:r>
              <a:rPr lang="en-US" dirty="0"/>
              <a:t> (followers) </a:t>
            </a:r>
            <a:r>
              <a:rPr lang="en-US" dirty="0" err="1"/>
              <a:t>tvitlarni</a:t>
            </a:r>
            <a:r>
              <a:rPr lang="en-US" dirty="0"/>
              <a:t> </a:t>
            </a:r>
            <a:r>
              <a:rPr lang="en-US" dirty="0" err="1"/>
              <a:t>ko‘rish</a:t>
            </a:r>
            <a:r>
              <a:rPr lang="en-US" dirty="0"/>
              <a:t>, </a:t>
            </a:r>
            <a:r>
              <a:rPr lang="en-US" dirty="0" err="1"/>
              <a:t>layk</a:t>
            </a:r>
            <a:r>
              <a:rPr lang="en-US" dirty="0"/>
              <a:t> </a:t>
            </a:r>
            <a:r>
              <a:rPr lang="en-US" dirty="0" err="1"/>
              <a:t>bosish</a:t>
            </a:r>
            <a:r>
              <a:rPr lang="en-US" dirty="0"/>
              <a:t>, </a:t>
            </a:r>
            <a:r>
              <a:rPr lang="en-US" dirty="0" err="1"/>
              <a:t>izoh</a:t>
            </a:r>
            <a:r>
              <a:rPr lang="en-US" dirty="0"/>
              <a:t> </a:t>
            </a:r>
            <a:r>
              <a:rPr lang="en-US" dirty="0" err="1"/>
              <a:t>qoldirish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retvit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 </a:t>
            </a:r>
            <a:r>
              <a:rPr lang="en-US" dirty="0" err="1"/>
              <a:t>huquqiga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.</a:t>
            </a:r>
            <a:endParaRPr lang="ru-RU" dirty="0"/>
          </a:p>
        </p:txBody>
      </p:sp>
      <p:pic>
        <p:nvPicPr>
          <p:cNvPr id="6146" name="Picture 2" descr="В &quot;Твиттере&quot; появилась новая поисковая функция - Российская газета">
            <a:extLst>
              <a:ext uri="{FF2B5EF4-FFF2-40B4-BE49-F238E27FC236}">
                <a16:creationId xmlns:a16="http://schemas.microsoft.com/office/drawing/2014/main" id="{03ACC1DC-4AA6-45C7-A9FD-9241393F44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5492" y="1080655"/>
            <a:ext cx="5278581" cy="4170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86286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BF0871-D726-46B5-AA4D-EECD646E4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287000" cy="909493"/>
          </a:xfrm>
        </p:spPr>
        <p:txBody>
          <a:bodyPr/>
          <a:lstStyle/>
          <a:p>
            <a:r>
              <a:rPr lang="en-US" b="1" dirty="0" err="1"/>
              <a:t>Twitter'ning</a:t>
            </a:r>
            <a:r>
              <a:rPr lang="en-US" b="1" dirty="0"/>
              <a:t> </a:t>
            </a:r>
            <a:r>
              <a:rPr lang="en-US" b="1" dirty="0" err="1"/>
              <a:t>rivojlanishi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o'zgarishlari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056C7C-3C24-46C5-BCF8-872B4A907C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7855" y="1524000"/>
            <a:ext cx="6470073" cy="4763799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</a:pPr>
            <a:r>
              <a:rPr lang="en-US" dirty="0"/>
              <a:t>Twitter </a:t>
            </a:r>
            <a:r>
              <a:rPr lang="en-US" dirty="0" err="1"/>
              <a:t>yillar</a:t>
            </a:r>
            <a:r>
              <a:rPr lang="en-US" dirty="0"/>
              <a:t> </a:t>
            </a:r>
            <a:r>
              <a:rPr lang="en-US" dirty="0" err="1"/>
              <a:t>davomida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qancha</a:t>
            </a:r>
            <a:r>
              <a:rPr lang="en-US" dirty="0"/>
              <a:t> </a:t>
            </a:r>
            <a:r>
              <a:rPr lang="en-US" dirty="0" err="1"/>
              <a:t>o‘zgarishlar</a:t>
            </a:r>
            <a:r>
              <a:rPr lang="en-US" dirty="0"/>
              <a:t> </a:t>
            </a:r>
            <a:r>
              <a:rPr lang="en-US" dirty="0" err="1"/>
              <a:t>kiritdi</a:t>
            </a:r>
            <a:r>
              <a:rPr lang="en-US" dirty="0"/>
              <a:t>. Ilk </a:t>
            </a:r>
            <a:r>
              <a:rPr lang="en-US" dirty="0" err="1"/>
              <a:t>paytlarda</a:t>
            </a:r>
            <a:r>
              <a:rPr lang="en-US" dirty="0"/>
              <a:t> </a:t>
            </a:r>
            <a:r>
              <a:rPr lang="en-US" dirty="0" err="1"/>
              <a:t>belgilar</a:t>
            </a:r>
            <a:r>
              <a:rPr lang="en-US" dirty="0"/>
              <a:t> </a:t>
            </a:r>
            <a:r>
              <a:rPr lang="en-US" dirty="0" err="1"/>
              <a:t>cheklovi</a:t>
            </a:r>
            <a:r>
              <a:rPr lang="en-US" dirty="0"/>
              <a:t> 140 ga </a:t>
            </a:r>
            <a:r>
              <a:rPr lang="en-US" dirty="0" err="1"/>
              <a:t>teng</a:t>
            </a:r>
            <a:r>
              <a:rPr lang="en-US" dirty="0"/>
              <a:t> </a:t>
            </a:r>
            <a:r>
              <a:rPr lang="en-US" dirty="0" err="1"/>
              <a:t>edi</a:t>
            </a:r>
            <a:r>
              <a:rPr lang="en-US" dirty="0"/>
              <a:t>, </a:t>
            </a:r>
            <a:r>
              <a:rPr lang="en-US" dirty="0" err="1"/>
              <a:t>lekin</a:t>
            </a:r>
            <a:r>
              <a:rPr lang="en-US" dirty="0"/>
              <a:t> 2017-yilda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cheklov</a:t>
            </a:r>
            <a:r>
              <a:rPr lang="en-US" dirty="0"/>
              <a:t> 280 </a:t>
            </a:r>
            <a:r>
              <a:rPr lang="en-US" dirty="0" err="1"/>
              <a:t>belgiga</a:t>
            </a:r>
            <a:r>
              <a:rPr lang="en-US" dirty="0"/>
              <a:t> </a:t>
            </a:r>
            <a:r>
              <a:rPr lang="en-US" dirty="0" err="1"/>
              <a:t>oshirildi</a:t>
            </a:r>
            <a:r>
              <a:rPr lang="en-US" dirty="0"/>
              <a:t>. </a:t>
            </a:r>
            <a:r>
              <a:rPr lang="en-US" dirty="0" err="1"/>
              <a:t>Shuningdek</a:t>
            </a:r>
            <a:r>
              <a:rPr lang="en-US" dirty="0"/>
              <a:t>, video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jonli</a:t>
            </a:r>
            <a:r>
              <a:rPr lang="en-US" dirty="0"/>
              <a:t> </a:t>
            </a:r>
            <a:r>
              <a:rPr lang="en-US" dirty="0" err="1"/>
              <a:t>translyatsiya</a:t>
            </a:r>
            <a:r>
              <a:rPr lang="en-US" dirty="0"/>
              <a:t> </a:t>
            </a:r>
            <a:r>
              <a:rPr lang="en-US" dirty="0" err="1"/>
              <a:t>imkoniyatlari</a:t>
            </a:r>
            <a:r>
              <a:rPr lang="en-US" dirty="0"/>
              <a:t>, </a:t>
            </a:r>
            <a:r>
              <a:rPr lang="en-US" dirty="0" err="1"/>
              <a:t>turli</a:t>
            </a:r>
            <a:r>
              <a:rPr lang="en-US" dirty="0"/>
              <a:t> </a:t>
            </a:r>
            <a:r>
              <a:rPr lang="en-US" dirty="0" err="1"/>
              <a:t>monetizatsiya</a:t>
            </a:r>
            <a:r>
              <a:rPr lang="en-US" dirty="0"/>
              <a:t> </a:t>
            </a:r>
            <a:r>
              <a:rPr lang="en-US" dirty="0" err="1"/>
              <a:t>xizmatlari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boshqa</a:t>
            </a:r>
            <a:r>
              <a:rPr lang="en-US" dirty="0"/>
              <a:t> </a:t>
            </a:r>
            <a:r>
              <a:rPr lang="en-US" dirty="0" err="1"/>
              <a:t>funksiyalar</a:t>
            </a:r>
            <a:r>
              <a:rPr lang="en-US" dirty="0"/>
              <a:t> </a:t>
            </a:r>
            <a:r>
              <a:rPr lang="en-US" dirty="0" err="1"/>
              <a:t>qo'shildi</a:t>
            </a:r>
            <a:r>
              <a:rPr lang="en-US" dirty="0"/>
              <a:t>. 2022-yil 25-aprelda </a:t>
            </a:r>
            <a:r>
              <a:rPr lang="en-US" b="1" dirty="0" err="1"/>
              <a:t>Ilon</a:t>
            </a:r>
            <a:r>
              <a:rPr lang="en-US" b="1" dirty="0"/>
              <a:t> Mask</a:t>
            </a:r>
            <a:r>
              <a:rPr lang="en-US" dirty="0"/>
              <a:t> </a:t>
            </a:r>
            <a:r>
              <a:rPr lang="en-US" dirty="0" err="1"/>
              <a:t>kompaniyani</a:t>
            </a:r>
            <a:r>
              <a:rPr lang="en-US" dirty="0"/>
              <a:t> </a:t>
            </a:r>
            <a:r>
              <a:rPr lang="en-US" dirty="0" err="1"/>
              <a:t>sotib</a:t>
            </a:r>
            <a:r>
              <a:rPr lang="en-US" dirty="0"/>
              <a:t> </a:t>
            </a:r>
            <a:r>
              <a:rPr lang="en-US" dirty="0" err="1"/>
              <a:t>oldi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Twitter’ga</a:t>
            </a:r>
            <a:r>
              <a:rPr lang="en-US" dirty="0"/>
              <a:t> </a:t>
            </a:r>
            <a:r>
              <a:rPr lang="en-US" dirty="0" err="1"/>
              <a:t>turli</a:t>
            </a:r>
            <a:r>
              <a:rPr lang="en-US" dirty="0"/>
              <a:t> </a:t>
            </a:r>
            <a:r>
              <a:rPr lang="en-US" dirty="0" err="1"/>
              <a:t>yangiliklar</a:t>
            </a:r>
            <a:r>
              <a:rPr lang="en-US" dirty="0"/>
              <a:t>, </a:t>
            </a:r>
            <a:r>
              <a:rPr lang="en-US" dirty="0" err="1"/>
              <a:t>jumladan</a:t>
            </a:r>
            <a:r>
              <a:rPr lang="en-US" dirty="0"/>
              <a:t>, deb </a:t>
            </a:r>
            <a:r>
              <a:rPr lang="en-US" dirty="0" err="1"/>
              <a:t>qayta</a:t>
            </a:r>
            <a:r>
              <a:rPr lang="en-US" dirty="0"/>
              <a:t> </a:t>
            </a:r>
            <a:r>
              <a:rPr lang="en-US" dirty="0" err="1"/>
              <a:t>nomlash</a:t>
            </a:r>
            <a:r>
              <a:rPr lang="en-US" dirty="0"/>
              <a:t>, </a:t>
            </a:r>
            <a:r>
              <a:rPr lang="en-US" dirty="0" err="1"/>
              <a:t>turli</a:t>
            </a:r>
            <a:r>
              <a:rPr lang="en-US" dirty="0"/>
              <a:t> </a:t>
            </a:r>
            <a:r>
              <a:rPr lang="en-US" dirty="0" err="1"/>
              <a:t>funksional</a:t>
            </a:r>
            <a:r>
              <a:rPr lang="en-US" dirty="0"/>
              <a:t> </a:t>
            </a:r>
            <a:r>
              <a:rPr lang="en-US" dirty="0" err="1"/>
              <a:t>o'zgarishlar</a:t>
            </a:r>
            <a:r>
              <a:rPr lang="en-US" dirty="0"/>
              <a:t> </a:t>
            </a:r>
            <a:r>
              <a:rPr lang="en-US" dirty="0" err="1"/>
              <a:t>kiritildi</a:t>
            </a:r>
            <a:r>
              <a:rPr lang="en-US" dirty="0"/>
              <a:t>.</a:t>
            </a:r>
          </a:p>
          <a:p>
            <a:pPr algn="just">
              <a:lnSpc>
                <a:spcPct val="150000"/>
              </a:lnSpc>
            </a:pPr>
            <a:endParaRPr lang="ru-RU" dirty="0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EEDFAE87-092D-4717-9380-14D327776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054" y="2042246"/>
            <a:ext cx="4939357" cy="3180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D9A3147C-78A4-4C17-A1B9-94C64BDA0F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1300" y="532534"/>
            <a:ext cx="952500" cy="86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35487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9F9284-C742-444E-B62D-2B62AF244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Twitter (</a:t>
            </a:r>
            <a:r>
              <a:rPr lang="en-US" dirty="0" err="1"/>
              <a:t>hozirgi</a:t>
            </a:r>
            <a:r>
              <a:rPr lang="en-US" dirty="0"/>
              <a:t> “X”) </a:t>
            </a:r>
            <a:r>
              <a:rPr lang="en-US" dirty="0" err="1"/>
              <a:t>veb-sayti</a:t>
            </a:r>
            <a:r>
              <a:rPr lang="en-US" dirty="0"/>
              <a:t> </a:t>
            </a:r>
            <a:r>
              <a:rPr lang="en-US" dirty="0" err="1"/>
              <a:t>haqida</a:t>
            </a:r>
            <a:r>
              <a:rPr lang="en-US" dirty="0"/>
              <a:t> </a:t>
            </a:r>
            <a:r>
              <a:rPr lang="en-US" dirty="0" err="1"/>
              <a:t>qiziqarli</a:t>
            </a:r>
            <a:r>
              <a:rPr lang="en-US" dirty="0"/>
              <a:t> </a:t>
            </a:r>
            <a:r>
              <a:rPr lang="en-US" dirty="0" err="1"/>
              <a:t>faktlar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6016AC-A555-42F0-A7B8-0053035376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 err="1"/>
              <a:t>Twitter’da</a:t>
            </a:r>
            <a:r>
              <a:rPr lang="en-US" dirty="0"/>
              <a:t> </a:t>
            </a:r>
            <a:r>
              <a:rPr lang="en-US" dirty="0" err="1"/>
              <a:t>har</a:t>
            </a:r>
            <a:r>
              <a:rPr lang="en-US" dirty="0"/>
              <a:t> </a:t>
            </a:r>
            <a:r>
              <a:rPr lang="en-US" dirty="0" err="1"/>
              <a:t>kuni</a:t>
            </a:r>
            <a:r>
              <a:rPr lang="en-US" dirty="0"/>
              <a:t> </a:t>
            </a:r>
            <a:r>
              <a:rPr lang="en-US" dirty="0" err="1"/>
              <a:t>millionlab</a:t>
            </a:r>
            <a:r>
              <a:rPr lang="en-US" dirty="0"/>
              <a:t> </a:t>
            </a:r>
            <a:r>
              <a:rPr lang="en-US" dirty="0" err="1"/>
              <a:t>tvitlar</a:t>
            </a:r>
            <a:r>
              <a:rPr lang="en-US" dirty="0"/>
              <a:t> </a:t>
            </a:r>
            <a:r>
              <a:rPr lang="en-US" dirty="0" err="1"/>
              <a:t>yoziladi</a:t>
            </a:r>
            <a:r>
              <a:rPr lang="en-US" dirty="0"/>
              <a:t>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 err="1"/>
              <a:t>Dastlab</a:t>
            </a:r>
            <a:r>
              <a:rPr lang="en-US" dirty="0"/>
              <a:t>, Twitter "</a:t>
            </a:r>
            <a:r>
              <a:rPr lang="en-US" dirty="0" err="1"/>
              <a:t>twttr</a:t>
            </a:r>
            <a:r>
              <a:rPr lang="en-US" dirty="0"/>
              <a:t>" deb </a:t>
            </a:r>
            <a:r>
              <a:rPr lang="en-US" dirty="0" err="1"/>
              <a:t>nomlangan</a:t>
            </a:r>
            <a:r>
              <a:rPr lang="en-US" dirty="0"/>
              <a:t> </a:t>
            </a:r>
            <a:r>
              <a:rPr lang="en-US" dirty="0" err="1"/>
              <a:t>edi</a:t>
            </a:r>
            <a:r>
              <a:rPr lang="en-US" dirty="0"/>
              <a:t>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 err="1"/>
              <a:t>Dunyo</a:t>
            </a:r>
            <a:r>
              <a:rPr lang="en-US" dirty="0"/>
              <a:t> </a:t>
            </a:r>
            <a:r>
              <a:rPr lang="en-US" dirty="0" err="1"/>
              <a:t>bo‘yicha</a:t>
            </a:r>
            <a:r>
              <a:rPr lang="en-US" dirty="0"/>
              <a:t> </a:t>
            </a:r>
            <a:r>
              <a:rPr lang="en-US" dirty="0" err="1"/>
              <a:t>ko‘pgina</a:t>
            </a:r>
            <a:r>
              <a:rPr lang="en-US" dirty="0"/>
              <a:t> </a:t>
            </a:r>
            <a:r>
              <a:rPr lang="en-US" dirty="0" err="1"/>
              <a:t>taniqli</a:t>
            </a:r>
            <a:r>
              <a:rPr lang="en-US" dirty="0"/>
              <a:t> </a:t>
            </a:r>
            <a:r>
              <a:rPr lang="en-US" dirty="0" err="1"/>
              <a:t>shaxslar</a:t>
            </a:r>
            <a:r>
              <a:rPr lang="en-US" dirty="0"/>
              <a:t>, </a:t>
            </a:r>
            <a:r>
              <a:rPr lang="en-US" dirty="0" err="1"/>
              <a:t>siyosatchilar</a:t>
            </a:r>
            <a:r>
              <a:rPr lang="en-US" dirty="0"/>
              <a:t>, </a:t>
            </a:r>
            <a:r>
              <a:rPr lang="en-US" dirty="0" err="1"/>
              <a:t>sportchilar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mashhur</a:t>
            </a:r>
            <a:r>
              <a:rPr lang="en-US" dirty="0"/>
              <a:t> </a:t>
            </a:r>
            <a:r>
              <a:rPr lang="en-US" dirty="0" err="1"/>
              <a:t>odamlar</a:t>
            </a:r>
            <a:r>
              <a:rPr lang="en-US" dirty="0"/>
              <a:t> Twitter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o‘z</a:t>
            </a:r>
            <a:r>
              <a:rPr lang="en-US" dirty="0"/>
              <a:t> </a:t>
            </a:r>
            <a:r>
              <a:rPr lang="en-US" dirty="0" err="1"/>
              <a:t>fikrlarini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yangiliklarini</a:t>
            </a:r>
            <a:r>
              <a:rPr lang="en-US" dirty="0"/>
              <a:t> </a:t>
            </a:r>
            <a:r>
              <a:rPr lang="en-US" dirty="0" err="1"/>
              <a:t>keng</a:t>
            </a:r>
            <a:r>
              <a:rPr lang="en-US" dirty="0"/>
              <a:t> </a:t>
            </a:r>
            <a:r>
              <a:rPr lang="en-US" dirty="0" err="1"/>
              <a:t>ommaga</a:t>
            </a:r>
            <a:r>
              <a:rPr lang="en-US" dirty="0"/>
              <a:t> </a:t>
            </a:r>
            <a:r>
              <a:rPr lang="en-US" dirty="0" err="1"/>
              <a:t>yetkazadilar</a:t>
            </a:r>
            <a:r>
              <a:rPr lang="en-US" dirty="0"/>
              <a:t>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 err="1"/>
              <a:t>Twitter’da</a:t>
            </a:r>
            <a:r>
              <a:rPr lang="en-US" dirty="0"/>
              <a:t> </a:t>
            </a:r>
            <a:r>
              <a:rPr lang="en-US" dirty="0" err="1"/>
              <a:t>ommaviy</a:t>
            </a:r>
            <a:r>
              <a:rPr lang="en-US" dirty="0"/>
              <a:t> </a:t>
            </a:r>
            <a:r>
              <a:rPr lang="en-US" dirty="0" err="1"/>
              <a:t>muhokama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platforma</a:t>
            </a:r>
            <a:r>
              <a:rPr lang="en-US" dirty="0"/>
              <a:t> </a:t>
            </a:r>
            <a:r>
              <a:rPr lang="en-US" dirty="0" err="1"/>
              <a:t>bo‘lgani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, </a:t>
            </a:r>
            <a:r>
              <a:rPr lang="en-US" dirty="0" err="1"/>
              <a:t>ko‘p</a:t>
            </a:r>
            <a:r>
              <a:rPr lang="en-US" dirty="0"/>
              <a:t> </a:t>
            </a:r>
            <a:r>
              <a:rPr lang="en-US" dirty="0" err="1"/>
              <a:t>hollarda</a:t>
            </a:r>
            <a:r>
              <a:rPr lang="en-US" dirty="0"/>
              <a:t> </a:t>
            </a:r>
            <a:r>
              <a:rPr lang="en-US" dirty="0" err="1"/>
              <a:t>dunyo</a:t>
            </a:r>
            <a:r>
              <a:rPr lang="en-US" dirty="0"/>
              <a:t> </a:t>
            </a:r>
            <a:r>
              <a:rPr lang="en-US" dirty="0" err="1"/>
              <a:t>siyosati</a:t>
            </a:r>
            <a:r>
              <a:rPr lang="en-US" dirty="0"/>
              <a:t>, </a:t>
            </a:r>
            <a:r>
              <a:rPr lang="en-US" dirty="0" err="1"/>
              <a:t>madaniy</a:t>
            </a:r>
            <a:r>
              <a:rPr lang="en-US" dirty="0"/>
              <a:t> </a:t>
            </a:r>
            <a:r>
              <a:rPr lang="en-US" dirty="0" err="1"/>
              <a:t>voqealar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boshqa</a:t>
            </a:r>
            <a:r>
              <a:rPr lang="en-US" dirty="0"/>
              <a:t> </a:t>
            </a:r>
            <a:r>
              <a:rPr lang="en-US" dirty="0" err="1"/>
              <a:t>ijtimoiy</a:t>
            </a:r>
            <a:r>
              <a:rPr lang="en-US" dirty="0"/>
              <a:t> </a:t>
            </a:r>
            <a:r>
              <a:rPr lang="en-US" dirty="0" err="1"/>
              <a:t>mavzular</a:t>
            </a:r>
            <a:r>
              <a:rPr lang="en-US" dirty="0"/>
              <a:t> ham </a:t>
            </a:r>
            <a:r>
              <a:rPr lang="en-US" dirty="0" err="1"/>
              <a:t>shu</a:t>
            </a:r>
            <a:r>
              <a:rPr lang="en-US" dirty="0"/>
              <a:t> </a:t>
            </a:r>
            <a:r>
              <a:rPr lang="en-US" dirty="0" err="1"/>
              <a:t>yerda</a:t>
            </a:r>
            <a:r>
              <a:rPr lang="en-US" dirty="0"/>
              <a:t> </a:t>
            </a:r>
            <a:r>
              <a:rPr lang="en-US" dirty="0" err="1"/>
              <a:t>keng</a:t>
            </a:r>
            <a:r>
              <a:rPr lang="en-US" dirty="0"/>
              <a:t> </a:t>
            </a:r>
            <a:r>
              <a:rPr lang="en-US" dirty="0" err="1"/>
              <a:t>muhokama</a:t>
            </a:r>
            <a:r>
              <a:rPr lang="en-US" dirty="0"/>
              <a:t> </a:t>
            </a:r>
            <a:r>
              <a:rPr lang="en-US" dirty="0" err="1"/>
              <a:t>qilinadi</a:t>
            </a:r>
            <a:r>
              <a:rPr lang="en-US" dirty="0"/>
              <a:t>.</a:t>
            </a:r>
            <a:endParaRPr lang="ru-RU" dirty="0"/>
          </a:p>
        </p:txBody>
      </p:sp>
      <p:pic>
        <p:nvPicPr>
          <p:cNvPr id="8199" name="Picture 7">
            <a:extLst>
              <a:ext uri="{FF2B5EF4-FFF2-40B4-BE49-F238E27FC236}">
                <a16:creationId xmlns:a16="http://schemas.microsoft.com/office/drawing/2014/main" id="{40EB951E-5786-4889-BB57-933F667EBB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8919" y="1690687"/>
            <a:ext cx="2524881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0193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178F0C6-9A3A-4839-8961-BFF7D5168F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490" y="1253331"/>
            <a:ext cx="5285510" cy="4351338"/>
          </a:xfrm>
        </p:spPr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</a:pPr>
            <a:r>
              <a:rPr lang="en-US" b="1" dirty="0" err="1"/>
              <a:t>Xulosa</a:t>
            </a:r>
            <a:endParaRPr lang="en-US" b="1" dirty="0"/>
          </a:p>
          <a:p>
            <a:pPr algn="just">
              <a:lnSpc>
                <a:spcPct val="150000"/>
              </a:lnSpc>
            </a:pPr>
            <a:r>
              <a:rPr lang="en-US" dirty="0"/>
              <a:t>Twitter </a:t>
            </a:r>
            <a:r>
              <a:rPr lang="en-US" dirty="0" err="1"/>
              <a:t>ijtimoiy</a:t>
            </a:r>
            <a:r>
              <a:rPr lang="en-US" dirty="0"/>
              <a:t> </a:t>
            </a:r>
            <a:r>
              <a:rPr lang="en-US" dirty="0" err="1"/>
              <a:t>tarmog‘i</a:t>
            </a:r>
            <a:r>
              <a:rPr lang="en-US" dirty="0"/>
              <a:t> </a:t>
            </a:r>
            <a:r>
              <a:rPr lang="en-US" dirty="0" err="1"/>
              <a:t>dunyo</a:t>
            </a:r>
            <a:r>
              <a:rPr lang="en-US" dirty="0"/>
              <a:t> </a:t>
            </a:r>
            <a:r>
              <a:rPr lang="en-US" dirty="0" err="1"/>
              <a:t>bo‘yicha</a:t>
            </a:r>
            <a:r>
              <a:rPr lang="en-US" dirty="0"/>
              <a:t> </a:t>
            </a:r>
            <a:r>
              <a:rPr lang="en-US" dirty="0" err="1"/>
              <a:t>turli</a:t>
            </a:r>
            <a:r>
              <a:rPr lang="en-US" dirty="0"/>
              <a:t> </a:t>
            </a:r>
            <a:r>
              <a:rPr lang="en-US" dirty="0" err="1"/>
              <a:t>mavzularni</a:t>
            </a:r>
            <a:r>
              <a:rPr lang="en-US" dirty="0"/>
              <a:t> </a:t>
            </a:r>
            <a:r>
              <a:rPr lang="en-US" dirty="0" err="1"/>
              <a:t>tez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oson</a:t>
            </a:r>
            <a:r>
              <a:rPr lang="en-US" dirty="0"/>
              <a:t> </a:t>
            </a:r>
            <a:r>
              <a:rPr lang="en-US" dirty="0" err="1"/>
              <a:t>tarzda</a:t>
            </a:r>
            <a:r>
              <a:rPr lang="en-US" dirty="0"/>
              <a:t> </a:t>
            </a:r>
            <a:r>
              <a:rPr lang="en-US" dirty="0" err="1"/>
              <a:t>muhokama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, </a:t>
            </a:r>
            <a:r>
              <a:rPr lang="en-US" dirty="0" err="1"/>
              <a:t>yangiliklar</a:t>
            </a:r>
            <a:r>
              <a:rPr lang="en-US" dirty="0"/>
              <a:t> </a:t>
            </a:r>
            <a:r>
              <a:rPr lang="en-US" dirty="0" err="1"/>
              <a:t>almashish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muloqot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qulay</a:t>
            </a:r>
            <a:r>
              <a:rPr lang="en-US" dirty="0"/>
              <a:t> </a:t>
            </a:r>
            <a:r>
              <a:rPr lang="en-US" dirty="0" err="1"/>
              <a:t>platforma</a:t>
            </a:r>
            <a:r>
              <a:rPr lang="en-US" dirty="0"/>
              <a:t> </a:t>
            </a:r>
            <a:r>
              <a:rPr lang="en-US" dirty="0" err="1"/>
              <a:t>hisoblanadi</a:t>
            </a:r>
            <a:r>
              <a:rPr lang="en-US" dirty="0"/>
              <a:t>.</a:t>
            </a:r>
          </a:p>
          <a:p>
            <a:pPr algn="just">
              <a:lnSpc>
                <a:spcPct val="150000"/>
              </a:lnSpc>
            </a:pPr>
            <a:endParaRPr lang="ru-RU" dirty="0"/>
          </a:p>
        </p:txBody>
      </p:sp>
      <p:pic>
        <p:nvPicPr>
          <p:cNvPr id="9218" name="Picture 2" descr="Picture background">
            <a:extLst>
              <a:ext uri="{FF2B5EF4-FFF2-40B4-BE49-F238E27FC236}">
                <a16:creationId xmlns:a16="http://schemas.microsoft.com/office/drawing/2014/main" id="{006E3AD7-166F-4EB3-945A-CF449F79115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6218" y="1253331"/>
            <a:ext cx="5467727" cy="4142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84107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TM10001105[[fn=Уголки]]</Template>
  <TotalTime>147</TotalTime>
  <Words>439</Words>
  <Application>Microsoft Office PowerPoint</Application>
  <PresentationFormat>Широкоэкранный</PresentationFormat>
  <Paragraphs>35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Wingdings</vt:lpstr>
      <vt:lpstr>Тема Office</vt:lpstr>
      <vt:lpstr>Twitter veb-sayti</vt:lpstr>
      <vt:lpstr>Презентация PowerPoint</vt:lpstr>
      <vt:lpstr>Twitter — bu ijtimoiy tarmoq va mikrobloglash platformasi bo‘lib, foydalanuvchilarga qisqa xabarlar, ya'ni "tvitlar" (eng ko‘pi bilan 280 ta belgi) joylash imkoniyatini beradi. Twitter 2006-yil 21-martda Jek Dorsi, Noah Glass, Biz Stoun va Evan Uilyams tomonidan tashkil etilgan va hozirda dunyo bo‘ylab millionlab foydalanuvchilarga ega.</vt:lpstr>
      <vt:lpstr>Презентация PowerPoint</vt:lpstr>
      <vt:lpstr>Презентация PowerPoint</vt:lpstr>
      <vt:lpstr>Презентация PowerPoint</vt:lpstr>
      <vt:lpstr>Twitter'ning rivojlanishi va o'zgarishlari</vt:lpstr>
      <vt:lpstr>Twitter (hozirgi “X”) veb-sayti haqida qiziqarli faktlar</vt:lpstr>
      <vt:lpstr>Презентация PowerPoint</vt:lpstr>
      <vt:lpstr>Foydalanilgan adabiyotlar: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Twitter veb-sayti</dc:title>
  <dc:creator>Arxiv.uz</dc:creator>
  <cp:keywords>slayd pptx</cp:keywords>
  <cp:lastModifiedBy>arxiv.uz</cp:lastModifiedBy>
  <cp:revision>16</cp:revision>
  <dcterms:created xsi:type="dcterms:W3CDTF">2024-11-02T08:28:13Z</dcterms:created>
  <dcterms:modified xsi:type="dcterms:W3CDTF">2025-06-05T09:40:24Z</dcterms:modified>
</cp:coreProperties>
</file>