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5"/>
  </p:notesMasterIdLst>
  <p:sldIdLst>
    <p:sldId id="276" r:id="rId2"/>
    <p:sldId id="277" r:id="rId3"/>
    <p:sldId id="258" r:id="rId4"/>
    <p:sldId id="259" r:id="rId5"/>
    <p:sldId id="261" r:id="rId6"/>
    <p:sldId id="262" r:id="rId7"/>
    <p:sldId id="263" r:id="rId8"/>
    <p:sldId id="266" r:id="rId9"/>
    <p:sldId id="267" r:id="rId10"/>
    <p:sldId id="268" r:id="rId11"/>
    <p:sldId id="269" r:id="rId12"/>
    <p:sldId id="278" r:id="rId13"/>
    <p:sldId id="279"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ehyung Kim" initials="TK" lastIdx="1" clrIdx="0">
    <p:extLst>
      <p:ext uri="{19B8F6BF-5375-455C-9EA6-DF929625EA0E}">
        <p15:presenceInfo xmlns:p15="http://schemas.microsoft.com/office/powerpoint/2012/main" userId="0e7dc19e2739c03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25" d="100"/>
          <a:sy n="125" d="100"/>
        </p:scale>
        <p:origin x="269" y="-88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75"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76"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77"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78"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79"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80"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622" name="Title 1"/>
          <p:cNvSpPr>
            <a:spLocks noGrp="1"/>
          </p:cNvSpPr>
          <p:nvPr>
            <p:ph type="ctrTitle"/>
          </p:nvPr>
        </p:nvSpPr>
        <p:spPr>
          <a:xfrm>
            <a:off x="685800" y="2130425"/>
            <a:ext cx="7772400" cy="1470025"/>
          </a:xfrm>
        </p:spPr>
        <p:txBody>
          <a:bodyPr/>
          <a:lstStyle/>
          <a:p>
            <a:r>
              <a:rPr lang="en-US"/>
              <a:t>Click to edit Master title style</a:t>
            </a:r>
          </a:p>
        </p:txBody>
      </p:sp>
      <p:sp>
        <p:nvSpPr>
          <p:cNvPr id="104862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48624" name="Date Placeholder 3"/>
          <p:cNvSpPr>
            <a:spLocks noGrp="1"/>
          </p:cNvSpPr>
          <p:nvPr>
            <p:ph type="dt" sz="half" idx="10"/>
          </p:nvPr>
        </p:nvSpPr>
        <p:spPr/>
        <p:txBody>
          <a:bodyPr/>
          <a:lstStyle/>
          <a:p>
            <a:fld id="{5BCAD085-E8A6-8845-BD4E-CB4CCA059FC4}" type="datetimeFigureOut">
              <a:rPr lang="en-US" smtClean="0"/>
              <a:t>4/29/2025</a:t>
            </a:fld>
            <a:endParaRPr lang="en-US"/>
          </a:p>
        </p:txBody>
      </p:sp>
      <p:sp>
        <p:nvSpPr>
          <p:cNvPr id="1048625" name="Footer Placeholder 4"/>
          <p:cNvSpPr>
            <a:spLocks noGrp="1"/>
          </p:cNvSpPr>
          <p:nvPr>
            <p:ph type="ftr" sz="quarter" idx="11"/>
          </p:nvPr>
        </p:nvSpPr>
        <p:spPr/>
        <p:txBody>
          <a:bodyPr/>
          <a:lstStyle/>
          <a:p>
            <a:endParaRPr lang="en-US"/>
          </a:p>
        </p:txBody>
      </p:sp>
      <p:sp>
        <p:nvSpPr>
          <p:cNvPr id="104862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42" name="Title 1"/>
          <p:cNvSpPr>
            <a:spLocks noGrp="1"/>
          </p:cNvSpPr>
          <p:nvPr>
            <p:ph type="title"/>
          </p:nvPr>
        </p:nvSpPr>
        <p:spPr/>
        <p:txBody>
          <a:bodyPr/>
          <a:lstStyle/>
          <a:p>
            <a:r>
              <a:rPr lang="en-US"/>
              <a:t>Click to edit Master title style</a:t>
            </a:r>
          </a:p>
        </p:txBody>
      </p:sp>
      <p:sp>
        <p:nvSpPr>
          <p:cNvPr id="104864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44" name="Date Placeholder 3"/>
          <p:cNvSpPr>
            <a:spLocks noGrp="1"/>
          </p:cNvSpPr>
          <p:nvPr>
            <p:ph type="dt" sz="half" idx="10"/>
          </p:nvPr>
        </p:nvSpPr>
        <p:spPr/>
        <p:txBody>
          <a:bodyPr/>
          <a:lstStyle/>
          <a:p>
            <a:fld id="{5BCAD085-E8A6-8845-BD4E-CB4CCA059FC4}" type="datetimeFigureOut">
              <a:rPr lang="en-US" smtClean="0"/>
              <a:t>4/29/2025</a:t>
            </a:fld>
            <a:endParaRPr lang="en-US"/>
          </a:p>
        </p:txBody>
      </p:sp>
      <p:sp>
        <p:nvSpPr>
          <p:cNvPr id="1048645" name="Footer Placeholder 4"/>
          <p:cNvSpPr>
            <a:spLocks noGrp="1"/>
          </p:cNvSpPr>
          <p:nvPr>
            <p:ph type="ftr" sz="quarter" idx="11"/>
          </p:nvPr>
        </p:nvSpPr>
        <p:spPr/>
        <p:txBody>
          <a:bodyPr/>
          <a:lstStyle/>
          <a:p>
            <a:endParaRPr lang="en-US"/>
          </a:p>
        </p:txBody>
      </p:sp>
      <p:sp>
        <p:nvSpPr>
          <p:cNvPr id="104864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31"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1048632"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33" name="Date Placeholder 3"/>
          <p:cNvSpPr>
            <a:spLocks noGrp="1"/>
          </p:cNvSpPr>
          <p:nvPr>
            <p:ph type="dt" sz="half" idx="10"/>
          </p:nvPr>
        </p:nvSpPr>
        <p:spPr/>
        <p:txBody>
          <a:bodyPr/>
          <a:lstStyle/>
          <a:p>
            <a:fld id="{5BCAD085-E8A6-8845-BD4E-CB4CCA059FC4}" type="datetimeFigureOut">
              <a:rPr lang="en-US" smtClean="0"/>
              <a:t>4/29/2025</a:t>
            </a:fld>
            <a:endParaRPr lang="en-US"/>
          </a:p>
        </p:txBody>
      </p:sp>
      <p:sp>
        <p:nvSpPr>
          <p:cNvPr id="1048634" name="Footer Placeholder 4"/>
          <p:cNvSpPr>
            <a:spLocks noGrp="1"/>
          </p:cNvSpPr>
          <p:nvPr>
            <p:ph type="ftr" sz="quarter" idx="11"/>
          </p:nvPr>
        </p:nvSpPr>
        <p:spPr/>
        <p:txBody>
          <a:bodyPr/>
          <a:lstStyle/>
          <a:p>
            <a:endParaRPr lang="en-US"/>
          </a:p>
        </p:txBody>
      </p:sp>
      <p:sp>
        <p:nvSpPr>
          <p:cNvPr id="1048635"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581" name="Title 1"/>
          <p:cNvSpPr>
            <a:spLocks noGrp="1"/>
          </p:cNvSpPr>
          <p:nvPr>
            <p:ph type="title"/>
          </p:nvPr>
        </p:nvSpPr>
        <p:spPr/>
        <p:txBody>
          <a:bodyPr/>
          <a:lstStyle/>
          <a:p>
            <a:r>
              <a:rPr lang="en-US"/>
              <a:t>Click to edit Master title style</a:t>
            </a:r>
          </a:p>
        </p:txBody>
      </p:sp>
      <p:sp>
        <p:nvSpPr>
          <p:cNvPr id="1048582"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583" name="Date Placeholder 3"/>
          <p:cNvSpPr>
            <a:spLocks noGrp="1"/>
          </p:cNvSpPr>
          <p:nvPr>
            <p:ph type="dt" sz="half" idx="10"/>
          </p:nvPr>
        </p:nvSpPr>
        <p:spPr/>
        <p:txBody>
          <a:bodyPr/>
          <a:lstStyle/>
          <a:p>
            <a:fld id="{5BCAD085-E8A6-8845-BD4E-CB4CCA059FC4}" type="datetimeFigureOut">
              <a:rPr lang="en-US" smtClean="0"/>
              <a:t>4/29/2025</a:t>
            </a:fld>
            <a:endParaRPr lang="en-US"/>
          </a:p>
        </p:txBody>
      </p:sp>
      <p:sp>
        <p:nvSpPr>
          <p:cNvPr id="1048584" name="Footer Placeholder 4"/>
          <p:cNvSpPr>
            <a:spLocks noGrp="1"/>
          </p:cNvSpPr>
          <p:nvPr>
            <p:ph type="ftr" sz="quarter" idx="11"/>
          </p:nvPr>
        </p:nvSpPr>
        <p:spPr/>
        <p:txBody>
          <a:bodyPr/>
          <a:lstStyle/>
          <a:p>
            <a:endParaRPr lang="en-US"/>
          </a:p>
        </p:txBody>
      </p:sp>
      <p:sp>
        <p:nvSpPr>
          <p:cNvPr id="1048585"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47"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1048648"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48649" name="Date Placeholder 3"/>
          <p:cNvSpPr>
            <a:spLocks noGrp="1"/>
          </p:cNvSpPr>
          <p:nvPr>
            <p:ph type="dt" sz="half" idx="10"/>
          </p:nvPr>
        </p:nvSpPr>
        <p:spPr/>
        <p:txBody>
          <a:bodyPr/>
          <a:lstStyle/>
          <a:p>
            <a:fld id="{5BCAD085-E8A6-8845-BD4E-CB4CCA059FC4}" type="datetimeFigureOut">
              <a:rPr lang="en-US" smtClean="0"/>
              <a:t>4/29/2025</a:t>
            </a:fld>
            <a:endParaRPr lang="en-US"/>
          </a:p>
        </p:txBody>
      </p:sp>
      <p:sp>
        <p:nvSpPr>
          <p:cNvPr id="1048650" name="Footer Placeholder 4"/>
          <p:cNvSpPr>
            <a:spLocks noGrp="1"/>
          </p:cNvSpPr>
          <p:nvPr>
            <p:ph type="ftr" sz="quarter" idx="11"/>
          </p:nvPr>
        </p:nvSpPr>
        <p:spPr/>
        <p:txBody>
          <a:bodyPr/>
          <a:lstStyle/>
          <a:p>
            <a:endParaRPr lang="en-US"/>
          </a:p>
        </p:txBody>
      </p:sp>
      <p:sp>
        <p:nvSpPr>
          <p:cNvPr id="1048651"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52" name="Title 1"/>
          <p:cNvSpPr>
            <a:spLocks noGrp="1"/>
          </p:cNvSpPr>
          <p:nvPr>
            <p:ph type="title"/>
          </p:nvPr>
        </p:nvSpPr>
        <p:spPr/>
        <p:txBody>
          <a:bodyPr/>
          <a:lstStyle/>
          <a:p>
            <a:r>
              <a:rPr lang="en-US"/>
              <a:t>Click to edit Master title style</a:t>
            </a:r>
          </a:p>
        </p:txBody>
      </p:sp>
      <p:sp>
        <p:nvSpPr>
          <p:cNvPr id="104865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5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55" name="Date Placeholder 4"/>
          <p:cNvSpPr>
            <a:spLocks noGrp="1"/>
          </p:cNvSpPr>
          <p:nvPr>
            <p:ph type="dt" sz="half" idx="10"/>
          </p:nvPr>
        </p:nvSpPr>
        <p:spPr/>
        <p:txBody>
          <a:bodyPr/>
          <a:lstStyle/>
          <a:p>
            <a:fld id="{5BCAD085-E8A6-8845-BD4E-CB4CCA059FC4}" type="datetimeFigureOut">
              <a:rPr lang="en-US" smtClean="0"/>
              <a:t>4/29/2025</a:t>
            </a:fld>
            <a:endParaRPr lang="en-US"/>
          </a:p>
        </p:txBody>
      </p:sp>
      <p:sp>
        <p:nvSpPr>
          <p:cNvPr id="1048656" name="Footer Placeholder 5"/>
          <p:cNvSpPr>
            <a:spLocks noGrp="1"/>
          </p:cNvSpPr>
          <p:nvPr>
            <p:ph type="ftr" sz="quarter" idx="11"/>
          </p:nvPr>
        </p:nvSpPr>
        <p:spPr/>
        <p:txBody>
          <a:bodyPr/>
          <a:lstStyle/>
          <a:p>
            <a:endParaRPr lang="en-US"/>
          </a:p>
        </p:txBody>
      </p:sp>
      <p:sp>
        <p:nvSpPr>
          <p:cNvPr id="104865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58" name="Title 1"/>
          <p:cNvSpPr>
            <a:spLocks noGrp="1"/>
          </p:cNvSpPr>
          <p:nvPr>
            <p:ph type="title"/>
          </p:nvPr>
        </p:nvSpPr>
        <p:spPr/>
        <p:txBody>
          <a:bodyPr/>
          <a:lstStyle/>
          <a:p>
            <a:r>
              <a:rPr lang="en-US"/>
              <a:t>Click to edit Master title style</a:t>
            </a:r>
          </a:p>
        </p:txBody>
      </p:sp>
      <p:sp>
        <p:nvSpPr>
          <p:cNvPr id="1048659"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60"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61"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62"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63" name="Date Placeholder 6"/>
          <p:cNvSpPr>
            <a:spLocks noGrp="1"/>
          </p:cNvSpPr>
          <p:nvPr>
            <p:ph type="dt" sz="half" idx="10"/>
          </p:nvPr>
        </p:nvSpPr>
        <p:spPr/>
        <p:txBody>
          <a:bodyPr/>
          <a:lstStyle/>
          <a:p>
            <a:fld id="{5BCAD085-E8A6-8845-BD4E-CB4CCA059FC4}" type="datetimeFigureOut">
              <a:rPr lang="en-US" smtClean="0"/>
              <a:t>4/29/2025</a:t>
            </a:fld>
            <a:endParaRPr lang="en-US"/>
          </a:p>
        </p:txBody>
      </p:sp>
      <p:sp>
        <p:nvSpPr>
          <p:cNvPr id="1048664" name="Footer Placeholder 7"/>
          <p:cNvSpPr>
            <a:spLocks noGrp="1"/>
          </p:cNvSpPr>
          <p:nvPr>
            <p:ph type="ftr" sz="quarter" idx="11"/>
          </p:nvPr>
        </p:nvSpPr>
        <p:spPr/>
        <p:txBody>
          <a:bodyPr/>
          <a:lstStyle/>
          <a:p>
            <a:endParaRPr lang="en-US"/>
          </a:p>
        </p:txBody>
      </p:sp>
      <p:sp>
        <p:nvSpPr>
          <p:cNvPr id="1048665"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27" name="Title 1"/>
          <p:cNvSpPr>
            <a:spLocks noGrp="1"/>
          </p:cNvSpPr>
          <p:nvPr>
            <p:ph type="title"/>
          </p:nvPr>
        </p:nvSpPr>
        <p:spPr/>
        <p:txBody>
          <a:bodyPr/>
          <a:lstStyle/>
          <a:p>
            <a:r>
              <a:rPr lang="en-US"/>
              <a:t>Click to edit Master title style</a:t>
            </a:r>
          </a:p>
        </p:txBody>
      </p:sp>
      <p:sp>
        <p:nvSpPr>
          <p:cNvPr id="1048628" name="Date Placeholder 2"/>
          <p:cNvSpPr>
            <a:spLocks noGrp="1"/>
          </p:cNvSpPr>
          <p:nvPr>
            <p:ph type="dt" sz="half" idx="10"/>
          </p:nvPr>
        </p:nvSpPr>
        <p:spPr/>
        <p:txBody>
          <a:bodyPr/>
          <a:lstStyle/>
          <a:p>
            <a:fld id="{5BCAD085-E8A6-8845-BD4E-CB4CCA059FC4}" type="datetimeFigureOut">
              <a:rPr lang="en-US" smtClean="0"/>
              <a:t>4/29/2025</a:t>
            </a:fld>
            <a:endParaRPr lang="en-US"/>
          </a:p>
        </p:txBody>
      </p:sp>
      <p:sp>
        <p:nvSpPr>
          <p:cNvPr id="1048629" name="Footer Placeholder 3"/>
          <p:cNvSpPr>
            <a:spLocks noGrp="1"/>
          </p:cNvSpPr>
          <p:nvPr>
            <p:ph type="ftr" sz="quarter" idx="11"/>
          </p:nvPr>
        </p:nvSpPr>
        <p:spPr/>
        <p:txBody>
          <a:bodyPr/>
          <a:lstStyle/>
          <a:p>
            <a:endParaRPr lang="en-US"/>
          </a:p>
        </p:txBody>
      </p:sp>
      <p:sp>
        <p:nvSpPr>
          <p:cNvPr id="1048630"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666" name="Date Placeholder 1"/>
          <p:cNvSpPr>
            <a:spLocks noGrp="1"/>
          </p:cNvSpPr>
          <p:nvPr>
            <p:ph type="dt" sz="half" idx="10"/>
          </p:nvPr>
        </p:nvSpPr>
        <p:spPr/>
        <p:txBody>
          <a:bodyPr/>
          <a:lstStyle/>
          <a:p>
            <a:fld id="{5BCAD085-E8A6-8845-BD4E-CB4CCA059FC4}" type="datetimeFigureOut">
              <a:rPr lang="en-US" smtClean="0"/>
              <a:t>4/29/2025</a:t>
            </a:fld>
            <a:endParaRPr lang="en-US"/>
          </a:p>
        </p:txBody>
      </p:sp>
      <p:sp>
        <p:nvSpPr>
          <p:cNvPr id="1048667" name="Footer Placeholder 2"/>
          <p:cNvSpPr>
            <a:spLocks noGrp="1"/>
          </p:cNvSpPr>
          <p:nvPr>
            <p:ph type="ftr" sz="quarter" idx="11"/>
          </p:nvPr>
        </p:nvSpPr>
        <p:spPr/>
        <p:txBody>
          <a:bodyPr/>
          <a:lstStyle/>
          <a:p>
            <a:endParaRPr lang="en-US"/>
          </a:p>
        </p:txBody>
      </p:sp>
      <p:sp>
        <p:nvSpPr>
          <p:cNvPr id="1048668"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69"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1048670"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71"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672" name="Date Placeholder 4"/>
          <p:cNvSpPr>
            <a:spLocks noGrp="1"/>
          </p:cNvSpPr>
          <p:nvPr>
            <p:ph type="dt" sz="half" idx="10"/>
          </p:nvPr>
        </p:nvSpPr>
        <p:spPr/>
        <p:txBody>
          <a:bodyPr/>
          <a:lstStyle/>
          <a:p>
            <a:fld id="{5BCAD085-E8A6-8845-BD4E-CB4CCA059FC4}" type="datetimeFigureOut">
              <a:rPr lang="en-US" smtClean="0"/>
              <a:t>4/29/2025</a:t>
            </a:fld>
            <a:endParaRPr lang="en-US"/>
          </a:p>
        </p:txBody>
      </p:sp>
      <p:sp>
        <p:nvSpPr>
          <p:cNvPr id="1048673" name="Footer Placeholder 5"/>
          <p:cNvSpPr>
            <a:spLocks noGrp="1"/>
          </p:cNvSpPr>
          <p:nvPr>
            <p:ph type="ftr" sz="quarter" idx="11"/>
          </p:nvPr>
        </p:nvSpPr>
        <p:spPr/>
        <p:txBody>
          <a:bodyPr/>
          <a:lstStyle/>
          <a:p>
            <a:endParaRPr lang="en-US"/>
          </a:p>
        </p:txBody>
      </p:sp>
      <p:sp>
        <p:nvSpPr>
          <p:cNvPr id="1048674"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36"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1048637"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48638"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639" name="Date Placeholder 4"/>
          <p:cNvSpPr>
            <a:spLocks noGrp="1"/>
          </p:cNvSpPr>
          <p:nvPr>
            <p:ph type="dt" sz="half" idx="10"/>
          </p:nvPr>
        </p:nvSpPr>
        <p:spPr/>
        <p:txBody>
          <a:bodyPr/>
          <a:lstStyle/>
          <a:p>
            <a:fld id="{5BCAD085-E8A6-8845-BD4E-CB4CCA059FC4}" type="datetimeFigureOut">
              <a:rPr lang="en-US" smtClean="0"/>
              <a:t>4/29/2025</a:t>
            </a:fld>
            <a:endParaRPr lang="en-US"/>
          </a:p>
        </p:txBody>
      </p:sp>
      <p:sp>
        <p:nvSpPr>
          <p:cNvPr id="1048640" name="Footer Placeholder 5"/>
          <p:cNvSpPr>
            <a:spLocks noGrp="1"/>
          </p:cNvSpPr>
          <p:nvPr>
            <p:ph type="ftr" sz="quarter" idx="11"/>
          </p:nvPr>
        </p:nvSpPr>
        <p:spPr/>
        <p:txBody>
          <a:bodyPr/>
          <a:lstStyle/>
          <a:p>
            <a:endParaRPr lang="en-US"/>
          </a:p>
        </p:txBody>
      </p:sp>
      <p:sp>
        <p:nvSpPr>
          <p:cNvPr id="1048641"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1048577"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578"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4/29/2025</a:t>
            </a:fld>
            <a:endParaRPr lang="en-US"/>
          </a:p>
        </p:txBody>
      </p:sp>
      <p:sp>
        <p:nvSpPr>
          <p:cNvPr id="1048579"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0"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ubmed.ncbi.nlm.nih.gov/18039129/" TargetMode="External"/><Relationship Id="rId2" Type="http://schemas.openxmlformats.org/officeDocument/2006/relationships/hyperlink" Target="https://en.m.wikipedia.org/wiki/Autophagy" TargetMode="External"/><Relationship Id="rId1" Type="http://schemas.openxmlformats.org/officeDocument/2006/relationships/slideLayout" Target="../slideLayouts/slideLayout2.xml"/><Relationship Id="rId5" Type="http://schemas.openxmlformats.org/officeDocument/2006/relationships/hyperlink" Target="https://www.healthline.com/health/autophagy" TargetMode="External"/><Relationship Id="rId4" Type="http://schemas.openxmlformats.org/officeDocument/2006/relationships/hyperlink" Target="https://www.amjtransplant.org/article/S1600-6135(22)25548-8/fulltex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Sarlavha 3">
            <a:extLst>
              <a:ext uri="{FF2B5EF4-FFF2-40B4-BE49-F238E27FC236}">
                <a16:creationId xmlns:a16="http://schemas.microsoft.com/office/drawing/2014/main" id="{1FA6AF31-C043-BB6D-3CA2-913267CA96D5}"/>
              </a:ext>
            </a:extLst>
          </p:cNvPr>
          <p:cNvSpPr>
            <a:spLocks noGrp="1"/>
          </p:cNvSpPr>
          <p:nvPr>
            <p:ph type="ctrTitle"/>
          </p:nvPr>
        </p:nvSpPr>
        <p:spPr/>
        <p:txBody>
          <a:bodyPr>
            <a:normAutofit/>
          </a:bodyPr>
          <a:lstStyle/>
          <a:p>
            <a:r>
              <a:rPr lang="en-US" sz="6000" b="1" dirty="0" err="1"/>
              <a:t>Avtofazirovka</a:t>
            </a:r>
            <a:endParaRPr lang="uz-Latn-UZ" sz="6000" b="1" dirty="0"/>
          </a:p>
        </p:txBody>
      </p:sp>
      <p:sp>
        <p:nvSpPr>
          <p:cNvPr id="5" name="Tagsarlavha 4">
            <a:extLst>
              <a:ext uri="{FF2B5EF4-FFF2-40B4-BE49-F238E27FC236}">
                <a16:creationId xmlns:a16="http://schemas.microsoft.com/office/drawing/2014/main" id="{4CABDA0B-E675-7EF5-CE8C-ED77FCC4296D}"/>
              </a:ext>
            </a:extLst>
          </p:cNvPr>
          <p:cNvSpPr>
            <a:spLocks noGrp="1"/>
          </p:cNvSpPr>
          <p:nvPr>
            <p:ph type="subTitle" idx="1"/>
          </p:nvPr>
        </p:nvSpPr>
        <p:spPr/>
        <p:txBody>
          <a:bodyPr/>
          <a:lstStyle/>
          <a:p>
            <a:r>
              <a:rPr lang="en-US" dirty="0" err="1"/>
              <a:t>Abduhamidov</a:t>
            </a:r>
            <a:r>
              <a:rPr lang="en-US" dirty="0"/>
              <a:t> </a:t>
            </a:r>
            <a:r>
              <a:rPr lang="en-US" dirty="0" err="1"/>
              <a:t>Shohjahon</a:t>
            </a:r>
            <a:r>
              <a:rPr lang="en-US" dirty="0"/>
              <a:t> </a:t>
            </a:r>
          </a:p>
          <a:p>
            <a:r>
              <a:rPr lang="en-US" dirty="0" err="1"/>
              <a:t>Asrorova</a:t>
            </a:r>
            <a:r>
              <a:rPr lang="en-US" dirty="0"/>
              <a:t> </a:t>
            </a:r>
            <a:r>
              <a:rPr lang="en-US" dirty="0" err="1"/>
              <a:t>Sarvinoz</a:t>
            </a:r>
            <a:r>
              <a:rPr lang="en-US" dirty="0"/>
              <a:t> </a:t>
            </a:r>
            <a:endParaRPr lang="uz-Latn-UZ" dirty="0"/>
          </a:p>
        </p:txBody>
      </p:sp>
    </p:spTree>
    <p:extLst>
      <p:ext uri="{BB962C8B-B14F-4D97-AF65-F5344CB8AC3E}">
        <p14:creationId xmlns:p14="http://schemas.microsoft.com/office/powerpoint/2010/main" val="351698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606" name="Title 1"/>
          <p:cNvSpPr>
            <a:spLocks noGrp="1"/>
          </p:cNvSpPr>
          <p:nvPr>
            <p:ph type="title"/>
          </p:nvPr>
        </p:nvSpPr>
        <p:spPr/>
        <p:txBody>
          <a:bodyPr/>
          <a:lstStyle/>
          <a:p>
            <a:pPr>
              <a:defRPr sz="4000" b="1">
                <a:solidFill>
                  <a:srgbClr val="F4D35E"/>
                </a:solidFill>
              </a:defRPr>
            </a:pPr>
            <a:r>
              <a:t>Tibbiyotdagi qo'llanish</a:t>
            </a:r>
          </a:p>
        </p:txBody>
      </p:sp>
      <p:sp>
        <p:nvSpPr>
          <p:cNvPr id="1048607" name="Content Placeholder 2"/>
          <p:cNvSpPr>
            <a:spLocks noGrp="1"/>
          </p:cNvSpPr>
          <p:nvPr>
            <p:ph idx="1"/>
          </p:nvPr>
        </p:nvSpPr>
        <p:spPr/>
        <p:txBody>
          <a:bodyPr/>
          <a:lstStyle/>
          <a:p>
            <a:pPr>
              <a:defRPr sz="2400">
                <a:solidFill>
                  <a:srgbClr val="FFFFFF"/>
                </a:solidFill>
              </a:defRPr>
            </a:pPr>
            <a:r>
              <a:t>Avtofazirovka tibbiyotda ham qo'llaniladi. Tsiklotronlar yordamida o'sma kasalliklarini davolashda zarracha terapiyasi qo'llaniladi. Tezlatkichlar orqali yuqori energiya olish, o'smalarni davolashda samarali yordam beradi. Bu texnologiya yadro tibbiyotida o'sma kasalliklarini aniqlash va davolashda muhim rol o'ynaydi.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608" name="Title 1"/>
          <p:cNvSpPr>
            <a:spLocks noGrp="1"/>
          </p:cNvSpPr>
          <p:nvPr>
            <p:ph type="title"/>
          </p:nvPr>
        </p:nvSpPr>
        <p:spPr/>
        <p:txBody>
          <a:bodyPr/>
          <a:lstStyle/>
          <a:p>
            <a:pPr>
              <a:defRPr sz="4000" b="1">
                <a:solidFill>
                  <a:srgbClr val="F4D35E"/>
                </a:solidFill>
              </a:defRPr>
            </a:pPr>
            <a:r>
              <a:t>Ilmiy tadqiqotlar uchun</a:t>
            </a:r>
          </a:p>
        </p:txBody>
      </p:sp>
      <p:sp>
        <p:nvSpPr>
          <p:cNvPr id="1048609" name="Content Placeholder 2"/>
          <p:cNvSpPr>
            <a:spLocks noGrp="1"/>
          </p:cNvSpPr>
          <p:nvPr>
            <p:ph idx="1"/>
          </p:nvPr>
        </p:nvSpPr>
        <p:spPr/>
        <p:txBody>
          <a:bodyPr/>
          <a:lstStyle/>
          <a:p>
            <a:pPr>
              <a:defRPr sz="2400">
                <a:solidFill>
                  <a:srgbClr val="FFFFFF"/>
                </a:solidFill>
              </a:defRPr>
            </a:pPr>
            <a:r>
              <a:t>Avtofazirovka ilmiy tadqiqotlar uchun juda muhimdir. Zarracha fizikasi va yadro fizikasi sohalarida bu prinsip keng qo'llaniladi. Bu texnologiya, ayniqsa, LHC (Large Hadron Collider) kabi yirik tezlatkichlarda qo'llaniladi. Ilmiy tadqiqotlarda zarrachalarni tezlashtirish va o'zgarishini o'rganishda avtofazirovka printsipi zarur.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Sarlavha 5">
            <a:extLst>
              <a:ext uri="{FF2B5EF4-FFF2-40B4-BE49-F238E27FC236}">
                <a16:creationId xmlns:a16="http://schemas.microsoft.com/office/drawing/2014/main" id="{596B21DE-1EF8-4A41-E6E6-CDEA994A571F}"/>
              </a:ext>
            </a:extLst>
          </p:cNvPr>
          <p:cNvSpPr>
            <a:spLocks noGrp="1"/>
          </p:cNvSpPr>
          <p:nvPr>
            <p:ph type="title"/>
          </p:nvPr>
        </p:nvSpPr>
        <p:spPr/>
        <p:txBody>
          <a:bodyPr/>
          <a:lstStyle/>
          <a:p>
            <a:r>
              <a:rPr lang="en-US" dirty="0" err="1"/>
              <a:t>Foydalanilgan</a:t>
            </a:r>
            <a:r>
              <a:rPr lang="en-US" dirty="0"/>
              <a:t> </a:t>
            </a:r>
            <a:r>
              <a:rPr lang="en-US" dirty="0" err="1"/>
              <a:t>adabiyotlar</a:t>
            </a:r>
            <a:endParaRPr lang="uz-Latn-UZ" dirty="0"/>
          </a:p>
        </p:txBody>
      </p:sp>
      <p:sp>
        <p:nvSpPr>
          <p:cNvPr id="7" name="Tarkibi 6">
            <a:extLst>
              <a:ext uri="{FF2B5EF4-FFF2-40B4-BE49-F238E27FC236}">
                <a16:creationId xmlns:a16="http://schemas.microsoft.com/office/drawing/2014/main" id="{85CCFB0B-FB13-B63F-7FB0-35033C9C6056}"/>
              </a:ext>
            </a:extLst>
          </p:cNvPr>
          <p:cNvSpPr>
            <a:spLocks noGrp="1"/>
          </p:cNvSpPr>
          <p:nvPr>
            <p:ph idx="1"/>
          </p:nvPr>
        </p:nvSpPr>
        <p:spPr/>
        <p:txBody>
          <a:bodyPr/>
          <a:lstStyle/>
          <a:p>
            <a:r>
              <a:rPr lang="uz-Latn-UZ" dirty="0">
                <a:hlinkClick r:id="rId2"/>
              </a:rPr>
              <a:t>https://en.m.wikipedia.org/wiki/Autophagy</a:t>
            </a:r>
            <a:endParaRPr lang="en-US" dirty="0"/>
          </a:p>
          <a:p>
            <a:r>
              <a:rPr lang="en-US" dirty="0">
                <a:hlinkClick r:id="rId3"/>
              </a:rPr>
              <a:t>https://pubmed.ncbi.nlm.nih.gov/18039129/</a:t>
            </a:r>
            <a:endParaRPr lang="en-US" dirty="0"/>
          </a:p>
          <a:p>
            <a:r>
              <a:rPr lang="uz-Latn-UZ" dirty="0">
                <a:hlinkClick r:id="rId4"/>
              </a:rPr>
              <a:t>https://www.amjtransplant.org/article/S1600-6135(22)25548-8/fulltext</a:t>
            </a:r>
            <a:endParaRPr lang="en-US" dirty="0"/>
          </a:p>
          <a:p>
            <a:r>
              <a:rPr lang="en-US" dirty="0">
                <a:hlinkClick r:id="rId5"/>
              </a:rPr>
              <a:t>https://www.healthline.com/health/autophagy</a:t>
            </a:r>
            <a:endParaRPr lang="en-US" dirty="0"/>
          </a:p>
          <a:p>
            <a:r>
              <a:rPr lang="en-US" dirty="0" err="1"/>
              <a:t>Hamda</a:t>
            </a:r>
            <a:r>
              <a:rPr lang="en-US" dirty="0"/>
              <a:t> </a:t>
            </a:r>
            <a:r>
              <a:rPr lang="en-US" dirty="0" err="1"/>
              <a:t>rasm</a:t>
            </a:r>
            <a:r>
              <a:rPr lang="en-US" dirty="0"/>
              <a:t> </a:t>
            </a:r>
            <a:r>
              <a:rPr lang="en-US" dirty="0" err="1"/>
              <a:t>yaratish</a:t>
            </a:r>
            <a:r>
              <a:rPr lang="en-US" dirty="0"/>
              <a:t> </a:t>
            </a:r>
            <a:r>
              <a:rPr lang="en-US" dirty="0" err="1"/>
              <a:t>uchun</a:t>
            </a:r>
            <a:r>
              <a:rPr lang="en-US" dirty="0"/>
              <a:t> CHATGPT &gt;_&lt;</a:t>
            </a:r>
          </a:p>
          <a:p>
            <a:pPr marL="0" indent="0">
              <a:buNone/>
            </a:pPr>
            <a:endParaRPr lang="uz-Latn-UZ" dirty="0"/>
          </a:p>
        </p:txBody>
      </p:sp>
    </p:spTree>
    <p:extLst>
      <p:ext uri="{BB962C8B-B14F-4D97-AF65-F5344CB8AC3E}">
        <p14:creationId xmlns:p14="http://schemas.microsoft.com/office/powerpoint/2010/main" val="444571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6DFACF-E596-48D6-BAE2-0A129F7741C3}"/>
              </a:ext>
            </a:extLst>
          </p:cNvPr>
          <p:cNvSpPr>
            <a:spLocks noGrp="1"/>
          </p:cNvSpPr>
          <p:nvPr>
            <p:ph type="title"/>
          </p:nvPr>
        </p:nvSpPr>
        <p:spPr>
          <a:xfrm>
            <a:off x="-79248" y="2674937"/>
            <a:ext cx="9223248" cy="1449387"/>
          </a:xfrm>
        </p:spPr>
        <p:txBody>
          <a:bodyPr>
            <a:normAutofit/>
          </a:bodyPr>
          <a:lstStyle/>
          <a:p>
            <a:r>
              <a:rPr lang="uz-Latn-UZ" dirty="0">
                <a:solidFill>
                  <a:schemeClr val="accent1">
                    <a:lumMod val="50000"/>
                  </a:schemeClr>
                </a:solidFill>
              </a:rPr>
              <a:t>E’TIBORINGIZ  UCHUN  TASHAKKUR !!!</a:t>
            </a:r>
            <a:endParaRPr lang="ru-RU" dirty="0">
              <a:solidFill>
                <a:schemeClr val="accent1">
                  <a:lumMod val="50000"/>
                </a:schemeClr>
              </a:solidFill>
            </a:endParaRPr>
          </a:p>
        </p:txBody>
      </p:sp>
    </p:spTree>
    <p:extLst>
      <p:ext uri="{BB962C8B-B14F-4D97-AF65-F5344CB8AC3E}">
        <p14:creationId xmlns:p14="http://schemas.microsoft.com/office/powerpoint/2010/main" val="2606940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 name="Sarlavha 4">
            <a:extLst>
              <a:ext uri="{FF2B5EF4-FFF2-40B4-BE49-F238E27FC236}">
                <a16:creationId xmlns:a16="http://schemas.microsoft.com/office/drawing/2014/main" id="{102A07C4-5BAF-69F9-8A0E-3CAAA695D5A7}"/>
              </a:ext>
            </a:extLst>
          </p:cNvPr>
          <p:cNvSpPr>
            <a:spLocks noGrp="1"/>
          </p:cNvSpPr>
          <p:nvPr>
            <p:ph type="title"/>
          </p:nvPr>
        </p:nvSpPr>
        <p:spPr/>
        <p:txBody>
          <a:bodyPr/>
          <a:lstStyle/>
          <a:p>
            <a:r>
              <a:rPr lang="en-US" dirty="0" err="1"/>
              <a:t>Reja</a:t>
            </a:r>
            <a:endParaRPr lang="uz-Latn-UZ" dirty="0"/>
          </a:p>
        </p:txBody>
      </p:sp>
      <p:sp>
        <p:nvSpPr>
          <p:cNvPr id="6" name="Tarkibi 5">
            <a:extLst>
              <a:ext uri="{FF2B5EF4-FFF2-40B4-BE49-F238E27FC236}">
                <a16:creationId xmlns:a16="http://schemas.microsoft.com/office/drawing/2014/main" id="{80735A35-DBF8-ECEC-EEC4-62B0ED580619}"/>
              </a:ext>
            </a:extLst>
          </p:cNvPr>
          <p:cNvSpPr>
            <a:spLocks noGrp="1"/>
          </p:cNvSpPr>
          <p:nvPr>
            <p:ph idx="1"/>
          </p:nvPr>
        </p:nvSpPr>
        <p:spPr/>
        <p:txBody>
          <a:bodyPr/>
          <a:lstStyle/>
          <a:p>
            <a:r>
              <a:rPr lang="en-US" dirty="0"/>
              <a:t>1.Avtofazirovka </a:t>
            </a:r>
            <a:r>
              <a:rPr lang="en-US" dirty="0" err="1"/>
              <a:t>tushunchasi</a:t>
            </a:r>
            <a:r>
              <a:rPr lang="en-US" dirty="0"/>
              <a:t>.</a:t>
            </a:r>
          </a:p>
          <a:p>
            <a:r>
              <a:rPr lang="en-US" dirty="0"/>
              <a:t>2.Avtofazirovka </a:t>
            </a:r>
            <a:r>
              <a:rPr lang="en-US" dirty="0" err="1"/>
              <a:t>tamoyilining</a:t>
            </a:r>
            <a:r>
              <a:rPr lang="en-US" dirty="0"/>
              <a:t> </a:t>
            </a:r>
            <a:r>
              <a:rPr lang="en-US" dirty="0" err="1"/>
              <a:t>fizik</a:t>
            </a:r>
            <a:r>
              <a:rPr lang="en-US" dirty="0"/>
              <a:t> </a:t>
            </a:r>
            <a:r>
              <a:rPr lang="en-US" dirty="0" err="1"/>
              <a:t>asoslari</a:t>
            </a:r>
            <a:r>
              <a:rPr lang="en-US" dirty="0"/>
              <a:t>.</a:t>
            </a:r>
          </a:p>
          <a:p>
            <a:r>
              <a:rPr lang="en-US" dirty="0"/>
              <a:t>3.Avtofazirovka </a:t>
            </a:r>
            <a:r>
              <a:rPr lang="en-US" dirty="0" err="1"/>
              <a:t>tizimining</a:t>
            </a:r>
            <a:r>
              <a:rPr lang="en-US" dirty="0"/>
              <a:t> </a:t>
            </a:r>
            <a:r>
              <a:rPr lang="en-US" dirty="0" err="1"/>
              <a:t>asosiy</a:t>
            </a:r>
            <a:r>
              <a:rPr lang="en-US" dirty="0"/>
              <a:t> </a:t>
            </a:r>
            <a:r>
              <a:rPr lang="en-US" dirty="0" err="1"/>
              <a:t>turlari</a:t>
            </a:r>
            <a:r>
              <a:rPr lang="en-US" dirty="0"/>
              <a:t>.</a:t>
            </a:r>
          </a:p>
          <a:p>
            <a:r>
              <a:rPr lang="en-US" dirty="0"/>
              <a:t>4.Avtofazirovkaning </a:t>
            </a:r>
            <a:r>
              <a:rPr lang="en-US" dirty="0" err="1"/>
              <a:t>ishlash</a:t>
            </a:r>
            <a:r>
              <a:rPr lang="en-US" dirty="0"/>
              <a:t> </a:t>
            </a:r>
            <a:r>
              <a:rPr lang="en-US" dirty="0" err="1"/>
              <a:t>mexanizmi</a:t>
            </a:r>
            <a:r>
              <a:rPr lang="en-US" dirty="0"/>
              <a:t> </a:t>
            </a:r>
            <a:r>
              <a:rPr lang="en-US" dirty="0" err="1"/>
              <a:t>va</a:t>
            </a:r>
            <a:r>
              <a:rPr lang="en-US" dirty="0"/>
              <a:t> </a:t>
            </a:r>
            <a:r>
              <a:rPr lang="en-US" dirty="0" err="1"/>
              <a:t>qo’llanilishi</a:t>
            </a:r>
            <a:r>
              <a:rPr lang="en-US" dirty="0"/>
              <a:t>.</a:t>
            </a:r>
          </a:p>
          <a:p>
            <a:r>
              <a:rPr lang="en-US" dirty="0"/>
              <a:t>5.Avtofazirovkaning </a:t>
            </a:r>
            <a:r>
              <a:rPr lang="en-US" dirty="0" err="1"/>
              <a:t>zamonaviy</a:t>
            </a:r>
            <a:r>
              <a:rPr lang="en-US" dirty="0"/>
              <a:t> </a:t>
            </a:r>
            <a:r>
              <a:rPr lang="en-US" dirty="0" err="1"/>
              <a:t>texnologiyadagi</a:t>
            </a:r>
            <a:r>
              <a:rPr lang="en-US" dirty="0"/>
              <a:t> </a:t>
            </a:r>
            <a:r>
              <a:rPr lang="en-US" dirty="0" err="1"/>
              <a:t>o’rni</a:t>
            </a:r>
            <a:r>
              <a:rPr lang="en-US" dirty="0"/>
              <a:t> </a:t>
            </a:r>
            <a:r>
              <a:rPr lang="en-US" dirty="0" err="1"/>
              <a:t>va</a:t>
            </a:r>
            <a:r>
              <a:rPr lang="en-US" dirty="0"/>
              <a:t> </a:t>
            </a:r>
            <a:r>
              <a:rPr lang="en-US" dirty="0" err="1"/>
              <a:t>istiqbollar</a:t>
            </a:r>
            <a:endParaRPr lang="uz-Latn-UZ" dirty="0"/>
          </a:p>
        </p:txBody>
      </p:sp>
    </p:spTree>
    <p:extLst>
      <p:ext uri="{BB962C8B-B14F-4D97-AF65-F5344CB8AC3E}">
        <p14:creationId xmlns:p14="http://schemas.microsoft.com/office/powerpoint/2010/main" val="3190663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586" name="Title 1"/>
          <p:cNvSpPr>
            <a:spLocks noGrp="1"/>
          </p:cNvSpPr>
          <p:nvPr>
            <p:ph type="title"/>
          </p:nvPr>
        </p:nvSpPr>
        <p:spPr/>
        <p:txBody>
          <a:bodyPr/>
          <a:lstStyle/>
          <a:p>
            <a:pPr>
              <a:defRPr sz="4000" b="1">
                <a:solidFill>
                  <a:srgbClr val="F4D35E"/>
                </a:solidFill>
              </a:defRPr>
            </a:pPr>
            <a:r>
              <a:t>Avtofazirovka</a:t>
            </a:r>
          </a:p>
        </p:txBody>
      </p:sp>
      <p:sp>
        <p:nvSpPr>
          <p:cNvPr id="1048587" name="Content Placeholder 2"/>
          <p:cNvSpPr>
            <a:spLocks noGrp="1"/>
          </p:cNvSpPr>
          <p:nvPr>
            <p:ph sz="half" idx="1"/>
          </p:nvPr>
        </p:nvSpPr>
        <p:spPr/>
        <p:txBody>
          <a:bodyPr>
            <a:normAutofit fontScale="92500" lnSpcReduction="20000"/>
          </a:bodyPr>
          <a:lstStyle/>
          <a:p>
            <a:pPr>
              <a:defRPr sz="2400">
                <a:solidFill>
                  <a:srgbClr val="FFFFFF"/>
                </a:solidFill>
              </a:defRPr>
            </a:pPr>
            <a:r>
              <a:t>Avtofazirovka — bu fizikada zarrachalar o'zgaruvchi elektr maydoni bilan sinxronlashgan holda energiya oladigan jarayondir. Bu prinsip zarrachalarni doimiy ravishda yuqori energiya olish imkonini beradi. Avtofazirovka texnologiyasi zamonaviy tezlatkichlar va ilmiy tadqiqotlar uchun asosiy texnologiyalar sifatida ishlatiladi. Ushbu texnologiya fizikaning ko'plab sohalarida qo'llaniladi.</a:t>
            </a:r>
          </a:p>
        </p:txBody>
      </p:sp>
      <p:pic>
        <p:nvPicPr>
          <p:cNvPr id="3" name="Tarkibi 2">
            <a:extLst>
              <a:ext uri="{FF2B5EF4-FFF2-40B4-BE49-F238E27FC236}">
                <a16:creationId xmlns:a16="http://schemas.microsoft.com/office/drawing/2014/main" id="{A81D2E90-CC4E-FD55-9D19-B4BB86EEE8E0}"/>
              </a:ext>
            </a:extLst>
          </p:cNvPr>
          <p:cNvPicPr>
            <a:picLocks noGrp="1" noChangeAspect="1"/>
          </p:cNvPicPr>
          <p:nvPr>
            <p:ph sz="half" idx="2"/>
          </p:nvPr>
        </p:nvPicPr>
        <p:blipFill>
          <a:blip r:embed="rId2"/>
          <a:stretch>
            <a:fillRect/>
          </a:stretch>
        </p:blipFill>
        <p:spPr>
          <a:xfrm>
            <a:off x="4648200" y="1843881"/>
            <a:ext cx="4038600" cy="40386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588" name="Title 1"/>
          <p:cNvSpPr>
            <a:spLocks noGrp="1"/>
          </p:cNvSpPr>
          <p:nvPr>
            <p:ph type="title"/>
          </p:nvPr>
        </p:nvSpPr>
        <p:spPr/>
        <p:txBody>
          <a:bodyPr/>
          <a:lstStyle/>
          <a:p>
            <a:pPr>
              <a:defRPr sz="4000" b="1">
                <a:solidFill>
                  <a:srgbClr val="F4D35E"/>
                </a:solidFill>
              </a:defRPr>
            </a:pPr>
            <a:r>
              <a:t>Avtofazirovka nima?</a:t>
            </a:r>
          </a:p>
        </p:txBody>
      </p:sp>
      <p:sp>
        <p:nvSpPr>
          <p:cNvPr id="1048589" name="Content Placeholder 2"/>
          <p:cNvSpPr>
            <a:spLocks noGrp="1"/>
          </p:cNvSpPr>
          <p:nvPr>
            <p:ph sz="half" idx="1"/>
          </p:nvPr>
        </p:nvSpPr>
        <p:spPr/>
        <p:txBody>
          <a:bodyPr>
            <a:normAutofit fontScale="92500" lnSpcReduction="20000"/>
          </a:bodyPr>
          <a:lstStyle/>
          <a:p>
            <a:pPr>
              <a:defRPr sz="2400">
                <a:solidFill>
                  <a:srgbClr val="FFFFFF"/>
                </a:solidFill>
              </a:defRPr>
            </a:pPr>
            <a:r>
              <a:t>Avtofazirovka — zarrachalar elektr maydoni bilan sinxron ravishda energiyani olish jarayonidir. Elektr maydonining o'zgarishi zarrachalarning fazasini o'zgartiradi va ular doimo energiya olishadi. Bu jarayon, ayniqsa, yuqori tezlatkichlarda va ilmiy tadqiqotlarda muhim ahamiyatga ega. Avtofazirovka printsipi zarrachalarni optimallashtirish va barqarorlashtirishga yordam beradi.</a:t>
            </a:r>
          </a:p>
        </p:txBody>
      </p:sp>
      <p:pic>
        <p:nvPicPr>
          <p:cNvPr id="3" name="Tarkibi 2">
            <a:extLst>
              <a:ext uri="{FF2B5EF4-FFF2-40B4-BE49-F238E27FC236}">
                <a16:creationId xmlns:a16="http://schemas.microsoft.com/office/drawing/2014/main" id="{6EDB3D4D-7D23-C23D-621F-B2C905EF3DF3}"/>
              </a:ext>
            </a:extLst>
          </p:cNvPr>
          <p:cNvPicPr>
            <a:picLocks noGrp="1" noChangeAspect="1"/>
          </p:cNvPicPr>
          <p:nvPr>
            <p:ph sz="half" idx="2"/>
          </p:nvPr>
        </p:nvPicPr>
        <p:blipFill>
          <a:blip r:embed="rId2"/>
          <a:stretch>
            <a:fillRect/>
          </a:stretch>
        </p:blipFill>
        <p:spPr>
          <a:xfrm>
            <a:off x="4648200" y="1843881"/>
            <a:ext cx="4038600" cy="403860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592" name="Title 1"/>
          <p:cNvSpPr>
            <a:spLocks noGrp="1"/>
          </p:cNvSpPr>
          <p:nvPr>
            <p:ph type="title"/>
          </p:nvPr>
        </p:nvSpPr>
        <p:spPr/>
        <p:txBody>
          <a:bodyPr/>
          <a:lstStyle/>
          <a:p>
            <a:pPr>
              <a:defRPr sz="4000" b="1">
                <a:solidFill>
                  <a:srgbClr val="F4D35E"/>
                </a:solidFill>
              </a:defRPr>
            </a:pPr>
            <a:r>
              <a:t>Asosiy g'oya</a:t>
            </a:r>
          </a:p>
        </p:txBody>
      </p:sp>
      <p:sp>
        <p:nvSpPr>
          <p:cNvPr id="1048593" name="Content Placeholder 2"/>
          <p:cNvSpPr>
            <a:spLocks noGrp="1"/>
          </p:cNvSpPr>
          <p:nvPr>
            <p:ph sz="half" idx="1"/>
          </p:nvPr>
        </p:nvSpPr>
        <p:spPr/>
        <p:txBody>
          <a:bodyPr>
            <a:normAutofit fontScale="92500"/>
          </a:bodyPr>
          <a:lstStyle/>
          <a:p>
            <a:pPr>
              <a:defRPr sz="2400">
                <a:solidFill>
                  <a:srgbClr val="FFFFFF"/>
                </a:solidFill>
              </a:defRPr>
            </a:pPr>
            <a:r>
              <a:t>Avtofazirovka asosiy g'oyasi zarrachalarni sinxronlashtirishdir. Bunda zarrachalar doimo to'g'ri fazada bo'lib, ular har doim energiya olish imkoniga ega. Bu texnologiya tezlatkichlarda zarrachalar puchmog'ini doimiy ravishda yuqori energiyada saqlash imkonini beradi. Bu printsipni ishlatish orqali zarrachalar o'z vaqtida energiya olishadi.</a:t>
            </a:r>
          </a:p>
        </p:txBody>
      </p:sp>
      <p:pic>
        <p:nvPicPr>
          <p:cNvPr id="3" name="Tarkibi 2">
            <a:extLst>
              <a:ext uri="{FF2B5EF4-FFF2-40B4-BE49-F238E27FC236}">
                <a16:creationId xmlns:a16="http://schemas.microsoft.com/office/drawing/2014/main" id="{48C3E02F-0DAF-4F75-5EDD-076F1A9E4AEF}"/>
              </a:ext>
            </a:extLst>
          </p:cNvPr>
          <p:cNvPicPr>
            <a:picLocks noGrp="1" noChangeAspect="1"/>
          </p:cNvPicPr>
          <p:nvPr>
            <p:ph sz="half" idx="2"/>
          </p:nvPr>
        </p:nvPicPr>
        <p:blipFill>
          <a:blip r:embed="rId2"/>
          <a:stretch>
            <a:fillRect/>
          </a:stretch>
        </p:blipFill>
        <p:spPr>
          <a:xfrm>
            <a:off x="4648200" y="1843881"/>
            <a:ext cx="4038600" cy="403860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594" name="Title 1"/>
          <p:cNvSpPr>
            <a:spLocks noGrp="1"/>
          </p:cNvSpPr>
          <p:nvPr>
            <p:ph type="title"/>
          </p:nvPr>
        </p:nvSpPr>
        <p:spPr/>
        <p:txBody>
          <a:bodyPr/>
          <a:lstStyle/>
          <a:p>
            <a:pPr>
              <a:defRPr sz="4000" b="1">
                <a:solidFill>
                  <a:srgbClr val="F4D35E"/>
                </a:solidFill>
              </a:defRPr>
            </a:pPr>
            <a:r>
              <a:t>Avtofazirovkaning ishlash printsipi</a:t>
            </a:r>
          </a:p>
        </p:txBody>
      </p:sp>
      <p:sp>
        <p:nvSpPr>
          <p:cNvPr id="1048595" name="Content Placeholder 2"/>
          <p:cNvSpPr>
            <a:spLocks noGrp="1"/>
          </p:cNvSpPr>
          <p:nvPr>
            <p:ph sz="half" idx="1"/>
          </p:nvPr>
        </p:nvSpPr>
        <p:spPr/>
        <p:txBody>
          <a:bodyPr>
            <a:normAutofit fontScale="92500"/>
          </a:bodyPr>
          <a:lstStyle/>
          <a:p>
            <a:pPr>
              <a:defRPr sz="2400">
                <a:solidFill>
                  <a:srgbClr val="FFFFFF"/>
                </a:solidFill>
              </a:defRPr>
            </a:pPr>
            <a:r>
              <a:t>Avtofazirovkaning ishlash printsipi shundan iboratki, zarrachalar elektr maydoni bilan sinxron ravishda energiya oladi. Elektr maydonining o'zgarishi bilan zarrachalar fazada sinxronlashadi. Avtofazirovka printsipi, zamonaviy ilmiy tadqiqotlarda zarrachalarni yuqori tezlikda o'zgartirish va energiya olishni maksimal darajada oshirishga yordam beradi.</a:t>
            </a:r>
          </a:p>
        </p:txBody>
      </p:sp>
      <p:pic>
        <p:nvPicPr>
          <p:cNvPr id="3" name="Tarkibi 2">
            <a:extLst>
              <a:ext uri="{FF2B5EF4-FFF2-40B4-BE49-F238E27FC236}">
                <a16:creationId xmlns:a16="http://schemas.microsoft.com/office/drawing/2014/main" id="{0EC50295-E3CD-F207-8B98-C85E53DAB03E}"/>
              </a:ext>
            </a:extLst>
          </p:cNvPr>
          <p:cNvPicPr>
            <a:picLocks noGrp="1" noChangeAspect="1"/>
          </p:cNvPicPr>
          <p:nvPr>
            <p:ph sz="half" idx="2"/>
          </p:nvPr>
        </p:nvPicPr>
        <p:blipFill>
          <a:blip r:embed="rId2"/>
          <a:stretch>
            <a:fillRect/>
          </a:stretch>
        </p:blipFill>
        <p:spPr>
          <a:xfrm>
            <a:off x="4648200" y="1843881"/>
            <a:ext cx="4038600" cy="403860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596" name="Title 1"/>
          <p:cNvSpPr>
            <a:spLocks noGrp="1"/>
          </p:cNvSpPr>
          <p:nvPr>
            <p:ph type="title"/>
          </p:nvPr>
        </p:nvSpPr>
        <p:spPr/>
        <p:txBody>
          <a:bodyPr/>
          <a:lstStyle/>
          <a:p>
            <a:pPr>
              <a:defRPr sz="4000" b="1">
                <a:solidFill>
                  <a:srgbClr val="F4D35E"/>
                </a:solidFill>
              </a:defRPr>
            </a:pPr>
            <a:r>
              <a:t>Elektr maydon qanday o'zgaradi?</a:t>
            </a:r>
          </a:p>
        </p:txBody>
      </p:sp>
      <p:sp>
        <p:nvSpPr>
          <p:cNvPr id="1048597" name="Content Placeholder 2"/>
          <p:cNvSpPr>
            <a:spLocks noGrp="1"/>
          </p:cNvSpPr>
          <p:nvPr>
            <p:ph sz="half" idx="1"/>
          </p:nvPr>
        </p:nvSpPr>
        <p:spPr/>
        <p:txBody>
          <a:bodyPr>
            <a:normAutofit fontScale="92500" lnSpcReduction="20000"/>
          </a:bodyPr>
          <a:lstStyle/>
          <a:p>
            <a:pPr>
              <a:defRPr sz="2400">
                <a:solidFill>
                  <a:srgbClr val="FFFFFF"/>
                </a:solidFill>
              </a:defRPr>
            </a:pPr>
            <a:r>
              <a:t>Elektr maydon sinusoidal shaklda o'zgaradi. Zarrachalar har doim maydon bilan to'g'ri fazada bo'lib, energiya olishadi. Bu jarayon zarrachalar bilan to'liq sinxronlashtirilgan maydon orqali amalga oshiriladi. Bu o'zgarishlar zarrachalar uchun energiya olishning optimal vaqtlarini belgilaydi. Maydonning har doim o'zgaruvchanligi zarrachalar uchun mukammal tezlatishni ta'minlaydi.</a:t>
            </a:r>
          </a:p>
        </p:txBody>
      </p:sp>
      <p:pic>
        <p:nvPicPr>
          <p:cNvPr id="3" name="Tarkibi 2">
            <a:extLst>
              <a:ext uri="{FF2B5EF4-FFF2-40B4-BE49-F238E27FC236}">
                <a16:creationId xmlns:a16="http://schemas.microsoft.com/office/drawing/2014/main" id="{D213C78B-0F73-2CC0-F690-7B75FD59E329}"/>
              </a:ext>
            </a:extLst>
          </p:cNvPr>
          <p:cNvPicPr>
            <a:picLocks noGrp="1" noChangeAspect="1"/>
          </p:cNvPicPr>
          <p:nvPr>
            <p:ph sz="half" idx="2"/>
          </p:nvPr>
        </p:nvPicPr>
        <p:blipFill>
          <a:blip r:embed="rId2"/>
          <a:stretch>
            <a:fillRect/>
          </a:stretch>
        </p:blipFill>
        <p:spPr>
          <a:xfrm>
            <a:off x="4648200" y="1843881"/>
            <a:ext cx="4038600" cy="40386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602" name="Title 1"/>
          <p:cNvSpPr>
            <a:spLocks noGrp="1"/>
          </p:cNvSpPr>
          <p:nvPr>
            <p:ph type="title"/>
          </p:nvPr>
        </p:nvSpPr>
        <p:spPr/>
        <p:txBody>
          <a:bodyPr/>
          <a:lstStyle/>
          <a:p>
            <a:pPr>
              <a:defRPr sz="4000" b="1">
                <a:solidFill>
                  <a:srgbClr val="F4D35E"/>
                </a:solidFill>
              </a:defRPr>
            </a:pPr>
            <a:r>
              <a:t>Faza stabilizatsiyasi</a:t>
            </a:r>
          </a:p>
        </p:txBody>
      </p:sp>
      <p:sp>
        <p:nvSpPr>
          <p:cNvPr id="1048603" name="Content Placeholder 2"/>
          <p:cNvSpPr>
            <a:spLocks noGrp="1"/>
          </p:cNvSpPr>
          <p:nvPr>
            <p:ph sz="half" idx="1"/>
          </p:nvPr>
        </p:nvSpPr>
        <p:spPr/>
        <p:txBody>
          <a:bodyPr>
            <a:normAutofit fontScale="92500" lnSpcReduction="10000"/>
          </a:bodyPr>
          <a:lstStyle/>
          <a:p>
            <a:pPr>
              <a:defRPr sz="2400">
                <a:solidFill>
                  <a:srgbClr val="FFFFFF"/>
                </a:solidFill>
              </a:defRPr>
            </a:pPr>
            <a:r>
              <a:t>Faza stabilizatsiyasi avtofazirovkaning muvaffaqiyatli ishlashida muhim rol o'ynaydi. Zarrachalar fazada sinxronlashtirilgan bo'lib, tizim energiya olishni optimallashtiradi. Bu jarayon zarrachalar uchun yuqori energiyani olishning doimiy va samarali usulini ta'minlaydi. Bu prinsip ilmiy tadqiqotlar va yadro fizikasi uchun zarur hisoblanadi.</a:t>
            </a:r>
          </a:p>
        </p:txBody>
      </p:sp>
      <p:pic>
        <p:nvPicPr>
          <p:cNvPr id="3" name="Tarkibi 2">
            <a:extLst>
              <a:ext uri="{FF2B5EF4-FFF2-40B4-BE49-F238E27FC236}">
                <a16:creationId xmlns:a16="http://schemas.microsoft.com/office/drawing/2014/main" id="{DD3C3A1B-DC57-0824-E6A0-2134A5787DDE}"/>
              </a:ext>
            </a:extLst>
          </p:cNvPr>
          <p:cNvPicPr>
            <a:picLocks noGrp="1" noChangeAspect="1"/>
          </p:cNvPicPr>
          <p:nvPr>
            <p:ph sz="half" idx="2"/>
          </p:nvPr>
        </p:nvPicPr>
        <p:blipFill>
          <a:blip r:embed="rId2"/>
          <a:stretch>
            <a:fillRect/>
          </a:stretch>
        </p:blipFill>
        <p:spPr>
          <a:xfrm>
            <a:off x="4648200" y="1843881"/>
            <a:ext cx="4038600" cy="403860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604" name="Title 1"/>
          <p:cNvSpPr>
            <a:spLocks noGrp="1"/>
          </p:cNvSpPr>
          <p:nvPr>
            <p:ph type="title"/>
          </p:nvPr>
        </p:nvSpPr>
        <p:spPr/>
        <p:txBody>
          <a:bodyPr/>
          <a:lstStyle/>
          <a:p>
            <a:pPr>
              <a:defRPr sz="4000" b="1">
                <a:solidFill>
                  <a:srgbClr val="F4D35E"/>
                </a:solidFill>
              </a:defRPr>
            </a:pPr>
            <a:r>
              <a:t>Tizimdagi energiya oshishi</a:t>
            </a:r>
          </a:p>
        </p:txBody>
      </p:sp>
      <p:sp>
        <p:nvSpPr>
          <p:cNvPr id="1048605" name="Content Placeholder 2"/>
          <p:cNvSpPr>
            <a:spLocks noGrp="1"/>
          </p:cNvSpPr>
          <p:nvPr>
            <p:ph idx="1"/>
          </p:nvPr>
        </p:nvSpPr>
        <p:spPr/>
        <p:txBody>
          <a:bodyPr/>
          <a:lstStyle/>
          <a:p>
            <a:pPr>
              <a:defRPr sz="2400">
                <a:solidFill>
                  <a:srgbClr val="FFFFFF"/>
                </a:solidFill>
              </a:defRPr>
            </a:pPr>
            <a:r>
              <a:t>Avtofazirovka yordamida tizimda energiya oshadi. Zarrachalar to'g'ri fazada bo'lsa, ular doimiy ravishda energiya olishadi. Bu jarayon zarrachalarni tezlashtirishda va energiya olishda maksimal samaradorlikni ta'minlaydi. Bu, ayniqsa, yadro fizikasi va zarracha fizikasi uchun juda muhimdir. Tizim doimiy ravishda zarrachalarni yuqori tezlikda saqlashga yordam beradi.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534</Words>
  <Application>Microsoft Office PowerPoint</Application>
  <PresentationFormat>Экран (4:3)</PresentationFormat>
  <Paragraphs>34</Paragraphs>
  <Slides>13</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13</vt:i4>
      </vt:variant>
    </vt:vector>
  </HeadingPairs>
  <TitlesOfParts>
    <vt:vector size="16" baseType="lpstr">
      <vt:lpstr>Arial</vt:lpstr>
      <vt:lpstr>Calibri</vt:lpstr>
      <vt:lpstr>Office Theme</vt:lpstr>
      <vt:lpstr>Avtofazirovka</vt:lpstr>
      <vt:lpstr>Reja</vt:lpstr>
      <vt:lpstr>Avtofazirovka</vt:lpstr>
      <vt:lpstr>Avtofazirovka nima?</vt:lpstr>
      <vt:lpstr>Asosiy g'oya</vt:lpstr>
      <vt:lpstr>Avtofazirovkaning ishlash printsipi</vt:lpstr>
      <vt:lpstr>Elektr maydon qanday o'zgaradi?</vt:lpstr>
      <vt:lpstr>Faza stabilizatsiyasi</vt:lpstr>
      <vt:lpstr>Tizimdagi energiya oshishi</vt:lpstr>
      <vt:lpstr>Tibbiyotdagi qo'llanish</vt:lpstr>
      <vt:lpstr>Ilmiy tadqiqotlar uchun</vt:lpstr>
      <vt:lpstr>Foydalanilgan adabiyotlar</vt:lpstr>
      <vt:lpstr>E’TIBORINGIZ  UCHUN  TASHAKKUR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Avtofazirovka</dc:title>
  <dc:creator>23053RN02A</dc:creator>
  <cp:lastModifiedBy>user</cp:lastModifiedBy>
  <cp:revision>4</cp:revision>
  <dcterms:created xsi:type="dcterms:W3CDTF">2013-01-26T23:14:16Z</dcterms:created>
  <dcterms:modified xsi:type="dcterms:W3CDTF">2025-04-29T06:22:55Z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d3c0570139ee413e95c44c446d021723</vt:lpwstr>
  </property>
</Properties>
</file>