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3"/>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2051" name="Rectangle 3"/>
          <p:cNvSpPr>
            <a:spLocks noGrp="1" noChangeArrowheads="1"/>
          </p:cNvSpPr>
          <p:nvPr>
            <p:ph type="ctrTitle"/>
          </p:nvPr>
        </p:nvSpPr>
        <p:spPr>
          <a:xfrm>
            <a:off x="624417" y="3717925"/>
            <a:ext cx="10943167" cy="1082675"/>
          </a:xfrm>
        </p:spPr>
        <p:txBody>
          <a:bodyPr/>
          <a:lstStyle>
            <a:lvl1pPr algn="r">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4940300"/>
            <a:ext cx="10949517" cy="981075"/>
          </a:xfrm>
        </p:spPr>
        <p:txBody>
          <a:bodyPr/>
          <a:lstStyle>
            <a:lvl1pPr marL="0" indent="0" algn="r">
              <a:buFontTx/>
              <a:buNone/>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48A87A34-81AB-432B-8DAE-1953F412C126}" type="datetimeFigureOut">
              <a:rPr lang="en-US" dirty="0"/>
            </a:fld>
            <a:endParaRPr lang="en-US" dirty="0"/>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dirty="0"/>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6D22F896-40B5-4ADD-8801-0D06FADFA095}" type="slidenum">
              <a:rPr lang="en-US" dirty="0"/>
            </a:fld>
            <a:endParaRPr lang="en-US" dirty="0"/>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fld id="{48A87A34-81AB-432B-8DAE-1953F412C126}" type="datetimeFigureOut">
              <a:rPr lang="en-US" dirty="0"/>
            </a:fld>
            <a:endParaRPr lang="en-US" dirty="0"/>
          </a:p>
        </p:txBody>
      </p:sp>
      <p:sp>
        <p:nvSpPr>
          <p:cNvPr id="5" name="Замещающий нижний колонтитул 4"/>
          <p:cNvSpPr>
            <a:spLocks noGrp="1"/>
          </p:cNvSpPr>
          <p:nvPr>
            <p:ph type="ftr" sz="quarter" idx="11"/>
          </p:nvPr>
        </p:nvSpPr>
        <p:spPr/>
        <p:txBody>
          <a:bodyPr/>
          <a:p>
            <a:endParaRPr lang="en-US" dirty="0"/>
          </a:p>
        </p:txBody>
      </p:sp>
      <p:sp>
        <p:nvSpPr>
          <p:cNvPr id="6" name="Замещающий номер слайда 5"/>
          <p:cNvSpPr>
            <a:spLocks noGrp="1"/>
          </p:cNvSpPr>
          <p:nvPr>
            <p:ph type="sldNum" sz="quarter" idx="12"/>
          </p:nvPr>
        </p:nvSpPr>
        <p:spPr/>
        <p:txBody>
          <a:bodyPr/>
          <a:p>
            <a:fld id="{6D22F896-40B5-4ADD-8801-0D06FADFA095}" type="slidenum">
              <a:rPr lang="en-US" dirty="0"/>
            </a:fld>
            <a:endParaRPr lang="en-US"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fld id="{48A87A34-81AB-432B-8DAE-1953F412C126}" type="datetimeFigureOut">
              <a:rPr lang="en-US" dirty="0"/>
            </a:fld>
            <a:endParaRPr lang="en-US" dirty="0"/>
          </a:p>
        </p:txBody>
      </p:sp>
      <p:sp>
        <p:nvSpPr>
          <p:cNvPr id="5" name="Замещающий нижний колонтитул 4"/>
          <p:cNvSpPr>
            <a:spLocks noGrp="1"/>
          </p:cNvSpPr>
          <p:nvPr>
            <p:ph type="ftr" sz="quarter" idx="11"/>
          </p:nvPr>
        </p:nvSpPr>
        <p:spPr/>
        <p:txBody>
          <a:bodyPr/>
          <a:p>
            <a:endParaRPr lang="en-US" dirty="0"/>
          </a:p>
        </p:txBody>
      </p:sp>
      <p:sp>
        <p:nvSpPr>
          <p:cNvPr id="6" name="Замещающий номер слайда 5"/>
          <p:cNvSpPr>
            <a:spLocks noGrp="1"/>
          </p:cNvSpPr>
          <p:nvPr>
            <p:ph type="sldNum" sz="quarter" idx="12"/>
          </p:nvPr>
        </p:nvSpPr>
        <p:spPr/>
        <p:txBody>
          <a:bodyPr/>
          <a:p>
            <a:fld id="{6D22F896-40B5-4ADD-8801-0D06FADFA095}" type="slidenum">
              <a:rPr lang="en-US" dirty="0"/>
            </a:fld>
            <a:endParaRPr lang="en-US" dirty="0"/>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fld id="{48A87A34-81AB-432B-8DAE-1953F412C126}" type="datetimeFigureOut">
              <a:rPr lang="en-US" dirty="0"/>
            </a:fld>
            <a:endParaRPr lang="en-US" dirty="0"/>
          </a:p>
        </p:txBody>
      </p:sp>
      <p:sp>
        <p:nvSpPr>
          <p:cNvPr id="5" name="Замещающий нижний колонтитул 4"/>
          <p:cNvSpPr>
            <a:spLocks noGrp="1"/>
          </p:cNvSpPr>
          <p:nvPr>
            <p:ph type="ftr" sz="quarter" idx="11"/>
          </p:nvPr>
        </p:nvSpPr>
        <p:spPr/>
        <p:txBody>
          <a:bodyPr/>
          <a:p>
            <a:endParaRPr lang="en-US" dirty="0"/>
          </a:p>
        </p:txBody>
      </p:sp>
      <p:sp>
        <p:nvSpPr>
          <p:cNvPr id="6" name="Замещающий номер слайда 5"/>
          <p:cNvSpPr>
            <a:spLocks noGrp="1"/>
          </p:cNvSpPr>
          <p:nvPr>
            <p:ph type="sldNum" sz="quarter" idx="12"/>
          </p:nvPr>
        </p:nvSpPr>
        <p:spPr/>
        <p:txBody>
          <a:bodyPr/>
          <a:p>
            <a:fld id="{6D22F896-40B5-4ADD-8801-0D06FADFA095}" type="slidenum">
              <a:rPr lang="en-US" dirty="0"/>
            </a:fld>
            <a:endParaRPr lang="en-US" dirty="0"/>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Замещающая дата 3"/>
          <p:cNvSpPr>
            <a:spLocks noGrp="1"/>
          </p:cNvSpPr>
          <p:nvPr>
            <p:ph type="dt" sz="half" idx="10"/>
          </p:nvPr>
        </p:nvSpPr>
        <p:spPr/>
        <p:txBody>
          <a:bodyPr/>
          <a:p>
            <a:fld id="{48A87A34-81AB-432B-8DAE-1953F412C126}" type="datetimeFigureOut">
              <a:rPr lang="en-US" dirty="0"/>
            </a:fld>
            <a:endParaRPr lang="en-US" dirty="0"/>
          </a:p>
        </p:txBody>
      </p:sp>
      <p:sp>
        <p:nvSpPr>
          <p:cNvPr id="5" name="Замещающий нижний колонтитул 4"/>
          <p:cNvSpPr>
            <a:spLocks noGrp="1"/>
          </p:cNvSpPr>
          <p:nvPr>
            <p:ph type="ftr" sz="quarter" idx="11"/>
          </p:nvPr>
        </p:nvSpPr>
        <p:spPr/>
        <p:txBody>
          <a:bodyPr/>
          <a:p>
            <a:endParaRPr lang="en-US" dirty="0"/>
          </a:p>
        </p:txBody>
      </p:sp>
      <p:sp>
        <p:nvSpPr>
          <p:cNvPr id="6" name="Замещающий номер слайда 5"/>
          <p:cNvSpPr>
            <a:spLocks noGrp="1"/>
          </p:cNvSpPr>
          <p:nvPr>
            <p:ph type="sldNum" sz="quarter" idx="12"/>
          </p:nvPr>
        </p:nvSpPr>
        <p:spPr/>
        <p:txBody>
          <a:bodyPr/>
          <a:p>
            <a:fld id="{6D22F896-40B5-4ADD-8801-0D06FADFA095}" type="slidenum">
              <a:rPr lang="en-US" dirty="0"/>
            </a:fld>
            <a:endParaRPr lang="en-US" dirty="0"/>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Замещающая дата 4"/>
          <p:cNvSpPr>
            <a:spLocks noGrp="1"/>
          </p:cNvSpPr>
          <p:nvPr>
            <p:ph type="dt" sz="half" idx="10"/>
          </p:nvPr>
        </p:nvSpPr>
        <p:spPr/>
        <p:txBody>
          <a:bodyPr/>
          <a:p>
            <a:fld id="{48A87A34-81AB-432B-8DAE-1953F412C126}" type="datetimeFigureOut">
              <a:rPr lang="en-US" dirty="0"/>
            </a:fld>
            <a:endParaRPr lang="en-US" dirty="0"/>
          </a:p>
        </p:txBody>
      </p:sp>
      <p:sp>
        <p:nvSpPr>
          <p:cNvPr id="6" name="Замещающий нижний колонтитул 5"/>
          <p:cNvSpPr>
            <a:spLocks noGrp="1"/>
          </p:cNvSpPr>
          <p:nvPr>
            <p:ph type="ftr" sz="quarter" idx="11"/>
          </p:nvPr>
        </p:nvSpPr>
        <p:spPr/>
        <p:txBody>
          <a:bodyPr/>
          <a:p>
            <a:endParaRPr lang="en-US" dirty="0"/>
          </a:p>
        </p:txBody>
      </p:sp>
      <p:sp>
        <p:nvSpPr>
          <p:cNvPr id="7" name="Замещающий номер слайда 6"/>
          <p:cNvSpPr>
            <a:spLocks noGrp="1"/>
          </p:cNvSpPr>
          <p:nvPr>
            <p:ph type="sldNum" sz="quarter" idx="12"/>
          </p:nvPr>
        </p:nvSpPr>
        <p:spPr/>
        <p:txBody>
          <a:bodyPr/>
          <a:p>
            <a:fld id="{6D22F896-40B5-4ADD-8801-0D06FADFA095}" type="slidenum">
              <a:rPr lang="en-US" dirty="0"/>
            </a:fld>
            <a:endParaRPr lang="en-US"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Замещающая дата 6"/>
          <p:cNvSpPr>
            <a:spLocks noGrp="1"/>
          </p:cNvSpPr>
          <p:nvPr>
            <p:ph type="dt" sz="half" idx="10"/>
          </p:nvPr>
        </p:nvSpPr>
        <p:spPr/>
        <p:txBody>
          <a:bodyPr/>
          <a:p>
            <a:fld id="{48A87A34-81AB-432B-8DAE-1953F412C126}" type="datetimeFigureOut">
              <a:rPr lang="en-US" dirty="0"/>
            </a:fld>
            <a:endParaRPr lang="en-US" dirty="0"/>
          </a:p>
        </p:txBody>
      </p:sp>
      <p:sp>
        <p:nvSpPr>
          <p:cNvPr id="8" name="Замещающий нижний колонтитул 7"/>
          <p:cNvSpPr>
            <a:spLocks noGrp="1"/>
          </p:cNvSpPr>
          <p:nvPr>
            <p:ph type="ftr" sz="quarter" idx="11"/>
          </p:nvPr>
        </p:nvSpPr>
        <p:spPr/>
        <p:txBody>
          <a:bodyPr/>
          <a:p>
            <a:endParaRPr lang="en-US" dirty="0"/>
          </a:p>
        </p:txBody>
      </p:sp>
      <p:sp>
        <p:nvSpPr>
          <p:cNvPr id="9" name="Замещающий номер слайда 8"/>
          <p:cNvSpPr>
            <a:spLocks noGrp="1"/>
          </p:cNvSpPr>
          <p:nvPr>
            <p:ph type="sldNum" sz="quarter" idx="12"/>
          </p:nvPr>
        </p:nvSpPr>
        <p:spPr/>
        <p:txBody>
          <a:bodyPr/>
          <a:p>
            <a:fld id="{6D22F896-40B5-4ADD-8801-0D06FADFA095}" type="slidenum">
              <a:rPr lang="en-US" dirty="0"/>
            </a:fld>
            <a:endParaRPr lang="en-US" dirty="0"/>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Замещающая дата 2"/>
          <p:cNvSpPr>
            <a:spLocks noGrp="1"/>
          </p:cNvSpPr>
          <p:nvPr>
            <p:ph type="dt" sz="half" idx="10"/>
          </p:nvPr>
        </p:nvSpPr>
        <p:spPr/>
        <p:txBody>
          <a:bodyPr/>
          <a:p>
            <a:fld id="{48A87A34-81AB-432B-8DAE-1953F412C126}" type="datetimeFigureOut">
              <a:rPr lang="en-US" dirty="0"/>
            </a:fld>
            <a:endParaRPr lang="en-US" dirty="0"/>
          </a:p>
        </p:txBody>
      </p:sp>
      <p:sp>
        <p:nvSpPr>
          <p:cNvPr id="4" name="Замещающий нижний колонтитул 3"/>
          <p:cNvSpPr>
            <a:spLocks noGrp="1"/>
          </p:cNvSpPr>
          <p:nvPr>
            <p:ph type="ftr" sz="quarter" idx="11"/>
          </p:nvPr>
        </p:nvSpPr>
        <p:spPr/>
        <p:txBody>
          <a:bodyPr/>
          <a:p>
            <a:endParaRPr lang="en-US" dirty="0"/>
          </a:p>
        </p:txBody>
      </p:sp>
      <p:sp>
        <p:nvSpPr>
          <p:cNvPr id="5" name="Замещающий номер слайда 4"/>
          <p:cNvSpPr>
            <a:spLocks noGrp="1"/>
          </p:cNvSpPr>
          <p:nvPr>
            <p:ph type="sldNum" sz="quarter" idx="12"/>
          </p:nvPr>
        </p:nvSpPr>
        <p:spPr/>
        <p:txBody>
          <a:bodyPr/>
          <a:p>
            <a:fld id="{6D22F896-40B5-4ADD-8801-0D06FADFA095}" type="slidenum">
              <a:rPr lang="en-US" dirty="0"/>
            </a:fld>
            <a:endParaRPr lang="en-US"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p>
            <a:fld id="{48A87A34-81AB-432B-8DAE-1953F412C126}" type="datetimeFigureOut">
              <a:rPr lang="en-US" dirty="0"/>
            </a:fld>
            <a:endParaRPr lang="en-US" dirty="0"/>
          </a:p>
        </p:txBody>
      </p:sp>
      <p:sp>
        <p:nvSpPr>
          <p:cNvPr id="3" name="Замещающий нижний колонтитул 2"/>
          <p:cNvSpPr>
            <a:spLocks noGrp="1"/>
          </p:cNvSpPr>
          <p:nvPr>
            <p:ph type="ftr" sz="quarter" idx="11"/>
          </p:nvPr>
        </p:nvSpPr>
        <p:spPr/>
        <p:txBody>
          <a:bodyPr/>
          <a:p>
            <a:endParaRPr lang="en-US" dirty="0"/>
          </a:p>
        </p:txBody>
      </p:sp>
      <p:sp>
        <p:nvSpPr>
          <p:cNvPr id="4" name="Замещающий номер слайда 3"/>
          <p:cNvSpPr>
            <a:spLocks noGrp="1"/>
          </p:cNvSpPr>
          <p:nvPr>
            <p:ph type="sldNum" sz="quarter" idx="12"/>
          </p:nvPr>
        </p:nvSpPr>
        <p:spPr/>
        <p:txBody>
          <a:bodyPr/>
          <a:p>
            <a:fld id="{6D22F896-40B5-4ADD-8801-0D06FADFA095}" type="slidenum">
              <a:rPr lang="en-US" dirty="0"/>
            </a:fld>
            <a:endParaRPr lang="en-US" dirty="0"/>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Замещающая дата 4"/>
          <p:cNvSpPr>
            <a:spLocks noGrp="1"/>
          </p:cNvSpPr>
          <p:nvPr>
            <p:ph type="dt" sz="half" idx="10"/>
          </p:nvPr>
        </p:nvSpPr>
        <p:spPr/>
        <p:txBody>
          <a:bodyPr/>
          <a:p>
            <a:fld id="{48A87A34-81AB-432B-8DAE-1953F412C126}" type="datetimeFigureOut">
              <a:rPr lang="en-US" dirty="0"/>
            </a:fld>
            <a:endParaRPr lang="en-US" dirty="0"/>
          </a:p>
        </p:txBody>
      </p:sp>
      <p:sp>
        <p:nvSpPr>
          <p:cNvPr id="6" name="Замещающий нижний колонтитул 5"/>
          <p:cNvSpPr>
            <a:spLocks noGrp="1"/>
          </p:cNvSpPr>
          <p:nvPr>
            <p:ph type="ftr" sz="quarter" idx="11"/>
          </p:nvPr>
        </p:nvSpPr>
        <p:spPr/>
        <p:txBody>
          <a:bodyPr/>
          <a:p>
            <a:endParaRPr lang="en-US" dirty="0"/>
          </a:p>
        </p:txBody>
      </p:sp>
      <p:sp>
        <p:nvSpPr>
          <p:cNvPr id="7" name="Замещающий номер слайда 6"/>
          <p:cNvSpPr>
            <a:spLocks noGrp="1"/>
          </p:cNvSpPr>
          <p:nvPr>
            <p:ph type="sldNum" sz="quarter" idx="12"/>
          </p:nvPr>
        </p:nvSpPr>
        <p:spPr/>
        <p:txBody>
          <a:bodyPr/>
          <a:p>
            <a:fld id="{6D22F896-40B5-4ADD-8801-0D06FADFA095}" type="slidenum">
              <a:rPr lang="en-US" dirty="0"/>
            </a:fld>
            <a:endParaRPr lang="en-US" dirty="0"/>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Замещающая дата 4"/>
          <p:cNvSpPr>
            <a:spLocks noGrp="1"/>
          </p:cNvSpPr>
          <p:nvPr>
            <p:ph type="dt" sz="half" idx="10"/>
          </p:nvPr>
        </p:nvSpPr>
        <p:spPr/>
        <p:txBody>
          <a:bodyPr/>
          <a:p>
            <a:fld id="{48A87A34-81AB-432B-8DAE-1953F412C126}" type="datetimeFigureOut">
              <a:rPr lang="en-US" dirty="0"/>
            </a:fld>
            <a:endParaRPr lang="en-US" dirty="0"/>
          </a:p>
        </p:txBody>
      </p:sp>
      <p:sp>
        <p:nvSpPr>
          <p:cNvPr id="6" name="Замещающий нижний колонтитул 5"/>
          <p:cNvSpPr>
            <a:spLocks noGrp="1"/>
          </p:cNvSpPr>
          <p:nvPr>
            <p:ph type="ftr" sz="quarter" idx="11"/>
          </p:nvPr>
        </p:nvSpPr>
        <p:spPr/>
        <p:txBody>
          <a:bodyPr/>
          <a:p>
            <a:endParaRPr lang="en-US" dirty="0"/>
          </a:p>
        </p:txBody>
      </p:sp>
      <p:sp>
        <p:nvSpPr>
          <p:cNvPr id="7" name="Замещающий номер слайда 6"/>
          <p:cNvSpPr>
            <a:spLocks noGrp="1"/>
          </p:cNvSpPr>
          <p:nvPr>
            <p:ph type="sldNum" sz="quarter" idx="12"/>
          </p:nvPr>
        </p:nvSpPr>
        <p:spPr/>
        <p:txBody>
          <a:bodyPr/>
          <a:p>
            <a:fld id="{6D22F896-40B5-4ADD-8801-0D06FADFA095}" type="slidenum">
              <a:rPr lang="en-US" dirty="0"/>
            </a:fld>
            <a:endParaRPr lang="en-US" dirty="0"/>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10"/>
          <p:cNvPicPr>
            <a:picLocks noChangeAspect="1"/>
          </p:cNvPicPr>
          <p:nvPr/>
        </p:nvPicPr>
        <p:blipFill>
          <a:blip r:embed="rId12"/>
          <a:stretch>
            <a:fillRect/>
          </a:stretch>
        </p:blipFill>
        <p:spPr>
          <a:xfrm>
            <a:off x="0" y="0"/>
            <a:ext cx="12192000"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48A87A34-81AB-432B-8DAE-1953F412C126}" type="datetimeFigureOut">
              <a:rPr lang="en-US" dirty="0"/>
            </a:fld>
            <a:endParaRPr lang="en-US" dirty="0"/>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dirty="0"/>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6D22F896-40B5-4ADD-8801-0D06FADFA095}"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p:cNvSpPr>
            <a:spLocks noGrp="1"/>
          </p:cNvSpPr>
          <p:nvPr>
            <p:ph type="title"/>
          </p:nvPr>
        </p:nvSpPr>
        <p:spPr>
          <a:xfrm>
            <a:off x="1371283" y="1295428"/>
            <a:ext cx="9905998" cy="3426514"/>
          </a:xfrm>
        </p:spPr>
        <p:txBody>
          <a:bodyPr>
            <a:normAutofit/>
          </a:bodyPr>
          <a:lstStyle/>
          <a:p>
            <a:pPr algn="ctr"/>
            <a:r>
              <a:rPr lang="en-US" sz="4000" b="1" dirty="0" err="1"/>
              <a:t>Mavzu:Bolalarda</a:t>
            </a:r>
            <a:r>
              <a:rPr lang="en-US" sz="4000" b="1" dirty="0"/>
              <a:t> suyak shikastlarini </a:t>
            </a:r>
            <a:r>
              <a:rPr lang="en-US" sz="4000" b="1" dirty="0" err="1"/>
              <a:t>oʻziga</a:t>
            </a:r>
            <a:r>
              <a:rPr lang="en-US" sz="4000" b="1" dirty="0"/>
              <a:t> xosligi.</a:t>
            </a:r>
            <a:endParaRPr lang="en-US" sz="40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p:cNvSpPr>
            <a:spLocks noGrp="1"/>
          </p:cNvSpPr>
          <p:nvPr>
            <p:ph type="title"/>
          </p:nvPr>
        </p:nvSpPr>
        <p:spPr>
          <a:xfrm>
            <a:off x="564078" y="1425039"/>
            <a:ext cx="10483333" cy="2449286"/>
          </a:xfrm>
        </p:spPr>
        <p:txBody>
          <a:bodyPr>
            <a:normAutofit/>
          </a:bodyPr>
          <a:lstStyle/>
          <a:p>
            <a:r>
              <a:rPr lang="en-US" sz="4000" dirty="0" err="1"/>
              <a:t>Eʼtiboringiz</a:t>
            </a:r>
            <a:r>
              <a:rPr lang="en-US" sz="4000" dirty="0"/>
              <a:t> uchun tashakkur.</a:t>
            </a:r>
            <a:endParaRPr lang="en-US" sz="4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p:cNvSpPr>
            <a:spLocks noGrp="1"/>
          </p:cNvSpPr>
          <p:nvPr>
            <p:ph type="title"/>
          </p:nvPr>
        </p:nvSpPr>
        <p:spPr>
          <a:xfrm>
            <a:off x="679563" y="692739"/>
            <a:ext cx="10832873" cy="5294404"/>
          </a:xfrm>
        </p:spPr>
        <p:txBody>
          <a:bodyPr>
            <a:normAutofit fontScale="90000"/>
          </a:bodyPr>
          <a:lstStyle/>
          <a:p>
            <a:r>
              <a:rPr lang="en-US" dirty="0"/>
              <a:t>Bolalarda suyak sistemasining anatomik tuzilishi va fiziologiyasining o‘ziga </a:t>
            </a:r>
            <a:r>
              <a:rPr lang="en-US" dirty="0" err="1"/>
              <a:t>xosligifaqatgina</a:t>
            </a:r>
            <a:r>
              <a:rPr lang="en-US" dirty="0"/>
              <a:t> bolalarda uchraydigan sinishlar yuzaga kelishiga sabab bo‘ladi. Ilm-fan, </a:t>
            </a:r>
            <a:r>
              <a:rPr lang="en-US" dirty="0" err="1"/>
              <a:t>texnikaningrivojlanishi</a:t>
            </a:r>
            <a:r>
              <a:rPr lang="en-US" dirty="0"/>
              <a:t>, atrofimizda turli ko‘p qavatli binolarning qad rostlashi, </a:t>
            </a:r>
            <a:r>
              <a:rPr lang="en-US" dirty="0" err="1"/>
              <a:t>avtomashinalarningko‘payishi</a:t>
            </a:r>
            <a:r>
              <a:rPr lang="en-US" dirty="0"/>
              <a:t> travmalarning </a:t>
            </a:r>
            <a:r>
              <a:rPr lang="en-US" dirty="0" err="1"/>
              <a:t>xam</a:t>
            </a:r>
            <a:r>
              <a:rPr lang="en-US" dirty="0"/>
              <a:t> murakkablashib, qo‘shma travmalarning yuzaga kelishiga </a:t>
            </a:r>
            <a:r>
              <a:rPr lang="en-US" dirty="0" err="1"/>
              <a:t>olibkelmoqda</a:t>
            </a:r>
            <a:r>
              <a:rPr lang="en-US" dirty="0"/>
              <a:t>. Jumladan, ushbu kunda kelib </a:t>
            </a:r>
            <a:r>
              <a:rPr lang="en-US" dirty="0" err="1"/>
              <a:t>balalarda</a:t>
            </a:r>
            <a:r>
              <a:rPr lang="en-US" dirty="0"/>
              <a:t> uchraydigan qo‘shma travmalar </a:t>
            </a:r>
            <a:r>
              <a:rPr lang="en-US" dirty="0" err="1"/>
              <a:t>xam</a:t>
            </a:r>
            <a:r>
              <a:rPr lang="en-US" dirty="0"/>
              <a:t> </a:t>
            </a:r>
            <a:r>
              <a:rPr lang="en-US" dirty="0" err="1"/>
              <a:t>bugungikunda</a:t>
            </a:r>
            <a:r>
              <a:rPr lang="en-US" dirty="0"/>
              <a:t> tibbiyotga kiritilgan chuqur </a:t>
            </a:r>
            <a:r>
              <a:rPr lang="en-US" dirty="0" err="1"/>
              <a:t>fundamental</a:t>
            </a:r>
            <a:r>
              <a:rPr lang="en-US" dirty="0"/>
              <a:t> tekshiruvlar asosida tashxis qo‘yib, davolanadi</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p:cNvSpPr>
            <a:spLocks noGrp="1"/>
          </p:cNvSpPr>
          <p:nvPr>
            <p:ph type="title"/>
          </p:nvPr>
        </p:nvSpPr>
        <p:spPr/>
        <p:txBody>
          <a:bodyPr/>
          <a:lstStyle/>
          <a:p>
            <a:endParaRPr lang="en-US"/>
          </a:p>
        </p:txBody>
      </p:sp>
      <p:pic>
        <p:nvPicPr>
          <p:cNvPr id="8" name="Tarkibi 7"/>
          <p:cNvPicPr>
            <a:picLocks noGrp="1" noChangeAspect="1"/>
          </p:cNvPicPr>
          <p:nvPr>
            <p:ph idx="1"/>
          </p:nvPr>
        </p:nvPicPr>
        <p:blipFill>
          <a:blip r:embed="rId1"/>
          <a:stretch>
            <a:fillRect/>
          </a:stretch>
        </p:blipFill>
        <p:spPr>
          <a:xfrm>
            <a:off x="193860" y="0"/>
            <a:ext cx="11801104" cy="6754091"/>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p:cNvSpPr>
            <a:spLocks noGrp="1"/>
          </p:cNvSpPr>
          <p:nvPr>
            <p:ph type="title"/>
          </p:nvPr>
        </p:nvSpPr>
        <p:spPr/>
        <p:txBody>
          <a:bodyPr/>
          <a:lstStyle/>
          <a:p>
            <a:endParaRPr lang="en-US"/>
          </a:p>
        </p:txBody>
      </p:sp>
      <p:pic>
        <p:nvPicPr>
          <p:cNvPr id="4" name="Tarkibi 3"/>
          <p:cNvPicPr>
            <a:picLocks noGrp="1" noChangeAspect="1"/>
          </p:cNvPicPr>
          <p:nvPr>
            <p:ph idx="1"/>
          </p:nvPr>
        </p:nvPicPr>
        <p:blipFill>
          <a:blip r:embed="rId1"/>
          <a:stretch>
            <a:fillRect/>
          </a:stretch>
        </p:blipFill>
        <p:spPr>
          <a:xfrm>
            <a:off x="145967" y="136072"/>
            <a:ext cx="11900065" cy="6459682"/>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p:cNvSpPr>
            <a:spLocks noGrp="1"/>
          </p:cNvSpPr>
          <p:nvPr>
            <p:ph type="title"/>
          </p:nvPr>
        </p:nvSpPr>
        <p:spPr/>
        <p:txBody>
          <a:bodyPr/>
          <a:lstStyle/>
          <a:p>
            <a:endParaRPr lang="en-US"/>
          </a:p>
        </p:txBody>
      </p:sp>
      <p:pic>
        <p:nvPicPr>
          <p:cNvPr id="7" name="Tarkibi 6"/>
          <p:cNvPicPr>
            <a:picLocks noGrp="1" noChangeAspect="1"/>
          </p:cNvPicPr>
          <p:nvPr>
            <p:ph idx="1"/>
          </p:nvPr>
        </p:nvPicPr>
        <p:blipFill>
          <a:blip r:embed="rId1"/>
          <a:stretch>
            <a:fillRect/>
          </a:stretch>
        </p:blipFill>
        <p:spPr>
          <a:xfrm>
            <a:off x="193860" y="101435"/>
            <a:ext cx="11801103" cy="6457207"/>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rkibi 3"/>
          <p:cNvPicPr>
            <a:picLocks noGrp="1" noChangeAspect="1"/>
          </p:cNvPicPr>
          <p:nvPr>
            <p:ph idx="1"/>
          </p:nvPr>
        </p:nvPicPr>
        <p:blipFill>
          <a:blip r:embed="rId1"/>
          <a:stretch>
            <a:fillRect/>
          </a:stretch>
        </p:blipFill>
        <p:spPr>
          <a:xfrm>
            <a:off x="98961" y="144730"/>
            <a:ext cx="11974286" cy="6568539"/>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p:cNvSpPr>
            <a:spLocks noGrp="1"/>
          </p:cNvSpPr>
          <p:nvPr>
            <p:ph type="title"/>
          </p:nvPr>
        </p:nvSpPr>
        <p:spPr>
          <a:xfrm>
            <a:off x="696087" y="544296"/>
            <a:ext cx="11050587" cy="5232553"/>
          </a:xfrm>
        </p:spPr>
        <p:txBody>
          <a:bodyPr>
            <a:normAutofit fontScale="90000"/>
          </a:bodyPr>
          <a:lstStyle/>
          <a:p>
            <a:pPr marL="571500" indent="-571500">
              <a:buFont typeface="Arial" panose="020B0604020202020204" pitchFamily="34" charset="0"/>
              <a:buChar char="•"/>
            </a:pPr>
            <a:r>
              <a:rPr lang="en-US" dirty="0"/>
              <a:t>O‘mrov suyagi </a:t>
            </a:r>
            <a:r>
              <a:rPr lang="en-US" dirty="0" err="1"/>
              <a:t>sinishlari.O‘mrov</a:t>
            </a:r>
            <a:r>
              <a:rPr lang="en-US" dirty="0"/>
              <a:t> sinishlari bolalarda suyak sinishlari orasidan tez-</a:t>
            </a:r>
            <a:r>
              <a:rPr lang="en-US" dirty="0" err="1"/>
              <a:t>tezuchraydigan</a:t>
            </a:r>
            <a:r>
              <a:rPr lang="en-US" dirty="0"/>
              <a:t> turidir. </a:t>
            </a:r>
            <a:r>
              <a:rPr lang="en-US" dirty="0" err="1"/>
              <a:t>Muchcha</a:t>
            </a:r>
            <a:r>
              <a:rPr lang="en-US" dirty="0"/>
              <a:t> sinishlari ichida 15%ni tashkil qiladi va yelka </a:t>
            </a:r>
            <a:r>
              <a:rPr lang="en-US" dirty="0" err="1"/>
              <a:t>xamda</a:t>
            </a:r>
            <a:r>
              <a:rPr lang="en-US" dirty="0"/>
              <a:t> </a:t>
            </a:r>
            <a:r>
              <a:rPr lang="en-US" dirty="0" err="1"/>
              <a:t>tirsaksinishlaridan</a:t>
            </a:r>
            <a:r>
              <a:rPr lang="en-US" dirty="0"/>
              <a:t> keyin ikkinchi o‘rinda turadi. Bolalarda o‘mrov sinishi cho‘zilgan qo‘lga, yelka </a:t>
            </a:r>
            <a:r>
              <a:rPr lang="en-US" dirty="0" err="1"/>
              <a:t>yokitirsak</a:t>
            </a:r>
            <a:r>
              <a:rPr lang="en-US" dirty="0"/>
              <a:t> </a:t>
            </a:r>
            <a:r>
              <a:rPr lang="en-US" dirty="0" err="1"/>
              <a:t>bo‘g‘imiga</a:t>
            </a:r>
            <a:r>
              <a:rPr lang="en-US" dirty="0"/>
              <a:t> yiqilishi natijasida yuzaga keladigan bevosita jarohatdir. </a:t>
            </a:r>
            <a:r>
              <a:rPr lang="en-US" dirty="0" err="1"/>
              <a:t>Kamdan-kamxolatlarda</a:t>
            </a:r>
            <a:r>
              <a:rPr lang="en-US" dirty="0"/>
              <a:t> jarohatning sababi bilvosita jarohat – to‘g‘ridan </a:t>
            </a:r>
            <a:r>
              <a:rPr lang="en-US" dirty="0" err="1"/>
              <a:t>to‘g‘rio‘mrovga</a:t>
            </a:r>
            <a:r>
              <a:rPr lang="en-US" dirty="0"/>
              <a:t> zarba berish </a:t>
            </a:r>
            <a:r>
              <a:rPr lang="en-US" dirty="0" err="1"/>
              <a:t>natijasidavujudga</a:t>
            </a:r>
            <a:r>
              <a:rPr lang="en-US" dirty="0"/>
              <a:t> keladi.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p:cNvSpPr>
            <a:spLocks noGrp="1"/>
          </p:cNvSpPr>
          <p:nvPr>
            <p:ph type="title"/>
          </p:nvPr>
        </p:nvSpPr>
        <p:spPr/>
        <p:txBody>
          <a:bodyPr/>
          <a:lstStyle/>
          <a:p>
            <a:endParaRPr lang="en-US" dirty="0"/>
          </a:p>
        </p:txBody>
      </p:sp>
      <p:pic>
        <p:nvPicPr>
          <p:cNvPr id="4" name="Rasm 3"/>
          <p:cNvPicPr>
            <a:picLocks noChangeAspect="1"/>
          </p:cNvPicPr>
          <p:nvPr/>
        </p:nvPicPr>
        <p:blipFill>
          <a:blip r:embed="rId1"/>
          <a:stretch>
            <a:fillRect/>
          </a:stretch>
        </p:blipFill>
        <p:spPr>
          <a:xfrm>
            <a:off x="224785" y="160812"/>
            <a:ext cx="11739253" cy="654379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p:cNvSpPr>
            <a:spLocks noGrp="1"/>
          </p:cNvSpPr>
          <p:nvPr>
            <p:ph type="title"/>
          </p:nvPr>
        </p:nvSpPr>
        <p:spPr/>
        <p:txBody>
          <a:bodyPr/>
          <a:lstStyle/>
          <a:p>
            <a:endParaRPr lang="en-US" dirty="0"/>
          </a:p>
        </p:txBody>
      </p:sp>
      <p:pic>
        <p:nvPicPr>
          <p:cNvPr id="4" name="Rasm 3"/>
          <p:cNvPicPr>
            <a:picLocks noChangeAspect="1"/>
          </p:cNvPicPr>
          <p:nvPr/>
        </p:nvPicPr>
        <p:blipFill>
          <a:blip r:embed="rId1"/>
          <a:stretch>
            <a:fillRect/>
          </a:stretch>
        </p:blipFill>
        <p:spPr>
          <a:xfrm>
            <a:off x="284513" y="160812"/>
            <a:ext cx="11689773" cy="6481948"/>
          </a:xfrm>
          <a:prstGeom prst="rect">
            <a:avLst/>
          </a:prstGeom>
        </p:spPr>
      </p:pic>
    </p:spTree>
  </p:cSld>
  <p:clrMapOvr>
    <a:masterClrMapping/>
  </p:clrMapOvr>
</p:sld>
</file>

<file path=ppt/theme/theme1.xml><?xml version="1.0" encoding="utf-8"?>
<a:theme xmlns:a="http://schemas.openxmlformats.org/drawingml/2006/main" name="Green Color">
  <a:themeElements>
    <a:clrScheme name="Green Color 13">
      <a:dk1>
        <a:srgbClr val="000000"/>
      </a:dk1>
      <a:lt1>
        <a:srgbClr val="FFFFFF"/>
      </a:lt1>
      <a:dk2>
        <a:srgbClr val="000000"/>
      </a:dk2>
      <a:lt2>
        <a:srgbClr val="969696"/>
      </a:lt2>
      <a:accent1>
        <a:srgbClr val="009900"/>
      </a:accent1>
      <a:accent2>
        <a:srgbClr val="99CC00"/>
      </a:accent2>
      <a:accent3>
        <a:srgbClr val="FFFFFF"/>
      </a:accent3>
      <a:accent4>
        <a:srgbClr val="000000"/>
      </a:accent4>
      <a:accent5>
        <a:srgbClr val="AACAAA"/>
      </a:accent5>
      <a:accent6>
        <a:srgbClr val="8AB900"/>
      </a:accent6>
      <a:hlink>
        <a:srgbClr val="CC3300"/>
      </a:hlink>
      <a:folHlink>
        <a:srgbClr val="996600"/>
      </a:folHlink>
    </a:clrScheme>
    <a:fontScheme name="Green Color">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Green Col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reen Colo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reen Colo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reen Colo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reen Colo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reen Colo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reen Colo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reen Colo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reen Colo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reen Colo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reen Colo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reen Colo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reen Color 13">
        <a:dk1>
          <a:srgbClr val="000000"/>
        </a:dk1>
        <a:lt1>
          <a:srgbClr val="FFFFFF"/>
        </a:lt1>
        <a:dk2>
          <a:srgbClr val="000000"/>
        </a:dk2>
        <a:lt2>
          <a:srgbClr val="969696"/>
        </a:lt2>
        <a:accent1>
          <a:srgbClr val="009900"/>
        </a:accent1>
        <a:accent2>
          <a:srgbClr val="99CC00"/>
        </a:accent2>
        <a:accent3>
          <a:srgbClr val="FFFFFF"/>
        </a:accent3>
        <a:accent4>
          <a:srgbClr val="000000"/>
        </a:accent4>
        <a:accent5>
          <a:srgbClr val="AACAAA"/>
        </a:accent5>
        <a:accent6>
          <a:srgbClr val="8AB900"/>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1096</Words>
  <Application>WPS Presentation</Application>
  <PresentationFormat>Keng ekranli</PresentationFormat>
  <Paragraphs>8</Paragraphs>
  <Slides>10</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10</vt:i4>
      </vt:variant>
    </vt:vector>
  </HeadingPairs>
  <TitlesOfParts>
    <vt:vector size="20" baseType="lpstr">
      <vt:lpstr>Arial</vt:lpstr>
      <vt:lpstr>SimSun</vt:lpstr>
      <vt:lpstr>Wingdings</vt:lpstr>
      <vt:lpstr>Trebuchet MS</vt:lpstr>
      <vt:lpstr>Tw Cen MT</vt:lpstr>
      <vt:lpstr>Segoe Print</vt:lpstr>
      <vt:lpstr>Microsoft YaHei</vt:lpstr>
      <vt:lpstr>Arial Unicode MS</vt:lpstr>
      <vt:lpstr>Calibri</vt:lpstr>
      <vt:lpstr>Green Color</vt:lpstr>
      <vt:lpstr>Mavzu:Bolalarda suyak shikastlarini oʻziga xosligi.</vt:lpstr>
      <vt:lpstr>Bolalarda suyak sistemasining anatomik tuzilishi va fiziologiyasining o‘ziga xosligifaqatgina bolalarda uchraydigan sinishlar yuzaga kelishiga sabab bo‘ladi. Ilm-fan, texnikaningrivojlanishi, atrofimizda turli ko‘p qavatli binolarning qad rostlashi, avtomashinalarningko‘payishi travmalarning xam murakkablashib, qo‘shma travmalarning yuzaga kelishiga olibkelmoqda. Jumladan, ushbu kunda kelib balalarda uchraydigan qo‘shma travmalar xam bugungikunda tibbiyotga kiritilgan chuqur fundamental tekshiruvlar asosida tashxis qo‘yib, davolanadi</vt:lpstr>
      <vt:lpstr>PowerPoint 演示文稿</vt:lpstr>
      <vt:lpstr>PowerPoint 演示文稿</vt:lpstr>
      <vt:lpstr>PowerPoint 演示文稿</vt:lpstr>
      <vt:lpstr>PowerPoint 演示文稿</vt:lpstr>
      <vt:lpstr>O‘mrov suyagi sinishlari.O‘mrov sinishlari bolalarda suyak sinishlari orasidan tez-tezuchraydigan turidir. Muchcha sinishlari ichida 15%ni tashkil qiladi va yelka xamda tirsaksinishlaridan keyin ikkinchi o‘rinda turadi. Bolalarda o‘mrov sinishi cho‘zilgan qo‘lga, yelka yokitirsak bo‘g‘imiga yiqilishi natijasida yuzaga keladigan bevosita jarohatdir. Kamdan-kamxolatlarda jarohatning sababi bilvosita jarohat – to‘g‘ridan to‘g‘rio‘mrovga zarba berish natijasidavujudga keladi. </vt:lpstr>
      <vt:lpstr>PowerPoint 演示文稿</vt:lpstr>
      <vt:lpstr>PowerPoint 演示文稿</vt:lpstr>
      <vt:lpstr>Eʼtiboringiz uchun tashakkur.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taqdimoti</dc:title>
  <dc:creator>nuraliyevalobar533@gmail.com</dc:creator>
  <cp:lastModifiedBy>user</cp:lastModifiedBy>
  <cp:revision>4</cp:revision>
  <dcterms:created xsi:type="dcterms:W3CDTF">2025-10-26T12:51:00Z</dcterms:created>
  <dcterms:modified xsi:type="dcterms:W3CDTF">2025-11-08T12:25:34Z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23F64D106AE04C0B814EB703BC556EEC_12</vt:lpwstr>
  </property>
  <property fmtid="{D5CDD505-2E9C-101B-9397-08002B2CF9AE}" pid="3" name="KSOProductBuildVer">
    <vt:lpwstr>1049-12.2.0.23155</vt:lpwstr>
  </property>
</Properties>
</file>