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5" r:id="rId7"/>
    <p:sldId id="267" r:id="rId8"/>
    <p:sldId id="261" r:id="rId9"/>
    <p:sldId id="263" r:id="rId10"/>
    <p:sldId id="268" r:id="rId11"/>
    <p:sldId id="269" r:id="rId12"/>
    <p:sldId id="264" r:id="rId13"/>
    <p:sldId id="270" r:id="rId14"/>
    <p:sldId id="271"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4/17/2025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4/17/2025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4/17/2025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4/17/2025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2A54C80-263E-416B-A8E0-580EDEADCBDC}" type="datetimeFigureOut">
              <a:rPr lang="en-US" dirty="0"/>
              <a:t>4/17/2025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dirty="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4/17/2025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4/17/2025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2" Type="http://schemas.openxmlformats.org/officeDocument/2006/relationships/hyperlink" Target="https://www.youtube.com/live/K7FTtWuj0MQ?si=k09IsKqQUGGBf6nQ" TargetMode="Externa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4B32D4-5F0C-B57B-65B0-B119EFC4505B}"/>
              </a:ext>
            </a:extLst>
          </p:cNvPr>
          <p:cNvSpPr>
            <a:spLocks noGrp="1"/>
          </p:cNvSpPr>
          <p:nvPr>
            <p:ph type="ctrTitle"/>
          </p:nvPr>
        </p:nvSpPr>
        <p:spPr>
          <a:xfrm>
            <a:off x="1507067" y="1133856"/>
            <a:ext cx="7766936" cy="2148840"/>
          </a:xfrm>
        </p:spPr>
        <p:txBody>
          <a:bodyPr/>
          <a:lstStyle/>
          <a:p>
            <a:pPr algn="ctr"/>
            <a:r>
              <a:rPr lang="en-US" sz="4000" dirty="0">
                <a:solidFill>
                  <a:schemeClr val="tx1"/>
                </a:solidFill>
              </a:rPr>
              <a:t>Klinik dozimetriya</a:t>
            </a:r>
            <a:br>
              <a:rPr lang="en-US" sz="4000" dirty="0">
                <a:solidFill>
                  <a:schemeClr val="tx1"/>
                </a:solidFill>
              </a:rPr>
            </a:br>
            <a:r>
              <a:rPr lang="en-US" sz="4000" dirty="0">
                <a:solidFill>
                  <a:schemeClr val="tx1"/>
                </a:solidFill>
              </a:rPr>
              <a:t>Qattiq jismli dozimetrlar.</a:t>
            </a:r>
            <a:br>
              <a:rPr lang="en-US" sz="4000" dirty="0">
                <a:solidFill>
                  <a:schemeClr val="tx1"/>
                </a:solidFill>
              </a:rPr>
            </a:br>
            <a:r>
              <a:rPr lang="en-US" dirty="0"/>
              <a:t> </a:t>
            </a:r>
            <a:endParaRPr lang="ru-RU" dirty="0"/>
          </a:p>
        </p:txBody>
      </p:sp>
      <p:sp>
        <p:nvSpPr>
          <p:cNvPr id="3" name="Подзаголовок 2">
            <a:extLst>
              <a:ext uri="{FF2B5EF4-FFF2-40B4-BE49-F238E27FC236}">
                <a16:creationId xmlns:a16="http://schemas.microsoft.com/office/drawing/2014/main" id="{C95E6787-B5EF-20F2-7F9A-DEBF281463C1}"/>
              </a:ext>
            </a:extLst>
          </p:cNvPr>
          <p:cNvSpPr>
            <a:spLocks noGrp="1"/>
          </p:cNvSpPr>
          <p:nvPr>
            <p:ph type="subTitle" idx="1"/>
          </p:nvPr>
        </p:nvSpPr>
        <p:spPr/>
        <p:txBody>
          <a:bodyPr/>
          <a:lstStyle/>
          <a:p>
            <a:pPr algn="ctr"/>
            <a:r>
              <a:rPr lang="en-US" i="1" dirty="0">
                <a:solidFill>
                  <a:schemeClr val="tx1"/>
                </a:solidFill>
              </a:rPr>
              <a:t>TF – 2301</a:t>
            </a:r>
          </a:p>
          <a:p>
            <a:pPr algn="ctr"/>
            <a:r>
              <a:rPr lang="en-US" i="1" dirty="0">
                <a:solidFill>
                  <a:schemeClr val="tx1"/>
                </a:solidFill>
              </a:rPr>
              <a:t>Sabirov Alibek va Usmonov Boburjon</a:t>
            </a:r>
            <a:endParaRPr lang="ru-RU" i="1" dirty="0">
              <a:solidFill>
                <a:schemeClr val="tx1"/>
              </a:solidFill>
            </a:endParaRPr>
          </a:p>
        </p:txBody>
      </p:sp>
    </p:spTree>
    <p:extLst>
      <p:ext uri="{BB962C8B-B14F-4D97-AF65-F5344CB8AC3E}">
        <p14:creationId xmlns:p14="http://schemas.microsoft.com/office/powerpoint/2010/main" val="30930644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C3ADA7-D174-CBB8-9CF4-255D63B02334}"/>
              </a:ext>
            </a:extLst>
          </p:cNvPr>
          <p:cNvSpPr>
            <a:spLocks noGrp="1"/>
          </p:cNvSpPr>
          <p:nvPr>
            <p:ph type="title"/>
          </p:nvPr>
        </p:nvSpPr>
        <p:spPr>
          <a:xfrm>
            <a:off x="5102353" y="3191256"/>
            <a:ext cx="5894850" cy="3118104"/>
          </a:xfrm>
        </p:spPr>
        <p:txBody>
          <a:bodyPr>
            <a:normAutofit fontScale="90000"/>
          </a:bodyPr>
          <a:lstStyle/>
          <a:p>
            <a:pPr algn="ctr"/>
            <a:r>
              <a:rPr lang="en-US" sz="2000" i="1" dirty="0">
                <a:solidFill>
                  <a:schemeClr val="tx1"/>
                </a:solidFill>
              </a:rPr>
              <a:t>Sintilyatsion sanagichlar  keng ko’lamda hozirgacha qo’llaniladi</a:t>
            </a:r>
            <a:br>
              <a:rPr lang="en-US" sz="2000" i="1" dirty="0">
                <a:solidFill>
                  <a:schemeClr val="tx1"/>
                </a:solidFill>
              </a:rPr>
            </a:br>
            <a:br>
              <a:rPr lang="en-US" sz="2000" i="1" dirty="0">
                <a:solidFill>
                  <a:schemeClr val="tx1"/>
                </a:solidFill>
              </a:rPr>
            </a:br>
            <a:r>
              <a:rPr lang="en-US" sz="2000" i="1" dirty="0">
                <a:solidFill>
                  <a:schemeClr val="tx1"/>
                </a:solidFill>
              </a:rPr>
              <a:t>Tibbiyot diagnostikasida (PET da qo’llaniladi hamda bir fotonli emission kompyuter tomografiyasida kuchsiz uncha sezilarli bo’lamagan zarrachalarni tana organlari yoki to’qimalarni aniqroq tasvirda olishda ishlatiladi.</a:t>
            </a:r>
            <a:br>
              <a:rPr lang="en-US" sz="2000" i="1" dirty="0">
                <a:solidFill>
                  <a:schemeClr val="tx1"/>
                </a:solidFill>
              </a:rPr>
            </a:br>
            <a:r>
              <a:rPr lang="en-US" sz="2000" i="1" dirty="0">
                <a:solidFill>
                  <a:schemeClr val="tx1"/>
                </a:solidFill>
              </a:rPr>
              <a:t>Astronomiyada kosmik nurlarni aniqlasjda hamda o’rganishda qo’llaniladi.</a:t>
            </a:r>
            <a:endParaRPr lang="ru-RU" sz="2000" i="1" dirty="0">
              <a:solidFill>
                <a:schemeClr val="tx1"/>
              </a:solidFill>
            </a:endParaRPr>
          </a:p>
        </p:txBody>
      </p:sp>
      <p:pic>
        <p:nvPicPr>
          <p:cNvPr id="6" name="Объект 5">
            <a:extLst>
              <a:ext uri="{FF2B5EF4-FFF2-40B4-BE49-F238E27FC236}">
                <a16:creationId xmlns:a16="http://schemas.microsoft.com/office/drawing/2014/main" id="{483BC6AB-2C39-D335-C123-D14CD2D4A645}"/>
              </a:ext>
            </a:extLst>
          </p:cNvPr>
          <p:cNvPicPr>
            <a:picLocks noGrp="1" noChangeAspect="1"/>
          </p:cNvPicPr>
          <p:nvPr>
            <p:ph sz="half" idx="1"/>
          </p:nvPr>
        </p:nvPicPr>
        <p:blipFill>
          <a:blip r:embed="rId2"/>
          <a:stretch>
            <a:fillRect/>
          </a:stretch>
        </p:blipFill>
        <p:spPr>
          <a:xfrm>
            <a:off x="318929" y="473559"/>
            <a:ext cx="3639058" cy="3524742"/>
          </a:xfrm>
        </p:spPr>
      </p:pic>
      <p:pic>
        <p:nvPicPr>
          <p:cNvPr id="8" name="Объект 7">
            <a:extLst>
              <a:ext uri="{FF2B5EF4-FFF2-40B4-BE49-F238E27FC236}">
                <a16:creationId xmlns:a16="http://schemas.microsoft.com/office/drawing/2014/main" id="{9128AD49-2F96-39D9-E150-355CD8CF9202}"/>
              </a:ext>
            </a:extLst>
          </p:cNvPr>
          <p:cNvPicPr>
            <a:picLocks noGrp="1" noChangeAspect="1"/>
          </p:cNvPicPr>
          <p:nvPr>
            <p:ph sz="half" idx="2"/>
          </p:nvPr>
        </p:nvPicPr>
        <p:blipFill>
          <a:blip r:embed="rId3"/>
          <a:stretch>
            <a:fillRect/>
          </a:stretch>
        </p:blipFill>
        <p:spPr>
          <a:xfrm>
            <a:off x="471805" y="4556866"/>
            <a:ext cx="4184650" cy="1960096"/>
          </a:xfrm>
        </p:spPr>
      </p:pic>
      <p:pic>
        <p:nvPicPr>
          <p:cNvPr id="12" name="Рисунок 11">
            <a:extLst>
              <a:ext uri="{FF2B5EF4-FFF2-40B4-BE49-F238E27FC236}">
                <a16:creationId xmlns:a16="http://schemas.microsoft.com/office/drawing/2014/main" id="{706A3CB9-CE11-D2D5-8CBB-A1995A1B3AB0}"/>
              </a:ext>
            </a:extLst>
          </p:cNvPr>
          <p:cNvPicPr>
            <a:picLocks noChangeAspect="1"/>
          </p:cNvPicPr>
          <p:nvPr/>
        </p:nvPicPr>
        <p:blipFill>
          <a:blip r:embed="rId4"/>
          <a:stretch>
            <a:fillRect/>
          </a:stretch>
        </p:blipFill>
        <p:spPr>
          <a:xfrm>
            <a:off x="4201997" y="482455"/>
            <a:ext cx="2884604" cy="2473946"/>
          </a:xfrm>
          <a:prstGeom prst="rect">
            <a:avLst/>
          </a:prstGeom>
        </p:spPr>
      </p:pic>
      <p:pic>
        <p:nvPicPr>
          <p:cNvPr id="14" name="Рисунок 13">
            <a:extLst>
              <a:ext uri="{FF2B5EF4-FFF2-40B4-BE49-F238E27FC236}">
                <a16:creationId xmlns:a16="http://schemas.microsoft.com/office/drawing/2014/main" id="{07F71A48-DCDF-CF92-44F2-7C530F25E38A}"/>
              </a:ext>
            </a:extLst>
          </p:cNvPr>
          <p:cNvPicPr>
            <a:picLocks noChangeAspect="1"/>
          </p:cNvPicPr>
          <p:nvPr/>
        </p:nvPicPr>
        <p:blipFill>
          <a:blip r:embed="rId5"/>
          <a:stretch>
            <a:fillRect/>
          </a:stretch>
        </p:blipFill>
        <p:spPr>
          <a:xfrm>
            <a:off x="7668273" y="473558"/>
            <a:ext cx="3048495" cy="2473945"/>
          </a:xfrm>
          <a:prstGeom prst="rect">
            <a:avLst/>
          </a:prstGeom>
        </p:spPr>
      </p:pic>
    </p:spTree>
    <p:extLst>
      <p:ext uri="{BB962C8B-B14F-4D97-AF65-F5344CB8AC3E}">
        <p14:creationId xmlns:p14="http://schemas.microsoft.com/office/powerpoint/2010/main" val="36178424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1BE072-68F2-6BE7-DBEE-7E4BD34BCB2F}"/>
              </a:ext>
            </a:extLst>
          </p:cNvPr>
          <p:cNvSpPr>
            <a:spLocks noGrp="1"/>
          </p:cNvSpPr>
          <p:nvPr>
            <p:ph type="title"/>
          </p:nvPr>
        </p:nvSpPr>
        <p:spPr>
          <a:xfrm>
            <a:off x="110406" y="518159"/>
            <a:ext cx="4635010" cy="3881437"/>
          </a:xfrm>
        </p:spPr>
        <p:txBody>
          <a:bodyPr>
            <a:normAutofit fontScale="90000"/>
          </a:bodyPr>
          <a:lstStyle/>
          <a:p>
            <a:r>
              <a:rPr lang="en-US" b="1" dirty="0">
                <a:solidFill>
                  <a:schemeClr val="tx1"/>
                </a:solidFill>
              </a:rPr>
              <a:t>Cherenkov sanagichlari </a:t>
            </a:r>
            <a:br>
              <a:rPr lang="en-US" dirty="0"/>
            </a:br>
            <a:br>
              <a:rPr lang="en-US" dirty="0"/>
            </a:br>
            <a:r>
              <a:rPr lang="en-US" sz="2400" i="1" dirty="0">
                <a:solidFill>
                  <a:schemeClr val="tx1"/>
                </a:solidFill>
              </a:rPr>
              <a:t>‘ Yadro tadqiqotlarda (xususan       yorug’lik tezligiga yaqin bo’lgan tez zarrachalarni o’rganishda</a:t>
            </a:r>
            <a:br>
              <a:rPr lang="en-US" sz="2400" i="1" dirty="0">
                <a:solidFill>
                  <a:schemeClr val="tx1"/>
                </a:solidFill>
              </a:rPr>
            </a:br>
            <a:r>
              <a:rPr lang="en-US" sz="2400" i="1" dirty="0">
                <a:solidFill>
                  <a:schemeClr val="tx1"/>
                </a:solidFill>
              </a:rPr>
              <a:t>‘ Yadro (fizpraktikumda        universitetlarda)</a:t>
            </a:r>
            <a:br>
              <a:rPr lang="en-US" sz="2400" i="1" dirty="0">
                <a:solidFill>
                  <a:schemeClr val="tx1"/>
                </a:solidFill>
              </a:rPr>
            </a:br>
            <a:r>
              <a:rPr lang="en-US" sz="2400" i="1" dirty="0">
                <a:solidFill>
                  <a:schemeClr val="tx1"/>
                </a:solidFill>
              </a:rPr>
              <a:t>‘ Tezlatgichlarda betatron yordamida antiprotonni aniqlashgan </a:t>
            </a:r>
            <a:br>
              <a:rPr lang="en-US" sz="2400" i="1" dirty="0">
                <a:solidFill>
                  <a:schemeClr val="tx1"/>
                </a:solidFill>
              </a:rPr>
            </a:br>
            <a:br>
              <a:rPr lang="en-US" sz="2400" i="1" dirty="0">
                <a:solidFill>
                  <a:schemeClr val="tx1"/>
                </a:solidFill>
              </a:rPr>
            </a:br>
            <a:br>
              <a:rPr lang="en-US" sz="2400" i="1" dirty="0">
                <a:solidFill>
                  <a:schemeClr val="tx1"/>
                </a:solidFill>
              </a:rPr>
            </a:br>
            <a:br>
              <a:rPr lang="en-US" sz="2400" i="1" dirty="0">
                <a:solidFill>
                  <a:schemeClr val="tx1"/>
                </a:solidFill>
              </a:rPr>
            </a:br>
            <a:br>
              <a:rPr lang="en-US" sz="2400" i="1" dirty="0">
                <a:solidFill>
                  <a:schemeClr val="tx1"/>
                </a:solidFill>
              </a:rPr>
            </a:br>
            <a:endParaRPr lang="ru-RU" i="1" dirty="0">
              <a:solidFill>
                <a:schemeClr val="tx1"/>
              </a:solidFill>
            </a:endParaRPr>
          </a:p>
        </p:txBody>
      </p:sp>
      <p:pic>
        <p:nvPicPr>
          <p:cNvPr id="6" name="Объект 5">
            <a:extLst>
              <a:ext uri="{FF2B5EF4-FFF2-40B4-BE49-F238E27FC236}">
                <a16:creationId xmlns:a16="http://schemas.microsoft.com/office/drawing/2014/main" id="{2B9C5281-89AF-78FB-4440-4C494991EE71}"/>
              </a:ext>
            </a:extLst>
          </p:cNvPr>
          <p:cNvPicPr>
            <a:picLocks noGrp="1" noChangeAspect="1"/>
          </p:cNvPicPr>
          <p:nvPr>
            <p:ph sz="half" idx="1"/>
          </p:nvPr>
        </p:nvPicPr>
        <p:blipFill>
          <a:blip r:embed="rId2"/>
          <a:stretch>
            <a:fillRect/>
          </a:stretch>
        </p:blipFill>
        <p:spPr>
          <a:xfrm>
            <a:off x="7157028" y="4215384"/>
            <a:ext cx="3498012" cy="2368296"/>
          </a:xfrm>
        </p:spPr>
      </p:pic>
      <p:pic>
        <p:nvPicPr>
          <p:cNvPr id="8" name="Объект 7">
            <a:extLst>
              <a:ext uri="{FF2B5EF4-FFF2-40B4-BE49-F238E27FC236}">
                <a16:creationId xmlns:a16="http://schemas.microsoft.com/office/drawing/2014/main" id="{83A11A5E-88F1-89D6-40F5-0DCE755F537E}"/>
              </a:ext>
            </a:extLst>
          </p:cNvPr>
          <p:cNvPicPr>
            <a:picLocks noGrp="1" noChangeAspect="1"/>
          </p:cNvPicPr>
          <p:nvPr>
            <p:ph sz="half" idx="2"/>
          </p:nvPr>
        </p:nvPicPr>
        <p:blipFill>
          <a:blip r:embed="rId3"/>
          <a:stretch>
            <a:fillRect/>
          </a:stretch>
        </p:blipFill>
        <p:spPr>
          <a:xfrm>
            <a:off x="5294815" y="174126"/>
            <a:ext cx="2675270" cy="3881437"/>
          </a:xfrm>
        </p:spPr>
      </p:pic>
      <p:pic>
        <p:nvPicPr>
          <p:cNvPr id="10" name="Рисунок 9">
            <a:extLst>
              <a:ext uri="{FF2B5EF4-FFF2-40B4-BE49-F238E27FC236}">
                <a16:creationId xmlns:a16="http://schemas.microsoft.com/office/drawing/2014/main" id="{EA3D6AE0-2B81-5A1C-0578-2B67EC14002C}"/>
              </a:ext>
            </a:extLst>
          </p:cNvPr>
          <p:cNvPicPr>
            <a:picLocks noChangeAspect="1"/>
          </p:cNvPicPr>
          <p:nvPr/>
        </p:nvPicPr>
        <p:blipFill>
          <a:blip r:embed="rId4"/>
          <a:stretch>
            <a:fillRect/>
          </a:stretch>
        </p:blipFill>
        <p:spPr>
          <a:xfrm>
            <a:off x="472180" y="4923431"/>
            <a:ext cx="5532922" cy="1511341"/>
          </a:xfrm>
          <a:prstGeom prst="rect">
            <a:avLst/>
          </a:prstGeom>
        </p:spPr>
      </p:pic>
      <p:pic>
        <p:nvPicPr>
          <p:cNvPr id="12" name="Рисунок 11">
            <a:extLst>
              <a:ext uri="{FF2B5EF4-FFF2-40B4-BE49-F238E27FC236}">
                <a16:creationId xmlns:a16="http://schemas.microsoft.com/office/drawing/2014/main" id="{19AD4B67-944E-4000-E1DB-D4084ADA64A9}"/>
              </a:ext>
            </a:extLst>
          </p:cNvPr>
          <p:cNvPicPr>
            <a:picLocks noChangeAspect="1"/>
          </p:cNvPicPr>
          <p:nvPr/>
        </p:nvPicPr>
        <p:blipFill>
          <a:blip r:embed="rId5"/>
          <a:stretch>
            <a:fillRect/>
          </a:stretch>
        </p:blipFill>
        <p:spPr>
          <a:xfrm>
            <a:off x="9023642" y="174126"/>
            <a:ext cx="3057952" cy="3799254"/>
          </a:xfrm>
          <a:prstGeom prst="rect">
            <a:avLst/>
          </a:prstGeom>
        </p:spPr>
      </p:pic>
    </p:spTree>
    <p:extLst>
      <p:ext uri="{BB962C8B-B14F-4D97-AF65-F5344CB8AC3E}">
        <p14:creationId xmlns:p14="http://schemas.microsoft.com/office/powerpoint/2010/main" val="10789553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77FED-22F7-9F41-31F5-C5FB66ACCB99}"/>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a:extLst>
                  <a:ext uri="{FF2B5EF4-FFF2-40B4-BE49-F238E27FC236}">
                    <a16:creationId xmlns:a16="http://schemas.microsoft.com/office/drawing/2014/main" id="{AB60B0F7-6311-44D7-9F98-80E8858DDC3A}"/>
                  </a:ext>
                </a:extLst>
              </p:cNvPr>
              <p:cNvSpPr>
                <a:spLocks noGrp="1"/>
              </p:cNvSpPr>
              <p:nvPr>
                <p:ph type="title"/>
              </p:nvPr>
            </p:nvSpPr>
            <p:spPr>
              <a:xfrm>
                <a:off x="5431536" y="291156"/>
                <a:ext cx="6099048" cy="6127932"/>
              </a:xfrm>
            </p:spPr>
            <p:txBody>
              <a:bodyPr>
                <a:noAutofit/>
              </a:bodyPr>
              <a:lstStyle/>
              <a:p>
                <a:pPr algn="ctr"/>
                <a:r>
                  <a:rPr lang="en-US" sz="1800" dirty="0">
                    <a:solidFill>
                      <a:schemeClr val="tx1"/>
                    </a:solidFill>
                  </a:rPr>
                  <a:t>Vilson kameralari XX asr o‘rtalarigacha yadro fizikasi elementar zarrachalarni qayd qilishdagi tadqiqot ishlarida keng qo’llanilgan </a:t>
                </a:r>
                <a:br>
                  <a:rPr lang="en-US" sz="1800" dirty="0">
                    <a:solidFill>
                      <a:schemeClr val="tx1"/>
                    </a:solidFill>
                  </a:rPr>
                </a:br>
                <a:br>
                  <a:rPr lang="en-US" sz="1800" dirty="0">
                    <a:solidFill>
                      <a:schemeClr val="tx1"/>
                    </a:solidFill>
                  </a:rPr>
                </a:br>
                <a:r>
                  <a:rPr lang="en-US" sz="1800" dirty="0">
                    <a:solidFill>
                      <a:schemeClr val="tx1"/>
                    </a:solidFill>
                  </a:rPr>
                  <a:t>1932 – yilda Vilson kamerasi yordamida AQSH fiziki Karl Anderson kosmik nurlanishlarni tekshirib positron(electron antizarrasi)ni aniqladi . Pozitron qoldirgan trek yo’nalishi yordamida uning zaryadining ishorasini aniqladi aylanasimon treckinig radiusi yordamida esa energiyasi hamda zaryadining massasiga nisbati aniqlandi.</a:t>
                </a:r>
                <a:br>
                  <a:rPr lang="en-US" sz="1800" dirty="0">
                    <a:solidFill>
                      <a:schemeClr val="tx1"/>
                    </a:solidFill>
                  </a:rPr>
                </a:br>
                <a:r>
                  <a:rPr lang="en-US" sz="2000" dirty="0">
                    <a:solidFill>
                      <a:schemeClr val="tx1"/>
                    </a:solidFill>
                  </a:rPr>
                  <a:t>q</a:t>
                </a:r>
                <a14:m>
                  <m:oMath xmlns:m="http://schemas.openxmlformats.org/officeDocument/2006/math">
                    <m:r>
                      <a:rPr lang="ru-RU" sz="2000" i="1" dirty="0" smtClean="0">
                        <a:solidFill>
                          <a:schemeClr val="tx1"/>
                        </a:solidFill>
                        <a:latin typeface="Cambria Math" panose="02040503050406030204" pitchFamily="18" charset="0"/>
                      </a:rPr>
                      <m:t>𝜗</m:t>
                    </m:r>
                  </m:oMath>
                </a14:m>
                <a:r>
                  <a:rPr lang="en-US" sz="2000" dirty="0">
                    <a:solidFill>
                      <a:schemeClr val="tx1"/>
                    </a:solidFill>
                  </a:rPr>
                  <a:t>B = m</a:t>
                </a:r>
                <a14:m>
                  <m:oMath xmlns:m="http://schemas.openxmlformats.org/officeDocument/2006/math">
                    <m:f>
                      <m:fPr>
                        <m:ctrlPr>
                          <a:rPr lang="ru-RU" sz="2000" i="1" dirty="0" smtClean="0">
                            <a:solidFill>
                              <a:schemeClr val="tx1"/>
                            </a:solidFill>
                            <a:latin typeface="Cambria Math" panose="02040503050406030204" pitchFamily="18" charset="0"/>
                          </a:rPr>
                        </m:ctrlPr>
                      </m:fPr>
                      <m:num>
                        <m:sSup>
                          <m:sSupPr>
                            <m:ctrlPr>
                              <a:rPr lang="ru-RU" sz="2000" i="1" dirty="0">
                                <a:solidFill>
                                  <a:schemeClr val="tx1"/>
                                </a:solidFill>
                                <a:latin typeface="Cambria Math" panose="02040503050406030204" pitchFamily="18" charset="0"/>
                              </a:rPr>
                            </m:ctrlPr>
                          </m:sSupPr>
                          <m:e>
                            <m:r>
                              <a:rPr lang="ru-RU" sz="2000" i="1" dirty="0">
                                <a:solidFill>
                                  <a:schemeClr val="tx1"/>
                                </a:solidFill>
                                <a:latin typeface="Cambria Math" panose="02040503050406030204" pitchFamily="18" charset="0"/>
                              </a:rPr>
                              <m:t>𝜗</m:t>
                            </m:r>
                          </m:e>
                          <m:sup>
                            <m:r>
                              <a:rPr lang="ru-RU" sz="2000" i="0" dirty="0">
                                <a:solidFill>
                                  <a:schemeClr val="tx1"/>
                                </a:solidFill>
                                <a:latin typeface="Cambria Math" panose="02040503050406030204" pitchFamily="18" charset="0"/>
                              </a:rPr>
                              <m:t>2</m:t>
                            </m:r>
                          </m:sup>
                        </m:sSup>
                      </m:num>
                      <m:den>
                        <m:r>
                          <m:rPr>
                            <m:sty m:val="p"/>
                          </m:rPr>
                          <a:rPr lang="en-US" sz="2000" b="0" i="0" dirty="0" smtClean="0">
                            <a:solidFill>
                              <a:schemeClr val="tx1"/>
                            </a:solidFill>
                            <a:latin typeface="Cambria Math" panose="02040503050406030204" pitchFamily="18" charset="0"/>
                          </a:rPr>
                          <m:t>R</m:t>
                        </m:r>
                      </m:den>
                    </m:f>
                  </m:oMath>
                </a14:m>
                <a:r>
                  <a:rPr lang="en-US" sz="2000" dirty="0">
                    <a:solidFill>
                      <a:schemeClr val="tx1"/>
                    </a:solidFill>
                  </a:rPr>
                  <a:t> | </a:t>
                </a:r>
                <a14:m>
                  <m:oMath xmlns:m="http://schemas.openxmlformats.org/officeDocument/2006/math">
                    <m:f>
                      <m:fPr>
                        <m:ctrlPr>
                          <a:rPr lang="ru-RU" sz="2000" i="1" dirty="0" smtClean="0">
                            <a:solidFill>
                              <a:schemeClr val="tx1"/>
                            </a:solidFill>
                            <a:latin typeface="Cambria Math" panose="02040503050406030204" pitchFamily="18" charset="0"/>
                          </a:rPr>
                        </m:ctrlPr>
                      </m:fPr>
                      <m:num>
                        <m:r>
                          <a:rPr lang="ru-RU" sz="2000" dirty="0">
                            <a:solidFill>
                              <a:schemeClr val="tx1"/>
                            </a:solidFill>
                            <a:latin typeface="Cambria Math" panose="02040503050406030204" pitchFamily="18" charset="0"/>
                          </a:rPr>
                          <m:t>1</m:t>
                        </m:r>
                      </m:num>
                      <m:den>
                        <m:r>
                          <a:rPr lang="ru-RU" sz="2000" i="1" dirty="0">
                            <a:solidFill>
                              <a:schemeClr val="tx1"/>
                            </a:solidFill>
                            <a:latin typeface="Cambria Math" panose="02040503050406030204" pitchFamily="18" charset="0"/>
                          </a:rPr>
                          <m:t>𝜗</m:t>
                        </m:r>
                      </m:den>
                    </m:f>
                  </m:oMath>
                </a14:m>
                <a:r>
                  <a:rPr lang="en-US" sz="2000" dirty="0">
                    <a:solidFill>
                      <a:schemeClr val="tx1"/>
                    </a:solidFill>
                  </a:rPr>
                  <a:t> </a:t>
                </a:r>
                <a:br>
                  <a:rPr lang="en-US" sz="2000" dirty="0">
                    <a:solidFill>
                      <a:schemeClr val="tx1"/>
                    </a:solidFill>
                  </a:rPr>
                </a:br>
                <a:r>
                  <a:rPr lang="en-US" sz="2000" dirty="0">
                    <a:solidFill>
                      <a:schemeClr val="tx1"/>
                    </a:solidFill>
                  </a:rPr>
                  <a:t>qBR = m</a:t>
                </a:r>
                <a:r>
                  <a:rPr lang="ru-RU" sz="2000" dirty="0">
                    <a:solidFill>
                      <a:schemeClr val="tx1"/>
                    </a:solidFill>
                  </a:rPr>
                  <a:t> </a:t>
                </a:r>
                <a14:m>
                  <m:oMath xmlns:m="http://schemas.openxmlformats.org/officeDocument/2006/math">
                    <m:r>
                      <a:rPr lang="ru-RU" sz="2000" i="1" dirty="0">
                        <a:solidFill>
                          <a:schemeClr val="tx1"/>
                        </a:solidFill>
                        <a:latin typeface="Cambria Math" panose="02040503050406030204" pitchFamily="18" charset="0"/>
                      </a:rPr>
                      <m:t>𝜗</m:t>
                    </m:r>
                  </m:oMath>
                </a14:m>
                <a:r>
                  <a:rPr lang="en-US" sz="2000" dirty="0">
                    <a:solidFill>
                      <a:schemeClr val="tx1"/>
                    </a:solidFill>
                  </a:rPr>
                  <a:t> </a:t>
                </a:r>
                <a:br>
                  <a:rPr lang="en-US" sz="2000" dirty="0">
                    <a:solidFill>
                      <a:schemeClr val="tx1"/>
                    </a:solidFill>
                  </a:rPr>
                </a:br>
                <a14:m>
                  <m:oMath xmlns:m="http://schemas.openxmlformats.org/officeDocument/2006/math">
                    <m:f>
                      <m:fPr>
                        <m:ctrlPr>
                          <a:rPr lang="ru-RU" sz="2000" i="1" dirty="0" smtClean="0">
                            <a:solidFill>
                              <a:schemeClr val="tx1"/>
                            </a:solidFill>
                            <a:latin typeface="Cambria Math" panose="02040503050406030204" pitchFamily="18" charset="0"/>
                          </a:rPr>
                        </m:ctrlPr>
                      </m:fPr>
                      <m:num>
                        <m:r>
                          <a:rPr lang="ru-RU" sz="2000" i="1" dirty="0">
                            <a:solidFill>
                              <a:schemeClr val="tx1"/>
                            </a:solidFill>
                            <a:latin typeface="Cambria Math" panose="02040503050406030204" pitchFamily="18" charset="0"/>
                          </a:rPr>
                          <m:t>𝑞</m:t>
                        </m:r>
                      </m:num>
                      <m:den>
                        <m:r>
                          <a:rPr lang="ru-RU" sz="2000" i="1" dirty="0">
                            <a:solidFill>
                              <a:schemeClr val="tx1"/>
                            </a:solidFill>
                            <a:latin typeface="Cambria Math" panose="02040503050406030204" pitchFamily="18" charset="0"/>
                          </a:rPr>
                          <m:t>𝑚</m:t>
                        </m:r>
                      </m:den>
                    </m:f>
                  </m:oMath>
                </a14:m>
                <a:r>
                  <a:rPr lang="en-US" sz="2000" dirty="0">
                    <a:solidFill>
                      <a:schemeClr val="tx1"/>
                    </a:solidFill>
                  </a:rPr>
                  <a:t> = </a:t>
                </a:r>
                <a14:m>
                  <m:oMath xmlns:m="http://schemas.openxmlformats.org/officeDocument/2006/math">
                    <m:f>
                      <m:fPr>
                        <m:ctrlPr>
                          <a:rPr lang="ru-RU" sz="2000" i="1" dirty="0" smtClean="0">
                            <a:solidFill>
                              <a:schemeClr val="tx1"/>
                            </a:solidFill>
                            <a:latin typeface="Cambria Math" panose="02040503050406030204" pitchFamily="18" charset="0"/>
                          </a:rPr>
                        </m:ctrlPr>
                      </m:fPr>
                      <m:num>
                        <m:r>
                          <a:rPr lang="ru-RU" sz="2000" i="1" dirty="0">
                            <a:solidFill>
                              <a:schemeClr val="tx1"/>
                            </a:solidFill>
                            <a:latin typeface="Cambria Math" panose="02040503050406030204" pitchFamily="18" charset="0"/>
                          </a:rPr>
                          <m:t>𝜗</m:t>
                        </m:r>
                      </m:num>
                      <m:den>
                        <m:r>
                          <a:rPr lang="ru-RU" sz="2000" i="1" dirty="0">
                            <a:solidFill>
                              <a:schemeClr val="tx1"/>
                            </a:solidFill>
                            <a:latin typeface="Cambria Math" panose="02040503050406030204" pitchFamily="18" charset="0"/>
                          </a:rPr>
                          <m:t>𝐵𝑅</m:t>
                        </m:r>
                      </m:den>
                    </m:f>
                  </m:oMath>
                </a14:m>
                <a:br>
                  <a:rPr lang="ru-RU" sz="2000" dirty="0">
                    <a:solidFill>
                      <a:schemeClr val="tx1"/>
                    </a:solidFill>
                  </a:rPr>
                </a:br>
                <a:br>
                  <a:rPr lang="ru-RU" sz="2000" dirty="0">
                    <a:solidFill>
                      <a:schemeClr val="tx1"/>
                    </a:solidFill>
                  </a:rPr>
                </a:br>
                <a:br>
                  <a:rPr lang="en-US" sz="1400" dirty="0">
                    <a:solidFill>
                      <a:schemeClr val="tx1"/>
                    </a:solidFill>
                  </a:rPr>
                </a:br>
                <a:br>
                  <a:rPr lang="en-US" sz="1400" dirty="0">
                    <a:solidFill>
                      <a:schemeClr val="tx1"/>
                    </a:solidFill>
                  </a:rPr>
                </a:br>
                <a:endParaRPr lang="ru-RU" sz="1800" dirty="0">
                  <a:solidFill>
                    <a:schemeClr val="tx1"/>
                  </a:solidFill>
                </a:endParaRPr>
              </a:p>
            </p:txBody>
          </p:sp>
        </mc:Choice>
        <mc:Fallback xmlns="">
          <p:sp>
            <p:nvSpPr>
              <p:cNvPr id="2" name="Заголовок 1">
                <a:extLst>
                  <a:ext uri="{FF2B5EF4-FFF2-40B4-BE49-F238E27FC236}">
                    <a16:creationId xmlns:a16="http://schemas.microsoft.com/office/drawing/2014/main" id="{AB60B0F7-6311-44D7-9F98-80E8858DDC3A}"/>
                  </a:ext>
                </a:extLst>
              </p:cNvPr>
              <p:cNvSpPr>
                <a:spLocks noGrp="1" noRot="1" noChangeAspect="1" noMove="1" noResize="1" noEditPoints="1" noAdjustHandles="1" noChangeArrowheads="1" noChangeShapeType="1" noTextEdit="1"/>
              </p:cNvSpPr>
              <p:nvPr>
                <p:ph type="title"/>
              </p:nvPr>
            </p:nvSpPr>
            <p:spPr>
              <a:xfrm>
                <a:off x="5431536" y="291156"/>
                <a:ext cx="6099048" cy="6127932"/>
              </a:xfrm>
              <a:blipFill>
                <a:blip r:embed="rId2"/>
                <a:stretch>
                  <a:fillRect t="-697"/>
                </a:stretch>
              </a:blipFill>
            </p:spPr>
            <p:txBody>
              <a:bodyPr/>
              <a:lstStyle/>
              <a:p>
                <a:r>
                  <a:rPr lang="ru-RU">
                    <a:noFill/>
                  </a:rPr>
                  <a:t> </a:t>
                </a:r>
              </a:p>
            </p:txBody>
          </p:sp>
        </mc:Fallback>
      </mc:AlternateContent>
      <p:pic>
        <p:nvPicPr>
          <p:cNvPr id="6" name="Объект 5">
            <a:extLst>
              <a:ext uri="{FF2B5EF4-FFF2-40B4-BE49-F238E27FC236}">
                <a16:creationId xmlns:a16="http://schemas.microsoft.com/office/drawing/2014/main" id="{BA5AADB2-55DB-C902-0CEE-722DA7917926}"/>
              </a:ext>
            </a:extLst>
          </p:cNvPr>
          <p:cNvPicPr>
            <a:picLocks noGrp="1" noChangeAspect="1"/>
          </p:cNvPicPr>
          <p:nvPr>
            <p:ph sz="half" idx="1"/>
          </p:nvPr>
        </p:nvPicPr>
        <p:blipFill>
          <a:blip r:embed="rId3"/>
          <a:srcRect/>
          <a:stretch/>
        </p:blipFill>
        <p:spPr>
          <a:xfrm>
            <a:off x="3571622" y="3929549"/>
            <a:ext cx="2990722" cy="2295143"/>
          </a:xfrm>
        </p:spPr>
      </p:pic>
      <p:pic>
        <p:nvPicPr>
          <p:cNvPr id="8" name="Объект 7">
            <a:extLst>
              <a:ext uri="{FF2B5EF4-FFF2-40B4-BE49-F238E27FC236}">
                <a16:creationId xmlns:a16="http://schemas.microsoft.com/office/drawing/2014/main" id="{EF54A776-CF5F-7886-587C-0C93874FD16E}"/>
              </a:ext>
            </a:extLst>
          </p:cNvPr>
          <p:cNvPicPr>
            <a:picLocks noGrp="1" noChangeAspect="1"/>
          </p:cNvPicPr>
          <p:nvPr>
            <p:ph sz="half" idx="2"/>
          </p:nvPr>
        </p:nvPicPr>
        <p:blipFill>
          <a:blip r:embed="rId4"/>
          <a:srcRect/>
          <a:stretch/>
        </p:blipFill>
        <p:spPr>
          <a:xfrm>
            <a:off x="346839" y="3760385"/>
            <a:ext cx="2990722" cy="2633472"/>
          </a:xfrm>
        </p:spPr>
      </p:pic>
      <p:pic>
        <p:nvPicPr>
          <p:cNvPr id="4" name="Рисунок 3">
            <a:extLst>
              <a:ext uri="{FF2B5EF4-FFF2-40B4-BE49-F238E27FC236}">
                <a16:creationId xmlns:a16="http://schemas.microsoft.com/office/drawing/2014/main" id="{DD05770E-79AE-A487-B501-CBE257D8D9F2}"/>
              </a:ext>
            </a:extLst>
          </p:cNvPr>
          <p:cNvPicPr>
            <a:picLocks noChangeAspect="1"/>
          </p:cNvPicPr>
          <p:nvPr/>
        </p:nvPicPr>
        <p:blipFill>
          <a:blip r:embed="rId5"/>
          <a:stretch>
            <a:fillRect/>
          </a:stretch>
        </p:blipFill>
        <p:spPr>
          <a:xfrm>
            <a:off x="2523746" y="464143"/>
            <a:ext cx="2907790" cy="2633472"/>
          </a:xfrm>
          <a:prstGeom prst="rect">
            <a:avLst/>
          </a:prstGeom>
        </p:spPr>
      </p:pic>
      <p:pic>
        <p:nvPicPr>
          <p:cNvPr id="7" name="Рисунок 6">
            <a:extLst>
              <a:ext uri="{FF2B5EF4-FFF2-40B4-BE49-F238E27FC236}">
                <a16:creationId xmlns:a16="http://schemas.microsoft.com/office/drawing/2014/main" id="{DACDAE70-A10E-FDA9-2004-98EE32CF8FCC}"/>
              </a:ext>
            </a:extLst>
          </p:cNvPr>
          <p:cNvPicPr>
            <a:picLocks noChangeAspect="1"/>
          </p:cNvPicPr>
          <p:nvPr/>
        </p:nvPicPr>
        <p:blipFill>
          <a:blip r:embed="rId6"/>
          <a:stretch>
            <a:fillRect/>
          </a:stretch>
        </p:blipFill>
        <p:spPr>
          <a:xfrm>
            <a:off x="134247" y="318588"/>
            <a:ext cx="2229161" cy="2924583"/>
          </a:xfrm>
          <a:prstGeom prst="rect">
            <a:avLst/>
          </a:prstGeom>
        </p:spPr>
      </p:pic>
    </p:spTree>
    <p:extLst>
      <p:ext uri="{BB962C8B-B14F-4D97-AF65-F5344CB8AC3E}">
        <p14:creationId xmlns:p14="http://schemas.microsoft.com/office/powerpoint/2010/main" val="28551328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F0EB73-70E9-0F2B-EB3B-804150567AB4}"/>
              </a:ext>
            </a:extLst>
          </p:cNvPr>
          <p:cNvSpPr>
            <a:spLocks noGrp="1"/>
          </p:cNvSpPr>
          <p:nvPr>
            <p:ph type="title"/>
          </p:nvPr>
        </p:nvSpPr>
        <p:spPr>
          <a:xfrm>
            <a:off x="677335" y="347776"/>
            <a:ext cx="8596668" cy="860400"/>
          </a:xfrm>
        </p:spPr>
        <p:txBody>
          <a:bodyPr>
            <a:normAutofit fontScale="90000"/>
          </a:bodyPr>
          <a:lstStyle/>
          <a:p>
            <a:r>
              <a:rPr lang="en-US" b="1" i="1" dirty="0">
                <a:solidFill>
                  <a:schemeClr val="tx1"/>
                </a:solidFill>
              </a:rPr>
              <a:t>Foydalanilgan adabiyotlar va saytlar</a:t>
            </a:r>
            <a:endParaRPr lang="ru-RU" b="1" i="1" dirty="0">
              <a:solidFill>
                <a:schemeClr val="tx1"/>
              </a:solidFill>
            </a:endParaRPr>
          </a:p>
        </p:txBody>
      </p:sp>
      <p:sp>
        <p:nvSpPr>
          <p:cNvPr id="3" name="Текст 2">
            <a:extLst>
              <a:ext uri="{FF2B5EF4-FFF2-40B4-BE49-F238E27FC236}">
                <a16:creationId xmlns:a16="http://schemas.microsoft.com/office/drawing/2014/main" id="{322A0A36-4973-9965-2912-DF65F3B9062A}"/>
              </a:ext>
            </a:extLst>
          </p:cNvPr>
          <p:cNvSpPr>
            <a:spLocks noGrp="1"/>
          </p:cNvSpPr>
          <p:nvPr>
            <p:ph type="body" idx="1"/>
          </p:nvPr>
        </p:nvSpPr>
        <p:spPr>
          <a:xfrm>
            <a:off x="677335" y="1408176"/>
            <a:ext cx="8596668" cy="3979672"/>
          </a:xfrm>
        </p:spPr>
        <p:txBody>
          <a:bodyPr/>
          <a:lstStyle/>
          <a:p>
            <a:endParaRPr lang="ru-RU" dirty="0"/>
          </a:p>
          <a:p>
            <a:r>
              <a:rPr lang="ru-RU" sz="1600" dirty="0"/>
              <a:t>Г . Я . Мякишов , А . З . Синяков . Физика : Оптика Квантовая физика : стр 345 тема 7.2 </a:t>
            </a:r>
          </a:p>
          <a:p>
            <a:r>
              <a:rPr lang="en-US" sz="1600" dirty="0"/>
              <a:t>M . A . Qayumov . Dozimetriya asosalari va ionlashtiruvchi nurlardan homyalanish. 160 bet , 5.5 mavzu.</a:t>
            </a:r>
          </a:p>
          <a:p>
            <a:endParaRPr lang="en-US" sz="1600" dirty="0"/>
          </a:p>
          <a:p>
            <a:r>
              <a:rPr lang="en-US" sz="1600" dirty="0"/>
              <a:t>http://nuclphys.sinp.msu.ru/enc/e185.htm</a:t>
            </a:r>
          </a:p>
          <a:p>
            <a:r>
              <a:rPr lang="en-US" sz="1600" dirty="0"/>
              <a:t>https://ru.wikipedia.org/wiki</a:t>
            </a:r>
          </a:p>
          <a:p>
            <a:r>
              <a:rPr lang="en-US" sz="1600" dirty="0"/>
              <a:t>https://ufn.ru/ufn15/ufn15_5/Russian/r155h.pdf</a:t>
            </a:r>
          </a:p>
          <a:p>
            <a:r>
              <a:rPr lang="en-US" sz="1600" dirty="0"/>
              <a:t>https://www.youtube.com/live/1gFmU_kutqI?si=nBbNuc5N5x7_9XVV</a:t>
            </a:r>
          </a:p>
          <a:p>
            <a:r>
              <a:rPr lang="en-US" sz="1600" dirty="0">
                <a:hlinkClick r:id="rId2"/>
              </a:rPr>
              <a:t>https://www.youtube.com/live/K7FTtWuj0MQ?si=k09IsKqQUGGBf6nQ</a:t>
            </a:r>
            <a:endParaRPr lang="ru-RU" sz="1600" dirty="0"/>
          </a:p>
          <a:p>
            <a:r>
              <a:rPr lang="en-US" sz="1600" dirty="0"/>
              <a:t>https://studfile.net/preview/9258802/page:16/</a:t>
            </a:r>
          </a:p>
          <a:p>
            <a:endParaRPr lang="en-US" sz="1600" dirty="0"/>
          </a:p>
          <a:p>
            <a:endParaRPr lang="ru-RU" dirty="0"/>
          </a:p>
        </p:txBody>
      </p:sp>
    </p:spTree>
    <p:extLst>
      <p:ext uri="{BB962C8B-B14F-4D97-AF65-F5344CB8AC3E}">
        <p14:creationId xmlns:p14="http://schemas.microsoft.com/office/powerpoint/2010/main" val="35503293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E3749F-F238-4040-C8D8-2D823F83190D}"/>
              </a:ext>
            </a:extLst>
          </p:cNvPr>
          <p:cNvSpPr>
            <a:spLocks noGrp="1"/>
          </p:cNvSpPr>
          <p:nvPr>
            <p:ph type="title"/>
          </p:nvPr>
        </p:nvSpPr>
        <p:spPr>
          <a:xfrm>
            <a:off x="1070526" y="2301240"/>
            <a:ext cx="8596668" cy="1320800"/>
          </a:xfrm>
        </p:spPr>
        <p:txBody>
          <a:bodyPr/>
          <a:lstStyle/>
          <a:p>
            <a:r>
              <a:rPr lang="en-US" dirty="0">
                <a:solidFill>
                  <a:schemeClr val="tx1"/>
                </a:solidFill>
              </a:rPr>
              <a:t>E’tiboringiz uchun </a:t>
            </a:r>
            <a:r>
              <a:rPr lang="en-US" dirty="0">
                <a:solidFill>
                  <a:schemeClr val="accent5"/>
                </a:solidFill>
              </a:rPr>
              <a:t>Rahmat</a:t>
            </a:r>
            <a:r>
              <a:rPr lang="en-US" dirty="0"/>
              <a:t>.</a:t>
            </a:r>
            <a:endParaRPr lang="ru-RU" dirty="0"/>
          </a:p>
        </p:txBody>
      </p:sp>
    </p:spTree>
    <p:extLst>
      <p:ext uri="{BB962C8B-B14F-4D97-AF65-F5344CB8AC3E}">
        <p14:creationId xmlns:p14="http://schemas.microsoft.com/office/powerpoint/2010/main" val="1916891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DE2350-EB7B-4AEE-556D-B06167B0FBFF}"/>
              </a:ext>
            </a:extLst>
          </p:cNvPr>
          <p:cNvSpPr>
            <a:spLocks noGrp="1"/>
          </p:cNvSpPr>
          <p:nvPr>
            <p:ph type="title"/>
          </p:nvPr>
        </p:nvSpPr>
        <p:spPr>
          <a:xfrm>
            <a:off x="677335" y="420624"/>
            <a:ext cx="8596668" cy="668680"/>
          </a:xfrm>
        </p:spPr>
        <p:txBody>
          <a:bodyPr>
            <a:noAutofit/>
          </a:bodyPr>
          <a:lstStyle/>
          <a:p>
            <a:pPr algn="ctr"/>
            <a:r>
              <a:rPr lang="en-US" dirty="0">
                <a:solidFill>
                  <a:schemeClr val="tx1"/>
                </a:solidFill>
              </a:rPr>
              <a:t>Re’ja</a:t>
            </a:r>
            <a:endParaRPr lang="ru-RU" dirty="0">
              <a:solidFill>
                <a:schemeClr val="tx1"/>
              </a:solidFill>
            </a:endParaRPr>
          </a:p>
        </p:txBody>
      </p:sp>
      <p:sp>
        <p:nvSpPr>
          <p:cNvPr id="3" name="Текст 2">
            <a:extLst>
              <a:ext uri="{FF2B5EF4-FFF2-40B4-BE49-F238E27FC236}">
                <a16:creationId xmlns:a16="http://schemas.microsoft.com/office/drawing/2014/main" id="{416B1E54-BAD6-6686-3956-E8DA50048A2D}"/>
              </a:ext>
            </a:extLst>
          </p:cNvPr>
          <p:cNvSpPr>
            <a:spLocks noGrp="1"/>
          </p:cNvSpPr>
          <p:nvPr>
            <p:ph type="body" idx="1"/>
          </p:nvPr>
        </p:nvSpPr>
        <p:spPr>
          <a:xfrm>
            <a:off x="677335" y="4041648"/>
            <a:ext cx="8596668" cy="1346200"/>
          </a:xfrm>
        </p:spPr>
        <p:txBody>
          <a:bodyPr/>
          <a:lstStyle/>
          <a:p>
            <a:r>
              <a:rPr lang="en-US" i="1" dirty="0">
                <a:solidFill>
                  <a:schemeClr val="tx1"/>
                </a:solidFill>
              </a:rPr>
              <a:t>1) Qattiq jismli dozimetr haqida boshlang’ich tushuncha.</a:t>
            </a:r>
          </a:p>
          <a:p>
            <a:r>
              <a:rPr lang="en-US" i="1" dirty="0">
                <a:solidFill>
                  <a:schemeClr val="tx1"/>
                </a:solidFill>
              </a:rPr>
              <a:t>2) Qattiq jismli dozimetrlar ishlash prinsipi.</a:t>
            </a:r>
          </a:p>
          <a:p>
            <a:r>
              <a:rPr lang="en-US" i="1" dirty="0">
                <a:solidFill>
                  <a:schemeClr val="tx1"/>
                </a:solidFill>
              </a:rPr>
              <a:t>3) Qattiq jismli dozimetrlar amaliyotdagi o’rni.</a:t>
            </a:r>
          </a:p>
          <a:p>
            <a:endParaRPr lang="en-US" dirty="0"/>
          </a:p>
        </p:txBody>
      </p:sp>
    </p:spTree>
    <p:extLst>
      <p:ext uri="{BB962C8B-B14F-4D97-AF65-F5344CB8AC3E}">
        <p14:creationId xmlns:p14="http://schemas.microsoft.com/office/powerpoint/2010/main" val="3292629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2BA34F-0AC4-1426-2196-58EA3B3F05B7}"/>
              </a:ext>
            </a:extLst>
          </p:cNvPr>
          <p:cNvSpPr>
            <a:spLocks noGrp="1"/>
          </p:cNvSpPr>
          <p:nvPr>
            <p:ph type="title"/>
          </p:nvPr>
        </p:nvSpPr>
        <p:spPr>
          <a:xfrm>
            <a:off x="494454" y="4535424"/>
            <a:ext cx="8596668" cy="1508760"/>
          </a:xfrm>
        </p:spPr>
        <p:txBody>
          <a:bodyPr>
            <a:normAutofit/>
          </a:bodyPr>
          <a:lstStyle/>
          <a:p>
            <a:r>
              <a:rPr lang="en-US" sz="2400" i="1" dirty="0">
                <a:solidFill>
                  <a:schemeClr val="tx1"/>
                </a:solidFill>
              </a:rPr>
              <a:t>Sintilyatsion sanagichlar.</a:t>
            </a:r>
            <a:br>
              <a:rPr lang="en-US" sz="2400" i="1" dirty="0">
                <a:solidFill>
                  <a:schemeClr val="tx1"/>
                </a:solidFill>
              </a:rPr>
            </a:br>
            <a:r>
              <a:rPr lang="en-US" sz="2400" i="1" dirty="0">
                <a:solidFill>
                  <a:schemeClr val="tx1"/>
                </a:solidFill>
              </a:rPr>
              <a:t>Cherenkovskiy sanagichlari.</a:t>
            </a:r>
            <a:br>
              <a:rPr lang="en-US" sz="2400" i="1" dirty="0">
                <a:solidFill>
                  <a:schemeClr val="tx1"/>
                </a:solidFill>
              </a:rPr>
            </a:br>
            <a:r>
              <a:rPr lang="en-US" sz="2400" i="1" dirty="0">
                <a:solidFill>
                  <a:schemeClr val="tx1"/>
                </a:solidFill>
              </a:rPr>
              <a:t>Vilson kamerasi.</a:t>
            </a:r>
            <a:endParaRPr lang="ru-RU" sz="2400" i="1" dirty="0">
              <a:solidFill>
                <a:schemeClr val="tx1"/>
              </a:solidFill>
            </a:endParaRPr>
          </a:p>
        </p:txBody>
      </p:sp>
    </p:spTree>
    <p:extLst>
      <p:ext uri="{BB962C8B-B14F-4D97-AF65-F5344CB8AC3E}">
        <p14:creationId xmlns:p14="http://schemas.microsoft.com/office/powerpoint/2010/main" val="4153241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B841A1-7300-99A1-3C39-CB419F7E6448}"/>
              </a:ext>
            </a:extLst>
          </p:cNvPr>
          <p:cNvSpPr>
            <a:spLocks noGrp="1"/>
          </p:cNvSpPr>
          <p:nvPr>
            <p:ph type="title"/>
          </p:nvPr>
        </p:nvSpPr>
        <p:spPr>
          <a:xfrm>
            <a:off x="5048249" y="609599"/>
            <a:ext cx="5581651" cy="4924425"/>
          </a:xfrm>
        </p:spPr>
        <p:txBody>
          <a:bodyPr>
            <a:noAutofit/>
          </a:bodyPr>
          <a:lstStyle/>
          <a:p>
            <a:pPr algn="ctr"/>
            <a:r>
              <a:rPr lang="en-US" sz="3200" b="1" i="1" dirty="0">
                <a:solidFill>
                  <a:schemeClr val="tx1"/>
                </a:solidFill>
              </a:rPr>
              <a:t>Sintilatsion sanagichlar.</a:t>
            </a:r>
            <a:br>
              <a:rPr lang="ru-RU" sz="3200" b="1" i="1" dirty="0">
                <a:solidFill>
                  <a:schemeClr val="tx1"/>
                </a:solidFill>
              </a:rPr>
            </a:br>
            <a:r>
              <a:rPr lang="en-US" sz="1800" i="1" dirty="0">
                <a:solidFill>
                  <a:schemeClr val="tx1"/>
                </a:solidFill>
              </a:rPr>
              <a:t>Sintillyatsion hisoblagich — bu yadroviy nurlanishlarni va elementar zarralarni qayd etuvchi qurilma bo‘lib, uning asosiy elementlari zaryadlangan zarralar ta’sirida yorug‘lik sochuvchi modda (sintillyator) va fotoelektron ko‘paytirgich (FEU) hisoblanadi. Ionlashtiruvchi zarralar (masalan, alfa-zarralar, yadroning bo‘linish mahsulotlari) ta’sirida hosil bo‘ladigan yorug‘lik chaqnashlarini (sintillyatsiyalarni) ko‘z bilan kuzatish 20-asr boshlarida yadroviy fizikadagi asosiy usullardan biri bo‘lgan. Keyinchalik scintillyatsion hisoblagichlar ionizatsion kameralar va proporsional hisoblagichlar bilan to‘liq almashtirildi. Biroq, 1940-yillarning oxirida, scintillyatsiyalarni ro‘yxatdan o‘tkazish uchun katta kuchaytirish koeffitsiyentiga ega ko‘p pog‘onali FEUlar qo‘llanila boshlagach, bu hisoblagichlar yadroviy fizikaga qaytdi. Bu FEUlar juda kuchsiz yorug‘lik chaqnashlarini ham qayd eta oladi.</a:t>
            </a:r>
            <a:br>
              <a:rPr lang="ru-RU" sz="1800" dirty="0">
                <a:solidFill>
                  <a:schemeClr val="tx1"/>
                </a:solidFill>
              </a:rPr>
            </a:br>
            <a:endParaRPr lang="ru-RU" sz="1800" dirty="0">
              <a:solidFill>
                <a:schemeClr val="tx1"/>
              </a:solidFill>
            </a:endParaRPr>
          </a:p>
        </p:txBody>
      </p:sp>
      <p:pic>
        <p:nvPicPr>
          <p:cNvPr id="5" name="Объект 4">
            <a:extLst>
              <a:ext uri="{FF2B5EF4-FFF2-40B4-BE49-F238E27FC236}">
                <a16:creationId xmlns:a16="http://schemas.microsoft.com/office/drawing/2014/main" id="{390831E9-39A1-8BBE-3C99-CB9721A61A9F}"/>
              </a:ext>
            </a:extLst>
          </p:cNvPr>
          <p:cNvPicPr>
            <a:picLocks noGrp="1" noChangeAspect="1"/>
          </p:cNvPicPr>
          <p:nvPr>
            <p:ph idx="1"/>
          </p:nvPr>
        </p:nvPicPr>
        <p:blipFill>
          <a:blip r:embed="rId2"/>
          <a:stretch>
            <a:fillRect/>
          </a:stretch>
        </p:blipFill>
        <p:spPr>
          <a:xfrm>
            <a:off x="496139" y="1331913"/>
            <a:ext cx="4025810" cy="3881437"/>
          </a:xfrm>
        </p:spPr>
      </p:pic>
    </p:spTree>
    <p:extLst>
      <p:ext uri="{BB962C8B-B14F-4D97-AF65-F5344CB8AC3E}">
        <p14:creationId xmlns:p14="http://schemas.microsoft.com/office/powerpoint/2010/main" val="8199290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D3146-7EAB-9E02-5511-13729099E6C6}"/>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20A0A8-77AD-E87B-7E0F-2831B2AEB3C6}"/>
              </a:ext>
            </a:extLst>
          </p:cNvPr>
          <p:cNvSpPr>
            <a:spLocks noGrp="1"/>
          </p:cNvSpPr>
          <p:nvPr>
            <p:ph type="title"/>
          </p:nvPr>
        </p:nvSpPr>
        <p:spPr>
          <a:xfrm>
            <a:off x="5048249" y="609599"/>
            <a:ext cx="6877051" cy="4924425"/>
          </a:xfrm>
        </p:spPr>
        <p:txBody>
          <a:bodyPr>
            <a:noAutofit/>
          </a:bodyPr>
          <a:lstStyle/>
          <a:p>
            <a:pPr algn="ctr"/>
            <a:r>
              <a:rPr lang="en-US" sz="1800" dirty="0">
                <a:solidFill>
                  <a:schemeClr val="tx1"/>
                </a:solidFill>
              </a:rPr>
              <a:t>Sintilyatsion sanagichlar ishlash prinsipi asosida juda mayda kichkina chaqnash hisobiga energiyani o’lchash imkoniyati mavjud biroq faqat bitta chaqnash(nurlanish) hisobiga zanjirda zarracha energiyasiga ekvivalent bo’lgan to’k kuchi hosil qilish murakkab . Ushbu rasmda sintilyatsion sanagichning i sxemasi berilgan bo’lib u fotokatod(Kristall) seziydan tayyorlangan bo’lishi mumkin , Elektrodlar(dinodlar) hamda anoddan tashkil topgan bularning barchasi ichidan havosi so’rib olingan trubka Ichiga joylashtirilgan . Zarracha fotokatodga urilganda fotoelektron emissiya hodisasi yuz beradi , so’ngra uchib chiqgan elektron(u chiqish ishiga teng energiyaga ega bo’ladi) fotokatodga nisbatan musbat potensiallangan dinod tomon harakatlanadi va u yerga urilib ikkilamchi electron emissiya hodisasini hosil qilib yanada ko’p elektronlar shu tartibda dinodlar tomon urilib son jihatdan ortib borib ohirida anod tomon yetib olishadi so’ngra anodni kuchaytirgichga yoki sanagichga zanjir qilib ulanib energiya miqdori hisoblanadi.</a:t>
            </a:r>
            <a:endParaRPr lang="ru-RU" sz="1800" dirty="0">
              <a:solidFill>
                <a:schemeClr val="tx1"/>
              </a:solidFill>
            </a:endParaRPr>
          </a:p>
        </p:txBody>
      </p:sp>
      <p:pic>
        <p:nvPicPr>
          <p:cNvPr id="5" name="Объект 4">
            <a:extLst>
              <a:ext uri="{FF2B5EF4-FFF2-40B4-BE49-F238E27FC236}">
                <a16:creationId xmlns:a16="http://schemas.microsoft.com/office/drawing/2014/main" id="{53472577-7616-7E11-436A-787483E240A6}"/>
              </a:ext>
            </a:extLst>
          </p:cNvPr>
          <p:cNvPicPr>
            <a:picLocks noGrp="1" noChangeAspect="1"/>
          </p:cNvPicPr>
          <p:nvPr>
            <p:ph idx="1"/>
          </p:nvPr>
        </p:nvPicPr>
        <p:blipFill>
          <a:blip r:embed="rId2"/>
          <a:srcRect/>
          <a:stretch/>
        </p:blipFill>
        <p:spPr>
          <a:xfrm>
            <a:off x="95250" y="1131092"/>
            <a:ext cx="4952999" cy="3881437"/>
          </a:xfrm>
        </p:spPr>
      </p:pic>
    </p:spTree>
    <p:extLst>
      <p:ext uri="{BB962C8B-B14F-4D97-AF65-F5344CB8AC3E}">
        <p14:creationId xmlns:p14="http://schemas.microsoft.com/office/powerpoint/2010/main" val="33447618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5FC33-EA7F-D55E-B6E2-716BE241A9B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6066CB-409F-896C-958F-F434740B6342}"/>
              </a:ext>
            </a:extLst>
          </p:cNvPr>
          <p:cNvSpPr>
            <a:spLocks noGrp="1"/>
          </p:cNvSpPr>
          <p:nvPr>
            <p:ph type="title"/>
          </p:nvPr>
        </p:nvSpPr>
        <p:spPr>
          <a:xfrm>
            <a:off x="5048249" y="609599"/>
            <a:ext cx="5581651" cy="4924425"/>
          </a:xfrm>
        </p:spPr>
        <p:txBody>
          <a:bodyPr>
            <a:noAutofit/>
          </a:bodyPr>
          <a:lstStyle/>
          <a:p>
            <a:pPr algn="ctr"/>
            <a:r>
              <a:rPr lang="en-US" sz="2000" i="1" dirty="0">
                <a:solidFill>
                  <a:schemeClr val="tx1"/>
                </a:solidFill>
              </a:rPr>
              <a:t>Cherenkov sanagichi — bu tez harakatdagi zaryadlangan elementar zarralarni aniqlovchi detektor bo‘lib, u ushbu zarralar detektor muhitida harakatlanganda hosil qiladigan Cherenkov nurlanishi asosida ularni qayd etadi.</a:t>
            </a:r>
            <a:br>
              <a:rPr lang="en-US" sz="2000" i="1" dirty="0">
                <a:solidFill>
                  <a:schemeClr val="tx1"/>
                </a:solidFill>
              </a:rPr>
            </a:br>
            <a:r>
              <a:rPr lang="en-US" sz="2000" i="1" dirty="0">
                <a:solidFill>
                  <a:schemeClr val="tx1"/>
                </a:solidFill>
              </a:rPr>
              <a:t>Cherenkov nurlanishi (yoki Vavilov–Cherenkov nurlanishi) – bu zaryadlangan zarra shaffof muhitda shu muhitdagi yorug‘lik tezligidan yuqori tezlikda, ya’ni v &gt; c/n shart bajarilganda harakatlanganda yuzaga keladigan nurlanishdir. Bu yerda v – zarraning tezligi, c – vakuumdagi yorug‘lik tezligi, n esa muhitning sinish ko‘rsatkichi.</a:t>
            </a:r>
            <a:br>
              <a:rPr lang="en-US" sz="2000" i="1" dirty="0">
                <a:solidFill>
                  <a:schemeClr val="tx1"/>
                </a:solidFill>
              </a:rPr>
            </a:br>
            <a:br>
              <a:rPr lang="en-US" sz="2000" i="1" dirty="0">
                <a:solidFill>
                  <a:schemeClr val="tx1"/>
                </a:solidFill>
              </a:rPr>
            </a:br>
            <a:br>
              <a:rPr lang="en-US" sz="1800" i="1" dirty="0">
                <a:solidFill>
                  <a:schemeClr val="tx1"/>
                </a:solidFill>
              </a:rPr>
            </a:br>
            <a:br>
              <a:rPr lang="ru-RU" sz="1800" i="1" dirty="0">
                <a:solidFill>
                  <a:schemeClr val="tx1"/>
                </a:solidFill>
              </a:rPr>
            </a:br>
            <a:endParaRPr lang="ru-RU" sz="1800" dirty="0">
              <a:solidFill>
                <a:schemeClr val="tx1"/>
              </a:solidFill>
            </a:endParaRPr>
          </a:p>
        </p:txBody>
      </p:sp>
      <p:pic>
        <p:nvPicPr>
          <p:cNvPr id="5" name="Объект 4">
            <a:extLst>
              <a:ext uri="{FF2B5EF4-FFF2-40B4-BE49-F238E27FC236}">
                <a16:creationId xmlns:a16="http://schemas.microsoft.com/office/drawing/2014/main" id="{6133D4A3-73C2-B29C-EB18-4138BB92C2F3}"/>
              </a:ext>
            </a:extLst>
          </p:cNvPr>
          <p:cNvPicPr>
            <a:picLocks noGrp="1" noChangeAspect="1"/>
          </p:cNvPicPr>
          <p:nvPr>
            <p:ph idx="1"/>
          </p:nvPr>
        </p:nvPicPr>
        <p:blipFill>
          <a:blip r:embed="rId2"/>
          <a:srcRect/>
          <a:stretch/>
        </p:blipFill>
        <p:spPr>
          <a:xfrm>
            <a:off x="496139" y="1331913"/>
            <a:ext cx="4025810" cy="3881437"/>
          </a:xfrm>
        </p:spPr>
      </p:pic>
    </p:spTree>
    <p:extLst>
      <p:ext uri="{BB962C8B-B14F-4D97-AF65-F5344CB8AC3E}">
        <p14:creationId xmlns:p14="http://schemas.microsoft.com/office/powerpoint/2010/main" val="3052097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B5802C-923A-D4E6-D123-CE6C2DA2152A}"/>
              </a:ext>
            </a:extLst>
          </p:cNvPr>
          <p:cNvSpPr>
            <a:spLocks noGrp="1"/>
          </p:cNvSpPr>
          <p:nvPr>
            <p:ph type="title"/>
          </p:nvPr>
        </p:nvSpPr>
        <p:spPr>
          <a:xfrm>
            <a:off x="5129784" y="210312"/>
            <a:ext cx="6772657" cy="6419088"/>
          </a:xfrm>
        </p:spPr>
        <p:txBody>
          <a:bodyPr>
            <a:normAutofit fontScale="90000"/>
          </a:bodyPr>
          <a:lstStyle/>
          <a:p>
            <a:pPr algn="ctr"/>
            <a:r>
              <a:rPr lang="en-US" sz="2800" b="1" dirty="0">
                <a:solidFill>
                  <a:schemeClr val="tx1"/>
                </a:solidFill>
              </a:rPr>
              <a:t>Cherenkov sanagichining nazariyasi hamda ishlash prinsipi.</a:t>
            </a:r>
            <a:br>
              <a:rPr lang="en-US" sz="2800" b="1" dirty="0">
                <a:solidFill>
                  <a:schemeClr val="tx1"/>
                </a:solidFill>
              </a:rPr>
            </a:br>
            <a:r>
              <a:rPr lang="en-US" sz="1800" i="1" dirty="0">
                <a:solidFill>
                  <a:schemeClr val="tx1"/>
                </a:solidFill>
              </a:rPr>
              <a:t>1 – zarracha , 2 – zarracha traektoriyasi , 3- to’lqin fronti 4 –radiator (dozimetr bo’shlig’I muhit vazifasida) 5 FEK – fotoelektron kuchaytirgich 6 – fotokatod .</a:t>
            </a:r>
            <a:br>
              <a:rPr lang="en-US" sz="1800" i="1" dirty="0">
                <a:solidFill>
                  <a:schemeClr val="tx1"/>
                </a:solidFill>
              </a:rPr>
            </a:br>
            <a:r>
              <a:rPr lang="en-US" sz="1800" i="1" dirty="0">
                <a:solidFill>
                  <a:schemeClr val="tx1"/>
                </a:solidFill>
              </a:rPr>
              <a:t>Z</a:t>
            </a:r>
            <a:br>
              <a:rPr lang="en-US" sz="1800" i="1" dirty="0">
                <a:solidFill>
                  <a:schemeClr val="tx1"/>
                </a:solidFill>
              </a:rPr>
            </a:br>
            <a:br>
              <a:rPr lang="en-US" sz="1800" i="1" dirty="0">
                <a:solidFill>
                  <a:schemeClr val="tx1"/>
                </a:solidFill>
              </a:rPr>
            </a:br>
            <a:br>
              <a:rPr lang="en-US" sz="1800" i="1" dirty="0">
                <a:solidFill>
                  <a:schemeClr val="tx1"/>
                </a:solidFill>
              </a:rPr>
            </a:br>
            <a:r>
              <a:rPr lang="en-US" sz="1800" i="1" dirty="0">
                <a:solidFill>
                  <a:schemeClr val="tx1"/>
                </a:solidFill>
              </a:rPr>
              <a:t>Zarraning Cherenkov nurlanishiga aylanuvchi energiyasi, u muhitdagi atomlarni ionlashtirish va qo‘zg‘atishga sarflaydigan energiyasiga nisbatan juda kichik bo‘ladi. Radiator (ya’ni muhit) turiga qarab, zarra 1 sm yo‘l bosganda chiqadigan fotonlar soni bir nechtadan bir necha yuztagacha bo‘lishi mumkin. Bu nurlanishni vizual tarzda ko‘rish yoki fotoapparat plyonkasi hamda fotoelektron ko‘paytirgich (FEK) yordamida qayd etish mumkin. FEK nurlanish energiyasini elektr signaliga aylantiradi. Agar rangli fotoplyonka zarra harakat yo‘nalishiga perpendikulyar joylashtirilsa, radiatordan chiqayotgan nurlanish ko‘k-binafsha rangli halqa ko‘rinishida aks etadi.</a:t>
            </a:r>
            <a:br>
              <a:rPr lang="en-US" sz="2800" dirty="0">
                <a:solidFill>
                  <a:schemeClr val="tx1"/>
                </a:solidFill>
              </a:rPr>
            </a:br>
            <a:br>
              <a:rPr lang="en-US" sz="2800" b="1" dirty="0">
                <a:solidFill>
                  <a:schemeClr val="tx1"/>
                </a:solidFill>
              </a:rPr>
            </a:br>
            <a:endParaRPr lang="ru-RU" sz="2800" b="1" dirty="0">
              <a:solidFill>
                <a:schemeClr val="tx1"/>
              </a:solidFill>
            </a:endParaRPr>
          </a:p>
        </p:txBody>
      </p:sp>
      <p:pic>
        <p:nvPicPr>
          <p:cNvPr id="7" name="Объект 6">
            <a:extLst>
              <a:ext uri="{FF2B5EF4-FFF2-40B4-BE49-F238E27FC236}">
                <a16:creationId xmlns:a16="http://schemas.microsoft.com/office/drawing/2014/main" id="{1981AB41-FF8B-29BA-4F0C-B4910FE274EA}"/>
              </a:ext>
            </a:extLst>
          </p:cNvPr>
          <p:cNvPicPr>
            <a:picLocks noGrp="1" noChangeAspect="1"/>
          </p:cNvPicPr>
          <p:nvPr>
            <p:ph idx="1"/>
          </p:nvPr>
        </p:nvPicPr>
        <p:blipFill>
          <a:blip r:embed="rId2"/>
          <a:stretch>
            <a:fillRect/>
          </a:stretch>
        </p:blipFill>
        <p:spPr>
          <a:xfrm>
            <a:off x="289559" y="1063966"/>
            <a:ext cx="4575049" cy="4184690"/>
          </a:xfrm>
        </p:spPr>
      </p:pic>
    </p:spTree>
    <p:extLst>
      <p:ext uri="{BB962C8B-B14F-4D97-AF65-F5344CB8AC3E}">
        <p14:creationId xmlns:p14="http://schemas.microsoft.com/office/powerpoint/2010/main" val="22009160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0470C-EFCB-6E72-4200-5BC0C6253024}"/>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66CEFA-1E94-2ADA-D4D0-B67FA66B66DE}"/>
              </a:ext>
            </a:extLst>
          </p:cNvPr>
          <p:cNvSpPr>
            <a:spLocks noGrp="1"/>
          </p:cNvSpPr>
          <p:nvPr>
            <p:ph type="title"/>
          </p:nvPr>
        </p:nvSpPr>
        <p:spPr>
          <a:xfrm>
            <a:off x="6391656" y="609599"/>
            <a:ext cx="5577840" cy="4924425"/>
          </a:xfrm>
        </p:spPr>
        <p:txBody>
          <a:bodyPr>
            <a:noAutofit/>
          </a:bodyPr>
          <a:lstStyle/>
          <a:p>
            <a:pPr algn="ctr"/>
            <a:r>
              <a:rPr lang="en-US" sz="3200" b="1" dirty="0">
                <a:solidFill>
                  <a:schemeClr val="tx1"/>
                </a:solidFill>
              </a:rPr>
              <a:t>Vilson kamerasi .</a:t>
            </a:r>
            <a:br>
              <a:rPr lang="en-US" sz="3200" b="1" dirty="0">
                <a:solidFill>
                  <a:schemeClr val="tx1"/>
                </a:solidFill>
              </a:rPr>
            </a:br>
            <a:br>
              <a:rPr lang="en-US" sz="1800" dirty="0">
                <a:solidFill>
                  <a:schemeClr val="tx1"/>
                </a:solidFill>
              </a:rPr>
            </a:br>
            <a:r>
              <a:rPr lang="en-US" sz="2400" i="1" dirty="0">
                <a:solidFill>
                  <a:schemeClr val="tx1"/>
                </a:solidFill>
              </a:rPr>
              <a:t>Vilson kamerasi XX – Asr boshlarida(1912-yil) Charlz Vilson tomonidan yaratilgan bo’lib ionlashtiruvchi nurlanishlar o’ta to’yingan bug’da qoldirga iz(treck)larni aniqlash orqali zarracha tezligi hamda energiyasi aniqlangan XX asr o’rtalariga kelib Vilson kameralari amaliyotda pufakchali kameralar(Gleyzer kameralari) tomonidan chetga chiqarilib tashlandi.</a:t>
            </a:r>
            <a:endParaRPr lang="ru-RU" sz="1800" i="1" dirty="0">
              <a:solidFill>
                <a:schemeClr val="tx1"/>
              </a:solidFill>
            </a:endParaRPr>
          </a:p>
        </p:txBody>
      </p:sp>
      <p:pic>
        <p:nvPicPr>
          <p:cNvPr id="5" name="Объект 4">
            <a:extLst>
              <a:ext uri="{FF2B5EF4-FFF2-40B4-BE49-F238E27FC236}">
                <a16:creationId xmlns:a16="http://schemas.microsoft.com/office/drawing/2014/main" id="{D12FC835-9CCF-7314-A7E7-96C018F8467F}"/>
              </a:ext>
            </a:extLst>
          </p:cNvPr>
          <p:cNvPicPr>
            <a:picLocks noGrp="1" noChangeAspect="1"/>
          </p:cNvPicPr>
          <p:nvPr>
            <p:ph idx="1"/>
          </p:nvPr>
        </p:nvPicPr>
        <p:blipFill>
          <a:blip r:embed="rId2"/>
          <a:srcRect/>
          <a:stretch/>
        </p:blipFill>
        <p:spPr>
          <a:xfrm>
            <a:off x="2536282" y="1131092"/>
            <a:ext cx="3795938" cy="3881437"/>
          </a:xfrm>
        </p:spPr>
      </p:pic>
      <p:pic>
        <p:nvPicPr>
          <p:cNvPr id="4" name="Рисунок 3">
            <a:extLst>
              <a:ext uri="{FF2B5EF4-FFF2-40B4-BE49-F238E27FC236}">
                <a16:creationId xmlns:a16="http://schemas.microsoft.com/office/drawing/2014/main" id="{498E6DCB-5A56-BE52-137C-3C89C1D026F4}"/>
              </a:ext>
            </a:extLst>
          </p:cNvPr>
          <p:cNvPicPr>
            <a:picLocks noChangeAspect="1"/>
          </p:cNvPicPr>
          <p:nvPr/>
        </p:nvPicPr>
        <p:blipFill>
          <a:blip r:embed="rId3"/>
          <a:stretch>
            <a:fillRect/>
          </a:stretch>
        </p:blipFill>
        <p:spPr>
          <a:xfrm>
            <a:off x="0" y="1131092"/>
            <a:ext cx="2476846" cy="3772426"/>
          </a:xfrm>
          <a:prstGeom prst="rect">
            <a:avLst/>
          </a:prstGeom>
        </p:spPr>
      </p:pic>
    </p:spTree>
    <p:extLst>
      <p:ext uri="{BB962C8B-B14F-4D97-AF65-F5344CB8AC3E}">
        <p14:creationId xmlns:p14="http://schemas.microsoft.com/office/powerpoint/2010/main" val="16960285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797E56-2D94-A32C-9B5B-2ADF68C37481}"/>
              </a:ext>
            </a:extLst>
          </p:cNvPr>
          <p:cNvSpPr>
            <a:spLocks noGrp="1"/>
          </p:cNvSpPr>
          <p:nvPr>
            <p:ph type="title"/>
          </p:nvPr>
        </p:nvSpPr>
        <p:spPr>
          <a:xfrm>
            <a:off x="5431536" y="291156"/>
            <a:ext cx="6099048" cy="6127932"/>
          </a:xfrm>
        </p:spPr>
        <p:txBody>
          <a:bodyPr>
            <a:noAutofit/>
          </a:bodyPr>
          <a:lstStyle/>
          <a:p>
            <a:pPr algn="ctr"/>
            <a:r>
              <a:rPr lang="en-US" sz="2000" b="1" dirty="0">
                <a:solidFill>
                  <a:schemeClr val="tx1"/>
                </a:solidFill>
              </a:rPr>
              <a:t>Vilson kamerasi . Tuzilishi ishlash prinsipi.</a:t>
            </a:r>
            <a:br>
              <a:rPr lang="en-US" sz="2000" b="1" dirty="0">
                <a:solidFill>
                  <a:schemeClr val="tx1"/>
                </a:solidFill>
              </a:rPr>
            </a:br>
            <a:r>
              <a:rPr lang="en-US" sz="1800" dirty="0">
                <a:solidFill>
                  <a:schemeClr val="tx1"/>
                </a:solidFill>
              </a:rPr>
              <a:t>1 – zarrachalar manbai 2- porshen 3 , 4 – elektrodlar(elektr maydon hosil qilish uchun) 5 – yoritish uchun lampa  6 – izlar  </a:t>
            </a:r>
            <a:br>
              <a:rPr lang="en-US" sz="1800" dirty="0">
                <a:solidFill>
                  <a:schemeClr val="tx1"/>
                </a:solidFill>
              </a:rPr>
            </a:br>
            <a:r>
              <a:rPr lang="en-US" sz="1800" dirty="0">
                <a:solidFill>
                  <a:schemeClr val="tx1"/>
                </a:solidFill>
              </a:rPr>
              <a:t>Vilson kamerasi ishlashi uchun kamera Ichida to’yingan bug’ hosil qilinadi (kamera ichiga spirt bilan namlangan latta joylashtirish misol bo’la oladi) va porshen tushirlishi natijasida kamerada o’ta to’yingan bug’ hosil qilinadi va aynan shu paytda ionlashtiruvchi zarrachalar o’ta to’yingan bug’ molekulalarini ionlashtirda va o’z yo’lida suv tomchilari hosil qiladi ushbu tomchilardan hosil bo’lgan “treck”lar optic qurilmalar misol uchun fotoaparat yordamida rasmga olinib ionlashtiruvchi zarralar qoldirgan izi uzunligi o’rganiladi . Agarda kamera Ichida magnitlar yordamida magnit maydon hosil qilinsa aylanasimon izlarni ham o’rganishimiz mumkin misol uchun bizga magnit maydon induksiyasi B ma’lum bo’lsa so’ngra qayd qilish yordamida olingan aylanasimon izlar radiusi yordamida ham zarracha enrgiyasini hisoblash mumkin. Ushbu g’oya “pufakchali” kamerada qo’llaniladi biroq unda o’ta qizdirilgan .</a:t>
            </a:r>
            <a:br>
              <a:rPr lang="en-US" sz="2800" dirty="0">
                <a:solidFill>
                  <a:schemeClr val="tx1"/>
                </a:solidFill>
              </a:rPr>
            </a:br>
            <a:endParaRPr lang="ru-RU" sz="1800" dirty="0"/>
          </a:p>
        </p:txBody>
      </p:sp>
      <p:pic>
        <p:nvPicPr>
          <p:cNvPr id="6" name="Объект 5">
            <a:extLst>
              <a:ext uri="{FF2B5EF4-FFF2-40B4-BE49-F238E27FC236}">
                <a16:creationId xmlns:a16="http://schemas.microsoft.com/office/drawing/2014/main" id="{D9108C1E-0830-0972-CB1A-CEDF875EA5EB}"/>
              </a:ext>
            </a:extLst>
          </p:cNvPr>
          <p:cNvPicPr>
            <a:picLocks noGrp="1" noChangeAspect="1"/>
          </p:cNvPicPr>
          <p:nvPr>
            <p:ph sz="half" idx="1"/>
          </p:nvPr>
        </p:nvPicPr>
        <p:blipFill>
          <a:blip r:embed="rId2"/>
          <a:stretch>
            <a:fillRect/>
          </a:stretch>
        </p:blipFill>
        <p:spPr>
          <a:xfrm>
            <a:off x="868046" y="291156"/>
            <a:ext cx="4234305" cy="3137843"/>
          </a:xfrm>
        </p:spPr>
      </p:pic>
      <p:pic>
        <p:nvPicPr>
          <p:cNvPr id="8" name="Объект 7">
            <a:extLst>
              <a:ext uri="{FF2B5EF4-FFF2-40B4-BE49-F238E27FC236}">
                <a16:creationId xmlns:a16="http://schemas.microsoft.com/office/drawing/2014/main" id="{E01E65B9-925B-E943-796E-6BDCD65828B2}"/>
              </a:ext>
            </a:extLst>
          </p:cNvPr>
          <p:cNvPicPr>
            <a:picLocks noGrp="1" noChangeAspect="1"/>
          </p:cNvPicPr>
          <p:nvPr>
            <p:ph sz="half" idx="2"/>
          </p:nvPr>
        </p:nvPicPr>
        <p:blipFill>
          <a:blip r:embed="rId3"/>
          <a:stretch>
            <a:fillRect/>
          </a:stretch>
        </p:blipFill>
        <p:spPr>
          <a:xfrm>
            <a:off x="868046" y="3785616"/>
            <a:ext cx="4234305" cy="2633472"/>
          </a:xfrm>
        </p:spPr>
      </p:pic>
    </p:spTree>
    <p:extLst>
      <p:ext uri="{BB962C8B-B14F-4D97-AF65-F5344CB8AC3E}">
        <p14:creationId xmlns:p14="http://schemas.microsoft.com/office/powerpoint/2010/main" val="334493397"/>
      </p:ext>
    </p:extLst>
  </p:cSld>
  <p:clrMapOvr>
    <a:masterClrMapping/>
  </p:clrMapOvr>
</p:sld>
</file>

<file path=ppt/theme/theme1.xml><?xml version="1.0" encoding="utf-8"?>
<a:theme xmlns:a="http://schemas.openxmlformats.org/drawingml/2006/main" name="Аспект">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docProps/app.xml><?xml version="1.0" encoding="utf-8"?>
<Properties xmlns="http://schemas.openxmlformats.org/officeDocument/2006/extended-properties" xmlns:vt="http://schemas.openxmlformats.org/officeDocument/2006/docPropsVTypes">
  <Template>Facet</Template>
  <TotalTime>270</TotalTime>
  <Words>1099</Words>
  <Application>Microsoft Office PowerPoint</Application>
  <PresentationFormat>Широкоэкранный</PresentationFormat>
  <Paragraphs>29</Paragraphs>
  <Slides>14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14</vt:i4>
      </vt:variant>
    </vt:vector>
  </HeadingPairs>
  <TitlesOfParts>
    <vt:vector size="19" baseType="lpstr">
      <vt:lpstr>Arial</vt:lpstr>
      <vt:lpstr>Cambria Math</vt:lpstr>
      <vt:lpstr>Trebuchet MS</vt:lpstr>
      <vt:lpstr>Wingdings 3</vt:lpstr>
      <vt:lpstr>Аспект</vt:lpstr>
      <vt:lpstr>Klinik dozimetriya Qattiq jismli dozimetrlar.  </vt:lpstr>
      <vt:lpstr>Re’ja</vt:lpstr>
      <vt:lpstr>Sintilyatsion sanagichlar. Cherenkovskiy sanagichlari. Vilson kamerasi.</vt:lpstr>
      <vt:lpstr>Sintilatsion sanagichlar. Sintillyatsion hisoblagich — bu yadroviy nurlanishlarni va elementar zarralarni qayd etuvchi qurilma bo‘lib, uning asosiy elementlari zaryadlangan zarralar ta’sirida yorug‘lik sochuvchi modda (sintillyator) va fotoelektron ko‘paytirgich (FEU) hisoblanadi. Ionlashtiruvchi zarralar (masalan, alfa-zarralar, yadroning bo‘linish mahsulotlari) ta’sirida hosil bo‘ladigan yorug‘lik chaqnashlarini (sintillyatsiyalarni) ko‘z bilan kuzatish 20-asr boshlarida yadroviy fizikadagi asosiy usullardan biri bo‘lgan. Keyinchalik scintillyatsion hisoblagichlar ionizatsion kameralar va proporsional hisoblagichlar bilan to‘liq almashtirildi. Biroq, 1940-yillarning oxirida, scintillyatsiyalarni ro‘yxatdan o‘tkazish uchun katta kuchaytirish koeffitsiyentiga ega ko‘p pog‘onali FEUlar qo‘llanila boshlagach, bu hisoblagichlar yadroviy fizikaga qaytdi. Bu FEUlar juda kuchsiz yorug‘lik chaqnashlarini ham qayd eta oladi. </vt:lpstr>
      <vt:lpstr>Sintilyatsion sanagichlar ishlash prinsipi asosida juda mayda kichkina chaqnash hisobiga energiyani o’lchash imkoniyati mavjud biroq faqat bitta chaqnash(nurlanish) hisobiga zanjirda zarracha energiyasiga ekvivalent bo’lgan to’k kuchi hosil qilish murakkab . Ushbu rasmda sintilyatsion sanagichning i sxemasi berilgan bo’lib u fotokatod(Kristall) seziydan tayyorlangan bo’lishi mumkin , Elektrodlar(dinodlar) hamda anoddan tashkil topgan bularning barchasi ichidan havosi so’rib olingan trubka Ichiga joylashtirilgan . Zarracha fotokatodga urilganda fotoelektron emissiya hodisasi yuz beradi , so’ngra uchib chiqgan elektron(u chiqish ishiga teng energiyaga ega bo’ladi) fotokatodga nisbatan musbat potensiallangan dinod tomon harakatlanadi va u yerga urilib ikkilamchi electron emissiya hodisasini hosil qilib yanada ko’p elektronlar shu tartibda dinodlar tomon urilib son jihatdan ortib borib ohirida anod tomon yetib olishadi so’ngra anodni kuchaytirgichga yoki sanagichga zanjir qilib ulanib energiya miqdori hisoblanadi.</vt:lpstr>
      <vt:lpstr>Cherenkov sanagichi — bu tez harakatdagi zaryadlangan elementar zarralarni aniqlovchi detektor bo‘lib, u ushbu zarralar detektor muhitida harakatlanganda hosil qiladigan Cherenkov nurlanishi asosida ularni qayd etadi. Cherenkov nurlanishi (yoki Vavilov–Cherenkov nurlanishi) – bu zaryadlangan zarra shaffof muhitda shu muhitdagi yorug‘lik tezligidan yuqori tezlikda, ya’ni v &gt; c/n shart bajarilganda harakatlanganda yuzaga keladigan nurlanishdir. Bu yerda v – zarraning tezligi, c – vakuumdagi yorug‘lik tezligi, n esa muhitning sinish ko‘rsatkichi.    </vt:lpstr>
      <vt:lpstr>Cherenkov sanagichining nazariyasi hamda ishlash prinsipi. 1 – zarracha , 2 – zarracha traektoriyasi , 3- to’lqin fronti 4 –radiator (dozimetr bo’shlig’I muhit vazifasida) 5 FEK – fotoelektron kuchaytirgich 6 – fotokatod . Z   Zarraning Cherenkov nurlanishiga aylanuvchi energiyasi, u muhitdagi atomlarni ionlashtirish va qo‘zg‘atishga sarflaydigan energiyasiga nisbatan juda kichik bo‘ladi. Radiator (ya’ni muhit) turiga qarab, zarra 1 sm yo‘l bosganda chiqadigan fotonlar soni bir nechtadan bir necha yuztagacha bo‘lishi mumkin. Bu nurlanishni vizual tarzda ko‘rish yoki fotoapparat plyonkasi hamda fotoelektron ko‘paytirgich (FEK) yordamida qayd etish mumkin. FEK nurlanish energiyasini elektr signaliga aylantiradi. Agar rangli fotoplyonka zarra harakat yo‘nalishiga perpendikulyar joylashtirilsa, radiatordan chiqayotgan nurlanish ko‘k-binafsha rangli halqa ko‘rinishida aks etadi.  </vt:lpstr>
      <vt:lpstr>Vilson kamerasi .  Vilson kamerasi XX – Asr boshlarida(1912-yil) Charlz Vilson tomonidan yaratilgan bo’lib ionlashtiruvchi nurlanishlar o’ta to’yingan bug’da qoldirga iz(treck)larni aniqlash orqali zarracha tezligi hamda energiyasi aniqlangan XX asr o’rtalariga kelib Vilson kameralari amaliyotda pufakchali kameralar(Gleyzer kameralari) tomonidan chetga chiqarilib tashlandi.</vt:lpstr>
      <vt:lpstr>Vilson kamerasi . Tuzilishi ishlash prinsipi. 1 – zarrachalar manbai 2- porshen 3 , 4 – elektrodlar(elektr maydon hosil qilish uchun) 5 – yoritish uchun lampa  6 – izlar   Vilson kamerasi ishlashi uchun kamera Ichida to’yingan bug’ hosil qilinadi (kamera ichiga spirt bilan namlangan latta joylashtirish misol bo’la oladi) va porshen tushirlishi natijasida kamerada o’ta to’yingan bug’ hosil qilinadi va aynan shu paytda ionlashtiruvchi zarrachalar o’ta to’yingan bug’ molekulalarini ionlashtirda va o’z yo’lida suv tomchilari hosil qiladi ushbu tomchilardan hosil bo’lgan “treck”lar optic qurilmalar misol uchun fotoaparat yordamida rasmga olinib ionlashtiruvchi zarralar qoldirgan izi uzunligi o’rganiladi . Agarda kamera Ichida magnitlar yordamida magnit maydon hosil qilinsa aylanasimon izlarni ham o’rganishimiz mumkin misol uchun bizga magnit maydon induksiyasi B ma’lum bo’lsa so’ngra qayd qilish yordamida olingan aylanasimon izlar radiusi yordamida ham zarracha enrgiyasini hisoblash mumkin. Ushbu g’oya “pufakchali” kamerada qo’llaniladi biroq unda o’ta qizdirilgan . </vt:lpstr>
      <vt:lpstr>Sintilyatsion sanagichlar  keng ko’lamda hozirgacha qo’llaniladi  Tibbiyot diagnostikasida (PET da qo’llaniladi hamda bir fotonli emission kompyuter tomografiyasida kuchsiz uncha sezilarli bo’lamagan zarrachalarni tana organlari yoki to’qimalarni aniqroq tasvirda olishda ishlatiladi. Astronomiyada kosmik nurlarni aniqlasjda hamda o’rganishda qo’llaniladi.</vt:lpstr>
      <vt:lpstr>Cherenkov sanagichlari   ‘ Yadro tadqiqotlarda (xususan       yorug’lik tezligiga yaqin bo’lgan tez zarrachalarni o’rganishda ‘ Yadro (fizpraktikumda        universitetlarda) ‘ Tezlatgichlarda betatron yordamida antiprotonni aniqlashgan      </vt:lpstr>
      <vt:lpstr>Vilson kameralari XX asr o‘rtalarigacha yadro fizikasi elementar zarrachalarni qayd qilishdagi tadqiqot ishlarida keng qo’llanilgan   1932 – yilda Vilson kamerasi yordamida AQSH fiziki Karl Anderson kosmik nurlanishlarni tekshirib positron(electron antizarrasi)ni aniqladi . Pozitron qoldirgan trek yo’nalishi yordamida uning zaryadining ishorasini aniqladi aylanasimon treckinig radiusi yordamida esa energiyasi hamda zaryadining massasiga nisbati aniqlandi. qϑB = mϑ^2/R | 1/ϑ  qBR = m ϑ  q/m = ϑ/BR    </vt:lpstr>
      <vt:lpstr>Foydalanilgan adabiyotlar va saytlar</vt:lpstr>
      <vt:lpstr>E’tiboringiz uchun Rahmat.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Jesse Pinkman</dc:creator>
  <cp:lastModifiedBy>Jesse Pinkman</cp:lastModifiedBy>
  <cp:revision>14</cp:revision>
  <dcterms:created xsi:type="dcterms:W3CDTF">2025-04-05T10:54:14Z</dcterms:created>
  <dcterms:modified xsi:type="dcterms:W3CDTF">2025-04-17T19:13:19Z</dcterms:modified>
</cp:coreProperties>
</file>