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Default Extension="wav" ContentType="audio/x-wav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2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</p:sldMasterIdLst>
  <p:notesMasterIdLst>
    <p:notesMasterId r:id="rId11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type="screen4x3" cy="6858000" cx="9144000"/>
  <p:notesSz cx="6858000" cy="9144000"/>
  <p:defaultTextStyle>
    <a:lvl1pPr algn="l" eaLnBrk="0" fontAlgn="base" hangingPunct="0" indent="0" latinLnBrk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400" i="0" u="none">
        <a:solidFill>
          <a:schemeClr val="dk1"/>
        </a:solidFill>
        <a:latin typeface="Times New Roman" pitchFamily="18" charset="0"/>
        <a:sym typeface="Times New Roman" pitchFamily="18" charset="0"/>
      </a:defRPr>
    </a:lvl1pPr>
    <a:lvl2pPr algn="l" eaLnBrk="0" fontAlgn="base" hangingPunct="0" indent="0" latinLnBrk="0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400" i="0" u="none">
        <a:solidFill>
          <a:schemeClr val="dk1"/>
        </a:solidFill>
        <a:latin typeface="Times New Roman" pitchFamily="18" charset="0"/>
        <a:sym typeface="Times New Roman" pitchFamily="18" charset="0"/>
      </a:defRPr>
    </a:lvl2pPr>
    <a:lvl3pPr algn="l" eaLnBrk="0" fontAlgn="base" hangingPunct="0" indent="0" latinLnBrk="0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400" i="0" u="none">
        <a:solidFill>
          <a:schemeClr val="dk1"/>
        </a:solidFill>
        <a:latin typeface="Times New Roman" pitchFamily="18" charset="0"/>
        <a:sym typeface="Times New Roman" pitchFamily="18" charset="0"/>
      </a:defRPr>
    </a:lvl3pPr>
    <a:lvl4pPr algn="l" eaLnBrk="0" fontAlgn="base" hangingPunct="0" indent="0" latinLnBrk="0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400" i="0" u="none">
        <a:solidFill>
          <a:schemeClr val="dk1"/>
        </a:solidFill>
        <a:latin typeface="Times New Roman" pitchFamily="18" charset="0"/>
        <a:sym typeface="Times New Roman" pitchFamily="18" charset="0"/>
      </a:defRPr>
    </a:lvl4pPr>
    <a:lvl5pPr algn="l" eaLnBrk="0" fontAlgn="base" hangingPunct="0" indent="0" latinLnBrk="0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400" i="0" u="none">
        <a:solidFill>
          <a:schemeClr val="dk1"/>
        </a:solidFill>
        <a:latin typeface="Times New Roman" pitchFamily="18" charset="0"/>
        <a:sym typeface="Times New Roman" pitchFamily="18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5620"/>
    <p:restoredTop sz="94660"/>
  </p:normalViewPr>
  <p:slideViewPr>
    <p:cSldViewPr showGuides="0" snapToGrid="1" snapToObjects="0">
      <p:cViewPr varScale="1">
        <p:scale>
          <a:sx n="40" d="100"/>
          <a:sy n="40" d="100"/>
        </p:scale>
        <p:origin x="-1488" y="-96"/>
      </p:cViewPr>
      <p:guideLst>
        <p:guide orient="horz" pos="2880"/>
        <p:guide orient="vert" pos="216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38" name="Верхний колонтитул 1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endParaRPr altLang="en-US" sz="1200" lang="ru-RU"/>
          </a:p>
        </p:txBody>
      </p:sp>
      <p:sp>
        <p:nvSpPr>
          <p:cNvPr id="1049639" name="Дата 2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lvl="0"/>
            <a:fld id="{566ABCEB-ACFC-4714-9973-3DA970169C29}" type="datetime1">
              <a:rPr altLang="en-US" sz="1200" lang="ru-RU"/>
              <a:pPr algn="r" lvl="0"/>
            </a:fld>
            <a:endParaRPr altLang="en-US" sz="1200" lang="ru-RU"/>
          </a:p>
        </p:txBody>
      </p:sp>
      <p:sp>
        <p:nvSpPr>
          <p:cNvPr id="1049640" name="Образ слайда 3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9641" name="Заметки 4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9642" name="Нижний колонтитул 5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endParaRPr altLang="en-US" sz="1200" lang="ru-RU"/>
          </a:p>
        </p:txBody>
      </p:sp>
      <p:sp>
        <p:nvSpPr>
          <p:cNvPr id="1049643" name="Номер слайда 6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lvl="0"/>
            <a:fld id="{566ABCEB-ACFC-4714-9973-3DA970169C29}" type="slidenum">
              <a:rPr altLang="en-US" sz="1200" lang="ru-RU"/>
              <a:pPr algn="r" lvl="0"/>
            </a:fld>
            <a:endParaRPr altLang="en-US" sz="1200" lang="ru-RU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eaLnBrk="0" fontAlgn="base" hangingPunct="0" indent="0" latinLnBrk="0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1pPr>
    <a:lvl2pPr algn="l" eaLnBrk="0" fontAlgn="base" hangingPunct="0" indent="0" latinLnBrk="0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2pPr>
    <a:lvl3pPr algn="l" eaLnBrk="0" fontAlgn="base" hangingPunct="0" indent="0" latinLnBrk="0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3pPr>
    <a:lvl4pPr algn="l" eaLnBrk="0" fontAlgn="base" hangingPunct="0" indent="0" latinLnBrk="0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4pPr>
    <a:lvl5pPr algn="l" eaLnBrk="0" fontAlgn="base" hangingPunct="0" indent="0" latinLnBrk="0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8" name="Образ слайда 1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59" name="Заметки 2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>
              <a:spcBef>
                <a:spcPct val="0"/>
              </a:spcBef>
            </a:pPr>
            <a:endParaRPr altLang="en-US" lang="ru-RU"/>
          </a:p>
        </p:txBody>
      </p:sp>
      <p:sp>
        <p:nvSpPr>
          <p:cNvPr id="1048660" name="Номер слайда 3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/>
            <a:fld id="{566ABCEB-ACFC-4714-9973-3DA970169C29}" type="slidenum">
              <a:rPr altLang="en-US" sz="1200" lang="ru-RU">
                <a:solidFill>
                  <a:srgbClr val="000000"/>
                </a:solidFill>
                <a:latin typeface="Arial" pitchFamily="34" charset="0"/>
              </a:rPr>
              <a:pPr algn="r" eaLnBrk="1" hangingPunct="1" lvl="0"/>
            </a:fld>
            <a:endParaRPr altLang="en-US" sz="1200"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2" name="Образ слайда 1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83" name="Заметки 2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>
              <a:spcBef>
                <a:spcPct val="0"/>
              </a:spcBef>
            </a:pPr>
            <a:r>
              <a:rPr altLang="en-US" lang="en-US"/>
              <a:t> </a:t>
            </a:r>
          </a:p>
        </p:txBody>
      </p:sp>
      <p:sp>
        <p:nvSpPr>
          <p:cNvPr id="1048684" name="Номер слайда 3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/>
            <a:fld id="{566ABCEB-ACFC-4714-9973-3DA970169C29}" type="slidenum">
              <a:rPr altLang="en-US" sz="1200" lang="ru-RU">
                <a:solidFill>
                  <a:srgbClr val="000000"/>
                </a:solidFill>
                <a:latin typeface="Arial" pitchFamily="34" charset="0"/>
              </a:rPr>
              <a:pPr algn="r" eaLnBrk="1" hangingPunct="1" lvl="0"/>
            </a:fld>
            <a:endParaRPr altLang="en-US" sz="1200"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10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10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10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10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0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0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0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0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0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9.xml"/></Relationships>
</file>

<file path=ppt/slideLayouts/_rels/slideLayout1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0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3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4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5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6.xml"/></Relationships>
</file>

<file path=ppt/slideLayouts/_rels/slideLayout7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7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8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7.xml"/></Relationships>
</file>

<file path=ppt/slideLayouts/_rels/slideLayout9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_rels/slideLayout9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40" name="Rectangle 1026"/>
          <p:cNvSpPr/>
          <p:nvPr/>
        </p:nvSpPr>
        <p:spPr bwMode="ltGray">
          <a:xfrm rot="0">
            <a:off x="0" y="0"/>
            <a:ext cx="825500" cy="6858000"/>
          </a:xfrm>
          <a:prstGeom prst="rect"/>
          <a:solidFill>
            <a:schemeClr val="lt2">
              <a:alpha val="50195"/>
            </a:schemeClr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endParaRPr altLang="en-US" lang="ru-RU"/>
          </a:p>
        </p:txBody>
      </p:sp>
      <p:sp>
        <p:nvSpPr>
          <p:cNvPr id="1048941" name="Rectangle 1032"/>
          <p:cNvSpPr/>
          <p:nvPr/>
        </p:nvSpPr>
        <p:spPr bwMode="ltGray">
          <a:xfrm rot="0">
            <a:off x="0" y="3543300"/>
            <a:ext cx="3343275" cy="122237"/>
          </a:xfrm>
          <a:prstGeom prst="rect"/>
          <a:solidFill>
            <a:schemeClr val="dk2">
              <a:alpha val="50195"/>
            </a:schemeClr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endParaRPr altLang="en-US" lang="ru-RU"/>
          </a:p>
        </p:txBody>
      </p:sp>
      <p:sp>
        <p:nvSpPr>
          <p:cNvPr id="1048944" name="Rectangle 1029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>
              <a:solidFill>
                <a:srgbClr val="CCECFF"/>
              </a:solidFill>
            </a:endParaRPr>
          </a:p>
        </p:txBody>
      </p:sp>
      <p:sp>
        <p:nvSpPr>
          <p:cNvPr id="1048945" name="Rectangle 103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>
              <a:solidFill>
                <a:srgbClr val="CCECFF"/>
              </a:solidFill>
            </a:endParaRPr>
          </a:p>
        </p:txBody>
      </p:sp>
      <p:sp>
        <p:nvSpPr>
          <p:cNvPr id="1048946" name="Rectangle 1031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>
                <a:solidFill>
                  <a:srgbClr val="CCECFF"/>
                </a:solidFill>
              </a:rPr>
              <a:pPr algn="r" lvl="0">
                <a:spcBef>
                  <a:spcPct val="50000"/>
                </a:spcBef>
              </a:pPr>
            </a:fld>
            <a:endParaRPr altLang="en-US" sz="1400" lang="ru-RU">
              <a:solidFill>
                <a:srgbClr val="CCECFF"/>
              </a:solidFill>
            </a:endParaRPr>
          </a:p>
        </p:txBody>
      </p:sp>
      <p:sp>
        <p:nvSpPr>
          <p:cNvPr id="104894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algn="ctr" indent="0" marL="0">
              <a:buFont typeface="Monotype Sorts" pitchFamily="2" charset="2"/>
              <a:buNone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104894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1"/>
                                        <p:tgtEl>
                                          <p:spTgt spid="104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0" grpId="0" uiExpand="0" build="whole" animBg="1"/>
      <p:bldP spid="1048941" grpId="0" uiExpand="0" build="whole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3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1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4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4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4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4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4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1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4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5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5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5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5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5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5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5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63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62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61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60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59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6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7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71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64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56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6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69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7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7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7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78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7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8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8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8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85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84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8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8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9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93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92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9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9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9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03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60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601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600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0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0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0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0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3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1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1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61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1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1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1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14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1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1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2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23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22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2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2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2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3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2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3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3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3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3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3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4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4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4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47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46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45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44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43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3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3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36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48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885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5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53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88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5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5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6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62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6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6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6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6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69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68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Заголовок, текст и объект"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90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91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7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7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7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77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76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7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8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8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8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87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8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85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84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8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9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9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9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9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5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5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9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9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89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0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00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89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0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0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0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0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08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0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1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1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1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1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1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1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2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2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2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2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2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2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2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33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32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31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30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29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3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3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3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39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49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895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5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54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5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895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5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6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6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63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6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6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6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6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70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6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7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7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7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78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77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7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8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8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8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88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8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86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98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8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9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9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9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9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9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9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99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16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0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0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0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0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06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0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1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1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1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1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14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013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0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1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1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2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2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2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2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2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2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2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2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58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58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590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589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588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587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586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9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9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97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30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03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3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35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3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03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4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4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4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44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4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4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4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4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51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50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5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5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5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59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58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5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7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18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6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6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6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69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6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67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66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7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7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7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7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8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8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8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8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87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08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9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9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9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09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095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094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9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0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0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0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0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0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0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0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1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0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1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1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1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20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19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18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17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16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0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0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04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21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12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2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26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2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12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20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9621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3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3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3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35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3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3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3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4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42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141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4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4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4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50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49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4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5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5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5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60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5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158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5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15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6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6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6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6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6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7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7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7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7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7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7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178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7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8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8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8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8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18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18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9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9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9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9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19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9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9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19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0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00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2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62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962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62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1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2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25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24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23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22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21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0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0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0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07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08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21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1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13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2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1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1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2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22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2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2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2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2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29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228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3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3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3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37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36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4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4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4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47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46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245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44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5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5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5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5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5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5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5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3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6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6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6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6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265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6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6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7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7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7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27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27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7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7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7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8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8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8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8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8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8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28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4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4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4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4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4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4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64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9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9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9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94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295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29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29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00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02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30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0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0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0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09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0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2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1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1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1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16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315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1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2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2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2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2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2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2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2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2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34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3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332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3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3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3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3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3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4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3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4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4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4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4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4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5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5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352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5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5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5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5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61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360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35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6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6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6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68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6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7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7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7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7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7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85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84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83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82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81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9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9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95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86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38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9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91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9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39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9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9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39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00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39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29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963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0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0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0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0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0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1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1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1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15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14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1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1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1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2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25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2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23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22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2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2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3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3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3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3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3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3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4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4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4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4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4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4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4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4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52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51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45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5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5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5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5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62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63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64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6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6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0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1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15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714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713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712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8711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9632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baseline="0" b="0" cap="none" sz="3200" i="0" kern="0" kumimoji="1" lang="ru-RU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633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69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70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71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7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73" name="Freeform 4"/>
          <p:cNvSpPr/>
          <p:nvPr/>
        </p:nvSpPr>
        <p:spPr bwMode="auto">
          <a:xfrm rot="0">
            <a:off x="285750" y="2803525"/>
            <a:ext cx="1587" cy="3035300"/>
          </a:xfrm>
          <a:custGeom>
            <a:avLst/>
            <a:ahLst/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</a:path>
            </a:pathLst>
          </a:custGeom>
          <a:solidFill>
            <a:srgbClr val="6BBA27">
              <a:alpha val="100000"/>
            </a:srgbClr>
          </a:solidFill>
          <a:ln>
            <a:noFill/>
          </a:ln>
        </p:spPr>
      </p:sp>
      <p:sp>
        <p:nvSpPr>
          <p:cNvPr id="104947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7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78" name="Rectangle 7"/>
          <p:cNvSpPr/>
          <p:nvPr>
            <p:ph type="dt" sz="quarter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8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Tx/>
              <a:buNone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4947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/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8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8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8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87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48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90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91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92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9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49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49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9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49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02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01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0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0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0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12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1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10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09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0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15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16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17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21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22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23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0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2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2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2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3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30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104952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3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3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3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pPr algn="r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953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9538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</a:pPr>
            <a:endParaRPr baseline="0" b="0" cap="none" sz="3200" i="0" kern="0" kumimoji="0" lang="uz-Cyrl-UZ" noProof="0" normalizeH="0" spc="0" strike="noStrike" u="none" smtClean="0">
              <a:ln>
                <a:noFill/>
              </a:ln>
              <a:solidFill>
                <a:schemeClr val="tx1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3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</p:spTree>
  </p:cSld>
  <p:clrMapOvr>
    <a:masterClrMapping/>
  </p:clrMapOvr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14" Type="http://schemas.openxmlformats.org/officeDocument/2006/relationships/theme" Target="../theme/theme1.xml"/></Relationships>
</file>

<file path=ppt/slideMasters/_rels/slideMaster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image" Target="../media/image2.jpeg"/><Relationship Id="rId15" Type="http://schemas.openxmlformats.org/officeDocument/2006/relationships/theme" Target="../theme/theme10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image" Target="../media/image2.jpeg"/><Relationship Id="rId15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image" Target="../media/image2.jpeg"/><Relationship Id="rId15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image" Target="../media/image2.jpeg"/><Relationship Id="rId15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image" Target="../media/image2.jpeg"/><Relationship Id="rId15" Type="http://schemas.openxmlformats.org/officeDocument/2006/relationships/theme" Target="../theme/theme5.xml"/></Relationships>
</file>

<file path=ppt/slideMasters/_rels/slideMaster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7.xml"/><Relationship Id="rId14" Type="http://schemas.openxmlformats.org/officeDocument/2006/relationships/image" Target="../media/image2.jpeg"/><Relationship Id="rId15" Type="http://schemas.openxmlformats.org/officeDocument/2006/relationships/theme" Target="../theme/theme6.xml"/></Relationships>
</file>

<file path=ppt/slideMasters/_rels/slideMaster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image" Target="../media/image2.jpeg"/><Relationship Id="rId15" Type="http://schemas.openxmlformats.org/officeDocument/2006/relationships/theme" Target="../theme/theme7.xml"/></Relationships>
</file>

<file path=ppt/slideMasters/_rels/slideMaster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image" Target="../media/image2.jpeg"/><Relationship Id="rId15" Type="http://schemas.openxmlformats.org/officeDocument/2006/relationships/theme" Target="../theme/theme8.xml"/></Relationships>
</file>

<file path=ppt/slideMasters/_rels/slideMaster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image" Target="../media/image2.jpeg"/><Relationship Id="rId15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3">
            <a:alphaModFix amt="100000"/>
          </a:blip>
          <a:srcRect/>
          <a:stretch>
            <a:fillRect/>
          </a:stretch>
        </a:blipFill>
      </p:bgPr>
    </p:bg>
    <p:spTree>
      <p:nvGrpSpPr>
        <p:cNvPr id="2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1" name="Rectangle 2"/>
          <p:cNvSpPr/>
          <p:nvPr>
            <p:ph type="title" sz="full" idx="0"/>
          </p:nvPr>
        </p:nvSpPr>
        <p:spPr>
          <a:xfrm rot="0">
            <a:off x="228600" y="457200"/>
            <a:ext cx="77724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r>
              <a:rPr altLang="en-US" lang="ru-RU"/>
              <a:t>Щелчок правит образец заголовка</a:t>
            </a:r>
          </a:p>
        </p:txBody>
      </p:sp>
      <p:sp>
        <p:nvSpPr>
          <p:cNvPr id="1048772" name="Rectangle 3"/>
          <p:cNvSpPr/>
          <p:nvPr>
            <p:ph type="body" sz="full" idx="1"/>
          </p:nvPr>
        </p:nvSpPr>
        <p:spPr>
          <a:xfrm rot="0">
            <a:off x="685800" y="1981200"/>
            <a:ext cx="7772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Щелчок правит 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73" name="Rectangle 4"/>
          <p:cNvSpPr/>
          <p:nvPr>
            <p:ph type="dt" sz="half" idx="2"/>
          </p:nvPr>
        </p:nvSpPr>
        <p:spPr>
          <a:xfrm rot="0">
            <a:off x="6858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4" name="Rectangle 5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lvl="0">
              <a:spcBef>
                <a:spcPct val="50000"/>
              </a:spcBef>
            </a:pPr>
            <a:endParaRPr altLang="en-US" sz="1400" lang="ru-RU"/>
          </a:p>
        </p:txBody>
      </p:sp>
      <p:sp>
        <p:nvSpPr>
          <p:cNvPr id="1048775" name="Rectangle 6"/>
          <p:cNvSpPr/>
          <p:nvPr>
            <p:ph type="sldNum" sz="quarter" idx="4"/>
          </p:nvPr>
        </p:nvSpPr>
        <p:spPr>
          <a:xfrm rot="0">
            <a:off x="6553200" y="6248400"/>
            <a:ext cx="19050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lvl="0">
              <a:spcBef>
                <a:spcPct val="50000"/>
              </a:spcBef>
            </a:pPr>
            <a:fld id="{566ABCEB-ACFC-4714-9973-3DA970169C29}" type="slidenum">
              <a:rPr altLang="en-US" sz="1400" lang="ru-RU"/>
              <a:pPr algn="r" lvl="0">
                <a:spcBef>
                  <a:spcPct val="50000"/>
                </a:spcBef>
              </a:pPr>
            </a:fld>
            <a:endParaRPr altLang="en-US" sz="1400" lang="ru-RU"/>
          </a:p>
        </p:txBody>
      </p:sp>
      <p:sp>
        <p:nvSpPr>
          <p:cNvPr id="1048776" name="Rectangle 7"/>
          <p:cNvSpPr/>
          <p:nvPr/>
        </p:nvSpPr>
        <p:spPr bwMode="gray">
          <a:xfrm rot="0">
            <a:off x="0" y="1638300"/>
            <a:ext cx="3343275" cy="122237"/>
          </a:xfrm>
          <a:prstGeom prst="rect"/>
          <a:solidFill>
            <a:schemeClr val="dk2">
              <a:alpha val="50195"/>
            </a:schemeClr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endParaRPr altLang="en-US" lang="ru-RU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7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 uiExpand="0" build="whole" animBg="1"/>
    </p:bldLst>
  </p:timing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ctr" eaLnBrk="0" fontAlgn="base" hangingPunct="0" marL="45720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ctr" eaLnBrk="0" fontAlgn="base" hangingPunct="0" marL="91440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ctr" eaLnBrk="0" fontAlgn="base" hangingPunct="0" marL="137160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ctr" eaLnBrk="0" fontAlgn="base" hangingPunct="0" marL="1828800" rtl="0">
        <a:spcBef>
          <a:spcPct val="0"/>
        </a:spcBef>
        <a:spcAft>
          <a:spcPct val="0"/>
        </a:spcAft>
        <a:defRPr sz="4400" kumimoji="1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sz="32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sz="24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eaLnBrk="0" fontAlgn="base" hangingPunct="0" indent="-228600" marL="25146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eaLnBrk="0" fontAlgn="base" hangingPunct="0" indent="-228600" marL="29718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eaLnBrk="0" fontAlgn="base" hangingPunct="0" indent="-228600" marL="34290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eaLnBrk="0" fontAlgn="base" hangingPunct="0" indent="-228600" marL="38862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sz="2000" kumimoji="1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2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6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747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4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4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5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77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4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95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596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597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598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1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12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1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1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1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2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33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34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35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36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5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86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87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88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89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1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702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0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0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0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1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62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63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64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665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1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6" name="Rectangle 2"/>
          <p:cNvSpPr/>
          <p:nvPr>
            <p:ph type="title" sz="full" idx="0"/>
          </p:nvPr>
        </p:nvSpPr>
        <p:spPr>
          <a:xfrm rot="0">
            <a:off x="457200" y="292100"/>
            <a:ext cx="8229600" cy="13843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727" name="Rectangle 3"/>
          <p:cNvSpPr/>
          <p:nvPr>
            <p:ph type="body" sz="full" idx="1"/>
          </p:nvPr>
        </p:nvSpPr>
        <p:spPr>
          <a:xfrm rot="0">
            <a:off x="457200" y="1905000"/>
            <a:ext cx="82296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28" name="Rectangle 4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29" name="Rectangle 5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8730" name="Rectangle 6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>
                <a:solidFill>
                  <a:srgbClr val="FFFF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Arial" pitchFamily="34" charset="0"/>
              </a:rPr>
              <a:pPr algn="r" eaLnBrk="1" hangingPunct="1" lvl="0"/>
            </a:fld>
            <a:endParaRPr altLang="en-US" sz="1400" lang="ru-RU">
              <a:solidFill>
                <a:srgbClr val="FFFFFF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ahoma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uz-Cyrl-UZ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8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oleObject" Target="../embeddings/oleObject2.bin"/><Relationship Id="rId3" Type="http://schemas.openxmlformats.org/officeDocument/2006/relationships/image" Target="../media/image22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6" Type="http://schemas.openxmlformats.org/officeDocument/2006/relationships/slideLayout" Target="../slideLayouts/slideLayout12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1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1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4.bin"/><Relationship Id="rId2" Type="http://schemas.openxmlformats.org/officeDocument/2006/relationships/image" Target="../media/image27.png"/><Relationship Id="rId3" Type="http://schemas.openxmlformats.org/officeDocument/2006/relationships/audio" Target="../media/media1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28.emf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2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50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50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oleObject" Target="../embeddings/oleObject0.bin"/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03.xml"/><Relationship Id="rId6" Type="http://schemas.openxmlformats.org/officeDocument/2006/relationships/notesSlide" Target="../notesSlides/notesSlide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8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8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4.jpeg"/><Relationship Id="rId3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5" name="Rectangle 2"/>
          <p:cNvSpPr/>
          <p:nvPr/>
        </p:nvSpPr>
        <p:spPr>
          <a:xfrm rot="0">
            <a:off x="0" y="0"/>
            <a:ext cx="9144000" cy="6858000"/>
          </a:xfrm>
          <a:prstGeom prst="rect"/>
          <a:blipFill rotWithShape="1">
            <a:blip xmlns:r="http://schemas.openxmlformats.org/officeDocument/2006/relationships" r:embed="rId1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06" name="Rectangle 3" descr="Водяные капли"/>
          <p:cNvSpPr/>
          <p:nvPr/>
        </p:nvSpPr>
        <p:spPr>
          <a:xfrm rot="0">
            <a:off x="0" y="0"/>
            <a:ext cx="8893175" cy="4724400"/>
          </a:xfrm>
          <a:prstGeom prst="rect"/>
          <a:blipFill rotWithShape="1">
            <a:blip xmlns:r="http://schemas.openxmlformats.org/officeDocument/2006/relationships" r:embed="rId2">
              <a:alphaModFix amt="48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07" name="Rectangle 4"/>
          <p:cNvSpPr/>
          <p:nvPr/>
        </p:nvSpPr>
        <p:spPr>
          <a:xfrm rot="0">
            <a:off x="0" y="4797425"/>
            <a:ext cx="8893175" cy="2060575"/>
          </a:xfrm>
          <a:prstGeom prst="rect"/>
          <a:blipFill rotWithShape="1">
            <a:blip xmlns:r="http://schemas.openxmlformats.org/officeDocument/2006/relationships" r:embed="rId2">
              <a:alphaModFix amt="48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08" name="Text Box 6"/>
          <p:cNvSpPr txBox="1"/>
          <p:nvPr/>
        </p:nvSpPr>
        <p:spPr>
          <a:xfrm rot="0">
            <a:off x="0" y="0"/>
            <a:ext cx="9144000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   </a:t>
            </a:r>
          </a:p>
        </p:txBody>
      </p:sp>
      <p:sp>
        <p:nvSpPr>
          <p:cNvPr id="1048609" name="Text Box 7"/>
          <p:cNvSpPr txBox="1"/>
          <p:nvPr/>
        </p:nvSpPr>
        <p:spPr>
          <a:xfrm rot="0">
            <a:off x="611187" y="1412875"/>
            <a:ext cx="7921625" cy="25044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3200" lang="en-US">
                <a:solidFill>
                  <a:srgbClr val="000099"/>
                </a:solidFill>
                <a:latin typeface="Arial" pitchFamily="34" charset="0"/>
              </a:rPr>
              <a:t>MAVZU: BIOLOGIK SUYUQLIKLARNING YOPISHQOQLIGINI ANIQLASH USULLARINI O’RGANISH. YOPISHQOQLIK KOEFFISIYENTINI STOKS USULIDA ANIQLASHNI O’RGANISH.</a:t>
            </a:r>
          </a:p>
        </p:txBody>
      </p:sp>
      <p:sp>
        <p:nvSpPr>
          <p:cNvPr id="1048610" name="Rectangle 43"/>
          <p:cNvSpPr/>
          <p:nvPr>
            <p:ph sz="full" idx="0"/>
          </p:nvPr>
        </p:nvSpPr>
        <p:spPr>
          <a:xfrm rot="0">
            <a:off x="684212" y="6715125"/>
            <a:ext cx="8229600" cy="1428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lang="uz-Cyrl-UZ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fast" advClick="1">
    <p:split dir="in" orient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tile algn="tl" flip="none" sx="100000" sy="100000" tx="0" ty="0"/>
        </a:blipFill>
      </p:bgPr>
    </p:bg>
    <p:spTree>
      <p:nvGrpSpPr>
        <p:cNvPr id="2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6" name="Rectangle 2"/>
          <p:cNvSpPr/>
          <p:nvPr>
            <p:ph type="title" sz="full" idx="4294967295"/>
          </p:nvPr>
        </p:nvSpPr>
        <p:spPr>
          <a:xfrm rot="0">
            <a:off x="323850" y="404812"/>
            <a:ext cx="8820150" cy="9366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ahoma" pitchFamily="34" charset="0"/>
                <a:sym typeface="Times New Roman" pitchFamily="18" charset="0"/>
              </a:defRPr>
            </a:lvl1pPr>
          </a:lstStyle>
          <a:p>
            <a:pPr algn="ctr" eaLnBrk="1" hangingPunct="1" lvl="0"/>
            <a:r>
              <a:rPr altLang="en-US" b="1" sz="4000" lang="en-US">
                <a:solidFill>
                  <a:schemeClr val="lt1"/>
                </a:solidFill>
              </a:rPr>
              <a:t>Puazeyl qonuni.Gagen-Puazeyl formulasi.</a:t>
            </a:r>
            <a:br>
              <a:rPr altLang="en-US" b="1" sz="4000" lang="ru-RU">
                <a:solidFill>
                  <a:schemeClr val="lt1"/>
                </a:solidFill>
              </a:rPr>
            </a:br>
            <a:endParaRPr altLang="en-US" b="1" sz="4000" lang="ru-RU">
              <a:solidFill>
                <a:schemeClr val="lt1"/>
              </a:solidFill>
            </a:endParaRPr>
          </a:p>
        </p:txBody>
      </p:sp>
      <p:sp>
        <p:nvSpPr>
          <p:cNvPr id="1048757" name="Rectangle 3"/>
          <p:cNvSpPr/>
          <p:nvPr>
            <p:ph type="body" sz="full" idx="4294967295"/>
          </p:nvPr>
        </p:nvSpPr>
        <p:spPr>
          <a:xfrm rot="0">
            <a:off x="0" y="1196975"/>
            <a:ext cx="9144000" cy="10795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  <a:buFontTx/>
              <a:buNone/>
            </a:pPr>
            <a:r>
              <a:rPr altLang="en-US" sz="2800" lang="en-US">
                <a:solidFill>
                  <a:schemeClr val="lt1"/>
                </a:solidFill>
              </a:rPr>
              <a:t>Yopishqoqlik-suyuqlikning naydagi o’rtacha oqish tezligini kamaytiradi.(Puazeyl qonuni)</a:t>
            </a:r>
          </a:p>
          <a:p>
            <a:pPr eaLnBrk="1" hangingPunct="1" lvl="0"/>
            <a:endParaRPr altLang="en-US" sz="2800" lang="ru-RU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graphicFrame>
        <p:nvGraphicFramePr>
          <p:cNvPr id="4194306" name=""/>
          <p:cNvGraphicFramePr>
            <a:graphicFrameLocks/>
          </p:cNvGraphicFramePr>
          <p:nvPr/>
        </p:nvGraphicFramePr>
        <p:xfrm rot="0">
          <a:off x="250825" y="2349500"/>
          <a:ext cx="2462212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spid="" imgH="1460500" imgW="2462212" showAsIcon="0" progId="Equation.3">
                  <p:embed followColorScheme="full"/>
                  <p:pic>
                    <p:nvPicPr>
                      <p:cNvPr id="2097169" name="Object 6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50825" y="2349500"/>
                        <a:ext cx="2462212" cy="14605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2" spid="" imgH="1460500" imgW="2462212" showAsIcon="0" progId="Equation.3">
                  <p:embed followColorScheme="full"/>
                  <p:pic>
                    <p:nvPicPr>
                      <p:cNvPr id="2097169" name="Object 6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50825" y="2349500"/>
                        <a:ext cx="2462212" cy="14605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58" name="Text Box 7"/>
          <p:cNvSpPr txBox="1"/>
          <p:nvPr/>
        </p:nvSpPr>
        <p:spPr>
          <a:xfrm rot="0">
            <a:off x="3203575" y="2276475"/>
            <a:ext cx="5761037" cy="17843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altLang="en-US" b="1" sz="2000" lang="en-US">
                <a:solidFill>
                  <a:srgbClr val="002060"/>
                </a:solidFill>
                <a:latin typeface="Arial" pitchFamily="34" charset="0"/>
              </a:rPr>
              <a:t>bu yerda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sz="2000" lang="en-US">
                <a:solidFill>
                  <a:srgbClr val="002060"/>
                </a:solidFill>
                <a:latin typeface="Arial" pitchFamily="34" charset="0"/>
                <a:ea typeface="Arial" pitchFamily="34" charset="0"/>
              </a:rPr>
              <a:t>∆</a:t>
            </a:r>
            <a:r>
              <a:rPr altLang="en-US" b="1" sz="2000" lang="en-US">
                <a:solidFill>
                  <a:srgbClr val="002060"/>
                </a:solidFill>
                <a:latin typeface="Arial" pitchFamily="34" charset="0"/>
                <a:ea typeface="Arial" pitchFamily="34" charset="0"/>
              </a:rPr>
              <a:t>P/l – bosim gradiyenti,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2000" lang="en-US">
                <a:solidFill>
                  <a:srgbClr val="002060"/>
                </a:solidFill>
                <a:latin typeface="Arial" pitchFamily="34" charset="0"/>
                <a:ea typeface="Arial" pitchFamily="34" charset="0"/>
              </a:rPr>
              <a:t>r – nay radiusi.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2000" lang="en-US">
                <a:solidFill>
                  <a:srgbClr val="002060"/>
                </a:solidFill>
                <a:latin typeface="Arial" pitchFamily="34" charset="0"/>
                <a:ea typeface="Arial" pitchFamily="34" charset="0"/>
              </a:rPr>
              <a:t>∆t  vaqt ichida oqib o’tayotgan suyuqlik hajmi.</a:t>
            </a:r>
          </a:p>
        </p:txBody>
      </p:sp>
      <p:graphicFrame>
        <p:nvGraphicFramePr>
          <p:cNvPr id="4194307" name=""/>
          <p:cNvGraphicFramePr>
            <a:graphicFrameLocks/>
          </p:cNvGraphicFramePr>
          <p:nvPr/>
        </p:nvGraphicFramePr>
        <p:xfrm rot="0">
          <a:off x="250825" y="5387975"/>
          <a:ext cx="4392612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spid="" imgH="1497012" imgW="4392612" showAsIcon="0" progId="Equation.3">
                  <p:embed followColorScheme="full"/>
                  <p:pic>
                    <p:nvPicPr>
                      <p:cNvPr id="2097170" name="Object 10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5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50825" y="5387975"/>
                        <a:ext cx="4392612" cy="14970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4" spid="" imgH="1497012" imgW="4392612" showAsIcon="0" progId="Equation.3">
                  <p:embed followColorScheme="full"/>
                  <p:pic>
                    <p:nvPicPr>
                      <p:cNvPr id="2097170" name="Object 10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5"/>
                      <a:srcRect l="0" t="0" r="0" b="0"/>
                      <a:stretch>
                        <a:fillRect/>
                      </a:stretch>
                    </p:blipFill>
                    <p:spPr>
                      <a:xfrm rot="0">
                        <a:off x="250825" y="5387975"/>
                        <a:ext cx="4392612" cy="14970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59" name="Text Box 12"/>
          <p:cNvSpPr txBox="1"/>
          <p:nvPr/>
        </p:nvSpPr>
        <p:spPr>
          <a:xfrm rot="0">
            <a:off x="4572000" y="5949950"/>
            <a:ext cx="4067175" cy="396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b="1" sz="2000" lang="en-US">
                <a:solidFill>
                  <a:srgbClr val="161616"/>
                </a:solidFill>
                <a:latin typeface="Arial" pitchFamily="34" charset="0"/>
              </a:rPr>
              <a:t>    Gagen-Puazeyl fo’rmulasi</a:t>
            </a:r>
          </a:p>
        </p:txBody>
      </p:sp>
      <p:graphicFrame>
        <p:nvGraphicFramePr>
          <p:cNvPr id="4194308" name=""/>
          <p:cNvGraphicFramePr>
            <a:graphicFrameLocks/>
          </p:cNvGraphicFramePr>
          <p:nvPr/>
        </p:nvGraphicFramePr>
        <p:xfrm rot="0">
          <a:off x="179387" y="4132262"/>
          <a:ext cx="8785225" cy="1262062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262062">
                <a:tc>
                  <a:txBody>
                    <a:bodyPr/>
                    <a:p>
                      <a:pPr algn="just" eaLnBrk="1" hangingPunct="1" indent="0" lvl="0" marL="889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altLang="en-US" b="0" sz="2400" lang="en-US">
                          <a:solidFill>
                            <a:srgbClr val="010199"/>
                          </a:solidFill>
                          <a:latin typeface="Tahoma" pitchFamily="34" charset="0"/>
                        </a:rPr>
                        <a:t>Naydan oqib o’tayotgan  suyuqlikning yopishqoqligi qancha kichik va nay radiusi qancha katta bo’sa, suyuqlik shuncha ko’p oqib o’tadi.(Gagen-Puazeyl qonuni)</a:t>
                      </a:r>
                    </a:p>
                  </a:txBody>
                  <a:tcPr marL="114300" marR="114300" marT="0" marB="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 advClick="1">
    <p:blinds dir="horz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2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5" name="AutoShape 4"/>
          <p:cNvSpPr/>
          <p:nvPr/>
        </p:nvSpPr>
        <p:spPr>
          <a:xfrm rot="0">
            <a:off x="-9525" y="0"/>
            <a:ext cx="9144000" cy="6742112"/>
          </a:xfrm>
          <a:prstGeom prst="flowChartAlternateProcess"/>
          <a:blipFill rotWithShape="1">
            <a:blip xmlns:r="http://schemas.openxmlformats.org/officeDocument/2006/relationships" r:embed="rId1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sz="1800" lang="uz-Cyrl-UZ">
                <a:solidFill>
                  <a:srgbClr val="FFFFFF"/>
                </a:solidFill>
                <a:latin typeface="Arial" pitchFamily="34" charset="0"/>
              </a:rPr>
              <a:t>м</a:t>
            </a:r>
          </a:p>
        </p:txBody>
      </p:sp>
      <p:sp>
        <p:nvSpPr>
          <p:cNvPr id="1048766" name="Text Box 5"/>
          <p:cNvSpPr txBox="1"/>
          <p:nvPr/>
        </p:nvSpPr>
        <p:spPr>
          <a:xfrm rot="0">
            <a:off x="611187" y="333375"/>
            <a:ext cx="5400675" cy="4603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endParaRPr altLang="en-US" lang="ru-RU">
              <a:solidFill>
                <a:srgbClr val="000099"/>
              </a:solidFill>
              <a:latin typeface="Arial" pitchFamily="34" charset="0"/>
              <a:ea typeface="Arial" pitchFamily="34" charset="0"/>
            </a:endParaRPr>
          </a:p>
        </p:txBody>
      </p:sp>
      <p:sp>
        <p:nvSpPr>
          <p:cNvPr id="1048767" name="Rectangle 42"/>
          <p:cNvSpPr/>
          <p:nvPr/>
        </p:nvSpPr>
        <p:spPr>
          <a:xfrm rot="0">
            <a:off x="1239837" y="508000"/>
            <a:ext cx="6284912" cy="615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altLang="en-US" sz="3600" lang="en-US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GIDRAVLIK   QARSHILIK</a:t>
            </a:r>
          </a:p>
        </p:txBody>
      </p:sp>
      <p:sp>
        <p:nvSpPr>
          <p:cNvPr id="1048768" name="Rectangle 42"/>
          <p:cNvSpPr/>
          <p:nvPr/>
        </p:nvSpPr>
        <p:spPr>
          <a:xfrm rot="0">
            <a:off x="-396875" y="1362075"/>
            <a:ext cx="9540875" cy="10080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altLang="en-US" sz="36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 Gagen -Puazeyl formulasi                 da, </a:t>
            </a:r>
          </a:p>
        </p:txBody>
      </p:sp>
      <p:pic>
        <p:nvPicPr>
          <p:cNvPr id="2097171" name="Picture 1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4137" y="3195637"/>
            <a:ext cx="3189287" cy="1395412"/>
          </a:xfrm>
          <a:prstGeom prst="rect"/>
          <a:noFill/>
          <a:ln>
            <a:noFill/>
          </a:ln>
        </p:spPr>
      </p:pic>
      <p:pic>
        <p:nvPicPr>
          <p:cNvPr id="2097172" name="Picture 2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286375" y="1249362"/>
            <a:ext cx="2578100" cy="877887"/>
          </a:xfrm>
          <a:prstGeom prst="rect"/>
          <a:noFill/>
          <a:ln>
            <a:noFill/>
          </a:ln>
        </p:spPr>
      </p:pic>
      <p:sp>
        <p:nvSpPr>
          <p:cNvPr id="1048769" name="Text Box 10"/>
          <p:cNvSpPr txBox="1"/>
          <p:nvPr/>
        </p:nvSpPr>
        <p:spPr>
          <a:xfrm rot="0">
            <a:off x="3286125" y="2768600"/>
            <a:ext cx="5759450" cy="2606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spcBef>
                <a:spcPct val="50000"/>
              </a:spcBef>
            </a:pPr>
            <a:r>
              <a:rPr altLang="en-US" b="1" sz="2800" lang="en-US">
                <a:solidFill>
                  <a:schemeClr val="lt1"/>
                </a:solidFill>
                <a:latin typeface="Arial" pitchFamily="34" charset="0"/>
              </a:rPr>
              <a:t> kattalikni </a:t>
            </a:r>
            <a:r>
              <a:rPr altLang="en-US" b="1" sz="2800" lang="en-US">
                <a:solidFill>
                  <a:srgbClr val="FF0000"/>
                </a:solidFill>
                <a:latin typeface="Arial" pitchFamily="34" charset="0"/>
              </a:rPr>
              <a:t>GIDRAVLIK QARSHILIK </a:t>
            </a:r>
            <a:r>
              <a:rPr altLang="en-US" b="1" sz="2800" lang="en-US">
                <a:solidFill>
                  <a:schemeClr val="lt1"/>
                </a:solidFill>
                <a:latin typeface="Arial" pitchFamily="34" charset="0"/>
              </a:rPr>
              <a:t>deyiladi.</a:t>
            </a:r>
            <a:r>
              <a:rPr altLang="en-US" sz="2800" lang="el-GR">
                <a:solidFill>
                  <a:schemeClr val="lt1"/>
                </a:solidFill>
                <a:latin typeface="Arial" pitchFamily="34" charset="0"/>
              </a:rPr>
              <a:t> Nayning radiusi kichiklashgan sari undagi suyuqlik katta qarshilikka uchraydi. Masalan: nay radiusi ikki marta kamaysa, gidravlik qarshilik 16 marta ortadi. </a:t>
            </a:r>
          </a:p>
        </p:txBody>
      </p:sp>
    </p:spTree>
  </p:cSld>
  <p:clrMapOvr>
    <a:masterClrMapping/>
  </p:clrMapOvr>
  <p:transition spd="fast" advClick="1">
    <p:wedg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0" name="Объект 1"/>
          <p:cNvSpPr/>
          <p:nvPr>
            <p:ph sz="full" idx="0"/>
          </p:nvPr>
        </p:nvSpPr>
        <p:spPr>
          <a:xfrm rot="0">
            <a:off x="107950" y="292100"/>
            <a:ext cx="8928100" cy="57277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algn="ctr" indent="0" lvl="0" marL="0">
              <a:buFontTx/>
              <a:buNone/>
            </a:pPr>
            <a:r>
              <a:rPr altLang="en-US" lang="en-US">
                <a:solidFill>
                  <a:srgbClr val="A50021"/>
                </a:solidFill>
              </a:rPr>
              <a:t>SUYUQLIKNING YOPISHQOQLIK KOEFFITSENTINI STOKS USULIDA ANIQLASH.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Ishdan maqsad:  Suyuqlikning yopishqoqlik  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                         koeffitsentini Stoks usulida 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                         aniqlash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Kerakli asboblar: Silindrik shisha idish, 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                       yopishqoq suyuqlik (glitsirin), 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                       mayda metall sharchalar, </a:t>
            </a:r>
          </a:p>
          <a:p>
            <a:pPr algn="just" indent="0" lvl="0" marL="0">
              <a:buFontTx/>
              <a:buNone/>
            </a:pPr>
            <a:r>
              <a:rPr altLang="en-US" lang="ru-RU">
                <a:solidFill>
                  <a:srgbClr val="FFFF00"/>
                </a:solidFill>
              </a:rPr>
              <a:t>                       mikrometr, sekundomer. </a:t>
            </a:r>
          </a:p>
          <a:p>
            <a:pPr algn="ctr" indent="0" lvl="0" marL="0">
              <a:buFontTx/>
              <a:buNone/>
            </a:pPr>
            <a:endParaRPr altLang="en-US" lang="ru-RU">
              <a:solidFill>
                <a:srgbClr val="FFFF00"/>
              </a:solidFill>
            </a:endParaRPr>
          </a:p>
        </p:txBody>
      </p:sp>
      <p:pic>
        <p:nvPicPr>
          <p:cNvPr id="2097173" name="Picture 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23850" y="4057650"/>
            <a:ext cx="2297112" cy="24479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9" name=""/>
          <p:cNvGraphicFramePr>
            <a:graphicFrameLocks/>
          </p:cNvGraphicFramePr>
          <p:nvPr/>
        </p:nvGraphicFramePr>
        <p:xfrm rot="0">
          <a:off x="0" y="238125"/>
          <a:ext cx="15652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1" spid="" imgH="1943100" imgW="1565275" showAsIcon="0" progId="Paint.Picture">
                  <p:embed followColorScheme="full"/>
                  <p:pic>
                    <p:nvPicPr>
                      <p:cNvPr id="2097174" name="Object 17"/>
                      <p:cNvPicPr>
                        <a:picLocks/>
                      </p:cNvPicPr>
                      <p:nvPr>
                        <p:ph sz="half" idx="2"/>
                      </p:nvPr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0" y="238125"/>
                        <a:ext cx="1565275" cy="19431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Точечный рисунок" r:id="rId1" spid="" imgH="1943100" imgW="1565275" showAsIcon="0" progId="Paint.Picture">
                  <p:embed followColorScheme="full"/>
                  <p:pic>
                    <p:nvPicPr>
                      <p:cNvPr id="2097174" name="Object 17"/>
                      <p:cNvPicPr>
                        <a:picLocks/>
                      </p:cNvPicPr>
                      <p:nvPr>
                        <p:ph sz="half" idx="2"/>
                      </p:nvPr>
                    </p:nvPicPr>
                    <p:blipFill>
                      <a:blip xmlns:r="http://schemas.openxmlformats.org/officeDocument/2006/relationships" r:embed="rId2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0" y="238125"/>
                        <a:ext cx="1565275" cy="1943100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77" name="Rectangle 2"/>
          <p:cNvSpPr/>
          <p:nvPr>
            <p:ph type="title" sz="full" idx="0"/>
          </p:nvPr>
        </p:nvSpPr>
        <p:spPr>
          <a:xfrm rot="0">
            <a:off x="755650" y="0"/>
            <a:ext cx="8137525" cy="195262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Tahoma" pitchFamily="34" charset="0"/>
                <a:sym typeface="Times New Roman" pitchFamily="18" charset="0"/>
              </a:defRPr>
            </a:lvl1pPr>
          </a:lstStyle>
          <a:p>
            <a:pPr indent="-342900" lvl="0" marL="342900">
              <a:lnSpc>
                <a:spcPct val="90000"/>
              </a:lnSpc>
              <a:spcBef>
                <a:spcPct val="20000"/>
              </a:spcBef>
            </a:pPr>
            <a:r>
              <a:rPr altLang="en-US" b="1" lang="en-US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Stoks qonuni</a:t>
            </a:r>
            <a:br>
              <a:rPr altLang="en-US" b="1" lang="en-US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</a:br>
            <a:r>
              <a:rPr altLang="en-US" b="1" sz="4000" lang="ru-RU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altLang="en-US" baseline="-25000" b="1" sz="4000" lang="en-US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</a:rPr>
              <a:t>q</a:t>
            </a:r>
            <a:r>
              <a:rPr altLang="en-US" b="1" sz="4000" lang="ru-RU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altLang="en-US" b="1" sz="4000" lang="ru-RU">
                <a:solidFill>
                  <a:srgbClr val="FFFF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</a:rPr>
              <a:t>= 6πηυr</a:t>
            </a:r>
            <a:br>
              <a:rPr altLang="en-US" b="1" sz="4000" lang="ru-RU">
                <a:solidFill>
                  <a:srgbClr val="CCECF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</a:rPr>
            </a:br>
            <a:endParaRPr altLang="en-US" b="1" lang="ru-RU">
              <a:solidFill>
                <a:srgbClr val="FFFF00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778" name="Rectangle 3"/>
          <p:cNvSpPr/>
          <p:nvPr>
            <p:ph type="body" sz="half" idx="1"/>
          </p:nvPr>
        </p:nvSpPr>
        <p:spPr>
          <a:xfrm rot="0">
            <a:off x="179387" y="2181225"/>
            <a:ext cx="6121400" cy="4114800"/>
          </a:xfrm>
          <a:prstGeom prst="rect"/>
          <a:noFill/>
          <a:ln w="9525" cap="flat" cmpd="sng">
            <a:solidFill>
              <a:srgbClr val="A50021">
                <a:alpha val="100000"/>
              </a:srgbClr>
            </a:solidFill>
            <a:prstDash val="solid"/>
            <a:miter/>
          </a:ln>
        </p:spPr>
        <p:txBody>
          <a:bodyPr anchor="t" bIns="45720" lIns="91440" rIns="91440" tIns="45720" vert="horz"/>
          <a:lstStyle>
            <a:lvl1pPr indent="-34290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Monotype Sort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indent="-285750"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Monotype Sorts" pitchFamily="2" charset="2"/>
              <a:buChar char="–"/>
              <a:defRPr sz="2400">
                <a:solidFill>
                  <a:schemeClr val="dk1"/>
                </a:solidFill>
              </a:defRPr>
            </a:lvl2pPr>
            <a:lvl3pPr indent="-228600"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Monotype Sort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indent="-228600"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–"/>
              <a:defRPr sz="1800">
                <a:solidFill>
                  <a:schemeClr val="dk1"/>
                </a:solidFill>
              </a:defRPr>
            </a:lvl4pPr>
            <a:lvl5pPr indent="-228600"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Monotype Sort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algn="ctr" indent="0" lvl="0" marL="0">
              <a:lnSpc>
                <a:spcPct val="90000"/>
              </a:lnSpc>
              <a:buNone/>
            </a:pPr>
            <a:r>
              <a:rPr altLang="en-US" sz="3600" lang="en-US">
                <a:solidFill>
                  <a:srgbClr val="FFFF00"/>
                </a:solidFill>
              </a:rPr>
              <a:t>Suyuqlikda harakatalanayotgan qattiq jismga ta’sir qilayotgan qarshilik kuchi jism o’lchamlariga, uning harakatlanish tezligiga va suyuqlikning yopishqoqligiga bog’liq. </a:t>
            </a:r>
          </a:p>
        </p:txBody>
      </p:sp>
      <p:grpSp>
        <p:nvGrpSpPr>
          <p:cNvPr id="212" name=""/>
          <p:cNvGrpSpPr/>
          <p:nvPr/>
        </p:nvGrpSpPr>
        <p:grpSpPr>
          <a:xfrm rot="0">
            <a:off x="5694362" y="1724025"/>
            <a:ext cx="3429000" cy="4648200"/>
            <a:chOff x="3168" y="1104"/>
            <a:chExt cx="2160" cy="2928"/>
          </a:xfrm>
        </p:grpSpPr>
        <p:sp>
          <p:nvSpPr>
            <p:cNvPr id="1048779" name="Line 5"/>
            <p:cNvSpPr/>
            <p:nvPr/>
          </p:nvSpPr>
          <p:spPr>
            <a:xfrm rot="0">
              <a:off x="3744" y="1104"/>
              <a:ext cx="0" cy="2208"/>
            </a:xfrm>
            <a:prstGeom prst="line"/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80" name="Line 7"/>
            <p:cNvSpPr/>
            <p:nvPr/>
          </p:nvSpPr>
          <p:spPr>
            <a:xfrm rot="0">
              <a:off x="4752" y="1104"/>
              <a:ext cx="0" cy="2208"/>
            </a:xfrm>
            <a:prstGeom prst="line"/>
            <a:noFill/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  <p:sp>
          <p:nvSpPr>
            <p:cNvPr id="1048781" name="AutoShape 8"/>
            <p:cNvSpPr/>
            <p:nvPr/>
          </p:nvSpPr>
          <p:spPr bwMode="auto">
            <a:xfrm rot="0" flipV="1">
              <a:off x="3168" y="3312"/>
              <a:ext cx="2160" cy="720"/>
            </a:xfrm>
            <a:custGeom>
              <a:avLst/>
              <a:gdLst>
                <a:gd name="l" fmla="*/ 4500 w 21600"/>
                <a:gd name="t" fmla="*/ 4500 h 21600"/>
                <a:gd name="r" fmla="*/ 17100 w 21600"/>
                <a:gd name="b" fmla="*/ 17100 h 21600"/>
              </a:gdLst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miter/>
            </a:ln>
          </p:spPr>
        </p:sp>
        <p:sp>
          <p:nvSpPr>
            <p:cNvPr id="1048782" name="Oval 9"/>
            <p:cNvSpPr/>
            <p:nvPr/>
          </p:nvSpPr>
          <p:spPr>
            <a:xfrm rot="0">
              <a:off x="4176" y="2112"/>
              <a:ext cx="192" cy="192"/>
            </a:xfrm>
            <a:prstGeom prst="ellipse"/>
            <a:solidFill>
              <a:schemeClr val="accent1"/>
            </a:solidFill>
            <a:ln w="9525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eaLnBrk="0" fontAlgn="base" hangingPunct="0" indent="0" latinLnBrk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algn="l" eaLnBrk="0" fontAlgn="base" hangingPunct="0" indent="0" latinLnBrk="0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algn="l" eaLnBrk="0" fontAlgn="base" hangingPunct="0" indent="0" latinLnBrk="0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algn="l" eaLnBrk="0" fontAlgn="base" hangingPunct="0" indent="0" latinLnBrk="0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algn="l" eaLnBrk="0" fontAlgn="base" hangingPunct="0" indent="0" latinLnBrk="0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endParaRPr altLang="en-US" lang="ru-RU"/>
            </a:p>
          </p:txBody>
        </p:sp>
        <p:sp>
          <p:nvSpPr>
            <p:cNvPr id="1048783" name="Line 10"/>
            <p:cNvSpPr/>
            <p:nvPr/>
          </p:nvSpPr>
          <p:spPr>
            <a:xfrm rot="0">
              <a:off x="4272" y="2208"/>
              <a:ext cx="0" cy="72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8784" name="Line 11"/>
            <p:cNvSpPr/>
            <p:nvPr/>
          </p:nvSpPr>
          <p:spPr>
            <a:xfrm rot="0" flipV="1">
              <a:off x="4272" y="1200"/>
              <a:ext cx="0" cy="96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8785" name="Line 12"/>
            <p:cNvSpPr/>
            <p:nvPr/>
          </p:nvSpPr>
          <p:spPr>
            <a:xfrm rot="0" flipV="1">
              <a:off x="4272" y="1584"/>
              <a:ext cx="0" cy="528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  <a:tailEnd type="triangle" w="med" len="med"/>
            </a:ln>
          </p:spPr>
        </p:sp>
        <p:sp>
          <p:nvSpPr>
            <p:cNvPr id="1048786" name="Text Box 13"/>
            <p:cNvSpPr txBox="1"/>
            <p:nvPr/>
          </p:nvSpPr>
          <p:spPr>
            <a:xfrm rot="0">
              <a:off x="4358" y="2714"/>
              <a:ext cx="372" cy="28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0" fontAlgn="base" hangingPunct="0" indent="0" latinLnBrk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algn="l" eaLnBrk="0" fontAlgn="base" hangingPunct="0" indent="0" latinLnBrk="0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algn="l" eaLnBrk="0" fontAlgn="base" hangingPunct="0" indent="0" latinLnBrk="0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algn="l" eaLnBrk="0" fontAlgn="base" hangingPunct="0" indent="0" latinLnBrk="0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algn="l" eaLnBrk="0" fontAlgn="base" hangingPunct="0" indent="0" latinLnBrk="0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/>
              <a:r>
                <a:rPr altLang="en-US" b="1" lang="en-US">
                  <a:solidFill>
                    <a:srgbClr val="FFFF00"/>
                  </a:solidFill>
                </a:rPr>
                <a:t>mg</a:t>
              </a:r>
            </a:p>
          </p:txBody>
        </p:sp>
        <p:sp>
          <p:nvSpPr>
            <p:cNvPr id="1048787" name="Text Box 14"/>
            <p:cNvSpPr txBox="1"/>
            <p:nvPr/>
          </p:nvSpPr>
          <p:spPr>
            <a:xfrm rot="0">
              <a:off x="4368" y="1104"/>
              <a:ext cx="292" cy="28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0" fontAlgn="base" hangingPunct="0" indent="0" latinLnBrk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algn="l" eaLnBrk="0" fontAlgn="base" hangingPunct="0" indent="0" latinLnBrk="0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algn="l" eaLnBrk="0" fontAlgn="base" hangingPunct="0" indent="0" latinLnBrk="0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algn="l" eaLnBrk="0" fontAlgn="base" hangingPunct="0" indent="0" latinLnBrk="0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algn="l" eaLnBrk="0" fontAlgn="base" hangingPunct="0" indent="0" latinLnBrk="0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/>
              <a:r>
                <a:rPr altLang="en-US" b="1" lang="en-US">
                  <a:solidFill>
                    <a:srgbClr val="FFFF00"/>
                  </a:solidFill>
                </a:rPr>
                <a:t>F</a:t>
              </a:r>
              <a:r>
                <a:rPr altLang="en-US" baseline="-25000" b="1" lang="en-US">
                  <a:solidFill>
                    <a:srgbClr val="FFFF00"/>
                  </a:solidFill>
                </a:rPr>
                <a:t>А</a:t>
              </a:r>
            </a:p>
          </p:txBody>
        </p:sp>
        <p:sp>
          <p:nvSpPr>
            <p:cNvPr id="1048788" name="Text Box 15"/>
            <p:cNvSpPr txBox="1"/>
            <p:nvPr/>
          </p:nvSpPr>
          <p:spPr>
            <a:xfrm rot="0">
              <a:off x="4416" y="1488"/>
              <a:ext cx="324" cy="28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0" fontAlgn="base" hangingPunct="0" indent="0" latinLnBrk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algn="l" eaLnBrk="0" fontAlgn="base" hangingPunct="0" indent="0" latinLnBrk="0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algn="l" eaLnBrk="0" fontAlgn="base" hangingPunct="0" indent="0" latinLnBrk="0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algn="l" eaLnBrk="0" fontAlgn="base" hangingPunct="0" indent="0" latinLnBrk="0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algn="l" eaLnBrk="0" fontAlgn="base" hangingPunct="0" indent="0" latinLnBrk="0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lvl="0"/>
              <a:r>
                <a:rPr altLang="en-US" b="1" lang="en-US">
                  <a:solidFill>
                    <a:srgbClr val="FFFF00"/>
                  </a:solidFill>
                </a:rPr>
                <a:t>F</a:t>
              </a:r>
              <a:r>
                <a:rPr altLang="en-US" baseline="-25000" b="1" lang="en-US">
                  <a:solidFill>
                    <a:srgbClr val="FFFF00"/>
                  </a:solidFill>
                </a:rPr>
                <a:t>тр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dur="500" id="8"/>
                                        <p:tgtEl>
                                          <p:spTgt spid="104877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" masterRel="sameClick" presetSubtype="1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dur="500" id="14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2" masterRel="sameClick" presetSubtype="1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75" id="20"/>
                                        <p:tgtEl>
                                          <p:spTgt spid="1048778">
                                            <p:txEl>
                                              <p:charRg st="0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8" masterRel="sameClick" presetSubtype="1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7" grpId="0" uiExpand="0" build="p" bldLvl="1" advAuto="0"/>
      <p:bldP spid="1048778" grpId="0" uiExpand="0" build="p" bldLvl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2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98" name="AutoShape 4"/>
          <p:cNvSpPr/>
          <p:nvPr/>
        </p:nvSpPr>
        <p:spPr>
          <a:xfrm rot="0">
            <a:off x="-98425" y="84137"/>
            <a:ext cx="9144000" cy="6740525"/>
          </a:xfrm>
          <a:prstGeom prst="flowChartAlternateProcess"/>
          <a:blipFill rotWithShape="1">
            <a:blip xmlns:r="http://schemas.openxmlformats.org/officeDocument/2006/relationships" r:embed="rId1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sz="1800" lang="uz-Cyrl-UZ">
                <a:solidFill>
                  <a:srgbClr val="FFFFFF"/>
                </a:solidFill>
                <a:latin typeface="Arial" pitchFamily="34" charset="0"/>
              </a:rPr>
              <a:t>м</a:t>
            </a:r>
          </a:p>
        </p:txBody>
      </p:sp>
      <p:sp>
        <p:nvSpPr>
          <p:cNvPr id="1048799" name="Text Box 5"/>
          <p:cNvSpPr txBox="1"/>
          <p:nvPr/>
        </p:nvSpPr>
        <p:spPr>
          <a:xfrm rot="0">
            <a:off x="611187" y="333375"/>
            <a:ext cx="5400675" cy="4603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endParaRPr altLang="en-US" lang="ru-RU">
              <a:solidFill>
                <a:srgbClr val="000099"/>
              </a:solidFill>
              <a:latin typeface="Arial" pitchFamily="34" charset="0"/>
              <a:ea typeface="Arial" pitchFamily="34" charset="0"/>
            </a:endParaRPr>
          </a:p>
        </p:txBody>
      </p:sp>
      <p:sp>
        <p:nvSpPr>
          <p:cNvPr id="1048800" name="Rectangle 42"/>
          <p:cNvSpPr/>
          <p:nvPr/>
        </p:nvSpPr>
        <p:spPr>
          <a:xfrm rot="0">
            <a:off x="107950" y="508000"/>
            <a:ext cx="8937625" cy="615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r>
              <a:rPr altLang="en-US" sz="3600" lang="en-US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SHARCHAGA TA’SIR ETADIGAN KUCHLAR:</a:t>
            </a:r>
          </a:p>
        </p:txBody>
      </p:sp>
      <p:sp>
        <p:nvSpPr>
          <p:cNvPr id="1048801" name="Rectangle 42"/>
          <p:cNvSpPr/>
          <p:nvPr/>
        </p:nvSpPr>
        <p:spPr>
          <a:xfrm rot="0">
            <a:off x="-396875" y="1362075"/>
            <a:ext cx="9540875" cy="10080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r>
              <a:rPr altLang="en-US" sz="3600" lang="en-US">
                <a:solidFill>
                  <a:srgbClr val="000099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048802" name="Text Box 10"/>
          <p:cNvSpPr txBox="1"/>
          <p:nvPr/>
        </p:nvSpPr>
        <p:spPr>
          <a:xfrm rot="0">
            <a:off x="3286125" y="2768600"/>
            <a:ext cx="5759450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spcBef>
                <a:spcPct val="50000"/>
              </a:spcBef>
            </a:pPr>
            <a:r>
              <a:rPr altLang="en-US" b="1" sz="2800" lang="en-US">
                <a:solidFill>
                  <a:srgbClr val="000099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097175" name="Picture 19"/>
          <p:cNvPicPr>
            <a:picLocks/>
          </p:cNvPicPr>
          <p:nvPr/>
        </p:nvPicPr>
        <p:blipFill>
          <a:blip xmlns:r="http://schemas.openxmlformats.org/officeDocument/2006/relationships" r:embed="rId2"/>
          <a:srcRect l="2492" t="0" r="24174" b="0"/>
          <a:stretch>
            <a:fillRect/>
          </a:stretch>
        </p:blipFill>
        <p:spPr>
          <a:xfrm rot="0">
            <a:off x="241300" y="1362075"/>
            <a:ext cx="6491287" cy="5019675"/>
          </a:xfrm>
          <a:prstGeom prst="rect"/>
          <a:noFill/>
          <a:ln>
            <a:noFill/>
          </a:ln>
        </p:spPr>
      </p:pic>
      <p:pic>
        <p:nvPicPr>
          <p:cNvPr id="2097176" name="Picture 22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875462" y="2060575"/>
            <a:ext cx="2062162" cy="32877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edg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2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03" name="AutoShape 4"/>
          <p:cNvSpPr/>
          <p:nvPr/>
        </p:nvSpPr>
        <p:spPr>
          <a:xfrm rot="0">
            <a:off x="-98425" y="84137"/>
            <a:ext cx="9144000" cy="6740525"/>
          </a:xfrm>
          <a:prstGeom prst="flowChartAlternateProcess"/>
          <a:blipFill rotWithShape="1">
            <a:blip xmlns:r="http://schemas.openxmlformats.org/officeDocument/2006/relationships" r:embed="rId1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r>
              <a:rPr altLang="en-US" sz="2800" lang="en-US">
                <a:solidFill>
                  <a:srgbClr val="002060"/>
                </a:solidFill>
                <a:latin typeface="Arial" pitchFamily="34" charset="0"/>
              </a:rPr>
              <a:t>Bu tenglikdan quyidagi ishchi formula kelib chiqadi:</a:t>
            </a: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endParaRPr altLang="en-US" sz="2800" lang="en-US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 lvl="0"/>
            <a:r>
              <a:rPr altLang="en-US" sz="2800" lang="en-US">
                <a:solidFill>
                  <a:srgbClr val="002060"/>
                </a:solidFill>
                <a:latin typeface="Arial" pitchFamily="34" charset="0"/>
              </a:rPr>
              <a:t>O‘zgarmas kattaliklar: </a:t>
            </a:r>
          </a:p>
          <a:p>
            <a:pPr eaLnBrk="1" hangingPunct="1" lvl="0"/>
            <a:endParaRPr altLang="en-US" sz="1800" lang="en-US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 lvl="0"/>
            <a:r>
              <a:rPr altLang="en-US" sz="1800" lang="en-US">
                <a:solidFill>
                  <a:srgbClr val="FFFFFF"/>
                </a:solidFill>
                <a:latin typeface="Arial" pitchFamily="34" charset="0"/>
              </a:rPr>
              <a:t> (</a:t>
            </a:r>
          </a:p>
        </p:txBody>
      </p:sp>
      <p:sp>
        <p:nvSpPr>
          <p:cNvPr id="1048804" name="Text Box 5"/>
          <p:cNvSpPr txBox="1"/>
          <p:nvPr/>
        </p:nvSpPr>
        <p:spPr>
          <a:xfrm rot="0">
            <a:off x="611187" y="333375"/>
            <a:ext cx="5400675" cy="4603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endParaRPr altLang="en-US" lang="ru-RU">
              <a:solidFill>
                <a:srgbClr val="000099"/>
              </a:solidFill>
              <a:latin typeface="Arial" pitchFamily="34" charset="0"/>
              <a:ea typeface="Arial" pitchFamily="34" charset="0"/>
            </a:endParaRPr>
          </a:p>
        </p:txBody>
      </p:sp>
      <p:sp>
        <p:nvSpPr>
          <p:cNvPr id="1048805" name="Rectangle 42"/>
          <p:cNvSpPr/>
          <p:nvPr/>
        </p:nvSpPr>
        <p:spPr>
          <a:xfrm rot="0">
            <a:off x="107950" y="508000"/>
            <a:ext cx="8937625" cy="615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r>
              <a:rPr altLang="en-US" sz="3600" lang="en-US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ISHCHI FORMULA:</a:t>
            </a:r>
          </a:p>
        </p:txBody>
      </p:sp>
      <p:sp>
        <p:nvSpPr>
          <p:cNvPr id="1048806" name="Rectangle 42"/>
          <p:cNvSpPr/>
          <p:nvPr/>
        </p:nvSpPr>
        <p:spPr>
          <a:xfrm rot="0">
            <a:off x="-396875" y="1143000"/>
            <a:ext cx="9540875" cy="10080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r>
              <a:rPr altLang="en-US" sz="3600" lang="en-US">
                <a:solidFill>
                  <a:srgbClr val="000099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 Sharchaning tekis harakatlanish sharti:  </a:t>
            </a:r>
            <a:r>
              <a:rPr altLang="en-US" sz="3600" lang="ru-RU">
                <a:solidFill>
                  <a:srgbClr val="A5002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ahoma" pitchFamily="34" charset="0"/>
              </a:rPr>
              <a:t>Fog‘=Fi+Fq</a:t>
            </a:r>
          </a:p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endParaRPr altLang="en-US" sz="3600" lang="ru-RU">
              <a:solidFill>
                <a:srgbClr val="A50021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Tahoma" pitchFamily="34" charset="0"/>
            </a:endParaRPr>
          </a:p>
          <a:p>
            <a:pPr algn="ctr" lvl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None/>
            </a:pPr>
            <a:endParaRPr altLang="en-US" sz="3600" lang="ru-RU">
              <a:solidFill>
                <a:srgbClr val="A50021"/>
              </a:solidFill>
              <a:effectLst>
                <a:outerShdw algn="tl" blurRad="38100" dir="2700000" dist="38100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48807" name="Text Box 10"/>
          <p:cNvSpPr txBox="1"/>
          <p:nvPr/>
        </p:nvSpPr>
        <p:spPr>
          <a:xfrm rot="0">
            <a:off x="3286125" y="2768600"/>
            <a:ext cx="5759450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spcBef>
                <a:spcPct val="50000"/>
              </a:spcBef>
            </a:pPr>
            <a:r>
              <a:rPr altLang="en-US" b="1" sz="2800" lang="en-US">
                <a:solidFill>
                  <a:srgbClr val="000099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097177" name="Picture 2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917700" y="2252662"/>
            <a:ext cx="5467350" cy="1201737"/>
          </a:xfrm>
          <a:prstGeom prst="rect"/>
          <a:noFill/>
          <a:ln>
            <a:noFill/>
          </a:ln>
        </p:spPr>
      </p:pic>
      <p:pic>
        <p:nvPicPr>
          <p:cNvPr id="2097178" name="Picture 3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676525" y="4221162"/>
            <a:ext cx="3394075" cy="1262062"/>
          </a:xfrm>
          <a:prstGeom prst="rect"/>
          <a:noFill/>
          <a:ln>
            <a:noFill/>
          </a:ln>
        </p:spPr>
      </p:pic>
      <p:pic>
        <p:nvPicPr>
          <p:cNvPr id="2097179" name="Picture 4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3943350" y="5661025"/>
            <a:ext cx="4679950" cy="8334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edg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Rectangle 18"/>
          <p:cNvSpPr/>
          <p:nvPr/>
        </p:nvSpPr>
        <p:spPr>
          <a:xfrm rot="0">
            <a:off x="53975" y="115887"/>
            <a:ext cx="9144000" cy="6553200"/>
          </a:xfrm>
          <a:prstGeom prst="rect"/>
          <a:gradFill rotWithShape="1">
            <a:gsLst>
              <a:gs pos="0">
                <a:srgbClr val="DCEBF5">
                  <a:alpha val="67998"/>
                </a:srgbClr>
              </a:gs>
              <a:gs pos="100000">
                <a:schemeClr val="dk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800" lang="uz-Cyrl-UZ">
              <a:solidFill>
                <a:srgbClr val="010199"/>
              </a:solidFill>
              <a:latin typeface="Arial" pitchFamily="34" charset="0"/>
            </a:endParaRPr>
          </a:p>
        </p:txBody>
      </p:sp>
      <p:sp>
        <p:nvSpPr>
          <p:cNvPr id="1048627" name="Text Box 8"/>
          <p:cNvSpPr txBox="1"/>
          <p:nvPr/>
        </p:nvSpPr>
        <p:spPr>
          <a:xfrm rot="0">
            <a:off x="53975" y="115887"/>
            <a:ext cx="8964612" cy="562356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b="1" lang="en-US">
                <a:solidFill>
                  <a:srgbClr val="000099"/>
                </a:solidFill>
                <a:latin typeface="Arial" pitchFamily="34" charset="0"/>
                <a:ea typeface="Arial" pitchFamily="34" charset="0"/>
              </a:rPr>
              <a:t>►</a:t>
            </a: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 Real suyuqlik oqqanda uning ayrim qatlamlari bir biriga shu qatlamlarga urinma ko’rinishda yo’nalgan kuchlar bilan o’zaro ta’sirlashishiga </a:t>
            </a:r>
            <a:r>
              <a:rPr altLang="en-US" b="1" lang="en-US">
                <a:solidFill>
                  <a:srgbClr val="FF0000"/>
                </a:solidFill>
                <a:latin typeface="Arial" pitchFamily="34" charset="0"/>
              </a:rPr>
              <a:t>YOPISHQOQLIK</a:t>
            </a: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 deyiladi.</a:t>
            </a:r>
          </a:p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b="1" lang="zh-CN">
                <a:solidFill>
                  <a:srgbClr val="000099"/>
                </a:solidFill>
                <a:ea typeface="Arial" pitchFamily="34" charset="0"/>
              </a:rPr>
              <a:t>► </a:t>
            </a: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Ichki ishqalanish kuchini moddaning turiga va tashqi    sharoitiga bog’liqligini ifodalovchi kattalikka </a:t>
            </a:r>
            <a:r>
              <a:rPr altLang="en-US" b="1" lang="en-US">
                <a:solidFill>
                  <a:srgbClr val="FF0000"/>
                </a:solidFill>
                <a:latin typeface="Arial" pitchFamily="34" charset="0"/>
              </a:rPr>
              <a:t>YOPISHQOQLIK KOEFFISIYENTI  </a:t>
            </a: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deyiladi va            harfi bilan belgilanadi.</a:t>
            </a:r>
          </a:p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b="1" lang="zh-CN">
                <a:solidFill>
                  <a:srgbClr val="000099"/>
                </a:solidFill>
                <a:ea typeface="Arial" pitchFamily="34" charset="0"/>
              </a:rPr>
              <a:t>► O’lchov birligi:  SI:                             SGS:  </a:t>
            </a:r>
          </a:p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ru-RU">
              <a:solidFill>
                <a:srgbClr val="000099"/>
              </a:solidFill>
              <a:latin typeface="Arial" pitchFamily="34" charset="0"/>
            </a:endParaRPr>
          </a:p>
          <a:p>
            <a:pPr algn="ctr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ru-RU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097153" name="Picture 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297737" y="3122612"/>
            <a:ext cx="388937" cy="560387"/>
          </a:xfrm>
          <a:prstGeom prst="rect"/>
          <a:noFill/>
          <a:ln>
            <a:noFill/>
          </a:ln>
        </p:spPr>
      </p:pic>
      <p:pic>
        <p:nvPicPr>
          <p:cNvPr id="2097154" name="Picture 5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292850" y="4084637"/>
            <a:ext cx="2725737" cy="2124075"/>
          </a:xfrm>
          <a:prstGeom prst="rect"/>
          <a:noFill/>
          <a:ln>
            <a:noFill/>
          </a:ln>
        </p:spPr>
      </p:pic>
      <p:pic>
        <p:nvPicPr>
          <p:cNvPr id="2097155" name="Picture 6"/>
          <p:cNvPicPr>
            <a:picLocks/>
          </p:cNvPicPr>
          <p:nvPr/>
        </p:nvPicPr>
        <p:blipFill>
          <a:blip xmlns:r="http://schemas.openxmlformats.org/officeDocument/2006/relationships" r:embed="rId3"/>
          <a:srcRect l="25388" t="0" r="0" b="0"/>
          <a:stretch>
            <a:fillRect/>
          </a:stretch>
        </p:blipFill>
        <p:spPr>
          <a:xfrm rot="0">
            <a:off x="3132137" y="4246562"/>
            <a:ext cx="1911350" cy="9096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heel spokes="8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8" name="Rectangle 18"/>
          <p:cNvSpPr/>
          <p:nvPr/>
        </p:nvSpPr>
        <p:spPr>
          <a:xfrm rot="0">
            <a:off x="22225" y="0"/>
            <a:ext cx="9144000" cy="6767512"/>
          </a:xfrm>
          <a:prstGeom prst="rect"/>
          <a:gradFill rotWithShape="1">
            <a:gsLst>
              <a:gs pos="0">
                <a:srgbClr val="DCEBF5">
                  <a:alpha val="67998"/>
                </a:srgbClr>
              </a:gs>
              <a:gs pos="100000">
                <a:schemeClr val="dk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800" lang="uz-Cyrl-UZ">
              <a:solidFill>
                <a:srgbClr val="010199"/>
              </a:solidFill>
              <a:latin typeface="Arial" pitchFamily="34" charset="0"/>
            </a:endParaRPr>
          </a:p>
        </p:txBody>
      </p:sp>
      <p:sp>
        <p:nvSpPr>
          <p:cNvPr id="1048629" name="Text Box 8"/>
          <p:cNvSpPr txBox="1"/>
          <p:nvPr/>
        </p:nvSpPr>
        <p:spPr>
          <a:xfrm rot="0">
            <a:off x="53975" y="115887"/>
            <a:ext cx="8964612" cy="20574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 </a:t>
            </a:r>
          </a:p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en-US">
              <a:solidFill>
                <a:srgbClr val="000099"/>
              </a:solidFill>
              <a:latin typeface="Arial" pitchFamily="34" charset="0"/>
            </a:endParaRPr>
          </a:p>
          <a:p>
            <a:pPr algn="ctr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ru-RU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48630" name="Text Box 9"/>
          <p:cNvSpPr txBox="1"/>
          <p:nvPr/>
        </p:nvSpPr>
        <p:spPr>
          <a:xfrm rot="0">
            <a:off x="285750" y="214312"/>
            <a:ext cx="8732838" cy="802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b="1" lang="en-US">
                <a:solidFill>
                  <a:schemeClr val="lt1"/>
                </a:solidFill>
                <a:latin typeface="Arial" pitchFamily="34" charset="0"/>
              </a:rPr>
              <a:t>Yopishqoqlik molekulalar orasidagi o’zaro bog’lanishga asoslanadi. Ichki ishqalanish kuchi esa </a:t>
            </a:r>
            <a:r>
              <a:rPr altLang="en-US" b="1" lang="en-US">
                <a:solidFill>
                  <a:srgbClr val="FF0000"/>
                </a:solidFill>
                <a:latin typeface="Arial" pitchFamily="34" charset="0"/>
              </a:rPr>
              <a:t>NYUTON QONUNI </a:t>
            </a:r>
            <a:r>
              <a:rPr altLang="en-US" b="1" lang="en-US">
                <a:solidFill>
                  <a:schemeClr val="lt1"/>
                </a:solidFill>
                <a:latin typeface="Arial" pitchFamily="34" charset="0"/>
              </a:rPr>
              <a:t>orqali ifodalanadi:</a:t>
            </a:r>
            <a:r>
              <a:rPr altLang="en-US" b="1" sz="2000" lang="ru-RU">
                <a:solidFill>
                  <a:schemeClr val="lt1"/>
                </a:solidFill>
                <a:latin typeface="Arial" pitchFamily="34" charset="0"/>
              </a:rPr>
              <a:t>  </a:t>
            </a:r>
          </a:p>
        </p:txBody>
      </p:sp>
      <p:pic>
        <p:nvPicPr>
          <p:cNvPr id="2097156" name="Picture 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722562" y="1208087"/>
            <a:ext cx="3721100" cy="1679575"/>
          </a:xfrm>
          <a:prstGeom prst="rect"/>
          <a:noFill/>
          <a:ln>
            <a:noFill/>
          </a:ln>
        </p:spPr>
      </p:pic>
      <p:sp>
        <p:nvSpPr>
          <p:cNvPr id="1048631" name="Text Box 29"/>
          <p:cNvSpPr txBox="1"/>
          <p:nvPr/>
        </p:nvSpPr>
        <p:spPr>
          <a:xfrm rot="0">
            <a:off x="495300" y="2636837"/>
            <a:ext cx="8313737" cy="206248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b="1" lang="en-US">
                <a:solidFill>
                  <a:schemeClr val="lt1"/>
                </a:solidFill>
                <a:latin typeface="Arial" pitchFamily="34" charset="0"/>
              </a:rPr>
              <a:t>Bu yerda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lang="el-GR">
                <a:solidFill>
                  <a:schemeClr val="lt1"/>
                </a:solidFill>
                <a:latin typeface="Arial" pitchFamily="34" charset="0"/>
              </a:rPr>
              <a:t>η</a:t>
            </a:r>
            <a:r>
              <a:rPr altLang="en-US" b="1" lang="en-US">
                <a:solidFill>
                  <a:schemeClr val="lt1"/>
                </a:solidFill>
                <a:latin typeface="Arial" pitchFamily="34" charset="0"/>
              </a:rPr>
              <a:t> – yopishqoqlik koeffitsienti,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∆v/x – tezlik gradiyenti,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S – qatlamlar yuzasi  formuladan </a:t>
            </a:r>
            <a:r>
              <a:rPr altLang="en-US" b="1" lang="el-GR">
                <a:solidFill>
                  <a:schemeClr val="lt1"/>
                </a:solidFill>
                <a:latin typeface="Arial" pitchFamily="34" charset="0"/>
              </a:rPr>
              <a:t>η</a:t>
            </a:r>
            <a:r>
              <a:rPr altLang="en-US" b="1" lang="en-US">
                <a:solidFill>
                  <a:schemeClr val="lt1"/>
                </a:solidFill>
                <a:latin typeface="Arial" pitchFamily="34" charset="0"/>
              </a:rPr>
              <a:t> ni topsak : </a:t>
            </a:r>
          </a:p>
        </p:txBody>
      </p:sp>
      <p:pic>
        <p:nvPicPr>
          <p:cNvPr id="2097157" name="Picture 5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370262" y="4760912"/>
            <a:ext cx="2447925" cy="16859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heel spokes="8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7" name="Rectangle 2"/>
          <p:cNvSpPr/>
          <p:nvPr/>
        </p:nvSpPr>
        <p:spPr>
          <a:xfrm rot="0">
            <a:off x="0" y="0"/>
            <a:ext cx="4500562" cy="6858000"/>
          </a:xfrm>
          <a:prstGeom prst="rect"/>
          <a:gradFill rotWithShape="1">
            <a:gsLst>
              <a:gs pos="0">
                <a:srgbClr val="CCFFFF">
                  <a:alpha val="70000"/>
                </a:srgbClr>
              </a:gs>
              <a:gs pos="100000">
                <a:schemeClr val="lt2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48" name="Rectangle 5"/>
          <p:cNvSpPr/>
          <p:nvPr/>
        </p:nvSpPr>
        <p:spPr>
          <a:xfrm rot="0">
            <a:off x="4716462" y="0"/>
            <a:ext cx="4427537" cy="6858000"/>
          </a:xfrm>
          <a:prstGeom prst="rect"/>
          <a:gradFill rotWithShape="1">
            <a:gsLst>
              <a:gs pos="0">
                <a:srgbClr val="CCFFFF">
                  <a:alpha val="70000"/>
                </a:srgbClr>
              </a:gs>
              <a:gs pos="100000">
                <a:schemeClr val="dk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49" name="Text Box 9"/>
          <p:cNvSpPr txBox="1"/>
          <p:nvPr/>
        </p:nvSpPr>
        <p:spPr>
          <a:xfrm rot="0">
            <a:off x="285750" y="214312"/>
            <a:ext cx="3816350" cy="574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2000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b="1" sz="3200" lang="en-US">
                <a:solidFill>
                  <a:srgbClr val="000099"/>
                </a:solidFill>
                <a:latin typeface="Arial" pitchFamily="34" charset="0"/>
              </a:rPr>
              <a:t>nyuton   </a:t>
            </a:r>
            <a:r>
              <a:rPr altLang="en-US" sz="3200" lang="en-US">
                <a:solidFill>
                  <a:srgbClr val="000099"/>
                </a:solidFill>
                <a:latin typeface="Arial" pitchFamily="34" charset="0"/>
              </a:rPr>
              <a:t>suyuqliklari</a:t>
            </a:r>
          </a:p>
        </p:txBody>
      </p:sp>
      <p:sp>
        <p:nvSpPr>
          <p:cNvPr id="1048650" name="AutoShape 24"/>
          <p:cNvSpPr/>
          <p:nvPr/>
        </p:nvSpPr>
        <p:spPr>
          <a:xfrm rot="0">
            <a:off x="4356100" y="2708275"/>
            <a:ext cx="503237" cy="1296987"/>
          </a:xfrm>
          <a:prstGeom prst="flowChartPredefinedProcess"/>
          <a:gradFill rotWithShape="1">
            <a:gsLst>
              <a:gs pos="0">
                <a:schemeClr val="accent1">
                  <a:alpha val="100000"/>
                </a:schemeClr>
              </a:gs>
              <a:gs pos="50000">
                <a:schemeClr val="dk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51" name="Text Box 37"/>
          <p:cNvSpPr txBox="1"/>
          <p:nvPr/>
        </p:nvSpPr>
        <p:spPr>
          <a:xfrm rot="0">
            <a:off x="4932362" y="260350"/>
            <a:ext cx="3816350" cy="10779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b="1" sz="3200" lang="en-US">
                <a:solidFill>
                  <a:srgbClr val="000099"/>
                </a:solidFill>
                <a:latin typeface="Arial" pitchFamily="34" charset="0"/>
              </a:rPr>
              <a:t>nonyuton</a:t>
            </a:r>
            <a:r>
              <a:rPr altLang="en-US" sz="3200" lang="en-US">
                <a:solidFill>
                  <a:srgbClr val="000099"/>
                </a:solidFill>
                <a:latin typeface="Arial" pitchFamily="34" charset="0"/>
              </a:rPr>
              <a:t> suyuqliklari</a:t>
            </a:r>
          </a:p>
        </p:txBody>
      </p:sp>
      <p:sp>
        <p:nvSpPr>
          <p:cNvPr id="1048652" name="Text Box 46"/>
          <p:cNvSpPr txBox="1"/>
          <p:nvPr/>
        </p:nvSpPr>
        <p:spPr>
          <a:xfrm rot="0">
            <a:off x="7956550" y="1628775"/>
            <a:ext cx="900112" cy="7794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endParaRPr altLang="en-US" b="1" sz="1800" lang="en-US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>
              <a:spcBef>
                <a:spcPct val="50000"/>
              </a:spcBef>
            </a:pPr>
            <a:endParaRPr altLang="en-US" b="1" sz="1800"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48653" name="Text Box 47"/>
          <p:cNvSpPr txBox="1"/>
          <p:nvPr/>
        </p:nvSpPr>
        <p:spPr>
          <a:xfrm rot="0">
            <a:off x="8074025" y="2416175"/>
            <a:ext cx="1069975" cy="7842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endParaRPr altLang="en-US" b="1" sz="1800" lang="en-US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>
              <a:spcBef>
                <a:spcPct val="50000"/>
              </a:spcBef>
            </a:pPr>
            <a:endParaRPr altLang="en-US" b="1" sz="1800"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48654" name="AutoShape 48"/>
          <p:cNvSpPr/>
          <p:nvPr/>
        </p:nvSpPr>
        <p:spPr>
          <a:xfrm rot="0">
            <a:off x="4356100" y="0"/>
            <a:ext cx="503237" cy="1295400"/>
          </a:xfrm>
          <a:prstGeom prst="flowChartPredefinedProcess"/>
          <a:gradFill rotWithShape="1">
            <a:gsLst>
              <a:gs pos="0">
                <a:schemeClr val="accent1">
                  <a:alpha val="100000"/>
                </a:schemeClr>
              </a:gs>
              <a:gs pos="50000">
                <a:schemeClr val="dk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55" name="AutoShape 49"/>
          <p:cNvSpPr/>
          <p:nvPr/>
        </p:nvSpPr>
        <p:spPr>
          <a:xfrm rot="0">
            <a:off x="4356100" y="5562600"/>
            <a:ext cx="503237" cy="1295400"/>
          </a:xfrm>
          <a:prstGeom prst="flowChartPredefinedProcess"/>
          <a:gradFill rotWithShape="1">
            <a:gsLst>
              <a:gs pos="0">
                <a:schemeClr val="accent1">
                  <a:alpha val="100000"/>
                </a:schemeClr>
              </a:gs>
              <a:gs pos="50000">
                <a:schemeClr val="dk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56" name="Содержимое 18"/>
          <p:cNvSpPr/>
          <p:nvPr>
            <p:ph sz="quarter" idx="1"/>
          </p:nvPr>
        </p:nvSpPr>
        <p:spPr>
          <a:xfrm rot="0">
            <a:off x="0" y="1428750"/>
            <a:ext cx="4429125" cy="2457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altLang="en-US" sz="32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yopishqoqligi tezlik   gradiyentiga bog’liq bo’lmaydi,faqat ularning tabiatiga va temperaturasiga bog’liq bo’ladi. Bunday suyuqliklar suv, past molekulali organik moddalar</a:t>
            </a:r>
          </a:p>
        </p:txBody>
      </p:sp>
      <p:sp>
        <p:nvSpPr>
          <p:cNvPr id="1048657" name="Содержимое 19"/>
          <p:cNvSpPr/>
          <p:nvPr>
            <p:ph sz="quarter" idx="2"/>
          </p:nvPr>
        </p:nvSpPr>
        <p:spPr>
          <a:xfrm rot="0">
            <a:off x="4648200" y="1357312"/>
            <a:ext cx="4495800" cy="25288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altLang="en-US" sz="3200" lang="en-US">
                <a:solidFill>
                  <a:schemeClr val="lt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yopishqoqligi ularning  oqish sharoitiga, bosimiga va tezlik gradiyentiga bog’liq bo’lgan suyuqliklar polimerlar, suspenziya va emulsiyalar</a:t>
            </a:r>
          </a:p>
        </p:txBody>
      </p:sp>
    </p:spTree>
  </p:cSld>
  <p:clrMapOvr>
    <a:masterClrMapping/>
  </p:clrMapOvr>
  <p:transition spd="fast" advClick="1">
    <p:strips dir="l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8" name="Picture 32" descr="j014948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72" name="Rectangle 2"/>
          <p:cNvSpPr/>
          <p:nvPr/>
        </p:nvSpPr>
        <p:spPr>
          <a:xfrm rot="0">
            <a:off x="3779837" y="0"/>
            <a:ext cx="5364162" cy="2276475"/>
          </a:xfrm>
          <a:prstGeom prst="rect"/>
          <a:gradFill rotWithShape="1">
            <a:gsLst>
              <a:gs pos="0">
                <a:schemeClr val="dk1">
                  <a:alpha val="100000"/>
                </a:schemeClr>
              </a:gs>
              <a:gs pos="100000">
                <a:srgbClr val="FFCCCC">
                  <a:alpha val="48000"/>
                </a:srgb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73" name="Rectangle 3"/>
          <p:cNvSpPr/>
          <p:nvPr/>
        </p:nvSpPr>
        <p:spPr>
          <a:xfrm rot="0">
            <a:off x="0" y="4724400"/>
            <a:ext cx="5292725" cy="2133600"/>
          </a:xfrm>
          <a:prstGeom prst="rect"/>
          <a:gradFill rotWithShape="1">
            <a:gsLst>
              <a:gs pos="0">
                <a:srgbClr val="FFCCCC">
                  <a:alpha val="48000"/>
                </a:srgbClr>
              </a:gs>
              <a:gs pos="100000">
                <a:schemeClr val="dk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74" name="Rectangle 4"/>
          <p:cNvSpPr/>
          <p:nvPr/>
        </p:nvSpPr>
        <p:spPr>
          <a:xfrm rot="0">
            <a:off x="0" y="26987"/>
            <a:ext cx="4716462" cy="6831012"/>
          </a:xfrm>
          <a:prstGeom prst="rect"/>
          <a:gradFill rotWithShape="1">
            <a:gsLst>
              <a:gs pos="0">
                <a:schemeClr val="dk1">
                  <a:alpha val="100000"/>
                </a:schemeClr>
              </a:gs>
              <a:gs pos="100000">
                <a:srgbClr val="CCFFFF">
                  <a:alpha val="48000"/>
                </a:srgbClr>
              </a:gs>
            </a:gsLst>
            <a:lin ang="189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75" name="Rectangle 5"/>
          <p:cNvSpPr/>
          <p:nvPr/>
        </p:nvSpPr>
        <p:spPr>
          <a:xfrm rot="0">
            <a:off x="4733925" y="0"/>
            <a:ext cx="4410075" cy="6831012"/>
          </a:xfrm>
          <a:prstGeom prst="rect"/>
          <a:gradFill rotWithShape="1">
            <a:gsLst>
              <a:gs pos="0">
                <a:srgbClr val="CCFFFF">
                  <a:alpha val="48000"/>
                </a:srgbClr>
              </a:gs>
              <a:gs pos="100000">
                <a:schemeClr val="dk1">
                  <a:alpha val="100000"/>
                </a:schemeClr>
              </a:gs>
            </a:gsLst>
            <a:lin ang="27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76" name="Text Box 16"/>
          <p:cNvSpPr txBox="1"/>
          <p:nvPr/>
        </p:nvSpPr>
        <p:spPr>
          <a:xfrm rot="0">
            <a:off x="468312" y="620712"/>
            <a:ext cx="3671887" cy="3667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Frenkel qonuniga asosan</a:t>
            </a:r>
          </a:p>
        </p:txBody>
      </p:sp>
      <p:sp>
        <p:nvSpPr>
          <p:cNvPr id="1048677" name="Text Box 17"/>
          <p:cNvSpPr txBox="1"/>
          <p:nvPr/>
        </p:nvSpPr>
        <p:spPr>
          <a:xfrm rot="0">
            <a:off x="5148262" y="804862"/>
            <a:ext cx="3600450" cy="11582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Temperatura ortishi bilan yopishqoqlik koeffitsienti </a:t>
            </a:r>
            <a:r>
              <a:rPr altLang="en-US" b="1" sz="1800" lang="en-US">
                <a:solidFill>
                  <a:srgbClr val="FF0000"/>
                </a:solidFill>
                <a:latin typeface="Arial" pitchFamily="34" charset="0"/>
              </a:rPr>
              <a:t>eksponensial qonun bo’yicha kamayadi</a:t>
            </a: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:</a:t>
            </a:r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755650" y="1125537"/>
          <a:ext cx="30972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spid="" imgH="790575" imgW="3097212" showAsIcon="0" progId="Equation.3">
                  <p:embed followColorScheme="full"/>
                  <p:pic>
                    <p:nvPicPr>
                      <p:cNvPr id="2097159" name="Object 33"/>
                      <p:cNvPicPr>
                        <a:picLocks/>
                      </p:cNvPicPr>
                      <p:nvPr>
                        <p:ph sz="full" idx="0"/>
                      </p:nvPr>
                    </p:nvPicPr>
                    <p:blipFill>
                      <a:blip xmlns:r="http://schemas.openxmlformats.org/officeDocument/2006/relationships" r:embed="rId3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755650" y="1125537"/>
                        <a:ext cx="3097212" cy="790575"/>
                      </a:xfrm>
                      <a:prstGeom prst="rect"/>
                      <a:gradFill rotWithShape="1">
                        <a:gsLst>
                          <a:gs pos="0">
                            <a:schemeClr val="dk1">
                              <a:alpha val="0"/>
                            </a:schemeClr>
                          </a:gs>
                          <a:gs pos="100000">
                            <a:srgbClr val="00CCFF">
                              <a:alpha val="0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2" spid="" imgH="790575" imgW="3097212" showAsIcon="0" progId="Equation.3">
                  <p:embed followColorScheme="full"/>
                  <p:pic>
                    <p:nvPicPr>
                      <p:cNvPr id="2097159" name="Object 33"/>
                      <p:cNvPicPr>
                        <a:picLocks/>
                      </p:cNvPicPr>
                      <p:nvPr>
                        <p:ph sz="full" idx="0"/>
                      </p:nvPr>
                    </p:nvPicPr>
                    <p:blipFill>
                      <a:blip xmlns:r="http://schemas.openxmlformats.org/officeDocument/2006/relationships" r:embed="rId3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755650" y="1125537"/>
                        <a:ext cx="3097212" cy="790575"/>
                      </a:xfrm>
                      <a:prstGeom prst="rect"/>
                      <a:gradFill rotWithShape="1">
                        <a:gsLst>
                          <a:gs pos="0">
                            <a:schemeClr val="dk1">
                              <a:alpha val="0"/>
                            </a:schemeClr>
                          </a:gs>
                          <a:gs pos="100000">
                            <a:srgbClr val="00CCFF">
                              <a:alpha val="0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78" name="Text Box 35"/>
          <p:cNvSpPr txBox="1"/>
          <p:nvPr/>
        </p:nvSpPr>
        <p:spPr>
          <a:xfrm rot="0">
            <a:off x="539750" y="1989137"/>
            <a:ext cx="3671887" cy="34442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Bu yerda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1800" lang="el-GR">
                <a:solidFill>
                  <a:srgbClr val="000099"/>
                </a:solidFill>
                <a:latin typeface="Arial" pitchFamily="34" charset="0"/>
              </a:rPr>
              <a:t>η</a:t>
            </a:r>
            <a:r>
              <a:rPr altLang="en-US" baseline="-25000" b="1" sz="1800" lang="ru-RU">
                <a:solidFill>
                  <a:srgbClr val="000099"/>
                </a:solidFill>
                <a:latin typeface="Arial" pitchFamily="34" charset="0"/>
              </a:rPr>
              <a:t>т</a:t>
            </a:r>
            <a:r>
              <a:rPr altLang="en-US" baseline="-25000" b="1" sz="1800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b="1" sz="1800" lang="ru-RU">
                <a:solidFill>
                  <a:srgbClr val="000099"/>
                </a:solidFill>
                <a:latin typeface="Arial" pitchFamily="34" charset="0"/>
              </a:rPr>
              <a:t>–</a:t>
            </a: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 ma’lum temperaturadagi yopishqoqlik koeffitsenti,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 A – const, e –natural logarifm asosi,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Wa – aktivlik energiyasi,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 k = 1,38 </a:t>
            </a: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* 10</a:t>
            </a:r>
            <a:r>
              <a:rPr altLang="en-US" baseline="30000" b="1" sz="1800" lang="en-US">
                <a:solidFill>
                  <a:srgbClr val="000099"/>
                </a:solidFill>
                <a:latin typeface="Arial" pitchFamily="34" charset="0"/>
              </a:rPr>
              <a:t>-23</a:t>
            </a:r>
            <a:r>
              <a:rPr altLang="en-US" b="1" sz="1800" lang="el-GR">
                <a:solidFill>
                  <a:srgbClr val="000099"/>
                </a:solidFill>
                <a:latin typeface="Arial" pitchFamily="34" charset="0"/>
              </a:rPr>
              <a:t> J/K Bolsman doimiysi). </a:t>
            </a:r>
          </a:p>
          <a:p>
            <a:pPr eaLnBrk="1" hangingPunct="1" lvl="0">
              <a:spcBef>
                <a:spcPct val="50000"/>
              </a:spcBef>
            </a:pPr>
            <a:r>
              <a:rPr altLang="en-US" b="1" sz="1800" lang="el-GR">
                <a:solidFill>
                  <a:srgbClr val="000099"/>
                </a:solidFill>
                <a:latin typeface="Arial" pitchFamily="34" charset="0"/>
              </a:rPr>
              <a:t>Temperatura ortishi bilan molekulalar orasidagi masofa ortadi, η</a:t>
            </a: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 – kamayadi.</a:t>
            </a:r>
          </a:p>
        </p:txBody>
      </p:sp>
      <p:sp>
        <p:nvSpPr>
          <p:cNvPr id="1048679" name="Text Box 36"/>
          <p:cNvSpPr txBox="1"/>
          <p:nvPr/>
        </p:nvSpPr>
        <p:spPr>
          <a:xfrm rot="0">
            <a:off x="5665787" y="2189162"/>
            <a:ext cx="2736850" cy="1944687"/>
          </a:xfrm>
          <a:prstGeom prst="rect"/>
          <a:solidFill>
            <a:schemeClr val="dk1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b="1" sz="1600" lang="en-US">
                <a:solidFill>
                  <a:srgbClr val="000099"/>
                </a:solidFill>
                <a:latin typeface="Arial" pitchFamily="34" charset="0"/>
              </a:rPr>
              <a:t>Bu bog’lanishning grafigi</a:t>
            </a:r>
          </a:p>
          <a:p>
            <a:pPr eaLnBrk="1" hangingPunct="1" lvl="0"/>
            <a:endParaRPr altLang="en-US" b="1" sz="16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r>
              <a:rPr altLang="en-US" sz="1600" lang="ru-RU">
                <a:solidFill>
                  <a:srgbClr val="000099"/>
                </a:solidFill>
              </a:rPr>
              <a:t>η</a:t>
            </a:r>
          </a:p>
          <a:p>
            <a:pPr eaLnBrk="1" hangingPunct="1" lvl="0"/>
            <a:endParaRPr altLang="en-US" sz="12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endParaRPr altLang="en-US" sz="9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endParaRPr altLang="en-US" sz="9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endParaRPr altLang="en-US" sz="10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endParaRPr altLang="en-US" sz="1200" lang="ru-RU">
              <a:solidFill>
                <a:srgbClr val="000099"/>
              </a:solidFill>
              <a:latin typeface="Arial" pitchFamily="34" charset="0"/>
            </a:endParaRPr>
          </a:p>
          <a:p>
            <a:pPr eaLnBrk="1" hangingPunct="1" lvl="0"/>
            <a:r>
              <a:rPr altLang="en-US" sz="1200" lang="ru-RU">
                <a:solidFill>
                  <a:srgbClr val="000099"/>
                </a:solidFill>
                <a:latin typeface="Arial" pitchFamily="34" charset="0"/>
              </a:rPr>
              <a:t>                                     </a:t>
            </a:r>
            <a:r>
              <a:rPr altLang="en-US" sz="1600" lang="ru-RU">
                <a:solidFill>
                  <a:srgbClr val="000099"/>
                </a:solidFill>
                <a:latin typeface="Arial" pitchFamily="34" charset="0"/>
              </a:rPr>
              <a:t>Т</a:t>
            </a:r>
          </a:p>
        </p:txBody>
      </p:sp>
      <p:pic>
        <p:nvPicPr>
          <p:cNvPr id="2097160" name="Picture 37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6011862" y="2663825"/>
            <a:ext cx="1368425" cy="1065212"/>
          </a:xfrm>
          <a:prstGeom prst="rect"/>
          <a:solidFill>
            <a:schemeClr val="dk1">
              <a:alpha val="0"/>
            </a:schemeClr>
          </a:solidFill>
          <a:ln>
            <a:noFill/>
          </a:ln>
        </p:spPr>
      </p:pic>
      <p:sp>
        <p:nvSpPr>
          <p:cNvPr id="1048680" name="Text Box 38"/>
          <p:cNvSpPr txBox="1"/>
          <p:nvPr/>
        </p:nvSpPr>
        <p:spPr>
          <a:xfrm rot="0">
            <a:off x="5292725" y="4508500"/>
            <a:ext cx="3600450" cy="14249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b="1" sz="1800" lang="en-US">
                <a:solidFill>
                  <a:srgbClr val="000099"/>
                </a:solidFill>
                <a:latin typeface="Arial" pitchFamily="34" charset="0"/>
              </a:rPr>
              <a:t>Konsentratsiya ortishi bilan molekulalar orasidagi masofa kamayadi, shuning uchun ular orasidagi bog’lanish ortadi va </a:t>
            </a:r>
            <a:r>
              <a:rPr altLang="en-US" b="1" sz="1800" lang="en-US">
                <a:solidFill>
                  <a:srgbClr val="FF0000"/>
                </a:solidFill>
                <a:latin typeface="Arial" pitchFamily="34" charset="0"/>
              </a:rPr>
              <a:t>yopishqoqlik ham ortadi</a:t>
            </a:r>
          </a:p>
        </p:txBody>
      </p:sp>
      <p:sp>
        <p:nvSpPr>
          <p:cNvPr id="1048681" name="Text Box 9"/>
          <p:cNvSpPr txBox="1"/>
          <p:nvPr/>
        </p:nvSpPr>
        <p:spPr>
          <a:xfrm rot="0">
            <a:off x="-180975" y="96837"/>
            <a:ext cx="8929688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2000" lang="en-US">
                <a:solidFill>
                  <a:schemeClr val="lt1"/>
                </a:solidFill>
                <a:latin typeface="Arial" pitchFamily="34" charset="0"/>
              </a:rPr>
              <a:t> </a:t>
            </a:r>
            <a:r>
              <a:rPr altLang="en-US" b="1" lang="ru-RU">
                <a:solidFill>
                  <a:srgbClr val="FF0000"/>
                </a:solidFill>
                <a:latin typeface="Arial" pitchFamily="34" charset="0"/>
              </a:rPr>
              <a:t>TEMPERATURAGA VA KONSENTRATSIYAGA  BOG’LIQLIGI</a:t>
            </a:r>
          </a:p>
        </p:txBody>
      </p:sp>
    </p:spTree>
  </p:cSld>
  <p:clrMapOvr>
    <a:masterClrMapping/>
  </p:clrMapOvr>
  <p:transition spd="fast" advClick="1">
    <p:strips dir="l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6" name="Rectangle 2"/>
          <p:cNvSpPr/>
          <p:nvPr/>
        </p:nvSpPr>
        <p:spPr>
          <a:xfrm rot="0">
            <a:off x="0" y="0"/>
            <a:ext cx="9144000" cy="6858000"/>
          </a:xfrm>
          <a:prstGeom prst="rect"/>
          <a:blipFill rotWithShape="1">
            <a:blip xmlns:r="http://schemas.openxmlformats.org/officeDocument/2006/relationships" r:embed="rId1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97" name="Rectangle 4"/>
          <p:cNvSpPr/>
          <p:nvPr/>
        </p:nvSpPr>
        <p:spPr>
          <a:xfrm rot="0">
            <a:off x="0" y="4797425"/>
            <a:ext cx="8893175" cy="2060575"/>
          </a:xfrm>
          <a:prstGeom prst="rect"/>
          <a:blipFill rotWithShape="1">
            <a:blip xmlns:r="http://schemas.openxmlformats.org/officeDocument/2006/relationships" r:embed="rId2">
              <a:alphaModFix amt="48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698" name="Text Box 6"/>
          <p:cNvSpPr txBox="1"/>
          <p:nvPr/>
        </p:nvSpPr>
        <p:spPr>
          <a:xfrm rot="0">
            <a:off x="0" y="0"/>
            <a:ext cx="9144000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   </a:t>
            </a:r>
          </a:p>
        </p:txBody>
      </p:sp>
      <p:sp>
        <p:nvSpPr>
          <p:cNvPr id="1048699" name="Text Box 7"/>
          <p:cNvSpPr txBox="1"/>
          <p:nvPr/>
        </p:nvSpPr>
        <p:spPr>
          <a:xfrm rot="0">
            <a:off x="611187" y="333375"/>
            <a:ext cx="7921625" cy="21869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2800" lang="en-US">
                <a:solidFill>
                  <a:srgbClr val="000099"/>
                </a:solidFill>
                <a:latin typeface="Arial" pitchFamily="34" charset="0"/>
              </a:rPr>
              <a:t>   Qonni uning shakliy elementlari bilan – </a:t>
            </a:r>
            <a:r>
              <a:rPr altLang="en-US" b="1" sz="2800" lang="en-US">
                <a:solidFill>
                  <a:srgbClr val="FF0000"/>
                </a:solidFill>
                <a:latin typeface="Arial" pitchFamily="34" charset="0"/>
              </a:rPr>
              <a:t>nonyuton</a:t>
            </a:r>
            <a:r>
              <a:rPr altLang="en-US" b="1" sz="2800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sz="2800" lang="en-US">
                <a:solidFill>
                  <a:srgbClr val="000099"/>
                </a:solidFill>
                <a:latin typeface="Arial" pitchFamily="34" charset="0"/>
              </a:rPr>
              <a:t>suyuqligi deyish mumkin. Chunki u plazma to’qimasining suspenziyasidir. Ammo qonning yopishqoqligi kichik bo’lgani uchun uni </a:t>
            </a:r>
            <a:r>
              <a:rPr altLang="en-US" b="1" sz="2800" lang="en-US">
                <a:solidFill>
                  <a:srgbClr val="FF0000"/>
                </a:solidFill>
                <a:latin typeface="Arial" pitchFamily="34" charset="0"/>
              </a:rPr>
              <a:t>nyuton</a:t>
            </a:r>
            <a:r>
              <a:rPr altLang="en-US" b="1" sz="2800" lang="en-US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altLang="en-US" sz="2800" lang="en-US">
                <a:solidFill>
                  <a:srgbClr val="000099"/>
                </a:solidFill>
                <a:latin typeface="Arial" pitchFamily="34" charset="0"/>
              </a:rPr>
              <a:t>suyuqligi ham deyish mumkin.</a:t>
            </a:r>
          </a:p>
        </p:txBody>
      </p:sp>
      <p:sp>
        <p:nvSpPr>
          <p:cNvPr id="1048700" name="Rectangle 43"/>
          <p:cNvSpPr/>
          <p:nvPr>
            <p:ph sz="full" idx="0"/>
          </p:nvPr>
        </p:nvSpPr>
        <p:spPr>
          <a:xfrm rot="0">
            <a:off x="684212" y="6715125"/>
            <a:ext cx="8229600" cy="1428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8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ahoma" pitchFamily="34" charset="0"/>
              <a:buChar char="–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baseline="0" b="0" sz="2000" i="0" u="none">
                <a:solidFill>
                  <a:schemeClr val="dk1"/>
                </a:solidFill>
                <a:latin typeface="Tahoma" pitchFamily="34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lang="uz-Cyrl-UZ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pic>
        <p:nvPicPr>
          <p:cNvPr id="2097161" name="Picture 8" descr="C:\Users\Администратор\SHAREit\Pictures\9k=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87412" y="3327400"/>
            <a:ext cx="7645400" cy="25003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split dir="in" orient="vert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6" name="Rectangle 3"/>
          <p:cNvSpPr/>
          <p:nvPr/>
        </p:nvSpPr>
        <p:spPr>
          <a:xfrm rot="0">
            <a:off x="0" y="0"/>
            <a:ext cx="9144000" cy="6858000"/>
          </a:xfrm>
          <a:prstGeom prst="rect"/>
          <a:solidFill>
            <a:schemeClr val="accent1">
              <a:alpha val="34901"/>
            </a:scheme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95" name=""/>
          <p:cNvGrpSpPr/>
          <p:nvPr/>
        </p:nvGrpSpPr>
        <p:grpSpPr>
          <a:xfrm rot="0">
            <a:off x="19050" y="3224212"/>
            <a:ext cx="12258675" cy="3109912"/>
            <a:chOff x="12" y="2031"/>
            <a:chExt cx="7722" cy="1959"/>
          </a:xfrm>
        </p:grpSpPr>
        <p:pic>
          <p:nvPicPr>
            <p:cNvPr id="2097162" name="AutoShape 4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rcRect l="0" t="0" r="0" b="0"/>
            <a:stretch>
              <a:fillRect/>
            </a:stretch>
          </p:blipFill>
          <p:spPr>
            <a:xfrm rot="0">
              <a:off x="12" y="2031"/>
              <a:ext cx="7722" cy="1959"/>
            </a:xfrm>
            <a:prstGeom prst="rect"/>
            <a:noFill/>
            <a:ln>
              <a:noFill/>
            </a:ln>
          </p:spPr>
        </p:pic>
        <p:sp>
          <p:nvSpPr>
            <p:cNvPr id="1048717" name=""/>
            <p:cNvSpPr txBox="1"/>
            <p:nvPr/>
          </p:nvSpPr>
          <p:spPr>
            <a:xfrm rot="0">
              <a:off x="13" y="2034"/>
              <a:ext cx="7872" cy="1948"/>
            </a:xfrm>
            <a:prstGeom prst="rect"/>
            <a:noFill/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0" fontAlgn="base" hangingPunct="0" indent="0" latinLnBrk="0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1pPr>
              <a:lvl2pPr algn="l" eaLnBrk="0" fontAlgn="base" hangingPunct="0" indent="0" latinLnBrk="0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2pPr>
              <a:lvl3pPr algn="l" eaLnBrk="0" fontAlgn="base" hangingPunct="0" indent="0" latinLnBrk="0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3pPr>
              <a:lvl4pPr algn="l" eaLnBrk="0" fontAlgn="base" hangingPunct="0" indent="0" latinLnBrk="0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4pPr>
              <a:lvl5pPr algn="l" eaLnBrk="0" fontAlgn="base" hangingPunct="0" indent="0" latinLnBrk="0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400" i="0" u="none">
                  <a:solidFill>
                    <a:schemeClr val="dk1"/>
                  </a:solidFill>
                  <a:latin typeface="Times New Roman" pitchFamily="18" charset="0"/>
                  <a:sym typeface="Times New Roman" pitchFamily="18" charset="0"/>
                </a:defRPr>
              </a:lvl5pPr>
            </a:lstStyle>
            <a:p>
              <a:pPr eaLnBrk="1" hangingPunct="1" lvl="0"/>
              <a:endParaRPr altLang="en-US" sz="1800" lang="uz-Cyrl-UZ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048718" name="AutoShape 5"/>
          <p:cNvSpPr/>
          <p:nvPr/>
        </p:nvSpPr>
        <p:spPr>
          <a:xfrm rot="0">
            <a:off x="4714875" y="0"/>
            <a:ext cx="4032250" cy="3744912"/>
          </a:xfrm>
          <a:prstGeom prst="ellipse"/>
          <a:gradFill rotWithShape="1">
            <a:gsLst>
              <a:gs pos="0">
                <a:schemeClr val="dk1">
                  <a:alpha val="100000"/>
                </a:schemeClr>
              </a:gs>
              <a:gs pos="100000">
                <a:schemeClr val="folHlink">
                  <a:alpha val="60001"/>
                </a:schemeClr>
              </a:gs>
            </a:gsLst>
            <a:lin ang="27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Sitoplazmaning yopishqoqligi 2-50mPa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*s oralig’ida aniqlanadi va hujayra siklining davriga bog’liq bo’ladi. Temperatura 40-50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°Cga oshganda va 12-15°C ga tushganda sitoplazmaning yopishqoqligi oshadi.</a:t>
            </a:r>
            <a:r>
              <a:rPr altLang="en-US" sz="1800" lang="ru-RU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48719" name="AutoShape 6"/>
          <p:cNvSpPr/>
          <p:nvPr/>
        </p:nvSpPr>
        <p:spPr>
          <a:xfrm rot="0">
            <a:off x="0" y="0"/>
            <a:ext cx="4286250" cy="3643312"/>
          </a:xfrm>
          <a:prstGeom prst="ellipse"/>
          <a:gradFill rotWithShape="1">
            <a:gsLst>
              <a:gs pos="0">
                <a:schemeClr val="dk1">
                  <a:alpha val="60001"/>
                </a:schemeClr>
              </a:gs>
              <a:gs pos="100000">
                <a:schemeClr val="folHlink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800" lang="en-US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 lvl="0"/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Qonning yopishqoqligi erkaklarda normal holda</a:t>
            </a:r>
          </a:p>
          <a:p>
            <a:pPr algn="ctr" eaLnBrk="1" hangingPunct="1" lvl="0"/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altLang="en-US" b="1" sz="1800" lang="en-US">
                <a:solidFill>
                  <a:srgbClr val="000000"/>
                </a:solidFill>
                <a:latin typeface="Arial" pitchFamily="34" charset="0"/>
              </a:rPr>
              <a:t>4,3-5,3 Puaz (0,43-0,53 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Pa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*s)</a:t>
            </a:r>
          </a:p>
          <a:p>
            <a:pPr algn="ctr" eaLnBrk="1" hangingPunct="1" lvl="0"/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 Ayollarda esa </a:t>
            </a:r>
            <a:r>
              <a:rPr altLang="en-US" b="1" sz="1800" lang="en-US">
                <a:solidFill>
                  <a:srgbClr val="000000"/>
                </a:solidFill>
                <a:latin typeface="Arial" pitchFamily="34" charset="0"/>
              </a:rPr>
              <a:t>3,9-4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altLang="en-US" b="1" sz="1800" lang="en-US">
                <a:solidFill>
                  <a:srgbClr val="000000"/>
                </a:solidFill>
                <a:latin typeface="Arial" pitchFamily="34" charset="0"/>
              </a:rPr>
              <a:t>9 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Puaz (0,39-0,49 Pa</a:t>
            </a: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*s) bo’ladi.</a:t>
            </a:r>
          </a:p>
        </p:txBody>
      </p:sp>
      <p:sp>
        <p:nvSpPr>
          <p:cNvPr id="1048720" name="Text Box 9"/>
          <p:cNvSpPr txBox="1"/>
          <p:nvPr/>
        </p:nvSpPr>
        <p:spPr>
          <a:xfrm rot="0">
            <a:off x="4000500" y="3643312"/>
            <a:ext cx="4537075" cy="25806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i="1" lang="en-US">
                <a:solidFill>
                  <a:srgbClr val="FFFF00"/>
                </a:solidFill>
                <a:latin typeface="Arial" pitchFamily="34" charset="0"/>
              </a:rPr>
              <a:t>Patologik holatlarda qonning yopishqoqligi ortib ketadi. anemiya kasalligida 2-3 Puazgacha kamaysa, og’ir infeksion kasalliklar va politsitemiya kasalliklarida,     12-20 Puazga ortib ketadi</a:t>
            </a:r>
          </a:p>
        </p:txBody>
      </p:sp>
    </p:spTree>
  </p:cSld>
  <p:clrMapOvr>
    <a:masterClrMapping/>
  </p:clrMapOvr>
  <p:transition spd="fast" advClick="1">
    <p:newsflash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1" name="Rectangle 18"/>
          <p:cNvSpPr/>
          <p:nvPr/>
        </p:nvSpPr>
        <p:spPr>
          <a:xfrm rot="0">
            <a:off x="33337" y="80962"/>
            <a:ext cx="9144000" cy="6767512"/>
          </a:xfrm>
          <a:prstGeom prst="rect"/>
          <a:gradFill rotWithShape="1">
            <a:gsLst>
              <a:gs pos="0">
                <a:srgbClr val="DCEBF5">
                  <a:alpha val="67998"/>
                </a:srgbClr>
              </a:gs>
              <a:gs pos="100000">
                <a:schemeClr val="dk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/>
            <a:endParaRPr altLang="en-US" sz="1800" lang="uz-Cyrl-UZ">
              <a:solidFill>
                <a:srgbClr val="010199"/>
              </a:solidFill>
              <a:latin typeface="Arial" pitchFamily="34" charset="0"/>
            </a:endParaRPr>
          </a:p>
        </p:txBody>
      </p:sp>
      <p:sp>
        <p:nvSpPr>
          <p:cNvPr id="1048722" name="Text Box 8"/>
          <p:cNvSpPr txBox="1"/>
          <p:nvPr/>
        </p:nvSpPr>
        <p:spPr>
          <a:xfrm rot="0">
            <a:off x="53975" y="115887"/>
            <a:ext cx="8964612" cy="20574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b="1" lang="en-US">
                <a:solidFill>
                  <a:srgbClr val="000099"/>
                </a:solidFill>
                <a:latin typeface="Arial" pitchFamily="34" charset="0"/>
              </a:rPr>
              <a:t> </a:t>
            </a:r>
          </a:p>
          <a:p>
            <a:pPr algn="just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en-US">
              <a:solidFill>
                <a:srgbClr val="000099"/>
              </a:solidFill>
              <a:latin typeface="Arial" pitchFamily="34" charset="0"/>
            </a:endParaRPr>
          </a:p>
          <a:p>
            <a:pPr algn="ctr" eaLnBrk="1" hangingPunct="1" lvl="0">
              <a:lnSpc>
                <a:spcPct val="150000"/>
              </a:lnSpc>
              <a:spcBef>
                <a:spcPct val="50000"/>
              </a:spcBef>
            </a:pPr>
            <a:endParaRPr altLang="en-US" b="1" lang="ru-RU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097163" name="Picture 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927350" y="3678237"/>
            <a:ext cx="3333750" cy="1522412"/>
          </a:xfrm>
          <a:prstGeom prst="rect"/>
          <a:noFill/>
          <a:ln>
            <a:noFill/>
          </a:ln>
        </p:spPr>
      </p:pic>
      <p:sp>
        <p:nvSpPr>
          <p:cNvPr id="1048723" name="Text Box 19"/>
          <p:cNvSpPr txBox="1"/>
          <p:nvPr/>
        </p:nvSpPr>
        <p:spPr>
          <a:xfrm rot="0">
            <a:off x="-79375" y="955675"/>
            <a:ext cx="9144000" cy="9540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b="1" lang="en-US">
                <a:solidFill>
                  <a:srgbClr val="FF0000"/>
                </a:solidFill>
                <a:latin typeface="Arial" pitchFamily="34" charset="0"/>
              </a:rPr>
              <a:t>TURBULENT OQIM</a:t>
            </a:r>
            <a:r>
              <a:rPr altLang="en-US" lang="en-US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altLang="en-US" sz="2800" lang="en-US">
                <a:solidFill>
                  <a:schemeClr val="lt1"/>
                </a:solidFill>
                <a:latin typeface="Arial" pitchFamily="34" charset="0"/>
              </a:rPr>
              <a:t>deb suyuqlik qatlamlarining bir-biri bilan aralashib, katta tezlikda oqishiga aytiladi. </a:t>
            </a:r>
          </a:p>
        </p:txBody>
      </p:sp>
      <p:sp>
        <p:nvSpPr>
          <p:cNvPr id="1048724" name="Text Box 13"/>
          <p:cNvSpPr txBox="1"/>
          <p:nvPr/>
        </p:nvSpPr>
        <p:spPr>
          <a:xfrm rot="0">
            <a:off x="77787" y="125412"/>
            <a:ext cx="8959850" cy="802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b="1" lang="en-US">
                <a:solidFill>
                  <a:srgbClr val="FF0000"/>
                </a:solidFill>
                <a:latin typeface="Arial" pitchFamily="34" charset="0"/>
              </a:rPr>
              <a:t>LAMINAR OQIM</a:t>
            </a:r>
            <a:r>
              <a:rPr altLang="en-US" lang="en-US">
                <a:solidFill>
                  <a:schemeClr val="lt1"/>
                </a:solidFill>
                <a:latin typeface="Arial" pitchFamily="34" charset="0"/>
              </a:rPr>
              <a:t> deb, bir-biri bilan aralashmasdan har xil tezlikda harakatlanuvchi qatlamlar oqimiga aytiladi.</a:t>
            </a:r>
          </a:p>
        </p:txBody>
      </p:sp>
      <p:sp>
        <p:nvSpPr>
          <p:cNvPr id="1048725" name="Text Box 41"/>
          <p:cNvSpPr txBox="1"/>
          <p:nvPr/>
        </p:nvSpPr>
        <p:spPr>
          <a:xfrm rot="0">
            <a:off x="123825" y="1879600"/>
            <a:ext cx="8940800" cy="17678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>
              <a:spcBef>
                <a:spcPct val="50000"/>
              </a:spcBef>
            </a:pPr>
            <a:r>
              <a:rPr altLang="en-US" sz="2800" lang="en-US">
                <a:solidFill>
                  <a:schemeClr val="lt1"/>
                </a:solidFill>
                <a:latin typeface="Arial" pitchFamily="34" charset="0"/>
              </a:rPr>
              <a:t>Turbulent oqim, uyurmali oqim xarakteriga ega bo’lib, shovqin bilan kuzatiladi. Bunday oqim nay kesimining o’zgarish joyida, tarmoqlangan qismida, burilish  joylarida kuzatiladi.</a:t>
            </a:r>
          </a:p>
        </p:txBody>
      </p:sp>
      <p:pic>
        <p:nvPicPr>
          <p:cNvPr id="2097164" name="Picture 4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52036" r="0" b="0"/>
          <a:stretch>
            <a:fillRect/>
          </a:stretch>
        </p:blipFill>
        <p:spPr>
          <a:xfrm rot="0">
            <a:off x="77787" y="4252912"/>
            <a:ext cx="3702050" cy="2613025"/>
          </a:xfrm>
          <a:prstGeom prst="rect"/>
          <a:noFill/>
          <a:ln>
            <a:noFill/>
          </a:ln>
        </p:spPr>
      </p:pic>
      <p:pic>
        <p:nvPicPr>
          <p:cNvPr id="2097165" name="Picture 5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50786"/>
          <a:stretch>
            <a:fillRect/>
          </a:stretch>
        </p:blipFill>
        <p:spPr>
          <a:xfrm rot="0">
            <a:off x="5613400" y="4076700"/>
            <a:ext cx="3613150" cy="26162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heel spokes="8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2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6" name="Picture 2" descr="j023524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7461250"/>
          </a:xfrm>
          <a:prstGeom prst="rect"/>
          <a:noFill/>
          <a:ln>
            <a:noFill/>
          </a:ln>
        </p:spPr>
      </p:pic>
      <p:sp>
        <p:nvSpPr>
          <p:cNvPr id="1048737" name="Rectangle 3"/>
          <p:cNvSpPr/>
          <p:nvPr/>
        </p:nvSpPr>
        <p:spPr>
          <a:xfrm rot="0">
            <a:off x="0" y="69850"/>
            <a:ext cx="9144000" cy="6858000"/>
          </a:xfrm>
          <a:prstGeom prst="rect"/>
          <a:blipFill rotWithShape="1">
            <a:blip xmlns:r="http://schemas.openxmlformats.org/officeDocument/2006/relationships" r:embed="rId2">
              <a:alphaModFix amt="48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738" name="AutoShape 22"/>
          <p:cNvSpPr/>
          <p:nvPr/>
        </p:nvSpPr>
        <p:spPr>
          <a:xfrm rot="0">
            <a:off x="26987" y="3498850"/>
            <a:ext cx="9144000" cy="2481262"/>
          </a:xfrm>
          <a:prstGeom prst="flowChartAlternateProcess"/>
          <a:blipFill rotWithShape="1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Yopishqoq suyuqlikning oqish tezligi oshirilsa, truba ko’ndalang kesim boyicha </a:t>
            </a:r>
          </a:p>
          <a:p>
            <a:pPr eaLnBrk="1" hangingPunct="1" lvl="0"/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bosim turlicha bo’lganligi sababli, uyurmalar hosil bo’la boshlaydi. Bunda oqim</a:t>
            </a:r>
          </a:p>
          <a:p>
            <a:pPr eaLnBrk="1" hangingPunct="1" lvl="0"/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 turbulent bo’lib qoladi. Suyuqlikning naylarda oqishi suyuqlikning xossalariga, </a:t>
            </a:r>
          </a:p>
          <a:p>
            <a:pPr eaLnBrk="1" hangingPunct="1" lvl="0"/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unig oqish tezligiga, trubalarning o’lchamiga bog’liq bo’lib, </a:t>
            </a:r>
          </a:p>
          <a:p>
            <a:pPr eaLnBrk="1" hangingPunct="1" lvl="0"/>
            <a:r>
              <a:rPr altLang="en-US" sz="2000" lang="en-US">
                <a:solidFill>
                  <a:srgbClr val="FF0000"/>
                </a:solidFill>
                <a:latin typeface="Arial" pitchFamily="34" charset="0"/>
              </a:rPr>
              <a:t>Reynol’ds soni </a:t>
            </a:r>
            <a:r>
              <a:rPr altLang="en-US" sz="2000" lang="en-US">
                <a:solidFill>
                  <a:srgbClr val="002060"/>
                </a:solidFill>
                <a:latin typeface="Arial" pitchFamily="34" charset="0"/>
              </a:rPr>
              <a:t>bilan aniqlanadi</a:t>
            </a:r>
            <a:r>
              <a:rPr altLang="en-US" sz="1800" lang="en-US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eaLnBrk="1" hangingPunct="1" lvl="0"/>
            <a:endParaRPr altLang="en-US" sz="1800" lang="uz-Cyrl-UZ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 lvl="0"/>
            <a:endParaRPr altLang="en-US" sz="1800" lang="uz-Cyrl-UZ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48739" name="AutoShape 4"/>
          <p:cNvSpPr/>
          <p:nvPr/>
        </p:nvSpPr>
        <p:spPr>
          <a:xfrm rot="0">
            <a:off x="306387" y="1087437"/>
            <a:ext cx="6065837" cy="2509837"/>
          </a:xfrm>
          <a:prstGeom prst="flowChartAlternateProcess"/>
          <a:blipFill rotWithShape="1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r>
              <a:rPr altLang="en-US" sz="1800" lang="uz-Cyrl-UZ">
                <a:solidFill>
                  <a:srgbClr val="FFFFFF"/>
                </a:solidFill>
                <a:latin typeface="Arial" pitchFamily="34" charset="0"/>
              </a:rPr>
              <a:t>м</a:t>
            </a:r>
          </a:p>
        </p:txBody>
      </p:sp>
      <p:sp>
        <p:nvSpPr>
          <p:cNvPr id="1048740" name="Text Box 5"/>
          <p:cNvSpPr txBox="1"/>
          <p:nvPr/>
        </p:nvSpPr>
        <p:spPr>
          <a:xfrm rot="0">
            <a:off x="26987" y="1104900"/>
            <a:ext cx="6453187" cy="205232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i="1" lang="en-US">
                <a:solidFill>
                  <a:srgbClr val="000000"/>
                </a:solidFill>
                <a:latin typeface="Bradley Hand ITC" pitchFamily="66" charset="0"/>
                <a:ea typeface="Aharoni" pitchFamily="0" charset="1"/>
              </a:rPr>
              <a:t>v</a:t>
            </a:r>
            <a:r>
              <a:rPr altLang="en-US" i="1" lang="en-US">
                <a:solidFill>
                  <a:srgbClr val="000000"/>
                </a:solidFill>
                <a:latin typeface="Bradley Hand ITC" pitchFamily="66" charset="0"/>
              </a:rPr>
              <a:t>=</a:t>
            </a:r>
            <a:r>
              <a:rPr altLang="en-US" i="1" lang="en-US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altLang="en-US" lang="el-GR">
                <a:solidFill>
                  <a:srgbClr val="000099"/>
                </a:solidFill>
                <a:latin typeface="Arial" pitchFamily="34" charset="0"/>
              </a:rPr>
              <a:t>η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/p – kinematik yopishqoqlik. Uning o’lchov birligi</a:t>
            </a:r>
            <a:r>
              <a:rPr altLang="en-US" lang="en-US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m</a:t>
            </a:r>
            <a:r>
              <a:rPr altLang="en-US" baseline="30000" lang="en-US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/s (SI) va sm</a:t>
            </a:r>
            <a:r>
              <a:rPr altLang="en-US" baseline="30000" lang="en-US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/s=stoks (SGS); </a:t>
            </a:r>
          </a:p>
          <a:p>
            <a:pPr algn="ctr" eaLnBrk="1" hangingPunct="1" lvl="0">
              <a:spcBef>
                <a:spcPct val="50000"/>
              </a:spcBef>
            </a:pP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1stoks=10</a:t>
            </a:r>
            <a:r>
              <a:rPr altLang="en-US" baseline="30000" lang="en-US">
                <a:solidFill>
                  <a:srgbClr val="000099"/>
                </a:solidFill>
                <a:latin typeface="Arial" pitchFamily="34" charset="0"/>
              </a:rPr>
              <a:t>-4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m</a:t>
            </a:r>
            <a:r>
              <a:rPr altLang="en-US" baseline="30000" lang="en-US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altLang="en-US" lang="en-US">
                <a:solidFill>
                  <a:srgbClr val="000099"/>
                </a:solidFill>
                <a:latin typeface="Arial" pitchFamily="34" charset="0"/>
              </a:rPr>
              <a:t>/s. Laminar oqim turbulent oqimga o’tadigan holatdagi Reynolds soni kritik holat deyiladi. Silliq naylar uchun Re</a:t>
            </a:r>
            <a:r>
              <a:rPr altLang="en-US" baseline="-25000" lang="en-US">
                <a:solidFill>
                  <a:srgbClr val="000099"/>
                </a:solidFill>
                <a:latin typeface="Arial" pitchFamily="34" charset="0"/>
              </a:rPr>
              <a:t>krit</a:t>
            </a:r>
            <a:r>
              <a:rPr altLang="en-US" lang="ru-RU">
                <a:solidFill>
                  <a:srgbClr val="000099"/>
                </a:solidFill>
                <a:latin typeface="Arial" pitchFamily="34" charset="0"/>
                <a:ea typeface="Arial" pitchFamily="34" charset="0"/>
              </a:rPr>
              <a:t>≈2300. </a:t>
            </a:r>
          </a:p>
        </p:txBody>
      </p:sp>
      <p:sp>
        <p:nvSpPr>
          <p:cNvPr id="1048741" name="AutoShape 8"/>
          <p:cNvSpPr/>
          <p:nvPr/>
        </p:nvSpPr>
        <p:spPr>
          <a:xfrm rot="0">
            <a:off x="6372225" y="1052512"/>
            <a:ext cx="2771775" cy="2376487"/>
          </a:xfrm>
          <a:prstGeom prst="flowChartAlternateProcess"/>
          <a:gradFill rotWithShape="1">
            <a:gsLst>
              <a:gs pos="0">
                <a:schemeClr val="accent2">
                  <a:alpha val="100000"/>
                </a:schemeClr>
              </a:gs>
              <a:gs pos="50000">
                <a:schemeClr val="dk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742" name="AutoShape 9"/>
          <p:cNvSpPr/>
          <p:nvPr/>
        </p:nvSpPr>
        <p:spPr>
          <a:xfrm rot="0">
            <a:off x="250825" y="0"/>
            <a:ext cx="6553200" cy="1052512"/>
          </a:xfrm>
          <a:prstGeom prst="flowChartAlternateProcess"/>
          <a:gradFill rotWithShape="1">
            <a:gsLst>
              <a:gs pos="0">
                <a:schemeClr val="accent2">
                  <a:alpha val="100000"/>
                </a:schemeClr>
              </a:gs>
              <a:gs pos="50000">
                <a:schemeClr val="dk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vl="0"/>
            <a:endParaRPr altLang="en-US" sz="1800" lang="uz-Cyrl-UZ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8743" name="Text Box 10"/>
          <p:cNvSpPr txBox="1"/>
          <p:nvPr/>
        </p:nvSpPr>
        <p:spPr>
          <a:xfrm rot="0">
            <a:off x="468312" y="230187"/>
            <a:ext cx="6048375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Oqim xarakterini ifodalash uchun Reynolds soni degan kattalik kiritiladi !</a:t>
            </a:r>
          </a:p>
        </p:txBody>
      </p:sp>
      <p:sp>
        <p:nvSpPr>
          <p:cNvPr id="1048744" name="AutoShape 12"/>
          <p:cNvSpPr/>
          <p:nvPr/>
        </p:nvSpPr>
        <p:spPr bwMode="auto">
          <a:xfrm rot="5400000">
            <a:off x="6984206" y="296069"/>
            <a:ext cx="792162" cy="1152525"/>
          </a:xfrm>
          <a:custGeom>
            <a:avLst/>
            <a:gdLst>
              <a:gd name="l" fmla="*/ 12427 w 21600"/>
              <a:gd name="t" fmla="*/ 3111 h 21600"/>
              <a:gd name="r" fmla="*/ 18007 w 21600"/>
              <a:gd name="b" fmla="*/ 9047 h 21600"/>
            </a:gdLst>
            <a:ahLst/>
            <a:rect l="l" t="t" r="r" b="b"/>
            <a:pathLst>
              <a:path w="21600" h="21600">
                <a:moveTo>
                  <a:pt x="21600" y="6079"/>
                </a:moveTo>
                <a:lnTo>
                  <a:pt x="14241" y="0"/>
                </a:lnTo>
                <a:lnTo>
                  <a:pt x="14241" y="3111"/>
                </a:lnTo>
                <a:lnTo>
                  <a:pt x="12427" y="3111"/>
                </a:lnTo>
                <a:cubicBezTo>
                  <a:pt x="5564" y="3111"/>
                  <a:pt x="0" y="7161"/>
                  <a:pt x="0" y="12158"/>
                </a:cubicBezTo>
                <a:lnTo>
                  <a:pt x="0" y="21600"/>
                </a:lnTo>
                <a:lnTo>
                  <a:pt x="6067" y="21600"/>
                </a:lnTo>
                <a:lnTo>
                  <a:pt x="6067" y="12158"/>
                </a:lnTo>
                <a:cubicBezTo>
                  <a:pt x="6067" y="10440"/>
                  <a:pt x="8914" y="9047"/>
                  <a:pt x="12427" y="9047"/>
                </a:cubicBezTo>
                <a:lnTo>
                  <a:pt x="14241" y="9047"/>
                </a:lnTo>
                <a:lnTo>
                  <a:pt x="14241" y="12158"/>
                </a:lnTo>
                <a:lnTo>
                  <a:pt x="21600" y="6079"/>
                </a:lnTo>
              </a:path>
            </a:pathLst>
          </a:custGeom>
          <a:gradFill rotWithShape="1">
            <a:gsLst>
              <a:gs pos="0">
                <a:schemeClr val="dk1">
                  <a:alpha val="100000"/>
                </a:schemeClr>
              </a:gs>
              <a:gs pos="100000">
                <a:srgbClr val="DDDDDD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</p:sp>
      <p:graphicFrame>
        <p:nvGraphicFramePr>
          <p:cNvPr id="4194305" name=""/>
          <p:cNvGraphicFramePr>
            <a:graphicFrameLocks/>
          </p:cNvGraphicFramePr>
          <p:nvPr/>
        </p:nvGraphicFramePr>
        <p:xfrm rot="0">
          <a:off x="6227762" y="1428750"/>
          <a:ext cx="29162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spid="" imgH="1014412" imgW="2916237" showAsIcon="0" progId="Equation.3">
                  <p:embed followColorScheme="full"/>
                  <p:pic>
                    <p:nvPicPr>
                      <p:cNvPr id="2097167" name="Object 15"/>
                      <p:cNvPicPr>
                        <a:picLocks/>
                      </p:cNvPicPr>
                      <p:nvPr>
                        <p:ph sz="full" idx="0"/>
                      </p:nvPr>
                    </p:nvPicPr>
                    <p:blipFill>
                      <a:blip xmlns:r="http://schemas.openxmlformats.org/officeDocument/2006/relationships" r:embed="rId5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6227762" y="1428750"/>
                        <a:ext cx="2916237" cy="10144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Choice>
              <mc:Fallback>
                <p:oleObj name="Формула" r:id="rId4" spid="" imgH="1014412" imgW="2916237" showAsIcon="0" progId="Equation.3">
                  <p:embed followColorScheme="full"/>
                  <p:pic>
                    <p:nvPicPr>
                      <p:cNvPr id="2097167" name="Object 15"/>
                      <p:cNvPicPr>
                        <a:picLocks/>
                      </p:cNvPicPr>
                      <p:nvPr>
                        <p:ph sz="full" idx="0"/>
                      </p:nvPr>
                    </p:nvPicPr>
                    <p:blipFill>
                      <a:blip xmlns:r="http://schemas.openxmlformats.org/officeDocument/2006/relationships" r:embed="rId5"/>
                      <a:srcRect l="0" t="0" r="0" b="0"/>
                      <a:stretch>
                        <a:fillRect/>
                      </a:stretch>
                    </p:blipFill>
                    <p:spPr bwMode="auto">
                      <a:xfrm rot="0">
                        <a:off x="6227762" y="1428750"/>
                        <a:ext cx="2916237" cy="1014412"/>
                      </a:xfrm>
                      <a:prstGeom prst="rect"/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45" name="Text Box 7"/>
          <p:cNvSpPr txBox="1"/>
          <p:nvPr/>
        </p:nvSpPr>
        <p:spPr>
          <a:xfrm rot="0">
            <a:off x="6480175" y="2349500"/>
            <a:ext cx="2663825" cy="6248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eaLnBrk="0" fontAlgn="base" hangingPunct="0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eaLnBrk="0" fontAlgn="base" hangingPunct="0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eaLnBrk="0" fontAlgn="base" hangingPunct="0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eaLnBrk="0" fontAlgn="base" hangingPunct="0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4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vl="0">
              <a:spcBef>
                <a:spcPct val="50000"/>
              </a:spcBef>
            </a:pPr>
            <a:r>
              <a:rPr altLang="en-US" sz="1800" lang="en-US">
                <a:solidFill>
                  <a:srgbClr val="000000"/>
                </a:solidFill>
                <a:latin typeface="Arial" pitchFamily="34" charset="0"/>
              </a:rPr>
              <a:t>p – zichlik, v – oqim tezligi, D – nayning diametri.</a:t>
            </a:r>
          </a:p>
        </p:txBody>
      </p:sp>
      <p:pic>
        <p:nvPicPr>
          <p:cNvPr id="2097168" name="Picture 4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209550" y="5330825"/>
            <a:ext cx="5481637" cy="15811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wedge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CCECFF"/>
      </a:dk1>
      <a:lt1>
        <a:srgbClr val="0000CC"/>
      </a:lt1>
      <a:dk2>
        <a:srgbClr val="000066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FCBDC"/>
      </a:accent4>
      <a:accent5>
        <a:srgbClr val="E2CAFF"/>
      </a:accent5>
      <a:accent6>
        <a:srgbClr val="8989E5"/>
      </a:accent6>
      <a:hlink>
        <a:srgbClr val="99CCFF"/>
      </a:hlink>
      <a:folHlink>
        <a:srgbClr val="0066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CCECFF"/>
        </a:dk1>
        <a:lt1>
          <a:srgbClr val="0000CC"/>
        </a:lt1>
        <a:dk2>
          <a:srgbClr val="000066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FCBDC"/>
        </a:accent4>
        <a:accent5>
          <a:srgbClr val="E2CAFF"/>
        </a:accent5>
        <a:accent6>
          <a:srgbClr val="8989E5"/>
        </a:accent6>
        <a:hlink>
          <a:srgbClr val="99CCFF"/>
        </a:hlink>
        <a:folHlink>
          <a:srgbClr val="0066FF"/>
        </a:folHlink>
      </a:clrScheme>
    </a:extraClrScheme>
    <a:extraClrScheme>
      <a:clrScheme name="Default Color Scheme 2">
        <a:dk1>
          <a:srgbClr val="CCECFF"/>
        </a:dk1>
        <a:lt1>
          <a:srgbClr val="6699FF"/>
        </a:lt1>
        <a:dk2>
          <a:srgbClr val="000066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9CAFF"/>
        </a:accent3>
        <a:accent4>
          <a:srgbClr val="AFCBDC"/>
        </a:accent4>
        <a:accent5>
          <a:srgbClr val="E2CAFF"/>
        </a:accent5>
        <a:accent6>
          <a:srgbClr val="8989E5"/>
        </a:accent6>
        <a:hlink>
          <a:srgbClr val="99CCFF"/>
        </a:hlink>
        <a:folHlink>
          <a:srgbClr val="0066FF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393939"/>
        </a:dk2>
        <a:lt2>
          <a:srgbClr val="000000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11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1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99"/>
      </a:lt1>
      <a:dk2>
        <a:srgbClr val="0101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99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</a:extraClrScheme>
    <a:extraClrScheme>
      <a:clrScheme name="Default Color Scheme 2">
        <a:dk1>
          <a:srgbClr val="FFFFFF"/>
        </a:dk1>
        <a:lt1>
          <a:srgbClr val="5D93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</a:extraClrScheme>
    <a:extraClrScheme>
      <a:clrScheme name="Default Color Scheme 3">
        <a:dk1>
          <a:srgbClr val="FFFFFF"/>
        </a:dk1>
        <a:lt1>
          <a:srgbClr val="572E8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</a:extraClrScheme>
    <a:extraClrScheme>
      <a:clrScheme name="Default Color Scheme 4">
        <a:dk1>
          <a:srgbClr val="FFFFFF"/>
        </a:dk1>
        <a:lt1>
          <a:srgbClr val="666699"/>
        </a:lt1>
        <a:dk2>
          <a:srgbClr val="003366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</a:extraClrScheme>
    <a:extraClrScheme>
      <a:clrScheme name="Default Color Scheme 5">
        <a:dk1>
          <a:srgbClr val="FFFFFF"/>
        </a:dk1>
        <a:lt1>
          <a:srgbClr val="336600"/>
        </a:lt1>
        <a:dk2>
          <a:srgbClr val="0000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6B80"/>
        </a:lt1>
        <a:dk2>
          <a:srgbClr val="00000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</a:extraClrScheme>
    <a:extraClrScheme>
      <a:clrScheme name="Default Color Scheme 7">
        <a:dk1>
          <a:srgbClr val="FFFFFF"/>
        </a:dk1>
        <a:lt1>
          <a:srgbClr val="FF6600"/>
        </a:lt1>
        <a:dk2>
          <a:srgbClr val="5F5F5F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</a:extraClrScheme>
    <a:extraClrScheme>
      <a:clrScheme name="Default Color Scheme 8">
        <a:dk1>
          <a:srgbClr val="FFFFFF"/>
        </a:dk1>
        <a:lt1>
          <a:srgbClr val="FFBA2F"/>
        </a:lt1>
        <a:dk2>
          <a:srgbClr val="000000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</a:extraClrScheme>
  </a:extraClrSchemeLst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ГИДРОДИНАМИКА</dc:title>
  <dc:creator>SM-A165F</dc:creator>
  <cp:lastModifiedBy>Пользователь Windows</cp:lastModifiedBy>
  <dcterms:created xsi:type="dcterms:W3CDTF">1969-12-31T18:00:00Z</dcterms:created>
  <dcterms:modified xsi:type="dcterms:W3CDTF">2026-05-06T06:03:30Z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81aa3df8cba240b6a516d7a8e83965a2</vt:lpwstr>
  </property>
</Properties>
</file>