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7" r:id="rId2"/>
    <p:sldId id="260" r:id="rId3"/>
    <p:sldId id="265" r:id="rId4"/>
    <p:sldId id="266" r:id="rId5"/>
    <p:sldId id="267" r:id="rId6"/>
    <p:sldId id="296" r:id="rId7"/>
    <p:sldId id="292" r:id="rId8"/>
    <p:sldId id="282" r:id="rId9"/>
    <p:sldId id="295" r:id="rId10"/>
    <p:sldId id="271" r:id="rId11"/>
    <p:sldId id="298" r:id="rId12"/>
    <p:sldId id="274" r:id="rId13"/>
    <p:sldId id="277" r:id="rId14"/>
    <p:sldId id="293" r:id="rId15"/>
    <p:sldId id="284" r:id="rId16"/>
    <p:sldId id="294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0.jp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平行四边形 15"/>
          <p:cNvSpPr/>
          <p:nvPr>
            <p:custDataLst>
              <p:tags r:id="rId2"/>
            </p:custDataLst>
          </p:nvPr>
        </p:nvSpPr>
        <p:spPr>
          <a:xfrm>
            <a:off x="7349139" y="5220201"/>
            <a:ext cx="3733800" cy="1043854"/>
          </a:xfrm>
          <a:prstGeom prst="parallelogram">
            <a:avLst>
              <a:gd name="adj" fmla="val 82143"/>
            </a:avLst>
          </a:prstGeom>
          <a:gradFill>
            <a:gsLst>
              <a:gs pos="0">
                <a:srgbClr val="4675FC"/>
              </a:gs>
              <a:gs pos="100000">
                <a:srgbClr val="4675FC">
                  <a:alpha val="0"/>
                </a:srgbClr>
              </a:gs>
            </a:gsLst>
            <a:lin ang="18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TF-230</a:t>
            </a:r>
            <a:r>
              <a:rPr lang="uz-Latn-UZ" altLang="zh-CN" sz="16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16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600" b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guruh</a:t>
            </a:r>
            <a:r>
              <a:rPr lang="uz-Latn-UZ" altLang="zh-CN" sz="16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1600" b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talaba</a:t>
            </a:r>
            <a:r>
              <a:rPr lang="uz-Latn-UZ" altLang="zh-CN" sz="1600" b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lari</a:t>
            </a:r>
            <a:r>
              <a:rPr lang="uz-Latn-UZ" altLang="zh-CN" sz="1600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</a:p>
          <a:p>
            <a:pPr algn="ctr"/>
            <a:r>
              <a:rPr lang="uz-Latn-UZ" altLang="zh-CN" sz="1600" b="1" dirty="0" err="1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Abdusamatova</a:t>
            </a:r>
            <a:r>
              <a:rPr lang="uz-Latn-UZ" altLang="zh-CN" sz="1600" b="1" dirty="0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uz-Latn-UZ" altLang="zh-CN" sz="1600" b="1" dirty="0" err="1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Marjona</a:t>
            </a:r>
            <a:r>
              <a:rPr lang="uz-Latn-UZ" altLang="zh-CN" sz="1600" b="1" dirty="0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va </a:t>
            </a:r>
            <a:r>
              <a:rPr lang="uz-Latn-UZ" altLang="zh-CN" sz="1600" b="1" dirty="0" err="1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Asrorova</a:t>
            </a:r>
            <a:r>
              <a:rPr lang="uz-Latn-UZ" altLang="zh-CN" sz="1600" b="1" dirty="0">
                <a:solidFill>
                  <a:schemeClr val="lt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Sarvinoz</a:t>
            </a:r>
            <a:endParaRPr lang="en-US" altLang="zh-CN" b="1" dirty="0">
              <a:solidFill>
                <a:schemeClr val="lt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grpSp>
        <p:nvGrpSpPr>
          <p:cNvPr id="27" name="组合 11"/>
          <p:cNvGrpSpPr/>
          <p:nvPr/>
        </p:nvGrpSpPr>
        <p:grpSpPr>
          <a:xfrm>
            <a:off x="2539020" y="868275"/>
            <a:ext cx="9143583" cy="1771764"/>
            <a:chOff x="-4584" y="-1139"/>
            <a:chExt cx="9509" cy="3121"/>
          </a:xfrm>
        </p:grpSpPr>
        <p:sp>
          <p:nvSpPr>
            <p:cNvPr id="28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-4584" y="-1139"/>
              <a:ext cx="6435" cy="2548"/>
            </a:xfrm>
            <a:prstGeom prst="parallelogram">
              <a:avLst>
                <a:gd name="adj" fmla="val 82143"/>
              </a:avLst>
            </a:prstGeom>
            <a:gradFill>
              <a:gsLst>
                <a:gs pos="0">
                  <a:srgbClr val="4675FC"/>
                </a:gs>
                <a:gs pos="100000">
                  <a:srgbClr val="4675FC">
                    <a:alpha val="0"/>
                  </a:srgbClr>
                </a:gs>
              </a:gsLst>
              <a:lin ang="1800000" scaled="0"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sz="2800" b="1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Kilinik</a:t>
              </a:r>
              <a:r>
                <a:rPr 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2800" b="1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dozimetriyaning</a:t>
              </a:r>
              <a:r>
                <a:rPr 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2800" b="1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dolzarb</a:t>
              </a:r>
              <a:r>
                <a:rPr 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en-US" sz="2800" b="1" dirty="0" err="1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masalalari</a:t>
              </a:r>
              <a:r>
                <a:rPr 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f</a:t>
              </a:r>
              <a:r>
                <a:rPr lang="en-US" altLang="zh-CN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a</a:t>
              </a:r>
              <a:r>
                <a:rPr lang="zh-CN" altLang="en-US" sz="2800" b="1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ni</a:t>
              </a:r>
              <a:r>
                <a:rPr lang="en-US" altLang="zh-CN" sz="2800" b="1" cap="all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Inter Black" panose="02000503000000020004" charset="0"/>
                  <a:cs typeface="Times New Roman" panose="02020603050405020304" charset="0"/>
                  <a:sym typeface="+mn-ea"/>
                </a:rPr>
                <a:t> </a:t>
              </a:r>
            </a:p>
          </p:txBody>
        </p:sp>
        <p:sp>
          <p:nvSpPr>
            <p:cNvPr id="33" name="平行四边形 1"/>
            <p:cNvSpPr/>
            <p:nvPr>
              <p:custDataLst>
                <p:tags r:id="rId4"/>
              </p:custDataLst>
            </p:nvPr>
          </p:nvSpPr>
          <p:spPr>
            <a:xfrm>
              <a:off x="1133" y="1072"/>
              <a:ext cx="3792" cy="910"/>
            </a:xfrm>
            <a:prstGeom prst="parallelogram">
              <a:avLst>
                <a:gd name="adj" fmla="val 82143"/>
              </a:avLst>
            </a:prstGeom>
            <a:noFill/>
            <a:ln w="12700">
              <a:gradFill flip="none" rotWithShape="1">
                <a:gsLst>
                  <a:gs pos="36000">
                    <a:schemeClr val="accent1"/>
                  </a:gs>
                  <a:gs pos="75000">
                    <a:schemeClr val="accent1">
                      <a:alpha val="0"/>
                    </a:schemeClr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cs typeface="Inter" panose="02000503000000020004" charset="0"/>
              </a:endParaRPr>
            </a:p>
          </p:txBody>
        </p:sp>
      </p:grpSp>
      <p:sp>
        <p:nvSpPr>
          <p:cNvPr id="3" name="Text Box 2"/>
          <p:cNvSpPr txBox="1"/>
          <p:nvPr/>
        </p:nvSpPr>
        <p:spPr>
          <a:xfrm>
            <a:off x="1721263" y="3461944"/>
            <a:ext cx="73590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err="1">
                <a:latin typeface="Times New Roman" panose="02020603050405020304" charset="0"/>
                <a:cs typeface="Times New Roman" panose="02020603050405020304" charset="0"/>
              </a:rPr>
              <a:t>Mavzu</a:t>
            </a:r>
            <a:r>
              <a:rPr lang="en-US" sz="3600" i="1" dirty="0">
                <a:latin typeface="Times New Roman" panose="02020603050405020304" charset="0"/>
                <a:cs typeface="Times New Roman" panose="02020603050405020304" charset="0"/>
              </a:rPr>
              <a:t> :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Dozimetriyaning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asosiy</a:t>
            </a:r>
            <a:r>
              <a:rPr lang="en-US" sz="36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600" dirty="0" err="1">
                <a:latin typeface="Times New Roman" panose="02020603050405020304" charset="0"/>
                <a:cs typeface="Times New Roman" panose="02020603050405020304" charset="0"/>
              </a:rPr>
              <a:t>tushunchalari</a:t>
            </a:r>
            <a:endParaRPr 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894195" y="5883275"/>
            <a:ext cx="1692275" cy="264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b="1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39950" y="890270"/>
            <a:ext cx="7338695" cy="18249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000">
                <a:solidFill>
                  <a:srgbClr val="000000"/>
                </a:solidFill>
                <a:latin typeface="Times New Roman" panose="02020603050405020304" charset="0"/>
                <a:ea typeface="Arial" panose="020B0604020202020204"/>
                <a:cs typeface="Times New Roman" panose="02020603050405020304" charset="0"/>
              </a:rPr>
              <a:t>Rentgenometr. Ular rentgen va gamma - nurlanish dozasini o’lchashga mo’jallangan. O’lchashoralig’i  rentgenning yuzlardan bir qismidan bir necha yuz rengengacha. Unda datchik sifatida ionlashtiruvchi kamera yoki gazrazryad schetchik ishlatiladi.Ularga DP-3B, Kaktus, DP-2 va boshqalar kiradi.</a:t>
            </a:r>
          </a:p>
        </p:txBody>
      </p:sp>
      <p:sp>
        <p:nvSpPr>
          <p:cNvPr id="5" name="Parallelogram 4"/>
          <p:cNvSpPr/>
          <p:nvPr/>
        </p:nvSpPr>
        <p:spPr>
          <a:xfrm>
            <a:off x="5946140" y="3054985"/>
            <a:ext cx="4707890" cy="748030"/>
          </a:xfrm>
          <a:prstGeom prst="parallelogram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BELLA-2, SOSNA</a:t>
            </a:r>
          </a:p>
        </p:txBody>
      </p:sp>
      <p:sp>
        <p:nvSpPr>
          <p:cNvPr id="7" name="Parallelogram 6"/>
          <p:cNvSpPr/>
          <p:nvPr/>
        </p:nvSpPr>
        <p:spPr>
          <a:xfrm>
            <a:off x="236220" y="3054985"/>
            <a:ext cx="4707890" cy="748030"/>
          </a:xfrm>
          <a:prstGeom prst="parallelogram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MASTER-1,  GORIZONT,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381000" y="4253865"/>
            <a:ext cx="40640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Cho’ntak dozimetrlari sifatida sanoatda havodagi ekspozitsion dozani o’lchashga  mo’rjallangan rengenometr kabi ishlaydigan asboblar rusumlari ishlab chiqariladi.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6268085" y="4253865"/>
            <a:ext cx="4064000" cy="2066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Ularni radioaktiv  ifloslangan zonalarda gamma - fonni nazorat qilish va seziy-137 bilan kuchli ifloslangan jodan chiqish maqsadida ishlatiladi.</a:t>
            </a:r>
          </a:p>
        </p:txBody>
      </p:sp>
      <p:sp>
        <p:nvSpPr>
          <p:cNvPr id="11" name="Notched Right Arrow 10"/>
          <p:cNvSpPr/>
          <p:nvPr/>
        </p:nvSpPr>
        <p:spPr>
          <a:xfrm>
            <a:off x="4661535" y="4741545"/>
            <a:ext cx="1284605" cy="534035"/>
          </a:xfrm>
          <a:prstGeom prst="notch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5A727-441D-4DBC-9C77-60E60AD59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062" y="467726"/>
            <a:ext cx="10515600" cy="1325563"/>
          </a:xfrm>
        </p:spPr>
        <p:txBody>
          <a:bodyPr/>
          <a:lstStyle/>
          <a:p>
            <a:r>
              <a:rPr lang="uz-Latn-UZ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– 1                                Bella-2 ,</a:t>
            </a:r>
            <a:r>
              <a:rPr lang="uz-Latn-UZ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Sosna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D62D1F7-6A51-4538-87EF-CCD7A13121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1336" y="2015231"/>
            <a:ext cx="5104131" cy="392155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799C3A0-90BE-4100-855B-A2E404F778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29274" y="1793289"/>
            <a:ext cx="3808520" cy="4767309"/>
          </a:xfrm>
        </p:spPr>
      </p:pic>
    </p:spTree>
    <p:extLst>
      <p:ext uri="{BB962C8B-B14F-4D97-AF65-F5344CB8AC3E}">
        <p14:creationId xmlns:p14="http://schemas.microsoft.com/office/powerpoint/2010/main" val="2281677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7" name="Flowchart: Punched Tape 6"/>
          <p:cNvSpPr/>
          <p:nvPr/>
        </p:nvSpPr>
        <p:spPr>
          <a:xfrm>
            <a:off x="580390" y="1010920"/>
            <a:ext cx="5334000" cy="2265045"/>
          </a:xfrm>
          <a:prstGeom prst="flowChartPunchedTap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  <a:sym typeface="+mn-ea"/>
              </a:rPr>
              <a:t>Labaratoriya sharoitida gamma nurlanish dozasi quvvatini o’lchashga mo’ljallangan.Bunday dozimetrlar to’plamida 10 ta individual dozimetr zaryad qurilmasi bo’ladi.Zaryad qurilmasi dozimetr kondensatorini zaryadlaydi:  </a:t>
            </a:r>
            <a:endParaRPr lang="en-US"/>
          </a:p>
        </p:txBody>
      </p:sp>
      <p:sp>
        <p:nvSpPr>
          <p:cNvPr id="10" name="Flowchart: Punched Tape 9"/>
          <p:cNvSpPr/>
          <p:nvPr/>
        </p:nvSpPr>
        <p:spPr>
          <a:xfrm>
            <a:off x="702945" y="3853180"/>
            <a:ext cx="5211445" cy="2255520"/>
          </a:xfrm>
          <a:prstGeom prst="flowChartPunchedTap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Gamma - neytron nurlanishlarining yutilgan dozasini o’lchashga mo’ljalangan. Bunda zaryadlash qurilmasi dozimetr kondensatorini  zaryadlash uchun mo’ljallangan.</a:t>
            </a:r>
          </a:p>
          <a:p>
            <a:pPr algn="ctr"/>
            <a:endParaRPr lang="en-US"/>
          </a:p>
        </p:txBody>
      </p:sp>
      <p:sp>
        <p:nvSpPr>
          <p:cNvPr id="12" name="Folded Corner 11"/>
          <p:cNvSpPr/>
          <p:nvPr/>
        </p:nvSpPr>
        <p:spPr>
          <a:xfrm>
            <a:off x="7007225" y="3333115"/>
            <a:ext cx="5054600" cy="2745740"/>
          </a:xfrm>
          <a:prstGeom prst="foldedCorner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UD - 1 xilidagi dozimetrlar to’plami</a:t>
            </a:r>
          </a:p>
          <a:p>
            <a:pPr algn="ctr"/>
            <a:endParaRPr 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Folded Corner 12"/>
          <p:cNvSpPr/>
          <p:nvPr/>
        </p:nvSpPr>
        <p:spPr>
          <a:xfrm>
            <a:off x="7006590" y="1560830"/>
            <a:ext cx="5054600" cy="1400175"/>
          </a:xfrm>
          <a:prstGeom prst="foldedCorner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DK - xilidagi dozimetrlar to’plami</a:t>
            </a:r>
          </a:p>
        </p:txBody>
      </p:sp>
      <p:sp>
        <p:nvSpPr>
          <p:cNvPr id="14" name="Notched Right Arrow 13"/>
          <p:cNvSpPr/>
          <p:nvPr/>
        </p:nvSpPr>
        <p:spPr>
          <a:xfrm>
            <a:off x="5965825" y="4550410"/>
            <a:ext cx="990600" cy="633730"/>
          </a:xfrm>
          <a:prstGeom prst="notch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otched Right Arrow 14"/>
          <p:cNvSpPr/>
          <p:nvPr/>
        </p:nvSpPr>
        <p:spPr>
          <a:xfrm>
            <a:off x="5965190" y="2065655"/>
            <a:ext cx="990600" cy="633730"/>
          </a:xfrm>
          <a:prstGeom prst="notch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3" name="Flowchart: Stored Data 2"/>
          <p:cNvSpPr/>
          <p:nvPr/>
        </p:nvSpPr>
        <p:spPr>
          <a:xfrm>
            <a:off x="1332865" y="657225"/>
            <a:ext cx="9836785" cy="2771140"/>
          </a:xfrm>
          <a:prstGeom prst="flowChartOnlineStorag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Dozimetriyaning asosiy vazifasi - </a:t>
            </a:r>
            <a:r>
              <a:rPr lang="en-US" altLang="en-US" sz="20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ionlashtiruvchi  nurlanishning aholiga va boshqa obyektlarga ta’sir darajasini va xafsiz miqdorini aniqlash va baholashdan iborat.Dozimetriya yordamida zararlanish o’chog’ida qutqaruv va tezkor avariya-tiklash ishlari vazifalarini muvaffaqiyatli hal qilish uchun turli ob’yektlarning radioaktiv moddalar bilan zararlanish darajasini aniqlashda aholini radiatsiyaviy xavfsizligini ta’minlash amalga oshiriladi.</a:t>
            </a:r>
          </a:p>
        </p:txBody>
      </p:sp>
      <p:sp>
        <p:nvSpPr>
          <p:cNvPr id="7" name="Chevron 6"/>
          <p:cNvSpPr/>
          <p:nvPr/>
        </p:nvSpPr>
        <p:spPr>
          <a:xfrm>
            <a:off x="718820" y="4173220"/>
            <a:ext cx="3584575" cy="88328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DP - 22V</a:t>
            </a:r>
          </a:p>
        </p:txBody>
      </p:sp>
      <p:sp>
        <p:nvSpPr>
          <p:cNvPr id="8" name="Chevron 7"/>
          <p:cNvSpPr/>
          <p:nvPr/>
        </p:nvSpPr>
        <p:spPr>
          <a:xfrm>
            <a:off x="8141970" y="4173220"/>
            <a:ext cx="3584575" cy="88328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DP-23A </a:t>
            </a:r>
          </a:p>
        </p:txBody>
      </p:sp>
      <p:sp>
        <p:nvSpPr>
          <p:cNvPr id="9" name="Chevron 8"/>
          <p:cNvSpPr/>
          <p:nvPr/>
        </p:nvSpPr>
        <p:spPr>
          <a:xfrm>
            <a:off x="4557395" y="4173220"/>
            <a:ext cx="3584575" cy="88328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>
                <a:latin typeface="Times New Roman" panose="02020603050405020304" charset="0"/>
                <a:cs typeface="Times New Roman" panose="02020603050405020304" charset="0"/>
                <a:sym typeface="+mn-ea"/>
              </a:rPr>
              <a:t>DP - 24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4298E5-78BC-4CB9-88E5-99F40943D6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" y="802640"/>
            <a:ext cx="11226800" cy="54152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0900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113010" y="5591175"/>
            <a:ext cx="1824990" cy="866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5334000" y="1511300"/>
            <a:ext cx="6254114" cy="3528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Lazerli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dozimetr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inson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tanasi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uchun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nurlanish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xavfi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darajasini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baholash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uchun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aks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ettirilgan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tarqoq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lazer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nurlanishining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parametrlarini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o’lchash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uchun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mo’ljallangan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Dozimetr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quydagi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qismlardan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iborat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konversiya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ro’yxatga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olish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blokki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fotodetektor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qurilmalari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FDU-1,FPU-2,FPU-3, tripod.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1D82DF5-9822-404C-A078-EAAC2AE20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056640"/>
            <a:ext cx="5110480" cy="398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9433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79755" y="934720"/>
            <a:ext cx="62979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Foydalanilgan adabiyotlar ro’yxati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640080" y="1952625"/>
            <a:ext cx="10367645" cy="3590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1.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M.A.Kalimov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“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Dozimetriya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asoslari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va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ionlashtiruvchi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nurlanishlardan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ximoyalanish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” TOSHKENT-2013</a:t>
            </a:r>
            <a:endParaRPr lang="en-US" alt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endParaRPr 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 A.B.Nabiyev -  NamDU “Radiatsiya Xavfsizligi” fanidan o’quv -  uslubiy majmua  NAMANGAN-2021</a:t>
            </a:r>
            <a:endParaRPr lang="en-US" sz="20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>
              <a:buNone/>
            </a:pPr>
            <a:endParaRPr 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3. G.AXMEDOVA  - SAMDU “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Dozimetriyaning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zamonaviy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muammolari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amaliy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tatbig’i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”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fanidaan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o’quv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qo’llanma</a:t>
            </a: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pPr indent="0">
              <a:buNone/>
            </a:pPr>
            <a:endParaRPr lang="en-US" alt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alt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4.  wikipedia.org/wiki/</a:t>
            </a:r>
            <a:r>
              <a:rPr lang="en-US" alt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Dozimetriya</a:t>
            </a:r>
            <a:endParaRPr lang="en-US" alt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endParaRPr 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5.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O’zbekiston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Milliy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Ensiklopediyasi</a:t>
            </a:r>
            <a:endParaRPr lang="en-US" altLang="en-US" sz="16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777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780FD9-EC2F-4DD1-AAAF-546D01681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1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444365" y="1532890"/>
            <a:ext cx="3427730" cy="54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b="1">
                <a:latin typeface="Times New Roman" panose="02020603050405020304" charset="0"/>
                <a:cs typeface="Times New Roman" panose="02020603050405020304" charset="0"/>
              </a:rPr>
              <a:t>Rejalar: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762000" y="2277745"/>
            <a:ext cx="10303510" cy="2035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1.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 err="1">
                <a:latin typeface="Times New Roman" panose="02020603050405020304" charset="0"/>
                <a:cs typeface="Times New Roman" panose="02020603050405020304" charset="0"/>
              </a:rPr>
              <a:t>Dozimetriya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 err="1">
                <a:latin typeface="Times New Roman" panose="02020603050405020304" charset="0"/>
                <a:cs typeface="Times New Roman" panose="02020603050405020304" charset="0"/>
              </a:rPr>
              <a:t>haqida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 err="1">
                <a:latin typeface="Times New Roman" panose="02020603050405020304" charset="0"/>
                <a:cs typeface="Times New Roman" panose="02020603050405020304" charset="0"/>
              </a:rPr>
              <a:t>tushuncha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sz="32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2. </a:t>
            </a:r>
            <a:r>
              <a:rPr lang="en-US" altLang="en-US" sz="3200" dirty="0" err="1">
                <a:latin typeface="Times New Roman" panose="02020603050405020304" charset="0"/>
                <a:cs typeface="Times New Roman" panose="02020603050405020304" charset="0"/>
              </a:rPr>
              <a:t>Dozimetrik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 err="1">
                <a:latin typeface="Times New Roman" panose="02020603050405020304" charset="0"/>
                <a:cs typeface="Times New Roman" panose="02020603050405020304" charset="0"/>
              </a:rPr>
              <a:t>asboblar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Dozimetriyaning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ahamiyati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qo’llanilish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sohalari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4.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Dozimetriyaning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asosiy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3200" dirty="0" err="1">
                <a:latin typeface="Times New Roman" panose="02020603050405020304" charset="0"/>
                <a:cs typeface="Times New Roman" panose="02020603050405020304" charset="0"/>
              </a:rPr>
              <a:t>vazifalari</a:t>
            </a:r>
            <a:r>
              <a:rPr lang="en-US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2223135" y="1639570"/>
            <a:ext cx="8206740" cy="3228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DOZIMETRIYA-(Yunoncha dosis-ulush, bo’lak va metreo-o’lchayman) ionlashtiruvchi nurlarning jonli va jonsiz tabiat ob’yektlariga ta’sirini ifodalaydigan fizik miqdorlarni o’rganish, xususan nurlanish dozasini me’yorini aniqlash,shu miqdorlarni o’lchash usullari va asboblarini yaratish bilan shug’ullanadi.</a:t>
            </a:r>
          </a:p>
          <a:p>
            <a:r>
              <a:rPr lang="en-US" altLang="en-US" sz="2400">
                <a:latin typeface="Times New Roman" panose="02020603050405020304" charset="0"/>
                <a:cs typeface="Times New Roman" panose="02020603050405020304" charset="0"/>
              </a:rPr>
              <a:t>Dozimetriya-odatda inson tanasi tomonidan yutilgan ionlashtiruvchi nurlanish dozasini o’lchash, baholash deganidir.</a:t>
            </a:r>
          </a:p>
          <a:p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Nurlanish dozasi-ichki hamda tashqi yutilgan yoki nafas olayotganda radioaktiv moddalar, radiatsiya manbalari tomonidan yutilgan nurlnishni baholashda qo’llanadi.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408305" y="788670"/>
            <a:ext cx="11408410" cy="789940"/>
          </a:xfrm>
          <a:prstGeom prst="round2Diag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ru-RU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Dozimetrik asboblar (dozimetrlar) - iolovchi nurlanish dozalarini yoki doza bilan bog’liq kattaliklarni o’lchashda ishlatiladigan asboblar ga aytiladi. </a:t>
            </a:r>
            <a:endParaRPr lang="ru-RU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ru-RU" altLang="en-US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Chevron 3"/>
          <p:cNvSpPr/>
          <p:nvPr/>
        </p:nvSpPr>
        <p:spPr>
          <a:xfrm>
            <a:off x="883920" y="2583815"/>
            <a:ext cx="3484245" cy="80327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BERMETR</a:t>
            </a:r>
          </a:p>
        </p:txBody>
      </p:sp>
      <p:sp>
        <p:nvSpPr>
          <p:cNvPr id="5" name="Chevron 4"/>
          <p:cNvSpPr/>
          <p:nvPr/>
        </p:nvSpPr>
        <p:spPr>
          <a:xfrm>
            <a:off x="4368165" y="2583815"/>
            <a:ext cx="3959225" cy="80327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IONIZATSIYA DOZIMETRLARI</a:t>
            </a:r>
          </a:p>
        </p:txBody>
      </p:sp>
      <p:sp>
        <p:nvSpPr>
          <p:cNvPr id="7" name="Chevron 6"/>
          <p:cNvSpPr/>
          <p:nvPr/>
        </p:nvSpPr>
        <p:spPr>
          <a:xfrm>
            <a:off x="8292465" y="2583815"/>
            <a:ext cx="3524250" cy="803275"/>
          </a:xfrm>
          <a:prstGeom prst="chevron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RENTGENOMETRLAR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696335" y="4538345"/>
            <a:ext cx="4798060" cy="767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4400" b="1"/>
          </a:p>
        </p:txBody>
      </p:sp>
      <p:sp>
        <p:nvSpPr>
          <p:cNvPr id="10" name="Horizontal Scroll 9"/>
          <p:cNvSpPr/>
          <p:nvPr/>
        </p:nvSpPr>
        <p:spPr>
          <a:xfrm>
            <a:off x="3696335" y="1686560"/>
            <a:ext cx="4681220" cy="680085"/>
          </a:xfrm>
          <a:prstGeom prst="horizontalScroll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ym typeface="+mn-ea"/>
              </a:rPr>
              <a:t>DOZIMETRIK ASBOBLAR ?</a:t>
            </a:r>
            <a:endParaRPr lang="en-US"/>
          </a:p>
        </p:txBody>
      </p:sp>
      <p:sp>
        <p:nvSpPr>
          <p:cNvPr id="12" name="Up Arrow Callout 11"/>
          <p:cNvSpPr/>
          <p:nvPr/>
        </p:nvSpPr>
        <p:spPr>
          <a:xfrm>
            <a:off x="1805940" y="4196080"/>
            <a:ext cx="3414395" cy="1875790"/>
          </a:xfrm>
          <a:prstGeom prst="up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Dozani aniqlasda esa strelkali apparatlar, sezgir fotoplyonkalar qo’llaniladi.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Up Arrow Callout 12"/>
          <p:cNvSpPr/>
          <p:nvPr/>
        </p:nvSpPr>
        <p:spPr>
          <a:xfrm>
            <a:off x="6844030" y="4196715"/>
            <a:ext cx="3523615" cy="1861820"/>
          </a:xfrm>
          <a:prstGeom prst="upArrow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>
                <a:latin typeface="Times New Roman" panose="02020603050405020304" charset="0"/>
                <a:cs typeface="Times New Roman" panose="02020603050405020304" charset="0"/>
              </a:rPr>
              <a:t>Katta dozalarni o’lchash uchun fotografik, kimyoviy va ekzoelektron emissiyaga asoslangan dozimetrlar ishlatiladi.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128260" y="40938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113010" y="5591175"/>
            <a:ext cx="1824990" cy="866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212252" y="912279"/>
            <a:ext cx="8206740" cy="5007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1.Radiatsiya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xavfi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darajasini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belgilaydigan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ekvivalent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dozasini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o’lchash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uchun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berlarda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darajalarga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bo’lingan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asbob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bermetr</a:t>
            </a:r>
            <a:r>
              <a:rPr lang="en-US" altLang="en-US" sz="2400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deb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ataladi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endParaRPr lang="en-US" altLang="en-US" sz="2400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2.Gazda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hosil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bo’lgan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ionlar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tokini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o’lchashga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mo’ljallangan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latin typeface="Times New Roman" panose="02020603050405020304" charset="0"/>
                <a:cs typeface="Times New Roman" panose="02020603050405020304" charset="0"/>
              </a:rPr>
              <a:t>asboblar</a:t>
            </a:r>
            <a:r>
              <a:rPr lang="en-US" altLang="en-US" sz="24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ionizatsiya</a:t>
            </a:r>
            <a:r>
              <a:rPr lang="en-US" altLang="en-US" sz="2400" dirty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dozimetrlari</a:t>
            </a:r>
            <a:r>
              <a:rPr lang="en-US" altLang="en-US" sz="2400" dirty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deyiladi</a:t>
            </a:r>
            <a:r>
              <a:rPr lang="en-US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endParaRPr lang="en-US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B8AAF0-2DD5-46C6-B07F-71BB17C92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6464" y="712234"/>
            <a:ext cx="3353091" cy="54335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EFF354-90DD-4C34-A7CF-D8C919468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64" y="3342420"/>
            <a:ext cx="6356411" cy="288965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C39F-9D52-47E2-AB7B-1D82085F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543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3.Nurlanish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tufayli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ionlash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kamerasida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hosil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bo’lgan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tok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kuchi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rengen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birligida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darajalangan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asboblarda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o’lchanadi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ular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rentgenometrlar</a:t>
            </a:r>
            <a:r>
              <a:rPr lang="en-US" altLang="en-US" sz="4400" dirty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deyiladi</a:t>
            </a:r>
            <a: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  <a:br>
              <a:rPr lang="en-US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183451E-0FD5-47C2-878C-E85FB55FB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191" y="2778374"/>
            <a:ext cx="5785545" cy="390177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15749A-126D-4388-8ACA-7B84B9362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227" y="2778374"/>
            <a:ext cx="5534851" cy="390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9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113010" y="5591175"/>
            <a:ext cx="1824990" cy="866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766416" y="683491"/>
            <a:ext cx="8171584" cy="60321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buFont typeface="+mj-lt"/>
              <a:buAutoNum type="arabicPeriod"/>
            </a:pP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Geyger-Myuller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trubkasidan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chiqadigan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puls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har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doim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xil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kattalikda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boʻlgani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sababli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tushgan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energiyasidan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qatʼiy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nazar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naycha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turlarini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farqlay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olmaydi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Naycha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yuqori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tezligida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kamroq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aniq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chunki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har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ionlanish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hodisasidan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keyin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oʻlik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vaqt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sezgir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boʻlmagan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davr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bunda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keyingi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hisobga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olinmaydi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Odatda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oʻlik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vaqt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ishlatiladigan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naychaning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xususiyatiga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qarab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koʻrsatilgan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hisoblash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tezligini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soniyasiga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taxminan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10 </a:t>
            </a:r>
            <a:r>
              <a:rPr lang="en-US" sz="2400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dan 10 </a:t>
            </a:r>
            <a:r>
              <a:rPr lang="en-US" sz="2400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5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gacha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kamaytiradi.Baʼzi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hisoblagichlarda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oʻrnini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bosadigan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sxema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mavjud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boʻlsa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-da,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aniq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oʻlchovlar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yuqori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nurlanish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tezligi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400" dirty="0">
                <a:solidFill>
                  <a:srgbClr val="202122"/>
                </a:solidFill>
                <a:latin typeface="Arial" panose="020B0604020202020204" pitchFamily="34" charset="0"/>
              </a:rPr>
              <a:t>ion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kamerasi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asboblari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afzallik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beriladi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US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19389-0CE4-4E4B-AE0B-1DE503226495}"/>
              </a:ext>
            </a:extLst>
          </p:cNvPr>
          <p:cNvSpPr txBox="1"/>
          <p:nvPr/>
        </p:nvSpPr>
        <p:spPr>
          <a:xfrm>
            <a:off x="3051464" y="1443841"/>
            <a:ext cx="6102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365B4D1-E488-4C98-B110-B12D298F0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10" y="845128"/>
            <a:ext cx="3143250" cy="505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2250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14"/>
          <p:cNvSpPr/>
          <p:nvPr>
            <p:custDataLst>
              <p:tags r:id="rId2"/>
            </p:custDataLst>
          </p:nvPr>
        </p:nvSpPr>
        <p:spPr>
          <a:xfrm>
            <a:off x="0" y="6457950"/>
            <a:ext cx="12192635" cy="243840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6" name="任意多边形: 形状 14"/>
          <p:cNvSpPr/>
          <p:nvPr>
            <p:custDataLst>
              <p:tags r:id="rId3"/>
            </p:custDataLst>
          </p:nvPr>
        </p:nvSpPr>
        <p:spPr>
          <a:xfrm rot="10800000">
            <a:off x="0" y="311785"/>
            <a:ext cx="12191365" cy="222885"/>
          </a:xfrm>
          <a:custGeom>
            <a:avLst/>
            <a:gdLst>
              <a:gd name="connsiteX0" fmla="*/ 0 w 10926501"/>
              <a:gd name="connsiteY0" fmla="*/ 0 h 162045"/>
              <a:gd name="connsiteX1" fmla="*/ 3761772 w 10926501"/>
              <a:gd name="connsiteY1" fmla="*/ 0 h 162045"/>
              <a:gd name="connsiteX2" fmla="*/ 3923817 w 10926501"/>
              <a:gd name="connsiteY2" fmla="*/ 162045 h 162045"/>
              <a:gd name="connsiteX3" fmla="*/ 6979534 w 10926501"/>
              <a:gd name="connsiteY3" fmla="*/ 162045 h 162045"/>
              <a:gd name="connsiteX4" fmla="*/ 7141579 w 10926501"/>
              <a:gd name="connsiteY4" fmla="*/ 0 h 162045"/>
              <a:gd name="connsiteX5" fmla="*/ 10926501 w 10926501"/>
              <a:gd name="connsiteY5" fmla="*/ 0 h 16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6501" h="162045">
                <a:moveTo>
                  <a:pt x="0" y="0"/>
                </a:moveTo>
                <a:lnTo>
                  <a:pt x="3761772" y="0"/>
                </a:lnTo>
                <a:lnTo>
                  <a:pt x="3923817" y="162045"/>
                </a:lnTo>
                <a:lnTo>
                  <a:pt x="6979534" y="162045"/>
                </a:lnTo>
                <a:lnTo>
                  <a:pt x="7141579" y="0"/>
                </a:lnTo>
                <a:lnTo>
                  <a:pt x="10926501" y="0"/>
                </a:lnTo>
              </a:path>
            </a:pathLst>
          </a:custGeom>
          <a:noFill/>
          <a:ln w="38100">
            <a:gradFill>
              <a:gsLst>
                <a:gs pos="200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Inter" panose="020005030000000200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113010" y="5591175"/>
            <a:ext cx="1824990" cy="866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4181382" y="1411341"/>
            <a:ext cx="7483877" cy="50289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Geyger-Myuller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sanagichi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gaz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razryadli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sanagich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hisoblanadi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ichiga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past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bosimdagi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inert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gaz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toʻldirilgan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boʻlib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bittagina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yadroviy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zarra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tushishi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natijasida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gazning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ionlashishi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roʻy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Hosil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boʻlgan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musbat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ionlar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sanagich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devori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katodga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elektronlar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esa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sanagich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ichidagi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tola —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anodga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qarab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harakatlanadi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202122"/>
                </a:solidFill>
                <a:latin typeface="Arial" panose="020B0604020202020204" pitchFamily="34" charset="0"/>
              </a:rPr>
              <a:t>A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nodning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yuzasi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kichik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boʻlgani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uchun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kuch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chiziqlarining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zichligi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unda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yuqori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Natijada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elektr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maydon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kuchlanganligining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qiymati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yetarli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darajada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katta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boʻladi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en-US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D85AB5-D19F-49DA-ADEC-BFAAED8028DF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 rot="21581074">
            <a:off x="295163" y="1644706"/>
            <a:ext cx="3695042" cy="31687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3552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чётчик Гейгера">
            <a:hlinkClick r:id="" action="ppaction://media"/>
            <a:extLst>
              <a:ext uri="{FF2B5EF4-FFF2-40B4-BE49-F238E27FC236}">
                <a16:creationId xmlns:a16="http://schemas.microsoft.com/office/drawing/2014/main" id="{48509B03-F3D7-4A36-896A-A11D0CC5B9D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6000" y="98424"/>
            <a:ext cx="10231120" cy="61898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676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8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25"/>
  <p:tag name="KSO_WM_UNIT_LINE_FORE_SCHEMECOLOR_INDEX_1" val="16"/>
  <p:tag name="KSO_WM_UNIT_LINE_FORE_SCHEMECOLOR_INDEX_1_POS" val="0.3"/>
  <p:tag name="KSO_WM_UNIT_LINE_FORE_SCHEMECOLOR_INDEX_1_TRANS" val="1"/>
  <p:tag name="KSO_WM_UNIT_LINE_FORE_SCHEMECOLOR_INDEX_2_BRIGHTNESS" val="-0.25"/>
  <p:tag name="KSO_WM_UNIT_LINE_FORE_SCHEMECOLOR_INDEX_2" val="16"/>
  <p:tag name="KSO_WM_UNIT_LINE_FORE_SCHEMECOLOR_INDEX_2_POS" val="1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TEXT_FILL_FORE_SCHEMECOLOR_INDEX_BRIGHTNESS" val="0"/>
  <p:tag name="KSO_WM_UNIT_TEXT_FILL_FORE_SCHEMECOLOR_INDEX" val="2"/>
  <p:tag name="KSO_WM_UNIT_TEXT_FILL_TYPE" val="1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1"/>
  <p:tag name="KSO_WM_UNIT_FILL_GRADIENT_TYPE" val="0"/>
  <p:tag name="KSO_WM_UNIT_FILL_GRADIENT_ANGLE" val="30"/>
  <p:tag name="KSO_WM_UNIT_FILL_GRADIENT_DIRECTION" val="-2"/>
  <p:tag name="KSO_WM_UNIT_FILL_TYPE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25"/>
  <p:tag name="KSO_WM_UNIT_LINE_FORE_SCHEMECOLOR_INDEX_1" val="16"/>
  <p:tag name="KSO_WM_UNIT_LINE_FORE_SCHEMECOLOR_INDEX_1_POS" val="0.3"/>
  <p:tag name="KSO_WM_UNIT_LINE_FORE_SCHEMECOLOR_INDEX_1_TRANS" val="1"/>
  <p:tag name="KSO_WM_UNIT_LINE_FORE_SCHEMECOLOR_INDEX_2_BRIGHTNESS" val="-0.25"/>
  <p:tag name="KSO_WM_UNIT_LINE_FORE_SCHEMECOLOR_INDEX_2" val="16"/>
  <p:tag name="KSO_WM_UNIT_LINE_FORE_SCHEMECOLOR_INDEX_2_POS" val="1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TEXT_FILL_FORE_SCHEMECOLOR_INDEX_BRIGHTNESS" val="0"/>
  <p:tag name="KSO_WM_UNIT_TEXT_FILL_FORE_SCHEMECOLOR_INDEX" val="2"/>
  <p:tag name="KSO_WM_UNIT_TEXT_FILL_TYPE" val="1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1"/>
  <p:tag name="KSO_WM_UNIT_FILL_GRADIENT_TYPE" val="0"/>
  <p:tag name="KSO_WM_UNIT_FILL_GRADIENT_ANGLE" val="30"/>
  <p:tag name="KSO_WM_UNIT_FILL_GRADIENT_DIRECTION" val="-2"/>
  <p:tag name="KSO_WM_UNIT_FILL_TYPE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25"/>
  <p:tag name="KSO_WM_UNIT_LINE_FORE_SCHEMECOLOR_INDEX_1" val="16"/>
  <p:tag name="KSO_WM_UNIT_LINE_FORE_SCHEMECOLOR_INDEX_1_POS" val="0.3"/>
  <p:tag name="KSO_WM_UNIT_LINE_FORE_SCHEMECOLOR_INDEX_1_TRANS" val="1"/>
  <p:tag name="KSO_WM_UNIT_LINE_FORE_SCHEMECOLOR_INDEX_2_BRIGHTNESS" val="-0.25"/>
  <p:tag name="KSO_WM_UNIT_LINE_FORE_SCHEMECOLOR_INDEX_2" val="16"/>
  <p:tag name="KSO_WM_UNIT_LINE_FORE_SCHEMECOLOR_INDEX_2_POS" val="1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TEXT_FILL_FORE_SCHEMECOLOR_INDEX_BRIGHTNESS" val="0"/>
  <p:tag name="KSO_WM_UNIT_TEXT_FILL_FORE_SCHEMECOLOR_INDEX" val="2"/>
  <p:tag name="KSO_WM_UNIT_TEXT_FILL_TYP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708</Words>
  <Application>Microsoft Office PowerPoint</Application>
  <PresentationFormat>Широкоэкранный</PresentationFormat>
  <Paragraphs>55</Paragraphs>
  <Slides>17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3.Nurlanish tufayli ionlash kamerasida hosil bo’lgan tok kuchi rengen birligida darajalangan asboblarda o’lchanadi va ular rentgenometrlar deyiladi. </vt:lpstr>
      <vt:lpstr>Презентация PowerPoint</vt:lpstr>
      <vt:lpstr>Презентация PowerPoint</vt:lpstr>
      <vt:lpstr>Презентация PowerPoint</vt:lpstr>
      <vt:lpstr>Презентация PowerPoint</vt:lpstr>
      <vt:lpstr>Master – 1                                Bella-2 ,Sosna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LENOVO</dc:creator>
  <cp:lastModifiedBy>user</cp:lastModifiedBy>
  <cp:revision>9</cp:revision>
  <dcterms:created xsi:type="dcterms:W3CDTF">2025-03-27T18:31:00Z</dcterms:created>
  <dcterms:modified xsi:type="dcterms:W3CDTF">2025-04-17T05:17:07Z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FD7D64DD15F54ED7BAAAC51222ED9647_11</vt:lpwstr>
  </property>
  <property fmtid="{D5CDD505-2E9C-101B-9397-08002B2CF9AE}" pid="3" name="KSOProductBuildVer">
    <vt:lpwstr>1033-12.2.0.20326</vt:lpwstr>
  </property>
</Properties>
</file>