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F94DC0E2-5326-4BDE-AA0F-3E1165548604}" type="datetimeFigureOut">
              <a:rPr lang="ru-RU" smtClean="0"/>
              <a:t>18.11.2025</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D4C49C02-30AA-45EE-A398-03270AF22D75}" type="slidenum">
              <a:rPr lang="ru-RU" smtClean="0"/>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94DC0E2-5326-4BDE-AA0F-3E1165548604}" type="datetimeFigureOut">
              <a:rPr lang="ru-RU" smtClean="0"/>
              <a:t>18.11.2025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4C49C02-30AA-45EE-A398-03270AF22D7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94DC0E2-5326-4BDE-AA0F-3E1165548604}" type="datetimeFigureOut">
              <a:rPr lang="ru-RU" smtClean="0"/>
              <a:t>18.11.2025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4C49C02-30AA-45EE-A398-03270AF22D7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94DC0E2-5326-4BDE-AA0F-3E1165548604}" type="datetimeFigureOut">
              <a:rPr lang="ru-RU" smtClean="0"/>
              <a:t>18.11.2025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4C49C02-30AA-45EE-A398-03270AF22D75}"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F94DC0E2-5326-4BDE-AA0F-3E1165548604}" type="datetimeFigureOut">
              <a:rPr lang="ru-RU" smtClean="0"/>
              <a:t>18.11.2025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4C49C02-30AA-45EE-A398-03270AF22D75}" type="slidenum">
              <a:rPr lang="ru-RU" smtClean="0"/>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F94DC0E2-5326-4BDE-AA0F-3E1165548604}" type="datetimeFigureOut">
              <a:rPr lang="ru-RU" smtClean="0"/>
              <a:t>18.11.2025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4C49C02-30AA-45EE-A398-03270AF22D75}"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F94DC0E2-5326-4BDE-AA0F-3E1165548604}" type="datetimeFigureOut">
              <a:rPr lang="ru-RU" smtClean="0"/>
              <a:t>18.11.2025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D4C49C02-30AA-45EE-A398-03270AF22D75}"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F94DC0E2-5326-4BDE-AA0F-3E1165548604}" type="datetimeFigureOut">
              <a:rPr lang="ru-RU" smtClean="0"/>
              <a:t>18.11.2025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D4C49C02-30AA-45EE-A398-03270AF22D75}"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F94DC0E2-5326-4BDE-AA0F-3E1165548604}" type="datetimeFigureOut">
              <a:rPr lang="ru-RU" smtClean="0"/>
              <a:t>18.11.2025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D4C49C02-30AA-45EE-A398-03270AF22D75}" type="slidenum">
              <a:rPr lang="ru-RU" smtClean="0"/>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F94DC0E2-5326-4BDE-AA0F-3E1165548604}" type="datetimeFigureOut">
              <a:rPr lang="ru-RU" smtClean="0"/>
              <a:t>18.11.2025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4C49C02-30AA-45EE-A398-03270AF22D75}"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F94DC0E2-5326-4BDE-AA0F-3E1165548604}" type="datetimeFigureOut">
              <a:rPr lang="ru-RU" smtClean="0"/>
              <a:t>18.11.2025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4C49C02-30AA-45EE-A398-03270AF22D75}" type="slidenum">
              <a:rPr lang="ru-RU" smtClean="0"/>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94DC0E2-5326-4BDE-AA0F-3E1165548604}" type="datetimeFigureOut">
              <a:rPr lang="ru-RU" smtClean="0"/>
              <a:t>18.11.2025</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4C49C02-30AA-45EE-A398-03270AF22D75}" type="slidenum">
              <a:rPr lang="ru-RU" smtClean="0"/>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31640" y="1772816"/>
            <a:ext cx="7406640" cy="1472184"/>
          </a:xfrm>
        </p:spPr>
        <p:txBody>
          <a:bodyPr>
            <a:noAutofit/>
          </a:bodyPr>
          <a:lstStyle/>
          <a:p>
            <a:pPr algn="ctr"/>
            <a:r>
              <a:rPr lang="uz-Latn-UZ" sz="4000" dirty="0">
                <a:latin typeface="Times New Roman" panose="02020603050405020304" pitchFamily="18" charset="0"/>
                <a:cs typeface="Times New Roman" panose="02020603050405020304" pitchFamily="18" charset="0"/>
              </a:rPr>
              <a:t>Zamonaviy o'zbek shoirlari asarlarini sharhlab </a:t>
            </a:r>
            <a:r>
              <a:rPr lang="uz-Latn-UZ" sz="4000" dirty="0" smtClean="0">
                <a:latin typeface="Times New Roman" panose="02020603050405020304" pitchFamily="18" charset="0"/>
                <a:cs typeface="Times New Roman" panose="02020603050405020304" pitchFamily="18" charset="0"/>
              </a:rPr>
              <a:t>berish</a:t>
            </a:r>
            <a:r>
              <a:rPr lang="en-US" sz="4000" dirty="0" smtClean="0">
                <a:latin typeface="Times New Roman" panose="02020603050405020304" pitchFamily="18" charset="0"/>
                <a:cs typeface="Times New Roman" panose="02020603050405020304" pitchFamily="18" charset="0"/>
              </a:rPr>
              <a:t>.</a:t>
            </a:r>
            <a:br>
              <a:rPr lang="en-US" sz="4000" dirty="0" smtClean="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a:t>
            </a:r>
            <a:r>
              <a:rPr lang="en-US" sz="4000" dirty="0" err="1" smtClean="0">
                <a:latin typeface="Times New Roman" panose="02020603050405020304" pitchFamily="18" charset="0"/>
                <a:cs typeface="Times New Roman" panose="02020603050405020304" pitchFamily="18" charset="0"/>
              </a:rPr>
              <a:t>Abduvali</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Qutbiddin</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Tursun</a:t>
            </a:r>
            <a:r>
              <a:rPr lang="en-US" sz="4000" dirty="0" smtClean="0">
                <a:latin typeface="Times New Roman" panose="02020603050405020304" pitchFamily="18" charset="0"/>
                <a:cs typeface="Times New Roman" panose="02020603050405020304" pitchFamily="18" charset="0"/>
              </a:rPr>
              <a:t> Ali, </a:t>
            </a:r>
            <a:r>
              <a:rPr lang="en-US" sz="4000" dirty="0" err="1" smtClean="0">
                <a:latin typeface="Times New Roman" panose="02020603050405020304" pitchFamily="18" charset="0"/>
                <a:cs typeface="Times New Roman" panose="02020603050405020304" pitchFamily="18" charset="0"/>
              </a:rPr>
              <a:t>Iqbol</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Mirzo</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Sirojiddin</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Sayid</a:t>
            </a:r>
            <a:r>
              <a:rPr lang="en-US" sz="4000" dirty="0" smtClean="0">
                <a:latin typeface="Times New Roman" panose="02020603050405020304" pitchFamily="18" charset="0"/>
                <a:cs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3425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367136" y="174932"/>
            <a:ext cx="7776864" cy="6555641"/>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			       </a:t>
            </a:r>
            <a:r>
              <a:rPr lang="uz-Latn-UZ" sz="2400" b="1" dirty="0" smtClean="0">
                <a:latin typeface="Times New Roman" panose="02020603050405020304" pitchFamily="18" charset="0"/>
                <a:cs typeface="Times New Roman" panose="02020603050405020304" pitchFamily="18" charset="0"/>
              </a:rPr>
              <a:t>BAHOR</a:t>
            </a:r>
            <a:r>
              <a:rPr lang="uz-Latn-UZ" sz="2000" dirty="0">
                <a:latin typeface="Times New Roman" panose="02020603050405020304" pitchFamily="18" charset="0"/>
                <a:cs typeface="Times New Roman" panose="02020603050405020304" pitchFamily="18" charset="0"/>
              </a:rPr>
              <a:t/>
            </a:r>
            <a:br>
              <a:rPr lang="uz-Latn-UZ" sz="2000" dirty="0">
                <a:latin typeface="Times New Roman" panose="02020603050405020304" pitchFamily="18" charset="0"/>
                <a:cs typeface="Times New Roman" panose="02020603050405020304" pitchFamily="18" charset="0"/>
              </a:rPr>
            </a:br>
            <a:r>
              <a:rPr lang="uz-Latn-UZ" sz="2000" dirty="0">
                <a:latin typeface="Times New Roman" panose="02020603050405020304" pitchFamily="18" charset="0"/>
                <a:cs typeface="Times New Roman" panose="02020603050405020304" pitchFamily="18" charset="0"/>
              </a:rPr>
              <a:t/>
            </a:r>
            <a:br>
              <a:rPr lang="uz-Latn-UZ" sz="2000" dirty="0">
                <a:latin typeface="Times New Roman" panose="02020603050405020304" pitchFamily="18" charset="0"/>
                <a:cs typeface="Times New Roman" panose="02020603050405020304" pitchFamily="18" charset="0"/>
              </a:rPr>
            </a:br>
            <a:r>
              <a:rPr lang="en-US" sz="2000" dirty="0" smtClean="0">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Erib </a:t>
            </a:r>
            <a:r>
              <a:rPr lang="uz-Latn-UZ" sz="2000" dirty="0">
                <a:solidFill>
                  <a:srgbClr val="7030A0"/>
                </a:solidFill>
                <a:latin typeface="Times New Roman" panose="02020603050405020304" pitchFamily="18" charset="0"/>
                <a:cs typeface="Times New Roman" panose="02020603050405020304" pitchFamily="18" charset="0"/>
              </a:rPr>
              <a:t>ketdi qor,</a:t>
            </a:r>
            <a:br>
              <a:rPr lang="uz-Latn-UZ" sz="2000" dirty="0">
                <a:solidFill>
                  <a:srgbClr val="7030A0"/>
                </a:solidFill>
                <a:latin typeface="Times New Roman" panose="02020603050405020304" pitchFamily="18" charset="0"/>
                <a:cs typeface="Times New Roman" panose="02020603050405020304" pitchFamily="18" charset="0"/>
              </a:rPr>
            </a:br>
            <a:r>
              <a:rPr lang="en-US" sz="2000" dirty="0" smtClean="0">
                <a:solidFill>
                  <a:srgbClr val="7030A0"/>
                </a:solidFill>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Do‘rmon </a:t>
            </a:r>
            <a:r>
              <a:rPr lang="uz-Latn-UZ" sz="2000" dirty="0">
                <a:solidFill>
                  <a:srgbClr val="7030A0"/>
                </a:solidFill>
                <a:latin typeface="Times New Roman" panose="02020603050405020304" pitchFamily="18" charset="0"/>
                <a:cs typeface="Times New Roman" panose="02020603050405020304" pitchFamily="18" charset="0"/>
              </a:rPr>
              <a:t>bog‘in chulg‘adi</a:t>
            </a:r>
            <a:br>
              <a:rPr lang="uz-Latn-UZ" sz="2000" dirty="0">
                <a:solidFill>
                  <a:srgbClr val="7030A0"/>
                </a:solidFill>
                <a:latin typeface="Times New Roman" panose="02020603050405020304" pitchFamily="18" charset="0"/>
                <a:cs typeface="Times New Roman" panose="02020603050405020304" pitchFamily="18" charset="0"/>
              </a:rPr>
            </a:br>
            <a:r>
              <a:rPr lang="en-US" sz="2000" dirty="0" smtClean="0">
                <a:solidFill>
                  <a:srgbClr val="7030A0"/>
                </a:solidFill>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issiq </a:t>
            </a:r>
            <a:r>
              <a:rPr lang="uz-Latn-UZ" sz="2000" dirty="0">
                <a:solidFill>
                  <a:srgbClr val="7030A0"/>
                </a:solidFill>
                <a:latin typeface="Times New Roman" panose="02020603050405020304" pitchFamily="18" charset="0"/>
                <a:cs typeface="Times New Roman" panose="02020603050405020304" pitchFamily="18" charset="0"/>
              </a:rPr>
              <a:t>taftli nafaslar.</a:t>
            </a:r>
            <a:br>
              <a:rPr lang="uz-Latn-UZ" sz="2000" dirty="0">
                <a:solidFill>
                  <a:srgbClr val="7030A0"/>
                </a:solidFill>
                <a:latin typeface="Times New Roman" panose="02020603050405020304" pitchFamily="18" charset="0"/>
                <a:cs typeface="Times New Roman" panose="02020603050405020304" pitchFamily="18" charset="0"/>
              </a:rPr>
            </a:br>
            <a:r>
              <a:rPr lang="uz-Latn-UZ" sz="2000" dirty="0">
                <a:solidFill>
                  <a:srgbClr val="7030A0"/>
                </a:solidFill>
                <a:latin typeface="Times New Roman" panose="02020603050405020304" pitchFamily="18" charset="0"/>
                <a:cs typeface="Times New Roman" panose="02020603050405020304" pitchFamily="18" charset="0"/>
              </a:rPr>
              <a:t> </a:t>
            </a:r>
            <a:br>
              <a:rPr lang="uz-Latn-UZ" sz="2000" dirty="0">
                <a:solidFill>
                  <a:srgbClr val="7030A0"/>
                </a:solidFill>
                <a:latin typeface="Times New Roman" panose="02020603050405020304" pitchFamily="18" charset="0"/>
                <a:cs typeface="Times New Roman" panose="02020603050405020304" pitchFamily="18" charset="0"/>
              </a:rPr>
            </a:br>
            <a:r>
              <a:rPr lang="en-US" sz="2000" dirty="0" smtClean="0">
                <a:solidFill>
                  <a:srgbClr val="7030A0"/>
                </a:solidFill>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Bahor </a:t>
            </a:r>
            <a:r>
              <a:rPr lang="uz-Latn-UZ" sz="2000" dirty="0">
                <a:solidFill>
                  <a:srgbClr val="7030A0"/>
                </a:solidFill>
                <a:latin typeface="Times New Roman" panose="02020603050405020304" pitchFamily="18" charset="0"/>
                <a:cs typeface="Times New Roman" panose="02020603050405020304" pitchFamily="18" charset="0"/>
              </a:rPr>
              <a:t>keldi ariq bo‘ylariga ham,</a:t>
            </a:r>
            <a:br>
              <a:rPr lang="uz-Latn-UZ" sz="2000" dirty="0">
                <a:solidFill>
                  <a:srgbClr val="7030A0"/>
                </a:solidFill>
                <a:latin typeface="Times New Roman" panose="02020603050405020304" pitchFamily="18" charset="0"/>
                <a:cs typeface="Times New Roman" panose="02020603050405020304" pitchFamily="18" charset="0"/>
              </a:rPr>
            </a:br>
            <a:r>
              <a:rPr lang="en-US" sz="2000" dirty="0" smtClean="0">
                <a:solidFill>
                  <a:srgbClr val="7030A0"/>
                </a:solidFill>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bosh </a:t>
            </a:r>
            <a:r>
              <a:rPr lang="uz-Latn-UZ" sz="2000" dirty="0">
                <a:solidFill>
                  <a:srgbClr val="7030A0"/>
                </a:solidFill>
                <a:latin typeface="Times New Roman" panose="02020603050405020304" pitchFamily="18" charset="0"/>
                <a:cs typeface="Times New Roman" panose="02020603050405020304" pitchFamily="18" charset="0"/>
              </a:rPr>
              <a:t>ko‘tarar yalpizlar,</a:t>
            </a:r>
            <a:br>
              <a:rPr lang="uz-Latn-UZ" sz="2000" dirty="0">
                <a:solidFill>
                  <a:srgbClr val="7030A0"/>
                </a:solidFill>
                <a:latin typeface="Times New Roman" panose="02020603050405020304" pitchFamily="18" charset="0"/>
                <a:cs typeface="Times New Roman" panose="02020603050405020304" pitchFamily="18" charset="0"/>
              </a:rPr>
            </a:br>
            <a:r>
              <a:rPr lang="en-US" sz="2000" dirty="0" smtClean="0">
                <a:solidFill>
                  <a:srgbClr val="7030A0"/>
                </a:solidFill>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bo‘yga </a:t>
            </a:r>
            <a:r>
              <a:rPr lang="uz-Latn-UZ" sz="2000" dirty="0">
                <a:solidFill>
                  <a:srgbClr val="7030A0"/>
                </a:solidFill>
                <a:latin typeface="Times New Roman" panose="02020603050405020304" pitchFamily="18" charset="0"/>
                <a:cs typeface="Times New Roman" panose="02020603050405020304" pitchFamily="18" charset="0"/>
              </a:rPr>
              <a:t>o‘sar kunduzlar.</a:t>
            </a:r>
            <a:br>
              <a:rPr lang="uz-Latn-UZ" sz="2000" dirty="0">
                <a:solidFill>
                  <a:srgbClr val="7030A0"/>
                </a:solidFill>
                <a:latin typeface="Times New Roman" panose="02020603050405020304" pitchFamily="18" charset="0"/>
                <a:cs typeface="Times New Roman" panose="02020603050405020304" pitchFamily="18" charset="0"/>
              </a:rPr>
            </a:br>
            <a:r>
              <a:rPr lang="uz-Latn-UZ" sz="2000" dirty="0">
                <a:solidFill>
                  <a:srgbClr val="7030A0"/>
                </a:solidFill>
                <a:latin typeface="Times New Roman" panose="02020603050405020304" pitchFamily="18" charset="0"/>
                <a:cs typeface="Times New Roman" panose="02020603050405020304" pitchFamily="18" charset="0"/>
              </a:rPr>
              <a:t> </a:t>
            </a:r>
            <a:br>
              <a:rPr lang="uz-Latn-UZ" sz="2000" dirty="0">
                <a:solidFill>
                  <a:srgbClr val="7030A0"/>
                </a:solidFill>
                <a:latin typeface="Times New Roman" panose="02020603050405020304" pitchFamily="18" charset="0"/>
                <a:cs typeface="Times New Roman" panose="02020603050405020304" pitchFamily="18" charset="0"/>
              </a:rPr>
            </a:br>
            <a:r>
              <a:rPr lang="en-US" sz="2000" dirty="0" smtClean="0">
                <a:solidFill>
                  <a:srgbClr val="7030A0"/>
                </a:solidFill>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Bahor</a:t>
            </a:r>
            <a:r>
              <a:rPr lang="uz-Latn-UZ" sz="2000" dirty="0">
                <a:solidFill>
                  <a:srgbClr val="7030A0"/>
                </a:solidFill>
                <a:latin typeface="Times New Roman" panose="02020603050405020304" pitchFamily="18" charset="0"/>
                <a:cs typeface="Times New Roman" panose="02020603050405020304" pitchFamily="18" charset="0"/>
              </a:rPr>
              <a:t>. Gullayotir bodomlar,</a:t>
            </a:r>
            <a:br>
              <a:rPr lang="uz-Latn-UZ" sz="2000" dirty="0">
                <a:solidFill>
                  <a:srgbClr val="7030A0"/>
                </a:solidFill>
                <a:latin typeface="Times New Roman" panose="02020603050405020304" pitchFamily="18" charset="0"/>
                <a:cs typeface="Times New Roman" panose="02020603050405020304" pitchFamily="18" charset="0"/>
              </a:rPr>
            </a:br>
            <a:r>
              <a:rPr lang="en-US" sz="2000" dirty="0" smtClean="0">
                <a:solidFill>
                  <a:srgbClr val="7030A0"/>
                </a:solidFill>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gul </a:t>
            </a:r>
            <a:r>
              <a:rPr lang="uz-Latn-UZ" sz="2000" dirty="0">
                <a:solidFill>
                  <a:srgbClr val="7030A0"/>
                </a:solidFill>
                <a:latin typeface="Times New Roman" panose="02020603050405020304" pitchFamily="18" charset="0"/>
                <a:cs typeface="Times New Roman" panose="02020603050405020304" pitchFamily="18" charset="0"/>
              </a:rPr>
              <a:t>ochadi kurtaklar.</a:t>
            </a:r>
            <a:br>
              <a:rPr lang="uz-Latn-UZ" sz="2000" dirty="0">
                <a:solidFill>
                  <a:srgbClr val="7030A0"/>
                </a:solidFill>
                <a:latin typeface="Times New Roman" panose="02020603050405020304" pitchFamily="18" charset="0"/>
                <a:cs typeface="Times New Roman" panose="02020603050405020304" pitchFamily="18" charset="0"/>
              </a:rPr>
            </a:br>
            <a:r>
              <a:rPr lang="en-US" sz="2000" dirty="0" smtClean="0">
                <a:solidFill>
                  <a:srgbClr val="7030A0"/>
                </a:solidFill>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gullay </a:t>
            </a:r>
            <a:r>
              <a:rPr lang="uz-Latn-UZ" sz="2000" dirty="0">
                <a:solidFill>
                  <a:srgbClr val="7030A0"/>
                </a:solidFill>
                <a:latin typeface="Times New Roman" panose="02020603050405020304" pitchFamily="18" charset="0"/>
                <a:cs typeface="Times New Roman" panose="02020603050405020304" pitchFamily="18" charset="0"/>
              </a:rPr>
              <a:t>boshlar hatto qabrtosh.</a:t>
            </a:r>
            <a:br>
              <a:rPr lang="uz-Latn-UZ" sz="2000" dirty="0">
                <a:solidFill>
                  <a:srgbClr val="7030A0"/>
                </a:solidFill>
                <a:latin typeface="Times New Roman" panose="02020603050405020304" pitchFamily="18" charset="0"/>
                <a:cs typeface="Times New Roman" panose="02020603050405020304" pitchFamily="18" charset="0"/>
              </a:rPr>
            </a:br>
            <a:r>
              <a:rPr lang="uz-Latn-UZ" sz="2000" dirty="0">
                <a:solidFill>
                  <a:srgbClr val="7030A0"/>
                </a:solidFill>
                <a:latin typeface="Times New Roman" panose="02020603050405020304" pitchFamily="18" charset="0"/>
                <a:cs typeface="Times New Roman" panose="02020603050405020304" pitchFamily="18" charset="0"/>
              </a:rPr>
              <a:t> </a:t>
            </a:r>
            <a:br>
              <a:rPr lang="uz-Latn-UZ" sz="2000" dirty="0">
                <a:solidFill>
                  <a:srgbClr val="7030A0"/>
                </a:solidFill>
                <a:latin typeface="Times New Roman" panose="02020603050405020304" pitchFamily="18" charset="0"/>
                <a:cs typeface="Times New Roman" panose="02020603050405020304" pitchFamily="18" charset="0"/>
              </a:rPr>
            </a:br>
            <a:r>
              <a:rPr lang="en-US" sz="2000" dirty="0" smtClean="0">
                <a:solidFill>
                  <a:srgbClr val="7030A0"/>
                </a:solidFill>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Ko‘klam</a:t>
            </a:r>
            <a:r>
              <a:rPr lang="uz-Latn-UZ" sz="2000" dirty="0">
                <a:solidFill>
                  <a:srgbClr val="7030A0"/>
                </a:solidFill>
                <a:latin typeface="Times New Roman" panose="02020603050405020304" pitchFamily="18" charset="0"/>
                <a:cs typeface="Times New Roman" panose="02020603050405020304" pitchFamily="18" charset="0"/>
              </a:rPr>
              <a:t>. Boshimda bulutlar</a:t>
            </a:r>
            <a:br>
              <a:rPr lang="uz-Latn-UZ" sz="2000" dirty="0">
                <a:solidFill>
                  <a:srgbClr val="7030A0"/>
                </a:solidFill>
                <a:latin typeface="Times New Roman" panose="02020603050405020304" pitchFamily="18" charset="0"/>
                <a:cs typeface="Times New Roman" panose="02020603050405020304" pitchFamily="18" charset="0"/>
              </a:rPr>
            </a:br>
            <a:r>
              <a:rPr lang="en-US" sz="2000" dirty="0" smtClean="0">
                <a:solidFill>
                  <a:srgbClr val="7030A0"/>
                </a:solidFill>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gala-gala </a:t>
            </a:r>
            <a:r>
              <a:rPr lang="uz-Latn-UZ" sz="2000" dirty="0">
                <a:solidFill>
                  <a:srgbClr val="7030A0"/>
                </a:solidFill>
                <a:latin typeface="Times New Roman" panose="02020603050405020304" pitchFamily="18" charset="0"/>
                <a:cs typeface="Times New Roman" panose="02020603050405020304" pitchFamily="18" charset="0"/>
              </a:rPr>
              <a:t>yuzmoqda</a:t>
            </a:r>
            <a:br>
              <a:rPr lang="uz-Latn-UZ" sz="2000" dirty="0">
                <a:solidFill>
                  <a:srgbClr val="7030A0"/>
                </a:solidFill>
                <a:latin typeface="Times New Roman" panose="02020603050405020304" pitchFamily="18" charset="0"/>
                <a:cs typeface="Times New Roman" panose="02020603050405020304" pitchFamily="18" charset="0"/>
              </a:rPr>
            </a:br>
            <a:r>
              <a:rPr lang="en-US" sz="2000" dirty="0" smtClean="0">
                <a:solidFill>
                  <a:srgbClr val="7030A0"/>
                </a:solidFill>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sen </a:t>
            </a:r>
            <a:r>
              <a:rPr lang="uz-Latn-UZ" sz="2000" dirty="0">
                <a:solidFill>
                  <a:srgbClr val="7030A0"/>
                </a:solidFill>
                <a:latin typeface="Times New Roman" panose="02020603050405020304" pitchFamily="18" charset="0"/>
                <a:cs typeface="Times New Roman" panose="02020603050405020304" pitchFamily="18" charset="0"/>
              </a:rPr>
              <a:t>qayoqqa shoshayapsan, umrim.</a:t>
            </a:r>
            <a:br>
              <a:rPr lang="uz-Latn-UZ" sz="2000" dirty="0">
                <a:solidFill>
                  <a:srgbClr val="7030A0"/>
                </a:solidFill>
                <a:latin typeface="Times New Roman" panose="02020603050405020304" pitchFamily="18" charset="0"/>
                <a:cs typeface="Times New Roman" panose="02020603050405020304" pitchFamily="18" charset="0"/>
              </a:rPr>
            </a:br>
            <a:r>
              <a:rPr lang="uz-Latn-UZ" sz="2000" dirty="0">
                <a:solidFill>
                  <a:srgbClr val="7030A0"/>
                </a:solidFill>
                <a:latin typeface="Times New Roman" panose="02020603050405020304" pitchFamily="18" charset="0"/>
                <a:cs typeface="Times New Roman" panose="02020603050405020304" pitchFamily="18" charset="0"/>
              </a:rPr>
              <a:t> </a:t>
            </a:r>
            <a:br>
              <a:rPr lang="uz-Latn-UZ" sz="2000" dirty="0">
                <a:solidFill>
                  <a:srgbClr val="7030A0"/>
                </a:solidFill>
                <a:latin typeface="Times New Roman" panose="02020603050405020304" pitchFamily="18" charset="0"/>
                <a:cs typeface="Times New Roman" panose="02020603050405020304" pitchFamily="18" charset="0"/>
              </a:rPr>
            </a:br>
            <a:r>
              <a:rPr lang="en-US" sz="2000" dirty="0" smtClean="0">
                <a:solidFill>
                  <a:srgbClr val="7030A0"/>
                </a:solidFill>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Gul-chechaklar </a:t>
            </a:r>
            <a:r>
              <a:rPr lang="uz-Latn-UZ" sz="2000" dirty="0">
                <a:solidFill>
                  <a:srgbClr val="7030A0"/>
                </a:solidFill>
                <a:latin typeface="Times New Roman" panose="02020603050405020304" pitchFamily="18" charset="0"/>
                <a:cs typeface="Times New Roman" panose="02020603050405020304" pitchFamily="18" charset="0"/>
              </a:rPr>
              <a:t>uzra yomg‘ir</a:t>
            </a:r>
            <a:br>
              <a:rPr lang="uz-Latn-UZ" sz="2000" dirty="0">
                <a:solidFill>
                  <a:srgbClr val="7030A0"/>
                </a:solidFill>
                <a:latin typeface="Times New Roman" panose="02020603050405020304" pitchFamily="18" charset="0"/>
                <a:cs typeface="Times New Roman" panose="02020603050405020304" pitchFamily="18" charset="0"/>
              </a:rPr>
            </a:br>
            <a:r>
              <a:rPr lang="en-US" sz="2000" dirty="0" smtClean="0">
                <a:solidFill>
                  <a:srgbClr val="7030A0"/>
                </a:solidFill>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sharros </a:t>
            </a:r>
            <a:r>
              <a:rPr lang="uz-Latn-UZ" sz="2000" dirty="0">
                <a:solidFill>
                  <a:srgbClr val="7030A0"/>
                </a:solidFill>
                <a:latin typeface="Times New Roman" panose="02020603050405020304" pitchFamily="18" charset="0"/>
                <a:cs typeface="Times New Roman" panose="02020603050405020304" pitchFamily="18" charset="0"/>
              </a:rPr>
              <a:t>quya boshladi. </a:t>
            </a:r>
            <a:br>
              <a:rPr lang="uz-Latn-UZ" sz="2000" dirty="0">
                <a:solidFill>
                  <a:srgbClr val="7030A0"/>
                </a:solidFill>
                <a:latin typeface="Times New Roman" panose="02020603050405020304" pitchFamily="18" charset="0"/>
                <a:cs typeface="Times New Roman" panose="02020603050405020304" pitchFamily="18" charset="0"/>
              </a:rPr>
            </a:br>
            <a:r>
              <a:rPr lang="en-US" sz="2000" dirty="0" smtClean="0">
                <a:solidFill>
                  <a:srgbClr val="7030A0"/>
                </a:solidFill>
                <a:latin typeface="Times New Roman" panose="02020603050405020304" pitchFamily="18" charset="0"/>
                <a:cs typeface="Times New Roman" panose="02020603050405020304" pitchFamily="18" charset="0"/>
              </a:rPr>
              <a:t>			</a:t>
            </a:r>
            <a:r>
              <a:rPr lang="uz-Latn-UZ" sz="2000" dirty="0" smtClean="0">
                <a:solidFill>
                  <a:srgbClr val="7030A0"/>
                </a:solidFill>
                <a:latin typeface="Times New Roman" panose="02020603050405020304" pitchFamily="18" charset="0"/>
                <a:cs typeface="Times New Roman" panose="02020603050405020304" pitchFamily="18" charset="0"/>
              </a:rPr>
              <a:t>Qorga </a:t>
            </a:r>
            <a:r>
              <a:rPr lang="uz-Latn-UZ" sz="2000" dirty="0">
                <a:solidFill>
                  <a:srgbClr val="7030A0"/>
                </a:solidFill>
                <a:latin typeface="Times New Roman" panose="02020603050405020304" pitchFamily="18" charset="0"/>
                <a:cs typeface="Times New Roman" panose="02020603050405020304" pitchFamily="18" charset="0"/>
              </a:rPr>
              <a:t>aylanmaydi endi yomg‘irlar...</a:t>
            </a:r>
            <a:endParaRPr lang="ru-RU" sz="20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4391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737"/>
          <a:stretch/>
        </p:blipFill>
        <p:spPr bwMode="auto">
          <a:xfrm>
            <a:off x="1085884" y="116632"/>
            <a:ext cx="3467684" cy="3709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572000" y="116632"/>
            <a:ext cx="4464496" cy="3693319"/>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uz-Latn-UZ" b="1" dirty="0">
                <a:latin typeface="Times New Roman" panose="02020603050405020304" pitchFamily="18" charset="0"/>
                <a:cs typeface="Times New Roman" panose="02020603050405020304" pitchFamily="18" charset="0"/>
              </a:rPr>
              <a:t>Iqbol MIRZO –</a:t>
            </a:r>
            <a:r>
              <a:rPr lang="uz-Latn-UZ" dirty="0">
                <a:latin typeface="Times New Roman" panose="02020603050405020304" pitchFamily="18" charset="0"/>
                <a:cs typeface="Times New Roman" panose="02020603050405020304" pitchFamily="18" charset="0"/>
              </a:rPr>
              <a:t> asl ismi Mirzaaliyev Iqboljon Mirzakarimovich. </a:t>
            </a:r>
            <a:r>
              <a:rPr lang="uz-Latn-UZ" dirty="0" smtClean="0">
                <a:latin typeface="Times New Roman" panose="02020603050405020304" pitchFamily="18" charset="0"/>
                <a:cs typeface="Times New Roman" panose="02020603050405020304" pitchFamily="18" charset="0"/>
              </a:rPr>
              <a:t>1967-yil</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r>
              <a:rPr lang="uz-Latn-UZ" dirty="0" smtClean="0">
                <a:latin typeface="Times New Roman" panose="02020603050405020304" pitchFamily="18" charset="0"/>
                <a:cs typeface="Times New Roman" panose="02020603050405020304" pitchFamily="18" charset="0"/>
              </a:rPr>
              <a:t>1-mayda</a:t>
            </a:r>
            <a:r>
              <a:rPr lang="uz-Latn-UZ" dirty="0">
                <a:latin typeface="Times New Roman" panose="02020603050405020304" pitchFamily="18" charset="0"/>
                <a:cs typeface="Times New Roman" panose="02020603050405020304" pitchFamily="18" charset="0"/>
              </a:rPr>
              <a:t> Farg‘ona viloyati Bag‘dod tumaniga qarashli Qo‘shtegirmon qishlog‘ida ziyolilar oilasida tug‘ilgan. Otasi Mirzaaliyev Mirzakarim Mirzaaliyevich, onasi Mirzaaliyeva Moʻtabarxon Malikovna o‘qituvchi bo‘lgan. Oilada 6 nafar farzand bo‘lib, sheʼriyatga togʻasi shoir Gʻulom Abdulla taʼsirida kirib </a:t>
            </a:r>
            <a:r>
              <a:rPr lang="uz-Latn-UZ" dirty="0" smtClean="0">
                <a:latin typeface="Times New Roman" panose="02020603050405020304" pitchFamily="18" charset="0"/>
                <a:cs typeface="Times New Roman" panose="02020603050405020304" pitchFamily="18" charset="0"/>
              </a:rPr>
              <a:t>kelgan. </a:t>
            </a:r>
            <a:r>
              <a:rPr lang="uz-Latn-UZ" dirty="0">
                <a:latin typeface="Times New Roman" panose="02020603050405020304" pitchFamily="18" charset="0"/>
                <a:cs typeface="Times New Roman" panose="02020603050405020304" pitchFamily="18" charset="0"/>
              </a:rPr>
              <a:t>Iqbol Mirzo Fargʻona pedagogika institutining oʻzbek tili va adabiyoti fakultetini tugatgach, </a:t>
            </a:r>
            <a:endParaRPr lang="en-US" dirty="0" smtClean="0">
              <a:latin typeface="Times New Roman" panose="02020603050405020304" pitchFamily="18" charset="0"/>
              <a:cs typeface="Times New Roman" panose="02020603050405020304" pitchFamily="18" charset="0"/>
            </a:endParaRPr>
          </a:p>
          <a:p>
            <a:r>
              <a:rPr lang="uz-Latn-UZ" dirty="0" smtClean="0">
                <a:latin typeface="Times New Roman" panose="02020603050405020304" pitchFamily="18" charset="0"/>
                <a:cs typeface="Times New Roman" panose="02020603050405020304" pitchFamily="18" charset="0"/>
              </a:rPr>
              <a:t>1992-yilda</a:t>
            </a:r>
            <a:r>
              <a:rPr lang="uz-Latn-UZ" dirty="0">
                <a:latin typeface="Times New Roman" panose="02020603050405020304" pitchFamily="18" charset="0"/>
                <a:cs typeface="Times New Roman" panose="02020603050405020304" pitchFamily="18" charset="0"/>
              </a:rPr>
              <a:t> Toshkentga keladi.</a:t>
            </a:r>
            <a:endParaRPr lang="ru-RU"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085884" y="3879046"/>
            <a:ext cx="7950612" cy="286232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uz-Latn-UZ" b="1" dirty="0">
                <a:latin typeface="Times New Roman" panose="02020603050405020304" pitchFamily="18" charset="0"/>
                <a:cs typeface="Times New Roman" panose="02020603050405020304" pitchFamily="18" charset="0"/>
              </a:rPr>
              <a:t>Mehnat </a:t>
            </a:r>
            <a:r>
              <a:rPr lang="uz-Latn-UZ" b="1" dirty="0" smtClean="0">
                <a:latin typeface="Times New Roman" panose="02020603050405020304" pitchFamily="18" charset="0"/>
                <a:cs typeface="Times New Roman" panose="02020603050405020304" pitchFamily="18" charset="0"/>
              </a:rPr>
              <a:t>faoliyati</a:t>
            </a:r>
            <a:endParaRPr lang="uz-Latn-UZ" b="1" dirty="0">
              <a:latin typeface="Times New Roman" panose="02020603050405020304" pitchFamily="18" charset="0"/>
              <a:cs typeface="Times New Roman" panose="02020603050405020304" pitchFamily="18" charset="0"/>
            </a:endParaRPr>
          </a:p>
          <a:p>
            <a:r>
              <a:rPr lang="uz-Latn-UZ" dirty="0">
                <a:latin typeface="Times New Roman" panose="02020603050405020304" pitchFamily="18" charset="0"/>
                <a:cs typeface="Times New Roman" panose="02020603050405020304" pitchFamily="18" charset="0"/>
              </a:rPr>
              <a:t>1985-1987-yillarda Tomskda harbiy xizmatni </a:t>
            </a:r>
            <a:r>
              <a:rPr lang="uz-Latn-UZ" dirty="0" smtClean="0">
                <a:latin typeface="Times New Roman" panose="02020603050405020304" pitchFamily="18" charset="0"/>
                <a:cs typeface="Times New Roman" panose="02020603050405020304" pitchFamily="18" charset="0"/>
              </a:rPr>
              <a:t>oʻtagan.</a:t>
            </a:r>
            <a:r>
              <a:rPr lang="uz-Latn-UZ" dirty="0">
                <a:latin typeface="Times New Roman" panose="02020603050405020304" pitchFamily="18" charset="0"/>
                <a:cs typeface="Times New Roman" panose="02020603050405020304" pitchFamily="18" charset="0"/>
              </a:rPr>
              <a:t/>
            </a:r>
            <a:br>
              <a:rPr lang="uz-Latn-UZ" dirty="0">
                <a:latin typeface="Times New Roman" panose="02020603050405020304" pitchFamily="18" charset="0"/>
                <a:cs typeface="Times New Roman" panose="02020603050405020304" pitchFamily="18" charset="0"/>
              </a:rPr>
            </a:br>
            <a:r>
              <a:rPr lang="uz-Latn-UZ" dirty="0">
                <a:latin typeface="Times New Roman" panose="02020603050405020304" pitchFamily="18" charset="0"/>
                <a:cs typeface="Times New Roman" panose="02020603050405020304" pitchFamily="18" charset="0"/>
              </a:rPr>
              <a:t>1992-yilda „Oʻzbekiston tabiati“ gazetasida jurnalist sifatida ish </a:t>
            </a:r>
            <a:r>
              <a:rPr lang="uz-Latn-UZ" dirty="0" smtClean="0">
                <a:latin typeface="Times New Roman" panose="02020603050405020304" pitchFamily="18" charset="0"/>
                <a:cs typeface="Times New Roman" panose="02020603050405020304" pitchFamily="18" charset="0"/>
              </a:rPr>
              <a:t>boshlaydi, </a:t>
            </a:r>
            <a:r>
              <a:rPr lang="uz-Latn-UZ" dirty="0">
                <a:latin typeface="Times New Roman" panose="02020603050405020304" pitchFamily="18" charset="0"/>
                <a:cs typeface="Times New Roman" panose="02020603050405020304" pitchFamily="18" charset="0"/>
              </a:rPr>
              <a:t>keyinchalik „Vatan“ gazetasida boʻlim boshligʻi, masʼul kotib vazifalarida faoliyat koʻrsatdi. 1996-yildan Oʻzbekiston milliy teleradiokompaniyasida katta muharrir, direktor oʻrinbosari va studiya bosh muharriri vazifalarida ishlagan.</a:t>
            </a:r>
          </a:p>
          <a:p>
            <a:r>
              <a:rPr lang="uz-Latn-UZ" dirty="0">
                <a:latin typeface="Times New Roman" panose="02020603050405020304" pitchFamily="18" charset="0"/>
                <a:cs typeface="Times New Roman" panose="02020603050405020304" pitchFamily="18" charset="0"/>
              </a:rPr>
              <a:t>2006-2018-yillarda Oʻzbekiston Yozuvchilar uyushmasi raisi </a:t>
            </a:r>
            <a:r>
              <a:rPr lang="uz-Latn-UZ" dirty="0" smtClean="0">
                <a:latin typeface="Times New Roman" panose="02020603050405020304" pitchFamily="18" charset="0"/>
                <a:cs typeface="Times New Roman" panose="02020603050405020304" pitchFamily="18" charset="0"/>
              </a:rPr>
              <a:t>oʻrinbosari.</a:t>
            </a:r>
            <a:endParaRPr lang="uz-Latn-UZ" dirty="0">
              <a:latin typeface="Times New Roman" panose="02020603050405020304" pitchFamily="18" charset="0"/>
              <a:cs typeface="Times New Roman" panose="02020603050405020304" pitchFamily="18" charset="0"/>
            </a:endParaRPr>
          </a:p>
          <a:p>
            <a:r>
              <a:rPr lang="uz-Latn-UZ" dirty="0">
                <a:latin typeface="Times New Roman" panose="02020603050405020304" pitchFamily="18" charset="0"/>
                <a:cs typeface="Times New Roman" panose="02020603050405020304" pitchFamily="18" charset="0"/>
              </a:rPr>
              <a:t>2009-2019-yillarda O‘zbekiston Respublikasi Oliy Majlisi Senati </a:t>
            </a:r>
            <a:r>
              <a:rPr lang="uz-Latn-UZ" dirty="0" smtClean="0">
                <a:latin typeface="Times New Roman" panose="02020603050405020304" pitchFamily="18" charset="0"/>
                <a:cs typeface="Times New Roman" panose="02020603050405020304" pitchFamily="18" charset="0"/>
              </a:rPr>
              <a:t>aʼzosi.</a:t>
            </a:r>
            <a:endParaRPr lang="uz-Latn-UZ" dirty="0">
              <a:latin typeface="Times New Roman" panose="02020603050405020304" pitchFamily="18" charset="0"/>
              <a:cs typeface="Times New Roman" panose="02020603050405020304" pitchFamily="18" charset="0"/>
            </a:endParaRPr>
          </a:p>
          <a:p>
            <a:r>
              <a:rPr lang="uz-Latn-UZ" dirty="0">
                <a:latin typeface="Times New Roman" panose="02020603050405020304" pitchFamily="18" charset="0"/>
                <a:cs typeface="Times New Roman" panose="02020603050405020304" pitchFamily="18" charset="0"/>
              </a:rPr>
              <a:t>2020-yildan buyon O‘zbekiston Respublikasi Oliy Majlisi Qonunchilik Palatasi </a:t>
            </a:r>
            <a:r>
              <a:rPr lang="uz-Latn-UZ" dirty="0" smtClean="0">
                <a:latin typeface="Times New Roman" panose="02020603050405020304" pitchFamily="18" charset="0"/>
                <a:cs typeface="Times New Roman" panose="02020603050405020304" pitchFamily="18" charset="0"/>
              </a:rPr>
              <a:t>deputati</a:t>
            </a:r>
            <a:r>
              <a:rPr lang="uz-Latn-UZ" dirty="0">
                <a:latin typeface="Times New Roman" panose="02020603050405020304" pitchFamily="18" charset="0"/>
                <a:cs typeface="Times New Roman" panose="02020603050405020304" pitchFamily="18" charset="0"/>
              </a:rPr>
              <a:t> vazifasida ishlab kelmoqda.</a:t>
            </a:r>
          </a:p>
        </p:txBody>
      </p:sp>
    </p:spTree>
    <p:extLst>
      <p:ext uri="{BB962C8B-B14F-4D97-AF65-F5344CB8AC3E}">
        <p14:creationId xmlns:p14="http://schemas.microsoft.com/office/powerpoint/2010/main" val="2369645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287352"/>
            <a:ext cx="7920880" cy="609397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uz-Latn-UZ" sz="2600" b="1" dirty="0">
                <a:latin typeface="Times New Roman" panose="02020603050405020304" pitchFamily="18" charset="0"/>
                <a:cs typeface="Times New Roman" panose="02020603050405020304" pitchFamily="18" charset="0"/>
              </a:rPr>
              <a:t>Iqbol Mirzo </a:t>
            </a:r>
            <a:r>
              <a:rPr lang="uz-Latn-UZ" sz="2600" dirty="0">
                <a:latin typeface="Times New Roman" panose="02020603050405020304" pitchFamily="18" charset="0"/>
                <a:cs typeface="Times New Roman" panose="02020603050405020304" pitchFamily="18" charset="0"/>
              </a:rPr>
              <a:t>ijodini o’rganar ekanmiz shoir she’riyatida asosan Vatan va muhabbat, mavzusi yitakchilik qilishini ko’rishimiz mumkin. Masalan,”Vatan “ she’ri orqali uning go’zalligni, musoffo osmonini ,nafis tabiatini tarannum etsa; “O’zbek” she’ri orqali yurtning tarixi va o’tmishiga nazar solib, bugungi kunga shukronalik hissi bilan qarashni o’rgatadi Ijodkorning “Ko`nglingda nima bor?”, ”Vatan so’g’ bo’lsin” “Onam”,”Muhabbat” kabi she`rlarida Vatani ,ota-onasi ularga bo’lgan mehr muruvvati, yaqinlari oldidagi farzandlik burchini oqlashga chog’langan inson tasviri gavdalantiriladi. Iqbol Mirzo ham Muhammad Yusuf singari satrlari eng ko’p qo’shiqqa aylangan, shu tariqa xalqimizning sevimli shoiriga aylangan farzandi hisoblanadi . Shu boisdanmi uni “qo’shiqchi shoir “ ham deb atashadi. </a:t>
            </a:r>
            <a:endParaRPr lang="ru-RU"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3664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605001"/>
            <a:ext cx="7920880" cy="5632311"/>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p>
            <a:r>
              <a:rPr lang="uz-Latn-UZ" sz="2400" dirty="0">
                <a:latin typeface="Times New Roman" panose="02020603050405020304" pitchFamily="18" charset="0"/>
                <a:cs typeface="Times New Roman" panose="02020603050405020304" pitchFamily="18" charset="0"/>
              </a:rPr>
              <a:t>Iqbol Mirzoga shuhrat keltirgan Vatanni ulug’lovchi,uni ko’klarga ko’taruvchi, samimiy so’zlari bilan allaqachon qulog’imizga alla bo’lib singib ketgan :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	</a:t>
            </a:r>
            <a:r>
              <a:rPr lang="uz-Latn-UZ" sz="2400" dirty="0" smtClean="0">
                <a:solidFill>
                  <a:srgbClr val="00B050"/>
                </a:solidFill>
                <a:latin typeface="Times New Roman" panose="02020603050405020304" pitchFamily="18" charset="0"/>
                <a:cs typeface="Times New Roman" panose="02020603050405020304" pitchFamily="18" charset="0"/>
              </a:rPr>
              <a:t>Olisdagi </a:t>
            </a:r>
            <a:r>
              <a:rPr lang="uz-Latn-UZ" sz="2400" dirty="0">
                <a:solidFill>
                  <a:srgbClr val="00B050"/>
                </a:solidFill>
                <a:latin typeface="Times New Roman" panose="02020603050405020304" pitchFamily="18" charset="0"/>
                <a:cs typeface="Times New Roman" panose="02020603050405020304" pitchFamily="18" charset="0"/>
              </a:rPr>
              <a:t>mahmadona , ey eski olchoq, </a:t>
            </a:r>
            <a:endParaRPr lang="en-US" sz="2400" dirty="0" smtClean="0">
              <a:solidFill>
                <a:srgbClr val="00B050"/>
              </a:solidFill>
              <a:latin typeface="Times New Roman" panose="02020603050405020304" pitchFamily="18" charset="0"/>
              <a:cs typeface="Times New Roman" panose="02020603050405020304" pitchFamily="18" charset="0"/>
            </a:endParaRPr>
          </a:p>
          <a:p>
            <a:r>
              <a:rPr lang="en-US" sz="2400" dirty="0" smtClean="0">
                <a:solidFill>
                  <a:srgbClr val="00B050"/>
                </a:solidFill>
                <a:latin typeface="Times New Roman" panose="02020603050405020304" pitchFamily="18" charset="0"/>
                <a:cs typeface="Times New Roman" panose="02020603050405020304" pitchFamily="18" charset="0"/>
              </a:rPr>
              <a:t>	</a:t>
            </a:r>
            <a:r>
              <a:rPr lang="uz-Latn-UZ" sz="2400" dirty="0" smtClean="0">
                <a:solidFill>
                  <a:srgbClr val="00B050"/>
                </a:solidFill>
                <a:latin typeface="Times New Roman" panose="02020603050405020304" pitchFamily="18" charset="0"/>
                <a:cs typeface="Times New Roman" panose="02020603050405020304" pitchFamily="18" charset="0"/>
              </a:rPr>
              <a:t>Menga </a:t>
            </a:r>
            <a:r>
              <a:rPr lang="uz-Latn-UZ" sz="2400" dirty="0">
                <a:solidFill>
                  <a:srgbClr val="00B050"/>
                </a:solidFill>
                <a:latin typeface="Times New Roman" panose="02020603050405020304" pitchFamily="18" charset="0"/>
                <a:cs typeface="Times New Roman" panose="02020603050405020304" pitchFamily="18" charset="0"/>
              </a:rPr>
              <a:t>qadam tashlamoqni o’rgatmagin sen! </a:t>
            </a:r>
            <a:endParaRPr lang="en-US" sz="2400" dirty="0" smtClean="0">
              <a:solidFill>
                <a:srgbClr val="00B050"/>
              </a:solidFill>
              <a:latin typeface="Times New Roman" panose="02020603050405020304" pitchFamily="18" charset="0"/>
              <a:cs typeface="Times New Roman" panose="02020603050405020304" pitchFamily="18" charset="0"/>
            </a:endParaRPr>
          </a:p>
          <a:p>
            <a:r>
              <a:rPr lang="en-US" sz="2400" dirty="0" smtClean="0">
                <a:solidFill>
                  <a:srgbClr val="00B050"/>
                </a:solidFill>
                <a:latin typeface="Times New Roman" panose="02020603050405020304" pitchFamily="18" charset="0"/>
                <a:cs typeface="Times New Roman" panose="02020603050405020304" pitchFamily="18" charset="0"/>
              </a:rPr>
              <a:t>	</a:t>
            </a:r>
            <a:r>
              <a:rPr lang="uz-Latn-UZ" sz="2400" dirty="0" smtClean="0">
                <a:solidFill>
                  <a:srgbClr val="00B050"/>
                </a:solidFill>
                <a:latin typeface="Times New Roman" panose="02020603050405020304" pitchFamily="18" charset="0"/>
                <a:cs typeface="Times New Roman" panose="02020603050405020304" pitchFamily="18" charset="0"/>
              </a:rPr>
              <a:t>O’zingga </a:t>
            </a:r>
            <a:r>
              <a:rPr lang="uz-Latn-UZ" sz="2400" dirty="0">
                <a:solidFill>
                  <a:srgbClr val="00B050"/>
                </a:solidFill>
                <a:latin typeface="Times New Roman" panose="02020603050405020304" pitchFamily="18" charset="0"/>
                <a:cs typeface="Times New Roman" panose="02020603050405020304" pitchFamily="18" charset="0"/>
              </a:rPr>
              <a:t>boq keyin mayli nog'orangni qoq , </a:t>
            </a:r>
            <a:endParaRPr lang="en-US" sz="2400" dirty="0" smtClean="0">
              <a:solidFill>
                <a:srgbClr val="00B050"/>
              </a:solidFill>
              <a:latin typeface="Times New Roman" panose="02020603050405020304" pitchFamily="18" charset="0"/>
              <a:cs typeface="Times New Roman" panose="02020603050405020304" pitchFamily="18" charset="0"/>
            </a:endParaRPr>
          </a:p>
          <a:p>
            <a:r>
              <a:rPr lang="en-US" sz="2400" dirty="0" smtClean="0">
                <a:solidFill>
                  <a:srgbClr val="00B050"/>
                </a:solidFill>
                <a:latin typeface="Times New Roman" panose="02020603050405020304" pitchFamily="18" charset="0"/>
                <a:cs typeface="Times New Roman" panose="02020603050405020304" pitchFamily="18" charset="0"/>
              </a:rPr>
              <a:t>	</a:t>
            </a:r>
            <a:r>
              <a:rPr lang="uz-Latn-UZ" sz="2400" dirty="0" smtClean="0">
                <a:solidFill>
                  <a:srgbClr val="00B050"/>
                </a:solidFill>
                <a:latin typeface="Times New Roman" panose="02020603050405020304" pitchFamily="18" charset="0"/>
                <a:cs typeface="Times New Roman" panose="02020603050405020304" pitchFamily="18" charset="0"/>
              </a:rPr>
              <a:t>Menga </a:t>
            </a:r>
            <a:r>
              <a:rPr lang="uz-Latn-UZ" sz="2400" dirty="0">
                <a:solidFill>
                  <a:srgbClr val="00B050"/>
                </a:solidFill>
                <a:latin typeface="Times New Roman" panose="02020603050405020304" pitchFamily="18" charset="0"/>
                <a:cs typeface="Times New Roman" panose="02020603050405020304" pitchFamily="18" charset="0"/>
              </a:rPr>
              <a:t>qanday yashamoqni o’rgatmagin sen ! -deb </a:t>
            </a:r>
            <a:r>
              <a:rPr lang="uz-Latn-UZ" sz="2400" dirty="0">
                <a:latin typeface="Times New Roman" panose="02020603050405020304" pitchFamily="18" charset="0"/>
                <a:cs typeface="Times New Roman" panose="02020603050405020304" pitchFamily="18" charset="0"/>
              </a:rPr>
              <a:t>boshlanadigan hamda “Aytgil do’stim nima qildik Vatan uchun “ kabi she’rlarini so’zlariga nazar solsak shoirning Vatani va xalqiga bo’lgan muhabbatini naqadar cheksiz ekanligini anglaysiz: </a:t>
            </a:r>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Boshing </a:t>
            </a:r>
            <a:r>
              <a:rPr lang="uz-Latn-UZ" sz="2400" dirty="0">
                <a:solidFill>
                  <a:srgbClr val="002060"/>
                </a:solidFill>
                <a:latin typeface="Times New Roman" panose="02020603050405020304" pitchFamily="18" charset="0"/>
                <a:cs typeface="Times New Roman" panose="02020603050405020304" pitchFamily="18" charset="0"/>
              </a:rPr>
              <a:t>egib ta’zim ayla shukrona ayt </a:t>
            </a:r>
            <a:endParaRPr lang="en-US" sz="2400" dirty="0" smtClean="0">
              <a:solidFill>
                <a:srgbClr val="002060"/>
              </a:solidFill>
              <a:latin typeface="Times New Roman" panose="02020603050405020304" pitchFamily="18" charset="0"/>
              <a:cs typeface="Times New Roman" panose="02020603050405020304" pitchFamily="18" charset="0"/>
            </a:endParaRPr>
          </a:p>
          <a:p>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Seni </a:t>
            </a:r>
            <a:r>
              <a:rPr lang="uz-Latn-UZ" sz="2400" dirty="0">
                <a:solidFill>
                  <a:srgbClr val="002060"/>
                </a:solidFill>
                <a:latin typeface="Times New Roman" panose="02020603050405020304" pitchFamily="18" charset="0"/>
                <a:cs typeface="Times New Roman" panose="02020603050405020304" pitchFamily="18" charset="0"/>
              </a:rPr>
              <a:t>guldek erkalagan chaman uchun . </a:t>
            </a:r>
            <a:endParaRPr lang="en-US" sz="2400" dirty="0" smtClean="0">
              <a:solidFill>
                <a:srgbClr val="002060"/>
              </a:solidFill>
              <a:latin typeface="Times New Roman" panose="02020603050405020304" pitchFamily="18" charset="0"/>
              <a:cs typeface="Times New Roman" panose="02020603050405020304" pitchFamily="18" charset="0"/>
            </a:endParaRPr>
          </a:p>
          <a:p>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Osmonlarda </a:t>
            </a:r>
            <a:r>
              <a:rPr lang="uz-Latn-UZ" sz="2400" dirty="0">
                <a:solidFill>
                  <a:srgbClr val="002060"/>
                </a:solidFill>
                <a:latin typeface="Times New Roman" panose="02020603050405020304" pitchFamily="18" charset="0"/>
                <a:cs typeface="Times New Roman" panose="02020603050405020304" pitchFamily="18" charset="0"/>
              </a:rPr>
              <a:t>yurgan bo’lsang tuproqqa qayt </a:t>
            </a:r>
            <a:endParaRPr lang="en-US" sz="2400" dirty="0" smtClean="0">
              <a:solidFill>
                <a:srgbClr val="002060"/>
              </a:solidFill>
              <a:latin typeface="Times New Roman" panose="02020603050405020304" pitchFamily="18" charset="0"/>
              <a:cs typeface="Times New Roman" panose="02020603050405020304" pitchFamily="18" charset="0"/>
            </a:endParaRPr>
          </a:p>
          <a:p>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Aytgil </a:t>
            </a:r>
            <a:r>
              <a:rPr lang="uz-Latn-UZ" sz="2400" dirty="0">
                <a:solidFill>
                  <a:srgbClr val="002060"/>
                </a:solidFill>
                <a:latin typeface="Times New Roman" panose="02020603050405020304" pitchFamily="18" charset="0"/>
                <a:cs typeface="Times New Roman" panose="02020603050405020304" pitchFamily="18" charset="0"/>
              </a:rPr>
              <a:t>do’stim nima qildik Vatan uchun?!</a:t>
            </a:r>
            <a:endParaRPr lang="ru-RU"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0567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764704"/>
            <a:ext cx="7776864" cy="5262979"/>
          </a:xfrm>
          <a:prstGeom prst="rect">
            <a:avLst/>
          </a:prstGeom>
        </p:spPr>
        <p:txBody>
          <a:bodyPr wrap="square">
            <a:spAutoFit/>
          </a:bodyPr>
          <a:lstStyle/>
          <a:p>
            <a:r>
              <a:rPr lang="en-US" sz="2800" dirty="0" smtClean="0">
                <a:latin typeface="Times New Roman" panose="02020603050405020304" pitchFamily="18" charset="0"/>
                <a:cs typeface="Times New Roman" panose="02020603050405020304" pitchFamily="18" charset="0"/>
              </a:rPr>
              <a:t>	</a:t>
            </a:r>
            <a:r>
              <a:rPr lang="uz-Latn-UZ" sz="2800" b="1" dirty="0" smtClean="0">
                <a:latin typeface="Times New Roman" panose="02020603050405020304" pitchFamily="18" charset="0"/>
                <a:cs typeface="Times New Roman" panose="02020603050405020304" pitchFamily="18" charset="0"/>
              </a:rPr>
              <a:t>“</a:t>
            </a:r>
            <a:r>
              <a:rPr lang="uz-Latn-UZ" sz="2800" b="1" dirty="0">
                <a:latin typeface="Times New Roman" panose="02020603050405020304" pitchFamily="18" charset="0"/>
                <a:cs typeface="Times New Roman" panose="02020603050405020304" pitchFamily="18" charset="0"/>
              </a:rPr>
              <a:t>She’rda hikmat bor “ </a:t>
            </a:r>
            <a:r>
              <a:rPr lang="uz-Latn-UZ" sz="2800" dirty="0">
                <a:latin typeface="Times New Roman" panose="02020603050405020304" pitchFamily="18" charset="0"/>
                <a:cs typeface="Times New Roman" panose="02020603050405020304" pitchFamily="18" charset="0"/>
              </a:rPr>
              <a:t>degan gap bugun aytilgan emas . Biroq she’r asosan hikmat ustiga qurilgan bo’lsachi ? Umuman sharq adabiyoti nazmda hikmat juda katta o’rin tutishi sir emas.(Ulug’bek Hamdam “Ozod Vatan saodati”) </a:t>
            </a:r>
            <a:endParaRPr lang="en-US" sz="2800" dirty="0" smtClean="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uz-Latn-UZ" sz="2800" b="1" dirty="0" smtClean="0">
                <a:latin typeface="Times New Roman" panose="02020603050405020304" pitchFamily="18" charset="0"/>
                <a:cs typeface="Times New Roman" panose="02020603050405020304" pitchFamily="18" charset="0"/>
              </a:rPr>
              <a:t>Iqbol </a:t>
            </a:r>
            <a:r>
              <a:rPr lang="uz-Latn-UZ" sz="2800" b="1" dirty="0">
                <a:latin typeface="Times New Roman" panose="02020603050405020304" pitchFamily="18" charset="0"/>
                <a:cs typeface="Times New Roman" panose="02020603050405020304" pitchFamily="18" charset="0"/>
              </a:rPr>
              <a:t>Mirzo </a:t>
            </a:r>
            <a:r>
              <a:rPr lang="uz-Latn-UZ" sz="2800" dirty="0">
                <a:latin typeface="Times New Roman" panose="02020603050405020304" pitchFamily="18" charset="0"/>
                <a:cs typeface="Times New Roman" panose="02020603050405020304" pitchFamily="18" charset="0"/>
              </a:rPr>
              <a:t>ijodida shunday she’r shaklidagi hikmatlarni ko’p uchratamiz.Jumladan, “ Takalluf ” she’ridagi ifodalarni misol qilsak bo’ladi: </a:t>
            </a:r>
            <a:endParaRPr lang="en-US" sz="2800" dirty="0" smtClean="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uz-Latn-UZ" sz="2800" dirty="0" smtClean="0">
                <a:solidFill>
                  <a:srgbClr val="002060"/>
                </a:solidFill>
                <a:latin typeface="Times New Roman" panose="02020603050405020304" pitchFamily="18" charset="0"/>
                <a:cs typeface="Times New Roman" panose="02020603050405020304" pitchFamily="18" charset="0"/>
              </a:rPr>
              <a:t>Har </a:t>
            </a:r>
            <a:r>
              <a:rPr lang="uz-Latn-UZ" sz="2800" dirty="0">
                <a:solidFill>
                  <a:srgbClr val="002060"/>
                </a:solidFill>
                <a:latin typeface="Times New Roman" panose="02020603050405020304" pitchFamily="18" charset="0"/>
                <a:cs typeface="Times New Roman" panose="02020603050405020304" pitchFamily="18" charset="0"/>
              </a:rPr>
              <a:t>bitta shahrimning yarashig’i bor, </a:t>
            </a:r>
            <a:endParaRPr lang="en-US" sz="2800" dirty="0" smtClean="0">
              <a:solidFill>
                <a:srgbClr val="002060"/>
              </a:solidFill>
              <a:latin typeface="Times New Roman" panose="02020603050405020304" pitchFamily="18" charset="0"/>
              <a:cs typeface="Times New Roman" panose="02020603050405020304" pitchFamily="18" charset="0"/>
            </a:endParaRPr>
          </a:p>
          <a:p>
            <a:r>
              <a:rPr lang="en-US" sz="2800" dirty="0">
                <a:solidFill>
                  <a:srgbClr val="002060"/>
                </a:solidFill>
                <a:latin typeface="Times New Roman" panose="02020603050405020304" pitchFamily="18" charset="0"/>
                <a:cs typeface="Times New Roman" panose="02020603050405020304" pitchFamily="18" charset="0"/>
              </a:rPr>
              <a:t>	</a:t>
            </a:r>
            <a:r>
              <a:rPr lang="uz-Latn-UZ" sz="2800" dirty="0" smtClean="0">
                <a:solidFill>
                  <a:srgbClr val="002060"/>
                </a:solidFill>
                <a:latin typeface="Times New Roman" panose="02020603050405020304" pitchFamily="18" charset="0"/>
                <a:cs typeface="Times New Roman" panose="02020603050405020304" pitchFamily="18" charset="0"/>
              </a:rPr>
              <a:t>Har </a:t>
            </a:r>
            <a:r>
              <a:rPr lang="uz-Latn-UZ" sz="2800" dirty="0">
                <a:solidFill>
                  <a:srgbClr val="002060"/>
                </a:solidFill>
                <a:latin typeface="Times New Roman" panose="02020603050405020304" pitchFamily="18" charset="0"/>
                <a:cs typeface="Times New Roman" panose="02020603050405020304" pitchFamily="18" charset="0"/>
              </a:rPr>
              <a:t>bir viloyatning o’z hikoyati . </a:t>
            </a:r>
            <a:r>
              <a:rPr lang="en-US" sz="2800" dirty="0" smtClean="0">
                <a:solidFill>
                  <a:srgbClr val="002060"/>
                </a:solidFill>
                <a:latin typeface="Times New Roman" panose="02020603050405020304" pitchFamily="18" charset="0"/>
                <a:cs typeface="Times New Roman" panose="02020603050405020304" pitchFamily="18" charset="0"/>
              </a:rPr>
              <a:t>	</a:t>
            </a:r>
            <a:r>
              <a:rPr lang="uz-Latn-UZ" sz="2800" dirty="0" smtClean="0">
                <a:solidFill>
                  <a:srgbClr val="002060"/>
                </a:solidFill>
                <a:latin typeface="Times New Roman" panose="02020603050405020304" pitchFamily="18" charset="0"/>
                <a:cs typeface="Times New Roman" panose="02020603050405020304" pitchFamily="18" charset="0"/>
              </a:rPr>
              <a:t>Hammasi </a:t>
            </a:r>
            <a:r>
              <a:rPr lang="uz-Latn-UZ" sz="2800" dirty="0">
                <a:solidFill>
                  <a:srgbClr val="002060"/>
                </a:solidFill>
                <a:latin typeface="Times New Roman" panose="02020603050405020304" pitchFamily="18" charset="0"/>
                <a:cs typeface="Times New Roman" panose="02020603050405020304" pitchFamily="18" charset="0"/>
              </a:rPr>
              <a:t>betimsol , bari betakror , </a:t>
            </a:r>
            <a:r>
              <a:rPr lang="en-US" sz="2800" dirty="0" smtClean="0">
                <a:solidFill>
                  <a:srgbClr val="002060"/>
                </a:solidFill>
                <a:latin typeface="Times New Roman" panose="02020603050405020304" pitchFamily="18" charset="0"/>
                <a:cs typeface="Times New Roman" panose="02020603050405020304" pitchFamily="18" charset="0"/>
              </a:rPr>
              <a:t>	</a:t>
            </a:r>
          </a:p>
          <a:p>
            <a:r>
              <a:rPr lang="en-US" sz="2800" dirty="0">
                <a:solidFill>
                  <a:srgbClr val="002060"/>
                </a:solidFill>
                <a:latin typeface="Times New Roman" panose="02020603050405020304" pitchFamily="18" charset="0"/>
                <a:cs typeface="Times New Roman" panose="02020603050405020304" pitchFamily="18" charset="0"/>
              </a:rPr>
              <a:t>	</a:t>
            </a:r>
            <a:r>
              <a:rPr lang="uz-Latn-UZ" sz="2800" dirty="0" smtClean="0">
                <a:solidFill>
                  <a:srgbClr val="002060"/>
                </a:solidFill>
                <a:latin typeface="Times New Roman" panose="02020603050405020304" pitchFamily="18" charset="0"/>
                <a:cs typeface="Times New Roman" panose="02020603050405020304" pitchFamily="18" charset="0"/>
              </a:rPr>
              <a:t>Bu </a:t>
            </a:r>
            <a:r>
              <a:rPr lang="uz-Latn-UZ" sz="2800" dirty="0">
                <a:solidFill>
                  <a:srgbClr val="002060"/>
                </a:solidFill>
                <a:latin typeface="Times New Roman" panose="02020603050405020304" pitchFamily="18" charset="0"/>
                <a:cs typeface="Times New Roman" panose="02020603050405020304" pitchFamily="18" charset="0"/>
              </a:rPr>
              <a:t>ham yaratganning bir inoyati. </a:t>
            </a:r>
            <a:endParaRPr lang="ru-RU"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0633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7" y="237697"/>
            <a:ext cx="2736303" cy="3479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920460" y="239157"/>
            <a:ext cx="5116035" cy="3477875"/>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uz-Latn-UZ" sz="2200" b="1" dirty="0">
                <a:latin typeface="Times New Roman" panose="02020603050405020304" pitchFamily="18" charset="0"/>
                <a:cs typeface="Times New Roman" panose="02020603050405020304" pitchFamily="18" charset="0"/>
              </a:rPr>
              <a:t>Sirojiddin Sayyid</a:t>
            </a:r>
            <a:r>
              <a:rPr lang="uz-Latn-UZ" sz="2200" dirty="0">
                <a:latin typeface="Times New Roman" panose="02020603050405020304" pitchFamily="18" charset="0"/>
                <a:cs typeface="Times New Roman" panose="02020603050405020304" pitchFamily="18" charset="0"/>
              </a:rPr>
              <a:t> (asl ism-sharifi Saidov Sirojiddin Salohovich, 1958-yil 30-oktabr, Sariosiyo tumani Kundajuvoz qishlogʻi) – </a:t>
            </a:r>
            <a:r>
              <a:rPr lang="uz-Latn-UZ" sz="2200" dirty="0" smtClean="0">
                <a:latin typeface="Times New Roman" panose="02020603050405020304" pitchFamily="18" charset="0"/>
                <a:cs typeface="Times New Roman" panose="02020603050405020304" pitchFamily="18" charset="0"/>
              </a:rPr>
              <a:t>shoir.1979-yilda </a:t>
            </a:r>
            <a:r>
              <a:rPr lang="uz-Latn-UZ" sz="2200" dirty="0">
                <a:latin typeface="Times New Roman" panose="02020603050405020304" pitchFamily="18" charset="0"/>
                <a:cs typeface="Times New Roman" panose="02020603050405020304" pitchFamily="18" charset="0"/>
              </a:rPr>
              <a:t>Toshkent universitetining jurnalistika fakultetini tugatgan.</a:t>
            </a:r>
          </a:p>
          <a:p>
            <a:r>
              <a:rPr lang="uz-Latn-UZ" sz="2200" dirty="0" smtClean="0">
                <a:latin typeface="Times New Roman" panose="02020603050405020304" pitchFamily="18" charset="0"/>
                <a:cs typeface="Times New Roman" panose="02020603050405020304" pitchFamily="18" charset="0"/>
              </a:rPr>
              <a:t>„</a:t>
            </a:r>
            <a:r>
              <a:rPr lang="uz-Latn-UZ" sz="2200" dirty="0">
                <a:latin typeface="Times New Roman" panose="02020603050405020304" pitchFamily="18" charset="0"/>
                <a:cs typeface="Times New Roman" panose="02020603050405020304" pitchFamily="18" charset="0"/>
              </a:rPr>
              <a:t>Toshkent oqshomi“ (1980—89), „Oʻzbekiston adabiyoti va sanʼati“ (1989—90; 1991—96) gazetalari va „Mushtum“ jurnalida (1990—91) adabiy xodim, boʻlim mudiri, </a:t>
            </a:r>
          </a:p>
        </p:txBody>
      </p:sp>
      <p:sp>
        <p:nvSpPr>
          <p:cNvPr id="3" name="Прямоугольник 2"/>
          <p:cNvSpPr/>
          <p:nvPr/>
        </p:nvSpPr>
        <p:spPr>
          <a:xfrm>
            <a:off x="1043608" y="3868593"/>
            <a:ext cx="7992886" cy="280076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uz-Latn-UZ" sz="2200" dirty="0">
                <a:latin typeface="Times New Roman" panose="02020603050405020304" pitchFamily="18" charset="0"/>
                <a:cs typeface="Times New Roman" panose="02020603050405020304" pitchFamily="18" charset="0"/>
              </a:rPr>
              <a:t>Oʻzbekiston Yozuvchilar uyushmasi boshqaruv raisi oʻrinbosari (2001—03), birinchi oʻrinbosari (2003—2018), 2018-yildan Oʻzbekiston yozuvchilari uyushmasining</a:t>
            </a:r>
            <a:r>
              <a:rPr lang="en-US" sz="2200" dirty="0">
                <a:latin typeface="Times New Roman" panose="02020603050405020304" pitchFamily="18" charset="0"/>
                <a:cs typeface="Times New Roman" panose="02020603050405020304" pitchFamily="18" charset="0"/>
              </a:rPr>
              <a:t> </a:t>
            </a:r>
            <a:r>
              <a:rPr lang="uz-Latn-UZ" sz="2200" dirty="0">
                <a:latin typeface="Times New Roman" panose="02020603050405020304" pitchFamily="18" charset="0"/>
                <a:cs typeface="Times New Roman" panose="02020603050405020304" pitchFamily="18" charset="0"/>
              </a:rPr>
              <a:t>raisi sifatida faoliyat olib boradi.</a:t>
            </a:r>
          </a:p>
          <a:p>
            <a:r>
              <a:rPr lang="uz-Latn-UZ" sz="2200" dirty="0" smtClean="0">
                <a:latin typeface="Times New Roman" panose="02020603050405020304" pitchFamily="18" charset="0"/>
                <a:cs typeface="Times New Roman" panose="02020603050405020304" pitchFamily="18" charset="0"/>
              </a:rPr>
              <a:t>2020-yil </a:t>
            </a:r>
            <a:r>
              <a:rPr lang="uz-Latn-UZ" sz="2200" dirty="0">
                <a:latin typeface="Times New Roman" panose="02020603050405020304" pitchFamily="18" charset="0"/>
                <a:cs typeface="Times New Roman" panose="02020603050405020304" pitchFamily="18" charset="0"/>
              </a:rPr>
              <a:t>18-yanvarda Oʻzbekiston prezidenti Shavkat Mirziyoyev Sirojiddin Saidovni Oliy Majlis Senatori etib tayinlash toʻgʻrisidagi farmonga imzo </a:t>
            </a:r>
            <a:r>
              <a:rPr lang="uz-Latn-UZ" sz="2200" dirty="0" smtClean="0">
                <a:latin typeface="Times New Roman" panose="02020603050405020304" pitchFamily="18" charset="0"/>
                <a:cs typeface="Times New Roman" panose="02020603050405020304" pitchFamily="18" charset="0"/>
              </a:rPr>
              <a:t>chekdi.</a:t>
            </a:r>
            <a:endParaRPr lang="uz-Latn-UZ" sz="2200" dirty="0">
              <a:latin typeface="Times New Roman" panose="02020603050405020304" pitchFamily="18" charset="0"/>
              <a:cs typeface="Times New Roman" panose="02020603050405020304" pitchFamily="18" charset="0"/>
            </a:endParaRPr>
          </a:p>
          <a:p>
            <a:r>
              <a:rPr lang="uz-Latn-UZ" sz="2200" dirty="0">
                <a:latin typeface="Times New Roman" panose="02020603050405020304" pitchFamily="18" charset="0"/>
                <a:cs typeface="Times New Roman" panose="02020603050405020304" pitchFamily="18" charset="0"/>
              </a:rPr>
              <a:t>2020-yil 11-sentabrda </a:t>
            </a:r>
            <a:r>
              <a:rPr lang="uz-Latn-UZ" sz="2200" dirty="0" smtClean="0">
                <a:latin typeface="Times New Roman" panose="02020603050405020304" pitchFamily="18" charset="0"/>
                <a:cs typeface="Times New Roman" panose="02020603050405020304" pitchFamily="18" charset="0"/>
              </a:rPr>
              <a:t>OʻzLiDeP</a:t>
            </a:r>
            <a:r>
              <a:rPr lang="en-US" sz="2200" dirty="0">
                <a:latin typeface="Times New Roman" panose="02020603050405020304" pitchFamily="18" charset="0"/>
                <a:cs typeface="Times New Roman" panose="02020603050405020304" pitchFamily="18" charset="0"/>
              </a:rPr>
              <a:t> </a:t>
            </a:r>
            <a:r>
              <a:rPr lang="uz-Latn-UZ" sz="2200" dirty="0" smtClean="0">
                <a:latin typeface="Times New Roman" panose="02020603050405020304" pitchFamily="18" charset="0"/>
                <a:cs typeface="Times New Roman" panose="02020603050405020304" pitchFamily="18" charset="0"/>
              </a:rPr>
              <a:t>siyosiy </a:t>
            </a:r>
            <a:r>
              <a:rPr lang="uz-Latn-UZ" sz="2200" dirty="0">
                <a:latin typeface="Times New Roman" panose="02020603050405020304" pitchFamily="18" charset="0"/>
                <a:cs typeface="Times New Roman" panose="02020603050405020304" pitchFamily="18" charset="0"/>
              </a:rPr>
              <a:t>kengashiga </a:t>
            </a:r>
            <a:r>
              <a:rPr lang="uz-Latn-UZ" sz="2200" dirty="0" smtClean="0">
                <a:latin typeface="Times New Roman" panose="02020603050405020304" pitchFamily="18" charset="0"/>
                <a:cs typeface="Times New Roman" panose="02020603050405020304" pitchFamily="18" charset="0"/>
              </a:rPr>
              <a:t>tasdiqlandi.</a:t>
            </a:r>
            <a:endParaRPr lang="uz-Latn-UZ"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6783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359360"/>
            <a:ext cx="7848872" cy="609397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uz-Latn-UZ" sz="2600" dirty="0">
                <a:latin typeface="Times New Roman" panose="02020603050405020304" pitchFamily="18" charset="0"/>
                <a:cs typeface="Times New Roman" panose="02020603050405020304" pitchFamily="18" charset="0"/>
              </a:rPr>
              <a:t>Ilk sheʼrlar toʻplami – </a:t>
            </a:r>
            <a:r>
              <a:rPr lang="uz-Latn-UZ" sz="2600" b="1" dirty="0">
                <a:latin typeface="Times New Roman" panose="02020603050405020304" pitchFamily="18" charset="0"/>
                <a:cs typeface="Times New Roman" panose="02020603050405020304" pitchFamily="18" charset="0"/>
              </a:rPr>
              <a:t>„Ruhim xaritasi“ </a:t>
            </a:r>
            <a:r>
              <a:rPr lang="uz-Latn-UZ" sz="2600" dirty="0">
                <a:latin typeface="Times New Roman" panose="02020603050405020304" pitchFamily="18" charset="0"/>
                <a:cs typeface="Times New Roman" panose="02020603050405020304" pitchFamily="18" charset="0"/>
              </a:rPr>
              <a:t>(1985). Shundan keyin uning „Salqin harsanglar kaftida“ (1987), „Sevgi mamlakati“ (1989), „Asragil“, „Mehr qolur, muhabbat qolur“ (1990), „Kuydim“ (1994), „Vatanni oʻrganish“ (1996), „Vatan abadiy“ (2001) va boshqa toʻplamlari nashr etilgan. Sirojiddin Sayyid sheʼriyatida oʻzbek mumtoz sheʼriyati anʼanalari bilan birga xalq ogʻzaki ijodiga xos xususiyatlar – xalqchillik, soddalik, tilning shiraligi, Surxondaryo shevasiga xos leksik va musiqiy tovlanishlar yetakchilik qiladi. Shuning uchun uning aksariyat sheʼrlari ashulaga aylangan. Ayni paytda Sirojiddin Sayyid oʻz ijodida oʻzbek sheʼriyatining soʻnggi badiiy yutuqlarini oʻzlashtirgan holda hozirgi voqelikda va kishilarning ruhiy olamida yuz berayotgan oʻzgarishlarni aks ettirmoqda.</a:t>
            </a:r>
            <a:endParaRPr lang="ru-RU"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1914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88640"/>
            <a:ext cx="7848872" cy="637097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uz-Latn-UZ" sz="3400" dirty="0">
                <a:latin typeface="Times New Roman" panose="02020603050405020304" pitchFamily="18" charset="0"/>
                <a:cs typeface="Times New Roman" panose="02020603050405020304" pitchFamily="18" charset="0"/>
              </a:rPr>
              <a:t>Deyarli har bir ijodkor adabiyot maydoniga kirdimi, albatta, o’zidan avvalgi ijod namunalarini, mumtoz manbalarni o’rganadi, yoinki, ularga muhabbat sabab qo’liga qalam oladi</a:t>
            </a:r>
            <a:r>
              <a:rPr lang="uz-Latn-UZ" sz="3400" dirty="0" smtClean="0">
                <a:latin typeface="Times New Roman" panose="02020603050405020304" pitchFamily="18" charset="0"/>
                <a:cs typeface="Times New Roman" panose="02020603050405020304" pitchFamily="18" charset="0"/>
              </a:rPr>
              <a:t>.</a:t>
            </a:r>
            <a:r>
              <a:rPr lang="en-US" sz="3400" dirty="0" smtClean="0">
                <a:latin typeface="Times New Roman" panose="02020603050405020304" pitchFamily="18" charset="0"/>
                <a:cs typeface="Times New Roman" panose="02020603050405020304" pitchFamily="18" charset="0"/>
              </a:rPr>
              <a:t> </a:t>
            </a:r>
            <a:r>
              <a:rPr lang="uz-Latn-UZ" sz="3400" dirty="0">
                <a:latin typeface="Times New Roman" panose="02020603050405020304" pitchFamily="18" charset="0"/>
                <a:cs typeface="Times New Roman" panose="02020603050405020304" pitchFamily="18" charset="0"/>
              </a:rPr>
              <a:t>«Sirojiddin Sayyid ijodida ham sharq mumtoz so’z san’ati namoyondalari Umar Xayyom, Jaloliddin Rumiy, Zahiriddin Muhammad Bobur asarlarining ta’siri alohida o’rin tutadi. Buni shoirning o’zi ham bir to’plamida e’tirof etib, uni» Xayyomdan bir kosa,Rumiydan bir jom » deb nomlaydi</a:t>
            </a:r>
            <a:r>
              <a:rPr lang="uz-Latn-UZ" sz="3400" dirty="0" smtClean="0">
                <a:latin typeface="Times New Roman" panose="02020603050405020304" pitchFamily="18" charset="0"/>
                <a:cs typeface="Times New Roman" panose="02020603050405020304" pitchFamily="18" charset="0"/>
              </a:rPr>
              <a:t>.»</a:t>
            </a:r>
            <a:endParaRPr lang="ru-RU" sz="3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3623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88640"/>
            <a:ext cx="7848872" cy="6124754"/>
          </a:xfrm>
          <a:prstGeom prst="rect">
            <a:avLst/>
          </a:prstGeom>
        </p:spPr>
        <p:txBody>
          <a:bodyPr wrap="square">
            <a:spAutoFit/>
          </a:bodyPr>
          <a:lstStyle/>
          <a:p>
            <a:r>
              <a:rPr lang="en-US" sz="2800" dirty="0" smtClean="0">
                <a:latin typeface="Times New Roman" panose="02020603050405020304" pitchFamily="18" charset="0"/>
                <a:cs typeface="Times New Roman" panose="02020603050405020304" pitchFamily="18" charset="0"/>
              </a:rPr>
              <a:t>      </a:t>
            </a:r>
            <a:r>
              <a:rPr lang="uz-Latn-UZ" sz="2800" b="1" dirty="0" smtClean="0">
                <a:latin typeface="Times New Roman" panose="02020603050405020304" pitchFamily="18" charset="0"/>
                <a:cs typeface="Times New Roman" panose="02020603050405020304" pitchFamily="18" charset="0"/>
              </a:rPr>
              <a:t>Sirojiddin </a:t>
            </a:r>
            <a:r>
              <a:rPr lang="uz-Latn-UZ" sz="2800" b="1" dirty="0">
                <a:latin typeface="Times New Roman" panose="02020603050405020304" pitchFamily="18" charset="0"/>
                <a:cs typeface="Times New Roman" panose="02020603050405020304" pitchFamily="18" charset="0"/>
              </a:rPr>
              <a:t>Sayyid </a:t>
            </a:r>
            <a:r>
              <a:rPr lang="uz-Latn-UZ" sz="2800" dirty="0">
                <a:latin typeface="Times New Roman" panose="02020603050405020304" pitchFamily="18" charset="0"/>
                <a:cs typeface="Times New Roman" panose="02020603050405020304" pitchFamily="18" charset="0"/>
              </a:rPr>
              <a:t>Navoiyning g’azaliga muxammasini bitgan: </a:t>
            </a:r>
            <a:endParaRPr lang="en-US" sz="2800" dirty="0" smtClean="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	</a:t>
            </a:r>
            <a:r>
              <a:rPr lang="uz-Latn-UZ" sz="2800" dirty="0" smtClean="0">
                <a:solidFill>
                  <a:srgbClr val="00B050"/>
                </a:solidFill>
                <a:latin typeface="Times New Roman" panose="02020603050405020304" pitchFamily="18" charset="0"/>
                <a:cs typeface="Times New Roman" panose="02020603050405020304" pitchFamily="18" charset="0"/>
              </a:rPr>
              <a:t>Qoshu </a:t>
            </a:r>
            <a:r>
              <a:rPr lang="uz-Latn-UZ" sz="2800" dirty="0">
                <a:solidFill>
                  <a:srgbClr val="00B050"/>
                </a:solidFill>
                <a:latin typeface="Times New Roman" panose="02020603050405020304" pitchFamily="18" charset="0"/>
                <a:cs typeface="Times New Roman" panose="02020603050405020304" pitchFamily="18" charset="0"/>
              </a:rPr>
              <a:t>ko’zing savolidin dil ichra ohu zor, </a:t>
            </a:r>
            <a:endParaRPr lang="en-US" sz="2800" dirty="0" smtClean="0">
              <a:solidFill>
                <a:srgbClr val="00B050"/>
              </a:solidFill>
              <a:latin typeface="Times New Roman" panose="02020603050405020304" pitchFamily="18" charset="0"/>
              <a:cs typeface="Times New Roman" panose="02020603050405020304" pitchFamily="18" charset="0"/>
            </a:endParaRPr>
          </a:p>
          <a:p>
            <a:r>
              <a:rPr lang="en-US" sz="2800" dirty="0" smtClean="0">
                <a:solidFill>
                  <a:srgbClr val="00B050"/>
                </a:solidFill>
                <a:latin typeface="Times New Roman" panose="02020603050405020304" pitchFamily="18" charset="0"/>
                <a:cs typeface="Times New Roman" panose="02020603050405020304" pitchFamily="18" charset="0"/>
              </a:rPr>
              <a:t>	</a:t>
            </a:r>
            <a:r>
              <a:rPr lang="uz-Latn-UZ" sz="2800" dirty="0" smtClean="0">
                <a:solidFill>
                  <a:srgbClr val="00B050"/>
                </a:solidFill>
                <a:latin typeface="Times New Roman" panose="02020603050405020304" pitchFamily="18" charset="0"/>
                <a:cs typeface="Times New Roman" panose="02020603050405020304" pitchFamily="18" charset="0"/>
              </a:rPr>
              <a:t>Zulfi </a:t>
            </a:r>
            <a:r>
              <a:rPr lang="uz-Latn-UZ" sz="2800" dirty="0">
                <a:solidFill>
                  <a:srgbClr val="00B050"/>
                </a:solidFill>
                <a:latin typeface="Times New Roman" panose="02020603050405020304" pitchFamily="18" charset="0"/>
                <a:cs typeface="Times New Roman" panose="02020603050405020304" pitchFamily="18" charset="0"/>
              </a:rPr>
              <a:t>kajing shamolidin bag’rim aro bahor, </a:t>
            </a:r>
            <a:endParaRPr lang="en-US" sz="2800" dirty="0" smtClean="0">
              <a:solidFill>
                <a:srgbClr val="00B050"/>
              </a:solidFill>
              <a:latin typeface="Times New Roman" panose="02020603050405020304" pitchFamily="18" charset="0"/>
              <a:cs typeface="Times New Roman" panose="02020603050405020304" pitchFamily="18" charset="0"/>
            </a:endParaRPr>
          </a:p>
          <a:p>
            <a:r>
              <a:rPr lang="en-US" sz="2800" dirty="0" smtClean="0">
                <a:solidFill>
                  <a:srgbClr val="00B050"/>
                </a:solidFill>
                <a:latin typeface="Times New Roman" panose="02020603050405020304" pitchFamily="18" charset="0"/>
                <a:cs typeface="Times New Roman" panose="02020603050405020304" pitchFamily="18" charset="0"/>
              </a:rPr>
              <a:t>	</a:t>
            </a:r>
            <a:r>
              <a:rPr lang="uz-Latn-UZ" sz="2800" dirty="0" smtClean="0">
                <a:solidFill>
                  <a:srgbClr val="00B050"/>
                </a:solidFill>
                <a:latin typeface="Times New Roman" panose="02020603050405020304" pitchFamily="18" charset="0"/>
                <a:cs typeface="Times New Roman" panose="02020603050405020304" pitchFamily="18" charset="0"/>
              </a:rPr>
              <a:t>Belu </a:t>
            </a:r>
            <a:r>
              <a:rPr lang="uz-Latn-UZ" sz="2800" dirty="0">
                <a:solidFill>
                  <a:srgbClr val="00B050"/>
                </a:solidFill>
                <a:latin typeface="Times New Roman" panose="02020603050405020304" pitchFamily="18" charset="0"/>
                <a:cs typeface="Times New Roman" panose="02020603050405020304" pitchFamily="18" charset="0"/>
              </a:rPr>
              <a:t>qo’ling visolidin yo’q menda bir qaror, </a:t>
            </a:r>
            <a:endParaRPr lang="en-US" sz="2800" dirty="0" smtClean="0">
              <a:solidFill>
                <a:srgbClr val="00B050"/>
              </a:solidFill>
              <a:latin typeface="Times New Roman" panose="02020603050405020304" pitchFamily="18" charset="0"/>
              <a:cs typeface="Times New Roman" panose="02020603050405020304" pitchFamily="18" charset="0"/>
            </a:endParaRPr>
          </a:p>
          <a:p>
            <a:r>
              <a:rPr lang="en-US" sz="2800" dirty="0" smtClean="0">
                <a:solidFill>
                  <a:srgbClr val="00B050"/>
                </a:solidFill>
                <a:latin typeface="Times New Roman" panose="02020603050405020304" pitchFamily="18" charset="0"/>
                <a:cs typeface="Times New Roman" panose="02020603050405020304" pitchFamily="18" charset="0"/>
              </a:rPr>
              <a:t>	</a:t>
            </a:r>
            <a:r>
              <a:rPr lang="uz-Latn-UZ" sz="2800" dirty="0" smtClean="0">
                <a:solidFill>
                  <a:srgbClr val="00B050"/>
                </a:solidFill>
                <a:latin typeface="Times New Roman" panose="02020603050405020304" pitchFamily="18" charset="0"/>
                <a:cs typeface="Times New Roman" panose="02020603050405020304" pitchFamily="18" charset="0"/>
              </a:rPr>
              <a:t>Xolu </a:t>
            </a:r>
            <a:r>
              <a:rPr lang="uz-Latn-UZ" sz="2800" dirty="0">
                <a:solidFill>
                  <a:srgbClr val="00B050"/>
                </a:solidFill>
                <a:latin typeface="Times New Roman" panose="02020603050405020304" pitchFamily="18" charset="0"/>
                <a:cs typeface="Times New Roman" panose="02020603050405020304" pitchFamily="18" charset="0"/>
              </a:rPr>
              <a:t>xating xayolidin, ey sarvi gul’uzor, </a:t>
            </a:r>
            <a:endParaRPr lang="en-US" sz="2800" dirty="0" smtClean="0">
              <a:solidFill>
                <a:srgbClr val="00B050"/>
              </a:solidFill>
              <a:latin typeface="Times New Roman" panose="02020603050405020304" pitchFamily="18" charset="0"/>
              <a:cs typeface="Times New Roman" panose="02020603050405020304" pitchFamily="18" charset="0"/>
            </a:endParaRPr>
          </a:p>
          <a:p>
            <a:r>
              <a:rPr lang="en-US" sz="2800" dirty="0" smtClean="0">
                <a:solidFill>
                  <a:srgbClr val="00B050"/>
                </a:solidFill>
                <a:latin typeface="Times New Roman" panose="02020603050405020304" pitchFamily="18" charset="0"/>
                <a:cs typeface="Times New Roman" panose="02020603050405020304" pitchFamily="18" charset="0"/>
              </a:rPr>
              <a:t>	</a:t>
            </a:r>
            <a:r>
              <a:rPr lang="uz-Latn-UZ" sz="2800" dirty="0" smtClean="0">
                <a:solidFill>
                  <a:srgbClr val="00B050"/>
                </a:solidFill>
                <a:latin typeface="Times New Roman" panose="02020603050405020304" pitchFamily="18" charset="0"/>
                <a:cs typeface="Times New Roman" panose="02020603050405020304" pitchFamily="18" charset="0"/>
              </a:rPr>
              <a:t>Gohi </a:t>
            </a:r>
            <a:r>
              <a:rPr lang="uz-Latn-UZ" sz="2800" dirty="0">
                <a:solidFill>
                  <a:srgbClr val="00B050"/>
                </a:solidFill>
                <a:latin typeface="Times New Roman" panose="02020603050405020304" pitchFamily="18" charset="0"/>
                <a:cs typeface="Times New Roman" panose="02020603050405020304" pitchFamily="18" charset="0"/>
              </a:rPr>
              <a:t>ko’zimga xol tushubtur, gahi g’ubor. </a:t>
            </a:r>
            <a:endParaRPr lang="en-US" sz="2800" dirty="0" smtClean="0">
              <a:solidFill>
                <a:srgbClr val="00B050"/>
              </a:solidFill>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    </a:t>
            </a:r>
            <a:r>
              <a:rPr lang="uz-Latn-UZ" sz="2800" dirty="0" smtClean="0">
                <a:latin typeface="Times New Roman" panose="02020603050405020304" pitchFamily="18" charset="0"/>
                <a:cs typeface="Times New Roman" panose="02020603050405020304" pitchFamily="18" charset="0"/>
              </a:rPr>
              <a:t>Ushbu </a:t>
            </a:r>
            <a:r>
              <a:rPr lang="uz-Latn-UZ" sz="2800" dirty="0">
                <a:latin typeface="Times New Roman" panose="02020603050405020304" pitchFamily="18" charset="0"/>
                <a:cs typeface="Times New Roman" panose="02020603050405020304" pitchFamily="18" charset="0"/>
              </a:rPr>
              <a:t>muxammasdagi </a:t>
            </a:r>
            <a:r>
              <a:rPr lang="uz-Latn-UZ" sz="2800" b="1" dirty="0">
                <a:latin typeface="Times New Roman" panose="02020603050405020304" pitchFamily="18" charset="0"/>
                <a:cs typeface="Times New Roman" panose="02020603050405020304" pitchFamily="18" charset="0"/>
              </a:rPr>
              <a:t>“zulf, kaj, xat,xol,sarv,” </a:t>
            </a:r>
            <a:r>
              <a:rPr lang="uz-Latn-UZ" sz="2800" dirty="0">
                <a:latin typeface="Times New Roman" panose="02020603050405020304" pitchFamily="18" charset="0"/>
                <a:cs typeface="Times New Roman" panose="02020603050405020304" pitchFamily="18" charset="0"/>
              </a:rPr>
              <a:t>kabi so’zlar ishlatiladiki, ular o’zida tasavvuf adabiyotiga oid ishq, yorning sochi ya’ni Ollohga yetkazuvchi vosita kabi mazmunlarni o’zida ifoda etadi. Yohud: </a:t>
            </a:r>
            <a:endParaRPr lang="en-US" sz="2800" dirty="0" smtClean="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uz-Latn-UZ" sz="2800" dirty="0" smtClean="0">
                <a:solidFill>
                  <a:srgbClr val="002060"/>
                </a:solidFill>
                <a:latin typeface="Times New Roman" panose="02020603050405020304" pitchFamily="18" charset="0"/>
                <a:cs typeface="Times New Roman" panose="02020603050405020304" pitchFamily="18" charset="0"/>
              </a:rPr>
              <a:t>Navoiy </a:t>
            </a:r>
            <a:r>
              <a:rPr lang="uz-Latn-UZ" sz="2800" dirty="0">
                <a:solidFill>
                  <a:srgbClr val="002060"/>
                </a:solidFill>
                <a:latin typeface="Times New Roman" panose="02020603050405020304" pitchFamily="18" charset="0"/>
                <a:cs typeface="Times New Roman" panose="02020603050405020304" pitchFamily="18" charset="0"/>
              </a:rPr>
              <a:t>senga har bir tun kerak bo’lgay, </a:t>
            </a:r>
            <a:endParaRPr lang="en-US" sz="2800" dirty="0" smtClean="0">
              <a:solidFill>
                <a:srgbClr val="002060"/>
              </a:solidFill>
              <a:latin typeface="Times New Roman" panose="02020603050405020304" pitchFamily="18" charset="0"/>
              <a:cs typeface="Times New Roman" panose="02020603050405020304" pitchFamily="18" charset="0"/>
            </a:endParaRPr>
          </a:p>
          <a:p>
            <a:r>
              <a:rPr lang="en-US" sz="2800" dirty="0">
                <a:solidFill>
                  <a:srgbClr val="002060"/>
                </a:solidFill>
                <a:latin typeface="Times New Roman" panose="02020603050405020304" pitchFamily="18" charset="0"/>
                <a:cs typeface="Times New Roman" panose="02020603050405020304" pitchFamily="18" charset="0"/>
              </a:rPr>
              <a:t>	</a:t>
            </a:r>
            <a:r>
              <a:rPr lang="uz-Latn-UZ" sz="2800" dirty="0" smtClean="0">
                <a:solidFill>
                  <a:srgbClr val="002060"/>
                </a:solidFill>
                <a:latin typeface="Times New Roman" panose="02020603050405020304" pitchFamily="18" charset="0"/>
                <a:cs typeface="Times New Roman" panose="02020603050405020304" pitchFamily="18" charset="0"/>
              </a:rPr>
              <a:t>Agar </a:t>
            </a:r>
            <a:r>
              <a:rPr lang="uz-Latn-UZ" sz="2800" dirty="0">
                <a:solidFill>
                  <a:srgbClr val="002060"/>
                </a:solidFill>
                <a:latin typeface="Times New Roman" panose="02020603050405020304" pitchFamily="18" charset="0"/>
                <a:cs typeface="Times New Roman" panose="02020603050405020304" pitchFamily="18" charset="0"/>
              </a:rPr>
              <a:t>shodsan va yo mahzun-kerak bo’lgay.</a:t>
            </a:r>
            <a:endParaRPr lang="ru-RU"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1295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116632"/>
            <a:ext cx="7776864" cy="6370975"/>
          </a:xfrm>
          <a:prstGeom prst="rect">
            <a:avLst/>
          </a:prstGeom>
        </p:spPr>
        <p:txBody>
          <a:bodyPr wrap="square">
            <a:spAutoFit/>
          </a:bodyPr>
          <a:lstStyle/>
          <a:p>
            <a:r>
              <a:rPr lang="en-US" sz="2400" dirty="0" smtClean="0">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Agar </a:t>
            </a:r>
            <a:r>
              <a:rPr lang="uz-Latn-UZ" sz="2400" dirty="0">
                <a:solidFill>
                  <a:srgbClr val="002060"/>
                </a:solidFill>
                <a:latin typeface="Times New Roman" panose="02020603050405020304" pitchFamily="18" charset="0"/>
                <a:cs typeface="Times New Roman" panose="02020603050405020304" pitchFamily="18" charset="0"/>
              </a:rPr>
              <a:t>oshiq erursan lolazoringdir, </a:t>
            </a:r>
            <a:endParaRPr lang="en-US" sz="2400" dirty="0" smtClean="0">
              <a:solidFill>
                <a:srgbClr val="002060"/>
              </a:solidFill>
              <a:latin typeface="Times New Roman" panose="02020603050405020304" pitchFamily="18" charset="0"/>
              <a:cs typeface="Times New Roman" panose="02020603050405020304" pitchFamily="18" charset="0"/>
            </a:endParaRPr>
          </a:p>
          <a:p>
            <a:r>
              <a:rPr lang="en-US" sz="2400" dirty="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Agar </a:t>
            </a:r>
            <a:r>
              <a:rPr lang="uz-Latn-UZ" sz="2400" dirty="0">
                <a:solidFill>
                  <a:srgbClr val="002060"/>
                </a:solidFill>
                <a:latin typeface="Times New Roman" panose="02020603050405020304" pitchFamily="18" charset="0"/>
                <a:cs typeface="Times New Roman" panose="02020603050405020304" pitchFamily="18" charset="0"/>
              </a:rPr>
              <a:t>Laylosanu Majnun kerak bo’lgay</a:t>
            </a:r>
            <a:r>
              <a:rPr lang="uz-Latn-UZ" sz="2400" dirty="0" smtClean="0">
                <a:solidFill>
                  <a:srgbClr val="002060"/>
                </a:solidFill>
                <a:latin typeface="Times New Roman" panose="02020603050405020304" pitchFamily="18" charset="0"/>
                <a:cs typeface="Times New Roman" panose="02020603050405020304" pitchFamily="18" charset="0"/>
              </a:rPr>
              <a:t>.</a:t>
            </a:r>
            <a:r>
              <a:rPr lang="uz-Latn-UZ" sz="2400" dirty="0" smtClean="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uz-Latn-UZ" sz="2400" dirty="0" smtClean="0">
                <a:latin typeface="Times New Roman" panose="02020603050405020304" pitchFamily="18" charset="0"/>
                <a:cs typeface="Times New Roman" panose="02020603050405020304" pitchFamily="18" charset="0"/>
              </a:rPr>
              <a:t>Ushbu </a:t>
            </a:r>
            <a:r>
              <a:rPr lang="uz-Latn-UZ" sz="2400" dirty="0">
                <a:latin typeface="Times New Roman" panose="02020603050405020304" pitchFamily="18" charset="0"/>
                <a:cs typeface="Times New Roman" panose="02020603050405020304" pitchFamily="18" charset="0"/>
              </a:rPr>
              <a:t>baytlarda biz asl mumtoz asarlar jilosini ko’ramiz. She’r tili, uslubi, vazni bizni o’rta asrlar adabiyoti muhitiga olib kiradi. Ayniqsa , uning talmeh, tazod she’riy san’atlari ustiga qurilishi badiiy jihatdan pishiq bo’lishini ta’minlagan. Keyingi misralarda esa: </a:t>
            </a:r>
            <a:endParaRPr lang="en-US" sz="2400" dirty="0" smtClean="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Agar </a:t>
            </a:r>
            <a:r>
              <a:rPr lang="uz-Latn-UZ" sz="2400" dirty="0">
                <a:solidFill>
                  <a:srgbClr val="002060"/>
                </a:solidFill>
                <a:latin typeface="Times New Roman" panose="02020603050405020304" pitchFamily="18" charset="0"/>
                <a:cs typeface="Times New Roman" panose="02020603050405020304" pitchFamily="18" charset="0"/>
              </a:rPr>
              <a:t>ummon bilan suhbat quray dersan, </a:t>
            </a:r>
            <a:endParaRPr lang="en-US" sz="2400" dirty="0" smtClean="0">
              <a:solidFill>
                <a:srgbClr val="002060"/>
              </a:solidFill>
              <a:latin typeface="Times New Roman" panose="02020603050405020304" pitchFamily="18" charset="0"/>
              <a:cs typeface="Times New Roman" panose="02020603050405020304" pitchFamily="18" charset="0"/>
            </a:endParaRPr>
          </a:p>
          <a:p>
            <a:r>
              <a:rPr lang="en-US" sz="2400" dirty="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Agar </a:t>
            </a:r>
            <a:r>
              <a:rPr lang="uz-Latn-UZ" sz="2400" dirty="0">
                <a:solidFill>
                  <a:srgbClr val="002060"/>
                </a:solidFill>
                <a:latin typeface="Times New Roman" panose="02020603050405020304" pitchFamily="18" charset="0"/>
                <a:cs typeface="Times New Roman" panose="02020603050405020304" pitchFamily="18" charset="0"/>
              </a:rPr>
              <a:t>o’zni desang Jayhun-kerak bo’lgay. </a:t>
            </a:r>
            <a:endParaRPr lang="en-US" sz="2400" dirty="0" smtClean="0">
              <a:solidFill>
                <a:srgbClr val="002060"/>
              </a:solidFill>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endParaRPr lang="en-US" sz="2400" dirty="0" smtClean="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uz-Latn-UZ" sz="2400" dirty="0" smtClean="0">
                <a:solidFill>
                  <a:srgbClr val="00B050"/>
                </a:solidFill>
                <a:latin typeface="Times New Roman" panose="02020603050405020304" pitchFamily="18" charset="0"/>
                <a:cs typeface="Times New Roman" panose="02020603050405020304" pitchFamily="18" charset="0"/>
              </a:rPr>
              <a:t>Bilay </a:t>
            </a:r>
            <a:r>
              <a:rPr lang="uz-Latn-UZ" sz="2400" dirty="0">
                <a:solidFill>
                  <a:srgbClr val="00B050"/>
                </a:solidFill>
                <a:latin typeface="Times New Roman" panose="02020603050405020304" pitchFamily="18" charset="0"/>
                <a:cs typeface="Times New Roman" panose="02020603050405020304" pitchFamily="18" charset="0"/>
              </a:rPr>
              <a:t>dersan nadir ko’ngil binosi ham </a:t>
            </a:r>
            <a:endParaRPr lang="en-US" sz="2400" dirty="0" smtClean="0">
              <a:solidFill>
                <a:srgbClr val="00B050"/>
              </a:solidFill>
              <a:latin typeface="Times New Roman" panose="02020603050405020304" pitchFamily="18" charset="0"/>
              <a:cs typeface="Times New Roman" panose="02020603050405020304" pitchFamily="18" charset="0"/>
            </a:endParaRPr>
          </a:p>
          <a:p>
            <a:r>
              <a:rPr lang="en-US" sz="2400" dirty="0" smtClean="0">
                <a:solidFill>
                  <a:srgbClr val="00B050"/>
                </a:solidFill>
                <a:latin typeface="Times New Roman" panose="02020603050405020304" pitchFamily="18" charset="0"/>
                <a:cs typeface="Times New Roman" panose="02020603050405020304" pitchFamily="18" charset="0"/>
              </a:rPr>
              <a:t>	</a:t>
            </a:r>
            <a:r>
              <a:rPr lang="uz-Latn-UZ" sz="2400" dirty="0" smtClean="0">
                <a:solidFill>
                  <a:srgbClr val="00B050"/>
                </a:solidFill>
                <a:latin typeface="Times New Roman" panose="02020603050405020304" pitchFamily="18" charset="0"/>
                <a:cs typeface="Times New Roman" panose="02020603050405020304" pitchFamily="18" charset="0"/>
              </a:rPr>
              <a:t>Nadir </a:t>
            </a:r>
            <a:r>
              <a:rPr lang="uz-Latn-UZ" sz="2400" dirty="0">
                <a:solidFill>
                  <a:srgbClr val="00B050"/>
                </a:solidFill>
                <a:latin typeface="Times New Roman" panose="02020603050405020304" pitchFamily="18" charset="0"/>
                <a:cs typeface="Times New Roman" panose="02020603050405020304" pitchFamily="18" charset="0"/>
              </a:rPr>
              <a:t>odam, nadir ochun -kerak bo’lgay. </a:t>
            </a:r>
            <a:endParaRPr lang="en-US" sz="2400" dirty="0" smtClean="0">
              <a:solidFill>
                <a:srgbClr val="00B050"/>
              </a:solidFill>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t>
            </a:r>
            <a:r>
              <a:rPr lang="uz-Latn-UZ" sz="2400" dirty="0" smtClean="0">
                <a:latin typeface="Times New Roman" panose="02020603050405020304" pitchFamily="18" charset="0"/>
                <a:cs typeface="Times New Roman" panose="02020603050405020304" pitchFamily="18" charset="0"/>
              </a:rPr>
              <a:t>Deya </a:t>
            </a:r>
            <a:r>
              <a:rPr lang="uz-Latn-UZ" sz="2400" dirty="0">
                <a:latin typeface="Times New Roman" panose="02020603050405020304" pitchFamily="18" charset="0"/>
                <a:cs typeface="Times New Roman" panose="02020603050405020304" pitchFamily="18" charset="0"/>
              </a:rPr>
              <a:t>davom etiladiki, Navoiyning ulkan shaxsligi, uning dunyosi naqadar go’zalligi va unga bu dunyo munosib emasligi ifoda etiladi: </a:t>
            </a:r>
            <a:endParaRPr lang="en-US" sz="2400" dirty="0" smtClean="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uz-Latn-UZ" sz="2400" dirty="0" smtClean="0">
                <a:solidFill>
                  <a:srgbClr val="00B050"/>
                </a:solidFill>
                <a:latin typeface="Times New Roman" panose="02020603050405020304" pitchFamily="18" charset="0"/>
                <a:cs typeface="Times New Roman" panose="02020603050405020304" pitchFamily="18" charset="0"/>
              </a:rPr>
              <a:t>Sening </a:t>
            </a:r>
            <a:r>
              <a:rPr lang="uz-Latn-UZ" sz="2400" dirty="0">
                <a:solidFill>
                  <a:srgbClr val="00B050"/>
                </a:solidFill>
                <a:latin typeface="Times New Roman" panose="02020603050405020304" pitchFamily="18" charset="0"/>
                <a:cs typeface="Times New Roman" panose="02020603050405020304" pitchFamily="18" charset="0"/>
              </a:rPr>
              <a:t>bu olaming -fisqu fasod birlan, </a:t>
            </a:r>
            <a:endParaRPr lang="en-US" sz="2400" dirty="0" smtClean="0">
              <a:solidFill>
                <a:srgbClr val="00B050"/>
              </a:solidFill>
              <a:latin typeface="Times New Roman" panose="02020603050405020304" pitchFamily="18" charset="0"/>
              <a:cs typeface="Times New Roman" panose="02020603050405020304" pitchFamily="18" charset="0"/>
            </a:endParaRPr>
          </a:p>
          <a:p>
            <a:r>
              <a:rPr lang="en-US" sz="2400" dirty="0">
                <a:solidFill>
                  <a:srgbClr val="00B050"/>
                </a:solidFill>
                <a:latin typeface="Times New Roman" panose="02020603050405020304" pitchFamily="18" charset="0"/>
                <a:cs typeface="Times New Roman" panose="02020603050405020304" pitchFamily="18" charset="0"/>
              </a:rPr>
              <a:t>	</a:t>
            </a:r>
            <a:r>
              <a:rPr lang="uz-Latn-UZ" sz="2400" dirty="0" smtClean="0">
                <a:solidFill>
                  <a:srgbClr val="00B050"/>
                </a:solidFill>
                <a:latin typeface="Times New Roman" panose="02020603050405020304" pitchFamily="18" charset="0"/>
                <a:cs typeface="Times New Roman" panose="02020603050405020304" pitchFamily="18" charset="0"/>
              </a:rPr>
              <a:t>U </a:t>
            </a:r>
            <a:r>
              <a:rPr lang="uz-Latn-UZ" sz="2400" dirty="0">
                <a:solidFill>
                  <a:srgbClr val="00B050"/>
                </a:solidFill>
                <a:latin typeface="Times New Roman" panose="02020603050405020304" pitchFamily="18" charset="0"/>
                <a:cs typeface="Times New Roman" panose="02020603050405020304" pitchFamily="18" charset="0"/>
              </a:rPr>
              <a:t>bir olamdurur gulgun-kerak bo’lgay. </a:t>
            </a:r>
            <a:endParaRPr lang="ru-RU" sz="24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0800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94259" y="258901"/>
            <a:ext cx="5114245" cy="317009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uz-Latn-UZ" sz="2000" b="1" dirty="0">
                <a:latin typeface="Times New Roman" panose="02020603050405020304" pitchFamily="18" charset="0"/>
                <a:cs typeface="Times New Roman" panose="02020603050405020304" pitchFamily="18" charset="0"/>
              </a:rPr>
              <a:t>Abduvali Qutbiddin</a:t>
            </a:r>
            <a:r>
              <a:rPr lang="uz-Latn-UZ" sz="2000" dirty="0">
                <a:latin typeface="Times New Roman" panose="02020603050405020304" pitchFamily="18" charset="0"/>
                <a:cs typeface="Times New Roman" panose="02020603050405020304" pitchFamily="18" charset="0"/>
              </a:rPr>
              <a:t> (</a:t>
            </a:r>
            <a:r>
              <a:rPr lang="uz-Latn-UZ" sz="2000" i="1" dirty="0">
                <a:latin typeface="Times New Roman" panose="02020603050405020304" pitchFamily="18" charset="0"/>
                <a:cs typeface="Times New Roman" panose="02020603050405020304" pitchFamily="18" charset="0"/>
              </a:rPr>
              <a:t>asl ismi</a:t>
            </a:r>
            <a:r>
              <a:rPr lang="uz-Latn-UZ" sz="2000" dirty="0">
                <a:latin typeface="Times New Roman" panose="02020603050405020304" pitchFamily="18" charset="0"/>
                <a:cs typeface="Times New Roman" panose="02020603050405020304" pitchFamily="18" charset="0"/>
              </a:rPr>
              <a:t>: </a:t>
            </a:r>
            <a:r>
              <a:rPr lang="uz-Latn-UZ" sz="2000" i="1" dirty="0">
                <a:latin typeface="Times New Roman" panose="02020603050405020304" pitchFamily="18" charset="0"/>
                <a:cs typeface="Times New Roman" panose="02020603050405020304" pitchFamily="18" charset="0"/>
              </a:rPr>
              <a:t>Abduvali Qutbiddinov Abdumoʻminovich</a:t>
            </a:r>
            <a:r>
              <a:rPr lang="uz-Latn-UZ" sz="2000" dirty="0">
                <a:latin typeface="Times New Roman" panose="02020603050405020304" pitchFamily="18" charset="0"/>
                <a:cs typeface="Times New Roman" panose="02020603050405020304" pitchFamily="18" charset="0"/>
              </a:rPr>
              <a:t>; </a:t>
            </a:r>
            <a:r>
              <a:rPr lang="uz-Latn-UZ" sz="2000" dirty="0" smtClean="0">
                <a:latin typeface="Times New Roman" panose="02020603050405020304" pitchFamily="18" charset="0"/>
                <a:cs typeface="Times New Roman" panose="02020603050405020304" pitchFamily="18" charset="0"/>
              </a:rPr>
              <a:t>)</a:t>
            </a:r>
            <a:r>
              <a:rPr lang="uz-Latn-UZ" sz="2000" dirty="0">
                <a:latin typeface="Times New Roman" panose="02020603050405020304" pitchFamily="18" charset="0"/>
                <a:cs typeface="Times New Roman" panose="02020603050405020304" pitchFamily="18" charset="0"/>
              </a:rPr>
              <a:t> — shoir va publitsist.  Yoshlar Ittifoqi tomonidan taʼsis etilgan Usmon Nosir mukofoti laureati (1993), Oʻzbekiston Respublikasining „Eng ulugʻ, eng aziz vatan“ anʼanviy koʻrik tanlovi gʻolibi (2018), „Oltin qalam“ mukofoti sohibi, Oʻzbekiston Respublikasida xizmat koʻrsatgan jurnalist unvoni va „Doʻstlik“ ordeni bilan </a:t>
            </a:r>
            <a:r>
              <a:rPr lang="uz-Latn-UZ" sz="2000" dirty="0" smtClean="0">
                <a:latin typeface="Times New Roman" panose="02020603050405020304" pitchFamily="18" charset="0"/>
                <a:cs typeface="Times New Roman" panose="02020603050405020304" pitchFamily="18" charset="0"/>
              </a:rPr>
              <a:t>taqdirlangan.</a:t>
            </a:r>
            <a:endParaRPr lang="ru-RU" sz="20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405" t="-155" r="29078" b="258"/>
          <a:stretch/>
        </p:blipFill>
        <p:spPr bwMode="auto">
          <a:xfrm>
            <a:off x="1137856" y="258901"/>
            <a:ext cx="2766202"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171926" y="3487479"/>
            <a:ext cx="7864569" cy="317009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uz-Latn-UZ" sz="2000" dirty="0">
                <a:latin typeface="Times New Roman" panose="02020603050405020304" pitchFamily="18" charset="0"/>
                <a:cs typeface="Times New Roman" panose="02020603050405020304" pitchFamily="18" charset="0"/>
              </a:rPr>
              <a:t>Abduvali Qutbiddin 1960-yil 20-iyunda Qashqadaryo viloyatining Qarshi shahrida tugʻilgan. Taniqli olim, shayx Qutbiddin Muhitdinovning nabirasi.</a:t>
            </a:r>
          </a:p>
          <a:p>
            <a:r>
              <a:rPr lang="uz-Latn-UZ" sz="2000" dirty="0">
                <a:latin typeface="Times New Roman" panose="02020603050405020304" pitchFamily="18" charset="0"/>
                <a:cs typeface="Times New Roman" panose="02020603050405020304" pitchFamily="18" charset="0"/>
              </a:rPr>
              <a:t>Dastlab Qarshidagi oʻrta maktabda, keyin ToshDU (hozirgi OʻzMU)ning jurnalistika fakultetida oʻqigan (1978—1983). Samarqand viloyatining „Zarafshon“ gazetasida (1983—1985), Gʻafur Gʻulom nomidagi Adabiyot va sanʼat nashriyotida, „Yozuvchi“ nashriyotida, Oʻzbekiston milliy teleradiokompaniyasida, „Xalq soʻzi“ gazetasida turli lavozimlarda xizmat qilgan. Oʻzbekistonda xizmat koʻrsatgan jurnalist, „Doʻstlik“ ordeni sohibi (1997).</a:t>
            </a:r>
          </a:p>
          <a:p>
            <a:r>
              <a:rPr lang="uz-Latn-UZ" sz="2000" dirty="0">
                <a:latin typeface="Times New Roman" panose="02020603050405020304" pitchFamily="18" charset="0"/>
                <a:cs typeface="Times New Roman" panose="02020603050405020304" pitchFamily="18" charset="0"/>
              </a:rPr>
              <a:t>2019-yil 8-dekabrda vafot etgan</a:t>
            </a:r>
          </a:p>
        </p:txBody>
      </p:sp>
    </p:spTree>
    <p:extLst>
      <p:ext uri="{BB962C8B-B14F-4D97-AF65-F5344CB8AC3E}">
        <p14:creationId xmlns:p14="http://schemas.microsoft.com/office/powerpoint/2010/main" val="3678035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1680" y="2564904"/>
            <a:ext cx="6781892" cy="1754326"/>
          </a:xfrm>
          <a:prstGeom prst="rect">
            <a:avLst/>
          </a:prstGeom>
          <a:noFill/>
        </p:spPr>
        <p:txBody>
          <a:bodyPr wrap="square" lIns="91440" tIns="45720" rIns="91440" bIns="45720">
            <a:spAutoFit/>
          </a:bodyPr>
          <a:lstStyle/>
          <a:p>
            <a:pPr algn="ctr"/>
            <a:r>
              <a:rPr lang="en-US" sz="54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E’tiboringiz</a:t>
            </a: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54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uchun</a:t>
            </a: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54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rahmat</a:t>
            </a: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a:t>
            </a:r>
            <a:endParaRPr lang="ru-RU"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6110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400596"/>
            <a:ext cx="7776864"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400" dirty="0" smtClean="0">
                <a:latin typeface="Times New Roman" panose="02020603050405020304" pitchFamily="18" charset="0"/>
                <a:cs typeface="Times New Roman" panose="02020603050405020304" pitchFamily="18" charset="0"/>
              </a:rPr>
              <a:t>	</a:t>
            </a:r>
            <a:r>
              <a:rPr lang="uz-Latn-UZ" sz="2400" dirty="0" smtClean="0">
                <a:latin typeface="Times New Roman" panose="02020603050405020304" pitchFamily="18" charset="0"/>
                <a:cs typeface="Times New Roman" panose="02020603050405020304" pitchFamily="18" charset="0"/>
              </a:rPr>
              <a:t>Abduvali Qutbiddinning ilk to‘plami “Nayson”ga so‘z boshi yozgan ustoz shoir Rauf Parfining e’tiroficha:”Abduvali she’riyati dunyoni obrazli idrok etishning ajoyib namunasidir.U borliqni yalang‘och tasavvur qila olmaydi. Qalbiga har bir lahzani, voqea va hodisani his qilib, kamalakdek jilo beradi.</a:t>
            </a:r>
            <a:endParaRPr lang="en-US" sz="2400" dirty="0" smtClean="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187624" y="2996952"/>
            <a:ext cx="7776864" cy="347787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uz-Latn-UZ" sz="2200" dirty="0">
                <a:latin typeface="Times New Roman" panose="02020603050405020304" pitchFamily="18" charset="0"/>
                <a:cs typeface="Times New Roman" panose="02020603050405020304" pitchFamily="18" charset="0"/>
              </a:rPr>
              <a:t>U har bir she’rida, yangi ranglar, ohanglar izlab topishga intiladi. Daf’atan shoir kechinmalarini ilg‘ash qiyindek, tasavvuringizga bu ingichka holatlar bir-biri bilan uzviy emasdek tuyulishi mumkin. Favqulodda o‘xshatishlar, kinoyalar, istioralar… o‘qib ajablanasiz, bu she’rlar boshqalarning she’rlariga sira o‘xshamaydi. Hatto bir qaraganda “qovushmagandek”. Ammo hukm etishga shoshmang! Yana bir bor sinchkov o‘qing, shunda bu notanish satrlar bir-biri bilan pinhona bog‘lanib, o‘ziga xos ruhiy iqlimni yaratayotganiga ishonch hosil qilasiz. Bu iqlimda siz tiriklikning teran qa’rlariga ildiz otgan xotirotning kuyunchak sadolarini tinglaysiz”. </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2342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16632"/>
            <a:ext cx="7920880" cy="6555641"/>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uz-Latn-UZ" sz="3000" dirty="0" smtClean="0">
                <a:latin typeface="Times New Roman" panose="02020603050405020304" pitchFamily="18" charset="0"/>
                <a:cs typeface="Times New Roman" panose="02020603050405020304" pitchFamily="18" charset="0"/>
              </a:rPr>
              <a:t>Adabiyotshunos olim Qozoqboy Yo‘ldosh shoirning lirik qahramoni haqida shunday yozadi:”A.Qutbiddinning lirik qahramoni – 80 yillar farzandini turg‘unlik yillari tarbiyalab, hayotga yo‘l ko‘rsatgan edi. 80 yillar avlodi oldida mashaqqatli vazifa – juda ko‘p yolg‘on aralashgan kechagi va bugungi hayotdan insoniy haqiqatni zarrazarralab terib Buyuk Haqiqatning yaxlit vujudini yaratish zarur edi. Bunga esa buyuk va sohir badiiyat qodir, xolos. Faqat ugina sohir aqldan ilgarilab ketishi, tarix sahifalari bo‘ylab sochilib ketgan hayotni faqatgina badiiy obrazlar bir nuqtaga jamlab, ko‘ngil mulkiga aylantirishi mumkin”.</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6005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16632"/>
            <a:ext cx="7920880" cy="769441"/>
          </a:xfrm>
          <a:prstGeom prst="rect">
            <a:avLst/>
          </a:prstGeom>
        </p:spPr>
        <p:txBody>
          <a:bodyPr wrap="square">
            <a:spAutoFit/>
          </a:bodyPr>
          <a:lstStyle/>
          <a:p>
            <a:endParaRPr lang="ru-RU" sz="44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115616" y="116632"/>
            <a:ext cx="7920880" cy="674030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z-Latn-UZ"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She’rlarian birida A. Qutbidin shunday deydi: </a:t>
            </a:r>
            <a:endParaRPr lang="en-US"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a:p>
            <a:r>
              <a:rPr lang="uz-Latn-UZ" sz="2400" dirty="0" smtClean="0">
                <a:ln w="3175">
                  <a:noFill/>
                </a:ln>
                <a:solidFill>
                  <a:srgbClr val="00B050"/>
                </a:solidFill>
                <a:latin typeface="Times New Roman" panose="02020603050405020304" pitchFamily="18" charset="0"/>
                <a:cs typeface="Times New Roman" panose="02020603050405020304" pitchFamily="18" charset="0"/>
              </a:rPr>
              <a:t>Bu </a:t>
            </a:r>
            <a:r>
              <a:rPr lang="uz-Latn-UZ" sz="2400" dirty="0">
                <a:ln w="3175">
                  <a:noFill/>
                </a:ln>
                <a:solidFill>
                  <a:srgbClr val="00B050"/>
                </a:solidFill>
                <a:latin typeface="Times New Roman" panose="02020603050405020304" pitchFamily="18" charset="0"/>
                <a:cs typeface="Times New Roman" panose="02020603050405020304" pitchFamily="18" charset="0"/>
              </a:rPr>
              <a:t>dunyoda topganim halol, </a:t>
            </a:r>
            <a:endParaRPr lang="en-US" sz="2400" dirty="0" smtClean="0">
              <a:ln w="3175">
                <a:noFill/>
              </a:ln>
              <a:solidFill>
                <a:srgbClr val="00B050"/>
              </a:solidFill>
              <a:latin typeface="Times New Roman" panose="02020603050405020304" pitchFamily="18" charset="0"/>
              <a:cs typeface="Times New Roman" panose="02020603050405020304" pitchFamily="18" charset="0"/>
            </a:endParaRPr>
          </a:p>
          <a:p>
            <a:r>
              <a:rPr lang="uz-Latn-UZ" sz="2400" dirty="0" smtClean="0">
                <a:ln w="3175">
                  <a:noFill/>
                </a:ln>
                <a:solidFill>
                  <a:srgbClr val="00B050"/>
                </a:solidFill>
                <a:latin typeface="Times New Roman" panose="02020603050405020304" pitchFamily="18" charset="0"/>
                <a:cs typeface="Times New Roman" panose="02020603050405020304" pitchFamily="18" charset="0"/>
              </a:rPr>
              <a:t>Burda </a:t>
            </a:r>
            <a:r>
              <a:rPr lang="uz-Latn-UZ" sz="2400" dirty="0">
                <a:ln w="3175">
                  <a:noFill/>
                </a:ln>
                <a:solidFill>
                  <a:srgbClr val="00B050"/>
                </a:solidFill>
                <a:latin typeface="Times New Roman" panose="02020603050405020304" pitchFamily="18" charset="0"/>
                <a:cs typeface="Times New Roman" panose="02020603050405020304" pitchFamily="18" charset="0"/>
              </a:rPr>
              <a:t>nonim, umrim va yana… </a:t>
            </a:r>
            <a:endParaRPr lang="en-US" sz="2400" dirty="0" smtClean="0">
              <a:ln w="3175">
                <a:noFill/>
              </a:ln>
              <a:solidFill>
                <a:srgbClr val="00B050"/>
              </a:solidFill>
              <a:latin typeface="Times New Roman" panose="02020603050405020304" pitchFamily="18" charset="0"/>
              <a:cs typeface="Times New Roman" panose="02020603050405020304" pitchFamily="18" charset="0"/>
            </a:endParaRPr>
          </a:p>
          <a:p>
            <a:r>
              <a:rPr lang="uz-Latn-UZ" sz="2400" dirty="0" smtClean="0">
                <a:ln w="3175">
                  <a:noFill/>
                </a:ln>
                <a:solidFill>
                  <a:srgbClr val="00B050"/>
                </a:solidFill>
                <a:latin typeface="Times New Roman" panose="02020603050405020304" pitchFamily="18" charset="0"/>
                <a:cs typeface="Times New Roman" panose="02020603050405020304" pitchFamily="18" charset="0"/>
              </a:rPr>
              <a:t>Bu </a:t>
            </a:r>
            <a:r>
              <a:rPr lang="uz-Latn-UZ" sz="2400" dirty="0">
                <a:ln w="3175">
                  <a:noFill/>
                </a:ln>
                <a:solidFill>
                  <a:srgbClr val="00B050"/>
                </a:solidFill>
                <a:latin typeface="Times New Roman" panose="02020603050405020304" pitchFamily="18" charset="0"/>
                <a:cs typeface="Times New Roman" panose="02020603050405020304" pitchFamily="18" charset="0"/>
              </a:rPr>
              <a:t>dunyoda topinganlarim </a:t>
            </a:r>
            <a:endParaRPr lang="en-US" sz="2400" dirty="0" smtClean="0">
              <a:ln w="3175">
                <a:noFill/>
              </a:ln>
              <a:solidFill>
                <a:srgbClr val="00B050"/>
              </a:solidFill>
              <a:latin typeface="Times New Roman" panose="02020603050405020304" pitchFamily="18" charset="0"/>
              <a:cs typeface="Times New Roman" panose="02020603050405020304" pitchFamily="18" charset="0"/>
            </a:endParaRPr>
          </a:p>
          <a:p>
            <a:r>
              <a:rPr lang="uz-Latn-UZ" sz="2400" dirty="0" smtClean="0">
                <a:ln w="3175">
                  <a:noFill/>
                </a:ln>
                <a:solidFill>
                  <a:srgbClr val="00B050"/>
                </a:solidFill>
                <a:latin typeface="Times New Roman" panose="02020603050405020304" pitchFamily="18" charset="0"/>
                <a:cs typeface="Times New Roman" panose="02020603050405020304" pitchFamily="18" charset="0"/>
              </a:rPr>
              <a:t>Bo‘ldi </a:t>
            </a:r>
            <a:r>
              <a:rPr lang="uz-Latn-UZ" sz="2400" dirty="0">
                <a:ln w="3175">
                  <a:noFill/>
                </a:ln>
                <a:solidFill>
                  <a:srgbClr val="00B050"/>
                </a:solidFill>
                <a:latin typeface="Times New Roman" panose="02020603050405020304" pitchFamily="18" charset="0"/>
                <a:cs typeface="Times New Roman" panose="02020603050405020304" pitchFamily="18" charset="0"/>
              </a:rPr>
              <a:t>Vatan va yana onam! </a:t>
            </a:r>
            <a:endParaRPr lang="en-US" sz="2400" dirty="0" smtClean="0">
              <a:ln w="3175">
                <a:noFill/>
              </a:ln>
              <a:solidFill>
                <a:srgbClr val="00B050"/>
              </a:solidFill>
              <a:latin typeface="Times New Roman" panose="02020603050405020304" pitchFamily="18" charset="0"/>
              <a:cs typeface="Times New Roman" panose="02020603050405020304" pitchFamily="18" charset="0"/>
            </a:endParaRPr>
          </a:p>
          <a:p>
            <a:r>
              <a:rPr lang="uz-Latn-UZ" sz="2400" dirty="0" smtClean="0">
                <a:ln w="3175">
                  <a:noFill/>
                </a:ln>
                <a:solidFill>
                  <a:srgbClr val="00B050"/>
                </a:solidFill>
                <a:latin typeface="Times New Roman" panose="02020603050405020304" pitchFamily="18" charset="0"/>
                <a:cs typeface="Times New Roman" panose="02020603050405020304" pitchFamily="18" charset="0"/>
              </a:rPr>
              <a:t>Kutmasman </a:t>
            </a:r>
            <a:r>
              <a:rPr lang="uz-Latn-UZ" sz="2400" dirty="0">
                <a:ln w="3175">
                  <a:noFill/>
                </a:ln>
                <a:solidFill>
                  <a:srgbClr val="00B050"/>
                </a:solidFill>
                <a:latin typeface="Times New Roman" panose="02020603050405020304" pitchFamily="18" charset="0"/>
                <a:cs typeface="Times New Roman" panose="02020603050405020304" pitchFamily="18" charset="0"/>
              </a:rPr>
              <a:t>hech kimdan marhamat, </a:t>
            </a:r>
            <a:endParaRPr lang="en-US" sz="2400" dirty="0" smtClean="0">
              <a:ln w="3175">
                <a:noFill/>
              </a:ln>
              <a:solidFill>
                <a:srgbClr val="00B050"/>
              </a:solidFill>
              <a:latin typeface="Times New Roman" panose="02020603050405020304" pitchFamily="18" charset="0"/>
              <a:cs typeface="Times New Roman" panose="02020603050405020304" pitchFamily="18" charset="0"/>
            </a:endParaRPr>
          </a:p>
          <a:p>
            <a:r>
              <a:rPr lang="uz-Latn-UZ" sz="2400" dirty="0" smtClean="0">
                <a:ln w="3175">
                  <a:noFill/>
                </a:ln>
                <a:solidFill>
                  <a:srgbClr val="00B050"/>
                </a:solidFill>
                <a:latin typeface="Times New Roman" panose="02020603050405020304" pitchFamily="18" charset="0"/>
                <a:cs typeface="Times New Roman" panose="02020603050405020304" pitchFamily="18" charset="0"/>
              </a:rPr>
              <a:t>Qarzga </a:t>
            </a:r>
            <a:r>
              <a:rPr lang="uz-Latn-UZ" sz="2400" dirty="0">
                <a:ln w="3175">
                  <a:noFill/>
                </a:ln>
                <a:solidFill>
                  <a:srgbClr val="00B050"/>
                </a:solidFill>
                <a:latin typeface="Times New Roman" panose="02020603050405020304" pitchFamily="18" charset="0"/>
                <a:cs typeface="Times New Roman" panose="02020603050405020304" pitchFamily="18" charset="0"/>
              </a:rPr>
              <a:t>kelgan emas bu yo‘lim. </a:t>
            </a:r>
            <a:endParaRPr lang="en-US" sz="2400" dirty="0" smtClean="0">
              <a:ln w="3175">
                <a:noFill/>
              </a:ln>
              <a:solidFill>
                <a:srgbClr val="00B050"/>
              </a:solidFill>
              <a:latin typeface="Times New Roman" panose="02020603050405020304" pitchFamily="18" charset="0"/>
              <a:cs typeface="Times New Roman" panose="02020603050405020304" pitchFamily="18" charset="0"/>
            </a:endParaRPr>
          </a:p>
          <a:p>
            <a:r>
              <a:rPr lang="uz-Latn-UZ" sz="2400" dirty="0" smtClean="0">
                <a:ln w="3175">
                  <a:noFill/>
                </a:ln>
                <a:solidFill>
                  <a:srgbClr val="00B050"/>
                </a:solidFill>
                <a:latin typeface="Times New Roman" panose="02020603050405020304" pitchFamily="18" charset="0"/>
                <a:cs typeface="Times New Roman" panose="02020603050405020304" pitchFamily="18" charset="0"/>
              </a:rPr>
              <a:t>Bu </a:t>
            </a:r>
            <a:r>
              <a:rPr lang="uz-Latn-UZ" sz="2400" dirty="0">
                <a:ln w="3175">
                  <a:noFill/>
                </a:ln>
                <a:solidFill>
                  <a:srgbClr val="00B050"/>
                </a:solidFill>
                <a:latin typeface="Times New Roman" panose="02020603050405020304" pitchFamily="18" charset="0"/>
                <a:cs typeface="Times New Roman" panose="02020603050405020304" pitchFamily="18" charset="0"/>
              </a:rPr>
              <a:t>dunyoda ustozim hayot, </a:t>
            </a:r>
            <a:endParaRPr lang="en-US" sz="2400" dirty="0" smtClean="0">
              <a:ln w="3175">
                <a:noFill/>
              </a:ln>
              <a:solidFill>
                <a:srgbClr val="00B050"/>
              </a:solidFill>
              <a:latin typeface="Times New Roman" panose="02020603050405020304" pitchFamily="18" charset="0"/>
              <a:cs typeface="Times New Roman" panose="02020603050405020304" pitchFamily="18" charset="0"/>
            </a:endParaRPr>
          </a:p>
          <a:p>
            <a:r>
              <a:rPr lang="uz-Latn-UZ" sz="2400" dirty="0" smtClean="0">
                <a:ln w="3175">
                  <a:noFill/>
                </a:ln>
                <a:solidFill>
                  <a:srgbClr val="00B050"/>
                </a:solidFill>
                <a:latin typeface="Times New Roman" panose="02020603050405020304" pitchFamily="18" charset="0"/>
                <a:cs typeface="Times New Roman" panose="02020603050405020304" pitchFamily="18" charset="0"/>
              </a:rPr>
              <a:t>U </a:t>
            </a:r>
            <a:r>
              <a:rPr lang="uz-Latn-UZ" sz="2400" dirty="0">
                <a:ln w="3175">
                  <a:noFill/>
                </a:ln>
                <a:solidFill>
                  <a:srgbClr val="00B050"/>
                </a:solidFill>
                <a:latin typeface="Times New Roman" panose="02020603050405020304" pitchFamily="18" charset="0"/>
                <a:cs typeface="Times New Roman" panose="02020603050405020304" pitchFamily="18" charset="0"/>
              </a:rPr>
              <a:t>dunyoda shogirdim o‘lim! </a:t>
            </a:r>
            <a:endParaRPr lang="en-US" sz="2400" dirty="0" smtClean="0">
              <a:ln w="3175">
                <a:noFill/>
              </a:ln>
              <a:solidFill>
                <a:srgbClr val="00B050"/>
              </a:solidFill>
              <a:latin typeface="Times New Roman" panose="02020603050405020304" pitchFamily="18" charset="0"/>
              <a:cs typeface="Times New Roman" panose="02020603050405020304" pitchFamily="18" charset="0"/>
            </a:endParaRPr>
          </a:p>
          <a:p>
            <a:r>
              <a:rPr lang="uz-Latn-UZ" sz="2400" dirty="0" smtClean="0">
                <a:latin typeface="Times New Roman" panose="02020603050405020304" pitchFamily="18" charset="0"/>
                <a:cs typeface="Times New Roman" panose="02020603050405020304" pitchFamily="18" charset="0"/>
              </a:rPr>
              <a:t>Abduvali </a:t>
            </a:r>
            <a:r>
              <a:rPr lang="uz-Latn-UZ" sz="2400" dirty="0">
                <a:latin typeface="Times New Roman" panose="02020603050405020304" pitchFamily="18" charset="0"/>
                <a:cs typeface="Times New Roman" panose="02020603050405020304" pitchFamily="18" charset="0"/>
              </a:rPr>
              <a:t>Qutbiddin ijodiga nazar tashlar ekanmiz, uning asarlari ham an’anaviy uslubda, ham modernizm yo‘nalishida bitilganini kuzatishimiz mumkin. Shoir she’rlari ramzlarga o‘ta boyligi bilan ajralib turadi: </a:t>
            </a:r>
            <a:endParaRPr lang="en-US" sz="2400" dirty="0" smtClean="0">
              <a:latin typeface="Times New Roman" panose="02020603050405020304" pitchFamily="18" charset="0"/>
              <a:cs typeface="Times New Roman" panose="02020603050405020304" pitchFamily="18" charset="0"/>
            </a:endParaRPr>
          </a:p>
          <a:p>
            <a:r>
              <a:rPr lang="uz-Latn-UZ" sz="2400" dirty="0" smtClean="0">
                <a:solidFill>
                  <a:srgbClr val="002060"/>
                </a:solidFill>
                <a:latin typeface="Times New Roman" panose="02020603050405020304" pitchFamily="18" charset="0"/>
                <a:cs typeface="Times New Roman" panose="02020603050405020304" pitchFamily="18" charset="0"/>
              </a:rPr>
              <a:t>Nahrlarda </a:t>
            </a:r>
            <a:r>
              <a:rPr lang="uz-Latn-UZ" sz="2400" dirty="0">
                <a:solidFill>
                  <a:srgbClr val="002060"/>
                </a:solidFill>
                <a:latin typeface="Times New Roman" panose="02020603050405020304" pitchFamily="18" charset="0"/>
                <a:cs typeface="Times New Roman" panose="02020603050405020304" pitchFamily="18" charset="0"/>
              </a:rPr>
              <a:t>etagi </a:t>
            </a:r>
            <a:r>
              <a:rPr lang="uz-Latn-UZ" sz="2400" dirty="0" smtClean="0">
                <a:solidFill>
                  <a:srgbClr val="002060"/>
                </a:solidFill>
                <a:latin typeface="Times New Roman" panose="02020603050405020304" pitchFamily="18" charset="0"/>
                <a:cs typeface="Times New Roman" panose="02020603050405020304" pitchFamily="18" charset="0"/>
              </a:rPr>
              <a:t>yirtiq</a:t>
            </a:r>
            <a:r>
              <a:rPr lang="en-US" sz="2400" dirty="0" smtClean="0">
                <a:solidFill>
                  <a:srgbClr val="002060"/>
                </a:solidFill>
                <a:latin typeface="Times New Roman" panose="02020603050405020304" pitchFamily="18" charset="0"/>
                <a:cs typeface="Times New Roman" panose="02020603050405020304" pitchFamily="18" charset="0"/>
              </a:rPr>
              <a:t>;</a:t>
            </a:r>
            <a:r>
              <a:rPr lang="uz-Latn-UZ" sz="2400" dirty="0" smtClean="0">
                <a:solidFill>
                  <a:srgbClr val="002060"/>
                </a:solidFill>
                <a:latin typeface="Times New Roman" panose="02020603050405020304" pitchFamily="18" charset="0"/>
                <a:cs typeface="Times New Roman" panose="02020603050405020304" pitchFamily="18" charset="0"/>
              </a:rPr>
              <a:t> </a:t>
            </a:r>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Lo‘li </a:t>
            </a:r>
            <a:r>
              <a:rPr lang="uz-Latn-UZ" sz="2400" dirty="0">
                <a:solidFill>
                  <a:srgbClr val="002060"/>
                </a:solidFill>
                <a:latin typeface="Times New Roman" panose="02020603050405020304" pitchFamily="18" charset="0"/>
                <a:cs typeface="Times New Roman" panose="02020603050405020304" pitchFamily="18" charset="0"/>
              </a:rPr>
              <a:t>qizday qarg‘anar </a:t>
            </a:r>
            <a:r>
              <a:rPr lang="uz-Latn-UZ" sz="2400" dirty="0" smtClean="0">
                <a:solidFill>
                  <a:srgbClr val="002060"/>
                </a:solidFill>
                <a:latin typeface="Times New Roman" panose="02020603050405020304" pitchFamily="18" charset="0"/>
                <a:cs typeface="Times New Roman" panose="02020603050405020304" pitchFamily="18" charset="0"/>
              </a:rPr>
              <a:t>osmon</a:t>
            </a:r>
            <a:r>
              <a:rPr lang="en-US" sz="2400" dirty="0" smtClean="0">
                <a:solidFill>
                  <a:srgbClr val="002060"/>
                </a:solidFill>
                <a:latin typeface="Times New Roman" panose="02020603050405020304" pitchFamily="18" charset="0"/>
                <a:cs typeface="Times New Roman" panose="02020603050405020304" pitchFamily="18" charset="0"/>
              </a:rPr>
              <a:t>;</a:t>
            </a:r>
            <a:r>
              <a:rPr lang="uz-Latn-UZ" sz="2400" dirty="0" smtClean="0">
                <a:solidFill>
                  <a:srgbClr val="002060"/>
                </a:solidFill>
                <a:latin typeface="Times New Roman" panose="02020603050405020304" pitchFamily="18" charset="0"/>
                <a:cs typeface="Times New Roman" panose="02020603050405020304" pitchFamily="18" charset="0"/>
              </a:rPr>
              <a:t> </a:t>
            </a:r>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Sohil </a:t>
            </a:r>
            <a:r>
              <a:rPr lang="uz-Latn-UZ" sz="2400" dirty="0">
                <a:solidFill>
                  <a:srgbClr val="002060"/>
                </a:solidFill>
                <a:latin typeface="Times New Roman" panose="02020603050405020304" pitchFamily="18" charset="0"/>
                <a:cs typeface="Times New Roman" panose="02020603050405020304" pitchFamily="18" charset="0"/>
              </a:rPr>
              <a:t>bo‘ylab ketmoqda </a:t>
            </a:r>
            <a:r>
              <a:rPr lang="uz-Latn-UZ" sz="2400" dirty="0" smtClean="0">
                <a:solidFill>
                  <a:srgbClr val="002060"/>
                </a:solidFill>
                <a:latin typeface="Times New Roman" panose="02020603050405020304" pitchFamily="18" charset="0"/>
                <a:cs typeface="Times New Roman" panose="02020603050405020304" pitchFamily="18" charset="0"/>
              </a:rPr>
              <a:t>yo‘rtib</a:t>
            </a:r>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Oppoq biya</a:t>
            </a:r>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 Bedard</a:t>
            </a:r>
            <a:r>
              <a:rPr lang="en-US" sz="2400" dirty="0" smtClean="0">
                <a:solidFill>
                  <a:srgbClr val="002060"/>
                </a:solidFill>
                <a:latin typeface="Times New Roman" panose="02020603050405020304" pitchFamily="18" charset="0"/>
                <a:cs typeface="Times New Roman" panose="02020603050405020304" pitchFamily="18" charset="0"/>
              </a:rPr>
              <a:t>;</a:t>
            </a:r>
            <a:r>
              <a:rPr lang="uz-Latn-UZ" sz="2400" dirty="0" smtClean="0">
                <a:solidFill>
                  <a:srgbClr val="002060"/>
                </a:solidFill>
                <a:latin typeface="Times New Roman" panose="02020603050405020304" pitchFamily="18" charset="0"/>
                <a:cs typeface="Times New Roman" panose="02020603050405020304" pitchFamily="18" charset="0"/>
              </a:rPr>
              <a:t> </a:t>
            </a:r>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Bedarmon</a:t>
            </a:r>
            <a:r>
              <a:rPr lang="en-US" sz="2400" dirty="0" smtClean="0">
                <a:solidFill>
                  <a:srgbClr val="002060"/>
                </a:solidFill>
                <a:latin typeface="Times New Roman" panose="02020603050405020304" pitchFamily="18" charset="0"/>
                <a:cs typeface="Times New Roman" panose="02020603050405020304" pitchFamily="18" charset="0"/>
              </a:rPr>
              <a:t>;</a:t>
            </a:r>
            <a:r>
              <a:rPr lang="uz-Latn-UZ" sz="2400" dirty="0" smtClean="0">
                <a:solidFill>
                  <a:srgbClr val="002060"/>
                </a:solidFill>
                <a:latin typeface="Times New Roman" panose="02020603050405020304" pitchFamily="18" charset="0"/>
                <a:cs typeface="Times New Roman" panose="02020603050405020304" pitchFamily="18" charset="0"/>
              </a:rPr>
              <a:t> </a:t>
            </a:r>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Arqon </a:t>
            </a:r>
            <a:r>
              <a:rPr lang="uz-Latn-UZ" sz="2400" dirty="0">
                <a:solidFill>
                  <a:srgbClr val="002060"/>
                </a:solidFill>
                <a:latin typeface="Times New Roman" panose="02020603050405020304" pitchFamily="18" charset="0"/>
                <a:cs typeface="Times New Roman" panose="02020603050405020304" pitchFamily="18" charset="0"/>
              </a:rPr>
              <a:t>kabi tortiladi </a:t>
            </a:r>
            <a:r>
              <a:rPr lang="uz-Latn-UZ" sz="2400" dirty="0" smtClean="0">
                <a:solidFill>
                  <a:srgbClr val="002060"/>
                </a:solidFill>
                <a:latin typeface="Times New Roman" panose="02020603050405020304" pitchFamily="18" charset="0"/>
                <a:cs typeface="Times New Roman" panose="02020603050405020304" pitchFamily="18" charset="0"/>
              </a:rPr>
              <a:t>yel</a:t>
            </a:r>
            <a:r>
              <a:rPr lang="en-US" sz="2400" dirty="0" smtClean="0">
                <a:solidFill>
                  <a:srgbClr val="002060"/>
                </a:solidFill>
                <a:latin typeface="Times New Roman" panose="02020603050405020304" pitchFamily="18" charset="0"/>
                <a:cs typeface="Times New Roman" panose="02020603050405020304" pitchFamily="18" charset="0"/>
              </a:rPr>
              <a:t>;</a:t>
            </a:r>
            <a:r>
              <a:rPr lang="uz-Latn-UZ" sz="2400" dirty="0" smtClean="0">
                <a:solidFill>
                  <a:srgbClr val="002060"/>
                </a:solidFill>
                <a:latin typeface="Times New Roman" panose="02020603050405020304" pitchFamily="18" charset="0"/>
                <a:cs typeface="Times New Roman" panose="02020603050405020304" pitchFamily="18" charset="0"/>
              </a:rPr>
              <a:t> Sug‘riladi </a:t>
            </a:r>
            <a:r>
              <a:rPr lang="uz-Latn-UZ" sz="2400" dirty="0">
                <a:solidFill>
                  <a:srgbClr val="002060"/>
                </a:solidFill>
                <a:latin typeface="Times New Roman" panose="02020603050405020304" pitchFamily="18" charset="0"/>
                <a:cs typeface="Times New Roman" panose="02020603050405020304" pitchFamily="18" charset="0"/>
              </a:rPr>
              <a:t>oftobrang </a:t>
            </a:r>
            <a:r>
              <a:rPr lang="uz-Latn-UZ" sz="2400" dirty="0" smtClean="0">
                <a:solidFill>
                  <a:srgbClr val="002060"/>
                </a:solidFill>
                <a:latin typeface="Times New Roman" panose="02020603050405020304" pitchFamily="18" charset="0"/>
                <a:cs typeface="Times New Roman" panose="02020603050405020304" pitchFamily="18" charset="0"/>
              </a:rPr>
              <a:t>qoziq</a:t>
            </a:r>
            <a:r>
              <a:rPr lang="en-US" sz="2400" dirty="0" smtClean="0">
                <a:solidFill>
                  <a:srgbClr val="002060"/>
                </a:solidFill>
                <a:latin typeface="Times New Roman" panose="02020603050405020304" pitchFamily="18" charset="0"/>
                <a:cs typeface="Times New Roman" panose="02020603050405020304" pitchFamily="18" charset="0"/>
              </a:rPr>
              <a:t>;</a:t>
            </a:r>
            <a:r>
              <a:rPr lang="uz-Latn-UZ" sz="2400" dirty="0" smtClean="0">
                <a:solidFill>
                  <a:srgbClr val="002060"/>
                </a:solidFill>
                <a:latin typeface="Times New Roman" panose="02020603050405020304" pitchFamily="18" charset="0"/>
                <a:cs typeface="Times New Roman" panose="02020603050405020304" pitchFamily="18" charset="0"/>
              </a:rPr>
              <a:t> </a:t>
            </a:r>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Sapchiyotgan </a:t>
            </a:r>
            <a:r>
              <a:rPr lang="uz-Latn-UZ" sz="2400" dirty="0">
                <a:solidFill>
                  <a:srgbClr val="002060"/>
                </a:solidFill>
                <a:latin typeface="Times New Roman" panose="02020603050405020304" pitchFamily="18" charset="0"/>
                <a:cs typeface="Times New Roman" panose="02020603050405020304" pitchFamily="18" charset="0"/>
              </a:rPr>
              <a:t>to‘lqin </a:t>
            </a:r>
            <a:r>
              <a:rPr lang="uz-Latn-UZ" sz="2400" dirty="0" smtClean="0">
                <a:solidFill>
                  <a:srgbClr val="002060"/>
                </a:solidFill>
                <a:latin typeface="Times New Roman" panose="02020603050405020304" pitchFamily="18" charset="0"/>
                <a:cs typeface="Times New Roman" panose="02020603050405020304" pitchFamily="18" charset="0"/>
              </a:rPr>
              <a:t>uchidan</a:t>
            </a:r>
            <a:r>
              <a:rPr lang="en-US" sz="2400" dirty="0" smtClean="0">
                <a:solidFill>
                  <a:srgbClr val="002060"/>
                </a:solidFill>
                <a:latin typeface="Times New Roman" panose="02020603050405020304" pitchFamily="18" charset="0"/>
                <a:cs typeface="Times New Roman" panose="02020603050405020304" pitchFamily="18" charset="0"/>
              </a:rPr>
              <a:t>;</a:t>
            </a:r>
            <a:r>
              <a:rPr lang="uz-Latn-UZ" sz="2400" dirty="0" smtClean="0">
                <a:solidFill>
                  <a:srgbClr val="002060"/>
                </a:solidFill>
                <a:latin typeface="Times New Roman" panose="02020603050405020304" pitchFamily="18" charset="0"/>
                <a:cs typeface="Times New Roman" panose="02020603050405020304" pitchFamily="18" charset="0"/>
              </a:rPr>
              <a:t> </a:t>
            </a:r>
            <a:r>
              <a:rPr lang="uz-Latn-UZ" sz="2400" dirty="0">
                <a:solidFill>
                  <a:srgbClr val="002060"/>
                </a:solidFill>
                <a:latin typeface="Times New Roman" panose="02020603050405020304" pitchFamily="18" charset="0"/>
                <a:cs typeface="Times New Roman" panose="02020603050405020304" pitchFamily="18" charset="0"/>
              </a:rPr>
              <a:t>Yana to‘rga </a:t>
            </a:r>
            <a:r>
              <a:rPr lang="en-US" sz="2400" dirty="0" smtClean="0">
                <a:solidFill>
                  <a:srgbClr val="002060"/>
                </a:solidFill>
                <a:latin typeface="Times New Roman" panose="02020603050405020304" pitchFamily="18" charset="0"/>
                <a:cs typeface="Times New Roman" panose="02020603050405020304" pitchFamily="18" charset="0"/>
              </a:rPr>
              <a:t>t</a:t>
            </a:r>
            <a:r>
              <a:rPr lang="uz-Latn-UZ" sz="2400" dirty="0" smtClean="0">
                <a:solidFill>
                  <a:srgbClr val="002060"/>
                </a:solidFill>
                <a:latin typeface="Times New Roman" panose="02020603050405020304" pitchFamily="18" charset="0"/>
                <a:cs typeface="Times New Roman" panose="02020603050405020304" pitchFamily="18" charset="0"/>
              </a:rPr>
              <a:t>ushadi </a:t>
            </a:r>
            <a:r>
              <a:rPr lang="en-US" sz="2400" dirty="0" smtClean="0">
                <a:solidFill>
                  <a:srgbClr val="002060"/>
                </a:solidFill>
                <a:latin typeface="Times New Roman" panose="02020603050405020304" pitchFamily="18" charset="0"/>
                <a:cs typeface="Times New Roman" panose="02020603050405020304" pitchFamily="18" charset="0"/>
              </a:rPr>
              <a:t>b</a:t>
            </a:r>
            <a:r>
              <a:rPr lang="uz-Latn-UZ" sz="2400" dirty="0" smtClean="0">
                <a:solidFill>
                  <a:srgbClr val="002060"/>
                </a:solidFill>
                <a:latin typeface="Times New Roman" panose="02020603050405020304" pitchFamily="18" charset="0"/>
                <a:cs typeface="Times New Roman" panose="02020603050405020304" pitchFamily="18" charset="0"/>
              </a:rPr>
              <a:t>aliq</a:t>
            </a:r>
            <a:r>
              <a:rPr lang="uz-Latn-UZ" sz="2400" dirty="0">
                <a:solidFill>
                  <a:srgbClr val="002060"/>
                </a:solidFill>
                <a:latin typeface="Times New Roman" panose="02020603050405020304" pitchFamily="18" charset="0"/>
                <a:cs typeface="Times New Roman" panose="02020603050405020304" pitchFamily="18" charset="0"/>
              </a:rPr>
              <a:t>. </a:t>
            </a:r>
            <a:endParaRPr lang="ru-RU"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058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260648"/>
            <a:ext cx="8028384" cy="6186309"/>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uz-Latn-UZ" sz="2200" dirty="0">
                <a:latin typeface="Times New Roman" panose="02020603050405020304" pitchFamily="18" charset="0"/>
                <a:cs typeface="Times New Roman" panose="02020603050405020304" pitchFamily="18" charset="0"/>
              </a:rPr>
              <a:t>A.Qutbiddinning 1984 yili yozilgan </a:t>
            </a:r>
            <a:r>
              <a:rPr lang="uz-Latn-UZ" sz="2200" b="1" dirty="0">
                <a:latin typeface="Times New Roman" panose="02020603050405020304" pitchFamily="18" charset="0"/>
                <a:cs typeface="Times New Roman" panose="02020603050405020304" pitchFamily="18" charset="0"/>
              </a:rPr>
              <a:t>“Nahrlarda etagi yirtiq” </a:t>
            </a:r>
            <a:r>
              <a:rPr lang="uz-Latn-UZ" sz="2200" dirty="0">
                <a:latin typeface="Times New Roman" panose="02020603050405020304" pitchFamily="18" charset="0"/>
                <a:cs typeface="Times New Roman" panose="02020603050405020304" pitchFamily="18" charset="0"/>
              </a:rPr>
              <a:t>misralari bilan boshlanuvchi she’rida abstrakt, o‘ta ramziylashtirilgan tasvirni ko‘rish mumkin. O‘quvchi she’rning badiiy-g‘oyaviy mag‘zini uchinchi banddagi birgina misra – </a:t>
            </a:r>
            <a:r>
              <a:rPr lang="uz-Latn-UZ" sz="2200" b="1" dirty="0">
                <a:latin typeface="Times New Roman" panose="02020603050405020304" pitchFamily="18" charset="0"/>
                <a:cs typeface="Times New Roman" panose="02020603050405020304" pitchFamily="18" charset="0"/>
              </a:rPr>
              <a:t>“Muqannani sotgan xiyonat”</a:t>
            </a:r>
            <a:r>
              <a:rPr lang="uz-Latn-UZ" sz="2200" dirty="0">
                <a:latin typeface="Times New Roman" panose="02020603050405020304" pitchFamily="18" charset="0"/>
                <a:cs typeface="Times New Roman" panose="02020603050405020304" pitchFamily="18" charset="0"/>
              </a:rPr>
              <a:t> orqali ilg‘ab oladi. Demak, she’r muayyan tarixiy voqelik haqida. Bu o‘rinda biz uchun muhimi, tarixiy voqelikning muayyan tasvirda, tasvir bo‘lganda ham modernizmga xos abstrakt yo‘sinda ifoda etilganidir. She’rni o‘qirkansiz, shoir tasvirlayotgan manzaralar bilan Muqanna qismatini uyg‘unlikda ko‘ra boshlaysiz. Birinchi bandda kuchli dovul, momaqaldiroq, chaqmoq tasvirlangan bo‘lsa, ikkinchi bandda daryoning qoyaday ko‘tarilayotgan to‘lqinlarini ko‘rasiz. Ayni damda, shoir kichik detallar bilan Muqanna qismatining xarakterli o‘rinlariga urg‘u berib o‘tadi: “Sapchiyotgan to‘lqin uchidan – Yana to‘rga Tushadi Baliq”. Shoir she’r matnida tarixiy voqelikka ishora qilsa-da, aslida, o‘z davri voqealariga yuzlanayotganini anglash qiyin emas. U Muqanna siymosida nafaqat o‘zini va ziyolilarni, balki butun xalqni ko‘rayotgan bo‘lishi ham mumkin. </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8552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7" y="23694"/>
            <a:ext cx="3024337" cy="3780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162369" y="44624"/>
            <a:ext cx="4946135" cy="378565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uz-Latn-UZ" sz="2400" dirty="0">
                <a:latin typeface="Times New Roman" panose="02020603050405020304" pitchFamily="18" charset="0"/>
                <a:cs typeface="Times New Roman" panose="02020603050405020304" pitchFamily="18" charset="0"/>
              </a:rPr>
              <a:t>Tursun Ali 1952 yilning 5 fevralida Farg'ona viloyatining Quva tumanidagi Toshyo'li qishlog'ida tug'ilgan. 1968 yil 2-o'rta maktabning 8-sinfini tamomlab, 1971 yilda Toshkent shahridagi 2-kechki ishchi yoshlar maktabini tugallagan. 1981 yili hozirgi O'zbekiston Milliy universitetining filologiya bo'limini bitirgan</a:t>
            </a:r>
            <a:r>
              <a:rPr lang="uz-Latn-UZ" sz="2400" dirty="0" smtClean="0">
                <a:latin typeface="Times New Roman" panose="02020603050405020304" pitchFamily="18" charset="0"/>
                <a:cs typeface="Times New Roman" panose="02020603050405020304" pitchFamily="18" charset="0"/>
              </a:rPr>
              <a:t>.</a:t>
            </a:r>
            <a:endParaRPr lang="uz-Latn-UZ" sz="2400" dirty="0">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1047055" y="3853971"/>
            <a:ext cx="7989440" cy="2962513"/>
          </a:xfrm>
          <a:prstGeom prst="round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uz-Latn-UZ" sz="2400" dirty="0">
                <a:latin typeface="Times New Roman" panose="02020603050405020304" pitchFamily="18" charset="0"/>
                <a:cs typeface="Times New Roman" panose="02020603050405020304" pitchFamily="18" charset="0"/>
              </a:rPr>
              <a:t>Dastlab u “O'zbekiston madaniyati” (hozirgi “O'zbekiston adabiyoti va san'ati”) gazetasida musahhih, so'ngra G'afur G'ulom nomidagi Adabiyot va san'at nashriyotida, CHo'lpon nashriyotida, “O'zbekiston ovozi” gazetasi tahririyatida va “Adolat” nashriyotlarida turli lavozimlarda ishlagan. Ayni paytda O'zbekiston yozuvchilar uyushmasida adabiy maslahatchi vazifasida mehnat qilib kelmoqda.</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1575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7624" y="188640"/>
            <a:ext cx="7848872" cy="6093976"/>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uz-Latn-UZ" sz="2600" b="1" dirty="0">
                <a:latin typeface="Times New Roman" panose="02020603050405020304" pitchFamily="18" charset="0"/>
                <a:cs typeface="Times New Roman" panose="02020603050405020304" pitchFamily="18" charset="0"/>
              </a:rPr>
              <a:t>Tursun Ali</a:t>
            </a:r>
            <a:r>
              <a:rPr lang="uz-Latn-UZ" sz="2600" dirty="0">
                <a:latin typeface="Times New Roman" panose="02020603050405020304" pitchFamily="18" charset="0"/>
                <a:cs typeface="Times New Roman" panose="02020603050405020304" pitchFamily="18" charset="0"/>
              </a:rPr>
              <a:t>ning dastlabki she'rlari “</a:t>
            </a:r>
            <a:r>
              <a:rPr lang="uz-Latn-UZ" sz="2600" dirty="0" smtClean="0">
                <a:latin typeface="Times New Roman" panose="02020603050405020304" pitchFamily="18" charset="0"/>
                <a:cs typeface="Times New Roman" panose="02020603050405020304" pitchFamily="18" charset="0"/>
              </a:rPr>
              <a:t>Y</a:t>
            </a:r>
            <a:r>
              <a:rPr lang="en-US" sz="2600" dirty="0" smtClean="0">
                <a:latin typeface="Times New Roman" panose="02020603050405020304" pitchFamily="18" charset="0"/>
                <a:cs typeface="Times New Roman" panose="02020603050405020304" pitchFamily="18" charset="0"/>
              </a:rPr>
              <a:t>o</a:t>
            </a:r>
            <a:r>
              <a:rPr lang="uz-Latn-UZ" sz="2600" dirty="0" smtClean="0">
                <a:latin typeface="Times New Roman" panose="02020603050405020304" pitchFamily="18" charset="0"/>
                <a:cs typeface="Times New Roman" panose="02020603050405020304" pitchFamily="18" charset="0"/>
              </a:rPr>
              <a:t>shlik </a:t>
            </a:r>
            <a:r>
              <a:rPr lang="uz-Latn-UZ" sz="2600" dirty="0">
                <a:latin typeface="Times New Roman" panose="02020603050405020304" pitchFamily="18" charset="0"/>
                <a:cs typeface="Times New Roman" panose="02020603050405020304" pitchFamily="18" charset="0"/>
              </a:rPr>
              <a:t>bayozi”, “</a:t>
            </a:r>
            <a:r>
              <a:rPr lang="uz-Latn-UZ" sz="2600" dirty="0" smtClean="0">
                <a:latin typeface="Times New Roman" panose="02020603050405020304" pitchFamily="18" charset="0"/>
                <a:cs typeface="Times New Roman" panose="02020603050405020304" pitchFamily="18" charset="0"/>
              </a:rPr>
              <a:t>Y</a:t>
            </a:r>
            <a:r>
              <a:rPr lang="en-US" sz="2600" dirty="0" smtClean="0">
                <a:latin typeface="Times New Roman" panose="02020603050405020304" pitchFamily="18" charset="0"/>
                <a:cs typeface="Times New Roman" panose="02020603050405020304" pitchFamily="18" charset="0"/>
              </a:rPr>
              <a:t>o</a:t>
            </a:r>
            <a:r>
              <a:rPr lang="uz-Latn-UZ" sz="2600" dirty="0" smtClean="0">
                <a:latin typeface="Times New Roman" panose="02020603050405020304" pitchFamily="18" charset="0"/>
                <a:cs typeface="Times New Roman" panose="02020603050405020304" pitchFamily="18" charset="0"/>
              </a:rPr>
              <a:t>shlik</a:t>
            </a:r>
            <a:r>
              <a:rPr lang="uz-Latn-UZ" sz="2600" dirty="0">
                <a:latin typeface="Times New Roman" panose="02020603050405020304" pitchFamily="18" charset="0"/>
                <a:cs typeface="Times New Roman" panose="02020603050405020304" pitchFamily="18" charset="0"/>
              </a:rPr>
              <a:t>” almanaxlarida bosilgan. SHundan so'ng, “Zangori ovoza” (1979), “</a:t>
            </a:r>
            <a:r>
              <a:rPr lang="uz-Latn-UZ" sz="2600" dirty="0" smtClean="0">
                <a:latin typeface="Times New Roman" panose="02020603050405020304" pitchFamily="18" charset="0"/>
                <a:cs typeface="Times New Roman" panose="02020603050405020304" pitchFamily="18" charset="0"/>
              </a:rPr>
              <a:t>Y</a:t>
            </a:r>
            <a:r>
              <a:rPr lang="en-US" sz="2600" dirty="0" smtClean="0">
                <a:latin typeface="Times New Roman" panose="02020603050405020304" pitchFamily="18" charset="0"/>
                <a:cs typeface="Times New Roman" panose="02020603050405020304" pitchFamily="18" charset="0"/>
              </a:rPr>
              <a:t>u</a:t>
            </a:r>
            <a:r>
              <a:rPr lang="uz-Latn-UZ" sz="2600" dirty="0" smtClean="0">
                <a:latin typeface="Times New Roman" panose="02020603050405020304" pitchFamily="18" charset="0"/>
                <a:cs typeface="Times New Roman" panose="02020603050405020304" pitchFamily="18" charset="0"/>
              </a:rPr>
              <a:t>rakdagi </a:t>
            </a:r>
            <a:r>
              <a:rPr lang="uz-Latn-UZ" sz="2600" dirty="0">
                <a:latin typeface="Times New Roman" panose="02020603050405020304" pitchFamily="18" charset="0"/>
                <a:cs typeface="Times New Roman" panose="02020603050405020304" pitchFamily="18" charset="0"/>
              </a:rPr>
              <a:t>so'zlar” (1983), “</a:t>
            </a:r>
            <a:r>
              <a:rPr lang="uz-Latn-UZ" sz="2600" dirty="0" smtClean="0">
                <a:latin typeface="Times New Roman" panose="02020603050405020304" pitchFamily="18" charset="0"/>
                <a:cs typeface="Times New Roman" panose="02020603050405020304" pitchFamily="18" charset="0"/>
              </a:rPr>
              <a:t>Y</a:t>
            </a:r>
            <a:r>
              <a:rPr lang="en-US" sz="2600" dirty="0" smtClean="0">
                <a:latin typeface="Times New Roman" panose="02020603050405020304" pitchFamily="18" charset="0"/>
                <a:cs typeface="Times New Roman" panose="02020603050405020304" pitchFamily="18" charset="0"/>
              </a:rPr>
              <a:t>o</a:t>
            </a:r>
            <a:r>
              <a:rPr lang="uz-Latn-UZ" sz="2600" dirty="0" smtClean="0">
                <a:latin typeface="Times New Roman" panose="02020603050405020304" pitchFamily="18" charset="0"/>
                <a:cs typeface="Times New Roman" panose="02020603050405020304" pitchFamily="18" charset="0"/>
              </a:rPr>
              <a:t>rug</a:t>
            </a:r>
            <a:r>
              <a:rPr lang="uz-Latn-UZ" sz="2600" dirty="0">
                <a:latin typeface="Times New Roman" panose="02020603050405020304" pitchFamily="18" charset="0"/>
                <a:cs typeface="Times New Roman" panose="02020603050405020304" pitchFamily="18" charset="0"/>
              </a:rPr>
              <a:t>' kunlar” (1986), “Iztirob ostonasi” (1983), “Tun tovushi” (1993), “</a:t>
            </a:r>
            <a:r>
              <a:rPr lang="uz-Latn-UZ" sz="2600" dirty="0" smtClean="0">
                <a:latin typeface="Times New Roman" panose="02020603050405020304" pitchFamily="18" charset="0"/>
                <a:cs typeface="Times New Roman" panose="02020603050405020304" pitchFamily="18" charset="0"/>
              </a:rPr>
              <a:t>Y</a:t>
            </a:r>
            <a:r>
              <a:rPr lang="en-US" sz="2600" dirty="0" smtClean="0">
                <a:latin typeface="Times New Roman" panose="02020603050405020304" pitchFamily="18" charset="0"/>
                <a:cs typeface="Times New Roman" panose="02020603050405020304" pitchFamily="18" charset="0"/>
              </a:rPr>
              <a:t>o</a:t>
            </a:r>
            <a:r>
              <a:rPr lang="uz-Latn-UZ" sz="2600" dirty="0" smtClean="0">
                <a:latin typeface="Times New Roman" panose="02020603050405020304" pitchFamily="18" charset="0"/>
                <a:cs typeface="Times New Roman" panose="02020603050405020304" pitchFamily="18" charset="0"/>
              </a:rPr>
              <a:t>lg'izim</a:t>
            </a:r>
            <a:r>
              <a:rPr lang="uz-Latn-UZ" sz="2600" dirty="0">
                <a:latin typeface="Times New Roman" panose="02020603050405020304" pitchFamily="18" charset="0"/>
                <a:cs typeface="Times New Roman" panose="02020603050405020304" pitchFamily="18" charset="0"/>
              </a:rPr>
              <a:t>” (1995), “Uyg'oq sukunat” (1999), “Tuyg'ular rangi” (2001, “Saylanma”), “Sokin hayqiriq” (2005), “Oy yaprog'i” (2008), “Gullayotgan yurak” (2009) nomli she'riy to'plamlari nashr qilingan. SHoirning “Smena” jurnalida turkum she'rlari, “Granat” (rus tilida) almanaxida, Ozarbayjonda (ozar tilida) to'plamlari chop etilgan. SHuningdek uning she'rlari ingliz, tojik, qoraqalpoq tillariga tarjima qilingan.U tarjimon sifatida ham faoliyat ko'rsatib, xitoy, yapon, rus she'riyati namunalarini o'zbek tiliga o'girgan. 2008 yili </a:t>
            </a:r>
            <a:r>
              <a:rPr lang="uz-Latn-UZ" sz="2600" b="1" dirty="0">
                <a:latin typeface="Times New Roman" panose="02020603050405020304" pitchFamily="18" charset="0"/>
                <a:cs typeface="Times New Roman" panose="02020603050405020304" pitchFamily="18" charset="0"/>
              </a:rPr>
              <a:t>“Do'stlik” </a:t>
            </a:r>
            <a:r>
              <a:rPr lang="uz-Latn-UZ" sz="2600" dirty="0">
                <a:latin typeface="Times New Roman" panose="02020603050405020304" pitchFamily="18" charset="0"/>
                <a:cs typeface="Times New Roman" panose="02020603050405020304" pitchFamily="18" charset="0"/>
              </a:rPr>
              <a:t>ordeni bilan mukofotlangan.</a:t>
            </a:r>
            <a:endParaRPr lang="ru-RU"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0438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44624"/>
            <a:ext cx="7920880" cy="674030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uz-Latn-UZ" sz="2400" b="1" dirty="0">
                <a:latin typeface="Times New Roman" panose="02020603050405020304" pitchFamily="18" charset="0"/>
                <a:cs typeface="Times New Roman" panose="02020603050405020304" pitchFamily="18" charset="0"/>
              </a:rPr>
              <a:t>TURSUN ALI SHE'RLARIDAN NAMUNALAR</a:t>
            </a:r>
          </a:p>
          <a:p>
            <a:pPr algn="ctr"/>
            <a:endParaRPr lang="uz-Latn-UZ" sz="2400" b="1" dirty="0">
              <a:latin typeface="Times New Roman" panose="02020603050405020304" pitchFamily="18" charset="0"/>
              <a:cs typeface="Times New Roman" panose="02020603050405020304" pitchFamily="18" charset="0"/>
            </a:endParaRPr>
          </a:p>
          <a:p>
            <a:pPr algn="ctr"/>
            <a:r>
              <a:rPr lang="uz-Latn-UZ" sz="2400" b="1" dirty="0">
                <a:latin typeface="Times New Roman" panose="02020603050405020304" pitchFamily="18" charset="0"/>
                <a:cs typeface="Times New Roman" panose="02020603050405020304" pitchFamily="18" charset="0"/>
              </a:rPr>
              <a:t>NAVOIY HAYKALI POYIDA</a:t>
            </a:r>
          </a:p>
          <a:p>
            <a:endParaRPr lang="uz-Latn-UZ" sz="2400" dirty="0">
              <a:latin typeface="Times New Roman" panose="02020603050405020304" pitchFamily="18" charset="0"/>
              <a:cs typeface="Times New Roman" panose="02020603050405020304" pitchFamily="18" charset="0"/>
            </a:endParaRPr>
          </a:p>
          <a:p>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Sochlari </a:t>
            </a:r>
            <a:r>
              <a:rPr lang="uz-Latn-UZ" sz="2400" dirty="0">
                <a:solidFill>
                  <a:srgbClr val="002060"/>
                </a:solidFill>
                <a:latin typeface="Times New Roman" panose="02020603050405020304" pitchFamily="18" charset="0"/>
                <a:cs typeface="Times New Roman" panose="02020603050405020304" pitchFamily="18" charset="0"/>
              </a:rPr>
              <a:t>hurpaygan yigitni Majnun</a:t>
            </a:r>
          </a:p>
          <a:p>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Desalar</a:t>
            </a:r>
            <a:r>
              <a:rPr lang="uz-Latn-UZ" sz="2400" dirty="0">
                <a:solidFill>
                  <a:srgbClr val="002060"/>
                </a:solidFill>
                <a:latin typeface="Times New Roman" panose="02020603050405020304" pitchFamily="18" charset="0"/>
                <a:cs typeface="Times New Roman" panose="02020603050405020304" pitchFamily="18" charset="0"/>
              </a:rPr>
              <a:t>, yuzimda lovullar uyat:</a:t>
            </a:r>
          </a:p>
          <a:p>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Goho </a:t>
            </a:r>
            <a:r>
              <a:rPr lang="uz-Latn-UZ" sz="2400" dirty="0">
                <a:solidFill>
                  <a:srgbClr val="002060"/>
                </a:solidFill>
                <a:latin typeface="Times New Roman" panose="02020603050405020304" pitchFamily="18" charset="0"/>
                <a:cs typeface="Times New Roman" panose="02020603050405020304" pitchFamily="18" charset="0"/>
              </a:rPr>
              <a:t>shakl g'olib kelib qolganda</a:t>
            </a:r>
          </a:p>
          <a:p>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CHekkaga </a:t>
            </a:r>
            <a:r>
              <a:rPr lang="uz-Latn-UZ" sz="2400" dirty="0">
                <a:solidFill>
                  <a:srgbClr val="002060"/>
                </a:solidFill>
                <a:latin typeface="Times New Roman" panose="02020603050405020304" pitchFamily="18" charset="0"/>
                <a:cs typeface="Times New Roman" panose="02020603050405020304" pitchFamily="18" charset="0"/>
              </a:rPr>
              <a:t>chiqarmish sho'rlik mohiyat.</a:t>
            </a:r>
          </a:p>
          <a:p>
            <a:endParaRPr lang="uz-Latn-UZ" sz="2400" dirty="0">
              <a:solidFill>
                <a:srgbClr val="002060"/>
              </a:solidFill>
              <a:latin typeface="Times New Roman" panose="02020603050405020304" pitchFamily="18" charset="0"/>
              <a:cs typeface="Times New Roman" panose="02020603050405020304" pitchFamily="18" charset="0"/>
            </a:endParaRPr>
          </a:p>
          <a:p>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G'ozalar </a:t>
            </a:r>
            <a:r>
              <a:rPr lang="uz-Latn-UZ" sz="2400" dirty="0">
                <a:solidFill>
                  <a:srgbClr val="002060"/>
                </a:solidFill>
                <a:latin typeface="Times New Roman" panose="02020603050405020304" pitchFamily="18" charset="0"/>
                <a:cs typeface="Times New Roman" panose="02020603050405020304" pitchFamily="18" charset="0"/>
              </a:rPr>
              <a:t>kerakmas ko'ngil qonidan,</a:t>
            </a:r>
          </a:p>
          <a:p>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Ul </a:t>
            </a:r>
            <a:r>
              <a:rPr lang="uz-Latn-UZ" sz="2400" dirty="0">
                <a:solidFill>
                  <a:srgbClr val="002060"/>
                </a:solidFill>
                <a:latin typeface="Times New Roman" panose="02020603050405020304" pitchFamily="18" charset="0"/>
                <a:cs typeface="Times New Roman" panose="02020603050405020304" pitchFamily="18" charset="0"/>
              </a:rPr>
              <a:t>oshiq dillarni bo'ldik o'ldirib:</a:t>
            </a:r>
          </a:p>
          <a:p>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Lablari</a:t>
            </a:r>
            <a:r>
              <a:rPr lang="uz-Latn-UZ" sz="2400" dirty="0">
                <a:solidFill>
                  <a:srgbClr val="002060"/>
                </a:solidFill>
                <a:latin typeface="Times New Roman" panose="02020603050405020304" pitchFamily="18" charset="0"/>
                <a:cs typeface="Times New Roman" panose="02020603050405020304" pitchFamily="18" charset="0"/>
              </a:rPr>
              <a:t>, yonog'i alvon tusdagi</a:t>
            </a:r>
          </a:p>
          <a:p>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Laylolar </a:t>
            </a:r>
            <a:r>
              <a:rPr lang="uz-Latn-UZ" sz="2400" dirty="0">
                <a:solidFill>
                  <a:srgbClr val="002060"/>
                </a:solidFill>
                <a:latin typeface="Times New Roman" panose="02020603050405020304" pitchFamily="18" charset="0"/>
                <a:cs typeface="Times New Roman" panose="02020603050405020304" pitchFamily="18" charset="0"/>
              </a:rPr>
              <a:t>yurishar ko'cha to'ldirib.</a:t>
            </a:r>
          </a:p>
          <a:p>
            <a:endParaRPr lang="uz-Latn-UZ" sz="2400" dirty="0">
              <a:solidFill>
                <a:srgbClr val="002060"/>
              </a:solidFill>
              <a:latin typeface="Times New Roman" panose="02020603050405020304" pitchFamily="18" charset="0"/>
              <a:cs typeface="Times New Roman" panose="02020603050405020304" pitchFamily="18" charset="0"/>
            </a:endParaRPr>
          </a:p>
          <a:p>
            <a:pPr lvl="1"/>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Ishqning </a:t>
            </a:r>
            <a:r>
              <a:rPr lang="uz-Latn-UZ" sz="2400" dirty="0">
                <a:solidFill>
                  <a:srgbClr val="002060"/>
                </a:solidFill>
                <a:latin typeface="Times New Roman" panose="02020603050405020304" pitchFamily="18" charset="0"/>
                <a:cs typeface="Times New Roman" panose="02020603050405020304" pitchFamily="18" charset="0"/>
              </a:rPr>
              <a:t>ul azaliy qoidalari</a:t>
            </a:r>
          </a:p>
          <a:p>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Allaqachon </a:t>
            </a:r>
            <a:r>
              <a:rPr lang="uz-Latn-UZ" sz="2400" dirty="0">
                <a:solidFill>
                  <a:srgbClr val="002060"/>
                </a:solidFill>
                <a:latin typeface="Times New Roman" panose="02020603050405020304" pitchFamily="18" charset="0"/>
                <a:cs typeface="Times New Roman" panose="02020603050405020304" pitchFamily="18" charset="0"/>
              </a:rPr>
              <a:t>qayta tuzilib bo'lgan.</a:t>
            </a:r>
          </a:p>
          <a:p>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Sevgi </a:t>
            </a:r>
            <a:r>
              <a:rPr lang="uz-Latn-UZ" sz="2400" dirty="0">
                <a:solidFill>
                  <a:srgbClr val="002060"/>
                </a:solidFill>
                <a:latin typeface="Times New Roman" panose="02020603050405020304" pitchFamily="18" charset="0"/>
                <a:cs typeface="Times New Roman" panose="02020603050405020304" pitchFamily="18" charset="0"/>
              </a:rPr>
              <a:t>bilan hayo o'rtasidagi</a:t>
            </a:r>
          </a:p>
          <a:p>
            <a:r>
              <a:rPr lang="en-US" sz="2400" dirty="0" smtClean="0">
                <a:solidFill>
                  <a:srgbClr val="002060"/>
                </a:solidFill>
                <a:latin typeface="Times New Roman" panose="02020603050405020304" pitchFamily="18" charset="0"/>
                <a:cs typeface="Times New Roman" panose="02020603050405020304" pitchFamily="18" charset="0"/>
              </a:rPr>
              <a:t>		</a:t>
            </a:r>
            <a:r>
              <a:rPr lang="uz-Latn-UZ" sz="2400" dirty="0" smtClean="0">
                <a:solidFill>
                  <a:srgbClr val="002060"/>
                </a:solidFill>
                <a:latin typeface="Times New Roman" panose="02020603050405020304" pitchFamily="18" charset="0"/>
                <a:cs typeface="Times New Roman" panose="02020603050405020304" pitchFamily="18" charset="0"/>
              </a:rPr>
              <a:t>Iskandar </a:t>
            </a:r>
            <a:r>
              <a:rPr lang="uz-Latn-UZ" sz="2400" dirty="0">
                <a:solidFill>
                  <a:srgbClr val="002060"/>
                </a:solidFill>
                <a:latin typeface="Times New Roman" panose="02020603050405020304" pitchFamily="18" charset="0"/>
                <a:cs typeface="Times New Roman" panose="02020603050405020304" pitchFamily="18" charset="0"/>
              </a:rPr>
              <a:t>devori buzilib bo'lgan.</a:t>
            </a:r>
            <a:endParaRPr lang="ru-RU"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46955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305</TotalTime>
  <Words>1007</Words>
  <Application>Microsoft Office PowerPoint</Application>
  <PresentationFormat>Экран (4:3)</PresentationFormat>
  <Paragraphs>93</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Солнцестояние</vt:lpstr>
      <vt:lpstr>Zamonaviy o'zbek shoirlari asarlarini sharhlab berish. (Abduvali Qutbiddin, Tursun Ali, Iqbol Mirzo, Sirojiddin Sayid)</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Zamonaviy o'zbek shoirlari asarlarini sharhlab berish.</dc:title>
  <dc:creator>Пользователь Windows</dc:creator>
  <cp:lastModifiedBy>Пользователь Windows</cp:lastModifiedBy>
  <cp:revision>21</cp:revision>
  <dcterms:created xsi:type="dcterms:W3CDTF">2024-04-03T10:37:57Z</dcterms:created>
  <dcterms:modified xsi:type="dcterms:W3CDTF">2025-11-18T19:19:44Z</dcterms:modified>
</cp:coreProperties>
</file>