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18"/>
  </p:notesMasterIdLst>
  <p:sldIdLst>
    <p:sldId id="257" r:id="rId2"/>
    <p:sldId id="336" r:id="rId3"/>
    <p:sldId id="386" r:id="rId4"/>
    <p:sldId id="312" r:id="rId5"/>
    <p:sldId id="390" r:id="rId6"/>
    <p:sldId id="370" r:id="rId7"/>
    <p:sldId id="393" r:id="rId8"/>
    <p:sldId id="373" r:id="rId9"/>
    <p:sldId id="375" r:id="rId10"/>
    <p:sldId id="368" r:id="rId11"/>
    <p:sldId id="364" r:id="rId12"/>
    <p:sldId id="409" r:id="rId13"/>
    <p:sldId id="410" r:id="rId14"/>
    <p:sldId id="418" r:id="rId15"/>
    <p:sldId id="374" r:id="rId16"/>
    <p:sldId id="281" r:id="rId17"/>
  </p:sldIdLst>
  <p:sldSz cx="12192000" cy="6858000"/>
  <p:notesSz cx="6761163" cy="9942513"/>
  <p:custDataLst>
    <p:tags r:id="rId19"/>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CCFFFF"/>
    <a:srgbClr val="FFFFFF"/>
    <a:srgbClr val="D60093"/>
    <a:srgbClr val="CC0000"/>
    <a:srgbClr val="FF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85846" autoAdjust="0"/>
  </p:normalViewPr>
  <p:slideViewPr>
    <p:cSldViewPr>
      <p:cViewPr varScale="1">
        <p:scale>
          <a:sx n="98" d="100"/>
          <a:sy n="98" d="100"/>
        </p:scale>
        <p:origin x="1212" y="9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2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 Id="rId9"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emf"/><Relationship Id="rId1" Type="http://schemas.openxmlformats.org/officeDocument/2006/relationships/image" Target="../media/image40.e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10" Type="http://schemas.openxmlformats.org/officeDocument/2006/relationships/image" Target="../media/image55.wmf"/><Relationship Id="rId4" Type="http://schemas.openxmlformats.org/officeDocument/2006/relationships/image" Target="../media/image49.wmf"/><Relationship Id="rId9" Type="http://schemas.openxmlformats.org/officeDocument/2006/relationships/image" Target="../media/image5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image" Target="../media/image7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0882" tIns="45441" rIns="90882" bIns="45441" rtlCol="0"/>
          <a:lstStyle>
            <a:lvl1pPr algn="l">
              <a:defRPr sz="1200"/>
            </a:lvl1pPr>
          </a:lstStyle>
          <a:p>
            <a:endParaRPr lang="ru-RU"/>
          </a:p>
        </p:txBody>
      </p:sp>
      <p:sp>
        <p:nvSpPr>
          <p:cNvPr id="3" name="Дата 2"/>
          <p:cNvSpPr>
            <a:spLocks noGrp="1"/>
          </p:cNvSpPr>
          <p:nvPr>
            <p:ph type="dt" idx="1"/>
          </p:nvPr>
        </p:nvSpPr>
        <p:spPr>
          <a:xfrm>
            <a:off x="3829761" y="0"/>
            <a:ext cx="2929837" cy="497126"/>
          </a:xfrm>
          <a:prstGeom prst="rect">
            <a:avLst/>
          </a:prstGeom>
        </p:spPr>
        <p:txBody>
          <a:bodyPr vert="horz" lIns="90882" tIns="45441" rIns="90882" bIns="45441" rtlCol="0"/>
          <a:lstStyle>
            <a:lvl1pPr algn="r">
              <a:defRPr sz="1200"/>
            </a:lvl1pPr>
          </a:lstStyle>
          <a:p>
            <a:fld id="{91026AEB-94B4-45FE-A3A0-566CB4CE3E6E}" type="datetimeFigureOut">
              <a:rPr lang="ru-RU" smtClean="0"/>
              <a:pPr/>
              <a:t>02.11.2022</a:t>
            </a:fld>
            <a:endParaRPr lang="ru-RU"/>
          </a:p>
        </p:txBody>
      </p:sp>
      <p:sp>
        <p:nvSpPr>
          <p:cNvPr id="4" name="Образ слайда 3"/>
          <p:cNvSpPr>
            <a:spLocks noGrp="1" noRot="1" noChangeAspect="1"/>
          </p:cNvSpPr>
          <p:nvPr>
            <p:ph type="sldImg" idx="2"/>
          </p:nvPr>
        </p:nvSpPr>
        <p:spPr>
          <a:xfrm>
            <a:off x="66675" y="746125"/>
            <a:ext cx="6627813" cy="3729038"/>
          </a:xfrm>
          <a:prstGeom prst="rect">
            <a:avLst/>
          </a:prstGeom>
          <a:noFill/>
          <a:ln w="12700">
            <a:solidFill>
              <a:prstClr val="black"/>
            </a:solidFill>
          </a:ln>
        </p:spPr>
        <p:txBody>
          <a:bodyPr vert="horz" lIns="90882" tIns="45441" rIns="90882" bIns="45441" rtlCol="0" anchor="ctr"/>
          <a:lstStyle/>
          <a:p>
            <a:endParaRPr lang="ru-RU"/>
          </a:p>
        </p:txBody>
      </p:sp>
      <p:sp>
        <p:nvSpPr>
          <p:cNvPr id="5" name="Заметки 4"/>
          <p:cNvSpPr>
            <a:spLocks noGrp="1"/>
          </p:cNvSpPr>
          <p:nvPr>
            <p:ph type="body" sz="quarter" idx="3"/>
          </p:nvPr>
        </p:nvSpPr>
        <p:spPr>
          <a:xfrm>
            <a:off x="676117" y="4722694"/>
            <a:ext cx="5408930" cy="4474131"/>
          </a:xfrm>
          <a:prstGeom prst="rect">
            <a:avLst/>
          </a:prstGeom>
        </p:spPr>
        <p:txBody>
          <a:bodyPr vert="horz" lIns="90882" tIns="45441" rIns="90882" bIns="45441"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0882" tIns="45441" rIns="90882" bIns="45441"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0882" tIns="45441" rIns="90882" bIns="45441" rtlCol="0" anchor="b"/>
          <a:lstStyle>
            <a:lvl1pPr algn="r">
              <a:defRPr sz="1200"/>
            </a:lvl1pPr>
          </a:lstStyle>
          <a:p>
            <a:fld id="{5BCDABB5-ED20-4972-AED9-7BF146727C22}" type="slidenum">
              <a:rPr lang="ru-RU" smtClean="0"/>
              <a:pPr/>
              <a:t>‹#›</a:t>
            </a:fld>
            <a:endParaRPr lang="ru-RU"/>
          </a:p>
        </p:txBody>
      </p:sp>
    </p:spTree>
    <p:extLst>
      <p:ext uri="{BB962C8B-B14F-4D97-AF65-F5344CB8AC3E}">
        <p14:creationId xmlns:p14="http://schemas.microsoft.com/office/powerpoint/2010/main" val="13204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BCDABB5-ED20-4972-AED9-7BF146727C22}" type="slidenum">
              <a:rPr lang="ru-RU" smtClean="0"/>
              <a:pPr/>
              <a:t>12</a:t>
            </a:fld>
            <a:endParaRPr lang="ru-RU"/>
          </a:p>
        </p:txBody>
      </p:sp>
    </p:spTree>
    <p:extLst>
      <p:ext uri="{BB962C8B-B14F-4D97-AF65-F5344CB8AC3E}">
        <p14:creationId xmlns:p14="http://schemas.microsoft.com/office/powerpoint/2010/main" val="286988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r>
              <a:rPr lang="ru-RU"/>
              <a:t>11.08.2021</a:t>
            </a:r>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r>
              <a:rPr lang="ru-RU"/>
              <a:t>11.08.2021</a:t>
            </a:r>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1"/>
            <a:ext cx="36576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12800" y="274641"/>
            <a:ext cx="107696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r>
              <a:rPr lang="ru-RU"/>
              <a:t>11.08.2021</a:t>
            </a:r>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r>
              <a:rPr lang="ru-RU"/>
              <a:t>11.08.2021</a:t>
            </a:r>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r>
              <a:rPr lang="ru-RU"/>
              <a:t>11.08.2021</a:t>
            </a:r>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r>
              <a:rPr lang="ru-RU"/>
              <a:t>11.08.2021</a:t>
            </a:r>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r>
              <a:rPr lang="ru-RU"/>
              <a:t>11.08.2021</a:t>
            </a:r>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r>
              <a:rPr lang="ru-RU"/>
              <a:t>11.08.2021</a:t>
            </a: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a:t>11.08.2021</a:t>
            </a:r>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r>
              <a:rPr lang="ru-RU"/>
              <a:t>11.08.2021</a:t>
            </a:r>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r>
              <a:rPr lang="ru-RU"/>
              <a:t>11.08.2021</a:t>
            </a:r>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ru-RU"/>
              <a:t>11.08.2021</a:t>
            </a:r>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jpeg"/><Relationship Id="rId7" Type="http://schemas.openxmlformats.org/officeDocument/2006/relationships/image" Target="../media/image57.e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package" Target="../embeddings/_________Microsoft_Visio121212121212121212111111111111117.vsdx"/><Relationship Id="rId11" Type="http://schemas.openxmlformats.org/officeDocument/2006/relationships/image" Target="../media/image61.png"/><Relationship Id="rId5" Type="http://schemas.openxmlformats.org/officeDocument/2006/relationships/image" Target="../media/image56.emf"/><Relationship Id="rId10" Type="http://schemas.openxmlformats.org/officeDocument/2006/relationships/image" Target="../media/image60.png"/><Relationship Id="rId4" Type="http://schemas.openxmlformats.org/officeDocument/2006/relationships/package" Target="../embeddings/_________Microsoft_Visio111111111111111111101010101010106.vsdx"/><Relationship Id="rId9"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14.xml.rels><?xml version="1.0" encoding="UTF-8" standalone="yes"?>
<Relationships xmlns="http://schemas.openxmlformats.org/package/2006/relationships"><Relationship Id="rId8" Type="http://schemas.openxmlformats.org/officeDocument/2006/relationships/package" Target="../embeddings/_________Microsoft_Visio1616161616161616161414141414141410.vsdx"/><Relationship Id="rId3" Type="http://schemas.openxmlformats.org/officeDocument/2006/relationships/image" Target="../media/image1.jpeg"/><Relationship Id="rId7" Type="http://schemas.openxmlformats.org/officeDocument/2006/relationships/image" Target="../media/image71.e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package" Target="../embeddings/_________Microsoft_Visio151515151515151515131313131313139.vsdx"/><Relationship Id="rId5" Type="http://schemas.openxmlformats.org/officeDocument/2006/relationships/image" Target="../media/image70.emf"/><Relationship Id="rId4" Type="http://schemas.openxmlformats.org/officeDocument/2006/relationships/package" Target="../embeddings/_________Microsoft_Visio141414141414141414121212121212128.vsdx"/><Relationship Id="rId9" Type="http://schemas.openxmlformats.org/officeDocument/2006/relationships/image" Target="../media/image72.emf"/></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emf"/><Relationship Id="rId10" Type="http://schemas.openxmlformats.org/officeDocument/2006/relationships/image" Target="../media/image7.png"/><Relationship Id="rId4" Type="http://schemas.openxmlformats.org/officeDocument/2006/relationships/oleObject" Target="../embeddings/oleObject1.bin"/><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1.wmf"/><Relationship Id="rId18" Type="http://schemas.openxmlformats.org/officeDocument/2006/relationships/oleObject" Target="../embeddings/oleObject8.bin"/><Relationship Id="rId3" Type="http://schemas.openxmlformats.org/officeDocument/2006/relationships/image" Target="../media/image1.jpeg"/><Relationship Id="rId21" Type="http://schemas.openxmlformats.org/officeDocument/2006/relationships/image" Target="../media/image15.wmf"/><Relationship Id="rId7" Type="http://schemas.openxmlformats.org/officeDocument/2006/relationships/image" Target="../media/image8.wmf"/><Relationship Id="rId12" Type="http://schemas.openxmlformats.org/officeDocument/2006/relationships/oleObject" Target="../embeddings/oleObject5.bin"/><Relationship Id="rId17"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0.wmf"/><Relationship Id="rId5" Type="http://schemas.microsoft.com/office/2007/relationships/hdphoto" Target="../media/hdphoto1.wdp"/><Relationship Id="rId15" Type="http://schemas.openxmlformats.org/officeDocument/2006/relationships/image" Target="../media/image12.wmf"/><Relationship Id="rId23" Type="http://schemas.openxmlformats.org/officeDocument/2006/relationships/image" Target="../media/image16.wmf"/><Relationship Id="rId10" Type="http://schemas.openxmlformats.org/officeDocument/2006/relationships/oleObject" Target="../embeddings/oleObject4.bin"/><Relationship Id="rId19" Type="http://schemas.openxmlformats.org/officeDocument/2006/relationships/image" Target="../media/image14.wmf"/><Relationship Id="rId4" Type="http://schemas.openxmlformats.org/officeDocument/2006/relationships/image" Target="../media/image17.png"/><Relationship Id="rId9" Type="http://schemas.openxmlformats.org/officeDocument/2006/relationships/image" Target="../media/image9.wmf"/><Relationship Id="rId14" Type="http://schemas.openxmlformats.org/officeDocument/2006/relationships/oleObject" Target="../embeddings/oleObject6.bin"/><Relationship Id="rId22"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2.wmf"/><Relationship Id="rId18" Type="http://schemas.openxmlformats.org/officeDocument/2006/relationships/image" Target="../media/image25.png"/><Relationship Id="rId3" Type="http://schemas.openxmlformats.org/officeDocument/2006/relationships/oleObject" Target="../embeddings/oleObject11.bin"/><Relationship Id="rId7" Type="http://schemas.openxmlformats.org/officeDocument/2006/relationships/image" Target="../media/image1.jpeg"/><Relationship Id="rId12" Type="http://schemas.openxmlformats.org/officeDocument/2006/relationships/oleObject" Target="../embeddings/oleObject15.bin"/><Relationship Id="rId17" Type="http://schemas.openxmlformats.org/officeDocument/2006/relationships/image" Target="../media/image24.wmf"/><Relationship Id="rId2" Type="http://schemas.openxmlformats.org/officeDocument/2006/relationships/slideLayout" Target="../slideLayouts/slideLayout1.xml"/><Relationship Id="rId16" Type="http://schemas.openxmlformats.org/officeDocument/2006/relationships/oleObject" Target="../embeddings/oleObject17.bin"/><Relationship Id="rId1" Type="http://schemas.openxmlformats.org/officeDocument/2006/relationships/vmlDrawing" Target="../drawings/vmlDrawing3.vml"/><Relationship Id="rId6" Type="http://schemas.openxmlformats.org/officeDocument/2006/relationships/image" Target="../media/image19.wmf"/><Relationship Id="rId11" Type="http://schemas.openxmlformats.org/officeDocument/2006/relationships/image" Target="../media/image21.wmf"/><Relationship Id="rId5" Type="http://schemas.openxmlformats.org/officeDocument/2006/relationships/oleObject" Target="../embeddings/oleObject12.bin"/><Relationship Id="rId15" Type="http://schemas.openxmlformats.org/officeDocument/2006/relationships/image" Target="../media/image23.wmf"/><Relationship Id="rId10" Type="http://schemas.openxmlformats.org/officeDocument/2006/relationships/oleObject" Target="../embeddings/oleObject14.bin"/><Relationship Id="rId4" Type="http://schemas.openxmlformats.org/officeDocument/2006/relationships/image" Target="../media/image18.wmf"/><Relationship Id="rId9" Type="http://schemas.openxmlformats.org/officeDocument/2006/relationships/image" Target="../media/image20.wmf"/><Relationship Id="rId14" Type="http://schemas.openxmlformats.org/officeDocument/2006/relationships/oleObject" Target="../embeddings/oleObject16.bin"/></Relationships>
</file>

<file path=ppt/slides/_rels/slide6.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2.bin"/><Relationship Id="rId3" Type="http://schemas.openxmlformats.org/officeDocument/2006/relationships/image" Target="../media/image1.jpeg"/><Relationship Id="rId7" Type="http://schemas.openxmlformats.org/officeDocument/2006/relationships/oleObject" Target="../embeddings/oleObject19.bin"/><Relationship Id="rId12" Type="http://schemas.openxmlformats.org/officeDocument/2006/relationships/image" Target="../media/image29.wmf"/><Relationship Id="rId2" Type="http://schemas.openxmlformats.org/officeDocument/2006/relationships/slideLayout" Target="../slideLayouts/slideLayout1.xml"/><Relationship Id="rId16" Type="http://schemas.openxmlformats.org/officeDocument/2006/relationships/image" Target="../media/image31.wmf"/><Relationship Id="rId1" Type="http://schemas.openxmlformats.org/officeDocument/2006/relationships/vmlDrawing" Target="../drawings/vmlDrawing4.vml"/><Relationship Id="rId6" Type="http://schemas.openxmlformats.org/officeDocument/2006/relationships/image" Target="../media/image26.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8.wmf"/><Relationship Id="rId4" Type="http://schemas.openxmlformats.org/officeDocument/2006/relationships/image" Target="../media/image32.png"/><Relationship Id="rId9" Type="http://schemas.openxmlformats.org/officeDocument/2006/relationships/oleObject" Target="../embeddings/oleObject20.bin"/><Relationship Id="rId14" Type="http://schemas.openxmlformats.org/officeDocument/2006/relationships/image" Target="../media/image30.wmf"/></Relationships>
</file>

<file path=ppt/slides/_rels/slide7.xml.rels><?xml version="1.0" encoding="UTF-8" standalone="yes"?>
<Relationships xmlns="http://schemas.openxmlformats.org/package/2006/relationships"><Relationship Id="rId8" Type="http://schemas.openxmlformats.org/officeDocument/2006/relationships/package" Target="../embeddings/_________Microsoft_Visio11111111111111111.vsdx"/><Relationship Id="rId13" Type="http://schemas.openxmlformats.org/officeDocument/2006/relationships/image" Target="../media/image37.wmf"/><Relationship Id="rId3" Type="http://schemas.openxmlformats.org/officeDocument/2006/relationships/image" Target="../media/image1.jpeg"/><Relationship Id="rId7" Type="http://schemas.openxmlformats.org/officeDocument/2006/relationships/image" Target="../media/image34.wmf"/><Relationship Id="rId12"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25.bin"/><Relationship Id="rId11" Type="http://schemas.openxmlformats.org/officeDocument/2006/relationships/image" Target="../media/image36.wmf"/><Relationship Id="rId5" Type="http://schemas.openxmlformats.org/officeDocument/2006/relationships/image" Target="../media/image33.wmf"/><Relationship Id="rId15" Type="http://schemas.openxmlformats.org/officeDocument/2006/relationships/image" Target="../media/image39.png"/><Relationship Id="rId10" Type="http://schemas.openxmlformats.org/officeDocument/2006/relationships/oleObject" Target="../embeddings/oleObject26.bin"/><Relationship Id="rId4" Type="http://schemas.openxmlformats.org/officeDocument/2006/relationships/oleObject" Target="../embeddings/oleObject24.bin"/><Relationship Id="rId9" Type="http://schemas.openxmlformats.org/officeDocument/2006/relationships/image" Target="../media/image35.emf"/><Relationship Id="rId1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44.wmf"/><Relationship Id="rId3" Type="http://schemas.openxmlformats.org/officeDocument/2006/relationships/image" Target="../media/image1.jpeg"/><Relationship Id="rId7" Type="http://schemas.openxmlformats.org/officeDocument/2006/relationships/image" Target="../media/image41.emf"/><Relationship Id="rId12"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package" Target="../embeddings/_________Microsoft_Visio88888888877777773.vsdx"/><Relationship Id="rId11" Type="http://schemas.openxmlformats.org/officeDocument/2006/relationships/image" Target="../media/image43.wmf"/><Relationship Id="rId5" Type="http://schemas.openxmlformats.org/officeDocument/2006/relationships/image" Target="../media/image40.emf"/><Relationship Id="rId15" Type="http://schemas.openxmlformats.org/officeDocument/2006/relationships/image" Target="../media/image45.wmf"/><Relationship Id="rId10" Type="http://schemas.openxmlformats.org/officeDocument/2006/relationships/oleObject" Target="../embeddings/oleObject29.bin"/><Relationship Id="rId4" Type="http://schemas.openxmlformats.org/officeDocument/2006/relationships/package" Target="../embeddings/_________Microsoft_Visio77777777766666662.vsdx"/><Relationship Id="rId9" Type="http://schemas.openxmlformats.org/officeDocument/2006/relationships/image" Target="../media/image42.wmf"/><Relationship Id="rId14" Type="http://schemas.openxmlformats.org/officeDocument/2006/relationships/oleObject" Target="../embeddings/oleObject31.bin"/></Relationships>
</file>

<file path=ppt/slides/_rels/slide9.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37.bin"/><Relationship Id="rId18" Type="http://schemas.openxmlformats.org/officeDocument/2006/relationships/oleObject" Target="../embeddings/oleObject40.bin"/><Relationship Id="rId3" Type="http://schemas.openxmlformats.org/officeDocument/2006/relationships/oleObject" Target="../embeddings/oleObject32.bin"/><Relationship Id="rId21" Type="http://schemas.openxmlformats.org/officeDocument/2006/relationships/image" Target="../media/image1.jpeg"/><Relationship Id="rId7" Type="http://schemas.openxmlformats.org/officeDocument/2006/relationships/oleObject" Target="../embeddings/oleObject34.bin"/><Relationship Id="rId12" Type="http://schemas.openxmlformats.org/officeDocument/2006/relationships/image" Target="../media/image50.wmf"/><Relationship Id="rId17" Type="http://schemas.openxmlformats.org/officeDocument/2006/relationships/oleObject" Target="../embeddings/oleObject39.bin"/><Relationship Id="rId25" Type="http://schemas.openxmlformats.org/officeDocument/2006/relationships/image" Target="../media/image55.wmf"/><Relationship Id="rId2" Type="http://schemas.openxmlformats.org/officeDocument/2006/relationships/slideLayout" Target="../slideLayouts/slideLayout1.xml"/><Relationship Id="rId16" Type="http://schemas.openxmlformats.org/officeDocument/2006/relationships/image" Target="../media/image52.wmf"/><Relationship Id="rId20" Type="http://schemas.openxmlformats.org/officeDocument/2006/relationships/image" Target="../media/image53.wmf"/><Relationship Id="rId1" Type="http://schemas.openxmlformats.org/officeDocument/2006/relationships/vmlDrawing" Target="../drawings/vmlDrawing7.vml"/><Relationship Id="rId6" Type="http://schemas.openxmlformats.org/officeDocument/2006/relationships/image" Target="../media/image47.wmf"/><Relationship Id="rId11" Type="http://schemas.openxmlformats.org/officeDocument/2006/relationships/oleObject" Target="../embeddings/oleObject36.bin"/><Relationship Id="rId24" Type="http://schemas.openxmlformats.org/officeDocument/2006/relationships/oleObject" Target="../embeddings/oleObject42.bin"/><Relationship Id="rId5" Type="http://schemas.openxmlformats.org/officeDocument/2006/relationships/oleObject" Target="../embeddings/oleObject33.bin"/><Relationship Id="rId15" Type="http://schemas.openxmlformats.org/officeDocument/2006/relationships/oleObject" Target="../embeddings/oleObject38.bin"/><Relationship Id="rId23" Type="http://schemas.openxmlformats.org/officeDocument/2006/relationships/image" Target="../media/image54.emf"/><Relationship Id="rId10" Type="http://schemas.openxmlformats.org/officeDocument/2006/relationships/image" Target="../media/image49.wmf"/><Relationship Id="rId19" Type="http://schemas.openxmlformats.org/officeDocument/2006/relationships/oleObject" Target="../embeddings/oleObject41.bin"/><Relationship Id="rId4" Type="http://schemas.openxmlformats.org/officeDocument/2006/relationships/image" Target="../media/image46.wmf"/><Relationship Id="rId9" Type="http://schemas.openxmlformats.org/officeDocument/2006/relationships/oleObject" Target="../embeddings/oleObject35.bin"/><Relationship Id="rId14" Type="http://schemas.openxmlformats.org/officeDocument/2006/relationships/image" Target="../media/image51.wmf"/><Relationship Id="rId22" Type="http://schemas.openxmlformats.org/officeDocument/2006/relationships/package" Target="../embeddings/_________Microsoft_Visio99999999988888884.vsd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C3D055E8-49B8-4AC1-A1A3-18CC0824903D}"/>
              </a:ext>
            </a:extLst>
          </p:cNvPr>
          <p:cNvSpPr/>
          <p:nvPr/>
        </p:nvSpPr>
        <p:spPr>
          <a:xfrm>
            <a:off x="166646" y="428604"/>
            <a:ext cx="11737304" cy="1477328"/>
          </a:xfrm>
          <a:prstGeom prst="rect">
            <a:avLst/>
          </a:prstGeom>
        </p:spPr>
        <p:txBody>
          <a:bodyPr wrap="square">
            <a:spAutoFit/>
          </a:bodyPr>
          <a:lstStyle/>
          <a:p>
            <a:pPr algn="ctr"/>
            <a:r>
              <a:rPr lang="ru-RU" b="1" dirty="0">
                <a:latin typeface="Times New Roman" pitchFamily="18" charset="0"/>
                <a:cs typeface="Times New Roman" pitchFamily="18" charset="0"/>
              </a:rPr>
              <a:t>ЎЗБЕКИСТОН  РЕСПУБЛИКАСИ</a:t>
            </a:r>
          </a:p>
          <a:p>
            <a:pPr algn="ctr"/>
            <a:r>
              <a:rPr lang="ru-RU" b="1" dirty="0">
                <a:latin typeface="Times New Roman" pitchFamily="18" charset="0"/>
                <a:cs typeface="Times New Roman" pitchFamily="18" charset="0"/>
              </a:rPr>
              <a:t>ОЛИЙ ВА ЎРТА МАХСУС ТАЪЛИМ ВАЗИРЛИГИ</a:t>
            </a:r>
          </a:p>
          <a:p>
            <a:pPr algn="ctr"/>
            <a:r>
              <a:rPr lang="ru-RU" b="1" dirty="0">
                <a:latin typeface="Times New Roman" pitchFamily="18" charset="0"/>
                <a:cs typeface="Times New Roman" pitchFamily="18" charset="0"/>
              </a:rPr>
              <a:t>ИСЛОМ КАРИМОВ НОМИДАГИ ТОШКЕНТ ДАВЛАТ ТЕХНИКА УНИВЕРСИТЕТИ ҲУЗУРИДАГИ ПЕДАГОГ КАДРЛАРНИ ҚАЙТА ТАЙЁРЛАШ ВА УЛАРНИНГ МАЛАКАСИНИ ОШИРИШ ТАРМОҚ</a:t>
            </a:r>
          </a:p>
          <a:p>
            <a:pPr algn="ctr"/>
            <a:r>
              <a:rPr lang="ru-RU" b="1" dirty="0">
                <a:latin typeface="Times New Roman" pitchFamily="18" charset="0"/>
                <a:cs typeface="Times New Roman" pitchFamily="18" charset="0"/>
              </a:rPr>
              <a:t>МАРКАЗИ</a:t>
            </a:r>
          </a:p>
        </p:txBody>
      </p:sp>
      <p:sp>
        <p:nvSpPr>
          <p:cNvPr id="4" name="Прямоугольник 3">
            <a:extLst>
              <a:ext uri="{FF2B5EF4-FFF2-40B4-BE49-F238E27FC236}">
                <a16:creationId xmlns:a16="http://schemas.microsoft.com/office/drawing/2014/main" id="{F031B73B-B081-4C44-997B-8533CF310471}"/>
              </a:ext>
            </a:extLst>
          </p:cNvPr>
          <p:cNvSpPr/>
          <p:nvPr/>
        </p:nvSpPr>
        <p:spPr>
          <a:xfrm>
            <a:off x="166646" y="2156864"/>
            <a:ext cx="11737304" cy="646331"/>
          </a:xfrm>
          <a:prstGeom prst="rect">
            <a:avLst/>
          </a:prstGeom>
        </p:spPr>
        <p:txBody>
          <a:bodyPr wrap="square">
            <a:spAutoFit/>
          </a:bodyPr>
          <a:lstStyle/>
          <a:p>
            <a:pPr algn="ctr"/>
            <a:r>
              <a:rPr lang="uz-Cyrl-UZ" b="1" dirty="0">
                <a:latin typeface="Times New Roman" pitchFamily="18" charset="0"/>
                <a:cs typeface="Times New Roman" pitchFamily="18" charset="0"/>
              </a:rPr>
              <a:t>“ЭЛЕКТР ЭНЕРГЕТИКАСИ” ЙЎНАЛИШИ ТИНГЛОВЧИСИ </a:t>
            </a:r>
          </a:p>
          <a:p>
            <a:pPr algn="ctr"/>
            <a:r>
              <a:rPr lang="uz-Cyrl-UZ" b="1" dirty="0">
                <a:latin typeface="Times New Roman" pitchFamily="18" charset="0"/>
                <a:cs typeface="Times New Roman" pitchFamily="18" charset="0"/>
              </a:rPr>
              <a:t>т.ф.н. проф. РАСУЛОВ АБДУЛХАЙ НОРХОДЖАЕВИЧНИНГ</a:t>
            </a:r>
          </a:p>
        </p:txBody>
      </p:sp>
      <p:sp>
        <p:nvSpPr>
          <p:cNvPr id="5" name="Прямоугольник 4">
            <a:extLst>
              <a:ext uri="{FF2B5EF4-FFF2-40B4-BE49-F238E27FC236}">
                <a16:creationId xmlns:a16="http://schemas.microsoft.com/office/drawing/2014/main" id="{1032D260-7EFA-4454-97B7-8A6FAB7B49AC}"/>
              </a:ext>
            </a:extLst>
          </p:cNvPr>
          <p:cNvSpPr/>
          <p:nvPr/>
        </p:nvSpPr>
        <p:spPr>
          <a:xfrm>
            <a:off x="309522" y="4290754"/>
            <a:ext cx="11737304" cy="769441"/>
          </a:xfrm>
          <a:prstGeom prst="rect">
            <a:avLst/>
          </a:prstGeom>
          <a:ln>
            <a:noFill/>
          </a:ln>
        </p:spPr>
        <p:txBody>
          <a:bodyPr wrap="square">
            <a:spAutoFit/>
          </a:bodyPr>
          <a:lstStyle/>
          <a:p>
            <a:pPr algn="ctr"/>
            <a:r>
              <a:rPr lang="uz-Cyrl-UZ" sz="4400" b="1" cap="all">
                <a:latin typeface="Times New Roman" pitchFamily="18" charset="0"/>
                <a:cs typeface="Times New Roman" pitchFamily="18" charset="0"/>
              </a:rPr>
              <a:t>МАҲОРАТ </a:t>
            </a:r>
            <a:r>
              <a:rPr lang="uz-Cyrl-UZ" sz="4400" b="1" cap="all" dirty="0">
                <a:latin typeface="Times New Roman" pitchFamily="18" charset="0"/>
                <a:cs typeface="Times New Roman" pitchFamily="18" charset="0"/>
              </a:rPr>
              <a:t>ДАРСИ  </a:t>
            </a:r>
            <a:endParaRPr lang="ru-RU" sz="4400" b="1" dirty="0">
              <a:latin typeface="Times New Roman" pitchFamily="18" charset="0"/>
              <a:cs typeface="Times New Roman" pitchFamily="18" charset="0"/>
            </a:endParaRPr>
          </a:p>
        </p:txBody>
      </p:sp>
      <p:sp>
        <p:nvSpPr>
          <p:cNvPr id="10" name="Прямоугольник 9">
            <a:extLst>
              <a:ext uri="{FF2B5EF4-FFF2-40B4-BE49-F238E27FC236}">
                <a16:creationId xmlns:a16="http://schemas.microsoft.com/office/drawing/2014/main" id="{D09D4AB1-6CFD-45C5-BB5B-8CEF4599C7BB}"/>
              </a:ext>
            </a:extLst>
          </p:cNvPr>
          <p:cNvSpPr/>
          <p:nvPr/>
        </p:nvSpPr>
        <p:spPr>
          <a:xfrm>
            <a:off x="5014613" y="6377191"/>
            <a:ext cx="1769908" cy="369332"/>
          </a:xfrm>
          <a:prstGeom prst="rect">
            <a:avLst/>
          </a:prstGeom>
        </p:spPr>
        <p:txBody>
          <a:bodyPr wrap="none">
            <a:spAutoFit/>
          </a:bodyPr>
          <a:lstStyle/>
          <a:p>
            <a:pPr algn="ctr"/>
            <a:r>
              <a:rPr lang="ru-RU" b="1" dirty="0" err="1">
                <a:latin typeface="Times New Roman" pitchFamily="18" charset="0"/>
                <a:cs typeface="Times New Roman" pitchFamily="18" charset="0"/>
              </a:rPr>
              <a:t>Тошкент</a:t>
            </a:r>
            <a:r>
              <a:rPr lang="ru-RU" b="1" dirty="0">
                <a:latin typeface="Times New Roman" pitchFamily="18" charset="0"/>
                <a:cs typeface="Times New Roman" pitchFamily="18" charset="0"/>
              </a:rPr>
              <a:t> - 2022</a:t>
            </a:r>
          </a:p>
        </p:txBody>
      </p:sp>
      <p:sp>
        <p:nvSpPr>
          <p:cNvPr id="2" name="Прямоугольник 1">
            <a:extLst>
              <a:ext uri="{FF2B5EF4-FFF2-40B4-BE49-F238E27FC236}">
                <a16:creationId xmlns:a16="http://schemas.microsoft.com/office/drawing/2014/main" id="{2E5C1266-E9B3-484A-9FF8-B650C59217B1}"/>
              </a:ext>
            </a:extLst>
          </p:cNvPr>
          <p:cNvSpPr/>
          <p:nvPr/>
        </p:nvSpPr>
        <p:spPr>
          <a:xfrm>
            <a:off x="1881866" y="3223809"/>
            <a:ext cx="8592616" cy="646331"/>
          </a:xfrm>
          <a:prstGeom prst="rect">
            <a:avLst/>
          </a:prstGeom>
        </p:spPr>
        <p:txBody>
          <a:bodyPr wrap="square">
            <a:spAutoFit/>
          </a:bodyPr>
          <a:lstStyle/>
          <a:p>
            <a:pPr algn="ctr"/>
            <a:r>
              <a:rPr lang="uz-Cyrl-UZ" b="1" cap="all" dirty="0">
                <a:latin typeface="Times New Roman" pitchFamily="18" charset="0"/>
                <a:cs typeface="Times New Roman" pitchFamily="18" charset="0"/>
              </a:rPr>
              <a:t>“ИККИЛАМЧи МАНБА  – ФЕРРОРЕЗОНАНСЛИ ТОК</a:t>
            </a:r>
            <a:r>
              <a:rPr lang="en-GB" b="1" cap="all" dirty="0">
                <a:latin typeface="Times New Roman" pitchFamily="18" charset="0"/>
                <a:cs typeface="Times New Roman" pitchFamily="18" charset="0"/>
              </a:rPr>
              <a:t> </a:t>
            </a:r>
            <a:r>
              <a:rPr lang="ru-RU" b="1" cap="all" dirty="0">
                <a:latin typeface="Times New Roman" pitchFamily="18" charset="0"/>
                <a:cs typeface="Times New Roman" pitchFamily="18" charset="0"/>
              </a:rPr>
              <a:t>С</a:t>
            </a:r>
            <a:r>
              <a:rPr lang="uz-Cyrl-UZ" b="1" cap="all" dirty="0">
                <a:latin typeface="Times New Roman" pitchFamily="18" charset="0"/>
                <a:cs typeface="Times New Roman" pitchFamily="18" charset="0"/>
              </a:rPr>
              <a:t>ТАБИЛИЗАТОРЛАРИНИнг  ТАҲЛИЛИ  ВА  ТАДБИҚИ” МАВЗУСИДАГИ</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0FDE5A7F-858F-421B-B98E-05B4CE809703}"/>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7" name="Rectangle 6">
            <a:extLst>
              <a:ext uri="{FF2B5EF4-FFF2-40B4-BE49-F238E27FC236}">
                <a16:creationId xmlns:a16="http://schemas.microsoft.com/office/drawing/2014/main" id="{E04B07E7-8E0F-4FFE-9B66-54F4FA683010}"/>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8" name="Rectangle 1054">
            <a:extLst>
              <a:ext uri="{FF2B5EF4-FFF2-40B4-BE49-F238E27FC236}">
                <a16:creationId xmlns:a16="http://schemas.microsoft.com/office/drawing/2014/main" id="{B12791BA-25BB-4330-80E2-232485EFA287}"/>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9" name="Rectangle 1056">
            <a:extLst>
              <a:ext uri="{FF2B5EF4-FFF2-40B4-BE49-F238E27FC236}">
                <a16:creationId xmlns:a16="http://schemas.microsoft.com/office/drawing/2014/main" id="{D32C281D-A16D-416E-9C76-819D75F85293}"/>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0" name="Rectangle 1058">
            <a:extLst>
              <a:ext uri="{FF2B5EF4-FFF2-40B4-BE49-F238E27FC236}">
                <a16:creationId xmlns:a16="http://schemas.microsoft.com/office/drawing/2014/main" id="{834C5590-C3B9-4A77-A22D-C72F5F2C5E7E}"/>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1" name="Rectangle 1060">
            <a:extLst>
              <a:ext uri="{FF2B5EF4-FFF2-40B4-BE49-F238E27FC236}">
                <a16:creationId xmlns:a16="http://schemas.microsoft.com/office/drawing/2014/main" id="{F33FAFFC-3FC7-4EBE-9341-755DEF125CB6}"/>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2" name="Rectangle 4">
            <a:extLst>
              <a:ext uri="{FF2B5EF4-FFF2-40B4-BE49-F238E27FC236}">
                <a16:creationId xmlns:a16="http://schemas.microsoft.com/office/drawing/2014/main" id="{4BEE1D59-6AEF-4C6F-9625-EB574B327704}"/>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3" name="Rectangle 6">
            <a:extLst>
              <a:ext uri="{FF2B5EF4-FFF2-40B4-BE49-F238E27FC236}">
                <a16:creationId xmlns:a16="http://schemas.microsoft.com/office/drawing/2014/main" id="{9B580EAA-604A-4EC9-9FE8-F8E5241E6E97}"/>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4" name="Rectangle 8">
            <a:extLst>
              <a:ext uri="{FF2B5EF4-FFF2-40B4-BE49-F238E27FC236}">
                <a16:creationId xmlns:a16="http://schemas.microsoft.com/office/drawing/2014/main" id="{FDBDDB8D-8BE5-40B4-BCCD-24615EF8120A}"/>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5" name="Rectangle 10">
            <a:extLst>
              <a:ext uri="{FF2B5EF4-FFF2-40B4-BE49-F238E27FC236}">
                <a16:creationId xmlns:a16="http://schemas.microsoft.com/office/drawing/2014/main" id="{E5C64F7F-5441-4346-920F-D36E9FECEBFC}"/>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6" name="Rectangle 12">
            <a:extLst>
              <a:ext uri="{FF2B5EF4-FFF2-40B4-BE49-F238E27FC236}">
                <a16:creationId xmlns:a16="http://schemas.microsoft.com/office/drawing/2014/main" id="{272F8E86-B4BC-4882-9B4C-124F3D1B821A}"/>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7" name="Rectangle 19">
            <a:extLst>
              <a:ext uri="{FF2B5EF4-FFF2-40B4-BE49-F238E27FC236}">
                <a16:creationId xmlns:a16="http://schemas.microsoft.com/office/drawing/2014/main" id="{88C3115C-926E-4098-9356-4D469D82BEFC}"/>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8" name="Rectangle 21">
            <a:extLst>
              <a:ext uri="{FF2B5EF4-FFF2-40B4-BE49-F238E27FC236}">
                <a16:creationId xmlns:a16="http://schemas.microsoft.com/office/drawing/2014/main" id="{936CF3DB-FAE6-413D-9E49-CB252B3BE4E8}"/>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9" name="Rectangle 29">
            <a:extLst>
              <a:ext uri="{FF2B5EF4-FFF2-40B4-BE49-F238E27FC236}">
                <a16:creationId xmlns:a16="http://schemas.microsoft.com/office/drawing/2014/main" id="{70B9D30A-EFF3-40C6-AB45-1D08629389DC}"/>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0" name="Rectangle 32">
            <a:extLst>
              <a:ext uri="{FF2B5EF4-FFF2-40B4-BE49-F238E27FC236}">
                <a16:creationId xmlns:a16="http://schemas.microsoft.com/office/drawing/2014/main" id="{AB245676-231D-4D13-89F2-21D14D6EDA8A}"/>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1" name="Rectangle 34">
            <a:extLst>
              <a:ext uri="{FF2B5EF4-FFF2-40B4-BE49-F238E27FC236}">
                <a16:creationId xmlns:a16="http://schemas.microsoft.com/office/drawing/2014/main" id="{8EA6431F-C22F-44CC-A7B3-FA422C5F49BC}"/>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2" name="Rectangle 428">
            <a:extLst>
              <a:ext uri="{FF2B5EF4-FFF2-40B4-BE49-F238E27FC236}">
                <a16:creationId xmlns:a16="http://schemas.microsoft.com/office/drawing/2014/main" id="{89D76763-79AF-4955-AA25-30710AEA7E36}"/>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3" name="Rectangle 1923">
            <a:extLst>
              <a:ext uri="{FF2B5EF4-FFF2-40B4-BE49-F238E27FC236}">
                <a16:creationId xmlns:a16="http://schemas.microsoft.com/office/drawing/2014/main" id="{84013B81-74DB-410E-A81E-85322FF8DB67}"/>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4" name="Прямоугольник 33">
            <a:extLst>
              <a:ext uri="{FF2B5EF4-FFF2-40B4-BE49-F238E27FC236}">
                <a16:creationId xmlns:a16="http://schemas.microsoft.com/office/drawing/2014/main" id="{A351B1C3-0428-46BC-A8FC-19F798DBCB98}"/>
              </a:ext>
            </a:extLst>
          </p:cNvPr>
          <p:cNvSpPr/>
          <p:nvPr/>
        </p:nvSpPr>
        <p:spPr bwMode="auto">
          <a:xfrm>
            <a:off x="0" y="0"/>
            <a:ext cx="12192000" cy="908720"/>
          </a:xfrm>
          <a:prstGeom prst="rect">
            <a:avLst/>
          </a:prstGeom>
          <a:solidFill>
            <a:schemeClr val="accent5">
              <a:lumMod val="20000"/>
              <a:lumOff val="80000"/>
            </a:schemeClr>
          </a:solidFill>
        </p:spPr>
        <p:txBody>
          <a:bodyPr wrap="none" rtlCol="0" fromWordArt="1" anchor="ctr">
            <a:prstTxWarp prst="textDoubleWave1">
              <a:avLst>
                <a:gd name="adj1" fmla="val 6500"/>
                <a:gd name="adj2" fmla="val 0"/>
              </a:avLst>
            </a:prstTxWarp>
          </a:bodyPr>
          <a:lstStyle/>
          <a:p>
            <a:pPr algn="ctr"/>
            <a:endParaRPr lang="en-GB" sz="3600" kern="10" spc="-360" dirty="0">
              <a:ln w="12700">
                <a:solidFill>
                  <a:srgbClr val="000099"/>
                </a:solidFill>
                <a:round/>
                <a:headEnd/>
                <a:tailEnd/>
              </a:ln>
              <a:latin typeface="Times New Roman" pitchFamily="18" charset="0"/>
              <a:cs typeface="Times New Roman" pitchFamily="18" charset="0"/>
            </a:endParaRPr>
          </a:p>
        </p:txBody>
      </p:sp>
      <p:sp>
        <p:nvSpPr>
          <p:cNvPr id="35" name="Заголовок 1">
            <a:extLst>
              <a:ext uri="{FF2B5EF4-FFF2-40B4-BE49-F238E27FC236}">
                <a16:creationId xmlns:a16="http://schemas.microsoft.com/office/drawing/2014/main" id="{FA7EEE09-563C-448C-AA3A-957E74F0DE4D}"/>
              </a:ext>
            </a:extLst>
          </p:cNvPr>
          <p:cNvSpPr txBox="1">
            <a:spLocks/>
          </p:cNvSpPr>
          <p:nvPr/>
        </p:nvSpPr>
        <p:spPr>
          <a:xfrm>
            <a:off x="952464" y="23434"/>
            <a:ext cx="10433302" cy="8490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z-Cyrl-UZ" sz="2400" b="1" dirty="0">
                <a:solidFill>
                  <a:srgbClr val="0000FF"/>
                </a:solidFill>
                <a:latin typeface="Times New Roman" pitchFamily="18" charset="0"/>
                <a:ea typeface="Calibri"/>
                <a:cs typeface="Times New Roman" pitchFamily="18" charset="0"/>
              </a:rPr>
              <a:t>Ток стабилизаторининг параметрларига нисбатан</a:t>
            </a:r>
          </a:p>
          <a:p>
            <a:r>
              <a:rPr lang="uz-Cyrl-UZ" sz="2400" b="1" dirty="0">
                <a:solidFill>
                  <a:srgbClr val="0000FF"/>
                </a:solidFill>
                <a:latin typeface="Times New Roman" pitchFamily="18" charset="0"/>
                <a:ea typeface="Calibri"/>
                <a:cs typeface="Times New Roman" pitchFamily="18" charset="0"/>
              </a:rPr>
              <a:t> ВАХни қуриш ва барқарорлик чегараларини аниқлаш</a:t>
            </a:r>
            <a:endParaRPr lang="ru-RU" sz="2400" dirty="0">
              <a:solidFill>
                <a:srgbClr val="0000FF"/>
              </a:solidFill>
              <a:latin typeface="Times New Roman" pitchFamily="18" charset="0"/>
              <a:cs typeface="Times New Roman" pitchFamily="18" charset="0"/>
            </a:endParaRPr>
          </a:p>
        </p:txBody>
      </p:sp>
      <p:sp>
        <p:nvSpPr>
          <p:cNvPr id="36" name="Ромб 35">
            <a:extLst>
              <a:ext uri="{FF2B5EF4-FFF2-40B4-BE49-F238E27FC236}">
                <a16:creationId xmlns:a16="http://schemas.microsoft.com/office/drawing/2014/main" id="{6732FD46-03C5-4BC2-A3A4-926617A58AAC}"/>
              </a:ext>
            </a:extLst>
          </p:cNvPr>
          <p:cNvSpPr/>
          <p:nvPr/>
        </p:nvSpPr>
        <p:spPr bwMode="auto">
          <a:xfrm>
            <a:off x="11280576" y="82426"/>
            <a:ext cx="792088" cy="743868"/>
          </a:xfrm>
          <a:prstGeom prst="diamond">
            <a:avLst/>
          </a:prstGeom>
          <a:solidFill>
            <a:schemeClr val="bg1"/>
          </a:solidFill>
          <a:ln w="63500" cmpd="tri">
            <a:solidFill>
              <a:schemeClr val="accent1"/>
            </a:solidFill>
          </a:ln>
        </p:spPr>
        <p:txBody>
          <a:bodyPr wrap="none" rtlCol="0" fromWordArt="1" anchor="ctr">
            <a:prstTxWarp prst="textDoubleWave1">
              <a:avLst>
                <a:gd name="adj1" fmla="val 6500"/>
                <a:gd name="adj2" fmla="val 0"/>
              </a:avLst>
            </a:prstTxWarp>
          </a:bodyPr>
          <a:lstStyle/>
          <a:p>
            <a:pPr algn="ctr"/>
            <a:endParaRPr lang="en-GB" sz="2400" kern="10" spc="-360" dirty="0">
              <a:ln w="12700">
                <a:solidFill>
                  <a:srgbClr val="000099"/>
                </a:solidFill>
                <a:round/>
                <a:headEnd/>
                <a:tailEnd/>
              </a:ln>
              <a:latin typeface="Times New Roman" pitchFamily="18" charset="0"/>
              <a:cs typeface="Times New Roman" pitchFamily="18" charset="0"/>
            </a:endParaRPr>
          </a:p>
        </p:txBody>
      </p:sp>
      <p:sp>
        <p:nvSpPr>
          <p:cNvPr id="37" name="Прямоугольник 36">
            <a:extLst>
              <a:ext uri="{FF2B5EF4-FFF2-40B4-BE49-F238E27FC236}">
                <a16:creationId xmlns:a16="http://schemas.microsoft.com/office/drawing/2014/main" id="{C7A3EF27-7CA4-428F-A51F-6D3BEB48A85F}"/>
              </a:ext>
            </a:extLst>
          </p:cNvPr>
          <p:cNvSpPr/>
          <p:nvPr/>
        </p:nvSpPr>
        <p:spPr>
          <a:xfrm>
            <a:off x="11421941" y="215210"/>
            <a:ext cx="492443" cy="461665"/>
          </a:xfrm>
          <a:prstGeom prst="rect">
            <a:avLst/>
          </a:prstGeom>
        </p:spPr>
        <p:txBody>
          <a:bodyPr wrap="none">
            <a:spAutoFit/>
          </a:bodyPr>
          <a:lstStyle/>
          <a:p>
            <a:r>
              <a:rPr lang="en-GB" sz="2400" b="1" dirty="0">
                <a:solidFill>
                  <a:srgbClr val="0000FF"/>
                </a:solidFill>
                <a:latin typeface="Times New Roman" pitchFamily="18" charset="0"/>
                <a:cs typeface="Times New Roman" pitchFamily="18" charset="0"/>
              </a:rPr>
              <a:t>1</a:t>
            </a:r>
            <a:r>
              <a:rPr lang="ru-RU" sz="2400" b="1" dirty="0">
                <a:solidFill>
                  <a:srgbClr val="0000FF"/>
                </a:solidFill>
                <a:latin typeface="Times New Roman" pitchFamily="18" charset="0"/>
                <a:cs typeface="Times New Roman" pitchFamily="18" charset="0"/>
              </a:rPr>
              <a:t>3</a:t>
            </a:r>
            <a:endParaRPr lang="en-GB" sz="2400" b="1" dirty="0">
              <a:solidFill>
                <a:srgbClr val="0000FF"/>
              </a:solidFill>
              <a:latin typeface="Times New Roman" pitchFamily="18" charset="0"/>
              <a:cs typeface="Times New Roman" pitchFamily="18" charset="0"/>
            </a:endParaRPr>
          </a:p>
        </p:txBody>
      </p:sp>
      <p:pic>
        <p:nvPicPr>
          <p:cNvPr id="38" name="Picture 2" descr="Amazon.com: Adjustable 400W DC-DC Step-up Boost Converter 8.5-50V to  10-60V,0.2-12A Constant Current Power Supply Module Voltage Regulator Volt  Regulation Stabilizer LED Driver : Everything Else">
            <a:extLst>
              <a:ext uri="{FF2B5EF4-FFF2-40B4-BE49-F238E27FC236}">
                <a16:creationId xmlns:a16="http://schemas.microsoft.com/office/drawing/2014/main" id="{730330C3-2C53-4852-96F1-54F5B30FACC3}"/>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344" y="40704"/>
            <a:ext cx="849052" cy="849052"/>
          </a:xfrm>
          <a:prstGeom prst="rect">
            <a:avLst/>
          </a:prstGeom>
          <a:noFill/>
          <a:extLst>
            <a:ext uri="{909E8E84-426E-40DD-AFC4-6F175D3DCCD1}">
              <a14:hiddenFill xmlns:a14="http://schemas.microsoft.com/office/drawing/2010/main">
                <a:solidFill>
                  <a:srgbClr val="FFFFFF"/>
                </a:solidFill>
              </a14:hiddenFill>
            </a:ext>
          </a:extLst>
        </p:spPr>
      </p:pic>
      <p:sp>
        <p:nvSpPr>
          <p:cNvPr id="101378"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01380" name="Rectangle 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01382" name="Rectangle 6"/>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101381" name="Object 5"/>
          <p:cNvGraphicFramePr>
            <a:graphicFrameLocks noChangeAspect="1"/>
          </p:cNvGraphicFramePr>
          <p:nvPr/>
        </p:nvGraphicFramePr>
        <p:xfrm>
          <a:off x="7739074" y="1142984"/>
          <a:ext cx="4300531" cy="2481264"/>
        </p:xfrm>
        <a:graphic>
          <a:graphicData uri="http://schemas.openxmlformats.org/presentationml/2006/ole">
            <mc:AlternateContent xmlns:mc="http://schemas.openxmlformats.org/markup-compatibility/2006">
              <mc:Choice xmlns:v="urn:schemas-microsoft-com:vml" Requires="v">
                <p:oleObj spid="_x0000_s101919" name="Visio" r:id="rId4" imgW="13944677" imgH="8286711" progId="Visio.Drawing.15">
                  <p:embed/>
                </p:oleObj>
              </mc:Choice>
              <mc:Fallback>
                <p:oleObj name="Visio" r:id="rId4" imgW="13944677" imgH="8286711" progId="Visio.Drawing.15">
                  <p:embed/>
                  <p:pic>
                    <p:nvPicPr>
                      <p:cNvPr id="0" name="Picture 2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9074" y="1142984"/>
                        <a:ext cx="4300531" cy="2481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384" name="Rectangle 8"/>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01386" name="Rectangle 10"/>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101385" name="Object 9"/>
          <p:cNvGraphicFramePr>
            <a:graphicFrameLocks noChangeAspect="1"/>
          </p:cNvGraphicFramePr>
          <p:nvPr/>
        </p:nvGraphicFramePr>
        <p:xfrm>
          <a:off x="4024298" y="3238499"/>
          <a:ext cx="4357718" cy="2905145"/>
        </p:xfrm>
        <a:graphic>
          <a:graphicData uri="http://schemas.openxmlformats.org/presentationml/2006/ole">
            <mc:AlternateContent xmlns:mc="http://schemas.openxmlformats.org/markup-compatibility/2006">
              <mc:Choice xmlns:v="urn:schemas-microsoft-com:vml" Requires="v">
                <p:oleObj spid="_x0000_s101920" name="Visio" r:id="rId6" imgW="15544877" imgH="8972473" progId="Visio.Drawing.15">
                  <p:embed/>
                </p:oleObj>
              </mc:Choice>
              <mc:Fallback>
                <p:oleObj name="Visio" r:id="rId6" imgW="15544877" imgH="8972473" progId="Visio.Drawing.15">
                  <p:embed/>
                  <p:pic>
                    <p:nvPicPr>
                      <p:cNvPr id="0" name="Picture 2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4298" y="3238499"/>
                        <a:ext cx="4357718" cy="29051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388" name="Rectangle 1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01389" name="Rectangle 13"/>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01391" name="Rectangle 1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9" name="Прямоугольник 38"/>
          <p:cNvSpPr/>
          <p:nvPr/>
        </p:nvSpPr>
        <p:spPr>
          <a:xfrm>
            <a:off x="238084" y="4071942"/>
            <a:ext cx="428628" cy="307777"/>
          </a:xfrm>
          <a:prstGeom prst="rect">
            <a:avLst/>
          </a:prstGeom>
        </p:spPr>
        <p:txBody>
          <a:bodyPr wrap="square">
            <a:spAutoFit/>
          </a:bodyPr>
          <a:lstStyle/>
          <a:p>
            <a:pPr algn="ctr"/>
            <a:r>
              <a:rPr lang="uz-Cyrl-UZ" sz="1400" dirty="0">
                <a:latin typeface="Times New Roman" pitchFamily="18" charset="0"/>
                <a:cs typeface="Times New Roman" pitchFamily="18" charset="0"/>
              </a:rPr>
              <a:t>г) </a:t>
            </a:r>
            <a:endParaRPr lang="ru-RU" sz="1400" dirty="0">
              <a:latin typeface="Times New Roman" pitchFamily="18" charset="0"/>
              <a:cs typeface="Times New Roman" pitchFamily="18" charset="0"/>
            </a:endParaRPr>
          </a:p>
        </p:txBody>
      </p:sp>
      <p:pic>
        <p:nvPicPr>
          <p:cNvPr id="101429" name="Picture 53"/>
          <p:cNvPicPr>
            <a:picLocks noChangeAspect="1" noChangeArrowheads="1"/>
          </p:cNvPicPr>
          <p:nvPr/>
        </p:nvPicPr>
        <p:blipFill>
          <a:blip r:embed="rId8" cstate="print"/>
          <a:srcRect/>
          <a:stretch>
            <a:fillRect/>
          </a:stretch>
        </p:blipFill>
        <p:spPr bwMode="auto">
          <a:xfrm>
            <a:off x="4408978" y="1071546"/>
            <a:ext cx="3544410" cy="2643207"/>
          </a:xfrm>
          <a:prstGeom prst="rect">
            <a:avLst/>
          </a:prstGeom>
          <a:noFill/>
          <a:ln w="9525">
            <a:noFill/>
            <a:miter lim="800000"/>
            <a:headEnd/>
            <a:tailEnd/>
          </a:ln>
          <a:effectLst/>
        </p:spPr>
      </p:pic>
      <p:pic>
        <p:nvPicPr>
          <p:cNvPr id="101430" name="Picture 54"/>
          <p:cNvPicPr>
            <a:picLocks noChangeAspect="1" noChangeArrowheads="1"/>
          </p:cNvPicPr>
          <p:nvPr/>
        </p:nvPicPr>
        <p:blipFill>
          <a:blip r:embed="rId9" cstate="print"/>
          <a:srcRect/>
          <a:stretch>
            <a:fillRect/>
          </a:stretch>
        </p:blipFill>
        <p:spPr bwMode="auto">
          <a:xfrm>
            <a:off x="523836" y="1000108"/>
            <a:ext cx="3419455" cy="2806364"/>
          </a:xfrm>
          <a:prstGeom prst="rect">
            <a:avLst/>
          </a:prstGeom>
          <a:noFill/>
          <a:ln w="9525">
            <a:noFill/>
            <a:miter lim="800000"/>
            <a:headEnd/>
            <a:tailEnd/>
          </a:ln>
          <a:effectLst/>
        </p:spPr>
      </p:pic>
      <p:pic>
        <p:nvPicPr>
          <p:cNvPr id="101432" name="Picture 56"/>
          <p:cNvPicPr>
            <a:picLocks noChangeAspect="1" noChangeArrowheads="1"/>
          </p:cNvPicPr>
          <p:nvPr/>
        </p:nvPicPr>
        <p:blipFill>
          <a:blip r:embed="rId10" cstate="print"/>
          <a:srcRect/>
          <a:stretch>
            <a:fillRect/>
          </a:stretch>
        </p:blipFill>
        <p:spPr bwMode="auto">
          <a:xfrm>
            <a:off x="595274" y="3786190"/>
            <a:ext cx="3571900" cy="2317710"/>
          </a:xfrm>
          <a:prstGeom prst="rect">
            <a:avLst/>
          </a:prstGeom>
          <a:noFill/>
          <a:ln w="9525">
            <a:noFill/>
            <a:miter lim="800000"/>
            <a:headEnd/>
            <a:tailEnd/>
          </a:ln>
          <a:effectLst/>
        </p:spPr>
      </p:pic>
      <p:sp>
        <p:nvSpPr>
          <p:cNvPr id="40" name="Прямоугольник 39"/>
          <p:cNvSpPr/>
          <p:nvPr/>
        </p:nvSpPr>
        <p:spPr>
          <a:xfrm>
            <a:off x="166646" y="1428736"/>
            <a:ext cx="428628" cy="307777"/>
          </a:xfrm>
          <a:prstGeom prst="rect">
            <a:avLst/>
          </a:prstGeom>
        </p:spPr>
        <p:txBody>
          <a:bodyPr wrap="square">
            <a:spAutoFit/>
          </a:bodyPr>
          <a:lstStyle/>
          <a:p>
            <a:pPr algn="ctr"/>
            <a:r>
              <a:rPr lang="uz-Cyrl-UZ" sz="1400" dirty="0">
                <a:latin typeface="Times New Roman" pitchFamily="18" charset="0"/>
                <a:cs typeface="Times New Roman" pitchFamily="18" charset="0"/>
              </a:rPr>
              <a:t>а) </a:t>
            </a:r>
            <a:endParaRPr lang="ru-RU" sz="1400" dirty="0">
              <a:latin typeface="Times New Roman" pitchFamily="18" charset="0"/>
              <a:cs typeface="Times New Roman" pitchFamily="18" charset="0"/>
            </a:endParaRPr>
          </a:p>
        </p:txBody>
      </p:sp>
      <p:sp>
        <p:nvSpPr>
          <p:cNvPr id="41" name="Прямоугольник 40"/>
          <p:cNvSpPr/>
          <p:nvPr/>
        </p:nvSpPr>
        <p:spPr>
          <a:xfrm>
            <a:off x="4024298" y="1428736"/>
            <a:ext cx="428628" cy="307777"/>
          </a:xfrm>
          <a:prstGeom prst="rect">
            <a:avLst/>
          </a:prstGeom>
        </p:spPr>
        <p:txBody>
          <a:bodyPr wrap="square">
            <a:spAutoFit/>
          </a:bodyPr>
          <a:lstStyle/>
          <a:p>
            <a:pPr algn="ctr"/>
            <a:r>
              <a:rPr lang="uz-Cyrl-UZ" sz="1400" dirty="0">
                <a:latin typeface="Times New Roman" pitchFamily="18" charset="0"/>
                <a:cs typeface="Times New Roman" pitchFamily="18" charset="0"/>
              </a:rPr>
              <a:t>б) </a:t>
            </a:r>
            <a:endParaRPr lang="ru-RU" sz="1400" dirty="0">
              <a:latin typeface="Times New Roman" pitchFamily="18" charset="0"/>
              <a:cs typeface="Times New Roman" pitchFamily="18" charset="0"/>
            </a:endParaRPr>
          </a:p>
        </p:txBody>
      </p:sp>
      <p:sp>
        <p:nvSpPr>
          <p:cNvPr id="42" name="Прямоугольник 41"/>
          <p:cNvSpPr/>
          <p:nvPr/>
        </p:nvSpPr>
        <p:spPr>
          <a:xfrm>
            <a:off x="7667636" y="1357298"/>
            <a:ext cx="428628" cy="307777"/>
          </a:xfrm>
          <a:prstGeom prst="rect">
            <a:avLst/>
          </a:prstGeom>
        </p:spPr>
        <p:txBody>
          <a:bodyPr wrap="square">
            <a:spAutoFit/>
          </a:bodyPr>
          <a:lstStyle/>
          <a:p>
            <a:pPr algn="ctr"/>
            <a:r>
              <a:rPr lang="uz-Cyrl-UZ" sz="1400" dirty="0">
                <a:latin typeface="Times New Roman" pitchFamily="18" charset="0"/>
                <a:cs typeface="Times New Roman" pitchFamily="18" charset="0"/>
              </a:rPr>
              <a:t>в) </a:t>
            </a:r>
            <a:endParaRPr lang="ru-RU" sz="1400" dirty="0">
              <a:latin typeface="Times New Roman" pitchFamily="18" charset="0"/>
              <a:cs typeface="Times New Roman" pitchFamily="18" charset="0"/>
            </a:endParaRPr>
          </a:p>
        </p:txBody>
      </p:sp>
      <p:sp>
        <p:nvSpPr>
          <p:cNvPr id="43" name="Прямоугольник 42"/>
          <p:cNvSpPr/>
          <p:nvPr/>
        </p:nvSpPr>
        <p:spPr>
          <a:xfrm>
            <a:off x="4167174" y="4071942"/>
            <a:ext cx="428628" cy="307777"/>
          </a:xfrm>
          <a:prstGeom prst="rect">
            <a:avLst/>
          </a:prstGeom>
        </p:spPr>
        <p:txBody>
          <a:bodyPr wrap="square">
            <a:spAutoFit/>
          </a:bodyPr>
          <a:lstStyle/>
          <a:p>
            <a:pPr algn="ctr"/>
            <a:r>
              <a:rPr lang="uz-Cyrl-UZ" sz="1400" dirty="0">
                <a:latin typeface="Times New Roman" pitchFamily="18" charset="0"/>
                <a:cs typeface="Times New Roman" pitchFamily="18" charset="0"/>
              </a:rPr>
              <a:t>д) </a:t>
            </a:r>
            <a:endParaRPr lang="ru-RU" sz="1400" dirty="0">
              <a:latin typeface="Times New Roman" pitchFamily="18" charset="0"/>
              <a:cs typeface="Times New Roman" pitchFamily="18" charset="0"/>
            </a:endParaRPr>
          </a:p>
        </p:txBody>
      </p:sp>
      <p:sp>
        <p:nvSpPr>
          <p:cNvPr id="44" name="Прямоугольник 43"/>
          <p:cNvSpPr/>
          <p:nvPr/>
        </p:nvSpPr>
        <p:spPr>
          <a:xfrm>
            <a:off x="8167702" y="4049917"/>
            <a:ext cx="428628" cy="307777"/>
          </a:xfrm>
          <a:prstGeom prst="rect">
            <a:avLst/>
          </a:prstGeom>
        </p:spPr>
        <p:txBody>
          <a:bodyPr wrap="square">
            <a:spAutoFit/>
          </a:bodyPr>
          <a:lstStyle/>
          <a:p>
            <a:pPr algn="ctr"/>
            <a:r>
              <a:rPr lang="uz-Cyrl-UZ" sz="1400" dirty="0">
                <a:latin typeface="Times New Roman" pitchFamily="18" charset="0"/>
                <a:cs typeface="Times New Roman" pitchFamily="18" charset="0"/>
              </a:rPr>
              <a:t>е) </a:t>
            </a:r>
            <a:endParaRPr lang="ru-RU" sz="1400" dirty="0">
              <a:latin typeface="Times New Roman" pitchFamily="18" charset="0"/>
              <a:cs typeface="Times New Roman" pitchFamily="18" charset="0"/>
            </a:endParaRPr>
          </a:p>
        </p:txBody>
      </p:sp>
      <p:sp>
        <p:nvSpPr>
          <p:cNvPr id="46" name="Прямоугольник 45"/>
          <p:cNvSpPr/>
          <p:nvPr/>
        </p:nvSpPr>
        <p:spPr>
          <a:xfrm>
            <a:off x="2024034" y="6357958"/>
            <a:ext cx="8786874" cy="338554"/>
          </a:xfrm>
          <a:prstGeom prst="rect">
            <a:avLst/>
          </a:prstGeom>
        </p:spPr>
        <p:txBody>
          <a:bodyPr wrap="square">
            <a:spAutoFit/>
          </a:bodyPr>
          <a:lstStyle/>
          <a:p>
            <a:r>
              <a:rPr lang="uz-Cyrl-UZ" sz="1600" b="1" dirty="0">
                <a:latin typeface="Times New Roman" pitchFamily="18" charset="0"/>
                <a:ea typeface="Calibri"/>
                <a:cs typeface="Times New Roman" pitchFamily="18" charset="0"/>
              </a:rPr>
              <a:t>12-расм.Ток стабилизаторининг ҳисоблаш алгоритми асосида қурилган тавсифлари</a:t>
            </a:r>
            <a:endParaRPr lang="ru-RU" sz="1600" dirty="0">
              <a:latin typeface="Times New Roman" pitchFamily="18" charset="0"/>
              <a:cs typeface="Times New Roman" pitchFamily="18" charset="0"/>
            </a:endParaRPr>
          </a:p>
        </p:txBody>
      </p:sp>
      <p:sp>
        <p:nvSpPr>
          <p:cNvPr id="101599" name="Rectangle 223"/>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pic>
        <p:nvPicPr>
          <p:cNvPr id="2" name="Picture 223"/>
          <p:cNvPicPr>
            <a:picLocks noChangeAspect="1" noChangeArrowheads="1"/>
          </p:cNvPicPr>
          <p:nvPr/>
        </p:nvPicPr>
        <p:blipFill>
          <a:blip r:embed="rId11" cstate="print"/>
          <a:srcRect/>
          <a:stretch>
            <a:fillRect/>
          </a:stretch>
        </p:blipFill>
        <p:spPr bwMode="auto">
          <a:xfrm>
            <a:off x="8524891" y="3857627"/>
            <a:ext cx="3143272" cy="2286017"/>
          </a:xfrm>
          <a:prstGeom prst="rect">
            <a:avLst/>
          </a:prstGeom>
          <a:noFill/>
          <a:ln w="9525">
            <a:noFill/>
            <a:miter lim="800000"/>
            <a:headEnd/>
            <a:tailEnd/>
          </a:ln>
          <a:effectLst/>
        </p:spPr>
      </p:pic>
    </p:spTree>
    <p:extLst>
      <p:ext uri="{BB962C8B-B14F-4D97-AF65-F5344CB8AC3E}">
        <p14:creationId xmlns:p14="http://schemas.microsoft.com/office/powerpoint/2010/main" val="4078047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Прямоугольник 31"/>
          <p:cNvSpPr/>
          <p:nvPr/>
        </p:nvSpPr>
        <p:spPr>
          <a:xfrm>
            <a:off x="166646" y="3500438"/>
            <a:ext cx="5164812" cy="584775"/>
          </a:xfrm>
          <a:prstGeom prst="rect">
            <a:avLst/>
          </a:prstGeom>
        </p:spPr>
        <p:txBody>
          <a:bodyPr wrap="square">
            <a:spAutoFit/>
          </a:bodyPr>
          <a:lstStyle/>
          <a:p>
            <a:pPr algn="ctr"/>
            <a:r>
              <a:rPr lang="uz-Cyrl-UZ" sz="1600" b="1" dirty="0">
                <a:latin typeface="Times New Roman" pitchFamily="18" charset="0"/>
                <a:ea typeface="Calibri"/>
                <a:cs typeface="Times New Roman" pitchFamily="18" charset="0"/>
              </a:rPr>
              <a:t>13-расм.Ферромагнит ток стабилизаторининг </a:t>
            </a:r>
            <a:r>
              <a:rPr lang="ru-RU" sz="1600" b="1" dirty="0" err="1">
                <a:latin typeface="Times New Roman" pitchFamily="18" charset="0"/>
                <a:ea typeface="Calibri"/>
                <a:cs typeface="Times New Roman" pitchFamily="18" charset="0"/>
              </a:rPr>
              <a:t>имитацион</a:t>
            </a:r>
            <a:r>
              <a:rPr lang="ru-RU" sz="1600" b="1" dirty="0">
                <a:latin typeface="Times New Roman" pitchFamily="18" charset="0"/>
                <a:ea typeface="Calibri"/>
                <a:cs typeface="Times New Roman" pitchFamily="18" charset="0"/>
              </a:rPr>
              <a:t> </a:t>
            </a:r>
            <a:r>
              <a:rPr lang="uz-Cyrl-UZ" sz="1600" b="1" dirty="0">
                <a:latin typeface="Times New Roman" pitchFamily="18" charset="0"/>
                <a:ea typeface="Calibri"/>
                <a:cs typeface="Times New Roman" pitchFamily="18" charset="0"/>
              </a:rPr>
              <a:t>модели</a:t>
            </a:r>
            <a:endParaRPr lang="ru-RU" sz="1600" b="1" dirty="0">
              <a:latin typeface="Times New Roman" pitchFamily="18" charset="0"/>
              <a:cs typeface="Times New Roman" pitchFamily="18" charset="0"/>
            </a:endParaRPr>
          </a:p>
        </p:txBody>
      </p:sp>
      <p:sp>
        <p:nvSpPr>
          <p:cNvPr id="33" name="Прямоугольник 32"/>
          <p:cNvSpPr/>
          <p:nvPr/>
        </p:nvSpPr>
        <p:spPr>
          <a:xfrm>
            <a:off x="6524628" y="6143644"/>
            <a:ext cx="5405518" cy="658642"/>
          </a:xfrm>
          <a:prstGeom prst="rect">
            <a:avLst/>
          </a:prstGeom>
        </p:spPr>
        <p:txBody>
          <a:bodyPr wrap="square">
            <a:spAutoFit/>
          </a:bodyPr>
          <a:lstStyle/>
          <a:p>
            <a:pPr lvl="0" algn="ctr">
              <a:lnSpc>
                <a:spcPct val="115000"/>
              </a:lnSpc>
            </a:pPr>
            <a:r>
              <a:rPr lang="uz-Cyrl-UZ" sz="1600" b="1" dirty="0">
                <a:latin typeface="Times New Roman" pitchFamily="18" charset="0"/>
                <a:ea typeface="Calibri"/>
                <a:cs typeface="Times New Roman" pitchFamily="18" charset="0"/>
              </a:rPr>
              <a:t>15-расм.Кучланиш ўзгаришига нисбатан  юкламадаги </a:t>
            </a:r>
            <a:r>
              <a:rPr lang="uz-Cyrl-UZ" sz="1600" b="1" dirty="0">
                <a:latin typeface="Times New Roman" pitchFamily="18" charset="0"/>
                <a:cs typeface="Times New Roman" pitchFamily="18" charset="0"/>
              </a:rPr>
              <a:t>ток осциллограммаси </a:t>
            </a:r>
            <a:r>
              <a:rPr lang="uz-Cyrl-UZ" sz="1200" dirty="0">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p:txBody>
      </p:sp>
      <p:sp>
        <p:nvSpPr>
          <p:cNvPr id="34" name="Rectangle 4">
            <a:extLst>
              <a:ext uri="{FF2B5EF4-FFF2-40B4-BE49-F238E27FC236}">
                <a16:creationId xmlns:a16="http://schemas.microsoft.com/office/drawing/2014/main" id="{75DEF6E8-0CBC-48EF-BE69-EC8F3AC0A59D}"/>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6" name="Rectangle 6">
            <a:extLst>
              <a:ext uri="{FF2B5EF4-FFF2-40B4-BE49-F238E27FC236}">
                <a16:creationId xmlns:a16="http://schemas.microsoft.com/office/drawing/2014/main" id="{EFC7A400-42E7-4E35-954C-F800F2EBCEC6}"/>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8" name="Rectangle 1054">
            <a:extLst>
              <a:ext uri="{FF2B5EF4-FFF2-40B4-BE49-F238E27FC236}">
                <a16:creationId xmlns:a16="http://schemas.microsoft.com/office/drawing/2014/main" id="{3D56C565-0547-4E27-8536-174AD66C0B8F}"/>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9" name="Rectangle 1056">
            <a:extLst>
              <a:ext uri="{FF2B5EF4-FFF2-40B4-BE49-F238E27FC236}">
                <a16:creationId xmlns:a16="http://schemas.microsoft.com/office/drawing/2014/main" id="{A0683EA0-1FAF-4910-A729-2B76777BA8BC}"/>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40" name="Rectangle 1058">
            <a:extLst>
              <a:ext uri="{FF2B5EF4-FFF2-40B4-BE49-F238E27FC236}">
                <a16:creationId xmlns:a16="http://schemas.microsoft.com/office/drawing/2014/main" id="{4C85508A-8225-4583-93AD-C99AE816B54F}"/>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41" name="Rectangle 1060">
            <a:extLst>
              <a:ext uri="{FF2B5EF4-FFF2-40B4-BE49-F238E27FC236}">
                <a16:creationId xmlns:a16="http://schemas.microsoft.com/office/drawing/2014/main" id="{420F1CE0-878E-46C5-8F85-EBEF5418CB71}"/>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42" name="Rectangle 4">
            <a:extLst>
              <a:ext uri="{FF2B5EF4-FFF2-40B4-BE49-F238E27FC236}">
                <a16:creationId xmlns:a16="http://schemas.microsoft.com/office/drawing/2014/main" id="{47A0B702-9C92-4F90-B0BC-8A1889D037C6}"/>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43" name="Rectangle 6">
            <a:extLst>
              <a:ext uri="{FF2B5EF4-FFF2-40B4-BE49-F238E27FC236}">
                <a16:creationId xmlns:a16="http://schemas.microsoft.com/office/drawing/2014/main" id="{0072A2B2-185C-4B74-8AB3-BCC97DC7F756}"/>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44" name="Rectangle 8">
            <a:extLst>
              <a:ext uri="{FF2B5EF4-FFF2-40B4-BE49-F238E27FC236}">
                <a16:creationId xmlns:a16="http://schemas.microsoft.com/office/drawing/2014/main" id="{01A16E5B-0B02-4C47-AADC-4364D3B696F1}"/>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45" name="Rectangle 10">
            <a:extLst>
              <a:ext uri="{FF2B5EF4-FFF2-40B4-BE49-F238E27FC236}">
                <a16:creationId xmlns:a16="http://schemas.microsoft.com/office/drawing/2014/main" id="{5112A88B-20FC-4D88-BFBE-BA15BD862AA8}"/>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46" name="Rectangle 12">
            <a:extLst>
              <a:ext uri="{FF2B5EF4-FFF2-40B4-BE49-F238E27FC236}">
                <a16:creationId xmlns:a16="http://schemas.microsoft.com/office/drawing/2014/main" id="{38CB87DE-DF81-4433-B7CC-A5BED69F4B8E}"/>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47" name="Rectangle 19">
            <a:extLst>
              <a:ext uri="{FF2B5EF4-FFF2-40B4-BE49-F238E27FC236}">
                <a16:creationId xmlns:a16="http://schemas.microsoft.com/office/drawing/2014/main" id="{0760AECD-5B50-41C7-9A01-609BE5A22B06}"/>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48" name="Rectangle 21">
            <a:extLst>
              <a:ext uri="{FF2B5EF4-FFF2-40B4-BE49-F238E27FC236}">
                <a16:creationId xmlns:a16="http://schemas.microsoft.com/office/drawing/2014/main" id="{C226F7C0-202F-421F-9941-FB7B01180A20}"/>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49" name="Rectangle 29">
            <a:extLst>
              <a:ext uri="{FF2B5EF4-FFF2-40B4-BE49-F238E27FC236}">
                <a16:creationId xmlns:a16="http://schemas.microsoft.com/office/drawing/2014/main" id="{67927D29-E994-4659-A215-EECB8AE70C0C}"/>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50" name="Rectangle 32">
            <a:extLst>
              <a:ext uri="{FF2B5EF4-FFF2-40B4-BE49-F238E27FC236}">
                <a16:creationId xmlns:a16="http://schemas.microsoft.com/office/drawing/2014/main" id="{2A1560BE-2837-4C92-ADA7-51374C712225}"/>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51" name="Rectangle 34">
            <a:extLst>
              <a:ext uri="{FF2B5EF4-FFF2-40B4-BE49-F238E27FC236}">
                <a16:creationId xmlns:a16="http://schemas.microsoft.com/office/drawing/2014/main" id="{4B0546B8-E465-441D-ABE0-2CEE587B247E}"/>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52" name="Rectangle 428">
            <a:extLst>
              <a:ext uri="{FF2B5EF4-FFF2-40B4-BE49-F238E27FC236}">
                <a16:creationId xmlns:a16="http://schemas.microsoft.com/office/drawing/2014/main" id="{89A2548D-AA89-4BF0-B7A2-2710A17886A1}"/>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53" name="Rectangle 1923">
            <a:extLst>
              <a:ext uri="{FF2B5EF4-FFF2-40B4-BE49-F238E27FC236}">
                <a16:creationId xmlns:a16="http://schemas.microsoft.com/office/drawing/2014/main" id="{A8838021-7790-497D-8D92-5F23E393E2A4}"/>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54" name="Прямоугольник 53">
            <a:extLst>
              <a:ext uri="{FF2B5EF4-FFF2-40B4-BE49-F238E27FC236}">
                <a16:creationId xmlns:a16="http://schemas.microsoft.com/office/drawing/2014/main" id="{8407AB38-EE44-418B-8AE0-866F2C625EC5}"/>
              </a:ext>
            </a:extLst>
          </p:cNvPr>
          <p:cNvSpPr/>
          <p:nvPr/>
        </p:nvSpPr>
        <p:spPr bwMode="auto">
          <a:xfrm>
            <a:off x="0" y="0"/>
            <a:ext cx="12192000" cy="908720"/>
          </a:xfrm>
          <a:prstGeom prst="rect">
            <a:avLst/>
          </a:prstGeom>
          <a:solidFill>
            <a:schemeClr val="accent5">
              <a:lumMod val="20000"/>
              <a:lumOff val="80000"/>
            </a:schemeClr>
          </a:solidFill>
        </p:spPr>
        <p:txBody>
          <a:bodyPr wrap="none" rtlCol="0" fromWordArt="1" anchor="ctr">
            <a:prstTxWarp prst="textDoubleWave1">
              <a:avLst>
                <a:gd name="adj1" fmla="val 6500"/>
                <a:gd name="adj2" fmla="val 0"/>
              </a:avLst>
            </a:prstTxWarp>
          </a:bodyPr>
          <a:lstStyle/>
          <a:p>
            <a:pPr algn="ctr"/>
            <a:endParaRPr lang="en-GB" sz="3600" kern="10" spc="-360" dirty="0">
              <a:ln w="12700">
                <a:solidFill>
                  <a:srgbClr val="000099"/>
                </a:solidFill>
                <a:round/>
                <a:headEnd/>
                <a:tailEnd/>
              </a:ln>
              <a:latin typeface="Times New Roman" pitchFamily="18" charset="0"/>
              <a:cs typeface="Times New Roman" pitchFamily="18" charset="0"/>
            </a:endParaRPr>
          </a:p>
        </p:txBody>
      </p:sp>
      <p:sp>
        <p:nvSpPr>
          <p:cNvPr id="55" name="Заголовок 1">
            <a:extLst>
              <a:ext uri="{FF2B5EF4-FFF2-40B4-BE49-F238E27FC236}">
                <a16:creationId xmlns:a16="http://schemas.microsoft.com/office/drawing/2014/main" id="{09CC8C7A-93BC-4479-BC6B-C16E48566392}"/>
              </a:ext>
            </a:extLst>
          </p:cNvPr>
          <p:cNvSpPr txBox="1">
            <a:spLocks/>
          </p:cNvSpPr>
          <p:nvPr/>
        </p:nvSpPr>
        <p:spPr>
          <a:xfrm>
            <a:off x="809588" y="0"/>
            <a:ext cx="10048836" cy="8490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z-Cyrl-UZ" sz="1800" b="1" dirty="0">
                <a:solidFill>
                  <a:srgbClr val="0000FF"/>
                </a:solidFill>
                <a:latin typeface="Times New Roman" pitchFamily="18" charset="0"/>
                <a:ea typeface="Calibri"/>
                <a:cs typeface="Times New Roman" pitchFamily="18" charset="0"/>
              </a:rPr>
              <a:t>ТОК СТАБИЛИЗАТОРИНИНГ </a:t>
            </a:r>
            <a:r>
              <a:rPr lang="en-US" sz="1800" b="1" dirty="0">
                <a:solidFill>
                  <a:srgbClr val="0000FF"/>
                </a:solidFill>
                <a:latin typeface="Times New Roman" pitchFamily="18" charset="0"/>
                <a:ea typeface="Calibri"/>
                <a:cs typeface="Times New Roman" pitchFamily="18" charset="0"/>
              </a:rPr>
              <a:t>MATLAB </a:t>
            </a:r>
            <a:r>
              <a:rPr lang="uz-Cyrl-UZ" sz="1800" b="1" dirty="0">
                <a:solidFill>
                  <a:srgbClr val="0000FF"/>
                </a:solidFill>
                <a:latin typeface="Times New Roman" pitchFamily="18" charset="0"/>
                <a:ea typeface="Calibri"/>
                <a:cs typeface="Times New Roman" pitchFamily="18" charset="0"/>
              </a:rPr>
              <a:t>ДАСТУРИДАГИ </a:t>
            </a:r>
            <a:r>
              <a:rPr lang="ru-RU" sz="1800" b="1" dirty="0">
                <a:solidFill>
                  <a:srgbClr val="0000FF"/>
                </a:solidFill>
                <a:latin typeface="Times New Roman" pitchFamily="18" charset="0"/>
                <a:ea typeface="Calibri"/>
                <a:cs typeface="Times New Roman" pitchFamily="18" charset="0"/>
              </a:rPr>
              <a:t>ИМИТАЦИОН</a:t>
            </a:r>
            <a:r>
              <a:rPr lang="uz-Cyrl-UZ" sz="1800" b="1" dirty="0">
                <a:solidFill>
                  <a:srgbClr val="0000FF"/>
                </a:solidFill>
                <a:latin typeface="Times New Roman" pitchFamily="18" charset="0"/>
                <a:ea typeface="Calibri"/>
                <a:cs typeface="Times New Roman" pitchFamily="18" charset="0"/>
              </a:rPr>
              <a:t> МОДЕЛИ ВА КУЧЛАНИШ ЎЗГАРИШИГА НИСБАТАН ТОК ОСЦИЛЛОГРАММАСИ </a:t>
            </a:r>
            <a:endParaRPr lang="ru-RU" sz="1800" dirty="0">
              <a:solidFill>
                <a:srgbClr val="0000FF"/>
              </a:solidFill>
              <a:latin typeface="Times New Roman" pitchFamily="18" charset="0"/>
              <a:cs typeface="Times New Roman" pitchFamily="18" charset="0"/>
            </a:endParaRPr>
          </a:p>
        </p:txBody>
      </p:sp>
      <p:sp>
        <p:nvSpPr>
          <p:cNvPr id="56" name="Ромб 55">
            <a:extLst>
              <a:ext uri="{FF2B5EF4-FFF2-40B4-BE49-F238E27FC236}">
                <a16:creationId xmlns:a16="http://schemas.microsoft.com/office/drawing/2014/main" id="{FC784FB7-C47D-4A85-B5CE-5840BA5D06F7}"/>
              </a:ext>
            </a:extLst>
          </p:cNvPr>
          <p:cNvSpPr/>
          <p:nvPr/>
        </p:nvSpPr>
        <p:spPr bwMode="auto">
          <a:xfrm>
            <a:off x="11280576" y="82426"/>
            <a:ext cx="792088" cy="743868"/>
          </a:xfrm>
          <a:prstGeom prst="diamond">
            <a:avLst/>
          </a:prstGeom>
          <a:solidFill>
            <a:schemeClr val="bg1"/>
          </a:solidFill>
          <a:ln w="63500" cmpd="tri">
            <a:solidFill>
              <a:schemeClr val="accent1"/>
            </a:solidFill>
          </a:ln>
        </p:spPr>
        <p:txBody>
          <a:bodyPr wrap="none" rtlCol="0" fromWordArt="1" anchor="ctr">
            <a:prstTxWarp prst="textDoubleWave1">
              <a:avLst>
                <a:gd name="adj1" fmla="val 6500"/>
                <a:gd name="adj2" fmla="val 0"/>
              </a:avLst>
            </a:prstTxWarp>
          </a:bodyPr>
          <a:lstStyle/>
          <a:p>
            <a:pPr algn="ctr"/>
            <a:endParaRPr lang="en-GB" sz="2400" kern="10" spc="-360" dirty="0">
              <a:ln w="12700">
                <a:solidFill>
                  <a:srgbClr val="000099"/>
                </a:solidFill>
                <a:round/>
                <a:headEnd/>
                <a:tailEnd/>
              </a:ln>
              <a:latin typeface="Times New Roman" pitchFamily="18" charset="0"/>
              <a:cs typeface="Times New Roman" pitchFamily="18" charset="0"/>
            </a:endParaRPr>
          </a:p>
        </p:txBody>
      </p:sp>
      <p:sp>
        <p:nvSpPr>
          <p:cNvPr id="57" name="Прямоугольник 56">
            <a:extLst>
              <a:ext uri="{FF2B5EF4-FFF2-40B4-BE49-F238E27FC236}">
                <a16:creationId xmlns:a16="http://schemas.microsoft.com/office/drawing/2014/main" id="{156AF81D-943F-48CC-9F5B-DE9B3BB594C0}"/>
              </a:ext>
            </a:extLst>
          </p:cNvPr>
          <p:cNvSpPr/>
          <p:nvPr/>
        </p:nvSpPr>
        <p:spPr>
          <a:xfrm>
            <a:off x="11437703" y="223131"/>
            <a:ext cx="492443" cy="461665"/>
          </a:xfrm>
          <a:prstGeom prst="rect">
            <a:avLst/>
          </a:prstGeom>
        </p:spPr>
        <p:txBody>
          <a:bodyPr wrap="none">
            <a:spAutoFit/>
          </a:bodyPr>
          <a:lstStyle/>
          <a:p>
            <a:r>
              <a:rPr lang="en-GB" sz="2400" b="1" dirty="0">
                <a:solidFill>
                  <a:srgbClr val="0000FF"/>
                </a:solidFill>
                <a:latin typeface="Times New Roman" pitchFamily="18" charset="0"/>
                <a:cs typeface="Times New Roman" pitchFamily="18" charset="0"/>
              </a:rPr>
              <a:t>1</a:t>
            </a:r>
            <a:r>
              <a:rPr lang="ru-RU" sz="2400" b="1" dirty="0">
                <a:solidFill>
                  <a:srgbClr val="0000FF"/>
                </a:solidFill>
                <a:latin typeface="Times New Roman" pitchFamily="18" charset="0"/>
                <a:cs typeface="Times New Roman" pitchFamily="18" charset="0"/>
              </a:rPr>
              <a:t>4</a:t>
            </a:r>
            <a:endParaRPr lang="en-GB" sz="2400" b="1" dirty="0">
              <a:solidFill>
                <a:srgbClr val="0000FF"/>
              </a:solidFill>
              <a:latin typeface="Times New Roman" pitchFamily="18" charset="0"/>
              <a:cs typeface="Times New Roman" pitchFamily="18" charset="0"/>
            </a:endParaRPr>
          </a:p>
        </p:txBody>
      </p:sp>
      <p:pic>
        <p:nvPicPr>
          <p:cNvPr id="58" name="Picture 2" descr="Amazon.com: Adjustable 400W DC-DC Step-up Boost Converter 8.5-50V to  10-60V,0.2-12A Constant Current Power Supply Module Voltage Regulator Volt  Regulation Stabilizer LED Driver : Everything Else">
            <a:extLst>
              <a:ext uri="{FF2B5EF4-FFF2-40B4-BE49-F238E27FC236}">
                <a16:creationId xmlns:a16="http://schemas.microsoft.com/office/drawing/2014/main" id="{0B725F97-B9A6-459B-AFF0-3772182DDC3D}"/>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344" y="40704"/>
            <a:ext cx="849052" cy="849052"/>
          </a:xfrm>
          <a:prstGeom prst="rect">
            <a:avLst/>
          </a:prstGeom>
          <a:noFill/>
          <a:extLst>
            <a:ext uri="{909E8E84-426E-40DD-AFC4-6F175D3DCCD1}">
              <a14:hiddenFill xmlns:a14="http://schemas.microsoft.com/office/drawing/2010/main">
                <a:solidFill>
                  <a:srgbClr val="FFFFFF"/>
                </a:solidFill>
              </a14:hiddenFill>
            </a:ext>
          </a:extLst>
        </p:spPr>
      </p:pic>
      <p:sp>
        <p:nvSpPr>
          <p:cNvPr id="59" name="Прямоугольник 58"/>
          <p:cNvSpPr/>
          <p:nvPr/>
        </p:nvSpPr>
        <p:spPr>
          <a:xfrm>
            <a:off x="8596330" y="5857892"/>
            <a:ext cx="891591" cy="338554"/>
          </a:xfrm>
          <a:prstGeom prst="rect">
            <a:avLst/>
          </a:prstGeom>
        </p:spPr>
        <p:txBody>
          <a:bodyPr wrap="none">
            <a:spAutoFit/>
          </a:bodyPr>
          <a:lstStyle/>
          <a:p>
            <a:r>
              <a:rPr lang="en-US" sz="1600" dirty="0">
                <a:latin typeface="Times New Roman" pitchFamily="18" charset="0"/>
                <a:ea typeface="Calibri"/>
                <a:cs typeface="Times New Roman" pitchFamily="18" charset="0"/>
              </a:rPr>
              <a:t>U</a:t>
            </a:r>
            <a:r>
              <a:rPr lang="ru-RU" sz="1600" dirty="0">
                <a:latin typeface="Times New Roman" pitchFamily="18" charset="0"/>
                <a:ea typeface="Calibri"/>
                <a:cs typeface="Times New Roman" pitchFamily="18" charset="0"/>
              </a:rPr>
              <a:t>=230В</a:t>
            </a:r>
            <a:endParaRPr lang="ru-RU" sz="1600" dirty="0">
              <a:latin typeface="Times New Roman" pitchFamily="18" charset="0"/>
              <a:cs typeface="Times New Roman" pitchFamily="18" charset="0"/>
            </a:endParaRPr>
          </a:p>
        </p:txBody>
      </p:sp>
      <p:sp>
        <p:nvSpPr>
          <p:cNvPr id="60" name="Прямоугольник 59"/>
          <p:cNvSpPr/>
          <p:nvPr/>
        </p:nvSpPr>
        <p:spPr>
          <a:xfrm>
            <a:off x="0" y="6270147"/>
            <a:ext cx="6096000" cy="658642"/>
          </a:xfrm>
          <a:prstGeom prst="rect">
            <a:avLst/>
          </a:prstGeom>
        </p:spPr>
        <p:txBody>
          <a:bodyPr>
            <a:spAutoFit/>
          </a:bodyPr>
          <a:lstStyle/>
          <a:p>
            <a:pPr lvl="0" algn="ctr">
              <a:lnSpc>
                <a:spcPct val="115000"/>
              </a:lnSpc>
            </a:pPr>
            <a:r>
              <a:rPr lang="uz-Cyrl-UZ" sz="1600" b="1" dirty="0">
                <a:latin typeface="Times New Roman" pitchFamily="18" charset="0"/>
                <a:ea typeface="Calibri" panose="020F0502020204030204" pitchFamily="34" charset="0"/>
                <a:cs typeface="Times New Roman" pitchFamily="18" charset="0"/>
              </a:rPr>
              <a:t>14-расм.Истемолчи кучланишидаги юқори гармоникаларнинг спектрал таҳлили</a:t>
            </a:r>
            <a:endParaRPr lang="ru-RU" sz="1600" b="1" dirty="0">
              <a:latin typeface="Times New Roman" pitchFamily="18" charset="0"/>
              <a:ea typeface="Calibri" panose="020F0502020204030204" pitchFamily="34" charset="0"/>
              <a:cs typeface="Times New Roman" pitchFamily="18" charset="0"/>
            </a:endParaRPr>
          </a:p>
        </p:txBody>
      </p:sp>
      <p:sp>
        <p:nvSpPr>
          <p:cNvPr id="61" name="Прямоугольник 60"/>
          <p:cNvSpPr/>
          <p:nvPr/>
        </p:nvSpPr>
        <p:spPr>
          <a:xfrm>
            <a:off x="8596330" y="3286124"/>
            <a:ext cx="891591" cy="338554"/>
          </a:xfrm>
          <a:prstGeom prst="rect">
            <a:avLst/>
          </a:prstGeom>
        </p:spPr>
        <p:txBody>
          <a:bodyPr wrap="none">
            <a:spAutoFit/>
          </a:bodyPr>
          <a:lstStyle/>
          <a:p>
            <a:r>
              <a:rPr lang="en-US" sz="1600" dirty="0">
                <a:latin typeface="Times New Roman" pitchFamily="18" charset="0"/>
                <a:ea typeface="Calibri"/>
                <a:cs typeface="Times New Roman" pitchFamily="18" charset="0"/>
              </a:rPr>
              <a:t>U</a:t>
            </a:r>
            <a:r>
              <a:rPr lang="ru-RU" sz="1600" dirty="0">
                <a:latin typeface="Times New Roman" pitchFamily="18" charset="0"/>
                <a:ea typeface="Calibri"/>
                <a:cs typeface="Times New Roman" pitchFamily="18" charset="0"/>
              </a:rPr>
              <a:t>=180В</a:t>
            </a:r>
            <a:endParaRPr lang="ru-RU" sz="1600" dirty="0">
              <a:latin typeface="Times New Roman" pitchFamily="18" charset="0"/>
              <a:cs typeface="Times New Roman" pitchFamily="18" charset="0"/>
            </a:endParaRPr>
          </a:p>
        </p:txBody>
      </p:sp>
      <p:pic>
        <p:nvPicPr>
          <p:cNvPr id="62" name="Рисунок 61"/>
          <p:cNvPicPr/>
          <p:nvPr/>
        </p:nvPicPr>
        <p:blipFill>
          <a:blip r:embed="rId3"/>
          <a:srcRect r="23018"/>
          <a:stretch>
            <a:fillRect/>
          </a:stretch>
        </p:blipFill>
        <p:spPr>
          <a:xfrm>
            <a:off x="5881686" y="3643315"/>
            <a:ext cx="6000792" cy="2143140"/>
          </a:xfrm>
          <a:prstGeom prst="rect">
            <a:avLst/>
          </a:prstGeom>
        </p:spPr>
      </p:pic>
      <p:pic>
        <p:nvPicPr>
          <p:cNvPr id="63" name="Рисунок 62"/>
          <p:cNvPicPr/>
          <p:nvPr/>
        </p:nvPicPr>
        <p:blipFill>
          <a:blip r:embed="rId4"/>
          <a:srcRect r="17247"/>
          <a:stretch>
            <a:fillRect/>
          </a:stretch>
        </p:blipFill>
        <p:spPr>
          <a:xfrm>
            <a:off x="5881687" y="1071546"/>
            <a:ext cx="6000791" cy="2143140"/>
          </a:xfrm>
          <a:prstGeom prst="rect">
            <a:avLst/>
          </a:prstGeom>
        </p:spPr>
      </p:pic>
      <p:pic>
        <p:nvPicPr>
          <p:cNvPr id="64" name="Рисунок 63"/>
          <p:cNvPicPr/>
          <p:nvPr/>
        </p:nvPicPr>
        <p:blipFill>
          <a:blip r:embed="rId5"/>
          <a:stretch>
            <a:fillRect/>
          </a:stretch>
        </p:blipFill>
        <p:spPr>
          <a:xfrm>
            <a:off x="380960" y="1000108"/>
            <a:ext cx="5143536" cy="2428892"/>
          </a:xfrm>
          <a:prstGeom prst="rect">
            <a:avLst/>
          </a:prstGeom>
        </p:spPr>
      </p:pic>
      <p:pic>
        <p:nvPicPr>
          <p:cNvPr id="65" name="Рисунок 64"/>
          <p:cNvPicPr>
            <a:picLocks noChangeAspect="1"/>
          </p:cNvPicPr>
          <p:nvPr/>
        </p:nvPicPr>
        <p:blipFill>
          <a:blip r:embed="rId6"/>
          <a:stretch>
            <a:fillRect/>
          </a:stretch>
        </p:blipFill>
        <p:spPr>
          <a:xfrm>
            <a:off x="380960" y="4071942"/>
            <a:ext cx="5143536" cy="2300286"/>
          </a:xfrm>
          <a:prstGeom prst="rect">
            <a:avLst/>
          </a:prstGeom>
        </p:spPr>
      </p:pic>
    </p:spTree>
    <p:extLst>
      <p:ext uri="{BB962C8B-B14F-4D97-AF65-F5344CB8AC3E}">
        <p14:creationId xmlns:p14="http://schemas.microsoft.com/office/powerpoint/2010/main" val="3731224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75DEF6E8-0CBC-48EF-BE69-EC8F3AC0A59D}"/>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8" name="Rectangle 6">
            <a:extLst>
              <a:ext uri="{FF2B5EF4-FFF2-40B4-BE49-F238E27FC236}">
                <a16:creationId xmlns:a16="http://schemas.microsoft.com/office/drawing/2014/main" id="{EFC7A400-42E7-4E35-954C-F800F2EBCEC6}"/>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9" name="Rectangle 1054">
            <a:extLst>
              <a:ext uri="{FF2B5EF4-FFF2-40B4-BE49-F238E27FC236}">
                <a16:creationId xmlns:a16="http://schemas.microsoft.com/office/drawing/2014/main" id="{3D56C565-0547-4E27-8536-174AD66C0B8F}"/>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0" name="Rectangle 1056">
            <a:extLst>
              <a:ext uri="{FF2B5EF4-FFF2-40B4-BE49-F238E27FC236}">
                <a16:creationId xmlns:a16="http://schemas.microsoft.com/office/drawing/2014/main" id="{A0683EA0-1FAF-4910-A729-2B76777BA8BC}"/>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1" name="Rectangle 1058">
            <a:extLst>
              <a:ext uri="{FF2B5EF4-FFF2-40B4-BE49-F238E27FC236}">
                <a16:creationId xmlns:a16="http://schemas.microsoft.com/office/drawing/2014/main" id="{4C85508A-8225-4583-93AD-C99AE816B54F}"/>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2" name="Rectangle 1060">
            <a:extLst>
              <a:ext uri="{FF2B5EF4-FFF2-40B4-BE49-F238E27FC236}">
                <a16:creationId xmlns:a16="http://schemas.microsoft.com/office/drawing/2014/main" id="{420F1CE0-878E-46C5-8F85-EBEF5418CB71}"/>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3" name="Rectangle 4">
            <a:extLst>
              <a:ext uri="{FF2B5EF4-FFF2-40B4-BE49-F238E27FC236}">
                <a16:creationId xmlns:a16="http://schemas.microsoft.com/office/drawing/2014/main" id="{47A0B702-9C92-4F90-B0BC-8A1889D037C6}"/>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4" name="Rectangle 6">
            <a:extLst>
              <a:ext uri="{FF2B5EF4-FFF2-40B4-BE49-F238E27FC236}">
                <a16:creationId xmlns:a16="http://schemas.microsoft.com/office/drawing/2014/main" id="{0072A2B2-185C-4B74-8AB3-BCC97DC7F756}"/>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5" name="Rectangle 8">
            <a:extLst>
              <a:ext uri="{FF2B5EF4-FFF2-40B4-BE49-F238E27FC236}">
                <a16:creationId xmlns:a16="http://schemas.microsoft.com/office/drawing/2014/main" id="{01A16E5B-0B02-4C47-AADC-4364D3B696F1}"/>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6" name="Rectangle 10">
            <a:extLst>
              <a:ext uri="{FF2B5EF4-FFF2-40B4-BE49-F238E27FC236}">
                <a16:creationId xmlns:a16="http://schemas.microsoft.com/office/drawing/2014/main" id="{5112A88B-20FC-4D88-BFBE-BA15BD862AA8}"/>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7" name="Rectangle 12">
            <a:extLst>
              <a:ext uri="{FF2B5EF4-FFF2-40B4-BE49-F238E27FC236}">
                <a16:creationId xmlns:a16="http://schemas.microsoft.com/office/drawing/2014/main" id="{38CB87DE-DF81-4433-B7CC-A5BED69F4B8E}"/>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8" name="Rectangle 19">
            <a:extLst>
              <a:ext uri="{FF2B5EF4-FFF2-40B4-BE49-F238E27FC236}">
                <a16:creationId xmlns:a16="http://schemas.microsoft.com/office/drawing/2014/main" id="{0760AECD-5B50-41C7-9A01-609BE5A22B06}"/>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9" name="Rectangle 21">
            <a:extLst>
              <a:ext uri="{FF2B5EF4-FFF2-40B4-BE49-F238E27FC236}">
                <a16:creationId xmlns:a16="http://schemas.microsoft.com/office/drawing/2014/main" id="{C226F7C0-202F-421F-9941-FB7B01180A20}"/>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0" name="Rectangle 29">
            <a:extLst>
              <a:ext uri="{FF2B5EF4-FFF2-40B4-BE49-F238E27FC236}">
                <a16:creationId xmlns:a16="http://schemas.microsoft.com/office/drawing/2014/main" id="{67927D29-E994-4659-A215-EECB8AE70C0C}"/>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1" name="Rectangle 32">
            <a:extLst>
              <a:ext uri="{FF2B5EF4-FFF2-40B4-BE49-F238E27FC236}">
                <a16:creationId xmlns:a16="http://schemas.microsoft.com/office/drawing/2014/main" id="{2A1560BE-2837-4C92-ADA7-51374C712225}"/>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2" name="Rectangle 34">
            <a:extLst>
              <a:ext uri="{FF2B5EF4-FFF2-40B4-BE49-F238E27FC236}">
                <a16:creationId xmlns:a16="http://schemas.microsoft.com/office/drawing/2014/main" id="{4B0546B8-E465-441D-ABE0-2CEE587B247E}"/>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3" name="Rectangle 428">
            <a:extLst>
              <a:ext uri="{FF2B5EF4-FFF2-40B4-BE49-F238E27FC236}">
                <a16:creationId xmlns:a16="http://schemas.microsoft.com/office/drawing/2014/main" id="{89A2548D-AA89-4BF0-B7A2-2710A17886A1}"/>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4" name="Rectangle 1923">
            <a:extLst>
              <a:ext uri="{FF2B5EF4-FFF2-40B4-BE49-F238E27FC236}">
                <a16:creationId xmlns:a16="http://schemas.microsoft.com/office/drawing/2014/main" id="{A8838021-7790-497D-8D92-5F23E393E2A4}"/>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5" name="Прямоугольник 24">
            <a:extLst>
              <a:ext uri="{FF2B5EF4-FFF2-40B4-BE49-F238E27FC236}">
                <a16:creationId xmlns:a16="http://schemas.microsoft.com/office/drawing/2014/main" id="{8407AB38-EE44-418B-8AE0-866F2C625EC5}"/>
              </a:ext>
            </a:extLst>
          </p:cNvPr>
          <p:cNvSpPr/>
          <p:nvPr/>
        </p:nvSpPr>
        <p:spPr bwMode="auto">
          <a:xfrm>
            <a:off x="0" y="0"/>
            <a:ext cx="12192000" cy="908720"/>
          </a:xfrm>
          <a:prstGeom prst="rect">
            <a:avLst/>
          </a:prstGeom>
          <a:solidFill>
            <a:schemeClr val="accent5">
              <a:lumMod val="20000"/>
              <a:lumOff val="80000"/>
            </a:schemeClr>
          </a:solidFill>
        </p:spPr>
        <p:txBody>
          <a:bodyPr wrap="none" rtlCol="0" fromWordArt="1" anchor="ctr">
            <a:prstTxWarp prst="textDoubleWave1">
              <a:avLst>
                <a:gd name="adj1" fmla="val 6500"/>
                <a:gd name="adj2" fmla="val 0"/>
              </a:avLst>
            </a:prstTxWarp>
          </a:bodyPr>
          <a:lstStyle/>
          <a:p>
            <a:pPr algn="ctr"/>
            <a:endParaRPr lang="en-GB" sz="3600" kern="10" spc="-360" dirty="0">
              <a:ln w="12700">
                <a:solidFill>
                  <a:srgbClr val="000099"/>
                </a:solidFill>
                <a:round/>
                <a:headEnd/>
                <a:tailEnd/>
              </a:ln>
              <a:latin typeface="Times New Roman" pitchFamily="18" charset="0"/>
              <a:cs typeface="Times New Roman" pitchFamily="18" charset="0"/>
            </a:endParaRPr>
          </a:p>
        </p:txBody>
      </p:sp>
      <p:sp>
        <p:nvSpPr>
          <p:cNvPr id="26" name="Заголовок 1">
            <a:extLst>
              <a:ext uri="{FF2B5EF4-FFF2-40B4-BE49-F238E27FC236}">
                <a16:creationId xmlns:a16="http://schemas.microsoft.com/office/drawing/2014/main" id="{09CC8C7A-93BC-4479-BC6B-C16E48566392}"/>
              </a:ext>
            </a:extLst>
          </p:cNvPr>
          <p:cNvSpPr txBox="1">
            <a:spLocks/>
          </p:cNvSpPr>
          <p:nvPr/>
        </p:nvSpPr>
        <p:spPr>
          <a:xfrm>
            <a:off x="809588" y="0"/>
            <a:ext cx="10048836" cy="8490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a:solidFill>
                  <a:srgbClr val="0000FF"/>
                </a:solidFill>
                <a:latin typeface="Times New Roman" pitchFamily="18" charset="0"/>
                <a:cs typeface="Times New Roman" pitchFamily="18" charset="0"/>
              </a:rPr>
              <a:t>ТОК СТАБИЛИЗАТОРИНИНГ ЭКСПЕРИМЕНТАЛ ТАД</a:t>
            </a:r>
            <a:r>
              <a:rPr lang="uz-Cyrl-UZ" sz="1800" b="1" dirty="0">
                <a:solidFill>
                  <a:srgbClr val="0000FF"/>
                </a:solidFill>
                <a:latin typeface="Times New Roman" pitchFamily="18" charset="0"/>
                <a:cs typeface="Times New Roman" pitchFamily="18" charset="0"/>
              </a:rPr>
              <a:t>Қ</a:t>
            </a:r>
            <a:r>
              <a:rPr lang="ru-RU" sz="1800" b="1" dirty="0">
                <a:solidFill>
                  <a:srgbClr val="0000FF"/>
                </a:solidFill>
                <a:latin typeface="Times New Roman" pitchFamily="18" charset="0"/>
                <a:cs typeface="Times New Roman" pitchFamily="18" charset="0"/>
              </a:rPr>
              <a:t>И</a:t>
            </a:r>
            <a:r>
              <a:rPr lang="uz-Cyrl-UZ" sz="1800" b="1" dirty="0">
                <a:solidFill>
                  <a:srgbClr val="0000FF"/>
                </a:solidFill>
                <a:latin typeface="Times New Roman" pitchFamily="18" charset="0"/>
                <a:cs typeface="Times New Roman" pitchFamily="18" charset="0"/>
              </a:rPr>
              <a:t>ҚИ</a:t>
            </a:r>
            <a:endParaRPr lang="ru-RU" sz="1800" b="1" dirty="0">
              <a:solidFill>
                <a:srgbClr val="0000FF"/>
              </a:solidFill>
              <a:latin typeface="Times New Roman" panose="02020603050405020304" pitchFamily="18" charset="0"/>
              <a:ea typeface="Times New Roman" panose="02020603050405020304" pitchFamily="18" charset="0"/>
            </a:endParaRPr>
          </a:p>
        </p:txBody>
      </p:sp>
      <p:sp>
        <p:nvSpPr>
          <p:cNvPr id="27" name="Ромб 26">
            <a:extLst>
              <a:ext uri="{FF2B5EF4-FFF2-40B4-BE49-F238E27FC236}">
                <a16:creationId xmlns:a16="http://schemas.microsoft.com/office/drawing/2014/main" id="{FC784FB7-C47D-4A85-B5CE-5840BA5D06F7}"/>
              </a:ext>
            </a:extLst>
          </p:cNvPr>
          <p:cNvSpPr/>
          <p:nvPr/>
        </p:nvSpPr>
        <p:spPr bwMode="auto">
          <a:xfrm>
            <a:off x="11280576" y="82426"/>
            <a:ext cx="792088" cy="743868"/>
          </a:xfrm>
          <a:prstGeom prst="diamond">
            <a:avLst/>
          </a:prstGeom>
          <a:solidFill>
            <a:schemeClr val="bg1"/>
          </a:solidFill>
          <a:ln w="63500" cmpd="tri">
            <a:solidFill>
              <a:schemeClr val="accent1"/>
            </a:solidFill>
          </a:ln>
        </p:spPr>
        <p:txBody>
          <a:bodyPr wrap="none" rtlCol="0" fromWordArt="1" anchor="ctr">
            <a:prstTxWarp prst="textDoubleWave1">
              <a:avLst>
                <a:gd name="adj1" fmla="val 6500"/>
                <a:gd name="adj2" fmla="val 0"/>
              </a:avLst>
            </a:prstTxWarp>
          </a:bodyPr>
          <a:lstStyle/>
          <a:p>
            <a:pPr algn="ctr"/>
            <a:endParaRPr lang="en-GB" sz="2400" kern="10" spc="-360" dirty="0">
              <a:ln w="12700">
                <a:solidFill>
                  <a:srgbClr val="000099"/>
                </a:solidFill>
                <a:round/>
                <a:headEnd/>
                <a:tailEnd/>
              </a:ln>
              <a:latin typeface="Times New Roman" pitchFamily="18" charset="0"/>
              <a:cs typeface="Times New Roman" pitchFamily="18" charset="0"/>
            </a:endParaRPr>
          </a:p>
        </p:txBody>
      </p:sp>
      <p:sp>
        <p:nvSpPr>
          <p:cNvPr id="28" name="Прямоугольник 27">
            <a:extLst>
              <a:ext uri="{FF2B5EF4-FFF2-40B4-BE49-F238E27FC236}">
                <a16:creationId xmlns:a16="http://schemas.microsoft.com/office/drawing/2014/main" id="{156AF81D-943F-48CC-9F5B-DE9B3BB594C0}"/>
              </a:ext>
            </a:extLst>
          </p:cNvPr>
          <p:cNvSpPr/>
          <p:nvPr/>
        </p:nvSpPr>
        <p:spPr>
          <a:xfrm>
            <a:off x="11421790" y="223527"/>
            <a:ext cx="492443" cy="461665"/>
          </a:xfrm>
          <a:prstGeom prst="rect">
            <a:avLst/>
          </a:prstGeom>
        </p:spPr>
        <p:txBody>
          <a:bodyPr wrap="none">
            <a:spAutoFit/>
          </a:bodyPr>
          <a:lstStyle/>
          <a:p>
            <a:r>
              <a:rPr lang="uz-Cyrl-UZ" sz="2400" b="1" dirty="0">
                <a:solidFill>
                  <a:srgbClr val="0000FF"/>
                </a:solidFill>
                <a:latin typeface="Times New Roman" pitchFamily="18" charset="0"/>
                <a:cs typeface="Times New Roman" pitchFamily="18" charset="0"/>
              </a:rPr>
              <a:t>17</a:t>
            </a:r>
            <a:endParaRPr lang="en-GB" sz="2400" b="1" dirty="0">
              <a:solidFill>
                <a:srgbClr val="0000FF"/>
              </a:solidFill>
              <a:latin typeface="Times New Roman" pitchFamily="18" charset="0"/>
              <a:cs typeface="Times New Roman" pitchFamily="18" charset="0"/>
            </a:endParaRPr>
          </a:p>
        </p:txBody>
      </p:sp>
      <p:pic>
        <p:nvPicPr>
          <p:cNvPr id="29" name="Picture 2" descr="Amazon.com: Adjustable 400W DC-DC Step-up Boost Converter 8.5-50V to  10-60V,0.2-12A Constant Current Power Supply Module Voltage Regulator Volt  Regulation Stabilizer LED Driver : Everything Else">
            <a:extLst>
              <a:ext uri="{FF2B5EF4-FFF2-40B4-BE49-F238E27FC236}">
                <a16:creationId xmlns:a16="http://schemas.microsoft.com/office/drawing/2014/main" id="{0B725F97-B9A6-459B-AFF0-3772182DDC3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344" y="40704"/>
            <a:ext cx="849052" cy="849052"/>
          </a:xfrm>
          <a:prstGeom prst="rect">
            <a:avLst/>
          </a:prstGeom>
          <a:noFill/>
          <a:extLst>
            <a:ext uri="{909E8E84-426E-40DD-AFC4-6F175D3DCCD1}">
              <a14:hiddenFill xmlns:a14="http://schemas.microsoft.com/office/drawing/2010/main">
                <a:solidFill>
                  <a:srgbClr val="FFFFFF"/>
                </a:solidFill>
              </a14:hiddenFill>
            </a:ext>
          </a:extLst>
        </p:spPr>
      </p:pic>
      <p:sp>
        <p:nvSpPr>
          <p:cNvPr id="37" name="Прямоугольник 36"/>
          <p:cNvSpPr/>
          <p:nvPr/>
        </p:nvSpPr>
        <p:spPr>
          <a:xfrm>
            <a:off x="452398" y="6488668"/>
            <a:ext cx="11358642" cy="369332"/>
          </a:xfrm>
          <a:prstGeom prst="rect">
            <a:avLst/>
          </a:prstGeom>
        </p:spPr>
        <p:txBody>
          <a:bodyPr wrap="square">
            <a:spAutoFit/>
          </a:bodyPr>
          <a:lstStyle/>
          <a:p>
            <a:pPr algn="ctr"/>
            <a:r>
              <a:rPr lang="uz-Cyrl-UZ" b="1" dirty="0">
                <a:latin typeface="Times New Roman" pitchFamily="18" charset="0"/>
                <a:ea typeface="Calibri"/>
                <a:cs typeface="Times New Roman" pitchFamily="18" charset="0"/>
              </a:rPr>
              <a:t>18-расм</a:t>
            </a:r>
            <a:r>
              <a:rPr lang="uz-Cyrl-UZ" dirty="0">
                <a:latin typeface="Times New Roman" pitchFamily="18" charset="0"/>
                <a:ea typeface="Calibri"/>
                <a:cs typeface="Times New Roman" pitchFamily="18" charset="0"/>
              </a:rPr>
              <a:t>. </a:t>
            </a:r>
            <a:r>
              <a:rPr lang="uz-Cyrl-UZ" b="1" dirty="0">
                <a:latin typeface="Times New Roman" pitchFamily="18" charset="0"/>
                <a:ea typeface="Calibri"/>
                <a:cs typeface="Times New Roman" pitchFamily="18" charset="0"/>
              </a:rPr>
              <a:t>Ток с</a:t>
            </a:r>
            <a:r>
              <a:rPr lang="ru-RU" b="1" dirty="0" err="1">
                <a:latin typeface="Times New Roman" pitchFamily="18" charset="0"/>
                <a:cs typeface="Times New Roman" pitchFamily="18" charset="0"/>
              </a:rPr>
              <a:t>табилизаторининг</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манба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кучланиши</a:t>
            </a:r>
            <a:r>
              <a:rPr lang="ru-RU" b="1" dirty="0">
                <a:latin typeface="Times New Roman" pitchFamily="18" charset="0"/>
                <a:cs typeface="Times New Roman" pitchFamily="18" charset="0"/>
              </a:rPr>
              <a:t> </a:t>
            </a:r>
            <a:r>
              <a:rPr lang="uz-Cyrl-UZ" b="1" dirty="0">
                <a:latin typeface="Times New Roman" pitchFamily="18" charset="0"/>
                <a:cs typeface="Times New Roman" pitchFamily="18" charset="0"/>
              </a:rPr>
              <a:t>ўзгаришига нисбатан</a:t>
            </a:r>
            <a:r>
              <a:rPr lang="ru-RU" b="1" dirty="0">
                <a:latin typeface="Times New Roman" pitchFamily="18" charset="0"/>
                <a:cs typeface="Times New Roman" pitchFamily="18" charset="0"/>
              </a:rPr>
              <a:t> ток </a:t>
            </a:r>
            <a:r>
              <a:rPr lang="ru-RU" b="1" dirty="0" err="1">
                <a:latin typeface="Times New Roman" pitchFamily="18" charset="0"/>
                <a:cs typeface="Times New Roman" pitchFamily="18" charset="0"/>
              </a:rPr>
              <a:t>осциллограммалари</a:t>
            </a:r>
            <a:endParaRPr lang="ru-RU" dirty="0">
              <a:latin typeface="Times New Roman" pitchFamily="18" charset="0"/>
              <a:cs typeface="Times New Roman" pitchFamily="18" charset="0"/>
            </a:endParaRPr>
          </a:p>
        </p:txBody>
      </p:sp>
      <p:pic>
        <p:nvPicPr>
          <p:cNvPr id="145410" name="Picture 2"/>
          <p:cNvPicPr>
            <a:picLocks noChangeAspect="1" noChangeArrowheads="1"/>
          </p:cNvPicPr>
          <p:nvPr/>
        </p:nvPicPr>
        <p:blipFill>
          <a:blip r:embed="rId4"/>
          <a:srcRect/>
          <a:stretch>
            <a:fillRect/>
          </a:stretch>
        </p:blipFill>
        <p:spPr bwMode="auto">
          <a:xfrm>
            <a:off x="523836" y="1000107"/>
            <a:ext cx="11215766" cy="2643207"/>
          </a:xfrm>
          <a:prstGeom prst="rect">
            <a:avLst/>
          </a:prstGeom>
          <a:noFill/>
          <a:ln w="9525">
            <a:noFill/>
            <a:miter lim="800000"/>
            <a:headEnd/>
            <a:tailEnd/>
          </a:ln>
          <a:effectLst/>
        </p:spPr>
      </p:pic>
      <p:pic>
        <p:nvPicPr>
          <p:cNvPr id="145411" name="Picture 3"/>
          <p:cNvPicPr>
            <a:picLocks noChangeAspect="1" noChangeArrowheads="1"/>
          </p:cNvPicPr>
          <p:nvPr/>
        </p:nvPicPr>
        <p:blipFill>
          <a:blip r:embed="rId5"/>
          <a:srcRect t="14582"/>
          <a:stretch>
            <a:fillRect/>
          </a:stretch>
        </p:blipFill>
        <p:spPr bwMode="auto">
          <a:xfrm>
            <a:off x="523836" y="3714752"/>
            <a:ext cx="11287204" cy="278608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75DEF6E8-0CBC-48EF-BE69-EC8F3AC0A59D}"/>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5" name="Rectangle 6">
            <a:extLst>
              <a:ext uri="{FF2B5EF4-FFF2-40B4-BE49-F238E27FC236}">
                <a16:creationId xmlns:a16="http://schemas.microsoft.com/office/drawing/2014/main" id="{EFC7A400-42E7-4E35-954C-F800F2EBCEC6}"/>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6" name="Rectangle 1054">
            <a:extLst>
              <a:ext uri="{FF2B5EF4-FFF2-40B4-BE49-F238E27FC236}">
                <a16:creationId xmlns:a16="http://schemas.microsoft.com/office/drawing/2014/main" id="{3D56C565-0547-4E27-8536-174AD66C0B8F}"/>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7" name="Rectangle 1056">
            <a:extLst>
              <a:ext uri="{FF2B5EF4-FFF2-40B4-BE49-F238E27FC236}">
                <a16:creationId xmlns:a16="http://schemas.microsoft.com/office/drawing/2014/main" id="{A0683EA0-1FAF-4910-A729-2B76777BA8BC}"/>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8" name="Rectangle 1058">
            <a:extLst>
              <a:ext uri="{FF2B5EF4-FFF2-40B4-BE49-F238E27FC236}">
                <a16:creationId xmlns:a16="http://schemas.microsoft.com/office/drawing/2014/main" id="{4C85508A-8225-4583-93AD-C99AE816B54F}"/>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9" name="Rectangle 1060">
            <a:extLst>
              <a:ext uri="{FF2B5EF4-FFF2-40B4-BE49-F238E27FC236}">
                <a16:creationId xmlns:a16="http://schemas.microsoft.com/office/drawing/2014/main" id="{420F1CE0-878E-46C5-8F85-EBEF5418CB71}"/>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0" name="Rectangle 4">
            <a:extLst>
              <a:ext uri="{FF2B5EF4-FFF2-40B4-BE49-F238E27FC236}">
                <a16:creationId xmlns:a16="http://schemas.microsoft.com/office/drawing/2014/main" id="{47A0B702-9C92-4F90-B0BC-8A1889D037C6}"/>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1" name="Rectangle 6">
            <a:extLst>
              <a:ext uri="{FF2B5EF4-FFF2-40B4-BE49-F238E27FC236}">
                <a16:creationId xmlns:a16="http://schemas.microsoft.com/office/drawing/2014/main" id="{0072A2B2-185C-4B74-8AB3-BCC97DC7F756}"/>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2" name="Rectangle 8">
            <a:extLst>
              <a:ext uri="{FF2B5EF4-FFF2-40B4-BE49-F238E27FC236}">
                <a16:creationId xmlns:a16="http://schemas.microsoft.com/office/drawing/2014/main" id="{01A16E5B-0B02-4C47-AADC-4364D3B696F1}"/>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3" name="Rectangle 10">
            <a:extLst>
              <a:ext uri="{FF2B5EF4-FFF2-40B4-BE49-F238E27FC236}">
                <a16:creationId xmlns:a16="http://schemas.microsoft.com/office/drawing/2014/main" id="{5112A88B-20FC-4D88-BFBE-BA15BD862AA8}"/>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4" name="Rectangle 12">
            <a:extLst>
              <a:ext uri="{FF2B5EF4-FFF2-40B4-BE49-F238E27FC236}">
                <a16:creationId xmlns:a16="http://schemas.microsoft.com/office/drawing/2014/main" id="{38CB87DE-DF81-4433-B7CC-A5BED69F4B8E}"/>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5" name="Rectangle 19">
            <a:extLst>
              <a:ext uri="{FF2B5EF4-FFF2-40B4-BE49-F238E27FC236}">
                <a16:creationId xmlns:a16="http://schemas.microsoft.com/office/drawing/2014/main" id="{0760AECD-5B50-41C7-9A01-609BE5A22B06}"/>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6" name="Rectangle 21">
            <a:extLst>
              <a:ext uri="{FF2B5EF4-FFF2-40B4-BE49-F238E27FC236}">
                <a16:creationId xmlns:a16="http://schemas.microsoft.com/office/drawing/2014/main" id="{C226F7C0-202F-421F-9941-FB7B01180A20}"/>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7" name="Rectangle 29">
            <a:extLst>
              <a:ext uri="{FF2B5EF4-FFF2-40B4-BE49-F238E27FC236}">
                <a16:creationId xmlns:a16="http://schemas.microsoft.com/office/drawing/2014/main" id="{67927D29-E994-4659-A215-EECB8AE70C0C}"/>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8" name="Rectangle 32">
            <a:extLst>
              <a:ext uri="{FF2B5EF4-FFF2-40B4-BE49-F238E27FC236}">
                <a16:creationId xmlns:a16="http://schemas.microsoft.com/office/drawing/2014/main" id="{2A1560BE-2837-4C92-ADA7-51374C712225}"/>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9" name="Rectangle 34">
            <a:extLst>
              <a:ext uri="{FF2B5EF4-FFF2-40B4-BE49-F238E27FC236}">
                <a16:creationId xmlns:a16="http://schemas.microsoft.com/office/drawing/2014/main" id="{4B0546B8-E465-441D-ABE0-2CEE587B247E}"/>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0" name="Rectangle 428">
            <a:extLst>
              <a:ext uri="{FF2B5EF4-FFF2-40B4-BE49-F238E27FC236}">
                <a16:creationId xmlns:a16="http://schemas.microsoft.com/office/drawing/2014/main" id="{89A2548D-AA89-4BF0-B7A2-2710A17886A1}"/>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1" name="Rectangle 1923">
            <a:extLst>
              <a:ext uri="{FF2B5EF4-FFF2-40B4-BE49-F238E27FC236}">
                <a16:creationId xmlns:a16="http://schemas.microsoft.com/office/drawing/2014/main" id="{A8838021-7790-497D-8D92-5F23E393E2A4}"/>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2" name="Прямоугольник 21">
            <a:extLst>
              <a:ext uri="{FF2B5EF4-FFF2-40B4-BE49-F238E27FC236}">
                <a16:creationId xmlns:a16="http://schemas.microsoft.com/office/drawing/2014/main" id="{8407AB38-EE44-418B-8AE0-866F2C625EC5}"/>
              </a:ext>
            </a:extLst>
          </p:cNvPr>
          <p:cNvSpPr/>
          <p:nvPr/>
        </p:nvSpPr>
        <p:spPr bwMode="auto">
          <a:xfrm>
            <a:off x="0" y="0"/>
            <a:ext cx="12192000" cy="908720"/>
          </a:xfrm>
          <a:prstGeom prst="rect">
            <a:avLst/>
          </a:prstGeom>
          <a:solidFill>
            <a:schemeClr val="accent5">
              <a:lumMod val="20000"/>
              <a:lumOff val="80000"/>
            </a:schemeClr>
          </a:solidFill>
        </p:spPr>
        <p:txBody>
          <a:bodyPr wrap="none" rtlCol="0" fromWordArt="1" anchor="ctr">
            <a:prstTxWarp prst="textDoubleWave1">
              <a:avLst>
                <a:gd name="adj1" fmla="val 6500"/>
                <a:gd name="adj2" fmla="val 0"/>
              </a:avLst>
            </a:prstTxWarp>
          </a:bodyPr>
          <a:lstStyle/>
          <a:p>
            <a:pPr algn="ctr"/>
            <a:endParaRPr lang="en-GB" sz="3600" kern="10" spc="-360" dirty="0">
              <a:ln w="12700">
                <a:solidFill>
                  <a:srgbClr val="000099"/>
                </a:solidFill>
                <a:round/>
                <a:headEnd/>
                <a:tailEnd/>
              </a:ln>
              <a:latin typeface="Times New Roman" pitchFamily="18" charset="0"/>
              <a:cs typeface="Times New Roman" pitchFamily="18" charset="0"/>
            </a:endParaRPr>
          </a:p>
        </p:txBody>
      </p:sp>
      <p:sp>
        <p:nvSpPr>
          <p:cNvPr id="23" name="Заголовок 1">
            <a:extLst>
              <a:ext uri="{FF2B5EF4-FFF2-40B4-BE49-F238E27FC236}">
                <a16:creationId xmlns:a16="http://schemas.microsoft.com/office/drawing/2014/main" id="{09CC8C7A-93BC-4479-BC6B-C16E48566392}"/>
              </a:ext>
            </a:extLst>
          </p:cNvPr>
          <p:cNvSpPr txBox="1">
            <a:spLocks/>
          </p:cNvSpPr>
          <p:nvPr/>
        </p:nvSpPr>
        <p:spPr>
          <a:xfrm>
            <a:off x="809588" y="0"/>
            <a:ext cx="10048836" cy="8490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a:solidFill>
                  <a:srgbClr val="0000FF"/>
                </a:solidFill>
                <a:latin typeface="Times New Roman" pitchFamily="18" charset="0"/>
                <a:cs typeface="Times New Roman" pitchFamily="18" charset="0"/>
              </a:rPr>
              <a:t>ТОК СТАБИЛИЗАТОРИНИНГ ЭКСПЕРИМЕНТАЛ ТАД</a:t>
            </a:r>
            <a:r>
              <a:rPr lang="uz-Cyrl-UZ" sz="1800" b="1" dirty="0">
                <a:solidFill>
                  <a:srgbClr val="0000FF"/>
                </a:solidFill>
                <a:latin typeface="Times New Roman" pitchFamily="18" charset="0"/>
                <a:cs typeface="Times New Roman" pitchFamily="18" charset="0"/>
              </a:rPr>
              <a:t>Қ</a:t>
            </a:r>
            <a:r>
              <a:rPr lang="ru-RU" sz="1800" b="1" dirty="0">
                <a:solidFill>
                  <a:srgbClr val="0000FF"/>
                </a:solidFill>
                <a:latin typeface="Times New Roman" pitchFamily="18" charset="0"/>
                <a:cs typeface="Times New Roman" pitchFamily="18" charset="0"/>
              </a:rPr>
              <a:t>И</a:t>
            </a:r>
            <a:r>
              <a:rPr lang="uz-Cyrl-UZ" sz="1800" b="1" dirty="0">
                <a:solidFill>
                  <a:srgbClr val="0000FF"/>
                </a:solidFill>
                <a:latin typeface="Times New Roman" pitchFamily="18" charset="0"/>
                <a:cs typeface="Times New Roman" pitchFamily="18" charset="0"/>
              </a:rPr>
              <a:t>ҚИ</a:t>
            </a:r>
            <a:endParaRPr lang="ru-RU" sz="1800" b="1" dirty="0">
              <a:solidFill>
                <a:srgbClr val="0000FF"/>
              </a:solidFill>
              <a:latin typeface="Times New Roman" panose="02020603050405020304" pitchFamily="18" charset="0"/>
              <a:ea typeface="Times New Roman" panose="02020603050405020304" pitchFamily="18" charset="0"/>
            </a:endParaRPr>
          </a:p>
        </p:txBody>
      </p:sp>
      <p:sp>
        <p:nvSpPr>
          <p:cNvPr id="24" name="Ромб 23">
            <a:extLst>
              <a:ext uri="{FF2B5EF4-FFF2-40B4-BE49-F238E27FC236}">
                <a16:creationId xmlns:a16="http://schemas.microsoft.com/office/drawing/2014/main" id="{FC784FB7-C47D-4A85-B5CE-5840BA5D06F7}"/>
              </a:ext>
            </a:extLst>
          </p:cNvPr>
          <p:cNvSpPr/>
          <p:nvPr/>
        </p:nvSpPr>
        <p:spPr bwMode="auto">
          <a:xfrm>
            <a:off x="11280576" y="82426"/>
            <a:ext cx="792088" cy="743868"/>
          </a:xfrm>
          <a:prstGeom prst="diamond">
            <a:avLst/>
          </a:prstGeom>
          <a:solidFill>
            <a:schemeClr val="bg1"/>
          </a:solidFill>
          <a:ln w="63500" cmpd="tri">
            <a:solidFill>
              <a:schemeClr val="accent1"/>
            </a:solidFill>
          </a:ln>
        </p:spPr>
        <p:txBody>
          <a:bodyPr wrap="none" rtlCol="0" fromWordArt="1" anchor="ctr">
            <a:prstTxWarp prst="textDoubleWave1">
              <a:avLst>
                <a:gd name="adj1" fmla="val 6500"/>
                <a:gd name="adj2" fmla="val 0"/>
              </a:avLst>
            </a:prstTxWarp>
          </a:bodyPr>
          <a:lstStyle/>
          <a:p>
            <a:pPr algn="ctr"/>
            <a:endParaRPr lang="en-GB" sz="2400" kern="10" spc="-360" dirty="0">
              <a:ln w="12700">
                <a:solidFill>
                  <a:srgbClr val="000099"/>
                </a:solidFill>
                <a:round/>
                <a:headEnd/>
                <a:tailEnd/>
              </a:ln>
              <a:latin typeface="Times New Roman" pitchFamily="18" charset="0"/>
              <a:cs typeface="Times New Roman" pitchFamily="18" charset="0"/>
            </a:endParaRPr>
          </a:p>
        </p:txBody>
      </p:sp>
      <p:sp>
        <p:nvSpPr>
          <p:cNvPr id="25" name="Прямоугольник 24">
            <a:extLst>
              <a:ext uri="{FF2B5EF4-FFF2-40B4-BE49-F238E27FC236}">
                <a16:creationId xmlns:a16="http://schemas.microsoft.com/office/drawing/2014/main" id="{156AF81D-943F-48CC-9F5B-DE9B3BB594C0}"/>
              </a:ext>
            </a:extLst>
          </p:cNvPr>
          <p:cNvSpPr/>
          <p:nvPr/>
        </p:nvSpPr>
        <p:spPr>
          <a:xfrm>
            <a:off x="11421790" y="229467"/>
            <a:ext cx="492443" cy="461665"/>
          </a:xfrm>
          <a:prstGeom prst="rect">
            <a:avLst/>
          </a:prstGeom>
        </p:spPr>
        <p:txBody>
          <a:bodyPr wrap="none">
            <a:spAutoFit/>
          </a:bodyPr>
          <a:lstStyle/>
          <a:p>
            <a:r>
              <a:rPr lang="ru-RU" sz="2400" b="1" dirty="0">
                <a:solidFill>
                  <a:srgbClr val="0000FF"/>
                </a:solidFill>
                <a:latin typeface="Times New Roman" pitchFamily="18" charset="0"/>
                <a:cs typeface="Times New Roman" pitchFamily="18" charset="0"/>
              </a:rPr>
              <a:t>18</a:t>
            </a:r>
            <a:endParaRPr lang="en-GB" sz="2400" b="1" dirty="0">
              <a:solidFill>
                <a:srgbClr val="0000FF"/>
              </a:solidFill>
              <a:latin typeface="Times New Roman" pitchFamily="18" charset="0"/>
              <a:cs typeface="Times New Roman" pitchFamily="18" charset="0"/>
            </a:endParaRPr>
          </a:p>
        </p:txBody>
      </p:sp>
      <p:pic>
        <p:nvPicPr>
          <p:cNvPr id="26" name="Picture 2" descr="Amazon.com: Adjustable 400W DC-DC Step-up Boost Converter 8.5-50V to  10-60V,0.2-12A Constant Current Power Supply Module Voltage Regulator Volt  Regulation Stabilizer LED Driver : Everything Else">
            <a:extLst>
              <a:ext uri="{FF2B5EF4-FFF2-40B4-BE49-F238E27FC236}">
                <a16:creationId xmlns:a16="http://schemas.microsoft.com/office/drawing/2014/main" id="{0B725F97-B9A6-459B-AFF0-3772182DDC3D}"/>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344" y="40704"/>
            <a:ext cx="849052" cy="849052"/>
          </a:xfrm>
          <a:prstGeom prst="rect">
            <a:avLst/>
          </a:prstGeom>
          <a:noFill/>
          <a:extLst>
            <a:ext uri="{909E8E84-426E-40DD-AFC4-6F175D3DCCD1}">
              <a14:hiddenFill xmlns:a14="http://schemas.microsoft.com/office/drawing/2010/main">
                <a:solidFill>
                  <a:srgbClr val="FFFFFF"/>
                </a:solidFill>
              </a14:hiddenFill>
            </a:ext>
          </a:extLst>
        </p:spPr>
      </p:pic>
      <p:sp>
        <p:nvSpPr>
          <p:cNvPr id="33" name="Прямоугольник 32"/>
          <p:cNvSpPr/>
          <p:nvPr/>
        </p:nvSpPr>
        <p:spPr>
          <a:xfrm>
            <a:off x="380960" y="6315038"/>
            <a:ext cx="11358642" cy="400110"/>
          </a:xfrm>
          <a:prstGeom prst="rect">
            <a:avLst/>
          </a:prstGeom>
        </p:spPr>
        <p:txBody>
          <a:bodyPr wrap="square">
            <a:spAutoFit/>
          </a:bodyPr>
          <a:lstStyle/>
          <a:p>
            <a:pPr algn="ctr"/>
            <a:r>
              <a:rPr lang="uz-Cyrl-UZ" sz="2000" b="1" dirty="0">
                <a:latin typeface="Times New Roman" pitchFamily="18" charset="0"/>
                <a:ea typeface="Calibri"/>
                <a:cs typeface="Times New Roman" pitchFamily="18" charset="0"/>
              </a:rPr>
              <a:t>19-расм</a:t>
            </a:r>
            <a:r>
              <a:rPr lang="uz-Cyrl-UZ" sz="2000" dirty="0">
                <a:latin typeface="Times New Roman" pitchFamily="18" charset="0"/>
                <a:ea typeface="Calibri"/>
                <a:cs typeface="Times New Roman" pitchFamily="18" charset="0"/>
              </a:rPr>
              <a:t>. </a:t>
            </a:r>
            <a:r>
              <a:rPr lang="uz-Cyrl-UZ" sz="2000" b="1" dirty="0">
                <a:latin typeface="Times New Roman" pitchFamily="18" charset="0"/>
                <a:ea typeface="Calibri"/>
                <a:cs typeface="Times New Roman" pitchFamily="18" charset="0"/>
              </a:rPr>
              <a:t>Ток с</a:t>
            </a:r>
            <a:r>
              <a:rPr lang="ru-RU" sz="2000" b="1" dirty="0" err="1">
                <a:latin typeface="Times New Roman" pitchFamily="18" charset="0"/>
                <a:cs typeface="Times New Roman" pitchFamily="18" charset="0"/>
              </a:rPr>
              <a:t>табилизаторининг</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юклама</a:t>
            </a:r>
            <a:r>
              <a:rPr lang="ru-RU" sz="2000" b="1" dirty="0">
                <a:latin typeface="Times New Roman" pitchFamily="18" charset="0"/>
                <a:cs typeface="Times New Roman" pitchFamily="18" charset="0"/>
              </a:rPr>
              <a:t> </a:t>
            </a:r>
            <a:r>
              <a:rPr lang="uz-Cyrl-UZ" sz="2000" b="1" dirty="0">
                <a:latin typeface="Times New Roman" pitchFamily="18" charset="0"/>
                <a:cs typeface="Times New Roman" pitchFamily="18" charset="0"/>
              </a:rPr>
              <a:t>ўзгаришига нисбатан</a:t>
            </a:r>
            <a:r>
              <a:rPr lang="ru-RU" sz="2000" b="1" dirty="0">
                <a:latin typeface="Times New Roman" pitchFamily="18" charset="0"/>
                <a:cs typeface="Times New Roman" pitchFamily="18" charset="0"/>
              </a:rPr>
              <a:t> ток </a:t>
            </a:r>
            <a:r>
              <a:rPr lang="ru-RU" sz="2000" b="1" dirty="0" err="1">
                <a:latin typeface="Times New Roman" pitchFamily="18" charset="0"/>
                <a:cs typeface="Times New Roman" pitchFamily="18" charset="0"/>
              </a:rPr>
              <a:t>осциллограммалари</a:t>
            </a:r>
            <a:endParaRPr lang="ru-RU" sz="2000" dirty="0">
              <a:latin typeface="Times New Roman" pitchFamily="18" charset="0"/>
              <a:cs typeface="Times New Roman" pitchFamily="18" charset="0"/>
            </a:endParaRPr>
          </a:p>
        </p:txBody>
      </p:sp>
      <p:pic>
        <p:nvPicPr>
          <p:cNvPr id="144393" name="Picture 9"/>
          <p:cNvPicPr>
            <a:picLocks noChangeAspect="1" noChangeArrowheads="1"/>
          </p:cNvPicPr>
          <p:nvPr/>
        </p:nvPicPr>
        <p:blipFill>
          <a:blip r:embed="rId3"/>
          <a:srcRect/>
          <a:stretch>
            <a:fillRect/>
          </a:stretch>
        </p:blipFill>
        <p:spPr bwMode="auto">
          <a:xfrm>
            <a:off x="380960" y="928670"/>
            <a:ext cx="11501518" cy="2500330"/>
          </a:xfrm>
          <a:prstGeom prst="rect">
            <a:avLst/>
          </a:prstGeom>
          <a:noFill/>
          <a:ln w="9525">
            <a:noFill/>
            <a:miter lim="800000"/>
            <a:headEnd/>
            <a:tailEnd/>
          </a:ln>
          <a:effectLst/>
        </p:spPr>
      </p:pic>
      <p:pic>
        <p:nvPicPr>
          <p:cNvPr id="144394" name="Picture 10"/>
          <p:cNvPicPr>
            <a:picLocks noChangeAspect="1" noChangeArrowheads="1"/>
          </p:cNvPicPr>
          <p:nvPr/>
        </p:nvPicPr>
        <p:blipFill>
          <a:blip r:embed="rId4"/>
          <a:srcRect/>
          <a:stretch>
            <a:fillRect/>
          </a:stretch>
        </p:blipFill>
        <p:spPr bwMode="auto">
          <a:xfrm>
            <a:off x="380960" y="3429000"/>
            <a:ext cx="11501518" cy="290989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5" name="Rectangle 3"/>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6" name="Прямоугольник 5">
            <a:extLst>
              <a:ext uri="{FF2B5EF4-FFF2-40B4-BE49-F238E27FC236}">
                <a16:creationId xmlns:a16="http://schemas.microsoft.com/office/drawing/2014/main" id="{6769E86A-E698-44D1-8A2B-2108DD52478A}"/>
              </a:ext>
            </a:extLst>
          </p:cNvPr>
          <p:cNvSpPr/>
          <p:nvPr/>
        </p:nvSpPr>
        <p:spPr bwMode="auto">
          <a:xfrm>
            <a:off x="0" y="0"/>
            <a:ext cx="12192000" cy="908720"/>
          </a:xfrm>
          <a:prstGeom prst="rect">
            <a:avLst/>
          </a:prstGeom>
          <a:solidFill>
            <a:schemeClr val="accent5">
              <a:lumMod val="20000"/>
              <a:lumOff val="80000"/>
            </a:schemeClr>
          </a:solidFill>
        </p:spPr>
        <p:txBody>
          <a:bodyPr wrap="none" rtlCol="0" fromWordArt="1" anchor="ctr">
            <a:prstTxWarp prst="textDoubleWave1">
              <a:avLst>
                <a:gd name="adj1" fmla="val 6500"/>
                <a:gd name="adj2" fmla="val 0"/>
              </a:avLst>
            </a:prstTxWarp>
          </a:bodyPr>
          <a:lstStyle/>
          <a:p>
            <a:pPr algn="ctr"/>
            <a:endParaRPr lang="en-GB" sz="3600" kern="10" spc="-360" dirty="0">
              <a:ln w="12700">
                <a:solidFill>
                  <a:srgbClr val="000099"/>
                </a:solidFill>
                <a:round/>
                <a:headEnd/>
                <a:tailEnd/>
              </a:ln>
              <a:latin typeface="Times New Roman" pitchFamily="18" charset="0"/>
              <a:cs typeface="Times New Roman" pitchFamily="18" charset="0"/>
            </a:endParaRPr>
          </a:p>
        </p:txBody>
      </p:sp>
      <p:pic>
        <p:nvPicPr>
          <p:cNvPr id="7" name="Picture 2" descr="Amazon.com: Adjustable 400W DC-DC Step-up Boost Converter 8.5-50V to  10-60V,0.2-12A Constant Current Power Supply Module Voltage Regulator Volt  Regulation Stabilizer LED Driver : Everything Else">
            <a:extLst>
              <a:ext uri="{FF2B5EF4-FFF2-40B4-BE49-F238E27FC236}">
                <a16:creationId xmlns:a16="http://schemas.microsoft.com/office/drawing/2014/main" id="{F3237108-BA65-4CA4-8B21-D7855230953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344" y="40704"/>
            <a:ext cx="849052" cy="8490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9" name="Rectangle 7"/>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0" name="Rectangle 9"/>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1" name="Rectangle 11"/>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2" name="Rectangle 13"/>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3" name="Rectangle 1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4" name="Rectangle 17"/>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5" name="Rectangle 19"/>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6" name="Rectangle 21"/>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7" name="Rectangle 23"/>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8" name="Rectangle 2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9" name="Rectangle 27"/>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0" name="Заголовок 1">
            <a:extLst>
              <a:ext uri="{FF2B5EF4-FFF2-40B4-BE49-F238E27FC236}">
                <a16:creationId xmlns:a16="http://schemas.microsoft.com/office/drawing/2014/main" id="{DD188BEF-D539-49DD-9422-0DD5BB5CC048}"/>
              </a:ext>
            </a:extLst>
          </p:cNvPr>
          <p:cNvSpPr txBox="1">
            <a:spLocks/>
          </p:cNvSpPr>
          <p:nvPr/>
        </p:nvSpPr>
        <p:spPr>
          <a:xfrm>
            <a:off x="1336930" y="23434"/>
            <a:ext cx="10048836" cy="8490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err="1">
                <a:solidFill>
                  <a:srgbClr val="0000FF"/>
                </a:solidFill>
                <a:latin typeface="Times New Roman" pitchFamily="18" charset="0"/>
                <a:cs typeface="Times New Roman" pitchFamily="18" charset="0"/>
              </a:rPr>
              <a:t>Иккиламчи</a:t>
            </a:r>
            <a:r>
              <a:rPr lang="ru-RU" sz="2400" b="1" dirty="0">
                <a:solidFill>
                  <a:srgbClr val="0000FF"/>
                </a:solidFill>
                <a:latin typeface="Times New Roman" pitchFamily="18" charset="0"/>
                <a:cs typeface="Times New Roman" pitchFamily="18" charset="0"/>
              </a:rPr>
              <a:t> </a:t>
            </a:r>
            <a:r>
              <a:rPr lang="ru-RU" sz="2400" b="1" dirty="0" err="1">
                <a:solidFill>
                  <a:srgbClr val="0000FF"/>
                </a:solidFill>
                <a:latin typeface="Times New Roman" pitchFamily="18" charset="0"/>
                <a:cs typeface="Times New Roman" pitchFamily="18" charset="0"/>
              </a:rPr>
              <a:t>манба</a:t>
            </a:r>
            <a:r>
              <a:rPr lang="ru-RU" sz="2400" b="1" dirty="0">
                <a:solidFill>
                  <a:srgbClr val="0000FF"/>
                </a:solidFill>
                <a:latin typeface="Times New Roman" pitchFamily="18" charset="0"/>
                <a:cs typeface="Times New Roman" pitchFamily="18" charset="0"/>
              </a:rPr>
              <a:t> </a:t>
            </a:r>
            <a:r>
              <a:rPr lang="ru-RU" sz="2400" b="1" dirty="0" err="1">
                <a:solidFill>
                  <a:srgbClr val="0000FF"/>
                </a:solidFill>
                <a:latin typeface="Times New Roman" pitchFamily="18" charset="0"/>
                <a:cs typeface="Times New Roman" pitchFamily="18" charset="0"/>
              </a:rPr>
              <a:t>бўлган</a:t>
            </a:r>
            <a:r>
              <a:rPr lang="ru-RU" sz="2400" b="1" dirty="0">
                <a:solidFill>
                  <a:srgbClr val="0000FF"/>
                </a:solidFill>
                <a:latin typeface="Times New Roman" pitchFamily="18" charset="0"/>
                <a:cs typeface="Times New Roman" pitchFamily="18" charset="0"/>
              </a:rPr>
              <a:t> ток </a:t>
            </a:r>
            <a:r>
              <a:rPr lang="ru-RU" sz="2400" b="1" dirty="0" err="1">
                <a:solidFill>
                  <a:srgbClr val="0000FF"/>
                </a:solidFill>
                <a:latin typeface="Times New Roman" pitchFamily="18" charset="0"/>
                <a:cs typeface="Times New Roman" pitchFamily="18" charset="0"/>
              </a:rPr>
              <a:t>стабилизаторининг</a:t>
            </a:r>
            <a:r>
              <a:rPr lang="ru-RU" sz="2400" b="1" dirty="0">
                <a:solidFill>
                  <a:srgbClr val="0000FF"/>
                </a:solidFill>
                <a:latin typeface="Times New Roman" pitchFamily="18" charset="0"/>
                <a:cs typeface="Times New Roman" pitchFamily="18" charset="0"/>
              </a:rPr>
              <a:t> </a:t>
            </a:r>
          </a:p>
          <a:p>
            <a:r>
              <a:rPr lang="ru-RU" sz="2400" b="1" dirty="0" err="1">
                <a:solidFill>
                  <a:srgbClr val="0000FF"/>
                </a:solidFill>
                <a:latin typeface="Times New Roman" pitchFamily="18" charset="0"/>
                <a:cs typeface="Times New Roman" pitchFamily="18" charset="0"/>
              </a:rPr>
              <a:t>асосий</a:t>
            </a:r>
            <a:r>
              <a:rPr lang="ru-RU" sz="2400" b="1" dirty="0">
                <a:solidFill>
                  <a:srgbClr val="0000FF"/>
                </a:solidFill>
                <a:latin typeface="Times New Roman" pitchFamily="18" charset="0"/>
                <a:cs typeface="Times New Roman" pitchFamily="18" charset="0"/>
              </a:rPr>
              <a:t> </a:t>
            </a:r>
            <a:r>
              <a:rPr lang="ru-RU" sz="2400" b="1" dirty="0" err="1">
                <a:solidFill>
                  <a:srgbClr val="0000FF"/>
                </a:solidFill>
                <a:latin typeface="Times New Roman" pitchFamily="18" charset="0"/>
                <a:cs typeface="Times New Roman" pitchFamily="18" charset="0"/>
              </a:rPr>
              <a:t>кўрсаткичларини</a:t>
            </a:r>
            <a:r>
              <a:rPr lang="ru-RU" sz="2400" b="1" dirty="0">
                <a:solidFill>
                  <a:srgbClr val="0000FF"/>
                </a:solidFill>
                <a:latin typeface="Times New Roman" pitchFamily="18" charset="0"/>
                <a:cs typeface="Times New Roman" pitchFamily="18" charset="0"/>
              </a:rPr>
              <a:t> </a:t>
            </a:r>
            <a:r>
              <a:rPr lang="ru-RU" sz="2400" b="1" dirty="0" err="1">
                <a:solidFill>
                  <a:srgbClr val="0000FF"/>
                </a:solidFill>
                <a:latin typeface="Times New Roman" pitchFamily="18" charset="0"/>
                <a:cs typeface="Times New Roman" pitchFamily="18" charset="0"/>
              </a:rPr>
              <a:t>таққослаш</a:t>
            </a:r>
            <a:endParaRPr lang="ru-RU" sz="2400" b="1" dirty="0">
              <a:solidFill>
                <a:srgbClr val="0000FF"/>
              </a:solidFill>
              <a:latin typeface="Times New Roman" pitchFamily="18" charset="0"/>
              <a:cs typeface="Times New Roman" pitchFamily="18" charset="0"/>
            </a:endParaRPr>
          </a:p>
        </p:txBody>
      </p:sp>
      <p:sp>
        <p:nvSpPr>
          <p:cNvPr id="21" name="Ромб 20">
            <a:extLst>
              <a:ext uri="{FF2B5EF4-FFF2-40B4-BE49-F238E27FC236}">
                <a16:creationId xmlns:a16="http://schemas.microsoft.com/office/drawing/2014/main" id="{118AC21D-101B-45E7-A7CC-5925661FA251}"/>
              </a:ext>
            </a:extLst>
          </p:cNvPr>
          <p:cNvSpPr/>
          <p:nvPr/>
        </p:nvSpPr>
        <p:spPr bwMode="auto">
          <a:xfrm>
            <a:off x="11280576" y="82427"/>
            <a:ext cx="792087" cy="734342"/>
          </a:xfrm>
          <a:prstGeom prst="diamond">
            <a:avLst/>
          </a:prstGeom>
          <a:solidFill>
            <a:schemeClr val="bg1"/>
          </a:solidFill>
          <a:ln w="63500" cmpd="tri">
            <a:solidFill>
              <a:schemeClr val="accent1"/>
            </a:solidFill>
          </a:ln>
        </p:spPr>
        <p:txBody>
          <a:bodyPr wrap="none" rtlCol="0" fromWordArt="1" anchor="ctr">
            <a:prstTxWarp prst="textDoubleWave1">
              <a:avLst>
                <a:gd name="adj1" fmla="val 6500"/>
                <a:gd name="adj2" fmla="val 0"/>
              </a:avLst>
            </a:prstTxWarp>
          </a:bodyPr>
          <a:lstStyle/>
          <a:p>
            <a:pPr algn="ctr"/>
            <a:endParaRPr lang="en-GB" sz="2400" kern="10" spc="-360" dirty="0">
              <a:ln w="12700">
                <a:solidFill>
                  <a:srgbClr val="000099"/>
                </a:solidFill>
                <a:round/>
                <a:headEnd/>
                <a:tailEnd/>
              </a:ln>
              <a:latin typeface="Times New Roman" pitchFamily="18" charset="0"/>
              <a:cs typeface="Times New Roman" pitchFamily="18" charset="0"/>
            </a:endParaRPr>
          </a:p>
        </p:txBody>
      </p:sp>
      <p:sp>
        <p:nvSpPr>
          <p:cNvPr id="22" name="Rectangle 28"/>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3" name="Rectangle 30"/>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4" name="Rectangle 31"/>
          <p:cNvSpPr>
            <a:spLocks noChangeArrowheads="1"/>
          </p:cNvSpPr>
          <p:nvPr/>
        </p:nvSpPr>
        <p:spPr bwMode="auto">
          <a:xfrm>
            <a:off x="0" y="21907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5" name="Rectangle 33"/>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6" name="Rectangle 3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7" name="Rectangle 37"/>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8" name="Rectangle 38"/>
          <p:cNvSpPr>
            <a:spLocks noChangeArrowheads="1"/>
          </p:cNvSpPr>
          <p:nvPr/>
        </p:nvSpPr>
        <p:spPr bwMode="auto">
          <a:xfrm>
            <a:off x="0" y="24765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9" name="Прямоугольник 28">
            <a:extLst>
              <a:ext uri="{FF2B5EF4-FFF2-40B4-BE49-F238E27FC236}">
                <a16:creationId xmlns:a16="http://schemas.microsoft.com/office/drawing/2014/main" id="{156AF81D-943F-48CC-9F5B-DE9B3BB594C0}"/>
              </a:ext>
            </a:extLst>
          </p:cNvPr>
          <p:cNvSpPr/>
          <p:nvPr/>
        </p:nvSpPr>
        <p:spPr>
          <a:xfrm>
            <a:off x="11430398" y="216223"/>
            <a:ext cx="492443" cy="461665"/>
          </a:xfrm>
          <a:prstGeom prst="rect">
            <a:avLst/>
          </a:prstGeom>
        </p:spPr>
        <p:txBody>
          <a:bodyPr wrap="none">
            <a:spAutoFit/>
          </a:bodyPr>
          <a:lstStyle/>
          <a:p>
            <a:r>
              <a:rPr lang="en-GB" sz="2400" b="1" dirty="0">
                <a:solidFill>
                  <a:srgbClr val="0000FF"/>
                </a:solidFill>
                <a:latin typeface="Times New Roman" pitchFamily="18" charset="0"/>
                <a:cs typeface="Times New Roman" pitchFamily="18" charset="0"/>
              </a:rPr>
              <a:t>1</a:t>
            </a:r>
            <a:r>
              <a:rPr lang="ru-RU" sz="2400" b="1" dirty="0">
                <a:solidFill>
                  <a:srgbClr val="0000FF"/>
                </a:solidFill>
                <a:latin typeface="Times New Roman" pitchFamily="18" charset="0"/>
                <a:cs typeface="Times New Roman" pitchFamily="18" charset="0"/>
              </a:rPr>
              <a:t>9</a:t>
            </a:r>
            <a:endParaRPr lang="en-GB" sz="2400" b="1" dirty="0">
              <a:solidFill>
                <a:srgbClr val="0000FF"/>
              </a:solidFill>
              <a:latin typeface="Times New Roman" pitchFamily="18" charset="0"/>
              <a:cs typeface="Times New Roman" pitchFamily="18" charset="0"/>
            </a:endParaRPr>
          </a:p>
        </p:txBody>
      </p:sp>
      <p:sp>
        <p:nvSpPr>
          <p:cNvPr id="30" name="Rectangle 98"/>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1" name="Rectangle 100"/>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2" name="Rectangle 101"/>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3" name="Rectangle 103"/>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4" name="Rectangle 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5" name="Rectangle 7"/>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6" name="Rectangle 9"/>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7" name="Rectangle 11"/>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8" name="Rectangle 12"/>
          <p:cNvSpPr>
            <a:spLocks noChangeArrowheads="1"/>
          </p:cNvSpPr>
          <p:nvPr/>
        </p:nvSpPr>
        <p:spPr bwMode="auto">
          <a:xfrm>
            <a:off x="0" y="2286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9" name="Rectangle 1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40" name="Rectangle 16"/>
          <p:cNvSpPr>
            <a:spLocks noChangeArrowheads="1"/>
          </p:cNvSpPr>
          <p:nvPr/>
        </p:nvSpPr>
        <p:spPr bwMode="auto">
          <a:xfrm>
            <a:off x="0" y="24765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41" name="Rectangle 20"/>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42"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3"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5"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6"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7"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8"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6" name="Object 1"/>
          <p:cNvGraphicFramePr>
            <a:graphicFrameLocks noChangeAspect="1"/>
          </p:cNvGraphicFramePr>
          <p:nvPr/>
        </p:nvGraphicFramePr>
        <p:xfrm>
          <a:off x="267309" y="1000108"/>
          <a:ext cx="3899865" cy="1505211"/>
        </p:xfrm>
        <a:graphic>
          <a:graphicData uri="http://schemas.openxmlformats.org/presentationml/2006/ole">
            <mc:AlternateContent xmlns:mc="http://schemas.openxmlformats.org/markup-compatibility/2006">
              <mc:Choice xmlns:v="urn:schemas-microsoft-com:vml" Requires="v">
                <p:oleObj spid="_x0000_s179238" name="Visio" r:id="rId4" imgW="9315431" imgH="2485986" progId="Visio.Drawing.15">
                  <p:embed/>
                </p:oleObj>
              </mc:Choice>
              <mc:Fallback>
                <p:oleObj name="Visio" r:id="rId4" imgW="9315431" imgH="2485986"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309" y="1000108"/>
                        <a:ext cx="3899865" cy="1505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3"/>
          <p:cNvGraphicFramePr>
            <a:graphicFrameLocks noChangeAspect="1"/>
          </p:cNvGraphicFramePr>
          <p:nvPr/>
        </p:nvGraphicFramePr>
        <p:xfrm>
          <a:off x="309522" y="2912350"/>
          <a:ext cx="4040906" cy="1659658"/>
        </p:xfrm>
        <a:graphic>
          <a:graphicData uri="http://schemas.openxmlformats.org/presentationml/2006/ole">
            <mc:AlternateContent xmlns:mc="http://schemas.openxmlformats.org/markup-compatibility/2006">
              <mc:Choice xmlns:v="urn:schemas-microsoft-com:vml" Requires="v">
                <p:oleObj spid="_x0000_s179239" name="Visio" r:id="rId6" imgW="8229561" imgH="2847924" progId="Visio.Drawing.15">
                  <p:embed/>
                </p:oleObj>
              </mc:Choice>
              <mc:Fallback>
                <p:oleObj name="Visio" r:id="rId6" imgW="8229561" imgH="2847924" progId="Visio.Drawing.1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522" y="2912350"/>
                        <a:ext cx="4040906" cy="16596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 name="Object 5"/>
          <p:cNvGraphicFramePr>
            <a:graphicFrameLocks noChangeAspect="1"/>
          </p:cNvGraphicFramePr>
          <p:nvPr/>
        </p:nvGraphicFramePr>
        <p:xfrm>
          <a:off x="265298" y="4786322"/>
          <a:ext cx="4116190" cy="1571636"/>
        </p:xfrm>
        <a:graphic>
          <a:graphicData uri="http://schemas.openxmlformats.org/presentationml/2006/ole">
            <mc:AlternateContent xmlns:mc="http://schemas.openxmlformats.org/markup-compatibility/2006">
              <mc:Choice xmlns:v="urn:schemas-microsoft-com:vml" Requires="v">
                <p:oleObj spid="_x0000_s179240" name="Visio" r:id="rId8" imgW="9210730" imgH="2609786" progId="Visio.Drawing.15">
                  <p:embed/>
                </p:oleObj>
              </mc:Choice>
              <mc:Fallback>
                <p:oleObj name="Visio" r:id="rId8" imgW="9210730" imgH="2609786" progId="Visio.Drawing.15">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298" y="4786322"/>
                        <a:ext cx="4116190" cy="1571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Прямоугольник 58"/>
          <p:cNvSpPr/>
          <p:nvPr/>
        </p:nvSpPr>
        <p:spPr>
          <a:xfrm>
            <a:off x="452398" y="2500306"/>
            <a:ext cx="3533403" cy="340093"/>
          </a:xfrm>
          <a:prstGeom prst="rect">
            <a:avLst/>
          </a:prstGeom>
        </p:spPr>
        <p:txBody>
          <a:bodyPr wrap="none">
            <a:spAutoFit/>
          </a:bodyPr>
          <a:lstStyle/>
          <a:p>
            <a:pPr algn="ctr">
              <a:lnSpc>
                <a:spcPct val="115000"/>
              </a:lnSpc>
              <a:spcAft>
                <a:spcPts val="0"/>
              </a:spcAft>
            </a:pPr>
            <a:r>
              <a:rPr lang="uz-Cyrl-UZ" sz="1400" dirty="0">
                <a:latin typeface="Times New Roman" pitchFamily="18" charset="0"/>
                <a:cs typeface="Times New Roman" pitchFamily="18" charset="0"/>
              </a:rPr>
              <a:t>20-расм.Индуктив-сиғим ўзгартиргичли ТС</a:t>
            </a:r>
            <a:endParaRPr lang="ru-RU" sz="1400" dirty="0">
              <a:latin typeface="Times New Roman" pitchFamily="18" charset="0"/>
              <a:cs typeface="Times New Roman" pitchFamily="18" charset="0"/>
            </a:endParaRPr>
          </a:p>
        </p:txBody>
      </p:sp>
      <p:sp>
        <p:nvSpPr>
          <p:cNvPr id="60" name="Прямоугольник 59"/>
          <p:cNvSpPr/>
          <p:nvPr/>
        </p:nvSpPr>
        <p:spPr>
          <a:xfrm>
            <a:off x="881025" y="4500570"/>
            <a:ext cx="3030381" cy="340093"/>
          </a:xfrm>
          <a:prstGeom prst="rect">
            <a:avLst/>
          </a:prstGeom>
        </p:spPr>
        <p:txBody>
          <a:bodyPr wrap="none">
            <a:spAutoFit/>
          </a:bodyPr>
          <a:lstStyle/>
          <a:p>
            <a:pPr algn="ctr">
              <a:lnSpc>
                <a:spcPct val="115000"/>
              </a:lnSpc>
              <a:spcAft>
                <a:spcPts val="0"/>
              </a:spcAft>
            </a:pPr>
            <a:r>
              <a:rPr lang="uz-Cyrl-UZ" sz="1400" dirty="0">
                <a:latin typeface="Times New Roman" pitchFamily="18" charset="0"/>
                <a:cs typeface="Times New Roman" pitchFamily="18" charset="0"/>
              </a:rPr>
              <a:t>21-расм.Тиристор  ўзгартиргичли ТС</a:t>
            </a:r>
            <a:endParaRPr lang="ru-RU" sz="1400" dirty="0">
              <a:latin typeface="Times New Roman" pitchFamily="18" charset="0"/>
              <a:cs typeface="Times New Roman" pitchFamily="18" charset="0"/>
            </a:endParaRPr>
          </a:p>
        </p:txBody>
      </p:sp>
      <p:sp>
        <p:nvSpPr>
          <p:cNvPr id="61" name="Прямоугольник 60"/>
          <p:cNvSpPr/>
          <p:nvPr/>
        </p:nvSpPr>
        <p:spPr>
          <a:xfrm>
            <a:off x="1166778" y="6286520"/>
            <a:ext cx="2316019" cy="340093"/>
          </a:xfrm>
          <a:prstGeom prst="rect">
            <a:avLst/>
          </a:prstGeom>
        </p:spPr>
        <p:txBody>
          <a:bodyPr wrap="none">
            <a:spAutoFit/>
          </a:bodyPr>
          <a:lstStyle/>
          <a:p>
            <a:pPr algn="ctr">
              <a:lnSpc>
                <a:spcPct val="115000"/>
              </a:lnSpc>
              <a:spcAft>
                <a:spcPts val="0"/>
              </a:spcAft>
            </a:pPr>
            <a:r>
              <a:rPr lang="uz-Cyrl-UZ" sz="1400" dirty="0">
                <a:latin typeface="Times New Roman" pitchFamily="18" charset="0"/>
                <a:cs typeface="Times New Roman" pitchFamily="18" charset="0"/>
              </a:rPr>
              <a:t>22-расм.Резонанс контурли </a:t>
            </a:r>
            <a:endParaRPr lang="ru-RU" sz="1400" dirty="0">
              <a:latin typeface="Times New Roman" pitchFamily="18" charset="0"/>
              <a:ea typeface="Times New Roman"/>
              <a:cs typeface="Times New Roman" pitchFamily="18" charset="0"/>
            </a:endParaRPr>
          </a:p>
        </p:txBody>
      </p:sp>
      <p:graphicFrame>
        <p:nvGraphicFramePr>
          <p:cNvPr id="62" name="Таблица 61"/>
          <p:cNvGraphicFramePr>
            <a:graphicFrameLocks noGrp="1"/>
          </p:cNvGraphicFramePr>
          <p:nvPr>
            <p:extLst>
              <p:ext uri="{D42A27DB-BD31-4B8C-83A1-F6EECF244321}">
                <p14:modId xmlns:p14="http://schemas.microsoft.com/office/powerpoint/2010/main" val="2662825385"/>
              </p:ext>
            </p:extLst>
          </p:nvPr>
        </p:nvGraphicFramePr>
        <p:xfrm>
          <a:off x="5015880" y="1124747"/>
          <a:ext cx="6408712" cy="5146244"/>
        </p:xfrm>
        <a:graphic>
          <a:graphicData uri="http://schemas.openxmlformats.org/drawingml/2006/table">
            <a:tbl>
              <a:tblPr firstRow="1" firstCol="1" bandRow="1">
                <a:tableStyleId>{5C22544A-7EE6-4342-B048-85BDC9FD1C3A}</a:tableStyleId>
              </a:tblPr>
              <a:tblGrid>
                <a:gridCol w="1784369">
                  <a:extLst>
                    <a:ext uri="{9D8B030D-6E8A-4147-A177-3AD203B41FA5}">
                      <a16:colId xmlns:a16="http://schemas.microsoft.com/office/drawing/2014/main" val="20000"/>
                    </a:ext>
                  </a:extLst>
                </a:gridCol>
                <a:gridCol w="1455568">
                  <a:extLst>
                    <a:ext uri="{9D8B030D-6E8A-4147-A177-3AD203B41FA5}">
                      <a16:colId xmlns:a16="http://schemas.microsoft.com/office/drawing/2014/main" val="20001"/>
                    </a:ext>
                  </a:extLst>
                </a:gridCol>
                <a:gridCol w="1491150">
                  <a:extLst>
                    <a:ext uri="{9D8B030D-6E8A-4147-A177-3AD203B41FA5}">
                      <a16:colId xmlns:a16="http://schemas.microsoft.com/office/drawing/2014/main" val="20002"/>
                    </a:ext>
                  </a:extLst>
                </a:gridCol>
                <a:gridCol w="1677625">
                  <a:extLst>
                    <a:ext uri="{9D8B030D-6E8A-4147-A177-3AD203B41FA5}">
                      <a16:colId xmlns:a16="http://schemas.microsoft.com/office/drawing/2014/main" val="20003"/>
                    </a:ext>
                  </a:extLst>
                </a:gridCol>
              </a:tblGrid>
              <a:tr h="772533">
                <a:tc>
                  <a:txBody>
                    <a:bodyPr/>
                    <a:lstStyle/>
                    <a:p>
                      <a:pPr algn="ctr">
                        <a:lnSpc>
                          <a:spcPct val="107000"/>
                        </a:lnSpc>
                        <a:spcAft>
                          <a:spcPts val="0"/>
                        </a:spcAft>
                      </a:pPr>
                      <a:endParaRPr lang="uz-Cyrl-UZ" sz="12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1200" dirty="0">
                          <a:effectLst/>
                          <a:latin typeface="Times New Roman" panose="02020603050405020304" pitchFamily="18" charset="0"/>
                          <a:cs typeface="Times New Roman" panose="02020603050405020304" pitchFamily="18" charset="0"/>
                        </a:rPr>
                        <a:t>Ток стабилизаторининг параметрлари</a:t>
                      </a:r>
                      <a:endParaRPr lang="ru-RU"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1200" dirty="0">
                          <a:effectLst/>
                          <a:latin typeface="Times New Roman" panose="02020603050405020304" pitchFamily="18" charset="0"/>
                          <a:cs typeface="Times New Roman" panose="02020603050405020304" pitchFamily="18" charset="0"/>
                        </a:rPr>
                        <a:t> </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94" marR="57594" marT="0" marB="0"/>
                </a:tc>
                <a:tc>
                  <a:txBody>
                    <a:bodyPr/>
                    <a:lstStyle/>
                    <a:p>
                      <a:pPr algn="ctr">
                        <a:lnSpc>
                          <a:spcPct val="107000"/>
                        </a:lnSpc>
                        <a:spcAft>
                          <a:spcPts val="0"/>
                        </a:spcAft>
                      </a:pPr>
                      <a:endParaRPr lang="uz-Cyrl-UZ" sz="12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1200" dirty="0">
                          <a:effectLst/>
                          <a:latin typeface="Times New Roman" panose="02020603050405020304" pitchFamily="18" charset="0"/>
                          <a:cs typeface="Times New Roman" panose="02020603050405020304" pitchFamily="18" charset="0"/>
                        </a:rPr>
                        <a:t>Тиристор </a:t>
                      </a:r>
                      <a:endParaRPr lang="ru-RU"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1200" dirty="0">
                          <a:effectLst/>
                          <a:latin typeface="Times New Roman" panose="02020603050405020304" pitchFamily="18" charset="0"/>
                          <a:cs typeface="Times New Roman" panose="02020603050405020304" pitchFamily="18" charset="0"/>
                        </a:rPr>
                        <a:t> ўзгартиргичли</a:t>
                      </a:r>
                      <a:endParaRPr lang="ru-RU"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1200" dirty="0">
                          <a:effectLst/>
                          <a:latin typeface="Times New Roman" panose="02020603050405020304" pitchFamily="18" charset="0"/>
                          <a:cs typeface="Times New Roman" panose="02020603050405020304" pitchFamily="18" charset="0"/>
                        </a:rPr>
                        <a:t> </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94" marR="57594" marT="0" marB="0"/>
                </a:tc>
                <a:tc>
                  <a:txBody>
                    <a:bodyPr/>
                    <a:lstStyle/>
                    <a:p>
                      <a:pPr algn="ctr">
                        <a:lnSpc>
                          <a:spcPct val="107000"/>
                        </a:lnSpc>
                        <a:spcAft>
                          <a:spcPts val="0"/>
                        </a:spcAft>
                      </a:pPr>
                      <a:endParaRPr lang="uz-Cyrl-UZ" sz="12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1200" dirty="0">
                          <a:effectLst/>
                          <a:latin typeface="Times New Roman" panose="02020603050405020304" pitchFamily="18" charset="0"/>
                          <a:cs typeface="Times New Roman" panose="02020603050405020304" pitchFamily="18" charset="0"/>
                        </a:rPr>
                        <a:t>Индуктив-сиғим ўзгартиргичли</a:t>
                      </a:r>
                      <a:endParaRPr lang="ru-RU"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1200" dirty="0">
                          <a:effectLst/>
                          <a:latin typeface="Times New Roman" panose="02020603050405020304" pitchFamily="18" charset="0"/>
                          <a:cs typeface="Times New Roman" panose="02020603050405020304" pitchFamily="18" charset="0"/>
                        </a:rPr>
                        <a:t> </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94" marR="57594" marT="0" marB="0"/>
                </a:tc>
                <a:tc>
                  <a:txBody>
                    <a:bodyPr/>
                    <a:lstStyle/>
                    <a:p>
                      <a:pPr algn="ctr">
                        <a:lnSpc>
                          <a:spcPct val="107000"/>
                        </a:lnSpc>
                        <a:spcAft>
                          <a:spcPts val="0"/>
                        </a:spcAft>
                      </a:pPr>
                      <a:endParaRPr lang="uz-Cyrl-UZ" sz="12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1200" dirty="0">
                          <a:effectLst/>
                          <a:latin typeface="Times New Roman" panose="02020603050405020304" pitchFamily="18" charset="0"/>
                          <a:cs typeface="Times New Roman" panose="02020603050405020304" pitchFamily="18" charset="0"/>
                        </a:rPr>
                        <a:t>Резонанс </a:t>
                      </a:r>
                      <a:endParaRPr lang="ru-RU"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1200" dirty="0">
                          <a:effectLst/>
                          <a:latin typeface="Times New Roman" panose="02020603050405020304" pitchFamily="18" charset="0"/>
                          <a:cs typeface="Times New Roman" panose="02020603050405020304" pitchFamily="18" charset="0"/>
                        </a:rPr>
                        <a:t>контурли </a:t>
                      </a:r>
                      <a:endParaRPr lang="ru-RU"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1200" dirty="0">
                          <a:effectLst/>
                          <a:latin typeface="Times New Roman" panose="02020603050405020304" pitchFamily="18" charset="0"/>
                          <a:cs typeface="Times New Roman" panose="02020603050405020304" pitchFamily="18" charset="0"/>
                        </a:rPr>
                        <a:t> </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94" marR="57594" marT="0" marB="0"/>
                </a:tc>
                <a:extLst>
                  <a:ext uri="{0D108BD9-81ED-4DB2-BD59-A6C34878D82A}">
                    <a16:rowId xmlns:a16="http://schemas.microsoft.com/office/drawing/2014/main" val="10000"/>
                  </a:ext>
                </a:extLst>
              </a:tr>
              <a:tr h="260189">
                <a:tc>
                  <a:txBody>
                    <a:bodyPr/>
                    <a:lstStyle/>
                    <a:p>
                      <a:pPr algn="ctr">
                        <a:spcAft>
                          <a:spcPts val="0"/>
                        </a:spcAft>
                      </a:pPr>
                      <a:r>
                        <a:rPr lang="en-US" sz="1800" kern="1200" dirty="0">
                          <a:effectLst/>
                          <a:latin typeface="Times New Roman" panose="02020603050405020304" pitchFamily="18" charset="0"/>
                          <a:cs typeface="Times New Roman" panose="02020603050405020304" pitchFamily="18" charset="0"/>
                        </a:rPr>
                        <a:t>P</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spcAft>
                          <a:spcPts val="0"/>
                        </a:spcAft>
                      </a:pPr>
                      <a:r>
                        <a:rPr lang="en-US" sz="1200" kern="1200">
                          <a:effectLst/>
                          <a:latin typeface="Times New Roman" panose="02020603050405020304" pitchFamily="18" charset="0"/>
                          <a:cs typeface="Times New Roman" panose="02020603050405020304" pitchFamily="18" charset="0"/>
                        </a:rPr>
                        <a:t>450</a:t>
                      </a:r>
                      <a:r>
                        <a:rPr lang="ru-RU" sz="1200" kern="1200">
                          <a:effectLst/>
                          <a:latin typeface="Times New Roman" panose="02020603050405020304" pitchFamily="18" charset="0"/>
                          <a:cs typeface="Times New Roman" panose="02020603050405020304" pitchFamily="18" charset="0"/>
                        </a:rPr>
                        <a:t>Вт</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spcAft>
                          <a:spcPts val="0"/>
                        </a:spcAft>
                      </a:pPr>
                      <a:r>
                        <a:rPr lang="en-US" sz="1200" kern="1200">
                          <a:effectLst/>
                          <a:latin typeface="Times New Roman" panose="02020603050405020304" pitchFamily="18" charset="0"/>
                          <a:cs typeface="Times New Roman" panose="02020603050405020304" pitchFamily="18" charset="0"/>
                        </a:rPr>
                        <a:t>450</a:t>
                      </a:r>
                      <a:r>
                        <a:rPr lang="ru-RU" sz="1200" kern="1200">
                          <a:effectLst/>
                          <a:latin typeface="Times New Roman" panose="02020603050405020304" pitchFamily="18" charset="0"/>
                          <a:cs typeface="Times New Roman" panose="02020603050405020304" pitchFamily="18" charset="0"/>
                        </a:rPr>
                        <a:t>Вт</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spcAft>
                          <a:spcPts val="0"/>
                        </a:spcAft>
                      </a:pPr>
                      <a:r>
                        <a:rPr lang="en-US" sz="1200" kern="1200">
                          <a:effectLst/>
                          <a:latin typeface="Times New Roman" panose="02020603050405020304" pitchFamily="18" charset="0"/>
                          <a:cs typeface="Times New Roman" panose="02020603050405020304" pitchFamily="18" charset="0"/>
                        </a:rPr>
                        <a:t>450</a:t>
                      </a:r>
                      <a:r>
                        <a:rPr lang="ru-RU" sz="1200" kern="1200">
                          <a:effectLst/>
                          <a:latin typeface="Times New Roman" panose="02020603050405020304" pitchFamily="18" charset="0"/>
                          <a:cs typeface="Times New Roman" panose="02020603050405020304" pitchFamily="18" charset="0"/>
                        </a:rPr>
                        <a:t>Вт</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extLst>
                  <a:ext uri="{0D108BD9-81ED-4DB2-BD59-A6C34878D82A}">
                    <a16:rowId xmlns:a16="http://schemas.microsoft.com/office/drawing/2014/main" val="10001"/>
                  </a:ext>
                </a:extLst>
              </a:tr>
              <a:tr h="260189">
                <a:tc>
                  <a:txBody>
                    <a:bodyPr/>
                    <a:lstStyle/>
                    <a:p>
                      <a:pPr algn="ctr">
                        <a:spcAft>
                          <a:spcPts val="0"/>
                        </a:spcAft>
                      </a:pPr>
                      <a:r>
                        <a:rPr lang="en-US" sz="1800" kern="1200" dirty="0">
                          <a:effectLst/>
                          <a:latin typeface="Times New Roman" panose="02020603050405020304" pitchFamily="18" charset="0"/>
                          <a:cs typeface="Times New Roman" panose="02020603050405020304" pitchFamily="18" charset="0"/>
                        </a:rPr>
                        <a:t>I</a:t>
                      </a:r>
                      <a:r>
                        <a:rPr lang="ru-RU" sz="1200" kern="1200" dirty="0" err="1">
                          <a:effectLst/>
                          <a:latin typeface="Times New Roman" panose="02020603050405020304" pitchFamily="18" charset="0"/>
                          <a:cs typeface="Times New Roman" panose="02020603050405020304" pitchFamily="18" charset="0"/>
                        </a:rPr>
                        <a:t>юк</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spcAft>
                          <a:spcPts val="0"/>
                        </a:spcAft>
                      </a:pPr>
                      <a:r>
                        <a:rPr lang="ru-RU" sz="1200" kern="1200">
                          <a:effectLst/>
                          <a:latin typeface="Times New Roman" panose="02020603050405020304" pitchFamily="18" charset="0"/>
                          <a:cs typeface="Times New Roman" panose="02020603050405020304" pitchFamily="18" charset="0"/>
                        </a:rPr>
                        <a:t>2,7А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spcAft>
                          <a:spcPts val="0"/>
                        </a:spcAft>
                      </a:pPr>
                      <a:r>
                        <a:rPr lang="ru-RU" sz="1200" kern="1200">
                          <a:effectLst/>
                          <a:latin typeface="Times New Roman" panose="02020603050405020304" pitchFamily="18" charset="0"/>
                          <a:cs typeface="Times New Roman" panose="02020603050405020304" pitchFamily="18" charset="0"/>
                        </a:rPr>
                        <a:t>2,7А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spcAft>
                          <a:spcPts val="0"/>
                        </a:spcAft>
                      </a:pPr>
                      <a:r>
                        <a:rPr lang="ru-RU" sz="1200" kern="1200">
                          <a:effectLst/>
                          <a:latin typeface="Times New Roman" panose="02020603050405020304" pitchFamily="18" charset="0"/>
                          <a:cs typeface="Times New Roman" panose="02020603050405020304" pitchFamily="18" charset="0"/>
                        </a:rPr>
                        <a:t>2,7А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extLst>
                  <a:ext uri="{0D108BD9-81ED-4DB2-BD59-A6C34878D82A}">
                    <a16:rowId xmlns:a16="http://schemas.microsoft.com/office/drawing/2014/main" val="10002"/>
                  </a:ext>
                </a:extLst>
              </a:tr>
              <a:tr h="260189">
                <a:tc>
                  <a:txBody>
                    <a:bodyPr/>
                    <a:lstStyle/>
                    <a:p>
                      <a:pPr algn="ctr">
                        <a:spcAft>
                          <a:spcPts val="0"/>
                        </a:spcAft>
                      </a:pPr>
                      <a:r>
                        <a:rPr lang="en-US" sz="1800" kern="1200" dirty="0">
                          <a:effectLst/>
                          <a:latin typeface="Times New Roman" panose="02020603050405020304" pitchFamily="18" charset="0"/>
                          <a:cs typeface="Times New Roman" panose="02020603050405020304" pitchFamily="18" charset="0"/>
                        </a:rPr>
                        <a:t>U</a:t>
                      </a:r>
                      <a:r>
                        <a:rPr lang="ru-RU" sz="1200" kern="1200" dirty="0" err="1">
                          <a:effectLst/>
                          <a:latin typeface="Times New Roman" panose="02020603050405020304" pitchFamily="18" charset="0"/>
                          <a:cs typeface="Times New Roman" panose="02020603050405020304" pitchFamily="18" charset="0"/>
                        </a:rPr>
                        <a:t>кириш</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spcAft>
                          <a:spcPts val="0"/>
                        </a:spcAft>
                      </a:pPr>
                      <a:r>
                        <a:rPr lang="ru-RU" sz="1200" kern="1200" dirty="0">
                          <a:effectLst/>
                          <a:latin typeface="Times New Roman" panose="02020603050405020304" pitchFamily="18" charset="0"/>
                          <a:cs typeface="Times New Roman" panose="02020603050405020304" pitchFamily="18" charset="0"/>
                        </a:rPr>
                        <a:t>215÷225В</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spcAft>
                          <a:spcPts val="0"/>
                        </a:spcAft>
                      </a:pPr>
                      <a:r>
                        <a:rPr lang="ru-RU" sz="1200" kern="1200">
                          <a:effectLst/>
                          <a:latin typeface="Times New Roman" panose="02020603050405020304" pitchFamily="18" charset="0"/>
                          <a:cs typeface="Times New Roman" panose="02020603050405020304" pitchFamily="18" charset="0"/>
                        </a:rPr>
                        <a:t>220В</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spcAft>
                          <a:spcPts val="0"/>
                        </a:spcAft>
                      </a:pPr>
                      <a:r>
                        <a:rPr lang="ru-RU" sz="1200" kern="1200">
                          <a:effectLst/>
                          <a:latin typeface="Times New Roman" panose="02020603050405020304" pitchFamily="18" charset="0"/>
                          <a:cs typeface="Times New Roman" panose="02020603050405020304" pitchFamily="18" charset="0"/>
                        </a:rPr>
                        <a:t>185÷240В</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extLst>
                  <a:ext uri="{0D108BD9-81ED-4DB2-BD59-A6C34878D82A}">
                    <a16:rowId xmlns:a16="http://schemas.microsoft.com/office/drawing/2014/main" val="10003"/>
                  </a:ext>
                </a:extLst>
              </a:tr>
              <a:tr h="260189">
                <a:tc>
                  <a:txBody>
                    <a:bodyPr/>
                    <a:lstStyle/>
                    <a:p>
                      <a:pPr algn="ctr">
                        <a:spcAft>
                          <a:spcPts val="0"/>
                        </a:spcAft>
                      </a:pPr>
                      <a:r>
                        <a:rPr lang="en-US" sz="1800" dirty="0">
                          <a:effectLst/>
                          <a:latin typeface="Times New Roman" panose="02020603050405020304" pitchFamily="18" charset="0"/>
                          <a:cs typeface="Times New Roman" panose="02020603050405020304" pitchFamily="18" charset="0"/>
                        </a:rPr>
                        <a:t>m</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spcAft>
                          <a:spcPts val="0"/>
                        </a:spcAft>
                      </a:pPr>
                      <a:r>
                        <a:rPr lang="en-US" sz="1200" dirty="0">
                          <a:effectLst/>
                          <a:latin typeface="Times New Roman" panose="02020603050405020304" pitchFamily="18" charset="0"/>
                          <a:cs typeface="Times New Roman" panose="02020603050405020304" pitchFamily="18" charset="0"/>
                        </a:rPr>
                        <a:t>2</a:t>
                      </a:r>
                      <a:r>
                        <a:rPr lang="uz-Cyrl-UZ" sz="1200" dirty="0">
                          <a:effectLst/>
                          <a:latin typeface="Times New Roman" panose="02020603050405020304" pitchFamily="18" charset="0"/>
                          <a:cs typeface="Times New Roman" panose="02020603050405020304" pitchFamily="18" charset="0"/>
                        </a:rPr>
                        <a:t>кг</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spcAft>
                          <a:spcPts val="0"/>
                        </a:spcAft>
                      </a:pPr>
                      <a:r>
                        <a:rPr lang="uz-Cyrl-UZ" sz="1200">
                          <a:effectLst/>
                          <a:latin typeface="Times New Roman" panose="02020603050405020304" pitchFamily="18" charset="0"/>
                          <a:cs typeface="Times New Roman" panose="02020603050405020304" pitchFamily="18" charset="0"/>
                        </a:rPr>
                        <a:t>1кг</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spcAft>
                          <a:spcPts val="0"/>
                        </a:spcAft>
                      </a:pPr>
                      <a:r>
                        <a:rPr lang="uz-Cyrl-UZ" sz="1200">
                          <a:effectLst/>
                          <a:latin typeface="Times New Roman" panose="02020603050405020304" pitchFamily="18" charset="0"/>
                          <a:cs typeface="Times New Roman" panose="02020603050405020304" pitchFamily="18" charset="0"/>
                        </a:rPr>
                        <a:t>0.45кг</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extLst>
                  <a:ext uri="{0D108BD9-81ED-4DB2-BD59-A6C34878D82A}">
                    <a16:rowId xmlns:a16="http://schemas.microsoft.com/office/drawing/2014/main" val="10004"/>
                  </a:ext>
                </a:extLst>
              </a:tr>
              <a:tr h="260189">
                <a:tc>
                  <a:txBody>
                    <a:bodyPr/>
                    <a:lstStyle/>
                    <a:p>
                      <a:pPr algn="ctr">
                        <a:spcAft>
                          <a:spcPts val="0"/>
                        </a:spcAft>
                      </a:pPr>
                      <a:r>
                        <a:rPr lang="el-GR" sz="1800" kern="1200" dirty="0">
                          <a:effectLst/>
                          <a:latin typeface="Times New Roman" panose="02020603050405020304" pitchFamily="18" charset="0"/>
                          <a:cs typeface="Times New Roman" panose="02020603050405020304" pitchFamily="18" charset="0"/>
                        </a:rPr>
                        <a:t>η</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spcAft>
                          <a:spcPts val="0"/>
                        </a:spcAft>
                      </a:pPr>
                      <a:r>
                        <a:rPr lang="ru-RU" sz="1200" kern="1200" dirty="0">
                          <a:effectLst/>
                          <a:latin typeface="Times New Roman" panose="02020603050405020304" pitchFamily="18" charset="0"/>
                          <a:cs typeface="Times New Roman" panose="02020603050405020304" pitchFamily="18" charset="0"/>
                        </a:rPr>
                        <a:t>0,95</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spcAft>
                          <a:spcPts val="0"/>
                        </a:spcAft>
                      </a:pPr>
                      <a:r>
                        <a:rPr lang="ru-RU" sz="1200" kern="1200">
                          <a:effectLst/>
                          <a:latin typeface="Times New Roman" panose="02020603050405020304" pitchFamily="18" charset="0"/>
                          <a:cs typeface="Times New Roman" panose="02020603050405020304" pitchFamily="18" charset="0"/>
                        </a:rPr>
                        <a:t>0,85</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spcAft>
                          <a:spcPts val="0"/>
                        </a:spcAft>
                      </a:pPr>
                      <a:r>
                        <a:rPr lang="ru-RU" sz="1200" kern="1200">
                          <a:effectLst/>
                          <a:latin typeface="Times New Roman" panose="02020603050405020304" pitchFamily="18" charset="0"/>
                          <a:cs typeface="Times New Roman" panose="02020603050405020304" pitchFamily="18" charset="0"/>
                        </a:rPr>
                        <a:t>0,89</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extLst>
                  <a:ext uri="{0D108BD9-81ED-4DB2-BD59-A6C34878D82A}">
                    <a16:rowId xmlns:a16="http://schemas.microsoft.com/office/drawing/2014/main" val="10005"/>
                  </a:ext>
                </a:extLst>
              </a:tr>
              <a:tr h="260189">
                <a:tc>
                  <a:txBody>
                    <a:bodyPr/>
                    <a:lstStyle/>
                    <a:p>
                      <a:pPr algn="ctr">
                        <a:spcAft>
                          <a:spcPts val="0"/>
                        </a:spcAft>
                      </a:pPr>
                      <a:r>
                        <a:rPr lang="en-US" sz="1800" kern="1200" dirty="0">
                          <a:effectLst/>
                          <a:latin typeface="Times New Roman" panose="02020603050405020304" pitchFamily="18" charset="0"/>
                          <a:cs typeface="Times New Roman" panose="02020603050405020304" pitchFamily="18" charset="0"/>
                        </a:rPr>
                        <a:t>cos𝜑</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spcAft>
                          <a:spcPts val="0"/>
                        </a:spcAft>
                      </a:pPr>
                      <a:r>
                        <a:rPr lang="en-US" sz="1200" kern="1200" dirty="0">
                          <a:effectLst/>
                          <a:latin typeface="Times New Roman" panose="02020603050405020304" pitchFamily="18" charset="0"/>
                          <a:cs typeface="Times New Roman" panose="02020603050405020304" pitchFamily="18" charset="0"/>
                        </a:rPr>
                        <a:t>0.85</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spcAft>
                          <a:spcPts val="0"/>
                        </a:spcAft>
                      </a:pPr>
                      <a:r>
                        <a:rPr lang="en-US" sz="1200" kern="1200">
                          <a:effectLst/>
                          <a:latin typeface="Times New Roman" panose="02020603050405020304" pitchFamily="18" charset="0"/>
                          <a:cs typeface="Times New Roman" panose="02020603050405020304" pitchFamily="18" charset="0"/>
                        </a:rPr>
                        <a:t>0.85</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spcAft>
                          <a:spcPts val="0"/>
                        </a:spcAft>
                      </a:pPr>
                      <a:r>
                        <a:rPr lang="en-US" sz="1200" kern="1200">
                          <a:effectLst/>
                          <a:latin typeface="Times New Roman" panose="02020603050405020304" pitchFamily="18" charset="0"/>
                          <a:cs typeface="Times New Roman" panose="02020603050405020304" pitchFamily="18" charset="0"/>
                        </a:rPr>
                        <a:t>0.85</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extLst>
                  <a:ext uri="{0D108BD9-81ED-4DB2-BD59-A6C34878D82A}">
                    <a16:rowId xmlns:a16="http://schemas.microsoft.com/office/drawing/2014/main" val="10006"/>
                  </a:ext>
                </a:extLst>
              </a:tr>
              <a:tr h="260189">
                <a:tc>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П</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lnSpc>
                          <a:spcPct val="107000"/>
                        </a:lnSpc>
                        <a:spcAft>
                          <a:spcPts val="0"/>
                        </a:spcAft>
                      </a:pPr>
                      <a:r>
                        <a:rPr lang="uz-Cyrl-UZ" sz="1200" dirty="0">
                          <a:effectLst/>
                          <a:latin typeface="Times New Roman" panose="02020603050405020304" pitchFamily="18" charset="0"/>
                          <a:cs typeface="Times New Roman" panose="02020603050405020304" pitchFamily="18" charset="0"/>
                        </a:rPr>
                        <a:t>0,61</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94" marR="57594" marT="0" marB="0"/>
                </a:tc>
                <a:tc>
                  <a:txBody>
                    <a:bodyPr/>
                    <a:lstStyle/>
                    <a:p>
                      <a:pPr algn="ctr">
                        <a:lnSpc>
                          <a:spcPct val="107000"/>
                        </a:lnSpc>
                        <a:spcAft>
                          <a:spcPts val="0"/>
                        </a:spcAft>
                      </a:pPr>
                      <a:r>
                        <a:rPr lang="uz-Cyrl-UZ" sz="1200">
                          <a:effectLst/>
                          <a:latin typeface="Times New Roman" panose="02020603050405020304" pitchFamily="18" charset="0"/>
                          <a:cs typeface="Times New Roman" panose="02020603050405020304" pitchFamily="18" charset="0"/>
                        </a:rPr>
                        <a:t>0,94</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7594" marR="57594" marT="0" marB="0"/>
                </a:tc>
                <a:tc>
                  <a:txBody>
                    <a:bodyPr/>
                    <a:lstStyle/>
                    <a:p>
                      <a:pPr algn="ctr">
                        <a:spcAft>
                          <a:spcPts val="0"/>
                        </a:spcAft>
                      </a:pPr>
                      <a:r>
                        <a:rPr lang="uz-Cyrl-UZ" sz="1200">
                          <a:effectLst/>
                          <a:latin typeface="Times New Roman" panose="02020603050405020304" pitchFamily="18" charset="0"/>
                          <a:cs typeface="Times New Roman" panose="02020603050405020304" pitchFamily="18" charset="0"/>
                        </a:rPr>
                        <a:t>0,99</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extLst>
                  <a:ext uri="{0D108BD9-81ED-4DB2-BD59-A6C34878D82A}">
                    <a16:rowId xmlns:a16="http://schemas.microsoft.com/office/drawing/2014/main" val="10007"/>
                  </a:ext>
                </a:extLst>
              </a:tr>
              <a:tr h="567143">
                <a:tc>
                  <a:txBody>
                    <a:bodyPr/>
                    <a:lstStyle/>
                    <a:p>
                      <a:pPr algn="ctr">
                        <a:spcAft>
                          <a:spcPts val="0"/>
                        </a:spcAft>
                      </a:pPr>
                      <a:r>
                        <a:rPr lang="ru-RU" sz="1600" dirty="0" err="1">
                          <a:effectLst/>
                          <a:latin typeface="Times New Roman" panose="02020603050405020304" pitchFamily="18" charset="0"/>
                          <a:cs typeface="Times New Roman" panose="02020603050405020304" pitchFamily="18" charset="0"/>
                        </a:rPr>
                        <a:t>Афзалликлари</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lnSpc>
                          <a:spcPct val="107000"/>
                        </a:lnSpc>
                        <a:spcAft>
                          <a:spcPts val="0"/>
                        </a:spcAft>
                      </a:pPr>
                      <a:r>
                        <a:rPr lang="uz-Cyrl-UZ" sz="1200" dirty="0">
                          <a:effectLst/>
                          <a:latin typeface="Times New Roman" panose="02020603050405020304" pitchFamily="18" charset="0"/>
                          <a:cs typeface="Times New Roman" panose="02020603050405020304" pitchFamily="18" charset="0"/>
                        </a:rPr>
                        <a:t>Вазн ва ҳажм кўрсаткичлари</a:t>
                      </a:r>
                      <a:endParaRPr lang="ru-RU"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1200" dirty="0">
                          <a:effectLst/>
                          <a:latin typeface="Times New Roman" panose="02020603050405020304" pitchFamily="18" charset="0"/>
                          <a:cs typeface="Times New Roman" panose="02020603050405020304" pitchFamily="18" charset="0"/>
                        </a:rPr>
                        <a:t> кичиклиги</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94" marR="57594" marT="0" marB="0"/>
                </a:tc>
                <a:tc>
                  <a:txBody>
                    <a:bodyPr/>
                    <a:lstStyle/>
                    <a:p>
                      <a:pPr algn="ctr">
                        <a:lnSpc>
                          <a:spcPct val="107000"/>
                        </a:lnSpc>
                        <a:spcAft>
                          <a:spcPts val="0"/>
                        </a:spcAft>
                      </a:pPr>
                      <a:r>
                        <a:rPr lang="uz-Cyrl-UZ" sz="1200" dirty="0">
                          <a:effectLst/>
                          <a:latin typeface="Times New Roman" panose="02020603050405020304" pitchFamily="18" charset="0"/>
                          <a:cs typeface="Times New Roman" panose="02020603050405020304" pitchFamily="18" charset="0"/>
                        </a:rPr>
                        <a:t>Вазн ва ҳажм кўрсаткичлари</a:t>
                      </a:r>
                      <a:endParaRPr lang="ru-RU"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1200" dirty="0">
                          <a:effectLst/>
                          <a:latin typeface="Times New Roman" panose="02020603050405020304" pitchFamily="18" charset="0"/>
                          <a:cs typeface="Times New Roman" panose="02020603050405020304" pitchFamily="18" charset="0"/>
                        </a:rPr>
                        <a:t> кичиклиги</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94" marR="57594" marT="0" marB="0"/>
                </a:tc>
                <a:tc>
                  <a:txBody>
                    <a:bodyPr/>
                    <a:lstStyle/>
                    <a:p>
                      <a:pPr algn="ctr">
                        <a:spcAft>
                          <a:spcPts val="0"/>
                        </a:spcAft>
                      </a:pPr>
                      <a:r>
                        <a:rPr lang="uz-Cyrl-UZ" sz="1200">
                          <a:effectLst/>
                          <a:latin typeface="Times New Roman" panose="02020603050405020304" pitchFamily="18" charset="0"/>
                          <a:cs typeface="Times New Roman" panose="02020603050405020304" pitchFamily="18" charset="0"/>
                        </a:rPr>
                        <a:t>Содда, ишончли оғир шароитларда ишлаш имконияти</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extLst>
                  <a:ext uri="{0D108BD9-81ED-4DB2-BD59-A6C34878D82A}">
                    <a16:rowId xmlns:a16="http://schemas.microsoft.com/office/drawing/2014/main" val="10008"/>
                  </a:ext>
                </a:extLst>
              </a:tr>
              <a:tr h="1879558">
                <a:tc>
                  <a:txBody>
                    <a:bodyPr/>
                    <a:lstStyle/>
                    <a:p>
                      <a:pPr algn="ctr">
                        <a:spcAft>
                          <a:spcPts val="0"/>
                        </a:spcAft>
                      </a:pPr>
                      <a:r>
                        <a:rPr lang="ru-RU" sz="1600" dirty="0" err="1">
                          <a:effectLst/>
                          <a:latin typeface="Times New Roman" panose="02020603050405020304" pitchFamily="18" charset="0"/>
                          <a:cs typeface="Times New Roman" panose="02020603050405020304" pitchFamily="18" charset="0"/>
                        </a:rPr>
                        <a:t>Камчиликлари</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tc>
                  <a:txBody>
                    <a:bodyPr/>
                    <a:lstStyle/>
                    <a:p>
                      <a:pPr algn="ctr">
                        <a:lnSpc>
                          <a:spcPct val="107000"/>
                        </a:lnSpc>
                        <a:spcAft>
                          <a:spcPts val="0"/>
                        </a:spcAft>
                      </a:pPr>
                      <a:r>
                        <a:rPr lang="uz-Cyrl-UZ" sz="1200">
                          <a:effectLst/>
                          <a:latin typeface="Times New Roman" panose="02020603050405020304" pitchFamily="18" charset="0"/>
                          <a:cs typeface="Times New Roman" panose="02020603050405020304" pitchFamily="18" charset="0"/>
                        </a:rPr>
                        <a:t>Ишончлилиги ва оғир шароитларда ишлаш имконияти пастлиги, чиқиш кучланш эгри чизиқларининг бузилиши</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7594" marR="57594" marT="0" marB="0"/>
                </a:tc>
                <a:tc>
                  <a:txBody>
                    <a:bodyPr/>
                    <a:lstStyle/>
                    <a:p>
                      <a:pPr algn="ctr">
                        <a:lnSpc>
                          <a:spcPct val="107000"/>
                        </a:lnSpc>
                        <a:spcAft>
                          <a:spcPts val="0"/>
                        </a:spcAft>
                      </a:pPr>
                      <a:r>
                        <a:rPr lang="uz-Cyrl-UZ" sz="1200" dirty="0">
                          <a:effectLst/>
                          <a:latin typeface="Times New Roman" panose="02020603050405020304" pitchFamily="18" charset="0"/>
                          <a:cs typeface="Times New Roman" panose="02020603050405020304" pitchFamily="18" charset="0"/>
                        </a:rPr>
                        <a:t>Ишончлилиги ва оғир шароитларда ишлаш имконияти пастлиги, чиқиш кучланш эгри чизиқларининг бузилиши</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94" marR="57594" marT="0" marB="0"/>
                </a:tc>
                <a:tc>
                  <a:txBody>
                    <a:bodyPr/>
                    <a:lstStyle/>
                    <a:p>
                      <a:pPr algn="ctr"/>
                      <a:r>
                        <a:rPr lang="uz-Cyrl-UZ" sz="1200" dirty="0">
                          <a:effectLst/>
                          <a:latin typeface="Times New Roman" panose="02020603050405020304" pitchFamily="18" charset="0"/>
                          <a:cs typeface="Times New Roman" panose="02020603050405020304" pitchFamily="18" charset="0"/>
                        </a:rPr>
                        <a:t>Вазн ва ҳажм кўрсаткичлари</a:t>
                      </a:r>
                      <a:endParaRPr lang="ru-RU" sz="900" dirty="0">
                        <a:effectLst/>
                        <a:latin typeface="Times New Roman" panose="02020603050405020304" pitchFamily="18" charset="0"/>
                        <a:cs typeface="Times New Roman" panose="02020603050405020304" pitchFamily="18" charset="0"/>
                      </a:endParaRPr>
                    </a:p>
                    <a:p>
                      <a:pPr algn="ctr">
                        <a:spcAft>
                          <a:spcPts val="0"/>
                        </a:spcAft>
                      </a:pPr>
                      <a:r>
                        <a:rPr lang="uz-Cyrl-UZ" sz="1200" dirty="0">
                          <a:effectLst/>
                          <a:latin typeface="Times New Roman" panose="02020603050405020304" pitchFamily="18" charset="0"/>
                          <a:cs typeface="Times New Roman" panose="02020603050405020304" pitchFamily="18" charset="0"/>
                        </a:rPr>
                        <a:t> катталиги</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94" marR="57594"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8806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0960" y="5500702"/>
            <a:ext cx="4500594" cy="830997"/>
          </a:xfrm>
          <a:prstGeom prst="rect">
            <a:avLst/>
          </a:prstGeom>
        </p:spPr>
        <p:txBody>
          <a:bodyPr wrap="square">
            <a:spAutoFit/>
          </a:bodyPr>
          <a:lstStyle/>
          <a:p>
            <a:pPr algn="ctr"/>
            <a:r>
              <a:rPr lang="uz-Cyrl-UZ" sz="1600" b="1" dirty="0">
                <a:latin typeface="Times New Roman" pitchFamily="18" charset="0"/>
                <a:ea typeface="Calibri"/>
                <a:cs typeface="Times New Roman" pitchFamily="18" charset="0"/>
              </a:rPr>
              <a:t>23-расм.Аккумулятор батареяларини зарядлайдиган қурилманинг принципиал схемаси</a:t>
            </a:r>
            <a:endParaRPr lang="ru-RU" sz="1600" b="1" dirty="0">
              <a:latin typeface="Times New Roman" pitchFamily="18" charset="0"/>
              <a:cs typeface="Times New Roman" pitchFamily="18" charset="0"/>
            </a:endParaRPr>
          </a:p>
        </p:txBody>
      </p:sp>
      <p:sp>
        <p:nvSpPr>
          <p:cNvPr id="5" name="Прямоугольник 4"/>
          <p:cNvSpPr/>
          <p:nvPr/>
        </p:nvSpPr>
        <p:spPr>
          <a:xfrm>
            <a:off x="5810248" y="4429132"/>
            <a:ext cx="4643470" cy="584775"/>
          </a:xfrm>
          <a:prstGeom prst="rect">
            <a:avLst/>
          </a:prstGeom>
        </p:spPr>
        <p:txBody>
          <a:bodyPr wrap="square">
            <a:spAutoFit/>
          </a:bodyPr>
          <a:lstStyle/>
          <a:p>
            <a:pPr algn="ctr"/>
            <a:r>
              <a:rPr lang="uz-Cyrl-UZ" sz="1600" b="1" dirty="0">
                <a:latin typeface="Times New Roman" pitchFamily="18" charset="0"/>
                <a:ea typeface="Calibri"/>
                <a:cs typeface="Times New Roman" pitchFamily="18" charset="0"/>
              </a:rPr>
              <a:t>24-расм.Ток стабилизаториинг ташқи тавсиф графиги</a:t>
            </a:r>
            <a:endParaRPr lang="ru-RU" sz="1600" b="1" dirty="0">
              <a:latin typeface="Times New Roman" pitchFamily="18" charset="0"/>
              <a:cs typeface="Times New Roman" pitchFamily="18" charset="0"/>
            </a:endParaRPr>
          </a:p>
        </p:txBody>
      </p:sp>
      <p:sp>
        <p:nvSpPr>
          <p:cNvPr id="10" name="Rectangle 4">
            <a:extLst>
              <a:ext uri="{FF2B5EF4-FFF2-40B4-BE49-F238E27FC236}">
                <a16:creationId xmlns:a16="http://schemas.microsoft.com/office/drawing/2014/main" id="{AB736B98-5DC5-4709-9FFA-0568ABC9EF38}"/>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1" name="Rectangle 6">
            <a:extLst>
              <a:ext uri="{FF2B5EF4-FFF2-40B4-BE49-F238E27FC236}">
                <a16:creationId xmlns:a16="http://schemas.microsoft.com/office/drawing/2014/main" id="{CA250587-F6C1-46C1-9FF9-54844A274830}"/>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2" name="Rectangle 1054">
            <a:extLst>
              <a:ext uri="{FF2B5EF4-FFF2-40B4-BE49-F238E27FC236}">
                <a16:creationId xmlns:a16="http://schemas.microsoft.com/office/drawing/2014/main" id="{D4E94364-80E5-4FE5-BDC9-407CCA32CCD9}"/>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3" name="Rectangle 1056">
            <a:extLst>
              <a:ext uri="{FF2B5EF4-FFF2-40B4-BE49-F238E27FC236}">
                <a16:creationId xmlns:a16="http://schemas.microsoft.com/office/drawing/2014/main" id="{E3806614-1191-42DF-9790-CC1B67751E1A}"/>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4" name="Rectangle 1058">
            <a:extLst>
              <a:ext uri="{FF2B5EF4-FFF2-40B4-BE49-F238E27FC236}">
                <a16:creationId xmlns:a16="http://schemas.microsoft.com/office/drawing/2014/main" id="{5CE02AF9-EE57-4A81-A01B-406EAEA513D0}"/>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5" name="Rectangle 1060">
            <a:extLst>
              <a:ext uri="{FF2B5EF4-FFF2-40B4-BE49-F238E27FC236}">
                <a16:creationId xmlns:a16="http://schemas.microsoft.com/office/drawing/2014/main" id="{2B445FF7-4DE1-4A13-B73D-5C982EA289D7}"/>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6" name="Rectangle 4">
            <a:extLst>
              <a:ext uri="{FF2B5EF4-FFF2-40B4-BE49-F238E27FC236}">
                <a16:creationId xmlns:a16="http://schemas.microsoft.com/office/drawing/2014/main" id="{B0EE1E38-F82F-4796-A24B-8B0B06AFFF88}"/>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17" name="Rectangle 6">
            <a:extLst>
              <a:ext uri="{FF2B5EF4-FFF2-40B4-BE49-F238E27FC236}">
                <a16:creationId xmlns:a16="http://schemas.microsoft.com/office/drawing/2014/main" id="{7E1740E7-69AD-49C7-AD82-B1BCE6D074C3}"/>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18" name="Rectangle 8">
            <a:extLst>
              <a:ext uri="{FF2B5EF4-FFF2-40B4-BE49-F238E27FC236}">
                <a16:creationId xmlns:a16="http://schemas.microsoft.com/office/drawing/2014/main" id="{2DF33BB3-7A44-4A59-ACF8-BC249354F735}"/>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19" name="Rectangle 10">
            <a:extLst>
              <a:ext uri="{FF2B5EF4-FFF2-40B4-BE49-F238E27FC236}">
                <a16:creationId xmlns:a16="http://schemas.microsoft.com/office/drawing/2014/main" id="{2E82849E-AFEF-44C8-B72F-763D580EEB6C}"/>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20" name="Rectangle 12">
            <a:extLst>
              <a:ext uri="{FF2B5EF4-FFF2-40B4-BE49-F238E27FC236}">
                <a16:creationId xmlns:a16="http://schemas.microsoft.com/office/drawing/2014/main" id="{6AE3F4BC-D4A4-4D22-9471-B3BC457F9ABA}"/>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21" name="Rectangle 19">
            <a:extLst>
              <a:ext uri="{FF2B5EF4-FFF2-40B4-BE49-F238E27FC236}">
                <a16:creationId xmlns:a16="http://schemas.microsoft.com/office/drawing/2014/main" id="{FFC32C05-8CBE-4025-A4E3-D08748147524}"/>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id="{DB771D73-CA5A-45B2-9401-F60B869E7597}"/>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23" name="Rectangle 29">
            <a:extLst>
              <a:ext uri="{FF2B5EF4-FFF2-40B4-BE49-F238E27FC236}">
                <a16:creationId xmlns:a16="http://schemas.microsoft.com/office/drawing/2014/main" id="{7819A68B-7F06-46AF-89DB-87591FD82EEC}"/>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24" name="Rectangle 32">
            <a:extLst>
              <a:ext uri="{FF2B5EF4-FFF2-40B4-BE49-F238E27FC236}">
                <a16:creationId xmlns:a16="http://schemas.microsoft.com/office/drawing/2014/main" id="{D6C1B38E-AFC2-4C37-9F64-3F76F0BE10F4}"/>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25" name="Rectangle 34">
            <a:extLst>
              <a:ext uri="{FF2B5EF4-FFF2-40B4-BE49-F238E27FC236}">
                <a16:creationId xmlns:a16="http://schemas.microsoft.com/office/drawing/2014/main" id="{12B1C4C6-42A5-48D2-943D-0022EC4ABCBE}"/>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26" name="Rectangle 428">
            <a:extLst>
              <a:ext uri="{FF2B5EF4-FFF2-40B4-BE49-F238E27FC236}">
                <a16:creationId xmlns:a16="http://schemas.microsoft.com/office/drawing/2014/main" id="{097C1CE8-20A0-4F28-B3DB-AA746D3D35AD}"/>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27" name="Rectangle 1923">
            <a:extLst>
              <a:ext uri="{FF2B5EF4-FFF2-40B4-BE49-F238E27FC236}">
                <a16:creationId xmlns:a16="http://schemas.microsoft.com/office/drawing/2014/main" id="{A0CA7D92-07E7-4DAB-AD14-DE85348FE1DF}"/>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28" name="Прямоугольник 27">
            <a:extLst>
              <a:ext uri="{FF2B5EF4-FFF2-40B4-BE49-F238E27FC236}">
                <a16:creationId xmlns:a16="http://schemas.microsoft.com/office/drawing/2014/main" id="{3E097FE8-5636-4CD0-9F48-4A7860073E96}"/>
              </a:ext>
            </a:extLst>
          </p:cNvPr>
          <p:cNvSpPr/>
          <p:nvPr/>
        </p:nvSpPr>
        <p:spPr bwMode="auto">
          <a:xfrm>
            <a:off x="0" y="0"/>
            <a:ext cx="12192000" cy="908720"/>
          </a:xfrm>
          <a:prstGeom prst="rect">
            <a:avLst/>
          </a:prstGeom>
          <a:solidFill>
            <a:schemeClr val="accent5">
              <a:lumMod val="20000"/>
              <a:lumOff val="80000"/>
            </a:schemeClr>
          </a:solidFill>
        </p:spPr>
        <p:txBody>
          <a:bodyPr wrap="none" rtlCol="0" fromWordArt="1" anchor="ctr">
            <a:prstTxWarp prst="textDoubleWave1">
              <a:avLst>
                <a:gd name="adj1" fmla="val 6500"/>
                <a:gd name="adj2" fmla="val 0"/>
              </a:avLst>
            </a:prstTxWarp>
          </a:bodyPr>
          <a:lstStyle/>
          <a:p>
            <a:pPr algn="ctr"/>
            <a:endParaRPr lang="en-GB" sz="3600" kern="10" spc="-360" dirty="0">
              <a:ln w="12700">
                <a:solidFill>
                  <a:srgbClr val="000099"/>
                </a:solidFill>
                <a:round/>
                <a:headEnd/>
                <a:tailEnd/>
              </a:ln>
              <a:solidFill>
                <a:srgbClr val="0000FF"/>
              </a:solidFill>
              <a:latin typeface="Times New Roman" pitchFamily="18" charset="0"/>
              <a:cs typeface="Times New Roman" pitchFamily="18" charset="0"/>
            </a:endParaRPr>
          </a:p>
        </p:txBody>
      </p:sp>
      <p:sp>
        <p:nvSpPr>
          <p:cNvPr id="29" name="Заголовок 1">
            <a:extLst>
              <a:ext uri="{FF2B5EF4-FFF2-40B4-BE49-F238E27FC236}">
                <a16:creationId xmlns:a16="http://schemas.microsoft.com/office/drawing/2014/main" id="{A5A95B1A-DB23-4CD9-89E1-98EA60E2E058}"/>
              </a:ext>
            </a:extLst>
          </p:cNvPr>
          <p:cNvSpPr txBox="1">
            <a:spLocks/>
          </p:cNvSpPr>
          <p:nvPr/>
        </p:nvSpPr>
        <p:spPr>
          <a:xfrm>
            <a:off x="1336930" y="23434"/>
            <a:ext cx="10048836" cy="8490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z-Cyrl-UZ" sz="2800" b="1" dirty="0">
                <a:solidFill>
                  <a:srgbClr val="0000FF"/>
                </a:solidFill>
                <a:latin typeface="Times New Roman" pitchFamily="18" charset="0"/>
                <a:cs typeface="Times New Roman" pitchFamily="18" charset="0"/>
              </a:rPr>
              <a:t>Ток стабилизаторини  иккиламчи манба сифатида амалда қўлланилиши</a:t>
            </a:r>
            <a:endParaRPr lang="ru-RU" sz="2800" dirty="0">
              <a:solidFill>
                <a:srgbClr val="0000FF"/>
              </a:solidFill>
              <a:latin typeface="Times New Roman" pitchFamily="18" charset="0"/>
              <a:cs typeface="Times New Roman" pitchFamily="18" charset="0"/>
            </a:endParaRPr>
          </a:p>
        </p:txBody>
      </p:sp>
      <p:sp>
        <p:nvSpPr>
          <p:cNvPr id="30" name="Ромб 29">
            <a:extLst>
              <a:ext uri="{FF2B5EF4-FFF2-40B4-BE49-F238E27FC236}">
                <a16:creationId xmlns:a16="http://schemas.microsoft.com/office/drawing/2014/main" id="{81EED499-99D8-4363-B23B-8C839C138EDF}"/>
              </a:ext>
            </a:extLst>
          </p:cNvPr>
          <p:cNvSpPr/>
          <p:nvPr/>
        </p:nvSpPr>
        <p:spPr bwMode="auto">
          <a:xfrm>
            <a:off x="11280576" y="82426"/>
            <a:ext cx="792088" cy="743868"/>
          </a:xfrm>
          <a:prstGeom prst="diamond">
            <a:avLst/>
          </a:prstGeom>
          <a:solidFill>
            <a:schemeClr val="bg1"/>
          </a:solidFill>
          <a:ln w="63500" cmpd="tri">
            <a:solidFill>
              <a:schemeClr val="accent1"/>
            </a:solidFill>
          </a:ln>
        </p:spPr>
        <p:txBody>
          <a:bodyPr wrap="none" rtlCol="0" fromWordArt="1" anchor="ctr">
            <a:prstTxWarp prst="textDoubleWave1">
              <a:avLst>
                <a:gd name="adj1" fmla="val 6500"/>
                <a:gd name="adj2" fmla="val 0"/>
              </a:avLst>
            </a:prstTxWarp>
          </a:bodyPr>
          <a:lstStyle/>
          <a:p>
            <a:pPr algn="ctr"/>
            <a:endParaRPr lang="en-GB" sz="2400" kern="10" spc="-360" dirty="0">
              <a:ln w="12700">
                <a:solidFill>
                  <a:srgbClr val="000099"/>
                </a:solidFill>
                <a:round/>
                <a:headEnd/>
                <a:tailEnd/>
              </a:ln>
              <a:solidFill>
                <a:srgbClr val="0000FF"/>
              </a:solidFill>
              <a:latin typeface="Times New Roman" pitchFamily="18" charset="0"/>
              <a:cs typeface="Times New Roman" pitchFamily="18" charset="0"/>
            </a:endParaRPr>
          </a:p>
        </p:txBody>
      </p:sp>
      <p:sp>
        <p:nvSpPr>
          <p:cNvPr id="31" name="Прямоугольник 30">
            <a:extLst>
              <a:ext uri="{FF2B5EF4-FFF2-40B4-BE49-F238E27FC236}">
                <a16:creationId xmlns:a16="http://schemas.microsoft.com/office/drawing/2014/main" id="{53069302-A65E-4F88-9F7A-90849F72B5E3}"/>
              </a:ext>
            </a:extLst>
          </p:cNvPr>
          <p:cNvSpPr/>
          <p:nvPr/>
        </p:nvSpPr>
        <p:spPr>
          <a:xfrm>
            <a:off x="11430398" y="215210"/>
            <a:ext cx="492443" cy="461665"/>
          </a:xfrm>
          <a:prstGeom prst="rect">
            <a:avLst/>
          </a:prstGeom>
        </p:spPr>
        <p:txBody>
          <a:bodyPr wrap="none">
            <a:spAutoFit/>
          </a:bodyPr>
          <a:lstStyle/>
          <a:p>
            <a:r>
              <a:rPr lang="ru-RU" sz="2400" b="1" dirty="0">
                <a:solidFill>
                  <a:srgbClr val="0000FF"/>
                </a:solidFill>
                <a:latin typeface="Times New Roman" pitchFamily="18" charset="0"/>
                <a:cs typeface="Times New Roman" pitchFamily="18" charset="0"/>
              </a:rPr>
              <a:t>20</a:t>
            </a:r>
            <a:endParaRPr lang="en-GB" sz="2400" b="1" dirty="0">
              <a:solidFill>
                <a:srgbClr val="0000FF"/>
              </a:solidFill>
              <a:latin typeface="Times New Roman" pitchFamily="18" charset="0"/>
              <a:cs typeface="Times New Roman" pitchFamily="18" charset="0"/>
            </a:endParaRPr>
          </a:p>
        </p:txBody>
      </p:sp>
      <p:pic>
        <p:nvPicPr>
          <p:cNvPr id="32" name="Picture 2" descr="Amazon.com: Adjustable 400W DC-DC Step-up Boost Converter 8.5-50V to  10-60V,0.2-12A Constant Current Power Supply Module Voltage Regulator Volt  Regulation Stabilizer LED Driver : Everything Else">
            <a:extLst>
              <a:ext uri="{FF2B5EF4-FFF2-40B4-BE49-F238E27FC236}">
                <a16:creationId xmlns:a16="http://schemas.microsoft.com/office/drawing/2014/main" id="{580FCE91-CE38-4198-BF5A-43CB8555C7F0}"/>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344" y="40704"/>
            <a:ext cx="849052" cy="8490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9" name="Таблица 78"/>
          <p:cNvGraphicFramePr>
            <a:graphicFrameLocks noGrp="1"/>
          </p:cNvGraphicFramePr>
          <p:nvPr/>
        </p:nvGraphicFramePr>
        <p:xfrm>
          <a:off x="5557876" y="5147902"/>
          <a:ext cx="6038850" cy="1567246"/>
        </p:xfrm>
        <a:graphic>
          <a:graphicData uri="http://schemas.openxmlformats.org/drawingml/2006/table">
            <a:tbl>
              <a:tblPr/>
              <a:tblGrid>
                <a:gridCol w="1868805">
                  <a:extLst>
                    <a:ext uri="{9D8B030D-6E8A-4147-A177-3AD203B41FA5}">
                      <a16:colId xmlns:a16="http://schemas.microsoft.com/office/drawing/2014/main" val="20000"/>
                    </a:ext>
                  </a:extLst>
                </a:gridCol>
                <a:gridCol w="569595">
                  <a:extLst>
                    <a:ext uri="{9D8B030D-6E8A-4147-A177-3AD203B41FA5}">
                      <a16:colId xmlns:a16="http://schemas.microsoft.com/office/drawing/2014/main" val="20001"/>
                    </a:ext>
                  </a:extLst>
                </a:gridCol>
                <a:gridCol w="539750">
                  <a:extLst>
                    <a:ext uri="{9D8B030D-6E8A-4147-A177-3AD203B41FA5}">
                      <a16:colId xmlns:a16="http://schemas.microsoft.com/office/drawing/2014/main" val="20002"/>
                    </a:ext>
                  </a:extLst>
                </a:gridCol>
                <a:gridCol w="540385">
                  <a:extLst>
                    <a:ext uri="{9D8B030D-6E8A-4147-A177-3AD203B41FA5}">
                      <a16:colId xmlns:a16="http://schemas.microsoft.com/office/drawing/2014/main" val="20003"/>
                    </a:ext>
                  </a:extLst>
                </a:gridCol>
                <a:gridCol w="629920">
                  <a:extLst>
                    <a:ext uri="{9D8B030D-6E8A-4147-A177-3AD203B41FA5}">
                      <a16:colId xmlns:a16="http://schemas.microsoft.com/office/drawing/2014/main" val="20004"/>
                    </a:ext>
                  </a:extLst>
                </a:gridCol>
                <a:gridCol w="629920">
                  <a:extLst>
                    <a:ext uri="{9D8B030D-6E8A-4147-A177-3AD203B41FA5}">
                      <a16:colId xmlns:a16="http://schemas.microsoft.com/office/drawing/2014/main" val="20005"/>
                    </a:ext>
                  </a:extLst>
                </a:gridCol>
                <a:gridCol w="630555">
                  <a:extLst>
                    <a:ext uri="{9D8B030D-6E8A-4147-A177-3AD203B41FA5}">
                      <a16:colId xmlns:a16="http://schemas.microsoft.com/office/drawing/2014/main" val="20006"/>
                    </a:ext>
                  </a:extLst>
                </a:gridCol>
                <a:gridCol w="629920">
                  <a:extLst>
                    <a:ext uri="{9D8B030D-6E8A-4147-A177-3AD203B41FA5}">
                      <a16:colId xmlns:a16="http://schemas.microsoft.com/office/drawing/2014/main" val="20007"/>
                    </a:ext>
                  </a:extLst>
                </a:gridCol>
              </a:tblGrid>
              <a:tr h="256159">
                <a:tc>
                  <a:txBody>
                    <a:bodyPr/>
                    <a:lstStyle/>
                    <a:p>
                      <a:pPr>
                        <a:lnSpc>
                          <a:spcPct val="115000"/>
                        </a:lnSpc>
                        <a:spcAft>
                          <a:spcPts val="0"/>
                        </a:spcAft>
                      </a:pPr>
                      <a:r>
                        <a:rPr lang="uz-Cyrl-UZ" sz="1400" dirty="0">
                          <a:latin typeface="Bookman Old Style" pitchFamily="18" charset="0"/>
                          <a:ea typeface="Calibri"/>
                          <a:cs typeface="Times New Roman"/>
                        </a:rPr>
                        <a:t>Вақт (соат)</a:t>
                      </a:r>
                      <a:endParaRPr lang="ru-RU" sz="1100" dirty="0">
                        <a:latin typeface="Bookman Old Styl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Calibri"/>
                          <a:cs typeface="Times New Roman"/>
                        </a:rPr>
                        <a:t>2</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Calibri"/>
                          <a:cs typeface="Times New Roman"/>
                        </a:rPr>
                        <a:t>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Calibri"/>
                          <a:cs typeface="Times New Roman"/>
                        </a:rPr>
                        <a:t>10</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Calibri"/>
                          <a:cs typeface="Times New Roman"/>
                        </a:rPr>
                        <a:t>14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Calibri"/>
                          <a:cs typeface="Times New Roman"/>
                        </a:rPr>
                        <a:t>18</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Calibri"/>
                          <a:cs typeface="Times New Roman"/>
                        </a:rPr>
                        <a:t>20</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Calibri"/>
                          <a:cs typeface="Times New Roman"/>
                        </a:rPr>
                        <a:t>22</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7464">
                <a:tc>
                  <a:txBody>
                    <a:bodyPr/>
                    <a:lstStyle/>
                    <a:p>
                      <a:pPr>
                        <a:lnSpc>
                          <a:spcPct val="115000"/>
                        </a:lnSpc>
                        <a:spcAft>
                          <a:spcPts val="0"/>
                        </a:spcAft>
                      </a:pPr>
                      <a:r>
                        <a:rPr lang="uz-Cyrl-UZ" sz="1400" dirty="0">
                          <a:latin typeface="Bookman Old Style" pitchFamily="18" charset="0"/>
                          <a:ea typeface="Calibri"/>
                          <a:cs typeface="Times New Roman"/>
                        </a:rPr>
                        <a:t>Зарядлайдиган ток, А</a:t>
                      </a:r>
                      <a:endParaRPr lang="ru-RU" sz="1100" dirty="0">
                        <a:latin typeface="Bookman Old Styl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a:latin typeface="Times New Roman"/>
                          <a:ea typeface="Calibri"/>
                          <a:cs typeface="Times New Roman"/>
                        </a:rPr>
                        <a:t>6,0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Calibri"/>
                          <a:cs typeface="Times New Roman"/>
                        </a:rPr>
                        <a:t>6,0</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Calibri"/>
                          <a:cs typeface="Times New Roman"/>
                        </a:rPr>
                        <a:t>6,0</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Calibri"/>
                          <a:cs typeface="Times New Roman"/>
                        </a:rPr>
                        <a:t>6,0</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a:latin typeface="Times New Roman"/>
                          <a:ea typeface="Calibri"/>
                          <a:cs typeface="Times New Roman"/>
                        </a:rPr>
                        <a:t>6,0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a:latin typeface="Times New Roman"/>
                          <a:ea typeface="Calibri"/>
                          <a:cs typeface="Times New Roman"/>
                        </a:rPr>
                        <a:t>6,0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a:latin typeface="Times New Roman"/>
                          <a:ea typeface="Calibri"/>
                          <a:cs typeface="Times New Roman"/>
                        </a:rPr>
                        <a:t>6,0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7464">
                <a:tc>
                  <a:txBody>
                    <a:bodyPr/>
                    <a:lstStyle/>
                    <a:p>
                      <a:pPr>
                        <a:lnSpc>
                          <a:spcPct val="115000"/>
                        </a:lnSpc>
                        <a:spcAft>
                          <a:spcPts val="0"/>
                        </a:spcAft>
                      </a:pPr>
                      <a:r>
                        <a:rPr lang="uz-Cyrl-UZ" sz="1400" dirty="0">
                          <a:latin typeface="Bookman Old Style" pitchFamily="18" charset="0"/>
                          <a:ea typeface="Calibri"/>
                          <a:cs typeface="Times New Roman"/>
                        </a:rPr>
                        <a:t>Истемолчидаги кучланиш, В</a:t>
                      </a:r>
                      <a:endParaRPr lang="ru-RU" sz="1100" dirty="0">
                        <a:latin typeface="Bookman Old Styl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Calibri"/>
                          <a:cs typeface="Times New Roman"/>
                        </a:rPr>
                        <a:t>80</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Calibri"/>
                          <a:cs typeface="Times New Roman"/>
                        </a:rPr>
                        <a:t>80</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Calibri"/>
                          <a:cs typeface="Times New Roman"/>
                        </a:rPr>
                        <a:t>106</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Calibri"/>
                          <a:cs typeface="Times New Roman"/>
                        </a:rPr>
                        <a:t>110</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Calibri"/>
                          <a:cs typeface="Times New Roman"/>
                        </a:rPr>
                        <a:t>112</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Calibri"/>
                          <a:cs typeface="Times New Roman"/>
                        </a:rPr>
                        <a:t>112</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Calibri"/>
                          <a:cs typeface="Times New Roman"/>
                        </a:rPr>
                        <a:t>113</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6159">
                <a:tc>
                  <a:txBody>
                    <a:bodyPr/>
                    <a:lstStyle/>
                    <a:p>
                      <a:pPr>
                        <a:lnSpc>
                          <a:spcPct val="115000"/>
                        </a:lnSpc>
                        <a:spcAft>
                          <a:spcPts val="0"/>
                        </a:spcAft>
                      </a:pPr>
                      <a:r>
                        <a:rPr lang="ru-RU" sz="1400" dirty="0">
                          <a:latin typeface="Times New Roman"/>
                          <a:ea typeface="Calibri"/>
                          <a:cs typeface="Times New Roman"/>
                        </a:rPr>
                        <a:t> </a:t>
                      </a:r>
                      <a:r>
                        <a:rPr lang="en-US" sz="1400" dirty="0">
                          <a:latin typeface="Times New Roman"/>
                          <a:ea typeface="Calibri"/>
                          <a:cs typeface="Times New Roman"/>
                        </a:rPr>
                        <a:t>U</a:t>
                      </a:r>
                      <a:r>
                        <a:rPr lang="ru-RU" sz="1400" baseline="-25000" dirty="0">
                          <a:latin typeface="Times New Roman"/>
                          <a:ea typeface="Calibri"/>
                          <a:cs typeface="Times New Roman"/>
                        </a:rPr>
                        <a:t>б, б</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Calibri"/>
                          <a:cs typeface="Times New Roman"/>
                        </a:rPr>
                        <a:t>42</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a:latin typeface="Times New Roman"/>
                          <a:ea typeface="Calibri"/>
                          <a:cs typeface="Times New Roman"/>
                        </a:rPr>
                        <a:t>72</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a:latin typeface="Times New Roman"/>
                          <a:ea typeface="Calibri"/>
                          <a:cs typeface="Times New Roman"/>
                        </a:rPr>
                        <a:t>96</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a:latin typeface="Times New Roman"/>
                          <a:ea typeface="Calibri"/>
                          <a:cs typeface="Times New Roman"/>
                        </a:rPr>
                        <a:t>102</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a:latin typeface="Times New Roman"/>
                          <a:ea typeface="Calibri"/>
                          <a:cs typeface="Times New Roman"/>
                        </a:rPr>
                        <a:t>104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a:latin typeface="Times New Roman"/>
                          <a:ea typeface="Calibri"/>
                          <a:cs typeface="Times New Roman"/>
                        </a:rPr>
                        <a:t>104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Calibri"/>
                          <a:cs typeface="Times New Roman"/>
                        </a:rPr>
                        <a:t>104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80" name="Прямая соединительная линия 79"/>
          <p:cNvCxnSpPr/>
          <p:nvPr/>
        </p:nvCxnSpPr>
        <p:spPr>
          <a:xfrm>
            <a:off x="5095868" y="1071546"/>
            <a:ext cx="0" cy="557481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10594" name="Group 673"/>
          <p:cNvGrpSpPr>
            <a:grpSpLocks/>
          </p:cNvGrpSpPr>
          <p:nvPr/>
        </p:nvGrpSpPr>
        <p:grpSpPr bwMode="auto">
          <a:xfrm>
            <a:off x="5810248" y="1285860"/>
            <a:ext cx="4572032" cy="3143272"/>
            <a:chOff x="3241" y="8474"/>
            <a:chExt cx="7000" cy="4672"/>
          </a:xfrm>
        </p:grpSpPr>
        <p:cxnSp>
          <p:nvCxnSpPr>
            <p:cNvPr id="696" name="Line 674"/>
            <p:cNvCxnSpPr>
              <a:cxnSpLocks noChangeShapeType="1"/>
            </p:cNvCxnSpPr>
            <p:nvPr/>
          </p:nvCxnSpPr>
          <p:spPr bwMode="auto">
            <a:xfrm flipV="1">
              <a:off x="3935" y="8594"/>
              <a:ext cx="0" cy="4140"/>
            </a:xfrm>
            <a:prstGeom prst="line">
              <a:avLst/>
            </a:prstGeom>
            <a:noFill/>
            <a:ln w="12700">
              <a:solidFill>
                <a:srgbClr val="000000"/>
              </a:solidFill>
              <a:round/>
              <a:headEnd/>
              <a:tailEnd type="triangle" w="med" len="med"/>
            </a:ln>
          </p:spPr>
        </p:cxnSp>
        <p:cxnSp>
          <p:nvCxnSpPr>
            <p:cNvPr id="697" name="Line 675"/>
            <p:cNvCxnSpPr>
              <a:cxnSpLocks noChangeShapeType="1"/>
            </p:cNvCxnSpPr>
            <p:nvPr/>
          </p:nvCxnSpPr>
          <p:spPr bwMode="auto">
            <a:xfrm>
              <a:off x="3931" y="12734"/>
              <a:ext cx="6120" cy="0"/>
            </a:xfrm>
            <a:prstGeom prst="line">
              <a:avLst/>
            </a:prstGeom>
            <a:noFill/>
            <a:ln w="12700">
              <a:solidFill>
                <a:srgbClr val="000000"/>
              </a:solidFill>
              <a:round/>
              <a:headEnd/>
              <a:tailEnd type="triangle" w="med" len="med"/>
            </a:ln>
          </p:spPr>
        </p:cxnSp>
        <p:cxnSp>
          <p:nvCxnSpPr>
            <p:cNvPr id="698" name="Line 676"/>
            <p:cNvCxnSpPr>
              <a:cxnSpLocks noChangeShapeType="1"/>
            </p:cNvCxnSpPr>
            <p:nvPr/>
          </p:nvCxnSpPr>
          <p:spPr bwMode="auto">
            <a:xfrm>
              <a:off x="3933" y="9688"/>
              <a:ext cx="4680" cy="0"/>
            </a:xfrm>
            <a:prstGeom prst="line">
              <a:avLst/>
            </a:prstGeom>
            <a:noFill/>
            <a:ln w="28575">
              <a:solidFill>
                <a:srgbClr val="000000"/>
              </a:solidFill>
              <a:round/>
              <a:headEnd/>
              <a:tailEnd/>
            </a:ln>
          </p:spPr>
        </p:cxnSp>
        <p:cxnSp>
          <p:nvCxnSpPr>
            <p:cNvPr id="699" name="Line 677"/>
            <p:cNvCxnSpPr>
              <a:cxnSpLocks noChangeShapeType="1"/>
            </p:cNvCxnSpPr>
            <p:nvPr/>
          </p:nvCxnSpPr>
          <p:spPr bwMode="auto">
            <a:xfrm>
              <a:off x="4965" y="12734"/>
              <a:ext cx="0" cy="113"/>
            </a:xfrm>
            <a:prstGeom prst="line">
              <a:avLst/>
            </a:prstGeom>
            <a:noFill/>
            <a:ln w="9525">
              <a:solidFill>
                <a:srgbClr val="000000"/>
              </a:solidFill>
              <a:round/>
              <a:headEnd/>
              <a:tailEnd/>
            </a:ln>
          </p:spPr>
        </p:cxnSp>
        <p:cxnSp>
          <p:nvCxnSpPr>
            <p:cNvPr id="700" name="Line 678"/>
            <p:cNvCxnSpPr>
              <a:cxnSpLocks noChangeShapeType="1"/>
            </p:cNvCxnSpPr>
            <p:nvPr/>
          </p:nvCxnSpPr>
          <p:spPr bwMode="auto">
            <a:xfrm>
              <a:off x="4465" y="12729"/>
              <a:ext cx="0" cy="113"/>
            </a:xfrm>
            <a:prstGeom prst="line">
              <a:avLst/>
            </a:prstGeom>
            <a:noFill/>
            <a:ln w="9525">
              <a:solidFill>
                <a:srgbClr val="000000"/>
              </a:solidFill>
              <a:round/>
              <a:headEnd/>
              <a:tailEnd/>
            </a:ln>
          </p:spPr>
        </p:cxnSp>
        <p:cxnSp>
          <p:nvCxnSpPr>
            <p:cNvPr id="701" name="Line 679"/>
            <p:cNvCxnSpPr>
              <a:cxnSpLocks noChangeShapeType="1"/>
            </p:cNvCxnSpPr>
            <p:nvPr/>
          </p:nvCxnSpPr>
          <p:spPr bwMode="auto">
            <a:xfrm>
              <a:off x="5480" y="12729"/>
              <a:ext cx="0" cy="113"/>
            </a:xfrm>
            <a:prstGeom prst="line">
              <a:avLst/>
            </a:prstGeom>
            <a:noFill/>
            <a:ln w="9525">
              <a:solidFill>
                <a:srgbClr val="000000"/>
              </a:solidFill>
              <a:round/>
              <a:headEnd/>
              <a:tailEnd/>
            </a:ln>
          </p:spPr>
        </p:cxnSp>
        <p:cxnSp>
          <p:nvCxnSpPr>
            <p:cNvPr id="702" name="Line 680"/>
            <p:cNvCxnSpPr>
              <a:cxnSpLocks noChangeShapeType="1"/>
            </p:cNvCxnSpPr>
            <p:nvPr/>
          </p:nvCxnSpPr>
          <p:spPr bwMode="auto">
            <a:xfrm>
              <a:off x="5979" y="12743"/>
              <a:ext cx="0" cy="113"/>
            </a:xfrm>
            <a:prstGeom prst="line">
              <a:avLst/>
            </a:prstGeom>
            <a:noFill/>
            <a:ln w="9525">
              <a:solidFill>
                <a:srgbClr val="000000"/>
              </a:solidFill>
              <a:round/>
              <a:headEnd/>
              <a:tailEnd/>
            </a:ln>
          </p:spPr>
        </p:cxnSp>
        <p:cxnSp>
          <p:nvCxnSpPr>
            <p:cNvPr id="703" name="Line 681"/>
            <p:cNvCxnSpPr>
              <a:cxnSpLocks noChangeShapeType="1"/>
            </p:cNvCxnSpPr>
            <p:nvPr/>
          </p:nvCxnSpPr>
          <p:spPr bwMode="auto">
            <a:xfrm>
              <a:off x="6472" y="12743"/>
              <a:ext cx="0" cy="113"/>
            </a:xfrm>
            <a:prstGeom prst="line">
              <a:avLst/>
            </a:prstGeom>
            <a:noFill/>
            <a:ln w="9525">
              <a:solidFill>
                <a:srgbClr val="000000"/>
              </a:solidFill>
              <a:round/>
              <a:headEnd/>
              <a:tailEnd/>
            </a:ln>
          </p:spPr>
        </p:cxnSp>
        <p:cxnSp>
          <p:nvCxnSpPr>
            <p:cNvPr id="18176" name="Line 682"/>
            <p:cNvCxnSpPr>
              <a:cxnSpLocks noChangeShapeType="1"/>
            </p:cNvCxnSpPr>
            <p:nvPr/>
          </p:nvCxnSpPr>
          <p:spPr bwMode="auto">
            <a:xfrm>
              <a:off x="6991" y="12736"/>
              <a:ext cx="0" cy="113"/>
            </a:xfrm>
            <a:prstGeom prst="line">
              <a:avLst/>
            </a:prstGeom>
            <a:noFill/>
            <a:ln w="9525">
              <a:solidFill>
                <a:srgbClr val="000000"/>
              </a:solidFill>
              <a:round/>
              <a:headEnd/>
              <a:tailEnd/>
            </a:ln>
          </p:spPr>
        </p:cxnSp>
        <p:cxnSp>
          <p:nvCxnSpPr>
            <p:cNvPr id="18177" name="Line 683"/>
            <p:cNvCxnSpPr>
              <a:cxnSpLocks noChangeShapeType="1"/>
            </p:cNvCxnSpPr>
            <p:nvPr/>
          </p:nvCxnSpPr>
          <p:spPr bwMode="auto">
            <a:xfrm>
              <a:off x="7510" y="12743"/>
              <a:ext cx="0" cy="113"/>
            </a:xfrm>
            <a:prstGeom prst="line">
              <a:avLst/>
            </a:prstGeom>
            <a:noFill/>
            <a:ln w="9525">
              <a:solidFill>
                <a:srgbClr val="000000"/>
              </a:solidFill>
              <a:round/>
              <a:headEnd/>
              <a:tailEnd/>
            </a:ln>
          </p:spPr>
        </p:cxnSp>
        <p:cxnSp>
          <p:nvCxnSpPr>
            <p:cNvPr id="18178" name="Line 684"/>
            <p:cNvCxnSpPr>
              <a:cxnSpLocks noChangeShapeType="1"/>
            </p:cNvCxnSpPr>
            <p:nvPr/>
          </p:nvCxnSpPr>
          <p:spPr bwMode="auto">
            <a:xfrm>
              <a:off x="8015" y="12743"/>
              <a:ext cx="0" cy="113"/>
            </a:xfrm>
            <a:prstGeom prst="line">
              <a:avLst/>
            </a:prstGeom>
            <a:noFill/>
            <a:ln w="9525">
              <a:solidFill>
                <a:srgbClr val="000000"/>
              </a:solidFill>
              <a:round/>
              <a:headEnd/>
              <a:tailEnd/>
            </a:ln>
          </p:spPr>
        </p:cxnSp>
        <p:cxnSp>
          <p:nvCxnSpPr>
            <p:cNvPr id="18179" name="Line 685"/>
            <p:cNvCxnSpPr>
              <a:cxnSpLocks noChangeShapeType="1"/>
            </p:cNvCxnSpPr>
            <p:nvPr/>
          </p:nvCxnSpPr>
          <p:spPr bwMode="auto">
            <a:xfrm>
              <a:off x="8529" y="12736"/>
              <a:ext cx="0" cy="113"/>
            </a:xfrm>
            <a:prstGeom prst="line">
              <a:avLst/>
            </a:prstGeom>
            <a:noFill/>
            <a:ln w="9525">
              <a:solidFill>
                <a:srgbClr val="000000"/>
              </a:solidFill>
              <a:round/>
              <a:headEnd/>
              <a:tailEnd/>
            </a:ln>
          </p:spPr>
        </p:cxnSp>
        <p:cxnSp>
          <p:nvCxnSpPr>
            <p:cNvPr id="18180" name="Line 686"/>
            <p:cNvCxnSpPr>
              <a:cxnSpLocks noChangeShapeType="1"/>
            </p:cNvCxnSpPr>
            <p:nvPr/>
          </p:nvCxnSpPr>
          <p:spPr bwMode="auto">
            <a:xfrm>
              <a:off x="8985" y="12743"/>
              <a:ext cx="0" cy="113"/>
            </a:xfrm>
            <a:prstGeom prst="line">
              <a:avLst/>
            </a:prstGeom>
            <a:noFill/>
            <a:ln w="9525">
              <a:solidFill>
                <a:srgbClr val="000000"/>
              </a:solidFill>
              <a:round/>
              <a:headEnd/>
              <a:tailEnd/>
            </a:ln>
          </p:spPr>
        </p:cxnSp>
        <p:cxnSp>
          <p:nvCxnSpPr>
            <p:cNvPr id="18181" name="Line 687"/>
            <p:cNvCxnSpPr>
              <a:cxnSpLocks noChangeShapeType="1"/>
            </p:cNvCxnSpPr>
            <p:nvPr/>
          </p:nvCxnSpPr>
          <p:spPr bwMode="auto">
            <a:xfrm rot="-5400000">
              <a:off x="3871" y="11641"/>
              <a:ext cx="0" cy="113"/>
            </a:xfrm>
            <a:prstGeom prst="line">
              <a:avLst/>
            </a:prstGeom>
            <a:noFill/>
            <a:ln w="9525">
              <a:solidFill>
                <a:srgbClr val="000000"/>
              </a:solidFill>
              <a:round/>
              <a:headEnd/>
              <a:tailEnd/>
            </a:ln>
          </p:spPr>
        </p:cxnSp>
        <p:cxnSp>
          <p:nvCxnSpPr>
            <p:cNvPr id="18182" name="Line 688"/>
            <p:cNvCxnSpPr>
              <a:cxnSpLocks noChangeShapeType="1"/>
            </p:cNvCxnSpPr>
            <p:nvPr/>
          </p:nvCxnSpPr>
          <p:spPr bwMode="auto">
            <a:xfrm rot="-5400000">
              <a:off x="3864" y="12167"/>
              <a:ext cx="0" cy="113"/>
            </a:xfrm>
            <a:prstGeom prst="line">
              <a:avLst/>
            </a:prstGeom>
            <a:noFill/>
            <a:ln w="9525">
              <a:solidFill>
                <a:srgbClr val="000000"/>
              </a:solidFill>
              <a:round/>
              <a:headEnd/>
              <a:tailEnd/>
            </a:ln>
          </p:spPr>
        </p:cxnSp>
        <p:cxnSp>
          <p:nvCxnSpPr>
            <p:cNvPr id="18183" name="Line 689"/>
            <p:cNvCxnSpPr>
              <a:cxnSpLocks noChangeShapeType="1"/>
            </p:cNvCxnSpPr>
            <p:nvPr/>
          </p:nvCxnSpPr>
          <p:spPr bwMode="auto">
            <a:xfrm rot="-5400000">
              <a:off x="3871" y="10645"/>
              <a:ext cx="0" cy="113"/>
            </a:xfrm>
            <a:prstGeom prst="line">
              <a:avLst/>
            </a:prstGeom>
            <a:noFill/>
            <a:ln w="9525">
              <a:solidFill>
                <a:srgbClr val="000000"/>
              </a:solidFill>
              <a:round/>
              <a:headEnd/>
              <a:tailEnd/>
            </a:ln>
          </p:spPr>
        </p:cxnSp>
        <p:cxnSp>
          <p:nvCxnSpPr>
            <p:cNvPr id="18184" name="Line 690"/>
            <p:cNvCxnSpPr>
              <a:cxnSpLocks noChangeShapeType="1"/>
            </p:cNvCxnSpPr>
            <p:nvPr/>
          </p:nvCxnSpPr>
          <p:spPr bwMode="auto">
            <a:xfrm rot="-5400000">
              <a:off x="3871" y="11157"/>
              <a:ext cx="0" cy="113"/>
            </a:xfrm>
            <a:prstGeom prst="line">
              <a:avLst/>
            </a:prstGeom>
            <a:noFill/>
            <a:ln w="9525">
              <a:solidFill>
                <a:srgbClr val="000000"/>
              </a:solidFill>
              <a:round/>
              <a:headEnd/>
              <a:tailEnd/>
            </a:ln>
          </p:spPr>
        </p:cxnSp>
        <p:cxnSp>
          <p:nvCxnSpPr>
            <p:cNvPr id="18185" name="Line 691"/>
            <p:cNvCxnSpPr>
              <a:cxnSpLocks noChangeShapeType="1"/>
            </p:cNvCxnSpPr>
            <p:nvPr/>
          </p:nvCxnSpPr>
          <p:spPr bwMode="auto">
            <a:xfrm rot="-5400000">
              <a:off x="3864" y="9633"/>
              <a:ext cx="0" cy="113"/>
            </a:xfrm>
            <a:prstGeom prst="line">
              <a:avLst/>
            </a:prstGeom>
            <a:noFill/>
            <a:ln w="9525">
              <a:solidFill>
                <a:srgbClr val="000000"/>
              </a:solidFill>
              <a:round/>
              <a:headEnd/>
              <a:tailEnd/>
            </a:ln>
          </p:spPr>
        </p:cxnSp>
        <p:cxnSp>
          <p:nvCxnSpPr>
            <p:cNvPr id="18186" name="Line 692"/>
            <p:cNvCxnSpPr>
              <a:cxnSpLocks noChangeShapeType="1"/>
            </p:cNvCxnSpPr>
            <p:nvPr/>
          </p:nvCxnSpPr>
          <p:spPr bwMode="auto">
            <a:xfrm rot="-5400000">
              <a:off x="3864" y="10145"/>
              <a:ext cx="0" cy="113"/>
            </a:xfrm>
            <a:prstGeom prst="line">
              <a:avLst/>
            </a:prstGeom>
            <a:noFill/>
            <a:ln w="9525">
              <a:solidFill>
                <a:srgbClr val="000000"/>
              </a:solidFill>
              <a:round/>
              <a:headEnd/>
              <a:tailEnd/>
            </a:ln>
          </p:spPr>
        </p:cxnSp>
        <p:sp>
          <p:nvSpPr>
            <p:cNvPr id="18187" name="Text Box 693"/>
            <p:cNvSpPr txBox="1">
              <a:spLocks noChangeAspect="1" noChangeArrowheads="1"/>
            </p:cNvSpPr>
            <p:nvPr/>
          </p:nvSpPr>
          <p:spPr bwMode="auto">
            <a:xfrm>
              <a:off x="9161" y="12324"/>
              <a:ext cx="108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1" u="none" strike="noStrike" cap="none" normalizeH="0" baseline="0">
                  <a:ln>
                    <a:noFill/>
                  </a:ln>
                  <a:solidFill>
                    <a:schemeClr val="tx1"/>
                  </a:solidFill>
                  <a:effectLst/>
                  <a:latin typeface="Times New Roman" pitchFamily="18" charset="0"/>
                  <a:cs typeface="Times New Roman" pitchFamily="18" charset="0"/>
                </a:rPr>
                <a:t>U</a:t>
              </a:r>
              <a:r>
                <a:rPr kumimoji="0" lang="ru-RU" sz="1200" b="1" i="0" u="none" strike="noStrike" cap="none" normalizeH="0" baseline="-25000">
                  <a:ln>
                    <a:noFill/>
                  </a:ln>
                  <a:solidFill>
                    <a:schemeClr val="tx1"/>
                  </a:solidFill>
                  <a:effectLst/>
                  <a:latin typeface="Times New Roman" pitchFamily="18" charset="0"/>
                  <a:cs typeface="Times New Roman" pitchFamily="18" charset="0"/>
                </a:rPr>
                <a:t>бат</a:t>
              </a:r>
              <a:r>
                <a:rPr kumimoji="0" lang="ru-RU" sz="1200" b="1" i="0" u="none" strike="noStrike" cap="none" normalizeH="0" baseline="0">
                  <a:ln>
                    <a:noFill/>
                  </a:ln>
                  <a:solidFill>
                    <a:schemeClr val="tx1"/>
                  </a:solidFill>
                  <a:effectLst/>
                  <a:latin typeface="Times New Roman" pitchFamily="18" charset="0"/>
                  <a:cs typeface="Times New Roman" pitchFamily="18" charset="0"/>
                </a:rPr>
                <a:t>, В</a:t>
              </a: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8188" name="Text Box 694"/>
            <p:cNvSpPr txBox="1">
              <a:spLocks noChangeAspect="1" noChangeArrowheads="1"/>
            </p:cNvSpPr>
            <p:nvPr/>
          </p:nvSpPr>
          <p:spPr bwMode="auto">
            <a:xfrm>
              <a:off x="4681" y="12784"/>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a:ln>
                    <a:noFill/>
                  </a:ln>
                  <a:solidFill>
                    <a:schemeClr val="tx1"/>
                  </a:solidFill>
                  <a:effectLst/>
                  <a:latin typeface="Times New Roman" pitchFamily="18" charset="0"/>
                  <a:cs typeface="Times New Roman" pitchFamily="18" charset="0"/>
                </a:rPr>
                <a:t>50</a:t>
              </a: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8189" name="Text Box 695"/>
            <p:cNvSpPr txBox="1">
              <a:spLocks noChangeAspect="1" noChangeArrowheads="1"/>
            </p:cNvSpPr>
            <p:nvPr/>
          </p:nvSpPr>
          <p:spPr bwMode="auto">
            <a:xfrm>
              <a:off x="4177" y="12786"/>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a:ln>
                    <a:noFill/>
                  </a:ln>
                  <a:solidFill>
                    <a:schemeClr val="tx1"/>
                  </a:solidFill>
                  <a:effectLst/>
                  <a:latin typeface="Times New Roman" pitchFamily="18" charset="0"/>
                  <a:cs typeface="Times New Roman" pitchFamily="18" charset="0"/>
                </a:rPr>
                <a:t>25</a:t>
              </a: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8190" name="Text Box 696"/>
            <p:cNvSpPr txBox="1">
              <a:spLocks noChangeAspect="1" noChangeArrowheads="1"/>
            </p:cNvSpPr>
            <p:nvPr/>
          </p:nvSpPr>
          <p:spPr bwMode="auto">
            <a:xfrm>
              <a:off x="3901" y="8474"/>
              <a:ext cx="7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1" u="none" strike="noStrike" cap="none" normalizeH="0" baseline="0">
                  <a:ln>
                    <a:noFill/>
                  </a:ln>
                  <a:solidFill>
                    <a:schemeClr val="tx1"/>
                  </a:solidFill>
                  <a:effectLst/>
                  <a:latin typeface="Times New Roman" pitchFamily="18" charset="0"/>
                  <a:cs typeface="Times New Roman" pitchFamily="18" charset="0"/>
                </a:rPr>
                <a:t>I</a:t>
              </a:r>
              <a:r>
                <a:rPr kumimoji="0" lang="ru-RU" sz="1200" b="1" i="0" u="none" strike="noStrike" cap="none" normalizeH="0" baseline="0">
                  <a:ln>
                    <a:noFill/>
                  </a:ln>
                  <a:solidFill>
                    <a:schemeClr val="tx1"/>
                  </a:solidFill>
                  <a:effectLst/>
                  <a:latin typeface="Times New Roman" pitchFamily="18" charset="0"/>
                  <a:cs typeface="Times New Roman" pitchFamily="18" charset="0"/>
                </a:rPr>
                <a:t>, А</a:t>
              </a: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8191" name="Text Box 697"/>
            <p:cNvSpPr txBox="1">
              <a:spLocks noChangeAspect="1" noChangeArrowheads="1"/>
            </p:cNvSpPr>
            <p:nvPr/>
          </p:nvSpPr>
          <p:spPr bwMode="auto">
            <a:xfrm>
              <a:off x="5651" y="12784"/>
              <a:ext cx="67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8192" name="Text Box 698"/>
            <p:cNvSpPr txBox="1">
              <a:spLocks noChangeAspect="1" noChangeArrowheads="1"/>
            </p:cNvSpPr>
            <p:nvPr/>
          </p:nvSpPr>
          <p:spPr bwMode="auto">
            <a:xfrm>
              <a:off x="5197" y="12776"/>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a:ln>
                    <a:noFill/>
                  </a:ln>
                  <a:solidFill>
                    <a:schemeClr val="tx1"/>
                  </a:solidFill>
                  <a:effectLst/>
                  <a:latin typeface="Times New Roman" pitchFamily="18" charset="0"/>
                  <a:cs typeface="Times New Roman" pitchFamily="18" charset="0"/>
                </a:rPr>
                <a:t>75</a:t>
              </a: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8193" name="Text Box 699"/>
            <p:cNvSpPr txBox="1">
              <a:spLocks noChangeAspect="1" noChangeArrowheads="1"/>
            </p:cNvSpPr>
            <p:nvPr/>
          </p:nvSpPr>
          <p:spPr bwMode="auto">
            <a:xfrm>
              <a:off x="6625" y="12774"/>
              <a:ext cx="746"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a:ln>
                    <a:noFill/>
                  </a:ln>
                  <a:solidFill>
                    <a:schemeClr val="tx1"/>
                  </a:solidFill>
                  <a:effectLst/>
                  <a:latin typeface="Times New Roman" pitchFamily="18" charset="0"/>
                  <a:cs typeface="Times New Roman" pitchFamily="18" charset="0"/>
                </a:rPr>
                <a:t>150</a:t>
              </a: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8194" name="Text Box 700"/>
            <p:cNvSpPr txBox="1">
              <a:spLocks noChangeAspect="1" noChangeArrowheads="1"/>
            </p:cNvSpPr>
            <p:nvPr/>
          </p:nvSpPr>
          <p:spPr bwMode="auto">
            <a:xfrm>
              <a:off x="6101" y="12776"/>
              <a:ext cx="73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a:ln>
                    <a:noFill/>
                  </a:ln>
                  <a:solidFill>
                    <a:schemeClr val="tx1"/>
                  </a:solidFill>
                  <a:effectLst/>
                  <a:latin typeface="Times New Roman" pitchFamily="18" charset="0"/>
                  <a:cs typeface="Times New Roman" pitchFamily="18" charset="0"/>
                </a:rPr>
                <a:t>250</a:t>
              </a: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8195" name="Text Box 701"/>
            <p:cNvSpPr txBox="1">
              <a:spLocks noChangeAspect="1" noChangeArrowheads="1"/>
            </p:cNvSpPr>
            <p:nvPr/>
          </p:nvSpPr>
          <p:spPr bwMode="auto">
            <a:xfrm>
              <a:off x="7611" y="12764"/>
              <a:ext cx="79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a:ln>
                    <a:noFill/>
                  </a:ln>
                  <a:solidFill>
                    <a:schemeClr val="tx1"/>
                  </a:solidFill>
                  <a:effectLst/>
                  <a:latin typeface="Times New Roman" pitchFamily="18" charset="0"/>
                  <a:cs typeface="Times New Roman" pitchFamily="18" charset="0"/>
                </a:rPr>
                <a:t>200</a:t>
              </a: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8196" name="Text Box 702"/>
            <p:cNvSpPr txBox="1">
              <a:spLocks noChangeAspect="1" noChangeArrowheads="1"/>
            </p:cNvSpPr>
            <p:nvPr/>
          </p:nvSpPr>
          <p:spPr bwMode="auto">
            <a:xfrm>
              <a:off x="7107" y="12766"/>
              <a:ext cx="764"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175</a:t>
              </a:r>
              <a:endParaRPr kumimoji="0" lang="ru-RU" sz="1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8197" name="Text Box 703"/>
            <p:cNvSpPr txBox="1">
              <a:spLocks noChangeAspect="1" noChangeArrowheads="1"/>
            </p:cNvSpPr>
            <p:nvPr/>
          </p:nvSpPr>
          <p:spPr bwMode="auto">
            <a:xfrm>
              <a:off x="8641" y="12774"/>
              <a:ext cx="71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a:ln>
                    <a:noFill/>
                  </a:ln>
                  <a:solidFill>
                    <a:schemeClr val="tx1"/>
                  </a:solidFill>
                  <a:effectLst/>
                  <a:latin typeface="Times New Roman" pitchFamily="18" charset="0"/>
                  <a:cs typeface="Times New Roman" pitchFamily="18" charset="0"/>
                </a:rPr>
                <a:t>250</a:t>
              </a: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8198" name="Text Box 704"/>
            <p:cNvSpPr txBox="1">
              <a:spLocks noChangeAspect="1" noChangeArrowheads="1"/>
            </p:cNvSpPr>
            <p:nvPr/>
          </p:nvSpPr>
          <p:spPr bwMode="auto">
            <a:xfrm>
              <a:off x="8137" y="12766"/>
              <a:ext cx="764"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a:ln>
                    <a:noFill/>
                  </a:ln>
                  <a:solidFill>
                    <a:schemeClr val="tx1"/>
                  </a:solidFill>
                  <a:effectLst/>
                  <a:latin typeface="Times New Roman" pitchFamily="18" charset="0"/>
                  <a:cs typeface="Times New Roman" pitchFamily="18" charset="0"/>
                </a:rPr>
                <a:t>225</a:t>
              </a: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8199" name="Text Box 705"/>
            <p:cNvSpPr txBox="1">
              <a:spLocks noChangeAspect="1" noChangeArrowheads="1"/>
            </p:cNvSpPr>
            <p:nvPr/>
          </p:nvSpPr>
          <p:spPr bwMode="auto">
            <a:xfrm>
              <a:off x="3261" y="12004"/>
              <a:ext cx="720" cy="4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a:ln>
                    <a:noFill/>
                  </a:ln>
                  <a:solidFill>
                    <a:schemeClr val="tx1"/>
                  </a:solidFill>
                  <a:effectLst/>
                  <a:latin typeface="Times New Roman" pitchFamily="18" charset="0"/>
                  <a:cs typeface="Times New Roman" pitchFamily="18" charset="0"/>
                </a:rPr>
                <a:t>1,0</a:t>
              </a: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8200" name="Text Box 706"/>
            <p:cNvSpPr txBox="1">
              <a:spLocks noChangeAspect="1" noChangeArrowheads="1"/>
            </p:cNvSpPr>
            <p:nvPr/>
          </p:nvSpPr>
          <p:spPr bwMode="auto">
            <a:xfrm>
              <a:off x="3261" y="11484"/>
              <a:ext cx="720" cy="4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a:ln>
                    <a:noFill/>
                  </a:ln>
                  <a:solidFill>
                    <a:schemeClr val="tx1"/>
                  </a:solidFill>
                  <a:effectLst/>
                  <a:latin typeface="Times New Roman" pitchFamily="18" charset="0"/>
                  <a:cs typeface="Times New Roman" pitchFamily="18" charset="0"/>
                </a:rPr>
                <a:t>2,0</a:t>
              </a: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8201" name="Text Box 707"/>
            <p:cNvSpPr txBox="1">
              <a:spLocks noChangeAspect="1" noChangeArrowheads="1"/>
            </p:cNvSpPr>
            <p:nvPr/>
          </p:nvSpPr>
          <p:spPr bwMode="auto">
            <a:xfrm>
              <a:off x="3261" y="11004"/>
              <a:ext cx="720" cy="4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a:ln>
                    <a:noFill/>
                  </a:ln>
                  <a:solidFill>
                    <a:schemeClr val="tx1"/>
                  </a:solidFill>
                  <a:effectLst/>
                  <a:latin typeface="Times New Roman" pitchFamily="18" charset="0"/>
                  <a:cs typeface="Times New Roman" pitchFamily="18" charset="0"/>
                </a:rPr>
                <a:t>3,0</a:t>
              </a: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8202" name="Text Box 708"/>
            <p:cNvSpPr txBox="1">
              <a:spLocks noChangeAspect="1" noChangeArrowheads="1"/>
            </p:cNvSpPr>
            <p:nvPr/>
          </p:nvSpPr>
          <p:spPr bwMode="auto">
            <a:xfrm>
              <a:off x="3261" y="10494"/>
              <a:ext cx="720" cy="4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4,0</a:t>
              </a:r>
              <a:endParaRPr kumimoji="0" lang="ru-RU" sz="1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8203" name="Text Box 709"/>
            <p:cNvSpPr txBox="1">
              <a:spLocks noChangeAspect="1" noChangeArrowheads="1"/>
            </p:cNvSpPr>
            <p:nvPr/>
          </p:nvSpPr>
          <p:spPr bwMode="auto">
            <a:xfrm>
              <a:off x="3251" y="9984"/>
              <a:ext cx="720" cy="4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a:ln>
                    <a:noFill/>
                  </a:ln>
                  <a:solidFill>
                    <a:schemeClr val="tx1"/>
                  </a:solidFill>
                  <a:effectLst/>
                  <a:latin typeface="Times New Roman" pitchFamily="18" charset="0"/>
                  <a:cs typeface="Times New Roman" pitchFamily="18" charset="0"/>
                </a:rPr>
                <a:t>5,0</a:t>
              </a: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8204" name="Text Box 710"/>
            <p:cNvSpPr txBox="1">
              <a:spLocks noChangeAspect="1" noChangeArrowheads="1"/>
            </p:cNvSpPr>
            <p:nvPr/>
          </p:nvSpPr>
          <p:spPr bwMode="auto">
            <a:xfrm>
              <a:off x="3241" y="9474"/>
              <a:ext cx="720" cy="4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a:ln>
                    <a:noFill/>
                  </a:ln>
                  <a:solidFill>
                    <a:schemeClr val="tx1"/>
                  </a:solidFill>
                  <a:effectLst/>
                  <a:latin typeface="Times New Roman" pitchFamily="18" charset="0"/>
                  <a:cs typeface="Times New Roman" pitchFamily="18" charset="0"/>
                </a:rPr>
                <a:t>6,0</a:t>
              </a: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p:txBody>
        </p:sp>
      </p:grpSp>
      <p:sp>
        <p:nvSpPr>
          <p:cNvPr id="69" name="Прямоугольник 68"/>
          <p:cNvSpPr/>
          <p:nvPr/>
        </p:nvSpPr>
        <p:spPr>
          <a:xfrm>
            <a:off x="10453718" y="4857760"/>
            <a:ext cx="1285884" cy="375487"/>
          </a:xfrm>
          <a:prstGeom prst="rect">
            <a:avLst/>
          </a:prstGeom>
        </p:spPr>
        <p:txBody>
          <a:bodyPr wrap="square">
            <a:spAutoFit/>
          </a:bodyPr>
          <a:lstStyle/>
          <a:p>
            <a:pPr algn="ctr">
              <a:lnSpc>
                <a:spcPct val="115000"/>
              </a:lnSpc>
            </a:pPr>
            <a:r>
              <a:rPr lang="uz-Cyrl-UZ" sz="1400" dirty="0">
                <a:solidFill>
                  <a:srgbClr val="0000FF"/>
                </a:solidFill>
                <a:latin typeface="Times New Roman" pitchFamily="18" charset="0"/>
                <a:ea typeface="Times New Roman"/>
                <a:cs typeface="Times New Roman" pitchFamily="18" charset="0"/>
              </a:rPr>
              <a:t>4-жадвал</a:t>
            </a:r>
            <a:r>
              <a:rPr lang="uz-Cyrl-UZ" sz="1600" dirty="0">
                <a:solidFill>
                  <a:srgbClr val="0000FF"/>
                </a:solidFill>
                <a:latin typeface="Times New Roman" pitchFamily="18" charset="0"/>
                <a:ea typeface="Times New Roman"/>
                <a:cs typeface="Times New Roman" pitchFamily="18" charset="0"/>
              </a:rPr>
              <a:t> </a:t>
            </a:r>
            <a:endParaRPr lang="ru-RU" sz="1600" dirty="0">
              <a:solidFill>
                <a:srgbClr val="0000FF"/>
              </a:solidFill>
              <a:latin typeface="Times New Roman" pitchFamily="18" charset="0"/>
              <a:ea typeface="Calibri"/>
              <a:cs typeface="Times New Roman" pitchFamily="18" charset="0"/>
            </a:endParaRPr>
          </a:p>
        </p:txBody>
      </p:sp>
      <p:sp>
        <p:nvSpPr>
          <p:cNvPr id="135170" name="Rectangle 2"/>
          <p:cNvSpPr>
            <a:spLocks noChangeArrowheads="1"/>
          </p:cNvSpPr>
          <p:nvPr/>
        </p:nvSpPr>
        <p:spPr bwMode="auto">
          <a:xfrm>
            <a:off x="0" y="0"/>
            <a:ext cx="12192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pic>
        <p:nvPicPr>
          <p:cNvPr id="151553" name="Рисунок 18945"/>
          <p:cNvPicPr>
            <a:picLocks noChangeAspect="1" noChangeArrowheads="1"/>
          </p:cNvPicPr>
          <p:nvPr/>
        </p:nvPicPr>
        <p:blipFill>
          <a:blip r:embed="rId3"/>
          <a:srcRect/>
          <a:stretch>
            <a:fillRect/>
          </a:stretch>
        </p:blipFill>
        <p:spPr bwMode="auto">
          <a:xfrm>
            <a:off x="738150" y="1428736"/>
            <a:ext cx="3714777" cy="3898134"/>
          </a:xfrm>
          <a:prstGeom prst="rect">
            <a:avLst/>
          </a:prstGeom>
          <a:noFill/>
          <a:ln w="9525">
            <a:noFill/>
            <a:miter lim="800000"/>
            <a:headEnd/>
            <a:tailEnd/>
          </a:ln>
        </p:spPr>
      </p:pic>
    </p:spTree>
    <p:extLst>
      <p:ext uri="{BB962C8B-B14F-4D97-AF65-F5344CB8AC3E}">
        <p14:creationId xmlns:p14="http://schemas.microsoft.com/office/powerpoint/2010/main" val="944203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19536" y="3075057"/>
            <a:ext cx="8604856" cy="707886"/>
          </a:xfrm>
          <a:prstGeom prst="rect">
            <a:avLst/>
          </a:prstGeom>
        </p:spPr>
        <p:txBody>
          <a:bodyPr wrap="none">
            <a:spAutoFit/>
          </a:bodyPr>
          <a:lstStyle/>
          <a:p>
            <a:pPr algn="ctr"/>
            <a:r>
              <a:rPr lang="ru-RU" sz="4000" b="1" dirty="0">
                <a:solidFill>
                  <a:srgbClr val="0000FF"/>
                </a:solidFill>
                <a:latin typeface="Times New Roman" pitchFamily="18" charset="0"/>
                <a:cs typeface="Times New Roman" pitchFamily="18" charset="0"/>
              </a:rPr>
              <a:t>ЭЪТИБОРИНГИЗ УЧУН РАҲМАТ!</a:t>
            </a:r>
          </a:p>
        </p:txBody>
      </p:sp>
      <p:sp>
        <p:nvSpPr>
          <p:cNvPr id="2" name="Номер слайда 1"/>
          <p:cNvSpPr>
            <a:spLocks noGrp="1"/>
          </p:cNvSpPr>
          <p:nvPr>
            <p:ph type="sldNum" sz="quarter" idx="12"/>
          </p:nvPr>
        </p:nvSpPr>
        <p:spPr/>
        <p:txBody>
          <a:bodyPr/>
          <a:lstStyle/>
          <a:p>
            <a:fld id="{725C68B6-61C2-468F-89AB-4B9F7531AA68}" type="slidenum">
              <a:rPr lang="ru-RU" smtClean="0"/>
              <a:pPr/>
              <a:t>16</a:t>
            </a:fld>
            <a:endParaRPr lang="ru-RU"/>
          </a:p>
        </p:txBody>
      </p:sp>
    </p:spTree>
    <p:extLst>
      <p:ext uri="{BB962C8B-B14F-4D97-AF65-F5344CB8AC3E}">
        <p14:creationId xmlns:p14="http://schemas.microsoft.com/office/powerpoint/2010/main" val="195854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0" y="0"/>
            <a:ext cx="12192000" cy="908720"/>
            <a:chOff x="0" y="0"/>
            <a:chExt cx="12192000" cy="908720"/>
          </a:xfrm>
        </p:grpSpPr>
        <p:sp>
          <p:nvSpPr>
            <p:cNvPr id="5" name="Прямоугольник 4">
              <a:extLst>
                <a:ext uri="{FF2B5EF4-FFF2-40B4-BE49-F238E27FC236}">
                  <a16:creationId xmlns:a16="http://schemas.microsoft.com/office/drawing/2014/main" id="{77D91B75-3097-42C9-BE94-574905A96314}"/>
                </a:ext>
              </a:extLst>
            </p:cNvPr>
            <p:cNvSpPr/>
            <p:nvPr/>
          </p:nvSpPr>
          <p:spPr bwMode="auto">
            <a:xfrm>
              <a:off x="0" y="0"/>
              <a:ext cx="12192000" cy="908720"/>
            </a:xfrm>
            <a:prstGeom prst="rect">
              <a:avLst/>
            </a:prstGeom>
            <a:solidFill>
              <a:schemeClr val="accent5">
                <a:lumMod val="20000"/>
                <a:lumOff val="80000"/>
                <a:alpha val="40000"/>
              </a:schemeClr>
            </a:solidFill>
          </p:spPr>
          <p:txBody>
            <a:bodyPr wrap="none" rtlCol="0" fromWordArt="1" anchor="ctr">
              <a:prstTxWarp prst="textDoubleWave1">
                <a:avLst>
                  <a:gd name="adj1" fmla="val 6500"/>
                  <a:gd name="adj2" fmla="val 0"/>
                </a:avLst>
              </a:prstTxWarp>
            </a:bodyPr>
            <a:lstStyle/>
            <a:p>
              <a:pPr algn="ctr"/>
              <a:endParaRPr lang="en-GB" sz="3600" kern="10" spc="-360" dirty="0">
                <a:ln w="12700">
                  <a:solidFill>
                    <a:srgbClr val="000099"/>
                  </a:solidFill>
                  <a:round/>
                  <a:headEnd/>
                  <a:tailEnd/>
                </a:ln>
                <a:latin typeface="Times New Roman" pitchFamily="18" charset="0"/>
                <a:cs typeface="Times New Roman" pitchFamily="18" charset="0"/>
              </a:endParaRPr>
            </a:p>
          </p:txBody>
        </p:sp>
        <p:cxnSp>
          <p:nvCxnSpPr>
            <p:cNvPr id="4" name="Прямая соединительная линия 3"/>
            <p:cNvCxnSpPr/>
            <p:nvPr/>
          </p:nvCxnSpPr>
          <p:spPr>
            <a:xfrm>
              <a:off x="0" y="889756"/>
              <a:ext cx="12192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Содержимое 2"/>
          <p:cNvSpPr>
            <a:spLocks noGrp="1"/>
          </p:cNvSpPr>
          <p:nvPr>
            <p:ph idx="1"/>
          </p:nvPr>
        </p:nvSpPr>
        <p:spPr>
          <a:xfrm>
            <a:off x="0" y="1000108"/>
            <a:ext cx="11953328" cy="5572164"/>
          </a:xfrm>
        </p:spPr>
        <p:txBody>
          <a:bodyPr>
            <a:noAutofit/>
          </a:bodyPr>
          <a:lstStyle/>
          <a:p>
            <a:pPr marL="0" indent="355600" algn="just">
              <a:spcBef>
                <a:spcPts val="0"/>
              </a:spcBef>
              <a:buNone/>
            </a:pPr>
            <a:r>
              <a:rPr lang="uz-Cyrl-UZ" sz="2000" dirty="0">
                <a:latin typeface="Times New Roman" pitchFamily="18" charset="0"/>
                <a:cs typeface="Times New Roman" pitchFamily="18" charset="0"/>
              </a:rPr>
              <a:t>Жаҳонда электротехника, автоматика, электроника алоқа ва кўпгина бошқа соҳаларда самарадорлиги ва ишончлилиги юқори - иккиламчи манба бўлган қурилмаларга талаб ортиб бормоқда. Ушбу мақсадда талаб этилган шаклга ва сифатга эга бўлган электр энергияси билан таъминлайдиган иккиламчи электр таъминоти манбалари(ИЭТМ)дан фойдаланилади. Бу каби ИЭТМга частота кўпайтиргич ва бўлгичлар, фаза ўзгартиргичлар кучланиш ва ток стабилизаторлари киради. Амалиётда самарали ва юқори ишончлиликка эга бўлган иккиламчи электр таъминоти манбаларни яратишда алоҳида аҳамият берилмоқда, чунки электр қурилмаларнинг 20 дан 40%  гача бўлган носозликлари  ва ишдан чиқиш ҳолатлари иккиламчи электр таъминоти манбалардаги носозликлар билан ифодаланади</a:t>
            </a:r>
            <a:r>
              <a:rPr lang="en-US" sz="2000"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marL="0" indent="355600" algn="just">
              <a:spcBef>
                <a:spcPts val="0"/>
              </a:spcBef>
              <a:buNone/>
            </a:pPr>
            <a:r>
              <a:rPr lang="uz-Cyrl-UZ" sz="2000" dirty="0">
                <a:latin typeface="Times New Roman" pitchFamily="18" charset="0"/>
                <a:cs typeface="Times New Roman" pitchFamily="18" charset="0"/>
              </a:rPr>
              <a:t>Ўзбекистон Республикаси Президентининг 2019 йил 30 майдаги ПҚ-4348-сон «Электротехника саноатини янада ривожлантириш учун қулай шарт-шароитлар яратиш ва тармоқнинг инвеститсиявий ҳамда экспорт салоҳиятини ошириш бўйича қўшимча чора тадбирлар тўғрисида»ги, шунингдек 2021 йил 2 мартдаги ПҚ-5011-сон «Электротехника саноатини янада ривожлантириш ва маҳаллий маҳсулотларнинг рақобатбардошлигини оширишга доир қўшимча чора тадбирлар тўғрисида»ги Қарорлари ҳамда мазкур фаолиятга тегишли меъёрий-ҳуқуқий ҳужжатларда белгиланган вазифаларини амалга оширишда ночизиқли электр занжирлар асосида манба кучланиши ва юклама қаршилигининг кенг оралиқда ўзгаришига боғлиқ бўлмаган  иккиламчи манба бўлган ток стабилизатори схемасини ишлаб чиқиш ва амалда тадбиқ этиш </a:t>
            </a:r>
            <a:r>
              <a:rPr lang="uz-Cyrl-UZ" sz="2000" i="1" dirty="0">
                <a:latin typeface="Times New Roman" pitchFamily="18" charset="0"/>
                <a:cs typeface="Times New Roman" pitchFamily="18" charset="0"/>
              </a:rPr>
              <a:t>долзарб вазифа</a:t>
            </a:r>
            <a:r>
              <a:rPr lang="uz-Cyrl-UZ" sz="2000" dirty="0">
                <a:latin typeface="Times New Roman" pitchFamily="18" charset="0"/>
                <a:cs typeface="Times New Roman" pitchFamily="18" charset="0"/>
              </a:rPr>
              <a:t> ҳисобланади.</a:t>
            </a:r>
            <a:endParaRPr lang="ru-RU" sz="2000" dirty="0">
              <a:latin typeface="Times New Roman" pitchFamily="18" charset="0"/>
              <a:ea typeface="Times New Roman" panose="02020603050405020304" pitchFamily="18" charset="0"/>
              <a:cs typeface="Times New Roman" pitchFamily="18" charset="0"/>
            </a:endParaRPr>
          </a:p>
        </p:txBody>
      </p:sp>
      <p:sp>
        <p:nvSpPr>
          <p:cNvPr id="7" name="Заголовок 1">
            <a:extLst>
              <a:ext uri="{FF2B5EF4-FFF2-40B4-BE49-F238E27FC236}">
                <a16:creationId xmlns:a16="http://schemas.microsoft.com/office/drawing/2014/main" id="{4C8E0028-BBEB-4B05-9BB0-753105D989AB}"/>
              </a:ext>
            </a:extLst>
          </p:cNvPr>
          <p:cNvSpPr txBox="1">
            <a:spLocks/>
          </p:cNvSpPr>
          <p:nvPr/>
        </p:nvSpPr>
        <p:spPr>
          <a:xfrm>
            <a:off x="2423592" y="238336"/>
            <a:ext cx="613302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z-Cyrl-UZ" sz="3200" b="1" dirty="0">
                <a:solidFill>
                  <a:srgbClr val="0000FF"/>
                </a:solidFill>
                <a:latin typeface="Times New Roman" pitchFamily="18" charset="0"/>
                <a:cs typeface="Times New Roman" pitchFamily="18" charset="0"/>
              </a:rPr>
              <a:t>Мавзунинг долзарблиги</a:t>
            </a:r>
            <a:endParaRPr lang="ru-RU" sz="3200" dirty="0">
              <a:solidFill>
                <a:srgbClr val="0000FF"/>
              </a:solidFill>
              <a:latin typeface="Times New Roman" pitchFamily="18" charset="0"/>
              <a:cs typeface="Times New Roman" pitchFamily="18" charset="0"/>
            </a:endParaRPr>
          </a:p>
        </p:txBody>
      </p:sp>
      <p:sp>
        <p:nvSpPr>
          <p:cNvPr id="8" name="Ромб 7">
            <a:extLst>
              <a:ext uri="{FF2B5EF4-FFF2-40B4-BE49-F238E27FC236}">
                <a16:creationId xmlns:a16="http://schemas.microsoft.com/office/drawing/2014/main" id="{8F3E9CFB-5F04-4AE4-9DBA-C8E52EA92DCB}"/>
              </a:ext>
            </a:extLst>
          </p:cNvPr>
          <p:cNvSpPr/>
          <p:nvPr/>
        </p:nvSpPr>
        <p:spPr bwMode="auto">
          <a:xfrm>
            <a:off x="11280576" y="82426"/>
            <a:ext cx="792088" cy="743868"/>
          </a:xfrm>
          <a:prstGeom prst="diamond">
            <a:avLst/>
          </a:prstGeom>
          <a:solidFill>
            <a:schemeClr val="bg1"/>
          </a:solidFill>
          <a:ln w="63500" cmpd="tri">
            <a:solidFill>
              <a:schemeClr val="accent1"/>
            </a:solidFill>
          </a:ln>
        </p:spPr>
        <p:txBody>
          <a:bodyPr wrap="none" rtlCol="0" fromWordArt="1" anchor="ctr">
            <a:prstTxWarp prst="textDoubleWave1">
              <a:avLst>
                <a:gd name="adj1" fmla="val 6500"/>
                <a:gd name="adj2" fmla="val 0"/>
              </a:avLst>
            </a:prstTxWarp>
          </a:bodyPr>
          <a:lstStyle/>
          <a:p>
            <a:pPr algn="ctr"/>
            <a:endParaRPr lang="en-GB" sz="2400" kern="10" spc="-360" dirty="0">
              <a:ln w="12700">
                <a:solidFill>
                  <a:srgbClr val="000099"/>
                </a:solidFill>
                <a:round/>
                <a:headEnd/>
                <a:tailEnd/>
              </a:ln>
              <a:latin typeface="Times New Roman" pitchFamily="18" charset="0"/>
              <a:cs typeface="Times New Roman" pitchFamily="18" charset="0"/>
            </a:endParaRPr>
          </a:p>
        </p:txBody>
      </p:sp>
      <p:sp>
        <p:nvSpPr>
          <p:cNvPr id="9" name="Прямоугольник 8">
            <a:extLst>
              <a:ext uri="{FF2B5EF4-FFF2-40B4-BE49-F238E27FC236}">
                <a16:creationId xmlns:a16="http://schemas.microsoft.com/office/drawing/2014/main" id="{9A2896B7-3D82-44CD-BD2D-556B3EE607A8}"/>
              </a:ext>
            </a:extLst>
          </p:cNvPr>
          <p:cNvSpPr/>
          <p:nvPr/>
        </p:nvSpPr>
        <p:spPr>
          <a:xfrm>
            <a:off x="11518086" y="231031"/>
            <a:ext cx="338554" cy="461665"/>
          </a:xfrm>
          <a:prstGeom prst="rect">
            <a:avLst/>
          </a:prstGeom>
        </p:spPr>
        <p:txBody>
          <a:bodyPr wrap="none">
            <a:spAutoFit/>
          </a:bodyPr>
          <a:lstStyle/>
          <a:p>
            <a:r>
              <a:rPr lang="ru-RU" sz="2400" b="1" dirty="0">
                <a:solidFill>
                  <a:srgbClr val="0000FF"/>
                </a:solidFill>
                <a:latin typeface="Times New Roman" pitchFamily="18" charset="0"/>
                <a:cs typeface="Times New Roman" pitchFamily="18" charset="0"/>
              </a:rPr>
              <a:t>2</a:t>
            </a:r>
            <a:endParaRPr lang="en-GB" sz="2400" b="1" dirty="0">
              <a:solidFill>
                <a:srgbClr val="0000FF"/>
              </a:solidFill>
              <a:latin typeface="Times New Roman" pitchFamily="18" charset="0"/>
              <a:cs typeface="Times New Roman" pitchFamily="18" charset="0"/>
            </a:endParaRPr>
          </a:p>
        </p:txBody>
      </p:sp>
      <p:pic>
        <p:nvPicPr>
          <p:cNvPr id="75778" name="Picture 2" descr="Amazon.com: Adjustable 400W DC-DC Step-up Boost Converter 8.5-50V to  10-60V,0.2-12A Constant Current Power Supply Module Voltage Regulator Volt  Regulation Stabilizer LED Driver : Everything Else">
            <a:extLst>
              <a:ext uri="{FF2B5EF4-FFF2-40B4-BE49-F238E27FC236}">
                <a16:creationId xmlns:a16="http://schemas.microsoft.com/office/drawing/2014/main" id="{EA3A5519-85D9-45B0-8744-E254ED3544C6}"/>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344" y="40704"/>
            <a:ext cx="849052" cy="84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93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Группа 46"/>
          <p:cNvGrpSpPr/>
          <p:nvPr/>
        </p:nvGrpSpPr>
        <p:grpSpPr>
          <a:xfrm>
            <a:off x="0" y="0"/>
            <a:ext cx="12192000" cy="908720"/>
            <a:chOff x="0" y="0"/>
            <a:chExt cx="12192000" cy="908720"/>
          </a:xfrm>
        </p:grpSpPr>
        <p:sp>
          <p:nvSpPr>
            <p:cNvPr id="48" name="Прямоугольник 47">
              <a:extLst>
                <a:ext uri="{FF2B5EF4-FFF2-40B4-BE49-F238E27FC236}">
                  <a16:creationId xmlns:a16="http://schemas.microsoft.com/office/drawing/2014/main" id="{77D91B75-3097-42C9-BE94-574905A96314}"/>
                </a:ext>
              </a:extLst>
            </p:cNvPr>
            <p:cNvSpPr/>
            <p:nvPr/>
          </p:nvSpPr>
          <p:spPr bwMode="auto">
            <a:xfrm>
              <a:off x="0" y="0"/>
              <a:ext cx="12192000" cy="908720"/>
            </a:xfrm>
            <a:prstGeom prst="rect">
              <a:avLst/>
            </a:prstGeom>
            <a:solidFill>
              <a:schemeClr val="accent5">
                <a:lumMod val="20000"/>
                <a:lumOff val="80000"/>
                <a:alpha val="40000"/>
              </a:schemeClr>
            </a:solidFill>
          </p:spPr>
          <p:txBody>
            <a:bodyPr wrap="none" rtlCol="0" fromWordArt="1" anchor="ctr">
              <a:prstTxWarp prst="textDoubleWave1">
                <a:avLst>
                  <a:gd name="adj1" fmla="val 6500"/>
                  <a:gd name="adj2" fmla="val 0"/>
                </a:avLst>
              </a:prstTxWarp>
            </a:bodyPr>
            <a:lstStyle/>
            <a:p>
              <a:pPr algn="ctr"/>
              <a:endParaRPr lang="en-GB" sz="3600" kern="10" spc="-360" dirty="0">
                <a:ln w="12700">
                  <a:solidFill>
                    <a:srgbClr val="000099"/>
                  </a:solidFill>
                  <a:round/>
                  <a:headEnd/>
                  <a:tailEnd/>
                </a:ln>
                <a:latin typeface="Times New Roman" pitchFamily="18" charset="0"/>
                <a:cs typeface="Times New Roman" pitchFamily="18" charset="0"/>
              </a:endParaRPr>
            </a:p>
          </p:txBody>
        </p:sp>
        <p:cxnSp>
          <p:nvCxnSpPr>
            <p:cNvPr id="49" name="Прямая соединительная линия 48"/>
            <p:cNvCxnSpPr/>
            <p:nvPr/>
          </p:nvCxnSpPr>
          <p:spPr>
            <a:xfrm>
              <a:off x="0" y="889756"/>
              <a:ext cx="12192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Прямоугольник 9"/>
          <p:cNvSpPr/>
          <p:nvPr/>
        </p:nvSpPr>
        <p:spPr>
          <a:xfrm>
            <a:off x="6827090" y="1064630"/>
            <a:ext cx="5364910" cy="771814"/>
          </a:xfrm>
          <a:prstGeom prst="rect">
            <a:avLst/>
          </a:prstGeom>
        </p:spPr>
        <p:txBody>
          <a:bodyPr wrap="square">
            <a:spAutoFit/>
          </a:bodyPr>
          <a:lstStyle/>
          <a:p>
            <a:pPr algn="ctr">
              <a:lnSpc>
                <a:spcPct val="115000"/>
              </a:lnSpc>
            </a:pPr>
            <a:r>
              <a:rPr lang="uz-Cyrl-UZ" sz="2000" b="1" dirty="0">
                <a:latin typeface="Times New Roman" pitchFamily="18" charset="0"/>
                <a:ea typeface="Times New Roman" panose="02020603050405020304" pitchFamily="18" charset="0"/>
                <a:cs typeface="Times New Roman" pitchFamily="18" charset="0"/>
              </a:rPr>
              <a:t>Феррорезонансли ток стабилизаторларининг уланиш схемалари</a:t>
            </a:r>
            <a:endParaRPr lang="ru-RU" sz="2000" b="1" dirty="0">
              <a:latin typeface="Times New Roman" pitchFamily="18" charset="0"/>
              <a:ea typeface="Calibri" panose="020F0502020204030204" pitchFamily="34" charset="0"/>
              <a:cs typeface="Times New Roman" pitchFamily="18" charset="0"/>
            </a:endParaRPr>
          </a:p>
        </p:txBody>
      </p:sp>
      <p:sp>
        <p:nvSpPr>
          <p:cNvPr id="13" name="Заголовок 1">
            <a:extLst>
              <a:ext uri="{FF2B5EF4-FFF2-40B4-BE49-F238E27FC236}">
                <a16:creationId xmlns:a16="http://schemas.microsoft.com/office/drawing/2014/main" id="{9EAA83F6-78F7-4C79-9BA6-737851C43308}"/>
              </a:ext>
            </a:extLst>
          </p:cNvPr>
          <p:cNvSpPr txBox="1">
            <a:spLocks/>
          </p:cNvSpPr>
          <p:nvPr/>
        </p:nvSpPr>
        <p:spPr>
          <a:xfrm>
            <a:off x="1231740" y="188640"/>
            <a:ext cx="1004883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z-Cyrl-UZ" sz="2800" b="1" dirty="0">
                <a:solidFill>
                  <a:srgbClr val="0000FF"/>
                </a:solidFill>
                <a:latin typeface="Times New Roman" pitchFamily="18" charset="0"/>
                <a:cs typeface="Times New Roman" pitchFamily="18" charset="0"/>
              </a:rPr>
              <a:t>Ток стабилизаторларининг  турлари ва уланиш схемалари</a:t>
            </a:r>
          </a:p>
        </p:txBody>
      </p:sp>
      <p:sp>
        <p:nvSpPr>
          <p:cNvPr id="14" name="Ромб 13">
            <a:extLst>
              <a:ext uri="{FF2B5EF4-FFF2-40B4-BE49-F238E27FC236}">
                <a16:creationId xmlns:a16="http://schemas.microsoft.com/office/drawing/2014/main" id="{7EAF2E95-9E3F-4E3C-BC02-4C9DE7D5C81E}"/>
              </a:ext>
            </a:extLst>
          </p:cNvPr>
          <p:cNvSpPr/>
          <p:nvPr/>
        </p:nvSpPr>
        <p:spPr bwMode="auto">
          <a:xfrm>
            <a:off x="11280576" y="82426"/>
            <a:ext cx="792088" cy="743868"/>
          </a:xfrm>
          <a:prstGeom prst="diamond">
            <a:avLst/>
          </a:prstGeom>
          <a:solidFill>
            <a:schemeClr val="bg1"/>
          </a:solidFill>
          <a:ln w="63500" cmpd="tri">
            <a:solidFill>
              <a:schemeClr val="accent1"/>
            </a:solidFill>
          </a:ln>
        </p:spPr>
        <p:txBody>
          <a:bodyPr wrap="none" rtlCol="0" fromWordArt="1" anchor="ctr">
            <a:prstTxWarp prst="textDoubleWave1">
              <a:avLst>
                <a:gd name="adj1" fmla="val 6500"/>
                <a:gd name="adj2" fmla="val 0"/>
              </a:avLst>
            </a:prstTxWarp>
          </a:bodyPr>
          <a:lstStyle/>
          <a:p>
            <a:pPr algn="ctr"/>
            <a:endParaRPr lang="en-GB" sz="2400" kern="10" spc="-360" dirty="0">
              <a:ln w="12700">
                <a:solidFill>
                  <a:srgbClr val="000099"/>
                </a:solidFill>
                <a:round/>
                <a:headEnd/>
                <a:tailEnd/>
              </a:ln>
              <a:latin typeface="Times New Roman" pitchFamily="18" charset="0"/>
              <a:cs typeface="Times New Roman" pitchFamily="18" charset="0"/>
            </a:endParaRPr>
          </a:p>
        </p:txBody>
      </p:sp>
      <p:sp>
        <p:nvSpPr>
          <p:cNvPr id="15" name="Прямоугольник 14">
            <a:extLst>
              <a:ext uri="{FF2B5EF4-FFF2-40B4-BE49-F238E27FC236}">
                <a16:creationId xmlns:a16="http://schemas.microsoft.com/office/drawing/2014/main" id="{2CBD1C3B-FF4D-4D98-9DD7-0CC44EE8839A}"/>
              </a:ext>
            </a:extLst>
          </p:cNvPr>
          <p:cNvSpPr/>
          <p:nvPr/>
        </p:nvSpPr>
        <p:spPr>
          <a:xfrm>
            <a:off x="11488415" y="223527"/>
            <a:ext cx="338554" cy="461665"/>
          </a:xfrm>
          <a:prstGeom prst="rect">
            <a:avLst/>
          </a:prstGeom>
        </p:spPr>
        <p:txBody>
          <a:bodyPr wrap="none">
            <a:spAutoFit/>
          </a:bodyPr>
          <a:lstStyle/>
          <a:p>
            <a:r>
              <a:rPr lang="ru-RU" sz="2400" b="1" dirty="0">
                <a:solidFill>
                  <a:srgbClr val="0000FF"/>
                </a:solidFill>
                <a:latin typeface="Times New Roman" pitchFamily="18" charset="0"/>
                <a:cs typeface="Times New Roman" pitchFamily="18" charset="0"/>
              </a:rPr>
              <a:t>5</a:t>
            </a:r>
            <a:endParaRPr lang="en-GB" sz="2400" b="1" dirty="0">
              <a:solidFill>
                <a:srgbClr val="0000FF"/>
              </a:solidFill>
              <a:latin typeface="Times New Roman" pitchFamily="18" charset="0"/>
              <a:cs typeface="Times New Roman" pitchFamily="18" charset="0"/>
            </a:endParaRPr>
          </a:p>
        </p:txBody>
      </p:sp>
      <p:pic>
        <p:nvPicPr>
          <p:cNvPr id="16" name="Picture 2" descr="Amazon.com: Adjustable 400W DC-DC Step-up Boost Converter 8.5-50V to  10-60V,0.2-12A Constant Current Power Supply Module Voltage Regulator Volt  Regulation Stabilizer LED Driver : Everything Else">
            <a:extLst>
              <a:ext uri="{FF2B5EF4-FFF2-40B4-BE49-F238E27FC236}">
                <a16:creationId xmlns:a16="http://schemas.microsoft.com/office/drawing/2014/main" id="{CC449CA4-4246-4AA0-9B78-B8055F32FDBA}"/>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344" y="40704"/>
            <a:ext cx="849052" cy="849052"/>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Прямая соединительная линия 45">
            <a:extLst>
              <a:ext uri="{FF2B5EF4-FFF2-40B4-BE49-F238E27FC236}">
                <a16:creationId xmlns:a16="http://schemas.microsoft.com/office/drawing/2014/main" id="{AE7733FB-EDEB-4DD6-90C6-2975A2EF5ABE}"/>
              </a:ext>
            </a:extLst>
          </p:cNvPr>
          <p:cNvCxnSpPr/>
          <p:nvPr/>
        </p:nvCxnSpPr>
        <p:spPr>
          <a:xfrm>
            <a:off x="6596066" y="1142984"/>
            <a:ext cx="0" cy="5544616"/>
          </a:xfrm>
          <a:prstGeom prst="line">
            <a:avLst/>
          </a:prstGeom>
          <a:ln w="57150" cmpd="tri"/>
        </p:spPr>
        <p:style>
          <a:lnRef idx="1">
            <a:schemeClr val="accent1"/>
          </a:lnRef>
          <a:fillRef idx="0">
            <a:schemeClr val="accent1"/>
          </a:fillRef>
          <a:effectRef idx="0">
            <a:schemeClr val="accent1"/>
          </a:effectRef>
          <a:fontRef idx="minor">
            <a:schemeClr val="tx1"/>
          </a:fontRef>
        </p:style>
      </p:cxnSp>
      <p:graphicFrame>
        <p:nvGraphicFramePr>
          <p:cNvPr id="50" name="Объект 49">
            <a:extLst>
              <a:ext uri="{FF2B5EF4-FFF2-40B4-BE49-F238E27FC236}">
                <a16:creationId xmlns:a16="http://schemas.microsoft.com/office/drawing/2014/main" id="{03DF1E87-3727-467C-AA08-567C3366F7A0}"/>
              </a:ext>
            </a:extLst>
          </p:cNvPr>
          <p:cNvGraphicFramePr>
            <a:graphicFrameLocks noChangeAspect="1"/>
          </p:cNvGraphicFramePr>
          <p:nvPr>
            <p:extLst>
              <p:ext uri="{D42A27DB-BD31-4B8C-83A1-F6EECF244321}">
                <p14:modId xmlns:p14="http://schemas.microsoft.com/office/powerpoint/2010/main" val="2796992321"/>
              </p:ext>
            </p:extLst>
          </p:nvPr>
        </p:nvGraphicFramePr>
        <p:xfrm>
          <a:off x="7600183" y="5633319"/>
          <a:ext cx="1981200" cy="1010644"/>
        </p:xfrm>
        <a:graphic>
          <a:graphicData uri="http://schemas.openxmlformats.org/presentationml/2006/ole">
            <mc:AlternateContent xmlns:mc="http://schemas.openxmlformats.org/markup-compatibility/2006">
              <mc:Choice xmlns:v="urn:schemas-microsoft-com:vml" Requires="v">
                <p:oleObj spid="_x0000_s64796" r:id="rId4" imgW="3610800" imgH="1644120" progId="">
                  <p:embed/>
                </p:oleObj>
              </mc:Choice>
              <mc:Fallback>
                <p:oleObj r:id="rId4" imgW="3610800" imgH="1644120" progId="">
                  <p:embed/>
                  <p:pic>
                    <p:nvPicPr>
                      <p:cNvPr id="0" name="Picture 1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0183" y="5633319"/>
                        <a:ext cx="1981200" cy="10106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5" name="Прямая соединительная линия 54">
            <a:extLst>
              <a:ext uri="{FF2B5EF4-FFF2-40B4-BE49-F238E27FC236}">
                <a16:creationId xmlns:a16="http://schemas.microsoft.com/office/drawing/2014/main" id="{724DE7D4-37A1-4469-995B-7AB1E863DEFB}"/>
              </a:ext>
            </a:extLst>
          </p:cNvPr>
          <p:cNvCxnSpPr>
            <a:cxnSpLocks/>
          </p:cNvCxnSpPr>
          <p:nvPr/>
        </p:nvCxnSpPr>
        <p:spPr>
          <a:xfrm>
            <a:off x="7589780" y="3631914"/>
            <a:ext cx="4184093" cy="0"/>
          </a:xfrm>
          <a:prstGeom prst="line">
            <a:avLst/>
          </a:prstGeom>
          <a:ln w="57150" cmpd="tri"/>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id="{D24E08A6-4271-4353-9539-E03431736AA3}"/>
              </a:ext>
            </a:extLst>
          </p:cNvPr>
          <p:cNvCxnSpPr>
            <a:cxnSpLocks/>
          </p:cNvCxnSpPr>
          <p:nvPr/>
        </p:nvCxnSpPr>
        <p:spPr>
          <a:xfrm>
            <a:off x="7600539" y="5329058"/>
            <a:ext cx="4184093" cy="0"/>
          </a:xfrm>
          <a:prstGeom prst="line">
            <a:avLst/>
          </a:prstGeom>
          <a:ln w="57150" cmpd="tri"/>
        </p:spPr>
        <p:style>
          <a:lnRef idx="1">
            <a:schemeClr val="accent1"/>
          </a:lnRef>
          <a:fillRef idx="0">
            <a:schemeClr val="accent1"/>
          </a:fillRef>
          <a:effectRef idx="0">
            <a:schemeClr val="accent1"/>
          </a:effectRef>
          <a:fontRef idx="minor">
            <a:schemeClr val="tx1"/>
          </a:fontRef>
        </p:style>
      </p:cxnSp>
      <p:sp>
        <p:nvSpPr>
          <p:cNvPr id="59" name="Прямоугольник 58">
            <a:extLst>
              <a:ext uri="{FF2B5EF4-FFF2-40B4-BE49-F238E27FC236}">
                <a16:creationId xmlns:a16="http://schemas.microsoft.com/office/drawing/2014/main" id="{22827D06-0471-4C28-927A-E03A3861D11A}"/>
              </a:ext>
            </a:extLst>
          </p:cNvPr>
          <p:cNvSpPr/>
          <p:nvPr/>
        </p:nvSpPr>
        <p:spPr>
          <a:xfrm>
            <a:off x="6891145" y="2330390"/>
            <a:ext cx="277640" cy="369332"/>
          </a:xfrm>
          <a:prstGeom prst="rect">
            <a:avLst/>
          </a:prstGeom>
        </p:spPr>
        <p:txBody>
          <a:bodyPr wrap="none">
            <a:spAutoFit/>
          </a:bodyPr>
          <a:lstStyle/>
          <a:p>
            <a:r>
              <a:rPr lang="en-GB" b="1" dirty="0">
                <a:latin typeface="Times New Roman" pitchFamily="18" charset="0"/>
                <a:cs typeface="Times New Roman" pitchFamily="18" charset="0"/>
              </a:rPr>
              <a:t>I</a:t>
            </a:r>
            <a:endParaRPr lang="en-GB" dirty="0">
              <a:latin typeface="Times New Roman" pitchFamily="18" charset="0"/>
              <a:cs typeface="Times New Roman" pitchFamily="18" charset="0"/>
            </a:endParaRPr>
          </a:p>
        </p:txBody>
      </p:sp>
      <p:sp>
        <p:nvSpPr>
          <p:cNvPr id="60" name="Прямоугольник 59">
            <a:extLst>
              <a:ext uri="{FF2B5EF4-FFF2-40B4-BE49-F238E27FC236}">
                <a16:creationId xmlns:a16="http://schemas.microsoft.com/office/drawing/2014/main" id="{A5F444A5-9DBB-47D9-9C97-862F70F5478A}"/>
              </a:ext>
            </a:extLst>
          </p:cNvPr>
          <p:cNvSpPr/>
          <p:nvPr/>
        </p:nvSpPr>
        <p:spPr>
          <a:xfrm>
            <a:off x="6852034" y="4115336"/>
            <a:ext cx="370614" cy="369332"/>
          </a:xfrm>
          <a:prstGeom prst="rect">
            <a:avLst/>
          </a:prstGeom>
        </p:spPr>
        <p:txBody>
          <a:bodyPr wrap="none">
            <a:spAutoFit/>
          </a:bodyPr>
          <a:lstStyle/>
          <a:p>
            <a:r>
              <a:rPr lang="en-GB" b="1" dirty="0">
                <a:latin typeface="Times New Roman" pitchFamily="18" charset="0"/>
                <a:cs typeface="Times New Roman" pitchFamily="18" charset="0"/>
              </a:rPr>
              <a:t>II</a:t>
            </a:r>
            <a:endParaRPr lang="en-GB" dirty="0">
              <a:latin typeface="Times New Roman" pitchFamily="18" charset="0"/>
              <a:cs typeface="Times New Roman" pitchFamily="18" charset="0"/>
            </a:endParaRPr>
          </a:p>
        </p:txBody>
      </p:sp>
      <p:sp>
        <p:nvSpPr>
          <p:cNvPr id="61" name="Прямоугольник 60">
            <a:extLst>
              <a:ext uri="{FF2B5EF4-FFF2-40B4-BE49-F238E27FC236}">
                <a16:creationId xmlns:a16="http://schemas.microsoft.com/office/drawing/2014/main" id="{DC468ADF-925A-4695-BD98-FD100AE6B450}"/>
              </a:ext>
            </a:extLst>
          </p:cNvPr>
          <p:cNvSpPr/>
          <p:nvPr/>
        </p:nvSpPr>
        <p:spPr>
          <a:xfrm>
            <a:off x="6812417" y="5939988"/>
            <a:ext cx="463588" cy="369332"/>
          </a:xfrm>
          <a:prstGeom prst="rect">
            <a:avLst/>
          </a:prstGeom>
        </p:spPr>
        <p:txBody>
          <a:bodyPr wrap="none">
            <a:spAutoFit/>
          </a:bodyPr>
          <a:lstStyle/>
          <a:p>
            <a:r>
              <a:rPr lang="en-GB" b="1" dirty="0">
                <a:latin typeface="Times New Roman" pitchFamily="18" charset="0"/>
                <a:cs typeface="Times New Roman" pitchFamily="18" charset="0"/>
              </a:rPr>
              <a:t>III</a:t>
            </a:r>
            <a:endParaRPr lang="en-GB" dirty="0">
              <a:latin typeface="Times New Roman" pitchFamily="18" charset="0"/>
              <a:cs typeface="Times New Roman" pitchFamily="18" charset="0"/>
            </a:endParaRPr>
          </a:p>
        </p:txBody>
      </p:sp>
      <p:pic>
        <p:nvPicPr>
          <p:cNvPr id="3" name="Picture 61"/>
          <p:cNvPicPr>
            <a:picLocks noChangeAspect="1" noChangeArrowheads="1"/>
          </p:cNvPicPr>
          <p:nvPr/>
        </p:nvPicPr>
        <p:blipFill>
          <a:blip r:embed="rId6">
            <a:clrChange>
              <a:clrFrom>
                <a:srgbClr val="FFFFFF"/>
              </a:clrFrom>
              <a:clrTo>
                <a:srgbClr val="FFFFFF">
                  <a:alpha val="0"/>
                </a:srgbClr>
              </a:clrTo>
            </a:clrChange>
            <a:biLevel thresh="75000"/>
          </a:blip>
          <a:srcRect/>
          <a:stretch>
            <a:fillRect/>
          </a:stretch>
        </p:blipFill>
        <p:spPr bwMode="auto">
          <a:xfrm>
            <a:off x="7564924" y="3823764"/>
            <a:ext cx="1928827" cy="1287301"/>
          </a:xfrm>
          <a:prstGeom prst="rect">
            <a:avLst/>
          </a:prstGeom>
          <a:noFill/>
          <a:ln w="9525">
            <a:noFill/>
            <a:miter lim="800000"/>
            <a:headEnd/>
            <a:tailEnd/>
          </a:ln>
          <a:effectLst/>
        </p:spPr>
      </p:pic>
      <p:pic>
        <p:nvPicPr>
          <p:cNvPr id="4" name="Picture 62"/>
          <p:cNvPicPr>
            <a:picLocks noChangeAspect="1" noChangeArrowheads="1"/>
          </p:cNvPicPr>
          <p:nvPr/>
        </p:nvPicPr>
        <p:blipFill>
          <a:blip r:embed="rId7">
            <a:clrChange>
              <a:clrFrom>
                <a:srgbClr val="FFFFFF"/>
              </a:clrFrom>
              <a:clrTo>
                <a:srgbClr val="FFFFFF">
                  <a:alpha val="0"/>
                </a:srgbClr>
              </a:clrTo>
            </a:clrChange>
            <a:biLevel thresh="75000"/>
          </a:blip>
          <a:srcRect/>
          <a:stretch>
            <a:fillRect/>
          </a:stretch>
        </p:blipFill>
        <p:spPr bwMode="auto">
          <a:xfrm>
            <a:off x="9779503" y="3847368"/>
            <a:ext cx="1841613" cy="1285884"/>
          </a:xfrm>
          <a:prstGeom prst="rect">
            <a:avLst/>
          </a:prstGeom>
          <a:noFill/>
          <a:ln w="9525">
            <a:noFill/>
            <a:miter lim="800000"/>
            <a:headEnd/>
            <a:tailEnd/>
          </a:ln>
          <a:effectLst/>
        </p:spPr>
      </p:pic>
      <p:pic>
        <p:nvPicPr>
          <p:cNvPr id="45" name="Рисунок 44"/>
          <p:cNvPicPr/>
          <p:nvPr/>
        </p:nvPicPr>
        <p:blipFill>
          <a:blip r:embed="rId8">
            <a:clrChange>
              <a:clrFrom>
                <a:srgbClr val="FFFFFF"/>
              </a:clrFrom>
              <a:clrTo>
                <a:srgbClr val="FFFFFF">
                  <a:alpha val="0"/>
                </a:srgbClr>
              </a:clrTo>
            </a:clrChange>
            <a:biLevel thresh="75000"/>
          </a:blip>
          <a:srcRect/>
          <a:stretch>
            <a:fillRect/>
          </a:stretch>
        </p:blipFill>
        <p:spPr bwMode="auto">
          <a:xfrm>
            <a:off x="10065254" y="5419004"/>
            <a:ext cx="1719377" cy="1296035"/>
          </a:xfrm>
          <a:prstGeom prst="rect">
            <a:avLst/>
          </a:prstGeom>
          <a:noFill/>
          <a:ln w="9525">
            <a:noFill/>
            <a:miter lim="800000"/>
            <a:headEnd/>
            <a:tailEnd/>
          </a:ln>
        </p:spPr>
      </p:pic>
      <p:pic>
        <p:nvPicPr>
          <p:cNvPr id="42" name="Picture 59"/>
          <p:cNvPicPr>
            <a:picLocks noChangeAspect="1" noChangeArrowheads="1"/>
          </p:cNvPicPr>
          <p:nvPr/>
        </p:nvPicPr>
        <p:blipFill>
          <a:blip r:embed="rId9">
            <a:clrChange>
              <a:clrFrom>
                <a:srgbClr val="FFFFFF"/>
              </a:clrFrom>
              <a:clrTo>
                <a:srgbClr val="FFFFFF">
                  <a:alpha val="0"/>
                </a:srgbClr>
              </a:clrTo>
            </a:clrChange>
            <a:biLevel thresh="75000"/>
          </a:blip>
          <a:srcRect/>
          <a:stretch>
            <a:fillRect/>
          </a:stretch>
        </p:blipFill>
        <p:spPr bwMode="auto">
          <a:xfrm>
            <a:off x="10136693" y="2204294"/>
            <a:ext cx="1180038" cy="1357322"/>
          </a:xfrm>
          <a:prstGeom prst="rect">
            <a:avLst/>
          </a:prstGeom>
          <a:noFill/>
          <a:ln w="9525">
            <a:noFill/>
            <a:miter lim="800000"/>
            <a:headEnd/>
            <a:tailEnd/>
          </a:ln>
          <a:effectLst/>
        </p:spPr>
      </p:pic>
      <p:pic>
        <p:nvPicPr>
          <p:cNvPr id="43" name="Picture 60"/>
          <p:cNvPicPr>
            <a:picLocks noChangeAspect="1" noChangeArrowheads="1"/>
          </p:cNvPicPr>
          <p:nvPr/>
        </p:nvPicPr>
        <p:blipFill>
          <a:blip r:embed="rId10" cstate="print">
            <a:clrChange>
              <a:clrFrom>
                <a:srgbClr val="FFFFFF"/>
              </a:clrFrom>
              <a:clrTo>
                <a:srgbClr val="FFFFFF">
                  <a:alpha val="0"/>
                </a:srgbClr>
              </a:clrTo>
            </a:clrChange>
            <a:biLevel thresh="75000"/>
          </a:blip>
          <a:srcRect/>
          <a:stretch>
            <a:fillRect/>
          </a:stretch>
        </p:blipFill>
        <p:spPr bwMode="auto">
          <a:xfrm>
            <a:off x="7850677" y="2132856"/>
            <a:ext cx="1547595" cy="1249199"/>
          </a:xfrm>
          <a:prstGeom prst="rect">
            <a:avLst/>
          </a:prstGeom>
          <a:noFill/>
          <a:ln w="9525">
            <a:noFill/>
            <a:miter lim="800000"/>
            <a:headEnd/>
            <a:tailEnd/>
          </a:ln>
          <a:effectLst/>
        </p:spPr>
      </p:pic>
      <p:graphicFrame>
        <p:nvGraphicFramePr>
          <p:cNvPr id="2" name="Таблица 1"/>
          <p:cNvGraphicFramePr>
            <a:graphicFrameLocks noGrp="1"/>
          </p:cNvGraphicFramePr>
          <p:nvPr>
            <p:extLst>
              <p:ext uri="{D42A27DB-BD31-4B8C-83A1-F6EECF244321}">
                <p14:modId xmlns:p14="http://schemas.microsoft.com/office/powerpoint/2010/main" val="2744028036"/>
              </p:ext>
            </p:extLst>
          </p:nvPr>
        </p:nvGraphicFramePr>
        <p:xfrm>
          <a:off x="191344" y="949425"/>
          <a:ext cx="6062446" cy="5779970"/>
        </p:xfrm>
        <a:graphic>
          <a:graphicData uri="http://schemas.openxmlformats.org/drawingml/2006/table">
            <a:tbl>
              <a:tblPr firstRow="1" firstCol="1" bandRow="1">
                <a:tableStyleId>{5C22544A-7EE6-4342-B048-85BDC9FD1C3A}</a:tableStyleId>
              </a:tblPr>
              <a:tblGrid>
                <a:gridCol w="122413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1311184">
                  <a:extLst>
                    <a:ext uri="{9D8B030D-6E8A-4147-A177-3AD203B41FA5}">
                      <a16:colId xmlns:a16="http://schemas.microsoft.com/office/drawing/2014/main" val="20004"/>
                    </a:ext>
                  </a:extLst>
                </a:gridCol>
                <a:gridCol w="1222870">
                  <a:extLst>
                    <a:ext uri="{9D8B030D-6E8A-4147-A177-3AD203B41FA5}">
                      <a16:colId xmlns:a16="http://schemas.microsoft.com/office/drawing/2014/main" val="20005"/>
                    </a:ext>
                  </a:extLst>
                </a:gridCol>
              </a:tblGrid>
              <a:tr h="586994">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Ток стабилзатор турлари</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Солиштрма кўрсаткичлар</a:t>
                      </a:r>
                      <a:endParaRPr lang="ru-RU"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Вт/кг</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ФИК</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ru-RU"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900" dirty="0" err="1">
                          <a:effectLst/>
                          <a:latin typeface="Times New Roman" panose="02020603050405020304" pitchFamily="18" charset="0"/>
                          <a:cs typeface="Times New Roman" panose="02020603050405020304" pitchFamily="18" charset="0"/>
                        </a:rPr>
                        <a:t>Cosφ</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Афзалликлари</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Камчиликлари</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extLst>
                  <a:ext uri="{0D108BD9-81ED-4DB2-BD59-A6C34878D82A}">
                    <a16:rowId xmlns:a16="http://schemas.microsoft.com/office/drawing/2014/main" val="10000"/>
                  </a:ext>
                </a:extLst>
              </a:tr>
              <a:tr h="1009473">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Ферромагнит элементларга асосланган ток стабилизаторлари</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6-15</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0,5-0,6</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0,4-0,6</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Схемани оддийлиги, ишончли ва шароити оғир муҳитларда ишлаш имконияти</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Ташқи ўлчамлари ва оғирлиги катталиги, чиқиш кучланиши ва ток шаклининг бузулганлиги</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extLst>
                  <a:ext uri="{0D108BD9-81ED-4DB2-BD59-A6C34878D82A}">
                    <a16:rowId xmlns:a16="http://schemas.microsoft.com/office/drawing/2014/main" val="10001"/>
                  </a:ext>
                </a:extLst>
              </a:tr>
              <a:tr h="1009473">
                <a:tc>
                  <a:txBody>
                    <a:bodyPr/>
                    <a:lstStyle/>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Бошқариладиган магнит кучайтиргичларга асосланган ток стабилизаторлар</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10-15</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0,7-0,8</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0,6-0,7</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Схемани оддийлиги, ишончли ва шароити оғир муҳитларда ишлаш имконияти</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Ташқи ўлчамлари ва оғирлиги катталиги, чиқиш кучланиши ва ток шаклининг бузулганлиги</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extLst>
                  <a:ext uri="{0D108BD9-81ED-4DB2-BD59-A6C34878D82A}">
                    <a16:rowId xmlns:a16="http://schemas.microsoft.com/office/drawing/2014/main" val="10002"/>
                  </a:ext>
                </a:extLst>
              </a:tr>
              <a:tr h="1009473">
                <a:tc>
                  <a:txBody>
                    <a:bodyPr/>
                    <a:lstStyle/>
                    <a:p>
                      <a:pPr algn="ctr">
                        <a:lnSpc>
                          <a:spcPct val="107000"/>
                        </a:lnSpc>
                        <a:spcAft>
                          <a:spcPts val="0"/>
                        </a:spcAft>
                      </a:pPr>
                      <a:r>
                        <a:rPr lang="uz-Cyrl-UZ" sz="900">
                          <a:effectLst/>
                          <a:latin typeface="Times New Roman" panose="02020603050405020304" pitchFamily="18" charset="0"/>
                          <a:cs typeface="Times New Roman" panose="02020603050405020304" pitchFamily="18" charset="0"/>
                        </a:rPr>
                        <a:t>Кетма – кет феррорезонанс занжирлар асосида қурилган ток стабилизаторлари</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40-50</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0,5-0,7</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0,6-0,75</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Схемани оддийлиги, ишончли ва шароити оғир муҳитларда ишлаш имконияти</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Чиқиш кучланиши ва ток шаклининг бузулганлиги</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extLst>
                  <a:ext uri="{0D108BD9-81ED-4DB2-BD59-A6C34878D82A}">
                    <a16:rowId xmlns:a16="http://schemas.microsoft.com/office/drawing/2014/main" val="10003"/>
                  </a:ext>
                </a:extLst>
              </a:tr>
              <a:tr h="1009473">
                <a:tc>
                  <a:txBody>
                    <a:bodyPr/>
                    <a:lstStyle/>
                    <a:p>
                      <a:pPr algn="ctr">
                        <a:lnSpc>
                          <a:spcPct val="107000"/>
                        </a:lnSpc>
                        <a:spcAft>
                          <a:spcPts val="0"/>
                        </a:spcAft>
                      </a:pPr>
                      <a:r>
                        <a:rPr lang="uz-Cyrl-UZ" sz="900">
                          <a:effectLst/>
                          <a:latin typeface="Times New Roman" panose="02020603050405020304" pitchFamily="18" charset="0"/>
                          <a:cs typeface="Times New Roman" panose="02020603050405020304" pitchFamily="18" charset="0"/>
                        </a:rPr>
                        <a:t>Паралел феррорезонанс занжирлар асосида қурилган ток стабилизаторлари</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35-55</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0,5-0,8</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0,6-0,75</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Схемани оддийлиги, ишончли ва шароити оғир муҳитларда ишлаш имконияти</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чиқиш кучланиши ва ток шаклининг бузулганлиги</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extLst>
                  <a:ext uri="{0D108BD9-81ED-4DB2-BD59-A6C34878D82A}">
                    <a16:rowId xmlns:a16="http://schemas.microsoft.com/office/drawing/2014/main" val="10004"/>
                  </a:ext>
                </a:extLst>
              </a:tr>
              <a:tr h="1155084">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Ярим ўтказгичли</a:t>
                      </a:r>
                    </a:p>
                    <a:p>
                      <a:pPr algn="ctr">
                        <a:lnSpc>
                          <a:spcPct val="107000"/>
                        </a:lnSpc>
                        <a:spcAft>
                          <a:spcPts val="0"/>
                        </a:spcAft>
                      </a:pPr>
                      <a:r>
                        <a:rPr lang="uz-Cyrl-UZ" sz="900" dirty="0">
                          <a:effectLst/>
                          <a:latin typeface="Times New Roman" panose="02020603050405020304" pitchFamily="18" charset="0"/>
                          <a:ea typeface="Calibri" panose="020F0502020204030204" pitchFamily="34" charset="0"/>
                          <a:cs typeface="Times New Roman" panose="02020603050405020304" pitchFamily="18" charset="0"/>
                        </a:rPr>
                        <a:t>ток стабилизатори</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90-150</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0,95</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0,9-0,95</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endParaRPr lang="uz-Cyrl-UZ"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Ўлчамлари ва вазн кўрсаткичлари</a:t>
                      </a:r>
                      <a:endParaRPr lang="ru-RU" sz="9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 кичиклиги</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tc>
                  <a:txBody>
                    <a:bodyPr/>
                    <a:lstStyle/>
                    <a:p>
                      <a:pPr algn="ctr">
                        <a:lnSpc>
                          <a:spcPct val="107000"/>
                        </a:lnSpc>
                        <a:spcAft>
                          <a:spcPts val="0"/>
                        </a:spcAft>
                      </a:pPr>
                      <a:r>
                        <a:rPr lang="uz-Cyrl-UZ" sz="900" dirty="0">
                          <a:effectLst/>
                          <a:latin typeface="Times New Roman" panose="02020603050405020304" pitchFamily="18" charset="0"/>
                          <a:cs typeface="Times New Roman" panose="02020603050405020304" pitchFamily="18" charset="0"/>
                        </a:rPr>
                        <a:t>Ишончлиликни пастлаиги, шароити  оғир мухутларда ишлай олмаслиги, чиқиш кучланиши ва ток шаклининг бузулганлиги</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60" marR="4326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49195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Группа 28"/>
          <p:cNvGrpSpPr/>
          <p:nvPr/>
        </p:nvGrpSpPr>
        <p:grpSpPr>
          <a:xfrm>
            <a:off x="0" y="0"/>
            <a:ext cx="12192000" cy="908720"/>
            <a:chOff x="0" y="0"/>
            <a:chExt cx="12192000" cy="908720"/>
          </a:xfrm>
        </p:grpSpPr>
        <p:sp>
          <p:nvSpPr>
            <p:cNvPr id="30" name="Прямоугольник 29">
              <a:extLst>
                <a:ext uri="{FF2B5EF4-FFF2-40B4-BE49-F238E27FC236}">
                  <a16:creationId xmlns:a16="http://schemas.microsoft.com/office/drawing/2014/main" id="{77D91B75-3097-42C9-BE94-574905A96314}"/>
                </a:ext>
              </a:extLst>
            </p:cNvPr>
            <p:cNvSpPr/>
            <p:nvPr/>
          </p:nvSpPr>
          <p:spPr bwMode="auto">
            <a:xfrm>
              <a:off x="0" y="0"/>
              <a:ext cx="12192000" cy="908720"/>
            </a:xfrm>
            <a:prstGeom prst="rect">
              <a:avLst/>
            </a:prstGeom>
            <a:solidFill>
              <a:schemeClr val="accent5">
                <a:lumMod val="20000"/>
                <a:lumOff val="80000"/>
                <a:alpha val="40000"/>
              </a:schemeClr>
            </a:solidFill>
          </p:spPr>
          <p:txBody>
            <a:bodyPr wrap="none" rtlCol="0" fromWordArt="1" anchor="ctr">
              <a:prstTxWarp prst="textDoubleWave1">
                <a:avLst>
                  <a:gd name="adj1" fmla="val 6500"/>
                  <a:gd name="adj2" fmla="val 0"/>
                </a:avLst>
              </a:prstTxWarp>
            </a:bodyPr>
            <a:lstStyle/>
            <a:p>
              <a:pPr algn="ctr"/>
              <a:endParaRPr lang="en-GB" sz="3600" kern="10" spc="-360" dirty="0">
                <a:ln w="12700">
                  <a:solidFill>
                    <a:srgbClr val="000099"/>
                  </a:solidFill>
                  <a:round/>
                  <a:headEnd/>
                  <a:tailEnd/>
                </a:ln>
                <a:latin typeface="Times New Roman" pitchFamily="18" charset="0"/>
                <a:cs typeface="Times New Roman" pitchFamily="18" charset="0"/>
              </a:endParaRPr>
            </a:p>
          </p:txBody>
        </p:sp>
        <p:cxnSp>
          <p:nvCxnSpPr>
            <p:cNvPr id="31" name="Прямая соединительная линия 30"/>
            <p:cNvCxnSpPr/>
            <p:nvPr/>
          </p:nvCxnSpPr>
          <p:spPr>
            <a:xfrm>
              <a:off x="0" y="889756"/>
              <a:ext cx="12192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Прямоугольник 10"/>
          <p:cNvSpPr/>
          <p:nvPr/>
        </p:nvSpPr>
        <p:spPr>
          <a:xfrm>
            <a:off x="738150" y="3786190"/>
            <a:ext cx="4690210" cy="584775"/>
          </a:xfrm>
          <a:prstGeom prst="rect">
            <a:avLst/>
          </a:prstGeom>
        </p:spPr>
        <p:txBody>
          <a:bodyPr wrap="square">
            <a:spAutoFit/>
          </a:bodyPr>
          <a:lstStyle/>
          <a:p>
            <a:pPr algn="ctr"/>
            <a:r>
              <a:rPr lang="uz-Cyrl-UZ" sz="1600" b="1" dirty="0">
                <a:latin typeface="Times New Roman" pitchFamily="18" charset="0"/>
                <a:ea typeface="Times New Roman" panose="02020603050405020304" pitchFamily="18" charset="0"/>
                <a:cs typeface="Times New Roman" pitchFamily="18" charset="0"/>
              </a:rPr>
              <a:t>1-расм. Уч контурли феррорезонанс ток стабилизатор схемаси </a:t>
            </a:r>
            <a:endParaRPr lang="ru-RU" sz="1600" b="1" dirty="0">
              <a:latin typeface="Times New Roman" pitchFamily="18" charset="0"/>
              <a:cs typeface="Times New Roman" pitchFamily="18" charset="0"/>
            </a:endParaRPr>
          </a:p>
        </p:txBody>
      </p:sp>
      <p:sp>
        <p:nvSpPr>
          <p:cNvPr id="21" name="Заголовок 1">
            <a:extLst>
              <a:ext uri="{FF2B5EF4-FFF2-40B4-BE49-F238E27FC236}">
                <a16:creationId xmlns:a16="http://schemas.microsoft.com/office/drawing/2014/main" id="{DE2BA002-E4A0-4143-A0E5-54CCCEDAC94B}"/>
              </a:ext>
            </a:extLst>
          </p:cNvPr>
          <p:cNvSpPr txBox="1">
            <a:spLocks/>
          </p:cNvSpPr>
          <p:nvPr/>
        </p:nvSpPr>
        <p:spPr>
          <a:xfrm>
            <a:off x="1166778" y="210870"/>
            <a:ext cx="1004883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err="1">
                <a:solidFill>
                  <a:srgbClr val="0000FF"/>
                </a:solidFill>
                <a:latin typeface="Times New Roman" pitchFamily="18" charset="0"/>
                <a:cs typeface="Times New Roman" pitchFamily="18" charset="0"/>
              </a:rPr>
              <a:t>Феррорезонанс</a:t>
            </a:r>
            <a:r>
              <a:rPr lang="ru-RU" sz="2400" b="1" dirty="0">
                <a:solidFill>
                  <a:srgbClr val="0000FF"/>
                </a:solidFill>
                <a:latin typeface="Times New Roman" pitchFamily="18" charset="0"/>
                <a:cs typeface="Times New Roman" pitchFamily="18" charset="0"/>
              </a:rPr>
              <a:t> </a:t>
            </a:r>
            <a:r>
              <a:rPr lang="ru-RU" sz="2400" b="1" dirty="0" err="1">
                <a:solidFill>
                  <a:srgbClr val="0000FF"/>
                </a:solidFill>
                <a:latin typeface="Times New Roman" pitchFamily="18" charset="0"/>
                <a:cs typeface="Times New Roman" pitchFamily="18" charset="0"/>
              </a:rPr>
              <a:t>занжир</a:t>
            </a:r>
            <a:r>
              <a:rPr lang="ru-RU" sz="2400" b="1" dirty="0">
                <a:solidFill>
                  <a:srgbClr val="0000FF"/>
                </a:solidFill>
                <a:latin typeface="Times New Roman" pitchFamily="18" charset="0"/>
                <a:cs typeface="Times New Roman" pitchFamily="18" charset="0"/>
              </a:rPr>
              <a:t> </a:t>
            </a:r>
            <a:r>
              <a:rPr lang="uz-Cyrl-UZ" sz="2400" b="1" dirty="0">
                <a:solidFill>
                  <a:srgbClr val="0000FF"/>
                </a:solidFill>
                <a:latin typeface="Times New Roman" pitchFamily="18" charset="0"/>
                <a:cs typeface="Times New Roman" pitchFamily="18" charset="0"/>
              </a:rPr>
              <a:t>дифференциал</a:t>
            </a:r>
            <a:r>
              <a:rPr lang="ru-RU" sz="2400" b="1" dirty="0">
                <a:solidFill>
                  <a:srgbClr val="0000FF"/>
                </a:solidFill>
                <a:latin typeface="Times New Roman" pitchFamily="18" charset="0"/>
                <a:cs typeface="Times New Roman" pitchFamily="18" charset="0"/>
              </a:rPr>
              <a:t> </a:t>
            </a:r>
            <a:r>
              <a:rPr lang="ru-RU" sz="2400" b="1" dirty="0" err="1">
                <a:solidFill>
                  <a:srgbClr val="0000FF"/>
                </a:solidFill>
                <a:latin typeface="Times New Roman" pitchFamily="18" charset="0"/>
                <a:cs typeface="Times New Roman" pitchFamily="18" charset="0"/>
              </a:rPr>
              <a:t>тенгламалар</a:t>
            </a:r>
            <a:r>
              <a:rPr lang="ru-RU" sz="2400" b="1" dirty="0">
                <a:solidFill>
                  <a:srgbClr val="0000FF"/>
                </a:solidFill>
                <a:latin typeface="Times New Roman" pitchFamily="18" charset="0"/>
                <a:cs typeface="Times New Roman" pitchFamily="18" charset="0"/>
              </a:rPr>
              <a:t> </a:t>
            </a:r>
            <a:r>
              <a:rPr lang="ru-RU" sz="2400" b="1" dirty="0" err="1">
                <a:solidFill>
                  <a:srgbClr val="0000FF"/>
                </a:solidFill>
                <a:latin typeface="Times New Roman" pitchFamily="18" charset="0"/>
                <a:cs typeface="Times New Roman" pitchFamily="18" charset="0"/>
              </a:rPr>
              <a:t>таҳлили</a:t>
            </a:r>
            <a:endParaRPr lang="ru-RU" sz="2400" b="1" dirty="0">
              <a:solidFill>
                <a:srgbClr val="0000FF"/>
              </a:solidFill>
              <a:latin typeface="Times New Roman" pitchFamily="18" charset="0"/>
              <a:cs typeface="Times New Roman" pitchFamily="18" charset="0"/>
            </a:endParaRPr>
          </a:p>
        </p:txBody>
      </p:sp>
      <p:sp>
        <p:nvSpPr>
          <p:cNvPr id="22" name="Ромб 21">
            <a:extLst>
              <a:ext uri="{FF2B5EF4-FFF2-40B4-BE49-F238E27FC236}">
                <a16:creationId xmlns:a16="http://schemas.microsoft.com/office/drawing/2014/main" id="{B05C63FD-2CAE-4B0B-B30B-FFE025265F96}"/>
              </a:ext>
            </a:extLst>
          </p:cNvPr>
          <p:cNvSpPr/>
          <p:nvPr/>
        </p:nvSpPr>
        <p:spPr bwMode="auto">
          <a:xfrm>
            <a:off x="11280576" y="82426"/>
            <a:ext cx="792088" cy="743868"/>
          </a:xfrm>
          <a:prstGeom prst="diamond">
            <a:avLst/>
          </a:prstGeom>
          <a:solidFill>
            <a:schemeClr val="bg1"/>
          </a:solidFill>
          <a:ln w="63500" cmpd="tri">
            <a:solidFill>
              <a:schemeClr val="accent1"/>
            </a:solidFill>
          </a:ln>
        </p:spPr>
        <p:txBody>
          <a:bodyPr wrap="none" rtlCol="0" fromWordArt="1" anchor="ctr">
            <a:prstTxWarp prst="textDoubleWave1">
              <a:avLst>
                <a:gd name="adj1" fmla="val 6500"/>
                <a:gd name="adj2" fmla="val 0"/>
              </a:avLst>
            </a:prstTxWarp>
          </a:bodyPr>
          <a:lstStyle/>
          <a:p>
            <a:pPr algn="ctr"/>
            <a:endParaRPr lang="en-GB" sz="2400" kern="10" spc="-360" dirty="0">
              <a:ln w="12700">
                <a:solidFill>
                  <a:srgbClr val="000099"/>
                </a:solidFill>
                <a:round/>
                <a:headEnd/>
                <a:tailEnd/>
              </a:ln>
              <a:latin typeface="Times New Roman" pitchFamily="18" charset="0"/>
              <a:cs typeface="Times New Roman" pitchFamily="18" charset="0"/>
            </a:endParaRPr>
          </a:p>
        </p:txBody>
      </p:sp>
      <p:sp>
        <p:nvSpPr>
          <p:cNvPr id="24" name="Прямоугольник 23">
            <a:extLst>
              <a:ext uri="{FF2B5EF4-FFF2-40B4-BE49-F238E27FC236}">
                <a16:creationId xmlns:a16="http://schemas.microsoft.com/office/drawing/2014/main" id="{813E4B32-DB0E-42E5-B563-EB044E694D8F}"/>
              </a:ext>
            </a:extLst>
          </p:cNvPr>
          <p:cNvSpPr/>
          <p:nvPr/>
        </p:nvSpPr>
        <p:spPr>
          <a:xfrm>
            <a:off x="11513328" y="229303"/>
            <a:ext cx="338554" cy="461665"/>
          </a:xfrm>
          <a:prstGeom prst="rect">
            <a:avLst/>
          </a:prstGeom>
        </p:spPr>
        <p:txBody>
          <a:bodyPr wrap="none">
            <a:spAutoFit/>
          </a:bodyPr>
          <a:lstStyle/>
          <a:p>
            <a:r>
              <a:rPr lang="ru-RU" sz="2400" b="1" dirty="0">
                <a:solidFill>
                  <a:srgbClr val="0000FF"/>
                </a:solidFill>
                <a:latin typeface="Times New Roman" pitchFamily="18" charset="0"/>
                <a:cs typeface="Times New Roman" pitchFamily="18" charset="0"/>
              </a:rPr>
              <a:t>6</a:t>
            </a:r>
            <a:endParaRPr lang="en-GB" sz="2400" b="1" dirty="0">
              <a:solidFill>
                <a:srgbClr val="0000FF"/>
              </a:solidFill>
              <a:latin typeface="Times New Roman" pitchFamily="18" charset="0"/>
              <a:cs typeface="Times New Roman" pitchFamily="18" charset="0"/>
            </a:endParaRPr>
          </a:p>
        </p:txBody>
      </p:sp>
      <p:pic>
        <p:nvPicPr>
          <p:cNvPr id="25" name="Picture 2" descr="Amazon.com: Adjustable 400W DC-DC Step-up Boost Converter 8.5-50V to  10-60V,0.2-12A Constant Current Power Supply Module Voltage Regulator Volt  Regulation Stabilizer LED Driver : Everything Else">
            <a:extLst>
              <a:ext uri="{FF2B5EF4-FFF2-40B4-BE49-F238E27FC236}">
                <a16:creationId xmlns:a16="http://schemas.microsoft.com/office/drawing/2014/main" id="{C2C7F701-E326-4802-BB7C-1E3AE844BD9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344" y="40704"/>
            <a:ext cx="849052" cy="849052"/>
          </a:xfrm>
          <a:prstGeom prst="rect">
            <a:avLst/>
          </a:prstGeom>
          <a:noFill/>
          <a:extLst>
            <a:ext uri="{909E8E84-426E-40DD-AFC4-6F175D3DCCD1}">
              <a14:hiddenFill xmlns:a14="http://schemas.microsoft.com/office/drawing/2010/main">
                <a:solidFill>
                  <a:srgbClr val="FFFFFF"/>
                </a:solidFill>
              </a14:hiddenFill>
            </a:ext>
          </a:extLst>
        </p:spPr>
      </p:pic>
      <p:pic>
        <p:nvPicPr>
          <p:cNvPr id="87041" name="Picture 1"/>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rcRect/>
          <a:stretch>
            <a:fillRect/>
          </a:stretch>
        </p:blipFill>
        <p:spPr bwMode="auto">
          <a:xfrm>
            <a:off x="551384" y="1000108"/>
            <a:ext cx="4794517" cy="2633338"/>
          </a:xfrm>
          <a:prstGeom prst="rect">
            <a:avLst/>
          </a:prstGeom>
          <a:noFill/>
          <a:ln w="9525">
            <a:noFill/>
            <a:miter lim="800000"/>
            <a:headEnd/>
            <a:tailEnd/>
          </a:ln>
          <a:effectLst/>
        </p:spPr>
      </p:pic>
      <p:graphicFrame>
        <p:nvGraphicFramePr>
          <p:cNvPr id="2" name="Object 1"/>
          <p:cNvGraphicFramePr>
            <a:graphicFrameLocks noChangeAspect="1"/>
          </p:cNvGraphicFramePr>
          <p:nvPr>
            <p:extLst>
              <p:ext uri="{D42A27DB-BD31-4B8C-83A1-F6EECF244321}">
                <p14:modId xmlns:p14="http://schemas.microsoft.com/office/powerpoint/2010/main" val="3393424015"/>
              </p:ext>
            </p:extLst>
          </p:nvPr>
        </p:nvGraphicFramePr>
        <p:xfrm>
          <a:off x="2052101" y="4836741"/>
          <a:ext cx="1214446" cy="523468"/>
        </p:xfrm>
        <a:graphic>
          <a:graphicData uri="http://schemas.openxmlformats.org/presentationml/2006/ole">
            <mc:AlternateContent xmlns:mc="http://schemas.openxmlformats.org/markup-compatibility/2006">
              <mc:Choice xmlns:v="urn:schemas-microsoft-com:vml" Requires="v">
                <p:oleObj spid="_x0000_s170951" name="Уравнение" r:id="rId6" imgW="13716000" imgH="5486400" progId="Equation.3">
                  <p:embed/>
                </p:oleObj>
              </mc:Choice>
              <mc:Fallback>
                <p:oleObj name="Уравнение" r:id="rId6" imgW="13716000" imgH="5486400" progId="Equation.3">
                  <p:embed/>
                  <p:pic>
                    <p:nvPicPr>
                      <p:cNvPr id="0" name="Picture 6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2101" y="4836741"/>
                        <a:ext cx="1214446" cy="5234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44" name="Object 4"/>
          <p:cNvGraphicFramePr>
            <a:graphicFrameLocks noChangeAspect="1"/>
          </p:cNvGraphicFramePr>
          <p:nvPr>
            <p:extLst>
              <p:ext uri="{D42A27DB-BD31-4B8C-83A1-F6EECF244321}">
                <p14:modId xmlns:p14="http://schemas.microsoft.com/office/powerpoint/2010/main" val="3966607367"/>
              </p:ext>
            </p:extLst>
          </p:nvPr>
        </p:nvGraphicFramePr>
        <p:xfrm>
          <a:off x="123631" y="5643578"/>
          <a:ext cx="5143536" cy="747034"/>
        </p:xfrm>
        <a:graphic>
          <a:graphicData uri="http://schemas.openxmlformats.org/presentationml/2006/ole">
            <mc:AlternateContent xmlns:mc="http://schemas.openxmlformats.org/markup-compatibility/2006">
              <mc:Choice xmlns:v="urn:schemas-microsoft-com:vml" Requires="v">
                <p:oleObj spid="_x0000_s170952" name="Уравнение" r:id="rId8" imgW="69799200" imgH="10058400" progId="Equation.3">
                  <p:embed/>
                </p:oleObj>
              </mc:Choice>
              <mc:Fallback>
                <p:oleObj name="Уравнение" r:id="rId8" imgW="69799200" imgH="10058400" progId="Equation.3">
                  <p:embed/>
                  <p:pic>
                    <p:nvPicPr>
                      <p:cNvPr id="0" name="Picture 68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631" y="5643578"/>
                        <a:ext cx="5143536" cy="7470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46" name="Object 6"/>
          <p:cNvGraphicFramePr>
            <a:graphicFrameLocks noChangeAspect="1"/>
          </p:cNvGraphicFramePr>
          <p:nvPr>
            <p:extLst>
              <p:ext uri="{D42A27DB-BD31-4B8C-83A1-F6EECF244321}">
                <p14:modId xmlns:p14="http://schemas.microsoft.com/office/powerpoint/2010/main" val="3000311942"/>
              </p:ext>
            </p:extLst>
          </p:nvPr>
        </p:nvGraphicFramePr>
        <p:xfrm>
          <a:off x="6067578" y="1326394"/>
          <a:ext cx="5615027" cy="642942"/>
        </p:xfrm>
        <a:graphic>
          <a:graphicData uri="http://schemas.openxmlformats.org/presentationml/2006/ole">
            <mc:AlternateContent xmlns:mc="http://schemas.openxmlformats.org/markup-compatibility/2006">
              <mc:Choice xmlns:v="urn:schemas-microsoft-com:vml" Requires="v">
                <p:oleObj spid="_x0000_s170953" name="Уравнение" r:id="rId10" imgW="91135200" imgH="10363200" progId="Equation.3">
                  <p:embed/>
                </p:oleObj>
              </mc:Choice>
              <mc:Fallback>
                <p:oleObj name="Уравнение" r:id="rId10" imgW="91135200" imgH="10363200" progId="Equation.3">
                  <p:embed/>
                  <p:pic>
                    <p:nvPicPr>
                      <p:cNvPr id="0" name="Picture 68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67578" y="1326394"/>
                        <a:ext cx="5615027"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48" name="Object 8"/>
          <p:cNvGraphicFramePr>
            <a:graphicFrameLocks noChangeAspect="1"/>
          </p:cNvGraphicFramePr>
          <p:nvPr>
            <p:extLst>
              <p:ext uri="{D42A27DB-BD31-4B8C-83A1-F6EECF244321}">
                <p14:modId xmlns:p14="http://schemas.microsoft.com/office/powerpoint/2010/main" val="3798097040"/>
              </p:ext>
            </p:extLst>
          </p:nvPr>
        </p:nvGraphicFramePr>
        <p:xfrm>
          <a:off x="6458354" y="3320501"/>
          <a:ext cx="2292661" cy="714380"/>
        </p:xfrm>
        <a:graphic>
          <a:graphicData uri="http://schemas.openxmlformats.org/presentationml/2006/ole">
            <mc:AlternateContent xmlns:mc="http://schemas.openxmlformats.org/markup-compatibility/2006">
              <mc:Choice xmlns:v="urn:schemas-microsoft-com:vml" Requires="v">
                <p:oleObj spid="_x0000_s170954" name="Формула" r:id="rId12" imgW="31089600" imgH="10058400" progId="Equation.3">
                  <p:embed/>
                </p:oleObj>
              </mc:Choice>
              <mc:Fallback>
                <p:oleObj name="Формула" r:id="rId12" imgW="31089600" imgH="10058400" progId="Equation.3">
                  <p:embed/>
                  <p:pic>
                    <p:nvPicPr>
                      <p:cNvPr id="0" name="Picture 68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58354" y="3320501"/>
                        <a:ext cx="2292661"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50" name="Object 10"/>
          <p:cNvGraphicFramePr>
            <a:graphicFrameLocks noChangeAspect="1"/>
          </p:cNvGraphicFramePr>
          <p:nvPr>
            <p:extLst>
              <p:ext uri="{D42A27DB-BD31-4B8C-83A1-F6EECF244321}">
                <p14:modId xmlns:p14="http://schemas.microsoft.com/office/powerpoint/2010/main" val="1189727437"/>
              </p:ext>
            </p:extLst>
          </p:nvPr>
        </p:nvGraphicFramePr>
        <p:xfrm>
          <a:off x="6911563" y="2275009"/>
          <a:ext cx="3714776" cy="746427"/>
        </p:xfrm>
        <a:graphic>
          <a:graphicData uri="http://schemas.openxmlformats.org/presentationml/2006/ole">
            <mc:AlternateContent xmlns:mc="http://schemas.openxmlformats.org/markup-compatibility/2006">
              <mc:Choice xmlns:v="urn:schemas-microsoft-com:vml" Requires="v">
                <p:oleObj spid="_x0000_s170955" name="Уравнение" r:id="rId14" imgW="48768000" imgH="10058400" progId="Equation.3">
                  <p:embed/>
                </p:oleObj>
              </mc:Choice>
              <mc:Fallback>
                <p:oleObj name="Уравнение" r:id="rId14" imgW="48768000" imgH="10058400" progId="Equation.3">
                  <p:embed/>
                  <p:pic>
                    <p:nvPicPr>
                      <p:cNvPr id="0" name="Picture 69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11563" y="2275009"/>
                        <a:ext cx="3714776" cy="7464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52" name="Object 12"/>
          <p:cNvGraphicFramePr>
            <a:graphicFrameLocks noChangeAspect="1"/>
          </p:cNvGraphicFramePr>
          <p:nvPr>
            <p:extLst>
              <p:ext uri="{D42A27DB-BD31-4B8C-83A1-F6EECF244321}">
                <p14:modId xmlns:p14="http://schemas.microsoft.com/office/powerpoint/2010/main" val="3446413847"/>
              </p:ext>
            </p:extLst>
          </p:nvPr>
        </p:nvGraphicFramePr>
        <p:xfrm>
          <a:off x="9013297" y="3504020"/>
          <a:ext cx="1751784" cy="428628"/>
        </p:xfrm>
        <a:graphic>
          <a:graphicData uri="http://schemas.openxmlformats.org/presentationml/2006/ole">
            <mc:AlternateContent xmlns:mc="http://schemas.openxmlformats.org/markup-compatibility/2006">
              <mc:Choice xmlns:v="urn:schemas-microsoft-com:vml" Requires="v">
                <p:oleObj spid="_x0000_s170956" name="Уравнение" r:id="rId16" imgW="21336000" imgH="5486400" progId="Equation.3">
                  <p:embed/>
                </p:oleObj>
              </mc:Choice>
              <mc:Fallback>
                <p:oleObj name="Уравнение" r:id="rId16" imgW="21336000" imgH="5486400" progId="Equation.3">
                  <p:embed/>
                  <p:pic>
                    <p:nvPicPr>
                      <p:cNvPr id="0" name="Picture 69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13297" y="3504020"/>
                        <a:ext cx="1751784"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55" name="Object 15"/>
          <p:cNvGraphicFramePr>
            <a:graphicFrameLocks noChangeAspect="1"/>
          </p:cNvGraphicFramePr>
          <p:nvPr>
            <p:extLst>
              <p:ext uri="{D42A27DB-BD31-4B8C-83A1-F6EECF244321}">
                <p14:modId xmlns:p14="http://schemas.microsoft.com/office/powerpoint/2010/main" val="578991550"/>
              </p:ext>
            </p:extLst>
          </p:nvPr>
        </p:nvGraphicFramePr>
        <p:xfrm>
          <a:off x="7100050" y="4444333"/>
          <a:ext cx="3301930" cy="689238"/>
        </p:xfrm>
        <a:graphic>
          <a:graphicData uri="http://schemas.openxmlformats.org/presentationml/2006/ole">
            <mc:AlternateContent xmlns:mc="http://schemas.openxmlformats.org/markup-compatibility/2006">
              <mc:Choice xmlns:v="urn:schemas-microsoft-com:vml" Requires="v">
                <p:oleObj spid="_x0000_s170957" name="Уравнение" r:id="rId18" imgW="46329600" imgH="9448800" progId="Equation.3">
                  <p:embed/>
                </p:oleObj>
              </mc:Choice>
              <mc:Fallback>
                <p:oleObj name="Уравнение" r:id="rId18" imgW="46329600" imgH="9448800" progId="Equation.3">
                  <p:embed/>
                  <p:pic>
                    <p:nvPicPr>
                      <p:cNvPr id="0" name="Picture 69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00050" y="4444333"/>
                        <a:ext cx="3301930" cy="689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Прямая соединительная линия 3"/>
          <p:cNvCxnSpPr/>
          <p:nvPr/>
        </p:nvCxnSpPr>
        <p:spPr>
          <a:xfrm>
            <a:off x="5667372" y="1071546"/>
            <a:ext cx="0" cy="532859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3221733" y="4955599"/>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(1)</a:t>
            </a:r>
            <a:endParaRPr lang="ru-RU" sz="1600" dirty="0">
              <a:latin typeface="Times New Roman" pitchFamily="18" charset="0"/>
              <a:cs typeface="Times New Roman" pitchFamily="18" charset="0"/>
            </a:endParaRPr>
          </a:p>
        </p:txBody>
      </p:sp>
      <p:sp>
        <p:nvSpPr>
          <p:cNvPr id="20" name="Прямоугольник 19"/>
          <p:cNvSpPr/>
          <p:nvPr/>
        </p:nvSpPr>
        <p:spPr>
          <a:xfrm>
            <a:off x="5124934" y="5889799"/>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(2)</a:t>
            </a:r>
            <a:endParaRPr lang="ru-RU" sz="1600" dirty="0">
              <a:latin typeface="Times New Roman" pitchFamily="18" charset="0"/>
              <a:cs typeface="Times New Roman" pitchFamily="18" charset="0"/>
            </a:endParaRPr>
          </a:p>
        </p:txBody>
      </p:sp>
      <p:sp>
        <p:nvSpPr>
          <p:cNvPr id="23" name="Прямоугольник 22"/>
          <p:cNvSpPr/>
          <p:nvPr/>
        </p:nvSpPr>
        <p:spPr>
          <a:xfrm>
            <a:off x="11648204" y="2572470"/>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(3)</a:t>
            </a:r>
            <a:endParaRPr lang="ru-RU" sz="1600" dirty="0">
              <a:latin typeface="Times New Roman" pitchFamily="18" charset="0"/>
              <a:cs typeface="Times New Roman" pitchFamily="18" charset="0"/>
            </a:endParaRPr>
          </a:p>
        </p:txBody>
      </p:sp>
      <p:sp>
        <p:nvSpPr>
          <p:cNvPr id="26" name="Прямоугольник 25"/>
          <p:cNvSpPr/>
          <p:nvPr/>
        </p:nvSpPr>
        <p:spPr>
          <a:xfrm>
            <a:off x="11661578" y="3519279"/>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(4)</a:t>
            </a:r>
            <a:endParaRPr lang="ru-RU" sz="1600" dirty="0">
              <a:latin typeface="Times New Roman" pitchFamily="18" charset="0"/>
              <a:cs typeface="Times New Roman" pitchFamily="18" charset="0"/>
            </a:endParaRPr>
          </a:p>
        </p:txBody>
      </p:sp>
      <p:sp>
        <p:nvSpPr>
          <p:cNvPr id="27" name="Прямоугольник 26"/>
          <p:cNvSpPr/>
          <p:nvPr/>
        </p:nvSpPr>
        <p:spPr>
          <a:xfrm>
            <a:off x="11676620" y="4631055"/>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(5)</a:t>
            </a:r>
            <a:endParaRPr lang="ru-RU" sz="1600" dirty="0">
              <a:latin typeface="Times New Roman" pitchFamily="18" charset="0"/>
              <a:cs typeface="Times New Roman" pitchFamily="18" charset="0"/>
            </a:endParaRPr>
          </a:p>
        </p:txBody>
      </p:sp>
      <p:sp>
        <p:nvSpPr>
          <p:cNvPr id="28" name="Прямоугольник 27"/>
          <p:cNvSpPr/>
          <p:nvPr/>
        </p:nvSpPr>
        <p:spPr>
          <a:xfrm>
            <a:off x="11672792" y="5643578"/>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(6)</a:t>
            </a:r>
            <a:endParaRPr lang="ru-RU" sz="1600" dirty="0">
              <a:latin typeface="Times New Roman" pitchFamily="18" charset="0"/>
              <a:cs typeface="Times New Roman" pitchFamily="18" charset="0"/>
            </a:endParaRPr>
          </a:p>
        </p:txBody>
      </p:sp>
      <p:graphicFrame>
        <p:nvGraphicFramePr>
          <p:cNvPr id="32" name="Object 1"/>
          <p:cNvGraphicFramePr>
            <a:graphicFrameLocks noChangeAspect="1"/>
          </p:cNvGraphicFramePr>
          <p:nvPr>
            <p:extLst>
              <p:ext uri="{D42A27DB-BD31-4B8C-83A1-F6EECF244321}">
                <p14:modId xmlns:p14="http://schemas.microsoft.com/office/powerpoint/2010/main" val="1503952603"/>
              </p:ext>
            </p:extLst>
          </p:nvPr>
        </p:nvGraphicFramePr>
        <p:xfrm>
          <a:off x="6911563" y="5572063"/>
          <a:ext cx="1674655" cy="620777"/>
        </p:xfrm>
        <a:graphic>
          <a:graphicData uri="http://schemas.openxmlformats.org/presentationml/2006/ole">
            <mc:AlternateContent xmlns:mc="http://schemas.openxmlformats.org/markup-compatibility/2006">
              <mc:Choice xmlns:v="urn:schemas-microsoft-com:vml" Requires="v">
                <p:oleObj spid="_x0000_s170958" name="Уравнение" r:id="rId20" imgW="27736800" imgH="9448800" progId="Equation.3">
                  <p:embed/>
                </p:oleObj>
              </mc:Choice>
              <mc:Fallback>
                <p:oleObj name="Уравнение" r:id="rId20" imgW="27736800" imgH="9448800" progId="Equation.3">
                  <p:embed/>
                  <p:pic>
                    <p:nvPicPr>
                      <p:cNvPr id="0" name="Picture 69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11563" y="5572063"/>
                        <a:ext cx="1674655" cy="6207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3"/>
          <p:cNvGraphicFramePr>
            <a:graphicFrameLocks noChangeAspect="1"/>
          </p:cNvGraphicFramePr>
          <p:nvPr>
            <p:extLst>
              <p:ext uri="{D42A27DB-BD31-4B8C-83A1-F6EECF244321}">
                <p14:modId xmlns:p14="http://schemas.microsoft.com/office/powerpoint/2010/main" val="2431951195"/>
              </p:ext>
            </p:extLst>
          </p:nvPr>
        </p:nvGraphicFramePr>
        <p:xfrm>
          <a:off x="9056293" y="5530296"/>
          <a:ext cx="1548230" cy="691174"/>
        </p:xfrm>
        <a:graphic>
          <a:graphicData uri="http://schemas.openxmlformats.org/presentationml/2006/ole">
            <mc:AlternateContent xmlns:mc="http://schemas.openxmlformats.org/markup-compatibility/2006">
              <mc:Choice xmlns:v="urn:schemas-microsoft-com:vml" Requires="v">
                <p:oleObj spid="_x0000_s170959" name="Уравнение" r:id="rId22" imgW="24993600" imgH="10972800" progId="Equation.3">
                  <p:embed/>
                </p:oleObj>
              </mc:Choice>
              <mc:Fallback>
                <p:oleObj name="Уравнение" r:id="rId22" imgW="24993600" imgH="10972800" progId="Equation.3">
                  <p:embed/>
                  <p:pic>
                    <p:nvPicPr>
                      <p:cNvPr id="0" name="Picture 69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056293" y="5530296"/>
                        <a:ext cx="1548230" cy="691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89571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88068" name="Rectangle 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88070" name="Rectangle 6"/>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88072" name="Rectangle 8"/>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88071" name="Object 7"/>
          <p:cNvGraphicFramePr>
            <a:graphicFrameLocks noChangeAspect="1"/>
          </p:cNvGraphicFramePr>
          <p:nvPr>
            <p:extLst>
              <p:ext uri="{D42A27DB-BD31-4B8C-83A1-F6EECF244321}">
                <p14:modId xmlns:p14="http://schemas.microsoft.com/office/powerpoint/2010/main" val="2857910996"/>
              </p:ext>
            </p:extLst>
          </p:nvPr>
        </p:nvGraphicFramePr>
        <p:xfrm>
          <a:off x="1071925" y="1744824"/>
          <a:ext cx="3759109" cy="424943"/>
        </p:xfrm>
        <a:graphic>
          <a:graphicData uri="http://schemas.openxmlformats.org/presentationml/2006/ole">
            <mc:AlternateContent xmlns:mc="http://schemas.openxmlformats.org/markup-compatibility/2006">
              <mc:Choice xmlns:v="urn:schemas-microsoft-com:vml" Requires="v">
                <p:oleObj spid="_x0000_s171681" name="Уравнение" r:id="rId3" imgW="53035200" imgH="5486400" progId="Equation.3">
                  <p:embed/>
                </p:oleObj>
              </mc:Choice>
              <mc:Fallback>
                <p:oleObj name="Уравнение" r:id="rId3" imgW="53035200" imgH="5486400" progId="Equation.3">
                  <p:embed/>
                  <p:pic>
                    <p:nvPicPr>
                      <p:cNvPr id="0" name="Picture 6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925" y="1744824"/>
                        <a:ext cx="3759109" cy="4249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074" name="Rectangle 10"/>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88076" name="Rectangle 1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88075" name="Object 11"/>
          <p:cNvGraphicFramePr>
            <a:graphicFrameLocks noChangeAspect="1"/>
          </p:cNvGraphicFramePr>
          <p:nvPr>
            <p:extLst>
              <p:ext uri="{D42A27DB-BD31-4B8C-83A1-F6EECF244321}">
                <p14:modId xmlns:p14="http://schemas.microsoft.com/office/powerpoint/2010/main" val="1392234504"/>
              </p:ext>
            </p:extLst>
          </p:nvPr>
        </p:nvGraphicFramePr>
        <p:xfrm>
          <a:off x="1308220" y="1127394"/>
          <a:ext cx="3467735" cy="411426"/>
        </p:xfrm>
        <a:graphic>
          <a:graphicData uri="http://schemas.openxmlformats.org/presentationml/2006/ole">
            <mc:AlternateContent xmlns:mc="http://schemas.openxmlformats.org/markup-compatibility/2006">
              <mc:Choice xmlns:v="urn:schemas-microsoft-com:vml" Requires="v">
                <p:oleObj spid="_x0000_s171682" name="Уравнение" r:id="rId5" imgW="40843200" imgH="5791200" progId="Equation.3">
                  <p:embed/>
                </p:oleObj>
              </mc:Choice>
              <mc:Fallback>
                <p:oleObj name="Уравнение" r:id="rId5" imgW="40843200" imgH="5791200" progId="Equation.3">
                  <p:embed/>
                  <p:pic>
                    <p:nvPicPr>
                      <p:cNvPr id="0" name="Picture 6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8220" y="1127394"/>
                        <a:ext cx="3467735" cy="4114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078" name="Rectangle 1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88080" name="Rectangle 16"/>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88082" name="Rectangle 18"/>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88084" name="Rectangle 20"/>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88086" name="Rectangle 2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88088" name="Rectangle 2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88090" name="Rectangle 26"/>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88092" name="Rectangle 28"/>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88094" name="Rectangle 30"/>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88096" name="Rectangle 3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88098" name="Rectangle 3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88100" name="Rectangle 36"/>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88101" name="Rectangle 37"/>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cxnSp>
        <p:nvCxnSpPr>
          <p:cNvPr id="38" name="Прямая соединительная линия 37"/>
          <p:cNvCxnSpPr/>
          <p:nvPr/>
        </p:nvCxnSpPr>
        <p:spPr>
          <a:xfrm>
            <a:off x="6312024" y="1090268"/>
            <a:ext cx="0" cy="557481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9" name="Группа 38"/>
          <p:cNvGrpSpPr/>
          <p:nvPr/>
        </p:nvGrpSpPr>
        <p:grpSpPr>
          <a:xfrm>
            <a:off x="0" y="0"/>
            <a:ext cx="12192000" cy="908720"/>
            <a:chOff x="0" y="0"/>
            <a:chExt cx="12192000" cy="908720"/>
          </a:xfrm>
        </p:grpSpPr>
        <p:sp>
          <p:nvSpPr>
            <p:cNvPr id="40" name="Прямоугольник 39">
              <a:extLst>
                <a:ext uri="{FF2B5EF4-FFF2-40B4-BE49-F238E27FC236}">
                  <a16:creationId xmlns:a16="http://schemas.microsoft.com/office/drawing/2014/main" id="{77D91B75-3097-42C9-BE94-574905A96314}"/>
                </a:ext>
              </a:extLst>
            </p:cNvPr>
            <p:cNvSpPr/>
            <p:nvPr/>
          </p:nvSpPr>
          <p:spPr bwMode="auto">
            <a:xfrm>
              <a:off x="0" y="0"/>
              <a:ext cx="12192000" cy="908720"/>
            </a:xfrm>
            <a:prstGeom prst="rect">
              <a:avLst/>
            </a:prstGeom>
            <a:solidFill>
              <a:schemeClr val="accent5">
                <a:lumMod val="20000"/>
                <a:lumOff val="80000"/>
                <a:alpha val="40000"/>
              </a:schemeClr>
            </a:solidFill>
          </p:spPr>
          <p:txBody>
            <a:bodyPr wrap="none" rtlCol="0" fromWordArt="1" anchor="ctr">
              <a:prstTxWarp prst="textDoubleWave1">
                <a:avLst>
                  <a:gd name="adj1" fmla="val 6500"/>
                  <a:gd name="adj2" fmla="val 0"/>
                </a:avLst>
              </a:prstTxWarp>
            </a:bodyPr>
            <a:lstStyle/>
            <a:p>
              <a:pPr algn="ctr"/>
              <a:endParaRPr lang="en-GB" sz="3600" kern="10" spc="-360" dirty="0">
                <a:ln w="12700">
                  <a:solidFill>
                    <a:srgbClr val="000099"/>
                  </a:solidFill>
                  <a:round/>
                  <a:headEnd/>
                  <a:tailEnd/>
                </a:ln>
                <a:latin typeface="Times New Roman" pitchFamily="18" charset="0"/>
                <a:cs typeface="Times New Roman" pitchFamily="18" charset="0"/>
              </a:endParaRPr>
            </a:p>
          </p:txBody>
        </p:sp>
        <p:cxnSp>
          <p:nvCxnSpPr>
            <p:cNvPr id="41" name="Прямая соединительная линия 40"/>
            <p:cNvCxnSpPr/>
            <p:nvPr/>
          </p:nvCxnSpPr>
          <p:spPr>
            <a:xfrm>
              <a:off x="0" y="889756"/>
              <a:ext cx="12192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2" name="Заголовок 1">
            <a:extLst>
              <a:ext uri="{FF2B5EF4-FFF2-40B4-BE49-F238E27FC236}">
                <a16:creationId xmlns:a16="http://schemas.microsoft.com/office/drawing/2014/main" id="{DE2BA002-E4A0-4143-A0E5-54CCCEDAC94B}"/>
              </a:ext>
            </a:extLst>
          </p:cNvPr>
          <p:cNvSpPr txBox="1">
            <a:spLocks/>
          </p:cNvSpPr>
          <p:nvPr/>
        </p:nvSpPr>
        <p:spPr>
          <a:xfrm>
            <a:off x="952464" y="142852"/>
            <a:ext cx="10287072" cy="6685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ru-RU" sz="2400" b="1" dirty="0" err="1">
                <a:solidFill>
                  <a:srgbClr val="0000FF"/>
                </a:solidFill>
                <a:latin typeface="Times New Roman" pitchFamily="18" charset="0"/>
                <a:cs typeface="Times New Roman" pitchFamily="18" charset="0"/>
              </a:rPr>
              <a:t>Феррорезонанс</a:t>
            </a:r>
            <a:r>
              <a:rPr lang="ru-RU" sz="2400" b="1" dirty="0">
                <a:solidFill>
                  <a:srgbClr val="0000FF"/>
                </a:solidFill>
                <a:latin typeface="Times New Roman" pitchFamily="18" charset="0"/>
                <a:cs typeface="Times New Roman" pitchFamily="18" charset="0"/>
              </a:rPr>
              <a:t>  </a:t>
            </a:r>
            <a:r>
              <a:rPr lang="ru-RU" sz="2400" b="1" dirty="0" err="1">
                <a:solidFill>
                  <a:srgbClr val="0000FF"/>
                </a:solidFill>
                <a:latin typeface="Times New Roman" pitchFamily="18" charset="0"/>
                <a:cs typeface="Times New Roman" pitchFamily="18" charset="0"/>
              </a:rPr>
              <a:t>занжир</a:t>
            </a:r>
            <a:r>
              <a:rPr lang="ru-RU" sz="2400" b="1" dirty="0">
                <a:solidFill>
                  <a:srgbClr val="0000FF"/>
                </a:solidFill>
                <a:latin typeface="Times New Roman" pitchFamily="18" charset="0"/>
                <a:cs typeface="Times New Roman" pitchFamily="18" charset="0"/>
              </a:rPr>
              <a:t> </a:t>
            </a:r>
            <a:r>
              <a:rPr lang="ru-RU" sz="2400" b="1" dirty="0" err="1">
                <a:solidFill>
                  <a:srgbClr val="0000FF"/>
                </a:solidFill>
                <a:latin typeface="Times New Roman" pitchFamily="18" charset="0"/>
                <a:cs typeface="Times New Roman" pitchFamily="18" charset="0"/>
              </a:rPr>
              <a:t>тавсифлар</a:t>
            </a:r>
            <a:r>
              <a:rPr lang="uz-Cyrl-UZ" sz="2400" b="1" dirty="0">
                <a:solidFill>
                  <a:srgbClr val="0000FF"/>
                </a:solidFill>
                <a:latin typeface="Times New Roman" pitchFamily="18" charset="0"/>
                <a:cs typeface="Times New Roman" pitchFamily="18" charset="0"/>
              </a:rPr>
              <a:t> </a:t>
            </a:r>
            <a:r>
              <a:rPr lang="uz-Cyrl-UZ" sz="2400" b="1" dirty="0">
                <a:solidFill>
                  <a:srgbClr val="0000FF"/>
                </a:solidFill>
                <a:latin typeface="Times New Roman" pitchFamily="18" charset="0"/>
                <a:ea typeface="+mn-ea"/>
                <a:cs typeface="Times New Roman" pitchFamily="18" charset="0"/>
              </a:rPr>
              <a:t>турғунлигини таҳлил қилиш</a:t>
            </a:r>
            <a:endParaRPr lang="ru-RU" sz="2400" b="1" dirty="0">
              <a:solidFill>
                <a:srgbClr val="0000FF"/>
              </a:solidFill>
              <a:latin typeface="Times New Roman" pitchFamily="18" charset="0"/>
              <a:cs typeface="Times New Roman" pitchFamily="18" charset="0"/>
            </a:endParaRPr>
          </a:p>
        </p:txBody>
      </p:sp>
      <p:sp>
        <p:nvSpPr>
          <p:cNvPr id="43" name="Ромб 42">
            <a:extLst>
              <a:ext uri="{FF2B5EF4-FFF2-40B4-BE49-F238E27FC236}">
                <a16:creationId xmlns:a16="http://schemas.microsoft.com/office/drawing/2014/main" id="{B05C63FD-2CAE-4B0B-B30B-FFE025265F96}"/>
              </a:ext>
            </a:extLst>
          </p:cNvPr>
          <p:cNvSpPr/>
          <p:nvPr/>
        </p:nvSpPr>
        <p:spPr bwMode="auto">
          <a:xfrm>
            <a:off x="11280576" y="82426"/>
            <a:ext cx="792088" cy="743868"/>
          </a:xfrm>
          <a:prstGeom prst="diamond">
            <a:avLst/>
          </a:prstGeom>
          <a:solidFill>
            <a:schemeClr val="bg1"/>
          </a:solidFill>
          <a:ln w="63500" cmpd="tri">
            <a:solidFill>
              <a:schemeClr val="accent1"/>
            </a:solidFill>
          </a:ln>
        </p:spPr>
        <p:txBody>
          <a:bodyPr wrap="none" rtlCol="0" fromWordArt="1" anchor="ctr">
            <a:prstTxWarp prst="textDoubleWave1">
              <a:avLst>
                <a:gd name="adj1" fmla="val 6500"/>
                <a:gd name="adj2" fmla="val 0"/>
              </a:avLst>
            </a:prstTxWarp>
          </a:bodyPr>
          <a:lstStyle/>
          <a:p>
            <a:pPr algn="ctr"/>
            <a:endParaRPr lang="en-GB" sz="2400" kern="10" spc="-360" dirty="0">
              <a:ln w="12700">
                <a:solidFill>
                  <a:srgbClr val="000099"/>
                </a:solidFill>
                <a:round/>
                <a:headEnd/>
                <a:tailEnd/>
              </a:ln>
              <a:latin typeface="Times New Roman" pitchFamily="18" charset="0"/>
              <a:cs typeface="Times New Roman" pitchFamily="18" charset="0"/>
            </a:endParaRPr>
          </a:p>
        </p:txBody>
      </p:sp>
      <p:sp>
        <p:nvSpPr>
          <p:cNvPr id="44" name="Прямоугольник 43">
            <a:extLst>
              <a:ext uri="{FF2B5EF4-FFF2-40B4-BE49-F238E27FC236}">
                <a16:creationId xmlns:a16="http://schemas.microsoft.com/office/drawing/2014/main" id="{813E4B32-DB0E-42E5-B563-EB044E694D8F}"/>
              </a:ext>
            </a:extLst>
          </p:cNvPr>
          <p:cNvSpPr/>
          <p:nvPr/>
        </p:nvSpPr>
        <p:spPr>
          <a:xfrm>
            <a:off x="11518086" y="231031"/>
            <a:ext cx="338554" cy="461665"/>
          </a:xfrm>
          <a:prstGeom prst="rect">
            <a:avLst/>
          </a:prstGeom>
        </p:spPr>
        <p:txBody>
          <a:bodyPr wrap="none">
            <a:spAutoFit/>
          </a:bodyPr>
          <a:lstStyle/>
          <a:p>
            <a:r>
              <a:rPr lang="ru-RU" sz="2400" b="1" dirty="0">
                <a:solidFill>
                  <a:srgbClr val="0000FF"/>
                </a:solidFill>
                <a:latin typeface="Times New Roman" pitchFamily="18" charset="0"/>
                <a:cs typeface="Times New Roman" pitchFamily="18" charset="0"/>
              </a:rPr>
              <a:t>7</a:t>
            </a:r>
            <a:endParaRPr lang="en-GB" sz="2400" b="1" dirty="0">
              <a:solidFill>
                <a:srgbClr val="0000FF"/>
              </a:solidFill>
              <a:latin typeface="Times New Roman" pitchFamily="18" charset="0"/>
              <a:cs typeface="Times New Roman" pitchFamily="18" charset="0"/>
            </a:endParaRPr>
          </a:p>
        </p:txBody>
      </p:sp>
      <p:pic>
        <p:nvPicPr>
          <p:cNvPr id="45" name="Picture 2" descr="Amazon.com: Adjustable 400W DC-DC Step-up Boost Converter 8.5-50V to  10-60V,0.2-12A Constant Current Power Supply Module Voltage Regulator Volt  Regulation Stabilizer LED Driver : Everything Else">
            <a:extLst>
              <a:ext uri="{FF2B5EF4-FFF2-40B4-BE49-F238E27FC236}">
                <a16:creationId xmlns:a16="http://schemas.microsoft.com/office/drawing/2014/main" id="{C2C7F701-E326-4802-BB7C-1E3AE844BD9D}"/>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344" y="40704"/>
            <a:ext cx="849052" cy="849052"/>
          </a:xfrm>
          <a:prstGeom prst="rect">
            <a:avLst/>
          </a:prstGeom>
          <a:noFill/>
          <a:extLst>
            <a:ext uri="{909E8E84-426E-40DD-AFC4-6F175D3DCCD1}">
              <a14:hiddenFill xmlns:a14="http://schemas.microsoft.com/office/drawing/2010/main">
                <a:solidFill>
                  <a:srgbClr val="FFFFFF"/>
                </a:solidFill>
              </a14:hiddenFill>
            </a:ext>
          </a:extLst>
        </p:spPr>
      </p:pic>
      <p:sp>
        <p:nvSpPr>
          <p:cNvPr id="88217" name="Rectangle 153"/>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48" name="Прямоугольник 47"/>
          <p:cNvSpPr/>
          <p:nvPr/>
        </p:nvSpPr>
        <p:spPr>
          <a:xfrm>
            <a:off x="5310182" y="1214422"/>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(1)</a:t>
            </a:r>
            <a:endParaRPr lang="ru-RU" sz="1600" dirty="0">
              <a:latin typeface="Times New Roman" pitchFamily="18" charset="0"/>
              <a:cs typeface="Times New Roman" pitchFamily="18" charset="0"/>
            </a:endParaRPr>
          </a:p>
        </p:txBody>
      </p:sp>
      <p:sp>
        <p:nvSpPr>
          <p:cNvPr id="49" name="Прямоугольник 48"/>
          <p:cNvSpPr/>
          <p:nvPr/>
        </p:nvSpPr>
        <p:spPr>
          <a:xfrm>
            <a:off x="5310182" y="1785926"/>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(2)</a:t>
            </a:r>
            <a:endParaRPr lang="ru-RU" sz="1600" dirty="0">
              <a:latin typeface="Times New Roman" pitchFamily="18" charset="0"/>
              <a:cs typeface="Times New Roman" pitchFamily="18" charset="0"/>
            </a:endParaRPr>
          </a:p>
        </p:txBody>
      </p:sp>
      <p:sp>
        <p:nvSpPr>
          <p:cNvPr id="50" name="Прямоугольник 49"/>
          <p:cNvSpPr/>
          <p:nvPr/>
        </p:nvSpPr>
        <p:spPr>
          <a:xfrm>
            <a:off x="5340988" y="2471619"/>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(3)</a:t>
            </a:r>
            <a:endParaRPr lang="ru-RU" sz="1600" dirty="0">
              <a:latin typeface="Times New Roman" pitchFamily="18" charset="0"/>
              <a:cs typeface="Times New Roman" pitchFamily="18" charset="0"/>
            </a:endParaRPr>
          </a:p>
        </p:txBody>
      </p:sp>
      <p:sp>
        <p:nvSpPr>
          <p:cNvPr id="51" name="Прямоугольник 50"/>
          <p:cNvSpPr/>
          <p:nvPr/>
        </p:nvSpPr>
        <p:spPr>
          <a:xfrm>
            <a:off x="5238744" y="3786190"/>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(4)</a:t>
            </a:r>
            <a:endParaRPr lang="ru-RU" sz="1600" dirty="0">
              <a:latin typeface="Times New Roman" pitchFamily="18" charset="0"/>
              <a:cs typeface="Times New Roman" pitchFamily="18" charset="0"/>
            </a:endParaRPr>
          </a:p>
        </p:txBody>
      </p:sp>
      <p:sp>
        <p:nvSpPr>
          <p:cNvPr id="52" name="Прямоугольник 51"/>
          <p:cNvSpPr/>
          <p:nvPr/>
        </p:nvSpPr>
        <p:spPr>
          <a:xfrm>
            <a:off x="5238744" y="4500570"/>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(5)</a:t>
            </a:r>
            <a:endParaRPr lang="ru-RU" sz="1600" dirty="0">
              <a:latin typeface="Times New Roman" pitchFamily="18" charset="0"/>
              <a:cs typeface="Times New Roman" pitchFamily="18" charset="0"/>
            </a:endParaRPr>
          </a:p>
        </p:txBody>
      </p:sp>
      <p:graphicFrame>
        <p:nvGraphicFramePr>
          <p:cNvPr id="53" name="Object 7"/>
          <p:cNvGraphicFramePr>
            <a:graphicFrameLocks noChangeAspect="1"/>
          </p:cNvGraphicFramePr>
          <p:nvPr>
            <p:extLst>
              <p:ext uri="{D42A27DB-BD31-4B8C-83A1-F6EECF244321}">
                <p14:modId xmlns:p14="http://schemas.microsoft.com/office/powerpoint/2010/main" val="3349303339"/>
              </p:ext>
            </p:extLst>
          </p:nvPr>
        </p:nvGraphicFramePr>
        <p:xfrm>
          <a:off x="952464" y="4276149"/>
          <a:ext cx="3415307" cy="655463"/>
        </p:xfrm>
        <a:graphic>
          <a:graphicData uri="http://schemas.openxmlformats.org/presentationml/2006/ole">
            <mc:AlternateContent xmlns:mc="http://schemas.openxmlformats.org/markup-compatibility/2006">
              <mc:Choice xmlns:v="urn:schemas-microsoft-com:vml" Requires="v">
                <p:oleObj spid="_x0000_s171683" name="Microsoft Equation 3.0" r:id="rId8" imgW="56997600" imgH="11277600" progId="Equation.3">
                  <p:embed/>
                </p:oleObj>
              </mc:Choice>
              <mc:Fallback>
                <p:oleObj name="Microsoft Equation 3.0" r:id="rId8" imgW="56997600" imgH="11277600" progId="Equation.3">
                  <p:embed/>
                  <p:pic>
                    <p:nvPicPr>
                      <p:cNvPr id="0" name="Picture 6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2464" y="4276149"/>
                        <a:ext cx="3415307" cy="65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 name="Прямоугольник 57"/>
          <p:cNvSpPr/>
          <p:nvPr/>
        </p:nvSpPr>
        <p:spPr>
          <a:xfrm>
            <a:off x="5238744" y="5572140"/>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(6)</a:t>
            </a:r>
            <a:endParaRPr lang="ru-RU" sz="1600" dirty="0">
              <a:latin typeface="Times New Roman" pitchFamily="18" charset="0"/>
              <a:cs typeface="Times New Roman" pitchFamily="18" charset="0"/>
            </a:endParaRPr>
          </a:p>
        </p:txBody>
      </p:sp>
      <p:sp>
        <p:nvSpPr>
          <p:cNvPr id="3" name="Прямоугольник 2"/>
          <p:cNvSpPr/>
          <p:nvPr/>
        </p:nvSpPr>
        <p:spPr>
          <a:xfrm>
            <a:off x="6738942" y="5857892"/>
            <a:ext cx="4881554" cy="923330"/>
          </a:xfrm>
          <a:prstGeom prst="rect">
            <a:avLst/>
          </a:prstGeom>
        </p:spPr>
        <p:txBody>
          <a:bodyPr wrap="square">
            <a:spAutoFit/>
          </a:bodyPr>
          <a:lstStyle/>
          <a:p>
            <a:pPr lvl="0" algn="ctr"/>
            <a:r>
              <a:rPr lang="ru-RU" b="1" dirty="0">
                <a:latin typeface="Times New Roman" pitchFamily="18" charset="0"/>
                <a:ea typeface="Times New Roman" panose="02020603050405020304" pitchFamily="18" charset="0"/>
                <a:cs typeface="Times New Roman" pitchFamily="18" charset="0"/>
              </a:rPr>
              <a:t>2-расм. 𝜹 </a:t>
            </a:r>
            <a:r>
              <a:rPr lang="ru-RU" b="1" dirty="0" err="1">
                <a:latin typeface="Times New Roman" pitchFamily="18" charset="0"/>
                <a:ea typeface="Times New Roman" panose="02020603050405020304" pitchFamily="18" charset="0"/>
                <a:cs typeface="Times New Roman" pitchFamily="18" charset="0"/>
              </a:rPr>
              <a:t>нинг</a:t>
            </a:r>
            <a:r>
              <a:rPr lang="ru-RU" b="1" dirty="0">
                <a:latin typeface="Times New Roman" pitchFamily="18" charset="0"/>
                <a:ea typeface="Times New Roman" panose="02020603050405020304" pitchFamily="18" charset="0"/>
                <a:cs typeface="Times New Roman" pitchFamily="18" charset="0"/>
              </a:rPr>
              <a:t> </a:t>
            </a:r>
            <a:r>
              <a:rPr lang="ru-RU" b="1" dirty="0" err="1">
                <a:latin typeface="Times New Roman" pitchFamily="18" charset="0"/>
                <a:ea typeface="Times New Roman" panose="02020603050405020304" pitchFamily="18" charset="0"/>
                <a:cs typeface="Times New Roman" pitchFamily="18" charset="0"/>
              </a:rPr>
              <a:t>ҳар </a:t>
            </a:r>
            <a:r>
              <a:rPr lang="ru-RU" b="1" dirty="0">
                <a:latin typeface="Times New Roman" pitchFamily="18" charset="0"/>
                <a:ea typeface="Times New Roman" panose="02020603050405020304" pitchFamily="18" charset="0"/>
                <a:cs typeface="Times New Roman" pitchFamily="18" charset="0"/>
              </a:rPr>
              <a:t>хил </a:t>
            </a:r>
            <a:r>
              <a:rPr lang="ru-RU" b="1" dirty="0" err="1">
                <a:latin typeface="Times New Roman" pitchFamily="18" charset="0"/>
                <a:ea typeface="Times New Roman" panose="02020603050405020304" pitchFamily="18" charset="0"/>
                <a:cs typeface="Times New Roman" pitchFamily="18" charset="0"/>
              </a:rPr>
              <a:t>кийматларида</a:t>
            </a:r>
            <a:r>
              <a:rPr lang="ru-RU" b="1" dirty="0">
                <a:latin typeface="Times New Roman" pitchFamily="18" charset="0"/>
                <a:ea typeface="Times New Roman" panose="02020603050405020304" pitchFamily="18" charset="0"/>
                <a:cs typeface="Times New Roman" pitchFamily="18" charset="0"/>
              </a:rPr>
              <a:t> </a:t>
            </a:r>
          </a:p>
          <a:p>
            <a:pPr lvl="0" algn="ctr"/>
            <a:r>
              <a:rPr lang="uz-Cyrl-UZ" b="1" dirty="0">
                <a:latin typeface="Times New Roman" pitchFamily="18" charset="0"/>
                <a:ea typeface="Times New Roman" panose="02020603050405020304" pitchFamily="18" charset="0"/>
                <a:cs typeface="Times New Roman" pitchFamily="18" charset="0"/>
              </a:rPr>
              <a:t>магнит оқимини кучланишга нисбатан тавсифи.</a:t>
            </a:r>
            <a:endParaRPr lang="ru-RU" b="1" dirty="0">
              <a:latin typeface="Times New Roman" pitchFamily="18" charset="0"/>
              <a:cs typeface="Times New Roman" pitchFamily="18" charset="0"/>
            </a:endParaRPr>
          </a:p>
        </p:txBody>
      </p:sp>
      <p:graphicFrame>
        <p:nvGraphicFramePr>
          <p:cNvPr id="61" name="Object 17"/>
          <p:cNvGraphicFramePr>
            <a:graphicFrameLocks noChangeAspect="1"/>
          </p:cNvGraphicFramePr>
          <p:nvPr>
            <p:extLst>
              <p:ext uri="{D42A27DB-BD31-4B8C-83A1-F6EECF244321}">
                <p14:modId xmlns:p14="http://schemas.microsoft.com/office/powerpoint/2010/main" val="3227999812"/>
              </p:ext>
            </p:extLst>
          </p:nvPr>
        </p:nvGraphicFramePr>
        <p:xfrm>
          <a:off x="238084" y="2285992"/>
          <a:ext cx="5024430" cy="653436"/>
        </p:xfrm>
        <a:graphic>
          <a:graphicData uri="http://schemas.openxmlformats.org/presentationml/2006/ole">
            <mc:AlternateContent xmlns:mc="http://schemas.openxmlformats.org/markup-compatibility/2006">
              <mc:Choice xmlns:v="urn:schemas-microsoft-com:vml" Requires="v">
                <p:oleObj spid="_x0000_s171684" name="Уравнение" r:id="rId10" imgW="87477600" imgH="10972800" progId="Equation.3">
                  <p:embed/>
                </p:oleObj>
              </mc:Choice>
              <mc:Fallback>
                <p:oleObj name="Уравнение" r:id="rId10" imgW="87477600" imgH="10972800" progId="Equation.3">
                  <p:embed/>
                  <p:pic>
                    <p:nvPicPr>
                      <p:cNvPr id="0" name="Picture 6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8084" y="2285992"/>
                        <a:ext cx="5024430" cy="6534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18"/>
          <p:cNvGraphicFramePr>
            <a:graphicFrameLocks noChangeAspect="1"/>
          </p:cNvGraphicFramePr>
          <p:nvPr>
            <p:extLst>
              <p:ext uri="{D42A27DB-BD31-4B8C-83A1-F6EECF244321}">
                <p14:modId xmlns:p14="http://schemas.microsoft.com/office/powerpoint/2010/main" val="1273325391"/>
              </p:ext>
            </p:extLst>
          </p:nvPr>
        </p:nvGraphicFramePr>
        <p:xfrm>
          <a:off x="1309654" y="2928934"/>
          <a:ext cx="2560638" cy="992188"/>
        </p:xfrm>
        <a:graphic>
          <a:graphicData uri="http://schemas.openxmlformats.org/presentationml/2006/ole">
            <mc:AlternateContent xmlns:mc="http://schemas.openxmlformats.org/markup-compatibility/2006">
              <mc:Choice xmlns:v="urn:schemas-microsoft-com:vml" Requires="v">
                <p:oleObj spid="_x0000_s171685" name="Уравнение" r:id="rId12" imgW="43891200" imgH="17983200" progId="Equation.3">
                  <p:embed/>
                </p:oleObj>
              </mc:Choice>
              <mc:Fallback>
                <p:oleObj name="Уравнение" r:id="rId12" imgW="43891200" imgH="17983200" progId="Equation.3">
                  <p:embed/>
                  <p:pic>
                    <p:nvPicPr>
                      <p:cNvPr id="0" name="Picture 6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9654" y="2928934"/>
                        <a:ext cx="2560638" cy="99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 name="Object 19"/>
          <p:cNvGraphicFramePr>
            <a:graphicFrameLocks noChangeAspect="1"/>
          </p:cNvGraphicFramePr>
          <p:nvPr>
            <p:extLst>
              <p:ext uri="{D42A27DB-BD31-4B8C-83A1-F6EECF244321}">
                <p14:modId xmlns:p14="http://schemas.microsoft.com/office/powerpoint/2010/main" val="3814847965"/>
              </p:ext>
            </p:extLst>
          </p:nvPr>
        </p:nvGraphicFramePr>
        <p:xfrm>
          <a:off x="1166778" y="3643314"/>
          <a:ext cx="3036888" cy="857250"/>
        </p:xfrm>
        <a:graphic>
          <a:graphicData uri="http://schemas.openxmlformats.org/presentationml/2006/ole">
            <mc:AlternateContent xmlns:mc="http://schemas.openxmlformats.org/markup-compatibility/2006">
              <mc:Choice xmlns:v="urn:schemas-microsoft-com:vml" Requires="v">
                <p:oleObj spid="_x0000_s171686" name="Уравнение" r:id="rId14" imgW="47244000" imgH="13716000" progId="Equation.3">
                  <p:embed/>
                </p:oleObj>
              </mc:Choice>
              <mc:Fallback>
                <p:oleObj name="Уравнение" r:id="rId14" imgW="47244000" imgH="13716000" progId="Equation.3">
                  <p:embed/>
                  <p:pic>
                    <p:nvPicPr>
                      <p:cNvPr id="0" name="Picture 68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66778" y="3643314"/>
                        <a:ext cx="3036888"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633" name="Object 569"/>
          <p:cNvGraphicFramePr>
            <a:graphicFrameLocks noChangeAspect="1"/>
          </p:cNvGraphicFramePr>
          <p:nvPr/>
        </p:nvGraphicFramePr>
        <p:xfrm>
          <a:off x="1809720" y="5214950"/>
          <a:ext cx="1428760" cy="808377"/>
        </p:xfrm>
        <a:graphic>
          <a:graphicData uri="http://schemas.openxmlformats.org/presentationml/2006/ole">
            <mc:AlternateContent xmlns:mc="http://schemas.openxmlformats.org/markup-compatibility/2006">
              <mc:Choice xmlns:v="urn:schemas-microsoft-com:vml" Requires="v">
                <p:oleObj spid="_x0000_s171687" name="Уравнение" r:id="rId16" imgW="23164800" imgH="13106400" progId="Equation.3">
                  <p:embed/>
                </p:oleObj>
              </mc:Choice>
              <mc:Fallback>
                <p:oleObj name="Уравнение" r:id="rId16" imgW="23164800" imgH="13106400" progId="Equation.3">
                  <p:embed/>
                  <p:pic>
                    <p:nvPicPr>
                      <p:cNvPr id="0" name="Picture 68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09720" y="5214950"/>
                        <a:ext cx="1428760" cy="8083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642" name="Rectangle 57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 name="Picture 578"/>
          <p:cNvPicPr>
            <a:picLocks noChangeAspect="1" noChangeArrowheads="1"/>
          </p:cNvPicPr>
          <p:nvPr/>
        </p:nvPicPr>
        <p:blipFill>
          <a:blip r:embed="rId18"/>
          <a:srcRect/>
          <a:stretch>
            <a:fillRect/>
          </a:stretch>
        </p:blipFill>
        <p:spPr bwMode="auto">
          <a:xfrm>
            <a:off x="6667504" y="1214422"/>
            <a:ext cx="4832487" cy="458306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7"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9" name="Rectangle 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1" name="Rectangle 10"/>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3" name="Rectangle 1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6" name="Rectangle 1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8" name="Rectangle 21"/>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0" name="Rectangle 2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3" name="Rectangle 3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5" name="Rectangle 3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8" name="Rectangle 42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2" name="Прямоугольник 11"/>
          <p:cNvSpPr/>
          <p:nvPr/>
        </p:nvSpPr>
        <p:spPr>
          <a:xfrm>
            <a:off x="380960" y="3786190"/>
            <a:ext cx="4230216" cy="523220"/>
          </a:xfrm>
          <a:prstGeom prst="rect">
            <a:avLst/>
          </a:prstGeom>
        </p:spPr>
        <p:txBody>
          <a:bodyPr wrap="square">
            <a:spAutoFit/>
          </a:bodyPr>
          <a:lstStyle/>
          <a:p>
            <a:pPr algn="ctr"/>
            <a:r>
              <a:rPr lang="uz-Cyrl-UZ" sz="1400" dirty="0">
                <a:latin typeface="Times New Roman" pitchFamily="18" charset="0"/>
                <a:ea typeface="Times New Roman" panose="02020603050405020304" pitchFamily="18" charset="0"/>
                <a:cs typeface="Times New Roman" pitchFamily="18" charset="0"/>
              </a:rPr>
              <a:t>3-расм.Актив-индуктив юкламали ТСнинг  эквивалент схемаси</a:t>
            </a:r>
            <a:endParaRPr lang="ru-RU" sz="1400" dirty="0">
              <a:latin typeface="Times New Roman" pitchFamily="18" charset="0"/>
              <a:cs typeface="Times New Roman" pitchFamily="18" charset="0"/>
            </a:endParaRPr>
          </a:p>
        </p:txBody>
      </p:sp>
      <p:sp>
        <p:nvSpPr>
          <p:cNvPr id="69507" name="Rectangle 192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42" name="Прямоугольник 41">
            <a:extLst>
              <a:ext uri="{FF2B5EF4-FFF2-40B4-BE49-F238E27FC236}">
                <a16:creationId xmlns:a16="http://schemas.microsoft.com/office/drawing/2014/main" id="{1F2CB4FC-A0B7-40CD-8A8D-F3F3A6CB8100}"/>
              </a:ext>
            </a:extLst>
          </p:cNvPr>
          <p:cNvSpPr/>
          <p:nvPr/>
        </p:nvSpPr>
        <p:spPr bwMode="auto">
          <a:xfrm>
            <a:off x="0" y="0"/>
            <a:ext cx="12192000" cy="908720"/>
          </a:xfrm>
          <a:prstGeom prst="rect">
            <a:avLst/>
          </a:prstGeom>
          <a:solidFill>
            <a:schemeClr val="accent5">
              <a:lumMod val="20000"/>
              <a:lumOff val="80000"/>
            </a:schemeClr>
          </a:solidFill>
        </p:spPr>
        <p:txBody>
          <a:bodyPr wrap="none" rtlCol="0" fromWordArt="1" anchor="ctr">
            <a:prstTxWarp prst="textDoubleWave1">
              <a:avLst>
                <a:gd name="adj1" fmla="val 6500"/>
                <a:gd name="adj2" fmla="val 0"/>
              </a:avLst>
            </a:prstTxWarp>
          </a:bodyPr>
          <a:lstStyle/>
          <a:p>
            <a:pPr algn="ctr"/>
            <a:endParaRPr lang="en-GB" sz="3600" kern="10" spc="-360" dirty="0">
              <a:ln w="12700">
                <a:solidFill>
                  <a:srgbClr val="000099"/>
                </a:solidFill>
                <a:round/>
                <a:headEnd/>
                <a:tailEnd/>
              </a:ln>
              <a:latin typeface="Times New Roman" pitchFamily="18" charset="0"/>
              <a:cs typeface="Times New Roman" pitchFamily="18" charset="0"/>
            </a:endParaRPr>
          </a:p>
        </p:txBody>
      </p:sp>
      <p:sp>
        <p:nvSpPr>
          <p:cNvPr id="43" name="Заголовок 1">
            <a:extLst>
              <a:ext uri="{FF2B5EF4-FFF2-40B4-BE49-F238E27FC236}">
                <a16:creationId xmlns:a16="http://schemas.microsoft.com/office/drawing/2014/main" id="{5A4025C4-7940-4397-B266-55ECCA8C1EF6}"/>
              </a:ext>
            </a:extLst>
          </p:cNvPr>
          <p:cNvSpPr txBox="1">
            <a:spLocks/>
          </p:cNvSpPr>
          <p:nvPr/>
        </p:nvSpPr>
        <p:spPr>
          <a:xfrm>
            <a:off x="1336930" y="-36234"/>
            <a:ext cx="10048836" cy="908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z-Cyrl-UZ" sz="2400" b="1" dirty="0">
                <a:solidFill>
                  <a:srgbClr val="0000FF"/>
                </a:solidFill>
                <a:latin typeface="Times New Roman" pitchFamily="18" charset="0"/>
                <a:ea typeface="Calibri"/>
                <a:cs typeface="Times New Roman" pitchFamily="18" charset="0"/>
              </a:rPr>
              <a:t>Ток стабилизаторларининг</a:t>
            </a:r>
            <a:r>
              <a:rPr lang="uz-Cyrl-UZ" sz="2400" b="1" dirty="0">
                <a:solidFill>
                  <a:srgbClr val="0000FF"/>
                </a:solidFill>
                <a:latin typeface="Times New Roman" pitchFamily="18" charset="0"/>
                <a:ea typeface="Times New Roman"/>
                <a:cs typeface="Times New Roman" pitchFamily="18" charset="0"/>
              </a:rPr>
              <a:t> юкламага боғлиқ  тавсифлари</a:t>
            </a:r>
            <a:endParaRPr lang="ru-RU" sz="2400" dirty="0">
              <a:solidFill>
                <a:srgbClr val="0000FF"/>
              </a:solidFill>
              <a:latin typeface="Times New Roman" pitchFamily="18" charset="0"/>
              <a:cs typeface="Times New Roman" pitchFamily="18" charset="0"/>
            </a:endParaRPr>
          </a:p>
        </p:txBody>
      </p:sp>
      <p:sp>
        <p:nvSpPr>
          <p:cNvPr id="44" name="Ромб 43">
            <a:extLst>
              <a:ext uri="{FF2B5EF4-FFF2-40B4-BE49-F238E27FC236}">
                <a16:creationId xmlns:a16="http://schemas.microsoft.com/office/drawing/2014/main" id="{8096D883-6B0C-404F-A085-D977E2B30314}"/>
              </a:ext>
            </a:extLst>
          </p:cNvPr>
          <p:cNvSpPr/>
          <p:nvPr/>
        </p:nvSpPr>
        <p:spPr bwMode="auto">
          <a:xfrm>
            <a:off x="11280576" y="82426"/>
            <a:ext cx="792088" cy="743868"/>
          </a:xfrm>
          <a:prstGeom prst="diamond">
            <a:avLst/>
          </a:prstGeom>
          <a:solidFill>
            <a:schemeClr val="bg1"/>
          </a:solidFill>
          <a:ln w="63500" cmpd="tri">
            <a:solidFill>
              <a:schemeClr val="accent1"/>
            </a:solidFill>
          </a:ln>
        </p:spPr>
        <p:txBody>
          <a:bodyPr wrap="none" rtlCol="0" fromWordArt="1" anchor="ctr">
            <a:prstTxWarp prst="textDoubleWave1">
              <a:avLst>
                <a:gd name="adj1" fmla="val 6500"/>
                <a:gd name="adj2" fmla="val 0"/>
              </a:avLst>
            </a:prstTxWarp>
          </a:bodyPr>
          <a:lstStyle/>
          <a:p>
            <a:pPr algn="ctr"/>
            <a:endParaRPr lang="en-GB" sz="2400" kern="10" spc="-360" dirty="0">
              <a:ln w="12700">
                <a:solidFill>
                  <a:srgbClr val="000099"/>
                </a:solidFill>
                <a:round/>
                <a:headEnd/>
                <a:tailEnd/>
              </a:ln>
              <a:latin typeface="Times New Roman" pitchFamily="18" charset="0"/>
              <a:cs typeface="Times New Roman" pitchFamily="18" charset="0"/>
            </a:endParaRPr>
          </a:p>
        </p:txBody>
      </p:sp>
      <p:sp>
        <p:nvSpPr>
          <p:cNvPr id="45" name="Прямоугольник 44">
            <a:extLst>
              <a:ext uri="{FF2B5EF4-FFF2-40B4-BE49-F238E27FC236}">
                <a16:creationId xmlns:a16="http://schemas.microsoft.com/office/drawing/2014/main" id="{D16854AA-4B01-4BA9-AF26-C62BC5CAAFA3}"/>
              </a:ext>
            </a:extLst>
          </p:cNvPr>
          <p:cNvSpPr/>
          <p:nvPr/>
        </p:nvSpPr>
        <p:spPr>
          <a:xfrm>
            <a:off x="11518086" y="231031"/>
            <a:ext cx="338554" cy="461665"/>
          </a:xfrm>
          <a:prstGeom prst="rect">
            <a:avLst/>
          </a:prstGeom>
        </p:spPr>
        <p:txBody>
          <a:bodyPr wrap="none">
            <a:spAutoFit/>
          </a:bodyPr>
          <a:lstStyle/>
          <a:p>
            <a:r>
              <a:rPr lang="uz-Cyrl-UZ" sz="2400" b="1" dirty="0">
                <a:solidFill>
                  <a:srgbClr val="0000FF"/>
                </a:solidFill>
                <a:latin typeface="Times New Roman" pitchFamily="18" charset="0"/>
                <a:cs typeface="Times New Roman" pitchFamily="18" charset="0"/>
              </a:rPr>
              <a:t>8</a:t>
            </a:r>
            <a:endParaRPr lang="en-GB" sz="2400" b="1" dirty="0">
              <a:solidFill>
                <a:srgbClr val="0000FF"/>
              </a:solidFill>
              <a:latin typeface="Times New Roman" pitchFamily="18" charset="0"/>
              <a:cs typeface="Times New Roman" pitchFamily="18" charset="0"/>
            </a:endParaRPr>
          </a:p>
        </p:txBody>
      </p:sp>
      <p:pic>
        <p:nvPicPr>
          <p:cNvPr id="46" name="Picture 2" descr="Amazon.com: Adjustable 400W DC-DC Step-up Boost Converter 8.5-50V to  10-60V,0.2-12A Constant Current Power Supply Module Voltage Regulator Volt  Regulation Stabilizer LED Driver : Everything Else">
            <a:extLst>
              <a:ext uri="{FF2B5EF4-FFF2-40B4-BE49-F238E27FC236}">
                <a16:creationId xmlns:a16="http://schemas.microsoft.com/office/drawing/2014/main" id="{F3237108-BA65-4CA4-8B21-D7855230953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344" y="40704"/>
            <a:ext cx="849052" cy="849052"/>
          </a:xfrm>
          <a:prstGeom prst="rect">
            <a:avLst/>
          </a:prstGeom>
          <a:noFill/>
          <a:extLst>
            <a:ext uri="{909E8E84-426E-40DD-AFC4-6F175D3DCCD1}">
              <a14:hiddenFill xmlns:a14="http://schemas.microsoft.com/office/drawing/2010/main">
                <a:solidFill>
                  <a:srgbClr val="FFFFFF"/>
                </a:solidFill>
              </a14:hiddenFill>
            </a:ext>
          </a:extLst>
        </p:spPr>
      </p:pic>
      <p:pic>
        <p:nvPicPr>
          <p:cNvPr id="84993" name="Picture 1"/>
          <p:cNvPicPr>
            <a:picLocks noChangeAspect="1" noChangeArrowheads="1"/>
          </p:cNvPicPr>
          <p:nvPr/>
        </p:nvPicPr>
        <p:blipFill>
          <a:blip r:embed="rId4"/>
          <a:srcRect/>
          <a:stretch>
            <a:fillRect/>
          </a:stretch>
        </p:blipFill>
        <p:spPr bwMode="auto">
          <a:xfrm>
            <a:off x="309522" y="1229848"/>
            <a:ext cx="4929222" cy="2521008"/>
          </a:xfrm>
          <a:prstGeom prst="rect">
            <a:avLst/>
          </a:prstGeom>
          <a:noFill/>
          <a:ln w="9525">
            <a:noFill/>
            <a:miter lim="800000"/>
            <a:headEnd/>
            <a:tailEnd/>
          </a:ln>
          <a:effectLst/>
        </p:spPr>
      </p:pic>
      <p:sp>
        <p:nvSpPr>
          <p:cNvPr id="91138"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91140"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91142"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91144"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91146"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91149" name="Rectangle 13"/>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91151" name="Rectangle 15"/>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91153" name="Rectangle 17"/>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91155" name="Rectangle 19"/>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cxnSp>
        <p:nvCxnSpPr>
          <p:cNvPr id="41" name="Прямая соединительная линия 40"/>
          <p:cNvCxnSpPr/>
          <p:nvPr/>
        </p:nvCxnSpPr>
        <p:spPr>
          <a:xfrm rot="16200000" flipH="1">
            <a:off x="2643608" y="3902825"/>
            <a:ext cx="5836063" cy="74287"/>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91219" name="Object 83"/>
          <p:cNvGraphicFramePr>
            <a:graphicFrameLocks noChangeAspect="1"/>
          </p:cNvGraphicFramePr>
          <p:nvPr/>
        </p:nvGraphicFramePr>
        <p:xfrm>
          <a:off x="1223963" y="4516438"/>
          <a:ext cx="3151187" cy="1763712"/>
        </p:xfrm>
        <a:graphic>
          <a:graphicData uri="http://schemas.openxmlformats.org/presentationml/2006/ole">
            <mc:AlternateContent xmlns:mc="http://schemas.openxmlformats.org/markup-compatibility/2006">
              <mc:Choice xmlns:v="urn:schemas-microsoft-com:vml" Requires="v">
                <p:oleObj spid="_x0000_s174398" name="Уравнение" r:id="rId5" imgW="50292000" imgH="30175200" progId="Equation.3">
                  <p:embed/>
                </p:oleObj>
              </mc:Choice>
              <mc:Fallback>
                <p:oleObj name="Уравнение" r:id="rId5" imgW="50292000" imgH="30175200" progId="Equation.3">
                  <p:embed/>
                  <p:pic>
                    <p:nvPicPr>
                      <p:cNvPr id="0" name="Picture 4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963" y="4516438"/>
                        <a:ext cx="3151187" cy="1763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221" name="Object 85"/>
          <p:cNvGraphicFramePr>
            <a:graphicFrameLocks noChangeAspect="1"/>
          </p:cNvGraphicFramePr>
          <p:nvPr/>
        </p:nvGraphicFramePr>
        <p:xfrm>
          <a:off x="5738810" y="2500306"/>
          <a:ext cx="6310314" cy="1357322"/>
        </p:xfrm>
        <a:graphic>
          <a:graphicData uri="http://schemas.openxmlformats.org/presentationml/2006/ole">
            <mc:AlternateContent xmlns:mc="http://schemas.openxmlformats.org/markup-compatibility/2006">
              <mc:Choice xmlns:v="urn:schemas-microsoft-com:vml" Requires="v">
                <p:oleObj spid="_x0000_s174399" name="Уравнение" r:id="rId7" imgW="124663200" imgH="22250400" progId="Equation.3">
                  <p:embed/>
                </p:oleObj>
              </mc:Choice>
              <mc:Fallback>
                <p:oleObj name="Уравнение" r:id="rId7" imgW="124663200" imgH="22250400" progId="Equation.3">
                  <p:embed/>
                  <p:pic>
                    <p:nvPicPr>
                      <p:cNvPr id="0" name="Picture 47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8810" y="2500306"/>
                        <a:ext cx="6310314" cy="13573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223" name="Rectangle 87"/>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91222" name="Object 86"/>
          <p:cNvGraphicFramePr>
            <a:graphicFrameLocks noChangeAspect="1"/>
          </p:cNvGraphicFramePr>
          <p:nvPr/>
        </p:nvGraphicFramePr>
        <p:xfrm>
          <a:off x="6667504" y="3929066"/>
          <a:ext cx="3929090" cy="677352"/>
        </p:xfrm>
        <a:graphic>
          <a:graphicData uri="http://schemas.openxmlformats.org/presentationml/2006/ole">
            <mc:AlternateContent xmlns:mc="http://schemas.openxmlformats.org/markup-compatibility/2006">
              <mc:Choice xmlns:v="urn:schemas-microsoft-com:vml" Requires="v">
                <p:oleObj spid="_x0000_s174400" name="Уравнение" r:id="rId9" imgW="87477600" imgH="11887200" progId="Equation.3">
                  <p:embed/>
                </p:oleObj>
              </mc:Choice>
              <mc:Fallback>
                <p:oleObj name="Уравнение" r:id="rId9" imgW="87477600" imgH="11887200" progId="Equation.3">
                  <p:embed/>
                  <p:pic>
                    <p:nvPicPr>
                      <p:cNvPr id="0" name="Picture 47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7504" y="3929066"/>
                        <a:ext cx="3929090" cy="6773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225" name="Rectangle 89"/>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91224" name="Object 88"/>
          <p:cNvGraphicFramePr>
            <a:graphicFrameLocks noChangeAspect="1"/>
          </p:cNvGraphicFramePr>
          <p:nvPr/>
        </p:nvGraphicFramePr>
        <p:xfrm>
          <a:off x="5953124" y="4714884"/>
          <a:ext cx="5691197" cy="1071549"/>
        </p:xfrm>
        <a:graphic>
          <a:graphicData uri="http://schemas.openxmlformats.org/presentationml/2006/ole">
            <mc:AlternateContent xmlns:mc="http://schemas.openxmlformats.org/markup-compatibility/2006">
              <mc:Choice xmlns:v="urn:schemas-microsoft-com:vml" Requires="v">
                <p:oleObj spid="_x0000_s174401" name="Уравнение" r:id="rId11" imgW="95097600" imgH="19202400" progId="Equation.3">
                  <p:embed/>
                </p:oleObj>
              </mc:Choice>
              <mc:Fallback>
                <p:oleObj name="Уравнение" r:id="rId11" imgW="95097600" imgH="19202400" progId="Equation.3">
                  <p:embed/>
                  <p:pic>
                    <p:nvPicPr>
                      <p:cNvPr id="0" name="Picture 47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53124" y="4714884"/>
                        <a:ext cx="5691197" cy="10715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Прямоугольник 37"/>
          <p:cNvSpPr/>
          <p:nvPr/>
        </p:nvSpPr>
        <p:spPr>
          <a:xfrm>
            <a:off x="5024430" y="5286388"/>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(1)</a:t>
            </a:r>
            <a:endParaRPr lang="ru-RU" sz="1600" dirty="0">
              <a:latin typeface="Times New Roman" pitchFamily="18" charset="0"/>
              <a:cs typeface="Times New Roman" pitchFamily="18" charset="0"/>
            </a:endParaRPr>
          </a:p>
        </p:txBody>
      </p:sp>
      <p:sp>
        <p:nvSpPr>
          <p:cNvPr id="39" name="Прямоугольник 38"/>
          <p:cNvSpPr/>
          <p:nvPr/>
        </p:nvSpPr>
        <p:spPr>
          <a:xfrm>
            <a:off x="8953520" y="1571612"/>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(2)</a:t>
            </a:r>
            <a:endParaRPr lang="ru-RU" sz="1600" dirty="0">
              <a:latin typeface="Times New Roman" pitchFamily="18" charset="0"/>
              <a:cs typeface="Times New Roman" pitchFamily="18" charset="0"/>
            </a:endParaRPr>
          </a:p>
        </p:txBody>
      </p:sp>
      <p:sp>
        <p:nvSpPr>
          <p:cNvPr id="40" name="Прямоугольник 39"/>
          <p:cNvSpPr/>
          <p:nvPr/>
        </p:nvSpPr>
        <p:spPr>
          <a:xfrm>
            <a:off x="11310974" y="3357562"/>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(3)</a:t>
            </a:r>
            <a:endParaRPr lang="ru-RU" sz="1600" dirty="0">
              <a:latin typeface="Times New Roman" pitchFamily="18" charset="0"/>
              <a:cs typeface="Times New Roman" pitchFamily="18" charset="0"/>
            </a:endParaRPr>
          </a:p>
        </p:txBody>
      </p:sp>
      <p:sp>
        <p:nvSpPr>
          <p:cNvPr id="47" name="Прямоугольник 46"/>
          <p:cNvSpPr/>
          <p:nvPr/>
        </p:nvSpPr>
        <p:spPr>
          <a:xfrm>
            <a:off x="11596726" y="4929198"/>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(4)</a:t>
            </a:r>
            <a:endParaRPr lang="ru-RU" sz="1600" dirty="0">
              <a:latin typeface="Times New Roman" pitchFamily="18" charset="0"/>
              <a:cs typeface="Times New Roman" pitchFamily="18" charset="0"/>
            </a:endParaRPr>
          </a:p>
        </p:txBody>
      </p:sp>
      <p:sp>
        <p:nvSpPr>
          <p:cNvPr id="91511" name="Rectangle 37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91510" name="Object 374"/>
          <p:cNvGraphicFramePr>
            <a:graphicFrameLocks noChangeAspect="1"/>
          </p:cNvGraphicFramePr>
          <p:nvPr/>
        </p:nvGraphicFramePr>
        <p:xfrm>
          <a:off x="6881818" y="1329683"/>
          <a:ext cx="1928826" cy="891475"/>
        </p:xfrm>
        <a:graphic>
          <a:graphicData uri="http://schemas.openxmlformats.org/presentationml/2006/ole">
            <mc:AlternateContent xmlns:mc="http://schemas.openxmlformats.org/markup-compatibility/2006">
              <mc:Choice xmlns:v="urn:schemas-microsoft-com:vml" Requires="v">
                <p:oleObj spid="_x0000_s174402" name="Уравнение" r:id="rId13" imgW="27127200" imgH="13106400" progId="Equation.3">
                  <p:embed/>
                </p:oleObj>
              </mc:Choice>
              <mc:Fallback>
                <p:oleObj name="Уравнение" r:id="rId13" imgW="27127200" imgH="13106400" progId="Equation.3">
                  <p:embed/>
                  <p:pic>
                    <p:nvPicPr>
                      <p:cNvPr id="0" name="Picture 47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81818" y="1329683"/>
                        <a:ext cx="1928826" cy="89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512" name="Rectangle 376"/>
          <p:cNvSpPr>
            <a:spLocks noChangeArrowheads="1"/>
          </p:cNvSpPr>
          <p:nvPr/>
        </p:nvSpPr>
        <p:spPr bwMode="auto">
          <a:xfrm>
            <a:off x="0" y="52387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 name="Rectangle 37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Object 375"/>
          <p:cNvGraphicFramePr>
            <a:graphicFrameLocks noChangeAspect="1"/>
          </p:cNvGraphicFramePr>
          <p:nvPr/>
        </p:nvGraphicFramePr>
        <p:xfrm>
          <a:off x="7524760" y="5643578"/>
          <a:ext cx="2240761" cy="714380"/>
        </p:xfrm>
        <a:graphic>
          <a:graphicData uri="http://schemas.openxmlformats.org/presentationml/2006/ole">
            <mc:AlternateContent xmlns:mc="http://schemas.openxmlformats.org/markup-compatibility/2006">
              <mc:Choice xmlns:v="urn:schemas-microsoft-com:vml" Requires="v">
                <p:oleObj spid="_x0000_s174403" name="Уравнение" r:id="rId15" imgW="40538400" imgH="11887200" progId="Equation.3">
                  <p:embed/>
                </p:oleObj>
              </mc:Choice>
              <mc:Fallback>
                <p:oleObj name="Уравнение" r:id="rId15" imgW="40538400" imgH="11887200" progId="Equation.3">
                  <p:embed/>
                  <p:pic>
                    <p:nvPicPr>
                      <p:cNvPr id="0" name="Picture 47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24760" y="5643578"/>
                        <a:ext cx="2240761"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091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6" name="Прямоугольник 5"/>
          <p:cNvSpPr/>
          <p:nvPr/>
        </p:nvSpPr>
        <p:spPr>
          <a:xfrm>
            <a:off x="0" y="6357958"/>
            <a:ext cx="5500726" cy="307777"/>
          </a:xfrm>
          <a:prstGeom prst="rect">
            <a:avLst/>
          </a:prstGeom>
        </p:spPr>
        <p:txBody>
          <a:bodyPr wrap="square">
            <a:spAutoFit/>
          </a:bodyPr>
          <a:lstStyle/>
          <a:p>
            <a:pPr algn="ctr"/>
            <a:r>
              <a:rPr lang="uz-Cyrl-UZ" sz="1400" dirty="0">
                <a:latin typeface="Times New Roman" pitchFamily="18" charset="0"/>
                <a:ea typeface="Times New Roman"/>
                <a:cs typeface="Times New Roman" pitchFamily="18" charset="0"/>
              </a:rPr>
              <a:t>4-расм.Актив юкламага нисбатан ВАХ</a:t>
            </a:r>
            <a:endParaRPr lang="ru-RU" sz="1400" dirty="0">
              <a:latin typeface="Times New Roman" pitchFamily="18" charset="0"/>
              <a:cs typeface="Times New Roman" pitchFamily="18" charset="0"/>
            </a:endParaRPr>
          </a:p>
        </p:txBody>
      </p:sp>
      <p:sp>
        <p:nvSpPr>
          <p:cNvPr id="7"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8"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9" name="Rectangle 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0" name="Rectangle 10"/>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1" name="Rectangle 1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2" name="Прямоугольник 11"/>
          <p:cNvSpPr/>
          <p:nvPr/>
        </p:nvSpPr>
        <p:spPr>
          <a:xfrm>
            <a:off x="6596066" y="3571876"/>
            <a:ext cx="4357718" cy="307777"/>
          </a:xfrm>
          <a:prstGeom prst="rect">
            <a:avLst/>
          </a:prstGeom>
        </p:spPr>
        <p:txBody>
          <a:bodyPr wrap="square">
            <a:spAutoFit/>
          </a:bodyPr>
          <a:lstStyle/>
          <a:p>
            <a:pPr algn="ctr"/>
            <a:r>
              <a:rPr lang="uz-Cyrl-UZ" sz="1400" dirty="0">
                <a:latin typeface="Times New Roman" pitchFamily="18" charset="0"/>
                <a:ea typeface="Times New Roman"/>
                <a:cs typeface="Times New Roman" pitchFamily="18" charset="0"/>
              </a:rPr>
              <a:t>5-расм.Актив-индуктив юкламада ВАХ</a:t>
            </a:r>
            <a:endParaRPr lang="ru-RU" sz="1400" dirty="0">
              <a:latin typeface="Times New Roman" pitchFamily="18" charset="0"/>
              <a:cs typeface="Times New Roman" pitchFamily="18" charset="0"/>
            </a:endParaRPr>
          </a:p>
        </p:txBody>
      </p:sp>
      <p:sp>
        <p:nvSpPr>
          <p:cNvPr id="13" name="Rectangle 1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4" name="Rectangle 21"/>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5" name="Rectangle 2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6" name="Прямоугольник 15"/>
          <p:cNvSpPr/>
          <p:nvPr/>
        </p:nvSpPr>
        <p:spPr>
          <a:xfrm>
            <a:off x="6667504" y="6429396"/>
            <a:ext cx="4510274" cy="307777"/>
          </a:xfrm>
          <a:prstGeom prst="rect">
            <a:avLst/>
          </a:prstGeom>
        </p:spPr>
        <p:txBody>
          <a:bodyPr wrap="square">
            <a:spAutoFit/>
          </a:bodyPr>
          <a:lstStyle/>
          <a:p>
            <a:pPr algn="ctr"/>
            <a:r>
              <a:rPr lang="uz-Cyrl-UZ" sz="1400" dirty="0">
                <a:latin typeface="Times New Roman" pitchFamily="18" charset="0"/>
                <a:ea typeface="Times New Roman"/>
                <a:cs typeface="Times New Roman" pitchFamily="18" charset="0"/>
              </a:rPr>
              <a:t>6-расм.Номинал юкламада ташки тавсифлар</a:t>
            </a:r>
            <a:endParaRPr lang="ru-RU" sz="1400" dirty="0">
              <a:latin typeface="Times New Roman" pitchFamily="18" charset="0"/>
              <a:cs typeface="Times New Roman" pitchFamily="18" charset="0"/>
            </a:endParaRPr>
          </a:p>
        </p:txBody>
      </p:sp>
      <p:sp>
        <p:nvSpPr>
          <p:cNvPr id="17" name="Rectangle 3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8" name="Rectangle 3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19" name="Rectangle 42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1" name="Rectangle 192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2" name="Прямоугольник 21">
            <a:extLst>
              <a:ext uri="{FF2B5EF4-FFF2-40B4-BE49-F238E27FC236}">
                <a16:creationId xmlns:a16="http://schemas.microsoft.com/office/drawing/2014/main" id="{1F2CB4FC-A0B7-40CD-8A8D-F3F3A6CB8100}"/>
              </a:ext>
            </a:extLst>
          </p:cNvPr>
          <p:cNvSpPr/>
          <p:nvPr/>
        </p:nvSpPr>
        <p:spPr bwMode="auto">
          <a:xfrm>
            <a:off x="0" y="0"/>
            <a:ext cx="12192000" cy="908720"/>
          </a:xfrm>
          <a:prstGeom prst="rect">
            <a:avLst/>
          </a:prstGeom>
          <a:solidFill>
            <a:schemeClr val="accent5">
              <a:lumMod val="20000"/>
              <a:lumOff val="80000"/>
            </a:schemeClr>
          </a:solidFill>
        </p:spPr>
        <p:txBody>
          <a:bodyPr wrap="none" rtlCol="0" fromWordArt="1" anchor="ctr">
            <a:prstTxWarp prst="textDoubleWave1">
              <a:avLst>
                <a:gd name="adj1" fmla="val 6500"/>
                <a:gd name="adj2" fmla="val 0"/>
              </a:avLst>
            </a:prstTxWarp>
          </a:bodyPr>
          <a:lstStyle/>
          <a:p>
            <a:pPr algn="ctr"/>
            <a:endParaRPr lang="en-GB" sz="3600" kern="10" spc="-360" dirty="0">
              <a:ln w="12700">
                <a:solidFill>
                  <a:srgbClr val="000099"/>
                </a:solidFill>
                <a:round/>
                <a:headEnd/>
                <a:tailEnd/>
              </a:ln>
              <a:latin typeface="Times New Roman" pitchFamily="18" charset="0"/>
              <a:cs typeface="Times New Roman" pitchFamily="18" charset="0"/>
            </a:endParaRPr>
          </a:p>
        </p:txBody>
      </p:sp>
      <p:sp>
        <p:nvSpPr>
          <p:cNvPr id="23" name="Заголовок 1">
            <a:extLst>
              <a:ext uri="{FF2B5EF4-FFF2-40B4-BE49-F238E27FC236}">
                <a16:creationId xmlns:a16="http://schemas.microsoft.com/office/drawing/2014/main" id="{5A4025C4-7940-4397-B266-55ECCA8C1EF6}"/>
              </a:ext>
            </a:extLst>
          </p:cNvPr>
          <p:cNvSpPr txBox="1">
            <a:spLocks/>
          </p:cNvSpPr>
          <p:nvPr/>
        </p:nvSpPr>
        <p:spPr>
          <a:xfrm>
            <a:off x="1336930" y="-36234"/>
            <a:ext cx="10048836" cy="908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z-Cyrl-UZ" sz="2400" b="1" dirty="0">
                <a:solidFill>
                  <a:srgbClr val="0000FF"/>
                </a:solidFill>
                <a:latin typeface="Times New Roman" pitchFamily="18" charset="0"/>
                <a:ea typeface="Calibri"/>
                <a:cs typeface="Times New Roman" pitchFamily="18" charset="0"/>
              </a:rPr>
              <a:t>Ток стабилизаторларининг</a:t>
            </a:r>
            <a:r>
              <a:rPr lang="uz-Cyrl-UZ" sz="2400" b="1" dirty="0">
                <a:solidFill>
                  <a:srgbClr val="0000FF"/>
                </a:solidFill>
                <a:latin typeface="Times New Roman" pitchFamily="18" charset="0"/>
                <a:ea typeface="Times New Roman"/>
                <a:cs typeface="Times New Roman" pitchFamily="18" charset="0"/>
              </a:rPr>
              <a:t> юкламага боғлиқ  тавсифлари</a:t>
            </a:r>
            <a:endParaRPr lang="ru-RU" sz="2400" dirty="0">
              <a:solidFill>
                <a:srgbClr val="0000FF"/>
              </a:solidFill>
              <a:latin typeface="Times New Roman" pitchFamily="18" charset="0"/>
              <a:cs typeface="Times New Roman" pitchFamily="18" charset="0"/>
            </a:endParaRPr>
          </a:p>
        </p:txBody>
      </p:sp>
      <p:sp>
        <p:nvSpPr>
          <p:cNvPr id="24" name="Ромб 23">
            <a:extLst>
              <a:ext uri="{FF2B5EF4-FFF2-40B4-BE49-F238E27FC236}">
                <a16:creationId xmlns:a16="http://schemas.microsoft.com/office/drawing/2014/main" id="{8096D883-6B0C-404F-A085-D977E2B30314}"/>
              </a:ext>
            </a:extLst>
          </p:cNvPr>
          <p:cNvSpPr/>
          <p:nvPr/>
        </p:nvSpPr>
        <p:spPr bwMode="auto">
          <a:xfrm>
            <a:off x="11227083" y="112451"/>
            <a:ext cx="792088" cy="743868"/>
          </a:xfrm>
          <a:prstGeom prst="diamond">
            <a:avLst/>
          </a:prstGeom>
          <a:solidFill>
            <a:schemeClr val="bg1"/>
          </a:solidFill>
          <a:ln w="63500" cmpd="tri">
            <a:solidFill>
              <a:schemeClr val="accent1"/>
            </a:solidFill>
          </a:ln>
        </p:spPr>
        <p:txBody>
          <a:bodyPr wrap="none" rtlCol="0" fromWordArt="1" anchor="ctr">
            <a:prstTxWarp prst="textDoubleWave1">
              <a:avLst>
                <a:gd name="adj1" fmla="val 6500"/>
                <a:gd name="adj2" fmla="val 0"/>
              </a:avLst>
            </a:prstTxWarp>
          </a:bodyPr>
          <a:lstStyle/>
          <a:p>
            <a:pPr algn="ctr"/>
            <a:endParaRPr lang="en-GB" sz="2400" kern="10" spc="-360" dirty="0">
              <a:ln w="12700">
                <a:solidFill>
                  <a:srgbClr val="000099"/>
                </a:solidFill>
                <a:round/>
                <a:headEnd/>
                <a:tailEnd/>
              </a:ln>
              <a:latin typeface="Times New Roman" pitchFamily="18" charset="0"/>
              <a:cs typeface="Times New Roman" pitchFamily="18" charset="0"/>
            </a:endParaRPr>
          </a:p>
        </p:txBody>
      </p:sp>
      <p:sp>
        <p:nvSpPr>
          <p:cNvPr id="25" name="Прямоугольник 24">
            <a:extLst>
              <a:ext uri="{FF2B5EF4-FFF2-40B4-BE49-F238E27FC236}">
                <a16:creationId xmlns:a16="http://schemas.microsoft.com/office/drawing/2014/main" id="{D16854AA-4B01-4BA9-AF26-C62BC5CAAFA3}"/>
              </a:ext>
            </a:extLst>
          </p:cNvPr>
          <p:cNvSpPr/>
          <p:nvPr/>
        </p:nvSpPr>
        <p:spPr>
          <a:xfrm>
            <a:off x="11453850" y="214290"/>
            <a:ext cx="338554" cy="461665"/>
          </a:xfrm>
          <a:prstGeom prst="rect">
            <a:avLst/>
          </a:prstGeom>
        </p:spPr>
        <p:txBody>
          <a:bodyPr wrap="none">
            <a:spAutoFit/>
          </a:bodyPr>
          <a:lstStyle/>
          <a:p>
            <a:r>
              <a:rPr lang="uz-Cyrl-UZ" sz="2400" b="1" dirty="0">
                <a:solidFill>
                  <a:srgbClr val="0000FF"/>
                </a:solidFill>
                <a:latin typeface="Times New Roman" pitchFamily="18" charset="0"/>
                <a:cs typeface="Times New Roman" pitchFamily="18" charset="0"/>
              </a:rPr>
              <a:t>9</a:t>
            </a:r>
            <a:endParaRPr lang="en-GB" sz="2400" b="1" dirty="0">
              <a:solidFill>
                <a:srgbClr val="0000FF"/>
              </a:solidFill>
              <a:latin typeface="Times New Roman" pitchFamily="18" charset="0"/>
              <a:cs typeface="Times New Roman" pitchFamily="18" charset="0"/>
            </a:endParaRPr>
          </a:p>
        </p:txBody>
      </p:sp>
      <p:pic>
        <p:nvPicPr>
          <p:cNvPr id="26" name="Picture 2" descr="Amazon.com: Adjustable 400W DC-DC Step-up Boost Converter 8.5-50V to  10-60V,0.2-12A Constant Current Power Supply Module Voltage Regulator Volt  Regulation Stabilizer LED Driver : Everything Else">
            <a:extLst>
              <a:ext uri="{FF2B5EF4-FFF2-40B4-BE49-F238E27FC236}">
                <a16:creationId xmlns:a16="http://schemas.microsoft.com/office/drawing/2014/main" id="{F3237108-BA65-4CA4-8B21-D7855230953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344" y="40704"/>
            <a:ext cx="849052" cy="84905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29" name="Object 1"/>
          <p:cNvGraphicFramePr>
            <a:graphicFrameLocks noChangeAspect="1"/>
          </p:cNvGraphicFramePr>
          <p:nvPr>
            <p:extLst>
              <p:ext uri="{D42A27DB-BD31-4B8C-83A1-F6EECF244321}">
                <p14:modId xmlns:p14="http://schemas.microsoft.com/office/powerpoint/2010/main" val="1963319539"/>
              </p:ext>
            </p:extLst>
          </p:nvPr>
        </p:nvGraphicFramePr>
        <p:xfrm>
          <a:off x="393700" y="2478088"/>
          <a:ext cx="4789488" cy="441325"/>
        </p:xfrm>
        <a:graphic>
          <a:graphicData uri="http://schemas.openxmlformats.org/presentationml/2006/ole">
            <mc:AlternateContent xmlns:mc="http://schemas.openxmlformats.org/markup-compatibility/2006">
              <mc:Choice xmlns:v="urn:schemas-microsoft-com:vml" Requires="v">
                <p:oleObj spid="_x0000_s177345" name="Уравнение" r:id="rId4" imgW="73761600" imgH="6400800" progId="Equation.3">
                  <p:embed/>
                </p:oleObj>
              </mc:Choice>
              <mc:Fallback>
                <p:oleObj name="Уравнение" r:id="rId4" imgW="73761600" imgH="6400800" progId="Equation.3">
                  <p:embed/>
                  <p:pic>
                    <p:nvPicPr>
                      <p:cNvPr id="0" name="Picture 4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2478088"/>
                        <a:ext cx="4789488"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31" name="Object 3"/>
          <p:cNvGraphicFramePr>
            <a:graphicFrameLocks noChangeAspect="1"/>
          </p:cNvGraphicFramePr>
          <p:nvPr>
            <p:extLst>
              <p:ext uri="{D42A27DB-BD31-4B8C-83A1-F6EECF244321}">
                <p14:modId xmlns:p14="http://schemas.microsoft.com/office/powerpoint/2010/main" val="1505845739"/>
              </p:ext>
            </p:extLst>
          </p:nvPr>
        </p:nvGraphicFramePr>
        <p:xfrm>
          <a:off x="666712" y="1071546"/>
          <a:ext cx="4071966" cy="476157"/>
        </p:xfrm>
        <a:graphic>
          <a:graphicData uri="http://schemas.openxmlformats.org/presentationml/2006/ole">
            <mc:AlternateContent xmlns:mc="http://schemas.openxmlformats.org/markup-compatibility/2006">
              <mc:Choice xmlns:v="urn:schemas-microsoft-com:vml" Requires="v">
                <p:oleObj spid="_x0000_s177346" name="Уравнение" r:id="rId6" imgW="56388000" imgH="6705600" progId="Equation.3">
                  <p:embed/>
                </p:oleObj>
              </mc:Choice>
              <mc:Fallback>
                <p:oleObj name="Уравнение" r:id="rId6" imgW="56388000" imgH="6705600" progId="Equation.3">
                  <p:embed/>
                  <p:pic>
                    <p:nvPicPr>
                      <p:cNvPr id="0" name="Picture 4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712" y="1071546"/>
                        <a:ext cx="4071966" cy="4761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3"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4"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5" name="Rectangle 13"/>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6" name="Rectangle 15"/>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8" name="Rectangle 17"/>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39" name="Object 16"/>
          <p:cNvGraphicFramePr>
            <a:graphicFrameLocks noChangeAspect="1"/>
          </p:cNvGraphicFramePr>
          <p:nvPr>
            <p:extLst>
              <p:ext uri="{D42A27DB-BD31-4B8C-83A1-F6EECF244321}">
                <p14:modId xmlns:p14="http://schemas.microsoft.com/office/powerpoint/2010/main" val="3793273224"/>
              </p:ext>
            </p:extLst>
          </p:nvPr>
        </p:nvGraphicFramePr>
        <p:xfrm>
          <a:off x="309522" y="3643313"/>
          <a:ext cx="5000659" cy="2627737"/>
        </p:xfrm>
        <a:graphic>
          <a:graphicData uri="http://schemas.openxmlformats.org/presentationml/2006/ole">
            <mc:AlternateContent xmlns:mc="http://schemas.openxmlformats.org/markup-compatibility/2006">
              <mc:Choice xmlns:v="urn:schemas-microsoft-com:vml" Requires="v">
                <p:oleObj spid="_x0000_s177347" name="Visio" r:id="rId8" imgW="13525603" imgH="8115339" progId="Visio.Drawing.15">
                  <p:embed/>
                </p:oleObj>
              </mc:Choice>
              <mc:Fallback>
                <p:oleObj name="Visio" r:id="rId8" imgW="13525603" imgH="8115339" progId="Visio.Drawing.15">
                  <p:embed/>
                  <p:pic>
                    <p:nvPicPr>
                      <p:cNvPr id="0" name="Picture 49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522" y="3643313"/>
                        <a:ext cx="5000659" cy="2627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19"/>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cxnSp>
        <p:nvCxnSpPr>
          <p:cNvPr id="42" name="Прямая соединительная линия 41"/>
          <p:cNvCxnSpPr/>
          <p:nvPr/>
        </p:nvCxnSpPr>
        <p:spPr>
          <a:xfrm rot="16200000" flipH="1">
            <a:off x="2926499" y="3831398"/>
            <a:ext cx="5621773" cy="284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2651" name="Rectangle 11"/>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112650" name="Object 10"/>
          <p:cNvGraphicFramePr>
            <a:graphicFrameLocks noChangeAspect="1"/>
          </p:cNvGraphicFramePr>
          <p:nvPr/>
        </p:nvGraphicFramePr>
        <p:xfrm>
          <a:off x="1166778" y="1643050"/>
          <a:ext cx="2559404" cy="642942"/>
        </p:xfrm>
        <a:graphic>
          <a:graphicData uri="http://schemas.openxmlformats.org/presentationml/2006/ole">
            <mc:AlternateContent xmlns:mc="http://schemas.openxmlformats.org/markup-compatibility/2006">
              <mc:Choice xmlns:v="urn:schemas-microsoft-com:vml" Requires="v">
                <p:oleObj spid="_x0000_s177348" name="Уравнение" r:id="rId10" imgW="46939200" imgH="11887200" progId="Equation.3">
                  <p:embed/>
                </p:oleObj>
              </mc:Choice>
              <mc:Fallback>
                <p:oleObj name="Уравнение" r:id="rId10" imgW="46939200" imgH="11887200" progId="Equation.3">
                  <p:embed/>
                  <p:pic>
                    <p:nvPicPr>
                      <p:cNvPr id="0" name="Picture 49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6778" y="1643050"/>
                        <a:ext cx="2559404"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53" name="Rectangle 13"/>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112652" name="Object 12"/>
          <p:cNvGraphicFramePr>
            <a:graphicFrameLocks noChangeAspect="1"/>
          </p:cNvGraphicFramePr>
          <p:nvPr/>
        </p:nvGraphicFramePr>
        <p:xfrm>
          <a:off x="1166778" y="3000372"/>
          <a:ext cx="2643206" cy="668063"/>
        </p:xfrm>
        <a:graphic>
          <a:graphicData uri="http://schemas.openxmlformats.org/presentationml/2006/ole">
            <mc:AlternateContent xmlns:mc="http://schemas.openxmlformats.org/markup-compatibility/2006">
              <mc:Choice xmlns:v="urn:schemas-microsoft-com:vml" Requires="v">
                <p:oleObj spid="_x0000_s177349" name="Уравнение" r:id="rId12" imgW="41757600" imgH="10363200" progId="Equation.3">
                  <p:embed/>
                </p:oleObj>
              </mc:Choice>
              <mc:Fallback>
                <p:oleObj name="Уравнение" r:id="rId12" imgW="41757600" imgH="10363200" progId="Equation.3">
                  <p:embed/>
                  <p:pic>
                    <p:nvPicPr>
                      <p:cNvPr id="0" name="Picture 49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6778" y="3000372"/>
                        <a:ext cx="2643206" cy="66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Прямоугольник 42"/>
          <p:cNvSpPr/>
          <p:nvPr/>
        </p:nvSpPr>
        <p:spPr>
          <a:xfrm>
            <a:off x="4810116" y="1142984"/>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(1)</a:t>
            </a:r>
            <a:endParaRPr lang="ru-RU" sz="1600" dirty="0">
              <a:latin typeface="Times New Roman" pitchFamily="18" charset="0"/>
              <a:cs typeface="Times New Roman" pitchFamily="18" charset="0"/>
            </a:endParaRPr>
          </a:p>
        </p:txBody>
      </p:sp>
      <p:sp>
        <p:nvSpPr>
          <p:cNvPr id="44" name="Прямоугольник 43"/>
          <p:cNvSpPr/>
          <p:nvPr/>
        </p:nvSpPr>
        <p:spPr>
          <a:xfrm>
            <a:off x="3809984" y="1785926"/>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(2)</a:t>
            </a:r>
            <a:endParaRPr lang="ru-RU" sz="1600" dirty="0">
              <a:latin typeface="Times New Roman" pitchFamily="18" charset="0"/>
              <a:cs typeface="Times New Roman" pitchFamily="18" charset="0"/>
            </a:endParaRPr>
          </a:p>
        </p:txBody>
      </p:sp>
      <p:sp>
        <p:nvSpPr>
          <p:cNvPr id="45" name="Прямоугольник 44"/>
          <p:cNvSpPr/>
          <p:nvPr/>
        </p:nvSpPr>
        <p:spPr>
          <a:xfrm>
            <a:off x="5095868" y="2571744"/>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(3)</a:t>
            </a:r>
            <a:endParaRPr lang="ru-RU" sz="1600" dirty="0">
              <a:latin typeface="Times New Roman" pitchFamily="18" charset="0"/>
              <a:cs typeface="Times New Roman" pitchFamily="18" charset="0"/>
            </a:endParaRPr>
          </a:p>
        </p:txBody>
      </p:sp>
      <p:sp>
        <p:nvSpPr>
          <p:cNvPr id="46" name="Прямоугольник 45"/>
          <p:cNvSpPr/>
          <p:nvPr/>
        </p:nvSpPr>
        <p:spPr>
          <a:xfrm>
            <a:off x="3881422" y="3214686"/>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(4)</a:t>
            </a:r>
            <a:endParaRPr lang="ru-RU" sz="1600" dirty="0">
              <a:latin typeface="Times New Roman" pitchFamily="18" charset="0"/>
              <a:cs typeface="Times New Roman" pitchFamily="18" charset="0"/>
            </a:endParaRPr>
          </a:p>
        </p:txBody>
      </p:sp>
      <p:pic>
        <p:nvPicPr>
          <p:cNvPr id="113052" name="Picture 412"/>
          <p:cNvPicPr>
            <a:picLocks noChangeAspect="1" noChangeArrowheads="1"/>
          </p:cNvPicPr>
          <p:nvPr/>
        </p:nvPicPr>
        <p:blipFill>
          <a:blip r:embed="rId14"/>
          <a:srcRect/>
          <a:stretch>
            <a:fillRect/>
          </a:stretch>
        </p:blipFill>
        <p:spPr bwMode="auto">
          <a:xfrm>
            <a:off x="6381752" y="928670"/>
            <a:ext cx="5000660" cy="2610340"/>
          </a:xfrm>
          <a:prstGeom prst="rect">
            <a:avLst/>
          </a:prstGeom>
          <a:noFill/>
          <a:ln w="9525">
            <a:noFill/>
            <a:miter lim="800000"/>
            <a:headEnd/>
            <a:tailEnd/>
          </a:ln>
          <a:effectLst/>
        </p:spPr>
      </p:pic>
      <p:pic>
        <p:nvPicPr>
          <p:cNvPr id="113054" name="Picture 414"/>
          <p:cNvPicPr>
            <a:picLocks noChangeAspect="1" noChangeArrowheads="1"/>
          </p:cNvPicPr>
          <p:nvPr/>
        </p:nvPicPr>
        <p:blipFill>
          <a:blip r:embed="rId15"/>
          <a:srcRect/>
          <a:stretch>
            <a:fillRect/>
          </a:stretch>
        </p:blipFill>
        <p:spPr bwMode="auto">
          <a:xfrm>
            <a:off x="6861568" y="3929066"/>
            <a:ext cx="4663720" cy="250033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7167570" y="3643314"/>
            <a:ext cx="3571900" cy="461665"/>
          </a:xfrm>
          <a:prstGeom prst="rect">
            <a:avLst/>
          </a:prstGeom>
        </p:spPr>
        <p:txBody>
          <a:bodyPr wrap="square">
            <a:spAutoFit/>
          </a:bodyPr>
          <a:lstStyle/>
          <a:p>
            <a:pPr algn="ctr"/>
            <a:r>
              <a:rPr lang="uz-Cyrl-UZ" sz="1200" dirty="0">
                <a:latin typeface="Times New Roman" pitchFamily="18" charset="0"/>
                <a:ea typeface="Times New Roman"/>
                <a:cs typeface="Times New Roman" pitchFamily="18" charset="0"/>
              </a:rPr>
              <a:t>7-расм. Частота ўзгаришига нисбатан ростлаш тавсифлари. </a:t>
            </a:r>
            <a:endParaRPr lang="ru-RU" sz="1200" dirty="0">
              <a:latin typeface="Times New Roman" pitchFamily="18" charset="0"/>
              <a:cs typeface="Times New Roman" pitchFamily="18" charset="0"/>
            </a:endParaRPr>
          </a:p>
        </p:txBody>
      </p:sp>
      <p:sp>
        <p:nvSpPr>
          <p:cNvPr id="11" name="Прямоугольник 10"/>
          <p:cNvSpPr/>
          <p:nvPr/>
        </p:nvSpPr>
        <p:spPr>
          <a:xfrm>
            <a:off x="6810380" y="6357958"/>
            <a:ext cx="5072098" cy="375487"/>
          </a:xfrm>
          <a:prstGeom prst="rect">
            <a:avLst/>
          </a:prstGeom>
        </p:spPr>
        <p:txBody>
          <a:bodyPr wrap="square">
            <a:spAutoFit/>
          </a:bodyPr>
          <a:lstStyle/>
          <a:p>
            <a:pPr algn="ctr">
              <a:lnSpc>
                <a:spcPct val="115000"/>
              </a:lnSpc>
            </a:pPr>
            <a:r>
              <a:rPr lang="uz-Cyrl-UZ" sz="1400" dirty="0">
                <a:latin typeface="Times New Roman" pitchFamily="18" charset="0"/>
                <a:ea typeface="Times New Roman"/>
                <a:cs typeface="Times New Roman" pitchFamily="18" charset="0"/>
              </a:rPr>
              <a:t>8-расм.ТСнинг частотага нисбатан ташқи тавсифи</a:t>
            </a:r>
            <a:r>
              <a:rPr lang="uz-Cyrl-UZ" sz="1600" dirty="0">
                <a:latin typeface="Times New Roman" pitchFamily="18" charset="0"/>
                <a:ea typeface="Times New Roman"/>
                <a:cs typeface="Times New Roman" pitchFamily="18" charset="0"/>
              </a:rPr>
              <a:t>. </a:t>
            </a:r>
            <a:endParaRPr lang="ru-RU" sz="1600" dirty="0">
              <a:latin typeface="Times New Roman" pitchFamily="18" charset="0"/>
              <a:ea typeface="Calibri"/>
              <a:cs typeface="Times New Roman" pitchFamily="18" charset="0"/>
            </a:endParaRPr>
          </a:p>
        </p:txBody>
      </p:sp>
      <p:sp>
        <p:nvSpPr>
          <p:cNvPr id="20" name="Rectangle 4">
            <a:extLst>
              <a:ext uri="{FF2B5EF4-FFF2-40B4-BE49-F238E27FC236}">
                <a16:creationId xmlns:a16="http://schemas.microsoft.com/office/drawing/2014/main" id="{D21B2BFE-88D9-4C55-A3F5-4F2723E90375}"/>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1" name="Rectangle 6">
            <a:extLst>
              <a:ext uri="{FF2B5EF4-FFF2-40B4-BE49-F238E27FC236}">
                <a16:creationId xmlns:a16="http://schemas.microsoft.com/office/drawing/2014/main" id="{1652F174-942B-47CE-B56A-F5A4596F04DF}"/>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2" name="Rectangle 8">
            <a:extLst>
              <a:ext uri="{FF2B5EF4-FFF2-40B4-BE49-F238E27FC236}">
                <a16:creationId xmlns:a16="http://schemas.microsoft.com/office/drawing/2014/main" id="{3D4D2F18-25D9-49E7-9061-0EA8E030CDAF}"/>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3" name="Rectangle 10">
            <a:extLst>
              <a:ext uri="{FF2B5EF4-FFF2-40B4-BE49-F238E27FC236}">
                <a16:creationId xmlns:a16="http://schemas.microsoft.com/office/drawing/2014/main" id="{1D6AE3FA-88AA-447B-B4BC-DADB1357AC09}"/>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4" name="Rectangle 12">
            <a:extLst>
              <a:ext uri="{FF2B5EF4-FFF2-40B4-BE49-F238E27FC236}">
                <a16:creationId xmlns:a16="http://schemas.microsoft.com/office/drawing/2014/main" id="{6B5CB62B-E60B-439E-A6EA-5FECE189CC11}"/>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5" name="Rectangle 19">
            <a:extLst>
              <a:ext uri="{FF2B5EF4-FFF2-40B4-BE49-F238E27FC236}">
                <a16:creationId xmlns:a16="http://schemas.microsoft.com/office/drawing/2014/main" id="{6B902E02-9F15-4ECE-A36C-5B2DC18BBE04}"/>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6" name="Rectangle 21">
            <a:extLst>
              <a:ext uri="{FF2B5EF4-FFF2-40B4-BE49-F238E27FC236}">
                <a16:creationId xmlns:a16="http://schemas.microsoft.com/office/drawing/2014/main" id="{E16E36FB-89E7-4EA5-BF50-469137E6C46B}"/>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7" name="Rectangle 29">
            <a:extLst>
              <a:ext uri="{FF2B5EF4-FFF2-40B4-BE49-F238E27FC236}">
                <a16:creationId xmlns:a16="http://schemas.microsoft.com/office/drawing/2014/main" id="{40E0B214-920C-4ADF-B6BA-6B8845A1B5DB}"/>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8" name="Rectangle 32">
            <a:extLst>
              <a:ext uri="{FF2B5EF4-FFF2-40B4-BE49-F238E27FC236}">
                <a16:creationId xmlns:a16="http://schemas.microsoft.com/office/drawing/2014/main" id="{894B5DF9-92A3-43E5-922B-F9B52DB31246}"/>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29" name="Rectangle 34">
            <a:extLst>
              <a:ext uri="{FF2B5EF4-FFF2-40B4-BE49-F238E27FC236}">
                <a16:creationId xmlns:a16="http://schemas.microsoft.com/office/drawing/2014/main" id="{789EA542-32C8-47B8-8457-6A209C6F3A77}"/>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0" name="Rectangle 428">
            <a:extLst>
              <a:ext uri="{FF2B5EF4-FFF2-40B4-BE49-F238E27FC236}">
                <a16:creationId xmlns:a16="http://schemas.microsoft.com/office/drawing/2014/main" id="{D8C4A58A-3551-465B-8E0F-16259B3CC9A7}"/>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1" name="Rectangle 1923">
            <a:extLst>
              <a:ext uri="{FF2B5EF4-FFF2-40B4-BE49-F238E27FC236}">
                <a16:creationId xmlns:a16="http://schemas.microsoft.com/office/drawing/2014/main" id="{F18F33E8-A106-44D8-B97B-DBA2BAD094A7}"/>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32" name="Прямоугольник 31">
            <a:extLst>
              <a:ext uri="{FF2B5EF4-FFF2-40B4-BE49-F238E27FC236}">
                <a16:creationId xmlns:a16="http://schemas.microsoft.com/office/drawing/2014/main" id="{A575554F-A14A-4406-A813-E6DFC7BFD304}"/>
              </a:ext>
            </a:extLst>
          </p:cNvPr>
          <p:cNvSpPr/>
          <p:nvPr/>
        </p:nvSpPr>
        <p:spPr bwMode="auto">
          <a:xfrm>
            <a:off x="0" y="0"/>
            <a:ext cx="12192000" cy="908720"/>
          </a:xfrm>
          <a:prstGeom prst="rect">
            <a:avLst/>
          </a:prstGeom>
          <a:solidFill>
            <a:schemeClr val="accent5">
              <a:lumMod val="20000"/>
              <a:lumOff val="80000"/>
            </a:schemeClr>
          </a:solidFill>
        </p:spPr>
        <p:txBody>
          <a:bodyPr wrap="none" rtlCol="0" fromWordArt="1" anchor="ctr">
            <a:prstTxWarp prst="textDoubleWave1">
              <a:avLst>
                <a:gd name="adj1" fmla="val 6500"/>
                <a:gd name="adj2" fmla="val 0"/>
              </a:avLst>
            </a:prstTxWarp>
          </a:bodyPr>
          <a:lstStyle/>
          <a:p>
            <a:pPr algn="ctr"/>
            <a:endParaRPr lang="en-GB" sz="3600" kern="10" spc="-360" dirty="0">
              <a:ln w="12700">
                <a:solidFill>
                  <a:srgbClr val="000099"/>
                </a:solidFill>
                <a:round/>
                <a:headEnd/>
                <a:tailEnd/>
              </a:ln>
              <a:latin typeface="Times New Roman" pitchFamily="18" charset="0"/>
              <a:cs typeface="Times New Roman" pitchFamily="18" charset="0"/>
            </a:endParaRPr>
          </a:p>
        </p:txBody>
      </p:sp>
      <p:sp>
        <p:nvSpPr>
          <p:cNvPr id="33" name="Заголовок 1">
            <a:extLst>
              <a:ext uri="{FF2B5EF4-FFF2-40B4-BE49-F238E27FC236}">
                <a16:creationId xmlns:a16="http://schemas.microsoft.com/office/drawing/2014/main" id="{53169839-D018-41B7-97F3-DF5935B179E4}"/>
              </a:ext>
            </a:extLst>
          </p:cNvPr>
          <p:cNvSpPr txBox="1">
            <a:spLocks/>
          </p:cNvSpPr>
          <p:nvPr/>
        </p:nvSpPr>
        <p:spPr>
          <a:xfrm>
            <a:off x="1309654" y="178080"/>
            <a:ext cx="9688292" cy="7505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err="1">
                <a:solidFill>
                  <a:srgbClr val="0000FF"/>
                </a:solidFill>
                <a:latin typeface="Times New Roman" pitchFamily="18" charset="0"/>
                <a:ea typeface="Times New Roman"/>
                <a:cs typeface="Times New Roman" pitchFamily="18" charset="0"/>
              </a:rPr>
              <a:t>Манба</a:t>
            </a:r>
            <a:r>
              <a:rPr lang="ru-RU" sz="2400" b="1" dirty="0">
                <a:solidFill>
                  <a:srgbClr val="0000FF"/>
                </a:solidFill>
                <a:latin typeface="Times New Roman" pitchFamily="18" charset="0"/>
                <a:ea typeface="Times New Roman"/>
                <a:cs typeface="Times New Roman" pitchFamily="18" charset="0"/>
              </a:rPr>
              <a:t> </a:t>
            </a:r>
            <a:r>
              <a:rPr lang="ru-RU" sz="2400" b="1" dirty="0" err="1">
                <a:solidFill>
                  <a:srgbClr val="0000FF"/>
                </a:solidFill>
                <a:latin typeface="Times New Roman" pitchFamily="18" charset="0"/>
                <a:ea typeface="Times New Roman"/>
                <a:cs typeface="Times New Roman" pitchFamily="18" charset="0"/>
              </a:rPr>
              <a:t>частотаси</a:t>
            </a:r>
            <a:r>
              <a:rPr lang="ru-RU" sz="2400" b="1" dirty="0">
                <a:solidFill>
                  <a:srgbClr val="0000FF"/>
                </a:solidFill>
                <a:latin typeface="Times New Roman" pitchFamily="18" charset="0"/>
                <a:ea typeface="Times New Roman"/>
                <a:cs typeface="Times New Roman" pitchFamily="18" charset="0"/>
              </a:rPr>
              <a:t> </a:t>
            </a:r>
            <a:r>
              <a:rPr lang="ru-RU" sz="2400" b="1" dirty="0" err="1">
                <a:solidFill>
                  <a:srgbClr val="0000FF"/>
                </a:solidFill>
                <a:latin typeface="Times New Roman" pitchFamily="18" charset="0"/>
                <a:ea typeface="Times New Roman"/>
                <a:cs typeface="Times New Roman" pitchFamily="18" charset="0"/>
              </a:rPr>
              <a:t>ўзгаришига</a:t>
            </a:r>
            <a:r>
              <a:rPr lang="ru-RU" sz="2400" b="1" dirty="0">
                <a:solidFill>
                  <a:srgbClr val="0000FF"/>
                </a:solidFill>
                <a:latin typeface="Times New Roman" pitchFamily="18" charset="0"/>
                <a:ea typeface="Times New Roman"/>
                <a:cs typeface="Times New Roman" pitchFamily="18" charset="0"/>
              </a:rPr>
              <a:t> </a:t>
            </a:r>
            <a:r>
              <a:rPr lang="ru-RU" sz="2400" b="1" dirty="0" err="1">
                <a:solidFill>
                  <a:srgbClr val="0000FF"/>
                </a:solidFill>
                <a:latin typeface="Times New Roman" pitchFamily="18" charset="0"/>
                <a:ea typeface="Times New Roman"/>
                <a:cs typeface="Times New Roman" pitchFamily="18" charset="0"/>
              </a:rPr>
              <a:t>нисбатан</a:t>
            </a:r>
            <a:r>
              <a:rPr lang="ru-RU" sz="2400" b="1" dirty="0">
                <a:solidFill>
                  <a:srgbClr val="0000FF"/>
                </a:solidFill>
                <a:latin typeface="Times New Roman" pitchFamily="18" charset="0"/>
                <a:ea typeface="Times New Roman"/>
                <a:cs typeface="Times New Roman" pitchFamily="18" charset="0"/>
              </a:rPr>
              <a:t> ток </a:t>
            </a:r>
            <a:r>
              <a:rPr lang="ru-RU" sz="2400" b="1" dirty="0" err="1">
                <a:solidFill>
                  <a:srgbClr val="0000FF"/>
                </a:solidFill>
                <a:latin typeface="Times New Roman" pitchFamily="18" charset="0"/>
                <a:ea typeface="Times New Roman"/>
                <a:cs typeface="Times New Roman" pitchFamily="18" charset="0"/>
              </a:rPr>
              <a:t>стабилизаторининг</a:t>
            </a:r>
            <a:r>
              <a:rPr lang="ru-RU" sz="2400" b="1" dirty="0">
                <a:solidFill>
                  <a:srgbClr val="0000FF"/>
                </a:solidFill>
                <a:latin typeface="Times New Roman" pitchFamily="18" charset="0"/>
                <a:ea typeface="Times New Roman"/>
                <a:cs typeface="Times New Roman" pitchFamily="18" charset="0"/>
              </a:rPr>
              <a:t> </a:t>
            </a:r>
            <a:r>
              <a:rPr lang="ru-RU" sz="2400" b="1" dirty="0" err="1">
                <a:solidFill>
                  <a:srgbClr val="0000FF"/>
                </a:solidFill>
                <a:latin typeface="Times New Roman" pitchFamily="18" charset="0"/>
                <a:ea typeface="Times New Roman"/>
                <a:cs typeface="Times New Roman" pitchFamily="18" charset="0"/>
              </a:rPr>
              <a:t>таҳлили</a:t>
            </a:r>
            <a:endParaRPr lang="ru-RU" sz="3200" dirty="0">
              <a:solidFill>
                <a:srgbClr val="0000FF"/>
              </a:solidFill>
              <a:latin typeface="Times New Roman" pitchFamily="18" charset="0"/>
              <a:cs typeface="Times New Roman" pitchFamily="18" charset="0"/>
            </a:endParaRPr>
          </a:p>
        </p:txBody>
      </p:sp>
      <p:sp>
        <p:nvSpPr>
          <p:cNvPr id="34" name="Ромб 33">
            <a:extLst>
              <a:ext uri="{FF2B5EF4-FFF2-40B4-BE49-F238E27FC236}">
                <a16:creationId xmlns:a16="http://schemas.microsoft.com/office/drawing/2014/main" id="{3DC07A36-1EBC-4792-9659-E560467E1198}"/>
              </a:ext>
            </a:extLst>
          </p:cNvPr>
          <p:cNvSpPr/>
          <p:nvPr/>
        </p:nvSpPr>
        <p:spPr bwMode="auto">
          <a:xfrm>
            <a:off x="11280576" y="82426"/>
            <a:ext cx="792088" cy="743868"/>
          </a:xfrm>
          <a:prstGeom prst="diamond">
            <a:avLst/>
          </a:prstGeom>
          <a:solidFill>
            <a:schemeClr val="bg1"/>
          </a:solidFill>
          <a:ln w="63500" cmpd="tri">
            <a:solidFill>
              <a:schemeClr val="accent1"/>
            </a:solidFill>
          </a:ln>
        </p:spPr>
        <p:txBody>
          <a:bodyPr wrap="none" rtlCol="0" fromWordArt="1" anchor="ctr">
            <a:prstTxWarp prst="textDoubleWave1">
              <a:avLst>
                <a:gd name="adj1" fmla="val 6500"/>
                <a:gd name="adj2" fmla="val 0"/>
              </a:avLst>
            </a:prstTxWarp>
          </a:bodyPr>
          <a:lstStyle/>
          <a:p>
            <a:pPr algn="ctr"/>
            <a:endParaRPr lang="en-GB" sz="2400" kern="10" spc="-360" dirty="0">
              <a:ln w="12700">
                <a:solidFill>
                  <a:srgbClr val="000099"/>
                </a:solidFill>
                <a:round/>
                <a:headEnd/>
                <a:tailEnd/>
              </a:ln>
              <a:latin typeface="Times New Roman" pitchFamily="18" charset="0"/>
              <a:cs typeface="Times New Roman" pitchFamily="18" charset="0"/>
            </a:endParaRPr>
          </a:p>
        </p:txBody>
      </p:sp>
      <p:sp>
        <p:nvSpPr>
          <p:cNvPr id="35" name="Прямоугольник 34">
            <a:extLst>
              <a:ext uri="{FF2B5EF4-FFF2-40B4-BE49-F238E27FC236}">
                <a16:creationId xmlns:a16="http://schemas.microsoft.com/office/drawing/2014/main" id="{1302BA20-E118-49A1-9ADB-1AA5F3031573}"/>
              </a:ext>
            </a:extLst>
          </p:cNvPr>
          <p:cNvSpPr/>
          <p:nvPr/>
        </p:nvSpPr>
        <p:spPr>
          <a:xfrm>
            <a:off x="11430398" y="246235"/>
            <a:ext cx="492443" cy="461665"/>
          </a:xfrm>
          <a:prstGeom prst="rect">
            <a:avLst/>
          </a:prstGeom>
        </p:spPr>
        <p:txBody>
          <a:bodyPr wrap="none">
            <a:spAutoFit/>
          </a:bodyPr>
          <a:lstStyle/>
          <a:p>
            <a:r>
              <a:rPr lang="en-GB" sz="2400" b="1" dirty="0">
                <a:solidFill>
                  <a:srgbClr val="0000FF"/>
                </a:solidFill>
                <a:latin typeface="Times New Roman" pitchFamily="18" charset="0"/>
                <a:cs typeface="Times New Roman" pitchFamily="18" charset="0"/>
              </a:rPr>
              <a:t>1</a:t>
            </a:r>
            <a:r>
              <a:rPr lang="ru-RU" sz="2400" b="1" dirty="0">
                <a:solidFill>
                  <a:srgbClr val="0000FF"/>
                </a:solidFill>
                <a:latin typeface="Times New Roman" pitchFamily="18" charset="0"/>
                <a:cs typeface="Times New Roman" pitchFamily="18" charset="0"/>
              </a:rPr>
              <a:t>0</a:t>
            </a:r>
            <a:endParaRPr lang="en-GB" sz="2400" b="1" dirty="0">
              <a:solidFill>
                <a:srgbClr val="0000FF"/>
              </a:solidFill>
              <a:latin typeface="Times New Roman" pitchFamily="18" charset="0"/>
              <a:cs typeface="Times New Roman" pitchFamily="18" charset="0"/>
            </a:endParaRPr>
          </a:p>
        </p:txBody>
      </p:sp>
      <p:pic>
        <p:nvPicPr>
          <p:cNvPr id="36" name="Picture 2" descr="Amazon.com: Adjustable 400W DC-DC Step-up Boost Converter 8.5-50V to  10-60V,0.2-12A Constant Current Power Supply Module Voltage Regulator Volt  Regulation Stabilizer LED Driver : Everything Else">
            <a:extLst>
              <a:ext uri="{FF2B5EF4-FFF2-40B4-BE49-F238E27FC236}">
                <a16:creationId xmlns:a16="http://schemas.microsoft.com/office/drawing/2014/main" id="{4E89FBAE-F401-4015-82EE-67FF0422589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646" y="0"/>
            <a:ext cx="849052" cy="849052"/>
          </a:xfrm>
          <a:prstGeom prst="rect">
            <a:avLst/>
          </a:prstGeom>
          <a:noFill/>
          <a:extLst>
            <a:ext uri="{909E8E84-426E-40DD-AFC4-6F175D3DCCD1}">
              <a14:hiddenFill xmlns:a14="http://schemas.microsoft.com/office/drawing/2010/main">
                <a:solidFill>
                  <a:srgbClr val="FFFFFF"/>
                </a:solidFill>
              </a14:hiddenFill>
            </a:ext>
          </a:extLst>
        </p:spPr>
      </p:pic>
      <p:sp>
        <p:nvSpPr>
          <p:cNvPr id="62155" name="Rectangle 71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62154" name="Object 714"/>
          <p:cNvGraphicFramePr>
            <a:graphicFrameLocks noChangeAspect="1"/>
          </p:cNvGraphicFramePr>
          <p:nvPr/>
        </p:nvGraphicFramePr>
        <p:xfrm>
          <a:off x="6810380" y="1000108"/>
          <a:ext cx="4286280" cy="2589430"/>
        </p:xfrm>
        <a:graphic>
          <a:graphicData uri="http://schemas.openxmlformats.org/presentationml/2006/ole">
            <mc:AlternateContent xmlns:mc="http://schemas.openxmlformats.org/markup-compatibility/2006">
              <mc:Choice xmlns:v="urn:schemas-microsoft-com:vml" Requires="v">
                <p:oleObj spid="_x0000_s180251" name="Visio" r:id="rId4" imgW="15706786" imgH="10201275" progId="Visio.Drawing.15">
                  <p:embed/>
                </p:oleObj>
              </mc:Choice>
              <mc:Fallback>
                <p:oleObj name="Visio" r:id="rId4" imgW="15706786" imgH="10201275" progId="Visio.Drawing.15">
                  <p:embed/>
                  <p:pic>
                    <p:nvPicPr>
                      <p:cNvPr id="0" name="Picture 12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80" y="1000108"/>
                        <a:ext cx="4286280" cy="25894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157" name="Rectangle 717"/>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62156" name="Object 716"/>
          <p:cNvGraphicFramePr>
            <a:graphicFrameLocks noChangeAspect="1"/>
          </p:cNvGraphicFramePr>
          <p:nvPr/>
        </p:nvGraphicFramePr>
        <p:xfrm>
          <a:off x="7024694" y="3857628"/>
          <a:ext cx="4216833" cy="2573294"/>
        </p:xfrm>
        <a:graphic>
          <a:graphicData uri="http://schemas.openxmlformats.org/presentationml/2006/ole">
            <mc:AlternateContent xmlns:mc="http://schemas.openxmlformats.org/markup-compatibility/2006">
              <mc:Choice xmlns:v="urn:schemas-microsoft-com:vml" Requires="v">
                <p:oleObj spid="_x0000_s180252" name="Visio" r:id="rId6" imgW="14563709" imgH="9144116" progId="Visio.Drawing.15">
                  <p:embed/>
                </p:oleObj>
              </mc:Choice>
              <mc:Fallback>
                <p:oleObj name="Visio" r:id="rId6" imgW="14563709" imgH="9144116" progId="Visio.Drawing.15">
                  <p:embed/>
                  <p:pic>
                    <p:nvPicPr>
                      <p:cNvPr id="0" name="Picture 12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4694" y="3857628"/>
                        <a:ext cx="4216833" cy="2573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159" name="Rectangle 719"/>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62158" name="Object 718"/>
          <p:cNvGraphicFramePr>
            <a:graphicFrameLocks noChangeAspect="1"/>
          </p:cNvGraphicFramePr>
          <p:nvPr/>
        </p:nvGraphicFramePr>
        <p:xfrm>
          <a:off x="2024034" y="1214422"/>
          <a:ext cx="2081227" cy="875282"/>
        </p:xfrm>
        <a:graphic>
          <a:graphicData uri="http://schemas.openxmlformats.org/presentationml/2006/ole">
            <mc:AlternateContent xmlns:mc="http://schemas.openxmlformats.org/markup-compatibility/2006">
              <mc:Choice xmlns:v="urn:schemas-microsoft-com:vml" Requires="v">
                <p:oleObj spid="_x0000_s180253" name="Уравнение" r:id="rId8" imgW="24384000" imgH="10363200" progId="Equation.3">
                  <p:embed/>
                </p:oleObj>
              </mc:Choice>
              <mc:Fallback>
                <p:oleObj name="Уравнение" r:id="rId8" imgW="24384000" imgH="10363200" progId="Equation.3">
                  <p:embed/>
                  <p:pic>
                    <p:nvPicPr>
                      <p:cNvPr id="0" name="Picture 12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4034" y="1214422"/>
                        <a:ext cx="2081227" cy="875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161" name="Rectangle 721"/>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62160" name="Object 720"/>
          <p:cNvGraphicFramePr>
            <a:graphicFrameLocks noChangeAspect="1"/>
          </p:cNvGraphicFramePr>
          <p:nvPr/>
        </p:nvGraphicFramePr>
        <p:xfrm>
          <a:off x="523836" y="5357826"/>
          <a:ext cx="5214974" cy="571504"/>
        </p:xfrm>
        <a:graphic>
          <a:graphicData uri="http://schemas.openxmlformats.org/presentationml/2006/ole">
            <mc:AlternateContent xmlns:mc="http://schemas.openxmlformats.org/markup-compatibility/2006">
              <mc:Choice xmlns:v="urn:schemas-microsoft-com:vml" Requires="v">
                <p:oleObj spid="_x0000_s180254" name="Уравнение" r:id="rId10" imgW="62179200" imgH="6096000" progId="Equation.3">
                  <p:embed/>
                </p:oleObj>
              </mc:Choice>
              <mc:Fallback>
                <p:oleObj name="Уравнение" r:id="rId10" imgW="62179200" imgH="6096000" progId="Equation.3">
                  <p:embed/>
                  <p:pic>
                    <p:nvPicPr>
                      <p:cNvPr id="0" name="Picture 120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36" y="5357826"/>
                        <a:ext cx="5214974"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163" name="Rectangle 723"/>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62162" name="Object 722"/>
          <p:cNvGraphicFramePr>
            <a:graphicFrameLocks noChangeAspect="1"/>
          </p:cNvGraphicFramePr>
          <p:nvPr>
            <p:extLst>
              <p:ext uri="{D42A27DB-BD31-4B8C-83A1-F6EECF244321}">
                <p14:modId xmlns:p14="http://schemas.microsoft.com/office/powerpoint/2010/main" val="3378559691"/>
              </p:ext>
            </p:extLst>
          </p:nvPr>
        </p:nvGraphicFramePr>
        <p:xfrm>
          <a:off x="951609" y="4085161"/>
          <a:ext cx="4357718" cy="537548"/>
        </p:xfrm>
        <a:graphic>
          <a:graphicData uri="http://schemas.openxmlformats.org/presentationml/2006/ole">
            <mc:AlternateContent xmlns:mc="http://schemas.openxmlformats.org/markup-compatibility/2006">
              <mc:Choice xmlns:v="urn:schemas-microsoft-com:vml" Requires="v">
                <p:oleObj spid="_x0000_s180255" name="Уравнение" r:id="rId12" imgW="59436000" imgH="6096000" progId="Equation.3">
                  <p:embed/>
                </p:oleObj>
              </mc:Choice>
              <mc:Fallback>
                <p:oleObj name="Уравнение" r:id="rId12" imgW="59436000" imgH="6096000" progId="Equation.3">
                  <p:embed/>
                  <p:pic>
                    <p:nvPicPr>
                      <p:cNvPr id="0" name="Picture 120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609" y="4085161"/>
                        <a:ext cx="4357718" cy="5375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165" name="Rectangle 72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62164" name="Object 724"/>
          <p:cNvGraphicFramePr>
            <a:graphicFrameLocks noChangeAspect="1"/>
          </p:cNvGraphicFramePr>
          <p:nvPr>
            <p:extLst>
              <p:ext uri="{D42A27DB-BD31-4B8C-83A1-F6EECF244321}">
                <p14:modId xmlns:p14="http://schemas.microsoft.com/office/powerpoint/2010/main" val="2286580690"/>
              </p:ext>
            </p:extLst>
          </p:nvPr>
        </p:nvGraphicFramePr>
        <p:xfrm>
          <a:off x="881026" y="2500306"/>
          <a:ext cx="4689475" cy="992187"/>
        </p:xfrm>
        <a:graphic>
          <a:graphicData uri="http://schemas.openxmlformats.org/presentationml/2006/ole">
            <mc:AlternateContent xmlns:mc="http://schemas.openxmlformats.org/markup-compatibility/2006">
              <mc:Choice xmlns:v="urn:schemas-microsoft-com:vml" Requires="v">
                <p:oleObj spid="_x0000_s180256" name="Уравнение" r:id="rId14" imgW="55778400" imgH="11887200" progId="Equation.3">
                  <p:embed/>
                </p:oleObj>
              </mc:Choice>
              <mc:Fallback>
                <p:oleObj name="Уравнение" r:id="rId14" imgW="55778400" imgH="11887200" progId="Equation.3">
                  <p:embed/>
                  <p:pic>
                    <p:nvPicPr>
                      <p:cNvPr id="0" name="Picture 12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1026" y="2500306"/>
                        <a:ext cx="4689475" cy="992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167" name="Rectangle 727"/>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62168" name="Rectangle 728"/>
          <p:cNvSpPr>
            <a:spLocks noChangeArrowheads="1"/>
          </p:cNvSpPr>
          <p:nvPr/>
        </p:nvSpPr>
        <p:spPr bwMode="auto">
          <a:xfrm>
            <a:off x="0" y="40957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62170" name="Rectangle 730"/>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62171" name="Rectangle 731"/>
          <p:cNvSpPr>
            <a:spLocks noChangeArrowheads="1"/>
          </p:cNvSpPr>
          <p:nvPr/>
        </p:nvSpPr>
        <p:spPr bwMode="auto">
          <a:xfrm>
            <a:off x="0" y="40957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62173" name="Rectangle 733"/>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62174" name="Rectangle 734"/>
          <p:cNvSpPr>
            <a:spLocks noChangeArrowheads="1"/>
          </p:cNvSpPr>
          <p:nvPr/>
        </p:nvSpPr>
        <p:spPr bwMode="auto">
          <a:xfrm>
            <a:off x="0" y="40957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62176" name="Rectangle 736"/>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62177" name="Rectangle 737"/>
          <p:cNvSpPr>
            <a:spLocks noChangeArrowheads="1"/>
          </p:cNvSpPr>
          <p:nvPr/>
        </p:nvSpPr>
        <p:spPr bwMode="auto">
          <a:xfrm>
            <a:off x="0" y="40957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cxnSp>
        <p:nvCxnSpPr>
          <p:cNvPr id="41" name="Прямая соединительная линия 40"/>
          <p:cNvCxnSpPr/>
          <p:nvPr/>
        </p:nvCxnSpPr>
        <p:spPr>
          <a:xfrm>
            <a:off x="6312024" y="1090268"/>
            <a:ext cx="0" cy="55748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Прямоугольник 41"/>
          <p:cNvSpPr/>
          <p:nvPr/>
        </p:nvSpPr>
        <p:spPr>
          <a:xfrm>
            <a:off x="4595802" y="1500174"/>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(1)</a:t>
            </a:r>
            <a:endParaRPr lang="ru-RU" sz="1600" dirty="0">
              <a:latin typeface="Times New Roman" pitchFamily="18" charset="0"/>
              <a:cs typeface="Times New Roman" pitchFamily="18" charset="0"/>
            </a:endParaRPr>
          </a:p>
        </p:txBody>
      </p:sp>
      <p:sp>
        <p:nvSpPr>
          <p:cNvPr id="43" name="Прямоугольник 42"/>
          <p:cNvSpPr/>
          <p:nvPr/>
        </p:nvSpPr>
        <p:spPr>
          <a:xfrm>
            <a:off x="5738810" y="5643578"/>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(3)</a:t>
            </a:r>
            <a:endParaRPr lang="ru-RU" sz="1600" dirty="0">
              <a:latin typeface="Times New Roman" pitchFamily="18" charset="0"/>
              <a:cs typeface="Times New Roman" pitchFamily="18" charset="0"/>
            </a:endParaRPr>
          </a:p>
        </p:txBody>
      </p:sp>
      <p:sp>
        <p:nvSpPr>
          <p:cNvPr id="44" name="Прямоугольник 43"/>
          <p:cNvSpPr/>
          <p:nvPr/>
        </p:nvSpPr>
        <p:spPr>
          <a:xfrm>
            <a:off x="5595934" y="4214818"/>
            <a:ext cx="500066" cy="338554"/>
          </a:xfrm>
          <a:prstGeom prst="rect">
            <a:avLst/>
          </a:prstGeom>
        </p:spPr>
        <p:txBody>
          <a:bodyPr wrap="square">
            <a:spAutoFit/>
          </a:bodyPr>
          <a:lstStyle/>
          <a:p>
            <a:pPr algn="ctr"/>
            <a:r>
              <a:rPr lang="uz-Cyrl-UZ" sz="1600" dirty="0">
                <a:latin typeface="Times New Roman" pitchFamily="18" charset="0"/>
                <a:ea typeface="Times New Roman" panose="02020603050405020304" pitchFamily="18" charset="0"/>
                <a:cs typeface="Times New Roman" pitchFamily="18" charset="0"/>
              </a:rPr>
              <a:t>(2)</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698753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8D49BE43-24A2-4652-AFA5-987F76175831}"/>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11" name="Rectangle 6">
            <a:extLst>
              <a:ext uri="{FF2B5EF4-FFF2-40B4-BE49-F238E27FC236}">
                <a16:creationId xmlns:a16="http://schemas.microsoft.com/office/drawing/2014/main" id="{8A181D9B-1CBD-4C3B-B04C-76B18DA999A4}"/>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12" name="Rectangle 8">
            <a:extLst>
              <a:ext uri="{FF2B5EF4-FFF2-40B4-BE49-F238E27FC236}">
                <a16:creationId xmlns:a16="http://schemas.microsoft.com/office/drawing/2014/main" id="{55FCF9F5-B135-425C-948A-15C43F6270F5}"/>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13" name="Rectangle 10">
            <a:extLst>
              <a:ext uri="{FF2B5EF4-FFF2-40B4-BE49-F238E27FC236}">
                <a16:creationId xmlns:a16="http://schemas.microsoft.com/office/drawing/2014/main" id="{156CEB4D-3639-4A59-8242-773E1E7BC6BD}"/>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14" name="Rectangle 12">
            <a:extLst>
              <a:ext uri="{FF2B5EF4-FFF2-40B4-BE49-F238E27FC236}">
                <a16:creationId xmlns:a16="http://schemas.microsoft.com/office/drawing/2014/main" id="{34D730D0-95B5-4D35-8308-03C5AE87727B}"/>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15" name="Rectangle 19">
            <a:extLst>
              <a:ext uri="{FF2B5EF4-FFF2-40B4-BE49-F238E27FC236}">
                <a16:creationId xmlns:a16="http://schemas.microsoft.com/office/drawing/2014/main" id="{024626ED-DCCA-45FD-AA7E-B9596568C0DF}"/>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16" name="Rectangle 21">
            <a:extLst>
              <a:ext uri="{FF2B5EF4-FFF2-40B4-BE49-F238E27FC236}">
                <a16:creationId xmlns:a16="http://schemas.microsoft.com/office/drawing/2014/main" id="{8C972BA0-D9C7-4AE5-93EC-8F431AD0291A}"/>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18" name="Rectangle 29">
            <a:extLst>
              <a:ext uri="{FF2B5EF4-FFF2-40B4-BE49-F238E27FC236}">
                <a16:creationId xmlns:a16="http://schemas.microsoft.com/office/drawing/2014/main" id="{64DD8EFE-56D0-4C0F-8148-AD538EA07D3D}"/>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19" name="Rectangle 32">
            <a:extLst>
              <a:ext uri="{FF2B5EF4-FFF2-40B4-BE49-F238E27FC236}">
                <a16:creationId xmlns:a16="http://schemas.microsoft.com/office/drawing/2014/main" id="{5F622779-D5D0-436D-8828-80DA222E7C5F}"/>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20" name="Rectangle 34">
            <a:extLst>
              <a:ext uri="{FF2B5EF4-FFF2-40B4-BE49-F238E27FC236}">
                <a16:creationId xmlns:a16="http://schemas.microsoft.com/office/drawing/2014/main" id="{4F208456-0412-4A80-BD06-1790C14A1968}"/>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21" name="Rectangle 428">
            <a:extLst>
              <a:ext uri="{FF2B5EF4-FFF2-40B4-BE49-F238E27FC236}">
                <a16:creationId xmlns:a16="http://schemas.microsoft.com/office/drawing/2014/main" id="{AD5F4599-753D-424C-BD04-54D1C3391E69}"/>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22" name="Rectangle 1923">
            <a:extLst>
              <a:ext uri="{FF2B5EF4-FFF2-40B4-BE49-F238E27FC236}">
                <a16:creationId xmlns:a16="http://schemas.microsoft.com/office/drawing/2014/main" id="{36B6E2E2-D4BB-4F92-9012-D8948B401C9A}"/>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srgbClr val="0000FF"/>
              </a:solidFill>
              <a:latin typeface="Times New Roman" pitchFamily="18" charset="0"/>
              <a:cs typeface="Times New Roman" pitchFamily="18" charset="0"/>
            </a:endParaRPr>
          </a:p>
        </p:txBody>
      </p:sp>
      <p:sp>
        <p:nvSpPr>
          <p:cNvPr id="23" name="Прямоугольник 22">
            <a:extLst>
              <a:ext uri="{FF2B5EF4-FFF2-40B4-BE49-F238E27FC236}">
                <a16:creationId xmlns:a16="http://schemas.microsoft.com/office/drawing/2014/main" id="{B9C4ABBB-5F34-42F2-8548-6B681721C6BB}"/>
              </a:ext>
            </a:extLst>
          </p:cNvPr>
          <p:cNvSpPr/>
          <p:nvPr/>
        </p:nvSpPr>
        <p:spPr bwMode="auto">
          <a:xfrm>
            <a:off x="0" y="0"/>
            <a:ext cx="12192000" cy="908720"/>
          </a:xfrm>
          <a:prstGeom prst="rect">
            <a:avLst/>
          </a:prstGeom>
          <a:solidFill>
            <a:schemeClr val="accent5">
              <a:lumMod val="20000"/>
              <a:lumOff val="80000"/>
            </a:schemeClr>
          </a:solidFill>
        </p:spPr>
        <p:txBody>
          <a:bodyPr wrap="none" rtlCol="0" fromWordArt="1" anchor="ctr">
            <a:prstTxWarp prst="textDoubleWave1">
              <a:avLst>
                <a:gd name="adj1" fmla="val 6500"/>
                <a:gd name="adj2" fmla="val 0"/>
              </a:avLst>
            </a:prstTxWarp>
          </a:bodyPr>
          <a:lstStyle/>
          <a:p>
            <a:pPr algn="ctr"/>
            <a:endParaRPr lang="en-GB" sz="3600" kern="10" spc="-360" dirty="0">
              <a:ln w="12700">
                <a:solidFill>
                  <a:srgbClr val="000099"/>
                </a:solidFill>
                <a:round/>
                <a:headEnd/>
                <a:tailEnd/>
              </a:ln>
              <a:solidFill>
                <a:srgbClr val="0000FF"/>
              </a:solidFill>
              <a:latin typeface="Times New Roman" pitchFamily="18" charset="0"/>
              <a:cs typeface="Times New Roman" pitchFamily="18" charset="0"/>
            </a:endParaRPr>
          </a:p>
        </p:txBody>
      </p:sp>
      <p:sp>
        <p:nvSpPr>
          <p:cNvPr id="24" name="Заголовок 1">
            <a:extLst>
              <a:ext uri="{FF2B5EF4-FFF2-40B4-BE49-F238E27FC236}">
                <a16:creationId xmlns:a16="http://schemas.microsoft.com/office/drawing/2014/main" id="{DD188BEF-D539-49DD-9422-0DD5BB5CC048}"/>
              </a:ext>
            </a:extLst>
          </p:cNvPr>
          <p:cNvSpPr txBox="1">
            <a:spLocks/>
          </p:cNvSpPr>
          <p:nvPr/>
        </p:nvSpPr>
        <p:spPr>
          <a:xfrm>
            <a:off x="1336930" y="23434"/>
            <a:ext cx="10048836" cy="8490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z-Cyrl-UZ" sz="2400" b="1" dirty="0">
                <a:solidFill>
                  <a:srgbClr val="0000FF"/>
                </a:solidFill>
                <a:latin typeface="Times New Roman" pitchFamily="18" charset="0"/>
                <a:cs typeface="Times New Roman" pitchFamily="18" charset="0"/>
              </a:rPr>
              <a:t>ТС нинг энергетик кўрсаткичлари ва стабилизацилаш хусусиятларининг таққослаш</a:t>
            </a:r>
            <a:endParaRPr lang="ru-RU" sz="2400" dirty="0">
              <a:solidFill>
                <a:srgbClr val="0000FF"/>
              </a:solidFill>
              <a:latin typeface="Times New Roman" pitchFamily="18" charset="0"/>
              <a:cs typeface="Times New Roman" pitchFamily="18" charset="0"/>
            </a:endParaRPr>
          </a:p>
        </p:txBody>
      </p:sp>
      <p:sp>
        <p:nvSpPr>
          <p:cNvPr id="25" name="Ромб 24">
            <a:extLst>
              <a:ext uri="{FF2B5EF4-FFF2-40B4-BE49-F238E27FC236}">
                <a16:creationId xmlns:a16="http://schemas.microsoft.com/office/drawing/2014/main" id="{3A433CDC-999D-49A1-9C9B-DC37EEDFA90B}"/>
              </a:ext>
            </a:extLst>
          </p:cNvPr>
          <p:cNvSpPr/>
          <p:nvPr/>
        </p:nvSpPr>
        <p:spPr bwMode="auto">
          <a:xfrm>
            <a:off x="11280576" y="82426"/>
            <a:ext cx="792088" cy="743868"/>
          </a:xfrm>
          <a:prstGeom prst="diamond">
            <a:avLst/>
          </a:prstGeom>
          <a:solidFill>
            <a:schemeClr val="bg1"/>
          </a:solidFill>
          <a:ln w="63500" cmpd="tri">
            <a:solidFill>
              <a:schemeClr val="accent1"/>
            </a:solidFill>
          </a:ln>
        </p:spPr>
        <p:txBody>
          <a:bodyPr wrap="none" rtlCol="0" fromWordArt="1" anchor="ctr">
            <a:prstTxWarp prst="textDoubleWave1">
              <a:avLst>
                <a:gd name="adj1" fmla="val 6500"/>
                <a:gd name="adj2" fmla="val 0"/>
              </a:avLst>
            </a:prstTxWarp>
          </a:bodyPr>
          <a:lstStyle/>
          <a:p>
            <a:pPr algn="ctr"/>
            <a:endParaRPr lang="en-GB" sz="2400" kern="10" spc="-360" dirty="0">
              <a:ln w="12700">
                <a:solidFill>
                  <a:srgbClr val="000099"/>
                </a:solidFill>
                <a:round/>
                <a:headEnd/>
                <a:tailEnd/>
              </a:ln>
              <a:solidFill>
                <a:srgbClr val="0000FF"/>
              </a:solidFill>
              <a:latin typeface="Times New Roman" pitchFamily="18" charset="0"/>
              <a:cs typeface="Times New Roman" pitchFamily="18" charset="0"/>
            </a:endParaRPr>
          </a:p>
        </p:txBody>
      </p:sp>
      <p:sp>
        <p:nvSpPr>
          <p:cNvPr id="26" name="Прямоугольник 25">
            <a:extLst>
              <a:ext uri="{FF2B5EF4-FFF2-40B4-BE49-F238E27FC236}">
                <a16:creationId xmlns:a16="http://schemas.microsoft.com/office/drawing/2014/main" id="{1C8E7B38-57EF-456B-B5D4-B24A75541DEC}"/>
              </a:ext>
            </a:extLst>
          </p:cNvPr>
          <p:cNvSpPr/>
          <p:nvPr/>
        </p:nvSpPr>
        <p:spPr>
          <a:xfrm>
            <a:off x="11430398" y="217127"/>
            <a:ext cx="475451" cy="461665"/>
          </a:xfrm>
          <a:prstGeom prst="rect">
            <a:avLst/>
          </a:prstGeom>
        </p:spPr>
        <p:txBody>
          <a:bodyPr wrap="none">
            <a:spAutoFit/>
          </a:bodyPr>
          <a:lstStyle/>
          <a:p>
            <a:r>
              <a:rPr lang="en-GB" sz="2400" b="1" dirty="0">
                <a:solidFill>
                  <a:srgbClr val="0000FF"/>
                </a:solidFill>
                <a:latin typeface="Times New Roman" pitchFamily="18" charset="0"/>
                <a:cs typeface="Times New Roman" pitchFamily="18" charset="0"/>
              </a:rPr>
              <a:t>1</a:t>
            </a:r>
            <a:r>
              <a:rPr lang="ru-RU" sz="2400" b="1" dirty="0">
                <a:solidFill>
                  <a:srgbClr val="0000FF"/>
                </a:solidFill>
                <a:latin typeface="Times New Roman" pitchFamily="18" charset="0"/>
                <a:cs typeface="Times New Roman" pitchFamily="18" charset="0"/>
              </a:rPr>
              <a:t>1</a:t>
            </a:r>
            <a:endParaRPr lang="en-GB" sz="2400" b="1" dirty="0">
              <a:solidFill>
                <a:srgbClr val="0000FF"/>
              </a:solidFill>
              <a:latin typeface="Times New Roman" pitchFamily="18" charset="0"/>
              <a:cs typeface="Times New Roman" pitchFamily="18" charset="0"/>
            </a:endParaRPr>
          </a:p>
        </p:txBody>
      </p:sp>
      <p:graphicFrame>
        <p:nvGraphicFramePr>
          <p:cNvPr id="28" name="Таблица 27"/>
          <p:cNvGraphicFramePr>
            <a:graphicFrameLocks noGrp="1"/>
          </p:cNvGraphicFramePr>
          <p:nvPr>
            <p:extLst>
              <p:ext uri="{D42A27DB-BD31-4B8C-83A1-F6EECF244321}">
                <p14:modId xmlns:p14="http://schemas.microsoft.com/office/powerpoint/2010/main" val="1941325031"/>
              </p:ext>
            </p:extLst>
          </p:nvPr>
        </p:nvGraphicFramePr>
        <p:xfrm>
          <a:off x="6024562" y="1214422"/>
          <a:ext cx="5896314" cy="1174058"/>
        </p:xfrm>
        <a:graphic>
          <a:graphicData uri="http://schemas.openxmlformats.org/drawingml/2006/table">
            <a:tbl>
              <a:tblPr>
                <a:tableStyleId>{BDBED569-4797-4DF1-A0F4-6AAB3CD982D8}</a:tableStyleId>
              </a:tblPr>
              <a:tblGrid>
                <a:gridCol w="971527">
                  <a:extLst>
                    <a:ext uri="{9D8B030D-6E8A-4147-A177-3AD203B41FA5}">
                      <a16:colId xmlns:a16="http://schemas.microsoft.com/office/drawing/2014/main" val="20000"/>
                    </a:ext>
                  </a:extLst>
                </a:gridCol>
                <a:gridCol w="984465">
                  <a:extLst>
                    <a:ext uri="{9D8B030D-6E8A-4147-A177-3AD203B41FA5}">
                      <a16:colId xmlns:a16="http://schemas.microsoft.com/office/drawing/2014/main" val="20001"/>
                    </a:ext>
                  </a:extLst>
                </a:gridCol>
                <a:gridCol w="984465">
                  <a:extLst>
                    <a:ext uri="{9D8B030D-6E8A-4147-A177-3AD203B41FA5}">
                      <a16:colId xmlns:a16="http://schemas.microsoft.com/office/drawing/2014/main" val="20002"/>
                    </a:ext>
                  </a:extLst>
                </a:gridCol>
                <a:gridCol w="985696">
                  <a:extLst>
                    <a:ext uri="{9D8B030D-6E8A-4147-A177-3AD203B41FA5}">
                      <a16:colId xmlns:a16="http://schemas.microsoft.com/office/drawing/2014/main" val="20003"/>
                    </a:ext>
                  </a:extLst>
                </a:gridCol>
                <a:gridCol w="985696">
                  <a:extLst>
                    <a:ext uri="{9D8B030D-6E8A-4147-A177-3AD203B41FA5}">
                      <a16:colId xmlns:a16="http://schemas.microsoft.com/office/drawing/2014/main" val="20004"/>
                    </a:ext>
                  </a:extLst>
                </a:gridCol>
                <a:gridCol w="984465">
                  <a:extLst>
                    <a:ext uri="{9D8B030D-6E8A-4147-A177-3AD203B41FA5}">
                      <a16:colId xmlns:a16="http://schemas.microsoft.com/office/drawing/2014/main" val="20005"/>
                    </a:ext>
                  </a:extLst>
                </a:gridCol>
              </a:tblGrid>
              <a:tr h="587029">
                <a:tc>
                  <a:txBody>
                    <a:bodyPr/>
                    <a:lstStyle/>
                    <a:p>
                      <a:pPr algn="ctr">
                        <a:lnSpc>
                          <a:spcPct val="115000"/>
                        </a:lnSpc>
                        <a:spcAft>
                          <a:spcPts val="0"/>
                        </a:spcAft>
                      </a:pPr>
                      <a:endParaRPr lang="en-US" sz="1400" dirty="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400" dirty="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400" dirty="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400" dirty="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400" dirty="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n-US" sz="14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587029">
                <a:tc>
                  <a:txBody>
                    <a:bodyPr/>
                    <a:lstStyle/>
                    <a:p>
                      <a:pPr algn="ctr">
                        <a:lnSpc>
                          <a:spcPct val="115000"/>
                        </a:lnSpc>
                        <a:spcAft>
                          <a:spcPts val="0"/>
                        </a:spcAft>
                      </a:pPr>
                      <a:r>
                        <a:rPr lang="en-US" sz="1400" dirty="0"/>
                        <a:t>1,0</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en-US" sz="1400" dirty="0"/>
                        <a:t>1,36</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en-US" sz="1400" dirty="0"/>
                        <a:t>0,</a:t>
                      </a:r>
                      <a:r>
                        <a:rPr lang="uz-Cyrl-UZ" sz="1400" dirty="0"/>
                        <a:t>6</a:t>
                      </a:r>
                      <a:r>
                        <a:rPr lang="en-US" sz="1400" dirty="0"/>
                        <a:t>4</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en-US" sz="1400" dirty="0"/>
                        <a:t>1,60</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en-US" sz="1400" dirty="0"/>
                        <a:t>0,46</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en-US" sz="1400" dirty="0"/>
                        <a:t>4,06</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97285" name="Object 5"/>
          <p:cNvGraphicFramePr>
            <a:graphicFrameLocks noChangeAspect="1"/>
          </p:cNvGraphicFramePr>
          <p:nvPr/>
        </p:nvGraphicFramePr>
        <p:xfrm>
          <a:off x="7305687" y="1357298"/>
          <a:ext cx="495300" cy="247650"/>
        </p:xfrm>
        <a:graphic>
          <a:graphicData uri="http://schemas.openxmlformats.org/presentationml/2006/ole">
            <mc:AlternateContent xmlns:mc="http://schemas.openxmlformats.org/markup-compatibility/2006">
              <mc:Choice xmlns:v="urn:schemas-microsoft-com:vml" Requires="v">
                <p:oleObj spid="_x0000_s173822" name="Уравнение" r:id="rId3" imgW="11887200" imgH="5486400" progId="Equation.3">
                  <p:embed/>
                </p:oleObj>
              </mc:Choice>
              <mc:Fallback>
                <p:oleObj name="Уравнение" r:id="rId3" imgW="11887200" imgH="5486400" progId="Equation.3">
                  <p:embed/>
                  <p:pic>
                    <p:nvPicPr>
                      <p:cNvPr id="0" name="Picture 10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687" y="1357298"/>
                        <a:ext cx="4953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288" name="Rectangle 8"/>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97290" name="Rectangle 10"/>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97289" name="Object 9"/>
          <p:cNvGraphicFramePr>
            <a:graphicFrameLocks noChangeAspect="1"/>
          </p:cNvGraphicFramePr>
          <p:nvPr/>
        </p:nvGraphicFramePr>
        <p:xfrm>
          <a:off x="8305819" y="1357298"/>
          <a:ext cx="504825" cy="247650"/>
        </p:xfrm>
        <a:graphic>
          <a:graphicData uri="http://schemas.openxmlformats.org/presentationml/2006/ole">
            <mc:AlternateContent xmlns:mc="http://schemas.openxmlformats.org/markup-compatibility/2006">
              <mc:Choice xmlns:v="urn:schemas-microsoft-com:vml" Requires="v">
                <p:oleObj spid="_x0000_s173823" name="Уравнение" r:id="rId5" imgW="12192000" imgH="5486400" progId="Equation.3">
                  <p:embed/>
                </p:oleObj>
              </mc:Choice>
              <mc:Fallback>
                <p:oleObj name="Уравнение" r:id="rId5" imgW="12192000" imgH="5486400" progId="Equation.3">
                  <p:embed/>
                  <p:pic>
                    <p:nvPicPr>
                      <p:cNvPr id="0" name="Picture 10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19" y="1357298"/>
                        <a:ext cx="50482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292" name="Rectangle 1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97291" name="Object 11"/>
          <p:cNvGraphicFramePr>
            <a:graphicFrameLocks noChangeAspect="1"/>
          </p:cNvGraphicFramePr>
          <p:nvPr/>
        </p:nvGraphicFramePr>
        <p:xfrm>
          <a:off x="9377389" y="1357298"/>
          <a:ext cx="495300" cy="247650"/>
        </p:xfrm>
        <a:graphic>
          <a:graphicData uri="http://schemas.openxmlformats.org/presentationml/2006/ole">
            <mc:AlternateContent xmlns:mc="http://schemas.openxmlformats.org/markup-compatibility/2006">
              <mc:Choice xmlns:v="urn:schemas-microsoft-com:vml" Requires="v">
                <p:oleObj spid="_x0000_s173824" name="Уравнение" r:id="rId7" imgW="12192000" imgH="5486400" progId="Equation.3">
                  <p:embed/>
                </p:oleObj>
              </mc:Choice>
              <mc:Fallback>
                <p:oleObj name="Уравнение" r:id="rId7" imgW="12192000" imgH="5486400" progId="Equation.3">
                  <p:embed/>
                  <p:pic>
                    <p:nvPicPr>
                      <p:cNvPr id="0" name="Picture 10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77389" y="1357298"/>
                        <a:ext cx="4953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294" name="Rectangle 1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97293" name="Object 13"/>
          <p:cNvGraphicFramePr>
            <a:graphicFrameLocks noChangeAspect="1"/>
          </p:cNvGraphicFramePr>
          <p:nvPr/>
        </p:nvGraphicFramePr>
        <p:xfrm>
          <a:off x="10377521" y="1357298"/>
          <a:ext cx="514350" cy="247650"/>
        </p:xfrm>
        <a:graphic>
          <a:graphicData uri="http://schemas.openxmlformats.org/presentationml/2006/ole">
            <mc:AlternateContent xmlns:mc="http://schemas.openxmlformats.org/markup-compatibility/2006">
              <mc:Choice xmlns:v="urn:schemas-microsoft-com:vml" Requires="v">
                <p:oleObj spid="_x0000_s173825" name="Уравнение" r:id="rId9" imgW="12496800" imgH="5486400" progId="Equation.3">
                  <p:embed/>
                </p:oleObj>
              </mc:Choice>
              <mc:Fallback>
                <p:oleObj name="Уравнение" r:id="rId9" imgW="12496800" imgH="5486400" progId="Equation.3">
                  <p:embed/>
                  <p:pic>
                    <p:nvPicPr>
                      <p:cNvPr id="0" name="Picture 10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77521" y="1357298"/>
                        <a:ext cx="5143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296" name="Rectangle 16"/>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97295" name="Object 15"/>
          <p:cNvGraphicFramePr>
            <a:graphicFrameLocks noChangeAspect="1"/>
          </p:cNvGraphicFramePr>
          <p:nvPr/>
        </p:nvGraphicFramePr>
        <p:xfrm>
          <a:off x="11377653" y="1357298"/>
          <a:ext cx="504825" cy="247650"/>
        </p:xfrm>
        <a:graphic>
          <a:graphicData uri="http://schemas.openxmlformats.org/presentationml/2006/ole">
            <mc:AlternateContent xmlns:mc="http://schemas.openxmlformats.org/markup-compatibility/2006">
              <mc:Choice xmlns:v="urn:schemas-microsoft-com:vml" Requires="v">
                <p:oleObj spid="_x0000_s173826" name="Уравнение" r:id="rId11" imgW="11887200" imgH="5486400" progId="Equation.3">
                  <p:embed/>
                </p:oleObj>
              </mc:Choice>
              <mc:Fallback>
                <p:oleObj name="Уравнение" r:id="rId11" imgW="11887200" imgH="5486400" progId="Equation.3">
                  <p:embed/>
                  <p:pic>
                    <p:nvPicPr>
                      <p:cNvPr id="0" name="Picture 10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77653" y="1357298"/>
                        <a:ext cx="50482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298" name="Rectangle 18"/>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97297" name="Object 17"/>
          <p:cNvGraphicFramePr>
            <a:graphicFrameLocks noChangeAspect="1"/>
          </p:cNvGraphicFramePr>
          <p:nvPr/>
        </p:nvGraphicFramePr>
        <p:xfrm>
          <a:off x="6448431" y="1357298"/>
          <a:ext cx="276225" cy="247650"/>
        </p:xfrm>
        <a:graphic>
          <a:graphicData uri="http://schemas.openxmlformats.org/presentationml/2006/ole">
            <mc:AlternateContent xmlns:mc="http://schemas.openxmlformats.org/markup-compatibility/2006">
              <mc:Choice xmlns:v="urn:schemas-microsoft-com:vml" Requires="v">
                <p:oleObj spid="_x0000_s173827" name="Уравнение" r:id="rId13" imgW="6400800" imgH="5791200" progId="Equation.3">
                  <p:embed/>
                </p:oleObj>
              </mc:Choice>
              <mc:Fallback>
                <p:oleObj name="Уравнение" r:id="rId13" imgW="6400800" imgH="5791200" progId="Equation.3">
                  <p:embed/>
                  <p:pic>
                    <p:nvPicPr>
                      <p:cNvPr id="0" name="Picture 107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48431" y="1357298"/>
                        <a:ext cx="27622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303" name="Rectangle 23"/>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97308" name="Rectangle 28"/>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97310" name="Rectangle 30"/>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97312" name="Rectangle 3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41" name="Таблица 40"/>
          <p:cNvGraphicFramePr>
            <a:graphicFrameLocks noGrp="1"/>
          </p:cNvGraphicFramePr>
          <p:nvPr>
            <p:extLst>
              <p:ext uri="{D42A27DB-BD31-4B8C-83A1-F6EECF244321}">
                <p14:modId xmlns:p14="http://schemas.microsoft.com/office/powerpoint/2010/main" val="3981863899"/>
              </p:ext>
            </p:extLst>
          </p:nvPr>
        </p:nvGraphicFramePr>
        <p:xfrm>
          <a:off x="6238874" y="3000372"/>
          <a:ext cx="5715042" cy="2698821"/>
        </p:xfrm>
        <a:graphic>
          <a:graphicData uri="http://schemas.openxmlformats.org/drawingml/2006/table">
            <a:tbl>
              <a:tblPr firstRow="1" firstCol="1" bandRow="1">
                <a:tableStyleId>{22838BEF-8BB2-4498-84A7-C5851F593DF1}</a:tableStyleId>
              </a:tblPr>
              <a:tblGrid>
                <a:gridCol w="1186141">
                  <a:extLst>
                    <a:ext uri="{9D8B030D-6E8A-4147-A177-3AD203B41FA5}">
                      <a16:colId xmlns:a16="http://schemas.microsoft.com/office/drawing/2014/main" val="20000"/>
                    </a:ext>
                  </a:extLst>
                </a:gridCol>
                <a:gridCol w="1193131">
                  <a:extLst>
                    <a:ext uri="{9D8B030D-6E8A-4147-A177-3AD203B41FA5}">
                      <a16:colId xmlns:a16="http://schemas.microsoft.com/office/drawing/2014/main" val="20001"/>
                    </a:ext>
                  </a:extLst>
                </a:gridCol>
                <a:gridCol w="652927">
                  <a:extLst>
                    <a:ext uri="{9D8B030D-6E8A-4147-A177-3AD203B41FA5}">
                      <a16:colId xmlns:a16="http://schemas.microsoft.com/office/drawing/2014/main" val="20002"/>
                    </a:ext>
                  </a:extLst>
                </a:gridCol>
                <a:gridCol w="683541">
                  <a:extLst>
                    <a:ext uri="{9D8B030D-6E8A-4147-A177-3AD203B41FA5}">
                      <a16:colId xmlns:a16="http://schemas.microsoft.com/office/drawing/2014/main" val="20003"/>
                    </a:ext>
                  </a:extLst>
                </a:gridCol>
                <a:gridCol w="683541">
                  <a:extLst>
                    <a:ext uri="{9D8B030D-6E8A-4147-A177-3AD203B41FA5}">
                      <a16:colId xmlns:a16="http://schemas.microsoft.com/office/drawing/2014/main" val="20004"/>
                    </a:ext>
                  </a:extLst>
                </a:gridCol>
                <a:gridCol w="664879">
                  <a:extLst>
                    <a:ext uri="{9D8B030D-6E8A-4147-A177-3AD203B41FA5}">
                      <a16:colId xmlns:a16="http://schemas.microsoft.com/office/drawing/2014/main" val="20005"/>
                    </a:ext>
                  </a:extLst>
                </a:gridCol>
                <a:gridCol w="650882">
                  <a:extLst>
                    <a:ext uri="{9D8B030D-6E8A-4147-A177-3AD203B41FA5}">
                      <a16:colId xmlns:a16="http://schemas.microsoft.com/office/drawing/2014/main" val="20006"/>
                    </a:ext>
                  </a:extLst>
                </a:gridCol>
              </a:tblGrid>
              <a:tr h="273036">
                <a:tc>
                  <a:txBody>
                    <a:bodyPr/>
                    <a:lstStyle/>
                    <a:p>
                      <a:pPr algn="ctr">
                        <a:lnSpc>
                          <a:spcPct val="115000"/>
                        </a:lnSpc>
                        <a:spcAft>
                          <a:spcPts val="0"/>
                        </a:spcAft>
                      </a:pPr>
                      <a:endParaRPr lang="ru-RU" sz="16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 </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0,1</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0,3</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0,5</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0,85</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1,0</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0"/>
                  </a:ext>
                </a:extLst>
              </a:tr>
              <a:tr h="273036">
                <a:tc row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uz-Cyrl-UZ" sz="16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Бир</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uz-Cyrl-UZ" sz="16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фазали ТС</a:t>
                      </a:r>
                      <a:endParaRPr kumimoji="0" lang="ru-RU" sz="16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endParaRPr lang="ru-RU" sz="16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0,75</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0,755</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0,755</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0,756</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0,70</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1"/>
                  </a:ext>
                </a:extLst>
              </a:tr>
              <a:tr h="251148">
                <a:tc vMerge="1">
                  <a:txBody>
                    <a:bodyPr/>
                    <a:lstStyle/>
                    <a:p>
                      <a:endParaRPr lang="ru-RU"/>
                    </a:p>
                  </a:txBody>
                  <a:tcPr/>
                </a:tc>
                <a:tc>
                  <a:txBody>
                    <a:bodyPr/>
                    <a:lstStyle/>
                    <a:p>
                      <a:pPr algn="ctr">
                        <a:lnSpc>
                          <a:spcPct val="115000"/>
                        </a:lnSpc>
                        <a:spcAft>
                          <a:spcPts val="0"/>
                        </a:spcAft>
                      </a:pPr>
                      <a:r>
                        <a:rPr lang="uz-Cyrl-UZ" sz="1600" dirty="0">
                          <a:effectLst/>
                        </a:rPr>
                        <a:t>ФИК</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0,32</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0,60</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0,767</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0,87</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0,80</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2"/>
                  </a:ext>
                </a:extLst>
              </a:tr>
              <a:tr h="273036">
                <a:tc vMerge="1">
                  <a:txBody>
                    <a:bodyPr/>
                    <a:lstStyle/>
                    <a:p>
                      <a:endParaRPr lang="ru-RU"/>
                    </a:p>
                  </a:txBody>
                  <a:tcPr/>
                </a:tc>
                <a:tc>
                  <a:txBody>
                    <a:bodyPr/>
                    <a:lstStyle/>
                    <a:p>
                      <a:pPr algn="ctr">
                        <a:lnSpc>
                          <a:spcPct val="115000"/>
                        </a:lnSpc>
                        <a:spcAft>
                          <a:spcPts val="0"/>
                        </a:spcAft>
                      </a:pPr>
                      <a:r>
                        <a:rPr lang="ru-RU" sz="1600" dirty="0">
                          <a:effectLst/>
                        </a:rPr>
                        <a:t>К</a:t>
                      </a:r>
                      <a:r>
                        <a:rPr lang="en-US" sz="1600" baseline="-25000" dirty="0">
                          <a:effectLst/>
                        </a:rPr>
                        <a:t>u</a:t>
                      </a:r>
                      <a:r>
                        <a:rPr lang="uz-Cyrl-UZ" sz="1600" baseline="-25000" dirty="0">
                          <a:effectLst/>
                        </a:rPr>
                        <a:t> кир</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18</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16,5</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16</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15,5</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15</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3"/>
                  </a:ext>
                </a:extLst>
              </a:tr>
              <a:tr h="273036">
                <a:tc rowSpan="3">
                  <a:txBody>
                    <a:bodyPr/>
                    <a:lstStyle/>
                    <a:p>
                      <a:pPr algn="ctr">
                        <a:lnSpc>
                          <a:spcPct val="115000"/>
                        </a:lnSpc>
                        <a:spcAft>
                          <a:spcPts val="0"/>
                        </a:spcAft>
                      </a:pPr>
                      <a:r>
                        <a:rPr lang="uz-Cyrl-UZ" sz="1600" b="0" dirty="0">
                          <a:effectLst/>
                          <a:latin typeface="Times New Roman" pitchFamily="18" charset="0"/>
                          <a:cs typeface="Times New Roman" pitchFamily="18" charset="0"/>
                        </a:rPr>
                        <a:t>Икки  фазали ТС</a:t>
                      </a:r>
                      <a:endParaRPr lang="ru-RU" sz="1600" b="0" dirty="0">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endParaRPr lang="ru-RU" sz="16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0,72</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0,735</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0,71</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0,69</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0,64</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4"/>
                  </a:ext>
                </a:extLst>
              </a:tr>
              <a:tr h="251148">
                <a:tc vMerge="1">
                  <a:txBody>
                    <a:bodyPr/>
                    <a:lstStyle/>
                    <a:p>
                      <a:endParaRPr lang="ru-RU"/>
                    </a:p>
                  </a:txBody>
                  <a:tcPr/>
                </a:tc>
                <a:tc>
                  <a:txBody>
                    <a:bodyPr/>
                    <a:lstStyle/>
                    <a:p>
                      <a:pPr algn="ctr">
                        <a:lnSpc>
                          <a:spcPct val="115000"/>
                        </a:lnSpc>
                        <a:spcAft>
                          <a:spcPts val="0"/>
                        </a:spcAft>
                      </a:pPr>
                      <a:r>
                        <a:rPr lang="uz-Cyrl-UZ" sz="1600" dirty="0">
                          <a:effectLst/>
                        </a:rPr>
                        <a:t>ФИК</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0,46</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0,52</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0,54</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0,59</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0,65</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5"/>
                  </a:ext>
                </a:extLst>
              </a:tr>
              <a:tr h="251148">
                <a:tc vMerge="1">
                  <a:txBody>
                    <a:bodyPr/>
                    <a:lstStyle/>
                    <a:p>
                      <a:endParaRPr lang="ru-RU"/>
                    </a:p>
                  </a:txBody>
                  <a:tcPr/>
                </a:tc>
                <a:tc>
                  <a:txBody>
                    <a:bodyPr/>
                    <a:lstStyle/>
                    <a:p>
                      <a:pPr algn="ctr">
                        <a:lnSpc>
                          <a:spcPct val="115000"/>
                        </a:lnSpc>
                        <a:spcAft>
                          <a:spcPts val="0"/>
                        </a:spcAft>
                      </a:pPr>
                      <a:r>
                        <a:rPr lang="ru-RU" sz="1600" dirty="0">
                          <a:effectLst/>
                        </a:rPr>
                        <a:t>К</a:t>
                      </a:r>
                      <a:r>
                        <a:rPr lang="en-US" sz="1600" baseline="-25000" dirty="0">
                          <a:effectLst/>
                        </a:rPr>
                        <a:t>u</a:t>
                      </a:r>
                      <a:r>
                        <a:rPr lang="uz-Cyrl-UZ" sz="1600" baseline="-25000" dirty="0">
                          <a:effectLst/>
                        </a:rPr>
                        <a:t> кир</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11,5</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9</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8</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5,5</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4,0</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6"/>
                  </a:ext>
                </a:extLst>
              </a:tr>
              <a:tr h="273036">
                <a:tc rowSpan="3">
                  <a:txBody>
                    <a:bodyPr/>
                    <a:lstStyle/>
                    <a:p>
                      <a:pPr algn="ctr">
                        <a:lnSpc>
                          <a:spcPct val="115000"/>
                        </a:lnSpc>
                        <a:spcAft>
                          <a:spcPts val="0"/>
                        </a:spcAft>
                      </a:pPr>
                      <a:r>
                        <a:rPr lang="uz-Cyrl-UZ" sz="1600" b="0" dirty="0">
                          <a:effectLst/>
                          <a:latin typeface="Times New Roman" pitchFamily="18" charset="0"/>
                          <a:cs typeface="Times New Roman" pitchFamily="18" charset="0"/>
                        </a:rPr>
                        <a:t>Уч фазали манбага уланган ТС</a:t>
                      </a:r>
                      <a:endParaRPr lang="ru-RU" sz="1600" b="0" dirty="0">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endParaRPr lang="ru-RU" sz="16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0,75</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0,79</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0,73</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0,68</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0,65</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7"/>
                  </a:ext>
                </a:extLst>
              </a:tr>
              <a:tr h="251148">
                <a:tc vMerge="1">
                  <a:txBody>
                    <a:bodyPr/>
                    <a:lstStyle/>
                    <a:p>
                      <a:endParaRPr lang="ru-RU"/>
                    </a:p>
                  </a:txBody>
                  <a:tcPr/>
                </a:tc>
                <a:tc>
                  <a:txBody>
                    <a:bodyPr/>
                    <a:lstStyle/>
                    <a:p>
                      <a:pPr algn="ctr">
                        <a:lnSpc>
                          <a:spcPct val="115000"/>
                        </a:lnSpc>
                        <a:spcAft>
                          <a:spcPts val="0"/>
                        </a:spcAft>
                      </a:pPr>
                      <a:r>
                        <a:rPr lang="uz-Cyrl-UZ" sz="1600">
                          <a:effectLst/>
                        </a:rPr>
                        <a:t>ФИК</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0,55</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0,62</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0,64</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0,67</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0,7</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8"/>
                  </a:ext>
                </a:extLst>
              </a:tr>
              <a:tr h="273036">
                <a:tc vMerge="1">
                  <a:txBody>
                    <a:bodyPr/>
                    <a:lstStyle/>
                    <a:p>
                      <a:endParaRPr lang="ru-RU"/>
                    </a:p>
                  </a:txBody>
                  <a:tcPr/>
                </a:tc>
                <a:tc>
                  <a:txBody>
                    <a:bodyPr/>
                    <a:lstStyle/>
                    <a:p>
                      <a:pPr algn="ctr">
                        <a:lnSpc>
                          <a:spcPct val="115000"/>
                        </a:lnSpc>
                        <a:spcAft>
                          <a:spcPts val="0"/>
                        </a:spcAft>
                      </a:pPr>
                      <a:r>
                        <a:rPr lang="ru-RU" sz="1600" dirty="0">
                          <a:effectLst/>
                        </a:rPr>
                        <a:t>К</a:t>
                      </a:r>
                      <a:r>
                        <a:rPr lang="en-US" sz="1600" baseline="-25000" dirty="0">
                          <a:effectLst/>
                        </a:rPr>
                        <a:t>u</a:t>
                      </a:r>
                      <a:r>
                        <a:rPr lang="uz-Cyrl-UZ" sz="1600" baseline="-25000" dirty="0">
                          <a:effectLst/>
                        </a:rPr>
                        <a:t> кир</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15</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11</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8,8</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a:effectLst/>
                        </a:rPr>
                        <a:t>5,5</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ru-RU" sz="1600" dirty="0">
                          <a:effectLst/>
                        </a:rPr>
                        <a:t>3,5</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9"/>
                  </a:ext>
                </a:extLst>
              </a:tr>
            </a:tbl>
          </a:graphicData>
        </a:graphic>
      </p:graphicFrame>
      <p:graphicFrame>
        <p:nvGraphicFramePr>
          <p:cNvPr id="3" name="Object 30"/>
          <p:cNvGraphicFramePr>
            <a:graphicFrameLocks noChangeAspect="1"/>
          </p:cNvGraphicFramePr>
          <p:nvPr/>
        </p:nvGraphicFramePr>
        <p:xfrm>
          <a:off x="7881950" y="3238501"/>
          <a:ext cx="303213" cy="333375"/>
        </p:xfrm>
        <a:graphic>
          <a:graphicData uri="http://schemas.openxmlformats.org/presentationml/2006/ole">
            <mc:AlternateContent xmlns:mc="http://schemas.openxmlformats.org/markup-compatibility/2006">
              <mc:Choice xmlns:v="urn:schemas-microsoft-com:vml" Requires="v">
                <p:oleObj spid="_x0000_s173828" name="Уравнение" r:id="rId15" imgW="5181600" imgH="5791200" progId="Equation.3">
                  <p:embed/>
                </p:oleObj>
              </mc:Choice>
              <mc:Fallback>
                <p:oleObj name="Уравнение" r:id="rId15" imgW="5181600" imgH="5791200" progId="Equation.3">
                  <p:embed/>
                  <p:pic>
                    <p:nvPicPr>
                      <p:cNvPr id="0" name="Picture 108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81950" y="3238501"/>
                        <a:ext cx="303213"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311" name="Object 31"/>
          <p:cNvGraphicFramePr>
            <a:graphicFrameLocks noChangeAspect="1"/>
          </p:cNvGraphicFramePr>
          <p:nvPr/>
        </p:nvGraphicFramePr>
        <p:xfrm>
          <a:off x="7881950" y="4095757"/>
          <a:ext cx="303213" cy="333375"/>
        </p:xfrm>
        <a:graphic>
          <a:graphicData uri="http://schemas.openxmlformats.org/presentationml/2006/ole">
            <mc:AlternateContent xmlns:mc="http://schemas.openxmlformats.org/markup-compatibility/2006">
              <mc:Choice xmlns:v="urn:schemas-microsoft-com:vml" Requires="v">
                <p:oleObj spid="_x0000_s173829" name="Уравнение" r:id="rId17" imgW="5181600" imgH="5791200" progId="Equation.3">
                  <p:embed/>
                </p:oleObj>
              </mc:Choice>
              <mc:Fallback>
                <p:oleObj name="Уравнение" r:id="rId17" imgW="5181600" imgH="5791200" progId="Equation.3">
                  <p:embed/>
                  <p:pic>
                    <p:nvPicPr>
                      <p:cNvPr id="0" name="Picture 108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81950" y="4095757"/>
                        <a:ext cx="303213"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2"/>
          <p:cNvGraphicFramePr>
            <a:graphicFrameLocks noChangeAspect="1"/>
          </p:cNvGraphicFramePr>
          <p:nvPr/>
        </p:nvGraphicFramePr>
        <p:xfrm>
          <a:off x="7881950" y="4929198"/>
          <a:ext cx="303213" cy="333375"/>
        </p:xfrm>
        <a:graphic>
          <a:graphicData uri="http://schemas.openxmlformats.org/presentationml/2006/ole">
            <mc:AlternateContent xmlns:mc="http://schemas.openxmlformats.org/markup-compatibility/2006">
              <mc:Choice xmlns:v="urn:schemas-microsoft-com:vml" Requires="v">
                <p:oleObj spid="_x0000_s173830" name="Уравнение" r:id="rId18" imgW="5181600" imgH="5791200" progId="Equation.3">
                  <p:embed/>
                </p:oleObj>
              </mc:Choice>
              <mc:Fallback>
                <p:oleObj name="Уравнение" r:id="rId18" imgW="5181600" imgH="5791200" progId="Equation.3">
                  <p:embed/>
                  <p:pic>
                    <p:nvPicPr>
                      <p:cNvPr id="0" name="Picture 108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81950" y="4929198"/>
                        <a:ext cx="303213"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314" name="Rectangle 3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97313" name="Object 33"/>
          <p:cNvGraphicFramePr>
            <a:graphicFrameLocks noChangeAspect="1"/>
          </p:cNvGraphicFramePr>
          <p:nvPr/>
        </p:nvGraphicFramePr>
        <p:xfrm>
          <a:off x="7881950" y="3000372"/>
          <a:ext cx="214314" cy="253280"/>
        </p:xfrm>
        <a:graphic>
          <a:graphicData uri="http://schemas.openxmlformats.org/presentationml/2006/ole">
            <mc:AlternateContent xmlns:mc="http://schemas.openxmlformats.org/markup-compatibility/2006">
              <mc:Choice xmlns:v="urn:schemas-microsoft-com:vml" Requires="v">
                <p:oleObj spid="_x0000_s173831" name="Уравнение" r:id="rId19" imgW="5181600" imgH="5791200" progId="Equation.3">
                  <p:embed/>
                </p:oleObj>
              </mc:Choice>
              <mc:Fallback>
                <p:oleObj name="Уравнение" r:id="rId19" imgW="5181600" imgH="5791200" progId="Equation.3">
                  <p:embed/>
                  <p:pic>
                    <p:nvPicPr>
                      <p:cNvPr id="0" name="Picture 108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81950" y="3000372"/>
                        <a:ext cx="214314" cy="253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315" name="Rectangle 3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sp>
        <p:nvSpPr>
          <p:cNvPr id="97316" name="Rectangle 36"/>
          <p:cNvSpPr>
            <a:spLocks noChangeArrowheads="1"/>
          </p:cNvSpPr>
          <p:nvPr/>
        </p:nvSpPr>
        <p:spPr bwMode="auto">
          <a:xfrm>
            <a:off x="0" y="5572140"/>
            <a:ext cx="564360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uz-Cyrl-UZ" sz="1400" dirty="0">
                <a:latin typeface="Times New Roman" pitchFamily="18" charset="0"/>
                <a:cs typeface="Times New Roman" pitchFamily="18" charset="0"/>
              </a:rPr>
              <a:t>9-расм.Ток стабилизаторининг                             тавсифи</a:t>
            </a:r>
            <a:r>
              <a:rPr lang="uz-Cyrl-UZ" sz="1600" dirty="0">
                <a:solidFill>
                  <a:srgbClr val="0000FF"/>
                </a:solidFill>
                <a:latin typeface="Times New Roman" pitchFamily="18" charset="0"/>
                <a:cs typeface="Times New Roman" pitchFamily="18" charset="0"/>
              </a:rPr>
              <a:t>. </a:t>
            </a:r>
            <a:endParaRPr kumimoji="0" lang="uz-Cyrl-UZ" sz="16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97317" name="Rectangle 37"/>
          <p:cNvSpPr>
            <a:spLocks noChangeArrowheads="1"/>
          </p:cNvSpPr>
          <p:nvPr/>
        </p:nvSpPr>
        <p:spPr bwMode="auto">
          <a:xfrm>
            <a:off x="0" y="714375"/>
            <a:ext cx="22955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uz-Cyrl-UZ" sz="18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48" name="Picture 2" descr="Amazon.com: Adjustable 400W DC-DC Step-up Boost Converter 8.5-50V to  10-60V,0.2-12A Constant Current Power Supply Module Voltage Regulator Volt  Regulation Stabilizer LED Driver : Everything Else">
            <a:extLst>
              <a:ext uri="{FF2B5EF4-FFF2-40B4-BE49-F238E27FC236}">
                <a16:creationId xmlns:a16="http://schemas.microsoft.com/office/drawing/2014/main" id="{4E89FBAE-F401-4015-82EE-67FF0422589F}"/>
              </a:ext>
            </a:extLst>
          </p:cNvPr>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646" y="0"/>
            <a:ext cx="849052" cy="849052"/>
          </a:xfrm>
          <a:prstGeom prst="rect">
            <a:avLst/>
          </a:prstGeom>
          <a:noFill/>
          <a:extLst>
            <a:ext uri="{909E8E84-426E-40DD-AFC4-6F175D3DCCD1}">
              <a14:hiddenFill xmlns:a14="http://schemas.microsoft.com/office/drawing/2010/main">
                <a:solidFill>
                  <a:srgbClr val="FFFFFF"/>
                </a:solidFill>
              </a14:hiddenFill>
            </a:ext>
          </a:extLst>
        </p:spPr>
      </p:pic>
      <p:sp>
        <p:nvSpPr>
          <p:cNvPr id="97416" name="Rectangle 136"/>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97415" name="Object 135"/>
          <p:cNvGraphicFramePr>
            <a:graphicFrameLocks noChangeAspect="1"/>
          </p:cNvGraphicFramePr>
          <p:nvPr/>
        </p:nvGraphicFramePr>
        <p:xfrm>
          <a:off x="452398" y="1214422"/>
          <a:ext cx="5500726" cy="4286280"/>
        </p:xfrm>
        <a:graphic>
          <a:graphicData uri="http://schemas.openxmlformats.org/presentationml/2006/ole">
            <mc:AlternateContent xmlns:mc="http://schemas.openxmlformats.org/markup-compatibility/2006">
              <mc:Choice xmlns:v="urn:schemas-microsoft-com:vml" Requires="v">
                <p:oleObj spid="_x0000_s173832" name="Visio" r:id="rId22" imgW="6810430" imgH="5295797" progId="Visio.Drawing.15">
                  <p:embed/>
                </p:oleObj>
              </mc:Choice>
              <mc:Fallback>
                <p:oleObj name="Visio" r:id="rId22" imgW="6810430" imgH="5295797" progId="Visio.Drawing.15">
                  <p:embed/>
                  <p:pic>
                    <p:nvPicPr>
                      <p:cNvPr id="0" name="Picture 108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2398" y="1214422"/>
                        <a:ext cx="5500726" cy="4286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420" name="Rectangle 140"/>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97419" name="Object 139"/>
          <p:cNvGraphicFramePr>
            <a:graphicFrameLocks noChangeAspect="1"/>
          </p:cNvGraphicFramePr>
          <p:nvPr/>
        </p:nvGraphicFramePr>
        <p:xfrm>
          <a:off x="3238480" y="5622240"/>
          <a:ext cx="1071570" cy="288038"/>
        </p:xfrm>
        <a:graphic>
          <a:graphicData uri="http://schemas.openxmlformats.org/presentationml/2006/ole">
            <mc:AlternateContent xmlns:mc="http://schemas.openxmlformats.org/markup-compatibility/2006">
              <mc:Choice xmlns:v="urn:schemas-microsoft-com:vml" Requires="v">
                <p:oleObj spid="_x0000_s173833" name="Уравнение" r:id="rId24" imgW="28041600" imgH="6096000" progId="Equation.3">
                  <p:embed/>
                </p:oleObj>
              </mc:Choice>
              <mc:Fallback>
                <p:oleObj name="Уравнение" r:id="rId24" imgW="28041600" imgH="6096000" progId="Equation.3">
                  <p:embed/>
                  <p:pic>
                    <p:nvPicPr>
                      <p:cNvPr id="0" name="Picture 108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38480" y="5622240"/>
                        <a:ext cx="1071570" cy="28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Прямоугольник 49"/>
          <p:cNvSpPr/>
          <p:nvPr/>
        </p:nvSpPr>
        <p:spPr>
          <a:xfrm>
            <a:off x="10668032" y="857232"/>
            <a:ext cx="1285884" cy="375487"/>
          </a:xfrm>
          <a:prstGeom prst="rect">
            <a:avLst/>
          </a:prstGeom>
        </p:spPr>
        <p:txBody>
          <a:bodyPr wrap="square">
            <a:spAutoFit/>
          </a:bodyPr>
          <a:lstStyle/>
          <a:p>
            <a:pPr algn="ctr">
              <a:lnSpc>
                <a:spcPct val="115000"/>
              </a:lnSpc>
            </a:pPr>
            <a:r>
              <a:rPr lang="uz-Cyrl-UZ" sz="1400" dirty="0">
                <a:solidFill>
                  <a:srgbClr val="0000FF"/>
                </a:solidFill>
                <a:latin typeface="Times New Roman" pitchFamily="18" charset="0"/>
                <a:ea typeface="Times New Roman"/>
                <a:cs typeface="Times New Roman" pitchFamily="18" charset="0"/>
              </a:rPr>
              <a:t>1-жадвал</a:t>
            </a:r>
            <a:r>
              <a:rPr lang="uz-Cyrl-UZ" sz="1600" dirty="0">
                <a:solidFill>
                  <a:srgbClr val="0000FF"/>
                </a:solidFill>
                <a:latin typeface="Times New Roman" pitchFamily="18" charset="0"/>
                <a:ea typeface="Times New Roman"/>
                <a:cs typeface="Times New Roman" pitchFamily="18" charset="0"/>
              </a:rPr>
              <a:t>. </a:t>
            </a:r>
            <a:endParaRPr lang="ru-RU" sz="1600" dirty="0">
              <a:solidFill>
                <a:srgbClr val="0000FF"/>
              </a:solidFill>
              <a:latin typeface="Times New Roman" pitchFamily="18" charset="0"/>
              <a:ea typeface="Calibri"/>
              <a:cs typeface="Times New Roman" pitchFamily="18" charset="0"/>
            </a:endParaRPr>
          </a:p>
        </p:txBody>
      </p:sp>
      <p:sp>
        <p:nvSpPr>
          <p:cNvPr id="51" name="Прямоугольник 50"/>
          <p:cNvSpPr/>
          <p:nvPr/>
        </p:nvSpPr>
        <p:spPr>
          <a:xfrm>
            <a:off x="10668032" y="2571744"/>
            <a:ext cx="1285884" cy="375487"/>
          </a:xfrm>
          <a:prstGeom prst="rect">
            <a:avLst/>
          </a:prstGeom>
        </p:spPr>
        <p:txBody>
          <a:bodyPr wrap="square">
            <a:spAutoFit/>
          </a:bodyPr>
          <a:lstStyle/>
          <a:p>
            <a:pPr algn="ctr">
              <a:lnSpc>
                <a:spcPct val="115000"/>
              </a:lnSpc>
            </a:pPr>
            <a:r>
              <a:rPr lang="uz-Cyrl-UZ" sz="1400" dirty="0">
                <a:solidFill>
                  <a:srgbClr val="0000FF"/>
                </a:solidFill>
                <a:latin typeface="Times New Roman" pitchFamily="18" charset="0"/>
                <a:ea typeface="Times New Roman"/>
                <a:cs typeface="Times New Roman" pitchFamily="18" charset="0"/>
              </a:rPr>
              <a:t>2-жадвал</a:t>
            </a:r>
            <a:r>
              <a:rPr lang="uz-Cyrl-UZ" sz="1600" dirty="0">
                <a:solidFill>
                  <a:srgbClr val="0000FF"/>
                </a:solidFill>
                <a:latin typeface="Times New Roman" pitchFamily="18" charset="0"/>
                <a:ea typeface="Times New Roman"/>
                <a:cs typeface="Times New Roman" pitchFamily="18" charset="0"/>
              </a:rPr>
              <a:t>. </a:t>
            </a:r>
            <a:endParaRPr lang="ru-RU" sz="1600" dirty="0">
              <a:solidFill>
                <a:srgbClr val="0000FF"/>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724730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a629e1c60f06b2ee14083f89e1043775d2b22a"/>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8875078</TotalTime>
  <Words>1037</Words>
  <Application>Microsoft Office PowerPoint</Application>
  <PresentationFormat>Широкоэкранный</PresentationFormat>
  <Paragraphs>372</Paragraphs>
  <Slides>16</Slides>
  <Notes>1</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4</vt:i4>
      </vt:variant>
      <vt:variant>
        <vt:lpstr>Заголовки слайдов</vt:lpstr>
      </vt:variant>
      <vt:variant>
        <vt:i4>16</vt:i4>
      </vt:variant>
    </vt:vector>
  </HeadingPairs>
  <TitlesOfParts>
    <vt:vector size="25" baseType="lpstr">
      <vt:lpstr>Arial</vt:lpstr>
      <vt:lpstr>Bookman Old Style</vt:lpstr>
      <vt:lpstr>Calibri</vt:lpstr>
      <vt:lpstr>Times New Roman</vt:lpstr>
      <vt:lpstr>Тема Office</vt:lpstr>
      <vt:lpstr>Уравнение</vt:lpstr>
      <vt:lpstr>Формула</vt:lpstr>
      <vt:lpstr>Microsoft Equation 3.0</vt:lpstr>
      <vt:lpstr>Visio</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Научный совет по присуждению ученых степеней DSC.27.06.2017.Т.03. при Ташкентском государственном техническом университете и ООО  «Научно-технический центр»</dc:title>
  <dc:creator>lider_1987</dc:creator>
  <cp:lastModifiedBy>Administrator</cp:lastModifiedBy>
  <cp:revision>2322</cp:revision>
  <cp:lastPrinted>2022-10-31T07:51:17Z</cp:lastPrinted>
  <dcterms:created xsi:type="dcterms:W3CDTF">2017-09-11T03:28:11Z</dcterms:created>
  <dcterms:modified xsi:type="dcterms:W3CDTF">2022-11-02T07:03:24Z</dcterms:modified>
</cp:coreProperties>
</file>