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6" r:id="rId5"/>
    <p:sldId id="259" r:id="rId6"/>
    <p:sldId id="260" r:id="rId7"/>
    <p:sldId id="263" r:id="rId8"/>
    <p:sldId id="264" r:id="rId9"/>
    <p:sldId id="265" r:id="rId10"/>
    <p:sldId id="261" r:id="rId11"/>
    <p:sldId id="262"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viewProps" Target="view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ul slayd">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uz-Latn-UZ"/>
              <a:t>Sarlavha namunasini tahrirlash uchun bosing</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46C117F-5CCF-4837-BE5F-2B92066CAFAF}"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84EB90BD-B6CE-46B7-997F-7313B992CCDC}"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uz-Latn-UZ"/>
              <a:t>Sarlavha namunasini tahrirlash uchun bosing</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CDB9D11F-B188-461D-B23F-39381795C052}"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52E6D8D9-55A2-4063-B0F3-121F44549695}"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uz-Latn-UZ"/>
              <a:t>Sarlavha namunasini tahrirlash uchun bosing</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D4B24536-994D-4021-A283-9F449C0DB509}" type="datetimeFigureOut">
              <a:rPr lang="en-US" dirty="0"/>
              <a:t>2/27/2026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uz-Latn-UZ"/>
              <a:t>Sarlavha namunasini tahrirlash uchun bosing</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z-Latn-UZ"/>
              <a:t>Rasm joylash uchun belgi ustiga bosing</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3CBBBB78-C96F-47B7-AB17-D852CA960AC9}" type="datetimeFigureOut">
              <a:rPr lang="en-US" dirty="0"/>
              <a:t>2/27/2026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2/27/2026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uz-Latn-UZ"/>
              <a:t>Sarlavha namunasini tahrirlash uchun bosing</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30578ACC-22D6-47C1-A373-4FD133E34F3C}" type="datetimeFigureOut">
              <a:rPr lang="en-US" dirty="0"/>
              <a:t>2/27/2026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uz-Latn-UZ"/>
              <a:t>Sarlavha namunasini tahrirlash uchun bosing</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680322" y="3030008"/>
            <a:ext cx="4698355" cy="2906179"/>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5594123" y="3030008"/>
            <a:ext cx="4700059" cy="2906179"/>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2/27/2026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2/27/2026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2/27/2026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uz-Latn-UZ"/>
              <a:t>Sarlavha namunasini tahrirlash uchun bosing</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E331444B-B92B-4E27-8C94-BB93EAF5CB18}"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363EFA5E-FA76-400D-B3DC-F0BA90E6D107}" type="datetimeFigureOut">
              <a:rPr lang="en-US" dirty="0"/>
              <a:t>2/27/2026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uz-Latn-UZ"/>
              <a:t>Sarlavha namunasini tahrirlash uchun bosing</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2/27/2026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070A3678-230D-3C40-8EA4-D26046A11DF4}"/>
              </a:ext>
            </a:extLst>
          </p:cNvPr>
          <p:cNvSpPr>
            <a:spLocks noGrp="1"/>
          </p:cNvSpPr>
          <p:nvPr>
            <p:ph type="ctrTitle"/>
          </p:nvPr>
        </p:nvSpPr>
        <p:spPr/>
        <p:txBody>
          <a:bodyPr/>
          <a:lstStyle/>
          <a:p>
            <a:r>
              <a:rPr lang="uz-Latn-UZ" sz="1600" dirty="0"/>
              <a:t>Termiz davlat universiteti ijtimoiy fanlar fakulteti kutubxona axborot faoliyati </a:t>
            </a:r>
            <a:r>
              <a:rPr lang="uz-Latn-UZ" sz="1600" dirty="0" err="1"/>
              <a:t>yoʻnalishi</a:t>
            </a:r>
            <a:r>
              <a:rPr lang="uz-Latn-UZ" sz="1600" dirty="0"/>
              <a:t> 122 guruh 4 kurs talabasi </a:t>
            </a:r>
            <a:r>
              <a:rPr lang="uz-Latn-UZ" sz="1600" dirty="0" err="1"/>
              <a:t>Toshpoʻlatova</a:t>
            </a:r>
            <a:r>
              <a:rPr lang="uz-Latn-UZ" sz="1600" dirty="0"/>
              <a:t> </a:t>
            </a:r>
            <a:r>
              <a:rPr lang="uz-Latn-UZ" sz="1600" dirty="0" err="1"/>
              <a:t>Mehrixon</a:t>
            </a:r>
            <a:r>
              <a:rPr lang="uz-Latn-UZ" sz="1600" dirty="0"/>
              <a:t> </a:t>
            </a:r>
          </a:p>
        </p:txBody>
      </p:sp>
      <p:sp>
        <p:nvSpPr>
          <p:cNvPr id="3" name="Tagsarlavha 2">
            <a:extLst>
              <a:ext uri="{FF2B5EF4-FFF2-40B4-BE49-F238E27FC236}">
                <a16:creationId xmlns:a16="http://schemas.microsoft.com/office/drawing/2014/main" id="{26551518-ED8A-8248-7B0E-AEBCEF3A5E51}"/>
              </a:ext>
            </a:extLst>
          </p:cNvPr>
          <p:cNvSpPr>
            <a:spLocks noGrp="1"/>
          </p:cNvSpPr>
          <p:nvPr>
            <p:ph type="subTitle" idx="1"/>
          </p:nvPr>
        </p:nvSpPr>
        <p:spPr/>
        <p:txBody>
          <a:bodyPr/>
          <a:lstStyle/>
          <a:p>
            <a:endParaRPr lang="uz-Latn-UZ"/>
          </a:p>
        </p:txBody>
      </p:sp>
    </p:spTree>
    <p:extLst>
      <p:ext uri="{BB962C8B-B14F-4D97-AF65-F5344CB8AC3E}">
        <p14:creationId xmlns:p14="http://schemas.microsoft.com/office/powerpoint/2010/main" val="872225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A60181E-A787-8109-EC58-73EAF91C06D6}"/>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956B4782-4DDB-A668-D5AA-6B0B784AAA0E}"/>
              </a:ext>
            </a:extLst>
          </p:cNvPr>
          <p:cNvSpPr>
            <a:spLocks noGrp="1"/>
          </p:cNvSpPr>
          <p:nvPr>
            <p:ph idx="1"/>
          </p:nvPr>
        </p:nvSpPr>
        <p:spPr/>
        <p:txBody>
          <a:bodyPr>
            <a:normAutofit fontScale="92500"/>
          </a:bodyPr>
          <a:lstStyle/>
          <a:p>
            <a:r>
              <a:rPr lang="uz-Latn-UZ" dirty="0"/>
              <a:t>Umuman olganda, elektron kutubxona — bu an’anaviy kutubxonaning inkori emas, balki uning zamonaviy shakldagi davomi hisoblanadi. Kelajakda raqamli texnologiyalar yanada rivojlanishi bilan elektron kutubxonalar yanada takomillashadi, sun’iy intellekt asosidagi qidiruv tizimlari, avtomatlashtirilgan tavsiya xizmatlari va global axborot integratsiyasi yanada kengayadi.
Demak, elektron kutubxona — bu nafaqat axborot saqlash vositasi, balki bilimlar almashinuvi va </a:t>
            </a:r>
            <a:r>
              <a:rPr lang="uz-Latn-UZ" dirty="0" err="1"/>
              <a:t>intellektual</a:t>
            </a:r>
            <a:r>
              <a:rPr lang="uz-Latn-UZ" dirty="0"/>
              <a:t> taraqqiyotning muhim platformasidir. To‘g‘ri boshqaruv, texnik himoya va foydalanuvchilarning axborot madaniyatini oshirish orqali uning samaradorligini yanada kuchaytirish mumkin.</a:t>
            </a:r>
          </a:p>
        </p:txBody>
      </p:sp>
    </p:spTree>
    <p:extLst>
      <p:ext uri="{BB962C8B-B14F-4D97-AF65-F5344CB8AC3E}">
        <p14:creationId xmlns:p14="http://schemas.microsoft.com/office/powerpoint/2010/main" val="58143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4C5FE5F-9D6E-1CB5-6393-57D205B4427F}"/>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E1A400C6-D4E3-863C-D0AB-920DE41C560C}"/>
              </a:ext>
            </a:extLst>
          </p:cNvPr>
          <p:cNvSpPr>
            <a:spLocks noGrp="1"/>
          </p:cNvSpPr>
          <p:nvPr>
            <p:ph idx="1"/>
          </p:nvPr>
        </p:nvSpPr>
        <p:spPr/>
        <p:txBody>
          <a:bodyPr/>
          <a:lstStyle/>
          <a:p>
            <a:r>
              <a:rPr lang="uz-Latn-UZ" dirty="0"/>
              <a:t>Elektron kutubxona kamchiliklarini sanab bering </a:t>
            </a:r>
          </a:p>
          <a:p>
            <a:r>
              <a:rPr lang="uz-Latn-UZ" dirty="0"/>
              <a:t>Sizga elektron kutubxona afzalmi yoki an’anaviy va nima uchun </a:t>
            </a:r>
          </a:p>
          <a:p>
            <a:r>
              <a:rPr lang="uz-Latn-UZ" dirty="0"/>
              <a:t>Elektron </a:t>
            </a:r>
            <a:r>
              <a:rPr lang="uz-Latn-UZ" dirty="0" err="1"/>
              <a:t>kutubxonan</a:t>
            </a:r>
            <a:r>
              <a:rPr lang="uz-Latn-UZ" dirty="0"/>
              <a:t> </a:t>
            </a:r>
            <a:r>
              <a:rPr lang="uz-Latn-UZ" dirty="0" err="1"/>
              <a:t>anʼanaviy</a:t>
            </a:r>
            <a:r>
              <a:rPr lang="uz-Latn-UZ" dirty="0"/>
              <a:t>  kutubxonadan afzalligi nimada deb oʻylaysiz</a:t>
            </a:r>
          </a:p>
        </p:txBody>
      </p:sp>
    </p:spTree>
    <p:extLst>
      <p:ext uri="{BB962C8B-B14F-4D97-AF65-F5344CB8AC3E}">
        <p14:creationId xmlns:p14="http://schemas.microsoft.com/office/powerpoint/2010/main" val="132993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FF5C4B3-39EE-493C-E792-C0F124F1CAF5}"/>
              </a:ext>
            </a:extLst>
          </p:cNvPr>
          <p:cNvSpPr>
            <a:spLocks noGrp="1"/>
          </p:cNvSpPr>
          <p:nvPr>
            <p:ph type="title"/>
          </p:nvPr>
        </p:nvSpPr>
        <p:spPr/>
        <p:txBody>
          <a:bodyPr/>
          <a:lstStyle/>
          <a:p>
            <a:endParaRPr lang="uz-Latn-UZ"/>
          </a:p>
        </p:txBody>
      </p:sp>
      <p:pic>
        <p:nvPicPr>
          <p:cNvPr id="4" name="Tarkibi 3">
            <a:extLst>
              <a:ext uri="{FF2B5EF4-FFF2-40B4-BE49-F238E27FC236}">
                <a16:creationId xmlns:a16="http://schemas.microsoft.com/office/drawing/2014/main" id="{83E4A984-9FAC-4EF0-CBF6-6F09BD914F68}"/>
              </a:ext>
            </a:extLst>
          </p:cNvPr>
          <p:cNvPicPr>
            <a:picLocks noGrp="1" noChangeAspect="1"/>
          </p:cNvPicPr>
          <p:nvPr>
            <p:ph idx="1"/>
          </p:nvPr>
        </p:nvPicPr>
        <p:blipFill>
          <a:blip r:embed="rId2"/>
          <a:stretch>
            <a:fillRect/>
          </a:stretch>
        </p:blipFill>
        <p:spPr>
          <a:xfrm>
            <a:off x="1232297" y="1518047"/>
            <a:ext cx="8466421" cy="5018484"/>
          </a:xfrm>
          <a:prstGeom prst="rect">
            <a:avLst/>
          </a:prstGeom>
        </p:spPr>
      </p:pic>
    </p:spTree>
    <p:extLst>
      <p:ext uri="{BB962C8B-B14F-4D97-AF65-F5344CB8AC3E}">
        <p14:creationId xmlns:p14="http://schemas.microsoft.com/office/powerpoint/2010/main" val="41654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52A107B9-C95F-0D59-9EB5-2BF58AEBD31F}"/>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AF7250AE-93DA-61A7-5BBE-E43CBC1AF8D9}"/>
              </a:ext>
            </a:extLst>
          </p:cNvPr>
          <p:cNvSpPr>
            <a:spLocks noGrp="1"/>
          </p:cNvSpPr>
          <p:nvPr>
            <p:ph idx="1"/>
          </p:nvPr>
        </p:nvSpPr>
        <p:spPr/>
        <p:txBody>
          <a:bodyPr>
            <a:normAutofit lnSpcReduction="10000"/>
          </a:bodyPr>
          <a:lstStyle/>
          <a:p>
            <a:r>
              <a:rPr lang="uz-Latn-UZ" dirty="0"/>
              <a:t>Mavzu Elektron kutubxona tushunchasi va uning asosiy xususiyatlari </a:t>
            </a:r>
          </a:p>
          <a:p>
            <a:r>
              <a:rPr lang="uz-Latn-UZ" dirty="0"/>
              <a:t>Elektron kutubxona — bu an’anaviy kutubxona fondidagi hujjatlarning (kitob, maqola, dissertatsiya, gazeta, audio-video materiallar va boshqalar) </a:t>
            </a:r>
            <a:r>
              <a:rPr lang="uz-Latn-UZ" dirty="0" err="1"/>
              <a:t>raqamlashtirilgan</a:t>
            </a:r>
            <a:r>
              <a:rPr lang="uz-Latn-UZ" dirty="0"/>
              <a:t> shaklda saqlanishi va internet orqali foydalanuvchilarga taqdim etilishidir.
Bunda axborot maxsus dasturiy platformalar orqali boshqariladi va masofadan turib foydalanish imkoniyati yaratiladi.
Masalan, Alisher Navoiy nomidagi O‘zbekiston Milliy kutubxonasi ham o‘zining elektron </a:t>
            </a:r>
            <a:r>
              <a:rPr lang="uz-Latn-UZ" dirty="0" err="1"/>
              <a:t>katalogi</a:t>
            </a:r>
            <a:r>
              <a:rPr lang="uz-Latn-UZ" dirty="0"/>
              <a:t> va raqamli fondiga ega.</a:t>
            </a:r>
          </a:p>
        </p:txBody>
      </p:sp>
    </p:spTree>
    <p:extLst>
      <p:ext uri="{BB962C8B-B14F-4D97-AF65-F5344CB8AC3E}">
        <p14:creationId xmlns:p14="http://schemas.microsoft.com/office/powerpoint/2010/main" val="1773089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2E76D378-F05F-1D84-D3AE-E5BC0DAA9D47}"/>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1BC42276-EE04-36C5-0901-E38762FC25DE}"/>
              </a:ext>
            </a:extLst>
          </p:cNvPr>
          <p:cNvSpPr>
            <a:spLocks noGrp="1"/>
          </p:cNvSpPr>
          <p:nvPr>
            <p:ph idx="1"/>
          </p:nvPr>
        </p:nvSpPr>
        <p:spPr/>
        <p:txBody>
          <a:bodyPr/>
          <a:lstStyle/>
          <a:p>
            <a:r>
              <a:rPr lang="uz-Latn-UZ" dirty="0"/>
              <a:t>🎯 Elektron kutubxonaning afzalliklari</a:t>
            </a:r>
          </a:p>
          <a:p>
            <a:r>
              <a:rPr lang="uz-Latn-UZ" dirty="0"/>
              <a:t>✅ Vaqt tejaladi</a:t>
            </a:r>
          </a:p>
          <a:p>
            <a:r>
              <a:rPr lang="uz-Latn-UZ" dirty="0"/>
              <a:t>✅ Qog‘oz sarfi kamayadi</a:t>
            </a:r>
          </a:p>
          <a:p>
            <a:r>
              <a:rPr lang="uz-Latn-UZ" dirty="0"/>
              <a:t>✅ Axborotga tezkor kirish</a:t>
            </a:r>
          </a:p>
          <a:p>
            <a:r>
              <a:rPr lang="uz-Latn-UZ" dirty="0"/>
              <a:t>✅ Fondni saqlash oson</a:t>
            </a:r>
          </a:p>
          <a:p>
            <a:r>
              <a:rPr lang="uz-Latn-UZ" dirty="0"/>
              <a:t>✅ Global axborot almashinuvi</a:t>
            </a:r>
          </a:p>
        </p:txBody>
      </p:sp>
    </p:spTree>
    <p:extLst>
      <p:ext uri="{BB962C8B-B14F-4D97-AF65-F5344CB8AC3E}">
        <p14:creationId xmlns:p14="http://schemas.microsoft.com/office/powerpoint/2010/main" val="2248497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99F4DC3-16D7-A883-288D-2725EE7BDDFB}"/>
              </a:ext>
            </a:extLst>
          </p:cNvPr>
          <p:cNvSpPr>
            <a:spLocks noGrp="1"/>
          </p:cNvSpPr>
          <p:nvPr>
            <p:ph type="title"/>
          </p:nvPr>
        </p:nvSpPr>
        <p:spPr/>
        <p:txBody>
          <a:bodyPr/>
          <a:lstStyle/>
          <a:p>
            <a:endParaRPr lang="uz-Latn-UZ"/>
          </a:p>
        </p:txBody>
      </p:sp>
      <p:pic>
        <p:nvPicPr>
          <p:cNvPr id="4" name="Tarkibi 3">
            <a:extLst>
              <a:ext uri="{FF2B5EF4-FFF2-40B4-BE49-F238E27FC236}">
                <a16:creationId xmlns:a16="http://schemas.microsoft.com/office/drawing/2014/main" id="{7058A88C-3270-0915-098F-FE45546B8C7F}"/>
              </a:ext>
            </a:extLst>
          </p:cNvPr>
          <p:cNvPicPr>
            <a:picLocks noGrp="1" noChangeAspect="1"/>
          </p:cNvPicPr>
          <p:nvPr>
            <p:ph idx="1"/>
          </p:nvPr>
        </p:nvPicPr>
        <p:blipFill>
          <a:blip r:embed="rId2"/>
          <a:stretch>
            <a:fillRect/>
          </a:stretch>
        </p:blipFill>
        <p:spPr>
          <a:xfrm>
            <a:off x="1375172" y="1643064"/>
            <a:ext cx="8919009" cy="4875608"/>
          </a:xfrm>
          <a:prstGeom prst="rect">
            <a:avLst/>
          </a:prstGeom>
        </p:spPr>
      </p:pic>
    </p:spTree>
    <p:extLst>
      <p:ext uri="{BB962C8B-B14F-4D97-AF65-F5344CB8AC3E}">
        <p14:creationId xmlns:p14="http://schemas.microsoft.com/office/powerpoint/2010/main" val="552633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9E8331CB-1A15-6CFA-30A2-43A52E27B270}"/>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6F1B4EA3-0FCA-587E-BFCD-2EF02779880C}"/>
              </a:ext>
            </a:extLst>
          </p:cNvPr>
          <p:cNvSpPr>
            <a:spLocks noGrp="1"/>
          </p:cNvSpPr>
          <p:nvPr>
            <p:ph idx="1"/>
          </p:nvPr>
        </p:nvSpPr>
        <p:spPr/>
        <p:txBody>
          <a:bodyPr/>
          <a:lstStyle/>
          <a:p>
            <a:r>
              <a:rPr lang="uz-Latn-UZ" dirty="0"/>
              <a:t>⚠️ Elektron kutubxonaning kamchiliklari</a:t>
            </a:r>
          </a:p>
          <a:p>
            <a:r>
              <a:rPr lang="uz-Latn-UZ" dirty="0"/>
              <a:t>2️⃣ Texnik nosozliklar</a:t>
            </a:r>
          </a:p>
          <a:p>
            <a:r>
              <a:rPr lang="uz-Latn-UZ" dirty="0"/>
              <a:t>3️⃣ Axborot xavfsizligi muammolari</a:t>
            </a:r>
          </a:p>
          <a:p>
            <a:r>
              <a:rPr lang="uz-Latn-UZ" dirty="0"/>
              <a:t>4️⃣ </a:t>
            </a:r>
            <a:r>
              <a:rPr lang="uz-Latn-UZ" dirty="0" err="1"/>
              <a:t>Mualliflik</a:t>
            </a:r>
            <a:r>
              <a:rPr lang="uz-Latn-UZ" dirty="0"/>
              <a:t> </a:t>
            </a:r>
            <a:r>
              <a:rPr lang="uz-Latn-UZ" dirty="0" err="1"/>
              <a:t>huquqi</a:t>
            </a:r>
            <a:r>
              <a:rPr lang="uz-Latn-UZ" dirty="0"/>
              <a:t> masalalari</a:t>
            </a:r>
          </a:p>
          <a:p>
            <a:r>
              <a:rPr lang="uz-Latn-UZ" dirty="0"/>
              <a:t>5️⃣ </a:t>
            </a:r>
            <a:r>
              <a:rPr lang="uz-Latn-UZ" dirty="0" err="1"/>
              <a:t>Texnologik</a:t>
            </a:r>
            <a:r>
              <a:rPr lang="uz-Latn-UZ" dirty="0"/>
              <a:t> savodxonlik talabi</a:t>
            </a:r>
          </a:p>
          <a:p>
            <a:r>
              <a:rPr lang="uz-Latn-UZ" dirty="0"/>
              <a:t>6️⃣ </a:t>
            </a:r>
            <a:r>
              <a:rPr lang="uz-Latn-UZ" dirty="0" err="1"/>
              <a:t>Sog‘liq</a:t>
            </a:r>
            <a:r>
              <a:rPr lang="uz-Latn-UZ" dirty="0"/>
              <a:t> bilan bog‘liq muammolar</a:t>
            </a:r>
          </a:p>
        </p:txBody>
      </p:sp>
    </p:spTree>
    <p:extLst>
      <p:ext uri="{BB962C8B-B14F-4D97-AF65-F5344CB8AC3E}">
        <p14:creationId xmlns:p14="http://schemas.microsoft.com/office/powerpoint/2010/main" val="1952081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10EDC4B-4A28-9CE8-E825-A7F0A1AB30EC}"/>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19427675-E759-AD86-FD34-7DC807CB1F3E}"/>
              </a:ext>
            </a:extLst>
          </p:cNvPr>
          <p:cNvSpPr>
            <a:spLocks noGrp="1"/>
          </p:cNvSpPr>
          <p:nvPr>
            <p:ph idx="1"/>
          </p:nvPr>
        </p:nvSpPr>
        <p:spPr/>
        <p:txBody>
          <a:bodyPr>
            <a:normAutofit fontScale="92500"/>
          </a:bodyPr>
          <a:lstStyle/>
          <a:p>
            <a:r>
              <a:rPr lang="uz-Latn-UZ" dirty="0"/>
              <a:t>Elektron kutubxona — bu zamonaviy axborot jamiyatining muhim tarkibiy qismi bo‘lib, bilim olish, ilmiy tadqiqot olib borish va axborot almashish jarayonini tubdan o‘zgartirdi. Raqamli texnologiyalar asosida shakllangan bu tizim foydalanuvchilarga tezkorlik, qulaylik va keng imkoniyatlar yaratadi. Masofadan turib foydalanish, tezkor qidiruv tizimi va ko‘p foydalanuvchilik imkoniyati uning asosiy </a:t>
            </a:r>
            <a:r>
              <a:rPr lang="uz-Latn-UZ" dirty="0" err="1"/>
              <a:t>ustunliklaridandir</a:t>
            </a:r>
            <a:r>
              <a:rPr lang="uz-Latn-UZ" dirty="0"/>
              <a:t>.</a:t>
            </a:r>
          </a:p>
          <a:p>
            <a:r>
              <a:rPr lang="uz-Latn-UZ" dirty="0"/>
              <a:t>Shu bilan birga, elektron kutubxona tizimi ayrim muammolardan holi emas. Internetga qaramlik, texnik nosozliklar, axborot xavfsizligi va </a:t>
            </a:r>
            <a:r>
              <a:rPr lang="uz-Latn-UZ" dirty="0" err="1"/>
              <a:t>mualliflik</a:t>
            </a:r>
            <a:r>
              <a:rPr lang="uz-Latn-UZ" dirty="0"/>
              <a:t> </a:t>
            </a:r>
            <a:r>
              <a:rPr lang="uz-Latn-UZ" dirty="0" err="1"/>
              <a:t>huquqi</a:t>
            </a:r>
            <a:r>
              <a:rPr lang="uz-Latn-UZ" dirty="0"/>
              <a:t> bilan bog‘liq masalalar dolzarb hisoblanadi. Bundan tashqari, barcha foydalanuvchilarning </a:t>
            </a:r>
            <a:r>
              <a:rPr lang="uz-Latn-UZ" dirty="0" err="1"/>
              <a:t>texnologik</a:t>
            </a:r>
            <a:r>
              <a:rPr lang="uz-Latn-UZ" dirty="0"/>
              <a:t> savodxonligi bir xil darajada emasligi ham ma’lum qiyinchiliklar tug‘diradi.</a:t>
            </a:r>
          </a:p>
        </p:txBody>
      </p:sp>
    </p:spTree>
    <p:extLst>
      <p:ext uri="{BB962C8B-B14F-4D97-AF65-F5344CB8AC3E}">
        <p14:creationId xmlns:p14="http://schemas.microsoft.com/office/powerpoint/2010/main" val="1177996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96ABD5D9-7E47-D72B-4ED1-C0EDA8C68175}"/>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F085EBE6-3F84-747C-0E2A-41CE43E27389}"/>
              </a:ext>
            </a:extLst>
          </p:cNvPr>
          <p:cNvSpPr>
            <a:spLocks noGrp="1"/>
          </p:cNvSpPr>
          <p:nvPr>
            <p:ph idx="1"/>
          </p:nvPr>
        </p:nvSpPr>
        <p:spPr/>
        <p:txBody>
          <a:bodyPr>
            <a:normAutofit lnSpcReduction="10000"/>
          </a:bodyPr>
          <a:lstStyle/>
          <a:p>
            <a:r>
              <a:rPr lang="uz-Latn-UZ" b="0" i="1">
                <a:solidFill>
                  <a:srgbClr val="333333"/>
                </a:solidFill>
                <a:effectLst/>
                <a:latin typeface="Georgia" panose="02000000000000000000" pitchFamily="2" charset="0"/>
              </a:rPr>
              <a:t>Kutubxonachilik ishida avtomatlashtirilgan texnologiyalarning joriy etilishi foydalanuvchilarga xizmat koʻrsatish sifatining yuqori boʻlishini taʼminlamoqda, — deydi Sirdaryo viloyati Axborot-kutubxona markazi direktori vazifasini bajaruvchisi Tavakkal Takaboyev. — Biz 2019-yildan “UzNEL” dasturi asosidagi axborot-kutubxona tizimi vositasida elektron katalog yaratish ishlarini boshlagan edik. Oʻsha yilning oʻzida oʻzbek va rus tillarida 12 ming 306 nomdagi kitoblarning bibliografik yozuvlari elektron katalogga kiritildi. Markazimizning sirdaryo.natlib.uz. veb-sayti esa 2018-yildan buyon faoliyat olib bormoqda. Unda “Qidiruv”, “Mening kutubxonam”, “Kutubxona xizmati”, “Kutubxona haqida” kabi sahifalar mavjud.</a:t>
            </a:r>
            <a:endParaRPr lang="uz-Latn-UZ"/>
          </a:p>
        </p:txBody>
      </p:sp>
    </p:spTree>
    <p:extLst>
      <p:ext uri="{BB962C8B-B14F-4D97-AF65-F5344CB8AC3E}">
        <p14:creationId xmlns:p14="http://schemas.microsoft.com/office/powerpoint/2010/main" val="117803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C3E13E98-02E1-4B48-0ADD-EA86488376F4}"/>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EE466DDC-E1C0-6E0D-F892-BE5F78BA2F50}"/>
              </a:ext>
            </a:extLst>
          </p:cNvPr>
          <p:cNvSpPr>
            <a:spLocks noGrp="1"/>
          </p:cNvSpPr>
          <p:nvPr>
            <p:ph idx="1"/>
          </p:nvPr>
        </p:nvSpPr>
        <p:spPr/>
        <p:txBody>
          <a:bodyPr/>
          <a:lstStyle/>
          <a:p>
            <a:r>
              <a:rPr lang="uz-Latn-UZ" b="0" i="0">
                <a:solidFill>
                  <a:srgbClr val="333333"/>
                </a:solidFill>
                <a:effectLst/>
                <a:latin typeface="Segoe UI" panose="02000000000000000000" pitchFamily="2" charset="0"/>
              </a:rPr>
              <a:t>Elektron kutubxona kutubxona fondining saqlanishini taʼminlash va saqlashni tashkil qilish, yigʻish, foydalanuvchilarning axborot resurslariga lokal hamda masofaviy kirishini taʼminlash, axborot massivlarini yaratishda juda katta imkoniyatlarga ega. Qolaversa, kutubxonaning adabiyot fondi tashqi manbalardan oladigan elektron resurslar va kutubxonadagi mavjud nashrlarning elektron nusxalarini yaratish tufayli yanada boyimoqda.</a:t>
            </a:r>
            <a:endParaRPr lang="uz-Latn-UZ"/>
          </a:p>
        </p:txBody>
      </p:sp>
    </p:spTree>
    <p:extLst>
      <p:ext uri="{BB962C8B-B14F-4D97-AF65-F5344CB8AC3E}">
        <p14:creationId xmlns:p14="http://schemas.microsoft.com/office/powerpoint/2010/main" val="843324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3FE705F5-691B-33C8-3BF6-7CEFC899EFCA}"/>
              </a:ext>
            </a:extLst>
          </p:cNvPr>
          <p:cNvSpPr>
            <a:spLocks noGrp="1"/>
          </p:cNvSpPr>
          <p:nvPr>
            <p:ph type="title"/>
          </p:nvPr>
        </p:nvSpPr>
        <p:spPr/>
        <p:txBody>
          <a:bodyPr/>
          <a:lstStyle/>
          <a:p>
            <a:endParaRPr lang="uz-Latn-UZ"/>
          </a:p>
        </p:txBody>
      </p:sp>
      <p:sp>
        <p:nvSpPr>
          <p:cNvPr id="3" name="Tarkibi 2">
            <a:extLst>
              <a:ext uri="{FF2B5EF4-FFF2-40B4-BE49-F238E27FC236}">
                <a16:creationId xmlns:a16="http://schemas.microsoft.com/office/drawing/2014/main" id="{93E259AE-6223-97CB-ACE1-62F373AD1F44}"/>
              </a:ext>
            </a:extLst>
          </p:cNvPr>
          <p:cNvSpPr>
            <a:spLocks noGrp="1"/>
          </p:cNvSpPr>
          <p:nvPr>
            <p:ph idx="1"/>
          </p:nvPr>
        </p:nvSpPr>
        <p:spPr/>
        <p:txBody>
          <a:bodyPr/>
          <a:lstStyle/>
          <a:p>
            <a:r>
              <a:rPr lang="uz-Latn-UZ" b="0" i="0">
                <a:solidFill>
                  <a:srgbClr val="333333"/>
                </a:solidFill>
                <a:effectLst/>
                <a:latin typeface="Segoe UI" panose="020B0502040204020203" pitchFamily="34" charset="0"/>
              </a:rPr>
              <a:t>Darhaqiqat, axborot-kommunikatsiya texnologiyalarining kutubxonachilik sohasida qoʻllanilishi va internetning keng yoyilishi foydalanuvchilarga xizmat koʻrsatishning yangi shakllarini amalga kiritdi. Mazkur kutubxonada foydalanuvchilar uchun hujjatni skanerlash, kseronusxa olish, matnni printerda chop qilish va boshqa shu kabi xizmatlar ham yoʻlga qoʻyilgan. Bundan tashqari, foydalanuvchilar kutubxonachi koʻmagida internet resurslariga kirishi va oʻziga kerakli axborotni olishi mumkin.</a:t>
            </a:r>
            <a:endParaRPr lang="uz-Latn-UZ"/>
          </a:p>
        </p:txBody>
      </p:sp>
    </p:spTree>
    <p:extLst>
      <p:ext uri="{BB962C8B-B14F-4D97-AF65-F5344CB8AC3E}">
        <p14:creationId xmlns:p14="http://schemas.microsoft.com/office/powerpoint/2010/main" val="1019405749"/>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TM04033917[[fn=Berlin]]_novariants" id="{309C13C0-3BE0-4E8F-8916-1D5516B3B5DD}" vid="{18E1BE87-7240-45DF-8788-3CAEB7F17AB1}"/>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12</Slides>
  <Notes>0</Notes>
  <HiddenSlides>0</HiddenSlides>
  <ScaleCrop>false</ScaleCrop>
  <HeadingPairs>
    <vt:vector size="4" baseType="variant">
      <vt:variant>
        <vt:lpstr>Mavzu</vt:lpstr>
      </vt:variant>
      <vt:variant>
        <vt:i4>1</vt:i4>
      </vt:variant>
      <vt:variant>
        <vt:lpstr>Slayd sarlavhalari</vt:lpstr>
      </vt:variant>
      <vt:variant>
        <vt:i4>12</vt:i4>
      </vt:variant>
    </vt:vector>
  </HeadingPairs>
  <TitlesOfParts>
    <vt:vector size="13" baseType="lpstr">
      <vt:lpstr>Berlin</vt:lpstr>
      <vt:lpstr>Termiz davlat universiteti ijtimoiy fanlar fakulteti kutubxona axborot faoliyati yoʻnalishi 122 guruh 4 kurs talabasi Toshpoʻlatova Mehrixon </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lpstr>PowerPoint taqdimoti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Termiz davlat universiteti ijtimoiy fanlar fakulteti kutubxona axborot faoliyati yoʻnalishi 122 guruh 4 kurs talabasi Toshpoʻlatova Mehrixon </dc:title>
  <dc:creator>toshpolatovamexrixon@gmail.com</dc:creator>
  <cp:lastModifiedBy>toshpolatovamexrixon@gmail.com</cp:lastModifiedBy>
  <cp:revision>2</cp:revision>
  <dcterms:created xsi:type="dcterms:W3CDTF">2026-02-24T03:04:52Z</dcterms:created>
  <dcterms:modified xsi:type="dcterms:W3CDTF">2026-02-27T06:10:42Z</dcterms:modified>
</cp:coreProperties>
</file>