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-504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6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13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721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59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1887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012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604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12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16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7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88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22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73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61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87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1F10-E0F6-475A-9FE1-87A4E8D6B8B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66F1A64-BA95-4257-ADA5-A5BAA3913B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9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04DEDB-7D88-4574-1D1C-935C99D17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1651" y="-502265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accent2"/>
                </a:solidFill>
              </a:rPr>
              <a:t>Semema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 err="1">
                <a:solidFill>
                  <a:schemeClr val="accent2"/>
                </a:solidFill>
              </a:rPr>
              <a:t>va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 err="1">
                <a:solidFill>
                  <a:schemeClr val="accent2"/>
                </a:solidFill>
              </a:rPr>
              <a:t>uning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 err="1">
                <a:solidFill>
                  <a:schemeClr val="accent2"/>
                </a:solidFill>
              </a:rPr>
              <a:t>tarkibiy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 err="1">
                <a:solidFill>
                  <a:schemeClr val="accent2"/>
                </a:solidFill>
              </a:rPr>
              <a:t>qismlari</a:t>
            </a:r>
            <a:r>
              <a:rPr lang="en-US" sz="3600" dirty="0">
                <a:solidFill>
                  <a:schemeClr val="accent2"/>
                </a:solidFill>
              </a:rPr>
              <a:t> .</a:t>
            </a:r>
            <a:br>
              <a:rPr lang="en-US" sz="3600" dirty="0">
                <a:solidFill>
                  <a:schemeClr val="accent2"/>
                </a:solidFill>
              </a:rPr>
            </a:br>
            <a:r>
              <a:rPr lang="en-US" sz="3600" dirty="0">
                <a:solidFill>
                  <a:schemeClr val="accent2"/>
                </a:solidFill>
              </a:rPr>
              <a:t>Sema </a:t>
            </a:r>
            <a:r>
              <a:rPr lang="en-US" sz="3600" dirty="0" err="1">
                <a:solidFill>
                  <a:schemeClr val="accent2"/>
                </a:solidFill>
              </a:rPr>
              <a:t>turlari</a:t>
            </a:r>
            <a:r>
              <a:rPr lang="en-US" sz="3600" dirty="0">
                <a:solidFill>
                  <a:schemeClr val="accent2"/>
                </a:solidFill>
              </a:rPr>
              <a:t>.</a:t>
            </a:r>
            <a:endParaRPr lang="ru-RU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4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0D8ABC-7EB3-7E72-0089-75F4C332C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28" y="0"/>
            <a:ext cx="10515600" cy="1325563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00B0F0"/>
                </a:solidFill>
              </a:rPr>
              <a:t>Kirish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524114-4451-0218-52BC-F9956E20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342" y="2141537"/>
            <a:ext cx="10515600" cy="4351338"/>
          </a:xfrm>
        </p:spPr>
        <p:txBody>
          <a:bodyPr/>
          <a:lstStyle/>
          <a:p>
            <a:r>
              <a:rPr lang="en-US" dirty="0" err="1">
                <a:solidFill>
                  <a:srgbClr val="7030A0"/>
                </a:solidFill>
              </a:rPr>
              <a:t>Semema</a:t>
            </a:r>
            <a:r>
              <a:rPr lang="en-US" dirty="0">
                <a:solidFill>
                  <a:srgbClr val="7030A0"/>
                </a:solidFill>
              </a:rPr>
              <a:t> – </a:t>
            </a:r>
            <a:r>
              <a:rPr lang="en-US" dirty="0" err="1">
                <a:solidFill>
                  <a:srgbClr val="7030A0"/>
                </a:solidFill>
              </a:rPr>
              <a:t>tilshunoslikdagi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asosiy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tushunchalardan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biri</a:t>
            </a:r>
            <a:r>
              <a:rPr lang="en-US" dirty="0">
                <a:solidFill>
                  <a:srgbClr val="7030A0"/>
                </a:solidFill>
              </a:rPr>
              <a:t>.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Leksemaning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ichki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mazmuniy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jihati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Ma’no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shakllanishi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va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til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tizimidagi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o‘rni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muhim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ahamiyat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87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AD949E-80F0-11E8-7DCD-2718A4031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6478"/>
            <a:ext cx="11347450" cy="768349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chemeClr val="accent1"/>
                </a:solidFill>
              </a:rPr>
              <a:t>Nomema</a:t>
            </a:r>
            <a:r>
              <a:rPr lang="en-US" sz="4000" dirty="0">
                <a:solidFill>
                  <a:schemeClr val="accent1"/>
                </a:solidFill>
              </a:rPr>
              <a:t> </a:t>
            </a:r>
            <a:r>
              <a:rPr lang="en-US" sz="4000" dirty="0" err="1">
                <a:solidFill>
                  <a:schemeClr val="accent1"/>
                </a:solidFill>
              </a:rPr>
              <a:t>va</a:t>
            </a:r>
            <a:r>
              <a:rPr lang="en-US" sz="4000" dirty="0">
                <a:solidFill>
                  <a:schemeClr val="accent1"/>
                </a:solidFill>
              </a:rPr>
              <a:t> </a:t>
            </a:r>
            <a:r>
              <a:rPr lang="en-US" sz="4000" dirty="0" err="1">
                <a:solidFill>
                  <a:schemeClr val="accent1"/>
                </a:solidFill>
              </a:rPr>
              <a:t>Semema</a:t>
            </a:r>
            <a:endParaRPr lang="ru-RU" sz="4000" dirty="0">
              <a:solidFill>
                <a:schemeClr val="accent1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0984C4-CE2B-CDC9-C15C-3F81BAFE4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4439" y="1140543"/>
            <a:ext cx="6941574" cy="5717457"/>
          </a:xfrm>
        </p:spPr>
        <p:txBody>
          <a:bodyPr/>
          <a:lstStyle/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Leksema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tashqi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va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ichki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jihatga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ega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Nomema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leksemaning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tovush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shaklini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anglatadi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Semema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leksemaning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ma’no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jihati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Masalan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, "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kitob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"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so‘zi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tovushlar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yig‘indisidan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iborat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nomema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),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lekin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ma’nosi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esa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semema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orqali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ifodalanadi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70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1F6C42-215D-38DD-5C1C-417A31D43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0" y="-16535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 dirty="0" err="1">
                <a:solidFill>
                  <a:schemeClr val="accent1"/>
                </a:solidFill>
              </a:rPr>
              <a:t>Semema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 dirty="0" err="1">
                <a:solidFill>
                  <a:schemeClr val="accent1"/>
                </a:solidFill>
              </a:rPr>
              <a:t>va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 dirty="0" err="1">
                <a:solidFill>
                  <a:schemeClr val="accent1"/>
                </a:solidFill>
              </a:rPr>
              <a:t>Tushuncha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C78803-E980-DD56-3DF2-24449EDE7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1248697"/>
            <a:ext cx="7069394" cy="5085583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Semema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tushuncha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bog‘liq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bo‘lsa</a:t>
            </a:r>
            <a:r>
              <a:rPr lang="en-US" dirty="0">
                <a:solidFill>
                  <a:schemeClr val="tx1"/>
                </a:solidFill>
              </a:rPr>
              <a:t>-da, </a:t>
            </a:r>
            <a:r>
              <a:rPr lang="en-US" dirty="0" err="1">
                <a:solidFill>
                  <a:schemeClr val="tx1"/>
                </a:solidFill>
              </a:rPr>
              <a:t>aynan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tushuncha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emas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Biror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leksemaning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sememasi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boshqa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leksemaga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o‘xshash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bo‘lmaydi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Masalan</a:t>
            </a:r>
            <a:r>
              <a:rPr lang="en-US" dirty="0">
                <a:solidFill>
                  <a:schemeClr val="tx1"/>
                </a:solidFill>
              </a:rPr>
              <a:t>, "</a:t>
            </a:r>
            <a:r>
              <a:rPr lang="en-US" dirty="0" err="1">
                <a:solidFill>
                  <a:schemeClr val="tx1"/>
                </a:solidFill>
              </a:rPr>
              <a:t>yuz</a:t>
            </a:r>
            <a:r>
              <a:rPr lang="en-US" dirty="0">
                <a:solidFill>
                  <a:schemeClr val="tx1"/>
                </a:solidFill>
              </a:rPr>
              <a:t>"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"bet" </a:t>
            </a:r>
            <a:r>
              <a:rPr lang="en-US" dirty="0" err="1">
                <a:solidFill>
                  <a:schemeClr val="tx1"/>
                </a:solidFill>
              </a:rPr>
              <a:t>so‘zlari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tushunchani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anglatishi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, ammo </a:t>
            </a:r>
            <a:r>
              <a:rPr lang="en-US" dirty="0" err="1">
                <a:solidFill>
                  <a:schemeClr val="tx1"/>
                </a:solidFill>
              </a:rPr>
              <a:t>uslubiy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jihatdan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farqlanadi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8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0A06A7-0A99-9C24-70EC-C6D2C3D6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8438" y="-589936"/>
            <a:ext cx="10515600" cy="1425677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accent1"/>
                </a:solidFill>
              </a:rPr>
              <a:t>Semema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 err="1">
                <a:solidFill>
                  <a:schemeClr val="accent1"/>
                </a:solidFill>
              </a:rPr>
              <a:t>Tarkibiy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 err="1">
                <a:solidFill>
                  <a:schemeClr val="accent1"/>
                </a:solidFill>
              </a:rPr>
              <a:t>Qismlari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990D1C0-857E-4ADD-9BE2-1F1FB13CA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6084" y="1274750"/>
            <a:ext cx="9708329" cy="476229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Har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qanday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semema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tarkibiy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qismlardan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iborat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Masalan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, 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kitob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leksemasining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sememasi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quyidagi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qismlarga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bo‘linadi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: </a:t>
            </a:r>
          </a:p>
          <a:p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varaqlardan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tashkil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topgan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o‘quv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vositasi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davriy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bo‘lmagan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bosma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yoki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qo‘lyozma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holdagi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muqovalangan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“</a:t>
            </a:r>
          </a:p>
          <a:p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Sema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almashsa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semema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ham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o‘zgaradi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Masalan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, 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davriy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bo‘lmagan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semasi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davriy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bo‘lgan"ga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o‘zgarishi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bilan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kitob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emas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, "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jurnal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"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hosil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50000"/>
                  </a:schemeClr>
                </a:solidFill>
              </a:rPr>
              <a:t>bo‘ladi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FF4ADD9-015E-3556-C6B5-7797FC399148}"/>
              </a:ext>
            </a:extLst>
          </p:cNvPr>
          <p:cNvSpPr/>
          <p:nvPr/>
        </p:nvSpPr>
        <p:spPr>
          <a:xfrm>
            <a:off x="6374746" y="43261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35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BB3E32-CB41-414E-A782-72C25FAF8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2504" y="-796950"/>
            <a:ext cx="10515600" cy="1593900"/>
          </a:xfrm>
        </p:spPr>
        <p:txBody>
          <a:bodyPr>
            <a:normAutofit/>
          </a:bodyPr>
          <a:lstStyle/>
          <a:p>
            <a:r>
              <a:rPr lang="en-US" sz="3200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Sema </a:t>
            </a:r>
            <a:r>
              <a:rPr lang="en-US" sz="3200" dirty="0" err="1">
                <a:solidFill>
                  <a:schemeClr val="accent1"/>
                </a:solidFill>
              </a:rPr>
              <a:t>Turlari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53EC71-B0A7-B59E-C50A-A4ADAF5DC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05433" y="1171729"/>
            <a:ext cx="6681019" cy="557320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Semema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tarkibidagi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semalar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uch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turga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bo‘linadi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r>
              <a:rPr lang="en-US" dirty="0">
                <a:solidFill>
                  <a:srgbClr val="002060"/>
                </a:solidFill>
              </a:rPr>
              <a:t>Atash </a:t>
            </a:r>
            <a:r>
              <a:rPr lang="en-US" dirty="0" err="1">
                <a:solidFill>
                  <a:srgbClr val="002060"/>
                </a:solidFill>
              </a:rPr>
              <a:t>semasi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denotativ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</a:t>
            </a:r>
            <a:r>
              <a:rPr lang="en-US" dirty="0">
                <a:solidFill>
                  <a:srgbClr val="002060"/>
                </a:solidFill>
              </a:rPr>
              <a:t>) – </a:t>
            </a:r>
            <a:r>
              <a:rPr lang="en-US" dirty="0" err="1">
                <a:solidFill>
                  <a:srgbClr val="002060"/>
                </a:solidFill>
              </a:rPr>
              <a:t>ob’ektni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nomlovchi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Masalan</a:t>
            </a:r>
            <a:r>
              <a:rPr lang="en-US" dirty="0">
                <a:solidFill>
                  <a:srgbClr val="002060"/>
                </a:solidFill>
              </a:rPr>
              <a:t>, "</a:t>
            </a:r>
            <a:r>
              <a:rPr lang="en-US" dirty="0" err="1">
                <a:solidFill>
                  <a:srgbClr val="002060"/>
                </a:solidFill>
              </a:rPr>
              <a:t>kitob</a:t>
            </a:r>
            <a:r>
              <a:rPr lang="en-US" dirty="0">
                <a:solidFill>
                  <a:srgbClr val="002060"/>
                </a:solidFill>
              </a:rPr>
              <a:t>" – </a:t>
            </a:r>
            <a:r>
              <a:rPr lang="en-US" dirty="0" err="1">
                <a:solidFill>
                  <a:srgbClr val="002060"/>
                </a:solidFill>
              </a:rPr>
              <a:t>o‘quv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vositasi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 err="1">
                <a:solidFill>
                  <a:srgbClr val="002060"/>
                </a:solidFill>
              </a:rPr>
              <a:t>Ifoda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semasi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konnotativ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</a:t>
            </a:r>
            <a:r>
              <a:rPr lang="en-US" dirty="0">
                <a:solidFill>
                  <a:srgbClr val="002060"/>
                </a:solidFill>
              </a:rPr>
              <a:t>) – </a:t>
            </a:r>
            <a:r>
              <a:rPr lang="en-US" dirty="0" err="1">
                <a:solidFill>
                  <a:srgbClr val="002060"/>
                </a:solidFill>
              </a:rPr>
              <a:t>qo‘shimcha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ma’no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uslubiy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bo‘yoq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Masalan</a:t>
            </a:r>
            <a:r>
              <a:rPr lang="en-US" dirty="0">
                <a:solidFill>
                  <a:srgbClr val="002060"/>
                </a:solidFill>
              </a:rPr>
              <a:t>, "</a:t>
            </a:r>
            <a:r>
              <a:rPr lang="en-US" dirty="0" err="1">
                <a:solidFill>
                  <a:srgbClr val="002060"/>
                </a:solidFill>
              </a:rPr>
              <a:t>yuz</a:t>
            </a:r>
            <a:r>
              <a:rPr lang="en-US" dirty="0">
                <a:solidFill>
                  <a:srgbClr val="002060"/>
                </a:solidFill>
              </a:rPr>
              <a:t>" (</a:t>
            </a:r>
            <a:r>
              <a:rPr lang="en-US" dirty="0" err="1">
                <a:solidFill>
                  <a:srgbClr val="002060"/>
                </a:solidFill>
              </a:rPr>
              <a:t>betaraf</a:t>
            </a:r>
            <a:r>
              <a:rPr lang="en-US" dirty="0">
                <a:solidFill>
                  <a:srgbClr val="002060"/>
                </a:solidFill>
              </a:rPr>
              <a:t>), "bet" (</a:t>
            </a:r>
            <a:r>
              <a:rPr lang="en-US" dirty="0" err="1">
                <a:solidFill>
                  <a:srgbClr val="002060"/>
                </a:solidFill>
              </a:rPr>
              <a:t>so‘zlashuv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uslubida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ishlatiladi</a:t>
            </a:r>
            <a:r>
              <a:rPr lang="en-US" dirty="0">
                <a:solidFill>
                  <a:srgbClr val="002060"/>
                </a:solidFill>
              </a:rPr>
              <a:t>).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 err="1">
                <a:solidFill>
                  <a:srgbClr val="002060"/>
                </a:solidFill>
              </a:rPr>
              <a:t>Vazifa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semasi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funksional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sema</a:t>
            </a:r>
            <a:r>
              <a:rPr lang="en-US" dirty="0">
                <a:solidFill>
                  <a:srgbClr val="002060"/>
                </a:solidFill>
              </a:rPr>
              <a:t>) – </a:t>
            </a:r>
            <a:r>
              <a:rPr lang="en-US" dirty="0" err="1">
                <a:solidFill>
                  <a:srgbClr val="002060"/>
                </a:solidFill>
              </a:rPr>
              <a:t>leksemaning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sintaktik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rolini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belgilaydi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Masalan</a:t>
            </a:r>
            <a:r>
              <a:rPr lang="en-US" dirty="0">
                <a:solidFill>
                  <a:srgbClr val="002060"/>
                </a:solidFill>
              </a:rPr>
              <a:t>, "</a:t>
            </a:r>
            <a:r>
              <a:rPr lang="en-US" dirty="0" err="1">
                <a:solidFill>
                  <a:srgbClr val="002060"/>
                </a:solidFill>
              </a:rPr>
              <a:t>katta</a:t>
            </a:r>
            <a:r>
              <a:rPr lang="en-US" dirty="0">
                <a:solidFill>
                  <a:srgbClr val="002060"/>
                </a:solidFill>
              </a:rPr>
              <a:t>" </a:t>
            </a:r>
            <a:r>
              <a:rPr lang="en-US" dirty="0" err="1">
                <a:solidFill>
                  <a:srgbClr val="002060"/>
                </a:solidFill>
              </a:rPr>
              <a:t>so‘zi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sifat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sifatida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ishlatiladi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25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432C54-2214-4C1C-928E-85A24A2EB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742" y="-167148"/>
            <a:ext cx="10305231" cy="935139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0070C0"/>
                </a:solidFill>
              </a:rPr>
              <a:t>Sememaning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lingvistik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xususiyatlari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766CFCC-C1E4-1B60-57C3-42BE52150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9742" y="1445343"/>
            <a:ext cx="6532512" cy="557489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Leksema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sememasini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aniqlash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uchun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uni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boshqa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sinonimlar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yoki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antonimlar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bilan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qiyoslash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lozim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Ma’nodosh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so‘zlar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ham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bir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xil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sememaga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ega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emas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Masalan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, "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uzum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so‘zi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bir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nechta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ma’noga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ega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bo‘lishi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mumkin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Meva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sifatida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Tok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o‘simligi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sifatida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305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B2589E-97E5-E07A-B771-5F4497D70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4903" y="-1276708"/>
            <a:ext cx="9144000" cy="2387600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Xulosa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03E91AC-5E02-71DA-9564-884125F0E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1883" y="2334419"/>
            <a:ext cx="9144000" cy="218916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0B0F0"/>
                </a:solidFill>
              </a:rPr>
              <a:t>Semema</a:t>
            </a:r>
            <a:r>
              <a:rPr lang="en-US" dirty="0">
                <a:solidFill>
                  <a:srgbClr val="00B0F0"/>
                </a:solidFill>
              </a:rPr>
              <a:t> – </a:t>
            </a:r>
            <a:r>
              <a:rPr lang="en-US" dirty="0" err="1">
                <a:solidFill>
                  <a:srgbClr val="00B0F0"/>
                </a:solidFill>
              </a:rPr>
              <a:t>tilning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asosiy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ma’no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birligi</a:t>
            </a:r>
            <a:r>
              <a:rPr lang="en-US" dirty="0">
                <a:solidFill>
                  <a:srgbClr val="00B0F0"/>
                </a:solidFill>
              </a:rPr>
              <a:t>.</a:t>
            </a:r>
          </a:p>
          <a:p>
            <a:r>
              <a:rPr lang="en-US" dirty="0" err="1">
                <a:solidFill>
                  <a:srgbClr val="00B0F0"/>
                </a:solidFill>
              </a:rPr>
              <a:t>Semema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tushunchasi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tilshunoslikda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keng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qo‘llaniladi</a:t>
            </a:r>
            <a:r>
              <a:rPr lang="en-US" dirty="0">
                <a:solidFill>
                  <a:srgbClr val="00B0F0"/>
                </a:solidFill>
              </a:rPr>
              <a:t>.</a:t>
            </a:r>
          </a:p>
          <a:p>
            <a:r>
              <a:rPr lang="en-US" dirty="0" err="1">
                <a:solidFill>
                  <a:srgbClr val="00B0F0"/>
                </a:solidFill>
              </a:rPr>
              <a:t>Uning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tarkibiy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qismlarini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aniqlash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til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tizimini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chuqurroq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tushunishga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yordam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beradi</a:t>
            </a:r>
            <a:r>
              <a:rPr lang="en-US" dirty="0">
                <a:solidFill>
                  <a:srgbClr val="00B0F0"/>
                </a:solidFill>
              </a:rPr>
              <a:t>.</a:t>
            </a: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174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D8EBD7-502E-CF11-E830-C02044FA61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E’tiboringiz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uchun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rahmat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DE95EFB-0D12-4D4E-F8CD-2583FE6BBF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71558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340</Words>
  <Application>Microsoft Office PowerPoint</Application>
  <PresentationFormat>Произвольный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Легкий дым</vt:lpstr>
      <vt:lpstr>Semema va uning tarkibiy qismlari . Sema turlari.</vt:lpstr>
      <vt:lpstr>Kirish</vt:lpstr>
      <vt:lpstr>Nomema va Semema</vt:lpstr>
      <vt:lpstr> Semema va Tushuncha</vt:lpstr>
      <vt:lpstr>Semema Tarkibiy Qismlari</vt:lpstr>
      <vt:lpstr> Sema Turlari</vt:lpstr>
      <vt:lpstr>Sememaning lingvistik xususiyatlari</vt:lpstr>
      <vt:lpstr>Xulosa</vt:lpstr>
      <vt:lpstr>E’tiboringiz uchun rahmat.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Semema va uning tarkibiy qismlari . Sema turlari.</dc:title>
  <dc:creator>Husan O'taganov</dc:creator>
  <cp:lastModifiedBy>Пользователь</cp:lastModifiedBy>
  <cp:revision>3</cp:revision>
  <dcterms:created xsi:type="dcterms:W3CDTF">2025-02-22T05:57:09Z</dcterms:created>
  <dcterms:modified xsi:type="dcterms:W3CDTF">2025-02-27T03:35:47Z</dcterms:modified>
</cp:coreProperties>
</file>