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3"/>
    <p:sldId id="257" r:id="rId4"/>
    <p:sldId id="258" r:id="rId5"/>
    <p:sldId id="259" r:id="rId6"/>
    <p:sldId id="260" r:id="rId7"/>
    <p:sldId id="262" r:id="rId8"/>
    <p:sldId id="263" r:id="rId9"/>
    <p:sldId id="268" r:id="rId10"/>
    <p:sldId id="269" r:id="rId11"/>
    <p:sldId id="270" r:id="rId12"/>
    <p:sldId id="264" r:id="rId13"/>
    <p:sldId id="266" r:id="rId14"/>
    <p:sldId id="267" r:id="rId15"/>
    <p:sldId id="265" r:id="rId16"/>
    <p:sldId id="27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5" d="100"/>
          <a:sy n="115" d="100"/>
        </p:scale>
        <p:origin x="3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0" Type="http://schemas.openxmlformats.org/officeDocument/2006/relationships/tableStyles" Target="tableStyles.xml"/><Relationship Id="rId2" Type="http://schemas.openxmlformats.org/officeDocument/2006/relationships/theme" Target="theme/theme1.xml"/><Relationship Id="rId19" Type="http://schemas.openxmlformats.org/officeDocument/2006/relationships/viewProps" Target="viewProps.xml"/><Relationship Id="rId18" Type="http://schemas.openxmlformats.org/officeDocument/2006/relationships/presProps" Target="presProps.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Титульный слайд">
    <p:spTree>
      <p:nvGrpSpPr>
        <p:cNvPr id="1" name=""/>
        <p:cNvGrpSpPr/>
        <p:nvPr/>
      </p:nvGrpSpPr>
      <p:grpSpPr>
        <a:xfrm>
          <a:off x="0" y="0"/>
          <a:ext cx="0" cy="0"/>
          <a:chOff x="0" y="0"/>
          <a:chExt cx="0" cy="0"/>
        </a:xfrm>
      </p:grpSpPr>
      <p:pic>
        <p:nvPicPr>
          <p:cNvPr id="9" name="Picture 8"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endParaRPr lang="ru-RU" smtClean="0"/>
          </a:p>
        </p:txBody>
      </p:sp>
      <p:sp>
        <p:nvSpPr>
          <p:cNvPr id="5" name="Date Placeholder 4"/>
          <p:cNvSpPr>
            <a:spLocks noGrp="1"/>
          </p:cNvSpPr>
          <p:nvPr>
            <p:ph type="dt" sz="half" idx="10"/>
          </p:nvPr>
        </p:nvSpPr>
        <p:spPr/>
        <p:txBody>
          <a:bodyPr/>
          <a:lstStyle/>
          <a:p>
            <a:fld id="{B61BEF0D-F0BB-DE4B-95CE-6DB70DBA9567}"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endParaRPr lang="ru-RU" smtClean="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endParaRPr lang="ru-RU" smtClean="0"/>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endParaRPr lang="ru-RU" smtClean="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endParaRPr lang="en-US" sz="8000" dirty="0">
              <a:solidFill>
                <a:schemeClr val="tx1"/>
              </a:solidFill>
              <a:effectLst/>
            </a:endParaRP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endParaRPr lang="en-US" sz="8000" dirty="0">
              <a:solidFill>
                <a:schemeClr val="tx1"/>
              </a:solidFill>
              <a:effectLst/>
            </a:endParaRP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endParaRPr lang="ru-RU" smtClean="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endParaRPr lang="ru-RU" smtClean="0"/>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endParaRPr lang="ru-RU" smtClean="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endParaRPr lang="en-US" sz="8000" dirty="0">
              <a:solidFill>
                <a:schemeClr val="tx1"/>
              </a:solidFill>
              <a:effectLst/>
            </a:endParaRP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endParaRPr lang="en-US" sz="8000" dirty="0">
              <a:solidFill>
                <a:schemeClr val="tx1"/>
              </a:solidFill>
              <a:effectLst/>
            </a:endParaRP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endParaRPr lang="ru-RU" smtClean="0"/>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endParaRPr lang="ru-RU" smtClean="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dirty="0"/>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endParaRPr lang="ru-RU" smtClean="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endParaRPr lang="ru-RU" smtClean="0"/>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endParaRPr lang="ru-RU" smtClean="0"/>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endParaRPr lang="ru-RU" smtClean="0"/>
          </a:p>
        </p:txBody>
      </p:sp>
      <p:sp>
        <p:nvSpPr>
          <p:cNvPr id="5" name="Date Placeholder 4"/>
          <p:cNvSpPr>
            <a:spLocks noGrp="1"/>
          </p:cNvSpPr>
          <p:nvPr>
            <p:ph type="dt" sz="half" idx="10"/>
          </p:nvPr>
        </p:nvSpPr>
        <p:spPr/>
        <p:txBody>
          <a:bodyPr/>
          <a:lstStyle/>
          <a:p>
            <a:fld id="{B61BEF0D-F0BB-DE4B-95CE-6DB70DBA9567}"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ru-RU" smtClean="0"/>
              <a:t>Образец заголовка</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endParaRPr lang="ru-RU" smtClean="0"/>
          </a:p>
        </p:txBody>
      </p:sp>
      <p:sp>
        <p:nvSpPr>
          <p:cNvPr id="5" name="Date Placeholder 4"/>
          <p:cNvSpPr>
            <a:spLocks noGrp="1"/>
          </p:cNvSpPr>
          <p:nvPr>
            <p:ph type="dt" sz="half" idx="10"/>
          </p:nvPr>
        </p:nvSpPr>
        <p:spPr/>
        <p:txBody>
          <a:bodyPr/>
          <a:lstStyle/>
          <a:p>
            <a:fld id="{B61BEF0D-F0BB-DE4B-95CE-6DB70DBA9567}"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9" Type="http://schemas.openxmlformats.org/officeDocument/2006/relationships/theme" Target="../theme/theme1.xml"/><Relationship Id="rId18" Type="http://schemas.openxmlformats.org/officeDocument/2006/relationships/image" Target="../media/image2.png"/><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panose="020B0604020202020204"/>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panose="020B0604020202020204"/>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panose="020B0604020202020204"/>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panose="020B0604020202020204"/>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hyperlink" Target="https://ilmiyhujjat.uz/product/fizika-sinxrotron-va-sinxrotron-nurlanish-2" TargetMode="External"/><Relationship Id="rId1" Type="http://schemas.openxmlformats.org/officeDocument/2006/relationships/hyperlink" Target="https://uz.wikipedia.org/wiki/Sinxrotron_nurlanishi"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en-US" dirty="0" err="1" smtClean="0"/>
              <a:t>Sinxroton</a:t>
            </a:r>
            <a:r>
              <a:rPr lang="en-US" dirty="0" smtClean="0"/>
              <a:t> </a:t>
            </a:r>
            <a:r>
              <a:rPr lang="en-US" dirty="0" err="1" smtClean="0"/>
              <a:t>nurlanishi</a:t>
            </a:r>
            <a:r>
              <a:rPr lang="en-US" dirty="0" smtClean="0"/>
              <a:t> </a:t>
            </a:r>
            <a:endParaRPr lang="ru-RU" dirty="0"/>
          </a:p>
        </p:txBody>
      </p:sp>
      <p:sp>
        <p:nvSpPr>
          <p:cNvPr id="3" name="Подзаголовок 2"/>
          <p:cNvSpPr>
            <a:spLocks noGrp="1"/>
          </p:cNvSpPr>
          <p:nvPr>
            <p:ph type="subTitle" idx="1"/>
          </p:nvPr>
        </p:nvSpPr>
        <p:spPr/>
        <p:txBody>
          <a:bodyPr>
            <a:normAutofit lnSpcReduction="10000"/>
          </a:bodyPr>
          <a:lstStyle/>
          <a:p>
            <a:endParaRPr lang="en-US" dirty="0" smtClean="0"/>
          </a:p>
          <a:p>
            <a:endParaRPr lang="en-US" dirty="0"/>
          </a:p>
          <a:p>
            <a:r>
              <a:rPr lang="en-US" dirty="0" err="1" smtClean="0"/>
              <a:t>Tayyorladi:Shaydullayeva</a:t>
            </a:r>
            <a:r>
              <a:rPr lang="en-US" dirty="0" smtClean="0"/>
              <a:t> </a:t>
            </a:r>
            <a:r>
              <a:rPr lang="en-US" dirty="0" err="1" smtClean="0"/>
              <a:t>Mohlaroy,Sadullayeva</a:t>
            </a:r>
            <a:r>
              <a:rPr lang="en-US" dirty="0" smtClean="0"/>
              <a:t> </a:t>
            </a:r>
            <a:r>
              <a:rPr lang="en-US" dirty="0" err="1" smtClean="0"/>
              <a:t>Gulsanam</a:t>
            </a: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Замещающее содержимое 2"/>
          <p:cNvSpPr>
            <a:spLocks noGrp="1"/>
          </p:cNvSpPr>
          <p:nvPr>
            <p:ph idx="1"/>
          </p:nvPr>
        </p:nvSpPr>
        <p:spPr>
          <a:xfrm>
            <a:off x="1322705" y="1588135"/>
            <a:ext cx="9573895" cy="4288155"/>
          </a:xfrm>
        </p:spPr>
        <p:txBody>
          <a:bodyPr/>
          <a:p>
            <a:pPr algn="just"/>
            <a:r>
              <a:rPr lang="en-US" altLang="ru-RU">
                <a:latin typeface="Times New Roman" panose="02020603050405020304" pitchFamily="18" charset="0"/>
                <a:cs typeface="Times New Roman" panose="02020603050405020304" pitchFamily="18" charset="0"/>
              </a:rPr>
              <a:t>Sinxrotron nurlanishining optik xossalari uning turli sohalarda qo‘llanilish imkoniyatlarini kengaytiradi. Ayniqsa, materiallar fizikasida, biologiyada va tibbiyotda sinxrotron nurlanishi yordamida mukammal va aniq natijalarga erishish mumkin. Masalan, materiallar fizikasida sinxrotron nurlanishi yordamida materiallarning elektron tuzilishini, kristallarning tuzilishini va mikrostrukturasini o‘rganish mumkin. Bu nurlanish turi, ayniqsa, materialshunoslik sohasida, yangi materiallar va nanoqurilmalarni yaratishda va sinovdan o‘tkazishda muhim ahamiyatga ega.</a:t>
            </a:r>
            <a:endParaRPr lang="en-US" altLang="ru-RU">
              <a:latin typeface="Times New Roman" panose="02020603050405020304" pitchFamily="18" charset="0"/>
              <a:cs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Объект 2"/>
              <p:cNvSpPr>
                <a:spLocks noGrp="1"/>
              </p:cNvSpPr>
              <p:nvPr>
                <p:ph idx="1"/>
              </p:nvPr>
            </p:nvSpPr>
            <p:spPr>
              <a:xfrm>
                <a:off x="1295401" y="1005840"/>
                <a:ext cx="9536083" cy="4870028"/>
              </a:xfrm>
            </p:spPr>
            <p:txBody>
              <a:bodyPr/>
              <a:lstStyle/>
              <a:p>
                <a:pPr algn="just"/>
                <a:r>
                  <a:rPr lang="en-US" dirty="0" smtClean="0">
                    <a:latin typeface="Times New Roman" panose="02020603050405020304" pitchFamily="18" charset="0"/>
                    <a:cs typeface="Times New Roman" panose="02020603050405020304" pitchFamily="18" charset="0"/>
                  </a:rPr>
                  <a:t>Doiraviy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tezlatgichlar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doim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giromagnit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nurlanish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hosil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qiladi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chunki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zarralar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magnit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maydonda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burilib</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ketadi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Biroq</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nurlanishning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miqdori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xususiyatlari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sodir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boʻlayotgan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tezlanishning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tabiatiga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juda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bogʻliq</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Masalan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massa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farqi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tufayli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omil</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a:t>
                </a:r>
                <a14:m>
                  <m:oMath xmlns:m="http://schemas.openxmlformats.org/officeDocument/2006/math">
                    <m:sSup>
                      <m:sSupPr>
                        <m:ctrlPr>
                          <a:rPr lang="en-US" i="1" smtClean="0">
                            <a:latin typeface="Cambria Math" panose="02040503050406030204" pitchFamily="18" charset="0"/>
                            <a:cs typeface="Times New Roman" panose="02020603050405020304" pitchFamily="18" charset="0"/>
                          </a:rPr>
                        </m:ctrlPr>
                      </m:sSupPr>
                      <m:e>
                        <m:r>
                          <a:rPr lang="en-US" i="1" smtClean="0">
                            <a:latin typeface="Cambria Math" panose="02040503050406030204" pitchFamily="18" charset="0"/>
                            <a:ea typeface="Cambria Math" panose="02040503050406030204" pitchFamily="18" charset="0"/>
                            <a:cs typeface="Times New Roman" panose="02020603050405020304" pitchFamily="18" charset="0"/>
                          </a:rPr>
                          <m:t>𝛾</m:t>
                        </m:r>
                      </m:e>
                      <m:sup>
                        <m:r>
                          <a:rPr lang="en-US" b="0" i="1" smtClean="0">
                            <a:latin typeface="Cambria Math" panose="02040503050406030204" pitchFamily="18" charset="0"/>
                            <a:cs typeface="Times New Roman" panose="02020603050405020304" pitchFamily="18" charset="0"/>
                          </a:rPr>
                          <m:t>4</m:t>
                        </m:r>
                      </m:sup>
                    </m:sSup>
                  </m:oMath>
                </a14:m>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chiqarilgan</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quvvat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formulasida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elektronlar</a:t>
                </a:r>
                <a:r>
                  <a:rPr lang="en-US" dirty="0">
                    <a:latin typeface="Times New Roman" panose="02020603050405020304" pitchFamily="18" charset="0"/>
                    <a:cs typeface="Times New Roman" panose="02020603050405020304" pitchFamily="18" charset="0"/>
                  </a:rPr>
                  <a:t> proton </a:t>
                </a:r>
                <a:r>
                  <a:rPr lang="en-US" dirty="0" err="1">
                    <a:latin typeface="Times New Roman" panose="02020603050405020304" pitchFamily="18" charset="0"/>
                    <a:cs typeface="Times New Roman" panose="02020603050405020304" pitchFamily="18" charset="0"/>
                  </a:rPr>
                  <a:t>tezligidan</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taxminan</a:t>
                </a:r>
                <a:r>
                  <a:rPr lang="en-US" dirty="0" smtClean="0">
                    <a:latin typeface="Times New Roman" panose="02020603050405020304" pitchFamily="18" charset="0"/>
                    <a:cs typeface="Times New Roman" panose="02020603050405020304" pitchFamily="18" charset="0"/>
                  </a:rPr>
                  <a:t> </a:t>
                </a:r>
                <a14:m>
                  <m:oMath xmlns:m="http://schemas.openxmlformats.org/officeDocument/2006/math">
                    <m:sSup>
                      <m:sSupPr>
                        <m:ctrlPr>
                          <a:rPr lang="en-US" i="1" smtClean="0">
                            <a:latin typeface="Cambria Math" panose="02040503050406030204" pitchFamily="18" charset="0"/>
                            <a:cs typeface="Times New Roman" panose="02020603050405020304" pitchFamily="18" charset="0"/>
                          </a:rPr>
                        </m:ctrlPr>
                      </m:sSupPr>
                      <m:e>
                        <m:r>
                          <a:rPr lang="en-US" b="0" i="1" smtClean="0">
                            <a:latin typeface="Cambria Math" panose="02040503050406030204" pitchFamily="18" charset="0"/>
                            <a:cs typeface="Times New Roman" panose="02020603050405020304" pitchFamily="18" charset="0"/>
                          </a:rPr>
                          <m:t>10</m:t>
                        </m:r>
                      </m:e>
                      <m:sup>
                        <m:r>
                          <a:rPr lang="en-US" b="0" i="1" smtClean="0">
                            <a:latin typeface="Cambria Math" panose="02040503050406030204" pitchFamily="18" charset="0"/>
                            <a:cs typeface="Times New Roman" panose="02020603050405020304" pitchFamily="18" charset="0"/>
                          </a:rPr>
                          <m:t>13</m:t>
                        </m:r>
                      </m:sup>
                    </m:sSup>
                  </m:oMath>
                </a14:m>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marta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energiya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chiqaradi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degan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maʼnoni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anglatadi</a:t>
                </a:r>
                <a:r>
                  <a:rPr lang="en-US" dirty="0" smtClean="0">
                    <a:latin typeface="Times New Roman" panose="02020603050405020304" pitchFamily="18" charset="0"/>
                    <a:cs typeface="Times New Roman" panose="02020603050405020304" pitchFamily="18" charset="0"/>
                  </a:rPr>
                  <a:t>.</a:t>
                </a:r>
                <a:endParaRPr lang="en-US" dirty="0" smtClean="0">
                  <a:latin typeface="Times New Roman" panose="02020603050405020304" pitchFamily="18" charset="0"/>
                  <a:cs typeface="Times New Roman" panose="02020603050405020304" pitchFamily="18" charset="0"/>
                </a:endParaRPr>
              </a:p>
              <a:p>
                <a:pPr algn="just"/>
                <a:r>
                  <a:rPr lang="en-US" dirty="0" err="1">
                    <a:latin typeface="Times New Roman" panose="02020603050405020304" pitchFamily="18" charset="0"/>
                    <a:cs typeface="Times New Roman" panose="02020603050405020304" pitchFamily="18" charset="0"/>
                  </a:rPr>
                  <a:t>Dumaloq</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tezlatgichlarda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sinxrotron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nurlanishidan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energiya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yoʻqotilishi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dastlab</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noqulaylik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hisoblangan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chunki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yoʻqotishlarni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qoplash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uchun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nurga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qoʻshimcha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energiya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berilishi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kerak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Biroq</a:t>
                </a:r>
                <a:r>
                  <a:rPr lang="en-US" dirty="0">
                    <a:latin typeface="Times New Roman" panose="02020603050405020304" pitchFamily="18" charset="0"/>
                    <a:cs typeface="Times New Roman" panose="02020603050405020304" pitchFamily="18" charset="0"/>
                  </a:rPr>
                  <a:t>, 1980-yillardan </a:t>
                </a:r>
                <a:r>
                  <a:rPr lang="en-US" dirty="0" err="1">
                    <a:latin typeface="Times New Roman" panose="02020603050405020304" pitchFamily="18" charset="0"/>
                    <a:cs typeface="Times New Roman" panose="02020603050405020304" pitchFamily="18" charset="0"/>
                  </a:rPr>
                  <a:t>boshlab</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tadqiqot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uchun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ataylab</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sinxrotron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nurlanishining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intensiv</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nurlarini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ishlab</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chiqarish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uchun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yorugʻlik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manbalari</a:t>
                </a:r>
                <a:r>
                  <a:rPr lang="en-US" dirty="0">
                    <a:latin typeface="Times New Roman" panose="02020603050405020304" pitchFamily="18" charset="0"/>
                    <a:cs typeface="Times New Roman" panose="02020603050405020304" pitchFamily="18" charset="0"/>
                  </a:rPr>
                  <a:t> deb </a:t>
                </a:r>
                <a:r>
                  <a:rPr lang="en-US" dirty="0" err="1">
                    <a:latin typeface="Times New Roman" panose="02020603050405020304" pitchFamily="18" charset="0"/>
                    <a:cs typeface="Times New Roman" panose="02020603050405020304" pitchFamily="18" charset="0"/>
                  </a:rPr>
                  <a:t>nomlanuvchi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dumaloq</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elektron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tezlatgichlar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qurilgan</a:t>
                </a:r>
                <a:r>
                  <a:rPr lang="en-US"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mc:Choice>
        <mc:Fallback>
          <p:sp>
            <p:nvSpPr>
              <p:cNvPr id="3" name="Объект 2"/>
              <p:cNvSpPr>
                <a:spLocks noRot="1" noChangeAspect="1" noMove="1" noResize="1" noEditPoints="1" noAdjustHandles="1" noChangeArrowheads="1" noChangeShapeType="1" noTextEdit="1"/>
              </p:cNvSpPr>
              <p:nvPr>
                <p:ph idx="1"/>
              </p:nvPr>
            </p:nvSpPr>
            <p:spPr>
              <a:xfrm>
                <a:off x="1295401" y="1005840"/>
                <a:ext cx="9536083" cy="4870028"/>
              </a:xfrm>
              <a:blipFill rotWithShape="1">
                <a:blip r:embed="rId1"/>
                <a:stretch>
                  <a:fillRect r="3" b="4"/>
                </a:stretch>
              </a:blipFill>
            </p:spPr>
            <p:txBody>
              <a:bodyPr/>
              <a:lstStyle/>
              <a:p>
                <a:r>
                  <a:rPr lang="ru-RU" altLang="en-US">
                    <a:noFill/>
                  </a:rPr>
                  <a:t> </a:t>
                </a:r>
              </a:p>
            </p:txBody>
          </p:sp>
        </mc:Fallback>
      </mc:AlternateContent>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1" y="982133"/>
            <a:ext cx="9601197" cy="547410"/>
          </a:xfrm>
        </p:spPr>
        <p:txBody>
          <a:bodyPr>
            <a:normAutofit fontScale="90000"/>
          </a:bodyPr>
          <a:lstStyle/>
          <a:p>
            <a:r>
              <a:rPr lang="en-US" dirty="0" err="1" smtClean="0"/>
              <a:t>Xulosa</a:t>
            </a:r>
            <a:r>
              <a:rPr lang="en-US" dirty="0" smtClean="0"/>
              <a:t>:</a:t>
            </a:r>
            <a:endParaRPr lang="ru-RU" dirty="0"/>
          </a:p>
        </p:txBody>
      </p:sp>
      <p:sp>
        <p:nvSpPr>
          <p:cNvPr id="3" name="Объект 2"/>
          <p:cNvSpPr>
            <a:spLocks noGrp="1"/>
          </p:cNvSpPr>
          <p:nvPr>
            <p:ph idx="1"/>
          </p:nvPr>
        </p:nvSpPr>
        <p:spPr>
          <a:xfrm>
            <a:off x="1363287" y="1529543"/>
            <a:ext cx="9533310" cy="4346325"/>
          </a:xfrm>
        </p:spPr>
        <p:txBody>
          <a:bodyPr/>
          <a:lstStyle/>
          <a:p>
            <a:pPr algn="just"/>
            <a:r>
              <a:rPr lang="en-US" dirty="0" err="1">
                <a:latin typeface="Times New Roman" panose="02020603050405020304" pitchFamily="18" charset="0"/>
                <a:cs typeface="Times New Roman" panose="02020603050405020304" pitchFamily="18" charset="0"/>
              </a:rPr>
              <a:t>Sinxrotron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nurlanishi</a:t>
            </a: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bu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zaryadlangan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zarrachalar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odatda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elektronlar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kuchli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magnit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maydonda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egri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trayektoriya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bo‘ylab</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yuqori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tezlikda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harakatlanganda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chiqaradigan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elektromagnit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nurlanishdir</a:t>
            </a:r>
            <a:r>
              <a:rPr lang="en-US" dirty="0">
                <a:latin typeface="Times New Roman" panose="02020603050405020304" pitchFamily="18" charset="0"/>
                <a:cs typeface="Times New Roman" panose="02020603050405020304" pitchFamily="18" charset="0"/>
              </a:rPr>
              <a:t>. Bu </a:t>
            </a:r>
            <a:r>
              <a:rPr lang="en-US" dirty="0" err="1">
                <a:latin typeface="Times New Roman" panose="02020603050405020304" pitchFamily="18" charset="0"/>
                <a:cs typeface="Times New Roman" panose="02020603050405020304" pitchFamily="18" charset="0"/>
              </a:rPr>
              <a:t>nurlanish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juda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yuqori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intensivlikka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spektrga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yuqori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yo‘naltirilganlik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xususiyatiga</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ega.Mazkur</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hodisa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zamonaviy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fizika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texnologiyada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muhim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o‘rin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tutadi</a:t>
            </a:r>
            <a:r>
              <a:rPr lang="en-US" dirty="0">
                <a:latin typeface="Times New Roman" panose="02020603050405020304" pitchFamily="18" charset="0"/>
                <a:cs typeface="Times New Roman" panose="02020603050405020304" pitchFamily="18" charset="0"/>
              </a:rPr>
              <a:t>. U </a:t>
            </a:r>
            <a:r>
              <a:rPr lang="en-US" dirty="0" err="1">
                <a:latin typeface="Times New Roman" panose="02020603050405020304" pitchFamily="18" charset="0"/>
                <a:cs typeface="Times New Roman" panose="02020603050405020304" pitchFamily="18" charset="0"/>
              </a:rPr>
              <a:t>yadro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fizikasi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qattiq</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jism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fizikasi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biologiya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materialshunoslikda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moddalarning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ichki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tuzilishini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chuqur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o‘rganishda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qo‘llaniladi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Sinxrotron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nurlanishi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yordamida</a:t>
            </a:r>
            <a:r>
              <a:rPr lang="en-US" dirty="0">
                <a:latin typeface="Times New Roman" panose="02020603050405020304" pitchFamily="18" charset="0"/>
                <a:cs typeface="Times New Roman" panose="02020603050405020304" pitchFamily="18" charset="0"/>
              </a:rPr>
              <a:t> atom </a:t>
            </a:r>
            <a:r>
              <a:rPr lang="en-US" dirty="0" err="1">
                <a:latin typeface="Times New Roman" panose="02020603050405020304" pitchFamily="18" charset="0"/>
                <a:cs typeface="Times New Roman" panose="02020603050405020304" pitchFamily="18" charset="0"/>
              </a:rPr>
              <a:t>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molekula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darajasidagi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jarayonlarni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aniq</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tahlil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qilish</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mumkin</a:t>
            </a:r>
            <a:r>
              <a:rPr lang="en-US"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21476" y="1604356"/>
            <a:ext cx="9468196" cy="4271512"/>
          </a:xfrm>
        </p:spPr>
        <p:txBody>
          <a:bodyPr/>
          <a:lstStyle/>
          <a:p>
            <a:r>
              <a:rPr lang="en-US" dirty="0" err="1"/>
              <a:t>Shuningdek</a:t>
            </a:r>
            <a:r>
              <a:rPr lang="en-US" dirty="0"/>
              <a:t>, </a:t>
            </a:r>
            <a:r>
              <a:rPr lang="en-US" dirty="0" err="1"/>
              <a:t>sinxrotron</a:t>
            </a:r>
            <a:r>
              <a:rPr lang="en-US" dirty="0"/>
              <a:t> </a:t>
            </a:r>
            <a:r>
              <a:rPr lang="en-US" dirty="0" err="1"/>
              <a:t>qurilmalari</a:t>
            </a:r>
            <a:r>
              <a:rPr lang="en-US" dirty="0"/>
              <a:t> (</a:t>
            </a:r>
            <a:r>
              <a:rPr lang="en-US" dirty="0" err="1"/>
              <a:t>sinxrotron</a:t>
            </a:r>
            <a:r>
              <a:rPr lang="en-US" dirty="0"/>
              <a:t> </a:t>
            </a:r>
            <a:r>
              <a:rPr lang="en-US" dirty="0" err="1"/>
              <a:t>tezlatgichlari</a:t>
            </a:r>
            <a:r>
              <a:rPr lang="en-US" dirty="0"/>
              <a:t>) </a:t>
            </a:r>
            <a:r>
              <a:rPr lang="en-US" dirty="0" err="1"/>
              <a:t>ilmiy</a:t>
            </a:r>
            <a:r>
              <a:rPr lang="en-US" dirty="0"/>
              <a:t> </a:t>
            </a:r>
            <a:r>
              <a:rPr lang="en-US" dirty="0" err="1"/>
              <a:t>markazlarda</a:t>
            </a:r>
            <a:r>
              <a:rPr lang="en-US" dirty="0"/>
              <a:t> </a:t>
            </a:r>
            <a:r>
              <a:rPr lang="en-US" dirty="0" err="1"/>
              <a:t>joylashgan</a:t>
            </a:r>
            <a:r>
              <a:rPr lang="en-US" dirty="0"/>
              <a:t> </a:t>
            </a:r>
            <a:r>
              <a:rPr lang="en-US" dirty="0" err="1"/>
              <a:t>bo‘lib</a:t>
            </a:r>
            <a:r>
              <a:rPr lang="en-US" dirty="0"/>
              <a:t>, </a:t>
            </a:r>
            <a:r>
              <a:rPr lang="en-US" dirty="0" err="1"/>
              <a:t>ular</a:t>
            </a:r>
            <a:r>
              <a:rPr lang="en-US" dirty="0"/>
              <a:t> </a:t>
            </a:r>
            <a:r>
              <a:rPr lang="en-US" dirty="0" err="1"/>
              <a:t>eng</a:t>
            </a:r>
            <a:r>
              <a:rPr lang="en-US" dirty="0"/>
              <a:t> </a:t>
            </a:r>
            <a:r>
              <a:rPr lang="en-US" dirty="0" err="1"/>
              <a:t>zamonaviy</a:t>
            </a:r>
            <a:r>
              <a:rPr lang="en-US" dirty="0"/>
              <a:t> </a:t>
            </a:r>
            <a:r>
              <a:rPr lang="en-US" dirty="0" err="1"/>
              <a:t>tadqiqotlarni</a:t>
            </a:r>
            <a:r>
              <a:rPr lang="en-US" dirty="0"/>
              <a:t> </a:t>
            </a:r>
            <a:r>
              <a:rPr lang="en-US" dirty="0" err="1"/>
              <a:t>amalga</a:t>
            </a:r>
            <a:r>
              <a:rPr lang="en-US" dirty="0"/>
              <a:t> </a:t>
            </a:r>
            <a:r>
              <a:rPr lang="en-US" dirty="0" err="1"/>
              <a:t>oshirishga</a:t>
            </a:r>
            <a:r>
              <a:rPr lang="en-US" dirty="0"/>
              <a:t> </a:t>
            </a:r>
            <a:r>
              <a:rPr lang="en-US" dirty="0" err="1"/>
              <a:t>xizmat</a:t>
            </a:r>
            <a:r>
              <a:rPr lang="en-US" dirty="0"/>
              <a:t> </a:t>
            </a:r>
            <a:r>
              <a:rPr lang="en-US" dirty="0" err="1"/>
              <a:t>qiladi</a:t>
            </a:r>
            <a:r>
              <a:rPr lang="en-US" dirty="0"/>
              <a:t>. Bu </a:t>
            </a:r>
            <a:r>
              <a:rPr lang="en-US" dirty="0" err="1"/>
              <a:t>texnologiya</a:t>
            </a:r>
            <a:r>
              <a:rPr lang="en-US" dirty="0"/>
              <a:t> </a:t>
            </a:r>
            <a:r>
              <a:rPr lang="en-US" dirty="0" err="1"/>
              <a:t>yordamida</a:t>
            </a:r>
            <a:r>
              <a:rPr lang="en-US" dirty="0"/>
              <a:t> </a:t>
            </a:r>
            <a:r>
              <a:rPr lang="en-US" dirty="0" err="1"/>
              <a:t>moddalarning</a:t>
            </a:r>
            <a:r>
              <a:rPr lang="en-US" dirty="0"/>
              <a:t> atom </a:t>
            </a:r>
            <a:r>
              <a:rPr lang="en-US" dirty="0" err="1"/>
              <a:t>darajasidagi</a:t>
            </a:r>
            <a:r>
              <a:rPr lang="en-US" dirty="0"/>
              <a:t> </a:t>
            </a:r>
            <a:r>
              <a:rPr lang="en-US" dirty="0" err="1"/>
              <a:t>xossalarini</a:t>
            </a:r>
            <a:r>
              <a:rPr lang="en-US" dirty="0"/>
              <a:t> </a:t>
            </a:r>
            <a:r>
              <a:rPr lang="en-US" dirty="0" err="1"/>
              <a:t>aniqlash</a:t>
            </a:r>
            <a:r>
              <a:rPr lang="en-US" dirty="0"/>
              <a:t> </a:t>
            </a:r>
            <a:r>
              <a:rPr lang="en-US" dirty="0" err="1"/>
              <a:t>ancha</a:t>
            </a:r>
            <a:r>
              <a:rPr lang="en-US" dirty="0"/>
              <a:t> </a:t>
            </a:r>
            <a:r>
              <a:rPr lang="en-US" dirty="0" err="1"/>
              <a:t>osonlashadi.Umumiy</a:t>
            </a:r>
            <a:r>
              <a:rPr lang="en-US" dirty="0"/>
              <a:t> </a:t>
            </a:r>
            <a:r>
              <a:rPr lang="en-US" dirty="0" err="1" smtClean="0"/>
              <a:t>qilib</a:t>
            </a:r>
            <a:r>
              <a:rPr lang="en-US" dirty="0" smtClean="0"/>
              <a:t> </a:t>
            </a:r>
            <a:r>
              <a:rPr lang="en-US" dirty="0" err="1"/>
              <a:t>aytganda</a:t>
            </a:r>
            <a:r>
              <a:rPr lang="en-US" dirty="0"/>
              <a:t>, </a:t>
            </a:r>
            <a:r>
              <a:rPr lang="en-US" dirty="0" err="1"/>
              <a:t>sinxrotron</a:t>
            </a:r>
            <a:r>
              <a:rPr lang="en-US" dirty="0"/>
              <a:t> </a:t>
            </a:r>
            <a:r>
              <a:rPr lang="en-US" dirty="0" err="1"/>
              <a:t>nurlanishi</a:t>
            </a:r>
            <a:r>
              <a:rPr lang="en-US" dirty="0"/>
              <a:t> </a:t>
            </a:r>
            <a:r>
              <a:rPr lang="en-US" dirty="0" err="1"/>
              <a:t>ilm</a:t>
            </a:r>
            <a:r>
              <a:rPr lang="en-US" dirty="0"/>
              <a:t>-fan </a:t>
            </a:r>
            <a:r>
              <a:rPr lang="en-US" dirty="0" err="1"/>
              <a:t>taraqqiyotida</a:t>
            </a:r>
            <a:r>
              <a:rPr lang="en-US" dirty="0"/>
              <a:t> </a:t>
            </a:r>
            <a:r>
              <a:rPr lang="en-US" dirty="0" err="1"/>
              <a:t>muhim</a:t>
            </a:r>
            <a:r>
              <a:rPr lang="en-US" dirty="0"/>
              <a:t> </a:t>
            </a:r>
            <a:r>
              <a:rPr lang="en-US" dirty="0" err="1"/>
              <a:t>vosita</a:t>
            </a:r>
            <a:r>
              <a:rPr lang="en-US" dirty="0"/>
              <a:t> </a:t>
            </a:r>
            <a:r>
              <a:rPr lang="en-US" dirty="0" err="1"/>
              <a:t>bo‘lib</a:t>
            </a:r>
            <a:r>
              <a:rPr lang="en-US" dirty="0"/>
              <a:t>, u </a:t>
            </a:r>
            <a:r>
              <a:rPr lang="en-US" dirty="0" err="1"/>
              <a:t>orqali</a:t>
            </a:r>
            <a:r>
              <a:rPr lang="en-US" dirty="0"/>
              <a:t> </a:t>
            </a:r>
            <a:r>
              <a:rPr lang="en-US" dirty="0" err="1"/>
              <a:t>murakkab</a:t>
            </a:r>
            <a:r>
              <a:rPr lang="en-US" dirty="0"/>
              <a:t> </a:t>
            </a:r>
            <a:r>
              <a:rPr lang="en-US" dirty="0" err="1"/>
              <a:t>tizimlarni</a:t>
            </a:r>
            <a:r>
              <a:rPr lang="en-US" dirty="0"/>
              <a:t> </a:t>
            </a:r>
            <a:r>
              <a:rPr lang="en-US" dirty="0" err="1"/>
              <a:t>o‘rganish</a:t>
            </a:r>
            <a:r>
              <a:rPr lang="en-US" dirty="0"/>
              <a:t>, </a:t>
            </a:r>
            <a:r>
              <a:rPr lang="en-US" dirty="0" err="1"/>
              <a:t>yangi</a:t>
            </a:r>
            <a:r>
              <a:rPr lang="en-US" dirty="0"/>
              <a:t> </a:t>
            </a:r>
            <a:r>
              <a:rPr lang="en-US" dirty="0" err="1"/>
              <a:t>materiallar</a:t>
            </a:r>
            <a:r>
              <a:rPr lang="en-US" dirty="0"/>
              <a:t> </a:t>
            </a:r>
            <a:r>
              <a:rPr lang="en-US" dirty="0" err="1"/>
              <a:t>yaratish</a:t>
            </a:r>
            <a:r>
              <a:rPr lang="en-US" dirty="0"/>
              <a:t> </a:t>
            </a:r>
            <a:r>
              <a:rPr lang="en-US" dirty="0" err="1"/>
              <a:t>va</a:t>
            </a:r>
            <a:r>
              <a:rPr lang="en-US" dirty="0"/>
              <a:t> </a:t>
            </a:r>
            <a:r>
              <a:rPr lang="en-US" dirty="0" err="1"/>
              <a:t>turli</a:t>
            </a:r>
            <a:r>
              <a:rPr lang="en-US" dirty="0"/>
              <a:t> </a:t>
            </a:r>
            <a:r>
              <a:rPr lang="en-US" dirty="0" err="1"/>
              <a:t>ilmiy</a:t>
            </a:r>
            <a:r>
              <a:rPr lang="en-US" dirty="0"/>
              <a:t> </a:t>
            </a:r>
            <a:r>
              <a:rPr lang="en-US" dirty="0" err="1"/>
              <a:t>muammolarni</a:t>
            </a:r>
            <a:r>
              <a:rPr lang="en-US" dirty="0"/>
              <a:t> </a:t>
            </a:r>
            <a:r>
              <a:rPr lang="en-US" dirty="0" err="1"/>
              <a:t>hal</a:t>
            </a:r>
            <a:r>
              <a:rPr lang="en-US" dirty="0"/>
              <a:t> </a:t>
            </a:r>
            <a:r>
              <a:rPr lang="en-US" dirty="0" err="1"/>
              <a:t>qilish</a:t>
            </a:r>
            <a:r>
              <a:rPr lang="en-US" dirty="0"/>
              <a:t> </a:t>
            </a:r>
            <a:r>
              <a:rPr lang="en-US" dirty="0" err="1"/>
              <a:t>imkoniyati</a:t>
            </a:r>
            <a:r>
              <a:rPr lang="en-US" dirty="0"/>
              <a:t> </a:t>
            </a:r>
            <a:r>
              <a:rPr lang="en-US" dirty="0" err="1"/>
              <a:t>kengayadi</a:t>
            </a:r>
            <a:r>
              <a:rPr lang="en-US" dirty="0"/>
              <a:t>.</a:t>
            </a:r>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err="1" smtClean="0"/>
              <a:t>Adabiyotlar</a:t>
            </a:r>
            <a:r>
              <a:rPr lang="en-US" dirty="0" smtClean="0"/>
              <a:t>:</a:t>
            </a:r>
            <a:endParaRPr lang="ru-RU" dirty="0"/>
          </a:p>
        </p:txBody>
      </p:sp>
      <p:sp>
        <p:nvSpPr>
          <p:cNvPr id="3" name="Объект 2"/>
          <p:cNvSpPr>
            <a:spLocks noGrp="1"/>
          </p:cNvSpPr>
          <p:nvPr>
            <p:ph idx="1"/>
          </p:nvPr>
        </p:nvSpPr>
        <p:spPr/>
        <p:txBody>
          <a:bodyPr/>
          <a:lstStyle/>
          <a:p>
            <a:r>
              <a:rPr lang="en-US" dirty="0"/>
              <a:t>1. </a:t>
            </a:r>
            <a:r>
              <a:rPr lang="en-US" dirty="0">
                <a:hlinkClick r:id="rId1"/>
              </a:rPr>
              <a:t>https://</a:t>
            </a:r>
            <a:r>
              <a:rPr lang="en-US" dirty="0" smtClean="0">
                <a:hlinkClick r:id="rId1"/>
              </a:rPr>
              <a:t>uz.wikipedia.org/wiki/Sinxrotron_nurlanishi</a:t>
            </a:r>
            <a:endParaRPr lang="en-US" dirty="0" smtClean="0"/>
          </a:p>
          <a:p>
            <a:r>
              <a:rPr lang="en-US" dirty="0"/>
              <a:t>2. </a:t>
            </a:r>
            <a:r>
              <a:rPr lang="en-US" dirty="0">
                <a:hlinkClick r:id="rId2"/>
              </a:rPr>
              <a:t>https://</a:t>
            </a:r>
            <a:r>
              <a:rPr lang="en-US" dirty="0" smtClean="0">
                <a:hlinkClick r:id="rId2"/>
              </a:rPr>
              <a:t>ilmiyhujjat.uz/product/fizika-sinxrotron-va-</a:t>
            </a:r>
            <a:endParaRPr lang="en-US" dirty="0" smtClean="0"/>
          </a:p>
          <a:p>
            <a:r>
              <a:rPr lang="en-US" dirty="0" smtClean="0">
                <a:hlinkClick r:id="rId2"/>
              </a:rPr>
              <a:t>sinxrotron-nurlanish-2</a:t>
            </a:r>
            <a:endParaRPr lang="en-US" dirty="0" smtClean="0"/>
          </a:p>
          <a:p>
            <a:pPr lvl="0"/>
            <a:r>
              <a:rPr lang="en-US" b="1" dirty="0" smtClean="0"/>
              <a:t>3.</a:t>
            </a:r>
            <a:r>
              <a:rPr lang="en-US" dirty="0" smtClean="0"/>
              <a:t>B.S.YO’LDOSHOV.S.R.POLVONOV.Amaliy </a:t>
            </a:r>
            <a:r>
              <a:rPr lang="en-US" dirty="0" err="1"/>
              <a:t>yadro</a:t>
            </a:r>
            <a:r>
              <a:rPr lang="en-US" dirty="0"/>
              <a:t> </a:t>
            </a:r>
            <a:r>
              <a:rPr lang="en-US" dirty="0" err="1"/>
              <a:t>fizikasi</a:t>
            </a:r>
            <a:endParaRPr lang="en-US" dirty="0"/>
          </a:p>
          <a:p>
            <a:endParaRPr lang="en-US" dirty="0" smtClean="0"/>
          </a:p>
          <a:p>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Замещающее содержимое 2"/>
          <p:cNvSpPr>
            <a:spLocks noGrp="1"/>
          </p:cNvSpPr>
          <p:nvPr>
            <p:ph idx="1"/>
          </p:nvPr>
        </p:nvSpPr>
        <p:spPr>
          <a:xfrm>
            <a:off x="1318895" y="1729740"/>
            <a:ext cx="9554845" cy="4555490"/>
          </a:xfrm>
        </p:spPr>
        <p:txBody>
          <a:bodyPr/>
          <a:p>
            <a:r>
              <a:rPr lang="en-US" altLang="ru-RU" sz="4800">
                <a:latin typeface="Times New Roman" panose="02020603050405020304" pitchFamily="18" charset="0"/>
                <a:cs typeface="Times New Roman" panose="02020603050405020304" pitchFamily="18" charset="0"/>
              </a:rPr>
              <a:t>E’tiboringiz uchun rahmat</a:t>
            </a:r>
            <a:endParaRPr lang="en-US" altLang="ru-RU" sz="4800">
              <a:latin typeface="Times New Roman" panose="02020603050405020304" pitchFamily="18" charset="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1" y="982132"/>
            <a:ext cx="9601197" cy="813417"/>
          </a:xfrm>
        </p:spPr>
        <p:txBody>
          <a:bodyPr/>
          <a:lstStyle/>
          <a:p>
            <a:r>
              <a:rPr lang="en-US" dirty="0" err="1" smtClean="0"/>
              <a:t>Reja</a:t>
            </a:r>
            <a:r>
              <a:rPr lang="en-US" dirty="0" smtClean="0"/>
              <a:t>:</a:t>
            </a:r>
            <a:endParaRPr lang="ru-RU" dirty="0"/>
          </a:p>
        </p:txBody>
      </p:sp>
      <p:sp>
        <p:nvSpPr>
          <p:cNvPr id="3" name="Объект 2"/>
          <p:cNvSpPr>
            <a:spLocks noGrp="1"/>
          </p:cNvSpPr>
          <p:nvPr>
            <p:ph idx="1"/>
          </p:nvPr>
        </p:nvSpPr>
        <p:spPr>
          <a:xfrm>
            <a:off x="1295401" y="1986742"/>
            <a:ext cx="9601196" cy="3889126"/>
          </a:xfrm>
        </p:spPr>
        <p:txBody>
          <a:bodyPr/>
          <a:lstStyle/>
          <a:p>
            <a:endParaRPr lang="en-US" dirty="0" smtClean="0"/>
          </a:p>
          <a:p>
            <a:r>
              <a:rPr lang="en-US" dirty="0" smtClean="0"/>
              <a:t>1.Sinxroton </a:t>
            </a:r>
            <a:r>
              <a:rPr lang="en-US" dirty="0" err="1" smtClean="0"/>
              <a:t>nurlanishi</a:t>
            </a:r>
            <a:r>
              <a:rPr lang="en-US" dirty="0" smtClean="0"/>
              <a:t> </a:t>
            </a:r>
            <a:r>
              <a:rPr lang="en-US" dirty="0" err="1" smtClean="0"/>
              <a:t>tarixi</a:t>
            </a:r>
            <a:r>
              <a:rPr lang="en-US" dirty="0" smtClean="0"/>
              <a:t>.</a:t>
            </a:r>
            <a:endParaRPr lang="en-US" dirty="0" smtClean="0"/>
          </a:p>
          <a:p>
            <a:r>
              <a:rPr lang="en-US" dirty="0" smtClean="0"/>
              <a:t>2.Sinxroton </a:t>
            </a:r>
            <a:r>
              <a:rPr lang="en-US" dirty="0" err="1" smtClean="0"/>
              <a:t>nurlanishi</a:t>
            </a:r>
            <a:r>
              <a:rPr lang="en-US" dirty="0" smtClean="0"/>
              <a:t> </a:t>
            </a:r>
            <a:r>
              <a:rPr lang="en-US" dirty="0" err="1" smtClean="0"/>
              <a:t>haqida</a:t>
            </a:r>
            <a:r>
              <a:rPr lang="en-US" dirty="0" smtClean="0"/>
              <a:t> </a:t>
            </a:r>
            <a:r>
              <a:rPr lang="en-US" dirty="0" err="1" smtClean="0"/>
              <a:t>umumiy</a:t>
            </a:r>
            <a:r>
              <a:rPr lang="en-US" dirty="0" smtClean="0"/>
              <a:t> </a:t>
            </a:r>
            <a:r>
              <a:rPr lang="en-US" dirty="0" err="1" smtClean="0"/>
              <a:t>tushuncha</a:t>
            </a:r>
            <a:r>
              <a:rPr lang="en-US" dirty="0" smtClean="0"/>
              <a:t>.</a:t>
            </a:r>
            <a:endParaRPr lang="en-US" dirty="0" smtClean="0"/>
          </a:p>
          <a:p>
            <a:r>
              <a:rPr lang="en-US" dirty="0" smtClean="0"/>
              <a:t>3.Sinxroton </a:t>
            </a:r>
            <a:r>
              <a:rPr lang="en-US" dirty="0" err="1" smtClean="0"/>
              <a:t>nurlanishining</a:t>
            </a:r>
            <a:r>
              <a:rPr lang="en-US" dirty="0" smtClean="0"/>
              <a:t> </a:t>
            </a:r>
            <a:r>
              <a:rPr lang="en-US" dirty="0" err="1" smtClean="0"/>
              <a:t>qo’llanishi</a:t>
            </a:r>
            <a:r>
              <a:rPr lang="en-US" dirty="0" smtClean="0"/>
              <a:t>.</a:t>
            </a:r>
            <a:endParaRPr lang="en-US" dirty="0" smtClean="0"/>
          </a:p>
          <a:p>
            <a:r>
              <a:rPr lang="en-US" dirty="0" smtClean="0"/>
              <a:t>4.Foydalanilgan </a:t>
            </a:r>
            <a:r>
              <a:rPr lang="en-US" dirty="0" err="1" smtClean="0"/>
              <a:t>adabiyotlar</a:t>
            </a: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1" y="982132"/>
            <a:ext cx="9601197" cy="1062799"/>
          </a:xfrm>
        </p:spPr>
        <p:txBody>
          <a:bodyPr/>
          <a:lstStyle/>
          <a:p>
            <a:r>
              <a:rPr lang="en-US" dirty="0" err="1" smtClean="0"/>
              <a:t>Tarixi</a:t>
            </a:r>
            <a:endParaRPr lang="ru-RU" dirty="0"/>
          </a:p>
        </p:txBody>
      </p:sp>
      <p:sp>
        <p:nvSpPr>
          <p:cNvPr id="3" name="Объект 2"/>
          <p:cNvSpPr>
            <a:spLocks noGrp="1"/>
          </p:cNvSpPr>
          <p:nvPr>
            <p:ph idx="1"/>
          </p:nvPr>
        </p:nvSpPr>
        <p:spPr/>
        <p:txBody>
          <a:bodyPr>
            <a:normAutofit/>
          </a:bodyPr>
          <a:lstStyle/>
          <a:p>
            <a:r>
              <a:rPr lang="en-US" sz="2800" dirty="0" err="1">
                <a:latin typeface="Times New Roman" panose="02020603050405020304" pitchFamily="18" charset="0"/>
                <a:cs typeface="Times New Roman" panose="02020603050405020304" pitchFamily="18" charset="0"/>
              </a:rPr>
              <a:t>Sinxrotron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nurlanishi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birinchi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marta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texnik</a:t>
            </a:r>
            <a:r>
              <a:rPr lang="en-US" sz="2800" dirty="0">
                <a:latin typeface="Times New Roman" panose="02020603050405020304" pitchFamily="18" charset="0"/>
                <a:cs typeface="Times New Roman" panose="02020603050405020304" pitchFamily="18" charset="0"/>
              </a:rPr>
              <a:t> Floyd </a:t>
            </a:r>
            <a:r>
              <a:rPr lang="en-US" sz="2800" dirty="0" err="1">
                <a:latin typeface="Times New Roman" panose="02020603050405020304" pitchFamily="18" charset="0"/>
                <a:cs typeface="Times New Roman" panose="02020603050405020304" pitchFamily="18" charset="0"/>
              </a:rPr>
              <a:t>Xaber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tomonidan</a:t>
            </a:r>
            <a:r>
              <a:rPr lang="en-US" sz="2800" dirty="0">
                <a:latin typeface="Times New Roman" panose="02020603050405020304" pitchFamily="18" charset="0"/>
                <a:cs typeface="Times New Roman" panose="02020603050405020304" pitchFamily="18" charset="0"/>
              </a:rPr>
              <a:t> 1947-yil 24-aprelda </a:t>
            </a:r>
            <a:r>
              <a:rPr lang="en-US" sz="2800" dirty="0" err="1">
                <a:latin typeface="Times New Roman" panose="02020603050405020304" pitchFamily="18" charset="0"/>
                <a:cs typeface="Times New Roman" panose="02020603050405020304" pitchFamily="18" charset="0"/>
              </a:rPr>
              <a:t>Nyu-Yorkning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Shenektadi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shahridagi</a:t>
            </a:r>
            <a:r>
              <a:rPr lang="en-US" sz="2800" dirty="0">
                <a:latin typeface="Times New Roman" panose="02020603050405020304" pitchFamily="18" charset="0"/>
                <a:cs typeface="Times New Roman" panose="02020603050405020304" pitchFamily="18" charset="0"/>
              </a:rPr>
              <a:t> General Electric </a:t>
            </a:r>
            <a:r>
              <a:rPr lang="en-US" sz="2800" dirty="0" err="1">
                <a:latin typeface="Times New Roman" panose="02020603050405020304" pitchFamily="18" charset="0"/>
                <a:cs typeface="Times New Roman" panose="02020603050405020304" pitchFamily="18" charset="0"/>
              </a:rPr>
              <a:t>tadqiqot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laboratoriyasining</a:t>
            </a:r>
            <a:r>
              <a:rPr lang="en-US" sz="2800" dirty="0">
                <a:latin typeface="Times New Roman" panose="02020603050405020304" pitchFamily="18" charset="0"/>
                <a:cs typeface="Times New Roman" panose="02020603050405020304" pitchFamily="18" charset="0"/>
              </a:rPr>
              <a:t> 70 MeV </a:t>
            </a:r>
            <a:r>
              <a:rPr lang="en-US" sz="2800" dirty="0" err="1">
                <a:latin typeface="Times New Roman" panose="02020603050405020304" pitchFamily="18" charset="0"/>
                <a:cs typeface="Times New Roman" panose="02020603050405020304" pitchFamily="18" charset="0"/>
              </a:rPr>
              <a:t>elektron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sinxrotronida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kuzatilgan.Bu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birinchi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qurilgan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sinxrotron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boʻlmasa</a:t>
            </a:r>
            <a:r>
              <a:rPr lang="en-US" sz="2800" dirty="0">
                <a:latin typeface="Times New Roman" panose="02020603050405020304" pitchFamily="18" charset="0"/>
                <a:cs typeface="Times New Roman" panose="02020603050405020304" pitchFamily="18" charset="0"/>
              </a:rPr>
              <a:t>-da, u </a:t>
            </a:r>
            <a:r>
              <a:rPr lang="en-US" sz="2800" dirty="0" err="1">
                <a:latin typeface="Times New Roman" panose="02020603050405020304" pitchFamily="18" charset="0"/>
                <a:cs typeface="Times New Roman" panose="02020603050405020304" pitchFamily="18" charset="0"/>
              </a:rPr>
              <a:t>radiatsiyani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bevosita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kuzatish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imkonini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beruvchi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shaffof</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vakuum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trubkasi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bilan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birinchi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boʻldi</a:t>
            </a:r>
            <a:r>
              <a:rPr lang="en-US" sz="2800"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8102" y="1213658"/>
            <a:ext cx="9458496" cy="1072341"/>
          </a:xfrm>
        </p:spPr>
        <p:txBody>
          <a:bodyPr/>
          <a:lstStyle/>
          <a:p>
            <a:r>
              <a:rPr lang="en-US" dirty="0" err="1" smtClean="0"/>
              <a:t>Umumiy</a:t>
            </a:r>
            <a:r>
              <a:rPr lang="en-US" dirty="0" smtClean="0"/>
              <a:t> </a:t>
            </a:r>
            <a:r>
              <a:rPr lang="en-US" dirty="0" err="1" smtClean="0"/>
              <a:t>tushuncha</a:t>
            </a:r>
            <a:endParaRPr lang="ru-RU" dirty="0"/>
          </a:p>
        </p:txBody>
      </p:sp>
      <p:sp>
        <p:nvSpPr>
          <p:cNvPr id="3" name="Объект 2"/>
          <p:cNvSpPr>
            <a:spLocks noGrp="1"/>
          </p:cNvSpPr>
          <p:nvPr>
            <p:ph idx="1"/>
          </p:nvPr>
        </p:nvSpPr>
        <p:spPr>
          <a:xfrm>
            <a:off x="1280160" y="2443942"/>
            <a:ext cx="9616437" cy="3431926"/>
          </a:xfrm>
        </p:spPr>
        <p:txBody>
          <a:bodyPr>
            <a:noAutofit/>
          </a:bodyPr>
          <a:lstStyle/>
          <a:p>
            <a:pPr algn="just"/>
            <a:r>
              <a:rPr lang="en-US" dirty="0" err="1">
                <a:latin typeface="Times New Roman" panose="02020603050405020304" pitchFamily="18" charset="0"/>
                <a:cs typeface="Times New Roman" panose="02020603050405020304" pitchFamily="18" charset="0"/>
              </a:rPr>
              <a:t>Sinxrotron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nurlanishi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relyativistik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zaryadlangan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zarralar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tezligiga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perpendikulyar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tezlanishga</a:t>
            </a:r>
            <a:r>
              <a:rPr lang="en-US" dirty="0">
                <a:latin typeface="Times New Roman" panose="02020603050405020304" pitchFamily="18" charset="0"/>
                <a:cs typeface="Times New Roman" panose="02020603050405020304" pitchFamily="18" charset="0"/>
              </a:rPr>
              <a:t> (a ⊥ v) </a:t>
            </a:r>
            <a:r>
              <a:rPr lang="en-US" dirty="0" err="1">
                <a:latin typeface="Times New Roman" panose="02020603050405020304" pitchFamily="18" charset="0"/>
                <a:cs typeface="Times New Roman" panose="02020603050405020304" pitchFamily="18" charset="0"/>
              </a:rPr>
              <a:t>taʼsir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qilganda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chiqariladigan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elektromagnit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nurlanishdir</a:t>
            </a:r>
            <a:r>
              <a:rPr lang="en-US" dirty="0">
                <a:latin typeface="Times New Roman" panose="02020603050405020304" pitchFamily="18" charset="0"/>
                <a:cs typeface="Times New Roman" panose="02020603050405020304" pitchFamily="18" charset="0"/>
              </a:rPr>
              <a:t> . U </a:t>
            </a:r>
            <a:r>
              <a:rPr lang="en-US" dirty="0" err="1">
                <a:latin typeface="Times New Roman" panose="02020603050405020304" pitchFamily="18" charset="0"/>
                <a:cs typeface="Times New Roman" panose="02020603050405020304" pitchFamily="18" charset="0"/>
              </a:rPr>
              <a:t>sunʼiy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ravishda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zarracha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tezlatgichlarining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ayrim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turlarida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yoki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tabiiy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ravishda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magnit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maydonlar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boʻylab</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harakatlanadigan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tez</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elektronlar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tomonidan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ishlab</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chiqariladi</a:t>
            </a:r>
            <a:r>
              <a:rPr lang="en-US" dirty="0">
                <a:latin typeface="Times New Roman" panose="02020603050405020304" pitchFamily="18" charset="0"/>
                <a:cs typeface="Times New Roman" panose="02020603050405020304" pitchFamily="18" charset="0"/>
              </a:rPr>
              <a:t>. Shu </a:t>
            </a:r>
            <a:r>
              <a:rPr lang="en-US" dirty="0" err="1">
                <a:latin typeface="Times New Roman" panose="02020603050405020304" pitchFamily="18" charset="0"/>
                <a:cs typeface="Times New Roman" panose="02020603050405020304" pitchFamily="18" charset="0"/>
              </a:rPr>
              <a:t>tarzda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ishlab</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chiqarilgan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radiatsiya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xarakterli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polarizasyona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ega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hosil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boʻlgan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chastotalar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elektromagnit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spektrning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katta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qismida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oʻzgarishi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mumkin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Sinxrotron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nurlanish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mexanizmi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astrofizikada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koʻp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uchraydigan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effekt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hisoblanadi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sharoit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boʻlgan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hamma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joyda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uchraydi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Masalan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relyativistik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elektronlar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magnit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maydoni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boʻlgan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joylarda</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71847" y="789709"/>
            <a:ext cx="9624750" cy="5086159"/>
          </a:xfrm>
        </p:spPr>
        <p:txBody>
          <a:bodyPr/>
          <a:lstStyle/>
          <a:p>
            <a:pPr algn="just"/>
            <a:r>
              <a:rPr lang="en-US" dirty="0" err="1" smtClean="0">
                <a:latin typeface="Times New Roman" panose="02020603050405020304" pitchFamily="18" charset="0"/>
                <a:cs typeface="Times New Roman" panose="02020603050405020304" pitchFamily="18" charset="0"/>
              </a:rPr>
              <a:t>Sinxotron</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nurlanish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tarqatuvchi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asosiy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astrofizik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obúektlar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qatoriga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quyidagilar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kiradi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relyativistik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elektronlar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buluti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quyoshning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aktiv</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sohasidan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chiqqan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nurlar</a:t>
            </a:r>
            <a:r>
              <a:rPr lang="en-US" dirty="0">
                <a:latin typeface="Times New Roman" panose="02020603050405020304" pitchFamily="18" charset="0"/>
                <a:cs typeface="Times New Roman" panose="02020603050405020304" pitchFamily="18" charset="0"/>
              </a:rPr>
              <a:t> (IV </a:t>
            </a:r>
            <a:r>
              <a:rPr lang="en-US" dirty="0" err="1">
                <a:latin typeface="Times New Roman" panose="02020603050405020304" pitchFamily="18" charset="0"/>
                <a:cs typeface="Times New Roman" panose="02020603050405020304" pitchFamily="18" charset="0"/>
              </a:rPr>
              <a:t>va</a:t>
            </a:r>
            <a:r>
              <a:rPr lang="en-US" dirty="0">
                <a:latin typeface="Times New Roman" panose="02020603050405020304" pitchFamily="18" charset="0"/>
                <a:cs typeface="Times New Roman" panose="02020603050405020304" pitchFamily="18" charset="0"/>
              </a:rPr>
              <a:t> V </a:t>
            </a:r>
            <a:r>
              <a:rPr lang="en-US" dirty="0" err="1">
                <a:latin typeface="Times New Roman" panose="02020603050405020304" pitchFamily="18" charset="0"/>
                <a:cs typeface="Times New Roman" panose="02020603050405020304" pitchFamily="18" charset="0"/>
              </a:rPr>
              <a:t>tipdagi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chaqnashlar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gigant-planetalarning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magnitosferalari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galaktik</a:t>
            </a:r>
            <a:r>
              <a:rPr lang="en-US" dirty="0">
                <a:latin typeface="Times New Roman" panose="02020603050405020304" pitchFamily="18" charset="0"/>
                <a:cs typeface="Times New Roman" panose="02020603050405020304" pitchFamily="18" charset="0"/>
              </a:rPr>
              <a:t> disk (</a:t>
            </a:r>
            <a:r>
              <a:rPr lang="en-US" dirty="0" err="1">
                <a:latin typeface="Times New Roman" panose="02020603050405020304" pitchFamily="18" charset="0"/>
                <a:cs typeface="Times New Roman" panose="02020603050405020304" pitchFamily="18" charset="0"/>
              </a:rPr>
              <a:t>detsimetrli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millimetrli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toʻlqinda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oʻta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yangi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yulduzlarni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chaqnashdan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keyingi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qoldiqlari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pulüsarlar</a:t>
            </a:r>
            <a:r>
              <a:rPr lang="en-US" dirty="0">
                <a:latin typeface="Times New Roman" panose="02020603050405020304" pitchFamily="18" charset="0"/>
                <a:cs typeface="Times New Roman" panose="02020603050405020304" pitchFamily="18" charset="0"/>
              </a:rPr>
              <a:t>, normal </a:t>
            </a:r>
            <a:r>
              <a:rPr lang="en-US" dirty="0" err="1">
                <a:latin typeface="Times New Roman" panose="02020603050405020304" pitchFamily="18" charset="0"/>
                <a:cs typeface="Times New Roman" panose="02020603050405020304" pitchFamily="18" charset="0"/>
              </a:rPr>
              <a:t>galaktikalar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radiogalaktikalar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kvazarlar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Sinxrotron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nurlanishi</a:t>
            </a:r>
            <a:r>
              <a:rPr lang="en-US" dirty="0">
                <a:latin typeface="Times New Roman" panose="02020603050405020304" pitchFamily="18" charset="0"/>
                <a:cs typeface="Times New Roman" panose="02020603050405020304" pitchFamily="18" charset="0"/>
              </a:rPr>
              <a:t> bremsstrahlung </a:t>
            </a:r>
            <a:r>
              <a:rPr lang="en-US" dirty="0" err="1">
                <a:latin typeface="Times New Roman" panose="02020603050405020304" pitchFamily="18" charset="0"/>
                <a:cs typeface="Times New Roman" panose="02020603050405020304" pitchFamily="18" charset="0"/>
              </a:rPr>
              <a:t>nurlanishiga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oʻxshaydi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tezlanish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harakat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yoʻnalishiga</a:t>
            </a:r>
            <a:r>
              <a:rPr lang="en-US" dirty="0">
                <a:latin typeface="Times New Roman" panose="02020603050405020304" pitchFamily="18" charset="0"/>
                <a:cs typeface="Times New Roman" panose="02020603050405020304" pitchFamily="18" charset="0"/>
              </a:rPr>
              <a:t> parallel </a:t>
            </a:r>
            <a:r>
              <a:rPr lang="en-US" dirty="0" err="1">
                <a:latin typeface="Times New Roman" panose="02020603050405020304" pitchFamily="18" charset="0"/>
                <a:cs typeface="Times New Roman" panose="02020603050405020304" pitchFamily="18" charset="0"/>
              </a:rPr>
              <a:t>boʻlganda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zaryadlangan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zarracha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tomonidan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chiqariladi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Magnit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maydondagi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zarrachalar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chiqaradigan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nurlanishning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umumiy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atamasi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giromagnit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nurlanishdir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buning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uchun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sinxrotron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nurlanishi</a:t>
            </a:r>
            <a:r>
              <a:rPr lang="en-US" dirty="0">
                <a:latin typeface="Times New Roman" panose="02020603050405020304" pitchFamily="18" charset="0"/>
                <a:cs typeface="Times New Roman" panose="02020603050405020304" pitchFamily="18" charset="0"/>
              </a:rPr>
              <a:t> ultra </a:t>
            </a:r>
            <a:r>
              <a:rPr lang="en-US" dirty="0" err="1">
                <a:latin typeface="Times New Roman" panose="02020603050405020304" pitchFamily="18" charset="0"/>
                <a:cs typeface="Times New Roman" panose="02020603050405020304" pitchFamily="18" charset="0"/>
              </a:rPr>
              <a:t>relyativistik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maxsus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jarayon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Magnit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maydonda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nisbiy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boʻlmagan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harakatlanuvchi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zaryadlangan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zarralar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tomonidan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chiqariladigan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radiatsiya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siklotron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emissiyasi</a:t>
            </a:r>
            <a:r>
              <a:rPr lang="en-US" dirty="0">
                <a:latin typeface="Times New Roman" panose="02020603050405020304" pitchFamily="18" charset="0"/>
                <a:cs typeface="Times New Roman" panose="02020603050405020304" pitchFamily="18" charset="0"/>
              </a:rPr>
              <a:t> deb </a:t>
            </a:r>
            <a:r>
              <a:rPr lang="en-US" dirty="0" err="1">
                <a:latin typeface="Times New Roman" panose="02020603050405020304" pitchFamily="18" charset="0"/>
                <a:cs typeface="Times New Roman" panose="02020603050405020304" pitchFamily="18" charset="0"/>
              </a:rPr>
              <a:t>ataladi</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886989" y="4721629"/>
            <a:ext cx="9110749" cy="1154238"/>
          </a:xfrm>
        </p:spPr>
        <p:txBody>
          <a:bodyPr/>
          <a:lstStyle/>
          <a:p>
            <a:r>
              <a:rPr lang="en-US" dirty="0"/>
              <a:t>De Sitter </a:t>
            </a:r>
            <a:r>
              <a:rPr lang="en-US" dirty="0" err="1"/>
              <a:t>olamidagi</a:t>
            </a:r>
            <a:r>
              <a:rPr lang="en-US" dirty="0"/>
              <a:t> </a:t>
            </a:r>
            <a:r>
              <a:rPr lang="en-US" dirty="0" err="1"/>
              <a:t>Shvartsshild</a:t>
            </a:r>
            <a:r>
              <a:rPr lang="en-US" dirty="0"/>
              <a:t> </a:t>
            </a:r>
            <a:r>
              <a:rPr lang="en-US" dirty="0" err="1"/>
              <a:t>qora</a:t>
            </a:r>
            <a:r>
              <a:rPr lang="en-US" dirty="0"/>
              <a:t> </a:t>
            </a:r>
            <a:r>
              <a:rPr lang="en-US" dirty="0" err="1"/>
              <a:t>tuynugida</a:t>
            </a:r>
            <a:r>
              <a:rPr lang="en-US" dirty="0"/>
              <a:t> </a:t>
            </a:r>
            <a:r>
              <a:rPr lang="en-US" dirty="0" err="1"/>
              <a:t>harakatlanuvchi</a:t>
            </a:r>
            <a:r>
              <a:rPr lang="en-US" dirty="0"/>
              <a:t> </a:t>
            </a:r>
            <a:r>
              <a:rPr lang="en-US" dirty="0" err="1"/>
              <a:t>manba</a:t>
            </a:r>
            <a:r>
              <a:rPr lang="en-US" dirty="0"/>
              <a:t> </a:t>
            </a:r>
            <a:r>
              <a:rPr lang="en-US" dirty="0" err="1"/>
              <a:t>tomonidan</a:t>
            </a:r>
            <a:r>
              <a:rPr lang="en-US" dirty="0"/>
              <a:t> </a:t>
            </a:r>
            <a:r>
              <a:rPr lang="en-US" dirty="0" err="1"/>
              <a:t>radiatsiya</a:t>
            </a:r>
            <a:r>
              <a:rPr lang="en-US" dirty="0"/>
              <a:t> </a:t>
            </a:r>
            <a:r>
              <a:rPr lang="en-US" dirty="0" err="1"/>
              <a:t>emissiya</a:t>
            </a:r>
            <a:r>
              <a:rPr lang="en-US" dirty="0"/>
              <a:t> </a:t>
            </a:r>
            <a:r>
              <a:rPr lang="en-US" dirty="0" err="1"/>
              <a:t>jarayonining</a:t>
            </a:r>
            <a:r>
              <a:rPr lang="en-US" dirty="0"/>
              <a:t> </a:t>
            </a:r>
            <a:r>
              <a:rPr lang="en-US" dirty="0" err="1"/>
              <a:t>olingan</a:t>
            </a:r>
            <a:r>
              <a:rPr lang="en-US" dirty="0"/>
              <a:t> </a:t>
            </a:r>
            <a:r>
              <a:rPr lang="en-US" dirty="0" err="1"/>
              <a:t>tasviri</a:t>
            </a:r>
            <a:r>
              <a:rPr lang="en-US" dirty="0"/>
              <a:t>.</a:t>
            </a:r>
            <a:endParaRPr lang="ru-RU" dirty="0"/>
          </a:p>
        </p:txBody>
      </p:sp>
      <p:pic>
        <p:nvPicPr>
          <p:cNvPr id="4" name="Объект 4"/>
          <p:cNvPicPr>
            <a:picLocks noGrp="1" noChangeAspect="1"/>
          </p:cNvPicPr>
          <p:nvPr>
            <p:ph idx="1"/>
          </p:nvPr>
        </p:nvPicPr>
        <p:blipFill>
          <a:blip r:embed="rId1"/>
          <a:stretch>
            <a:fillRect/>
          </a:stretch>
        </p:blipFill>
        <p:spPr>
          <a:xfrm>
            <a:off x="3164342" y="716357"/>
            <a:ext cx="5231513" cy="404683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88224" y="1354975"/>
            <a:ext cx="9508373" cy="931024"/>
          </a:xfrm>
        </p:spPr>
        <p:txBody>
          <a:bodyPr/>
          <a:lstStyle/>
          <a:p>
            <a:r>
              <a:rPr lang="en-US" dirty="0" err="1" smtClean="0"/>
              <a:t>Qo’llanilishi</a:t>
            </a:r>
            <a:r>
              <a:rPr lang="en-US" dirty="0" smtClean="0"/>
              <a:t>:</a:t>
            </a:r>
            <a:endParaRPr lang="ru-RU" dirty="0"/>
          </a:p>
        </p:txBody>
      </p:sp>
      <p:sp>
        <p:nvSpPr>
          <p:cNvPr id="3" name="Объект 2"/>
          <p:cNvSpPr>
            <a:spLocks noGrp="1"/>
          </p:cNvSpPr>
          <p:nvPr>
            <p:ph idx="1"/>
          </p:nvPr>
        </p:nvSpPr>
        <p:spPr/>
        <p:txBody>
          <a:bodyPr>
            <a:normAutofit lnSpcReduction="10000"/>
          </a:bodyPr>
          <a:lstStyle/>
          <a:p>
            <a:pPr algn="just"/>
            <a:r>
              <a:rPr lang="en-US" dirty="0" err="1">
                <a:latin typeface="Times New Roman" panose="02020603050405020304" pitchFamily="18" charset="0"/>
                <a:cs typeface="Times New Roman" panose="02020603050405020304" pitchFamily="18" charset="0"/>
              </a:rPr>
              <a:t>Astrofizikada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sinxrotron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emissiyasi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masalan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qora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tuynuk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atrofida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zaryadlangan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zarrachaning</a:t>
            </a:r>
            <a:r>
              <a:rPr lang="en-US" dirty="0">
                <a:latin typeface="Times New Roman" panose="02020603050405020304" pitchFamily="18" charset="0"/>
                <a:cs typeface="Times New Roman" panose="02020603050405020304" pitchFamily="18" charset="0"/>
              </a:rPr>
              <a:t> ultra </a:t>
            </a:r>
            <a:r>
              <a:rPr lang="en-US" dirty="0" err="1">
                <a:latin typeface="Times New Roman" panose="02020603050405020304" pitchFamily="18" charset="0"/>
                <a:cs typeface="Times New Roman" panose="02020603050405020304" pitchFamily="18" charset="0"/>
              </a:rPr>
              <a:t>relyativistik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harakati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tufayli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sodir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boʻladi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Qora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tuynuk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atrofida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aylana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geodeziyani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kuzatib</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borganida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sinxrotron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nurlanishi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harakat</a:t>
            </a:r>
            <a:r>
              <a:rPr lang="en-US" dirty="0">
                <a:latin typeface="Times New Roman" panose="02020603050405020304" pitchFamily="18" charset="0"/>
                <a:cs typeface="Times New Roman" panose="02020603050405020304" pitchFamily="18" charset="0"/>
              </a:rPr>
              <a:t> ultra </a:t>
            </a:r>
            <a:r>
              <a:rPr lang="en-US" dirty="0" err="1">
                <a:latin typeface="Times New Roman" panose="02020603050405020304" pitchFamily="18" charset="0"/>
                <a:cs typeface="Times New Roman" panose="02020603050405020304" pitchFamily="18" charset="0"/>
              </a:rPr>
              <a:t>relyativistik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rejimda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boʻlgan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fotosferaga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yaqin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orbitalar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uchun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sodir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boʻladi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Sinxrotron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nurlanishi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astronomik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ob’ektlar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tomonidan</a:t>
            </a:r>
            <a:r>
              <a:rPr lang="en-US" dirty="0">
                <a:latin typeface="Times New Roman" panose="02020603050405020304" pitchFamily="18" charset="0"/>
                <a:cs typeface="Times New Roman" panose="02020603050405020304" pitchFamily="18" charset="0"/>
              </a:rPr>
              <a:t> ham </a:t>
            </a:r>
            <a:r>
              <a:rPr lang="en-US" dirty="0" err="1">
                <a:latin typeface="Times New Roman" panose="02020603050405020304" pitchFamily="18" charset="0"/>
                <a:cs typeface="Times New Roman" panose="02020603050405020304" pitchFamily="18" charset="0"/>
              </a:rPr>
              <a:t>hosil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boʻladi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odatda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relyativistik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elektronlar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magnit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maydonlar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orqali</a:t>
            </a:r>
            <a:r>
              <a:rPr lang="en-US" dirty="0">
                <a:latin typeface="Times New Roman" panose="02020603050405020304" pitchFamily="18" charset="0"/>
                <a:cs typeface="Times New Roman" panose="02020603050405020304" pitchFamily="18" charset="0"/>
              </a:rPr>
              <a:t> spiral (</a:t>
            </a:r>
            <a:r>
              <a:rPr lang="en-US" dirty="0" err="1">
                <a:latin typeface="Times New Roman" panose="02020603050405020304" pitchFamily="18" charset="0"/>
                <a:cs typeface="Times New Roman" panose="02020603050405020304" pitchFamily="18" charset="0"/>
              </a:rPr>
              <a:t>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shuning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uchun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tezlikni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oʻzgartiradi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Uning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ikkita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xarakteristikasiga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energiya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qonuni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energiya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spektrlari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qutblanish</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kiradi</a:t>
            </a:r>
            <a:r>
              <a:rPr lang="en-US"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1397000" y="982345"/>
            <a:ext cx="9499600" cy="642620"/>
          </a:xfrm>
        </p:spPr>
        <p:txBody>
          <a:bodyPr>
            <a:normAutofit fontScale="90000"/>
          </a:bodyPr>
          <a:p>
            <a:r>
              <a:rPr lang="en-US" altLang="en-US"/>
              <a:t>Sinxroton nurlanishining optik xossalari</a:t>
            </a:r>
            <a:endParaRPr lang="en-US" altLang="en-US"/>
          </a:p>
        </p:txBody>
      </p:sp>
      <p:sp>
        <p:nvSpPr>
          <p:cNvPr id="3" name="Замещающее содержимое 2"/>
          <p:cNvSpPr>
            <a:spLocks noGrp="1"/>
          </p:cNvSpPr>
          <p:nvPr>
            <p:ph idx="1"/>
          </p:nvPr>
        </p:nvSpPr>
        <p:spPr>
          <a:xfrm>
            <a:off x="1295400" y="1624330"/>
            <a:ext cx="9601200" cy="4251960"/>
          </a:xfrm>
        </p:spPr>
        <p:txBody>
          <a:bodyPr>
            <a:normAutofit lnSpcReduction="10000"/>
          </a:bodyPr>
          <a:p>
            <a:pPr algn="just"/>
            <a:r>
              <a:rPr lang="en-US" altLang="ru-RU">
                <a:latin typeface="Times New Roman" panose="02020603050405020304" pitchFamily="18" charset="0"/>
                <a:cs typeface="Times New Roman" panose="02020603050405020304" pitchFamily="18" charset="0"/>
              </a:rPr>
              <a:t>Sinxrotron nurlanishi o‘zining optik xossalari bilan boshqa nurlanish turlaridan sezilarli farq qiladi. Uning yuqori intensivligi va monoxromatikligi sinxrotron nurlanishini ilmiy va texnologik tadqiqotlarda noyob vositaga aylantiradi. Sinxrotron nurlanishining eng muhim xususiyatlaridan biri uning juda tor spektral diapazonga ega bo‘lishidir. Bu nurlanish turi keng diapazonda to‘g‘ridan-to‘g‘ri yoki bilvosita spektral tahlil qilish imkoniyatini beradi. Sinxrotron nurlanishining intensivligi, o‘zining yuqori energiya chiqarish xususiyati bilan, tadqiqot jarayonida katta foyda keltiradi.</a:t>
            </a:r>
            <a:endParaRPr lang="en-US" altLang="ru-RU">
              <a:latin typeface="Times New Roman" panose="02020603050405020304" pitchFamily="18" charset="0"/>
              <a:cs typeface="Times New Roman" panose="02020603050405020304" pitchFamily="18" charset="0"/>
            </a:endParaRPr>
          </a:p>
          <a:p>
            <a:pPr algn="just"/>
            <a:r>
              <a:rPr lang="en-US" altLang="ru-RU">
                <a:latin typeface="Times New Roman" panose="02020603050405020304" pitchFamily="18" charset="0"/>
                <a:cs typeface="Times New Roman" panose="02020603050405020304" pitchFamily="18" charset="0"/>
              </a:rPr>
              <a:t>Bundan tashqari, sinxrotron nurlanishi polarlyatsiya xususiyatiga ham ega bo‘lib, bu uning sinfini yanada ajratib turadi. Polarlyatsiya nurlanishning uch o‘lchovli yo‘nalishida qanday tarqalishini belgilovchi xususiyatdir.</a:t>
            </a:r>
            <a:endParaRPr lang="en-US" altLang="ru-RU">
              <a:latin typeface="Times New Roman" panose="02020603050405020304" pitchFamily="18"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Замещающее содержимое 2"/>
          <p:cNvSpPr>
            <a:spLocks noGrp="1"/>
          </p:cNvSpPr>
          <p:nvPr>
            <p:ph idx="1"/>
          </p:nvPr>
        </p:nvSpPr>
        <p:spPr>
          <a:xfrm>
            <a:off x="1330960" y="1542415"/>
            <a:ext cx="9565640" cy="4333875"/>
          </a:xfrm>
        </p:spPr>
        <p:txBody>
          <a:bodyPr/>
          <a:p>
            <a:r>
              <a:rPr lang="en-US" altLang="ru-RU"/>
              <a:t>Bundan tashqari, sinxrotron nurlanishi polarlyatsiya xususiyatiga ham ega bo‘lib, bu uning sinfini yanada ajratib turadi. Polarlyatsiya nurlanishning uch o‘lchovli yo‘nalishida qanday tarqalishini belgilovchi xususiyatdir. Sinxrotron nurlanishining yuqori darajadagi polarlyatsiya xususiyati materiallarning mikroskopik darajadagi tuzilishini tahlil qilishda juda foydalidir. Bu xususiyat nurlanishning intensivligini maqsadli yo‘nalishda o‘zgartirishga imkon beradi, bu esa ilmiy tajribalar uchun muhimdir.</a:t>
            </a:r>
            <a:endParaRPr lang="en-US" altLang="ru-RU"/>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image" Target="../media/image3.jpeg"/></Relationships>
</file>

<file path=ppt/theme/theme1.xml><?xml version="1.0" encoding="utf-8"?>
<a:theme xmlns:a="http://schemas.openxmlformats.org/drawingml/2006/main" name="Натуральные материалы">
  <a:themeElements>
    <a:clrScheme name="Organic">
      <a:dk1>
        <a:sysClr val="windowText" lastClr="000000"/>
      </a:dk1>
      <a:lt1>
        <a:sysClr val="window" lastClr="FFFFFF"/>
      </a:lt1>
      <a:dk2>
        <a:srgbClr val="212121"/>
      </a:dk2>
      <a:lt2>
        <a:srgbClr val="DADADA"/>
      </a:lt2>
      <a:accent1>
        <a:srgbClr val="AB946B"/>
      </a:accent1>
      <a:accent2>
        <a:srgbClr val="C04F32"/>
      </a:accent2>
      <a:accent3>
        <a:srgbClr val="DD8C3C"/>
      </a:accent3>
      <a:accent4>
        <a:srgbClr val="8E684C"/>
      </a:accent4>
      <a:accent5>
        <a:srgbClr val="CBAF62"/>
      </a:accent5>
      <a:accent6>
        <a:srgbClr val="803348"/>
      </a:accent6>
      <a:hlink>
        <a:srgbClr val="86724D"/>
      </a:hlink>
      <a:folHlink>
        <a:srgbClr val="B99E84"/>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0</TotalTime>
  <Words>6886</Words>
  <Application>WPS Presentation</Application>
  <PresentationFormat>Широкоэкранный</PresentationFormat>
  <Paragraphs>57</Paragraphs>
  <Slides>15</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15</vt:i4>
      </vt:variant>
    </vt:vector>
  </HeadingPairs>
  <TitlesOfParts>
    <vt:vector size="27" baseType="lpstr">
      <vt:lpstr>Arial</vt:lpstr>
      <vt:lpstr>SimSun</vt:lpstr>
      <vt:lpstr>Wingdings</vt:lpstr>
      <vt:lpstr>Arial</vt:lpstr>
      <vt:lpstr>Times New Roman</vt:lpstr>
      <vt:lpstr>Cambria Math</vt:lpstr>
      <vt:lpstr>Garamond</vt:lpstr>
      <vt:lpstr>Microsoft YaHei</vt:lpstr>
      <vt:lpstr>Arial Unicode MS</vt:lpstr>
      <vt:lpstr>Calibri</vt:lpstr>
      <vt:lpstr>Bahnschrift SemiBold</vt:lpstr>
      <vt:lpstr>Натуральные материалы</vt:lpstr>
      <vt:lpstr>Sinxroton nurlanishi </vt:lpstr>
      <vt:lpstr>Reja:</vt:lpstr>
      <vt:lpstr>Tarixi</vt:lpstr>
      <vt:lpstr>Umumiy tushuncha</vt:lpstr>
      <vt:lpstr>PowerPoint 演示文稿</vt:lpstr>
      <vt:lpstr>PowerPoint 演示文稿</vt:lpstr>
      <vt:lpstr>Qo’llanilishi:</vt:lpstr>
      <vt:lpstr>PowerPoint 演示文稿</vt:lpstr>
      <vt:lpstr>PowerPoint 演示文稿</vt:lpstr>
      <vt:lpstr>PowerPoint 演示文稿</vt:lpstr>
      <vt:lpstr>PowerPoint 演示文稿</vt:lpstr>
      <vt:lpstr>Xulosa:</vt:lpstr>
      <vt:lpstr>PowerPoint 演示文稿</vt:lpstr>
      <vt:lpstr>Adabiyotlar:</vt:lpstr>
      <vt:lpstr>PowerPoint 演示文稿</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Sinxroton nurlanishi</dc:title>
  <dc:creator>ali</dc:creator>
  <cp:lastModifiedBy>ali</cp:lastModifiedBy>
  <cp:revision>5</cp:revision>
  <dcterms:created xsi:type="dcterms:W3CDTF">2026-04-22T16:31:00Z</dcterms:created>
  <dcterms:modified xsi:type="dcterms:W3CDTF">2026-04-23T02:29:23Z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853EFDD96B424894AAE8C3123C2B6109_12</vt:lpwstr>
  </property>
  <property fmtid="{D5CDD505-2E9C-101B-9397-08002B2CF9AE}" pid="3" name="KSOProductBuildVer">
    <vt:lpwstr>1049-12.2.0.23196</vt:lpwstr>
  </property>
</Properties>
</file>