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574703-CF9A-4BDD-98F0-78179D48719B}" type="doc">
      <dgm:prSet loTypeId="urn:microsoft.com/office/officeart/2005/8/layout/hierarchy3" loCatId="hierarchy" qsTypeId="urn:microsoft.com/office/officeart/2005/8/quickstyle/simple1#19" qsCatId="simple" csTypeId="urn:microsoft.com/office/officeart/2005/8/colors/accent1_2#22" csCatId="accent1" phldr="1"/>
      <dgm:spPr/>
      <dgm:t>
        <a:bodyPr/>
        <a:lstStyle/>
        <a:p>
          <a:endParaRPr lang="ru-RU"/>
        </a:p>
      </dgm:t>
    </dgm:pt>
    <dgm:pt modelId="{E0E541D4-3260-4ACC-B285-563711CD51FB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pPr rtl="0"/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Инсон терисининг қаршилиги қуйидаги асосий омилларга боғлиқ.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89D7178-AC50-4A55-AC99-F99C4AA9D74E}" type="parTrans" cxnId="{BF8A4111-CF46-45BD-BC81-CC0BFBE906C6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C37FC37-2E4C-41A3-A5A9-1B0DAF0756ED}" type="sibTrans" cxnId="{BF8A4111-CF46-45BD-BC81-CC0BFBE906C6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482A6D5-9F80-45C0-8CA3-5650169E1046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Терининг аҳволи (тоза, ифлос, нам, қуруқ, бутун, шикастланган);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8E27A4D6-DF87-4C93-8D79-135B2C523B27}" type="parTrans" cxnId="{8BF0104C-B6D5-4D31-B017-390C63216D1D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B25880F3-DAE9-4CCE-9A9B-F8F300FB1CF5}" type="sibTrans" cxnId="{8BF0104C-B6D5-4D31-B017-390C63216D1D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4B1C3B9-3988-4EE6-B0C2-E45C067CCA24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Электродлар тегиши ва алоқанинг мустаҳкамлилиги катталиги;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94F46996-F7C8-4232-87FE-A8B7AE1295A1}" type="parTrans" cxnId="{B85A6B6B-88EB-419E-B608-AE7E0FD74DF8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36BED67B-1B3C-4A53-BF3D-34116EFFB37D}" type="sibTrans" cxnId="{B85A6B6B-88EB-419E-B608-AE7E0FD74DF8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8E41A31-A20B-428B-8DBC-B99062229FBD}">
      <dgm:prSet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Электроток тури ва қўйилган кучланиш катталиги;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4556D60-8EBE-4A3C-A900-53BC7AC5F37C}" type="parTrans" cxnId="{1FF50CD8-2F8D-4DFE-8FA5-1619039F428A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303EF28-E272-413D-A5FD-ECC6A6ABAF0E}" type="sibTrans" cxnId="{1FF50CD8-2F8D-4DFE-8FA5-1619039F428A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5B12434-E044-4921-83DC-8A7295F2F310}">
      <dgm:prSet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Ток частоталари;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958A623-C3F3-48E5-A3A9-3F55CBB277A1}" type="parTrans" cxnId="{FD28734E-1921-45FC-BB84-F9762BC78042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76F760C6-A4EE-4A40-AF22-DD0C9F486BE5}" type="sibTrans" cxnId="{FD28734E-1921-45FC-BB84-F9762BC78042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63728CFA-3FC0-466F-83EE-34D75CFAFF03}">
      <dgm:prSet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Асаб тизимининг умумий аҳволи.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3244313-5C1E-48F3-AC61-A7B67BB2505E}" type="parTrans" cxnId="{2A046FBE-8EC3-4956-9E30-E0234A67474B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C799620-3469-4F22-8C3D-879777E62D3F}" type="sibTrans" cxnId="{2A046FBE-8EC3-4956-9E30-E0234A67474B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607F27FF-57E1-4A25-A19C-454C958242A4}">
      <dgm:prSet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gm:spPr>
      <dgm:t>
        <a:bodyPr/>
        <a:lstStyle/>
        <a:p>
          <a:r>
            <a: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Ўтиш давомийлиги;</a:t>
          </a:r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B7FFE81-73AC-4885-B764-EB0E6824E081}" type="parTrans" cxnId="{C3D5053A-E7F9-49B5-8308-292ADD0B201F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885BDAE-7276-40C8-9286-8829172BA3C6}" type="sibTrans" cxnId="{C3D5053A-E7F9-49B5-8308-292ADD0B201F}">
      <dgm:prSet/>
      <dgm:spPr/>
      <dgm:t>
        <a:bodyPr/>
        <a:lstStyle/>
        <a:p>
          <a:endParaRPr lang="ru-RU" sz="2000" b="1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6DDBFDA-5CAB-4EC0-BD56-B6E3C62562CF}" type="pres">
      <dgm:prSet presAssocID="{4C574703-CF9A-4BDD-98F0-78179D48719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35D442-52E7-4D28-B760-DD746E50B2A5}" type="pres">
      <dgm:prSet presAssocID="{E0E541D4-3260-4ACC-B285-563711CD51FB}" presName="root" presStyleCnt="0"/>
      <dgm:spPr/>
    </dgm:pt>
    <dgm:pt modelId="{69C7F892-5D3C-4D70-868A-A501778BF69A}" type="pres">
      <dgm:prSet presAssocID="{E0E541D4-3260-4ACC-B285-563711CD51FB}" presName="rootComposite" presStyleCnt="0"/>
      <dgm:spPr/>
    </dgm:pt>
    <dgm:pt modelId="{2EC62CAE-F6AC-4F2B-8B7E-3F54BEB6025F}" type="pres">
      <dgm:prSet presAssocID="{E0E541D4-3260-4ACC-B285-563711CD51FB}" presName="rootText" presStyleLbl="node1" presStyleIdx="0" presStyleCnt="1" custScaleX="343314" custScaleY="85835" custLinFactNeighborX="-1389" custLinFactNeighborY="14544"/>
      <dgm:spPr/>
      <dgm:t>
        <a:bodyPr/>
        <a:lstStyle/>
        <a:p>
          <a:endParaRPr lang="ru-RU"/>
        </a:p>
      </dgm:t>
    </dgm:pt>
    <dgm:pt modelId="{9748A4F7-D29A-4825-A4FF-2E43A3E3D5C1}" type="pres">
      <dgm:prSet presAssocID="{E0E541D4-3260-4ACC-B285-563711CD51FB}" presName="rootConnector" presStyleLbl="node1" presStyleIdx="0" presStyleCnt="1"/>
      <dgm:spPr/>
      <dgm:t>
        <a:bodyPr/>
        <a:lstStyle/>
        <a:p>
          <a:endParaRPr lang="ru-RU"/>
        </a:p>
      </dgm:t>
    </dgm:pt>
    <dgm:pt modelId="{7764F16E-6E54-46E7-AC85-7F4A0974B6C2}" type="pres">
      <dgm:prSet presAssocID="{E0E541D4-3260-4ACC-B285-563711CD51FB}" presName="childShape" presStyleCnt="0"/>
      <dgm:spPr/>
    </dgm:pt>
    <dgm:pt modelId="{4359151D-B3E9-4FD3-B5F2-FB278F61E4BA}" type="pres">
      <dgm:prSet presAssocID="{8E27A4D6-DF87-4C93-8D79-135B2C523B27}" presName="Name13" presStyleLbl="parChTrans1D2" presStyleIdx="0" presStyleCnt="6"/>
      <dgm:spPr/>
      <dgm:t>
        <a:bodyPr/>
        <a:lstStyle/>
        <a:p>
          <a:endParaRPr lang="ru-RU"/>
        </a:p>
      </dgm:t>
    </dgm:pt>
    <dgm:pt modelId="{063BAAFC-907F-4EA3-A135-BDD2858D1AD0}" type="pres">
      <dgm:prSet presAssocID="{0482A6D5-9F80-45C0-8CA3-5650169E1046}" presName="childText" presStyleLbl="bgAcc1" presStyleIdx="0" presStyleCnt="6" custScaleX="492096" custScaleY="62115" custLinFactNeighborX="-18828" custLinFactNeighborY="2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7D9B1-7DBB-4C3D-9004-8A412A6CD50D}" type="pres">
      <dgm:prSet presAssocID="{94F46996-F7C8-4232-87FE-A8B7AE1295A1}" presName="Name13" presStyleLbl="parChTrans1D2" presStyleIdx="1" presStyleCnt="6"/>
      <dgm:spPr/>
      <dgm:t>
        <a:bodyPr/>
        <a:lstStyle/>
        <a:p>
          <a:endParaRPr lang="ru-RU"/>
        </a:p>
      </dgm:t>
    </dgm:pt>
    <dgm:pt modelId="{76899236-757E-4D2A-9A06-C007494017FD}" type="pres">
      <dgm:prSet presAssocID="{B4B1C3B9-3988-4EE6-B0C2-E45C067CCA24}" presName="childText" presStyleLbl="bgAcc1" presStyleIdx="1" presStyleCnt="6" custScaleX="436049" custScaleY="62925" custLinFactNeighborX="-17419" custLinFactNeighborY="-112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A20DD7-3B5B-466E-93A3-09D36CF56C1D}" type="pres">
      <dgm:prSet presAssocID="{E4556D60-8EBE-4A3C-A900-53BC7AC5F37C}" presName="Name13" presStyleLbl="parChTrans1D2" presStyleIdx="2" presStyleCnt="6"/>
      <dgm:spPr/>
      <dgm:t>
        <a:bodyPr/>
        <a:lstStyle/>
        <a:p>
          <a:endParaRPr lang="ru-RU"/>
        </a:p>
      </dgm:t>
    </dgm:pt>
    <dgm:pt modelId="{D7B9C8C9-8457-4F45-8979-CF1968896DB6}" type="pres">
      <dgm:prSet presAssocID="{78E41A31-A20B-428B-8DBC-B99062229FBD}" presName="childText" presStyleLbl="bgAcc1" presStyleIdx="2" presStyleCnt="6" custScaleX="344309" custScaleY="58726" custLinFactNeighborX="-17419" custLinFactNeighborY="-21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15009-B1B0-48C7-A77A-9C8949E5245A}" type="pres">
      <dgm:prSet presAssocID="{43244313-5C1E-48F3-AC61-A7B67BB2505E}" presName="Name13" presStyleLbl="parChTrans1D2" presStyleIdx="3" presStyleCnt="6"/>
      <dgm:spPr/>
      <dgm:t>
        <a:bodyPr/>
        <a:lstStyle/>
        <a:p>
          <a:endParaRPr lang="ru-RU"/>
        </a:p>
      </dgm:t>
    </dgm:pt>
    <dgm:pt modelId="{0C8D6DAC-8F2A-4F91-B2A0-09A877C9BFB5}" type="pres">
      <dgm:prSet presAssocID="{63728CFA-3FC0-466F-83EE-34D75CFAFF03}" presName="childText" presStyleLbl="bgAcc1" presStyleIdx="3" presStyleCnt="6" custScaleX="366246" custScaleY="48135" custLinFactNeighborX="-17419" custLinFactNeighborY="952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F4657D-BFCD-45CE-8BFC-467CCDE73F0C}" type="pres">
      <dgm:prSet presAssocID="{EB7FFE81-73AC-4885-B764-EB0E6824E081}" presName="Name13" presStyleLbl="parChTrans1D2" presStyleIdx="4" presStyleCnt="6"/>
      <dgm:spPr/>
      <dgm:t>
        <a:bodyPr/>
        <a:lstStyle/>
        <a:p>
          <a:endParaRPr lang="ru-RU"/>
        </a:p>
      </dgm:t>
    </dgm:pt>
    <dgm:pt modelId="{5197B90A-D33F-4091-AB95-6D3F7DE58DB5}" type="pres">
      <dgm:prSet presAssocID="{607F27FF-57E1-4A25-A19C-454C958242A4}" presName="childText" presStyleLbl="bgAcc1" presStyleIdx="4" presStyleCnt="6" custScaleX="174942" custScaleY="46192" custLinFactNeighborX="-17419" custLinFactNeighborY="-420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00A6AE-EEE7-4FE3-8ABC-52FDE6B7BAC5}" type="pres">
      <dgm:prSet presAssocID="{1958A623-C3F3-48E5-A3A9-3F55CBB277A1}" presName="Name13" presStyleLbl="parChTrans1D2" presStyleIdx="5" presStyleCnt="6"/>
      <dgm:spPr/>
      <dgm:t>
        <a:bodyPr/>
        <a:lstStyle/>
        <a:p>
          <a:endParaRPr lang="ru-RU"/>
        </a:p>
      </dgm:t>
    </dgm:pt>
    <dgm:pt modelId="{D8AC4C05-6DE1-4887-8BC5-30A6AD1863BA}" type="pres">
      <dgm:prSet presAssocID="{85B12434-E044-4921-83DC-8A7295F2F310}" presName="childText" presStyleLbl="bgAcc1" presStyleIdx="5" presStyleCnt="6" custScaleX="217000" custScaleY="46821" custLinFactY="-77411" custLinFactNeighborX="-17419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5A6B6B-88EB-419E-B608-AE7E0FD74DF8}" srcId="{E0E541D4-3260-4ACC-B285-563711CD51FB}" destId="{B4B1C3B9-3988-4EE6-B0C2-E45C067CCA24}" srcOrd="1" destOrd="0" parTransId="{94F46996-F7C8-4232-87FE-A8B7AE1295A1}" sibTransId="{36BED67B-1B3C-4A53-BF3D-34116EFFB37D}"/>
    <dgm:cxn modelId="{238F6B3F-12AE-4068-A8ED-375D8DFEA961}" type="presOf" srcId="{85B12434-E044-4921-83DC-8A7295F2F310}" destId="{D8AC4C05-6DE1-4887-8BC5-30A6AD1863BA}" srcOrd="0" destOrd="0" presId="urn:microsoft.com/office/officeart/2005/8/layout/hierarchy3"/>
    <dgm:cxn modelId="{8A338539-7571-412D-9DF2-CA9B53439903}" type="presOf" srcId="{63728CFA-3FC0-466F-83EE-34D75CFAFF03}" destId="{0C8D6DAC-8F2A-4F91-B2A0-09A877C9BFB5}" srcOrd="0" destOrd="0" presId="urn:microsoft.com/office/officeart/2005/8/layout/hierarchy3"/>
    <dgm:cxn modelId="{2CB8288B-E252-462C-9767-BA8D922D890A}" type="presOf" srcId="{E4556D60-8EBE-4A3C-A900-53BC7AC5F37C}" destId="{00A20DD7-3B5B-466E-93A3-09D36CF56C1D}" srcOrd="0" destOrd="0" presId="urn:microsoft.com/office/officeart/2005/8/layout/hierarchy3"/>
    <dgm:cxn modelId="{69B85782-606E-4E6D-9D50-C285711288F7}" type="presOf" srcId="{0482A6D5-9F80-45C0-8CA3-5650169E1046}" destId="{063BAAFC-907F-4EA3-A135-BDD2858D1AD0}" srcOrd="0" destOrd="0" presId="urn:microsoft.com/office/officeart/2005/8/layout/hierarchy3"/>
    <dgm:cxn modelId="{95E936E4-A8CF-41E3-B258-476512C0CBF8}" type="presOf" srcId="{43244313-5C1E-48F3-AC61-A7B67BB2505E}" destId="{29915009-B1B0-48C7-A77A-9C8949E5245A}" srcOrd="0" destOrd="0" presId="urn:microsoft.com/office/officeart/2005/8/layout/hierarchy3"/>
    <dgm:cxn modelId="{F1E1770F-A987-4260-8245-1BA20887747D}" type="presOf" srcId="{1958A623-C3F3-48E5-A3A9-3F55CBB277A1}" destId="{DA00A6AE-EEE7-4FE3-8ABC-52FDE6B7BAC5}" srcOrd="0" destOrd="0" presId="urn:microsoft.com/office/officeart/2005/8/layout/hierarchy3"/>
    <dgm:cxn modelId="{FD28734E-1921-45FC-BB84-F9762BC78042}" srcId="{E0E541D4-3260-4ACC-B285-563711CD51FB}" destId="{85B12434-E044-4921-83DC-8A7295F2F310}" srcOrd="5" destOrd="0" parTransId="{1958A623-C3F3-48E5-A3A9-3F55CBB277A1}" sibTransId="{76F760C6-A4EE-4A40-AF22-DD0C9F486BE5}"/>
    <dgm:cxn modelId="{C3D5053A-E7F9-49B5-8308-292ADD0B201F}" srcId="{E0E541D4-3260-4ACC-B285-563711CD51FB}" destId="{607F27FF-57E1-4A25-A19C-454C958242A4}" srcOrd="4" destOrd="0" parTransId="{EB7FFE81-73AC-4885-B764-EB0E6824E081}" sibTransId="{1885BDAE-7276-40C8-9286-8829172BA3C6}"/>
    <dgm:cxn modelId="{DFEE1546-48B1-465F-8E45-75EB3AABF5ED}" type="presOf" srcId="{E0E541D4-3260-4ACC-B285-563711CD51FB}" destId="{9748A4F7-D29A-4825-A4FF-2E43A3E3D5C1}" srcOrd="1" destOrd="0" presId="urn:microsoft.com/office/officeart/2005/8/layout/hierarchy3"/>
    <dgm:cxn modelId="{8BF0104C-B6D5-4D31-B017-390C63216D1D}" srcId="{E0E541D4-3260-4ACC-B285-563711CD51FB}" destId="{0482A6D5-9F80-45C0-8CA3-5650169E1046}" srcOrd="0" destOrd="0" parTransId="{8E27A4D6-DF87-4C93-8D79-135B2C523B27}" sibTransId="{B25880F3-DAE9-4CCE-9A9B-F8F300FB1CF5}"/>
    <dgm:cxn modelId="{BF8A4111-CF46-45BD-BC81-CC0BFBE906C6}" srcId="{4C574703-CF9A-4BDD-98F0-78179D48719B}" destId="{E0E541D4-3260-4ACC-B285-563711CD51FB}" srcOrd="0" destOrd="0" parTransId="{289D7178-AC50-4A55-AC99-F99C4AA9D74E}" sibTransId="{5C37FC37-2E4C-41A3-A5A9-1B0DAF0756ED}"/>
    <dgm:cxn modelId="{A7A191D5-08CF-4928-BD57-306FE19DA35F}" type="presOf" srcId="{EB7FFE81-73AC-4885-B764-EB0E6824E081}" destId="{C0F4657D-BFCD-45CE-8BFC-467CCDE73F0C}" srcOrd="0" destOrd="0" presId="urn:microsoft.com/office/officeart/2005/8/layout/hierarchy3"/>
    <dgm:cxn modelId="{3C82197A-18C2-4F58-8A46-2B8FA08F0F2D}" type="presOf" srcId="{B4B1C3B9-3988-4EE6-B0C2-E45C067CCA24}" destId="{76899236-757E-4D2A-9A06-C007494017FD}" srcOrd="0" destOrd="0" presId="urn:microsoft.com/office/officeart/2005/8/layout/hierarchy3"/>
    <dgm:cxn modelId="{BCA72404-0198-4FC2-94A1-AAE5CA44CC0D}" type="presOf" srcId="{4C574703-CF9A-4BDD-98F0-78179D48719B}" destId="{C6DDBFDA-5CAB-4EC0-BD56-B6E3C62562CF}" srcOrd="0" destOrd="0" presId="urn:microsoft.com/office/officeart/2005/8/layout/hierarchy3"/>
    <dgm:cxn modelId="{793960CB-4F8E-42BD-9D3A-221B27C95835}" type="presOf" srcId="{94F46996-F7C8-4232-87FE-A8B7AE1295A1}" destId="{AE27D9B1-7DBB-4C3D-9004-8A412A6CD50D}" srcOrd="0" destOrd="0" presId="urn:microsoft.com/office/officeart/2005/8/layout/hierarchy3"/>
    <dgm:cxn modelId="{A8E2C0CF-75BC-4E66-BF1C-9C090B489D83}" type="presOf" srcId="{8E27A4D6-DF87-4C93-8D79-135B2C523B27}" destId="{4359151D-B3E9-4FD3-B5F2-FB278F61E4BA}" srcOrd="0" destOrd="0" presId="urn:microsoft.com/office/officeart/2005/8/layout/hierarchy3"/>
    <dgm:cxn modelId="{B5002AF4-8D65-438E-A7F6-F032A22246CE}" type="presOf" srcId="{E0E541D4-3260-4ACC-B285-563711CD51FB}" destId="{2EC62CAE-F6AC-4F2B-8B7E-3F54BEB6025F}" srcOrd="0" destOrd="0" presId="urn:microsoft.com/office/officeart/2005/8/layout/hierarchy3"/>
    <dgm:cxn modelId="{1FF50CD8-2F8D-4DFE-8FA5-1619039F428A}" srcId="{E0E541D4-3260-4ACC-B285-563711CD51FB}" destId="{78E41A31-A20B-428B-8DBC-B99062229FBD}" srcOrd="2" destOrd="0" parTransId="{E4556D60-8EBE-4A3C-A900-53BC7AC5F37C}" sibTransId="{6303EF28-E272-413D-A5FD-ECC6A6ABAF0E}"/>
    <dgm:cxn modelId="{2A046FBE-8EC3-4956-9E30-E0234A67474B}" srcId="{E0E541D4-3260-4ACC-B285-563711CD51FB}" destId="{63728CFA-3FC0-466F-83EE-34D75CFAFF03}" srcOrd="3" destOrd="0" parTransId="{43244313-5C1E-48F3-AC61-A7B67BB2505E}" sibTransId="{6C799620-3469-4F22-8C3D-879777E62D3F}"/>
    <dgm:cxn modelId="{A2DFA37E-1D44-4ED5-83AC-ED302196E5BF}" type="presOf" srcId="{607F27FF-57E1-4A25-A19C-454C958242A4}" destId="{5197B90A-D33F-4091-AB95-6D3F7DE58DB5}" srcOrd="0" destOrd="0" presId="urn:microsoft.com/office/officeart/2005/8/layout/hierarchy3"/>
    <dgm:cxn modelId="{7EE44F8D-D9BE-48C1-8160-8C37784AD367}" type="presOf" srcId="{78E41A31-A20B-428B-8DBC-B99062229FBD}" destId="{D7B9C8C9-8457-4F45-8979-CF1968896DB6}" srcOrd="0" destOrd="0" presId="urn:microsoft.com/office/officeart/2005/8/layout/hierarchy3"/>
    <dgm:cxn modelId="{AB53337C-FC78-49A2-96BB-28D3EF0B7FB3}" type="presParOf" srcId="{C6DDBFDA-5CAB-4EC0-BD56-B6E3C62562CF}" destId="{9035D442-52E7-4D28-B760-DD746E50B2A5}" srcOrd="0" destOrd="0" presId="urn:microsoft.com/office/officeart/2005/8/layout/hierarchy3"/>
    <dgm:cxn modelId="{E71EF596-2651-4676-BCE0-B7E4CE164472}" type="presParOf" srcId="{9035D442-52E7-4D28-B760-DD746E50B2A5}" destId="{69C7F892-5D3C-4D70-868A-A501778BF69A}" srcOrd="0" destOrd="0" presId="urn:microsoft.com/office/officeart/2005/8/layout/hierarchy3"/>
    <dgm:cxn modelId="{CE438C25-4B6B-4280-A681-4CC2806181B6}" type="presParOf" srcId="{69C7F892-5D3C-4D70-868A-A501778BF69A}" destId="{2EC62CAE-F6AC-4F2B-8B7E-3F54BEB6025F}" srcOrd="0" destOrd="0" presId="urn:microsoft.com/office/officeart/2005/8/layout/hierarchy3"/>
    <dgm:cxn modelId="{8AC4D913-45AE-423B-998D-CBF1ECC46B0E}" type="presParOf" srcId="{69C7F892-5D3C-4D70-868A-A501778BF69A}" destId="{9748A4F7-D29A-4825-A4FF-2E43A3E3D5C1}" srcOrd="1" destOrd="0" presId="urn:microsoft.com/office/officeart/2005/8/layout/hierarchy3"/>
    <dgm:cxn modelId="{BECCC0FA-FD4D-42D3-85DE-C38F2EFB61FD}" type="presParOf" srcId="{9035D442-52E7-4D28-B760-DD746E50B2A5}" destId="{7764F16E-6E54-46E7-AC85-7F4A0974B6C2}" srcOrd="1" destOrd="0" presId="urn:microsoft.com/office/officeart/2005/8/layout/hierarchy3"/>
    <dgm:cxn modelId="{6973C8C1-981F-4E2F-AAA2-4D675F7D94D9}" type="presParOf" srcId="{7764F16E-6E54-46E7-AC85-7F4A0974B6C2}" destId="{4359151D-B3E9-4FD3-B5F2-FB278F61E4BA}" srcOrd="0" destOrd="0" presId="urn:microsoft.com/office/officeart/2005/8/layout/hierarchy3"/>
    <dgm:cxn modelId="{1851F5E2-E725-4ADC-873D-1D668AD6CAA0}" type="presParOf" srcId="{7764F16E-6E54-46E7-AC85-7F4A0974B6C2}" destId="{063BAAFC-907F-4EA3-A135-BDD2858D1AD0}" srcOrd="1" destOrd="0" presId="urn:microsoft.com/office/officeart/2005/8/layout/hierarchy3"/>
    <dgm:cxn modelId="{732C9131-74A1-4E35-BA5D-7AB6881E17BD}" type="presParOf" srcId="{7764F16E-6E54-46E7-AC85-7F4A0974B6C2}" destId="{AE27D9B1-7DBB-4C3D-9004-8A412A6CD50D}" srcOrd="2" destOrd="0" presId="urn:microsoft.com/office/officeart/2005/8/layout/hierarchy3"/>
    <dgm:cxn modelId="{DCE98930-DE7B-4D94-9CF1-61B5F97CDB7C}" type="presParOf" srcId="{7764F16E-6E54-46E7-AC85-7F4A0974B6C2}" destId="{76899236-757E-4D2A-9A06-C007494017FD}" srcOrd="3" destOrd="0" presId="urn:microsoft.com/office/officeart/2005/8/layout/hierarchy3"/>
    <dgm:cxn modelId="{500A5755-2200-4652-9F28-20A11DE8E43E}" type="presParOf" srcId="{7764F16E-6E54-46E7-AC85-7F4A0974B6C2}" destId="{00A20DD7-3B5B-466E-93A3-09D36CF56C1D}" srcOrd="4" destOrd="0" presId="urn:microsoft.com/office/officeart/2005/8/layout/hierarchy3"/>
    <dgm:cxn modelId="{30D98FEE-CFC7-42F0-A778-2D28B3DA07C1}" type="presParOf" srcId="{7764F16E-6E54-46E7-AC85-7F4A0974B6C2}" destId="{D7B9C8C9-8457-4F45-8979-CF1968896DB6}" srcOrd="5" destOrd="0" presId="urn:microsoft.com/office/officeart/2005/8/layout/hierarchy3"/>
    <dgm:cxn modelId="{E4F3FB34-0C2D-4EE3-ACFF-290FDCECDC19}" type="presParOf" srcId="{7764F16E-6E54-46E7-AC85-7F4A0974B6C2}" destId="{29915009-B1B0-48C7-A77A-9C8949E5245A}" srcOrd="6" destOrd="0" presId="urn:microsoft.com/office/officeart/2005/8/layout/hierarchy3"/>
    <dgm:cxn modelId="{ABF06D43-D033-4BB5-A6D6-D46A4392F514}" type="presParOf" srcId="{7764F16E-6E54-46E7-AC85-7F4A0974B6C2}" destId="{0C8D6DAC-8F2A-4F91-B2A0-09A877C9BFB5}" srcOrd="7" destOrd="0" presId="urn:microsoft.com/office/officeart/2005/8/layout/hierarchy3"/>
    <dgm:cxn modelId="{AA92111F-C36F-471E-BF97-9F607B7C83F5}" type="presParOf" srcId="{7764F16E-6E54-46E7-AC85-7F4A0974B6C2}" destId="{C0F4657D-BFCD-45CE-8BFC-467CCDE73F0C}" srcOrd="8" destOrd="0" presId="urn:microsoft.com/office/officeart/2005/8/layout/hierarchy3"/>
    <dgm:cxn modelId="{92520C5B-DC13-4B9F-97B6-E2C38D3B69A6}" type="presParOf" srcId="{7764F16E-6E54-46E7-AC85-7F4A0974B6C2}" destId="{5197B90A-D33F-4091-AB95-6D3F7DE58DB5}" srcOrd="9" destOrd="0" presId="urn:microsoft.com/office/officeart/2005/8/layout/hierarchy3"/>
    <dgm:cxn modelId="{C13C9606-CA7B-4F96-A158-371BDD761A01}" type="presParOf" srcId="{7764F16E-6E54-46E7-AC85-7F4A0974B6C2}" destId="{DA00A6AE-EEE7-4FE3-8ABC-52FDE6B7BAC5}" srcOrd="10" destOrd="0" presId="urn:microsoft.com/office/officeart/2005/8/layout/hierarchy3"/>
    <dgm:cxn modelId="{BCDF7D8E-C796-46AB-BF0F-8E31D044A843}" type="presParOf" srcId="{7764F16E-6E54-46E7-AC85-7F4A0974B6C2}" destId="{D8AC4C05-6DE1-4887-8BC5-30A6AD1863BA}" srcOrd="11" destOrd="0" presId="urn:microsoft.com/office/officeart/2005/8/layout/hierarchy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C62CAE-F6AC-4F2B-8B7E-3F54BEB6025F}">
      <dsp:nvSpPr>
        <dsp:cNvPr id="0" name=""/>
        <dsp:cNvSpPr/>
      </dsp:nvSpPr>
      <dsp:spPr>
        <a:xfrm>
          <a:off x="429028" y="132469"/>
          <a:ext cx="6116045" cy="764563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Инсон терисининг қаршилиги қуйидаги асосий омилларга боғлиқ.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29028" y="132469"/>
        <a:ext cx="6116045" cy="764563"/>
      </dsp:txXfrm>
    </dsp:sp>
    <dsp:sp modelId="{4359151D-B3E9-4FD3-B5F2-FB278F61E4BA}">
      <dsp:nvSpPr>
        <dsp:cNvPr id="0" name=""/>
        <dsp:cNvSpPr/>
      </dsp:nvSpPr>
      <dsp:spPr>
        <a:xfrm>
          <a:off x="1040633" y="897032"/>
          <a:ext cx="368016" cy="391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1687"/>
              </a:lnTo>
              <a:lnTo>
                <a:pt x="368016" y="39168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BAAFC-907F-4EA3-A135-BDD2858D1AD0}">
      <dsp:nvSpPr>
        <dsp:cNvPr id="0" name=""/>
        <dsp:cNvSpPr/>
      </dsp:nvSpPr>
      <dsp:spPr>
        <a:xfrm>
          <a:off x="1408649" y="1012080"/>
          <a:ext cx="7013244" cy="553280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Терининг аҳволи (тоза, ифлос, нам, қуруқ, бутун, шикастланган);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08649" y="1012080"/>
        <a:ext cx="7013244" cy="553280"/>
      </dsp:txXfrm>
    </dsp:sp>
    <dsp:sp modelId="{AE27D9B1-7DBB-4C3D-9004-8A412A6CD50D}">
      <dsp:nvSpPr>
        <dsp:cNvPr id="0" name=""/>
        <dsp:cNvSpPr/>
      </dsp:nvSpPr>
      <dsp:spPr>
        <a:xfrm>
          <a:off x="1040633" y="897032"/>
          <a:ext cx="388097" cy="1049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9345"/>
              </a:lnTo>
              <a:lnTo>
                <a:pt x="388097" y="104934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99236-757E-4D2A-9A06-C007494017FD}">
      <dsp:nvSpPr>
        <dsp:cNvPr id="0" name=""/>
        <dsp:cNvSpPr/>
      </dsp:nvSpPr>
      <dsp:spPr>
        <a:xfrm>
          <a:off x="1428730" y="1666130"/>
          <a:ext cx="6214474" cy="560495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Электродлар тегиши ва алоқанинг мустаҳкамлилиги катталиги;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8730" y="1666130"/>
        <a:ext cx="6214474" cy="560495"/>
      </dsp:txXfrm>
    </dsp:sp>
    <dsp:sp modelId="{00A20DD7-3B5B-466E-93A3-09D36CF56C1D}">
      <dsp:nvSpPr>
        <dsp:cNvPr id="0" name=""/>
        <dsp:cNvSpPr/>
      </dsp:nvSpPr>
      <dsp:spPr>
        <a:xfrm>
          <a:off x="1040633" y="897032"/>
          <a:ext cx="388097" cy="1721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1971"/>
              </a:lnTo>
              <a:lnTo>
                <a:pt x="388097" y="17219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9C8C9-8457-4F45-8979-CF1968896DB6}">
      <dsp:nvSpPr>
        <dsp:cNvPr id="0" name=""/>
        <dsp:cNvSpPr/>
      </dsp:nvSpPr>
      <dsp:spPr>
        <a:xfrm>
          <a:off x="1428730" y="2357457"/>
          <a:ext cx="4907016" cy="523093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Электроток тури ва қўйилган кучланиш катталиги;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8730" y="2357457"/>
        <a:ext cx="4907016" cy="523093"/>
      </dsp:txXfrm>
    </dsp:sp>
    <dsp:sp modelId="{29915009-B1B0-48C7-A77A-9C8949E5245A}">
      <dsp:nvSpPr>
        <dsp:cNvPr id="0" name=""/>
        <dsp:cNvSpPr/>
      </dsp:nvSpPr>
      <dsp:spPr>
        <a:xfrm>
          <a:off x="1040633" y="897032"/>
          <a:ext cx="388097" cy="3460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0746"/>
              </a:lnTo>
              <a:lnTo>
                <a:pt x="388097" y="34607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D6DAC-8F2A-4F91-B2A0-09A877C9BFB5}">
      <dsp:nvSpPr>
        <dsp:cNvPr id="0" name=""/>
        <dsp:cNvSpPr/>
      </dsp:nvSpPr>
      <dsp:spPr>
        <a:xfrm>
          <a:off x="1428730" y="4143401"/>
          <a:ext cx="5219657" cy="428755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Асаб тизимининг умумий аҳволи.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8730" y="4143401"/>
        <a:ext cx="5219657" cy="428755"/>
      </dsp:txXfrm>
    </dsp:sp>
    <dsp:sp modelId="{C0F4657D-BFCD-45CE-8BFC-467CCDE73F0C}">
      <dsp:nvSpPr>
        <dsp:cNvPr id="0" name=""/>
        <dsp:cNvSpPr/>
      </dsp:nvSpPr>
      <dsp:spPr>
        <a:xfrm>
          <a:off x="1040633" y="897032"/>
          <a:ext cx="388097" cy="2880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0587"/>
              </a:lnTo>
              <a:lnTo>
                <a:pt x="388097" y="288058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7B90A-D33F-4091-AB95-6D3F7DE58DB5}">
      <dsp:nvSpPr>
        <dsp:cNvPr id="0" name=""/>
        <dsp:cNvSpPr/>
      </dsp:nvSpPr>
      <dsp:spPr>
        <a:xfrm>
          <a:off x="1428730" y="3571896"/>
          <a:ext cx="2493235" cy="411448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Ўтиш давомийлиги;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8730" y="3571896"/>
        <a:ext cx="2493235" cy="411448"/>
      </dsp:txXfrm>
    </dsp:sp>
    <dsp:sp modelId="{DA00A6AE-EEE7-4FE3-8ABC-52FDE6B7BAC5}">
      <dsp:nvSpPr>
        <dsp:cNvPr id="0" name=""/>
        <dsp:cNvSpPr/>
      </dsp:nvSpPr>
      <dsp:spPr>
        <a:xfrm>
          <a:off x="1040633" y="897032"/>
          <a:ext cx="388097" cy="2311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1892"/>
              </a:lnTo>
              <a:lnTo>
                <a:pt x="388097" y="231189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AC4C05-6DE1-4887-8BC5-30A6AD1863BA}">
      <dsp:nvSpPr>
        <dsp:cNvPr id="0" name=""/>
        <dsp:cNvSpPr/>
      </dsp:nvSpPr>
      <dsp:spPr>
        <a:xfrm>
          <a:off x="1428730" y="3000399"/>
          <a:ext cx="3092636" cy="417051"/>
        </a:xfrm>
        <a:prstGeom prst="roundRect">
          <a:avLst>
            <a:gd name="adj" fmla="val 10000"/>
          </a:avLst>
        </a:prstGeom>
        <a:solidFill>
          <a:srgbClr val="00B0F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215900" h="184150" prst="relaxedInset"/>
          <a:bevelB w="50800" h="1206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2000" b="1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rPr>
            <a:t>Ток частоталари;</a:t>
          </a: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428730" y="3000399"/>
        <a:ext cx="3092636" cy="4170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Прямоугольник 3"/>
          <p:cNvSpPr>
            <a:spLocks noChangeArrowheads="1"/>
          </p:cNvSpPr>
          <p:nvPr/>
        </p:nvSpPr>
        <p:spPr bwMode="auto">
          <a:xfrm>
            <a:off x="3786188" y="0"/>
            <a:ext cx="171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z-Cyrl-UZ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6–</a:t>
            </a:r>
            <a:r>
              <a:rPr lang="uz-Cyrl-UZ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МАЪРУЗА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2875" y="436563"/>
            <a:ext cx="892968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just">
              <a:tabLst>
                <a:tab pos="588963" algn="l"/>
              </a:tabLst>
              <a:defRPr/>
            </a:pPr>
            <a:r>
              <a:rPr lang="uz-Cyrl-UZ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	МАВЗУ: </a:t>
            </a:r>
            <a:r>
              <a:rPr lang="ru-RU" sz="2800" dirty="0">
                <a:latin typeface="Constantia" pitchFamily="18" charset="0"/>
              </a:rPr>
              <a:t>ЭЛЕКТР ТОКИНИНГ ИНСОН ОРГАНИЗМГА ТАЪСИРИ. ТАЪСИР ТУРЛАРИ, ДАРАЖАСИ. </a:t>
            </a:r>
          </a:p>
          <a:p>
            <a:pPr algn="just" eaLnBrk="0" hangingPunct="0">
              <a:tabLst>
                <a:tab pos="588963" algn="l"/>
              </a:tabLst>
              <a:defRPr/>
            </a:pPr>
            <a:r>
              <a:rPr lang="uz-Cyrl-UZ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Режа</a:t>
            </a: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z-Cyrl-UZ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хавфсизлик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Токнинг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хавфи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Йўл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қўйиладиган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ток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кучланишлар</a:t>
            </a:r>
            <a:r>
              <a:rPr lang="uz-Cyrl-UZ" sz="2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танасининг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қаршилиги.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tabLst>
                <a:tab pos="588963" algn="l"/>
              </a:tabLst>
              <a:defRPr/>
            </a:pP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Электрохавфсизлик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шартлари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таҳлили.</a:t>
            </a:r>
            <a:endParaRPr lang="uz-Cyrl-UZ" sz="28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818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токининг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организмига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таъсири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 натижасида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шикастланиш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ҳосил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Унинг о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қибати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миқдори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ҳаракат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давомийлиги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танаси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организмнинг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индивидуал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хоссалари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орқали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ўтиш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йўли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частотасига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боғлиқ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токининг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инсонга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таъсир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хавфи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кўз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сезилмас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улоқ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эшитиб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бўлмайдиган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масофада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сезилмайдиган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ҳидга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бўлмаганлиги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катта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қандайдир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сабаб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остига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тушган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қурилмалар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деталлари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уларнинг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корпуслари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ҳимояланмаган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токка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симлар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кесишувчанлиги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пайтидагина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қабул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этилади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endParaRPr lang="uz-Cyrl-UZ" sz="24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Электр ток</a:t>
            </a:r>
            <a:r>
              <a:rPr lang="uz-Cyrl-UZ" sz="24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организмига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таъсири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куйиш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иссиқлик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механик (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тўқималарнинг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ёрилиши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кимёвий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(электролиз)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бўлиши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Ток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мушаклар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қисқариши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параличи (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фалажи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фалажини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келтириб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чиқиб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биологик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таъсир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кўрсатиши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428625"/>
            <a:ext cx="9144000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pPr indent="342900" algn="ctr">
              <a:defRPr/>
            </a:pPr>
            <a:r>
              <a:rPr lang="uz-Cyrl-UZ" sz="2000" b="1" i="1" u="sng" dirty="0">
                <a:latin typeface="Times New Roman" pitchFamily="18" charset="0"/>
                <a:cs typeface="Times New Roman" pitchFamily="18" charset="0"/>
              </a:rPr>
              <a:t>Йўл қўйиладиган ток</a:t>
            </a:r>
          </a:p>
          <a:p>
            <a:pPr indent="342900" algn="just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Инсоннинг электр токи билан шикастланишига таъсир этувчи асосий омиллар–инсон орқали ўтадиган ток катталиги ва унинг таъсир давомийлиги.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50-60 Гц саноат частотали ўзгарувчан ток худди шундай катталикдаги доимий токка қараганда инсонни кучлироқ жароҳатлайди.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Инсонга 12-15 мА электродлардан мустақил узилиши мушкул бўлган ўзгарувчан ток катталиги инсон ҳаёти учун хавфли ҳисобланади.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50-60 Гц частотали ўзгарувчан ток учун хавфсиз катталик сифатида 10 мА қабул қилинган. Доимий ток учун – 50 мА.</a:t>
            </a:r>
          </a:p>
        </p:txBody>
      </p:sp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3201988"/>
            <a:ext cx="83550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indent="342900" algn="just">
              <a:defRPr/>
            </a:pPr>
            <a:r>
              <a:rPr lang="uz-Cyrl-UZ" b="1" dirty="0">
                <a:latin typeface="Times New Roman" pitchFamily="18" charset="0"/>
                <a:cs typeface="Times New Roman" pitchFamily="18" charset="0"/>
              </a:rPr>
              <a:t>Инсон ўзи орқали ўтаётган кам аҳамиятли ток таъсирини сеза бошлайди: </a:t>
            </a:r>
          </a:p>
        </p:txBody>
      </p:sp>
      <p:sp>
        <p:nvSpPr>
          <p:cNvPr id="6758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pSp>
        <p:nvGrpSpPr>
          <p:cNvPr id="67588" name="Группа 9"/>
          <p:cNvGrpSpPr>
            <a:grpSpLocks/>
          </p:cNvGrpSpPr>
          <p:nvPr/>
        </p:nvGrpSpPr>
        <p:grpSpPr bwMode="auto">
          <a:xfrm>
            <a:off x="857250" y="3783016"/>
            <a:ext cx="7286625" cy="707886"/>
            <a:chOff x="857224" y="4075334"/>
            <a:chExt cx="7286676" cy="708126"/>
          </a:xfrm>
        </p:grpSpPr>
        <p:sp>
          <p:nvSpPr>
            <p:cNvPr id="2" name="AutoShape 3"/>
            <p:cNvSpPr>
              <a:spLocks/>
            </p:cNvSpPr>
            <p:nvPr/>
          </p:nvSpPr>
          <p:spPr bwMode="auto">
            <a:xfrm>
              <a:off x="4357687" y="4143616"/>
              <a:ext cx="206376" cy="457355"/>
            </a:xfrm>
            <a:prstGeom prst="rightBrace">
              <a:avLst>
                <a:gd name="adj1" fmla="val 20870"/>
                <a:gd name="adj2" fmla="val 5277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857224" y="4075334"/>
              <a:ext cx="7286676" cy="7081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0,6 – 1,5 мА –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ўзгарувчан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токда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              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Бошлангич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сезувчан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>
                <a:defRPr/>
              </a:pP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5 – 7 мА –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доимий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токда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		                    ток</a:t>
              </a:r>
            </a:p>
          </p:txBody>
        </p:sp>
      </p:grpSp>
      <p:grpSp>
        <p:nvGrpSpPr>
          <p:cNvPr id="67589" name="Группа 12"/>
          <p:cNvGrpSpPr>
            <a:grpSpLocks/>
          </p:cNvGrpSpPr>
          <p:nvPr/>
        </p:nvGrpSpPr>
        <p:grpSpPr bwMode="auto">
          <a:xfrm>
            <a:off x="0" y="4568825"/>
            <a:ext cx="9144000" cy="1015663"/>
            <a:chOff x="0" y="4282867"/>
            <a:chExt cx="9144000" cy="1015973"/>
          </a:xfrm>
        </p:grpSpPr>
        <p:sp>
          <p:nvSpPr>
            <p:cNvPr id="68614" name="Rectangle 6"/>
            <p:cNvSpPr>
              <a:spLocks noChangeArrowheads="1"/>
            </p:cNvSpPr>
            <p:nvPr/>
          </p:nvSpPr>
          <p:spPr bwMode="auto">
            <a:xfrm>
              <a:off x="0" y="4282867"/>
              <a:ext cx="9144000" cy="10159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10-15 мА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=50 Гц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бўлганда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ўзгарувчан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токлар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                 </a:t>
              </a:r>
              <a:r>
                <a:rPr lang="uz-Cyrl-UZ" sz="2000" b="1" dirty="0">
                  <a:latin typeface="Times New Roman" pitchFamily="18" charset="0"/>
                  <a:cs typeface="Times New Roman" pitchFamily="18" charset="0"/>
                </a:rPr>
                <a:t>Б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ошланғич</a:t>
              </a:r>
              <a:r>
                <a:rPr lang="uz-Cyrl-UZ" sz="2000" b="1" dirty="0">
                  <a:latin typeface="Times New Roman" pitchFamily="18" charset="0"/>
                  <a:cs typeface="Times New Roman" pitchFamily="18" charset="0"/>
                </a:rPr>
                <a:t> қўйиб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0" hangingPunct="0">
                <a:defRPr/>
              </a:pP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50-80 мА                                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доимий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b="1" dirty="0" err="1">
                  <a:latin typeface="Times New Roman" pitchFamily="18" charset="0"/>
                  <a:cs typeface="Times New Roman" pitchFamily="18" charset="0"/>
                </a:rPr>
                <a:t>токлар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	                 </a:t>
              </a:r>
              <a:r>
                <a:rPr lang="uz-Cyrl-UZ" sz="2000" b="1" dirty="0">
                  <a:latin typeface="Times New Roman" pitchFamily="18" charset="0"/>
                  <a:cs typeface="Times New Roman" pitchFamily="18" charset="0"/>
                </a:rPr>
                <a:t>юбормайдиган токлар</a:t>
              </a:r>
              <a:r>
                <a:rPr lang="ru-RU" sz="2000" b="1" dirty="0">
                  <a:latin typeface="Times New Roman" pitchFamily="18" charset="0"/>
                  <a:cs typeface="Times New Roman" pitchFamily="18" charset="0"/>
                </a:rPr>
                <a:t>	</a:t>
              </a:r>
            </a:p>
          </p:txBody>
        </p:sp>
        <p:sp>
          <p:nvSpPr>
            <p:cNvPr id="67593" name="AutoShape 7"/>
            <p:cNvSpPr>
              <a:spLocks/>
            </p:cNvSpPr>
            <p:nvPr/>
          </p:nvSpPr>
          <p:spPr bwMode="auto">
            <a:xfrm>
              <a:off x="4959354" y="4386274"/>
              <a:ext cx="255588" cy="614362"/>
            </a:xfrm>
            <a:prstGeom prst="rightBrace">
              <a:avLst>
                <a:gd name="adj1" fmla="val 31037"/>
                <a:gd name="adj2" fmla="val 52778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nstantia" pitchFamily="18" charset="0"/>
              </a:endParaRPr>
            </a:p>
          </p:txBody>
        </p:sp>
      </p:grpSp>
      <p:sp>
        <p:nvSpPr>
          <p:cNvPr id="68616" name="Rectangle 8"/>
          <p:cNvSpPr>
            <a:spLocks noChangeArrowheads="1"/>
          </p:cNvSpPr>
          <p:nvPr/>
        </p:nvSpPr>
        <p:spPr bwMode="auto">
          <a:xfrm>
            <a:off x="1000125" y="5711825"/>
            <a:ext cx="74665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tabLst>
                <a:tab pos="-539750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100 мА-5 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Бошланғич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фибриляцион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-539750" algn="l"/>
              </a:tabLs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300 мА-5 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доимий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1" name="AutoShape 9"/>
          <p:cNvSpPr>
            <a:spLocks/>
          </p:cNvSpPr>
          <p:nvPr/>
        </p:nvSpPr>
        <p:spPr bwMode="auto">
          <a:xfrm>
            <a:off x="4357688" y="5829300"/>
            <a:ext cx="184150" cy="457200"/>
          </a:xfrm>
          <a:prstGeom prst="rightBrace">
            <a:avLst>
              <a:gd name="adj1" fmla="val 20690"/>
              <a:gd name="adj2" fmla="val 52778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334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0" y="0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342900" algn="ctr">
              <a:tabLst>
                <a:tab pos="-450850" algn="l"/>
              </a:tabLst>
              <a:defRPr/>
            </a:pP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Йўл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қўйиладиган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кучланишлар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Бахтсиз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ҳодисалар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таҳлили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шуни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кўрсатдики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электржароҳатларнинг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аксарияти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остидаги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қурилмаларнинг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ҳимояланмаган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қисмларига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тасодифан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тегиб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кетиши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натижасида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содир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қурилмадан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фойдаланилганда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атроф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ишлаб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чиқариш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муҳитига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қараб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(50-60 Гц)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саноат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частотали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ўзгарувчан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токнинг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3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ўрнатилган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Юқори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биноларда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65 В.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Юқори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биноларда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–  36 В.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Ўта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биноларда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–  12 В.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Кўпинча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1000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қурилма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қилувчи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ходимларнинг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электроток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шикастланиш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ҳолатлари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юз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негаки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улар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бундай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ҳисоблаб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воситаларидан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асоссиз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фойдаланишади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дан 36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гачани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хавфсиз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ҳисоблаш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қабул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қилинган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= 36 дан 60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куйиш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теридан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оғриқли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қўзғатишини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чақиради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tabLst>
                <a:tab pos="-450850" algn="l"/>
              </a:tabLst>
              <a:defRPr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= 60 дан 100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жиддий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хавф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чегараси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ҳисобланади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катта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куйишлар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нафас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ҳамда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юрак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фалажини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ҳосил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қилади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27877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0" y="0"/>
            <a:ext cx="9144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ctr">
              <a:defRPr/>
            </a:pP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танасининг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қаршилиги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 eaLnBrk="0" hangingPunct="0"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танаси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терисининг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0,05-0,2 мм</a:t>
            </a:r>
            <a:r>
              <a:rPr lang="uz-Cyrl-UZ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ли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устки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камалак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қатлами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қон-томир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асаб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толаларига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бўлмагани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эпидерма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аталади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Эпидерма диэлектрик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сифатида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кўриб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чиқилиши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 eaLnBrk="0" hangingPunct="0">
              <a:defRPr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танасининг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электрик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қаршилиги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устки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қатлами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аҳволи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қаршилигининг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катталигига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боғлиқ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857364"/>
          <a:ext cx="9144000" cy="5000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3567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6054" y="908720"/>
            <a:ext cx="9144000" cy="4708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уруқ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шикастланмаган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= 10000-100000 Ом.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устки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қисми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қатлами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да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тирналиш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кесилиш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ёриқлар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кескин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пасаяди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ички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органлар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қаршилигига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тенг бўлиб қолади.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= 600-800 Ом. Нам (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терлаган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ифлосланган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қаршилиги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сезиларли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даражада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пасаяди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Жумладан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30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электродларни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қуруқ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этишда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оғриқли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сезгилар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кузатилмайди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нам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ҳолатида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эгилган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бармоқларни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мушкул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кафтида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оғриқлар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сезилади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42900" algn="just" eaLnBrk="0" hangingPunct="0">
              <a:defRPr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Кислоталар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ишқорлар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сув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таъсири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терлашда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инсон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қаршилиги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= 1000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Омгача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пасайиши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мумкин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кесилганда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ҳатто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600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Омгача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доимийда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бўлгани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каби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токларда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қўйилган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катталашуви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тушади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терининг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устки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қатлами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узилиши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изоҳланади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60010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0" y="3929063"/>
            <a:ext cx="91440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 eaLnBrk="0" hangingPunct="0"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рельс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иккинчи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саналади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трамвайлар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электровозлар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гоҳида пайвандлаш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қурилмалари ишлайди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доимий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ток 1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фазали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ўзгарувчан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изоляцияланади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нейтралли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3-фазали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туташ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нейтралли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нолли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ўтказгичли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3-фазали ток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682" name="Прямоугольник 4"/>
          <p:cNvSpPr>
            <a:spLocks noChangeArrowheads="1"/>
          </p:cNvSpPr>
          <p:nvPr/>
        </p:nvSpPr>
        <p:spPr bwMode="auto">
          <a:xfrm>
            <a:off x="1285875" y="0"/>
            <a:ext cx="571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Электрохавфсизлик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шартлари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таҳлили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7063"/>
            <a:ext cx="91440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қурилмаларини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гуруҳга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бўлиш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қабул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қилинади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 charset="0"/>
              <a:buChar char="•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гуруҳ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- 1000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гуруҳ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- 1000 В дан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юқори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000250"/>
            <a:ext cx="9144000" cy="193833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токли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қувурлар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сони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қуйидагиларга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бўлинади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42900" algn="just" eaLnBrk="0" hangingPunct="0">
              <a:buFont typeface="Arial" charset="0"/>
              <a:buChar char="•"/>
              <a:defRPr/>
            </a:pP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ўтказгичли</a:t>
            </a:r>
          </a:p>
          <a:p>
            <a:pPr indent="342900" algn="just" eaLnBrk="0" hangingPunct="0">
              <a:buFont typeface="Arial" charset="0"/>
              <a:buChar char="•"/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Икки  ўтказгичли</a:t>
            </a:r>
          </a:p>
          <a:p>
            <a:pPr indent="342900" algn="just" eaLnBrk="0" hangingPunct="0">
              <a:buFont typeface="Arial" charset="0"/>
              <a:buChar char="•"/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Уч ўтказгичли</a:t>
            </a:r>
          </a:p>
          <a:p>
            <a:pPr indent="342900" algn="just" eaLnBrk="0" hangingPunct="0">
              <a:buFont typeface="Arial" charset="0"/>
              <a:buChar char="•"/>
              <a:defRPr/>
            </a:pPr>
            <a:r>
              <a:rPr lang="uz-Cyrl-UZ" sz="2000" b="1" dirty="0">
                <a:latin typeface="Times New Roman" pitchFamily="18" charset="0"/>
                <a:cs typeface="Times New Roman" pitchFamily="18" charset="0"/>
              </a:rPr>
              <a:t>Тўрт ўтказгичли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5479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571500" y="1071563"/>
            <a:ext cx="80724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Электр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хавфсизлигининг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барча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тизимлари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электр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қурилмалари шартлари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таҳлилида ерга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нисбатан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1000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хажмли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фазада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С=0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бўлганда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 </a:t>
            </a:r>
          </a:p>
        </p:txBody>
      </p:sp>
      <p:graphicFrame>
        <p:nvGraphicFramePr>
          <p:cNvPr id="757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9553297"/>
              </p:ext>
            </p:extLst>
          </p:nvPr>
        </p:nvGraphicFramePr>
        <p:xfrm>
          <a:off x="3455988" y="2500313"/>
          <a:ext cx="1930400" cy="857250"/>
        </p:xfrm>
        <a:graphic>
          <a:graphicData uri="http://schemas.openxmlformats.org/presentationml/2006/ole">
            <p:oleObj spid="_x0000_s1026" name="Формула" r:id="rId3" imgW="876240" imgH="393480" progId="Equation.3">
              <p:embed/>
            </p:oleObj>
          </a:graphicData>
        </a:graphic>
      </p:graphicFrame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214313" y="3429000"/>
            <a:ext cx="878681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342900" algn="just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деб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ҳисобланади.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 км дан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ошмаган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кабель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линияларининг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узунлигидаги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1000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гача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кичик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ҳажмли фазали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тармоқларга тегишлидир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42900" algn="just" eaLnBrk="0" hangingPunct="0"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&gt; 1000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ҳаво тармоқлар 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1000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кучланишли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кабель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тармоқларида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 км дан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ортиқ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линия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узунлигида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исроф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бўладиган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токлар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ва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ҳажми токлар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билан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ҳисоблашиш зарур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7366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818</Words>
  <Application>Microsoft Office PowerPoint</Application>
  <PresentationFormat>Экран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MAX</cp:lastModifiedBy>
  <cp:revision>3</cp:revision>
  <dcterms:modified xsi:type="dcterms:W3CDTF">2014-10-07T18:03:27Z</dcterms:modified>
</cp:coreProperties>
</file>