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1.jpg" ContentType="image/jpg"/>
  <Override PartName="/ppt/media/image-10-1.jpg" ContentType="image/jpg"/>
  <Override PartName="/ppt/media/image-14-1.jpg" ContentType="image/jpg"/>
  <Override PartName="/ppt/media/image-19-1.jpg" ContentType="image/jpg"/>
  <Override PartName="/ppt/media/image-3-1.jpg" ContentType="image/jpg"/>
  <Override PartName="/ppt/media/image-5-2.jpg" ContentType="image/jpg"/>
  <Override PartName="/ppt/media/image-9-1.jpg" ContentType="image/jpg"/>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extended-properties" Target="docProps/app.xml"/><Relationship Id="rId2" Type="http://schemas.openxmlformats.org/package/2006/relationships/metadata/core-properties" Target="docProps/core.xml"/><Relationship Id="rId3"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6256000" cy="9144000"/>
  <p:notesSz cx="9144000" cy="16256000"/>
  <p:embeddedFontLst>
    <p:embeddedFont>
      <p:font typeface="MiSans" charset="-122" pitchFamily="34"/>
      <p:regular r:id="rId26"/>
    </p:embeddedFont>
    <p:embeddedFont>
      <p:font typeface="Liter" charset="-122" pitchFamily="34"/>
      <p:regular r:id="rId27"/>
    </p:embeddedFont>
  </p:embeddedFontLst>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 Id="rId26" Type="http://schemas.openxmlformats.org/officeDocument/2006/relationships/font" Target="fonts/font1.fntdata"/><Relationship Id="rId27" Type="http://schemas.openxmlformats.org/officeDocument/2006/relationships/font" Target="fonts/font2.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PPTIST_MASTER">
    <p:bg>
      <p:bgPr>
        <a:solidFill>
          <a:srgbClr val="FFFFFF"/>
        </a:solidFill>
      </p:bgPr>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jp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jp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jp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3-1.jp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1-1.jpg"/><Relationship Id="rId2" Type="http://schemas.openxmlformats.org/officeDocument/2006/relationships/image" Target="../media/image-5-2.jpg"/><Relationship Id="rId3" Type="http://schemas.openxmlformats.org/officeDocument/2006/relationships/slideLayout" Target="../slideLayouts/slideLayout1.xml"/><Relationship Id="rId4"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jp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A202C"/>
        </a:solidFill>
      </p:bgPr>
    </p:bg>
    <p:spTree>
      <p:nvGrpSpPr>
        <p:cNvPr id="1" name=""/>
        <p:cNvGrpSpPr/>
        <p:nvPr/>
      </p:nvGrpSpPr>
      <p:grpSpPr>
        <a:xfrm>
          <a:off x="0" y="0"/>
          <a:ext cx="0" cy="0"/>
          <a:chOff x="0" y="0"/>
          <a:chExt cx="0" cy="0"/>
        </a:xfrm>
      </p:grpSpPr>
      <p:pic>
        <p:nvPicPr>
          <p:cNvPr id="2" name="Image 0" descr="https://kimi-web-img.moonshot.cn/img/img.gmw.cn/fc0edc7c691f6a65b19e9dc00a4f6b1ac82c04de.jpg">    </p:cNvPr>
          <p:cNvPicPr>
            <a:picLocks noChangeAspect="1"/>
          </p:cNvPicPr>
          <p:nvPr/>
        </p:nvPicPr>
        <p:blipFill>
          <a:blip r:embed="rId1">
            <a:alphaModFix amt="40000"/>
          </a:blip>
          <a:srcRect l="0" r="0" t="7771" b="7771"/>
          <a:stretch/>
        </p:blipFill>
        <p:spPr>
          <a:xfrm>
            <a:off x="0" y="0"/>
            <a:ext cx="16256000" cy="9144000"/>
          </a:xfrm>
          <a:prstGeom prst="roundRect">
            <a:avLst>
              <a:gd name="adj" fmla="val 0"/>
            </a:avLst>
          </a:prstGeom>
        </p:spPr>
      </p:pic>
      <p:sp>
        <p:nvSpPr>
          <p:cNvPr id="3"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rotWithShape="1" flip="none">
            <a:gsLst>
              <a:gs pos="0">
                <a:srgbClr val="1A202C">
                  <a:alpha val="95000"/>
                </a:srgbClr>
              </a:gs>
              <a:gs pos="50000">
                <a:srgbClr val="1A202C">
                  <a:alpha val="85000"/>
                </a:srgbClr>
              </a:gs>
              <a:gs pos="100000">
                <a:srgbClr val="38B2AC">
                  <a:alpha val="30000"/>
                </a:srgbClr>
              </a:gs>
            </a:gsLst>
            <a:lin ang="2700000" scaled="1"/>
          </a:gradFill>
          <a:ln/>
        </p:spPr>
      </p:sp>
      <p:sp>
        <p:nvSpPr>
          <p:cNvPr id="4" name="Shape 1"/>
          <p:cNvSpPr/>
          <p:nvPr/>
        </p:nvSpPr>
        <p:spPr>
          <a:xfrm>
            <a:off x="533400" y="1697038"/>
            <a:ext cx="3429000" cy="660400"/>
          </a:xfrm>
          <a:custGeom>
            <a:avLst/>
            <a:gdLst/>
            <a:ahLst/>
            <a:cxnLst/>
            <a:rect l="l" t="t" r="r" b="b"/>
            <a:pathLst>
              <a:path w="3429000" h="660400">
                <a:moveTo>
                  <a:pt x="0" y="0"/>
                </a:moveTo>
                <a:lnTo>
                  <a:pt x="3429000" y="0"/>
                </a:lnTo>
                <a:lnTo>
                  <a:pt x="3429000" y="660400"/>
                </a:lnTo>
                <a:lnTo>
                  <a:pt x="0" y="660400"/>
                </a:lnTo>
                <a:lnTo>
                  <a:pt x="0" y="0"/>
                </a:lnTo>
                <a:close/>
              </a:path>
            </a:pathLst>
          </a:custGeom>
          <a:solidFill>
            <a:srgbClr val="38B2AC">
              <a:alpha val="20000"/>
            </a:srgbClr>
          </a:solidFill>
          <a:ln/>
        </p:spPr>
      </p:sp>
      <p:sp>
        <p:nvSpPr>
          <p:cNvPr id="5" name="Shape 2"/>
          <p:cNvSpPr/>
          <p:nvPr/>
        </p:nvSpPr>
        <p:spPr>
          <a:xfrm>
            <a:off x="533400" y="1697038"/>
            <a:ext cx="50800" cy="660400"/>
          </a:xfrm>
          <a:custGeom>
            <a:avLst/>
            <a:gdLst/>
            <a:ahLst/>
            <a:cxnLst/>
            <a:rect l="l" t="t" r="r" b="b"/>
            <a:pathLst>
              <a:path w="50800" h="660400">
                <a:moveTo>
                  <a:pt x="0" y="0"/>
                </a:moveTo>
                <a:lnTo>
                  <a:pt x="50800" y="0"/>
                </a:lnTo>
                <a:lnTo>
                  <a:pt x="50800" y="660400"/>
                </a:lnTo>
                <a:lnTo>
                  <a:pt x="0" y="660400"/>
                </a:lnTo>
                <a:lnTo>
                  <a:pt x="0" y="0"/>
                </a:lnTo>
                <a:close/>
              </a:path>
            </a:pathLst>
          </a:custGeom>
          <a:solidFill>
            <a:srgbClr val="38B2AC"/>
          </a:solidFill>
          <a:ln/>
        </p:spPr>
      </p:sp>
      <p:sp>
        <p:nvSpPr>
          <p:cNvPr id="6" name="Text 3"/>
          <p:cNvSpPr/>
          <p:nvPr/>
        </p:nvSpPr>
        <p:spPr>
          <a:xfrm>
            <a:off x="863600" y="1849438"/>
            <a:ext cx="2921000" cy="355600"/>
          </a:xfrm>
          <a:prstGeom prst="rect">
            <a:avLst/>
          </a:prstGeom>
          <a:noFill/>
          <a:ln/>
        </p:spPr>
        <p:txBody>
          <a:bodyPr wrap="square" lIns="0" tIns="0" rIns="0" bIns="0" rtlCol="0" anchor="ctr"/>
          <a:lstStyle/>
          <a:p>
            <a:pPr>
              <a:lnSpc>
                <a:spcPct val="120000"/>
              </a:lnSpc>
            </a:pPr>
            <a:r>
              <a:rPr lang="en-US" sz="2000" b="1" spc="100" kern="0" dirty="0">
                <a:solidFill>
                  <a:srgbClr val="38B2AC"/>
                </a:solidFill>
                <a:latin typeface="MiSans" pitchFamily="34" charset="0"/>
                <a:ea typeface="MiSans" pitchFamily="34" charset="-122"/>
                <a:cs typeface="MiSans" pitchFamily="34" charset="-120"/>
              </a:rPr>
              <a:t>Jahon Iqtisodiyoti</a:t>
            </a:r>
            <a:endParaRPr lang="en-US" sz="1600" dirty="0"/>
          </a:p>
        </p:txBody>
      </p:sp>
      <p:sp>
        <p:nvSpPr>
          <p:cNvPr id="7" name="Text 4"/>
          <p:cNvSpPr/>
          <p:nvPr/>
        </p:nvSpPr>
        <p:spPr>
          <a:xfrm>
            <a:off x="508000" y="2763838"/>
            <a:ext cx="15697200" cy="2286000"/>
          </a:xfrm>
          <a:prstGeom prst="rect">
            <a:avLst/>
          </a:prstGeom>
          <a:noFill/>
          <a:ln/>
        </p:spPr>
        <p:txBody>
          <a:bodyPr wrap="square" lIns="0" tIns="0" rIns="0" bIns="0" rtlCol="0" anchor="ctr"/>
          <a:lstStyle/>
          <a:p>
            <a:pPr>
              <a:lnSpc>
                <a:spcPct val="100000"/>
              </a:lnSpc>
            </a:pPr>
            <a:r>
              <a:rPr lang="en-US" sz="7200" b="1" dirty="0">
                <a:solidFill>
                  <a:srgbClr val="F7FAFC"/>
                </a:solidFill>
                <a:latin typeface="Liter" pitchFamily="34" charset="0"/>
                <a:ea typeface="Liter" pitchFamily="34" charset="-122"/>
                <a:cs typeface="Liter" pitchFamily="34" charset="-120"/>
              </a:rPr>
              <a:t>Erkin Iqtisodiy</a:t>
            </a:r>
            <a:endParaRPr lang="en-US" sz="1600" dirty="0"/>
          </a:p>
          <a:p>
            <a:pPr>
              <a:lnSpc>
                <a:spcPct val="100000"/>
              </a:lnSpc>
            </a:pPr>
            <a:r>
              <a:rPr lang="en-US" sz="7200" b="1" dirty="0">
                <a:solidFill>
                  <a:srgbClr val="F7FAFC"/>
                </a:solidFill>
                <a:latin typeface="Liter" pitchFamily="34" charset="0"/>
                <a:ea typeface="Liter" pitchFamily="34" charset="-122"/>
                <a:cs typeface="Liter" pitchFamily="34" charset="-120"/>
              </a:rPr>
              <a:t>Hududlar</a:t>
            </a:r>
            <a:endParaRPr lang="en-US" sz="1600" dirty="0"/>
          </a:p>
        </p:txBody>
      </p:sp>
      <p:sp>
        <p:nvSpPr>
          <p:cNvPr id="8" name="Shape 5"/>
          <p:cNvSpPr/>
          <p:nvPr/>
        </p:nvSpPr>
        <p:spPr>
          <a:xfrm>
            <a:off x="508000" y="5354638"/>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38B2AC"/>
          </a:solidFill>
          <a:ln/>
        </p:spPr>
      </p:sp>
      <p:sp>
        <p:nvSpPr>
          <p:cNvPr id="9" name="Text 6"/>
          <p:cNvSpPr/>
          <p:nvPr/>
        </p:nvSpPr>
        <p:spPr>
          <a:xfrm>
            <a:off x="508000" y="5710238"/>
            <a:ext cx="9944100" cy="622300"/>
          </a:xfrm>
          <a:prstGeom prst="rect">
            <a:avLst/>
          </a:prstGeom>
          <a:noFill/>
          <a:ln/>
        </p:spPr>
        <p:txBody>
          <a:bodyPr wrap="square" lIns="0" tIns="0" rIns="0" bIns="0" rtlCol="0" anchor="ctr"/>
          <a:lstStyle/>
          <a:p>
            <a:pPr>
              <a:lnSpc>
                <a:spcPct val="140000"/>
              </a:lnSpc>
            </a:pPr>
            <a:r>
              <a:rPr lang="en-US" sz="3000" dirty="0">
                <a:solidFill>
                  <a:srgbClr val="A0AEC0"/>
                </a:solidFill>
                <a:latin typeface="MiSans" pitchFamily="34" charset="0"/>
                <a:ea typeface="MiSans" pitchFamily="34" charset="-122"/>
                <a:cs typeface="MiSans" pitchFamily="34" charset="-120"/>
              </a:rPr>
              <a:t>Xitoy Tajribasi va O'zbekiston Istiqbollari</a:t>
            </a:r>
            <a:endParaRPr lang="en-US" sz="1600" dirty="0"/>
          </a:p>
        </p:txBody>
      </p:sp>
      <p:sp>
        <p:nvSpPr>
          <p:cNvPr id="10" name="Text 7"/>
          <p:cNvSpPr/>
          <p:nvPr/>
        </p:nvSpPr>
        <p:spPr>
          <a:xfrm>
            <a:off x="508000" y="7518400"/>
            <a:ext cx="37338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10-Mavzu</a:t>
            </a:r>
            <a:endParaRPr lang="en-US" sz="1600" dirty="0"/>
          </a:p>
        </p:txBody>
      </p:sp>
      <p:sp>
        <p:nvSpPr>
          <p:cNvPr id="11" name="Text 8"/>
          <p:cNvSpPr/>
          <p:nvPr/>
        </p:nvSpPr>
        <p:spPr>
          <a:xfrm>
            <a:off x="508000" y="7924800"/>
            <a:ext cx="3733800" cy="711200"/>
          </a:xfrm>
          <a:prstGeom prst="rect">
            <a:avLst/>
          </a:prstGeom>
          <a:noFill/>
          <a:ln/>
        </p:spPr>
        <p:txBody>
          <a:bodyPr wrap="square" lIns="0" tIns="0" rIns="0" bIns="0" rtlCol="0" anchor="ctr"/>
          <a:lstStyle/>
          <a:p>
            <a:pPr>
              <a:lnSpc>
                <a:spcPct val="130000"/>
              </a:lnSpc>
            </a:pPr>
            <a:r>
              <a:rPr lang="en-US" sz="1800" b="1" dirty="0">
                <a:solidFill>
                  <a:srgbClr val="38B2AC"/>
                </a:solidFill>
                <a:latin typeface="MiSans" pitchFamily="34" charset="0"/>
                <a:ea typeface="MiSans" pitchFamily="34" charset="-122"/>
                <a:cs typeface="MiSans" pitchFamily="34" charset="-120"/>
              </a:rPr>
              <a:t>Jahon Iqtisodiyotida Erkin Iqtisodiy</a:t>
            </a:r>
            <a:endParaRPr lang="en-US" sz="1600" dirty="0"/>
          </a:p>
          <a:p>
            <a:pPr>
              <a:lnSpc>
                <a:spcPct val="130000"/>
              </a:lnSpc>
            </a:pPr>
            <a:r>
              <a:rPr lang="en-US" sz="1800" b="1" dirty="0">
                <a:solidFill>
                  <a:srgbClr val="38B2AC"/>
                </a:solidFill>
                <a:latin typeface="MiSans" pitchFamily="34" charset="0"/>
                <a:ea typeface="MiSans" pitchFamily="34" charset="-122"/>
                <a:cs typeface="MiSans" pitchFamily="34" charset="-120"/>
              </a:rPr>
              <a:t>Hududlarning Tutgan O'rni</a:t>
            </a:r>
            <a:endParaRPr lang="en-US" sz="1600" dirty="0"/>
          </a:p>
        </p:txBody>
      </p:sp>
      <p:sp>
        <p:nvSpPr>
          <p:cNvPr id="12" name="Text 9"/>
          <p:cNvSpPr/>
          <p:nvPr/>
        </p:nvSpPr>
        <p:spPr>
          <a:xfrm>
            <a:off x="15096927" y="8280400"/>
            <a:ext cx="647700" cy="355600"/>
          </a:xfrm>
          <a:prstGeom prst="rect">
            <a:avLst/>
          </a:prstGeom>
          <a:noFill/>
          <a:ln/>
        </p:spPr>
        <p:txBody>
          <a:bodyPr wrap="square" lIns="0" tIns="0" rIns="0" bIns="0" rtlCol="0" anchor="ctr"/>
          <a:lstStyle/>
          <a:p>
            <a:pPr algn="r">
              <a:lnSpc>
                <a:spcPct val="130000"/>
              </a:lnSpc>
            </a:pPr>
            <a:r>
              <a:rPr lang="en-US" sz="1800" dirty="0">
                <a:solidFill>
                  <a:srgbClr val="A0AEC0"/>
                </a:solidFill>
                <a:latin typeface="MiSans" pitchFamily="34" charset="0"/>
                <a:ea typeface="MiSans" pitchFamily="34" charset="-122"/>
                <a:cs typeface="MiSans" pitchFamily="34" charset="-120"/>
              </a:rPr>
              <a:t>2025</a:t>
            </a:r>
            <a:endParaRPr lang="en-US" sz="1600" dirty="0"/>
          </a:p>
        </p:txBody>
      </p:sp>
    </p:spTree>
  </p:cSld>
  <p:clrMapOvr>
    <a:masterClrMapping/>
  </p:clrMapOvr>
  <p:transition>
    <p:fade/>
    <p:spd val="med"/>
  </p:transition>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O'zbekiston</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O'zbekiston EIHlari: Tizimning Umumiy Tavsifi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33400" y="1828800"/>
            <a:ext cx="9042400" cy="2590800"/>
          </a:xfrm>
          <a:custGeom>
            <a:avLst/>
            <a:gdLst/>
            <a:ahLst/>
            <a:cxnLst/>
            <a:rect l="l" t="t" r="r" b="b"/>
            <a:pathLst>
              <a:path w="9042400" h="2590800">
                <a:moveTo>
                  <a:pt x="50800" y="0"/>
                </a:moveTo>
                <a:lnTo>
                  <a:pt x="8890009" y="0"/>
                </a:lnTo>
                <a:cubicBezTo>
                  <a:pt x="8974116" y="0"/>
                  <a:pt x="9042400" y="68284"/>
                  <a:pt x="9042400" y="152391"/>
                </a:cubicBezTo>
                <a:lnTo>
                  <a:pt x="9042400" y="2438409"/>
                </a:lnTo>
                <a:cubicBezTo>
                  <a:pt x="9042400" y="2522572"/>
                  <a:pt x="8974172" y="2590800"/>
                  <a:pt x="8890009" y="2590800"/>
                </a:cubicBezTo>
                <a:lnTo>
                  <a:pt x="50800" y="2590800"/>
                </a:lnTo>
                <a:cubicBezTo>
                  <a:pt x="22763" y="2590800"/>
                  <a:pt x="0" y="2568037"/>
                  <a:pt x="0" y="2540000"/>
                </a:cubicBezTo>
                <a:lnTo>
                  <a:pt x="0" y="50800"/>
                </a:lnTo>
                <a:cubicBezTo>
                  <a:pt x="0" y="22763"/>
                  <a:pt x="22763" y="0"/>
                  <a:pt x="50800" y="0"/>
                </a:cubicBezTo>
                <a:close/>
              </a:path>
            </a:pathLst>
          </a:custGeom>
          <a:solidFill>
            <a:srgbClr val="2D3748"/>
          </a:solidFill>
          <a:ln/>
        </p:spPr>
      </p:sp>
      <p:sp>
        <p:nvSpPr>
          <p:cNvPr id="6" name="Shape 4"/>
          <p:cNvSpPr/>
          <p:nvPr/>
        </p:nvSpPr>
        <p:spPr>
          <a:xfrm>
            <a:off x="533400" y="1828800"/>
            <a:ext cx="50800" cy="2590800"/>
          </a:xfrm>
          <a:custGeom>
            <a:avLst/>
            <a:gdLst/>
            <a:ahLst/>
            <a:cxnLst/>
            <a:rect l="l" t="t" r="r" b="b"/>
            <a:pathLst>
              <a:path w="50800" h="2590800">
                <a:moveTo>
                  <a:pt x="50800" y="0"/>
                </a:moveTo>
                <a:lnTo>
                  <a:pt x="50800" y="0"/>
                </a:lnTo>
                <a:lnTo>
                  <a:pt x="50800" y="2590800"/>
                </a:lnTo>
                <a:lnTo>
                  <a:pt x="50800" y="2590800"/>
                </a:lnTo>
                <a:cubicBezTo>
                  <a:pt x="22763" y="2590800"/>
                  <a:pt x="0" y="2568037"/>
                  <a:pt x="0" y="2540000"/>
                </a:cubicBezTo>
                <a:lnTo>
                  <a:pt x="0" y="50800"/>
                </a:lnTo>
                <a:cubicBezTo>
                  <a:pt x="0" y="22763"/>
                  <a:pt x="22763" y="0"/>
                  <a:pt x="50800" y="0"/>
                </a:cubicBezTo>
                <a:close/>
              </a:path>
            </a:pathLst>
          </a:custGeom>
          <a:solidFill>
            <a:srgbClr val="38B2AC"/>
          </a:solidFill>
          <a:ln/>
        </p:spPr>
      </p:sp>
      <p:sp>
        <p:nvSpPr>
          <p:cNvPr id="7" name="Shape 5"/>
          <p:cNvSpPr/>
          <p:nvPr/>
        </p:nvSpPr>
        <p:spPr>
          <a:xfrm>
            <a:off x="812800" y="2082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8" name="Shape 6"/>
          <p:cNvSpPr/>
          <p:nvPr/>
        </p:nvSpPr>
        <p:spPr>
          <a:xfrm>
            <a:off x="990600" y="2260600"/>
            <a:ext cx="254000" cy="254000"/>
          </a:xfrm>
          <a:custGeom>
            <a:avLst/>
            <a:gdLst/>
            <a:ahLst/>
            <a:cxnLst/>
            <a:rect l="l" t="t" r="r" b="b"/>
            <a:pathLst>
              <a:path w="254000" h="254000">
                <a:moveTo>
                  <a:pt x="15875" y="15875"/>
                </a:moveTo>
                <a:cubicBezTo>
                  <a:pt x="7094" y="15875"/>
                  <a:pt x="0" y="22969"/>
                  <a:pt x="0" y="31750"/>
                </a:cubicBezTo>
                <a:lnTo>
                  <a:pt x="0" y="214313"/>
                </a:lnTo>
                <a:cubicBezTo>
                  <a:pt x="0" y="227459"/>
                  <a:pt x="10666" y="238125"/>
                  <a:pt x="23812" y="238125"/>
                </a:cubicBezTo>
                <a:lnTo>
                  <a:pt x="230188" y="238125"/>
                </a:lnTo>
                <a:cubicBezTo>
                  <a:pt x="243334" y="238125"/>
                  <a:pt x="254000" y="227459"/>
                  <a:pt x="254000" y="214313"/>
                </a:cubicBezTo>
                <a:lnTo>
                  <a:pt x="254000" y="75505"/>
                </a:lnTo>
                <a:cubicBezTo>
                  <a:pt x="254000" y="66477"/>
                  <a:pt x="244376" y="60771"/>
                  <a:pt x="236438" y="65038"/>
                </a:cubicBezTo>
                <a:lnTo>
                  <a:pt x="158750" y="106859"/>
                </a:lnTo>
                <a:lnTo>
                  <a:pt x="158750" y="75505"/>
                </a:lnTo>
                <a:cubicBezTo>
                  <a:pt x="158750" y="66477"/>
                  <a:pt x="149126" y="60771"/>
                  <a:pt x="141188" y="65038"/>
                </a:cubicBezTo>
                <a:lnTo>
                  <a:pt x="63500" y="106859"/>
                </a:lnTo>
                <a:lnTo>
                  <a:pt x="63500" y="31750"/>
                </a:lnTo>
                <a:cubicBezTo>
                  <a:pt x="63500" y="22969"/>
                  <a:pt x="56406" y="15875"/>
                  <a:pt x="47625" y="15875"/>
                </a:cubicBezTo>
                <a:lnTo>
                  <a:pt x="15875" y="15875"/>
                </a:lnTo>
                <a:close/>
              </a:path>
            </a:pathLst>
          </a:custGeom>
          <a:solidFill>
            <a:srgbClr val="38B2AC"/>
          </a:solidFill>
          <a:ln/>
        </p:spPr>
      </p:sp>
      <p:sp>
        <p:nvSpPr>
          <p:cNvPr id="9" name="Text 7"/>
          <p:cNvSpPr/>
          <p:nvPr/>
        </p:nvSpPr>
        <p:spPr>
          <a:xfrm>
            <a:off x="1625600" y="2184400"/>
            <a:ext cx="23241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EIHlarning Mohiyati</a:t>
            </a:r>
            <a:endParaRPr lang="en-US" sz="1600" dirty="0"/>
          </a:p>
        </p:txBody>
      </p:sp>
      <p:sp>
        <p:nvSpPr>
          <p:cNvPr id="10" name="Text 8"/>
          <p:cNvSpPr/>
          <p:nvPr/>
        </p:nvSpPr>
        <p:spPr>
          <a:xfrm>
            <a:off x="812800" y="2844800"/>
            <a:ext cx="86106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O'zbekistondagi erkin iqtisodiy hududlar mamlakat hududining alohida ajratilgan qismi bo'lib, investitsiyalarni jalb qilish, sanoat ishlab chiqarishini rivojlantirish, eksport salohiyatini oshirish va hududiy iqtisodiy o'sishni rag'batlantirish maqsadida maxsus huquqiy, soliq va bojxona imtiyozlari joriy etiladi.</a:t>
            </a:r>
            <a:endParaRPr lang="en-US" sz="1600" dirty="0"/>
          </a:p>
        </p:txBody>
      </p:sp>
      <p:sp>
        <p:nvSpPr>
          <p:cNvPr id="11" name="Shape 9"/>
          <p:cNvSpPr/>
          <p:nvPr/>
        </p:nvSpPr>
        <p:spPr>
          <a:xfrm>
            <a:off x="533400" y="4622800"/>
            <a:ext cx="9042400" cy="2590800"/>
          </a:xfrm>
          <a:custGeom>
            <a:avLst/>
            <a:gdLst/>
            <a:ahLst/>
            <a:cxnLst/>
            <a:rect l="l" t="t" r="r" b="b"/>
            <a:pathLst>
              <a:path w="9042400" h="2590800">
                <a:moveTo>
                  <a:pt x="50800" y="0"/>
                </a:moveTo>
                <a:lnTo>
                  <a:pt x="8890009" y="0"/>
                </a:lnTo>
                <a:cubicBezTo>
                  <a:pt x="8974116" y="0"/>
                  <a:pt x="9042400" y="68284"/>
                  <a:pt x="9042400" y="152391"/>
                </a:cubicBezTo>
                <a:lnTo>
                  <a:pt x="9042400" y="2438409"/>
                </a:lnTo>
                <a:cubicBezTo>
                  <a:pt x="9042400" y="2522572"/>
                  <a:pt x="8974172" y="2590800"/>
                  <a:pt x="8890009" y="2590800"/>
                </a:cubicBezTo>
                <a:lnTo>
                  <a:pt x="50800" y="2590800"/>
                </a:lnTo>
                <a:cubicBezTo>
                  <a:pt x="22763" y="2590800"/>
                  <a:pt x="0" y="2568037"/>
                  <a:pt x="0" y="2540000"/>
                </a:cubicBezTo>
                <a:lnTo>
                  <a:pt x="0" y="50800"/>
                </a:lnTo>
                <a:cubicBezTo>
                  <a:pt x="0" y="22763"/>
                  <a:pt x="22763" y="0"/>
                  <a:pt x="50800" y="0"/>
                </a:cubicBezTo>
                <a:close/>
              </a:path>
            </a:pathLst>
          </a:custGeom>
          <a:solidFill>
            <a:srgbClr val="2D3748"/>
          </a:solidFill>
          <a:ln/>
        </p:spPr>
      </p:sp>
      <p:sp>
        <p:nvSpPr>
          <p:cNvPr id="12" name="Shape 10"/>
          <p:cNvSpPr/>
          <p:nvPr/>
        </p:nvSpPr>
        <p:spPr>
          <a:xfrm>
            <a:off x="533400" y="4622800"/>
            <a:ext cx="50800" cy="2590800"/>
          </a:xfrm>
          <a:custGeom>
            <a:avLst/>
            <a:gdLst/>
            <a:ahLst/>
            <a:cxnLst/>
            <a:rect l="l" t="t" r="r" b="b"/>
            <a:pathLst>
              <a:path w="50800" h="2590800">
                <a:moveTo>
                  <a:pt x="50800" y="0"/>
                </a:moveTo>
                <a:lnTo>
                  <a:pt x="50800" y="0"/>
                </a:lnTo>
                <a:lnTo>
                  <a:pt x="50800" y="2590800"/>
                </a:lnTo>
                <a:lnTo>
                  <a:pt x="50800" y="2590800"/>
                </a:lnTo>
                <a:cubicBezTo>
                  <a:pt x="22763" y="2590800"/>
                  <a:pt x="0" y="2568037"/>
                  <a:pt x="0" y="2540000"/>
                </a:cubicBezTo>
                <a:lnTo>
                  <a:pt x="0" y="50800"/>
                </a:lnTo>
                <a:cubicBezTo>
                  <a:pt x="0" y="22763"/>
                  <a:pt x="22763" y="0"/>
                  <a:pt x="50800" y="0"/>
                </a:cubicBezTo>
                <a:close/>
              </a:path>
            </a:pathLst>
          </a:custGeom>
          <a:solidFill>
            <a:srgbClr val="38B2AC"/>
          </a:solidFill>
          <a:ln/>
        </p:spPr>
      </p:sp>
      <p:sp>
        <p:nvSpPr>
          <p:cNvPr id="13" name="Shape 11"/>
          <p:cNvSpPr/>
          <p:nvPr/>
        </p:nvSpPr>
        <p:spPr>
          <a:xfrm>
            <a:off x="812800" y="4876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14" name="Shape 12"/>
          <p:cNvSpPr/>
          <p:nvPr/>
        </p:nvSpPr>
        <p:spPr>
          <a:xfrm>
            <a:off x="990600" y="5054600"/>
            <a:ext cx="254000" cy="254000"/>
          </a:xfrm>
          <a:custGeom>
            <a:avLst/>
            <a:gdLst/>
            <a:ahLst/>
            <a:cxnLst/>
            <a:rect l="l" t="t" r="r" b="b"/>
            <a:pathLst>
              <a:path w="254000" h="254000">
                <a:moveTo>
                  <a:pt x="222250" y="127000"/>
                </a:moveTo>
                <a:cubicBezTo>
                  <a:pt x="222250" y="74430"/>
                  <a:pt x="179570" y="31750"/>
                  <a:pt x="127000" y="31750"/>
                </a:cubicBezTo>
                <a:cubicBezTo>
                  <a:pt x="74430" y="31750"/>
                  <a:pt x="31750" y="74430"/>
                  <a:pt x="31750" y="127000"/>
                </a:cubicBezTo>
                <a:cubicBezTo>
                  <a:pt x="31750" y="179570"/>
                  <a:pt x="74430" y="222250"/>
                  <a:pt x="127000" y="222250"/>
                </a:cubicBezTo>
                <a:cubicBezTo>
                  <a:pt x="179570" y="222250"/>
                  <a:pt x="222250" y="179570"/>
                  <a:pt x="222250" y="127000"/>
                </a:cubicBezTo>
                <a:close/>
                <a:moveTo>
                  <a:pt x="0" y="127000"/>
                </a:moveTo>
                <a:cubicBezTo>
                  <a:pt x="0" y="56907"/>
                  <a:pt x="56907" y="0"/>
                  <a:pt x="127000" y="0"/>
                </a:cubicBezTo>
                <a:cubicBezTo>
                  <a:pt x="197093" y="0"/>
                  <a:pt x="254000" y="56907"/>
                  <a:pt x="254000" y="127000"/>
                </a:cubicBezTo>
                <a:cubicBezTo>
                  <a:pt x="254000" y="197093"/>
                  <a:pt x="197093" y="254000"/>
                  <a:pt x="127000" y="254000"/>
                </a:cubicBezTo>
                <a:cubicBezTo>
                  <a:pt x="56907" y="254000"/>
                  <a:pt x="0" y="197093"/>
                  <a:pt x="0" y="127000"/>
                </a:cubicBezTo>
                <a:close/>
                <a:moveTo>
                  <a:pt x="127000" y="166688"/>
                </a:moveTo>
                <a:cubicBezTo>
                  <a:pt x="148904" y="166688"/>
                  <a:pt x="166688" y="148904"/>
                  <a:pt x="166688" y="127000"/>
                </a:cubicBezTo>
                <a:cubicBezTo>
                  <a:pt x="166688" y="105096"/>
                  <a:pt x="148904" y="87313"/>
                  <a:pt x="127000" y="87313"/>
                </a:cubicBezTo>
                <a:cubicBezTo>
                  <a:pt x="105096" y="87313"/>
                  <a:pt x="87313" y="105096"/>
                  <a:pt x="87313" y="127000"/>
                </a:cubicBezTo>
                <a:cubicBezTo>
                  <a:pt x="87313" y="148904"/>
                  <a:pt x="105096" y="166688"/>
                  <a:pt x="127000" y="166688"/>
                </a:cubicBezTo>
                <a:close/>
                <a:moveTo>
                  <a:pt x="127000" y="55563"/>
                </a:moveTo>
                <a:cubicBezTo>
                  <a:pt x="166427" y="55563"/>
                  <a:pt x="198438" y="87573"/>
                  <a:pt x="198438" y="127000"/>
                </a:cubicBezTo>
                <a:cubicBezTo>
                  <a:pt x="198438" y="166427"/>
                  <a:pt x="166427" y="198438"/>
                  <a:pt x="127000" y="198438"/>
                </a:cubicBezTo>
                <a:cubicBezTo>
                  <a:pt x="87573" y="198438"/>
                  <a:pt x="55563" y="166427"/>
                  <a:pt x="55563" y="127000"/>
                </a:cubicBezTo>
                <a:cubicBezTo>
                  <a:pt x="55563" y="87573"/>
                  <a:pt x="87573" y="55563"/>
                  <a:pt x="127000" y="55563"/>
                </a:cubicBezTo>
                <a:close/>
                <a:moveTo>
                  <a:pt x="111125" y="127000"/>
                </a:moveTo>
                <a:cubicBezTo>
                  <a:pt x="111125" y="118238"/>
                  <a:pt x="118238" y="111125"/>
                  <a:pt x="127000" y="111125"/>
                </a:cubicBezTo>
                <a:cubicBezTo>
                  <a:pt x="135762" y="111125"/>
                  <a:pt x="142875" y="118238"/>
                  <a:pt x="142875" y="127000"/>
                </a:cubicBezTo>
                <a:cubicBezTo>
                  <a:pt x="142875" y="135762"/>
                  <a:pt x="135762" y="142875"/>
                  <a:pt x="127000" y="142875"/>
                </a:cubicBezTo>
                <a:cubicBezTo>
                  <a:pt x="118238" y="142875"/>
                  <a:pt x="111125" y="135762"/>
                  <a:pt x="111125" y="127000"/>
                </a:cubicBezTo>
                <a:close/>
              </a:path>
            </a:pathLst>
          </a:custGeom>
          <a:solidFill>
            <a:srgbClr val="38B2AC"/>
          </a:solidFill>
          <a:ln/>
        </p:spPr>
      </p:sp>
      <p:sp>
        <p:nvSpPr>
          <p:cNvPr id="15" name="Text 13"/>
          <p:cNvSpPr/>
          <p:nvPr/>
        </p:nvSpPr>
        <p:spPr>
          <a:xfrm>
            <a:off x="1625600" y="4978400"/>
            <a:ext cx="23241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Strategik Ahamiyati</a:t>
            </a:r>
            <a:endParaRPr lang="en-US" sz="1600" dirty="0"/>
          </a:p>
        </p:txBody>
      </p:sp>
      <p:sp>
        <p:nvSpPr>
          <p:cNvPr id="16" name="Text 14"/>
          <p:cNvSpPr/>
          <p:nvPr/>
        </p:nvSpPr>
        <p:spPr>
          <a:xfrm>
            <a:off x="812800" y="5638800"/>
            <a:ext cx="86106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EIHlar O'zbekistonda iqtisodiyotni modernizatsiya qilish, ishlab chiqarishni diversifikatsiya qilish va yuqori qo'shilgan qiymatga ega mahsulotlar ishlab chiqarishni kengaytirish vositasi sifatida qaraladi. Ular orqali to'g'ridan-to'g'ri xorijiy investitsiyalar jalb qilinadi, zamonaviy texnologiyalar va boshqaruv tajribasi kirib keladi.</a:t>
            </a:r>
            <a:endParaRPr lang="en-US" sz="1600" dirty="0"/>
          </a:p>
        </p:txBody>
      </p:sp>
      <p:sp>
        <p:nvSpPr>
          <p:cNvPr id="17" name="Shape 15"/>
          <p:cNvSpPr/>
          <p:nvPr/>
        </p:nvSpPr>
        <p:spPr>
          <a:xfrm>
            <a:off x="514350" y="7423150"/>
            <a:ext cx="9055100" cy="1790700"/>
          </a:xfrm>
          <a:custGeom>
            <a:avLst/>
            <a:gdLst/>
            <a:ahLst/>
            <a:cxnLst/>
            <a:rect l="l" t="t" r="r" b="b"/>
            <a:pathLst>
              <a:path w="9055100" h="1790700">
                <a:moveTo>
                  <a:pt x="152406" y="0"/>
                </a:moveTo>
                <a:lnTo>
                  <a:pt x="8902694" y="0"/>
                </a:lnTo>
                <a:cubicBezTo>
                  <a:pt x="8986865" y="0"/>
                  <a:pt x="9055100" y="68235"/>
                  <a:pt x="9055100" y="152406"/>
                </a:cubicBezTo>
                <a:lnTo>
                  <a:pt x="9055100" y="1638294"/>
                </a:lnTo>
                <a:cubicBezTo>
                  <a:pt x="9055100" y="1722465"/>
                  <a:pt x="8986865" y="1790700"/>
                  <a:pt x="8902694" y="1790700"/>
                </a:cubicBezTo>
                <a:lnTo>
                  <a:pt x="152406" y="1790700"/>
                </a:lnTo>
                <a:cubicBezTo>
                  <a:pt x="68235" y="1790700"/>
                  <a:pt x="0" y="1722465"/>
                  <a:pt x="0" y="1638294"/>
                </a:cubicBezTo>
                <a:lnTo>
                  <a:pt x="0" y="152406"/>
                </a:lnTo>
                <a:cubicBezTo>
                  <a:pt x="0" y="68291"/>
                  <a:pt x="68291" y="0"/>
                  <a:pt x="152406" y="0"/>
                </a:cubicBezTo>
                <a:close/>
              </a:path>
            </a:pathLst>
          </a:custGeom>
          <a:solidFill>
            <a:srgbClr val="38B2AC">
              <a:alpha val="10196"/>
            </a:srgbClr>
          </a:solidFill>
          <a:ln w="12700">
            <a:solidFill>
              <a:srgbClr val="38B2AC">
                <a:alpha val="30196"/>
              </a:srgbClr>
            </a:solidFill>
            <a:prstDash val="solid"/>
          </a:ln>
        </p:spPr>
      </p:sp>
      <p:sp>
        <p:nvSpPr>
          <p:cNvPr id="18" name="Shape 16"/>
          <p:cNvSpPr/>
          <p:nvPr/>
        </p:nvSpPr>
        <p:spPr>
          <a:xfrm>
            <a:off x="812800" y="7708900"/>
            <a:ext cx="304800" cy="304800"/>
          </a:xfrm>
          <a:custGeom>
            <a:avLst/>
            <a:gdLst/>
            <a:ahLst/>
            <a:cxnLst/>
            <a:rect l="l" t="t" r="r" b="b"/>
            <a:pathLst>
              <a:path w="304800" h="304800">
                <a:moveTo>
                  <a:pt x="38100" y="38100"/>
                </a:moveTo>
                <a:cubicBezTo>
                  <a:pt x="38100" y="27563"/>
                  <a:pt x="29587" y="19050"/>
                  <a:pt x="19050" y="19050"/>
                </a:cubicBezTo>
                <a:cubicBezTo>
                  <a:pt x="8513" y="19050"/>
                  <a:pt x="0" y="27563"/>
                  <a:pt x="0" y="38100"/>
                </a:cubicBezTo>
                <a:lnTo>
                  <a:pt x="0" y="238125"/>
                </a:lnTo>
                <a:cubicBezTo>
                  <a:pt x="0" y="264438"/>
                  <a:pt x="21312" y="285750"/>
                  <a:pt x="47625" y="285750"/>
                </a:cubicBezTo>
                <a:lnTo>
                  <a:pt x="285750" y="285750"/>
                </a:lnTo>
                <a:cubicBezTo>
                  <a:pt x="296287" y="285750"/>
                  <a:pt x="304800" y="277237"/>
                  <a:pt x="304800" y="266700"/>
                </a:cubicBezTo>
                <a:cubicBezTo>
                  <a:pt x="304800" y="256163"/>
                  <a:pt x="296287" y="247650"/>
                  <a:pt x="285750" y="247650"/>
                </a:cubicBezTo>
                <a:lnTo>
                  <a:pt x="47625" y="247650"/>
                </a:lnTo>
                <a:cubicBezTo>
                  <a:pt x="42386" y="247650"/>
                  <a:pt x="38100" y="243364"/>
                  <a:pt x="38100" y="238125"/>
                </a:cubicBezTo>
                <a:lnTo>
                  <a:pt x="38100" y="38100"/>
                </a:lnTo>
                <a:close/>
                <a:moveTo>
                  <a:pt x="280154" y="89654"/>
                </a:moveTo>
                <a:cubicBezTo>
                  <a:pt x="287595" y="82213"/>
                  <a:pt x="287595" y="70128"/>
                  <a:pt x="280154" y="62686"/>
                </a:cubicBezTo>
                <a:cubicBezTo>
                  <a:pt x="272713" y="55245"/>
                  <a:pt x="260628" y="55245"/>
                  <a:pt x="253186" y="62686"/>
                </a:cubicBezTo>
                <a:lnTo>
                  <a:pt x="190500" y="125432"/>
                </a:lnTo>
                <a:lnTo>
                  <a:pt x="156329" y="91321"/>
                </a:lnTo>
                <a:cubicBezTo>
                  <a:pt x="148888" y="83880"/>
                  <a:pt x="136803" y="83880"/>
                  <a:pt x="129361" y="91321"/>
                </a:cubicBezTo>
                <a:lnTo>
                  <a:pt x="72211" y="148471"/>
                </a:lnTo>
                <a:cubicBezTo>
                  <a:pt x="64770" y="155912"/>
                  <a:pt x="64770" y="167997"/>
                  <a:pt x="72211" y="175439"/>
                </a:cubicBezTo>
                <a:cubicBezTo>
                  <a:pt x="79653" y="182880"/>
                  <a:pt x="91738" y="182880"/>
                  <a:pt x="99179" y="175439"/>
                </a:cubicBezTo>
                <a:lnTo>
                  <a:pt x="142875" y="131743"/>
                </a:lnTo>
                <a:lnTo>
                  <a:pt x="177046" y="165914"/>
                </a:lnTo>
                <a:cubicBezTo>
                  <a:pt x="184487" y="173355"/>
                  <a:pt x="196572" y="173355"/>
                  <a:pt x="204014" y="165914"/>
                </a:cubicBezTo>
                <a:lnTo>
                  <a:pt x="280214" y="89714"/>
                </a:lnTo>
                <a:close/>
              </a:path>
            </a:pathLst>
          </a:custGeom>
          <a:solidFill>
            <a:srgbClr val="38B2AC"/>
          </a:solidFill>
          <a:ln/>
        </p:spPr>
      </p:sp>
      <p:sp>
        <p:nvSpPr>
          <p:cNvPr id="19" name="Text 17"/>
          <p:cNvSpPr/>
          <p:nvPr/>
        </p:nvSpPr>
        <p:spPr>
          <a:xfrm>
            <a:off x="1308100" y="7683500"/>
            <a:ext cx="40894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2024-2025 Yillardagi Ko'rsatkichlar</a:t>
            </a:r>
            <a:endParaRPr lang="en-US" sz="1600" dirty="0"/>
          </a:p>
        </p:txBody>
      </p:sp>
      <p:sp>
        <p:nvSpPr>
          <p:cNvPr id="20" name="Text 18"/>
          <p:cNvSpPr/>
          <p:nvPr/>
        </p:nvSpPr>
        <p:spPr>
          <a:xfrm>
            <a:off x="679450" y="8191500"/>
            <a:ext cx="22098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28</a:t>
            </a:r>
            <a:endParaRPr lang="en-US" sz="1600" dirty="0"/>
          </a:p>
        </p:txBody>
      </p:sp>
      <p:sp>
        <p:nvSpPr>
          <p:cNvPr id="21" name="Text 19"/>
          <p:cNvSpPr/>
          <p:nvPr/>
        </p:nvSpPr>
        <p:spPr>
          <a:xfrm>
            <a:off x="730250" y="8699500"/>
            <a:ext cx="21082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EIH</a:t>
            </a:r>
            <a:endParaRPr lang="en-US" sz="1600" dirty="0"/>
          </a:p>
        </p:txBody>
      </p:sp>
      <p:sp>
        <p:nvSpPr>
          <p:cNvPr id="22" name="Text 20"/>
          <p:cNvSpPr/>
          <p:nvPr/>
        </p:nvSpPr>
        <p:spPr>
          <a:xfrm>
            <a:off x="2849827" y="8191500"/>
            <a:ext cx="22098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389</a:t>
            </a:r>
            <a:endParaRPr lang="en-US" sz="1600" dirty="0"/>
          </a:p>
        </p:txBody>
      </p:sp>
      <p:sp>
        <p:nvSpPr>
          <p:cNvPr id="23" name="Text 21"/>
          <p:cNvSpPr/>
          <p:nvPr/>
        </p:nvSpPr>
        <p:spPr>
          <a:xfrm>
            <a:off x="2900627" y="8699500"/>
            <a:ext cx="21082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KSZ</a:t>
            </a:r>
            <a:endParaRPr lang="en-US" sz="1600" dirty="0"/>
          </a:p>
        </p:txBody>
      </p:sp>
      <p:sp>
        <p:nvSpPr>
          <p:cNvPr id="24" name="Text 22"/>
          <p:cNvSpPr/>
          <p:nvPr/>
        </p:nvSpPr>
        <p:spPr>
          <a:xfrm>
            <a:off x="5020270" y="8191500"/>
            <a:ext cx="22098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23</a:t>
            </a:r>
            <a:endParaRPr lang="en-US" sz="1600" dirty="0"/>
          </a:p>
        </p:txBody>
      </p:sp>
      <p:sp>
        <p:nvSpPr>
          <p:cNvPr id="25" name="Text 23"/>
          <p:cNvSpPr/>
          <p:nvPr/>
        </p:nvSpPr>
        <p:spPr>
          <a:xfrm>
            <a:off x="5071070" y="8699500"/>
            <a:ext cx="21082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Texnopark</a:t>
            </a:r>
            <a:endParaRPr lang="en-US" sz="1600" dirty="0"/>
          </a:p>
        </p:txBody>
      </p:sp>
      <p:sp>
        <p:nvSpPr>
          <p:cNvPr id="26" name="Text 24"/>
          <p:cNvSpPr/>
          <p:nvPr/>
        </p:nvSpPr>
        <p:spPr>
          <a:xfrm>
            <a:off x="7190714" y="8191500"/>
            <a:ext cx="22098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355</a:t>
            </a:r>
            <a:endParaRPr lang="en-US" sz="1600" dirty="0"/>
          </a:p>
        </p:txBody>
      </p:sp>
      <p:sp>
        <p:nvSpPr>
          <p:cNvPr id="27" name="Text 25"/>
          <p:cNvSpPr/>
          <p:nvPr/>
        </p:nvSpPr>
        <p:spPr>
          <a:xfrm>
            <a:off x="7241514" y="8699500"/>
            <a:ext cx="21082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Klaster</a:t>
            </a:r>
            <a:endParaRPr lang="en-US" sz="1600" dirty="0"/>
          </a:p>
        </p:txBody>
      </p:sp>
      <p:sp>
        <p:nvSpPr>
          <p:cNvPr id="28" name="Shape 26"/>
          <p:cNvSpPr/>
          <p:nvPr/>
        </p:nvSpPr>
        <p:spPr>
          <a:xfrm>
            <a:off x="9773907" y="1828800"/>
            <a:ext cx="5969000" cy="4038600"/>
          </a:xfrm>
          <a:custGeom>
            <a:avLst/>
            <a:gdLst/>
            <a:ahLst/>
            <a:cxnLst/>
            <a:rect l="l" t="t" r="r" b="b"/>
            <a:pathLst>
              <a:path w="5969000" h="4038600">
                <a:moveTo>
                  <a:pt x="152417" y="0"/>
                </a:moveTo>
                <a:lnTo>
                  <a:pt x="5816583" y="0"/>
                </a:lnTo>
                <a:cubicBezTo>
                  <a:pt x="5900761" y="0"/>
                  <a:pt x="5969000" y="68239"/>
                  <a:pt x="5969000" y="152417"/>
                </a:cubicBezTo>
                <a:lnTo>
                  <a:pt x="5969000" y="3886183"/>
                </a:lnTo>
                <a:cubicBezTo>
                  <a:pt x="5969000" y="3970361"/>
                  <a:pt x="5900761" y="4038600"/>
                  <a:pt x="5816583" y="4038600"/>
                </a:cubicBezTo>
                <a:lnTo>
                  <a:pt x="152417" y="4038600"/>
                </a:lnTo>
                <a:cubicBezTo>
                  <a:pt x="68239" y="4038600"/>
                  <a:pt x="0" y="3970361"/>
                  <a:pt x="0" y="3886183"/>
                </a:cubicBezTo>
                <a:lnTo>
                  <a:pt x="0" y="152417"/>
                </a:lnTo>
                <a:cubicBezTo>
                  <a:pt x="0" y="68296"/>
                  <a:pt x="68296" y="0"/>
                  <a:pt x="152417" y="0"/>
                </a:cubicBezTo>
                <a:close/>
              </a:path>
            </a:pathLst>
          </a:custGeom>
          <a:solidFill>
            <a:srgbClr val="2D3748"/>
          </a:solidFill>
          <a:ln/>
        </p:spPr>
      </p:sp>
      <p:pic>
        <p:nvPicPr>
          <p:cNvPr id="29" name="Image 0" descr="https://kimi-web-img.moonshot.cn/img/directorsdirectory.com/82e747601d28e74761fcf46de108b6173e64b478.jpg">    </p:cNvPr>
          <p:cNvPicPr>
            <a:picLocks noChangeAspect="1"/>
          </p:cNvPicPr>
          <p:nvPr/>
        </p:nvPicPr>
        <p:blipFill>
          <a:blip r:embed="rId1"/>
          <a:srcRect l="0" r="0" t="8624" b="8624"/>
          <a:stretch/>
        </p:blipFill>
        <p:spPr>
          <a:xfrm>
            <a:off x="9773907" y="1828800"/>
            <a:ext cx="5969000" cy="2438400"/>
          </a:xfrm>
          <a:prstGeom prst="roundRect">
            <a:avLst>
              <a:gd name="adj" fmla="val 3774"/>
            </a:avLst>
          </a:prstGeom>
        </p:spPr>
      </p:pic>
      <p:sp>
        <p:nvSpPr>
          <p:cNvPr id="30" name="Text 27"/>
          <p:cNvSpPr/>
          <p:nvPr/>
        </p:nvSpPr>
        <p:spPr>
          <a:xfrm>
            <a:off x="10027907" y="4610100"/>
            <a:ext cx="5562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Navoiy EIH - O'zbekistondagi eng yirik erkin iqtisodiy zona</a:t>
            </a:r>
            <a:endParaRPr lang="en-US" sz="1600" dirty="0"/>
          </a:p>
        </p:txBody>
      </p:sp>
      <p:sp>
        <p:nvSpPr>
          <p:cNvPr id="31" name="Text 28"/>
          <p:cNvSpPr/>
          <p:nvPr/>
        </p:nvSpPr>
        <p:spPr>
          <a:xfrm>
            <a:off x="10027907" y="5016500"/>
            <a:ext cx="5549900" cy="508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2008 yilda tashkil etilgan, yuqori texnologiyali ishlab chiqarish markazi</a:t>
            </a:r>
            <a:endParaRPr lang="en-US" sz="1600" dirty="0"/>
          </a:p>
        </p:txBody>
      </p:sp>
      <p:sp>
        <p:nvSpPr>
          <p:cNvPr id="32" name="Shape 29"/>
          <p:cNvSpPr/>
          <p:nvPr/>
        </p:nvSpPr>
        <p:spPr>
          <a:xfrm>
            <a:off x="9773907" y="6070600"/>
            <a:ext cx="5969000" cy="3149600"/>
          </a:xfrm>
          <a:custGeom>
            <a:avLst/>
            <a:gdLst/>
            <a:ahLst/>
            <a:cxnLst/>
            <a:rect l="l" t="t" r="r" b="b"/>
            <a:pathLst>
              <a:path w="5969000" h="3149600">
                <a:moveTo>
                  <a:pt x="152409" y="0"/>
                </a:moveTo>
                <a:lnTo>
                  <a:pt x="5816591" y="0"/>
                </a:lnTo>
                <a:cubicBezTo>
                  <a:pt x="5900708" y="0"/>
                  <a:pt x="5969000" y="68292"/>
                  <a:pt x="5969000" y="152409"/>
                </a:cubicBezTo>
                <a:lnTo>
                  <a:pt x="5969000" y="2997191"/>
                </a:lnTo>
                <a:cubicBezTo>
                  <a:pt x="5969000" y="3081364"/>
                  <a:pt x="5900764" y="3149600"/>
                  <a:pt x="5816591" y="3149600"/>
                </a:cubicBezTo>
                <a:lnTo>
                  <a:pt x="152409" y="3149600"/>
                </a:lnTo>
                <a:cubicBezTo>
                  <a:pt x="68292" y="3149600"/>
                  <a:pt x="0" y="3081308"/>
                  <a:pt x="0" y="2997191"/>
                </a:cubicBezTo>
                <a:lnTo>
                  <a:pt x="0" y="152409"/>
                </a:lnTo>
                <a:cubicBezTo>
                  <a:pt x="0" y="68292"/>
                  <a:pt x="68292" y="0"/>
                  <a:pt x="152409" y="0"/>
                </a:cubicBezTo>
                <a:close/>
              </a:path>
            </a:pathLst>
          </a:custGeom>
          <a:solidFill>
            <a:srgbClr val="2D3748"/>
          </a:solidFill>
          <a:ln/>
        </p:spPr>
      </p:sp>
      <p:sp>
        <p:nvSpPr>
          <p:cNvPr id="33" name="Text 30"/>
          <p:cNvSpPr/>
          <p:nvPr/>
        </p:nvSpPr>
        <p:spPr>
          <a:xfrm>
            <a:off x="10027907" y="6324600"/>
            <a:ext cx="55753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EIHlarning Asosiy Vazifalari</a:t>
            </a:r>
            <a:endParaRPr lang="en-US" sz="1600" dirty="0"/>
          </a:p>
        </p:txBody>
      </p:sp>
      <p:sp>
        <p:nvSpPr>
          <p:cNvPr id="34" name="Shape 31"/>
          <p:cNvSpPr/>
          <p:nvPr/>
        </p:nvSpPr>
        <p:spPr>
          <a:xfrm>
            <a:off x="10027907" y="68834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35" name="Text 32"/>
          <p:cNvSpPr/>
          <p:nvPr/>
        </p:nvSpPr>
        <p:spPr>
          <a:xfrm>
            <a:off x="10196116" y="6959600"/>
            <a:ext cx="1651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1</a:t>
            </a:r>
            <a:endParaRPr lang="en-US" sz="1600" dirty="0"/>
          </a:p>
        </p:txBody>
      </p:sp>
      <p:sp>
        <p:nvSpPr>
          <p:cNvPr id="36" name="Text 33"/>
          <p:cNvSpPr/>
          <p:nvPr/>
        </p:nvSpPr>
        <p:spPr>
          <a:xfrm>
            <a:off x="10586707" y="6883400"/>
            <a:ext cx="30861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Xorijiy investitsiyalarni jalb qilish</a:t>
            </a:r>
            <a:endParaRPr lang="en-US" sz="1600" dirty="0"/>
          </a:p>
        </p:txBody>
      </p:sp>
      <p:sp>
        <p:nvSpPr>
          <p:cNvPr id="37" name="Shape 34"/>
          <p:cNvSpPr/>
          <p:nvPr/>
        </p:nvSpPr>
        <p:spPr>
          <a:xfrm>
            <a:off x="10027907" y="74422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38" name="Text 35"/>
          <p:cNvSpPr/>
          <p:nvPr/>
        </p:nvSpPr>
        <p:spPr>
          <a:xfrm>
            <a:off x="10181101" y="7518400"/>
            <a:ext cx="1905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2</a:t>
            </a:r>
            <a:endParaRPr lang="en-US" sz="1600" dirty="0"/>
          </a:p>
        </p:txBody>
      </p:sp>
      <p:sp>
        <p:nvSpPr>
          <p:cNvPr id="39" name="Text 36"/>
          <p:cNvSpPr/>
          <p:nvPr/>
        </p:nvSpPr>
        <p:spPr>
          <a:xfrm>
            <a:off x="10586707" y="7442200"/>
            <a:ext cx="2667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Eksport salohiyatini oshirish</a:t>
            </a:r>
            <a:endParaRPr lang="en-US" sz="1600" dirty="0"/>
          </a:p>
        </p:txBody>
      </p:sp>
      <p:sp>
        <p:nvSpPr>
          <p:cNvPr id="40" name="Shape 37"/>
          <p:cNvSpPr/>
          <p:nvPr/>
        </p:nvSpPr>
        <p:spPr>
          <a:xfrm>
            <a:off x="10027907" y="8001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41" name="Text 38"/>
          <p:cNvSpPr/>
          <p:nvPr/>
        </p:nvSpPr>
        <p:spPr>
          <a:xfrm>
            <a:off x="10178786" y="8077200"/>
            <a:ext cx="1905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3</a:t>
            </a:r>
            <a:endParaRPr lang="en-US" sz="1600" dirty="0"/>
          </a:p>
        </p:txBody>
      </p:sp>
      <p:sp>
        <p:nvSpPr>
          <p:cNvPr id="42" name="Text 39"/>
          <p:cNvSpPr/>
          <p:nvPr/>
        </p:nvSpPr>
        <p:spPr>
          <a:xfrm>
            <a:off x="10586707" y="8001000"/>
            <a:ext cx="24765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Yangi ish o'rinlari yaratish</a:t>
            </a:r>
            <a:endParaRPr lang="en-US" sz="1600" dirty="0"/>
          </a:p>
        </p:txBody>
      </p:sp>
      <p:sp>
        <p:nvSpPr>
          <p:cNvPr id="43" name="Shape 40"/>
          <p:cNvSpPr/>
          <p:nvPr/>
        </p:nvSpPr>
        <p:spPr>
          <a:xfrm>
            <a:off x="10027907" y="85598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44" name="Text 41"/>
          <p:cNvSpPr/>
          <p:nvPr/>
        </p:nvSpPr>
        <p:spPr>
          <a:xfrm>
            <a:off x="10178984" y="8636000"/>
            <a:ext cx="1905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4</a:t>
            </a:r>
            <a:endParaRPr lang="en-US" sz="1600" dirty="0"/>
          </a:p>
        </p:txBody>
      </p:sp>
      <p:sp>
        <p:nvSpPr>
          <p:cNvPr id="45" name="Text 42"/>
          <p:cNvSpPr/>
          <p:nvPr/>
        </p:nvSpPr>
        <p:spPr>
          <a:xfrm>
            <a:off x="10586707" y="8559800"/>
            <a:ext cx="38862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Hududiy iqtisodiy o'sishni rag'batlantirish</a:t>
            </a:r>
            <a:endParaRPr lang="en-US" sz="1600" dirty="0"/>
          </a:p>
        </p:txBody>
      </p:sp>
    </p:spTree>
  </p:cSld>
  <p:clrMapOvr>
    <a:masterClrMapping/>
  </p:clrMapOvr>
  <p:transition>
    <p:fade/>
    <p:spd val="med"/>
  </p:transition>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Hududiy Tarmoq</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O'zbekistonning Asosiy Erkin Iqtisodiy Zonalari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54200"/>
            <a:ext cx="4940300" cy="3098800"/>
          </a:xfrm>
          <a:custGeom>
            <a:avLst/>
            <a:gdLst/>
            <a:ahLst/>
            <a:cxnLst/>
            <a:rect l="l" t="t" r="r" b="b"/>
            <a:pathLst>
              <a:path w="4940300" h="3098800">
                <a:moveTo>
                  <a:pt x="50800" y="0"/>
                </a:moveTo>
                <a:lnTo>
                  <a:pt x="4889500" y="0"/>
                </a:lnTo>
                <a:cubicBezTo>
                  <a:pt x="4917537" y="0"/>
                  <a:pt x="4940300" y="22763"/>
                  <a:pt x="4940300" y="50800"/>
                </a:cubicBezTo>
                <a:lnTo>
                  <a:pt x="4940300" y="2946401"/>
                </a:lnTo>
                <a:cubicBezTo>
                  <a:pt x="4940300" y="3030569"/>
                  <a:pt x="4872069" y="3098800"/>
                  <a:pt x="4787901" y="3098800"/>
                </a:cubicBezTo>
                <a:lnTo>
                  <a:pt x="152399" y="3098800"/>
                </a:lnTo>
                <a:cubicBezTo>
                  <a:pt x="68231" y="3098800"/>
                  <a:pt x="0" y="3030569"/>
                  <a:pt x="0" y="2946401"/>
                </a:cubicBezTo>
                <a:lnTo>
                  <a:pt x="0" y="50800"/>
                </a:lnTo>
                <a:cubicBezTo>
                  <a:pt x="0" y="22763"/>
                  <a:pt x="22763" y="0"/>
                  <a:pt x="50800" y="0"/>
                </a:cubicBezTo>
                <a:close/>
              </a:path>
            </a:pathLst>
          </a:custGeom>
          <a:solidFill>
            <a:srgbClr val="2D3748"/>
          </a:solidFill>
          <a:ln/>
        </p:spPr>
      </p:sp>
      <p:sp>
        <p:nvSpPr>
          <p:cNvPr id="6" name="Shape 4"/>
          <p:cNvSpPr/>
          <p:nvPr/>
        </p:nvSpPr>
        <p:spPr>
          <a:xfrm>
            <a:off x="508000"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7" name="Text 5"/>
          <p:cNvSpPr/>
          <p:nvPr/>
        </p:nvSpPr>
        <p:spPr>
          <a:xfrm>
            <a:off x="762000" y="2133600"/>
            <a:ext cx="13589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Navoiy EIH</a:t>
            </a:r>
            <a:endParaRPr lang="en-US" sz="1600" dirty="0"/>
          </a:p>
        </p:txBody>
      </p:sp>
      <p:sp>
        <p:nvSpPr>
          <p:cNvPr id="8" name="Shape 6"/>
          <p:cNvSpPr/>
          <p:nvPr/>
        </p:nvSpPr>
        <p:spPr>
          <a:xfrm>
            <a:off x="4460015" y="2133600"/>
            <a:ext cx="736600" cy="355600"/>
          </a:xfrm>
          <a:custGeom>
            <a:avLst/>
            <a:gdLst/>
            <a:ahLst/>
            <a:cxnLst/>
            <a:rect l="l" t="t" r="r" b="b"/>
            <a:pathLst>
              <a:path w="736600" h="355600">
                <a:moveTo>
                  <a:pt x="177800" y="0"/>
                </a:moveTo>
                <a:lnTo>
                  <a:pt x="558800" y="0"/>
                </a:lnTo>
                <a:cubicBezTo>
                  <a:pt x="656930" y="0"/>
                  <a:pt x="736600" y="79670"/>
                  <a:pt x="736600" y="177800"/>
                </a:cubicBezTo>
                <a:lnTo>
                  <a:pt x="736600" y="177800"/>
                </a:lnTo>
                <a:cubicBezTo>
                  <a:pt x="736600" y="275930"/>
                  <a:pt x="656930" y="355600"/>
                  <a:pt x="5588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9" name="Text 7"/>
          <p:cNvSpPr/>
          <p:nvPr/>
        </p:nvSpPr>
        <p:spPr>
          <a:xfrm>
            <a:off x="4460015" y="2133600"/>
            <a:ext cx="8255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2008</a:t>
            </a:r>
            <a:endParaRPr lang="en-US" sz="1600" dirty="0"/>
          </a:p>
        </p:txBody>
      </p:sp>
      <p:sp>
        <p:nvSpPr>
          <p:cNvPr id="10" name="Text 8"/>
          <p:cNvSpPr/>
          <p:nvPr/>
        </p:nvSpPr>
        <p:spPr>
          <a:xfrm>
            <a:off x="762000" y="2641600"/>
            <a:ext cx="4533900" cy="16510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O'zbekistondagi eng yirik va ilk EIHlardan biri. Xalqaro aeroport yaqinida joylashgan. Yuqori texnologiyali ishlab chiqarish, elektronika, mashinasozlik, farmatsevtika va kimyo sanoatini rivojlantirishga qaratilgan.</a:t>
            </a:r>
            <a:endParaRPr lang="en-US" sz="1600" dirty="0"/>
          </a:p>
        </p:txBody>
      </p:sp>
      <p:sp>
        <p:nvSpPr>
          <p:cNvPr id="11" name="Shape 9"/>
          <p:cNvSpPr/>
          <p:nvPr/>
        </p:nvSpPr>
        <p:spPr>
          <a:xfrm>
            <a:off x="776288" y="4483100"/>
            <a:ext cx="200025" cy="177800"/>
          </a:xfrm>
          <a:custGeom>
            <a:avLst/>
            <a:gdLst/>
            <a:ahLst/>
            <a:cxnLst/>
            <a:rect l="l" t="t" r="r" b="b"/>
            <a:pathLst>
              <a:path w="200025" h="177800">
                <a:moveTo>
                  <a:pt x="180578" y="69453"/>
                </a:moveTo>
                <a:cubicBezTo>
                  <a:pt x="191309" y="69453"/>
                  <a:pt x="200025" y="78169"/>
                  <a:pt x="200025" y="88900"/>
                </a:cubicBezTo>
                <a:cubicBezTo>
                  <a:pt x="200025" y="99631"/>
                  <a:pt x="191309" y="108347"/>
                  <a:pt x="180578" y="108347"/>
                </a:cubicBezTo>
                <a:lnTo>
                  <a:pt x="136371" y="108347"/>
                </a:lnTo>
                <a:lnTo>
                  <a:pt x="81087" y="168632"/>
                </a:lnTo>
                <a:cubicBezTo>
                  <a:pt x="78968" y="170924"/>
                  <a:pt x="76016" y="172244"/>
                  <a:pt x="72891" y="172244"/>
                </a:cubicBezTo>
                <a:lnTo>
                  <a:pt x="57716" y="172244"/>
                </a:lnTo>
                <a:cubicBezTo>
                  <a:pt x="53930" y="172244"/>
                  <a:pt x="51256" y="168528"/>
                  <a:pt x="52437" y="164916"/>
                </a:cubicBezTo>
                <a:lnTo>
                  <a:pt x="71294" y="108347"/>
                </a:lnTo>
                <a:lnTo>
                  <a:pt x="36671" y="108347"/>
                </a:lnTo>
                <a:lnTo>
                  <a:pt x="18336" y="131266"/>
                </a:lnTo>
                <a:cubicBezTo>
                  <a:pt x="17294" y="132586"/>
                  <a:pt x="15696" y="133350"/>
                  <a:pt x="13995" y="133350"/>
                </a:cubicBezTo>
                <a:lnTo>
                  <a:pt x="7119" y="133350"/>
                </a:lnTo>
                <a:cubicBezTo>
                  <a:pt x="3507" y="133350"/>
                  <a:pt x="868" y="129947"/>
                  <a:pt x="1736" y="126439"/>
                </a:cubicBezTo>
                <a:lnTo>
                  <a:pt x="11112" y="88900"/>
                </a:lnTo>
                <a:lnTo>
                  <a:pt x="1736" y="51361"/>
                </a:lnTo>
                <a:cubicBezTo>
                  <a:pt x="833" y="47853"/>
                  <a:pt x="3507" y="44450"/>
                  <a:pt x="7119" y="44450"/>
                </a:cubicBezTo>
                <a:lnTo>
                  <a:pt x="13995" y="44450"/>
                </a:lnTo>
                <a:cubicBezTo>
                  <a:pt x="15696" y="44450"/>
                  <a:pt x="17294" y="45214"/>
                  <a:pt x="18336" y="46534"/>
                </a:cubicBezTo>
                <a:lnTo>
                  <a:pt x="36671" y="69453"/>
                </a:lnTo>
                <a:lnTo>
                  <a:pt x="71294" y="69453"/>
                </a:lnTo>
                <a:lnTo>
                  <a:pt x="52437" y="12884"/>
                </a:lnTo>
                <a:cubicBezTo>
                  <a:pt x="51256" y="9272"/>
                  <a:pt x="53930" y="5556"/>
                  <a:pt x="57716" y="5556"/>
                </a:cubicBezTo>
                <a:lnTo>
                  <a:pt x="72891" y="5556"/>
                </a:lnTo>
                <a:cubicBezTo>
                  <a:pt x="76016" y="5556"/>
                  <a:pt x="78968" y="6876"/>
                  <a:pt x="81087" y="9168"/>
                </a:cubicBezTo>
                <a:lnTo>
                  <a:pt x="136371" y="69453"/>
                </a:lnTo>
                <a:lnTo>
                  <a:pt x="180578" y="69453"/>
                </a:lnTo>
                <a:close/>
              </a:path>
            </a:pathLst>
          </a:custGeom>
          <a:solidFill>
            <a:srgbClr val="38B2AC"/>
          </a:solidFill>
          <a:ln/>
        </p:spPr>
      </p:sp>
      <p:sp>
        <p:nvSpPr>
          <p:cNvPr id="12" name="Text 10"/>
          <p:cNvSpPr/>
          <p:nvPr/>
        </p:nvSpPr>
        <p:spPr>
          <a:xfrm>
            <a:off x="1085850" y="4445000"/>
            <a:ext cx="18923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Logistika imkoniyatlari</a:t>
            </a:r>
            <a:endParaRPr lang="en-US" sz="1600" dirty="0"/>
          </a:p>
        </p:txBody>
      </p:sp>
      <p:sp>
        <p:nvSpPr>
          <p:cNvPr id="13" name="Shape 11"/>
          <p:cNvSpPr/>
          <p:nvPr/>
        </p:nvSpPr>
        <p:spPr>
          <a:xfrm>
            <a:off x="5655733" y="1854200"/>
            <a:ext cx="4940300" cy="3098800"/>
          </a:xfrm>
          <a:custGeom>
            <a:avLst/>
            <a:gdLst/>
            <a:ahLst/>
            <a:cxnLst/>
            <a:rect l="l" t="t" r="r" b="b"/>
            <a:pathLst>
              <a:path w="4940300" h="3098800">
                <a:moveTo>
                  <a:pt x="50800" y="0"/>
                </a:moveTo>
                <a:lnTo>
                  <a:pt x="4889500" y="0"/>
                </a:lnTo>
                <a:cubicBezTo>
                  <a:pt x="4917537" y="0"/>
                  <a:pt x="4940300" y="22763"/>
                  <a:pt x="4940300" y="50800"/>
                </a:cubicBezTo>
                <a:lnTo>
                  <a:pt x="4940300" y="2946401"/>
                </a:lnTo>
                <a:cubicBezTo>
                  <a:pt x="4940300" y="3030569"/>
                  <a:pt x="4872069" y="3098800"/>
                  <a:pt x="4787901" y="3098800"/>
                </a:cubicBezTo>
                <a:lnTo>
                  <a:pt x="152399" y="3098800"/>
                </a:lnTo>
                <a:cubicBezTo>
                  <a:pt x="68231" y="3098800"/>
                  <a:pt x="0" y="3030569"/>
                  <a:pt x="0" y="2946401"/>
                </a:cubicBezTo>
                <a:lnTo>
                  <a:pt x="0" y="50800"/>
                </a:lnTo>
                <a:cubicBezTo>
                  <a:pt x="0" y="22763"/>
                  <a:pt x="22763" y="0"/>
                  <a:pt x="50800" y="0"/>
                </a:cubicBezTo>
                <a:close/>
              </a:path>
            </a:pathLst>
          </a:custGeom>
          <a:solidFill>
            <a:srgbClr val="2D3748"/>
          </a:solidFill>
          <a:ln/>
        </p:spPr>
      </p:sp>
      <p:sp>
        <p:nvSpPr>
          <p:cNvPr id="14" name="Shape 12"/>
          <p:cNvSpPr/>
          <p:nvPr/>
        </p:nvSpPr>
        <p:spPr>
          <a:xfrm>
            <a:off x="5655733"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15" name="Text 13"/>
          <p:cNvSpPr/>
          <p:nvPr/>
        </p:nvSpPr>
        <p:spPr>
          <a:xfrm>
            <a:off x="5909733" y="2133600"/>
            <a:ext cx="14351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Angren MIZ</a:t>
            </a:r>
            <a:endParaRPr lang="en-US" sz="1600" dirty="0"/>
          </a:p>
        </p:txBody>
      </p:sp>
      <p:sp>
        <p:nvSpPr>
          <p:cNvPr id="16" name="Shape 14"/>
          <p:cNvSpPr/>
          <p:nvPr/>
        </p:nvSpPr>
        <p:spPr>
          <a:xfrm>
            <a:off x="9294151" y="2133600"/>
            <a:ext cx="1054100" cy="355600"/>
          </a:xfrm>
          <a:custGeom>
            <a:avLst/>
            <a:gdLst/>
            <a:ahLst/>
            <a:cxnLst/>
            <a:rect l="l" t="t" r="r" b="b"/>
            <a:pathLst>
              <a:path w="1054100" h="355600">
                <a:moveTo>
                  <a:pt x="177800" y="0"/>
                </a:moveTo>
                <a:lnTo>
                  <a:pt x="876300" y="0"/>
                </a:lnTo>
                <a:cubicBezTo>
                  <a:pt x="974430" y="0"/>
                  <a:pt x="1054100" y="79670"/>
                  <a:pt x="1054100" y="177800"/>
                </a:cubicBezTo>
                <a:lnTo>
                  <a:pt x="1054100" y="177800"/>
                </a:lnTo>
                <a:cubicBezTo>
                  <a:pt x="1054100" y="275930"/>
                  <a:pt x="974430" y="355600"/>
                  <a:pt x="8763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17" name="Text 15"/>
          <p:cNvSpPr/>
          <p:nvPr/>
        </p:nvSpPr>
        <p:spPr>
          <a:xfrm>
            <a:off x="9294151" y="2133600"/>
            <a:ext cx="11430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Toshkent</a:t>
            </a:r>
            <a:endParaRPr lang="en-US" sz="1600" dirty="0"/>
          </a:p>
        </p:txBody>
      </p:sp>
      <p:sp>
        <p:nvSpPr>
          <p:cNvPr id="18" name="Text 16"/>
          <p:cNvSpPr/>
          <p:nvPr/>
        </p:nvSpPr>
        <p:spPr>
          <a:xfrm>
            <a:off x="5909733" y="2641600"/>
            <a:ext cx="4533900" cy="16510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Toshkent viloyatida joylashgan. Sanoat ishlab chiqarish, kimyo, qurilish materiallari, avtomobilsozlik va elektrotexnika mahsulotlarini tayyorlash bo'yicha keng imkoniyatlarga ega.</a:t>
            </a:r>
            <a:endParaRPr lang="en-US" sz="1600" dirty="0"/>
          </a:p>
        </p:txBody>
      </p:sp>
      <p:sp>
        <p:nvSpPr>
          <p:cNvPr id="19" name="Shape 17"/>
          <p:cNvSpPr/>
          <p:nvPr/>
        </p:nvSpPr>
        <p:spPr>
          <a:xfrm>
            <a:off x="5935133" y="4483100"/>
            <a:ext cx="177800" cy="177800"/>
          </a:xfrm>
          <a:custGeom>
            <a:avLst/>
            <a:gdLst/>
            <a:ahLst/>
            <a:cxnLst/>
            <a:rect l="l" t="t" r="r" b="b"/>
            <a:pathLst>
              <a:path w="177800" h="177800">
                <a:moveTo>
                  <a:pt x="11112" y="11112"/>
                </a:moveTo>
                <a:cubicBezTo>
                  <a:pt x="4966" y="11112"/>
                  <a:pt x="0" y="16078"/>
                  <a:pt x="0" y="22225"/>
                </a:cubicBezTo>
                <a:lnTo>
                  <a:pt x="0" y="150019"/>
                </a:lnTo>
                <a:cubicBezTo>
                  <a:pt x="0" y="159221"/>
                  <a:pt x="7466" y="166688"/>
                  <a:pt x="16669" y="166688"/>
                </a:cubicBezTo>
                <a:lnTo>
                  <a:pt x="161131" y="166688"/>
                </a:lnTo>
                <a:cubicBezTo>
                  <a:pt x="170334" y="166688"/>
                  <a:pt x="177800" y="159221"/>
                  <a:pt x="177800" y="150019"/>
                </a:cubicBezTo>
                <a:lnTo>
                  <a:pt x="177800" y="52854"/>
                </a:lnTo>
                <a:cubicBezTo>
                  <a:pt x="177800" y="46534"/>
                  <a:pt x="171063" y="42540"/>
                  <a:pt x="165507" y="45527"/>
                </a:cubicBezTo>
                <a:lnTo>
                  <a:pt x="111125" y="74801"/>
                </a:lnTo>
                <a:lnTo>
                  <a:pt x="111125" y="52854"/>
                </a:lnTo>
                <a:cubicBezTo>
                  <a:pt x="111125" y="46534"/>
                  <a:pt x="104388" y="42540"/>
                  <a:pt x="98832" y="45527"/>
                </a:cubicBezTo>
                <a:lnTo>
                  <a:pt x="44450" y="74801"/>
                </a:lnTo>
                <a:lnTo>
                  <a:pt x="44450" y="22225"/>
                </a:lnTo>
                <a:cubicBezTo>
                  <a:pt x="44450" y="16078"/>
                  <a:pt x="39484" y="11112"/>
                  <a:pt x="33337" y="11112"/>
                </a:cubicBezTo>
                <a:lnTo>
                  <a:pt x="11112" y="11112"/>
                </a:lnTo>
                <a:close/>
              </a:path>
            </a:pathLst>
          </a:custGeom>
          <a:solidFill>
            <a:srgbClr val="38B2AC"/>
          </a:solidFill>
          <a:ln/>
        </p:spPr>
      </p:sp>
      <p:sp>
        <p:nvSpPr>
          <p:cNvPr id="20" name="Text 18"/>
          <p:cNvSpPr/>
          <p:nvPr/>
        </p:nvSpPr>
        <p:spPr>
          <a:xfrm>
            <a:off x="6233583" y="4445000"/>
            <a:ext cx="20193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Sanoat diversifikatsiyasi</a:t>
            </a:r>
            <a:endParaRPr lang="en-US" sz="1600" dirty="0"/>
          </a:p>
        </p:txBody>
      </p:sp>
      <p:sp>
        <p:nvSpPr>
          <p:cNvPr id="21" name="Shape 19"/>
          <p:cNvSpPr/>
          <p:nvPr/>
        </p:nvSpPr>
        <p:spPr>
          <a:xfrm>
            <a:off x="10803467" y="1854200"/>
            <a:ext cx="4940300" cy="3098800"/>
          </a:xfrm>
          <a:custGeom>
            <a:avLst/>
            <a:gdLst/>
            <a:ahLst/>
            <a:cxnLst/>
            <a:rect l="l" t="t" r="r" b="b"/>
            <a:pathLst>
              <a:path w="4940300" h="3098800">
                <a:moveTo>
                  <a:pt x="50800" y="0"/>
                </a:moveTo>
                <a:lnTo>
                  <a:pt x="4889500" y="0"/>
                </a:lnTo>
                <a:cubicBezTo>
                  <a:pt x="4917537" y="0"/>
                  <a:pt x="4940300" y="22763"/>
                  <a:pt x="4940300" y="50800"/>
                </a:cubicBezTo>
                <a:lnTo>
                  <a:pt x="4940300" y="2946401"/>
                </a:lnTo>
                <a:cubicBezTo>
                  <a:pt x="4940300" y="3030569"/>
                  <a:pt x="4872069" y="3098800"/>
                  <a:pt x="4787901" y="3098800"/>
                </a:cubicBezTo>
                <a:lnTo>
                  <a:pt x="152399" y="3098800"/>
                </a:lnTo>
                <a:cubicBezTo>
                  <a:pt x="68231" y="3098800"/>
                  <a:pt x="0" y="3030569"/>
                  <a:pt x="0" y="2946401"/>
                </a:cubicBezTo>
                <a:lnTo>
                  <a:pt x="0" y="50800"/>
                </a:lnTo>
                <a:cubicBezTo>
                  <a:pt x="0" y="22763"/>
                  <a:pt x="22763" y="0"/>
                  <a:pt x="50800" y="0"/>
                </a:cubicBezTo>
                <a:close/>
              </a:path>
            </a:pathLst>
          </a:custGeom>
          <a:solidFill>
            <a:srgbClr val="2D3748"/>
          </a:solidFill>
          <a:ln/>
        </p:spPr>
      </p:sp>
      <p:sp>
        <p:nvSpPr>
          <p:cNvPr id="22" name="Shape 20"/>
          <p:cNvSpPr/>
          <p:nvPr/>
        </p:nvSpPr>
        <p:spPr>
          <a:xfrm>
            <a:off x="10803467"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23" name="Text 21"/>
          <p:cNvSpPr/>
          <p:nvPr/>
        </p:nvSpPr>
        <p:spPr>
          <a:xfrm>
            <a:off x="11057467" y="2133600"/>
            <a:ext cx="13081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Jizzax MIZ</a:t>
            </a:r>
            <a:endParaRPr lang="en-US" sz="1600" dirty="0"/>
          </a:p>
        </p:txBody>
      </p:sp>
      <p:sp>
        <p:nvSpPr>
          <p:cNvPr id="24" name="Shape 22"/>
          <p:cNvSpPr/>
          <p:nvPr/>
        </p:nvSpPr>
        <p:spPr>
          <a:xfrm>
            <a:off x="14711759" y="2133600"/>
            <a:ext cx="787400" cy="355600"/>
          </a:xfrm>
          <a:custGeom>
            <a:avLst/>
            <a:gdLst/>
            <a:ahLst/>
            <a:cxnLst/>
            <a:rect l="l" t="t" r="r" b="b"/>
            <a:pathLst>
              <a:path w="787400" h="355600">
                <a:moveTo>
                  <a:pt x="177800" y="0"/>
                </a:moveTo>
                <a:lnTo>
                  <a:pt x="609600" y="0"/>
                </a:lnTo>
                <a:cubicBezTo>
                  <a:pt x="707730" y="0"/>
                  <a:pt x="787400" y="79670"/>
                  <a:pt x="787400" y="177800"/>
                </a:cubicBezTo>
                <a:lnTo>
                  <a:pt x="787400" y="177800"/>
                </a:lnTo>
                <a:cubicBezTo>
                  <a:pt x="787400" y="275930"/>
                  <a:pt x="707730" y="355600"/>
                  <a:pt x="6096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25" name="Text 23"/>
          <p:cNvSpPr/>
          <p:nvPr/>
        </p:nvSpPr>
        <p:spPr>
          <a:xfrm>
            <a:off x="14711759" y="2133600"/>
            <a:ext cx="8763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Jizzax</a:t>
            </a:r>
            <a:endParaRPr lang="en-US" sz="1600" dirty="0"/>
          </a:p>
        </p:txBody>
      </p:sp>
      <p:sp>
        <p:nvSpPr>
          <p:cNvPr id="26" name="Text 24"/>
          <p:cNvSpPr/>
          <p:nvPr/>
        </p:nvSpPr>
        <p:spPr>
          <a:xfrm>
            <a:off x="11057467" y="2641600"/>
            <a:ext cx="4533900" cy="16510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Qishloq xo'jaligi mahsulotlarini chuqur qayta ishlash, oziq-ovqat sanoati, qurilish materiallari va tekstil sanoatining rivoji uchun muhim platforma.</a:t>
            </a:r>
            <a:endParaRPr lang="en-US" sz="1600" dirty="0"/>
          </a:p>
        </p:txBody>
      </p:sp>
      <p:sp>
        <p:nvSpPr>
          <p:cNvPr id="27" name="Shape 25"/>
          <p:cNvSpPr/>
          <p:nvPr/>
        </p:nvSpPr>
        <p:spPr>
          <a:xfrm>
            <a:off x="11082867" y="4483100"/>
            <a:ext cx="177800" cy="177800"/>
          </a:xfrm>
          <a:custGeom>
            <a:avLst/>
            <a:gdLst/>
            <a:ahLst/>
            <a:cxnLst/>
            <a:rect l="l" t="t" r="r" b="b"/>
            <a:pathLst>
              <a:path w="177800" h="177800">
                <a:moveTo>
                  <a:pt x="177800" y="11112"/>
                </a:moveTo>
                <a:cubicBezTo>
                  <a:pt x="177800" y="48652"/>
                  <a:pt x="151199" y="79975"/>
                  <a:pt x="115848" y="87303"/>
                </a:cubicBezTo>
                <a:cubicBezTo>
                  <a:pt x="113104" y="67126"/>
                  <a:pt x="104041" y="48964"/>
                  <a:pt x="90671" y="34900"/>
                </a:cubicBezTo>
                <a:cubicBezTo>
                  <a:pt x="104596" y="13891"/>
                  <a:pt x="128454" y="0"/>
                  <a:pt x="155575" y="0"/>
                </a:cubicBezTo>
                <a:lnTo>
                  <a:pt x="166688" y="0"/>
                </a:lnTo>
                <a:cubicBezTo>
                  <a:pt x="172834" y="0"/>
                  <a:pt x="177800" y="4966"/>
                  <a:pt x="177800" y="11112"/>
                </a:cubicBezTo>
                <a:close/>
                <a:moveTo>
                  <a:pt x="0" y="33337"/>
                </a:moveTo>
                <a:cubicBezTo>
                  <a:pt x="0" y="27191"/>
                  <a:pt x="4966" y="22225"/>
                  <a:pt x="11112" y="22225"/>
                </a:cubicBezTo>
                <a:lnTo>
                  <a:pt x="22225" y="22225"/>
                </a:lnTo>
                <a:cubicBezTo>
                  <a:pt x="65182" y="22225"/>
                  <a:pt x="100013" y="57056"/>
                  <a:pt x="100013" y="100013"/>
                </a:cubicBezTo>
                <a:lnTo>
                  <a:pt x="100013" y="166688"/>
                </a:lnTo>
                <a:cubicBezTo>
                  <a:pt x="100013" y="172834"/>
                  <a:pt x="95047" y="177800"/>
                  <a:pt x="88900" y="177800"/>
                </a:cubicBezTo>
                <a:cubicBezTo>
                  <a:pt x="82753" y="177800"/>
                  <a:pt x="77788" y="172834"/>
                  <a:pt x="77788" y="166688"/>
                </a:cubicBezTo>
                <a:lnTo>
                  <a:pt x="77788" y="111125"/>
                </a:lnTo>
                <a:cubicBezTo>
                  <a:pt x="34831" y="111125"/>
                  <a:pt x="0" y="76294"/>
                  <a:pt x="0" y="33337"/>
                </a:cubicBezTo>
                <a:close/>
              </a:path>
            </a:pathLst>
          </a:custGeom>
          <a:solidFill>
            <a:srgbClr val="38B2AC"/>
          </a:solidFill>
          <a:ln/>
        </p:spPr>
      </p:sp>
      <p:sp>
        <p:nvSpPr>
          <p:cNvPr id="28" name="Text 26"/>
          <p:cNvSpPr/>
          <p:nvPr/>
        </p:nvSpPr>
        <p:spPr>
          <a:xfrm>
            <a:off x="11381317" y="4445000"/>
            <a:ext cx="13589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Qishloq xo'jaligi</a:t>
            </a:r>
            <a:endParaRPr lang="en-US" sz="1600" dirty="0"/>
          </a:p>
        </p:txBody>
      </p:sp>
      <p:sp>
        <p:nvSpPr>
          <p:cNvPr id="29" name="Shape 27"/>
          <p:cNvSpPr/>
          <p:nvPr/>
        </p:nvSpPr>
        <p:spPr>
          <a:xfrm>
            <a:off x="508000" y="5156200"/>
            <a:ext cx="4940300" cy="2032000"/>
          </a:xfrm>
          <a:custGeom>
            <a:avLst/>
            <a:gdLst/>
            <a:ahLst/>
            <a:cxnLst/>
            <a:rect l="l" t="t" r="r" b="b"/>
            <a:pathLst>
              <a:path w="4940300" h="2032000">
                <a:moveTo>
                  <a:pt x="152400" y="0"/>
                </a:moveTo>
                <a:lnTo>
                  <a:pt x="4787900" y="0"/>
                </a:lnTo>
                <a:cubicBezTo>
                  <a:pt x="4872012" y="0"/>
                  <a:pt x="4940300" y="68288"/>
                  <a:pt x="4940300" y="152400"/>
                </a:cubicBezTo>
                <a:lnTo>
                  <a:pt x="4940300" y="1879600"/>
                </a:lnTo>
                <a:cubicBezTo>
                  <a:pt x="4940300" y="1963712"/>
                  <a:pt x="4872012" y="2032000"/>
                  <a:pt x="47879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30" name="Text 28"/>
          <p:cNvSpPr/>
          <p:nvPr/>
        </p:nvSpPr>
        <p:spPr>
          <a:xfrm>
            <a:off x="762000" y="5410200"/>
            <a:ext cx="10922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Urgut EIH</a:t>
            </a:r>
            <a:endParaRPr lang="en-US" sz="1600" dirty="0"/>
          </a:p>
        </p:txBody>
      </p:sp>
      <p:sp>
        <p:nvSpPr>
          <p:cNvPr id="31" name="Shape 29"/>
          <p:cNvSpPr/>
          <p:nvPr/>
        </p:nvSpPr>
        <p:spPr>
          <a:xfrm>
            <a:off x="3962731" y="5410200"/>
            <a:ext cx="1231900" cy="355600"/>
          </a:xfrm>
          <a:custGeom>
            <a:avLst/>
            <a:gdLst/>
            <a:ahLst/>
            <a:cxnLst/>
            <a:rect l="l" t="t" r="r" b="b"/>
            <a:pathLst>
              <a:path w="1231900" h="355600">
                <a:moveTo>
                  <a:pt x="177800" y="0"/>
                </a:moveTo>
                <a:lnTo>
                  <a:pt x="1054100" y="0"/>
                </a:lnTo>
                <a:cubicBezTo>
                  <a:pt x="1152230" y="0"/>
                  <a:pt x="1231900" y="79670"/>
                  <a:pt x="1231900" y="177800"/>
                </a:cubicBezTo>
                <a:lnTo>
                  <a:pt x="1231900" y="177800"/>
                </a:lnTo>
                <a:cubicBezTo>
                  <a:pt x="1231900" y="275930"/>
                  <a:pt x="1152230" y="355600"/>
                  <a:pt x="10541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32" name="Text 30"/>
          <p:cNvSpPr/>
          <p:nvPr/>
        </p:nvSpPr>
        <p:spPr>
          <a:xfrm>
            <a:off x="3962731" y="5410200"/>
            <a:ext cx="13208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Samarqand</a:t>
            </a:r>
            <a:endParaRPr lang="en-US" sz="1600" dirty="0"/>
          </a:p>
        </p:txBody>
      </p:sp>
      <p:sp>
        <p:nvSpPr>
          <p:cNvPr id="33" name="Text 31"/>
          <p:cNvSpPr/>
          <p:nvPr/>
        </p:nvSpPr>
        <p:spPr>
          <a:xfrm>
            <a:off x="762000" y="5918200"/>
            <a:ext cx="45339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Mashinasozlik, kimyo, qurilish materiallari va tekstil sohalariga ixtisoslashgan.</a:t>
            </a:r>
            <a:endParaRPr lang="en-US" sz="1600" dirty="0"/>
          </a:p>
        </p:txBody>
      </p:sp>
      <p:sp>
        <p:nvSpPr>
          <p:cNvPr id="34" name="Shape 32"/>
          <p:cNvSpPr/>
          <p:nvPr/>
        </p:nvSpPr>
        <p:spPr>
          <a:xfrm>
            <a:off x="765175" y="6718300"/>
            <a:ext cx="222250" cy="177800"/>
          </a:xfrm>
          <a:custGeom>
            <a:avLst/>
            <a:gdLst/>
            <a:ahLst/>
            <a:cxnLst/>
            <a:rect l="l" t="t" r="r" b="b"/>
            <a:pathLst>
              <a:path w="222250" h="177800">
                <a:moveTo>
                  <a:pt x="144428" y="73099"/>
                </a:moveTo>
                <a:cubicBezTo>
                  <a:pt x="148664" y="71953"/>
                  <a:pt x="153109" y="73968"/>
                  <a:pt x="155019" y="77892"/>
                </a:cubicBezTo>
                <a:lnTo>
                  <a:pt x="161479" y="90949"/>
                </a:lnTo>
                <a:cubicBezTo>
                  <a:pt x="165055" y="91435"/>
                  <a:pt x="168563" y="92407"/>
                  <a:pt x="171862" y="93762"/>
                </a:cubicBezTo>
                <a:lnTo>
                  <a:pt x="184016" y="85670"/>
                </a:lnTo>
                <a:cubicBezTo>
                  <a:pt x="187662" y="83240"/>
                  <a:pt x="192489" y="83726"/>
                  <a:pt x="195580" y="86816"/>
                </a:cubicBezTo>
                <a:lnTo>
                  <a:pt x="202248" y="93484"/>
                </a:lnTo>
                <a:cubicBezTo>
                  <a:pt x="205338" y="96575"/>
                  <a:pt x="205824" y="101436"/>
                  <a:pt x="203393" y="105048"/>
                </a:cubicBezTo>
                <a:lnTo>
                  <a:pt x="195302" y="117167"/>
                </a:lnTo>
                <a:cubicBezTo>
                  <a:pt x="195962" y="118800"/>
                  <a:pt x="196552" y="120501"/>
                  <a:pt x="197039" y="122272"/>
                </a:cubicBezTo>
                <a:cubicBezTo>
                  <a:pt x="197525" y="124043"/>
                  <a:pt x="197837" y="125780"/>
                  <a:pt x="198080" y="127551"/>
                </a:cubicBezTo>
                <a:lnTo>
                  <a:pt x="211172" y="134010"/>
                </a:lnTo>
                <a:cubicBezTo>
                  <a:pt x="215096" y="135954"/>
                  <a:pt x="217110" y="140399"/>
                  <a:pt x="215964" y="144601"/>
                </a:cubicBezTo>
                <a:lnTo>
                  <a:pt x="213534" y="153700"/>
                </a:lnTo>
                <a:cubicBezTo>
                  <a:pt x="212388" y="157902"/>
                  <a:pt x="208464" y="160749"/>
                  <a:pt x="204088" y="160471"/>
                </a:cubicBezTo>
                <a:lnTo>
                  <a:pt x="189503" y="159534"/>
                </a:lnTo>
                <a:cubicBezTo>
                  <a:pt x="187315" y="162347"/>
                  <a:pt x="184780" y="164951"/>
                  <a:pt x="181898" y="167174"/>
                </a:cubicBezTo>
                <a:lnTo>
                  <a:pt x="182835" y="181724"/>
                </a:lnTo>
                <a:cubicBezTo>
                  <a:pt x="183113" y="186100"/>
                  <a:pt x="180266" y="190058"/>
                  <a:pt x="176064" y="191170"/>
                </a:cubicBezTo>
                <a:lnTo>
                  <a:pt x="166965" y="193601"/>
                </a:lnTo>
                <a:cubicBezTo>
                  <a:pt x="162729" y="194747"/>
                  <a:pt x="158318" y="192732"/>
                  <a:pt x="156374" y="188808"/>
                </a:cubicBezTo>
                <a:lnTo>
                  <a:pt x="149915" y="175751"/>
                </a:lnTo>
                <a:cubicBezTo>
                  <a:pt x="146338" y="175265"/>
                  <a:pt x="142830" y="174293"/>
                  <a:pt x="139531" y="172938"/>
                </a:cubicBezTo>
                <a:lnTo>
                  <a:pt x="127377" y="181030"/>
                </a:lnTo>
                <a:cubicBezTo>
                  <a:pt x="123731" y="183460"/>
                  <a:pt x="118904" y="182974"/>
                  <a:pt x="115813" y="179884"/>
                </a:cubicBezTo>
                <a:lnTo>
                  <a:pt x="109146" y="173216"/>
                </a:lnTo>
                <a:cubicBezTo>
                  <a:pt x="106055" y="170125"/>
                  <a:pt x="105569" y="165298"/>
                  <a:pt x="108000" y="161652"/>
                </a:cubicBezTo>
                <a:lnTo>
                  <a:pt x="116091" y="149498"/>
                </a:lnTo>
                <a:cubicBezTo>
                  <a:pt x="115431" y="147866"/>
                  <a:pt x="114841" y="146164"/>
                  <a:pt x="114355" y="144393"/>
                </a:cubicBezTo>
                <a:cubicBezTo>
                  <a:pt x="113868" y="142622"/>
                  <a:pt x="113556" y="140851"/>
                  <a:pt x="113313" y="139115"/>
                </a:cubicBezTo>
                <a:lnTo>
                  <a:pt x="100221" y="132655"/>
                </a:lnTo>
                <a:cubicBezTo>
                  <a:pt x="96297" y="130711"/>
                  <a:pt x="94317" y="126266"/>
                  <a:pt x="95429" y="122064"/>
                </a:cubicBezTo>
                <a:lnTo>
                  <a:pt x="97859" y="112966"/>
                </a:lnTo>
                <a:cubicBezTo>
                  <a:pt x="99005" y="108764"/>
                  <a:pt x="102930" y="105916"/>
                  <a:pt x="107305" y="106194"/>
                </a:cubicBezTo>
                <a:lnTo>
                  <a:pt x="121856" y="107131"/>
                </a:lnTo>
                <a:cubicBezTo>
                  <a:pt x="124043" y="104319"/>
                  <a:pt x="126578" y="101714"/>
                  <a:pt x="129461" y="99492"/>
                </a:cubicBezTo>
                <a:lnTo>
                  <a:pt x="128523" y="84976"/>
                </a:lnTo>
                <a:cubicBezTo>
                  <a:pt x="128245" y="80600"/>
                  <a:pt x="131093" y="76642"/>
                  <a:pt x="135295" y="75530"/>
                </a:cubicBezTo>
                <a:lnTo>
                  <a:pt x="144393" y="73099"/>
                </a:lnTo>
                <a:close/>
                <a:moveTo>
                  <a:pt x="155714" y="118070"/>
                </a:moveTo>
                <a:cubicBezTo>
                  <a:pt x="147281" y="118080"/>
                  <a:pt x="140442" y="124934"/>
                  <a:pt x="140452" y="133367"/>
                </a:cubicBezTo>
                <a:cubicBezTo>
                  <a:pt x="140461" y="141800"/>
                  <a:pt x="147316" y="148639"/>
                  <a:pt x="155749" y="148630"/>
                </a:cubicBezTo>
                <a:cubicBezTo>
                  <a:pt x="164182" y="148620"/>
                  <a:pt x="171021" y="141766"/>
                  <a:pt x="171011" y="133333"/>
                </a:cubicBezTo>
                <a:cubicBezTo>
                  <a:pt x="171001" y="124900"/>
                  <a:pt x="164147" y="118061"/>
                  <a:pt x="155714" y="118070"/>
                </a:cubicBezTo>
                <a:close/>
                <a:moveTo>
                  <a:pt x="78100" y="-15801"/>
                </a:moveTo>
                <a:lnTo>
                  <a:pt x="87198" y="-13370"/>
                </a:lnTo>
                <a:cubicBezTo>
                  <a:pt x="91400" y="-12224"/>
                  <a:pt x="94248" y="-8265"/>
                  <a:pt x="93970" y="-3924"/>
                </a:cubicBezTo>
                <a:lnTo>
                  <a:pt x="93032" y="10592"/>
                </a:lnTo>
                <a:cubicBezTo>
                  <a:pt x="95915" y="12814"/>
                  <a:pt x="98450" y="15384"/>
                  <a:pt x="100638" y="18231"/>
                </a:cubicBezTo>
                <a:lnTo>
                  <a:pt x="115223" y="17294"/>
                </a:lnTo>
                <a:cubicBezTo>
                  <a:pt x="119564" y="17016"/>
                  <a:pt x="123522" y="19864"/>
                  <a:pt x="124668" y="24066"/>
                </a:cubicBezTo>
                <a:lnTo>
                  <a:pt x="127099" y="33164"/>
                </a:lnTo>
                <a:cubicBezTo>
                  <a:pt x="128210" y="37366"/>
                  <a:pt x="126231" y="41811"/>
                  <a:pt x="122307" y="43755"/>
                </a:cubicBezTo>
                <a:lnTo>
                  <a:pt x="109215" y="50215"/>
                </a:lnTo>
                <a:cubicBezTo>
                  <a:pt x="108972" y="51986"/>
                  <a:pt x="108625" y="53757"/>
                  <a:pt x="108173" y="55493"/>
                </a:cubicBezTo>
                <a:cubicBezTo>
                  <a:pt x="107722" y="57229"/>
                  <a:pt x="107097" y="58966"/>
                  <a:pt x="106437" y="60598"/>
                </a:cubicBezTo>
                <a:lnTo>
                  <a:pt x="114528" y="72752"/>
                </a:lnTo>
                <a:cubicBezTo>
                  <a:pt x="116959" y="76398"/>
                  <a:pt x="116473" y="81225"/>
                  <a:pt x="113382" y="84316"/>
                </a:cubicBezTo>
                <a:lnTo>
                  <a:pt x="106715" y="90984"/>
                </a:lnTo>
                <a:cubicBezTo>
                  <a:pt x="103624" y="94074"/>
                  <a:pt x="98797" y="94560"/>
                  <a:pt x="95151" y="92130"/>
                </a:cubicBezTo>
                <a:lnTo>
                  <a:pt x="82996" y="84038"/>
                </a:lnTo>
                <a:cubicBezTo>
                  <a:pt x="79697" y="85393"/>
                  <a:pt x="76190" y="86365"/>
                  <a:pt x="72613" y="86851"/>
                </a:cubicBezTo>
                <a:lnTo>
                  <a:pt x="66154" y="99908"/>
                </a:lnTo>
                <a:cubicBezTo>
                  <a:pt x="64209" y="103832"/>
                  <a:pt x="59764" y="105812"/>
                  <a:pt x="55563" y="104701"/>
                </a:cubicBezTo>
                <a:lnTo>
                  <a:pt x="46464" y="102270"/>
                </a:lnTo>
                <a:cubicBezTo>
                  <a:pt x="42228" y="101124"/>
                  <a:pt x="39415" y="97165"/>
                  <a:pt x="39692" y="92824"/>
                </a:cubicBezTo>
                <a:lnTo>
                  <a:pt x="40630" y="78274"/>
                </a:lnTo>
                <a:cubicBezTo>
                  <a:pt x="37748" y="76051"/>
                  <a:pt x="35213" y="73481"/>
                  <a:pt x="33025" y="70634"/>
                </a:cubicBezTo>
                <a:lnTo>
                  <a:pt x="18440" y="71571"/>
                </a:lnTo>
                <a:cubicBezTo>
                  <a:pt x="14099" y="71849"/>
                  <a:pt x="10140" y="69002"/>
                  <a:pt x="8994" y="64800"/>
                </a:cubicBezTo>
                <a:lnTo>
                  <a:pt x="6563" y="55701"/>
                </a:lnTo>
                <a:cubicBezTo>
                  <a:pt x="5452" y="51499"/>
                  <a:pt x="7431" y="47054"/>
                  <a:pt x="11356" y="45110"/>
                </a:cubicBezTo>
                <a:lnTo>
                  <a:pt x="24448" y="38651"/>
                </a:lnTo>
                <a:cubicBezTo>
                  <a:pt x="24691" y="36880"/>
                  <a:pt x="25038" y="35143"/>
                  <a:pt x="25489" y="33372"/>
                </a:cubicBezTo>
                <a:cubicBezTo>
                  <a:pt x="25975" y="31601"/>
                  <a:pt x="26531" y="29900"/>
                  <a:pt x="27226" y="28267"/>
                </a:cubicBezTo>
                <a:lnTo>
                  <a:pt x="19134" y="16148"/>
                </a:lnTo>
                <a:cubicBezTo>
                  <a:pt x="16703" y="12502"/>
                  <a:pt x="17190" y="7675"/>
                  <a:pt x="20280" y="4584"/>
                </a:cubicBezTo>
                <a:lnTo>
                  <a:pt x="26948" y="-2084"/>
                </a:lnTo>
                <a:cubicBezTo>
                  <a:pt x="30038" y="-5174"/>
                  <a:pt x="34865" y="-5660"/>
                  <a:pt x="38512" y="-3230"/>
                </a:cubicBezTo>
                <a:lnTo>
                  <a:pt x="50666" y="4862"/>
                </a:lnTo>
                <a:cubicBezTo>
                  <a:pt x="53965" y="3507"/>
                  <a:pt x="57472" y="2535"/>
                  <a:pt x="61049" y="2049"/>
                </a:cubicBezTo>
                <a:lnTo>
                  <a:pt x="67508" y="-11008"/>
                </a:lnTo>
                <a:cubicBezTo>
                  <a:pt x="69453" y="-14932"/>
                  <a:pt x="73863" y="-16912"/>
                  <a:pt x="78100" y="-15801"/>
                </a:cubicBezTo>
                <a:close/>
                <a:moveTo>
                  <a:pt x="66814" y="29170"/>
                </a:moveTo>
                <a:cubicBezTo>
                  <a:pt x="58381" y="29170"/>
                  <a:pt x="51534" y="36017"/>
                  <a:pt x="51534" y="44450"/>
                </a:cubicBezTo>
                <a:cubicBezTo>
                  <a:pt x="51534" y="52883"/>
                  <a:pt x="58381" y="59730"/>
                  <a:pt x="66814" y="59730"/>
                </a:cubicBezTo>
                <a:cubicBezTo>
                  <a:pt x="75247" y="59730"/>
                  <a:pt x="82094" y="52883"/>
                  <a:pt x="82094" y="44450"/>
                </a:cubicBezTo>
                <a:cubicBezTo>
                  <a:pt x="82094" y="36017"/>
                  <a:pt x="75247" y="29170"/>
                  <a:pt x="66814" y="29170"/>
                </a:cubicBezTo>
                <a:close/>
              </a:path>
            </a:pathLst>
          </a:custGeom>
          <a:solidFill>
            <a:srgbClr val="38B2AC"/>
          </a:solidFill>
          <a:ln/>
        </p:spPr>
      </p:sp>
      <p:sp>
        <p:nvSpPr>
          <p:cNvPr id="35" name="Text 33"/>
          <p:cNvSpPr/>
          <p:nvPr/>
        </p:nvSpPr>
        <p:spPr>
          <a:xfrm>
            <a:off x="1085850" y="6680200"/>
            <a:ext cx="12065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Mashinasozlik</a:t>
            </a:r>
            <a:endParaRPr lang="en-US" sz="1600" dirty="0"/>
          </a:p>
        </p:txBody>
      </p:sp>
      <p:sp>
        <p:nvSpPr>
          <p:cNvPr id="36" name="Shape 34"/>
          <p:cNvSpPr/>
          <p:nvPr/>
        </p:nvSpPr>
        <p:spPr>
          <a:xfrm>
            <a:off x="5655733" y="5156200"/>
            <a:ext cx="4940300" cy="2032000"/>
          </a:xfrm>
          <a:custGeom>
            <a:avLst/>
            <a:gdLst/>
            <a:ahLst/>
            <a:cxnLst/>
            <a:rect l="l" t="t" r="r" b="b"/>
            <a:pathLst>
              <a:path w="4940300" h="2032000">
                <a:moveTo>
                  <a:pt x="152400" y="0"/>
                </a:moveTo>
                <a:lnTo>
                  <a:pt x="4787900" y="0"/>
                </a:lnTo>
                <a:cubicBezTo>
                  <a:pt x="4872012" y="0"/>
                  <a:pt x="4940300" y="68288"/>
                  <a:pt x="4940300" y="152400"/>
                </a:cubicBezTo>
                <a:lnTo>
                  <a:pt x="4940300" y="1879600"/>
                </a:lnTo>
                <a:cubicBezTo>
                  <a:pt x="4940300" y="1963712"/>
                  <a:pt x="4872012" y="2032000"/>
                  <a:pt x="47879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37" name="Text 35"/>
          <p:cNvSpPr/>
          <p:nvPr/>
        </p:nvSpPr>
        <p:spPr>
          <a:xfrm>
            <a:off x="5909733" y="5410200"/>
            <a:ext cx="1460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G'ijduvon EIH</a:t>
            </a:r>
            <a:endParaRPr lang="en-US" sz="1600" dirty="0"/>
          </a:p>
        </p:txBody>
      </p:sp>
      <p:sp>
        <p:nvSpPr>
          <p:cNvPr id="38" name="Shape 36"/>
          <p:cNvSpPr/>
          <p:nvPr/>
        </p:nvSpPr>
        <p:spPr>
          <a:xfrm>
            <a:off x="9465204" y="5410200"/>
            <a:ext cx="876300" cy="355600"/>
          </a:xfrm>
          <a:custGeom>
            <a:avLst/>
            <a:gdLst/>
            <a:ahLst/>
            <a:cxnLst/>
            <a:rect l="l" t="t" r="r" b="b"/>
            <a:pathLst>
              <a:path w="876300" h="355600">
                <a:moveTo>
                  <a:pt x="177800" y="0"/>
                </a:moveTo>
                <a:lnTo>
                  <a:pt x="698500" y="0"/>
                </a:lnTo>
                <a:cubicBezTo>
                  <a:pt x="796630" y="0"/>
                  <a:pt x="876300" y="79670"/>
                  <a:pt x="876300" y="177800"/>
                </a:cubicBezTo>
                <a:lnTo>
                  <a:pt x="876300" y="177800"/>
                </a:lnTo>
                <a:cubicBezTo>
                  <a:pt x="876300" y="275930"/>
                  <a:pt x="796630" y="355600"/>
                  <a:pt x="6985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39" name="Text 37"/>
          <p:cNvSpPr/>
          <p:nvPr/>
        </p:nvSpPr>
        <p:spPr>
          <a:xfrm>
            <a:off x="9465204" y="5410200"/>
            <a:ext cx="9652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Buxoro</a:t>
            </a:r>
            <a:endParaRPr lang="en-US" sz="1600" dirty="0"/>
          </a:p>
        </p:txBody>
      </p:sp>
      <p:sp>
        <p:nvSpPr>
          <p:cNvPr id="40" name="Text 38"/>
          <p:cNvSpPr/>
          <p:nvPr/>
        </p:nvSpPr>
        <p:spPr>
          <a:xfrm>
            <a:off x="5909733" y="5918200"/>
            <a:ext cx="45339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Meva-sabzavotlarni qayta ishlash, charm-poyabzal, to'qimachilik va kimyo sanoati.</a:t>
            </a:r>
            <a:endParaRPr lang="en-US" sz="1600" dirty="0"/>
          </a:p>
        </p:txBody>
      </p:sp>
      <p:sp>
        <p:nvSpPr>
          <p:cNvPr id="41" name="Shape 39"/>
          <p:cNvSpPr/>
          <p:nvPr/>
        </p:nvSpPr>
        <p:spPr>
          <a:xfrm>
            <a:off x="5946246" y="6718300"/>
            <a:ext cx="155575" cy="177800"/>
          </a:xfrm>
          <a:custGeom>
            <a:avLst/>
            <a:gdLst/>
            <a:ahLst/>
            <a:cxnLst/>
            <a:rect l="l" t="t" r="r" b="b"/>
            <a:pathLst>
              <a:path w="155575" h="177800">
                <a:moveTo>
                  <a:pt x="77788" y="38894"/>
                </a:moveTo>
                <a:cubicBezTo>
                  <a:pt x="74732" y="38894"/>
                  <a:pt x="72231" y="36393"/>
                  <a:pt x="72231" y="33337"/>
                </a:cubicBezTo>
                <a:lnTo>
                  <a:pt x="72231" y="27781"/>
                </a:lnTo>
                <a:cubicBezTo>
                  <a:pt x="72231" y="12432"/>
                  <a:pt x="84663" y="0"/>
                  <a:pt x="100013" y="0"/>
                </a:cubicBezTo>
                <a:lnTo>
                  <a:pt x="105569" y="0"/>
                </a:lnTo>
                <a:cubicBezTo>
                  <a:pt x="108625" y="0"/>
                  <a:pt x="111125" y="2500"/>
                  <a:pt x="111125" y="5556"/>
                </a:cubicBezTo>
                <a:lnTo>
                  <a:pt x="111125" y="11112"/>
                </a:lnTo>
                <a:cubicBezTo>
                  <a:pt x="111125" y="26462"/>
                  <a:pt x="98693" y="38894"/>
                  <a:pt x="83344" y="38894"/>
                </a:cubicBezTo>
                <a:lnTo>
                  <a:pt x="77788" y="38894"/>
                </a:lnTo>
                <a:close/>
                <a:moveTo>
                  <a:pt x="0" y="100013"/>
                </a:moveTo>
                <a:cubicBezTo>
                  <a:pt x="0" y="73516"/>
                  <a:pt x="12397" y="44450"/>
                  <a:pt x="38894" y="44450"/>
                </a:cubicBezTo>
                <a:cubicBezTo>
                  <a:pt x="48374" y="44450"/>
                  <a:pt x="59626" y="48027"/>
                  <a:pt x="67613" y="51152"/>
                </a:cubicBezTo>
                <a:cubicBezTo>
                  <a:pt x="74141" y="53687"/>
                  <a:pt x="81469" y="53687"/>
                  <a:pt x="87997" y="51152"/>
                </a:cubicBezTo>
                <a:cubicBezTo>
                  <a:pt x="95949" y="48062"/>
                  <a:pt x="107236" y="44450"/>
                  <a:pt x="116716" y="44450"/>
                </a:cubicBezTo>
                <a:cubicBezTo>
                  <a:pt x="143212" y="44450"/>
                  <a:pt x="155610" y="73516"/>
                  <a:pt x="155610" y="100013"/>
                </a:cubicBezTo>
                <a:cubicBezTo>
                  <a:pt x="155610" y="144463"/>
                  <a:pt x="127828" y="177800"/>
                  <a:pt x="100047" y="177800"/>
                </a:cubicBezTo>
                <a:cubicBezTo>
                  <a:pt x="94317" y="177800"/>
                  <a:pt x="86816" y="175508"/>
                  <a:pt x="82163" y="173876"/>
                </a:cubicBezTo>
                <a:cubicBezTo>
                  <a:pt x="79350" y="172904"/>
                  <a:pt x="76294" y="172904"/>
                  <a:pt x="73481" y="173876"/>
                </a:cubicBezTo>
                <a:cubicBezTo>
                  <a:pt x="68828" y="175508"/>
                  <a:pt x="61327" y="177800"/>
                  <a:pt x="55597" y="177800"/>
                </a:cubicBezTo>
                <a:cubicBezTo>
                  <a:pt x="27816" y="177800"/>
                  <a:pt x="35" y="144463"/>
                  <a:pt x="35" y="100013"/>
                </a:cubicBezTo>
                <a:close/>
              </a:path>
            </a:pathLst>
          </a:custGeom>
          <a:solidFill>
            <a:srgbClr val="38B2AC"/>
          </a:solidFill>
          <a:ln/>
        </p:spPr>
      </p:sp>
      <p:sp>
        <p:nvSpPr>
          <p:cNvPr id="42" name="Text 40"/>
          <p:cNvSpPr/>
          <p:nvPr/>
        </p:nvSpPr>
        <p:spPr>
          <a:xfrm>
            <a:off x="6233583" y="6680200"/>
            <a:ext cx="16256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Oziq-ovqat sanoati</a:t>
            </a:r>
            <a:endParaRPr lang="en-US" sz="1600" dirty="0"/>
          </a:p>
        </p:txBody>
      </p:sp>
      <p:sp>
        <p:nvSpPr>
          <p:cNvPr id="43" name="Shape 41"/>
          <p:cNvSpPr/>
          <p:nvPr/>
        </p:nvSpPr>
        <p:spPr>
          <a:xfrm>
            <a:off x="10803467" y="5156200"/>
            <a:ext cx="4940300" cy="2032000"/>
          </a:xfrm>
          <a:custGeom>
            <a:avLst/>
            <a:gdLst/>
            <a:ahLst/>
            <a:cxnLst/>
            <a:rect l="l" t="t" r="r" b="b"/>
            <a:pathLst>
              <a:path w="4940300" h="2032000">
                <a:moveTo>
                  <a:pt x="152400" y="0"/>
                </a:moveTo>
                <a:lnTo>
                  <a:pt x="4787900" y="0"/>
                </a:lnTo>
                <a:cubicBezTo>
                  <a:pt x="4872012" y="0"/>
                  <a:pt x="4940300" y="68288"/>
                  <a:pt x="4940300" y="152400"/>
                </a:cubicBezTo>
                <a:lnTo>
                  <a:pt x="4940300" y="1879600"/>
                </a:lnTo>
                <a:cubicBezTo>
                  <a:pt x="4940300" y="1963712"/>
                  <a:pt x="4872012" y="2032000"/>
                  <a:pt x="47879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44" name="Text 42"/>
          <p:cNvSpPr/>
          <p:nvPr/>
        </p:nvSpPr>
        <p:spPr>
          <a:xfrm>
            <a:off x="11057467" y="5410200"/>
            <a:ext cx="12446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Qo'qon EIH</a:t>
            </a:r>
            <a:endParaRPr lang="en-US" sz="1600" dirty="0"/>
          </a:p>
        </p:txBody>
      </p:sp>
      <p:sp>
        <p:nvSpPr>
          <p:cNvPr id="45" name="Shape 43"/>
          <p:cNvSpPr/>
          <p:nvPr/>
        </p:nvSpPr>
        <p:spPr>
          <a:xfrm>
            <a:off x="14486136" y="5410200"/>
            <a:ext cx="1003300" cy="355600"/>
          </a:xfrm>
          <a:custGeom>
            <a:avLst/>
            <a:gdLst/>
            <a:ahLst/>
            <a:cxnLst/>
            <a:rect l="l" t="t" r="r" b="b"/>
            <a:pathLst>
              <a:path w="1003300" h="355600">
                <a:moveTo>
                  <a:pt x="177800" y="0"/>
                </a:moveTo>
                <a:lnTo>
                  <a:pt x="825500" y="0"/>
                </a:lnTo>
                <a:cubicBezTo>
                  <a:pt x="923630" y="0"/>
                  <a:pt x="1003300" y="79670"/>
                  <a:pt x="1003300" y="177800"/>
                </a:cubicBezTo>
                <a:lnTo>
                  <a:pt x="1003300" y="177800"/>
                </a:lnTo>
                <a:cubicBezTo>
                  <a:pt x="1003300" y="275930"/>
                  <a:pt x="923630" y="355600"/>
                  <a:pt x="8255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46" name="Text 44"/>
          <p:cNvSpPr/>
          <p:nvPr/>
        </p:nvSpPr>
        <p:spPr>
          <a:xfrm>
            <a:off x="14486136" y="5410200"/>
            <a:ext cx="10922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Farg'ona</a:t>
            </a:r>
            <a:endParaRPr lang="en-US" sz="1600" dirty="0"/>
          </a:p>
        </p:txBody>
      </p:sp>
      <p:sp>
        <p:nvSpPr>
          <p:cNvPr id="47" name="Text 45"/>
          <p:cNvSpPr/>
          <p:nvPr/>
        </p:nvSpPr>
        <p:spPr>
          <a:xfrm>
            <a:off x="11057467" y="5918200"/>
            <a:ext cx="45339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To'qimachilik, mashinasozlik, kimyo va oziq-ovqat sanoati yo'nalishlarida.</a:t>
            </a:r>
            <a:endParaRPr lang="en-US" sz="1600" dirty="0"/>
          </a:p>
        </p:txBody>
      </p:sp>
      <p:sp>
        <p:nvSpPr>
          <p:cNvPr id="48" name="Shape 46"/>
          <p:cNvSpPr/>
          <p:nvPr/>
        </p:nvSpPr>
        <p:spPr>
          <a:xfrm>
            <a:off x="11060642" y="6718300"/>
            <a:ext cx="222250" cy="177800"/>
          </a:xfrm>
          <a:custGeom>
            <a:avLst/>
            <a:gdLst/>
            <a:ahLst/>
            <a:cxnLst/>
            <a:rect l="l" t="t" r="r" b="b"/>
            <a:pathLst>
              <a:path w="222250" h="177800">
                <a:moveTo>
                  <a:pt x="111194" y="38894"/>
                </a:moveTo>
                <a:cubicBezTo>
                  <a:pt x="126544" y="38894"/>
                  <a:pt x="138976" y="26462"/>
                  <a:pt x="138976" y="11112"/>
                </a:cubicBezTo>
                <a:lnTo>
                  <a:pt x="157554" y="11112"/>
                </a:lnTo>
                <a:cubicBezTo>
                  <a:pt x="163458" y="11112"/>
                  <a:pt x="169118" y="13439"/>
                  <a:pt x="173286" y="17606"/>
                </a:cubicBezTo>
                <a:lnTo>
                  <a:pt x="214471" y="58827"/>
                </a:lnTo>
                <a:cubicBezTo>
                  <a:pt x="218812" y="63168"/>
                  <a:pt x="218812" y="70217"/>
                  <a:pt x="214471" y="74558"/>
                </a:cubicBezTo>
                <a:lnTo>
                  <a:pt x="196865" y="92164"/>
                </a:lnTo>
                <a:cubicBezTo>
                  <a:pt x="192524" y="96505"/>
                  <a:pt x="185475" y="96505"/>
                  <a:pt x="181134" y="92164"/>
                </a:cubicBezTo>
                <a:lnTo>
                  <a:pt x="166757" y="77787"/>
                </a:lnTo>
                <a:lnTo>
                  <a:pt x="166757" y="155575"/>
                </a:lnTo>
                <a:cubicBezTo>
                  <a:pt x="166757" y="167833"/>
                  <a:pt x="156790" y="177800"/>
                  <a:pt x="144532" y="177800"/>
                </a:cubicBezTo>
                <a:lnTo>
                  <a:pt x="77857" y="177800"/>
                </a:lnTo>
                <a:cubicBezTo>
                  <a:pt x="65598" y="177800"/>
                  <a:pt x="55632" y="167833"/>
                  <a:pt x="55632" y="155575"/>
                </a:cubicBezTo>
                <a:lnTo>
                  <a:pt x="55632" y="77788"/>
                </a:lnTo>
                <a:lnTo>
                  <a:pt x="41255" y="92164"/>
                </a:lnTo>
                <a:cubicBezTo>
                  <a:pt x="36914" y="96505"/>
                  <a:pt x="29865" y="96505"/>
                  <a:pt x="25524" y="92164"/>
                </a:cubicBezTo>
                <a:lnTo>
                  <a:pt x="7952" y="74523"/>
                </a:lnTo>
                <a:cubicBezTo>
                  <a:pt x="3612" y="70182"/>
                  <a:pt x="3612" y="63133"/>
                  <a:pt x="7952" y="58792"/>
                </a:cubicBezTo>
                <a:lnTo>
                  <a:pt x="49138" y="17606"/>
                </a:lnTo>
                <a:cubicBezTo>
                  <a:pt x="53305" y="13439"/>
                  <a:pt x="58966" y="11112"/>
                  <a:pt x="64869" y="11112"/>
                </a:cubicBezTo>
                <a:lnTo>
                  <a:pt x="83448" y="11112"/>
                </a:lnTo>
                <a:cubicBezTo>
                  <a:pt x="83448" y="26462"/>
                  <a:pt x="95880" y="38894"/>
                  <a:pt x="111229" y="38894"/>
                </a:cubicBezTo>
                <a:close/>
              </a:path>
            </a:pathLst>
          </a:custGeom>
          <a:solidFill>
            <a:srgbClr val="38B2AC"/>
          </a:solidFill>
          <a:ln/>
        </p:spPr>
      </p:sp>
      <p:sp>
        <p:nvSpPr>
          <p:cNvPr id="49" name="Text 47"/>
          <p:cNvSpPr/>
          <p:nvPr/>
        </p:nvSpPr>
        <p:spPr>
          <a:xfrm>
            <a:off x="11381317" y="6680200"/>
            <a:ext cx="11430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To'qimachilik</a:t>
            </a:r>
            <a:endParaRPr lang="en-US" sz="1600" dirty="0"/>
          </a:p>
        </p:txBody>
      </p:sp>
      <p:sp>
        <p:nvSpPr>
          <p:cNvPr id="50" name="Shape 48"/>
          <p:cNvSpPr/>
          <p:nvPr/>
        </p:nvSpPr>
        <p:spPr>
          <a:xfrm>
            <a:off x="508000" y="7391400"/>
            <a:ext cx="4940300" cy="2032000"/>
          </a:xfrm>
          <a:custGeom>
            <a:avLst/>
            <a:gdLst/>
            <a:ahLst/>
            <a:cxnLst/>
            <a:rect l="l" t="t" r="r" b="b"/>
            <a:pathLst>
              <a:path w="4940300" h="2032000">
                <a:moveTo>
                  <a:pt x="152400" y="0"/>
                </a:moveTo>
                <a:lnTo>
                  <a:pt x="4787900" y="0"/>
                </a:lnTo>
                <a:cubicBezTo>
                  <a:pt x="4872012" y="0"/>
                  <a:pt x="4940300" y="68288"/>
                  <a:pt x="4940300" y="152400"/>
                </a:cubicBezTo>
                <a:lnTo>
                  <a:pt x="4940300" y="1879600"/>
                </a:lnTo>
                <a:cubicBezTo>
                  <a:pt x="4940300" y="1963712"/>
                  <a:pt x="4872012" y="2032000"/>
                  <a:pt x="47879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51" name="Text 49"/>
          <p:cNvSpPr/>
          <p:nvPr/>
        </p:nvSpPr>
        <p:spPr>
          <a:xfrm>
            <a:off x="762000" y="7645400"/>
            <a:ext cx="1460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Xazorasp EIH</a:t>
            </a:r>
            <a:endParaRPr lang="en-US" sz="1600" dirty="0"/>
          </a:p>
        </p:txBody>
      </p:sp>
      <p:sp>
        <p:nvSpPr>
          <p:cNvPr id="52" name="Shape 50"/>
          <p:cNvSpPr/>
          <p:nvPr/>
        </p:nvSpPr>
        <p:spPr>
          <a:xfrm>
            <a:off x="4277651" y="7645400"/>
            <a:ext cx="927100" cy="355600"/>
          </a:xfrm>
          <a:custGeom>
            <a:avLst/>
            <a:gdLst/>
            <a:ahLst/>
            <a:cxnLst/>
            <a:rect l="l" t="t" r="r" b="b"/>
            <a:pathLst>
              <a:path w="927100" h="355600">
                <a:moveTo>
                  <a:pt x="177800" y="0"/>
                </a:moveTo>
                <a:lnTo>
                  <a:pt x="749300" y="0"/>
                </a:lnTo>
                <a:cubicBezTo>
                  <a:pt x="847430" y="0"/>
                  <a:pt x="927100" y="79670"/>
                  <a:pt x="927100" y="177800"/>
                </a:cubicBezTo>
                <a:lnTo>
                  <a:pt x="927100" y="177800"/>
                </a:lnTo>
                <a:cubicBezTo>
                  <a:pt x="927100" y="275930"/>
                  <a:pt x="847430" y="355600"/>
                  <a:pt x="7493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53" name="Text 51"/>
          <p:cNvSpPr/>
          <p:nvPr/>
        </p:nvSpPr>
        <p:spPr>
          <a:xfrm>
            <a:off x="4277651" y="7645400"/>
            <a:ext cx="10160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Xorazm</a:t>
            </a:r>
            <a:endParaRPr lang="en-US" sz="1600" dirty="0"/>
          </a:p>
        </p:txBody>
      </p:sp>
      <p:sp>
        <p:nvSpPr>
          <p:cNvPr id="54" name="Text 52"/>
          <p:cNvSpPr/>
          <p:nvPr/>
        </p:nvSpPr>
        <p:spPr>
          <a:xfrm>
            <a:off x="762000" y="8153400"/>
            <a:ext cx="45339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Qishloq xo'jaligi mahsulotlarini qayta ishlash va diversifikatsiya.</a:t>
            </a:r>
            <a:endParaRPr lang="en-US" sz="1600" dirty="0"/>
          </a:p>
        </p:txBody>
      </p:sp>
      <p:sp>
        <p:nvSpPr>
          <p:cNvPr id="55" name="Shape 53"/>
          <p:cNvSpPr/>
          <p:nvPr/>
        </p:nvSpPr>
        <p:spPr>
          <a:xfrm>
            <a:off x="776288" y="8953500"/>
            <a:ext cx="200025" cy="177800"/>
          </a:xfrm>
          <a:custGeom>
            <a:avLst/>
            <a:gdLst/>
            <a:ahLst/>
            <a:cxnLst/>
            <a:rect l="l" t="t" r="r" b="b"/>
            <a:pathLst>
              <a:path w="200025" h="177800">
                <a:moveTo>
                  <a:pt x="55563" y="33337"/>
                </a:moveTo>
                <a:lnTo>
                  <a:pt x="55563" y="66675"/>
                </a:lnTo>
                <a:lnTo>
                  <a:pt x="101888" y="66675"/>
                </a:lnTo>
                <a:lnTo>
                  <a:pt x="81885" y="33337"/>
                </a:lnTo>
                <a:lnTo>
                  <a:pt x="55563" y="33337"/>
                </a:lnTo>
                <a:close/>
                <a:moveTo>
                  <a:pt x="33337" y="77440"/>
                </a:moveTo>
                <a:lnTo>
                  <a:pt x="33337" y="22225"/>
                </a:lnTo>
                <a:cubicBezTo>
                  <a:pt x="33337" y="16078"/>
                  <a:pt x="38303" y="11112"/>
                  <a:pt x="44450" y="11112"/>
                </a:cubicBezTo>
                <a:lnTo>
                  <a:pt x="81885" y="11112"/>
                </a:lnTo>
                <a:cubicBezTo>
                  <a:pt x="89699" y="11112"/>
                  <a:pt x="96922" y="15210"/>
                  <a:pt x="100950" y="21912"/>
                </a:cubicBezTo>
                <a:lnTo>
                  <a:pt x="127828" y="66675"/>
                </a:lnTo>
                <a:lnTo>
                  <a:pt x="150053" y="66675"/>
                </a:lnTo>
                <a:lnTo>
                  <a:pt x="150053" y="41672"/>
                </a:lnTo>
                <a:cubicBezTo>
                  <a:pt x="150053" y="37053"/>
                  <a:pt x="153769" y="33337"/>
                  <a:pt x="158388" y="33337"/>
                </a:cubicBezTo>
                <a:cubicBezTo>
                  <a:pt x="163006" y="33337"/>
                  <a:pt x="166722" y="37053"/>
                  <a:pt x="166722" y="41672"/>
                </a:cubicBezTo>
                <a:lnTo>
                  <a:pt x="166722" y="66675"/>
                </a:lnTo>
                <a:lnTo>
                  <a:pt x="183391" y="66675"/>
                </a:lnTo>
                <a:cubicBezTo>
                  <a:pt x="192594" y="66675"/>
                  <a:pt x="200060" y="74141"/>
                  <a:pt x="200060" y="83344"/>
                </a:cubicBezTo>
                <a:lnTo>
                  <a:pt x="200060" y="97755"/>
                </a:lnTo>
                <a:cubicBezTo>
                  <a:pt x="200060" y="102686"/>
                  <a:pt x="197872" y="107409"/>
                  <a:pt x="194052" y="110569"/>
                </a:cubicBezTo>
                <a:lnTo>
                  <a:pt x="181898" y="120710"/>
                </a:lnTo>
                <a:cubicBezTo>
                  <a:pt x="191100" y="125988"/>
                  <a:pt x="197282" y="135885"/>
                  <a:pt x="197282" y="147241"/>
                </a:cubicBezTo>
                <a:cubicBezTo>
                  <a:pt x="197282" y="164118"/>
                  <a:pt x="183599" y="177800"/>
                  <a:pt x="166722" y="177800"/>
                </a:cubicBezTo>
                <a:cubicBezTo>
                  <a:pt x="149845" y="177800"/>
                  <a:pt x="136163" y="164118"/>
                  <a:pt x="136163" y="147241"/>
                </a:cubicBezTo>
                <a:cubicBezTo>
                  <a:pt x="136163" y="142240"/>
                  <a:pt x="137378" y="137517"/>
                  <a:pt x="139497" y="133350"/>
                </a:cubicBezTo>
                <a:lnTo>
                  <a:pt x="104353" y="133350"/>
                </a:lnTo>
                <a:cubicBezTo>
                  <a:pt x="103312" y="138003"/>
                  <a:pt x="101610" y="142379"/>
                  <a:pt x="99353" y="146442"/>
                </a:cubicBezTo>
                <a:cubicBezTo>
                  <a:pt x="102027" y="149706"/>
                  <a:pt x="101853" y="154568"/>
                  <a:pt x="98797" y="157624"/>
                </a:cubicBezTo>
                <a:lnTo>
                  <a:pt x="90949" y="165472"/>
                </a:lnTo>
                <a:cubicBezTo>
                  <a:pt x="87893" y="168528"/>
                  <a:pt x="83066" y="168702"/>
                  <a:pt x="79767" y="166028"/>
                </a:cubicBezTo>
                <a:cubicBezTo>
                  <a:pt x="76537" y="167833"/>
                  <a:pt x="73065" y="169257"/>
                  <a:pt x="69418" y="170299"/>
                </a:cubicBezTo>
                <a:cubicBezTo>
                  <a:pt x="69002" y="174501"/>
                  <a:pt x="65460" y="177800"/>
                  <a:pt x="61119" y="177800"/>
                </a:cubicBezTo>
                <a:lnTo>
                  <a:pt x="50006" y="177800"/>
                </a:lnTo>
                <a:cubicBezTo>
                  <a:pt x="45700" y="177800"/>
                  <a:pt x="42123" y="174501"/>
                  <a:pt x="41707" y="170299"/>
                </a:cubicBezTo>
                <a:cubicBezTo>
                  <a:pt x="38060" y="169257"/>
                  <a:pt x="34622" y="167799"/>
                  <a:pt x="31358" y="166028"/>
                </a:cubicBezTo>
                <a:cubicBezTo>
                  <a:pt x="28094" y="168702"/>
                  <a:pt x="23232" y="168528"/>
                  <a:pt x="20176" y="165472"/>
                </a:cubicBezTo>
                <a:lnTo>
                  <a:pt x="12328" y="157589"/>
                </a:lnTo>
                <a:cubicBezTo>
                  <a:pt x="9272" y="154533"/>
                  <a:pt x="9098" y="149706"/>
                  <a:pt x="11772" y="146407"/>
                </a:cubicBezTo>
                <a:cubicBezTo>
                  <a:pt x="9967" y="143178"/>
                  <a:pt x="8543" y="139705"/>
                  <a:pt x="7501" y="136059"/>
                </a:cubicBezTo>
                <a:cubicBezTo>
                  <a:pt x="3299" y="135642"/>
                  <a:pt x="0" y="132100"/>
                  <a:pt x="0" y="127759"/>
                </a:cubicBezTo>
                <a:lnTo>
                  <a:pt x="0" y="116647"/>
                </a:lnTo>
                <a:cubicBezTo>
                  <a:pt x="0" y="112340"/>
                  <a:pt x="3299" y="108764"/>
                  <a:pt x="7501" y="108347"/>
                </a:cubicBezTo>
                <a:cubicBezTo>
                  <a:pt x="8543" y="104701"/>
                  <a:pt x="10001" y="101263"/>
                  <a:pt x="11772" y="97998"/>
                </a:cubicBezTo>
                <a:cubicBezTo>
                  <a:pt x="9098" y="94734"/>
                  <a:pt x="9272" y="89872"/>
                  <a:pt x="12328" y="86816"/>
                </a:cubicBezTo>
                <a:lnTo>
                  <a:pt x="20176" y="78968"/>
                </a:lnTo>
                <a:cubicBezTo>
                  <a:pt x="23232" y="75912"/>
                  <a:pt x="28059" y="75739"/>
                  <a:pt x="31358" y="78413"/>
                </a:cubicBezTo>
                <a:cubicBezTo>
                  <a:pt x="32018" y="78065"/>
                  <a:pt x="32643" y="77718"/>
                  <a:pt x="33338" y="77371"/>
                </a:cubicBezTo>
                <a:close/>
                <a:moveTo>
                  <a:pt x="55563" y="100013"/>
                </a:moveTo>
                <a:cubicBezTo>
                  <a:pt x="43296" y="100013"/>
                  <a:pt x="33337" y="109971"/>
                  <a:pt x="33337" y="122238"/>
                </a:cubicBezTo>
                <a:cubicBezTo>
                  <a:pt x="33337" y="134504"/>
                  <a:pt x="43296" y="144463"/>
                  <a:pt x="55563" y="144463"/>
                </a:cubicBezTo>
                <a:cubicBezTo>
                  <a:pt x="67829" y="144463"/>
                  <a:pt x="77788" y="134504"/>
                  <a:pt x="77788" y="122238"/>
                </a:cubicBezTo>
                <a:cubicBezTo>
                  <a:pt x="77788" y="109971"/>
                  <a:pt x="67829" y="100013"/>
                  <a:pt x="55563" y="100013"/>
                </a:cubicBezTo>
                <a:close/>
                <a:moveTo>
                  <a:pt x="152797" y="147241"/>
                </a:moveTo>
                <a:cubicBezTo>
                  <a:pt x="152797" y="154907"/>
                  <a:pt x="159021" y="161131"/>
                  <a:pt x="166688" y="161131"/>
                </a:cubicBezTo>
                <a:cubicBezTo>
                  <a:pt x="174354" y="161131"/>
                  <a:pt x="180578" y="154907"/>
                  <a:pt x="180578" y="147241"/>
                </a:cubicBezTo>
                <a:cubicBezTo>
                  <a:pt x="180578" y="139574"/>
                  <a:pt x="174354" y="133350"/>
                  <a:pt x="166688" y="133350"/>
                </a:cubicBezTo>
                <a:cubicBezTo>
                  <a:pt x="159021" y="133350"/>
                  <a:pt x="152797" y="139574"/>
                  <a:pt x="152797" y="147241"/>
                </a:cubicBezTo>
                <a:close/>
              </a:path>
            </a:pathLst>
          </a:custGeom>
          <a:solidFill>
            <a:srgbClr val="38B2AC"/>
          </a:solidFill>
          <a:ln/>
        </p:spPr>
      </p:sp>
      <p:sp>
        <p:nvSpPr>
          <p:cNvPr id="56" name="Text 54"/>
          <p:cNvSpPr/>
          <p:nvPr/>
        </p:nvSpPr>
        <p:spPr>
          <a:xfrm>
            <a:off x="1085850" y="8915400"/>
            <a:ext cx="13589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Qishloq xo'jaligi</a:t>
            </a:r>
            <a:endParaRPr lang="en-US" sz="1600" dirty="0"/>
          </a:p>
        </p:txBody>
      </p:sp>
      <p:sp>
        <p:nvSpPr>
          <p:cNvPr id="57" name="Shape 55"/>
          <p:cNvSpPr/>
          <p:nvPr/>
        </p:nvSpPr>
        <p:spPr>
          <a:xfrm>
            <a:off x="5662083" y="7397750"/>
            <a:ext cx="10083800" cy="2019300"/>
          </a:xfrm>
          <a:custGeom>
            <a:avLst/>
            <a:gdLst/>
            <a:ahLst/>
            <a:cxnLst/>
            <a:rect l="l" t="t" r="r" b="b"/>
            <a:pathLst>
              <a:path w="10083800" h="2019300">
                <a:moveTo>
                  <a:pt x="152397" y="0"/>
                </a:moveTo>
                <a:lnTo>
                  <a:pt x="9931403" y="0"/>
                </a:lnTo>
                <a:cubicBezTo>
                  <a:pt x="10015570" y="0"/>
                  <a:pt x="10083800" y="68230"/>
                  <a:pt x="10083800" y="152397"/>
                </a:cubicBezTo>
                <a:lnTo>
                  <a:pt x="10083800" y="1866903"/>
                </a:lnTo>
                <a:cubicBezTo>
                  <a:pt x="10083800" y="1951070"/>
                  <a:pt x="10015570" y="2019300"/>
                  <a:pt x="9931403" y="2019300"/>
                </a:cubicBezTo>
                <a:lnTo>
                  <a:pt x="152397" y="2019300"/>
                </a:lnTo>
                <a:cubicBezTo>
                  <a:pt x="68230" y="2019300"/>
                  <a:pt x="0" y="1951070"/>
                  <a:pt x="0" y="1866903"/>
                </a:cubicBezTo>
                <a:lnTo>
                  <a:pt x="0" y="152397"/>
                </a:lnTo>
                <a:cubicBezTo>
                  <a:pt x="0" y="68230"/>
                  <a:pt x="68230" y="0"/>
                  <a:pt x="152397" y="0"/>
                </a:cubicBezTo>
                <a:close/>
              </a:path>
            </a:pathLst>
          </a:custGeom>
          <a:solidFill>
            <a:srgbClr val="38B2AC">
              <a:alpha val="10196"/>
            </a:srgbClr>
          </a:solidFill>
          <a:ln w="12700">
            <a:solidFill>
              <a:srgbClr val="38B2AC">
                <a:alpha val="30196"/>
              </a:srgbClr>
            </a:solidFill>
            <a:prstDash val="solid"/>
          </a:ln>
        </p:spPr>
      </p:sp>
      <p:sp>
        <p:nvSpPr>
          <p:cNvPr id="58" name="Shape 56"/>
          <p:cNvSpPr/>
          <p:nvPr/>
        </p:nvSpPr>
        <p:spPr>
          <a:xfrm>
            <a:off x="5906558" y="8216900"/>
            <a:ext cx="285750" cy="381000"/>
          </a:xfrm>
          <a:custGeom>
            <a:avLst/>
            <a:gdLst/>
            <a:ahLst/>
            <a:cxnLst/>
            <a:rect l="l" t="t" r="r" b="b"/>
            <a:pathLst>
              <a:path w="285750" h="381000">
                <a:moveTo>
                  <a:pt x="217959" y="285750"/>
                </a:moveTo>
                <a:cubicBezTo>
                  <a:pt x="223391" y="269156"/>
                  <a:pt x="234255" y="254124"/>
                  <a:pt x="246534" y="241176"/>
                </a:cubicBezTo>
                <a:cubicBezTo>
                  <a:pt x="270867" y="215578"/>
                  <a:pt x="285750" y="180975"/>
                  <a:pt x="285750" y="142875"/>
                </a:cubicBezTo>
                <a:cubicBezTo>
                  <a:pt x="285750" y="63996"/>
                  <a:pt x="221754" y="0"/>
                  <a:pt x="142875" y="0"/>
                </a:cubicBezTo>
                <a:cubicBezTo>
                  <a:pt x="63996" y="0"/>
                  <a:pt x="0" y="63996"/>
                  <a:pt x="0" y="142875"/>
                </a:cubicBezTo>
                <a:cubicBezTo>
                  <a:pt x="0" y="180975"/>
                  <a:pt x="14883" y="215578"/>
                  <a:pt x="39216" y="241176"/>
                </a:cubicBezTo>
                <a:cubicBezTo>
                  <a:pt x="51495" y="254124"/>
                  <a:pt x="62433" y="269156"/>
                  <a:pt x="67791" y="285750"/>
                </a:cubicBezTo>
                <a:lnTo>
                  <a:pt x="217884" y="285750"/>
                </a:lnTo>
                <a:close/>
                <a:moveTo>
                  <a:pt x="214313" y="321469"/>
                </a:moveTo>
                <a:lnTo>
                  <a:pt x="71438" y="321469"/>
                </a:lnTo>
                <a:lnTo>
                  <a:pt x="71438" y="333375"/>
                </a:lnTo>
                <a:cubicBezTo>
                  <a:pt x="71438" y="366266"/>
                  <a:pt x="98078" y="392906"/>
                  <a:pt x="130969" y="392906"/>
                </a:cubicBezTo>
                <a:lnTo>
                  <a:pt x="154781" y="392906"/>
                </a:lnTo>
                <a:cubicBezTo>
                  <a:pt x="187672" y="392906"/>
                  <a:pt x="214313" y="366266"/>
                  <a:pt x="214313" y="333375"/>
                </a:cubicBezTo>
                <a:lnTo>
                  <a:pt x="214313" y="321469"/>
                </a:lnTo>
                <a:close/>
                <a:moveTo>
                  <a:pt x="136922" y="83344"/>
                </a:moveTo>
                <a:cubicBezTo>
                  <a:pt x="107305" y="83344"/>
                  <a:pt x="83344" y="107305"/>
                  <a:pt x="83344" y="136922"/>
                </a:cubicBezTo>
                <a:cubicBezTo>
                  <a:pt x="83344" y="146819"/>
                  <a:pt x="75381" y="154781"/>
                  <a:pt x="65484" y="154781"/>
                </a:cubicBezTo>
                <a:cubicBezTo>
                  <a:pt x="55587" y="154781"/>
                  <a:pt x="47625" y="146819"/>
                  <a:pt x="47625" y="136922"/>
                </a:cubicBezTo>
                <a:cubicBezTo>
                  <a:pt x="47625" y="87585"/>
                  <a:pt x="87585" y="47625"/>
                  <a:pt x="136922" y="47625"/>
                </a:cubicBezTo>
                <a:cubicBezTo>
                  <a:pt x="146819" y="47625"/>
                  <a:pt x="154781" y="55587"/>
                  <a:pt x="154781" y="65484"/>
                </a:cubicBezTo>
                <a:cubicBezTo>
                  <a:pt x="154781" y="75381"/>
                  <a:pt x="146819" y="83344"/>
                  <a:pt x="136922" y="83344"/>
                </a:cubicBezTo>
                <a:close/>
              </a:path>
            </a:pathLst>
          </a:custGeom>
          <a:solidFill>
            <a:srgbClr val="38B2AC"/>
          </a:solidFill>
          <a:ln/>
        </p:spPr>
      </p:sp>
      <p:sp>
        <p:nvSpPr>
          <p:cNvPr id="59" name="Text 57"/>
          <p:cNvSpPr/>
          <p:nvPr/>
        </p:nvSpPr>
        <p:spPr>
          <a:xfrm>
            <a:off x="6384793" y="8077200"/>
            <a:ext cx="9194800" cy="660400"/>
          </a:xfrm>
          <a:prstGeom prst="rect">
            <a:avLst/>
          </a:prstGeom>
          <a:noFill/>
          <a:ln/>
        </p:spPr>
        <p:txBody>
          <a:bodyPr wrap="square" lIns="0" tIns="0" rIns="0" bIns="0" rtlCol="0" anchor="ctr"/>
          <a:lstStyle/>
          <a:p>
            <a:pPr>
              <a:lnSpc>
                <a:spcPct val="140000"/>
              </a:lnSpc>
            </a:pPr>
            <a:r>
              <a:rPr lang="en-US" sz="1600" b="1" dirty="0">
                <a:solidFill>
                  <a:srgbClr val="F7FAFC"/>
                </a:solidFill>
                <a:latin typeface="MiSans" pitchFamily="34" charset="0"/>
                <a:ea typeface="MiSans" pitchFamily="34" charset="-122"/>
                <a:cs typeface="MiSans" pitchFamily="34" charset="-120"/>
              </a:rPr>
              <a:t>Umumiy Xususiyat:</a:t>
            </a:r>
            <a:pPr>
              <a:lnSpc>
                <a:spcPct val="140000"/>
              </a:lnSpc>
            </a:pPr>
            <a:r>
              <a:rPr lang="en-US" sz="1600" dirty="0">
                <a:solidFill>
                  <a:srgbClr val="F7FAFC"/>
                </a:solidFill>
                <a:latin typeface="MiSans" pitchFamily="34" charset="0"/>
                <a:ea typeface="MiSans" pitchFamily="34" charset="-122"/>
                <a:cs typeface="MiSans" pitchFamily="34" charset="-120"/>
              </a:rPr>
              <a:t> Har bir zona ma'lum iqtisodiy yo'nalishga ixtisoslashgan bo'lib, bu hududiy resurslardan samarali foydalanish va sanoat klasterlarini shakllantirishga imkon beradi.</a:t>
            </a:r>
            <a:endParaRPr lang="en-US" sz="1600" dirty="0"/>
          </a:p>
        </p:txBody>
      </p:sp>
    </p:spTree>
  </p:cSld>
  <p:clrMapOvr>
    <a:masterClrMapping/>
  </p:clrMapOvr>
  <p:transition>
    <p:fade/>
    <p:spd val="med"/>
  </p:transition>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Imtiyozlar</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O'zbekistondagi EIHlarga Berilgan Asosiy Imtiyozlar</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017000" cy="3708400"/>
          </a:xfrm>
          <a:custGeom>
            <a:avLst/>
            <a:gdLst/>
            <a:ahLst/>
            <a:cxnLst/>
            <a:rect l="l" t="t" r="r" b="b"/>
            <a:pathLst>
              <a:path w="9017000" h="3708400">
                <a:moveTo>
                  <a:pt x="152415" y="0"/>
                </a:moveTo>
                <a:lnTo>
                  <a:pt x="8864585" y="0"/>
                </a:lnTo>
                <a:cubicBezTo>
                  <a:pt x="8948761" y="0"/>
                  <a:pt x="9017000" y="68239"/>
                  <a:pt x="9017000" y="152415"/>
                </a:cubicBezTo>
                <a:lnTo>
                  <a:pt x="9017000" y="3555985"/>
                </a:lnTo>
                <a:cubicBezTo>
                  <a:pt x="9017000" y="3640161"/>
                  <a:pt x="8948761" y="3708400"/>
                  <a:pt x="8864585" y="3708400"/>
                </a:cubicBezTo>
                <a:lnTo>
                  <a:pt x="152415" y="3708400"/>
                </a:lnTo>
                <a:cubicBezTo>
                  <a:pt x="68239" y="3708400"/>
                  <a:pt x="0" y="3640161"/>
                  <a:pt x="0" y="3555985"/>
                </a:cubicBezTo>
                <a:lnTo>
                  <a:pt x="0" y="152415"/>
                </a:lnTo>
                <a:cubicBezTo>
                  <a:pt x="0" y="68239"/>
                  <a:pt x="68239" y="0"/>
                  <a:pt x="152415" y="0"/>
                </a:cubicBezTo>
                <a:close/>
              </a:path>
            </a:pathLst>
          </a:custGeom>
          <a:solidFill>
            <a:srgbClr val="2D3748"/>
          </a:solidFill>
          <a:ln/>
        </p:spPr>
      </p:sp>
      <p:sp>
        <p:nvSpPr>
          <p:cNvPr id="6" name="Text 4"/>
          <p:cNvSpPr/>
          <p:nvPr/>
        </p:nvSpPr>
        <p:spPr>
          <a:xfrm>
            <a:off x="711200" y="2032000"/>
            <a:ext cx="87249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Soliq Imtiyozlari</a:t>
            </a:r>
            <a:endParaRPr lang="en-US" sz="1600" dirty="0"/>
          </a:p>
        </p:txBody>
      </p:sp>
      <p:sp>
        <p:nvSpPr>
          <p:cNvPr id="7" name="Shape 5"/>
          <p:cNvSpPr/>
          <p:nvPr/>
        </p:nvSpPr>
        <p:spPr>
          <a:xfrm>
            <a:off x="736600" y="2540000"/>
            <a:ext cx="4203700" cy="1295400"/>
          </a:xfrm>
          <a:custGeom>
            <a:avLst/>
            <a:gdLst/>
            <a:ahLst/>
            <a:cxnLst/>
            <a:rect l="l" t="t" r="r" b="b"/>
            <a:pathLst>
              <a:path w="4203700" h="1295400">
                <a:moveTo>
                  <a:pt x="50800" y="0"/>
                </a:moveTo>
                <a:lnTo>
                  <a:pt x="4102102" y="0"/>
                </a:lnTo>
                <a:cubicBezTo>
                  <a:pt x="4158213" y="0"/>
                  <a:pt x="4203700" y="45487"/>
                  <a:pt x="4203700" y="101598"/>
                </a:cubicBezTo>
                <a:lnTo>
                  <a:pt x="4203700" y="1193802"/>
                </a:lnTo>
                <a:cubicBezTo>
                  <a:pt x="4203700" y="1249913"/>
                  <a:pt x="4158213" y="1295400"/>
                  <a:pt x="4102102" y="1295400"/>
                </a:cubicBezTo>
                <a:lnTo>
                  <a:pt x="50800" y="1295400"/>
                </a:lnTo>
                <a:cubicBezTo>
                  <a:pt x="22763" y="1295400"/>
                  <a:pt x="0" y="1272637"/>
                  <a:pt x="0" y="1244600"/>
                </a:cubicBezTo>
                <a:lnTo>
                  <a:pt x="0" y="50800"/>
                </a:lnTo>
                <a:cubicBezTo>
                  <a:pt x="0" y="22763"/>
                  <a:pt x="22763" y="0"/>
                  <a:pt x="50800" y="0"/>
                </a:cubicBezTo>
                <a:close/>
              </a:path>
            </a:pathLst>
          </a:custGeom>
          <a:solidFill>
            <a:srgbClr val="1A202C"/>
          </a:solidFill>
          <a:ln/>
        </p:spPr>
      </p:sp>
      <p:sp>
        <p:nvSpPr>
          <p:cNvPr id="8" name="Shape 6"/>
          <p:cNvSpPr/>
          <p:nvPr/>
        </p:nvSpPr>
        <p:spPr>
          <a:xfrm>
            <a:off x="736600" y="2540000"/>
            <a:ext cx="50800" cy="1295400"/>
          </a:xfrm>
          <a:custGeom>
            <a:avLst/>
            <a:gdLst/>
            <a:ahLst/>
            <a:cxnLst/>
            <a:rect l="l" t="t" r="r" b="b"/>
            <a:pathLst>
              <a:path w="50800" h="1295400">
                <a:moveTo>
                  <a:pt x="50800" y="0"/>
                </a:moveTo>
                <a:lnTo>
                  <a:pt x="50800" y="0"/>
                </a:lnTo>
                <a:lnTo>
                  <a:pt x="50800" y="1295400"/>
                </a:lnTo>
                <a:lnTo>
                  <a:pt x="50800" y="1295400"/>
                </a:lnTo>
                <a:cubicBezTo>
                  <a:pt x="22763" y="1295400"/>
                  <a:pt x="0" y="1272637"/>
                  <a:pt x="0" y="1244600"/>
                </a:cubicBezTo>
                <a:lnTo>
                  <a:pt x="0" y="50800"/>
                </a:lnTo>
                <a:cubicBezTo>
                  <a:pt x="0" y="22763"/>
                  <a:pt x="22763" y="0"/>
                  <a:pt x="50800" y="0"/>
                </a:cubicBezTo>
                <a:close/>
              </a:path>
            </a:pathLst>
          </a:custGeom>
          <a:solidFill>
            <a:srgbClr val="38B2AC"/>
          </a:solidFill>
          <a:ln/>
        </p:spPr>
      </p:sp>
      <p:sp>
        <p:nvSpPr>
          <p:cNvPr id="9" name="Shape 7"/>
          <p:cNvSpPr/>
          <p:nvPr/>
        </p:nvSpPr>
        <p:spPr>
          <a:xfrm>
            <a:off x="962025" y="2717800"/>
            <a:ext cx="222250" cy="254000"/>
          </a:xfrm>
          <a:custGeom>
            <a:avLst/>
            <a:gdLst/>
            <a:ahLst/>
            <a:cxnLst/>
            <a:rect l="l" t="t" r="r" b="b"/>
            <a:pathLst>
              <a:path w="222250" h="254000">
                <a:moveTo>
                  <a:pt x="95250" y="63500"/>
                </a:moveTo>
                <a:cubicBezTo>
                  <a:pt x="95250" y="37215"/>
                  <a:pt x="73910" y="15875"/>
                  <a:pt x="47625" y="15875"/>
                </a:cubicBezTo>
                <a:cubicBezTo>
                  <a:pt x="21340" y="15875"/>
                  <a:pt x="0" y="37215"/>
                  <a:pt x="0" y="63500"/>
                </a:cubicBezTo>
                <a:cubicBezTo>
                  <a:pt x="0" y="89785"/>
                  <a:pt x="21340" y="111125"/>
                  <a:pt x="47625" y="111125"/>
                </a:cubicBezTo>
                <a:cubicBezTo>
                  <a:pt x="73910" y="111125"/>
                  <a:pt x="95250" y="89785"/>
                  <a:pt x="95250" y="63500"/>
                </a:cubicBezTo>
                <a:close/>
                <a:moveTo>
                  <a:pt x="222250" y="190500"/>
                </a:moveTo>
                <a:cubicBezTo>
                  <a:pt x="222250" y="164215"/>
                  <a:pt x="200910" y="142875"/>
                  <a:pt x="174625" y="142875"/>
                </a:cubicBezTo>
                <a:cubicBezTo>
                  <a:pt x="148340" y="142875"/>
                  <a:pt x="127000" y="164215"/>
                  <a:pt x="127000" y="190500"/>
                </a:cubicBezTo>
                <a:cubicBezTo>
                  <a:pt x="127000" y="216785"/>
                  <a:pt x="148340" y="238125"/>
                  <a:pt x="174625" y="238125"/>
                </a:cubicBezTo>
                <a:cubicBezTo>
                  <a:pt x="200910" y="238125"/>
                  <a:pt x="222250" y="216785"/>
                  <a:pt x="222250" y="190500"/>
                </a:cubicBezTo>
                <a:close/>
                <a:moveTo>
                  <a:pt x="217587" y="42962"/>
                </a:moveTo>
                <a:cubicBezTo>
                  <a:pt x="223788" y="36761"/>
                  <a:pt x="223788" y="26690"/>
                  <a:pt x="217587" y="20489"/>
                </a:cubicBezTo>
                <a:cubicBezTo>
                  <a:pt x="211386" y="14287"/>
                  <a:pt x="201315" y="14287"/>
                  <a:pt x="195114" y="20489"/>
                </a:cubicBezTo>
                <a:lnTo>
                  <a:pt x="4614" y="210989"/>
                </a:lnTo>
                <a:cubicBezTo>
                  <a:pt x="-1587" y="217190"/>
                  <a:pt x="-1587" y="227261"/>
                  <a:pt x="4614" y="233462"/>
                </a:cubicBezTo>
                <a:cubicBezTo>
                  <a:pt x="10815" y="239663"/>
                  <a:pt x="20886" y="239663"/>
                  <a:pt x="27087" y="233462"/>
                </a:cubicBezTo>
                <a:lnTo>
                  <a:pt x="217587" y="42962"/>
                </a:lnTo>
                <a:close/>
              </a:path>
            </a:pathLst>
          </a:custGeom>
          <a:solidFill>
            <a:srgbClr val="38B2AC"/>
          </a:solidFill>
          <a:ln/>
        </p:spPr>
      </p:sp>
      <p:sp>
        <p:nvSpPr>
          <p:cNvPr id="10" name="Text 8"/>
          <p:cNvSpPr/>
          <p:nvPr/>
        </p:nvSpPr>
        <p:spPr>
          <a:xfrm>
            <a:off x="1384300" y="2692400"/>
            <a:ext cx="12319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Foyda Soliq'i</a:t>
            </a:r>
            <a:endParaRPr lang="en-US" sz="1600" dirty="0"/>
          </a:p>
        </p:txBody>
      </p:sp>
      <p:sp>
        <p:nvSpPr>
          <p:cNvPr id="11" name="Text 9"/>
          <p:cNvSpPr/>
          <p:nvPr/>
        </p:nvSpPr>
        <p:spPr>
          <a:xfrm>
            <a:off x="914400" y="3098800"/>
            <a:ext cx="39624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Korporativ foyda solig'idan ozod qilish yoki pasaytirilgan stavka</a:t>
            </a:r>
            <a:endParaRPr lang="en-US" sz="1600" dirty="0"/>
          </a:p>
        </p:txBody>
      </p:sp>
      <p:sp>
        <p:nvSpPr>
          <p:cNvPr id="12" name="Shape 10"/>
          <p:cNvSpPr/>
          <p:nvPr/>
        </p:nvSpPr>
        <p:spPr>
          <a:xfrm>
            <a:off x="5120614" y="2540000"/>
            <a:ext cx="4203700" cy="1295400"/>
          </a:xfrm>
          <a:custGeom>
            <a:avLst/>
            <a:gdLst/>
            <a:ahLst/>
            <a:cxnLst/>
            <a:rect l="l" t="t" r="r" b="b"/>
            <a:pathLst>
              <a:path w="4203700" h="1295400">
                <a:moveTo>
                  <a:pt x="50800" y="0"/>
                </a:moveTo>
                <a:lnTo>
                  <a:pt x="4102102" y="0"/>
                </a:lnTo>
                <a:cubicBezTo>
                  <a:pt x="4158213" y="0"/>
                  <a:pt x="4203700" y="45487"/>
                  <a:pt x="4203700" y="101598"/>
                </a:cubicBezTo>
                <a:lnTo>
                  <a:pt x="4203700" y="1193802"/>
                </a:lnTo>
                <a:cubicBezTo>
                  <a:pt x="4203700" y="1249913"/>
                  <a:pt x="4158213" y="1295400"/>
                  <a:pt x="4102102" y="1295400"/>
                </a:cubicBezTo>
                <a:lnTo>
                  <a:pt x="50800" y="1295400"/>
                </a:lnTo>
                <a:cubicBezTo>
                  <a:pt x="22763" y="1295400"/>
                  <a:pt x="0" y="1272637"/>
                  <a:pt x="0" y="1244600"/>
                </a:cubicBezTo>
                <a:lnTo>
                  <a:pt x="0" y="50800"/>
                </a:lnTo>
                <a:cubicBezTo>
                  <a:pt x="0" y="22763"/>
                  <a:pt x="22763" y="0"/>
                  <a:pt x="50800" y="0"/>
                </a:cubicBezTo>
                <a:close/>
              </a:path>
            </a:pathLst>
          </a:custGeom>
          <a:solidFill>
            <a:srgbClr val="1A202C"/>
          </a:solidFill>
          <a:ln/>
        </p:spPr>
      </p:sp>
      <p:sp>
        <p:nvSpPr>
          <p:cNvPr id="13" name="Shape 11"/>
          <p:cNvSpPr/>
          <p:nvPr/>
        </p:nvSpPr>
        <p:spPr>
          <a:xfrm>
            <a:off x="5120614" y="2540000"/>
            <a:ext cx="50800" cy="1295400"/>
          </a:xfrm>
          <a:custGeom>
            <a:avLst/>
            <a:gdLst/>
            <a:ahLst/>
            <a:cxnLst/>
            <a:rect l="l" t="t" r="r" b="b"/>
            <a:pathLst>
              <a:path w="50800" h="1295400">
                <a:moveTo>
                  <a:pt x="50800" y="0"/>
                </a:moveTo>
                <a:lnTo>
                  <a:pt x="50800" y="0"/>
                </a:lnTo>
                <a:lnTo>
                  <a:pt x="50800" y="1295400"/>
                </a:lnTo>
                <a:lnTo>
                  <a:pt x="50800" y="1295400"/>
                </a:lnTo>
                <a:cubicBezTo>
                  <a:pt x="22763" y="1295400"/>
                  <a:pt x="0" y="1272637"/>
                  <a:pt x="0" y="1244600"/>
                </a:cubicBezTo>
                <a:lnTo>
                  <a:pt x="0" y="50800"/>
                </a:lnTo>
                <a:cubicBezTo>
                  <a:pt x="0" y="22763"/>
                  <a:pt x="22763" y="0"/>
                  <a:pt x="50800" y="0"/>
                </a:cubicBezTo>
                <a:close/>
              </a:path>
            </a:pathLst>
          </a:custGeom>
          <a:solidFill>
            <a:srgbClr val="38B2AC"/>
          </a:solidFill>
          <a:ln/>
        </p:spPr>
      </p:sp>
      <p:sp>
        <p:nvSpPr>
          <p:cNvPr id="14" name="Shape 12"/>
          <p:cNvSpPr/>
          <p:nvPr/>
        </p:nvSpPr>
        <p:spPr>
          <a:xfrm>
            <a:off x="5361914" y="2717800"/>
            <a:ext cx="190500" cy="254000"/>
          </a:xfrm>
          <a:custGeom>
            <a:avLst/>
            <a:gdLst/>
            <a:ahLst/>
            <a:cxnLst/>
            <a:rect l="l" t="t" r="r" b="b"/>
            <a:pathLst>
              <a:path w="190500" h="254000">
                <a:moveTo>
                  <a:pt x="31750" y="0"/>
                </a:moveTo>
                <a:cubicBezTo>
                  <a:pt x="14238" y="0"/>
                  <a:pt x="0" y="14238"/>
                  <a:pt x="0" y="31750"/>
                </a:cubicBezTo>
                <a:lnTo>
                  <a:pt x="0" y="222250"/>
                </a:lnTo>
                <a:cubicBezTo>
                  <a:pt x="0" y="239762"/>
                  <a:pt x="14238" y="254000"/>
                  <a:pt x="31750" y="254000"/>
                </a:cubicBezTo>
                <a:lnTo>
                  <a:pt x="158750" y="254000"/>
                </a:lnTo>
                <a:cubicBezTo>
                  <a:pt x="176262" y="254000"/>
                  <a:pt x="190500" y="239762"/>
                  <a:pt x="190500" y="222250"/>
                </a:cubicBezTo>
                <a:lnTo>
                  <a:pt x="190500" y="31750"/>
                </a:lnTo>
                <a:cubicBezTo>
                  <a:pt x="190500" y="14238"/>
                  <a:pt x="176262" y="0"/>
                  <a:pt x="158750" y="0"/>
                </a:cubicBezTo>
                <a:lnTo>
                  <a:pt x="31750" y="0"/>
                </a:lnTo>
                <a:close/>
                <a:moveTo>
                  <a:pt x="87313" y="174625"/>
                </a:moveTo>
                <a:lnTo>
                  <a:pt x="103188" y="174625"/>
                </a:lnTo>
                <a:cubicBezTo>
                  <a:pt x="111968" y="174625"/>
                  <a:pt x="119063" y="181719"/>
                  <a:pt x="119063" y="190500"/>
                </a:cubicBezTo>
                <a:lnTo>
                  <a:pt x="119063" y="230188"/>
                </a:lnTo>
                <a:lnTo>
                  <a:pt x="71438" y="230188"/>
                </a:lnTo>
                <a:lnTo>
                  <a:pt x="71438" y="190500"/>
                </a:lnTo>
                <a:cubicBezTo>
                  <a:pt x="71438" y="181719"/>
                  <a:pt x="78532" y="174625"/>
                  <a:pt x="87313" y="174625"/>
                </a:cubicBezTo>
                <a:close/>
                <a:moveTo>
                  <a:pt x="47625" y="55563"/>
                </a:moveTo>
                <a:cubicBezTo>
                  <a:pt x="47625" y="51197"/>
                  <a:pt x="51197" y="47625"/>
                  <a:pt x="55563" y="47625"/>
                </a:cubicBezTo>
                <a:lnTo>
                  <a:pt x="71438" y="47625"/>
                </a:lnTo>
                <a:cubicBezTo>
                  <a:pt x="75803" y="47625"/>
                  <a:pt x="79375" y="51197"/>
                  <a:pt x="79375" y="55563"/>
                </a:cubicBezTo>
                <a:lnTo>
                  <a:pt x="79375" y="71438"/>
                </a:lnTo>
                <a:cubicBezTo>
                  <a:pt x="79375" y="75803"/>
                  <a:pt x="75803" y="79375"/>
                  <a:pt x="71438" y="79375"/>
                </a:cubicBezTo>
                <a:lnTo>
                  <a:pt x="55563" y="79375"/>
                </a:lnTo>
                <a:cubicBezTo>
                  <a:pt x="51197" y="79375"/>
                  <a:pt x="47625" y="75803"/>
                  <a:pt x="47625" y="71438"/>
                </a:cubicBezTo>
                <a:lnTo>
                  <a:pt x="47625" y="55563"/>
                </a:lnTo>
                <a:close/>
                <a:moveTo>
                  <a:pt x="119063" y="47625"/>
                </a:moveTo>
                <a:lnTo>
                  <a:pt x="134938" y="47625"/>
                </a:lnTo>
                <a:cubicBezTo>
                  <a:pt x="139303" y="47625"/>
                  <a:pt x="142875" y="51197"/>
                  <a:pt x="142875" y="55563"/>
                </a:cubicBezTo>
                <a:lnTo>
                  <a:pt x="142875" y="71438"/>
                </a:lnTo>
                <a:cubicBezTo>
                  <a:pt x="142875" y="75803"/>
                  <a:pt x="139303" y="79375"/>
                  <a:pt x="134938" y="79375"/>
                </a:cubicBezTo>
                <a:lnTo>
                  <a:pt x="119063" y="79375"/>
                </a:lnTo>
                <a:cubicBezTo>
                  <a:pt x="114697" y="79375"/>
                  <a:pt x="111125" y="75803"/>
                  <a:pt x="111125" y="71438"/>
                </a:cubicBezTo>
                <a:lnTo>
                  <a:pt x="111125" y="55563"/>
                </a:lnTo>
                <a:cubicBezTo>
                  <a:pt x="111125" y="51197"/>
                  <a:pt x="114697" y="47625"/>
                  <a:pt x="119063" y="47625"/>
                </a:cubicBezTo>
                <a:close/>
                <a:moveTo>
                  <a:pt x="47625" y="119063"/>
                </a:moveTo>
                <a:cubicBezTo>
                  <a:pt x="47625" y="114697"/>
                  <a:pt x="51197" y="111125"/>
                  <a:pt x="55563" y="111125"/>
                </a:cubicBezTo>
                <a:lnTo>
                  <a:pt x="71438" y="111125"/>
                </a:lnTo>
                <a:cubicBezTo>
                  <a:pt x="75803" y="111125"/>
                  <a:pt x="79375" y="114697"/>
                  <a:pt x="79375" y="119063"/>
                </a:cubicBezTo>
                <a:lnTo>
                  <a:pt x="79375" y="134938"/>
                </a:lnTo>
                <a:cubicBezTo>
                  <a:pt x="79375" y="139303"/>
                  <a:pt x="75803" y="142875"/>
                  <a:pt x="71438" y="142875"/>
                </a:cubicBezTo>
                <a:lnTo>
                  <a:pt x="55563" y="142875"/>
                </a:lnTo>
                <a:cubicBezTo>
                  <a:pt x="51197" y="142875"/>
                  <a:pt x="47625" y="139303"/>
                  <a:pt x="47625" y="134938"/>
                </a:cubicBezTo>
                <a:lnTo>
                  <a:pt x="47625" y="119063"/>
                </a:lnTo>
                <a:close/>
                <a:moveTo>
                  <a:pt x="119063" y="111125"/>
                </a:moveTo>
                <a:lnTo>
                  <a:pt x="134938" y="111125"/>
                </a:lnTo>
                <a:cubicBezTo>
                  <a:pt x="139303" y="111125"/>
                  <a:pt x="142875" y="114697"/>
                  <a:pt x="142875" y="119063"/>
                </a:cubicBezTo>
                <a:lnTo>
                  <a:pt x="142875" y="134938"/>
                </a:lnTo>
                <a:cubicBezTo>
                  <a:pt x="142875" y="139303"/>
                  <a:pt x="139303" y="142875"/>
                  <a:pt x="134938" y="142875"/>
                </a:cubicBezTo>
                <a:lnTo>
                  <a:pt x="119063" y="142875"/>
                </a:lnTo>
                <a:cubicBezTo>
                  <a:pt x="114697" y="142875"/>
                  <a:pt x="111125" y="139303"/>
                  <a:pt x="111125" y="134938"/>
                </a:cubicBezTo>
                <a:lnTo>
                  <a:pt x="111125" y="119063"/>
                </a:lnTo>
                <a:cubicBezTo>
                  <a:pt x="111125" y="114697"/>
                  <a:pt x="114697" y="111125"/>
                  <a:pt x="119063" y="111125"/>
                </a:cubicBezTo>
                <a:close/>
              </a:path>
            </a:pathLst>
          </a:custGeom>
          <a:solidFill>
            <a:srgbClr val="38B2AC"/>
          </a:solidFill>
          <a:ln/>
        </p:spPr>
      </p:sp>
      <p:sp>
        <p:nvSpPr>
          <p:cNvPr id="15" name="Text 13"/>
          <p:cNvSpPr/>
          <p:nvPr/>
        </p:nvSpPr>
        <p:spPr>
          <a:xfrm>
            <a:off x="5768314" y="2692400"/>
            <a:ext cx="11303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Mulk Soliq'i</a:t>
            </a:r>
            <a:endParaRPr lang="en-US" sz="1600" dirty="0"/>
          </a:p>
        </p:txBody>
      </p:sp>
      <p:sp>
        <p:nvSpPr>
          <p:cNvPr id="16" name="Text 14"/>
          <p:cNvSpPr/>
          <p:nvPr/>
        </p:nvSpPr>
        <p:spPr>
          <a:xfrm>
            <a:off x="5298414" y="3098800"/>
            <a:ext cx="39624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Korxona mulkiga solinadigan soliqdan ozod qilish</a:t>
            </a:r>
            <a:endParaRPr lang="en-US" sz="1600" dirty="0"/>
          </a:p>
        </p:txBody>
      </p:sp>
      <p:sp>
        <p:nvSpPr>
          <p:cNvPr id="17" name="Shape 15"/>
          <p:cNvSpPr/>
          <p:nvPr/>
        </p:nvSpPr>
        <p:spPr>
          <a:xfrm>
            <a:off x="736600" y="3981450"/>
            <a:ext cx="4203700" cy="1295400"/>
          </a:xfrm>
          <a:custGeom>
            <a:avLst/>
            <a:gdLst/>
            <a:ahLst/>
            <a:cxnLst/>
            <a:rect l="l" t="t" r="r" b="b"/>
            <a:pathLst>
              <a:path w="4203700" h="1295400">
                <a:moveTo>
                  <a:pt x="50800" y="0"/>
                </a:moveTo>
                <a:lnTo>
                  <a:pt x="4102102" y="0"/>
                </a:lnTo>
                <a:cubicBezTo>
                  <a:pt x="4158213" y="0"/>
                  <a:pt x="4203700" y="45487"/>
                  <a:pt x="4203700" y="101598"/>
                </a:cubicBezTo>
                <a:lnTo>
                  <a:pt x="4203700" y="1193802"/>
                </a:lnTo>
                <a:cubicBezTo>
                  <a:pt x="4203700" y="1249913"/>
                  <a:pt x="4158213" y="1295400"/>
                  <a:pt x="4102102" y="1295400"/>
                </a:cubicBezTo>
                <a:lnTo>
                  <a:pt x="50800" y="1295400"/>
                </a:lnTo>
                <a:cubicBezTo>
                  <a:pt x="22763" y="1295400"/>
                  <a:pt x="0" y="1272637"/>
                  <a:pt x="0" y="1244600"/>
                </a:cubicBezTo>
                <a:lnTo>
                  <a:pt x="0" y="50800"/>
                </a:lnTo>
                <a:cubicBezTo>
                  <a:pt x="0" y="22763"/>
                  <a:pt x="22763" y="0"/>
                  <a:pt x="50800" y="0"/>
                </a:cubicBezTo>
                <a:close/>
              </a:path>
            </a:pathLst>
          </a:custGeom>
          <a:solidFill>
            <a:srgbClr val="1A202C"/>
          </a:solidFill>
          <a:ln/>
        </p:spPr>
      </p:sp>
      <p:sp>
        <p:nvSpPr>
          <p:cNvPr id="18" name="Shape 16"/>
          <p:cNvSpPr/>
          <p:nvPr/>
        </p:nvSpPr>
        <p:spPr>
          <a:xfrm>
            <a:off x="736600" y="3981450"/>
            <a:ext cx="50800" cy="1295400"/>
          </a:xfrm>
          <a:custGeom>
            <a:avLst/>
            <a:gdLst/>
            <a:ahLst/>
            <a:cxnLst/>
            <a:rect l="l" t="t" r="r" b="b"/>
            <a:pathLst>
              <a:path w="50800" h="1295400">
                <a:moveTo>
                  <a:pt x="50800" y="0"/>
                </a:moveTo>
                <a:lnTo>
                  <a:pt x="50800" y="0"/>
                </a:lnTo>
                <a:lnTo>
                  <a:pt x="50800" y="1295400"/>
                </a:lnTo>
                <a:lnTo>
                  <a:pt x="50800" y="1295400"/>
                </a:lnTo>
                <a:cubicBezTo>
                  <a:pt x="22763" y="1295400"/>
                  <a:pt x="0" y="1272637"/>
                  <a:pt x="0" y="1244600"/>
                </a:cubicBezTo>
                <a:lnTo>
                  <a:pt x="0" y="50800"/>
                </a:lnTo>
                <a:cubicBezTo>
                  <a:pt x="0" y="22763"/>
                  <a:pt x="22763" y="0"/>
                  <a:pt x="50800" y="0"/>
                </a:cubicBezTo>
                <a:close/>
              </a:path>
            </a:pathLst>
          </a:custGeom>
          <a:solidFill>
            <a:srgbClr val="38B2AC"/>
          </a:solidFill>
          <a:ln/>
        </p:spPr>
      </p:sp>
      <p:sp>
        <p:nvSpPr>
          <p:cNvPr id="19" name="Shape 17"/>
          <p:cNvSpPr/>
          <p:nvPr/>
        </p:nvSpPr>
        <p:spPr>
          <a:xfrm>
            <a:off x="914400" y="4159250"/>
            <a:ext cx="317500" cy="254000"/>
          </a:xfrm>
          <a:custGeom>
            <a:avLst/>
            <a:gdLst/>
            <a:ahLst/>
            <a:cxnLst/>
            <a:rect l="l" t="t" r="r" b="b"/>
            <a:pathLst>
              <a:path w="317500" h="254000">
                <a:moveTo>
                  <a:pt x="285750" y="23812"/>
                </a:moveTo>
                <a:cubicBezTo>
                  <a:pt x="285750" y="18306"/>
                  <a:pt x="282922" y="13196"/>
                  <a:pt x="278209" y="10319"/>
                </a:cubicBezTo>
                <a:cubicBezTo>
                  <a:pt x="273496" y="7441"/>
                  <a:pt x="267692" y="7144"/>
                  <a:pt x="262781" y="9624"/>
                </a:cubicBezTo>
                <a:lnTo>
                  <a:pt x="205135" y="38447"/>
                </a:lnTo>
                <a:lnTo>
                  <a:pt x="116136" y="8731"/>
                </a:lnTo>
                <a:cubicBezTo>
                  <a:pt x="112117" y="7392"/>
                  <a:pt x="107801" y="7689"/>
                  <a:pt x="104031" y="9575"/>
                </a:cubicBezTo>
                <a:lnTo>
                  <a:pt x="40531" y="41325"/>
                </a:lnTo>
                <a:cubicBezTo>
                  <a:pt x="35123" y="44053"/>
                  <a:pt x="31750" y="49560"/>
                  <a:pt x="31750" y="55563"/>
                </a:cubicBezTo>
                <a:lnTo>
                  <a:pt x="31750" y="230188"/>
                </a:lnTo>
                <a:cubicBezTo>
                  <a:pt x="31750" y="235694"/>
                  <a:pt x="34578" y="240804"/>
                  <a:pt x="39291" y="243681"/>
                </a:cubicBezTo>
                <a:cubicBezTo>
                  <a:pt x="44004" y="246559"/>
                  <a:pt x="49808" y="246856"/>
                  <a:pt x="54719" y="244376"/>
                </a:cubicBezTo>
                <a:lnTo>
                  <a:pt x="112316" y="215553"/>
                </a:lnTo>
                <a:lnTo>
                  <a:pt x="198289" y="244227"/>
                </a:lnTo>
                <a:cubicBezTo>
                  <a:pt x="196155" y="241052"/>
                  <a:pt x="194072" y="237728"/>
                  <a:pt x="192038" y="234355"/>
                </a:cubicBezTo>
                <a:cubicBezTo>
                  <a:pt x="186581" y="225276"/>
                  <a:pt x="181173" y="214858"/>
                  <a:pt x="177155" y="203696"/>
                </a:cubicBezTo>
                <a:lnTo>
                  <a:pt x="126950" y="186978"/>
                </a:lnTo>
                <a:lnTo>
                  <a:pt x="126950" y="45839"/>
                </a:lnTo>
                <a:lnTo>
                  <a:pt x="190450" y="67022"/>
                </a:lnTo>
                <a:lnTo>
                  <a:pt x="190450" y="116284"/>
                </a:lnTo>
                <a:cubicBezTo>
                  <a:pt x="205829" y="98524"/>
                  <a:pt x="228650" y="87313"/>
                  <a:pt x="253950" y="87313"/>
                </a:cubicBezTo>
                <a:cubicBezTo>
                  <a:pt x="265162" y="87313"/>
                  <a:pt x="275878" y="89495"/>
                  <a:pt x="285700" y="93514"/>
                </a:cubicBezTo>
                <a:lnTo>
                  <a:pt x="285750" y="23812"/>
                </a:lnTo>
                <a:close/>
                <a:moveTo>
                  <a:pt x="254000" y="111125"/>
                </a:moveTo>
                <a:cubicBezTo>
                  <a:pt x="221109" y="111125"/>
                  <a:pt x="194469" y="137319"/>
                  <a:pt x="194469" y="169614"/>
                </a:cubicBezTo>
                <a:cubicBezTo>
                  <a:pt x="194469" y="203795"/>
                  <a:pt x="226268" y="244227"/>
                  <a:pt x="243384" y="263525"/>
                </a:cubicBezTo>
                <a:cubicBezTo>
                  <a:pt x="249138" y="269974"/>
                  <a:pt x="258911" y="269974"/>
                  <a:pt x="264666" y="263525"/>
                </a:cubicBezTo>
                <a:cubicBezTo>
                  <a:pt x="281781" y="244227"/>
                  <a:pt x="313581" y="203795"/>
                  <a:pt x="313581" y="169614"/>
                </a:cubicBezTo>
                <a:cubicBezTo>
                  <a:pt x="313581" y="137319"/>
                  <a:pt x="286941" y="111125"/>
                  <a:pt x="254050" y="111125"/>
                </a:cubicBezTo>
                <a:close/>
                <a:moveTo>
                  <a:pt x="234156" y="170656"/>
                </a:moveTo>
                <a:cubicBezTo>
                  <a:pt x="234156" y="159704"/>
                  <a:pt x="243048" y="150813"/>
                  <a:pt x="254000" y="150813"/>
                </a:cubicBezTo>
                <a:cubicBezTo>
                  <a:pt x="264952" y="150813"/>
                  <a:pt x="273844" y="159704"/>
                  <a:pt x="273844" y="170656"/>
                </a:cubicBezTo>
                <a:cubicBezTo>
                  <a:pt x="273844" y="181608"/>
                  <a:pt x="264952" y="190500"/>
                  <a:pt x="254000" y="190500"/>
                </a:cubicBezTo>
                <a:cubicBezTo>
                  <a:pt x="243048" y="190500"/>
                  <a:pt x="234156" y="181608"/>
                  <a:pt x="234156" y="170656"/>
                </a:cubicBezTo>
                <a:close/>
              </a:path>
            </a:pathLst>
          </a:custGeom>
          <a:solidFill>
            <a:srgbClr val="38B2AC"/>
          </a:solidFill>
          <a:ln/>
        </p:spPr>
      </p:sp>
      <p:sp>
        <p:nvSpPr>
          <p:cNvPr id="20" name="Text 18"/>
          <p:cNvSpPr/>
          <p:nvPr/>
        </p:nvSpPr>
        <p:spPr>
          <a:xfrm>
            <a:off x="1384300" y="4133850"/>
            <a:ext cx="990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Yer Soliq'i</a:t>
            </a:r>
            <a:endParaRPr lang="en-US" sz="1600" dirty="0"/>
          </a:p>
        </p:txBody>
      </p:sp>
      <p:sp>
        <p:nvSpPr>
          <p:cNvPr id="21" name="Text 19"/>
          <p:cNvSpPr/>
          <p:nvPr/>
        </p:nvSpPr>
        <p:spPr>
          <a:xfrm>
            <a:off x="914400" y="4540250"/>
            <a:ext cx="39624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Ajratilgan yer maydoni uchun soliqdan ozod qilish</a:t>
            </a:r>
            <a:endParaRPr lang="en-US" sz="1600" dirty="0"/>
          </a:p>
        </p:txBody>
      </p:sp>
      <p:sp>
        <p:nvSpPr>
          <p:cNvPr id="22" name="Shape 20"/>
          <p:cNvSpPr/>
          <p:nvPr/>
        </p:nvSpPr>
        <p:spPr>
          <a:xfrm>
            <a:off x="5120614" y="3981450"/>
            <a:ext cx="4203700" cy="1295400"/>
          </a:xfrm>
          <a:custGeom>
            <a:avLst/>
            <a:gdLst/>
            <a:ahLst/>
            <a:cxnLst/>
            <a:rect l="l" t="t" r="r" b="b"/>
            <a:pathLst>
              <a:path w="4203700" h="1295400">
                <a:moveTo>
                  <a:pt x="50800" y="0"/>
                </a:moveTo>
                <a:lnTo>
                  <a:pt x="4102102" y="0"/>
                </a:lnTo>
                <a:cubicBezTo>
                  <a:pt x="4158213" y="0"/>
                  <a:pt x="4203700" y="45487"/>
                  <a:pt x="4203700" y="101598"/>
                </a:cubicBezTo>
                <a:lnTo>
                  <a:pt x="4203700" y="1193802"/>
                </a:lnTo>
                <a:cubicBezTo>
                  <a:pt x="4203700" y="1249913"/>
                  <a:pt x="4158213" y="1295400"/>
                  <a:pt x="4102102" y="1295400"/>
                </a:cubicBezTo>
                <a:lnTo>
                  <a:pt x="50800" y="1295400"/>
                </a:lnTo>
                <a:cubicBezTo>
                  <a:pt x="22763" y="1295400"/>
                  <a:pt x="0" y="1272637"/>
                  <a:pt x="0" y="1244600"/>
                </a:cubicBezTo>
                <a:lnTo>
                  <a:pt x="0" y="50800"/>
                </a:lnTo>
                <a:cubicBezTo>
                  <a:pt x="0" y="22763"/>
                  <a:pt x="22763" y="0"/>
                  <a:pt x="50800" y="0"/>
                </a:cubicBezTo>
                <a:close/>
              </a:path>
            </a:pathLst>
          </a:custGeom>
          <a:solidFill>
            <a:srgbClr val="1A202C"/>
          </a:solidFill>
          <a:ln/>
        </p:spPr>
      </p:sp>
      <p:sp>
        <p:nvSpPr>
          <p:cNvPr id="23" name="Shape 21"/>
          <p:cNvSpPr/>
          <p:nvPr/>
        </p:nvSpPr>
        <p:spPr>
          <a:xfrm>
            <a:off x="5120614" y="3981450"/>
            <a:ext cx="50800" cy="1295400"/>
          </a:xfrm>
          <a:custGeom>
            <a:avLst/>
            <a:gdLst/>
            <a:ahLst/>
            <a:cxnLst/>
            <a:rect l="l" t="t" r="r" b="b"/>
            <a:pathLst>
              <a:path w="50800" h="1295400">
                <a:moveTo>
                  <a:pt x="50800" y="0"/>
                </a:moveTo>
                <a:lnTo>
                  <a:pt x="50800" y="0"/>
                </a:lnTo>
                <a:lnTo>
                  <a:pt x="50800" y="1295400"/>
                </a:lnTo>
                <a:lnTo>
                  <a:pt x="50800" y="1295400"/>
                </a:lnTo>
                <a:cubicBezTo>
                  <a:pt x="22763" y="1295400"/>
                  <a:pt x="0" y="1272637"/>
                  <a:pt x="0" y="1244600"/>
                </a:cubicBezTo>
                <a:lnTo>
                  <a:pt x="0" y="50800"/>
                </a:lnTo>
                <a:cubicBezTo>
                  <a:pt x="0" y="22763"/>
                  <a:pt x="22763" y="0"/>
                  <a:pt x="50800" y="0"/>
                </a:cubicBezTo>
                <a:close/>
              </a:path>
            </a:pathLst>
          </a:custGeom>
          <a:solidFill>
            <a:srgbClr val="38B2AC"/>
          </a:solidFill>
          <a:ln/>
        </p:spPr>
      </p:sp>
      <p:sp>
        <p:nvSpPr>
          <p:cNvPr id="24" name="Shape 22"/>
          <p:cNvSpPr/>
          <p:nvPr/>
        </p:nvSpPr>
        <p:spPr>
          <a:xfrm>
            <a:off x="5361914" y="4159250"/>
            <a:ext cx="190500" cy="254000"/>
          </a:xfrm>
          <a:custGeom>
            <a:avLst/>
            <a:gdLst/>
            <a:ahLst/>
            <a:cxnLst/>
            <a:rect l="l" t="t" r="r" b="b"/>
            <a:pathLst>
              <a:path w="190500" h="254000">
                <a:moveTo>
                  <a:pt x="95250" y="254000"/>
                </a:moveTo>
                <a:cubicBezTo>
                  <a:pt x="42664" y="254000"/>
                  <a:pt x="0" y="211336"/>
                  <a:pt x="0" y="158750"/>
                </a:cubicBezTo>
                <a:cubicBezTo>
                  <a:pt x="0" y="113506"/>
                  <a:pt x="64591" y="22771"/>
                  <a:pt x="82649" y="-1736"/>
                </a:cubicBezTo>
                <a:cubicBezTo>
                  <a:pt x="85576" y="-5705"/>
                  <a:pt x="90190" y="-7937"/>
                  <a:pt x="95151" y="-7937"/>
                </a:cubicBezTo>
                <a:lnTo>
                  <a:pt x="95349" y="-7937"/>
                </a:lnTo>
                <a:cubicBezTo>
                  <a:pt x="100310" y="-7937"/>
                  <a:pt x="104924" y="-5705"/>
                  <a:pt x="107851" y="-1736"/>
                </a:cubicBezTo>
                <a:cubicBezTo>
                  <a:pt x="125909" y="22771"/>
                  <a:pt x="190500" y="113506"/>
                  <a:pt x="190500" y="158750"/>
                </a:cubicBezTo>
                <a:cubicBezTo>
                  <a:pt x="190500" y="211336"/>
                  <a:pt x="147836" y="254000"/>
                  <a:pt x="95250" y="254000"/>
                </a:cubicBezTo>
                <a:close/>
                <a:moveTo>
                  <a:pt x="55563" y="154781"/>
                </a:moveTo>
                <a:cubicBezTo>
                  <a:pt x="55563" y="148183"/>
                  <a:pt x="50254" y="142875"/>
                  <a:pt x="43656" y="142875"/>
                </a:cubicBezTo>
                <a:cubicBezTo>
                  <a:pt x="37058" y="142875"/>
                  <a:pt x="31750" y="148183"/>
                  <a:pt x="31750" y="154781"/>
                </a:cubicBezTo>
                <a:cubicBezTo>
                  <a:pt x="31750" y="192038"/>
                  <a:pt x="61962" y="222250"/>
                  <a:pt x="99219" y="222250"/>
                </a:cubicBezTo>
                <a:cubicBezTo>
                  <a:pt x="105817" y="222250"/>
                  <a:pt x="111125" y="216942"/>
                  <a:pt x="111125" y="210344"/>
                </a:cubicBezTo>
                <a:cubicBezTo>
                  <a:pt x="111125" y="203746"/>
                  <a:pt x="105817" y="198438"/>
                  <a:pt x="99219" y="198438"/>
                </a:cubicBezTo>
                <a:cubicBezTo>
                  <a:pt x="75109" y="198438"/>
                  <a:pt x="55563" y="178891"/>
                  <a:pt x="55563" y="154781"/>
                </a:cubicBezTo>
                <a:close/>
              </a:path>
            </a:pathLst>
          </a:custGeom>
          <a:solidFill>
            <a:srgbClr val="38B2AC"/>
          </a:solidFill>
          <a:ln/>
        </p:spPr>
      </p:sp>
      <p:sp>
        <p:nvSpPr>
          <p:cNvPr id="25" name="Text 23"/>
          <p:cNvSpPr/>
          <p:nvPr/>
        </p:nvSpPr>
        <p:spPr>
          <a:xfrm>
            <a:off x="5768314" y="4133850"/>
            <a:ext cx="10160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Suv Soliq'i</a:t>
            </a:r>
            <a:endParaRPr lang="en-US" sz="1600" dirty="0"/>
          </a:p>
        </p:txBody>
      </p:sp>
      <p:sp>
        <p:nvSpPr>
          <p:cNvPr id="26" name="Text 24"/>
          <p:cNvSpPr/>
          <p:nvPr/>
        </p:nvSpPr>
        <p:spPr>
          <a:xfrm>
            <a:off x="5298414" y="4540250"/>
            <a:ext cx="39624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Ishlab chiqarishda foydalaniladigan suv uchun soliqdan ozodlik</a:t>
            </a:r>
            <a:endParaRPr lang="en-US" sz="1600" dirty="0"/>
          </a:p>
        </p:txBody>
      </p:sp>
      <p:sp>
        <p:nvSpPr>
          <p:cNvPr id="27" name="Shape 25"/>
          <p:cNvSpPr/>
          <p:nvPr/>
        </p:nvSpPr>
        <p:spPr>
          <a:xfrm>
            <a:off x="508000" y="5689600"/>
            <a:ext cx="9017000" cy="3022600"/>
          </a:xfrm>
          <a:custGeom>
            <a:avLst/>
            <a:gdLst/>
            <a:ahLst/>
            <a:cxnLst/>
            <a:rect l="l" t="t" r="r" b="b"/>
            <a:pathLst>
              <a:path w="9017000" h="3022600">
                <a:moveTo>
                  <a:pt x="152399" y="0"/>
                </a:moveTo>
                <a:lnTo>
                  <a:pt x="8864601" y="0"/>
                </a:lnTo>
                <a:cubicBezTo>
                  <a:pt x="8948768" y="0"/>
                  <a:pt x="9017000" y="68232"/>
                  <a:pt x="9017000" y="152399"/>
                </a:cubicBezTo>
                <a:lnTo>
                  <a:pt x="9017000" y="2870201"/>
                </a:lnTo>
                <a:cubicBezTo>
                  <a:pt x="9017000" y="2954368"/>
                  <a:pt x="8948768" y="3022600"/>
                  <a:pt x="8864601" y="3022600"/>
                </a:cubicBezTo>
                <a:lnTo>
                  <a:pt x="152399" y="3022600"/>
                </a:lnTo>
                <a:cubicBezTo>
                  <a:pt x="68232" y="3022600"/>
                  <a:pt x="0" y="2954368"/>
                  <a:pt x="0" y="2870201"/>
                </a:cubicBezTo>
                <a:lnTo>
                  <a:pt x="0" y="152399"/>
                </a:lnTo>
                <a:cubicBezTo>
                  <a:pt x="0" y="68288"/>
                  <a:pt x="68288" y="0"/>
                  <a:pt x="152399" y="0"/>
                </a:cubicBezTo>
                <a:close/>
              </a:path>
            </a:pathLst>
          </a:custGeom>
          <a:solidFill>
            <a:srgbClr val="2D3748"/>
          </a:solidFill>
          <a:ln/>
        </p:spPr>
      </p:sp>
      <p:sp>
        <p:nvSpPr>
          <p:cNvPr id="28" name="Text 26"/>
          <p:cNvSpPr/>
          <p:nvPr/>
        </p:nvSpPr>
        <p:spPr>
          <a:xfrm>
            <a:off x="711200" y="5892800"/>
            <a:ext cx="87249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Bojxona Imtiyozlari</a:t>
            </a:r>
            <a:endParaRPr lang="en-US" sz="1600" dirty="0"/>
          </a:p>
        </p:txBody>
      </p:sp>
      <p:sp>
        <p:nvSpPr>
          <p:cNvPr id="29" name="Shape 27"/>
          <p:cNvSpPr/>
          <p:nvPr/>
        </p:nvSpPr>
        <p:spPr>
          <a:xfrm>
            <a:off x="711200" y="6400800"/>
            <a:ext cx="8610600" cy="635000"/>
          </a:xfrm>
          <a:custGeom>
            <a:avLst/>
            <a:gdLst/>
            <a:ahLst/>
            <a:cxnLst/>
            <a:rect l="l" t="t" r="r" b="b"/>
            <a:pathLst>
              <a:path w="8610600" h="635000">
                <a:moveTo>
                  <a:pt x="101600" y="0"/>
                </a:moveTo>
                <a:lnTo>
                  <a:pt x="8509000" y="0"/>
                </a:lnTo>
                <a:cubicBezTo>
                  <a:pt x="8565075" y="0"/>
                  <a:pt x="8610600" y="45525"/>
                  <a:pt x="8610600" y="101600"/>
                </a:cubicBezTo>
                <a:lnTo>
                  <a:pt x="8610600" y="533400"/>
                </a:lnTo>
                <a:cubicBezTo>
                  <a:pt x="8610600" y="589475"/>
                  <a:pt x="8565075" y="635000"/>
                  <a:pt x="8509000" y="635000"/>
                </a:cubicBezTo>
                <a:lnTo>
                  <a:pt x="101600" y="635000"/>
                </a:lnTo>
                <a:cubicBezTo>
                  <a:pt x="45525" y="635000"/>
                  <a:pt x="0" y="589475"/>
                  <a:pt x="0" y="533400"/>
                </a:cubicBezTo>
                <a:lnTo>
                  <a:pt x="0" y="101600"/>
                </a:lnTo>
                <a:cubicBezTo>
                  <a:pt x="0" y="45525"/>
                  <a:pt x="45525" y="0"/>
                  <a:pt x="101600" y="0"/>
                </a:cubicBezTo>
                <a:close/>
              </a:path>
            </a:pathLst>
          </a:custGeom>
          <a:solidFill>
            <a:srgbClr val="1A202C"/>
          </a:solidFill>
          <a:ln/>
        </p:spPr>
      </p:sp>
      <p:sp>
        <p:nvSpPr>
          <p:cNvPr id="30" name="Shape 28"/>
          <p:cNvSpPr/>
          <p:nvPr/>
        </p:nvSpPr>
        <p:spPr>
          <a:xfrm>
            <a:off x="895350" y="66040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1" name="Text 29"/>
          <p:cNvSpPr/>
          <p:nvPr/>
        </p:nvSpPr>
        <p:spPr>
          <a:xfrm>
            <a:off x="1301750" y="6553200"/>
            <a:ext cx="79248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Import qilinadigan uskunalar, xom ashyo va materiallar bojxona bojidan ozod qilinadi</a:t>
            </a:r>
            <a:endParaRPr lang="en-US" sz="1600" dirty="0"/>
          </a:p>
        </p:txBody>
      </p:sp>
      <p:sp>
        <p:nvSpPr>
          <p:cNvPr id="32" name="Shape 30"/>
          <p:cNvSpPr/>
          <p:nvPr/>
        </p:nvSpPr>
        <p:spPr>
          <a:xfrm>
            <a:off x="711200" y="7137400"/>
            <a:ext cx="8610600" cy="635000"/>
          </a:xfrm>
          <a:custGeom>
            <a:avLst/>
            <a:gdLst/>
            <a:ahLst/>
            <a:cxnLst/>
            <a:rect l="l" t="t" r="r" b="b"/>
            <a:pathLst>
              <a:path w="8610600" h="635000">
                <a:moveTo>
                  <a:pt x="101600" y="0"/>
                </a:moveTo>
                <a:lnTo>
                  <a:pt x="8509000" y="0"/>
                </a:lnTo>
                <a:cubicBezTo>
                  <a:pt x="8565075" y="0"/>
                  <a:pt x="8610600" y="45525"/>
                  <a:pt x="8610600" y="101600"/>
                </a:cubicBezTo>
                <a:lnTo>
                  <a:pt x="8610600" y="533400"/>
                </a:lnTo>
                <a:cubicBezTo>
                  <a:pt x="8610600" y="589475"/>
                  <a:pt x="8565075" y="635000"/>
                  <a:pt x="8509000" y="635000"/>
                </a:cubicBezTo>
                <a:lnTo>
                  <a:pt x="101600" y="635000"/>
                </a:lnTo>
                <a:cubicBezTo>
                  <a:pt x="45525" y="635000"/>
                  <a:pt x="0" y="589475"/>
                  <a:pt x="0" y="533400"/>
                </a:cubicBezTo>
                <a:lnTo>
                  <a:pt x="0" y="101600"/>
                </a:lnTo>
                <a:cubicBezTo>
                  <a:pt x="0" y="45525"/>
                  <a:pt x="45525" y="0"/>
                  <a:pt x="101600" y="0"/>
                </a:cubicBezTo>
                <a:close/>
              </a:path>
            </a:pathLst>
          </a:custGeom>
          <a:solidFill>
            <a:srgbClr val="1A202C"/>
          </a:solidFill>
          <a:ln/>
        </p:spPr>
      </p:sp>
      <p:sp>
        <p:nvSpPr>
          <p:cNvPr id="33" name="Shape 31"/>
          <p:cNvSpPr/>
          <p:nvPr/>
        </p:nvSpPr>
        <p:spPr>
          <a:xfrm>
            <a:off x="895350" y="73406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4" name="Text 32"/>
          <p:cNvSpPr/>
          <p:nvPr/>
        </p:nvSpPr>
        <p:spPr>
          <a:xfrm>
            <a:off x="1301750" y="7289800"/>
            <a:ext cx="59309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Ayrim hollarda import operatsiyalarida QQS bo'yicha imtiyozlar</a:t>
            </a:r>
            <a:endParaRPr lang="en-US" sz="1600" dirty="0"/>
          </a:p>
        </p:txBody>
      </p:sp>
      <p:sp>
        <p:nvSpPr>
          <p:cNvPr id="35" name="Shape 33"/>
          <p:cNvSpPr/>
          <p:nvPr/>
        </p:nvSpPr>
        <p:spPr>
          <a:xfrm>
            <a:off x="711200" y="7874000"/>
            <a:ext cx="8610600" cy="635000"/>
          </a:xfrm>
          <a:custGeom>
            <a:avLst/>
            <a:gdLst/>
            <a:ahLst/>
            <a:cxnLst/>
            <a:rect l="l" t="t" r="r" b="b"/>
            <a:pathLst>
              <a:path w="8610600" h="635000">
                <a:moveTo>
                  <a:pt x="101600" y="0"/>
                </a:moveTo>
                <a:lnTo>
                  <a:pt x="8509000" y="0"/>
                </a:lnTo>
                <a:cubicBezTo>
                  <a:pt x="8565075" y="0"/>
                  <a:pt x="8610600" y="45525"/>
                  <a:pt x="8610600" y="101600"/>
                </a:cubicBezTo>
                <a:lnTo>
                  <a:pt x="8610600" y="533400"/>
                </a:lnTo>
                <a:cubicBezTo>
                  <a:pt x="8610600" y="589475"/>
                  <a:pt x="8565075" y="635000"/>
                  <a:pt x="8509000" y="635000"/>
                </a:cubicBezTo>
                <a:lnTo>
                  <a:pt x="101600" y="635000"/>
                </a:lnTo>
                <a:cubicBezTo>
                  <a:pt x="45525" y="635000"/>
                  <a:pt x="0" y="589475"/>
                  <a:pt x="0" y="533400"/>
                </a:cubicBezTo>
                <a:lnTo>
                  <a:pt x="0" y="101600"/>
                </a:lnTo>
                <a:cubicBezTo>
                  <a:pt x="0" y="45525"/>
                  <a:pt x="45525" y="0"/>
                  <a:pt x="101600" y="0"/>
                </a:cubicBezTo>
                <a:close/>
              </a:path>
            </a:pathLst>
          </a:custGeom>
          <a:solidFill>
            <a:srgbClr val="1A202C"/>
          </a:solidFill>
          <a:ln/>
        </p:spPr>
      </p:sp>
      <p:sp>
        <p:nvSpPr>
          <p:cNvPr id="36" name="Shape 34"/>
          <p:cNvSpPr/>
          <p:nvPr/>
        </p:nvSpPr>
        <p:spPr>
          <a:xfrm>
            <a:off x="895350" y="80772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7" name="Text 35"/>
          <p:cNvSpPr/>
          <p:nvPr/>
        </p:nvSpPr>
        <p:spPr>
          <a:xfrm>
            <a:off x="1301750" y="8026400"/>
            <a:ext cx="63754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Eksportga yo'naltirilgan mahsulotlar uchun qulay bojxona sharoitlari</a:t>
            </a:r>
            <a:endParaRPr lang="en-US" sz="1600" dirty="0"/>
          </a:p>
        </p:txBody>
      </p:sp>
      <p:sp>
        <p:nvSpPr>
          <p:cNvPr id="38" name="Shape 36"/>
          <p:cNvSpPr/>
          <p:nvPr/>
        </p:nvSpPr>
        <p:spPr>
          <a:xfrm>
            <a:off x="9733293" y="1828800"/>
            <a:ext cx="6019800" cy="5232400"/>
          </a:xfrm>
          <a:custGeom>
            <a:avLst/>
            <a:gdLst/>
            <a:ahLst/>
            <a:cxnLst/>
            <a:rect l="l" t="t" r="r" b="b"/>
            <a:pathLst>
              <a:path w="6019800" h="5232400">
                <a:moveTo>
                  <a:pt x="152420" y="0"/>
                </a:moveTo>
                <a:lnTo>
                  <a:pt x="5867380" y="0"/>
                </a:lnTo>
                <a:cubicBezTo>
                  <a:pt x="5951559" y="0"/>
                  <a:pt x="6019800" y="68241"/>
                  <a:pt x="6019800" y="152420"/>
                </a:cubicBezTo>
                <a:lnTo>
                  <a:pt x="6019800" y="5079980"/>
                </a:lnTo>
                <a:cubicBezTo>
                  <a:pt x="6019800" y="5164159"/>
                  <a:pt x="5951559" y="5232400"/>
                  <a:pt x="5867380" y="5232400"/>
                </a:cubicBezTo>
                <a:lnTo>
                  <a:pt x="152420" y="5232400"/>
                </a:lnTo>
                <a:cubicBezTo>
                  <a:pt x="68241" y="5232400"/>
                  <a:pt x="0" y="5164159"/>
                  <a:pt x="0" y="5079980"/>
                </a:cubicBezTo>
                <a:lnTo>
                  <a:pt x="0" y="152420"/>
                </a:lnTo>
                <a:cubicBezTo>
                  <a:pt x="0" y="68297"/>
                  <a:pt x="68297" y="0"/>
                  <a:pt x="152420" y="0"/>
                </a:cubicBezTo>
                <a:close/>
              </a:path>
            </a:pathLst>
          </a:custGeom>
          <a:solidFill>
            <a:srgbClr val="2D3748"/>
          </a:solidFill>
          <a:ln/>
        </p:spPr>
      </p:sp>
      <p:sp>
        <p:nvSpPr>
          <p:cNvPr id="39" name="Text 37"/>
          <p:cNvSpPr/>
          <p:nvPr/>
        </p:nvSpPr>
        <p:spPr>
          <a:xfrm>
            <a:off x="9936493" y="2032000"/>
            <a:ext cx="57277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Boshqa Imtiyozlar</a:t>
            </a:r>
            <a:endParaRPr lang="en-US" sz="1600" dirty="0"/>
          </a:p>
        </p:txBody>
      </p:sp>
      <p:sp>
        <p:nvSpPr>
          <p:cNvPr id="40" name="Shape 38"/>
          <p:cNvSpPr/>
          <p:nvPr/>
        </p:nvSpPr>
        <p:spPr>
          <a:xfrm>
            <a:off x="9936493" y="2540000"/>
            <a:ext cx="5613400" cy="965200"/>
          </a:xfrm>
          <a:custGeom>
            <a:avLst/>
            <a:gdLst/>
            <a:ahLst/>
            <a:cxnLst/>
            <a:rect l="l" t="t" r="r" b="b"/>
            <a:pathLst>
              <a:path w="5613400" h="965200">
                <a:moveTo>
                  <a:pt x="101597" y="0"/>
                </a:moveTo>
                <a:lnTo>
                  <a:pt x="5511803" y="0"/>
                </a:lnTo>
                <a:cubicBezTo>
                  <a:pt x="5567913" y="0"/>
                  <a:pt x="5613400" y="45487"/>
                  <a:pt x="5613400" y="101597"/>
                </a:cubicBezTo>
                <a:lnTo>
                  <a:pt x="5613400" y="863603"/>
                </a:lnTo>
                <a:cubicBezTo>
                  <a:pt x="5613400" y="919713"/>
                  <a:pt x="5567913" y="965200"/>
                  <a:pt x="5511803" y="965200"/>
                </a:cubicBezTo>
                <a:lnTo>
                  <a:pt x="101597" y="965200"/>
                </a:lnTo>
                <a:cubicBezTo>
                  <a:pt x="45487" y="965200"/>
                  <a:pt x="0" y="919713"/>
                  <a:pt x="0" y="863603"/>
                </a:cubicBezTo>
                <a:lnTo>
                  <a:pt x="0" y="101597"/>
                </a:lnTo>
                <a:cubicBezTo>
                  <a:pt x="0" y="45487"/>
                  <a:pt x="45487" y="0"/>
                  <a:pt x="101597" y="0"/>
                </a:cubicBezTo>
                <a:close/>
              </a:path>
            </a:pathLst>
          </a:custGeom>
          <a:solidFill>
            <a:srgbClr val="1A202C"/>
          </a:solidFill>
          <a:ln/>
        </p:spPr>
      </p:sp>
      <p:sp>
        <p:nvSpPr>
          <p:cNvPr id="41" name="Shape 39"/>
          <p:cNvSpPr/>
          <p:nvPr/>
        </p:nvSpPr>
        <p:spPr>
          <a:xfrm>
            <a:off x="10120643" y="2730500"/>
            <a:ext cx="228600" cy="228600"/>
          </a:xfrm>
          <a:custGeom>
            <a:avLst/>
            <a:gdLst/>
            <a:ahLst/>
            <a:cxnLst/>
            <a:rect l="l" t="t" r="r" b="b"/>
            <a:pathLst>
              <a:path w="228600" h="228600">
                <a:moveTo>
                  <a:pt x="28575" y="28575"/>
                </a:moveTo>
                <a:cubicBezTo>
                  <a:pt x="12814" y="28575"/>
                  <a:pt x="0" y="41389"/>
                  <a:pt x="0" y="57150"/>
                </a:cubicBezTo>
                <a:lnTo>
                  <a:pt x="0" y="171450"/>
                </a:lnTo>
                <a:cubicBezTo>
                  <a:pt x="0" y="187211"/>
                  <a:pt x="12814" y="200025"/>
                  <a:pt x="28575" y="200025"/>
                </a:cubicBezTo>
                <a:lnTo>
                  <a:pt x="200025" y="200025"/>
                </a:lnTo>
                <a:cubicBezTo>
                  <a:pt x="215786" y="200025"/>
                  <a:pt x="228600" y="187211"/>
                  <a:pt x="228600" y="171450"/>
                </a:cubicBezTo>
                <a:lnTo>
                  <a:pt x="228600" y="57150"/>
                </a:lnTo>
                <a:cubicBezTo>
                  <a:pt x="228600" y="41389"/>
                  <a:pt x="215786" y="28575"/>
                  <a:pt x="200025" y="28575"/>
                </a:cubicBezTo>
                <a:lnTo>
                  <a:pt x="28575" y="28575"/>
                </a:lnTo>
                <a:close/>
                <a:moveTo>
                  <a:pt x="39291" y="57150"/>
                </a:moveTo>
                <a:lnTo>
                  <a:pt x="189309" y="57150"/>
                </a:lnTo>
                <a:cubicBezTo>
                  <a:pt x="195248" y="57150"/>
                  <a:pt x="200025" y="61927"/>
                  <a:pt x="200025" y="67866"/>
                </a:cubicBezTo>
                <a:cubicBezTo>
                  <a:pt x="200025" y="73804"/>
                  <a:pt x="195248" y="78581"/>
                  <a:pt x="189309" y="78581"/>
                </a:cubicBezTo>
                <a:lnTo>
                  <a:pt x="39291" y="78581"/>
                </a:lnTo>
                <a:cubicBezTo>
                  <a:pt x="33352" y="78581"/>
                  <a:pt x="28575" y="73804"/>
                  <a:pt x="28575" y="67866"/>
                </a:cubicBezTo>
                <a:cubicBezTo>
                  <a:pt x="28575" y="61927"/>
                  <a:pt x="33352" y="57150"/>
                  <a:pt x="39291" y="57150"/>
                </a:cubicBezTo>
                <a:close/>
              </a:path>
            </a:pathLst>
          </a:custGeom>
          <a:solidFill>
            <a:srgbClr val="38B2AC"/>
          </a:solidFill>
          <a:ln/>
        </p:spPr>
      </p:sp>
      <p:sp>
        <p:nvSpPr>
          <p:cNvPr id="42" name="Text 40"/>
          <p:cNvSpPr/>
          <p:nvPr/>
        </p:nvSpPr>
        <p:spPr>
          <a:xfrm>
            <a:off x="10527043" y="2692400"/>
            <a:ext cx="15875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"Yagona Darcha"</a:t>
            </a:r>
            <a:endParaRPr lang="en-US" sz="1600" dirty="0"/>
          </a:p>
        </p:txBody>
      </p:sp>
      <p:sp>
        <p:nvSpPr>
          <p:cNvPr id="43" name="Text 41"/>
          <p:cNvSpPr/>
          <p:nvPr/>
        </p:nvSpPr>
        <p:spPr>
          <a:xfrm>
            <a:off x="10088893" y="3098800"/>
            <a:ext cx="5397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Tezkor ro'yxatdan o'tish va ruxsatnomalar</a:t>
            </a:r>
            <a:endParaRPr lang="en-US" sz="1600" dirty="0"/>
          </a:p>
        </p:txBody>
      </p:sp>
      <p:sp>
        <p:nvSpPr>
          <p:cNvPr id="44" name="Shape 42"/>
          <p:cNvSpPr/>
          <p:nvPr/>
        </p:nvSpPr>
        <p:spPr>
          <a:xfrm>
            <a:off x="9936493" y="3657600"/>
            <a:ext cx="5613400" cy="965200"/>
          </a:xfrm>
          <a:custGeom>
            <a:avLst/>
            <a:gdLst/>
            <a:ahLst/>
            <a:cxnLst/>
            <a:rect l="l" t="t" r="r" b="b"/>
            <a:pathLst>
              <a:path w="5613400" h="965200">
                <a:moveTo>
                  <a:pt x="101597" y="0"/>
                </a:moveTo>
                <a:lnTo>
                  <a:pt x="5511803" y="0"/>
                </a:lnTo>
                <a:cubicBezTo>
                  <a:pt x="5567913" y="0"/>
                  <a:pt x="5613400" y="45487"/>
                  <a:pt x="5613400" y="101597"/>
                </a:cubicBezTo>
                <a:lnTo>
                  <a:pt x="5613400" y="863603"/>
                </a:lnTo>
                <a:cubicBezTo>
                  <a:pt x="5613400" y="919713"/>
                  <a:pt x="5567913" y="965200"/>
                  <a:pt x="5511803" y="965200"/>
                </a:cubicBezTo>
                <a:lnTo>
                  <a:pt x="101597" y="965200"/>
                </a:lnTo>
                <a:cubicBezTo>
                  <a:pt x="45487" y="965200"/>
                  <a:pt x="0" y="919713"/>
                  <a:pt x="0" y="863603"/>
                </a:cubicBezTo>
                <a:lnTo>
                  <a:pt x="0" y="101597"/>
                </a:lnTo>
                <a:cubicBezTo>
                  <a:pt x="0" y="45487"/>
                  <a:pt x="45487" y="0"/>
                  <a:pt x="101597" y="0"/>
                </a:cubicBezTo>
                <a:close/>
              </a:path>
            </a:pathLst>
          </a:custGeom>
          <a:solidFill>
            <a:srgbClr val="1A202C"/>
          </a:solidFill>
          <a:ln/>
        </p:spPr>
      </p:sp>
      <p:sp>
        <p:nvSpPr>
          <p:cNvPr id="45" name="Shape 43"/>
          <p:cNvSpPr/>
          <p:nvPr/>
        </p:nvSpPr>
        <p:spPr>
          <a:xfrm>
            <a:off x="10120643" y="3848100"/>
            <a:ext cx="228600" cy="228600"/>
          </a:xfrm>
          <a:custGeom>
            <a:avLst/>
            <a:gdLst/>
            <a:ahLst/>
            <a:cxnLst/>
            <a:rect l="l" t="t" r="r" b="b"/>
            <a:pathLst>
              <a:path w="228600" h="228600">
                <a:moveTo>
                  <a:pt x="224403" y="67241"/>
                </a:moveTo>
                <a:lnTo>
                  <a:pt x="181541" y="110103"/>
                </a:lnTo>
                <a:cubicBezTo>
                  <a:pt x="177433" y="114211"/>
                  <a:pt x="171316" y="115416"/>
                  <a:pt x="165958" y="113184"/>
                </a:cubicBezTo>
                <a:cubicBezTo>
                  <a:pt x="160600" y="110951"/>
                  <a:pt x="157163" y="105772"/>
                  <a:pt x="157163" y="100013"/>
                </a:cubicBezTo>
                <a:lnTo>
                  <a:pt x="157163" y="71438"/>
                </a:lnTo>
                <a:lnTo>
                  <a:pt x="14288" y="71438"/>
                </a:lnTo>
                <a:cubicBezTo>
                  <a:pt x="6385" y="71438"/>
                  <a:pt x="0" y="65053"/>
                  <a:pt x="0" y="57150"/>
                </a:cubicBezTo>
                <a:cubicBezTo>
                  <a:pt x="0" y="49247"/>
                  <a:pt x="6385" y="42863"/>
                  <a:pt x="14288" y="42863"/>
                </a:cubicBezTo>
                <a:lnTo>
                  <a:pt x="157163" y="42863"/>
                </a:lnTo>
                <a:lnTo>
                  <a:pt x="157163" y="14288"/>
                </a:lnTo>
                <a:cubicBezTo>
                  <a:pt x="157163" y="8528"/>
                  <a:pt x="160645" y="3304"/>
                  <a:pt x="166003" y="1072"/>
                </a:cubicBezTo>
                <a:cubicBezTo>
                  <a:pt x="171361" y="-1161"/>
                  <a:pt x="177478" y="89"/>
                  <a:pt x="181585" y="4152"/>
                </a:cubicBezTo>
                <a:lnTo>
                  <a:pt x="224448" y="47015"/>
                </a:lnTo>
                <a:cubicBezTo>
                  <a:pt x="230029" y="52596"/>
                  <a:pt x="230029" y="61659"/>
                  <a:pt x="224448" y="67241"/>
                </a:cubicBezTo>
                <a:close/>
                <a:moveTo>
                  <a:pt x="47015" y="224403"/>
                </a:moveTo>
                <a:lnTo>
                  <a:pt x="4152" y="181541"/>
                </a:lnTo>
                <a:cubicBezTo>
                  <a:pt x="-1429" y="175959"/>
                  <a:pt x="-1429" y="166896"/>
                  <a:pt x="4152" y="161315"/>
                </a:cubicBezTo>
                <a:lnTo>
                  <a:pt x="47015" y="118452"/>
                </a:lnTo>
                <a:cubicBezTo>
                  <a:pt x="51122" y="114345"/>
                  <a:pt x="57239" y="113139"/>
                  <a:pt x="62597" y="115372"/>
                </a:cubicBezTo>
                <a:cubicBezTo>
                  <a:pt x="67955" y="117604"/>
                  <a:pt x="71438" y="122828"/>
                  <a:pt x="71438" y="128588"/>
                </a:cubicBezTo>
                <a:lnTo>
                  <a:pt x="71438" y="157163"/>
                </a:lnTo>
                <a:lnTo>
                  <a:pt x="214313" y="157163"/>
                </a:lnTo>
                <a:cubicBezTo>
                  <a:pt x="222215" y="157163"/>
                  <a:pt x="228600" y="163547"/>
                  <a:pt x="228600" y="171450"/>
                </a:cubicBezTo>
                <a:cubicBezTo>
                  <a:pt x="228600" y="179353"/>
                  <a:pt x="222215" y="185738"/>
                  <a:pt x="214313" y="185738"/>
                </a:cubicBezTo>
                <a:lnTo>
                  <a:pt x="71438" y="185738"/>
                </a:lnTo>
                <a:lnTo>
                  <a:pt x="71438" y="214313"/>
                </a:lnTo>
                <a:cubicBezTo>
                  <a:pt x="71438" y="220072"/>
                  <a:pt x="67955" y="225296"/>
                  <a:pt x="62597" y="227528"/>
                </a:cubicBezTo>
                <a:cubicBezTo>
                  <a:pt x="57239" y="229761"/>
                  <a:pt x="51122" y="228511"/>
                  <a:pt x="47015" y="224448"/>
                </a:cubicBezTo>
                <a:close/>
              </a:path>
            </a:pathLst>
          </a:custGeom>
          <a:solidFill>
            <a:srgbClr val="38B2AC"/>
          </a:solidFill>
          <a:ln/>
        </p:spPr>
      </p:sp>
      <p:sp>
        <p:nvSpPr>
          <p:cNvPr id="46" name="Text 44"/>
          <p:cNvSpPr/>
          <p:nvPr/>
        </p:nvSpPr>
        <p:spPr>
          <a:xfrm>
            <a:off x="10527043" y="3810000"/>
            <a:ext cx="13589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Valyuta Rejimi</a:t>
            </a:r>
            <a:endParaRPr lang="en-US" sz="1600" dirty="0"/>
          </a:p>
        </p:txBody>
      </p:sp>
      <p:sp>
        <p:nvSpPr>
          <p:cNvPr id="47" name="Text 45"/>
          <p:cNvSpPr/>
          <p:nvPr/>
        </p:nvSpPr>
        <p:spPr>
          <a:xfrm>
            <a:off x="10088893" y="4216400"/>
            <a:ext cx="5397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Valyuta operatsiyalarini erkin amalga oshirish</a:t>
            </a:r>
            <a:endParaRPr lang="en-US" sz="1600" dirty="0"/>
          </a:p>
        </p:txBody>
      </p:sp>
      <p:sp>
        <p:nvSpPr>
          <p:cNvPr id="48" name="Shape 46"/>
          <p:cNvSpPr/>
          <p:nvPr/>
        </p:nvSpPr>
        <p:spPr>
          <a:xfrm>
            <a:off x="9936493" y="4775200"/>
            <a:ext cx="5613400" cy="965200"/>
          </a:xfrm>
          <a:custGeom>
            <a:avLst/>
            <a:gdLst/>
            <a:ahLst/>
            <a:cxnLst/>
            <a:rect l="l" t="t" r="r" b="b"/>
            <a:pathLst>
              <a:path w="5613400" h="965200">
                <a:moveTo>
                  <a:pt x="101597" y="0"/>
                </a:moveTo>
                <a:lnTo>
                  <a:pt x="5511803" y="0"/>
                </a:lnTo>
                <a:cubicBezTo>
                  <a:pt x="5567913" y="0"/>
                  <a:pt x="5613400" y="45487"/>
                  <a:pt x="5613400" y="101597"/>
                </a:cubicBezTo>
                <a:lnTo>
                  <a:pt x="5613400" y="863603"/>
                </a:lnTo>
                <a:cubicBezTo>
                  <a:pt x="5613400" y="919713"/>
                  <a:pt x="5567913" y="965200"/>
                  <a:pt x="5511803" y="965200"/>
                </a:cubicBezTo>
                <a:lnTo>
                  <a:pt x="101597" y="965200"/>
                </a:lnTo>
                <a:cubicBezTo>
                  <a:pt x="45487" y="965200"/>
                  <a:pt x="0" y="919713"/>
                  <a:pt x="0" y="863603"/>
                </a:cubicBezTo>
                <a:lnTo>
                  <a:pt x="0" y="101597"/>
                </a:lnTo>
                <a:cubicBezTo>
                  <a:pt x="0" y="45487"/>
                  <a:pt x="45487" y="0"/>
                  <a:pt x="101597" y="0"/>
                </a:cubicBezTo>
                <a:close/>
              </a:path>
            </a:pathLst>
          </a:custGeom>
          <a:solidFill>
            <a:srgbClr val="1A202C"/>
          </a:solidFill>
          <a:ln/>
        </p:spPr>
      </p:sp>
      <p:sp>
        <p:nvSpPr>
          <p:cNvPr id="49" name="Shape 47"/>
          <p:cNvSpPr/>
          <p:nvPr/>
        </p:nvSpPr>
        <p:spPr>
          <a:xfrm>
            <a:off x="10120643" y="4965700"/>
            <a:ext cx="228600" cy="228600"/>
          </a:xfrm>
          <a:custGeom>
            <a:avLst/>
            <a:gdLst/>
            <a:ahLst/>
            <a:cxnLst/>
            <a:rect l="l" t="t" r="r" b="b"/>
            <a:pathLst>
              <a:path w="228600" h="228600">
                <a:moveTo>
                  <a:pt x="99968" y="14288"/>
                </a:moveTo>
                <a:lnTo>
                  <a:pt x="65946" y="14288"/>
                </a:lnTo>
                <a:cubicBezTo>
                  <a:pt x="52819" y="14288"/>
                  <a:pt x="41344" y="23262"/>
                  <a:pt x="38219" y="35987"/>
                </a:cubicBezTo>
                <a:lnTo>
                  <a:pt x="625" y="187747"/>
                </a:lnTo>
                <a:cubicBezTo>
                  <a:pt x="-2724" y="201231"/>
                  <a:pt x="7501" y="214313"/>
                  <a:pt x="21431" y="214313"/>
                </a:cubicBezTo>
                <a:lnTo>
                  <a:pt x="99968" y="214313"/>
                </a:lnTo>
                <a:lnTo>
                  <a:pt x="99968" y="185738"/>
                </a:lnTo>
                <a:cubicBezTo>
                  <a:pt x="99968" y="177835"/>
                  <a:pt x="106353" y="171450"/>
                  <a:pt x="114255" y="171450"/>
                </a:cubicBezTo>
                <a:cubicBezTo>
                  <a:pt x="122158" y="171450"/>
                  <a:pt x="128543" y="177835"/>
                  <a:pt x="128543" y="185738"/>
                </a:cubicBezTo>
                <a:lnTo>
                  <a:pt x="128543" y="214313"/>
                </a:lnTo>
                <a:lnTo>
                  <a:pt x="207169" y="214313"/>
                </a:lnTo>
                <a:cubicBezTo>
                  <a:pt x="221099" y="214313"/>
                  <a:pt x="231324" y="201231"/>
                  <a:pt x="227975" y="187747"/>
                </a:cubicBezTo>
                <a:lnTo>
                  <a:pt x="190426" y="35987"/>
                </a:lnTo>
                <a:cubicBezTo>
                  <a:pt x="187256" y="23262"/>
                  <a:pt x="175826" y="14288"/>
                  <a:pt x="162654" y="14288"/>
                </a:cubicBezTo>
                <a:lnTo>
                  <a:pt x="128543" y="14288"/>
                </a:lnTo>
                <a:lnTo>
                  <a:pt x="128543" y="42863"/>
                </a:lnTo>
                <a:cubicBezTo>
                  <a:pt x="128543" y="50765"/>
                  <a:pt x="122158" y="57150"/>
                  <a:pt x="114255" y="57150"/>
                </a:cubicBezTo>
                <a:cubicBezTo>
                  <a:pt x="106353" y="57150"/>
                  <a:pt x="99968" y="50765"/>
                  <a:pt x="99968" y="42863"/>
                </a:cubicBezTo>
                <a:lnTo>
                  <a:pt x="99968" y="14288"/>
                </a:lnTo>
                <a:close/>
                <a:moveTo>
                  <a:pt x="128543" y="100013"/>
                </a:moveTo>
                <a:lnTo>
                  <a:pt x="128543" y="128588"/>
                </a:lnTo>
                <a:cubicBezTo>
                  <a:pt x="128543" y="136490"/>
                  <a:pt x="122158" y="142875"/>
                  <a:pt x="114255" y="142875"/>
                </a:cubicBezTo>
                <a:cubicBezTo>
                  <a:pt x="106353" y="142875"/>
                  <a:pt x="99968" y="136490"/>
                  <a:pt x="99968" y="128588"/>
                </a:cubicBezTo>
                <a:lnTo>
                  <a:pt x="99968" y="100013"/>
                </a:lnTo>
                <a:cubicBezTo>
                  <a:pt x="99968" y="92110"/>
                  <a:pt x="106353" y="85725"/>
                  <a:pt x="114255" y="85725"/>
                </a:cubicBezTo>
                <a:cubicBezTo>
                  <a:pt x="122158" y="85725"/>
                  <a:pt x="128543" y="92110"/>
                  <a:pt x="128543" y="100013"/>
                </a:cubicBezTo>
                <a:close/>
              </a:path>
            </a:pathLst>
          </a:custGeom>
          <a:solidFill>
            <a:srgbClr val="38B2AC"/>
          </a:solidFill>
          <a:ln/>
        </p:spPr>
      </p:sp>
      <p:sp>
        <p:nvSpPr>
          <p:cNvPr id="50" name="Text 48"/>
          <p:cNvSpPr/>
          <p:nvPr/>
        </p:nvSpPr>
        <p:spPr>
          <a:xfrm>
            <a:off x="10527043" y="4927600"/>
            <a:ext cx="11557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Infratuzilma</a:t>
            </a:r>
            <a:endParaRPr lang="en-US" sz="1600" dirty="0"/>
          </a:p>
        </p:txBody>
      </p:sp>
      <p:sp>
        <p:nvSpPr>
          <p:cNvPr id="51" name="Text 49"/>
          <p:cNvSpPr/>
          <p:nvPr/>
        </p:nvSpPr>
        <p:spPr>
          <a:xfrm>
            <a:off x="10088893" y="5334000"/>
            <a:ext cx="5397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Elektr, gaz, suv, yo'l va logistika infratuzilmasi</a:t>
            </a:r>
            <a:endParaRPr lang="en-US" sz="1600" dirty="0"/>
          </a:p>
        </p:txBody>
      </p:sp>
      <p:sp>
        <p:nvSpPr>
          <p:cNvPr id="52" name="Shape 50"/>
          <p:cNvSpPr/>
          <p:nvPr/>
        </p:nvSpPr>
        <p:spPr>
          <a:xfrm>
            <a:off x="9936493" y="5892800"/>
            <a:ext cx="5613400" cy="965200"/>
          </a:xfrm>
          <a:custGeom>
            <a:avLst/>
            <a:gdLst/>
            <a:ahLst/>
            <a:cxnLst/>
            <a:rect l="l" t="t" r="r" b="b"/>
            <a:pathLst>
              <a:path w="5613400" h="965200">
                <a:moveTo>
                  <a:pt x="101597" y="0"/>
                </a:moveTo>
                <a:lnTo>
                  <a:pt x="5511803" y="0"/>
                </a:lnTo>
                <a:cubicBezTo>
                  <a:pt x="5567913" y="0"/>
                  <a:pt x="5613400" y="45487"/>
                  <a:pt x="5613400" y="101597"/>
                </a:cubicBezTo>
                <a:lnTo>
                  <a:pt x="5613400" y="863603"/>
                </a:lnTo>
                <a:cubicBezTo>
                  <a:pt x="5613400" y="919713"/>
                  <a:pt x="5567913" y="965200"/>
                  <a:pt x="5511803" y="965200"/>
                </a:cubicBezTo>
                <a:lnTo>
                  <a:pt x="101597" y="965200"/>
                </a:lnTo>
                <a:cubicBezTo>
                  <a:pt x="45487" y="965200"/>
                  <a:pt x="0" y="919713"/>
                  <a:pt x="0" y="863603"/>
                </a:cubicBezTo>
                <a:lnTo>
                  <a:pt x="0" y="101597"/>
                </a:lnTo>
                <a:cubicBezTo>
                  <a:pt x="0" y="45487"/>
                  <a:pt x="45487" y="0"/>
                  <a:pt x="101597" y="0"/>
                </a:cubicBezTo>
                <a:close/>
              </a:path>
            </a:pathLst>
          </a:custGeom>
          <a:solidFill>
            <a:srgbClr val="1A202C"/>
          </a:solidFill>
          <a:ln/>
        </p:spPr>
      </p:sp>
      <p:sp>
        <p:nvSpPr>
          <p:cNvPr id="53" name="Shape 51"/>
          <p:cNvSpPr/>
          <p:nvPr/>
        </p:nvSpPr>
        <p:spPr>
          <a:xfrm>
            <a:off x="10092068" y="6083300"/>
            <a:ext cx="285750" cy="228600"/>
          </a:xfrm>
          <a:custGeom>
            <a:avLst/>
            <a:gdLst/>
            <a:ahLst/>
            <a:cxnLst/>
            <a:rect l="l" t="t" r="r" b="b"/>
            <a:pathLst>
              <a:path w="285750" h="228600">
                <a:moveTo>
                  <a:pt x="28575" y="42863"/>
                </a:moveTo>
                <a:cubicBezTo>
                  <a:pt x="28575" y="27102"/>
                  <a:pt x="41389" y="14288"/>
                  <a:pt x="57150" y="14288"/>
                </a:cubicBezTo>
                <a:lnTo>
                  <a:pt x="185738" y="14288"/>
                </a:lnTo>
                <a:cubicBezTo>
                  <a:pt x="201498" y="14288"/>
                  <a:pt x="214313" y="27102"/>
                  <a:pt x="214313" y="42863"/>
                </a:cubicBezTo>
                <a:lnTo>
                  <a:pt x="214313" y="57150"/>
                </a:lnTo>
                <a:lnTo>
                  <a:pt x="236949" y="57150"/>
                </a:lnTo>
                <a:cubicBezTo>
                  <a:pt x="244539" y="57150"/>
                  <a:pt x="251817" y="60141"/>
                  <a:pt x="257175" y="65499"/>
                </a:cubicBezTo>
                <a:lnTo>
                  <a:pt x="277401" y="85725"/>
                </a:lnTo>
                <a:cubicBezTo>
                  <a:pt x="282759" y="91083"/>
                  <a:pt x="285750" y="98361"/>
                  <a:pt x="285750" y="105951"/>
                </a:cubicBezTo>
                <a:lnTo>
                  <a:pt x="285750" y="171450"/>
                </a:lnTo>
                <a:cubicBezTo>
                  <a:pt x="285750" y="187211"/>
                  <a:pt x="272936" y="200025"/>
                  <a:pt x="257175" y="200025"/>
                </a:cubicBezTo>
                <a:lnTo>
                  <a:pt x="255702" y="200025"/>
                </a:lnTo>
                <a:cubicBezTo>
                  <a:pt x="251058" y="216500"/>
                  <a:pt x="235878" y="228600"/>
                  <a:pt x="217884" y="228600"/>
                </a:cubicBezTo>
                <a:cubicBezTo>
                  <a:pt x="199891" y="228600"/>
                  <a:pt x="184755" y="216500"/>
                  <a:pt x="180067" y="200025"/>
                </a:cubicBezTo>
                <a:lnTo>
                  <a:pt x="134258" y="200025"/>
                </a:lnTo>
                <a:cubicBezTo>
                  <a:pt x="129614" y="216500"/>
                  <a:pt x="114434" y="228600"/>
                  <a:pt x="96441" y="228600"/>
                </a:cubicBezTo>
                <a:cubicBezTo>
                  <a:pt x="78447" y="228600"/>
                  <a:pt x="63311" y="216500"/>
                  <a:pt x="58623" y="200025"/>
                </a:cubicBezTo>
                <a:lnTo>
                  <a:pt x="57150" y="200025"/>
                </a:lnTo>
                <a:cubicBezTo>
                  <a:pt x="41389" y="200025"/>
                  <a:pt x="28575" y="187211"/>
                  <a:pt x="28575" y="171450"/>
                </a:cubicBezTo>
                <a:lnTo>
                  <a:pt x="28575" y="150019"/>
                </a:lnTo>
                <a:lnTo>
                  <a:pt x="10716" y="150019"/>
                </a:lnTo>
                <a:cubicBezTo>
                  <a:pt x="4777" y="150019"/>
                  <a:pt x="0" y="145241"/>
                  <a:pt x="0" y="139303"/>
                </a:cubicBezTo>
                <a:cubicBezTo>
                  <a:pt x="0" y="133365"/>
                  <a:pt x="4777" y="128588"/>
                  <a:pt x="10716" y="128588"/>
                </a:cubicBezTo>
                <a:lnTo>
                  <a:pt x="60722" y="128588"/>
                </a:lnTo>
                <a:cubicBezTo>
                  <a:pt x="66660" y="128588"/>
                  <a:pt x="71438" y="123810"/>
                  <a:pt x="71438" y="117872"/>
                </a:cubicBezTo>
                <a:cubicBezTo>
                  <a:pt x="71438" y="111934"/>
                  <a:pt x="66660" y="107156"/>
                  <a:pt x="60722" y="107156"/>
                </a:cubicBezTo>
                <a:lnTo>
                  <a:pt x="10716" y="107156"/>
                </a:lnTo>
                <a:cubicBezTo>
                  <a:pt x="4777" y="107156"/>
                  <a:pt x="0" y="102379"/>
                  <a:pt x="0" y="96441"/>
                </a:cubicBezTo>
                <a:cubicBezTo>
                  <a:pt x="0" y="90502"/>
                  <a:pt x="4777" y="85725"/>
                  <a:pt x="10716" y="85725"/>
                </a:cubicBezTo>
                <a:lnTo>
                  <a:pt x="89297" y="85725"/>
                </a:lnTo>
                <a:cubicBezTo>
                  <a:pt x="95235" y="85725"/>
                  <a:pt x="100013" y="80948"/>
                  <a:pt x="100013" y="75009"/>
                </a:cubicBezTo>
                <a:cubicBezTo>
                  <a:pt x="100013" y="69071"/>
                  <a:pt x="95235" y="64294"/>
                  <a:pt x="89297" y="64294"/>
                </a:cubicBezTo>
                <a:lnTo>
                  <a:pt x="10716" y="64294"/>
                </a:lnTo>
                <a:cubicBezTo>
                  <a:pt x="4777" y="64294"/>
                  <a:pt x="0" y="59516"/>
                  <a:pt x="0" y="53578"/>
                </a:cubicBezTo>
                <a:cubicBezTo>
                  <a:pt x="0" y="47640"/>
                  <a:pt x="4777" y="42863"/>
                  <a:pt x="10716" y="42863"/>
                </a:cubicBezTo>
                <a:lnTo>
                  <a:pt x="28575" y="42863"/>
                </a:lnTo>
                <a:close/>
                <a:moveTo>
                  <a:pt x="257175" y="128588"/>
                </a:moveTo>
                <a:lnTo>
                  <a:pt x="257175" y="105951"/>
                </a:lnTo>
                <a:lnTo>
                  <a:pt x="236949" y="85725"/>
                </a:lnTo>
                <a:lnTo>
                  <a:pt x="214313" y="85725"/>
                </a:lnTo>
                <a:lnTo>
                  <a:pt x="214313" y="128588"/>
                </a:lnTo>
                <a:lnTo>
                  <a:pt x="257175" y="128588"/>
                </a:lnTo>
                <a:close/>
                <a:moveTo>
                  <a:pt x="114300" y="189309"/>
                </a:moveTo>
                <a:cubicBezTo>
                  <a:pt x="114300" y="179453"/>
                  <a:pt x="106297" y="171450"/>
                  <a:pt x="96441" y="171450"/>
                </a:cubicBezTo>
                <a:cubicBezTo>
                  <a:pt x="86584" y="171450"/>
                  <a:pt x="78581" y="179453"/>
                  <a:pt x="78581" y="189309"/>
                </a:cubicBezTo>
                <a:cubicBezTo>
                  <a:pt x="78581" y="199166"/>
                  <a:pt x="86584" y="207169"/>
                  <a:pt x="96441" y="207169"/>
                </a:cubicBezTo>
                <a:cubicBezTo>
                  <a:pt x="106297" y="207169"/>
                  <a:pt x="114300" y="199166"/>
                  <a:pt x="114300" y="189309"/>
                </a:cubicBezTo>
                <a:close/>
                <a:moveTo>
                  <a:pt x="217884" y="207169"/>
                </a:moveTo>
                <a:cubicBezTo>
                  <a:pt x="227741" y="207169"/>
                  <a:pt x="235744" y="199166"/>
                  <a:pt x="235744" y="189309"/>
                </a:cubicBezTo>
                <a:cubicBezTo>
                  <a:pt x="235744" y="179453"/>
                  <a:pt x="227741" y="171450"/>
                  <a:pt x="217884" y="171450"/>
                </a:cubicBezTo>
                <a:cubicBezTo>
                  <a:pt x="208028" y="171450"/>
                  <a:pt x="200025" y="179453"/>
                  <a:pt x="200025" y="189309"/>
                </a:cubicBezTo>
                <a:cubicBezTo>
                  <a:pt x="200025" y="199166"/>
                  <a:pt x="208028" y="207169"/>
                  <a:pt x="217884" y="207169"/>
                </a:cubicBezTo>
                <a:close/>
              </a:path>
            </a:pathLst>
          </a:custGeom>
          <a:solidFill>
            <a:srgbClr val="38B2AC"/>
          </a:solidFill>
          <a:ln/>
        </p:spPr>
      </p:sp>
      <p:sp>
        <p:nvSpPr>
          <p:cNvPr id="54" name="Text 52"/>
          <p:cNvSpPr/>
          <p:nvPr/>
        </p:nvSpPr>
        <p:spPr>
          <a:xfrm>
            <a:off x="10527043" y="6045200"/>
            <a:ext cx="25019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Eksport Qo'llab-quvvatlash</a:t>
            </a:r>
            <a:endParaRPr lang="en-US" sz="1600" dirty="0"/>
          </a:p>
        </p:txBody>
      </p:sp>
      <p:sp>
        <p:nvSpPr>
          <p:cNvPr id="55" name="Text 53"/>
          <p:cNvSpPr/>
          <p:nvPr/>
        </p:nvSpPr>
        <p:spPr>
          <a:xfrm>
            <a:off x="10088893" y="6451600"/>
            <a:ext cx="5397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Eksportga yo'naltirilgan mahsulotlar uchun qulay sharoitlar</a:t>
            </a:r>
            <a:endParaRPr lang="en-US" sz="1600" dirty="0"/>
          </a:p>
        </p:txBody>
      </p:sp>
      <p:sp>
        <p:nvSpPr>
          <p:cNvPr id="56" name="Shape 54"/>
          <p:cNvSpPr/>
          <p:nvPr/>
        </p:nvSpPr>
        <p:spPr>
          <a:xfrm>
            <a:off x="9739643" y="7219950"/>
            <a:ext cx="6007100" cy="1485900"/>
          </a:xfrm>
          <a:custGeom>
            <a:avLst/>
            <a:gdLst/>
            <a:ahLst/>
            <a:cxnLst/>
            <a:rect l="l" t="t" r="r" b="b"/>
            <a:pathLst>
              <a:path w="6007100" h="1485900">
                <a:moveTo>
                  <a:pt x="152394" y="0"/>
                </a:moveTo>
                <a:lnTo>
                  <a:pt x="5854706" y="0"/>
                </a:lnTo>
                <a:cubicBezTo>
                  <a:pt x="5938871" y="0"/>
                  <a:pt x="6007100" y="68229"/>
                  <a:pt x="6007100" y="152394"/>
                </a:cubicBezTo>
                <a:lnTo>
                  <a:pt x="6007100" y="1333506"/>
                </a:lnTo>
                <a:cubicBezTo>
                  <a:pt x="6007100" y="1417671"/>
                  <a:pt x="5938871" y="1485900"/>
                  <a:pt x="5854706" y="1485900"/>
                </a:cubicBezTo>
                <a:lnTo>
                  <a:pt x="152394" y="1485900"/>
                </a:lnTo>
                <a:cubicBezTo>
                  <a:pt x="68229" y="1485900"/>
                  <a:pt x="0" y="1417671"/>
                  <a:pt x="0" y="1333506"/>
                </a:cubicBezTo>
                <a:lnTo>
                  <a:pt x="0" y="152394"/>
                </a:lnTo>
                <a:cubicBezTo>
                  <a:pt x="0" y="68285"/>
                  <a:pt x="68285" y="0"/>
                  <a:pt x="152394" y="0"/>
                </a:cubicBezTo>
                <a:close/>
              </a:path>
            </a:pathLst>
          </a:custGeom>
          <a:solidFill>
            <a:srgbClr val="38B2AC">
              <a:alpha val="10196"/>
            </a:srgbClr>
          </a:solidFill>
          <a:ln w="12700">
            <a:solidFill>
              <a:srgbClr val="38B2AC">
                <a:alpha val="30196"/>
              </a:srgbClr>
            </a:solidFill>
            <a:prstDash val="solid"/>
          </a:ln>
        </p:spPr>
      </p:sp>
      <p:sp>
        <p:nvSpPr>
          <p:cNvPr id="57" name="Shape 55"/>
          <p:cNvSpPr/>
          <p:nvPr/>
        </p:nvSpPr>
        <p:spPr>
          <a:xfrm>
            <a:off x="9980943" y="7454900"/>
            <a:ext cx="254000" cy="254000"/>
          </a:xfrm>
          <a:custGeom>
            <a:avLst/>
            <a:gdLst/>
            <a:ahLst/>
            <a:cxnLst/>
            <a:rect l="l" t="t" r="r" b="b"/>
            <a:pathLst>
              <a:path w="254000" h="254000">
                <a:moveTo>
                  <a:pt x="127000" y="254000"/>
                </a:moveTo>
                <a:cubicBezTo>
                  <a:pt x="197093" y="254000"/>
                  <a:pt x="254000" y="197093"/>
                  <a:pt x="254000" y="127000"/>
                </a:cubicBezTo>
                <a:cubicBezTo>
                  <a:pt x="254000" y="56907"/>
                  <a:pt x="197093" y="0"/>
                  <a:pt x="127000" y="0"/>
                </a:cubicBezTo>
                <a:cubicBezTo>
                  <a:pt x="56907" y="0"/>
                  <a:pt x="0" y="56907"/>
                  <a:pt x="0" y="127000"/>
                </a:cubicBezTo>
                <a:cubicBezTo>
                  <a:pt x="0" y="197093"/>
                  <a:pt x="56907" y="254000"/>
                  <a:pt x="127000" y="254000"/>
                </a:cubicBezTo>
                <a:close/>
                <a:moveTo>
                  <a:pt x="111125" y="79375"/>
                </a:moveTo>
                <a:cubicBezTo>
                  <a:pt x="111125" y="70613"/>
                  <a:pt x="118238" y="63500"/>
                  <a:pt x="127000" y="63500"/>
                </a:cubicBezTo>
                <a:cubicBezTo>
                  <a:pt x="135762" y="63500"/>
                  <a:pt x="142875" y="70613"/>
                  <a:pt x="142875" y="79375"/>
                </a:cubicBezTo>
                <a:cubicBezTo>
                  <a:pt x="142875" y="88137"/>
                  <a:pt x="135762" y="95250"/>
                  <a:pt x="127000" y="95250"/>
                </a:cubicBezTo>
                <a:cubicBezTo>
                  <a:pt x="118238" y="95250"/>
                  <a:pt x="111125" y="88137"/>
                  <a:pt x="111125" y="79375"/>
                </a:cubicBezTo>
                <a:close/>
                <a:moveTo>
                  <a:pt x="107156" y="111125"/>
                </a:moveTo>
                <a:lnTo>
                  <a:pt x="130969" y="111125"/>
                </a:lnTo>
                <a:cubicBezTo>
                  <a:pt x="137567" y="111125"/>
                  <a:pt x="142875" y="116433"/>
                  <a:pt x="142875" y="123031"/>
                </a:cubicBezTo>
                <a:lnTo>
                  <a:pt x="142875" y="166688"/>
                </a:lnTo>
                <a:lnTo>
                  <a:pt x="146844" y="166688"/>
                </a:lnTo>
                <a:cubicBezTo>
                  <a:pt x="153442" y="166688"/>
                  <a:pt x="158750" y="171996"/>
                  <a:pt x="158750" y="178594"/>
                </a:cubicBezTo>
                <a:cubicBezTo>
                  <a:pt x="158750" y="185192"/>
                  <a:pt x="153442" y="190500"/>
                  <a:pt x="146844" y="190500"/>
                </a:cubicBezTo>
                <a:lnTo>
                  <a:pt x="107156" y="190500"/>
                </a:lnTo>
                <a:cubicBezTo>
                  <a:pt x="100558" y="190500"/>
                  <a:pt x="95250" y="185192"/>
                  <a:pt x="95250" y="178594"/>
                </a:cubicBezTo>
                <a:cubicBezTo>
                  <a:pt x="95250" y="171996"/>
                  <a:pt x="100558" y="166688"/>
                  <a:pt x="107156" y="166688"/>
                </a:cubicBezTo>
                <a:lnTo>
                  <a:pt x="119063" y="166688"/>
                </a:lnTo>
                <a:lnTo>
                  <a:pt x="119063" y="134938"/>
                </a:lnTo>
                <a:lnTo>
                  <a:pt x="107156" y="134938"/>
                </a:lnTo>
                <a:cubicBezTo>
                  <a:pt x="100558" y="134938"/>
                  <a:pt x="95250" y="129629"/>
                  <a:pt x="95250" y="123031"/>
                </a:cubicBezTo>
                <a:cubicBezTo>
                  <a:pt x="95250" y="116433"/>
                  <a:pt x="100558" y="111125"/>
                  <a:pt x="107156" y="111125"/>
                </a:cubicBezTo>
                <a:close/>
              </a:path>
            </a:pathLst>
          </a:custGeom>
          <a:solidFill>
            <a:srgbClr val="38B2AC"/>
          </a:solidFill>
          <a:ln/>
        </p:spPr>
      </p:sp>
      <p:sp>
        <p:nvSpPr>
          <p:cNvPr id="58" name="Text 56"/>
          <p:cNvSpPr/>
          <p:nvPr/>
        </p:nvSpPr>
        <p:spPr>
          <a:xfrm>
            <a:off x="10419093" y="7429500"/>
            <a:ext cx="14859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Muhim Eslatma</a:t>
            </a:r>
            <a:endParaRPr lang="en-US" sz="1600" dirty="0"/>
          </a:p>
        </p:txBody>
      </p:sp>
      <p:sp>
        <p:nvSpPr>
          <p:cNvPr id="59" name="Text 57"/>
          <p:cNvSpPr/>
          <p:nvPr/>
        </p:nvSpPr>
        <p:spPr>
          <a:xfrm>
            <a:off x="9949193" y="7835900"/>
            <a:ext cx="56896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Imtiyozlar muddati va hajmi kiritilgan investitsiya miqdoriga bog'liq.</a:t>
            </a:r>
            <a:endParaRPr lang="en-US" sz="1600" dirty="0"/>
          </a:p>
        </p:txBody>
      </p:sp>
    </p:spTree>
  </p:cSld>
  <p:clrMapOvr>
    <a:masterClrMapping/>
  </p:clrMapOvr>
  <p:transition>
    <p:fade/>
    <p:spd val="med"/>
  </p:transition>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Muddatlar</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Investitsiya Hajmiga Qarab Imtiyozlar Muddatlari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017000" cy="8039100"/>
          </a:xfrm>
          <a:custGeom>
            <a:avLst/>
            <a:gdLst/>
            <a:ahLst/>
            <a:cxnLst/>
            <a:rect l="l" t="t" r="r" b="b"/>
            <a:pathLst>
              <a:path w="9017000" h="8039100">
                <a:moveTo>
                  <a:pt x="152421" y="0"/>
                </a:moveTo>
                <a:lnTo>
                  <a:pt x="8864579" y="0"/>
                </a:lnTo>
                <a:cubicBezTo>
                  <a:pt x="8948759" y="0"/>
                  <a:pt x="9017000" y="68241"/>
                  <a:pt x="9017000" y="152421"/>
                </a:cubicBezTo>
                <a:lnTo>
                  <a:pt x="9017000" y="7886679"/>
                </a:lnTo>
                <a:cubicBezTo>
                  <a:pt x="9017000" y="7970859"/>
                  <a:pt x="8948759" y="8039100"/>
                  <a:pt x="8864579" y="8039100"/>
                </a:cubicBezTo>
                <a:lnTo>
                  <a:pt x="152421" y="8039100"/>
                </a:lnTo>
                <a:cubicBezTo>
                  <a:pt x="68241" y="8039100"/>
                  <a:pt x="0" y="7970859"/>
                  <a:pt x="0" y="7886679"/>
                </a:cubicBezTo>
                <a:lnTo>
                  <a:pt x="0" y="152421"/>
                </a:lnTo>
                <a:cubicBezTo>
                  <a:pt x="0" y="68298"/>
                  <a:pt x="68298" y="0"/>
                  <a:pt x="152421" y="0"/>
                </a:cubicBezTo>
                <a:close/>
              </a:path>
            </a:pathLst>
          </a:custGeom>
          <a:solidFill>
            <a:srgbClr val="2D3748"/>
          </a:solidFill>
          <a:ln/>
        </p:spPr>
      </p:sp>
      <p:sp>
        <p:nvSpPr>
          <p:cNvPr id="6" name="Text 4"/>
          <p:cNvSpPr/>
          <p:nvPr/>
        </p:nvSpPr>
        <p:spPr>
          <a:xfrm>
            <a:off x="762000" y="2082800"/>
            <a:ext cx="8636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Imtiyozlar Jadvali</a:t>
            </a:r>
            <a:endParaRPr lang="en-US" sz="1600" dirty="0"/>
          </a:p>
        </p:txBody>
      </p:sp>
      <p:sp>
        <p:nvSpPr>
          <p:cNvPr id="7" name="Shape 5"/>
          <p:cNvSpPr/>
          <p:nvPr/>
        </p:nvSpPr>
        <p:spPr>
          <a:xfrm>
            <a:off x="787400" y="2641600"/>
            <a:ext cx="8483600" cy="1320800"/>
          </a:xfrm>
          <a:custGeom>
            <a:avLst/>
            <a:gdLst/>
            <a:ahLst/>
            <a:cxnLst/>
            <a:rect l="l" t="t" r="r" b="b"/>
            <a:pathLst>
              <a:path w="8483600" h="1320800">
                <a:moveTo>
                  <a:pt x="50800" y="0"/>
                </a:moveTo>
                <a:lnTo>
                  <a:pt x="8382004" y="0"/>
                </a:lnTo>
                <a:cubicBezTo>
                  <a:pt x="8438114" y="0"/>
                  <a:pt x="8483600" y="45486"/>
                  <a:pt x="8483600" y="101596"/>
                </a:cubicBezTo>
                <a:lnTo>
                  <a:pt x="8483600" y="1219204"/>
                </a:lnTo>
                <a:cubicBezTo>
                  <a:pt x="8483600" y="1275314"/>
                  <a:pt x="8438114" y="1320800"/>
                  <a:pt x="8382004" y="1320800"/>
                </a:cubicBezTo>
                <a:lnTo>
                  <a:pt x="50800" y="1320800"/>
                </a:lnTo>
                <a:cubicBezTo>
                  <a:pt x="22763" y="1320800"/>
                  <a:pt x="0" y="1298037"/>
                  <a:pt x="0" y="1270000"/>
                </a:cubicBezTo>
                <a:lnTo>
                  <a:pt x="0" y="50800"/>
                </a:lnTo>
                <a:cubicBezTo>
                  <a:pt x="0" y="22763"/>
                  <a:pt x="22763" y="0"/>
                  <a:pt x="50800" y="0"/>
                </a:cubicBezTo>
                <a:close/>
              </a:path>
            </a:pathLst>
          </a:custGeom>
          <a:solidFill>
            <a:srgbClr val="1A202C"/>
          </a:solidFill>
          <a:ln/>
        </p:spPr>
      </p:sp>
      <p:sp>
        <p:nvSpPr>
          <p:cNvPr id="8" name="Shape 6"/>
          <p:cNvSpPr/>
          <p:nvPr/>
        </p:nvSpPr>
        <p:spPr>
          <a:xfrm>
            <a:off x="787400" y="2641600"/>
            <a:ext cx="50800" cy="1320800"/>
          </a:xfrm>
          <a:custGeom>
            <a:avLst/>
            <a:gdLst/>
            <a:ahLst/>
            <a:cxnLst/>
            <a:rect l="l" t="t" r="r" b="b"/>
            <a:pathLst>
              <a:path w="50800" h="1320800">
                <a:moveTo>
                  <a:pt x="50800" y="0"/>
                </a:moveTo>
                <a:lnTo>
                  <a:pt x="50800" y="0"/>
                </a:lnTo>
                <a:lnTo>
                  <a:pt x="50800" y="1320800"/>
                </a:lnTo>
                <a:lnTo>
                  <a:pt x="50800" y="1320800"/>
                </a:lnTo>
                <a:cubicBezTo>
                  <a:pt x="22763" y="1320800"/>
                  <a:pt x="0" y="1298037"/>
                  <a:pt x="0" y="1270000"/>
                </a:cubicBezTo>
                <a:lnTo>
                  <a:pt x="0" y="50800"/>
                </a:lnTo>
                <a:cubicBezTo>
                  <a:pt x="0" y="22763"/>
                  <a:pt x="22763" y="0"/>
                  <a:pt x="50800" y="0"/>
                </a:cubicBezTo>
                <a:close/>
              </a:path>
            </a:pathLst>
          </a:custGeom>
          <a:solidFill>
            <a:srgbClr val="38B2AC"/>
          </a:solidFill>
          <a:ln/>
        </p:spPr>
      </p:sp>
      <p:sp>
        <p:nvSpPr>
          <p:cNvPr id="9" name="Shape 7"/>
          <p:cNvSpPr/>
          <p:nvPr/>
        </p:nvSpPr>
        <p:spPr>
          <a:xfrm>
            <a:off x="1016000" y="2844800"/>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10" name="Text 8"/>
          <p:cNvSpPr/>
          <p:nvPr/>
        </p:nvSpPr>
        <p:spPr>
          <a:xfrm>
            <a:off x="1230048" y="2946400"/>
            <a:ext cx="1778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1</a:t>
            </a:r>
            <a:endParaRPr lang="en-US" sz="1600" dirty="0"/>
          </a:p>
        </p:txBody>
      </p:sp>
      <p:sp>
        <p:nvSpPr>
          <p:cNvPr id="11" name="Text 9"/>
          <p:cNvSpPr/>
          <p:nvPr/>
        </p:nvSpPr>
        <p:spPr>
          <a:xfrm>
            <a:off x="1676400" y="2921000"/>
            <a:ext cx="927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Bosqich</a:t>
            </a:r>
            <a:endParaRPr lang="en-US" sz="1600" dirty="0"/>
          </a:p>
        </p:txBody>
      </p:sp>
      <p:sp>
        <p:nvSpPr>
          <p:cNvPr id="12" name="Shape 10"/>
          <p:cNvSpPr/>
          <p:nvPr/>
        </p:nvSpPr>
        <p:spPr>
          <a:xfrm>
            <a:off x="8286287" y="2844800"/>
            <a:ext cx="787400" cy="508000"/>
          </a:xfrm>
          <a:custGeom>
            <a:avLst/>
            <a:gdLst/>
            <a:ahLst/>
            <a:cxnLst/>
            <a:rect l="l" t="t" r="r" b="b"/>
            <a:pathLst>
              <a:path w="787400" h="508000">
                <a:moveTo>
                  <a:pt x="254000" y="0"/>
                </a:moveTo>
                <a:lnTo>
                  <a:pt x="533400" y="0"/>
                </a:lnTo>
                <a:cubicBezTo>
                  <a:pt x="673586" y="0"/>
                  <a:pt x="787400" y="113814"/>
                  <a:pt x="787400" y="254000"/>
                </a:cubicBezTo>
                <a:lnTo>
                  <a:pt x="787400" y="254000"/>
                </a:lnTo>
                <a:cubicBezTo>
                  <a:pt x="787400" y="394186"/>
                  <a:pt x="673586" y="508000"/>
                  <a:pt x="5334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13" name="Text 11"/>
          <p:cNvSpPr/>
          <p:nvPr/>
        </p:nvSpPr>
        <p:spPr>
          <a:xfrm>
            <a:off x="8286287" y="2844800"/>
            <a:ext cx="889000" cy="508000"/>
          </a:xfrm>
          <a:prstGeom prst="rect">
            <a:avLst/>
          </a:prstGeom>
          <a:noFill/>
          <a:ln/>
        </p:spPr>
        <p:txBody>
          <a:bodyPr wrap="square" lIns="203200" tIns="101600" rIns="203200" bIns="10160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3 yil</a:t>
            </a:r>
            <a:endParaRPr lang="en-US" sz="1600" dirty="0"/>
          </a:p>
        </p:txBody>
      </p:sp>
      <p:sp>
        <p:nvSpPr>
          <p:cNvPr id="14" name="Text 12"/>
          <p:cNvSpPr/>
          <p:nvPr/>
        </p:nvSpPr>
        <p:spPr>
          <a:xfrm>
            <a:off x="1016000" y="3454400"/>
            <a:ext cx="8153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300 ming - 3 mln AQSh dollari investitsiya</a:t>
            </a:r>
            <a:endParaRPr lang="en-US" sz="1600" dirty="0"/>
          </a:p>
        </p:txBody>
      </p:sp>
      <p:sp>
        <p:nvSpPr>
          <p:cNvPr id="15" name="Shape 13"/>
          <p:cNvSpPr/>
          <p:nvPr/>
        </p:nvSpPr>
        <p:spPr>
          <a:xfrm>
            <a:off x="787400" y="4114800"/>
            <a:ext cx="8483600" cy="1320800"/>
          </a:xfrm>
          <a:custGeom>
            <a:avLst/>
            <a:gdLst/>
            <a:ahLst/>
            <a:cxnLst/>
            <a:rect l="l" t="t" r="r" b="b"/>
            <a:pathLst>
              <a:path w="8483600" h="1320800">
                <a:moveTo>
                  <a:pt x="50800" y="0"/>
                </a:moveTo>
                <a:lnTo>
                  <a:pt x="8382004" y="0"/>
                </a:lnTo>
                <a:cubicBezTo>
                  <a:pt x="8438114" y="0"/>
                  <a:pt x="8483600" y="45486"/>
                  <a:pt x="8483600" y="101596"/>
                </a:cubicBezTo>
                <a:lnTo>
                  <a:pt x="8483600" y="1219204"/>
                </a:lnTo>
                <a:cubicBezTo>
                  <a:pt x="8483600" y="1275314"/>
                  <a:pt x="8438114" y="1320800"/>
                  <a:pt x="8382004" y="1320800"/>
                </a:cubicBezTo>
                <a:lnTo>
                  <a:pt x="50800" y="1320800"/>
                </a:lnTo>
                <a:cubicBezTo>
                  <a:pt x="22763" y="1320800"/>
                  <a:pt x="0" y="1298037"/>
                  <a:pt x="0" y="1270000"/>
                </a:cubicBezTo>
                <a:lnTo>
                  <a:pt x="0" y="50800"/>
                </a:lnTo>
                <a:cubicBezTo>
                  <a:pt x="0" y="22763"/>
                  <a:pt x="22763" y="0"/>
                  <a:pt x="50800" y="0"/>
                </a:cubicBezTo>
                <a:close/>
              </a:path>
            </a:pathLst>
          </a:custGeom>
          <a:solidFill>
            <a:srgbClr val="1A202C"/>
          </a:solidFill>
          <a:ln/>
        </p:spPr>
      </p:sp>
      <p:sp>
        <p:nvSpPr>
          <p:cNvPr id="16" name="Shape 14"/>
          <p:cNvSpPr/>
          <p:nvPr/>
        </p:nvSpPr>
        <p:spPr>
          <a:xfrm>
            <a:off x="787400" y="4114800"/>
            <a:ext cx="50800" cy="1320800"/>
          </a:xfrm>
          <a:custGeom>
            <a:avLst/>
            <a:gdLst/>
            <a:ahLst/>
            <a:cxnLst/>
            <a:rect l="l" t="t" r="r" b="b"/>
            <a:pathLst>
              <a:path w="50800" h="1320800">
                <a:moveTo>
                  <a:pt x="50800" y="0"/>
                </a:moveTo>
                <a:lnTo>
                  <a:pt x="50800" y="0"/>
                </a:lnTo>
                <a:lnTo>
                  <a:pt x="50800" y="1320800"/>
                </a:lnTo>
                <a:lnTo>
                  <a:pt x="50800" y="1320800"/>
                </a:lnTo>
                <a:cubicBezTo>
                  <a:pt x="22763" y="1320800"/>
                  <a:pt x="0" y="1298037"/>
                  <a:pt x="0" y="1270000"/>
                </a:cubicBezTo>
                <a:lnTo>
                  <a:pt x="0" y="50800"/>
                </a:lnTo>
                <a:cubicBezTo>
                  <a:pt x="0" y="22763"/>
                  <a:pt x="22763" y="0"/>
                  <a:pt x="50800" y="0"/>
                </a:cubicBezTo>
                <a:close/>
              </a:path>
            </a:pathLst>
          </a:custGeom>
          <a:solidFill>
            <a:srgbClr val="38B2AC"/>
          </a:solidFill>
          <a:ln/>
        </p:spPr>
      </p:sp>
      <p:sp>
        <p:nvSpPr>
          <p:cNvPr id="17" name="Shape 15"/>
          <p:cNvSpPr/>
          <p:nvPr/>
        </p:nvSpPr>
        <p:spPr>
          <a:xfrm>
            <a:off x="1016000" y="4318000"/>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18" name="Text 16"/>
          <p:cNvSpPr/>
          <p:nvPr/>
        </p:nvSpPr>
        <p:spPr>
          <a:xfrm>
            <a:off x="1212850" y="4419600"/>
            <a:ext cx="2159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2</a:t>
            </a:r>
            <a:endParaRPr lang="en-US" sz="1600" dirty="0"/>
          </a:p>
        </p:txBody>
      </p:sp>
      <p:sp>
        <p:nvSpPr>
          <p:cNvPr id="19" name="Text 17"/>
          <p:cNvSpPr/>
          <p:nvPr/>
        </p:nvSpPr>
        <p:spPr>
          <a:xfrm>
            <a:off x="1676400" y="4394200"/>
            <a:ext cx="927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Bosqich</a:t>
            </a:r>
            <a:endParaRPr lang="en-US" sz="1600" dirty="0"/>
          </a:p>
        </p:txBody>
      </p:sp>
      <p:sp>
        <p:nvSpPr>
          <p:cNvPr id="20" name="Shape 18"/>
          <p:cNvSpPr/>
          <p:nvPr/>
        </p:nvSpPr>
        <p:spPr>
          <a:xfrm>
            <a:off x="8284435" y="4318000"/>
            <a:ext cx="787400" cy="508000"/>
          </a:xfrm>
          <a:custGeom>
            <a:avLst/>
            <a:gdLst/>
            <a:ahLst/>
            <a:cxnLst/>
            <a:rect l="l" t="t" r="r" b="b"/>
            <a:pathLst>
              <a:path w="787400" h="508000">
                <a:moveTo>
                  <a:pt x="254000" y="0"/>
                </a:moveTo>
                <a:lnTo>
                  <a:pt x="533400" y="0"/>
                </a:lnTo>
                <a:cubicBezTo>
                  <a:pt x="673586" y="0"/>
                  <a:pt x="787400" y="113814"/>
                  <a:pt x="787400" y="254000"/>
                </a:cubicBezTo>
                <a:lnTo>
                  <a:pt x="787400" y="254000"/>
                </a:lnTo>
                <a:cubicBezTo>
                  <a:pt x="787400" y="394186"/>
                  <a:pt x="673586" y="508000"/>
                  <a:pt x="5334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21" name="Text 19"/>
          <p:cNvSpPr/>
          <p:nvPr/>
        </p:nvSpPr>
        <p:spPr>
          <a:xfrm>
            <a:off x="8284435" y="4318000"/>
            <a:ext cx="889000" cy="508000"/>
          </a:xfrm>
          <a:prstGeom prst="rect">
            <a:avLst/>
          </a:prstGeom>
          <a:noFill/>
          <a:ln/>
        </p:spPr>
        <p:txBody>
          <a:bodyPr wrap="square" lIns="203200" tIns="101600" rIns="203200" bIns="10160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5 yil</a:t>
            </a:r>
            <a:endParaRPr lang="en-US" sz="1600" dirty="0"/>
          </a:p>
        </p:txBody>
      </p:sp>
      <p:sp>
        <p:nvSpPr>
          <p:cNvPr id="22" name="Text 20"/>
          <p:cNvSpPr/>
          <p:nvPr/>
        </p:nvSpPr>
        <p:spPr>
          <a:xfrm>
            <a:off x="1016000" y="4927600"/>
            <a:ext cx="8153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3 mln - 5 mln AQSh dollari investitsiya</a:t>
            </a:r>
            <a:endParaRPr lang="en-US" sz="1600" dirty="0"/>
          </a:p>
        </p:txBody>
      </p:sp>
      <p:sp>
        <p:nvSpPr>
          <p:cNvPr id="23" name="Shape 21"/>
          <p:cNvSpPr/>
          <p:nvPr/>
        </p:nvSpPr>
        <p:spPr>
          <a:xfrm>
            <a:off x="787400" y="5588000"/>
            <a:ext cx="8483600" cy="1320800"/>
          </a:xfrm>
          <a:custGeom>
            <a:avLst/>
            <a:gdLst/>
            <a:ahLst/>
            <a:cxnLst/>
            <a:rect l="l" t="t" r="r" b="b"/>
            <a:pathLst>
              <a:path w="8483600" h="1320800">
                <a:moveTo>
                  <a:pt x="50800" y="0"/>
                </a:moveTo>
                <a:lnTo>
                  <a:pt x="8382004" y="0"/>
                </a:lnTo>
                <a:cubicBezTo>
                  <a:pt x="8438114" y="0"/>
                  <a:pt x="8483600" y="45486"/>
                  <a:pt x="8483600" y="101596"/>
                </a:cubicBezTo>
                <a:lnTo>
                  <a:pt x="8483600" y="1219204"/>
                </a:lnTo>
                <a:cubicBezTo>
                  <a:pt x="8483600" y="1275314"/>
                  <a:pt x="8438114" y="1320800"/>
                  <a:pt x="8382004" y="1320800"/>
                </a:cubicBezTo>
                <a:lnTo>
                  <a:pt x="50800" y="1320800"/>
                </a:lnTo>
                <a:cubicBezTo>
                  <a:pt x="22763" y="1320800"/>
                  <a:pt x="0" y="1298037"/>
                  <a:pt x="0" y="1270000"/>
                </a:cubicBezTo>
                <a:lnTo>
                  <a:pt x="0" y="50800"/>
                </a:lnTo>
                <a:cubicBezTo>
                  <a:pt x="0" y="22763"/>
                  <a:pt x="22763" y="0"/>
                  <a:pt x="50800" y="0"/>
                </a:cubicBezTo>
                <a:close/>
              </a:path>
            </a:pathLst>
          </a:custGeom>
          <a:solidFill>
            <a:srgbClr val="1A202C"/>
          </a:solidFill>
          <a:ln/>
        </p:spPr>
      </p:sp>
      <p:sp>
        <p:nvSpPr>
          <p:cNvPr id="24" name="Shape 22"/>
          <p:cNvSpPr/>
          <p:nvPr/>
        </p:nvSpPr>
        <p:spPr>
          <a:xfrm>
            <a:off x="787400" y="5588000"/>
            <a:ext cx="50800" cy="1320800"/>
          </a:xfrm>
          <a:custGeom>
            <a:avLst/>
            <a:gdLst/>
            <a:ahLst/>
            <a:cxnLst/>
            <a:rect l="l" t="t" r="r" b="b"/>
            <a:pathLst>
              <a:path w="50800" h="1320800">
                <a:moveTo>
                  <a:pt x="50800" y="0"/>
                </a:moveTo>
                <a:lnTo>
                  <a:pt x="50800" y="0"/>
                </a:lnTo>
                <a:lnTo>
                  <a:pt x="50800" y="1320800"/>
                </a:lnTo>
                <a:lnTo>
                  <a:pt x="50800" y="1320800"/>
                </a:lnTo>
                <a:cubicBezTo>
                  <a:pt x="22763" y="1320800"/>
                  <a:pt x="0" y="1298037"/>
                  <a:pt x="0" y="1270000"/>
                </a:cubicBezTo>
                <a:lnTo>
                  <a:pt x="0" y="50800"/>
                </a:lnTo>
                <a:cubicBezTo>
                  <a:pt x="0" y="22763"/>
                  <a:pt x="22763" y="0"/>
                  <a:pt x="50800" y="0"/>
                </a:cubicBezTo>
                <a:close/>
              </a:path>
            </a:pathLst>
          </a:custGeom>
          <a:solidFill>
            <a:srgbClr val="38B2AC"/>
          </a:solidFill>
          <a:ln/>
        </p:spPr>
      </p:sp>
      <p:sp>
        <p:nvSpPr>
          <p:cNvPr id="25" name="Shape 23"/>
          <p:cNvSpPr/>
          <p:nvPr/>
        </p:nvSpPr>
        <p:spPr>
          <a:xfrm>
            <a:off x="1016000" y="5791200"/>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26" name="Text 24"/>
          <p:cNvSpPr/>
          <p:nvPr/>
        </p:nvSpPr>
        <p:spPr>
          <a:xfrm>
            <a:off x="1210204" y="5892800"/>
            <a:ext cx="2159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3</a:t>
            </a:r>
            <a:endParaRPr lang="en-US" sz="1600" dirty="0"/>
          </a:p>
        </p:txBody>
      </p:sp>
      <p:sp>
        <p:nvSpPr>
          <p:cNvPr id="27" name="Text 25"/>
          <p:cNvSpPr/>
          <p:nvPr/>
        </p:nvSpPr>
        <p:spPr>
          <a:xfrm>
            <a:off x="1676400" y="5867400"/>
            <a:ext cx="927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Bosqich</a:t>
            </a:r>
            <a:endParaRPr lang="en-US" sz="1600" dirty="0"/>
          </a:p>
        </p:txBody>
      </p:sp>
      <p:sp>
        <p:nvSpPr>
          <p:cNvPr id="28" name="Shape 26"/>
          <p:cNvSpPr/>
          <p:nvPr/>
        </p:nvSpPr>
        <p:spPr>
          <a:xfrm>
            <a:off x="8300509" y="5791200"/>
            <a:ext cx="774700" cy="508000"/>
          </a:xfrm>
          <a:custGeom>
            <a:avLst/>
            <a:gdLst/>
            <a:ahLst/>
            <a:cxnLst/>
            <a:rect l="l" t="t" r="r" b="b"/>
            <a:pathLst>
              <a:path w="774700" h="508000">
                <a:moveTo>
                  <a:pt x="254000" y="0"/>
                </a:moveTo>
                <a:lnTo>
                  <a:pt x="520700" y="0"/>
                </a:lnTo>
                <a:cubicBezTo>
                  <a:pt x="660886" y="0"/>
                  <a:pt x="774700" y="113814"/>
                  <a:pt x="774700" y="254000"/>
                </a:cubicBezTo>
                <a:lnTo>
                  <a:pt x="774700" y="254000"/>
                </a:lnTo>
                <a:cubicBezTo>
                  <a:pt x="774700" y="394186"/>
                  <a:pt x="660886" y="508000"/>
                  <a:pt x="5207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29" name="Text 27"/>
          <p:cNvSpPr/>
          <p:nvPr/>
        </p:nvSpPr>
        <p:spPr>
          <a:xfrm>
            <a:off x="8300509" y="5791200"/>
            <a:ext cx="876300" cy="508000"/>
          </a:xfrm>
          <a:prstGeom prst="rect">
            <a:avLst/>
          </a:prstGeom>
          <a:noFill/>
          <a:ln/>
        </p:spPr>
        <p:txBody>
          <a:bodyPr wrap="square" lIns="203200" tIns="101600" rIns="203200" bIns="10160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7 yil</a:t>
            </a:r>
            <a:endParaRPr lang="en-US" sz="1600" dirty="0"/>
          </a:p>
        </p:txBody>
      </p:sp>
      <p:sp>
        <p:nvSpPr>
          <p:cNvPr id="30" name="Text 28"/>
          <p:cNvSpPr/>
          <p:nvPr/>
        </p:nvSpPr>
        <p:spPr>
          <a:xfrm>
            <a:off x="1016000" y="6400800"/>
            <a:ext cx="8153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5 mln - 10 mln AQSh dollari investitsiya</a:t>
            </a:r>
            <a:endParaRPr lang="en-US" sz="1600" dirty="0"/>
          </a:p>
        </p:txBody>
      </p:sp>
      <p:sp>
        <p:nvSpPr>
          <p:cNvPr id="31" name="Shape 29"/>
          <p:cNvSpPr/>
          <p:nvPr/>
        </p:nvSpPr>
        <p:spPr>
          <a:xfrm>
            <a:off x="787400" y="7061200"/>
            <a:ext cx="8483600" cy="1320800"/>
          </a:xfrm>
          <a:custGeom>
            <a:avLst/>
            <a:gdLst/>
            <a:ahLst/>
            <a:cxnLst/>
            <a:rect l="l" t="t" r="r" b="b"/>
            <a:pathLst>
              <a:path w="8483600" h="1320800">
                <a:moveTo>
                  <a:pt x="50800" y="0"/>
                </a:moveTo>
                <a:lnTo>
                  <a:pt x="8382004" y="0"/>
                </a:lnTo>
                <a:cubicBezTo>
                  <a:pt x="8438114" y="0"/>
                  <a:pt x="8483600" y="45486"/>
                  <a:pt x="8483600" y="101596"/>
                </a:cubicBezTo>
                <a:lnTo>
                  <a:pt x="8483600" y="1219204"/>
                </a:lnTo>
                <a:cubicBezTo>
                  <a:pt x="8483600" y="1275314"/>
                  <a:pt x="8438114" y="1320800"/>
                  <a:pt x="8382004" y="1320800"/>
                </a:cubicBezTo>
                <a:lnTo>
                  <a:pt x="50800" y="1320800"/>
                </a:lnTo>
                <a:cubicBezTo>
                  <a:pt x="22763" y="1320800"/>
                  <a:pt x="0" y="1298037"/>
                  <a:pt x="0" y="1270000"/>
                </a:cubicBezTo>
                <a:lnTo>
                  <a:pt x="0" y="50800"/>
                </a:lnTo>
                <a:cubicBezTo>
                  <a:pt x="0" y="22763"/>
                  <a:pt x="22763" y="0"/>
                  <a:pt x="50800" y="0"/>
                </a:cubicBezTo>
                <a:close/>
              </a:path>
            </a:pathLst>
          </a:custGeom>
          <a:solidFill>
            <a:srgbClr val="1A202C"/>
          </a:solidFill>
          <a:ln/>
        </p:spPr>
      </p:sp>
      <p:sp>
        <p:nvSpPr>
          <p:cNvPr id="32" name="Shape 30"/>
          <p:cNvSpPr/>
          <p:nvPr/>
        </p:nvSpPr>
        <p:spPr>
          <a:xfrm>
            <a:off x="787400" y="7061200"/>
            <a:ext cx="50800" cy="1320800"/>
          </a:xfrm>
          <a:custGeom>
            <a:avLst/>
            <a:gdLst/>
            <a:ahLst/>
            <a:cxnLst/>
            <a:rect l="l" t="t" r="r" b="b"/>
            <a:pathLst>
              <a:path w="50800" h="1320800">
                <a:moveTo>
                  <a:pt x="50800" y="0"/>
                </a:moveTo>
                <a:lnTo>
                  <a:pt x="50800" y="0"/>
                </a:lnTo>
                <a:lnTo>
                  <a:pt x="50800" y="1320800"/>
                </a:lnTo>
                <a:lnTo>
                  <a:pt x="50800" y="1320800"/>
                </a:lnTo>
                <a:cubicBezTo>
                  <a:pt x="22763" y="1320800"/>
                  <a:pt x="0" y="1298037"/>
                  <a:pt x="0" y="1270000"/>
                </a:cubicBezTo>
                <a:lnTo>
                  <a:pt x="0" y="50800"/>
                </a:lnTo>
                <a:cubicBezTo>
                  <a:pt x="0" y="22763"/>
                  <a:pt x="22763" y="0"/>
                  <a:pt x="50800" y="0"/>
                </a:cubicBezTo>
                <a:close/>
              </a:path>
            </a:pathLst>
          </a:custGeom>
          <a:solidFill>
            <a:srgbClr val="38B2AC"/>
          </a:solidFill>
          <a:ln/>
        </p:spPr>
      </p:sp>
      <p:sp>
        <p:nvSpPr>
          <p:cNvPr id="33" name="Shape 31"/>
          <p:cNvSpPr/>
          <p:nvPr/>
        </p:nvSpPr>
        <p:spPr>
          <a:xfrm>
            <a:off x="1016000" y="7264400"/>
            <a:ext cx="508000" cy="508000"/>
          </a:xfrm>
          <a:custGeom>
            <a:avLst/>
            <a:gdLst/>
            <a:ahLst/>
            <a:cxnLst/>
            <a:rect l="l" t="t" r="r" b="b"/>
            <a:pathLst>
              <a:path w="508000" h="508000">
                <a:moveTo>
                  <a:pt x="254000" y="0"/>
                </a:moveTo>
                <a:lnTo>
                  <a:pt x="254000" y="0"/>
                </a:lnTo>
                <a:cubicBezTo>
                  <a:pt x="394186" y="0"/>
                  <a:pt x="508000" y="113814"/>
                  <a:pt x="508000" y="254000"/>
                </a:cubicBezTo>
                <a:lnTo>
                  <a:pt x="508000" y="254000"/>
                </a:lnTo>
                <a:cubicBezTo>
                  <a:pt x="508000" y="394186"/>
                  <a:pt x="394186" y="508000"/>
                  <a:pt x="2540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34" name="Text 32"/>
          <p:cNvSpPr/>
          <p:nvPr/>
        </p:nvSpPr>
        <p:spPr>
          <a:xfrm>
            <a:off x="1210403" y="7366000"/>
            <a:ext cx="2159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4</a:t>
            </a:r>
            <a:endParaRPr lang="en-US" sz="1600" dirty="0"/>
          </a:p>
        </p:txBody>
      </p:sp>
      <p:sp>
        <p:nvSpPr>
          <p:cNvPr id="35" name="Text 33"/>
          <p:cNvSpPr/>
          <p:nvPr/>
        </p:nvSpPr>
        <p:spPr>
          <a:xfrm>
            <a:off x="1676400" y="7340600"/>
            <a:ext cx="927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Bosqich</a:t>
            </a:r>
            <a:endParaRPr lang="en-US" sz="1600" dirty="0"/>
          </a:p>
        </p:txBody>
      </p:sp>
      <p:sp>
        <p:nvSpPr>
          <p:cNvPr id="36" name="Shape 34"/>
          <p:cNvSpPr/>
          <p:nvPr/>
        </p:nvSpPr>
        <p:spPr>
          <a:xfrm>
            <a:off x="8198512" y="7264400"/>
            <a:ext cx="876300" cy="508000"/>
          </a:xfrm>
          <a:custGeom>
            <a:avLst/>
            <a:gdLst/>
            <a:ahLst/>
            <a:cxnLst/>
            <a:rect l="l" t="t" r="r" b="b"/>
            <a:pathLst>
              <a:path w="876300" h="508000">
                <a:moveTo>
                  <a:pt x="254000" y="0"/>
                </a:moveTo>
                <a:lnTo>
                  <a:pt x="622300" y="0"/>
                </a:lnTo>
                <a:cubicBezTo>
                  <a:pt x="762486" y="0"/>
                  <a:pt x="876300" y="113814"/>
                  <a:pt x="876300" y="254000"/>
                </a:cubicBezTo>
                <a:lnTo>
                  <a:pt x="876300" y="254000"/>
                </a:lnTo>
                <a:cubicBezTo>
                  <a:pt x="876300" y="394186"/>
                  <a:pt x="762486" y="508000"/>
                  <a:pt x="622300" y="508000"/>
                </a:cubicBezTo>
                <a:lnTo>
                  <a:pt x="254000" y="508000"/>
                </a:lnTo>
                <a:cubicBezTo>
                  <a:pt x="113814" y="508000"/>
                  <a:pt x="0" y="394186"/>
                  <a:pt x="0" y="254000"/>
                </a:cubicBezTo>
                <a:lnTo>
                  <a:pt x="0" y="254000"/>
                </a:lnTo>
                <a:cubicBezTo>
                  <a:pt x="0" y="113814"/>
                  <a:pt x="113814" y="0"/>
                  <a:pt x="254000" y="0"/>
                </a:cubicBezTo>
                <a:close/>
              </a:path>
            </a:pathLst>
          </a:custGeom>
          <a:solidFill>
            <a:srgbClr val="38B2AC">
              <a:alpha val="20000"/>
            </a:srgbClr>
          </a:solidFill>
          <a:ln/>
        </p:spPr>
      </p:sp>
      <p:sp>
        <p:nvSpPr>
          <p:cNvPr id="37" name="Text 35"/>
          <p:cNvSpPr/>
          <p:nvPr/>
        </p:nvSpPr>
        <p:spPr>
          <a:xfrm>
            <a:off x="8198512" y="7264400"/>
            <a:ext cx="977900" cy="508000"/>
          </a:xfrm>
          <a:prstGeom prst="rect">
            <a:avLst/>
          </a:prstGeom>
          <a:noFill/>
          <a:ln/>
        </p:spPr>
        <p:txBody>
          <a:bodyPr wrap="square" lIns="203200" tIns="101600" rIns="203200" bIns="10160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10 yil</a:t>
            </a:r>
            <a:endParaRPr lang="en-US" sz="1600" dirty="0"/>
          </a:p>
        </p:txBody>
      </p:sp>
      <p:sp>
        <p:nvSpPr>
          <p:cNvPr id="38" name="Text 36"/>
          <p:cNvSpPr/>
          <p:nvPr/>
        </p:nvSpPr>
        <p:spPr>
          <a:xfrm>
            <a:off x="1016000" y="7874000"/>
            <a:ext cx="8153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10 mln AQSh dollari va undan yuqori investitsiya</a:t>
            </a:r>
            <a:endParaRPr lang="en-US" sz="1600" dirty="0"/>
          </a:p>
        </p:txBody>
      </p:sp>
      <p:sp>
        <p:nvSpPr>
          <p:cNvPr id="39" name="Shape 37"/>
          <p:cNvSpPr/>
          <p:nvPr/>
        </p:nvSpPr>
        <p:spPr>
          <a:xfrm>
            <a:off x="9733293" y="1828800"/>
            <a:ext cx="6019800" cy="5854700"/>
          </a:xfrm>
          <a:custGeom>
            <a:avLst/>
            <a:gdLst/>
            <a:ahLst/>
            <a:cxnLst/>
            <a:rect l="l" t="t" r="r" b="b"/>
            <a:pathLst>
              <a:path w="6019800" h="5854700">
                <a:moveTo>
                  <a:pt x="152398" y="0"/>
                </a:moveTo>
                <a:lnTo>
                  <a:pt x="5867402" y="0"/>
                </a:lnTo>
                <a:cubicBezTo>
                  <a:pt x="5951569" y="0"/>
                  <a:pt x="6019800" y="68231"/>
                  <a:pt x="6019800" y="152398"/>
                </a:cubicBezTo>
                <a:lnTo>
                  <a:pt x="6019800" y="5702302"/>
                </a:lnTo>
                <a:cubicBezTo>
                  <a:pt x="6019800" y="5786469"/>
                  <a:pt x="5951569" y="5854700"/>
                  <a:pt x="5867402" y="5854700"/>
                </a:cubicBezTo>
                <a:lnTo>
                  <a:pt x="152398" y="5854700"/>
                </a:lnTo>
                <a:cubicBezTo>
                  <a:pt x="68231" y="5854700"/>
                  <a:pt x="0" y="5786469"/>
                  <a:pt x="0" y="5702302"/>
                </a:cubicBezTo>
                <a:lnTo>
                  <a:pt x="0" y="152398"/>
                </a:lnTo>
                <a:cubicBezTo>
                  <a:pt x="0" y="68287"/>
                  <a:pt x="68287" y="0"/>
                  <a:pt x="152398" y="0"/>
                </a:cubicBezTo>
                <a:close/>
              </a:path>
            </a:pathLst>
          </a:custGeom>
          <a:solidFill>
            <a:srgbClr val="2D3748"/>
          </a:solidFill>
          <a:ln/>
        </p:spPr>
      </p:sp>
      <p:sp>
        <p:nvSpPr>
          <p:cNvPr id="40" name="Text 38"/>
          <p:cNvSpPr/>
          <p:nvPr/>
        </p:nvSpPr>
        <p:spPr>
          <a:xfrm>
            <a:off x="9987293" y="2082800"/>
            <a:ext cx="56388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Keyingi Davr Imtiyozlari</a:t>
            </a:r>
            <a:endParaRPr lang="en-US" sz="1600" dirty="0"/>
          </a:p>
        </p:txBody>
      </p:sp>
      <p:sp>
        <p:nvSpPr>
          <p:cNvPr id="41" name="Shape 39"/>
          <p:cNvSpPr/>
          <p:nvPr/>
        </p:nvSpPr>
        <p:spPr>
          <a:xfrm>
            <a:off x="9987293" y="2641600"/>
            <a:ext cx="5511800" cy="2489200"/>
          </a:xfrm>
          <a:custGeom>
            <a:avLst/>
            <a:gdLst/>
            <a:ahLst/>
            <a:cxnLst/>
            <a:rect l="l" t="t" r="r" b="b"/>
            <a:pathLst>
              <a:path w="5511800" h="2489200">
                <a:moveTo>
                  <a:pt x="101609" y="0"/>
                </a:moveTo>
                <a:lnTo>
                  <a:pt x="5410191" y="0"/>
                </a:lnTo>
                <a:cubicBezTo>
                  <a:pt x="5466308" y="0"/>
                  <a:pt x="5511800" y="45492"/>
                  <a:pt x="5511800" y="101609"/>
                </a:cubicBezTo>
                <a:lnTo>
                  <a:pt x="5511800" y="2387591"/>
                </a:lnTo>
                <a:cubicBezTo>
                  <a:pt x="5511800" y="2443708"/>
                  <a:pt x="5466308" y="2489200"/>
                  <a:pt x="5410191" y="2489200"/>
                </a:cubicBezTo>
                <a:lnTo>
                  <a:pt x="101609" y="2489200"/>
                </a:lnTo>
                <a:cubicBezTo>
                  <a:pt x="45492" y="2489200"/>
                  <a:pt x="0" y="2443708"/>
                  <a:pt x="0" y="2387591"/>
                </a:cubicBezTo>
                <a:lnTo>
                  <a:pt x="0" y="101609"/>
                </a:lnTo>
                <a:cubicBezTo>
                  <a:pt x="0" y="45492"/>
                  <a:pt x="45492" y="0"/>
                  <a:pt x="101609" y="0"/>
                </a:cubicBezTo>
                <a:close/>
              </a:path>
            </a:pathLst>
          </a:custGeom>
          <a:solidFill>
            <a:srgbClr val="1A202C"/>
          </a:solidFill>
          <a:ln/>
        </p:spPr>
      </p:sp>
      <p:sp>
        <p:nvSpPr>
          <p:cNvPr id="42" name="Text 40"/>
          <p:cNvSpPr/>
          <p:nvPr/>
        </p:nvSpPr>
        <p:spPr>
          <a:xfrm>
            <a:off x="10190493" y="2844800"/>
            <a:ext cx="52070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Imtiyozlar muddati tugagach, keyingi </a:t>
            </a:r>
            <a:pPr>
              <a:lnSpc>
                <a:spcPct val="140000"/>
              </a:lnSpc>
            </a:pPr>
            <a:r>
              <a:rPr lang="en-US" sz="1600" b="1" dirty="0">
                <a:solidFill>
                  <a:srgbClr val="38B2AC"/>
                </a:solidFill>
                <a:latin typeface="MiSans" pitchFamily="34" charset="0"/>
                <a:ea typeface="MiSans" pitchFamily="34" charset="-122"/>
                <a:cs typeface="MiSans" pitchFamily="34" charset="-120"/>
              </a:rPr>
              <a:t>5 yil</a:t>
            </a:r>
            <a:pPr>
              <a:lnSpc>
                <a:spcPct val="140000"/>
              </a:lnSpc>
            </a:pPr>
            <a:r>
              <a:rPr lang="en-US" sz="1600" dirty="0">
                <a:solidFill>
                  <a:srgbClr val="A0AEC0"/>
                </a:solidFill>
                <a:latin typeface="MiSans" pitchFamily="34" charset="0"/>
                <a:ea typeface="MiSans" pitchFamily="34" charset="-122"/>
                <a:cs typeface="MiSans" pitchFamily="34" charset="-120"/>
              </a:rPr>
              <a:t> davomida quyidagi imtiyozlar amal qiladi:</a:t>
            </a:r>
            <a:endParaRPr lang="en-US" sz="1600" dirty="0"/>
          </a:p>
        </p:txBody>
      </p:sp>
      <p:sp>
        <p:nvSpPr>
          <p:cNvPr id="43" name="Shape 41"/>
          <p:cNvSpPr/>
          <p:nvPr/>
        </p:nvSpPr>
        <p:spPr>
          <a:xfrm>
            <a:off x="10222243" y="37084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44" name="Text 42"/>
          <p:cNvSpPr/>
          <p:nvPr/>
        </p:nvSpPr>
        <p:spPr>
          <a:xfrm>
            <a:off x="10628643" y="3657600"/>
            <a:ext cx="36068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Foyda Soliq'i</a:t>
            </a:r>
            <a:endParaRPr lang="en-US" sz="1600" dirty="0"/>
          </a:p>
        </p:txBody>
      </p:sp>
      <p:sp>
        <p:nvSpPr>
          <p:cNvPr id="45" name="Text 43"/>
          <p:cNvSpPr/>
          <p:nvPr/>
        </p:nvSpPr>
        <p:spPr>
          <a:xfrm>
            <a:off x="10628643" y="3962400"/>
            <a:ext cx="35941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Joriy stavkalarning 50% pasaytirilgan holda</a:t>
            </a:r>
            <a:endParaRPr lang="en-US" sz="1600" dirty="0"/>
          </a:p>
        </p:txBody>
      </p:sp>
      <p:sp>
        <p:nvSpPr>
          <p:cNvPr id="46" name="Shape 44"/>
          <p:cNvSpPr/>
          <p:nvPr/>
        </p:nvSpPr>
        <p:spPr>
          <a:xfrm>
            <a:off x="10222243" y="44196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47" name="Text 45"/>
          <p:cNvSpPr/>
          <p:nvPr/>
        </p:nvSpPr>
        <p:spPr>
          <a:xfrm>
            <a:off x="10628643" y="4368800"/>
            <a:ext cx="36068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Yagona Soliq To'lovi</a:t>
            </a:r>
            <a:endParaRPr lang="en-US" sz="1600" dirty="0"/>
          </a:p>
        </p:txBody>
      </p:sp>
      <p:sp>
        <p:nvSpPr>
          <p:cNvPr id="48" name="Text 46"/>
          <p:cNvSpPr/>
          <p:nvPr/>
        </p:nvSpPr>
        <p:spPr>
          <a:xfrm>
            <a:off x="10628643" y="4673600"/>
            <a:ext cx="35941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Joriy stavkalarning 50% pasaytirilgan holda</a:t>
            </a:r>
            <a:endParaRPr lang="en-US" sz="1600" dirty="0"/>
          </a:p>
        </p:txBody>
      </p:sp>
      <p:sp>
        <p:nvSpPr>
          <p:cNvPr id="49" name="Shape 47"/>
          <p:cNvSpPr/>
          <p:nvPr/>
        </p:nvSpPr>
        <p:spPr>
          <a:xfrm>
            <a:off x="9993643" y="5340350"/>
            <a:ext cx="5499100" cy="2082800"/>
          </a:xfrm>
          <a:custGeom>
            <a:avLst/>
            <a:gdLst/>
            <a:ahLst/>
            <a:cxnLst/>
            <a:rect l="l" t="t" r="r" b="b"/>
            <a:pathLst>
              <a:path w="5499100" h="2082800">
                <a:moveTo>
                  <a:pt x="101599" y="0"/>
                </a:moveTo>
                <a:lnTo>
                  <a:pt x="5397501" y="0"/>
                </a:lnTo>
                <a:cubicBezTo>
                  <a:pt x="5453613" y="0"/>
                  <a:pt x="5499100" y="45487"/>
                  <a:pt x="5499100" y="101599"/>
                </a:cubicBezTo>
                <a:lnTo>
                  <a:pt x="5499100" y="1981201"/>
                </a:lnTo>
                <a:cubicBezTo>
                  <a:pt x="5499100" y="2037313"/>
                  <a:pt x="5453613" y="2082800"/>
                  <a:pt x="5397501" y="2082800"/>
                </a:cubicBezTo>
                <a:lnTo>
                  <a:pt x="101599" y="2082800"/>
                </a:lnTo>
                <a:cubicBezTo>
                  <a:pt x="45487" y="2082800"/>
                  <a:pt x="0" y="2037313"/>
                  <a:pt x="0" y="1981201"/>
                </a:cubicBezTo>
                <a:lnTo>
                  <a:pt x="0" y="101599"/>
                </a:lnTo>
                <a:cubicBezTo>
                  <a:pt x="0" y="45525"/>
                  <a:pt x="45525" y="0"/>
                  <a:pt x="101599" y="0"/>
                </a:cubicBezTo>
                <a:close/>
              </a:path>
            </a:pathLst>
          </a:custGeom>
          <a:solidFill>
            <a:srgbClr val="38B2AC">
              <a:alpha val="10196"/>
            </a:srgbClr>
          </a:solidFill>
          <a:ln w="12700">
            <a:solidFill>
              <a:srgbClr val="38B2AC">
                <a:alpha val="30196"/>
              </a:srgbClr>
            </a:solidFill>
            <a:prstDash val="solid"/>
          </a:ln>
        </p:spPr>
      </p:sp>
      <p:sp>
        <p:nvSpPr>
          <p:cNvPr id="50" name="Shape 48"/>
          <p:cNvSpPr/>
          <p:nvPr/>
        </p:nvSpPr>
        <p:spPr>
          <a:xfrm>
            <a:off x="10266693" y="5575300"/>
            <a:ext cx="190500" cy="254000"/>
          </a:xfrm>
          <a:custGeom>
            <a:avLst/>
            <a:gdLst/>
            <a:ahLst/>
            <a:cxnLst/>
            <a:rect l="l" t="t" r="r" b="b"/>
            <a:pathLst>
              <a:path w="190500" h="254000">
                <a:moveTo>
                  <a:pt x="31750" y="0"/>
                </a:moveTo>
                <a:cubicBezTo>
                  <a:pt x="14238" y="0"/>
                  <a:pt x="0" y="14238"/>
                  <a:pt x="0" y="31750"/>
                </a:cubicBezTo>
                <a:lnTo>
                  <a:pt x="0" y="222250"/>
                </a:lnTo>
                <a:cubicBezTo>
                  <a:pt x="0" y="239762"/>
                  <a:pt x="14238" y="254000"/>
                  <a:pt x="31750" y="254000"/>
                </a:cubicBezTo>
                <a:lnTo>
                  <a:pt x="158750" y="254000"/>
                </a:lnTo>
                <a:cubicBezTo>
                  <a:pt x="176262" y="254000"/>
                  <a:pt x="190500" y="239762"/>
                  <a:pt x="190500" y="222250"/>
                </a:cubicBezTo>
                <a:lnTo>
                  <a:pt x="190500" y="31750"/>
                </a:lnTo>
                <a:cubicBezTo>
                  <a:pt x="190500" y="14238"/>
                  <a:pt x="176262" y="0"/>
                  <a:pt x="158750" y="0"/>
                </a:cubicBezTo>
                <a:lnTo>
                  <a:pt x="31750" y="0"/>
                </a:lnTo>
                <a:close/>
                <a:moveTo>
                  <a:pt x="47625" y="31750"/>
                </a:moveTo>
                <a:lnTo>
                  <a:pt x="142875" y="31750"/>
                </a:lnTo>
                <a:cubicBezTo>
                  <a:pt x="151656" y="31750"/>
                  <a:pt x="158750" y="38844"/>
                  <a:pt x="158750" y="47625"/>
                </a:cubicBezTo>
                <a:lnTo>
                  <a:pt x="158750" y="63500"/>
                </a:lnTo>
                <a:cubicBezTo>
                  <a:pt x="158750" y="72281"/>
                  <a:pt x="151656" y="79375"/>
                  <a:pt x="142875" y="79375"/>
                </a:cubicBezTo>
                <a:lnTo>
                  <a:pt x="47625" y="79375"/>
                </a:lnTo>
                <a:cubicBezTo>
                  <a:pt x="38844" y="79375"/>
                  <a:pt x="31750" y="72281"/>
                  <a:pt x="31750" y="63500"/>
                </a:cubicBezTo>
                <a:lnTo>
                  <a:pt x="31750" y="47625"/>
                </a:lnTo>
                <a:cubicBezTo>
                  <a:pt x="31750" y="38844"/>
                  <a:pt x="38844" y="31750"/>
                  <a:pt x="47625" y="31750"/>
                </a:cubicBezTo>
                <a:close/>
                <a:moveTo>
                  <a:pt x="55563" y="115094"/>
                </a:moveTo>
                <a:cubicBezTo>
                  <a:pt x="55563" y="121665"/>
                  <a:pt x="50227" y="127000"/>
                  <a:pt x="43656" y="127000"/>
                </a:cubicBezTo>
                <a:cubicBezTo>
                  <a:pt x="37085" y="127000"/>
                  <a:pt x="31750" y="121665"/>
                  <a:pt x="31750" y="115094"/>
                </a:cubicBezTo>
                <a:cubicBezTo>
                  <a:pt x="31750" y="108523"/>
                  <a:pt x="37085" y="103188"/>
                  <a:pt x="43656" y="103188"/>
                </a:cubicBezTo>
                <a:cubicBezTo>
                  <a:pt x="50227" y="103188"/>
                  <a:pt x="55563" y="108523"/>
                  <a:pt x="55563" y="115094"/>
                </a:cubicBezTo>
                <a:close/>
                <a:moveTo>
                  <a:pt x="95250" y="127000"/>
                </a:moveTo>
                <a:cubicBezTo>
                  <a:pt x="88679" y="127000"/>
                  <a:pt x="83344" y="121665"/>
                  <a:pt x="83344" y="115094"/>
                </a:cubicBezTo>
                <a:cubicBezTo>
                  <a:pt x="83344" y="108523"/>
                  <a:pt x="88679" y="103188"/>
                  <a:pt x="95250" y="103188"/>
                </a:cubicBezTo>
                <a:cubicBezTo>
                  <a:pt x="101821" y="103188"/>
                  <a:pt x="107156" y="108523"/>
                  <a:pt x="107156" y="115094"/>
                </a:cubicBezTo>
                <a:cubicBezTo>
                  <a:pt x="107156" y="121665"/>
                  <a:pt x="101821" y="127000"/>
                  <a:pt x="95250" y="127000"/>
                </a:cubicBezTo>
                <a:close/>
                <a:moveTo>
                  <a:pt x="158750" y="115094"/>
                </a:moveTo>
                <a:cubicBezTo>
                  <a:pt x="158750" y="121665"/>
                  <a:pt x="153415" y="127000"/>
                  <a:pt x="146844" y="127000"/>
                </a:cubicBezTo>
                <a:cubicBezTo>
                  <a:pt x="140273" y="127000"/>
                  <a:pt x="134938" y="121665"/>
                  <a:pt x="134938" y="115094"/>
                </a:cubicBezTo>
                <a:cubicBezTo>
                  <a:pt x="134938" y="108523"/>
                  <a:pt x="140273" y="103188"/>
                  <a:pt x="146844" y="103188"/>
                </a:cubicBezTo>
                <a:cubicBezTo>
                  <a:pt x="153415" y="103188"/>
                  <a:pt x="158750" y="108523"/>
                  <a:pt x="158750" y="115094"/>
                </a:cubicBezTo>
                <a:close/>
                <a:moveTo>
                  <a:pt x="43656" y="174625"/>
                </a:moveTo>
                <a:cubicBezTo>
                  <a:pt x="37085" y="174625"/>
                  <a:pt x="31750" y="169290"/>
                  <a:pt x="31750" y="162719"/>
                </a:cubicBezTo>
                <a:cubicBezTo>
                  <a:pt x="31750" y="156148"/>
                  <a:pt x="37085" y="150813"/>
                  <a:pt x="43656" y="150813"/>
                </a:cubicBezTo>
                <a:cubicBezTo>
                  <a:pt x="50227" y="150813"/>
                  <a:pt x="55563" y="156148"/>
                  <a:pt x="55563" y="162719"/>
                </a:cubicBezTo>
                <a:cubicBezTo>
                  <a:pt x="55563" y="169290"/>
                  <a:pt x="50227" y="174625"/>
                  <a:pt x="43656" y="174625"/>
                </a:cubicBezTo>
                <a:close/>
                <a:moveTo>
                  <a:pt x="107156" y="162719"/>
                </a:moveTo>
                <a:cubicBezTo>
                  <a:pt x="107156" y="169290"/>
                  <a:pt x="101821" y="174625"/>
                  <a:pt x="95250" y="174625"/>
                </a:cubicBezTo>
                <a:cubicBezTo>
                  <a:pt x="88679" y="174625"/>
                  <a:pt x="83344" y="169290"/>
                  <a:pt x="83344" y="162719"/>
                </a:cubicBezTo>
                <a:cubicBezTo>
                  <a:pt x="83344" y="156148"/>
                  <a:pt x="88679" y="150813"/>
                  <a:pt x="95250" y="150813"/>
                </a:cubicBezTo>
                <a:cubicBezTo>
                  <a:pt x="101821" y="150813"/>
                  <a:pt x="107156" y="156148"/>
                  <a:pt x="107156" y="162719"/>
                </a:cubicBezTo>
                <a:close/>
                <a:moveTo>
                  <a:pt x="146844" y="174625"/>
                </a:moveTo>
                <a:cubicBezTo>
                  <a:pt x="140273" y="174625"/>
                  <a:pt x="134938" y="169290"/>
                  <a:pt x="134938" y="162719"/>
                </a:cubicBezTo>
                <a:cubicBezTo>
                  <a:pt x="134938" y="156148"/>
                  <a:pt x="140273" y="150813"/>
                  <a:pt x="146844" y="150813"/>
                </a:cubicBezTo>
                <a:cubicBezTo>
                  <a:pt x="153415" y="150813"/>
                  <a:pt x="158750" y="156148"/>
                  <a:pt x="158750" y="162719"/>
                </a:cubicBezTo>
                <a:cubicBezTo>
                  <a:pt x="158750" y="169290"/>
                  <a:pt x="153415" y="174625"/>
                  <a:pt x="146844" y="174625"/>
                </a:cubicBezTo>
                <a:close/>
                <a:moveTo>
                  <a:pt x="31750" y="210344"/>
                </a:moveTo>
                <a:cubicBezTo>
                  <a:pt x="31750" y="203746"/>
                  <a:pt x="37058" y="198438"/>
                  <a:pt x="43656" y="198438"/>
                </a:cubicBezTo>
                <a:lnTo>
                  <a:pt x="99219" y="198438"/>
                </a:lnTo>
                <a:cubicBezTo>
                  <a:pt x="105817" y="198438"/>
                  <a:pt x="111125" y="203746"/>
                  <a:pt x="111125" y="210344"/>
                </a:cubicBezTo>
                <a:cubicBezTo>
                  <a:pt x="111125" y="216942"/>
                  <a:pt x="105817" y="222250"/>
                  <a:pt x="99219" y="222250"/>
                </a:cubicBezTo>
                <a:lnTo>
                  <a:pt x="43656" y="222250"/>
                </a:lnTo>
                <a:cubicBezTo>
                  <a:pt x="37058" y="222250"/>
                  <a:pt x="31750" y="216942"/>
                  <a:pt x="31750" y="210344"/>
                </a:cubicBezTo>
                <a:close/>
                <a:moveTo>
                  <a:pt x="146844" y="198438"/>
                </a:moveTo>
                <a:cubicBezTo>
                  <a:pt x="153442" y="198438"/>
                  <a:pt x="158750" y="203746"/>
                  <a:pt x="158750" y="210344"/>
                </a:cubicBezTo>
                <a:cubicBezTo>
                  <a:pt x="158750" y="216942"/>
                  <a:pt x="153442" y="222250"/>
                  <a:pt x="146844" y="222250"/>
                </a:cubicBezTo>
                <a:cubicBezTo>
                  <a:pt x="140246" y="222250"/>
                  <a:pt x="134938" y="216942"/>
                  <a:pt x="134938" y="210344"/>
                </a:cubicBezTo>
                <a:cubicBezTo>
                  <a:pt x="134938" y="203746"/>
                  <a:pt x="140246" y="198438"/>
                  <a:pt x="146844" y="198438"/>
                </a:cubicBezTo>
                <a:close/>
              </a:path>
            </a:pathLst>
          </a:custGeom>
          <a:solidFill>
            <a:srgbClr val="38B2AC"/>
          </a:solidFill>
          <a:ln/>
        </p:spPr>
      </p:sp>
      <p:sp>
        <p:nvSpPr>
          <p:cNvPr id="51" name="Text 49"/>
          <p:cNvSpPr/>
          <p:nvPr/>
        </p:nvSpPr>
        <p:spPr>
          <a:xfrm>
            <a:off x="10673093" y="5549900"/>
            <a:ext cx="17399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Hisob-kitob Misoli</a:t>
            </a:r>
            <a:endParaRPr lang="en-US" sz="1600" dirty="0"/>
          </a:p>
        </p:txBody>
      </p:sp>
      <p:sp>
        <p:nvSpPr>
          <p:cNvPr id="52" name="Text 50"/>
          <p:cNvSpPr/>
          <p:nvPr/>
        </p:nvSpPr>
        <p:spPr>
          <a:xfrm>
            <a:off x="10203193" y="5956300"/>
            <a:ext cx="5168900" cy="2921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Agar korxona 15 mln dollar investitsiya kiritgan bo'lsa:</a:t>
            </a:r>
            <a:endParaRPr lang="en-US" sz="1600" dirty="0"/>
          </a:p>
        </p:txBody>
      </p:sp>
      <p:sp>
        <p:nvSpPr>
          <p:cNvPr id="53" name="Text 51"/>
          <p:cNvSpPr/>
          <p:nvPr/>
        </p:nvSpPr>
        <p:spPr>
          <a:xfrm>
            <a:off x="10203193" y="6346825"/>
            <a:ext cx="5168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 10 yil davomida to'liq soliq imtiyozlari</a:t>
            </a:r>
            <a:endParaRPr lang="en-US" sz="1600" dirty="0"/>
          </a:p>
        </p:txBody>
      </p:sp>
      <p:sp>
        <p:nvSpPr>
          <p:cNvPr id="54" name="Text 52"/>
          <p:cNvSpPr/>
          <p:nvPr/>
        </p:nvSpPr>
        <p:spPr>
          <a:xfrm>
            <a:off x="10203193" y="6651625"/>
            <a:ext cx="5168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 Keyingi 5 yil 50% pasaytirilgan soliq stavkalari</a:t>
            </a:r>
            <a:endParaRPr lang="en-US" sz="1600" dirty="0"/>
          </a:p>
        </p:txBody>
      </p:sp>
      <p:sp>
        <p:nvSpPr>
          <p:cNvPr id="55" name="Text 53"/>
          <p:cNvSpPr/>
          <p:nvPr/>
        </p:nvSpPr>
        <p:spPr>
          <a:xfrm>
            <a:off x="10203193" y="6956425"/>
            <a:ext cx="5168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 Jami 15 yil davomida imtiyozlar</a:t>
            </a:r>
            <a:endParaRPr lang="en-US" sz="1600" dirty="0"/>
          </a:p>
        </p:txBody>
      </p:sp>
      <p:sp>
        <p:nvSpPr>
          <p:cNvPr id="56" name="Shape 54"/>
          <p:cNvSpPr/>
          <p:nvPr/>
        </p:nvSpPr>
        <p:spPr>
          <a:xfrm>
            <a:off x="9733293" y="7832725"/>
            <a:ext cx="6019800" cy="2032000"/>
          </a:xfrm>
          <a:custGeom>
            <a:avLst/>
            <a:gdLst/>
            <a:ahLst/>
            <a:cxnLst/>
            <a:rect l="l" t="t" r="r" b="b"/>
            <a:pathLst>
              <a:path w="6019800" h="2032000">
                <a:moveTo>
                  <a:pt x="152400" y="0"/>
                </a:moveTo>
                <a:lnTo>
                  <a:pt x="5867400" y="0"/>
                </a:lnTo>
                <a:cubicBezTo>
                  <a:pt x="5951512" y="0"/>
                  <a:pt x="6019800" y="68288"/>
                  <a:pt x="6019800" y="152400"/>
                </a:cubicBezTo>
                <a:lnTo>
                  <a:pt x="6019800" y="1879600"/>
                </a:lnTo>
                <a:cubicBezTo>
                  <a:pt x="6019800" y="1963712"/>
                  <a:pt x="5951512" y="2032000"/>
                  <a:pt x="58674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57" name="Text 55"/>
          <p:cNvSpPr/>
          <p:nvPr/>
        </p:nvSpPr>
        <p:spPr>
          <a:xfrm>
            <a:off x="9936493" y="8035925"/>
            <a:ext cx="57277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Qo'llab-quvvatlash Turlari</a:t>
            </a:r>
            <a:endParaRPr lang="en-US" sz="1600" dirty="0"/>
          </a:p>
        </p:txBody>
      </p:sp>
      <p:sp>
        <p:nvSpPr>
          <p:cNvPr id="58" name="Shape 56"/>
          <p:cNvSpPr/>
          <p:nvPr/>
        </p:nvSpPr>
        <p:spPr>
          <a:xfrm>
            <a:off x="9974593" y="8594725"/>
            <a:ext cx="177800" cy="203200"/>
          </a:xfrm>
          <a:custGeom>
            <a:avLst/>
            <a:gdLst/>
            <a:ahLst/>
            <a:cxnLst/>
            <a:rect l="l" t="t" r="r" b="b"/>
            <a:pathLst>
              <a:path w="177800" h="203200">
                <a:moveTo>
                  <a:pt x="172561" y="27821"/>
                </a:moveTo>
                <a:cubicBezTo>
                  <a:pt x="178237" y="31948"/>
                  <a:pt x="179507" y="39886"/>
                  <a:pt x="175379" y="45561"/>
                </a:cubicBezTo>
                <a:lnTo>
                  <a:pt x="73779" y="185261"/>
                </a:lnTo>
                <a:cubicBezTo>
                  <a:pt x="71596" y="188278"/>
                  <a:pt x="68223" y="190143"/>
                  <a:pt x="64492" y="190460"/>
                </a:cubicBezTo>
                <a:cubicBezTo>
                  <a:pt x="60762" y="190778"/>
                  <a:pt x="57150" y="189389"/>
                  <a:pt x="54531" y="186769"/>
                </a:cubicBezTo>
                <a:lnTo>
                  <a:pt x="3731" y="135969"/>
                </a:lnTo>
                <a:cubicBezTo>
                  <a:pt x="-1230" y="131008"/>
                  <a:pt x="-1230" y="122952"/>
                  <a:pt x="3731" y="117991"/>
                </a:cubicBezTo>
                <a:cubicBezTo>
                  <a:pt x="8692" y="113030"/>
                  <a:pt x="16748" y="113030"/>
                  <a:pt x="21709" y="117991"/>
                </a:cubicBezTo>
                <a:lnTo>
                  <a:pt x="61992" y="158274"/>
                </a:lnTo>
                <a:lnTo>
                  <a:pt x="154861" y="30599"/>
                </a:lnTo>
                <a:cubicBezTo>
                  <a:pt x="158988" y="24924"/>
                  <a:pt x="166926" y="23654"/>
                  <a:pt x="172601" y="27781"/>
                </a:cubicBezTo>
                <a:close/>
              </a:path>
            </a:pathLst>
          </a:custGeom>
          <a:solidFill>
            <a:srgbClr val="38B2AC"/>
          </a:solidFill>
          <a:ln/>
        </p:spPr>
      </p:sp>
      <p:sp>
        <p:nvSpPr>
          <p:cNvPr id="59" name="Text 57"/>
          <p:cNvSpPr/>
          <p:nvPr/>
        </p:nvSpPr>
        <p:spPr>
          <a:xfrm>
            <a:off x="10342893" y="8543925"/>
            <a:ext cx="28067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Investitsiya vizasi (3 yilgacha)</a:t>
            </a:r>
            <a:endParaRPr lang="en-US" sz="1600" dirty="0"/>
          </a:p>
        </p:txBody>
      </p:sp>
      <p:sp>
        <p:nvSpPr>
          <p:cNvPr id="60" name="Shape 58"/>
          <p:cNvSpPr/>
          <p:nvPr/>
        </p:nvSpPr>
        <p:spPr>
          <a:xfrm>
            <a:off x="9974593" y="9001125"/>
            <a:ext cx="177800" cy="203200"/>
          </a:xfrm>
          <a:custGeom>
            <a:avLst/>
            <a:gdLst/>
            <a:ahLst/>
            <a:cxnLst/>
            <a:rect l="l" t="t" r="r" b="b"/>
            <a:pathLst>
              <a:path w="177800" h="203200">
                <a:moveTo>
                  <a:pt x="172561" y="27821"/>
                </a:moveTo>
                <a:cubicBezTo>
                  <a:pt x="178237" y="31948"/>
                  <a:pt x="179507" y="39886"/>
                  <a:pt x="175379" y="45561"/>
                </a:cubicBezTo>
                <a:lnTo>
                  <a:pt x="73779" y="185261"/>
                </a:lnTo>
                <a:cubicBezTo>
                  <a:pt x="71596" y="188278"/>
                  <a:pt x="68223" y="190143"/>
                  <a:pt x="64492" y="190460"/>
                </a:cubicBezTo>
                <a:cubicBezTo>
                  <a:pt x="60762" y="190778"/>
                  <a:pt x="57150" y="189389"/>
                  <a:pt x="54531" y="186769"/>
                </a:cubicBezTo>
                <a:lnTo>
                  <a:pt x="3731" y="135969"/>
                </a:lnTo>
                <a:cubicBezTo>
                  <a:pt x="-1230" y="131008"/>
                  <a:pt x="-1230" y="122952"/>
                  <a:pt x="3731" y="117991"/>
                </a:cubicBezTo>
                <a:cubicBezTo>
                  <a:pt x="8692" y="113030"/>
                  <a:pt x="16748" y="113030"/>
                  <a:pt x="21709" y="117991"/>
                </a:cubicBezTo>
                <a:lnTo>
                  <a:pt x="61992" y="158274"/>
                </a:lnTo>
                <a:lnTo>
                  <a:pt x="154861" y="30599"/>
                </a:lnTo>
                <a:cubicBezTo>
                  <a:pt x="158988" y="24924"/>
                  <a:pt x="166926" y="23654"/>
                  <a:pt x="172601" y="27781"/>
                </a:cubicBezTo>
                <a:close/>
              </a:path>
            </a:pathLst>
          </a:custGeom>
          <a:solidFill>
            <a:srgbClr val="38B2AC"/>
          </a:solidFill>
          <a:ln/>
        </p:spPr>
      </p:sp>
      <p:sp>
        <p:nvSpPr>
          <p:cNvPr id="61" name="Text 59"/>
          <p:cNvSpPr/>
          <p:nvPr/>
        </p:nvSpPr>
        <p:spPr>
          <a:xfrm>
            <a:off x="10342893" y="8950325"/>
            <a:ext cx="2692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Infratuzilma bilan ta'minlash</a:t>
            </a:r>
            <a:endParaRPr lang="en-US" sz="1600" dirty="0"/>
          </a:p>
        </p:txBody>
      </p:sp>
      <p:sp>
        <p:nvSpPr>
          <p:cNvPr id="62" name="Shape 60"/>
          <p:cNvSpPr/>
          <p:nvPr/>
        </p:nvSpPr>
        <p:spPr>
          <a:xfrm>
            <a:off x="9974593" y="9407525"/>
            <a:ext cx="177800" cy="203200"/>
          </a:xfrm>
          <a:custGeom>
            <a:avLst/>
            <a:gdLst/>
            <a:ahLst/>
            <a:cxnLst/>
            <a:rect l="l" t="t" r="r" b="b"/>
            <a:pathLst>
              <a:path w="177800" h="203200">
                <a:moveTo>
                  <a:pt x="172561" y="27821"/>
                </a:moveTo>
                <a:cubicBezTo>
                  <a:pt x="178237" y="31948"/>
                  <a:pt x="179507" y="39886"/>
                  <a:pt x="175379" y="45561"/>
                </a:cubicBezTo>
                <a:lnTo>
                  <a:pt x="73779" y="185261"/>
                </a:lnTo>
                <a:cubicBezTo>
                  <a:pt x="71596" y="188278"/>
                  <a:pt x="68223" y="190143"/>
                  <a:pt x="64492" y="190460"/>
                </a:cubicBezTo>
                <a:cubicBezTo>
                  <a:pt x="60762" y="190778"/>
                  <a:pt x="57150" y="189389"/>
                  <a:pt x="54531" y="186769"/>
                </a:cubicBezTo>
                <a:lnTo>
                  <a:pt x="3731" y="135969"/>
                </a:lnTo>
                <a:cubicBezTo>
                  <a:pt x="-1230" y="131008"/>
                  <a:pt x="-1230" y="122952"/>
                  <a:pt x="3731" y="117991"/>
                </a:cubicBezTo>
                <a:cubicBezTo>
                  <a:pt x="8692" y="113030"/>
                  <a:pt x="16748" y="113030"/>
                  <a:pt x="21709" y="117991"/>
                </a:cubicBezTo>
                <a:lnTo>
                  <a:pt x="61992" y="158274"/>
                </a:lnTo>
                <a:lnTo>
                  <a:pt x="154861" y="30599"/>
                </a:lnTo>
                <a:cubicBezTo>
                  <a:pt x="158988" y="24924"/>
                  <a:pt x="166926" y="23654"/>
                  <a:pt x="172601" y="27781"/>
                </a:cubicBezTo>
                <a:close/>
              </a:path>
            </a:pathLst>
          </a:custGeom>
          <a:solidFill>
            <a:srgbClr val="38B2AC"/>
          </a:solidFill>
          <a:ln/>
        </p:spPr>
      </p:sp>
      <p:sp>
        <p:nvSpPr>
          <p:cNvPr id="63" name="Text 61"/>
          <p:cNvSpPr/>
          <p:nvPr/>
        </p:nvSpPr>
        <p:spPr>
          <a:xfrm>
            <a:off x="10342893" y="9356725"/>
            <a:ext cx="19431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Bojxona yengilliklari</a:t>
            </a:r>
            <a:endParaRPr lang="en-US" sz="1600" dirty="0"/>
          </a:p>
        </p:txBody>
      </p:sp>
    </p:spTree>
  </p:cSld>
  <p:clrMapOvr>
    <a:masterClrMapping/>
  </p:clrMapOvr>
  <p:transition>
    <p:fade/>
    <p:spd val="med"/>
  </p:transition>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1A202C"/>
        </a:solidFill>
      </p:bgPr>
    </p:bg>
    <p:spTree>
      <p:nvGrpSpPr>
        <p:cNvPr id="1" name=""/>
        <p:cNvGrpSpPr/>
        <p:nvPr/>
      </p:nvGrpSpPr>
      <p:grpSpPr>
        <a:xfrm>
          <a:off x="0" y="0"/>
          <a:ext cx="0" cy="0"/>
          <a:chOff x="0" y="0"/>
          <a:chExt cx="0" cy="0"/>
        </a:xfrm>
      </p:grpSpPr>
      <p:pic>
        <p:nvPicPr>
          <p:cNvPr id="2" name="Image 0" descr="https://kimi-web-img.moonshot.cn/img/images.adsttc.com/dfb025438a36658d55b6dbee8bc1b6b570422953.jpg">    </p:cNvPr>
          <p:cNvPicPr>
            <a:picLocks noChangeAspect="1"/>
          </p:cNvPicPr>
          <p:nvPr/>
        </p:nvPicPr>
        <p:blipFill>
          <a:blip r:embed="rId1">
            <a:alphaModFix amt="30000"/>
          </a:blip>
          <a:srcRect l="0" r="0" t="8147" b="8147"/>
          <a:stretch/>
        </p:blipFill>
        <p:spPr>
          <a:xfrm>
            <a:off x="0" y="0"/>
            <a:ext cx="16256000" cy="9144000"/>
          </a:xfrm>
          <a:prstGeom prst="roundRect">
            <a:avLst>
              <a:gd name="adj" fmla="val 0"/>
            </a:avLst>
          </a:prstGeom>
        </p:spPr>
      </p:pic>
      <p:sp>
        <p:nvSpPr>
          <p:cNvPr id="3"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rotWithShape="1" flip="none">
            <a:gsLst>
              <a:gs pos="0">
                <a:srgbClr val="1A202C"/>
              </a:gs>
              <a:gs pos="50000">
                <a:srgbClr val="1A202C">
                  <a:alpha val="90000"/>
                </a:srgbClr>
              </a:gs>
              <a:gs pos="100000">
                <a:srgbClr val="000000">
                  <a:alpha val="0"/>
                </a:srgbClr>
              </a:gs>
            </a:gsLst>
            <a:lin ang="0" scaled="1"/>
          </a:gradFill>
          <a:ln/>
        </p:spPr>
      </p:sp>
      <p:sp>
        <p:nvSpPr>
          <p:cNvPr id="4" name="Shape 1"/>
          <p:cNvSpPr/>
          <p:nvPr/>
        </p:nvSpPr>
        <p:spPr>
          <a:xfrm>
            <a:off x="533400" y="1943100"/>
            <a:ext cx="2235200" cy="711200"/>
          </a:xfrm>
          <a:custGeom>
            <a:avLst/>
            <a:gdLst/>
            <a:ahLst/>
            <a:cxnLst/>
            <a:rect l="l" t="t" r="r" b="b"/>
            <a:pathLst>
              <a:path w="2235200" h="711200">
                <a:moveTo>
                  <a:pt x="0" y="0"/>
                </a:moveTo>
                <a:lnTo>
                  <a:pt x="2235200" y="0"/>
                </a:lnTo>
                <a:lnTo>
                  <a:pt x="2235200" y="711200"/>
                </a:lnTo>
                <a:lnTo>
                  <a:pt x="0" y="711200"/>
                </a:lnTo>
                <a:lnTo>
                  <a:pt x="0" y="0"/>
                </a:lnTo>
                <a:close/>
              </a:path>
            </a:pathLst>
          </a:custGeom>
          <a:solidFill>
            <a:srgbClr val="38B2AC">
              <a:alpha val="20000"/>
            </a:srgbClr>
          </a:solidFill>
          <a:ln/>
        </p:spPr>
      </p:sp>
      <p:sp>
        <p:nvSpPr>
          <p:cNvPr id="5" name="Shape 2"/>
          <p:cNvSpPr/>
          <p:nvPr/>
        </p:nvSpPr>
        <p:spPr>
          <a:xfrm>
            <a:off x="533400" y="1943100"/>
            <a:ext cx="50800" cy="711200"/>
          </a:xfrm>
          <a:custGeom>
            <a:avLst/>
            <a:gdLst/>
            <a:ahLst/>
            <a:cxnLst/>
            <a:rect l="l" t="t" r="r" b="b"/>
            <a:pathLst>
              <a:path w="50800" h="711200">
                <a:moveTo>
                  <a:pt x="0" y="0"/>
                </a:moveTo>
                <a:lnTo>
                  <a:pt x="50800" y="0"/>
                </a:lnTo>
                <a:lnTo>
                  <a:pt x="50800" y="711200"/>
                </a:lnTo>
                <a:lnTo>
                  <a:pt x="0" y="711200"/>
                </a:lnTo>
                <a:lnTo>
                  <a:pt x="0" y="0"/>
                </a:lnTo>
                <a:close/>
              </a:path>
            </a:pathLst>
          </a:custGeom>
          <a:solidFill>
            <a:srgbClr val="38B2AC"/>
          </a:solidFill>
          <a:ln/>
        </p:spPr>
      </p:sp>
      <p:sp>
        <p:nvSpPr>
          <p:cNvPr id="6" name="Text 3"/>
          <p:cNvSpPr/>
          <p:nvPr/>
        </p:nvSpPr>
        <p:spPr>
          <a:xfrm>
            <a:off x="863600" y="2095500"/>
            <a:ext cx="1752600" cy="406400"/>
          </a:xfrm>
          <a:prstGeom prst="rect">
            <a:avLst/>
          </a:prstGeom>
          <a:noFill/>
          <a:ln/>
        </p:spPr>
        <p:txBody>
          <a:bodyPr wrap="square" lIns="0" tIns="0" rIns="0" bIns="0" rtlCol="0" anchor="ctr"/>
          <a:lstStyle/>
          <a:p>
            <a:pPr>
              <a:lnSpc>
                <a:spcPct val="110000"/>
              </a:lnSpc>
            </a:pPr>
            <a:r>
              <a:rPr lang="en-US" sz="2400" b="1" spc="120" kern="0" dirty="0">
                <a:solidFill>
                  <a:srgbClr val="38B2AC"/>
                </a:solidFill>
                <a:latin typeface="MiSans" pitchFamily="34" charset="0"/>
                <a:ea typeface="MiSans" pitchFamily="34" charset="-122"/>
                <a:cs typeface="MiSans" pitchFamily="34" charset="-120"/>
              </a:rPr>
              <a:t>Bo'lim 03</a:t>
            </a:r>
            <a:endParaRPr lang="en-US" sz="1600" dirty="0"/>
          </a:p>
        </p:txBody>
      </p:sp>
      <p:sp>
        <p:nvSpPr>
          <p:cNvPr id="7" name="Text 4"/>
          <p:cNvSpPr/>
          <p:nvPr/>
        </p:nvSpPr>
        <p:spPr>
          <a:xfrm>
            <a:off x="508000" y="3060700"/>
            <a:ext cx="5295900" cy="2286000"/>
          </a:xfrm>
          <a:prstGeom prst="rect">
            <a:avLst/>
          </a:prstGeom>
          <a:noFill/>
          <a:ln/>
        </p:spPr>
        <p:txBody>
          <a:bodyPr wrap="square" lIns="0" tIns="0" rIns="0" bIns="0" rtlCol="0" anchor="ctr"/>
          <a:lstStyle/>
          <a:p>
            <a:pPr>
              <a:lnSpc>
                <a:spcPct val="100000"/>
              </a:lnSpc>
            </a:pPr>
            <a:r>
              <a:rPr lang="en-US" sz="7200" b="1" dirty="0">
                <a:solidFill>
                  <a:srgbClr val="F7FAFC"/>
                </a:solidFill>
                <a:latin typeface="Liter" pitchFamily="34" charset="0"/>
                <a:ea typeface="Liter" pitchFamily="34" charset="-122"/>
                <a:cs typeface="Liter" pitchFamily="34" charset="-120"/>
              </a:rPr>
              <a:t>Islohotlar va</a:t>
            </a:r>
            <a:endParaRPr lang="en-US" sz="1600" dirty="0"/>
          </a:p>
          <a:p>
            <a:pPr>
              <a:lnSpc>
                <a:spcPct val="100000"/>
              </a:lnSpc>
            </a:pPr>
            <a:r>
              <a:rPr lang="en-US" sz="7200" b="1" dirty="0">
                <a:solidFill>
                  <a:srgbClr val="F7FAFC"/>
                </a:solidFill>
                <a:latin typeface="Liter" pitchFamily="34" charset="0"/>
                <a:ea typeface="Liter" pitchFamily="34" charset="-122"/>
                <a:cs typeface="Liter" pitchFamily="34" charset="-120"/>
              </a:rPr>
              <a:t>Istiqbollar</a:t>
            </a:r>
            <a:endParaRPr lang="en-US" sz="1600" dirty="0"/>
          </a:p>
        </p:txBody>
      </p:sp>
      <p:sp>
        <p:nvSpPr>
          <p:cNvPr id="8" name="Shape 5"/>
          <p:cNvSpPr/>
          <p:nvPr/>
        </p:nvSpPr>
        <p:spPr>
          <a:xfrm>
            <a:off x="508000" y="5753100"/>
            <a:ext cx="2032000" cy="50800"/>
          </a:xfrm>
          <a:custGeom>
            <a:avLst/>
            <a:gdLst/>
            <a:ahLst/>
            <a:cxnLst/>
            <a:rect l="l" t="t" r="r" b="b"/>
            <a:pathLst>
              <a:path w="2032000" h="50800">
                <a:moveTo>
                  <a:pt x="0" y="0"/>
                </a:moveTo>
                <a:lnTo>
                  <a:pt x="2032000" y="0"/>
                </a:lnTo>
                <a:lnTo>
                  <a:pt x="2032000" y="50800"/>
                </a:lnTo>
                <a:lnTo>
                  <a:pt x="0" y="50800"/>
                </a:lnTo>
                <a:lnTo>
                  <a:pt x="0" y="0"/>
                </a:lnTo>
                <a:close/>
              </a:path>
            </a:pathLst>
          </a:custGeom>
          <a:solidFill>
            <a:srgbClr val="38B2AC"/>
          </a:solidFill>
          <a:ln/>
        </p:spPr>
      </p:sp>
      <p:sp>
        <p:nvSpPr>
          <p:cNvPr id="9" name="Text 6"/>
          <p:cNvSpPr/>
          <p:nvPr/>
        </p:nvSpPr>
        <p:spPr>
          <a:xfrm>
            <a:off x="508000" y="6210300"/>
            <a:ext cx="4991100" cy="990600"/>
          </a:xfrm>
          <a:prstGeom prst="rect">
            <a:avLst/>
          </a:prstGeom>
          <a:noFill/>
          <a:ln/>
        </p:spPr>
        <p:txBody>
          <a:bodyPr wrap="square" lIns="0" tIns="0" rIns="0" bIns="0" rtlCol="0" anchor="ctr"/>
          <a:lstStyle/>
          <a:p>
            <a:pPr>
              <a:lnSpc>
                <a:spcPct val="140000"/>
              </a:lnSpc>
            </a:pPr>
            <a:r>
              <a:rPr lang="en-US" sz="2400" dirty="0">
                <a:solidFill>
                  <a:srgbClr val="A0AEC0"/>
                </a:solidFill>
                <a:latin typeface="MiSans" pitchFamily="34" charset="0"/>
                <a:ea typeface="MiSans" pitchFamily="34" charset="-122"/>
                <a:cs typeface="MiSans" pitchFamily="34" charset="-120"/>
              </a:rPr>
              <a:t>EIH tizimini tubdan</a:t>
            </a:r>
            <a:endParaRPr lang="en-US" sz="1600" dirty="0"/>
          </a:p>
          <a:p>
            <a:pPr>
              <a:lnSpc>
                <a:spcPct val="140000"/>
              </a:lnSpc>
            </a:pPr>
            <a:r>
              <a:rPr lang="en-US" sz="2400" dirty="0">
                <a:solidFill>
                  <a:srgbClr val="A0AEC0"/>
                </a:solidFill>
                <a:latin typeface="MiSans" pitchFamily="34" charset="0"/>
                <a:ea typeface="MiSans" pitchFamily="34" charset="-122"/>
                <a:cs typeface="MiSans" pitchFamily="34" charset="-120"/>
              </a:rPr>
              <a:t>takomillashtirish</a:t>
            </a:r>
            <a:endParaRPr lang="en-US" sz="1600" dirty="0"/>
          </a:p>
        </p:txBody>
      </p:sp>
    </p:spTree>
  </p:cSld>
  <p:clrMapOvr>
    <a:masterClrMapping/>
  </p:clrMapOvr>
  <p:transition>
    <p:fade/>
    <p:spd val="med"/>
  </p:transition>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Islohotlar</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EIH Boshqaruvi Tizimini Soddalashtirish</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33400" y="1828800"/>
            <a:ext cx="9042400" cy="1930400"/>
          </a:xfrm>
          <a:custGeom>
            <a:avLst/>
            <a:gdLst/>
            <a:ahLst/>
            <a:cxnLst/>
            <a:rect l="l" t="t" r="r" b="b"/>
            <a:pathLst>
              <a:path w="9042400" h="1930400">
                <a:moveTo>
                  <a:pt x="50800" y="0"/>
                </a:moveTo>
                <a:lnTo>
                  <a:pt x="8889995" y="0"/>
                </a:lnTo>
                <a:cubicBezTo>
                  <a:pt x="8974166" y="0"/>
                  <a:pt x="9042400" y="68234"/>
                  <a:pt x="9042400" y="152405"/>
                </a:cubicBezTo>
                <a:lnTo>
                  <a:pt x="9042400" y="1777995"/>
                </a:lnTo>
                <a:cubicBezTo>
                  <a:pt x="9042400" y="1862166"/>
                  <a:pt x="8974166" y="1930400"/>
                  <a:pt x="8889995" y="1930400"/>
                </a:cubicBezTo>
                <a:lnTo>
                  <a:pt x="50800" y="1930400"/>
                </a:lnTo>
                <a:cubicBezTo>
                  <a:pt x="22744" y="1930400"/>
                  <a:pt x="0" y="1907656"/>
                  <a:pt x="0" y="1879600"/>
                </a:cubicBezTo>
                <a:lnTo>
                  <a:pt x="0" y="50800"/>
                </a:lnTo>
                <a:cubicBezTo>
                  <a:pt x="0" y="22763"/>
                  <a:pt x="22763" y="0"/>
                  <a:pt x="50800" y="0"/>
                </a:cubicBezTo>
                <a:close/>
              </a:path>
            </a:pathLst>
          </a:custGeom>
          <a:solidFill>
            <a:srgbClr val="2D3748"/>
          </a:solidFill>
          <a:ln/>
        </p:spPr>
      </p:sp>
      <p:sp>
        <p:nvSpPr>
          <p:cNvPr id="6" name="Shape 4"/>
          <p:cNvSpPr/>
          <p:nvPr/>
        </p:nvSpPr>
        <p:spPr>
          <a:xfrm>
            <a:off x="533400" y="1828800"/>
            <a:ext cx="50800" cy="1930400"/>
          </a:xfrm>
          <a:custGeom>
            <a:avLst/>
            <a:gdLst/>
            <a:ahLst/>
            <a:cxnLst/>
            <a:rect l="l" t="t" r="r" b="b"/>
            <a:pathLst>
              <a:path w="50800" h="1930400">
                <a:moveTo>
                  <a:pt x="50800" y="0"/>
                </a:moveTo>
                <a:lnTo>
                  <a:pt x="50800" y="0"/>
                </a:lnTo>
                <a:lnTo>
                  <a:pt x="50800" y="1930400"/>
                </a:lnTo>
                <a:lnTo>
                  <a:pt x="50800" y="1930400"/>
                </a:lnTo>
                <a:cubicBezTo>
                  <a:pt x="22763" y="1930400"/>
                  <a:pt x="0" y="1907637"/>
                  <a:pt x="0" y="1879600"/>
                </a:cubicBezTo>
                <a:lnTo>
                  <a:pt x="0" y="50800"/>
                </a:lnTo>
                <a:cubicBezTo>
                  <a:pt x="0" y="22763"/>
                  <a:pt x="22763" y="0"/>
                  <a:pt x="50800" y="0"/>
                </a:cubicBezTo>
                <a:close/>
              </a:path>
            </a:pathLst>
          </a:custGeom>
          <a:solidFill>
            <a:srgbClr val="38B2AC"/>
          </a:solidFill>
          <a:ln/>
        </p:spPr>
      </p:sp>
      <p:sp>
        <p:nvSpPr>
          <p:cNvPr id="7" name="Shape 5"/>
          <p:cNvSpPr/>
          <p:nvPr/>
        </p:nvSpPr>
        <p:spPr>
          <a:xfrm>
            <a:off x="812800" y="2082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8" name="Shape 6"/>
          <p:cNvSpPr/>
          <p:nvPr/>
        </p:nvSpPr>
        <p:spPr>
          <a:xfrm>
            <a:off x="990600" y="2260600"/>
            <a:ext cx="254000" cy="254000"/>
          </a:xfrm>
          <a:custGeom>
            <a:avLst/>
            <a:gdLst/>
            <a:ahLst/>
            <a:cxnLst/>
            <a:rect l="l" t="t" r="r" b="b"/>
            <a:pathLst>
              <a:path w="254000" h="254000">
                <a:moveTo>
                  <a:pt x="0" y="127000"/>
                </a:moveTo>
                <a:cubicBezTo>
                  <a:pt x="0" y="56907"/>
                  <a:pt x="56907" y="0"/>
                  <a:pt x="127000" y="0"/>
                </a:cubicBezTo>
                <a:cubicBezTo>
                  <a:pt x="197093" y="0"/>
                  <a:pt x="254000" y="56907"/>
                  <a:pt x="254000" y="127000"/>
                </a:cubicBezTo>
                <a:cubicBezTo>
                  <a:pt x="254000" y="197093"/>
                  <a:pt x="197093" y="254000"/>
                  <a:pt x="127000" y="254000"/>
                </a:cubicBezTo>
                <a:cubicBezTo>
                  <a:pt x="56907" y="254000"/>
                  <a:pt x="0" y="197093"/>
                  <a:pt x="0" y="127000"/>
                </a:cubicBezTo>
                <a:close/>
                <a:moveTo>
                  <a:pt x="142875" y="47625"/>
                </a:moveTo>
                <a:cubicBezTo>
                  <a:pt x="142875" y="38863"/>
                  <a:pt x="135762" y="31750"/>
                  <a:pt x="127000" y="31750"/>
                </a:cubicBezTo>
                <a:cubicBezTo>
                  <a:pt x="118238" y="31750"/>
                  <a:pt x="111125" y="38863"/>
                  <a:pt x="111125" y="47625"/>
                </a:cubicBezTo>
                <a:cubicBezTo>
                  <a:pt x="111125" y="56387"/>
                  <a:pt x="118238" y="63500"/>
                  <a:pt x="127000" y="63500"/>
                </a:cubicBezTo>
                <a:cubicBezTo>
                  <a:pt x="135762" y="63500"/>
                  <a:pt x="142875" y="56387"/>
                  <a:pt x="142875" y="47625"/>
                </a:cubicBezTo>
                <a:close/>
                <a:moveTo>
                  <a:pt x="127000" y="206375"/>
                </a:moveTo>
                <a:cubicBezTo>
                  <a:pt x="144512" y="206375"/>
                  <a:pt x="158750" y="192137"/>
                  <a:pt x="158750" y="174625"/>
                </a:cubicBezTo>
                <a:cubicBezTo>
                  <a:pt x="158750" y="166588"/>
                  <a:pt x="155773" y="159196"/>
                  <a:pt x="150813" y="153640"/>
                </a:cubicBezTo>
                <a:lnTo>
                  <a:pt x="185291" y="84733"/>
                </a:lnTo>
                <a:cubicBezTo>
                  <a:pt x="188218" y="78829"/>
                  <a:pt x="185837" y="71686"/>
                  <a:pt x="179983" y="68759"/>
                </a:cubicBezTo>
                <a:cubicBezTo>
                  <a:pt x="174129" y="65832"/>
                  <a:pt x="166936" y="68213"/>
                  <a:pt x="164009" y="74067"/>
                </a:cubicBezTo>
                <a:lnTo>
                  <a:pt x="129530" y="142974"/>
                </a:lnTo>
                <a:cubicBezTo>
                  <a:pt x="128687" y="142925"/>
                  <a:pt x="127843" y="142875"/>
                  <a:pt x="127000" y="142875"/>
                </a:cubicBezTo>
                <a:cubicBezTo>
                  <a:pt x="109488" y="142875"/>
                  <a:pt x="95250" y="157113"/>
                  <a:pt x="95250" y="174625"/>
                </a:cubicBezTo>
                <a:cubicBezTo>
                  <a:pt x="95250" y="192137"/>
                  <a:pt x="109488" y="206375"/>
                  <a:pt x="127000" y="206375"/>
                </a:cubicBezTo>
                <a:close/>
                <a:moveTo>
                  <a:pt x="87313" y="71438"/>
                </a:moveTo>
                <a:cubicBezTo>
                  <a:pt x="87313" y="62676"/>
                  <a:pt x="80199" y="55563"/>
                  <a:pt x="71438" y="55563"/>
                </a:cubicBezTo>
                <a:cubicBezTo>
                  <a:pt x="62676" y="55563"/>
                  <a:pt x="55563" y="62676"/>
                  <a:pt x="55563" y="71438"/>
                </a:cubicBezTo>
                <a:cubicBezTo>
                  <a:pt x="55563" y="80199"/>
                  <a:pt x="62676" y="87313"/>
                  <a:pt x="71438" y="87313"/>
                </a:cubicBezTo>
                <a:cubicBezTo>
                  <a:pt x="80199" y="87313"/>
                  <a:pt x="87313" y="80199"/>
                  <a:pt x="87313" y="71438"/>
                </a:cubicBezTo>
                <a:close/>
                <a:moveTo>
                  <a:pt x="47625" y="142875"/>
                </a:moveTo>
                <a:cubicBezTo>
                  <a:pt x="56387" y="142875"/>
                  <a:pt x="63500" y="135762"/>
                  <a:pt x="63500" y="127000"/>
                </a:cubicBezTo>
                <a:cubicBezTo>
                  <a:pt x="63500" y="118238"/>
                  <a:pt x="56387" y="111125"/>
                  <a:pt x="47625" y="111125"/>
                </a:cubicBezTo>
                <a:cubicBezTo>
                  <a:pt x="38863" y="111125"/>
                  <a:pt x="31750" y="118238"/>
                  <a:pt x="31750" y="127000"/>
                </a:cubicBezTo>
                <a:cubicBezTo>
                  <a:pt x="31750" y="135762"/>
                  <a:pt x="38863" y="142875"/>
                  <a:pt x="47625" y="142875"/>
                </a:cubicBezTo>
                <a:close/>
                <a:moveTo>
                  <a:pt x="222250" y="127000"/>
                </a:moveTo>
                <a:cubicBezTo>
                  <a:pt x="222250" y="118238"/>
                  <a:pt x="215137" y="111125"/>
                  <a:pt x="206375" y="111125"/>
                </a:cubicBezTo>
                <a:cubicBezTo>
                  <a:pt x="197613" y="111125"/>
                  <a:pt x="190500" y="118238"/>
                  <a:pt x="190500" y="127000"/>
                </a:cubicBezTo>
                <a:cubicBezTo>
                  <a:pt x="190500" y="135762"/>
                  <a:pt x="197613" y="142875"/>
                  <a:pt x="206375" y="142875"/>
                </a:cubicBezTo>
                <a:cubicBezTo>
                  <a:pt x="215137" y="142875"/>
                  <a:pt x="222250" y="135762"/>
                  <a:pt x="222250" y="127000"/>
                </a:cubicBezTo>
                <a:close/>
              </a:path>
            </a:pathLst>
          </a:custGeom>
          <a:solidFill>
            <a:srgbClr val="38B2AC"/>
          </a:solidFill>
          <a:ln/>
        </p:spPr>
      </p:sp>
      <p:sp>
        <p:nvSpPr>
          <p:cNvPr id="9" name="Text 7"/>
          <p:cNvSpPr/>
          <p:nvPr/>
        </p:nvSpPr>
        <p:spPr>
          <a:xfrm>
            <a:off x="1625600" y="2184400"/>
            <a:ext cx="39878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Loyiha Baholashini Soddalashtirish</a:t>
            </a:r>
            <a:endParaRPr lang="en-US" sz="1600" dirty="0"/>
          </a:p>
        </p:txBody>
      </p:sp>
      <p:sp>
        <p:nvSpPr>
          <p:cNvPr id="10" name="Text 8"/>
          <p:cNvSpPr/>
          <p:nvPr/>
        </p:nvSpPr>
        <p:spPr>
          <a:xfrm>
            <a:off x="812800" y="2844800"/>
            <a:ext cx="86106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Loyiha biznes-rejalari bo'yicha ekspert bahosi talab qilinmaydi, ya'ni investitsiya loyihalari bo'yicha qarorlar tezroq qabul qilinadi. Bu investorlar uchun vaqt va resurslarni tejaydi.</a:t>
            </a:r>
            <a:endParaRPr lang="en-US" sz="1600" dirty="0"/>
          </a:p>
        </p:txBody>
      </p:sp>
      <p:sp>
        <p:nvSpPr>
          <p:cNvPr id="11" name="Shape 9"/>
          <p:cNvSpPr/>
          <p:nvPr/>
        </p:nvSpPr>
        <p:spPr>
          <a:xfrm>
            <a:off x="533400" y="3962400"/>
            <a:ext cx="9042400" cy="2260600"/>
          </a:xfrm>
          <a:custGeom>
            <a:avLst/>
            <a:gdLst/>
            <a:ahLst/>
            <a:cxnLst/>
            <a:rect l="l" t="t" r="r" b="b"/>
            <a:pathLst>
              <a:path w="9042400" h="2260600">
                <a:moveTo>
                  <a:pt x="50800" y="0"/>
                </a:moveTo>
                <a:lnTo>
                  <a:pt x="8889990" y="0"/>
                </a:lnTo>
                <a:cubicBezTo>
                  <a:pt x="8974164" y="0"/>
                  <a:pt x="9042400" y="68236"/>
                  <a:pt x="9042400" y="152410"/>
                </a:cubicBezTo>
                <a:lnTo>
                  <a:pt x="9042400" y="2108190"/>
                </a:lnTo>
                <a:cubicBezTo>
                  <a:pt x="9042400" y="2192364"/>
                  <a:pt x="8974164" y="2260600"/>
                  <a:pt x="8889990" y="2260600"/>
                </a:cubicBezTo>
                <a:lnTo>
                  <a:pt x="50800" y="2260600"/>
                </a:lnTo>
                <a:cubicBezTo>
                  <a:pt x="22763" y="2260600"/>
                  <a:pt x="0" y="2237837"/>
                  <a:pt x="0" y="2209800"/>
                </a:cubicBezTo>
                <a:lnTo>
                  <a:pt x="0" y="50800"/>
                </a:lnTo>
                <a:cubicBezTo>
                  <a:pt x="0" y="22763"/>
                  <a:pt x="22763" y="0"/>
                  <a:pt x="50800" y="0"/>
                </a:cubicBezTo>
                <a:close/>
              </a:path>
            </a:pathLst>
          </a:custGeom>
          <a:solidFill>
            <a:srgbClr val="2D3748"/>
          </a:solidFill>
          <a:ln/>
        </p:spPr>
      </p:sp>
      <p:sp>
        <p:nvSpPr>
          <p:cNvPr id="12" name="Shape 10"/>
          <p:cNvSpPr/>
          <p:nvPr/>
        </p:nvSpPr>
        <p:spPr>
          <a:xfrm>
            <a:off x="533400" y="3962400"/>
            <a:ext cx="50800" cy="2260600"/>
          </a:xfrm>
          <a:custGeom>
            <a:avLst/>
            <a:gdLst/>
            <a:ahLst/>
            <a:cxnLst/>
            <a:rect l="l" t="t" r="r" b="b"/>
            <a:pathLst>
              <a:path w="50800" h="2260600">
                <a:moveTo>
                  <a:pt x="50800" y="0"/>
                </a:moveTo>
                <a:lnTo>
                  <a:pt x="50800" y="0"/>
                </a:lnTo>
                <a:lnTo>
                  <a:pt x="50800" y="2260600"/>
                </a:lnTo>
                <a:lnTo>
                  <a:pt x="50800" y="2260600"/>
                </a:lnTo>
                <a:cubicBezTo>
                  <a:pt x="22763" y="2260600"/>
                  <a:pt x="0" y="2237837"/>
                  <a:pt x="0" y="2209800"/>
                </a:cubicBezTo>
                <a:lnTo>
                  <a:pt x="0" y="50800"/>
                </a:lnTo>
                <a:cubicBezTo>
                  <a:pt x="0" y="22763"/>
                  <a:pt x="22763" y="0"/>
                  <a:pt x="50800" y="0"/>
                </a:cubicBezTo>
                <a:close/>
              </a:path>
            </a:pathLst>
          </a:custGeom>
          <a:solidFill>
            <a:srgbClr val="38B2AC"/>
          </a:solidFill>
          <a:ln/>
        </p:spPr>
      </p:sp>
      <p:sp>
        <p:nvSpPr>
          <p:cNvPr id="13" name="Shape 11"/>
          <p:cNvSpPr/>
          <p:nvPr/>
        </p:nvSpPr>
        <p:spPr>
          <a:xfrm>
            <a:off x="812800" y="42164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14" name="Shape 12"/>
          <p:cNvSpPr/>
          <p:nvPr/>
        </p:nvSpPr>
        <p:spPr>
          <a:xfrm>
            <a:off x="990600" y="4394200"/>
            <a:ext cx="254000" cy="254000"/>
          </a:xfrm>
          <a:custGeom>
            <a:avLst/>
            <a:gdLst/>
            <a:ahLst/>
            <a:cxnLst/>
            <a:rect l="l" t="t" r="r" b="b"/>
            <a:pathLst>
              <a:path w="254000" h="254000">
                <a:moveTo>
                  <a:pt x="95250" y="31750"/>
                </a:moveTo>
                <a:cubicBezTo>
                  <a:pt x="95250" y="22969"/>
                  <a:pt x="102344" y="15875"/>
                  <a:pt x="111125" y="15875"/>
                </a:cubicBezTo>
                <a:lnTo>
                  <a:pt x="142875" y="15875"/>
                </a:lnTo>
                <a:cubicBezTo>
                  <a:pt x="151656" y="15875"/>
                  <a:pt x="158750" y="22969"/>
                  <a:pt x="158750" y="31750"/>
                </a:cubicBezTo>
                <a:lnTo>
                  <a:pt x="158750" y="63500"/>
                </a:lnTo>
                <a:cubicBezTo>
                  <a:pt x="158750" y="72281"/>
                  <a:pt x="151656" y="79375"/>
                  <a:pt x="142875" y="79375"/>
                </a:cubicBezTo>
                <a:lnTo>
                  <a:pt x="138906" y="79375"/>
                </a:lnTo>
                <a:lnTo>
                  <a:pt x="138906" y="111125"/>
                </a:lnTo>
                <a:lnTo>
                  <a:pt x="198438" y="111125"/>
                </a:lnTo>
                <a:cubicBezTo>
                  <a:pt x="218182" y="111125"/>
                  <a:pt x="234156" y="127099"/>
                  <a:pt x="234156" y="146844"/>
                </a:cubicBezTo>
                <a:lnTo>
                  <a:pt x="234156" y="174625"/>
                </a:lnTo>
                <a:lnTo>
                  <a:pt x="238125" y="174625"/>
                </a:lnTo>
                <a:cubicBezTo>
                  <a:pt x="246906" y="174625"/>
                  <a:pt x="254000" y="181719"/>
                  <a:pt x="254000" y="190500"/>
                </a:cubicBezTo>
                <a:lnTo>
                  <a:pt x="254000" y="222250"/>
                </a:lnTo>
                <a:cubicBezTo>
                  <a:pt x="254000" y="231031"/>
                  <a:pt x="246906" y="238125"/>
                  <a:pt x="238125" y="238125"/>
                </a:cubicBezTo>
                <a:lnTo>
                  <a:pt x="206375" y="238125"/>
                </a:lnTo>
                <a:cubicBezTo>
                  <a:pt x="197594" y="238125"/>
                  <a:pt x="190500" y="231031"/>
                  <a:pt x="190500" y="222250"/>
                </a:cubicBezTo>
                <a:lnTo>
                  <a:pt x="190500" y="190500"/>
                </a:lnTo>
                <a:cubicBezTo>
                  <a:pt x="190500" y="181719"/>
                  <a:pt x="197594" y="174625"/>
                  <a:pt x="206375" y="174625"/>
                </a:cubicBezTo>
                <a:lnTo>
                  <a:pt x="210344" y="174625"/>
                </a:lnTo>
                <a:lnTo>
                  <a:pt x="210344" y="146844"/>
                </a:lnTo>
                <a:cubicBezTo>
                  <a:pt x="210344" y="140246"/>
                  <a:pt x="205036" y="134938"/>
                  <a:pt x="198438" y="134938"/>
                </a:cubicBezTo>
                <a:lnTo>
                  <a:pt x="138906" y="134938"/>
                </a:lnTo>
                <a:lnTo>
                  <a:pt x="138906" y="174625"/>
                </a:lnTo>
                <a:lnTo>
                  <a:pt x="142875" y="174625"/>
                </a:lnTo>
                <a:cubicBezTo>
                  <a:pt x="151656" y="174625"/>
                  <a:pt x="158750" y="181719"/>
                  <a:pt x="158750" y="190500"/>
                </a:cubicBezTo>
                <a:lnTo>
                  <a:pt x="158750" y="222250"/>
                </a:lnTo>
                <a:cubicBezTo>
                  <a:pt x="158750" y="231031"/>
                  <a:pt x="151656" y="238125"/>
                  <a:pt x="142875" y="238125"/>
                </a:cubicBezTo>
                <a:lnTo>
                  <a:pt x="111125" y="238125"/>
                </a:lnTo>
                <a:cubicBezTo>
                  <a:pt x="102344" y="238125"/>
                  <a:pt x="95250" y="231031"/>
                  <a:pt x="95250" y="222250"/>
                </a:cubicBezTo>
                <a:lnTo>
                  <a:pt x="95250" y="190500"/>
                </a:lnTo>
                <a:cubicBezTo>
                  <a:pt x="95250" y="181719"/>
                  <a:pt x="102344" y="174625"/>
                  <a:pt x="111125" y="174625"/>
                </a:cubicBezTo>
                <a:lnTo>
                  <a:pt x="115094" y="174625"/>
                </a:lnTo>
                <a:lnTo>
                  <a:pt x="115094" y="134938"/>
                </a:lnTo>
                <a:lnTo>
                  <a:pt x="55563" y="134938"/>
                </a:lnTo>
                <a:cubicBezTo>
                  <a:pt x="48964" y="134938"/>
                  <a:pt x="43656" y="140246"/>
                  <a:pt x="43656" y="146844"/>
                </a:cubicBezTo>
                <a:lnTo>
                  <a:pt x="43656" y="174625"/>
                </a:lnTo>
                <a:lnTo>
                  <a:pt x="47625" y="174625"/>
                </a:lnTo>
                <a:cubicBezTo>
                  <a:pt x="56406" y="174625"/>
                  <a:pt x="63500" y="181719"/>
                  <a:pt x="63500" y="190500"/>
                </a:cubicBezTo>
                <a:lnTo>
                  <a:pt x="63500" y="222250"/>
                </a:lnTo>
                <a:cubicBezTo>
                  <a:pt x="63500" y="231031"/>
                  <a:pt x="56406" y="238125"/>
                  <a:pt x="47625" y="238125"/>
                </a:cubicBezTo>
                <a:lnTo>
                  <a:pt x="15875" y="238125"/>
                </a:lnTo>
                <a:cubicBezTo>
                  <a:pt x="7094" y="238125"/>
                  <a:pt x="0" y="231031"/>
                  <a:pt x="0" y="222250"/>
                </a:cubicBezTo>
                <a:lnTo>
                  <a:pt x="0" y="190500"/>
                </a:lnTo>
                <a:cubicBezTo>
                  <a:pt x="0" y="181719"/>
                  <a:pt x="7094" y="174625"/>
                  <a:pt x="15875" y="174625"/>
                </a:cubicBezTo>
                <a:lnTo>
                  <a:pt x="19844" y="174625"/>
                </a:lnTo>
                <a:lnTo>
                  <a:pt x="19844" y="146844"/>
                </a:lnTo>
                <a:cubicBezTo>
                  <a:pt x="19844" y="127099"/>
                  <a:pt x="35818" y="111125"/>
                  <a:pt x="55563" y="111125"/>
                </a:cubicBezTo>
                <a:lnTo>
                  <a:pt x="115094" y="111125"/>
                </a:lnTo>
                <a:lnTo>
                  <a:pt x="115094" y="79375"/>
                </a:lnTo>
                <a:lnTo>
                  <a:pt x="111125" y="79375"/>
                </a:lnTo>
                <a:cubicBezTo>
                  <a:pt x="102344" y="79375"/>
                  <a:pt x="95250" y="72281"/>
                  <a:pt x="95250" y="63500"/>
                </a:cubicBezTo>
                <a:lnTo>
                  <a:pt x="95250" y="31750"/>
                </a:lnTo>
                <a:close/>
              </a:path>
            </a:pathLst>
          </a:custGeom>
          <a:solidFill>
            <a:srgbClr val="38B2AC"/>
          </a:solidFill>
          <a:ln/>
        </p:spPr>
      </p:sp>
      <p:sp>
        <p:nvSpPr>
          <p:cNvPr id="15" name="Text 13"/>
          <p:cNvSpPr/>
          <p:nvPr/>
        </p:nvSpPr>
        <p:spPr>
          <a:xfrm>
            <a:off x="1625600" y="4318000"/>
            <a:ext cx="4699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Ma'muriy Kengashlarni Tarqatib Yuborish</a:t>
            </a:r>
            <a:endParaRPr lang="en-US" sz="1600" dirty="0"/>
          </a:p>
        </p:txBody>
      </p:sp>
      <p:sp>
        <p:nvSpPr>
          <p:cNvPr id="16" name="Text 14"/>
          <p:cNvSpPr/>
          <p:nvPr/>
        </p:nvSpPr>
        <p:spPr>
          <a:xfrm>
            <a:off x="812800" y="4978400"/>
            <a:ext cx="8610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Maxsus iqtisodiy zonalar bo'yicha ma'muriy kengashlar tarqatildi va ularning funksiyalari zonalar direktoratiga topshirildi. Bu boshqaruv samaradorligini oshiradi va qaror qabul qilish jarayonini tezlashtiradi.</a:t>
            </a:r>
            <a:endParaRPr lang="en-US" sz="1600" dirty="0"/>
          </a:p>
        </p:txBody>
      </p:sp>
      <p:sp>
        <p:nvSpPr>
          <p:cNvPr id="17" name="Shape 15"/>
          <p:cNvSpPr/>
          <p:nvPr/>
        </p:nvSpPr>
        <p:spPr>
          <a:xfrm>
            <a:off x="533400" y="6426200"/>
            <a:ext cx="9042400" cy="2260600"/>
          </a:xfrm>
          <a:custGeom>
            <a:avLst/>
            <a:gdLst/>
            <a:ahLst/>
            <a:cxnLst/>
            <a:rect l="l" t="t" r="r" b="b"/>
            <a:pathLst>
              <a:path w="9042400" h="2260600">
                <a:moveTo>
                  <a:pt x="50800" y="0"/>
                </a:moveTo>
                <a:lnTo>
                  <a:pt x="8889990" y="0"/>
                </a:lnTo>
                <a:cubicBezTo>
                  <a:pt x="8974164" y="0"/>
                  <a:pt x="9042400" y="68236"/>
                  <a:pt x="9042400" y="152410"/>
                </a:cubicBezTo>
                <a:lnTo>
                  <a:pt x="9042400" y="2108190"/>
                </a:lnTo>
                <a:cubicBezTo>
                  <a:pt x="9042400" y="2192364"/>
                  <a:pt x="8974164" y="2260600"/>
                  <a:pt x="8889990" y="2260600"/>
                </a:cubicBezTo>
                <a:lnTo>
                  <a:pt x="50800" y="2260600"/>
                </a:lnTo>
                <a:cubicBezTo>
                  <a:pt x="22763" y="2260600"/>
                  <a:pt x="0" y="2237837"/>
                  <a:pt x="0" y="2209800"/>
                </a:cubicBezTo>
                <a:lnTo>
                  <a:pt x="0" y="50800"/>
                </a:lnTo>
                <a:cubicBezTo>
                  <a:pt x="0" y="22763"/>
                  <a:pt x="22763" y="0"/>
                  <a:pt x="50800" y="0"/>
                </a:cubicBezTo>
                <a:close/>
              </a:path>
            </a:pathLst>
          </a:custGeom>
          <a:solidFill>
            <a:srgbClr val="2D3748"/>
          </a:solidFill>
          <a:ln/>
        </p:spPr>
      </p:sp>
      <p:sp>
        <p:nvSpPr>
          <p:cNvPr id="18" name="Shape 16"/>
          <p:cNvSpPr/>
          <p:nvPr/>
        </p:nvSpPr>
        <p:spPr>
          <a:xfrm>
            <a:off x="533400" y="6426200"/>
            <a:ext cx="50800" cy="2260600"/>
          </a:xfrm>
          <a:custGeom>
            <a:avLst/>
            <a:gdLst/>
            <a:ahLst/>
            <a:cxnLst/>
            <a:rect l="l" t="t" r="r" b="b"/>
            <a:pathLst>
              <a:path w="50800" h="2260600">
                <a:moveTo>
                  <a:pt x="50800" y="0"/>
                </a:moveTo>
                <a:lnTo>
                  <a:pt x="50800" y="0"/>
                </a:lnTo>
                <a:lnTo>
                  <a:pt x="50800" y="2260600"/>
                </a:lnTo>
                <a:lnTo>
                  <a:pt x="50800" y="2260600"/>
                </a:lnTo>
                <a:cubicBezTo>
                  <a:pt x="22763" y="2260600"/>
                  <a:pt x="0" y="2237837"/>
                  <a:pt x="0" y="2209800"/>
                </a:cubicBezTo>
                <a:lnTo>
                  <a:pt x="0" y="50800"/>
                </a:lnTo>
                <a:cubicBezTo>
                  <a:pt x="0" y="22763"/>
                  <a:pt x="22763" y="0"/>
                  <a:pt x="50800" y="0"/>
                </a:cubicBezTo>
                <a:close/>
              </a:path>
            </a:pathLst>
          </a:custGeom>
          <a:solidFill>
            <a:srgbClr val="38B2AC"/>
          </a:solidFill>
          <a:ln/>
        </p:spPr>
      </p:sp>
      <p:sp>
        <p:nvSpPr>
          <p:cNvPr id="19" name="Shape 17"/>
          <p:cNvSpPr/>
          <p:nvPr/>
        </p:nvSpPr>
        <p:spPr>
          <a:xfrm>
            <a:off x="812800" y="66802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20" name="Shape 18"/>
          <p:cNvSpPr/>
          <p:nvPr/>
        </p:nvSpPr>
        <p:spPr>
          <a:xfrm>
            <a:off x="990600" y="6858000"/>
            <a:ext cx="254000" cy="254000"/>
          </a:xfrm>
          <a:custGeom>
            <a:avLst/>
            <a:gdLst/>
            <a:ahLst/>
            <a:cxnLst/>
            <a:rect l="l" t="t" r="r" b="b"/>
            <a:pathLst>
              <a:path w="254000" h="254000">
                <a:moveTo>
                  <a:pt x="32693" y="113357"/>
                </a:moveTo>
                <a:cubicBezTo>
                  <a:pt x="39291" y="67221"/>
                  <a:pt x="79028" y="31750"/>
                  <a:pt x="127000" y="31750"/>
                </a:cubicBezTo>
                <a:cubicBezTo>
                  <a:pt x="153293" y="31750"/>
                  <a:pt x="177105" y="42416"/>
                  <a:pt x="194370" y="59630"/>
                </a:cubicBezTo>
                <a:cubicBezTo>
                  <a:pt x="194469" y="59730"/>
                  <a:pt x="194568" y="59829"/>
                  <a:pt x="194667" y="59928"/>
                </a:cubicBezTo>
                <a:lnTo>
                  <a:pt x="198438" y="63500"/>
                </a:lnTo>
                <a:lnTo>
                  <a:pt x="174675" y="63500"/>
                </a:lnTo>
                <a:cubicBezTo>
                  <a:pt x="165894" y="63500"/>
                  <a:pt x="158800" y="70594"/>
                  <a:pt x="158800" y="79375"/>
                </a:cubicBezTo>
                <a:cubicBezTo>
                  <a:pt x="158800" y="88156"/>
                  <a:pt x="165894" y="95250"/>
                  <a:pt x="174675" y="95250"/>
                </a:cubicBezTo>
                <a:lnTo>
                  <a:pt x="238175" y="95250"/>
                </a:lnTo>
                <a:cubicBezTo>
                  <a:pt x="246955" y="95250"/>
                  <a:pt x="254050" y="88156"/>
                  <a:pt x="254050" y="79375"/>
                </a:cubicBezTo>
                <a:lnTo>
                  <a:pt x="254050" y="15875"/>
                </a:lnTo>
                <a:cubicBezTo>
                  <a:pt x="254050" y="7094"/>
                  <a:pt x="246955" y="0"/>
                  <a:pt x="238175" y="0"/>
                </a:cubicBezTo>
                <a:cubicBezTo>
                  <a:pt x="229394" y="0"/>
                  <a:pt x="222300" y="7094"/>
                  <a:pt x="222300" y="15875"/>
                </a:cubicBezTo>
                <a:lnTo>
                  <a:pt x="222300" y="42366"/>
                </a:lnTo>
                <a:lnTo>
                  <a:pt x="216694" y="37058"/>
                </a:lnTo>
                <a:cubicBezTo>
                  <a:pt x="193725" y="14188"/>
                  <a:pt x="161975" y="0"/>
                  <a:pt x="127000" y="0"/>
                </a:cubicBezTo>
                <a:cubicBezTo>
                  <a:pt x="63004" y="0"/>
                  <a:pt x="10071" y="47327"/>
                  <a:pt x="1290" y="108893"/>
                </a:cubicBezTo>
                <a:cubicBezTo>
                  <a:pt x="50" y="117574"/>
                  <a:pt x="6052" y="125611"/>
                  <a:pt x="14734" y="126851"/>
                </a:cubicBezTo>
                <a:cubicBezTo>
                  <a:pt x="23416" y="128091"/>
                  <a:pt x="31452" y="122039"/>
                  <a:pt x="32693" y="113407"/>
                </a:cubicBezTo>
                <a:close/>
                <a:moveTo>
                  <a:pt x="252710" y="145107"/>
                </a:moveTo>
                <a:cubicBezTo>
                  <a:pt x="253950" y="136426"/>
                  <a:pt x="247898" y="128389"/>
                  <a:pt x="239266" y="127149"/>
                </a:cubicBezTo>
                <a:cubicBezTo>
                  <a:pt x="230634" y="125909"/>
                  <a:pt x="222548" y="131961"/>
                  <a:pt x="221307" y="140593"/>
                </a:cubicBezTo>
                <a:cubicBezTo>
                  <a:pt x="214709" y="186730"/>
                  <a:pt x="174972" y="222200"/>
                  <a:pt x="127000" y="222200"/>
                </a:cubicBezTo>
                <a:cubicBezTo>
                  <a:pt x="100707" y="222200"/>
                  <a:pt x="76895" y="211534"/>
                  <a:pt x="59630" y="194320"/>
                </a:cubicBezTo>
                <a:cubicBezTo>
                  <a:pt x="59531" y="194221"/>
                  <a:pt x="59432" y="194121"/>
                  <a:pt x="59333" y="194022"/>
                </a:cubicBezTo>
                <a:lnTo>
                  <a:pt x="55562" y="190450"/>
                </a:lnTo>
                <a:lnTo>
                  <a:pt x="79325" y="190450"/>
                </a:lnTo>
                <a:cubicBezTo>
                  <a:pt x="88106" y="190450"/>
                  <a:pt x="95200" y="183356"/>
                  <a:pt x="95200" y="174575"/>
                </a:cubicBezTo>
                <a:cubicBezTo>
                  <a:pt x="95200" y="165795"/>
                  <a:pt x="88106" y="158700"/>
                  <a:pt x="79325" y="158700"/>
                </a:cubicBezTo>
                <a:lnTo>
                  <a:pt x="15875" y="158750"/>
                </a:lnTo>
                <a:cubicBezTo>
                  <a:pt x="11658" y="158750"/>
                  <a:pt x="7590" y="160437"/>
                  <a:pt x="4614" y="163463"/>
                </a:cubicBezTo>
                <a:cubicBezTo>
                  <a:pt x="1637" y="166489"/>
                  <a:pt x="-50" y="170507"/>
                  <a:pt x="0" y="174774"/>
                </a:cubicBezTo>
                <a:lnTo>
                  <a:pt x="496" y="237778"/>
                </a:lnTo>
                <a:cubicBezTo>
                  <a:pt x="546" y="246559"/>
                  <a:pt x="7739" y="253603"/>
                  <a:pt x="16520" y="253504"/>
                </a:cubicBezTo>
                <a:cubicBezTo>
                  <a:pt x="25301" y="253405"/>
                  <a:pt x="32345" y="246261"/>
                  <a:pt x="32246" y="237480"/>
                </a:cubicBezTo>
                <a:lnTo>
                  <a:pt x="32048" y="211931"/>
                </a:lnTo>
                <a:lnTo>
                  <a:pt x="37356" y="216942"/>
                </a:lnTo>
                <a:cubicBezTo>
                  <a:pt x="60325" y="239812"/>
                  <a:pt x="92025" y="254000"/>
                  <a:pt x="127000" y="254000"/>
                </a:cubicBezTo>
                <a:cubicBezTo>
                  <a:pt x="190996" y="254000"/>
                  <a:pt x="243929" y="206673"/>
                  <a:pt x="252710" y="145107"/>
                </a:cubicBezTo>
                <a:close/>
              </a:path>
            </a:pathLst>
          </a:custGeom>
          <a:solidFill>
            <a:srgbClr val="38B2AC"/>
          </a:solidFill>
          <a:ln/>
        </p:spPr>
      </p:sp>
      <p:sp>
        <p:nvSpPr>
          <p:cNvPr id="21" name="Text 19"/>
          <p:cNvSpPr/>
          <p:nvPr/>
        </p:nvSpPr>
        <p:spPr>
          <a:xfrm>
            <a:off x="1625600" y="6781800"/>
            <a:ext cx="43434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Eksportga Yo'naltirilgan Yangi Zonalar</a:t>
            </a:r>
            <a:endParaRPr lang="en-US" sz="1600" dirty="0"/>
          </a:p>
        </p:txBody>
      </p:sp>
      <p:sp>
        <p:nvSpPr>
          <p:cNvPr id="22" name="Text 20"/>
          <p:cNvSpPr/>
          <p:nvPr/>
        </p:nvSpPr>
        <p:spPr>
          <a:xfrm>
            <a:off x="812800" y="7442200"/>
            <a:ext cx="8610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Hukumat faqat eksport ishlab chiqarishga qaratilgan yangi erkin iqtisodiy hududlarni tashkil etish bo'yicha qaror qabul qildi. Bu eksport salohiyatini kuchaytirish va ichki bozor bilan cheklanib qolmaslik maqsadida qilingan o'zgarishdir.</a:t>
            </a:r>
            <a:endParaRPr lang="en-US" sz="1600" dirty="0"/>
          </a:p>
        </p:txBody>
      </p:sp>
      <p:sp>
        <p:nvSpPr>
          <p:cNvPr id="23" name="Shape 21"/>
          <p:cNvSpPr/>
          <p:nvPr/>
        </p:nvSpPr>
        <p:spPr>
          <a:xfrm>
            <a:off x="9773907" y="1828800"/>
            <a:ext cx="5969000" cy="4572000"/>
          </a:xfrm>
          <a:custGeom>
            <a:avLst/>
            <a:gdLst/>
            <a:ahLst/>
            <a:cxnLst/>
            <a:rect l="l" t="t" r="r" b="b"/>
            <a:pathLst>
              <a:path w="5969000" h="4572000">
                <a:moveTo>
                  <a:pt x="152385" y="0"/>
                </a:moveTo>
                <a:lnTo>
                  <a:pt x="5816615" y="0"/>
                </a:lnTo>
                <a:cubicBezTo>
                  <a:pt x="5900775" y="0"/>
                  <a:pt x="5969000" y="68225"/>
                  <a:pt x="5969000" y="152385"/>
                </a:cubicBezTo>
                <a:lnTo>
                  <a:pt x="5969000" y="4419615"/>
                </a:lnTo>
                <a:cubicBezTo>
                  <a:pt x="5969000" y="4503775"/>
                  <a:pt x="5900775" y="4572000"/>
                  <a:pt x="5816615" y="4572000"/>
                </a:cubicBezTo>
                <a:lnTo>
                  <a:pt x="152385" y="4572000"/>
                </a:lnTo>
                <a:cubicBezTo>
                  <a:pt x="68225" y="4572000"/>
                  <a:pt x="0" y="4503775"/>
                  <a:pt x="0" y="4419615"/>
                </a:cubicBezTo>
                <a:lnTo>
                  <a:pt x="0" y="152385"/>
                </a:lnTo>
                <a:cubicBezTo>
                  <a:pt x="0" y="68281"/>
                  <a:pt x="68281" y="0"/>
                  <a:pt x="152385" y="0"/>
                </a:cubicBezTo>
                <a:close/>
              </a:path>
            </a:pathLst>
          </a:custGeom>
          <a:solidFill>
            <a:srgbClr val="2D3748"/>
          </a:solidFill>
          <a:ln/>
        </p:spPr>
      </p:sp>
      <p:sp>
        <p:nvSpPr>
          <p:cNvPr id="24" name="Text 22"/>
          <p:cNvSpPr/>
          <p:nvPr/>
        </p:nvSpPr>
        <p:spPr>
          <a:xfrm>
            <a:off x="10027907" y="2082800"/>
            <a:ext cx="5588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Islohotlar Natijalari</a:t>
            </a:r>
            <a:endParaRPr lang="en-US" sz="1600" dirty="0"/>
          </a:p>
        </p:txBody>
      </p:sp>
      <p:sp>
        <p:nvSpPr>
          <p:cNvPr id="25" name="Shape 23"/>
          <p:cNvSpPr/>
          <p:nvPr/>
        </p:nvSpPr>
        <p:spPr>
          <a:xfrm>
            <a:off x="10027907" y="2641600"/>
            <a:ext cx="5461000" cy="1066800"/>
          </a:xfrm>
          <a:custGeom>
            <a:avLst/>
            <a:gdLst/>
            <a:ahLst/>
            <a:cxnLst/>
            <a:rect l="l" t="t" r="r" b="b"/>
            <a:pathLst>
              <a:path w="5461000" h="1066800">
                <a:moveTo>
                  <a:pt x="101602" y="0"/>
                </a:moveTo>
                <a:lnTo>
                  <a:pt x="5359398" y="0"/>
                </a:lnTo>
                <a:cubicBezTo>
                  <a:pt x="5415511" y="0"/>
                  <a:pt x="5461000" y="45489"/>
                  <a:pt x="5461000" y="101602"/>
                </a:cubicBezTo>
                <a:lnTo>
                  <a:pt x="5461000" y="965198"/>
                </a:lnTo>
                <a:cubicBezTo>
                  <a:pt x="5461000" y="1021311"/>
                  <a:pt x="5415511" y="1066800"/>
                  <a:pt x="5359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26" name="Shape 24"/>
          <p:cNvSpPr/>
          <p:nvPr/>
        </p:nvSpPr>
        <p:spPr>
          <a:xfrm>
            <a:off x="10262857" y="2870200"/>
            <a:ext cx="254000" cy="254000"/>
          </a:xfrm>
          <a:custGeom>
            <a:avLst/>
            <a:gdLst/>
            <a:ahLst/>
            <a:cxnLst/>
            <a:rect l="l" t="t" r="r" b="b"/>
            <a:pathLst>
              <a:path w="254000" h="254000">
                <a:moveTo>
                  <a:pt x="127000" y="0"/>
                </a:moveTo>
                <a:cubicBezTo>
                  <a:pt x="197093" y="0"/>
                  <a:pt x="254000" y="56907"/>
                  <a:pt x="254000" y="127000"/>
                </a:cubicBezTo>
                <a:cubicBezTo>
                  <a:pt x="254000" y="197093"/>
                  <a:pt x="197093" y="254000"/>
                  <a:pt x="127000" y="254000"/>
                </a:cubicBezTo>
                <a:cubicBezTo>
                  <a:pt x="56907" y="254000"/>
                  <a:pt x="0" y="197093"/>
                  <a:pt x="0" y="127000"/>
                </a:cubicBezTo>
                <a:cubicBezTo>
                  <a:pt x="0" y="56907"/>
                  <a:pt x="56907" y="0"/>
                  <a:pt x="127000" y="0"/>
                </a:cubicBezTo>
                <a:close/>
                <a:moveTo>
                  <a:pt x="115094" y="59531"/>
                </a:moveTo>
                <a:lnTo>
                  <a:pt x="115094" y="127000"/>
                </a:lnTo>
                <a:cubicBezTo>
                  <a:pt x="115094" y="130969"/>
                  <a:pt x="117078" y="134689"/>
                  <a:pt x="120402" y="136922"/>
                </a:cubicBezTo>
                <a:lnTo>
                  <a:pt x="168027" y="168672"/>
                </a:lnTo>
                <a:cubicBezTo>
                  <a:pt x="173484" y="172343"/>
                  <a:pt x="180876" y="170855"/>
                  <a:pt x="184547" y="165348"/>
                </a:cubicBezTo>
                <a:cubicBezTo>
                  <a:pt x="188218" y="159841"/>
                  <a:pt x="186730" y="152499"/>
                  <a:pt x="181223" y="148828"/>
                </a:cubicBezTo>
                <a:lnTo>
                  <a:pt x="138906" y="120650"/>
                </a:lnTo>
                <a:lnTo>
                  <a:pt x="138906" y="59531"/>
                </a:lnTo>
                <a:cubicBezTo>
                  <a:pt x="138906" y="52933"/>
                  <a:pt x="133598" y="47625"/>
                  <a:pt x="127000" y="47625"/>
                </a:cubicBezTo>
                <a:cubicBezTo>
                  <a:pt x="120402" y="47625"/>
                  <a:pt x="115094" y="52933"/>
                  <a:pt x="115094" y="59531"/>
                </a:cubicBezTo>
                <a:close/>
              </a:path>
            </a:pathLst>
          </a:custGeom>
          <a:solidFill>
            <a:srgbClr val="38B2AC"/>
          </a:solidFill>
          <a:ln/>
        </p:spPr>
      </p:sp>
      <p:sp>
        <p:nvSpPr>
          <p:cNvPr id="27" name="Text 25"/>
          <p:cNvSpPr/>
          <p:nvPr/>
        </p:nvSpPr>
        <p:spPr>
          <a:xfrm>
            <a:off x="10701007" y="2844800"/>
            <a:ext cx="11557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Vaqt Tejash</a:t>
            </a:r>
            <a:endParaRPr lang="en-US" sz="1600" dirty="0"/>
          </a:p>
        </p:txBody>
      </p:sp>
      <p:sp>
        <p:nvSpPr>
          <p:cNvPr id="28" name="Text 26"/>
          <p:cNvSpPr/>
          <p:nvPr/>
        </p:nvSpPr>
        <p:spPr>
          <a:xfrm>
            <a:off x="10231107" y="3251200"/>
            <a:ext cx="5143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Loyiha tasdiqlash muddati 50% qisqardi</a:t>
            </a:r>
            <a:endParaRPr lang="en-US" sz="1600" dirty="0"/>
          </a:p>
        </p:txBody>
      </p:sp>
      <p:sp>
        <p:nvSpPr>
          <p:cNvPr id="29" name="Shape 27"/>
          <p:cNvSpPr/>
          <p:nvPr/>
        </p:nvSpPr>
        <p:spPr>
          <a:xfrm>
            <a:off x="10027907" y="3860800"/>
            <a:ext cx="5461000" cy="1066800"/>
          </a:xfrm>
          <a:custGeom>
            <a:avLst/>
            <a:gdLst/>
            <a:ahLst/>
            <a:cxnLst/>
            <a:rect l="l" t="t" r="r" b="b"/>
            <a:pathLst>
              <a:path w="5461000" h="1066800">
                <a:moveTo>
                  <a:pt x="101602" y="0"/>
                </a:moveTo>
                <a:lnTo>
                  <a:pt x="5359398" y="0"/>
                </a:lnTo>
                <a:cubicBezTo>
                  <a:pt x="5415511" y="0"/>
                  <a:pt x="5461000" y="45489"/>
                  <a:pt x="5461000" y="101602"/>
                </a:cubicBezTo>
                <a:lnTo>
                  <a:pt x="5461000" y="965198"/>
                </a:lnTo>
                <a:cubicBezTo>
                  <a:pt x="5461000" y="1021311"/>
                  <a:pt x="5415511" y="1066800"/>
                  <a:pt x="5359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30" name="Shape 28"/>
          <p:cNvSpPr/>
          <p:nvPr/>
        </p:nvSpPr>
        <p:spPr>
          <a:xfrm>
            <a:off x="10231107" y="4089400"/>
            <a:ext cx="317500" cy="254000"/>
          </a:xfrm>
          <a:custGeom>
            <a:avLst/>
            <a:gdLst/>
            <a:ahLst/>
            <a:cxnLst/>
            <a:rect l="l" t="t" r="r" b="b"/>
            <a:pathLst>
              <a:path w="317500" h="254000">
                <a:moveTo>
                  <a:pt x="206325" y="104428"/>
                </a:moveTo>
                <a:cubicBezTo>
                  <a:pt x="212378" y="102791"/>
                  <a:pt x="218728" y="105668"/>
                  <a:pt x="221456" y="111274"/>
                </a:cubicBezTo>
                <a:lnTo>
                  <a:pt x="230684" y="129927"/>
                </a:lnTo>
                <a:cubicBezTo>
                  <a:pt x="235793" y="130621"/>
                  <a:pt x="240804" y="132011"/>
                  <a:pt x="245517" y="133945"/>
                </a:cubicBezTo>
                <a:lnTo>
                  <a:pt x="262880" y="122386"/>
                </a:lnTo>
                <a:cubicBezTo>
                  <a:pt x="268089" y="118914"/>
                  <a:pt x="274985" y="119608"/>
                  <a:pt x="279400" y="124023"/>
                </a:cubicBezTo>
                <a:lnTo>
                  <a:pt x="288925" y="133548"/>
                </a:lnTo>
                <a:cubicBezTo>
                  <a:pt x="293340" y="137964"/>
                  <a:pt x="294035" y="144909"/>
                  <a:pt x="290562" y="150068"/>
                </a:cubicBezTo>
                <a:lnTo>
                  <a:pt x="279003" y="167382"/>
                </a:lnTo>
                <a:cubicBezTo>
                  <a:pt x="279946" y="169714"/>
                  <a:pt x="280789" y="172145"/>
                  <a:pt x="281484" y="174675"/>
                </a:cubicBezTo>
                <a:cubicBezTo>
                  <a:pt x="282178" y="177205"/>
                  <a:pt x="282625" y="179685"/>
                  <a:pt x="282972" y="182215"/>
                </a:cubicBezTo>
                <a:lnTo>
                  <a:pt x="301675" y="191443"/>
                </a:lnTo>
                <a:cubicBezTo>
                  <a:pt x="307280" y="194221"/>
                  <a:pt x="310158" y="200571"/>
                  <a:pt x="308521" y="206573"/>
                </a:cubicBezTo>
                <a:lnTo>
                  <a:pt x="305048" y="219571"/>
                </a:lnTo>
                <a:cubicBezTo>
                  <a:pt x="303411" y="225574"/>
                  <a:pt x="297805" y="229642"/>
                  <a:pt x="291554" y="229245"/>
                </a:cubicBezTo>
                <a:lnTo>
                  <a:pt x="270718" y="227905"/>
                </a:lnTo>
                <a:cubicBezTo>
                  <a:pt x="267593" y="231924"/>
                  <a:pt x="263971" y="235645"/>
                  <a:pt x="259854" y="238820"/>
                </a:cubicBezTo>
                <a:lnTo>
                  <a:pt x="261193" y="259606"/>
                </a:lnTo>
                <a:cubicBezTo>
                  <a:pt x="261590" y="265857"/>
                  <a:pt x="257522" y="271512"/>
                  <a:pt x="251520" y="273100"/>
                </a:cubicBezTo>
                <a:lnTo>
                  <a:pt x="238522" y="276572"/>
                </a:lnTo>
                <a:cubicBezTo>
                  <a:pt x="232470" y="278209"/>
                  <a:pt x="226169" y="275332"/>
                  <a:pt x="223391" y="269726"/>
                </a:cubicBezTo>
                <a:lnTo>
                  <a:pt x="214164" y="251073"/>
                </a:lnTo>
                <a:cubicBezTo>
                  <a:pt x="209054" y="250379"/>
                  <a:pt x="204043" y="248989"/>
                  <a:pt x="199330" y="247055"/>
                </a:cubicBezTo>
                <a:lnTo>
                  <a:pt x="181967" y="258614"/>
                </a:lnTo>
                <a:cubicBezTo>
                  <a:pt x="176758" y="262086"/>
                  <a:pt x="169863" y="261392"/>
                  <a:pt x="165447" y="256977"/>
                </a:cubicBezTo>
                <a:lnTo>
                  <a:pt x="155922" y="247452"/>
                </a:lnTo>
                <a:cubicBezTo>
                  <a:pt x="151507" y="243036"/>
                  <a:pt x="150813" y="236141"/>
                  <a:pt x="154285" y="230932"/>
                </a:cubicBezTo>
                <a:lnTo>
                  <a:pt x="165844" y="213568"/>
                </a:lnTo>
                <a:cubicBezTo>
                  <a:pt x="164902" y="211237"/>
                  <a:pt x="164058" y="208806"/>
                  <a:pt x="163364" y="206276"/>
                </a:cubicBezTo>
                <a:cubicBezTo>
                  <a:pt x="162669" y="203746"/>
                  <a:pt x="162223" y="201216"/>
                  <a:pt x="161875" y="198735"/>
                </a:cubicBezTo>
                <a:lnTo>
                  <a:pt x="143173" y="189508"/>
                </a:lnTo>
                <a:cubicBezTo>
                  <a:pt x="137567" y="186730"/>
                  <a:pt x="134739" y="180380"/>
                  <a:pt x="136327" y="174377"/>
                </a:cubicBezTo>
                <a:lnTo>
                  <a:pt x="139799" y="161379"/>
                </a:lnTo>
                <a:cubicBezTo>
                  <a:pt x="141436" y="155377"/>
                  <a:pt x="147042" y="151309"/>
                  <a:pt x="153293" y="151705"/>
                </a:cubicBezTo>
                <a:lnTo>
                  <a:pt x="174079" y="153045"/>
                </a:lnTo>
                <a:cubicBezTo>
                  <a:pt x="177205" y="149027"/>
                  <a:pt x="180826" y="145306"/>
                  <a:pt x="184944" y="142131"/>
                </a:cubicBezTo>
                <a:lnTo>
                  <a:pt x="183604" y="121394"/>
                </a:lnTo>
                <a:cubicBezTo>
                  <a:pt x="183207" y="115143"/>
                  <a:pt x="187275" y="109488"/>
                  <a:pt x="193278" y="107900"/>
                </a:cubicBezTo>
                <a:lnTo>
                  <a:pt x="206276" y="104428"/>
                </a:lnTo>
                <a:close/>
                <a:moveTo>
                  <a:pt x="222448" y="168672"/>
                </a:moveTo>
                <a:cubicBezTo>
                  <a:pt x="210401" y="168686"/>
                  <a:pt x="200631" y="178478"/>
                  <a:pt x="200645" y="190525"/>
                </a:cubicBezTo>
                <a:cubicBezTo>
                  <a:pt x="200659" y="202572"/>
                  <a:pt x="210451" y="212342"/>
                  <a:pt x="222498" y="212328"/>
                </a:cubicBezTo>
                <a:cubicBezTo>
                  <a:pt x="234545" y="212314"/>
                  <a:pt x="244315" y="202522"/>
                  <a:pt x="244301" y="190475"/>
                </a:cubicBezTo>
                <a:cubicBezTo>
                  <a:pt x="244288" y="178428"/>
                  <a:pt x="234496" y="168658"/>
                  <a:pt x="222448" y="168672"/>
                </a:cubicBezTo>
                <a:close/>
                <a:moveTo>
                  <a:pt x="111571" y="-22572"/>
                </a:moveTo>
                <a:lnTo>
                  <a:pt x="124569" y="-19100"/>
                </a:lnTo>
                <a:cubicBezTo>
                  <a:pt x="130572" y="-17462"/>
                  <a:pt x="134640" y="-11807"/>
                  <a:pt x="134243" y="-5606"/>
                </a:cubicBezTo>
                <a:lnTo>
                  <a:pt x="132904" y="15131"/>
                </a:lnTo>
                <a:cubicBezTo>
                  <a:pt x="137021" y="18306"/>
                  <a:pt x="140643" y="21977"/>
                  <a:pt x="143768" y="26045"/>
                </a:cubicBezTo>
                <a:lnTo>
                  <a:pt x="164604" y="24705"/>
                </a:lnTo>
                <a:cubicBezTo>
                  <a:pt x="170805" y="24309"/>
                  <a:pt x="176461" y="28377"/>
                  <a:pt x="178098" y="34379"/>
                </a:cubicBezTo>
                <a:lnTo>
                  <a:pt x="181570" y="47377"/>
                </a:lnTo>
                <a:cubicBezTo>
                  <a:pt x="183158" y="53380"/>
                  <a:pt x="180330" y="59730"/>
                  <a:pt x="174724" y="62508"/>
                </a:cubicBezTo>
                <a:lnTo>
                  <a:pt x="156021" y="71735"/>
                </a:lnTo>
                <a:cubicBezTo>
                  <a:pt x="155674" y="74265"/>
                  <a:pt x="155178" y="76795"/>
                  <a:pt x="154533" y="79276"/>
                </a:cubicBezTo>
                <a:cubicBezTo>
                  <a:pt x="153888" y="81756"/>
                  <a:pt x="152995" y="84237"/>
                  <a:pt x="152053" y="86568"/>
                </a:cubicBezTo>
                <a:lnTo>
                  <a:pt x="163612" y="103932"/>
                </a:lnTo>
                <a:cubicBezTo>
                  <a:pt x="167084" y="109141"/>
                  <a:pt x="166390" y="116036"/>
                  <a:pt x="161975" y="120452"/>
                </a:cubicBezTo>
                <a:lnTo>
                  <a:pt x="152450" y="129977"/>
                </a:lnTo>
                <a:cubicBezTo>
                  <a:pt x="148034" y="134392"/>
                  <a:pt x="141139" y="135086"/>
                  <a:pt x="135930" y="131614"/>
                </a:cubicBezTo>
                <a:lnTo>
                  <a:pt x="118566" y="120055"/>
                </a:lnTo>
                <a:cubicBezTo>
                  <a:pt x="113854" y="121989"/>
                  <a:pt x="108843" y="123379"/>
                  <a:pt x="103733" y="124073"/>
                </a:cubicBezTo>
                <a:lnTo>
                  <a:pt x="94506" y="142726"/>
                </a:lnTo>
                <a:cubicBezTo>
                  <a:pt x="91728" y="148332"/>
                  <a:pt x="85378" y="151160"/>
                  <a:pt x="79375" y="149572"/>
                </a:cubicBezTo>
                <a:lnTo>
                  <a:pt x="66377" y="146100"/>
                </a:lnTo>
                <a:cubicBezTo>
                  <a:pt x="60325" y="144463"/>
                  <a:pt x="56307" y="138807"/>
                  <a:pt x="56704" y="132606"/>
                </a:cubicBezTo>
                <a:lnTo>
                  <a:pt x="58043" y="111820"/>
                </a:lnTo>
                <a:cubicBezTo>
                  <a:pt x="53925" y="108645"/>
                  <a:pt x="50304" y="104973"/>
                  <a:pt x="47179" y="100905"/>
                </a:cubicBezTo>
                <a:lnTo>
                  <a:pt x="26343" y="102245"/>
                </a:lnTo>
                <a:cubicBezTo>
                  <a:pt x="20141" y="102642"/>
                  <a:pt x="14486" y="98574"/>
                  <a:pt x="12849" y="92571"/>
                </a:cubicBezTo>
                <a:lnTo>
                  <a:pt x="9376" y="79573"/>
                </a:lnTo>
                <a:cubicBezTo>
                  <a:pt x="7789" y="73571"/>
                  <a:pt x="10616" y="67221"/>
                  <a:pt x="16222" y="64443"/>
                </a:cubicBezTo>
                <a:lnTo>
                  <a:pt x="34925" y="55215"/>
                </a:lnTo>
                <a:cubicBezTo>
                  <a:pt x="35272" y="52685"/>
                  <a:pt x="35768" y="50205"/>
                  <a:pt x="36413" y="47675"/>
                </a:cubicBezTo>
                <a:cubicBezTo>
                  <a:pt x="37108" y="45145"/>
                  <a:pt x="37902" y="42714"/>
                  <a:pt x="38894" y="40382"/>
                </a:cubicBezTo>
                <a:lnTo>
                  <a:pt x="27335" y="23068"/>
                </a:lnTo>
                <a:cubicBezTo>
                  <a:pt x="23862" y="17859"/>
                  <a:pt x="24557" y="10964"/>
                  <a:pt x="28972" y="6548"/>
                </a:cubicBezTo>
                <a:lnTo>
                  <a:pt x="38497" y="-2977"/>
                </a:lnTo>
                <a:cubicBezTo>
                  <a:pt x="42912" y="-7392"/>
                  <a:pt x="49808" y="-8086"/>
                  <a:pt x="55017" y="-4614"/>
                </a:cubicBezTo>
                <a:lnTo>
                  <a:pt x="72380" y="6945"/>
                </a:lnTo>
                <a:cubicBezTo>
                  <a:pt x="77093" y="5011"/>
                  <a:pt x="82104" y="3621"/>
                  <a:pt x="87213" y="2927"/>
                </a:cubicBezTo>
                <a:lnTo>
                  <a:pt x="96441" y="-15726"/>
                </a:lnTo>
                <a:cubicBezTo>
                  <a:pt x="99219" y="-21332"/>
                  <a:pt x="105519" y="-24160"/>
                  <a:pt x="111571" y="-22572"/>
                </a:cubicBezTo>
                <a:close/>
                <a:moveTo>
                  <a:pt x="95448" y="41672"/>
                </a:moveTo>
                <a:cubicBezTo>
                  <a:pt x="83401" y="41672"/>
                  <a:pt x="73620" y="51453"/>
                  <a:pt x="73620" y="63500"/>
                </a:cubicBezTo>
                <a:cubicBezTo>
                  <a:pt x="73620" y="75547"/>
                  <a:pt x="83401" y="85328"/>
                  <a:pt x="95448" y="85328"/>
                </a:cubicBezTo>
                <a:cubicBezTo>
                  <a:pt x="107496" y="85328"/>
                  <a:pt x="117277" y="75547"/>
                  <a:pt x="117277" y="63500"/>
                </a:cubicBezTo>
                <a:cubicBezTo>
                  <a:pt x="117277" y="51453"/>
                  <a:pt x="107496" y="41672"/>
                  <a:pt x="95448" y="41672"/>
                </a:cubicBezTo>
                <a:close/>
              </a:path>
            </a:pathLst>
          </a:custGeom>
          <a:solidFill>
            <a:srgbClr val="38B2AC"/>
          </a:solidFill>
          <a:ln/>
        </p:spPr>
      </p:sp>
      <p:sp>
        <p:nvSpPr>
          <p:cNvPr id="31" name="Text 29"/>
          <p:cNvSpPr/>
          <p:nvPr/>
        </p:nvSpPr>
        <p:spPr>
          <a:xfrm>
            <a:off x="10701007" y="4064000"/>
            <a:ext cx="12827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Samaradorlik</a:t>
            </a:r>
            <a:endParaRPr lang="en-US" sz="1600" dirty="0"/>
          </a:p>
        </p:txBody>
      </p:sp>
      <p:sp>
        <p:nvSpPr>
          <p:cNvPr id="32" name="Text 30"/>
          <p:cNvSpPr/>
          <p:nvPr/>
        </p:nvSpPr>
        <p:spPr>
          <a:xfrm>
            <a:off x="10231107" y="4470400"/>
            <a:ext cx="5143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Boshqaruv jarayonlari soddalashtirildi</a:t>
            </a:r>
            <a:endParaRPr lang="en-US" sz="1600" dirty="0"/>
          </a:p>
        </p:txBody>
      </p:sp>
      <p:sp>
        <p:nvSpPr>
          <p:cNvPr id="33" name="Shape 31"/>
          <p:cNvSpPr/>
          <p:nvPr/>
        </p:nvSpPr>
        <p:spPr>
          <a:xfrm>
            <a:off x="10027907" y="5080000"/>
            <a:ext cx="5461000" cy="1066800"/>
          </a:xfrm>
          <a:custGeom>
            <a:avLst/>
            <a:gdLst/>
            <a:ahLst/>
            <a:cxnLst/>
            <a:rect l="l" t="t" r="r" b="b"/>
            <a:pathLst>
              <a:path w="5461000" h="1066800">
                <a:moveTo>
                  <a:pt x="101602" y="0"/>
                </a:moveTo>
                <a:lnTo>
                  <a:pt x="5359398" y="0"/>
                </a:lnTo>
                <a:cubicBezTo>
                  <a:pt x="5415511" y="0"/>
                  <a:pt x="5461000" y="45489"/>
                  <a:pt x="5461000" y="101602"/>
                </a:cubicBezTo>
                <a:lnTo>
                  <a:pt x="5461000" y="965198"/>
                </a:lnTo>
                <a:cubicBezTo>
                  <a:pt x="5461000" y="1021311"/>
                  <a:pt x="5415511" y="1066800"/>
                  <a:pt x="53593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34" name="Shape 32"/>
          <p:cNvSpPr/>
          <p:nvPr/>
        </p:nvSpPr>
        <p:spPr>
          <a:xfrm>
            <a:off x="10246982" y="5308600"/>
            <a:ext cx="285750" cy="254000"/>
          </a:xfrm>
          <a:custGeom>
            <a:avLst/>
            <a:gdLst/>
            <a:ahLst/>
            <a:cxnLst/>
            <a:rect l="l" t="t" r="r" b="b"/>
            <a:pathLst>
              <a:path w="285750" h="254000">
                <a:moveTo>
                  <a:pt x="133400" y="42267"/>
                </a:moveTo>
                <a:lnTo>
                  <a:pt x="75555" y="106561"/>
                </a:lnTo>
                <a:cubicBezTo>
                  <a:pt x="73273" y="109091"/>
                  <a:pt x="73372" y="113010"/>
                  <a:pt x="75803" y="115441"/>
                </a:cubicBezTo>
                <a:cubicBezTo>
                  <a:pt x="90934" y="130572"/>
                  <a:pt x="115491" y="130572"/>
                  <a:pt x="130621" y="115441"/>
                </a:cubicBezTo>
                <a:lnTo>
                  <a:pt x="146397" y="99665"/>
                </a:lnTo>
                <a:cubicBezTo>
                  <a:pt x="148481" y="97582"/>
                  <a:pt x="151110" y="96441"/>
                  <a:pt x="153789" y="96242"/>
                </a:cubicBezTo>
                <a:cubicBezTo>
                  <a:pt x="157163" y="95945"/>
                  <a:pt x="160635" y="97086"/>
                  <a:pt x="163215" y="99665"/>
                </a:cubicBezTo>
                <a:lnTo>
                  <a:pt x="250825" y="186531"/>
                </a:lnTo>
                <a:lnTo>
                  <a:pt x="285750" y="158750"/>
                </a:lnTo>
                <a:lnTo>
                  <a:pt x="285750" y="15875"/>
                </a:lnTo>
                <a:lnTo>
                  <a:pt x="230188" y="47625"/>
                </a:lnTo>
                <a:lnTo>
                  <a:pt x="218380" y="39737"/>
                </a:lnTo>
                <a:cubicBezTo>
                  <a:pt x="210542" y="34528"/>
                  <a:pt x="201364" y="31750"/>
                  <a:pt x="191939" y="31750"/>
                </a:cubicBezTo>
                <a:lnTo>
                  <a:pt x="157014" y="31750"/>
                </a:lnTo>
                <a:cubicBezTo>
                  <a:pt x="156468" y="31750"/>
                  <a:pt x="155873" y="31750"/>
                  <a:pt x="155327" y="31800"/>
                </a:cubicBezTo>
                <a:cubicBezTo>
                  <a:pt x="146943" y="32246"/>
                  <a:pt x="139055" y="36016"/>
                  <a:pt x="133400" y="42267"/>
                </a:cubicBezTo>
                <a:close/>
                <a:moveTo>
                  <a:pt x="57845" y="90636"/>
                </a:moveTo>
                <a:lnTo>
                  <a:pt x="110827" y="31750"/>
                </a:lnTo>
                <a:lnTo>
                  <a:pt x="91182" y="31750"/>
                </a:lnTo>
                <a:cubicBezTo>
                  <a:pt x="78532" y="31750"/>
                  <a:pt x="66427" y="36761"/>
                  <a:pt x="57497" y="45690"/>
                </a:cubicBezTo>
                <a:lnTo>
                  <a:pt x="55563" y="47625"/>
                </a:lnTo>
                <a:lnTo>
                  <a:pt x="0" y="15875"/>
                </a:lnTo>
                <a:lnTo>
                  <a:pt x="0" y="158750"/>
                </a:lnTo>
                <a:lnTo>
                  <a:pt x="77589" y="223391"/>
                </a:lnTo>
                <a:cubicBezTo>
                  <a:pt x="88999" y="232916"/>
                  <a:pt x="103386" y="238125"/>
                  <a:pt x="118219" y="238125"/>
                </a:cubicBezTo>
                <a:lnTo>
                  <a:pt x="126008" y="238125"/>
                </a:lnTo>
                <a:lnTo>
                  <a:pt x="122535" y="234652"/>
                </a:lnTo>
                <a:cubicBezTo>
                  <a:pt x="117872" y="229989"/>
                  <a:pt x="117872" y="222448"/>
                  <a:pt x="122535" y="217835"/>
                </a:cubicBezTo>
                <a:cubicBezTo>
                  <a:pt x="127198" y="213221"/>
                  <a:pt x="134739" y="213171"/>
                  <a:pt x="139353" y="217835"/>
                </a:cubicBezTo>
                <a:lnTo>
                  <a:pt x="159693" y="238175"/>
                </a:lnTo>
                <a:lnTo>
                  <a:pt x="164157" y="238175"/>
                </a:lnTo>
                <a:cubicBezTo>
                  <a:pt x="173633" y="238175"/>
                  <a:pt x="182910" y="236041"/>
                  <a:pt x="191343" y="232073"/>
                </a:cubicBezTo>
                <a:lnTo>
                  <a:pt x="178098" y="218777"/>
                </a:lnTo>
                <a:cubicBezTo>
                  <a:pt x="173434" y="214114"/>
                  <a:pt x="173434" y="206573"/>
                  <a:pt x="178098" y="201960"/>
                </a:cubicBezTo>
                <a:cubicBezTo>
                  <a:pt x="182761" y="197346"/>
                  <a:pt x="190302" y="197296"/>
                  <a:pt x="194915" y="201960"/>
                </a:cubicBezTo>
                <a:lnTo>
                  <a:pt x="210790" y="217835"/>
                </a:lnTo>
                <a:lnTo>
                  <a:pt x="219472" y="209153"/>
                </a:lnTo>
                <a:cubicBezTo>
                  <a:pt x="223887" y="204738"/>
                  <a:pt x="225177" y="198338"/>
                  <a:pt x="223242" y="192732"/>
                </a:cubicBezTo>
                <a:lnTo>
                  <a:pt x="154831" y="124867"/>
                </a:lnTo>
                <a:lnTo>
                  <a:pt x="147439" y="132259"/>
                </a:lnTo>
                <a:cubicBezTo>
                  <a:pt x="122982" y="156716"/>
                  <a:pt x="83393" y="156716"/>
                  <a:pt x="58936" y="132259"/>
                </a:cubicBezTo>
                <a:cubicBezTo>
                  <a:pt x="47526" y="120848"/>
                  <a:pt x="47079" y="102543"/>
                  <a:pt x="57845" y="90587"/>
                </a:cubicBezTo>
                <a:close/>
              </a:path>
            </a:pathLst>
          </a:custGeom>
          <a:solidFill>
            <a:srgbClr val="38B2AC"/>
          </a:solidFill>
          <a:ln/>
        </p:spPr>
      </p:sp>
      <p:sp>
        <p:nvSpPr>
          <p:cNvPr id="35" name="Text 33"/>
          <p:cNvSpPr/>
          <p:nvPr/>
        </p:nvSpPr>
        <p:spPr>
          <a:xfrm>
            <a:off x="10701007" y="5283200"/>
            <a:ext cx="1625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Investor Ishonchi</a:t>
            </a:r>
            <a:endParaRPr lang="en-US" sz="1600" dirty="0"/>
          </a:p>
        </p:txBody>
      </p:sp>
      <p:sp>
        <p:nvSpPr>
          <p:cNvPr id="36" name="Text 34"/>
          <p:cNvSpPr/>
          <p:nvPr/>
        </p:nvSpPr>
        <p:spPr>
          <a:xfrm>
            <a:off x="10231107" y="5689600"/>
            <a:ext cx="5143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Shaffoflik va prognoz qilinadiganlik oshdi</a:t>
            </a:r>
            <a:endParaRPr lang="en-US" sz="1600" dirty="0"/>
          </a:p>
        </p:txBody>
      </p:sp>
      <p:sp>
        <p:nvSpPr>
          <p:cNvPr id="37" name="Shape 35"/>
          <p:cNvSpPr/>
          <p:nvPr/>
        </p:nvSpPr>
        <p:spPr>
          <a:xfrm>
            <a:off x="9780257" y="6610350"/>
            <a:ext cx="5956300" cy="2146300"/>
          </a:xfrm>
          <a:custGeom>
            <a:avLst/>
            <a:gdLst/>
            <a:ahLst/>
            <a:cxnLst/>
            <a:rect l="l" t="t" r="r" b="b"/>
            <a:pathLst>
              <a:path w="5956300" h="2146300">
                <a:moveTo>
                  <a:pt x="152409" y="0"/>
                </a:moveTo>
                <a:lnTo>
                  <a:pt x="5803891" y="0"/>
                </a:lnTo>
                <a:cubicBezTo>
                  <a:pt x="5888064" y="0"/>
                  <a:pt x="5956300" y="68236"/>
                  <a:pt x="5956300" y="152409"/>
                </a:cubicBezTo>
                <a:lnTo>
                  <a:pt x="5956300" y="1993891"/>
                </a:lnTo>
                <a:cubicBezTo>
                  <a:pt x="5956300" y="2078064"/>
                  <a:pt x="5888064" y="2146300"/>
                  <a:pt x="5803891" y="2146300"/>
                </a:cubicBezTo>
                <a:lnTo>
                  <a:pt x="152409" y="2146300"/>
                </a:lnTo>
                <a:cubicBezTo>
                  <a:pt x="68236" y="2146300"/>
                  <a:pt x="0" y="2078064"/>
                  <a:pt x="0" y="1993891"/>
                </a:cubicBezTo>
                <a:lnTo>
                  <a:pt x="0" y="152409"/>
                </a:lnTo>
                <a:cubicBezTo>
                  <a:pt x="0" y="68292"/>
                  <a:pt x="68292" y="0"/>
                  <a:pt x="152409" y="0"/>
                </a:cubicBezTo>
                <a:close/>
              </a:path>
            </a:pathLst>
          </a:custGeom>
          <a:solidFill>
            <a:srgbClr val="38B2AC">
              <a:alpha val="10196"/>
            </a:srgbClr>
          </a:solidFill>
          <a:ln w="12700">
            <a:solidFill>
              <a:srgbClr val="38B2AC">
                <a:alpha val="30196"/>
              </a:srgbClr>
            </a:solidFill>
            <a:prstDash val="solid"/>
          </a:ln>
        </p:spPr>
      </p:sp>
      <p:sp>
        <p:nvSpPr>
          <p:cNvPr id="38" name="Shape 36"/>
          <p:cNvSpPr/>
          <p:nvPr/>
        </p:nvSpPr>
        <p:spPr>
          <a:xfrm>
            <a:off x="10037432" y="6845300"/>
            <a:ext cx="222250" cy="254000"/>
          </a:xfrm>
          <a:custGeom>
            <a:avLst/>
            <a:gdLst/>
            <a:ahLst/>
            <a:cxnLst/>
            <a:rect l="l" t="t" r="r" b="b"/>
            <a:pathLst>
              <a:path w="222250" h="254000">
                <a:moveTo>
                  <a:pt x="0" y="107156"/>
                </a:moveTo>
                <a:cubicBezTo>
                  <a:pt x="0" y="74265"/>
                  <a:pt x="26640" y="47625"/>
                  <a:pt x="59531" y="47625"/>
                </a:cubicBezTo>
                <a:lnTo>
                  <a:pt x="63500" y="47625"/>
                </a:lnTo>
                <a:cubicBezTo>
                  <a:pt x="72281" y="47625"/>
                  <a:pt x="79375" y="54719"/>
                  <a:pt x="79375" y="63500"/>
                </a:cubicBezTo>
                <a:cubicBezTo>
                  <a:pt x="79375" y="72281"/>
                  <a:pt x="72281" y="79375"/>
                  <a:pt x="63500" y="79375"/>
                </a:cubicBezTo>
                <a:lnTo>
                  <a:pt x="59531" y="79375"/>
                </a:lnTo>
                <a:cubicBezTo>
                  <a:pt x="44202" y="79375"/>
                  <a:pt x="31750" y="91827"/>
                  <a:pt x="31750" y="107156"/>
                </a:cubicBezTo>
                <a:lnTo>
                  <a:pt x="31750" y="111125"/>
                </a:lnTo>
                <a:lnTo>
                  <a:pt x="63500" y="111125"/>
                </a:lnTo>
                <a:cubicBezTo>
                  <a:pt x="81012" y="111125"/>
                  <a:pt x="95250" y="125363"/>
                  <a:pt x="95250" y="142875"/>
                </a:cubicBezTo>
                <a:lnTo>
                  <a:pt x="95250" y="174625"/>
                </a:lnTo>
                <a:cubicBezTo>
                  <a:pt x="95250" y="192137"/>
                  <a:pt x="81012" y="206375"/>
                  <a:pt x="63500" y="206375"/>
                </a:cubicBezTo>
                <a:lnTo>
                  <a:pt x="31750" y="206375"/>
                </a:lnTo>
                <a:cubicBezTo>
                  <a:pt x="14238" y="206375"/>
                  <a:pt x="0" y="192137"/>
                  <a:pt x="0" y="174625"/>
                </a:cubicBezTo>
                <a:lnTo>
                  <a:pt x="0" y="107156"/>
                </a:lnTo>
                <a:close/>
                <a:moveTo>
                  <a:pt x="127000" y="107156"/>
                </a:moveTo>
                <a:cubicBezTo>
                  <a:pt x="127000" y="74265"/>
                  <a:pt x="153640" y="47625"/>
                  <a:pt x="186531" y="47625"/>
                </a:cubicBezTo>
                <a:lnTo>
                  <a:pt x="190500" y="47625"/>
                </a:lnTo>
                <a:cubicBezTo>
                  <a:pt x="199281" y="47625"/>
                  <a:pt x="206375" y="54719"/>
                  <a:pt x="206375" y="63500"/>
                </a:cubicBezTo>
                <a:cubicBezTo>
                  <a:pt x="206375" y="72281"/>
                  <a:pt x="199281" y="79375"/>
                  <a:pt x="190500" y="79375"/>
                </a:cubicBezTo>
                <a:lnTo>
                  <a:pt x="186531" y="79375"/>
                </a:lnTo>
                <a:cubicBezTo>
                  <a:pt x="171202" y="79375"/>
                  <a:pt x="158750" y="91827"/>
                  <a:pt x="158750" y="107156"/>
                </a:cubicBezTo>
                <a:lnTo>
                  <a:pt x="158750" y="111125"/>
                </a:lnTo>
                <a:lnTo>
                  <a:pt x="190500" y="111125"/>
                </a:lnTo>
                <a:cubicBezTo>
                  <a:pt x="208012" y="111125"/>
                  <a:pt x="222250" y="125363"/>
                  <a:pt x="222250" y="142875"/>
                </a:cubicBezTo>
                <a:lnTo>
                  <a:pt x="222250" y="174625"/>
                </a:lnTo>
                <a:cubicBezTo>
                  <a:pt x="222250" y="192137"/>
                  <a:pt x="208012" y="206375"/>
                  <a:pt x="190500" y="206375"/>
                </a:cubicBezTo>
                <a:lnTo>
                  <a:pt x="158750" y="206375"/>
                </a:lnTo>
                <a:cubicBezTo>
                  <a:pt x="141238" y="206375"/>
                  <a:pt x="127000" y="192137"/>
                  <a:pt x="127000" y="174625"/>
                </a:cubicBezTo>
                <a:lnTo>
                  <a:pt x="127000" y="107156"/>
                </a:lnTo>
                <a:close/>
              </a:path>
            </a:pathLst>
          </a:custGeom>
          <a:solidFill>
            <a:srgbClr val="38B2AC"/>
          </a:solidFill>
          <a:ln/>
        </p:spPr>
      </p:sp>
      <p:sp>
        <p:nvSpPr>
          <p:cNvPr id="39" name="Text 37"/>
          <p:cNvSpPr/>
          <p:nvPr/>
        </p:nvSpPr>
        <p:spPr>
          <a:xfrm>
            <a:off x="10459707" y="6819900"/>
            <a:ext cx="15748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Prezident Ta'kidi</a:t>
            </a:r>
            <a:endParaRPr lang="en-US" sz="1600" dirty="0"/>
          </a:p>
        </p:txBody>
      </p:sp>
      <p:sp>
        <p:nvSpPr>
          <p:cNvPr id="40" name="Text 38"/>
          <p:cNvSpPr/>
          <p:nvPr/>
        </p:nvSpPr>
        <p:spPr>
          <a:xfrm>
            <a:off x="9989807" y="7226300"/>
            <a:ext cx="56388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"Iqtisodiy islohotlarning navbatdagi bosqichi - shunchaki imtiyozlar berish emas, balki boshqaruv samaradorligini oshirish, shaffoflikni ta'minlash va investor ishonchini mustahkamlashdan iborat."</a:t>
            </a:r>
            <a:endParaRPr lang="en-US" sz="1600" dirty="0"/>
          </a:p>
        </p:txBody>
      </p:sp>
    </p:spTree>
  </p:cSld>
  <p:clrMapOvr>
    <a:masterClrMapping/>
  </p:clrMapOvr>
  <p:transition>
    <p:fade/>
    <p:spd val="med"/>
  </p:transition>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Rivojlanish</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EIHlarni Rivojlantirish: Amalga Oshirilayotgan Islohotlar</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017000" cy="6629400"/>
          </a:xfrm>
          <a:custGeom>
            <a:avLst/>
            <a:gdLst/>
            <a:ahLst/>
            <a:cxnLst/>
            <a:rect l="l" t="t" r="r" b="b"/>
            <a:pathLst>
              <a:path w="9017000" h="6629400">
                <a:moveTo>
                  <a:pt x="152410" y="0"/>
                </a:moveTo>
                <a:lnTo>
                  <a:pt x="8864590" y="0"/>
                </a:lnTo>
                <a:cubicBezTo>
                  <a:pt x="8948764" y="0"/>
                  <a:pt x="9017000" y="68236"/>
                  <a:pt x="9017000" y="152410"/>
                </a:cubicBezTo>
                <a:lnTo>
                  <a:pt x="9017000" y="6476990"/>
                </a:lnTo>
                <a:cubicBezTo>
                  <a:pt x="9017000" y="6561164"/>
                  <a:pt x="8948764" y="6629400"/>
                  <a:pt x="8864590" y="6629400"/>
                </a:cubicBezTo>
                <a:lnTo>
                  <a:pt x="152410" y="6629400"/>
                </a:lnTo>
                <a:cubicBezTo>
                  <a:pt x="68236" y="6629400"/>
                  <a:pt x="0" y="6561164"/>
                  <a:pt x="0" y="6476990"/>
                </a:cubicBezTo>
                <a:lnTo>
                  <a:pt x="0" y="152410"/>
                </a:lnTo>
                <a:cubicBezTo>
                  <a:pt x="0" y="68293"/>
                  <a:pt x="68293" y="0"/>
                  <a:pt x="152410" y="0"/>
                </a:cubicBezTo>
                <a:close/>
              </a:path>
            </a:pathLst>
          </a:custGeom>
          <a:solidFill>
            <a:srgbClr val="2D3748"/>
          </a:solidFill>
          <a:ln/>
        </p:spPr>
      </p:sp>
      <p:sp>
        <p:nvSpPr>
          <p:cNvPr id="6" name="Text 4"/>
          <p:cNvSpPr/>
          <p:nvPr/>
        </p:nvSpPr>
        <p:spPr>
          <a:xfrm>
            <a:off x="762000" y="2082800"/>
            <a:ext cx="8636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Asosiy Yo'nalishlar</a:t>
            </a:r>
            <a:endParaRPr lang="en-US" sz="1600" dirty="0"/>
          </a:p>
        </p:txBody>
      </p:sp>
      <p:sp>
        <p:nvSpPr>
          <p:cNvPr id="7" name="Shape 5"/>
          <p:cNvSpPr/>
          <p:nvPr/>
        </p:nvSpPr>
        <p:spPr>
          <a:xfrm>
            <a:off x="787400" y="2641600"/>
            <a:ext cx="4152900" cy="1397000"/>
          </a:xfrm>
          <a:custGeom>
            <a:avLst/>
            <a:gdLst/>
            <a:ahLst/>
            <a:cxnLst/>
            <a:rect l="l" t="t" r="r" b="b"/>
            <a:pathLst>
              <a:path w="4152900" h="1397000">
                <a:moveTo>
                  <a:pt x="50800" y="0"/>
                </a:moveTo>
                <a:lnTo>
                  <a:pt x="4051296" y="0"/>
                </a:lnTo>
                <a:cubicBezTo>
                  <a:pt x="4107410" y="0"/>
                  <a:pt x="4152900" y="45490"/>
                  <a:pt x="4152900" y="101604"/>
                </a:cubicBezTo>
                <a:lnTo>
                  <a:pt x="4152900" y="1295396"/>
                </a:lnTo>
                <a:cubicBezTo>
                  <a:pt x="4152900" y="1351510"/>
                  <a:pt x="4107410" y="1397000"/>
                  <a:pt x="4051296" y="1397000"/>
                </a:cubicBezTo>
                <a:lnTo>
                  <a:pt x="50800" y="1397000"/>
                </a:lnTo>
                <a:cubicBezTo>
                  <a:pt x="22744" y="1397000"/>
                  <a:pt x="0" y="1374256"/>
                  <a:pt x="0" y="1346200"/>
                </a:cubicBezTo>
                <a:lnTo>
                  <a:pt x="0" y="50800"/>
                </a:lnTo>
                <a:cubicBezTo>
                  <a:pt x="0" y="22763"/>
                  <a:pt x="22763" y="0"/>
                  <a:pt x="50800" y="0"/>
                </a:cubicBezTo>
                <a:close/>
              </a:path>
            </a:pathLst>
          </a:custGeom>
          <a:solidFill>
            <a:srgbClr val="1A202C"/>
          </a:solidFill>
          <a:ln/>
        </p:spPr>
      </p:sp>
      <p:sp>
        <p:nvSpPr>
          <p:cNvPr id="8" name="Shape 6"/>
          <p:cNvSpPr/>
          <p:nvPr/>
        </p:nvSpPr>
        <p:spPr>
          <a:xfrm>
            <a:off x="787400" y="2641600"/>
            <a:ext cx="50800" cy="1397000"/>
          </a:xfrm>
          <a:custGeom>
            <a:avLst/>
            <a:gdLst/>
            <a:ahLst/>
            <a:cxnLst/>
            <a:rect l="l" t="t" r="r" b="b"/>
            <a:pathLst>
              <a:path w="50800" h="1397000">
                <a:moveTo>
                  <a:pt x="50800" y="0"/>
                </a:moveTo>
                <a:lnTo>
                  <a:pt x="50800" y="0"/>
                </a:lnTo>
                <a:lnTo>
                  <a:pt x="50800" y="1397000"/>
                </a:lnTo>
                <a:lnTo>
                  <a:pt x="50800" y="1397000"/>
                </a:lnTo>
                <a:cubicBezTo>
                  <a:pt x="22763" y="1397000"/>
                  <a:pt x="0" y="1374237"/>
                  <a:pt x="0" y="1346200"/>
                </a:cubicBezTo>
                <a:lnTo>
                  <a:pt x="0" y="50800"/>
                </a:lnTo>
                <a:cubicBezTo>
                  <a:pt x="0" y="22763"/>
                  <a:pt x="22763" y="0"/>
                  <a:pt x="50800" y="0"/>
                </a:cubicBezTo>
                <a:close/>
              </a:path>
            </a:pathLst>
          </a:custGeom>
          <a:solidFill>
            <a:srgbClr val="38B2AC"/>
          </a:solidFill>
          <a:ln/>
        </p:spPr>
      </p:sp>
      <p:sp>
        <p:nvSpPr>
          <p:cNvPr id="9" name="Shape 7"/>
          <p:cNvSpPr/>
          <p:nvPr/>
        </p:nvSpPr>
        <p:spPr>
          <a:xfrm>
            <a:off x="1047750" y="2870200"/>
            <a:ext cx="254000" cy="254000"/>
          </a:xfrm>
          <a:custGeom>
            <a:avLst/>
            <a:gdLst/>
            <a:ahLst/>
            <a:cxnLst/>
            <a:rect l="l" t="t" r="r" b="b"/>
            <a:pathLst>
              <a:path w="254000" h="254000">
                <a:moveTo>
                  <a:pt x="111075" y="15875"/>
                </a:moveTo>
                <a:lnTo>
                  <a:pt x="73273" y="15875"/>
                </a:lnTo>
                <a:cubicBezTo>
                  <a:pt x="58688" y="15875"/>
                  <a:pt x="45938" y="25846"/>
                  <a:pt x="42466" y="39985"/>
                </a:cubicBezTo>
                <a:lnTo>
                  <a:pt x="695" y="208607"/>
                </a:lnTo>
                <a:cubicBezTo>
                  <a:pt x="-3026" y="223589"/>
                  <a:pt x="8334" y="238125"/>
                  <a:pt x="23812" y="238125"/>
                </a:cubicBezTo>
                <a:lnTo>
                  <a:pt x="111075" y="238125"/>
                </a:lnTo>
                <a:lnTo>
                  <a:pt x="111075" y="206375"/>
                </a:lnTo>
                <a:cubicBezTo>
                  <a:pt x="111075" y="197594"/>
                  <a:pt x="118170" y="190500"/>
                  <a:pt x="126950" y="190500"/>
                </a:cubicBezTo>
                <a:cubicBezTo>
                  <a:pt x="135731" y="190500"/>
                  <a:pt x="142825" y="197594"/>
                  <a:pt x="142825" y="206375"/>
                </a:cubicBezTo>
                <a:lnTo>
                  <a:pt x="142825" y="238125"/>
                </a:lnTo>
                <a:lnTo>
                  <a:pt x="230188" y="238125"/>
                </a:lnTo>
                <a:cubicBezTo>
                  <a:pt x="245666" y="238125"/>
                  <a:pt x="257026" y="223589"/>
                  <a:pt x="253305" y="208607"/>
                </a:cubicBezTo>
                <a:lnTo>
                  <a:pt x="211584" y="39985"/>
                </a:lnTo>
                <a:cubicBezTo>
                  <a:pt x="208062" y="25846"/>
                  <a:pt x="195362" y="15875"/>
                  <a:pt x="180727" y="15875"/>
                </a:cubicBezTo>
                <a:lnTo>
                  <a:pt x="142825" y="15875"/>
                </a:lnTo>
                <a:lnTo>
                  <a:pt x="142825" y="47625"/>
                </a:lnTo>
                <a:cubicBezTo>
                  <a:pt x="142825" y="56406"/>
                  <a:pt x="135731" y="63500"/>
                  <a:pt x="126950" y="63500"/>
                </a:cubicBezTo>
                <a:cubicBezTo>
                  <a:pt x="118170" y="63500"/>
                  <a:pt x="111075" y="56406"/>
                  <a:pt x="111075" y="47625"/>
                </a:cubicBezTo>
                <a:lnTo>
                  <a:pt x="111075" y="15875"/>
                </a:lnTo>
                <a:close/>
                <a:moveTo>
                  <a:pt x="142825" y="111125"/>
                </a:moveTo>
                <a:lnTo>
                  <a:pt x="142825" y="142875"/>
                </a:lnTo>
                <a:cubicBezTo>
                  <a:pt x="142825" y="151656"/>
                  <a:pt x="135731" y="158750"/>
                  <a:pt x="126950" y="158750"/>
                </a:cubicBezTo>
                <a:cubicBezTo>
                  <a:pt x="118170" y="158750"/>
                  <a:pt x="111075" y="151656"/>
                  <a:pt x="111075" y="142875"/>
                </a:cubicBezTo>
                <a:lnTo>
                  <a:pt x="111075" y="111125"/>
                </a:lnTo>
                <a:cubicBezTo>
                  <a:pt x="111075" y="102344"/>
                  <a:pt x="118170" y="95250"/>
                  <a:pt x="126950" y="95250"/>
                </a:cubicBezTo>
                <a:cubicBezTo>
                  <a:pt x="135731" y="95250"/>
                  <a:pt x="142825" y="102344"/>
                  <a:pt x="142825" y="111125"/>
                </a:cubicBezTo>
                <a:close/>
              </a:path>
            </a:pathLst>
          </a:custGeom>
          <a:solidFill>
            <a:srgbClr val="38B2AC"/>
          </a:solidFill>
          <a:ln/>
        </p:spPr>
      </p:sp>
      <p:sp>
        <p:nvSpPr>
          <p:cNvPr id="10" name="Text 8"/>
          <p:cNvSpPr/>
          <p:nvPr/>
        </p:nvSpPr>
        <p:spPr>
          <a:xfrm>
            <a:off x="1485900" y="2844800"/>
            <a:ext cx="11557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Infratuzilma</a:t>
            </a:r>
            <a:endParaRPr lang="en-US" sz="1600" dirty="0"/>
          </a:p>
        </p:txBody>
      </p:sp>
      <p:sp>
        <p:nvSpPr>
          <p:cNvPr id="11" name="Text 9"/>
          <p:cNvSpPr/>
          <p:nvPr/>
        </p:nvSpPr>
        <p:spPr>
          <a:xfrm>
            <a:off x="1016000" y="3251200"/>
            <a:ext cx="38100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Transport, kommunikatsiya, ijtimoiy xizmatlar va logistika tizimlarini rivojlantirish</a:t>
            </a:r>
            <a:endParaRPr lang="en-US" sz="1600" dirty="0"/>
          </a:p>
        </p:txBody>
      </p:sp>
      <p:sp>
        <p:nvSpPr>
          <p:cNvPr id="12" name="Shape 10"/>
          <p:cNvSpPr/>
          <p:nvPr/>
        </p:nvSpPr>
        <p:spPr>
          <a:xfrm>
            <a:off x="5120614" y="2641600"/>
            <a:ext cx="4152900" cy="1397000"/>
          </a:xfrm>
          <a:custGeom>
            <a:avLst/>
            <a:gdLst/>
            <a:ahLst/>
            <a:cxnLst/>
            <a:rect l="l" t="t" r="r" b="b"/>
            <a:pathLst>
              <a:path w="4152900" h="1397000">
                <a:moveTo>
                  <a:pt x="50800" y="0"/>
                </a:moveTo>
                <a:lnTo>
                  <a:pt x="4051296" y="0"/>
                </a:lnTo>
                <a:cubicBezTo>
                  <a:pt x="4107410" y="0"/>
                  <a:pt x="4152900" y="45490"/>
                  <a:pt x="4152900" y="101604"/>
                </a:cubicBezTo>
                <a:lnTo>
                  <a:pt x="4152900" y="1295396"/>
                </a:lnTo>
                <a:cubicBezTo>
                  <a:pt x="4152900" y="1351510"/>
                  <a:pt x="4107410" y="1397000"/>
                  <a:pt x="4051296" y="1397000"/>
                </a:cubicBezTo>
                <a:lnTo>
                  <a:pt x="50800" y="1397000"/>
                </a:lnTo>
                <a:cubicBezTo>
                  <a:pt x="22744" y="1397000"/>
                  <a:pt x="0" y="1374256"/>
                  <a:pt x="0" y="1346200"/>
                </a:cubicBezTo>
                <a:lnTo>
                  <a:pt x="0" y="50800"/>
                </a:lnTo>
                <a:cubicBezTo>
                  <a:pt x="0" y="22763"/>
                  <a:pt x="22763" y="0"/>
                  <a:pt x="50800" y="0"/>
                </a:cubicBezTo>
                <a:close/>
              </a:path>
            </a:pathLst>
          </a:custGeom>
          <a:solidFill>
            <a:srgbClr val="1A202C"/>
          </a:solidFill>
          <a:ln/>
        </p:spPr>
      </p:sp>
      <p:sp>
        <p:nvSpPr>
          <p:cNvPr id="13" name="Shape 11"/>
          <p:cNvSpPr/>
          <p:nvPr/>
        </p:nvSpPr>
        <p:spPr>
          <a:xfrm>
            <a:off x="5120614" y="2641600"/>
            <a:ext cx="50800" cy="1397000"/>
          </a:xfrm>
          <a:custGeom>
            <a:avLst/>
            <a:gdLst/>
            <a:ahLst/>
            <a:cxnLst/>
            <a:rect l="l" t="t" r="r" b="b"/>
            <a:pathLst>
              <a:path w="50800" h="1397000">
                <a:moveTo>
                  <a:pt x="50800" y="0"/>
                </a:moveTo>
                <a:lnTo>
                  <a:pt x="50800" y="0"/>
                </a:lnTo>
                <a:lnTo>
                  <a:pt x="50800" y="1397000"/>
                </a:lnTo>
                <a:lnTo>
                  <a:pt x="50800" y="1397000"/>
                </a:lnTo>
                <a:cubicBezTo>
                  <a:pt x="22763" y="1397000"/>
                  <a:pt x="0" y="1374237"/>
                  <a:pt x="0" y="1346200"/>
                </a:cubicBezTo>
                <a:lnTo>
                  <a:pt x="0" y="50800"/>
                </a:lnTo>
                <a:cubicBezTo>
                  <a:pt x="0" y="22763"/>
                  <a:pt x="22763" y="0"/>
                  <a:pt x="50800" y="0"/>
                </a:cubicBezTo>
                <a:close/>
              </a:path>
            </a:pathLst>
          </a:custGeom>
          <a:solidFill>
            <a:srgbClr val="38B2AC"/>
          </a:solidFill>
          <a:ln/>
        </p:spPr>
      </p:sp>
      <p:sp>
        <p:nvSpPr>
          <p:cNvPr id="14" name="Shape 12"/>
          <p:cNvSpPr/>
          <p:nvPr/>
        </p:nvSpPr>
        <p:spPr>
          <a:xfrm>
            <a:off x="5380964" y="2870200"/>
            <a:ext cx="254000" cy="254000"/>
          </a:xfrm>
          <a:custGeom>
            <a:avLst/>
            <a:gdLst/>
            <a:ahLst/>
            <a:cxnLst/>
            <a:rect l="l" t="t" r="r" b="b"/>
            <a:pathLst>
              <a:path w="254000" h="254000">
                <a:moveTo>
                  <a:pt x="200323" y="17066"/>
                </a:moveTo>
                <a:cubicBezTo>
                  <a:pt x="206276" y="14585"/>
                  <a:pt x="213072" y="15974"/>
                  <a:pt x="217636" y="20489"/>
                </a:cubicBezTo>
                <a:lnTo>
                  <a:pt x="249386" y="52239"/>
                </a:lnTo>
                <a:cubicBezTo>
                  <a:pt x="252363" y="55215"/>
                  <a:pt x="254050" y="59234"/>
                  <a:pt x="254050" y="63450"/>
                </a:cubicBezTo>
                <a:cubicBezTo>
                  <a:pt x="254050" y="67667"/>
                  <a:pt x="252363" y="71686"/>
                  <a:pt x="249386" y="74662"/>
                </a:cubicBezTo>
                <a:lnTo>
                  <a:pt x="217636" y="106412"/>
                </a:lnTo>
                <a:cubicBezTo>
                  <a:pt x="213072" y="110976"/>
                  <a:pt x="206276" y="112316"/>
                  <a:pt x="200323" y="109835"/>
                </a:cubicBezTo>
                <a:cubicBezTo>
                  <a:pt x="194370" y="107355"/>
                  <a:pt x="190500" y="101650"/>
                  <a:pt x="190500" y="95250"/>
                </a:cubicBezTo>
                <a:lnTo>
                  <a:pt x="190500" y="79375"/>
                </a:lnTo>
                <a:lnTo>
                  <a:pt x="174625" y="79375"/>
                </a:lnTo>
                <a:cubicBezTo>
                  <a:pt x="169614" y="79375"/>
                  <a:pt x="164902" y="81707"/>
                  <a:pt x="161925" y="85725"/>
                </a:cubicBezTo>
                <a:lnTo>
                  <a:pt x="145852" y="107156"/>
                </a:lnTo>
                <a:lnTo>
                  <a:pt x="126008" y="80714"/>
                </a:lnTo>
                <a:lnTo>
                  <a:pt x="136525" y="66675"/>
                </a:lnTo>
                <a:cubicBezTo>
                  <a:pt x="145504" y="54670"/>
                  <a:pt x="159643" y="47625"/>
                  <a:pt x="174625" y="47625"/>
                </a:cubicBezTo>
                <a:lnTo>
                  <a:pt x="190500" y="47625"/>
                </a:lnTo>
                <a:lnTo>
                  <a:pt x="190500" y="31750"/>
                </a:lnTo>
                <a:cubicBezTo>
                  <a:pt x="190500" y="25350"/>
                  <a:pt x="194370" y="19546"/>
                  <a:pt x="200323" y="17066"/>
                </a:cubicBezTo>
                <a:close/>
                <a:moveTo>
                  <a:pt x="76398" y="146844"/>
                </a:moveTo>
                <a:lnTo>
                  <a:pt x="96242" y="173286"/>
                </a:lnTo>
                <a:lnTo>
                  <a:pt x="85725" y="187325"/>
                </a:lnTo>
                <a:cubicBezTo>
                  <a:pt x="76746" y="199330"/>
                  <a:pt x="62607" y="206375"/>
                  <a:pt x="47625" y="206375"/>
                </a:cubicBezTo>
                <a:lnTo>
                  <a:pt x="15875" y="206375"/>
                </a:lnTo>
                <a:cubicBezTo>
                  <a:pt x="7094" y="206375"/>
                  <a:pt x="0" y="199281"/>
                  <a:pt x="0" y="190500"/>
                </a:cubicBezTo>
                <a:cubicBezTo>
                  <a:pt x="0" y="181719"/>
                  <a:pt x="7094" y="174625"/>
                  <a:pt x="15875" y="174625"/>
                </a:cubicBezTo>
                <a:lnTo>
                  <a:pt x="47625" y="174625"/>
                </a:lnTo>
                <a:cubicBezTo>
                  <a:pt x="52636" y="174625"/>
                  <a:pt x="57348" y="172293"/>
                  <a:pt x="60325" y="168275"/>
                </a:cubicBezTo>
                <a:lnTo>
                  <a:pt x="76398" y="146844"/>
                </a:lnTo>
                <a:close/>
                <a:moveTo>
                  <a:pt x="217587" y="233462"/>
                </a:moveTo>
                <a:cubicBezTo>
                  <a:pt x="213023" y="238026"/>
                  <a:pt x="206226" y="239365"/>
                  <a:pt x="200273" y="236885"/>
                </a:cubicBezTo>
                <a:cubicBezTo>
                  <a:pt x="194320" y="234404"/>
                  <a:pt x="190500" y="228650"/>
                  <a:pt x="190500" y="222250"/>
                </a:cubicBezTo>
                <a:lnTo>
                  <a:pt x="190500" y="206375"/>
                </a:lnTo>
                <a:lnTo>
                  <a:pt x="174625" y="206375"/>
                </a:lnTo>
                <a:cubicBezTo>
                  <a:pt x="159643" y="206375"/>
                  <a:pt x="145504" y="199330"/>
                  <a:pt x="136525" y="187325"/>
                </a:cubicBezTo>
                <a:lnTo>
                  <a:pt x="60325" y="85725"/>
                </a:lnTo>
                <a:cubicBezTo>
                  <a:pt x="57348" y="81707"/>
                  <a:pt x="52636" y="79375"/>
                  <a:pt x="47625" y="79375"/>
                </a:cubicBezTo>
                <a:lnTo>
                  <a:pt x="15875" y="79375"/>
                </a:lnTo>
                <a:cubicBezTo>
                  <a:pt x="7094" y="79375"/>
                  <a:pt x="0" y="72281"/>
                  <a:pt x="0" y="63500"/>
                </a:cubicBezTo>
                <a:cubicBezTo>
                  <a:pt x="0" y="54719"/>
                  <a:pt x="7094" y="47625"/>
                  <a:pt x="15875" y="47625"/>
                </a:cubicBezTo>
                <a:lnTo>
                  <a:pt x="47625" y="47625"/>
                </a:lnTo>
                <a:cubicBezTo>
                  <a:pt x="62607" y="47625"/>
                  <a:pt x="76746" y="54670"/>
                  <a:pt x="85725" y="66675"/>
                </a:cubicBezTo>
                <a:lnTo>
                  <a:pt x="161925" y="168275"/>
                </a:lnTo>
                <a:cubicBezTo>
                  <a:pt x="164902" y="172293"/>
                  <a:pt x="169614" y="174625"/>
                  <a:pt x="174625" y="174625"/>
                </a:cubicBezTo>
                <a:lnTo>
                  <a:pt x="190500" y="174625"/>
                </a:lnTo>
                <a:lnTo>
                  <a:pt x="190500" y="158750"/>
                </a:lnTo>
                <a:cubicBezTo>
                  <a:pt x="190500" y="152350"/>
                  <a:pt x="194370" y="146546"/>
                  <a:pt x="200323" y="144066"/>
                </a:cubicBezTo>
                <a:cubicBezTo>
                  <a:pt x="206276" y="141585"/>
                  <a:pt x="213072" y="142974"/>
                  <a:pt x="217636" y="147489"/>
                </a:cubicBezTo>
                <a:lnTo>
                  <a:pt x="249386" y="179239"/>
                </a:lnTo>
                <a:cubicBezTo>
                  <a:pt x="252363" y="182215"/>
                  <a:pt x="254050" y="186234"/>
                  <a:pt x="254050" y="190450"/>
                </a:cubicBezTo>
                <a:cubicBezTo>
                  <a:pt x="254050" y="194667"/>
                  <a:pt x="252363" y="198686"/>
                  <a:pt x="249386" y="201662"/>
                </a:cubicBezTo>
                <a:lnTo>
                  <a:pt x="217636" y="233412"/>
                </a:lnTo>
                <a:close/>
              </a:path>
            </a:pathLst>
          </a:custGeom>
          <a:solidFill>
            <a:srgbClr val="38B2AC"/>
          </a:solidFill>
          <a:ln/>
        </p:spPr>
      </p:sp>
      <p:sp>
        <p:nvSpPr>
          <p:cNvPr id="15" name="Text 13"/>
          <p:cNvSpPr/>
          <p:nvPr/>
        </p:nvSpPr>
        <p:spPr>
          <a:xfrm>
            <a:off x="5819114" y="2844800"/>
            <a:ext cx="14732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Diversifikatsiya</a:t>
            </a:r>
            <a:endParaRPr lang="en-US" sz="1600" dirty="0"/>
          </a:p>
        </p:txBody>
      </p:sp>
      <p:sp>
        <p:nvSpPr>
          <p:cNvPr id="16" name="Text 14"/>
          <p:cNvSpPr/>
          <p:nvPr/>
        </p:nvSpPr>
        <p:spPr>
          <a:xfrm>
            <a:off x="5349214" y="3251200"/>
            <a:ext cx="38100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Iqtisodiyotni diversifikatsiya qilish va yangi sanoat yo'nalishlarini rivojlantirish</a:t>
            </a:r>
            <a:endParaRPr lang="en-US" sz="1600" dirty="0"/>
          </a:p>
        </p:txBody>
      </p:sp>
      <p:sp>
        <p:nvSpPr>
          <p:cNvPr id="17" name="Shape 15"/>
          <p:cNvSpPr/>
          <p:nvPr/>
        </p:nvSpPr>
        <p:spPr>
          <a:xfrm>
            <a:off x="787400" y="4184650"/>
            <a:ext cx="4152900" cy="1397000"/>
          </a:xfrm>
          <a:custGeom>
            <a:avLst/>
            <a:gdLst/>
            <a:ahLst/>
            <a:cxnLst/>
            <a:rect l="l" t="t" r="r" b="b"/>
            <a:pathLst>
              <a:path w="4152900" h="1397000">
                <a:moveTo>
                  <a:pt x="50800" y="0"/>
                </a:moveTo>
                <a:lnTo>
                  <a:pt x="4051296" y="0"/>
                </a:lnTo>
                <a:cubicBezTo>
                  <a:pt x="4107410" y="0"/>
                  <a:pt x="4152900" y="45490"/>
                  <a:pt x="4152900" y="101604"/>
                </a:cubicBezTo>
                <a:lnTo>
                  <a:pt x="4152900" y="1295396"/>
                </a:lnTo>
                <a:cubicBezTo>
                  <a:pt x="4152900" y="1351510"/>
                  <a:pt x="4107410" y="1397000"/>
                  <a:pt x="4051296" y="1397000"/>
                </a:cubicBezTo>
                <a:lnTo>
                  <a:pt x="50800" y="1397000"/>
                </a:lnTo>
                <a:cubicBezTo>
                  <a:pt x="22744" y="1397000"/>
                  <a:pt x="0" y="1374256"/>
                  <a:pt x="0" y="1346200"/>
                </a:cubicBezTo>
                <a:lnTo>
                  <a:pt x="0" y="50800"/>
                </a:lnTo>
                <a:cubicBezTo>
                  <a:pt x="0" y="22763"/>
                  <a:pt x="22763" y="0"/>
                  <a:pt x="50800" y="0"/>
                </a:cubicBezTo>
                <a:close/>
              </a:path>
            </a:pathLst>
          </a:custGeom>
          <a:solidFill>
            <a:srgbClr val="1A202C"/>
          </a:solidFill>
          <a:ln/>
        </p:spPr>
      </p:sp>
      <p:sp>
        <p:nvSpPr>
          <p:cNvPr id="18" name="Shape 16"/>
          <p:cNvSpPr/>
          <p:nvPr/>
        </p:nvSpPr>
        <p:spPr>
          <a:xfrm>
            <a:off x="787400" y="4184650"/>
            <a:ext cx="50800" cy="1397000"/>
          </a:xfrm>
          <a:custGeom>
            <a:avLst/>
            <a:gdLst/>
            <a:ahLst/>
            <a:cxnLst/>
            <a:rect l="l" t="t" r="r" b="b"/>
            <a:pathLst>
              <a:path w="50800" h="1397000">
                <a:moveTo>
                  <a:pt x="50800" y="0"/>
                </a:moveTo>
                <a:lnTo>
                  <a:pt x="50800" y="0"/>
                </a:lnTo>
                <a:lnTo>
                  <a:pt x="50800" y="1397000"/>
                </a:lnTo>
                <a:lnTo>
                  <a:pt x="50800" y="1397000"/>
                </a:lnTo>
                <a:cubicBezTo>
                  <a:pt x="22763" y="1397000"/>
                  <a:pt x="0" y="1374237"/>
                  <a:pt x="0" y="1346200"/>
                </a:cubicBezTo>
                <a:lnTo>
                  <a:pt x="0" y="50800"/>
                </a:lnTo>
                <a:cubicBezTo>
                  <a:pt x="0" y="22763"/>
                  <a:pt x="22763" y="0"/>
                  <a:pt x="50800" y="0"/>
                </a:cubicBezTo>
                <a:close/>
              </a:path>
            </a:pathLst>
          </a:custGeom>
          <a:solidFill>
            <a:srgbClr val="38B2AC"/>
          </a:solidFill>
          <a:ln/>
        </p:spPr>
      </p:sp>
      <p:sp>
        <p:nvSpPr>
          <p:cNvPr id="19" name="Shape 17"/>
          <p:cNvSpPr/>
          <p:nvPr/>
        </p:nvSpPr>
        <p:spPr>
          <a:xfrm>
            <a:off x="1047750" y="4413250"/>
            <a:ext cx="254000" cy="254000"/>
          </a:xfrm>
          <a:custGeom>
            <a:avLst/>
            <a:gdLst/>
            <a:ahLst/>
            <a:cxnLst/>
            <a:rect l="l" t="t" r="r" b="b"/>
            <a:pathLst>
              <a:path w="254000" h="254000">
                <a:moveTo>
                  <a:pt x="31750" y="31750"/>
                </a:moveTo>
                <a:cubicBezTo>
                  <a:pt x="31750" y="22969"/>
                  <a:pt x="24656" y="15875"/>
                  <a:pt x="15875" y="15875"/>
                </a:cubicBezTo>
                <a:cubicBezTo>
                  <a:pt x="7094" y="15875"/>
                  <a:pt x="0" y="22969"/>
                  <a:pt x="0" y="31750"/>
                </a:cubicBezTo>
                <a:lnTo>
                  <a:pt x="0" y="198438"/>
                </a:lnTo>
                <a:cubicBezTo>
                  <a:pt x="0" y="220365"/>
                  <a:pt x="17760" y="238125"/>
                  <a:pt x="39688" y="238125"/>
                </a:cubicBezTo>
                <a:lnTo>
                  <a:pt x="238125" y="238125"/>
                </a:lnTo>
                <a:cubicBezTo>
                  <a:pt x="246906" y="238125"/>
                  <a:pt x="254000" y="231031"/>
                  <a:pt x="254000" y="222250"/>
                </a:cubicBezTo>
                <a:cubicBezTo>
                  <a:pt x="254000" y="213469"/>
                  <a:pt x="246906" y="206375"/>
                  <a:pt x="238125" y="206375"/>
                </a:cubicBezTo>
                <a:lnTo>
                  <a:pt x="39688" y="206375"/>
                </a:lnTo>
                <a:cubicBezTo>
                  <a:pt x="35322" y="206375"/>
                  <a:pt x="31750" y="202803"/>
                  <a:pt x="31750" y="198438"/>
                </a:cubicBezTo>
                <a:lnTo>
                  <a:pt x="31750" y="31750"/>
                </a:lnTo>
                <a:close/>
                <a:moveTo>
                  <a:pt x="233462" y="74712"/>
                </a:moveTo>
                <a:cubicBezTo>
                  <a:pt x="239663" y="68511"/>
                  <a:pt x="239663" y="58440"/>
                  <a:pt x="233462" y="52239"/>
                </a:cubicBezTo>
                <a:cubicBezTo>
                  <a:pt x="227261" y="46037"/>
                  <a:pt x="217190" y="46037"/>
                  <a:pt x="210989" y="52239"/>
                </a:cubicBezTo>
                <a:lnTo>
                  <a:pt x="158750" y="104527"/>
                </a:lnTo>
                <a:lnTo>
                  <a:pt x="130274" y="76101"/>
                </a:lnTo>
                <a:cubicBezTo>
                  <a:pt x="124073" y="69900"/>
                  <a:pt x="114002" y="69900"/>
                  <a:pt x="107801" y="76101"/>
                </a:cubicBezTo>
                <a:lnTo>
                  <a:pt x="60176" y="123726"/>
                </a:lnTo>
                <a:cubicBezTo>
                  <a:pt x="53975" y="129927"/>
                  <a:pt x="53975" y="139998"/>
                  <a:pt x="60176" y="146199"/>
                </a:cubicBezTo>
                <a:cubicBezTo>
                  <a:pt x="66377" y="152400"/>
                  <a:pt x="76448" y="152400"/>
                  <a:pt x="82649" y="146199"/>
                </a:cubicBezTo>
                <a:lnTo>
                  <a:pt x="119063" y="109786"/>
                </a:lnTo>
                <a:lnTo>
                  <a:pt x="147538" y="138261"/>
                </a:lnTo>
                <a:cubicBezTo>
                  <a:pt x="153739" y="144463"/>
                  <a:pt x="163810" y="144463"/>
                  <a:pt x="170011" y="138261"/>
                </a:cubicBezTo>
                <a:lnTo>
                  <a:pt x="233511" y="74761"/>
                </a:lnTo>
                <a:close/>
              </a:path>
            </a:pathLst>
          </a:custGeom>
          <a:solidFill>
            <a:srgbClr val="38B2AC"/>
          </a:solidFill>
          <a:ln/>
        </p:spPr>
      </p:sp>
      <p:sp>
        <p:nvSpPr>
          <p:cNvPr id="20" name="Text 18"/>
          <p:cNvSpPr/>
          <p:nvPr/>
        </p:nvSpPr>
        <p:spPr>
          <a:xfrm>
            <a:off x="1485900" y="4387850"/>
            <a:ext cx="1371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Yuqori Qiymat</a:t>
            </a:r>
            <a:endParaRPr lang="en-US" sz="1600" dirty="0"/>
          </a:p>
        </p:txBody>
      </p:sp>
      <p:sp>
        <p:nvSpPr>
          <p:cNvPr id="21" name="Text 19"/>
          <p:cNvSpPr/>
          <p:nvPr/>
        </p:nvSpPr>
        <p:spPr>
          <a:xfrm>
            <a:off x="1016000" y="4794250"/>
            <a:ext cx="38100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Yuqori qo'shilgan qiymatli mahsulotlar ishlab chiqarishni kengaytirish</a:t>
            </a:r>
            <a:endParaRPr lang="en-US" sz="1600" dirty="0"/>
          </a:p>
        </p:txBody>
      </p:sp>
      <p:sp>
        <p:nvSpPr>
          <p:cNvPr id="22" name="Shape 20"/>
          <p:cNvSpPr/>
          <p:nvPr/>
        </p:nvSpPr>
        <p:spPr>
          <a:xfrm>
            <a:off x="5120614" y="4184650"/>
            <a:ext cx="4152900" cy="1397000"/>
          </a:xfrm>
          <a:custGeom>
            <a:avLst/>
            <a:gdLst/>
            <a:ahLst/>
            <a:cxnLst/>
            <a:rect l="l" t="t" r="r" b="b"/>
            <a:pathLst>
              <a:path w="4152900" h="1397000">
                <a:moveTo>
                  <a:pt x="50800" y="0"/>
                </a:moveTo>
                <a:lnTo>
                  <a:pt x="4051296" y="0"/>
                </a:lnTo>
                <a:cubicBezTo>
                  <a:pt x="4107410" y="0"/>
                  <a:pt x="4152900" y="45490"/>
                  <a:pt x="4152900" y="101604"/>
                </a:cubicBezTo>
                <a:lnTo>
                  <a:pt x="4152900" y="1295396"/>
                </a:lnTo>
                <a:cubicBezTo>
                  <a:pt x="4152900" y="1351510"/>
                  <a:pt x="4107410" y="1397000"/>
                  <a:pt x="4051296" y="1397000"/>
                </a:cubicBezTo>
                <a:lnTo>
                  <a:pt x="50800" y="1397000"/>
                </a:lnTo>
                <a:cubicBezTo>
                  <a:pt x="22744" y="1397000"/>
                  <a:pt x="0" y="1374256"/>
                  <a:pt x="0" y="1346200"/>
                </a:cubicBezTo>
                <a:lnTo>
                  <a:pt x="0" y="50800"/>
                </a:lnTo>
                <a:cubicBezTo>
                  <a:pt x="0" y="22763"/>
                  <a:pt x="22763" y="0"/>
                  <a:pt x="50800" y="0"/>
                </a:cubicBezTo>
                <a:close/>
              </a:path>
            </a:pathLst>
          </a:custGeom>
          <a:solidFill>
            <a:srgbClr val="1A202C"/>
          </a:solidFill>
          <a:ln/>
        </p:spPr>
      </p:sp>
      <p:sp>
        <p:nvSpPr>
          <p:cNvPr id="23" name="Shape 21"/>
          <p:cNvSpPr/>
          <p:nvPr/>
        </p:nvSpPr>
        <p:spPr>
          <a:xfrm>
            <a:off x="5120614" y="4184650"/>
            <a:ext cx="50800" cy="1397000"/>
          </a:xfrm>
          <a:custGeom>
            <a:avLst/>
            <a:gdLst/>
            <a:ahLst/>
            <a:cxnLst/>
            <a:rect l="l" t="t" r="r" b="b"/>
            <a:pathLst>
              <a:path w="50800" h="1397000">
                <a:moveTo>
                  <a:pt x="50800" y="0"/>
                </a:moveTo>
                <a:lnTo>
                  <a:pt x="50800" y="0"/>
                </a:lnTo>
                <a:lnTo>
                  <a:pt x="50800" y="1397000"/>
                </a:lnTo>
                <a:lnTo>
                  <a:pt x="50800" y="1397000"/>
                </a:lnTo>
                <a:cubicBezTo>
                  <a:pt x="22763" y="1397000"/>
                  <a:pt x="0" y="1374237"/>
                  <a:pt x="0" y="1346200"/>
                </a:cubicBezTo>
                <a:lnTo>
                  <a:pt x="0" y="50800"/>
                </a:lnTo>
                <a:cubicBezTo>
                  <a:pt x="0" y="22763"/>
                  <a:pt x="22763" y="0"/>
                  <a:pt x="50800" y="0"/>
                </a:cubicBezTo>
                <a:close/>
              </a:path>
            </a:pathLst>
          </a:custGeom>
          <a:solidFill>
            <a:srgbClr val="38B2AC"/>
          </a:solidFill>
          <a:ln/>
        </p:spPr>
      </p:sp>
      <p:sp>
        <p:nvSpPr>
          <p:cNvPr id="24" name="Shape 22"/>
          <p:cNvSpPr/>
          <p:nvPr/>
        </p:nvSpPr>
        <p:spPr>
          <a:xfrm>
            <a:off x="5349214" y="4413250"/>
            <a:ext cx="317500" cy="254000"/>
          </a:xfrm>
          <a:custGeom>
            <a:avLst/>
            <a:gdLst/>
            <a:ahLst/>
            <a:cxnLst/>
            <a:rect l="l" t="t" r="r" b="b"/>
            <a:pathLst>
              <a:path w="317500" h="254000">
                <a:moveTo>
                  <a:pt x="31750" y="47625"/>
                </a:moveTo>
                <a:cubicBezTo>
                  <a:pt x="31750" y="30113"/>
                  <a:pt x="45988" y="15875"/>
                  <a:pt x="63500" y="15875"/>
                </a:cubicBezTo>
                <a:lnTo>
                  <a:pt x="206375" y="15875"/>
                </a:lnTo>
                <a:cubicBezTo>
                  <a:pt x="223887" y="15875"/>
                  <a:pt x="238125" y="30113"/>
                  <a:pt x="238125" y="47625"/>
                </a:cubicBezTo>
                <a:lnTo>
                  <a:pt x="238125" y="63500"/>
                </a:lnTo>
                <a:lnTo>
                  <a:pt x="263277" y="63500"/>
                </a:lnTo>
                <a:cubicBezTo>
                  <a:pt x="271711" y="63500"/>
                  <a:pt x="279797" y="66824"/>
                  <a:pt x="285750" y="72777"/>
                </a:cubicBezTo>
                <a:lnTo>
                  <a:pt x="308223" y="95250"/>
                </a:lnTo>
                <a:cubicBezTo>
                  <a:pt x="314176" y="101203"/>
                  <a:pt x="317500" y="109289"/>
                  <a:pt x="317500" y="117723"/>
                </a:cubicBezTo>
                <a:lnTo>
                  <a:pt x="317500" y="190500"/>
                </a:lnTo>
                <a:cubicBezTo>
                  <a:pt x="317500" y="208012"/>
                  <a:pt x="303262" y="222250"/>
                  <a:pt x="285750" y="222250"/>
                </a:cubicBezTo>
                <a:lnTo>
                  <a:pt x="284113" y="222250"/>
                </a:lnTo>
                <a:cubicBezTo>
                  <a:pt x="278954" y="240556"/>
                  <a:pt x="262086" y="254000"/>
                  <a:pt x="242094" y="254000"/>
                </a:cubicBezTo>
                <a:cubicBezTo>
                  <a:pt x="222101" y="254000"/>
                  <a:pt x="205284" y="240556"/>
                  <a:pt x="200075" y="222250"/>
                </a:cubicBezTo>
                <a:lnTo>
                  <a:pt x="149175" y="222250"/>
                </a:lnTo>
                <a:cubicBezTo>
                  <a:pt x="144016" y="240556"/>
                  <a:pt x="127149" y="254000"/>
                  <a:pt x="107156" y="254000"/>
                </a:cubicBezTo>
                <a:cubicBezTo>
                  <a:pt x="87164" y="254000"/>
                  <a:pt x="70346" y="240556"/>
                  <a:pt x="65137" y="222250"/>
                </a:cubicBezTo>
                <a:lnTo>
                  <a:pt x="63500" y="222250"/>
                </a:lnTo>
                <a:cubicBezTo>
                  <a:pt x="45988" y="222250"/>
                  <a:pt x="31750" y="208012"/>
                  <a:pt x="31750" y="190500"/>
                </a:cubicBezTo>
                <a:lnTo>
                  <a:pt x="31750" y="166688"/>
                </a:lnTo>
                <a:lnTo>
                  <a:pt x="11906" y="166688"/>
                </a:lnTo>
                <a:cubicBezTo>
                  <a:pt x="5308" y="166688"/>
                  <a:pt x="0" y="161379"/>
                  <a:pt x="0" y="154781"/>
                </a:cubicBezTo>
                <a:cubicBezTo>
                  <a:pt x="0" y="148183"/>
                  <a:pt x="5308" y="142875"/>
                  <a:pt x="11906" y="142875"/>
                </a:cubicBezTo>
                <a:lnTo>
                  <a:pt x="67469" y="142875"/>
                </a:lnTo>
                <a:cubicBezTo>
                  <a:pt x="74067" y="142875"/>
                  <a:pt x="79375" y="137567"/>
                  <a:pt x="79375" y="130969"/>
                </a:cubicBezTo>
                <a:cubicBezTo>
                  <a:pt x="79375" y="124371"/>
                  <a:pt x="74067" y="119063"/>
                  <a:pt x="67469" y="119063"/>
                </a:cubicBezTo>
                <a:lnTo>
                  <a:pt x="11906" y="119063"/>
                </a:lnTo>
                <a:cubicBezTo>
                  <a:pt x="5308" y="119063"/>
                  <a:pt x="0" y="113754"/>
                  <a:pt x="0" y="107156"/>
                </a:cubicBezTo>
                <a:cubicBezTo>
                  <a:pt x="0" y="100558"/>
                  <a:pt x="5308" y="95250"/>
                  <a:pt x="11906" y="95250"/>
                </a:cubicBezTo>
                <a:lnTo>
                  <a:pt x="99219" y="95250"/>
                </a:lnTo>
                <a:cubicBezTo>
                  <a:pt x="105817" y="95250"/>
                  <a:pt x="111125" y="89942"/>
                  <a:pt x="111125" y="83344"/>
                </a:cubicBezTo>
                <a:cubicBezTo>
                  <a:pt x="111125" y="76746"/>
                  <a:pt x="105817" y="71438"/>
                  <a:pt x="99219" y="71438"/>
                </a:cubicBezTo>
                <a:lnTo>
                  <a:pt x="11906" y="71438"/>
                </a:lnTo>
                <a:cubicBezTo>
                  <a:pt x="5308" y="71438"/>
                  <a:pt x="0" y="66129"/>
                  <a:pt x="0" y="59531"/>
                </a:cubicBezTo>
                <a:cubicBezTo>
                  <a:pt x="0" y="52933"/>
                  <a:pt x="5308" y="47625"/>
                  <a:pt x="11906" y="47625"/>
                </a:cubicBezTo>
                <a:lnTo>
                  <a:pt x="31750" y="47625"/>
                </a:lnTo>
                <a:close/>
                <a:moveTo>
                  <a:pt x="285750" y="142875"/>
                </a:moveTo>
                <a:lnTo>
                  <a:pt x="285750" y="117723"/>
                </a:lnTo>
                <a:lnTo>
                  <a:pt x="263277" y="95250"/>
                </a:lnTo>
                <a:lnTo>
                  <a:pt x="238125" y="95250"/>
                </a:lnTo>
                <a:lnTo>
                  <a:pt x="238125" y="142875"/>
                </a:lnTo>
                <a:lnTo>
                  <a:pt x="285750" y="142875"/>
                </a:lnTo>
                <a:close/>
                <a:moveTo>
                  <a:pt x="127000" y="210344"/>
                </a:moveTo>
                <a:cubicBezTo>
                  <a:pt x="127000" y="199392"/>
                  <a:pt x="118108" y="190500"/>
                  <a:pt x="107156" y="190500"/>
                </a:cubicBezTo>
                <a:cubicBezTo>
                  <a:pt x="96204" y="190500"/>
                  <a:pt x="87313" y="199392"/>
                  <a:pt x="87313" y="210344"/>
                </a:cubicBezTo>
                <a:cubicBezTo>
                  <a:pt x="87313" y="221296"/>
                  <a:pt x="96204" y="230188"/>
                  <a:pt x="107156" y="230188"/>
                </a:cubicBezTo>
                <a:cubicBezTo>
                  <a:pt x="118108" y="230188"/>
                  <a:pt x="127000" y="221296"/>
                  <a:pt x="127000" y="210344"/>
                </a:cubicBezTo>
                <a:close/>
                <a:moveTo>
                  <a:pt x="242094" y="230188"/>
                </a:moveTo>
                <a:cubicBezTo>
                  <a:pt x="253046" y="230188"/>
                  <a:pt x="261937" y="221296"/>
                  <a:pt x="261937" y="210344"/>
                </a:cubicBezTo>
                <a:cubicBezTo>
                  <a:pt x="261937" y="199392"/>
                  <a:pt x="253046" y="190500"/>
                  <a:pt x="242094" y="190500"/>
                </a:cubicBezTo>
                <a:cubicBezTo>
                  <a:pt x="231142" y="190500"/>
                  <a:pt x="222250" y="199392"/>
                  <a:pt x="222250" y="210344"/>
                </a:cubicBezTo>
                <a:cubicBezTo>
                  <a:pt x="222250" y="221296"/>
                  <a:pt x="231142" y="230188"/>
                  <a:pt x="242094" y="230188"/>
                </a:cubicBezTo>
                <a:close/>
              </a:path>
            </a:pathLst>
          </a:custGeom>
          <a:solidFill>
            <a:srgbClr val="38B2AC"/>
          </a:solidFill>
          <a:ln/>
        </p:spPr>
      </p:sp>
      <p:sp>
        <p:nvSpPr>
          <p:cNvPr id="25" name="Text 23"/>
          <p:cNvSpPr/>
          <p:nvPr/>
        </p:nvSpPr>
        <p:spPr>
          <a:xfrm>
            <a:off x="5819114" y="4387850"/>
            <a:ext cx="7874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Eksport</a:t>
            </a:r>
            <a:endParaRPr lang="en-US" sz="1600" dirty="0"/>
          </a:p>
        </p:txBody>
      </p:sp>
      <p:sp>
        <p:nvSpPr>
          <p:cNvPr id="26" name="Text 24"/>
          <p:cNvSpPr/>
          <p:nvPr/>
        </p:nvSpPr>
        <p:spPr>
          <a:xfrm>
            <a:off x="5349214" y="4794250"/>
            <a:ext cx="38100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Eksport yo'nalishidagi ishlab chiqarishni rivojlantirish</a:t>
            </a:r>
            <a:endParaRPr lang="en-US" sz="1600" dirty="0"/>
          </a:p>
        </p:txBody>
      </p:sp>
      <p:sp>
        <p:nvSpPr>
          <p:cNvPr id="27" name="Shape 25"/>
          <p:cNvSpPr/>
          <p:nvPr/>
        </p:nvSpPr>
        <p:spPr>
          <a:xfrm>
            <a:off x="508000" y="8610600"/>
            <a:ext cx="9017000" cy="2590800"/>
          </a:xfrm>
          <a:custGeom>
            <a:avLst/>
            <a:gdLst/>
            <a:ahLst/>
            <a:cxnLst/>
            <a:rect l="l" t="t" r="r" b="b"/>
            <a:pathLst>
              <a:path w="9017000" h="2590800">
                <a:moveTo>
                  <a:pt x="152391" y="0"/>
                </a:moveTo>
                <a:lnTo>
                  <a:pt x="8864609" y="0"/>
                </a:lnTo>
                <a:cubicBezTo>
                  <a:pt x="8948716" y="0"/>
                  <a:pt x="9017000" y="68284"/>
                  <a:pt x="9017000" y="152391"/>
                </a:cubicBezTo>
                <a:lnTo>
                  <a:pt x="9017000" y="2438409"/>
                </a:lnTo>
                <a:cubicBezTo>
                  <a:pt x="9017000" y="2522572"/>
                  <a:pt x="8948772" y="2590800"/>
                  <a:pt x="8864609" y="2590800"/>
                </a:cubicBezTo>
                <a:lnTo>
                  <a:pt x="152391" y="2590800"/>
                </a:lnTo>
                <a:cubicBezTo>
                  <a:pt x="68284" y="2590800"/>
                  <a:pt x="0" y="2522516"/>
                  <a:pt x="0" y="2438409"/>
                </a:cubicBezTo>
                <a:lnTo>
                  <a:pt x="0" y="152391"/>
                </a:lnTo>
                <a:cubicBezTo>
                  <a:pt x="0" y="68284"/>
                  <a:pt x="68284" y="0"/>
                  <a:pt x="152391" y="0"/>
                </a:cubicBezTo>
                <a:close/>
              </a:path>
            </a:pathLst>
          </a:custGeom>
          <a:solidFill>
            <a:srgbClr val="2D3748"/>
          </a:solidFill>
          <a:ln/>
        </p:spPr>
      </p:sp>
      <p:sp>
        <p:nvSpPr>
          <p:cNvPr id="28" name="Text 26"/>
          <p:cNvSpPr/>
          <p:nvPr/>
        </p:nvSpPr>
        <p:spPr>
          <a:xfrm>
            <a:off x="762000" y="8864600"/>
            <a:ext cx="8636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Islohotlar Maqsadlari</a:t>
            </a:r>
            <a:endParaRPr lang="en-US" sz="1600" dirty="0"/>
          </a:p>
        </p:txBody>
      </p:sp>
      <p:sp>
        <p:nvSpPr>
          <p:cNvPr id="29" name="Shape 27"/>
          <p:cNvSpPr/>
          <p:nvPr/>
        </p:nvSpPr>
        <p:spPr>
          <a:xfrm>
            <a:off x="762000" y="94234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30" name="Text 28"/>
          <p:cNvSpPr/>
          <p:nvPr/>
        </p:nvSpPr>
        <p:spPr>
          <a:xfrm>
            <a:off x="930209" y="9499600"/>
            <a:ext cx="1651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1</a:t>
            </a:r>
            <a:endParaRPr lang="en-US" sz="1600" dirty="0"/>
          </a:p>
        </p:txBody>
      </p:sp>
      <p:sp>
        <p:nvSpPr>
          <p:cNvPr id="31" name="Text 29"/>
          <p:cNvSpPr/>
          <p:nvPr/>
        </p:nvSpPr>
        <p:spPr>
          <a:xfrm>
            <a:off x="1320800" y="9423400"/>
            <a:ext cx="48641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Investitsiya oqimini oshirish va sifatli XOR jalb qilish</a:t>
            </a:r>
            <a:endParaRPr lang="en-US" sz="1600" dirty="0"/>
          </a:p>
        </p:txBody>
      </p:sp>
      <p:sp>
        <p:nvSpPr>
          <p:cNvPr id="32" name="Shape 30"/>
          <p:cNvSpPr/>
          <p:nvPr/>
        </p:nvSpPr>
        <p:spPr>
          <a:xfrm>
            <a:off x="762000" y="99822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33" name="Text 31"/>
          <p:cNvSpPr/>
          <p:nvPr/>
        </p:nvSpPr>
        <p:spPr>
          <a:xfrm>
            <a:off x="915194" y="10058400"/>
            <a:ext cx="1905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2</a:t>
            </a:r>
            <a:endParaRPr lang="en-US" sz="1600" dirty="0"/>
          </a:p>
        </p:txBody>
      </p:sp>
      <p:sp>
        <p:nvSpPr>
          <p:cNvPr id="34" name="Text 32"/>
          <p:cNvSpPr/>
          <p:nvPr/>
        </p:nvSpPr>
        <p:spPr>
          <a:xfrm>
            <a:off x="1320800" y="9982200"/>
            <a:ext cx="78867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Hududlarning samaradorligini oshirish va tashqi bozorlarga chiqishni yengillashtirish</a:t>
            </a:r>
            <a:endParaRPr lang="en-US" sz="1600" dirty="0"/>
          </a:p>
        </p:txBody>
      </p:sp>
      <p:sp>
        <p:nvSpPr>
          <p:cNvPr id="35" name="Shape 33"/>
          <p:cNvSpPr/>
          <p:nvPr/>
        </p:nvSpPr>
        <p:spPr>
          <a:xfrm>
            <a:off x="762000" y="10541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36" name="Text 34"/>
          <p:cNvSpPr/>
          <p:nvPr/>
        </p:nvSpPr>
        <p:spPr>
          <a:xfrm>
            <a:off x="912879" y="10617200"/>
            <a:ext cx="1905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3</a:t>
            </a:r>
            <a:endParaRPr lang="en-US" sz="1600" dirty="0"/>
          </a:p>
        </p:txBody>
      </p:sp>
      <p:sp>
        <p:nvSpPr>
          <p:cNvPr id="37" name="Text 35"/>
          <p:cNvSpPr/>
          <p:nvPr/>
        </p:nvSpPr>
        <p:spPr>
          <a:xfrm>
            <a:off x="1320800" y="10541000"/>
            <a:ext cx="53594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Yangi ish o'rinlari yaratish va aholi daromadlarini oshirish</a:t>
            </a:r>
            <a:endParaRPr lang="en-US" sz="1600" dirty="0"/>
          </a:p>
        </p:txBody>
      </p:sp>
      <p:sp>
        <p:nvSpPr>
          <p:cNvPr id="38" name="Shape 36"/>
          <p:cNvSpPr/>
          <p:nvPr/>
        </p:nvSpPr>
        <p:spPr>
          <a:xfrm>
            <a:off x="9733293" y="1828800"/>
            <a:ext cx="6019800" cy="7391400"/>
          </a:xfrm>
          <a:custGeom>
            <a:avLst/>
            <a:gdLst/>
            <a:ahLst/>
            <a:cxnLst/>
            <a:rect l="l" t="t" r="r" b="b"/>
            <a:pathLst>
              <a:path w="6019800" h="7391400">
                <a:moveTo>
                  <a:pt x="152421" y="0"/>
                </a:moveTo>
                <a:lnTo>
                  <a:pt x="5867379" y="0"/>
                </a:lnTo>
                <a:cubicBezTo>
                  <a:pt x="5951559" y="0"/>
                  <a:pt x="6019800" y="68241"/>
                  <a:pt x="6019800" y="152421"/>
                </a:cubicBezTo>
                <a:lnTo>
                  <a:pt x="6019800" y="7238979"/>
                </a:lnTo>
                <a:cubicBezTo>
                  <a:pt x="6019800" y="7323159"/>
                  <a:pt x="5951559" y="7391400"/>
                  <a:pt x="5867379" y="7391400"/>
                </a:cubicBezTo>
                <a:lnTo>
                  <a:pt x="152421" y="7391400"/>
                </a:lnTo>
                <a:cubicBezTo>
                  <a:pt x="68241" y="7391400"/>
                  <a:pt x="0" y="7323159"/>
                  <a:pt x="0" y="7238979"/>
                </a:cubicBezTo>
                <a:lnTo>
                  <a:pt x="0" y="152421"/>
                </a:lnTo>
                <a:cubicBezTo>
                  <a:pt x="0" y="68298"/>
                  <a:pt x="68298" y="0"/>
                  <a:pt x="152421" y="0"/>
                </a:cubicBezTo>
                <a:close/>
              </a:path>
            </a:pathLst>
          </a:custGeom>
          <a:solidFill>
            <a:srgbClr val="2D3748"/>
          </a:solidFill>
          <a:ln/>
        </p:spPr>
      </p:sp>
      <p:sp>
        <p:nvSpPr>
          <p:cNvPr id="39" name="Text 37"/>
          <p:cNvSpPr/>
          <p:nvPr/>
        </p:nvSpPr>
        <p:spPr>
          <a:xfrm>
            <a:off x="9987293" y="2082800"/>
            <a:ext cx="56388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2024-yil Ko'rsatkichlari</a:t>
            </a:r>
            <a:endParaRPr lang="en-US" sz="1600" dirty="0"/>
          </a:p>
        </p:txBody>
      </p:sp>
      <p:sp>
        <p:nvSpPr>
          <p:cNvPr id="40" name="Shape 38"/>
          <p:cNvSpPr/>
          <p:nvPr/>
        </p:nvSpPr>
        <p:spPr>
          <a:xfrm>
            <a:off x="9987293" y="2641600"/>
            <a:ext cx="5511800" cy="2006600"/>
          </a:xfrm>
          <a:custGeom>
            <a:avLst/>
            <a:gdLst/>
            <a:ahLst/>
            <a:cxnLst/>
            <a:rect l="l" t="t" r="r" b="b"/>
            <a:pathLst>
              <a:path w="5511800" h="2006600">
                <a:moveTo>
                  <a:pt x="101594" y="0"/>
                </a:moveTo>
                <a:lnTo>
                  <a:pt x="5410206" y="0"/>
                </a:lnTo>
                <a:cubicBezTo>
                  <a:pt x="5466315" y="0"/>
                  <a:pt x="5511800" y="45485"/>
                  <a:pt x="5511800" y="101594"/>
                </a:cubicBezTo>
                <a:lnTo>
                  <a:pt x="5511800" y="1905006"/>
                </a:lnTo>
                <a:cubicBezTo>
                  <a:pt x="5511800" y="1961115"/>
                  <a:pt x="5466315" y="2006600"/>
                  <a:pt x="5410206" y="2006600"/>
                </a:cubicBezTo>
                <a:lnTo>
                  <a:pt x="101594" y="2006600"/>
                </a:lnTo>
                <a:cubicBezTo>
                  <a:pt x="45485" y="2006600"/>
                  <a:pt x="0" y="1961115"/>
                  <a:pt x="0" y="1905006"/>
                </a:cubicBezTo>
                <a:lnTo>
                  <a:pt x="0" y="101594"/>
                </a:lnTo>
                <a:cubicBezTo>
                  <a:pt x="0" y="45485"/>
                  <a:pt x="45485" y="0"/>
                  <a:pt x="101594" y="0"/>
                </a:cubicBezTo>
                <a:close/>
              </a:path>
            </a:pathLst>
          </a:custGeom>
          <a:solidFill>
            <a:srgbClr val="1A202C"/>
          </a:solidFill>
          <a:ln/>
        </p:spPr>
      </p:sp>
      <p:sp>
        <p:nvSpPr>
          <p:cNvPr id="41" name="Shape 39"/>
          <p:cNvSpPr/>
          <p:nvPr/>
        </p:nvSpPr>
        <p:spPr>
          <a:xfrm>
            <a:off x="12624726" y="2844800"/>
            <a:ext cx="238125" cy="381000"/>
          </a:xfrm>
          <a:custGeom>
            <a:avLst/>
            <a:gdLst/>
            <a:ahLst/>
            <a:cxnLst/>
            <a:rect l="l" t="t" r="r" b="b"/>
            <a:pathLst>
              <a:path w="238125" h="381000">
                <a:moveTo>
                  <a:pt x="101203" y="17859"/>
                </a:moveTo>
                <a:cubicBezTo>
                  <a:pt x="101203" y="7962"/>
                  <a:pt x="109165" y="0"/>
                  <a:pt x="119063" y="0"/>
                </a:cubicBezTo>
                <a:cubicBezTo>
                  <a:pt x="128960" y="0"/>
                  <a:pt x="136922" y="7962"/>
                  <a:pt x="136922" y="17859"/>
                </a:cubicBezTo>
                <a:lnTo>
                  <a:pt x="136922" y="47625"/>
                </a:lnTo>
                <a:lnTo>
                  <a:pt x="178594" y="47625"/>
                </a:lnTo>
                <a:cubicBezTo>
                  <a:pt x="191765" y="47625"/>
                  <a:pt x="202406" y="58266"/>
                  <a:pt x="202406" y="71438"/>
                </a:cubicBezTo>
                <a:cubicBezTo>
                  <a:pt x="202406" y="84609"/>
                  <a:pt x="191765" y="95250"/>
                  <a:pt x="178594" y="95250"/>
                </a:cubicBezTo>
                <a:lnTo>
                  <a:pt x="93092" y="95250"/>
                </a:lnTo>
                <a:cubicBezTo>
                  <a:pt x="74563" y="95250"/>
                  <a:pt x="59531" y="110282"/>
                  <a:pt x="59531" y="128811"/>
                </a:cubicBezTo>
                <a:cubicBezTo>
                  <a:pt x="59531" y="145554"/>
                  <a:pt x="71810" y="159693"/>
                  <a:pt x="88329" y="162074"/>
                </a:cubicBezTo>
                <a:lnTo>
                  <a:pt x="156493" y="171822"/>
                </a:lnTo>
                <a:cubicBezTo>
                  <a:pt x="196528" y="177552"/>
                  <a:pt x="226219" y="211782"/>
                  <a:pt x="226219" y="252189"/>
                </a:cubicBezTo>
                <a:cubicBezTo>
                  <a:pt x="226219" y="297061"/>
                  <a:pt x="189830" y="333375"/>
                  <a:pt x="145033" y="333375"/>
                </a:cubicBezTo>
                <a:lnTo>
                  <a:pt x="136922" y="333375"/>
                </a:lnTo>
                <a:lnTo>
                  <a:pt x="136922" y="363141"/>
                </a:lnTo>
                <a:cubicBezTo>
                  <a:pt x="136922" y="373038"/>
                  <a:pt x="128960" y="381000"/>
                  <a:pt x="119063" y="381000"/>
                </a:cubicBezTo>
                <a:cubicBezTo>
                  <a:pt x="109165" y="381000"/>
                  <a:pt x="101203" y="373038"/>
                  <a:pt x="101203" y="363141"/>
                </a:cubicBezTo>
                <a:lnTo>
                  <a:pt x="101203" y="333375"/>
                </a:lnTo>
                <a:lnTo>
                  <a:pt x="47625" y="333375"/>
                </a:lnTo>
                <a:cubicBezTo>
                  <a:pt x="34454" y="333375"/>
                  <a:pt x="23812" y="322734"/>
                  <a:pt x="23812" y="309563"/>
                </a:cubicBezTo>
                <a:cubicBezTo>
                  <a:pt x="23812" y="296391"/>
                  <a:pt x="34454" y="285750"/>
                  <a:pt x="47625" y="285750"/>
                </a:cubicBezTo>
                <a:lnTo>
                  <a:pt x="145033" y="285750"/>
                </a:lnTo>
                <a:cubicBezTo>
                  <a:pt x="163562" y="285750"/>
                  <a:pt x="178594" y="270718"/>
                  <a:pt x="178594" y="252189"/>
                </a:cubicBezTo>
                <a:cubicBezTo>
                  <a:pt x="178594" y="235446"/>
                  <a:pt x="166315" y="221307"/>
                  <a:pt x="149796" y="218926"/>
                </a:cubicBezTo>
                <a:lnTo>
                  <a:pt x="81632" y="209178"/>
                </a:lnTo>
                <a:cubicBezTo>
                  <a:pt x="41597" y="203522"/>
                  <a:pt x="11906" y="169218"/>
                  <a:pt x="11906" y="128811"/>
                </a:cubicBezTo>
                <a:cubicBezTo>
                  <a:pt x="11906" y="84013"/>
                  <a:pt x="48295" y="47625"/>
                  <a:pt x="93092" y="47625"/>
                </a:cubicBezTo>
                <a:lnTo>
                  <a:pt x="101203" y="47625"/>
                </a:lnTo>
                <a:lnTo>
                  <a:pt x="101203" y="17859"/>
                </a:lnTo>
                <a:close/>
              </a:path>
            </a:pathLst>
          </a:custGeom>
          <a:solidFill>
            <a:srgbClr val="38B2AC"/>
          </a:solidFill>
          <a:ln/>
        </p:spPr>
      </p:sp>
      <p:sp>
        <p:nvSpPr>
          <p:cNvPr id="42" name="Text 40"/>
          <p:cNvSpPr/>
          <p:nvPr/>
        </p:nvSpPr>
        <p:spPr>
          <a:xfrm>
            <a:off x="10146043" y="3327400"/>
            <a:ext cx="51943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Jalb Qilingan XOR</a:t>
            </a:r>
            <a:endParaRPr lang="en-US" sz="1600" dirty="0"/>
          </a:p>
        </p:txBody>
      </p:sp>
      <p:sp>
        <p:nvSpPr>
          <p:cNvPr id="43" name="Text 41"/>
          <p:cNvSpPr/>
          <p:nvPr/>
        </p:nvSpPr>
        <p:spPr>
          <a:xfrm>
            <a:off x="10076193" y="3632200"/>
            <a:ext cx="53340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12 mlrd $</a:t>
            </a:r>
            <a:endParaRPr lang="en-US" sz="1600" dirty="0"/>
          </a:p>
        </p:txBody>
      </p:sp>
      <p:sp>
        <p:nvSpPr>
          <p:cNvPr id="44" name="Shape 42"/>
          <p:cNvSpPr/>
          <p:nvPr/>
        </p:nvSpPr>
        <p:spPr>
          <a:xfrm>
            <a:off x="12235656" y="4241800"/>
            <a:ext cx="133350" cy="177800"/>
          </a:xfrm>
          <a:custGeom>
            <a:avLst/>
            <a:gdLst/>
            <a:ahLst/>
            <a:cxnLst/>
            <a:rect l="l" t="t" r="r" b="b"/>
            <a:pathLst>
              <a:path w="133350" h="177800">
                <a:moveTo>
                  <a:pt x="74523" y="6042"/>
                </a:moveTo>
                <a:cubicBezTo>
                  <a:pt x="70182" y="1702"/>
                  <a:pt x="63133" y="1702"/>
                  <a:pt x="58792" y="6042"/>
                </a:cubicBezTo>
                <a:lnTo>
                  <a:pt x="3230" y="61605"/>
                </a:lnTo>
                <a:cubicBezTo>
                  <a:pt x="-1111" y="65946"/>
                  <a:pt x="-1111" y="72995"/>
                  <a:pt x="3230" y="77336"/>
                </a:cubicBezTo>
                <a:cubicBezTo>
                  <a:pt x="7570" y="81677"/>
                  <a:pt x="14620" y="81677"/>
                  <a:pt x="18961" y="77336"/>
                </a:cubicBezTo>
                <a:lnTo>
                  <a:pt x="55563" y="40734"/>
                </a:lnTo>
                <a:lnTo>
                  <a:pt x="55563" y="169466"/>
                </a:lnTo>
                <a:cubicBezTo>
                  <a:pt x="55563" y="175612"/>
                  <a:pt x="60528" y="180578"/>
                  <a:pt x="66675" y="180578"/>
                </a:cubicBezTo>
                <a:cubicBezTo>
                  <a:pt x="72822" y="180578"/>
                  <a:pt x="77788" y="175612"/>
                  <a:pt x="77788" y="169466"/>
                </a:cubicBezTo>
                <a:lnTo>
                  <a:pt x="77788" y="40734"/>
                </a:lnTo>
                <a:lnTo>
                  <a:pt x="114389" y="77336"/>
                </a:lnTo>
                <a:cubicBezTo>
                  <a:pt x="118730" y="81677"/>
                  <a:pt x="125780" y="81677"/>
                  <a:pt x="130120" y="77336"/>
                </a:cubicBezTo>
                <a:cubicBezTo>
                  <a:pt x="134461" y="72995"/>
                  <a:pt x="134461" y="65946"/>
                  <a:pt x="130120" y="61605"/>
                </a:cubicBezTo>
                <a:lnTo>
                  <a:pt x="74558" y="6042"/>
                </a:lnTo>
                <a:close/>
              </a:path>
            </a:pathLst>
          </a:custGeom>
          <a:solidFill>
            <a:srgbClr val="38B2AC"/>
          </a:solidFill>
          <a:ln/>
        </p:spPr>
      </p:sp>
      <p:sp>
        <p:nvSpPr>
          <p:cNvPr id="45" name="Text 43"/>
          <p:cNvSpPr/>
          <p:nvPr/>
        </p:nvSpPr>
        <p:spPr>
          <a:xfrm>
            <a:off x="10425443" y="4191000"/>
            <a:ext cx="4914900" cy="254000"/>
          </a:xfrm>
          <a:prstGeom prst="rect">
            <a:avLst/>
          </a:prstGeom>
          <a:noFill/>
          <a:ln/>
        </p:spPr>
        <p:txBody>
          <a:bodyPr wrap="square" lIns="0" tIns="0" rIns="0" bIns="0" rtlCol="0" anchor="ctr"/>
          <a:lstStyle/>
          <a:p>
            <a:pPr algn="ctr">
              <a:lnSpc>
                <a:spcPct val="120000"/>
              </a:lnSpc>
            </a:pPr>
            <a:r>
              <a:rPr lang="en-US" sz="1400" dirty="0">
                <a:solidFill>
                  <a:srgbClr val="38B2AC"/>
                </a:solidFill>
                <a:latin typeface="MiSans" pitchFamily="34" charset="0"/>
                <a:ea typeface="MiSans" pitchFamily="34" charset="-122"/>
                <a:cs typeface="MiSans" pitchFamily="34" charset="-120"/>
              </a:rPr>
              <a:t>+15% yillik</a:t>
            </a:r>
            <a:endParaRPr lang="en-US" sz="1600" dirty="0"/>
          </a:p>
        </p:txBody>
      </p:sp>
      <p:sp>
        <p:nvSpPr>
          <p:cNvPr id="46" name="Shape 44"/>
          <p:cNvSpPr/>
          <p:nvPr/>
        </p:nvSpPr>
        <p:spPr>
          <a:xfrm>
            <a:off x="9987293" y="4800600"/>
            <a:ext cx="5511800" cy="2006600"/>
          </a:xfrm>
          <a:custGeom>
            <a:avLst/>
            <a:gdLst/>
            <a:ahLst/>
            <a:cxnLst/>
            <a:rect l="l" t="t" r="r" b="b"/>
            <a:pathLst>
              <a:path w="5511800" h="2006600">
                <a:moveTo>
                  <a:pt x="101594" y="0"/>
                </a:moveTo>
                <a:lnTo>
                  <a:pt x="5410206" y="0"/>
                </a:lnTo>
                <a:cubicBezTo>
                  <a:pt x="5466315" y="0"/>
                  <a:pt x="5511800" y="45485"/>
                  <a:pt x="5511800" y="101594"/>
                </a:cubicBezTo>
                <a:lnTo>
                  <a:pt x="5511800" y="1905006"/>
                </a:lnTo>
                <a:cubicBezTo>
                  <a:pt x="5511800" y="1961115"/>
                  <a:pt x="5466315" y="2006600"/>
                  <a:pt x="5410206" y="2006600"/>
                </a:cubicBezTo>
                <a:lnTo>
                  <a:pt x="101594" y="2006600"/>
                </a:lnTo>
                <a:cubicBezTo>
                  <a:pt x="45485" y="2006600"/>
                  <a:pt x="0" y="1961115"/>
                  <a:pt x="0" y="1905006"/>
                </a:cubicBezTo>
                <a:lnTo>
                  <a:pt x="0" y="101594"/>
                </a:lnTo>
                <a:cubicBezTo>
                  <a:pt x="0" y="45485"/>
                  <a:pt x="45485" y="0"/>
                  <a:pt x="101594" y="0"/>
                </a:cubicBezTo>
                <a:close/>
              </a:path>
            </a:pathLst>
          </a:custGeom>
          <a:solidFill>
            <a:srgbClr val="1A202C"/>
          </a:solidFill>
          <a:ln/>
        </p:spPr>
      </p:sp>
      <p:sp>
        <p:nvSpPr>
          <p:cNvPr id="47" name="Shape 45"/>
          <p:cNvSpPr/>
          <p:nvPr/>
        </p:nvSpPr>
        <p:spPr>
          <a:xfrm>
            <a:off x="12553289" y="5003800"/>
            <a:ext cx="381000" cy="381000"/>
          </a:xfrm>
          <a:custGeom>
            <a:avLst/>
            <a:gdLst/>
            <a:ahLst/>
            <a:cxnLst/>
            <a:rect l="l" t="t" r="r" b="b"/>
            <a:pathLst>
              <a:path w="381000" h="381000">
                <a:moveTo>
                  <a:pt x="47625" y="47625"/>
                </a:moveTo>
                <a:cubicBezTo>
                  <a:pt x="47625" y="34454"/>
                  <a:pt x="36984" y="23812"/>
                  <a:pt x="23812" y="23812"/>
                </a:cubicBezTo>
                <a:cubicBezTo>
                  <a:pt x="10641" y="23812"/>
                  <a:pt x="0" y="34454"/>
                  <a:pt x="0" y="47625"/>
                </a:cubicBezTo>
                <a:lnTo>
                  <a:pt x="0" y="297656"/>
                </a:lnTo>
                <a:cubicBezTo>
                  <a:pt x="0" y="330547"/>
                  <a:pt x="26640" y="357188"/>
                  <a:pt x="59531" y="357188"/>
                </a:cubicBezTo>
                <a:lnTo>
                  <a:pt x="357188" y="357188"/>
                </a:lnTo>
                <a:cubicBezTo>
                  <a:pt x="370359" y="357188"/>
                  <a:pt x="381000" y="346546"/>
                  <a:pt x="381000" y="333375"/>
                </a:cubicBezTo>
                <a:cubicBezTo>
                  <a:pt x="381000" y="320204"/>
                  <a:pt x="370359" y="309563"/>
                  <a:pt x="357188" y="309563"/>
                </a:cubicBezTo>
                <a:lnTo>
                  <a:pt x="59531" y="309563"/>
                </a:lnTo>
                <a:cubicBezTo>
                  <a:pt x="52983" y="309563"/>
                  <a:pt x="47625" y="304205"/>
                  <a:pt x="47625" y="297656"/>
                </a:cubicBezTo>
                <a:lnTo>
                  <a:pt x="47625" y="47625"/>
                </a:lnTo>
                <a:close/>
                <a:moveTo>
                  <a:pt x="350193" y="112068"/>
                </a:moveTo>
                <a:cubicBezTo>
                  <a:pt x="359494" y="102766"/>
                  <a:pt x="359494" y="87660"/>
                  <a:pt x="350193" y="78358"/>
                </a:cubicBezTo>
                <a:cubicBezTo>
                  <a:pt x="340891" y="69056"/>
                  <a:pt x="325785" y="69056"/>
                  <a:pt x="316483" y="78358"/>
                </a:cubicBezTo>
                <a:lnTo>
                  <a:pt x="238125" y="156790"/>
                </a:lnTo>
                <a:lnTo>
                  <a:pt x="195411" y="114151"/>
                </a:lnTo>
                <a:cubicBezTo>
                  <a:pt x="186110" y="104849"/>
                  <a:pt x="171004" y="104849"/>
                  <a:pt x="161702" y="114151"/>
                </a:cubicBezTo>
                <a:lnTo>
                  <a:pt x="90264" y="185589"/>
                </a:lnTo>
                <a:cubicBezTo>
                  <a:pt x="80963" y="194890"/>
                  <a:pt x="80963" y="209996"/>
                  <a:pt x="90264" y="219298"/>
                </a:cubicBezTo>
                <a:cubicBezTo>
                  <a:pt x="99566" y="228600"/>
                  <a:pt x="114672" y="228600"/>
                  <a:pt x="123974" y="219298"/>
                </a:cubicBezTo>
                <a:lnTo>
                  <a:pt x="178594" y="164678"/>
                </a:lnTo>
                <a:lnTo>
                  <a:pt x="221307" y="207392"/>
                </a:lnTo>
                <a:cubicBezTo>
                  <a:pt x="230609" y="216694"/>
                  <a:pt x="245715" y="216694"/>
                  <a:pt x="255017" y="207392"/>
                </a:cubicBezTo>
                <a:lnTo>
                  <a:pt x="350267" y="112142"/>
                </a:lnTo>
                <a:close/>
              </a:path>
            </a:pathLst>
          </a:custGeom>
          <a:solidFill>
            <a:srgbClr val="38B2AC"/>
          </a:solidFill>
          <a:ln/>
        </p:spPr>
      </p:sp>
      <p:sp>
        <p:nvSpPr>
          <p:cNvPr id="48" name="Text 46"/>
          <p:cNvSpPr/>
          <p:nvPr/>
        </p:nvSpPr>
        <p:spPr>
          <a:xfrm>
            <a:off x="10146043" y="5486400"/>
            <a:ext cx="51943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Iqtisodiy O'sish</a:t>
            </a:r>
            <a:endParaRPr lang="en-US" sz="1600" dirty="0"/>
          </a:p>
        </p:txBody>
      </p:sp>
      <p:sp>
        <p:nvSpPr>
          <p:cNvPr id="49" name="Text 47"/>
          <p:cNvSpPr/>
          <p:nvPr/>
        </p:nvSpPr>
        <p:spPr>
          <a:xfrm>
            <a:off x="10076193" y="5791200"/>
            <a:ext cx="53340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6.5%</a:t>
            </a:r>
            <a:endParaRPr lang="en-US" sz="1600" dirty="0"/>
          </a:p>
        </p:txBody>
      </p:sp>
      <p:sp>
        <p:nvSpPr>
          <p:cNvPr id="50" name="Text 48"/>
          <p:cNvSpPr/>
          <p:nvPr/>
        </p:nvSpPr>
        <p:spPr>
          <a:xfrm>
            <a:off x="10146043" y="6350000"/>
            <a:ext cx="51943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2024-yil</a:t>
            </a:r>
            <a:endParaRPr lang="en-US" sz="1600" dirty="0"/>
          </a:p>
        </p:txBody>
      </p:sp>
      <p:sp>
        <p:nvSpPr>
          <p:cNvPr id="51" name="Shape 49"/>
          <p:cNvSpPr/>
          <p:nvPr/>
        </p:nvSpPr>
        <p:spPr>
          <a:xfrm>
            <a:off x="9987293" y="6959600"/>
            <a:ext cx="5511800" cy="2006600"/>
          </a:xfrm>
          <a:custGeom>
            <a:avLst/>
            <a:gdLst/>
            <a:ahLst/>
            <a:cxnLst/>
            <a:rect l="l" t="t" r="r" b="b"/>
            <a:pathLst>
              <a:path w="5511800" h="2006600">
                <a:moveTo>
                  <a:pt x="101594" y="0"/>
                </a:moveTo>
                <a:lnTo>
                  <a:pt x="5410206" y="0"/>
                </a:lnTo>
                <a:cubicBezTo>
                  <a:pt x="5466315" y="0"/>
                  <a:pt x="5511800" y="45485"/>
                  <a:pt x="5511800" y="101594"/>
                </a:cubicBezTo>
                <a:lnTo>
                  <a:pt x="5511800" y="1905006"/>
                </a:lnTo>
                <a:cubicBezTo>
                  <a:pt x="5511800" y="1961115"/>
                  <a:pt x="5466315" y="2006600"/>
                  <a:pt x="5410206" y="2006600"/>
                </a:cubicBezTo>
                <a:lnTo>
                  <a:pt x="101594" y="2006600"/>
                </a:lnTo>
                <a:cubicBezTo>
                  <a:pt x="45485" y="2006600"/>
                  <a:pt x="0" y="1961115"/>
                  <a:pt x="0" y="1905006"/>
                </a:cubicBezTo>
                <a:lnTo>
                  <a:pt x="0" y="101594"/>
                </a:lnTo>
                <a:cubicBezTo>
                  <a:pt x="0" y="45485"/>
                  <a:pt x="45485" y="0"/>
                  <a:pt x="101594" y="0"/>
                </a:cubicBezTo>
                <a:close/>
              </a:path>
            </a:pathLst>
          </a:custGeom>
          <a:solidFill>
            <a:srgbClr val="1A202C"/>
          </a:solidFill>
          <a:ln/>
        </p:spPr>
      </p:sp>
      <p:sp>
        <p:nvSpPr>
          <p:cNvPr id="52" name="Shape 50"/>
          <p:cNvSpPr/>
          <p:nvPr/>
        </p:nvSpPr>
        <p:spPr>
          <a:xfrm>
            <a:off x="12600914" y="7162800"/>
            <a:ext cx="285750" cy="381000"/>
          </a:xfrm>
          <a:custGeom>
            <a:avLst/>
            <a:gdLst/>
            <a:ahLst/>
            <a:cxnLst/>
            <a:rect l="l" t="t" r="r" b="b"/>
            <a:pathLst>
              <a:path w="285750" h="381000">
                <a:moveTo>
                  <a:pt x="47625" y="0"/>
                </a:moveTo>
                <a:cubicBezTo>
                  <a:pt x="21357" y="0"/>
                  <a:pt x="0" y="21357"/>
                  <a:pt x="0" y="47625"/>
                </a:cubicBezTo>
                <a:lnTo>
                  <a:pt x="0" y="333375"/>
                </a:lnTo>
                <a:cubicBezTo>
                  <a:pt x="0" y="359643"/>
                  <a:pt x="21357" y="381000"/>
                  <a:pt x="47625" y="381000"/>
                </a:cubicBezTo>
                <a:lnTo>
                  <a:pt x="238125" y="381000"/>
                </a:lnTo>
                <a:cubicBezTo>
                  <a:pt x="264393" y="381000"/>
                  <a:pt x="285750" y="359643"/>
                  <a:pt x="285750" y="333375"/>
                </a:cubicBezTo>
                <a:lnTo>
                  <a:pt x="285750" y="47625"/>
                </a:lnTo>
                <a:cubicBezTo>
                  <a:pt x="285750" y="21357"/>
                  <a:pt x="264393" y="0"/>
                  <a:pt x="238125" y="0"/>
                </a:cubicBezTo>
                <a:lnTo>
                  <a:pt x="47625" y="0"/>
                </a:lnTo>
                <a:close/>
                <a:moveTo>
                  <a:pt x="130969" y="261938"/>
                </a:moveTo>
                <a:lnTo>
                  <a:pt x="154781" y="261938"/>
                </a:lnTo>
                <a:cubicBezTo>
                  <a:pt x="167953" y="261938"/>
                  <a:pt x="178594" y="272579"/>
                  <a:pt x="178594" y="285750"/>
                </a:cubicBezTo>
                <a:lnTo>
                  <a:pt x="178594" y="345281"/>
                </a:lnTo>
                <a:lnTo>
                  <a:pt x="107156" y="345281"/>
                </a:lnTo>
                <a:lnTo>
                  <a:pt x="107156" y="285750"/>
                </a:lnTo>
                <a:cubicBezTo>
                  <a:pt x="107156" y="272579"/>
                  <a:pt x="117797" y="261938"/>
                  <a:pt x="130969" y="261938"/>
                </a:cubicBezTo>
                <a:close/>
                <a:moveTo>
                  <a:pt x="71438" y="83344"/>
                </a:moveTo>
                <a:cubicBezTo>
                  <a:pt x="71438" y="76795"/>
                  <a:pt x="76795" y="71438"/>
                  <a:pt x="83344" y="71438"/>
                </a:cubicBezTo>
                <a:lnTo>
                  <a:pt x="107156" y="71438"/>
                </a:lnTo>
                <a:cubicBezTo>
                  <a:pt x="113705" y="71438"/>
                  <a:pt x="119063" y="76795"/>
                  <a:pt x="119063" y="83344"/>
                </a:cubicBezTo>
                <a:lnTo>
                  <a:pt x="119063" y="107156"/>
                </a:lnTo>
                <a:cubicBezTo>
                  <a:pt x="119063" y="113705"/>
                  <a:pt x="113705" y="119063"/>
                  <a:pt x="107156" y="119063"/>
                </a:cubicBezTo>
                <a:lnTo>
                  <a:pt x="83344" y="119063"/>
                </a:lnTo>
                <a:cubicBezTo>
                  <a:pt x="76795" y="119063"/>
                  <a:pt x="71438" y="113705"/>
                  <a:pt x="71438" y="107156"/>
                </a:cubicBezTo>
                <a:lnTo>
                  <a:pt x="71438" y="83344"/>
                </a:lnTo>
                <a:close/>
                <a:moveTo>
                  <a:pt x="178594" y="71438"/>
                </a:moveTo>
                <a:lnTo>
                  <a:pt x="202406" y="71438"/>
                </a:lnTo>
                <a:cubicBezTo>
                  <a:pt x="208955" y="71438"/>
                  <a:pt x="214313" y="76795"/>
                  <a:pt x="214313" y="83344"/>
                </a:cubicBezTo>
                <a:lnTo>
                  <a:pt x="214313" y="107156"/>
                </a:lnTo>
                <a:cubicBezTo>
                  <a:pt x="214313" y="113705"/>
                  <a:pt x="208955" y="119063"/>
                  <a:pt x="202406" y="119063"/>
                </a:cubicBezTo>
                <a:lnTo>
                  <a:pt x="178594" y="119063"/>
                </a:lnTo>
                <a:cubicBezTo>
                  <a:pt x="172045" y="119063"/>
                  <a:pt x="166688" y="113705"/>
                  <a:pt x="166688" y="107156"/>
                </a:cubicBezTo>
                <a:lnTo>
                  <a:pt x="166688" y="83344"/>
                </a:lnTo>
                <a:cubicBezTo>
                  <a:pt x="166688" y="76795"/>
                  <a:pt x="172045" y="71438"/>
                  <a:pt x="178594" y="71438"/>
                </a:cubicBezTo>
                <a:close/>
                <a:moveTo>
                  <a:pt x="71438" y="178594"/>
                </a:moveTo>
                <a:cubicBezTo>
                  <a:pt x="71438" y="172045"/>
                  <a:pt x="76795" y="166688"/>
                  <a:pt x="83344" y="166688"/>
                </a:cubicBezTo>
                <a:lnTo>
                  <a:pt x="107156" y="166688"/>
                </a:lnTo>
                <a:cubicBezTo>
                  <a:pt x="113705" y="166688"/>
                  <a:pt x="119063" y="172045"/>
                  <a:pt x="119063" y="178594"/>
                </a:cubicBezTo>
                <a:lnTo>
                  <a:pt x="119063" y="202406"/>
                </a:lnTo>
                <a:cubicBezTo>
                  <a:pt x="119063" y="208955"/>
                  <a:pt x="113705" y="214313"/>
                  <a:pt x="107156" y="214313"/>
                </a:cubicBezTo>
                <a:lnTo>
                  <a:pt x="83344" y="214313"/>
                </a:lnTo>
                <a:cubicBezTo>
                  <a:pt x="76795" y="214313"/>
                  <a:pt x="71438" y="208955"/>
                  <a:pt x="71438" y="202406"/>
                </a:cubicBezTo>
                <a:lnTo>
                  <a:pt x="71438" y="178594"/>
                </a:lnTo>
                <a:close/>
                <a:moveTo>
                  <a:pt x="178594" y="166688"/>
                </a:moveTo>
                <a:lnTo>
                  <a:pt x="202406" y="166688"/>
                </a:lnTo>
                <a:cubicBezTo>
                  <a:pt x="208955" y="166688"/>
                  <a:pt x="214313" y="172045"/>
                  <a:pt x="214313" y="178594"/>
                </a:cubicBezTo>
                <a:lnTo>
                  <a:pt x="214313" y="202406"/>
                </a:lnTo>
                <a:cubicBezTo>
                  <a:pt x="214313" y="208955"/>
                  <a:pt x="208955" y="214313"/>
                  <a:pt x="202406" y="214313"/>
                </a:cubicBezTo>
                <a:lnTo>
                  <a:pt x="178594" y="214313"/>
                </a:lnTo>
                <a:cubicBezTo>
                  <a:pt x="172045" y="214313"/>
                  <a:pt x="166688" y="208955"/>
                  <a:pt x="166688" y="202406"/>
                </a:cubicBezTo>
                <a:lnTo>
                  <a:pt x="166688" y="178594"/>
                </a:lnTo>
                <a:cubicBezTo>
                  <a:pt x="166688" y="172045"/>
                  <a:pt x="172045" y="166688"/>
                  <a:pt x="178594" y="166688"/>
                </a:cubicBezTo>
                <a:close/>
              </a:path>
            </a:pathLst>
          </a:custGeom>
          <a:solidFill>
            <a:srgbClr val="38B2AC"/>
          </a:solidFill>
          <a:ln/>
        </p:spPr>
      </p:sp>
      <p:sp>
        <p:nvSpPr>
          <p:cNvPr id="53" name="Text 51"/>
          <p:cNvSpPr/>
          <p:nvPr/>
        </p:nvSpPr>
        <p:spPr>
          <a:xfrm>
            <a:off x="10146043" y="7645400"/>
            <a:ext cx="51943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Korxonalar Soni</a:t>
            </a:r>
            <a:endParaRPr lang="en-US" sz="1600" dirty="0"/>
          </a:p>
        </p:txBody>
      </p:sp>
      <p:sp>
        <p:nvSpPr>
          <p:cNvPr id="54" name="Text 52"/>
          <p:cNvSpPr/>
          <p:nvPr/>
        </p:nvSpPr>
        <p:spPr>
          <a:xfrm>
            <a:off x="10076193" y="7950200"/>
            <a:ext cx="53340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6,997</a:t>
            </a:r>
            <a:endParaRPr lang="en-US" sz="1600" dirty="0"/>
          </a:p>
        </p:txBody>
      </p:sp>
      <p:sp>
        <p:nvSpPr>
          <p:cNvPr id="55" name="Text 53"/>
          <p:cNvSpPr/>
          <p:nvPr/>
        </p:nvSpPr>
        <p:spPr>
          <a:xfrm>
            <a:off x="10146043" y="8509000"/>
            <a:ext cx="51943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Barcha zonalarda</a:t>
            </a:r>
            <a:endParaRPr lang="en-US" sz="1600" dirty="0"/>
          </a:p>
        </p:txBody>
      </p:sp>
      <p:sp>
        <p:nvSpPr>
          <p:cNvPr id="56" name="Shape 54"/>
          <p:cNvSpPr/>
          <p:nvPr/>
        </p:nvSpPr>
        <p:spPr>
          <a:xfrm>
            <a:off x="9739643" y="9378950"/>
            <a:ext cx="6007100" cy="1816100"/>
          </a:xfrm>
          <a:custGeom>
            <a:avLst/>
            <a:gdLst/>
            <a:ahLst/>
            <a:cxnLst/>
            <a:rect l="l" t="t" r="r" b="b"/>
            <a:pathLst>
              <a:path w="6007100" h="1816100">
                <a:moveTo>
                  <a:pt x="152407" y="0"/>
                </a:moveTo>
                <a:lnTo>
                  <a:pt x="5854693" y="0"/>
                </a:lnTo>
                <a:cubicBezTo>
                  <a:pt x="5938865" y="0"/>
                  <a:pt x="6007100" y="68235"/>
                  <a:pt x="6007100" y="152407"/>
                </a:cubicBezTo>
                <a:lnTo>
                  <a:pt x="6007100" y="1663693"/>
                </a:lnTo>
                <a:cubicBezTo>
                  <a:pt x="6007100" y="1747865"/>
                  <a:pt x="5938865" y="1816100"/>
                  <a:pt x="5854693" y="1816100"/>
                </a:cubicBezTo>
                <a:lnTo>
                  <a:pt x="152407" y="1816100"/>
                </a:lnTo>
                <a:cubicBezTo>
                  <a:pt x="68235" y="1816100"/>
                  <a:pt x="0" y="1747865"/>
                  <a:pt x="0" y="1663693"/>
                </a:cubicBezTo>
                <a:lnTo>
                  <a:pt x="0" y="152407"/>
                </a:lnTo>
                <a:cubicBezTo>
                  <a:pt x="0" y="68291"/>
                  <a:pt x="68291" y="0"/>
                  <a:pt x="152407" y="0"/>
                </a:cubicBezTo>
                <a:close/>
              </a:path>
            </a:pathLst>
          </a:custGeom>
          <a:solidFill>
            <a:srgbClr val="38B2AC">
              <a:alpha val="10196"/>
            </a:srgbClr>
          </a:solidFill>
          <a:ln w="12700">
            <a:solidFill>
              <a:srgbClr val="38B2AC">
                <a:alpha val="30196"/>
              </a:srgbClr>
            </a:solidFill>
            <a:prstDash val="solid"/>
          </a:ln>
        </p:spPr>
      </p:sp>
      <p:sp>
        <p:nvSpPr>
          <p:cNvPr id="57" name="Shape 55"/>
          <p:cNvSpPr/>
          <p:nvPr/>
        </p:nvSpPr>
        <p:spPr>
          <a:xfrm>
            <a:off x="10012693" y="9613900"/>
            <a:ext cx="190500" cy="254000"/>
          </a:xfrm>
          <a:custGeom>
            <a:avLst/>
            <a:gdLst/>
            <a:ahLst/>
            <a:cxnLst/>
            <a:rect l="l" t="t" r="r" b="b"/>
            <a:pathLst>
              <a:path w="190500" h="254000">
                <a:moveTo>
                  <a:pt x="145306" y="190500"/>
                </a:moveTo>
                <a:cubicBezTo>
                  <a:pt x="148927" y="179437"/>
                  <a:pt x="156170" y="169416"/>
                  <a:pt x="164356" y="160784"/>
                </a:cubicBezTo>
                <a:cubicBezTo>
                  <a:pt x="180578" y="143718"/>
                  <a:pt x="190500" y="120650"/>
                  <a:pt x="190500" y="95250"/>
                </a:cubicBezTo>
                <a:cubicBezTo>
                  <a:pt x="190500" y="42664"/>
                  <a:pt x="147836" y="0"/>
                  <a:pt x="95250" y="0"/>
                </a:cubicBezTo>
                <a:cubicBezTo>
                  <a:pt x="42664" y="0"/>
                  <a:pt x="0" y="42664"/>
                  <a:pt x="0" y="95250"/>
                </a:cubicBezTo>
                <a:cubicBezTo>
                  <a:pt x="0" y="120650"/>
                  <a:pt x="9922" y="143718"/>
                  <a:pt x="26144" y="160784"/>
                </a:cubicBezTo>
                <a:cubicBezTo>
                  <a:pt x="34330" y="169416"/>
                  <a:pt x="41622" y="179437"/>
                  <a:pt x="45194" y="190500"/>
                </a:cubicBezTo>
                <a:lnTo>
                  <a:pt x="145256" y="190500"/>
                </a:lnTo>
                <a:close/>
                <a:moveTo>
                  <a:pt x="142875" y="214313"/>
                </a:moveTo>
                <a:lnTo>
                  <a:pt x="47625" y="214313"/>
                </a:lnTo>
                <a:lnTo>
                  <a:pt x="47625" y="222250"/>
                </a:lnTo>
                <a:cubicBezTo>
                  <a:pt x="47625" y="244177"/>
                  <a:pt x="65385" y="261937"/>
                  <a:pt x="87313" y="261937"/>
                </a:cubicBezTo>
                <a:lnTo>
                  <a:pt x="103188" y="261937"/>
                </a:lnTo>
                <a:cubicBezTo>
                  <a:pt x="125115" y="261937"/>
                  <a:pt x="142875" y="244177"/>
                  <a:pt x="142875" y="222250"/>
                </a:cubicBezTo>
                <a:lnTo>
                  <a:pt x="142875" y="214313"/>
                </a:lnTo>
                <a:close/>
                <a:moveTo>
                  <a:pt x="91281" y="55563"/>
                </a:moveTo>
                <a:cubicBezTo>
                  <a:pt x="71537" y="55563"/>
                  <a:pt x="55563" y="71537"/>
                  <a:pt x="55563" y="91281"/>
                </a:cubicBezTo>
                <a:cubicBezTo>
                  <a:pt x="55563" y="97879"/>
                  <a:pt x="50254" y="103188"/>
                  <a:pt x="43656" y="103188"/>
                </a:cubicBezTo>
                <a:cubicBezTo>
                  <a:pt x="37058" y="103188"/>
                  <a:pt x="31750" y="97879"/>
                  <a:pt x="31750" y="91281"/>
                </a:cubicBezTo>
                <a:cubicBezTo>
                  <a:pt x="31750" y="58390"/>
                  <a:pt x="58390" y="31750"/>
                  <a:pt x="91281" y="31750"/>
                </a:cubicBezTo>
                <a:cubicBezTo>
                  <a:pt x="97879" y="31750"/>
                  <a:pt x="103188" y="37058"/>
                  <a:pt x="103188" y="43656"/>
                </a:cubicBezTo>
                <a:cubicBezTo>
                  <a:pt x="103188" y="50254"/>
                  <a:pt x="97879" y="55563"/>
                  <a:pt x="91281" y="55563"/>
                </a:cubicBezTo>
                <a:close/>
              </a:path>
            </a:pathLst>
          </a:custGeom>
          <a:solidFill>
            <a:srgbClr val="38B2AC"/>
          </a:solidFill>
          <a:ln/>
        </p:spPr>
      </p:sp>
      <p:sp>
        <p:nvSpPr>
          <p:cNvPr id="58" name="Text 56"/>
          <p:cNvSpPr/>
          <p:nvPr/>
        </p:nvSpPr>
        <p:spPr>
          <a:xfrm>
            <a:off x="10419093" y="9588500"/>
            <a:ext cx="14224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Kelajak Rejalari</a:t>
            </a:r>
            <a:endParaRPr lang="en-US" sz="1600" dirty="0"/>
          </a:p>
        </p:txBody>
      </p:sp>
      <p:sp>
        <p:nvSpPr>
          <p:cNvPr id="59" name="Text 57"/>
          <p:cNvSpPr/>
          <p:nvPr/>
        </p:nvSpPr>
        <p:spPr>
          <a:xfrm>
            <a:off x="9949193" y="9994900"/>
            <a:ext cx="5689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2025-2030 yillarda EIHlarni yanada rivojlantirish, yangi zonalar tashkil etish va mavjudlarini kengaytirish rejalashtirilmoqda.</a:t>
            </a:r>
            <a:endParaRPr lang="en-US" sz="1600" dirty="0"/>
          </a:p>
        </p:txBody>
      </p:sp>
    </p:spTree>
  </p:cSld>
  <p:clrMapOvr>
    <a:masterClrMapping/>
  </p:clrMapOvr>
  <p:transition>
    <p:fade/>
    <p:spd val="med"/>
  </p:transition>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Global Tajriba</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Muvaffaqiyatli EIHlarning Asosiy Omillari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54200"/>
            <a:ext cx="4940300" cy="327660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2D3748"/>
          </a:solidFill>
          <a:ln/>
        </p:spPr>
      </p:sp>
      <p:sp>
        <p:nvSpPr>
          <p:cNvPr id="6" name="Shape 4"/>
          <p:cNvSpPr/>
          <p:nvPr/>
        </p:nvSpPr>
        <p:spPr>
          <a:xfrm>
            <a:off x="508000"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7" name="Shape 5"/>
          <p:cNvSpPr/>
          <p:nvPr/>
        </p:nvSpPr>
        <p:spPr>
          <a:xfrm>
            <a:off x="762000" y="21336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8" name="Shape 6"/>
          <p:cNvSpPr/>
          <p:nvPr/>
        </p:nvSpPr>
        <p:spPr>
          <a:xfrm>
            <a:off x="939800" y="2311400"/>
            <a:ext cx="254000" cy="254000"/>
          </a:xfrm>
          <a:custGeom>
            <a:avLst/>
            <a:gdLst/>
            <a:ahLst/>
            <a:cxnLst/>
            <a:rect l="l" t="t" r="r" b="b"/>
            <a:pathLst>
              <a:path w="254000" h="254000">
                <a:moveTo>
                  <a:pt x="118418" y="2530"/>
                </a:moveTo>
                <a:cubicBezTo>
                  <a:pt x="123627" y="-843"/>
                  <a:pt x="130373" y="-843"/>
                  <a:pt x="135582" y="2530"/>
                </a:cubicBezTo>
                <a:lnTo>
                  <a:pt x="246707" y="73968"/>
                </a:lnTo>
                <a:cubicBezTo>
                  <a:pt x="252611" y="77787"/>
                  <a:pt x="255339" y="85030"/>
                  <a:pt x="253355" y="91777"/>
                </a:cubicBezTo>
                <a:cubicBezTo>
                  <a:pt x="251371" y="98524"/>
                  <a:pt x="245170" y="103188"/>
                  <a:pt x="238125" y="103188"/>
                </a:cubicBezTo>
                <a:lnTo>
                  <a:pt x="222250" y="103188"/>
                </a:lnTo>
                <a:lnTo>
                  <a:pt x="222250" y="206375"/>
                </a:lnTo>
                <a:lnTo>
                  <a:pt x="247650" y="225425"/>
                </a:lnTo>
                <a:cubicBezTo>
                  <a:pt x="251668" y="228402"/>
                  <a:pt x="254000" y="233114"/>
                  <a:pt x="254000" y="238125"/>
                </a:cubicBezTo>
                <a:cubicBezTo>
                  <a:pt x="254000" y="246906"/>
                  <a:pt x="246906" y="254000"/>
                  <a:pt x="238125" y="254000"/>
                </a:cubicBezTo>
                <a:lnTo>
                  <a:pt x="15875" y="254000"/>
                </a:lnTo>
                <a:cubicBezTo>
                  <a:pt x="7094" y="254000"/>
                  <a:pt x="0" y="246906"/>
                  <a:pt x="0" y="238125"/>
                </a:cubicBezTo>
                <a:cubicBezTo>
                  <a:pt x="0" y="233114"/>
                  <a:pt x="2332" y="228402"/>
                  <a:pt x="6350" y="225425"/>
                </a:cubicBezTo>
                <a:lnTo>
                  <a:pt x="31750" y="206375"/>
                </a:lnTo>
                <a:lnTo>
                  <a:pt x="31750" y="206375"/>
                </a:lnTo>
                <a:lnTo>
                  <a:pt x="31750" y="103188"/>
                </a:lnTo>
                <a:lnTo>
                  <a:pt x="15875" y="103188"/>
                </a:lnTo>
                <a:cubicBezTo>
                  <a:pt x="8830" y="103188"/>
                  <a:pt x="2629" y="98524"/>
                  <a:pt x="645" y="91777"/>
                </a:cubicBezTo>
                <a:cubicBezTo>
                  <a:pt x="-1339" y="85030"/>
                  <a:pt x="1389" y="77738"/>
                  <a:pt x="7293" y="73968"/>
                </a:cubicBezTo>
                <a:lnTo>
                  <a:pt x="118418" y="2530"/>
                </a:lnTo>
                <a:close/>
                <a:moveTo>
                  <a:pt x="166688" y="103188"/>
                </a:moveTo>
                <a:lnTo>
                  <a:pt x="166688" y="206375"/>
                </a:lnTo>
                <a:lnTo>
                  <a:pt x="198438" y="206375"/>
                </a:lnTo>
                <a:lnTo>
                  <a:pt x="198438" y="103188"/>
                </a:lnTo>
                <a:lnTo>
                  <a:pt x="166688" y="103188"/>
                </a:lnTo>
                <a:close/>
                <a:moveTo>
                  <a:pt x="111125" y="206375"/>
                </a:moveTo>
                <a:lnTo>
                  <a:pt x="142875" y="206375"/>
                </a:lnTo>
                <a:lnTo>
                  <a:pt x="142875" y="103188"/>
                </a:lnTo>
                <a:lnTo>
                  <a:pt x="111125" y="103188"/>
                </a:lnTo>
                <a:lnTo>
                  <a:pt x="111125" y="206375"/>
                </a:lnTo>
                <a:close/>
                <a:moveTo>
                  <a:pt x="55563" y="103188"/>
                </a:moveTo>
                <a:lnTo>
                  <a:pt x="55563" y="206375"/>
                </a:lnTo>
                <a:lnTo>
                  <a:pt x="87313" y="206375"/>
                </a:lnTo>
                <a:lnTo>
                  <a:pt x="87313" y="103188"/>
                </a:lnTo>
                <a:lnTo>
                  <a:pt x="55563" y="103188"/>
                </a:lnTo>
                <a:close/>
              </a:path>
            </a:pathLst>
          </a:custGeom>
          <a:solidFill>
            <a:srgbClr val="38B2AC"/>
          </a:solidFill>
          <a:ln/>
        </p:spPr>
      </p:sp>
      <p:sp>
        <p:nvSpPr>
          <p:cNvPr id="9" name="Text 7"/>
          <p:cNvSpPr/>
          <p:nvPr/>
        </p:nvSpPr>
        <p:spPr>
          <a:xfrm>
            <a:off x="1524000" y="2260600"/>
            <a:ext cx="19812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Siyosiy Barqarorlik</a:t>
            </a:r>
            <a:endParaRPr lang="en-US" sz="1600" dirty="0"/>
          </a:p>
        </p:txBody>
      </p:sp>
      <p:sp>
        <p:nvSpPr>
          <p:cNvPr id="10" name="Text 8"/>
          <p:cNvSpPr/>
          <p:nvPr/>
        </p:nvSpPr>
        <p:spPr>
          <a:xfrm>
            <a:off x="762000" y="2895600"/>
            <a:ext cx="4533900" cy="1981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Siyosiy barqarorlik va yuqori darajadagi siyosiy qo'llab-quvvatlash muvaffaqiyatli EIHlar uchun asosiy shart. Xitoy, Singapur va BAA misollarida ko'rinib turibdiki, davlat rahbariyining qat'iy qo'llab-quvvatlashi zonalar rivojlanishiga katta ta'sir ko'rsatadi.</a:t>
            </a:r>
            <a:endParaRPr lang="en-US" sz="1600" dirty="0"/>
          </a:p>
        </p:txBody>
      </p:sp>
      <p:sp>
        <p:nvSpPr>
          <p:cNvPr id="11" name="Shape 9"/>
          <p:cNvSpPr/>
          <p:nvPr/>
        </p:nvSpPr>
        <p:spPr>
          <a:xfrm>
            <a:off x="5655733" y="1854200"/>
            <a:ext cx="4940300" cy="327660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2D3748"/>
          </a:solidFill>
          <a:ln/>
        </p:spPr>
      </p:sp>
      <p:sp>
        <p:nvSpPr>
          <p:cNvPr id="12" name="Shape 10"/>
          <p:cNvSpPr/>
          <p:nvPr/>
        </p:nvSpPr>
        <p:spPr>
          <a:xfrm>
            <a:off x="5655733"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13" name="Shape 11"/>
          <p:cNvSpPr/>
          <p:nvPr/>
        </p:nvSpPr>
        <p:spPr>
          <a:xfrm>
            <a:off x="5909733" y="21336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14" name="Shape 12"/>
          <p:cNvSpPr/>
          <p:nvPr/>
        </p:nvSpPr>
        <p:spPr>
          <a:xfrm>
            <a:off x="6087533" y="2311400"/>
            <a:ext cx="254000" cy="254000"/>
          </a:xfrm>
          <a:custGeom>
            <a:avLst/>
            <a:gdLst/>
            <a:ahLst/>
            <a:cxnLst/>
            <a:rect l="l" t="t" r="r" b="b"/>
            <a:pathLst>
              <a:path w="254000" h="254000">
                <a:moveTo>
                  <a:pt x="111075" y="15875"/>
                </a:moveTo>
                <a:lnTo>
                  <a:pt x="73273" y="15875"/>
                </a:lnTo>
                <a:cubicBezTo>
                  <a:pt x="58688" y="15875"/>
                  <a:pt x="45938" y="25846"/>
                  <a:pt x="42466" y="39985"/>
                </a:cubicBezTo>
                <a:lnTo>
                  <a:pt x="695" y="208607"/>
                </a:lnTo>
                <a:cubicBezTo>
                  <a:pt x="-3026" y="223589"/>
                  <a:pt x="8334" y="238125"/>
                  <a:pt x="23812" y="238125"/>
                </a:cubicBezTo>
                <a:lnTo>
                  <a:pt x="111075" y="238125"/>
                </a:lnTo>
                <a:lnTo>
                  <a:pt x="111075" y="206375"/>
                </a:lnTo>
                <a:cubicBezTo>
                  <a:pt x="111075" y="197594"/>
                  <a:pt x="118170" y="190500"/>
                  <a:pt x="126950" y="190500"/>
                </a:cubicBezTo>
                <a:cubicBezTo>
                  <a:pt x="135731" y="190500"/>
                  <a:pt x="142825" y="197594"/>
                  <a:pt x="142825" y="206375"/>
                </a:cubicBezTo>
                <a:lnTo>
                  <a:pt x="142825" y="238125"/>
                </a:lnTo>
                <a:lnTo>
                  <a:pt x="230188" y="238125"/>
                </a:lnTo>
                <a:cubicBezTo>
                  <a:pt x="245666" y="238125"/>
                  <a:pt x="257026" y="223589"/>
                  <a:pt x="253305" y="208607"/>
                </a:cubicBezTo>
                <a:lnTo>
                  <a:pt x="211584" y="39985"/>
                </a:lnTo>
                <a:cubicBezTo>
                  <a:pt x="208062" y="25846"/>
                  <a:pt x="195362" y="15875"/>
                  <a:pt x="180727" y="15875"/>
                </a:cubicBezTo>
                <a:lnTo>
                  <a:pt x="142825" y="15875"/>
                </a:lnTo>
                <a:lnTo>
                  <a:pt x="142825" y="47625"/>
                </a:lnTo>
                <a:cubicBezTo>
                  <a:pt x="142825" y="56406"/>
                  <a:pt x="135731" y="63500"/>
                  <a:pt x="126950" y="63500"/>
                </a:cubicBezTo>
                <a:cubicBezTo>
                  <a:pt x="118170" y="63500"/>
                  <a:pt x="111075" y="56406"/>
                  <a:pt x="111075" y="47625"/>
                </a:cubicBezTo>
                <a:lnTo>
                  <a:pt x="111075" y="15875"/>
                </a:lnTo>
                <a:close/>
                <a:moveTo>
                  <a:pt x="142825" y="111125"/>
                </a:moveTo>
                <a:lnTo>
                  <a:pt x="142825" y="142875"/>
                </a:lnTo>
                <a:cubicBezTo>
                  <a:pt x="142825" y="151656"/>
                  <a:pt x="135731" y="158750"/>
                  <a:pt x="126950" y="158750"/>
                </a:cubicBezTo>
                <a:cubicBezTo>
                  <a:pt x="118170" y="158750"/>
                  <a:pt x="111075" y="151656"/>
                  <a:pt x="111075" y="142875"/>
                </a:cubicBezTo>
                <a:lnTo>
                  <a:pt x="111075" y="111125"/>
                </a:lnTo>
                <a:cubicBezTo>
                  <a:pt x="111075" y="102344"/>
                  <a:pt x="118170" y="95250"/>
                  <a:pt x="126950" y="95250"/>
                </a:cubicBezTo>
                <a:cubicBezTo>
                  <a:pt x="135731" y="95250"/>
                  <a:pt x="142825" y="102344"/>
                  <a:pt x="142825" y="111125"/>
                </a:cubicBezTo>
                <a:close/>
              </a:path>
            </a:pathLst>
          </a:custGeom>
          <a:solidFill>
            <a:srgbClr val="38B2AC"/>
          </a:solidFill>
          <a:ln/>
        </p:spPr>
      </p:sp>
      <p:sp>
        <p:nvSpPr>
          <p:cNvPr id="15" name="Text 13"/>
          <p:cNvSpPr/>
          <p:nvPr/>
        </p:nvSpPr>
        <p:spPr>
          <a:xfrm>
            <a:off x="6671734" y="2260600"/>
            <a:ext cx="1308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Infratuzilma</a:t>
            </a:r>
            <a:endParaRPr lang="en-US" sz="1600" dirty="0"/>
          </a:p>
        </p:txBody>
      </p:sp>
      <p:sp>
        <p:nvSpPr>
          <p:cNvPr id="16" name="Text 14"/>
          <p:cNvSpPr/>
          <p:nvPr/>
        </p:nvSpPr>
        <p:spPr>
          <a:xfrm>
            <a:off x="5909733" y="2895600"/>
            <a:ext cx="4533900" cy="16510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Qulay infratuzilma va multimodal transport tarmoqlari. Yaxshi yo'llar, aeroportlar, portlar va temir yo'llar zonalar raqobatbardoshligini ta'minlaydi. Jebel Ali (Dubay) va Shanxay Pudong bunga yorqin misol.</a:t>
            </a:r>
            <a:endParaRPr lang="en-US" sz="1600" dirty="0"/>
          </a:p>
        </p:txBody>
      </p:sp>
      <p:sp>
        <p:nvSpPr>
          <p:cNvPr id="17" name="Shape 15"/>
          <p:cNvSpPr/>
          <p:nvPr/>
        </p:nvSpPr>
        <p:spPr>
          <a:xfrm>
            <a:off x="10803467" y="1854200"/>
            <a:ext cx="4940300" cy="3276600"/>
          </a:xfrm>
          <a:custGeom>
            <a:avLst/>
            <a:gdLst/>
            <a:ahLst/>
            <a:cxnLst/>
            <a:rect l="l" t="t" r="r" b="b"/>
            <a:pathLst>
              <a:path w="4940300" h="3276600">
                <a:moveTo>
                  <a:pt x="50800" y="0"/>
                </a:moveTo>
                <a:lnTo>
                  <a:pt x="4889500" y="0"/>
                </a:lnTo>
                <a:cubicBezTo>
                  <a:pt x="4917537" y="0"/>
                  <a:pt x="4940300" y="22763"/>
                  <a:pt x="4940300" y="50800"/>
                </a:cubicBezTo>
                <a:lnTo>
                  <a:pt x="4940300" y="3124205"/>
                </a:lnTo>
                <a:cubicBezTo>
                  <a:pt x="4940300" y="3208371"/>
                  <a:pt x="4872071" y="3276600"/>
                  <a:pt x="4787905" y="3276600"/>
                </a:cubicBezTo>
                <a:lnTo>
                  <a:pt x="152395" y="3276600"/>
                </a:lnTo>
                <a:cubicBezTo>
                  <a:pt x="68229" y="3276600"/>
                  <a:pt x="0" y="3208371"/>
                  <a:pt x="0" y="3124205"/>
                </a:cubicBezTo>
                <a:lnTo>
                  <a:pt x="0" y="50800"/>
                </a:lnTo>
                <a:cubicBezTo>
                  <a:pt x="0" y="22763"/>
                  <a:pt x="22763" y="0"/>
                  <a:pt x="50800" y="0"/>
                </a:cubicBezTo>
                <a:close/>
              </a:path>
            </a:pathLst>
          </a:custGeom>
          <a:solidFill>
            <a:srgbClr val="2D3748"/>
          </a:solidFill>
          <a:ln/>
        </p:spPr>
      </p:sp>
      <p:sp>
        <p:nvSpPr>
          <p:cNvPr id="18" name="Shape 16"/>
          <p:cNvSpPr/>
          <p:nvPr/>
        </p:nvSpPr>
        <p:spPr>
          <a:xfrm>
            <a:off x="10803467" y="18542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19" name="Shape 17"/>
          <p:cNvSpPr/>
          <p:nvPr/>
        </p:nvSpPr>
        <p:spPr>
          <a:xfrm>
            <a:off x="11057467" y="21336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20" name="Shape 18"/>
          <p:cNvSpPr/>
          <p:nvPr/>
        </p:nvSpPr>
        <p:spPr>
          <a:xfrm>
            <a:off x="11235267" y="2311400"/>
            <a:ext cx="254000" cy="254000"/>
          </a:xfrm>
          <a:custGeom>
            <a:avLst/>
            <a:gdLst/>
            <a:ahLst/>
            <a:cxnLst/>
            <a:rect l="l" t="t" r="r" b="b"/>
            <a:pathLst>
              <a:path w="254000" h="254000">
                <a:moveTo>
                  <a:pt x="222250" y="127000"/>
                </a:moveTo>
                <a:cubicBezTo>
                  <a:pt x="222250" y="74430"/>
                  <a:pt x="179570" y="31750"/>
                  <a:pt x="127000" y="31750"/>
                </a:cubicBezTo>
                <a:cubicBezTo>
                  <a:pt x="74430" y="31750"/>
                  <a:pt x="31750" y="74430"/>
                  <a:pt x="31750" y="127000"/>
                </a:cubicBezTo>
                <a:cubicBezTo>
                  <a:pt x="31750" y="179570"/>
                  <a:pt x="74430" y="222250"/>
                  <a:pt x="127000" y="222250"/>
                </a:cubicBezTo>
                <a:cubicBezTo>
                  <a:pt x="179570" y="222250"/>
                  <a:pt x="222250" y="179570"/>
                  <a:pt x="222250" y="127000"/>
                </a:cubicBezTo>
                <a:close/>
                <a:moveTo>
                  <a:pt x="0" y="127000"/>
                </a:moveTo>
                <a:cubicBezTo>
                  <a:pt x="0" y="56907"/>
                  <a:pt x="56907" y="0"/>
                  <a:pt x="127000" y="0"/>
                </a:cubicBezTo>
                <a:cubicBezTo>
                  <a:pt x="197093" y="0"/>
                  <a:pt x="254000" y="56907"/>
                  <a:pt x="254000" y="127000"/>
                </a:cubicBezTo>
                <a:cubicBezTo>
                  <a:pt x="254000" y="197093"/>
                  <a:pt x="197093" y="254000"/>
                  <a:pt x="127000" y="254000"/>
                </a:cubicBezTo>
                <a:cubicBezTo>
                  <a:pt x="56907" y="254000"/>
                  <a:pt x="0" y="197093"/>
                  <a:pt x="0" y="127000"/>
                </a:cubicBezTo>
                <a:close/>
                <a:moveTo>
                  <a:pt x="127000" y="166688"/>
                </a:moveTo>
                <a:cubicBezTo>
                  <a:pt x="148904" y="166688"/>
                  <a:pt x="166688" y="148904"/>
                  <a:pt x="166688" y="127000"/>
                </a:cubicBezTo>
                <a:cubicBezTo>
                  <a:pt x="166688" y="105096"/>
                  <a:pt x="148904" y="87313"/>
                  <a:pt x="127000" y="87313"/>
                </a:cubicBezTo>
                <a:cubicBezTo>
                  <a:pt x="105096" y="87313"/>
                  <a:pt x="87313" y="105096"/>
                  <a:pt x="87313" y="127000"/>
                </a:cubicBezTo>
                <a:cubicBezTo>
                  <a:pt x="87313" y="148904"/>
                  <a:pt x="105096" y="166688"/>
                  <a:pt x="127000" y="166688"/>
                </a:cubicBezTo>
                <a:close/>
                <a:moveTo>
                  <a:pt x="127000" y="55563"/>
                </a:moveTo>
                <a:cubicBezTo>
                  <a:pt x="166427" y="55563"/>
                  <a:pt x="198438" y="87573"/>
                  <a:pt x="198438" y="127000"/>
                </a:cubicBezTo>
                <a:cubicBezTo>
                  <a:pt x="198438" y="166427"/>
                  <a:pt x="166427" y="198438"/>
                  <a:pt x="127000" y="198438"/>
                </a:cubicBezTo>
                <a:cubicBezTo>
                  <a:pt x="87573" y="198438"/>
                  <a:pt x="55563" y="166427"/>
                  <a:pt x="55563" y="127000"/>
                </a:cubicBezTo>
                <a:cubicBezTo>
                  <a:pt x="55563" y="87573"/>
                  <a:pt x="87573" y="55563"/>
                  <a:pt x="127000" y="55563"/>
                </a:cubicBezTo>
                <a:close/>
                <a:moveTo>
                  <a:pt x="111125" y="127000"/>
                </a:moveTo>
                <a:cubicBezTo>
                  <a:pt x="111125" y="118238"/>
                  <a:pt x="118238" y="111125"/>
                  <a:pt x="127000" y="111125"/>
                </a:cubicBezTo>
                <a:cubicBezTo>
                  <a:pt x="135762" y="111125"/>
                  <a:pt x="142875" y="118238"/>
                  <a:pt x="142875" y="127000"/>
                </a:cubicBezTo>
                <a:cubicBezTo>
                  <a:pt x="142875" y="135762"/>
                  <a:pt x="135762" y="142875"/>
                  <a:pt x="127000" y="142875"/>
                </a:cubicBezTo>
                <a:cubicBezTo>
                  <a:pt x="118238" y="142875"/>
                  <a:pt x="111125" y="135762"/>
                  <a:pt x="111125" y="127000"/>
                </a:cubicBezTo>
                <a:close/>
              </a:path>
            </a:pathLst>
          </a:custGeom>
          <a:solidFill>
            <a:srgbClr val="38B2AC"/>
          </a:solidFill>
          <a:ln/>
        </p:spPr>
      </p:sp>
      <p:sp>
        <p:nvSpPr>
          <p:cNvPr id="21" name="Text 19"/>
          <p:cNvSpPr/>
          <p:nvPr/>
        </p:nvSpPr>
        <p:spPr>
          <a:xfrm>
            <a:off x="11819467" y="2260600"/>
            <a:ext cx="14224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Ixtisoslashuv</a:t>
            </a:r>
            <a:endParaRPr lang="en-US" sz="1600" dirty="0"/>
          </a:p>
        </p:txBody>
      </p:sp>
      <p:sp>
        <p:nvSpPr>
          <p:cNvPr id="22" name="Text 20"/>
          <p:cNvSpPr/>
          <p:nvPr/>
        </p:nvSpPr>
        <p:spPr>
          <a:xfrm>
            <a:off x="11057467" y="2895600"/>
            <a:ext cx="4533900" cy="16510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Aniq ixtisoslashuv va klasterlash strategiyasi. Har bir zonani ma'lum sanoat yo'nalishiga ixtisoslashtirish resurslarni samarali foydalanish va professional kadrlar jalb qilish imkonini beradi.</a:t>
            </a:r>
            <a:endParaRPr lang="en-US" sz="1600" dirty="0"/>
          </a:p>
        </p:txBody>
      </p:sp>
      <p:sp>
        <p:nvSpPr>
          <p:cNvPr id="23" name="Shape 21"/>
          <p:cNvSpPr/>
          <p:nvPr/>
        </p:nvSpPr>
        <p:spPr>
          <a:xfrm>
            <a:off x="508000" y="5359400"/>
            <a:ext cx="4940300" cy="2616200"/>
          </a:xfrm>
          <a:custGeom>
            <a:avLst/>
            <a:gdLst/>
            <a:ahLst/>
            <a:cxnLst/>
            <a:rect l="l" t="t" r="r" b="b"/>
            <a:pathLst>
              <a:path w="4940300" h="2616200">
                <a:moveTo>
                  <a:pt x="50800" y="0"/>
                </a:moveTo>
                <a:lnTo>
                  <a:pt x="4889500" y="0"/>
                </a:lnTo>
                <a:cubicBezTo>
                  <a:pt x="4917537" y="0"/>
                  <a:pt x="4940300" y="22763"/>
                  <a:pt x="4940300" y="50800"/>
                </a:cubicBezTo>
                <a:lnTo>
                  <a:pt x="4940300" y="2463806"/>
                </a:lnTo>
                <a:cubicBezTo>
                  <a:pt x="4940300" y="2547971"/>
                  <a:pt x="4872071" y="2616200"/>
                  <a:pt x="4787906" y="2616200"/>
                </a:cubicBezTo>
                <a:lnTo>
                  <a:pt x="152394" y="2616200"/>
                </a:lnTo>
                <a:cubicBezTo>
                  <a:pt x="68229" y="2616200"/>
                  <a:pt x="0" y="2547971"/>
                  <a:pt x="0" y="2463806"/>
                </a:cubicBezTo>
                <a:lnTo>
                  <a:pt x="0" y="50800"/>
                </a:lnTo>
                <a:cubicBezTo>
                  <a:pt x="0" y="22763"/>
                  <a:pt x="22763" y="0"/>
                  <a:pt x="50800" y="0"/>
                </a:cubicBezTo>
                <a:close/>
              </a:path>
            </a:pathLst>
          </a:custGeom>
          <a:solidFill>
            <a:srgbClr val="2D3748"/>
          </a:solidFill>
          <a:ln/>
        </p:spPr>
      </p:sp>
      <p:sp>
        <p:nvSpPr>
          <p:cNvPr id="24" name="Shape 22"/>
          <p:cNvSpPr/>
          <p:nvPr/>
        </p:nvSpPr>
        <p:spPr>
          <a:xfrm>
            <a:off x="508000" y="53594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25" name="Shape 23"/>
          <p:cNvSpPr/>
          <p:nvPr/>
        </p:nvSpPr>
        <p:spPr>
          <a:xfrm>
            <a:off x="762000" y="5638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26" name="Shape 24"/>
          <p:cNvSpPr/>
          <p:nvPr/>
        </p:nvSpPr>
        <p:spPr>
          <a:xfrm>
            <a:off x="939800" y="5816600"/>
            <a:ext cx="254000" cy="254000"/>
          </a:xfrm>
          <a:custGeom>
            <a:avLst/>
            <a:gdLst/>
            <a:ahLst/>
            <a:cxnLst/>
            <a:rect l="l" t="t" r="r" b="b"/>
            <a:pathLst>
              <a:path w="254000" h="254000">
                <a:moveTo>
                  <a:pt x="31750" y="31750"/>
                </a:moveTo>
                <a:cubicBezTo>
                  <a:pt x="14238" y="31750"/>
                  <a:pt x="0" y="45988"/>
                  <a:pt x="0" y="63500"/>
                </a:cubicBezTo>
                <a:lnTo>
                  <a:pt x="0" y="190500"/>
                </a:lnTo>
                <a:cubicBezTo>
                  <a:pt x="0" y="208012"/>
                  <a:pt x="14238" y="222250"/>
                  <a:pt x="31750" y="222250"/>
                </a:cubicBezTo>
                <a:lnTo>
                  <a:pt x="222250" y="222250"/>
                </a:lnTo>
                <a:cubicBezTo>
                  <a:pt x="239762" y="222250"/>
                  <a:pt x="254000" y="208012"/>
                  <a:pt x="254000" y="190500"/>
                </a:cubicBezTo>
                <a:lnTo>
                  <a:pt x="254000" y="63500"/>
                </a:lnTo>
                <a:cubicBezTo>
                  <a:pt x="254000" y="45988"/>
                  <a:pt x="239762" y="31750"/>
                  <a:pt x="222250" y="31750"/>
                </a:cubicBezTo>
                <a:lnTo>
                  <a:pt x="31750" y="31750"/>
                </a:lnTo>
                <a:close/>
                <a:moveTo>
                  <a:pt x="43656" y="63500"/>
                </a:moveTo>
                <a:lnTo>
                  <a:pt x="210344" y="63500"/>
                </a:lnTo>
                <a:cubicBezTo>
                  <a:pt x="216942" y="63500"/>
                  <a:pt x="222250" y="68808"/>
                  <a:pt x="222250" y="75406"/>
                </a:cubicBezTo>
                <a:cubicBezTo>
                  <a:pt x="222250" y="82004"/>
                  <a:pt x="216942" y="87313"/>
                  <a:pt x="210344" y="87313"/>
                </a:cubicBezTo>
                <a:lnTo>
                  <a:pt x="43656" y="87313"/>
                </a:lnTo>
                <a:cubicBezTo>
                  <a:pt x="37058" y="87313"/>
                  <a:pt x="31750" y="82004"/>
                  <a:pt x="31750" y="75406"/>
                </a:cubicBezTo>
                <a:cubicBezTo>
                  <a:pt x="31750" y="68808"/>
                  <a:pt x="37058" y="63500"/>
                  <a:pt x="43656" y="63500"/>
                </a:cubicBezTo>
                <a:close/>
              </a:path>
            </a:pathLst>
          </a:custGeom>
          <a:solidFill>
            <a:srgbClr val="38B2AC"/>
          </a:solidFill>
          <a:ln/>
        </p:spPr>
      </p:sp>
      <p:sp>
        <p:nvSpPr>
          <p:cNvPr id="27" name="Text 25"/>
          <p:cNvSpPr/>
          <p:nvPr/>
        </p:nvSpPr>
        <p:spPr>
          <a:xfrm>
            <a:off x="1524000" y="5765800"/>
            <a:ext cx="17907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"Yagona Darcha"</a:t>
            </a:r>
            <a:endParaRPr lang="en-US" sz="1600" dirty="0"/>
          </a:p>
        </p:txBody>
      </p:sp>
      <p:sp>
        <p:nvSpPr>
          <p:cNvPr id="28" name="Text 26"/>
          <p:cNvSpPr/>
          <p:nvPr/>
        </p:nvSpPr>
        <p:spPr>
          <a:xfrm>
            <a:off x="762000" y="6400800"/>
            <a:ext cx="45339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"Yagona darcha" tamoyili va soddalashtirilgan ma'muriy tartiblar. Barcha ruxsatnomalar va hujjatlarni bir joydan olish imkoniyati investorlar uchun qulaylik yaratadi.</a:t>
            </a:r>
            <a:endParaRPr lang="en-US" sz="1600" dirty="0"/>
          </a:p>
        </p:txBody>
      </p:sp>
      <p:sp>
        <p:nvSpPr>
          <p:cNvPr id="29" name="Shape 27"/>
          <p:cNvSpPr/>
          <p:nvPr/>
        </p:nvSpPr>
        <p:spPr>
          <a:xfrm>
            <a:off x="5655733" y="5359400"/>
            <a:ext cx="4940300" cy="2616200"/>
          </a:xfrm>
          <a:custGeom>
            <a:avLst/>
            <a:gdLst/>
            <a:ahLst/>
            <a:cxnLst/>
            <a:rect l="l" t="t" r="r" b="b"/>
            <a:pathLst>
              <a:path w="4940300" h="2616200">
                <a:moveTo>
                  <a:pt x="50800" y="0"/>
                </a:moveTo>
                <a:lnTo>
                  <a:pt x="4889500" y="0"/>
                </a:lnTo>
                <a:cubicBezTo>
                  <a:pt x="4917537" y="0"/>
                  <a:pt x="4940300" y="22763"/>
                  <a:pt x="4940300" y="50800"/>
                </a:cubicBezTo>
                <a:lnTo>
                  <a:pt x="4940300" y="2463806"/>
                </a:lnTo>
                <a:cubicBezTo>
                  <a:pt x="4940300" y="2547971"/>
                  <a:pt x="4872071" y="2616200"/>
                  <a:pt x="4787906" y="2616200"/>
                </a:cubicBezTo>
                <a:lnTo>
                  <a:pt x="152394" y="2616200"/>
                </a:lnTo>
                <a:cubicBezTo>
                  <a:pt x="68229" y="2616200"/>
                  <a:pt x="0" y="2547971"/>
                  <a:pt x="0" y="2463806"/>
                </a:cubicBezTo>
                <a:lnTo>
                  <a:pt x="0" y="50800"/>
                </a:lnTo>
                <a:cubicBezTo>
                  <a:pt x="0" y="22763"/>
                  <a:pt x="22763" y="0"/>
                  <a:pt x="50800" y="0"/>
                </a:cubicBezTo>
                <a:close/>
              </a:path>
            </a:pathLst>
          </a:custGeom>
          <a:solidFill>
            <a:srgbClr val="2D3748"/>
          </a:solidFill>
          <a:ln/>
        </p:spPr>
      </p:sp>
      <p:sp>
        <p:nvSpPr>
          <p:cNvPr id="30" name="Shape 28"/>
          <p:cNvSpPr/>
          <p:nvPr/>
        </p:nvSpPr>
        <p:spPr>
          <a:xfrm>
            <a:off x="5655733" y="53594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31" name="Shape 29"/>
          <p:cNvSpPr/>
          <p:nvPr/>
        </p:nvSpPr>
        <p:spPr>
          <a:xfrm>
            <a:off x="5909733" y="5638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32" name="Shape 30"/>
          <p:cNvSpPr/>
          <p:nvPr/>
        </p:nvSpPr>
        <p:spPr>
          <a:xfrm>
            <a:off x="6071658" y="5816600"/>
            <a:ext cx="285750" cy="254000"/>
          </a:xfrm>
          <a:custGeom>
            <a:avLst/>
            <a:gdLst/>
            <a:ahLst/>
            <a:cxnLst/>
            <a:rect l="l" t="t" r="r" b="b"/>
            <a:pathLst>
              <a:path w="285750" h="254000">
                <a:moveTo>
                  <a:pt x="23812" y="97135"/>
                </a:moveTo>
                <a:lnTo>
                  <a:pt x="127595" y="139849"/>
                </a:lnTo>
                <a:cubicBezTo>
                  <a:pt x="132457" y="141833"/>
                  <a:pt x="137616" y="142875"/>
                  <a:pt x="142875" y="142875"/>
                </a:cubicBezTo>
                <a:cubicBezTo>
                  <a:pt x="148134" y="142875"/>
                  <a:pt x="153293" y="141833"/>
                  <a:pt x="158155" y="139849"/>
                </a:cubicBezTo>
                <a:lnTo>
                  <a:pt x="278408" y="90339"/>
                </a:lnTo>
                <a:cubicBezTo>
                  <a:pt x="282873" y="88503"/>
                  <a:pt x="285750" y="84187"/>
                  <a:pt x="285750" y="79375"/>
                </a:cubicBezTo>
                <a:cubicBezTo>
                  <a:pt x="285750" y="74563"/>
                  <a:pt x="282873" y="70247"/>
                  <a:pt x="278408" y="68411"/>
                </a:cubicBezTo>
                <a:lnTo>
                  <a:pt x="158155" y="18901"/>
                </a:lnTo>
                <a:cubicBezTo>
                  <a:pt x="153293" y="16917"/>
                  <a:pt x="148134" y="15875"/>
                  <a:pt x="142875" y="15875"/>
                </a:cubicBezTo>
                <a:cubicBezTo>
                  <a:pt x="137616" y="15875"/>
                  <a:pt x="132457" y="16917"/>
                  <a:pt x="127595" y="18901"/>
                </a:cubicBezTo>
                <a:lnTo>
                  <a:pt x="7342" y="68411"/>
                </a:lnTo>
                <a:cubicBezTo>
                  <a:pt x="2877" y="70247"/>
                  <a:pt x="0" y="74563"/>
                  <a:pt x="0" y="79375"/>
                </a:cubicBezTo>
                <a:lnTo>
                  <a:pt x="0" y="226219"/>
                </a:lnTo>
                <a:cubicBezTo>
                  <a:pt x="0" y="232817"/>
                  <a:pt x="5308" y="238125"/>
                  <a:pt x="11906" y="238125"/>
                </a:cubicBezTo>
                <a:cubicBezTo>
                  <a:pt x="18504" y="238125"/>
                  <a:pt x="23812" y="232817"/>
                  <a:pt x="23812" y="226219"/>
                </a:cubicBezTo>
                <a:lnTo>
                  <a:pt x="23812" y="97135"/>
                </a:lnTo>
                <a:close/>
                <a:moveTo>
                  <a:pt x="47625" y="132705"/>
                </a:moveTo>
                <a:lnTo>
                  <a:pt x="47625" y="190500"/>
                </a:lnTo>
                <a:cubicBezTo>
                  <a:pt x="47625" y="216793"/>
                  <a:pt x="90289" y="238125"/>
                  <a:pt x="142875" y="238125"/>
                </a:cubicBezTo>
                <a:cubicBezTo>
                  <a:pt x="195461" y="238125"/>
                  <a:pt x="238125" y="216793"/>
                  <a:pt x="238125" y="190500"/>
                </a:cubicBezTo>
                <a:lnTo>
                  <a:pt x="238125" y="132655"/>
                </a:lnTo>
                <a:lnTo>
                  <a:pt x="167233" y="161875"/>
                </a:lnTo>
                <a:cubicBezTo>
                  <a:pt x="159494" y="165050"/>
                  <a:pt x="151259" y="166687"/>
                  <a:pt x="142875" y="166687"/>
                </a:cubicBezTo>
                <a:cubicBezTo>
                  <a:pt x="134491" y="166687"/>
                  <a:pt x="126256" y="165050"/>
                  <a:pt x="118517" y="161875"/>
                </a:cubicBezTo>
                <a:lnTo>
                  <a:pt x="47625" y="132655"/>
                </a:lnTo>
                <a:close/>
              </a:path>
            </a:pathLst>
          </a:custGeom>
          <a:solidFill>
            <a:srgbClr val="38B2AC"/>
          </a:solidFill>
          <a:ln/>
        </p:spPr>
      </p:sp>
      <p:sp>
        <p:nvSpPr>
          <p:cNvPr id="33" name="Text 31"/>
          <p:cNvSpPr/>
          <p:nvPr/>
        </p:nvSpPr>
        <p:spPr>
          <a:xfrm>
            <a:off x="6671734" y="5765800"/>
            <a:ext cx="19812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Kadrlar Tayyorlash</a:t>
            </a:r>
            <a:endParaRPr lang="en-US" sz="1600" dirty="0"/>
          </a:p>
        </p:txBody>
      </p:sp>
      <p:sp>
        <p:nvSpPr>
          <p:cNvPr id="34" name="Text 32"/>
          <p:cNvSpPr/>
          <p:nvPr/>
        </p:nvSpPr>
        <p:spPr>
          <a:xfrm>
            <a:off x="5909733" y="6400800"/>
            <a:ext cx="45339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Malakali kadrlar tayyorlash va rivojlantirish tizimi. Zonalar ichida o'quv markazlari va trening dasturlari tashkil etish mahalliy ishchi kuchini rivojlantiradi.</a:t>
            </a:r>
            <a:endParaRPr lang="en-US" sz="1600" dirty="0"/>
          </a:p>
        </p:txBody>
      </p:sp>
      <p:sp>
        <p:nvSpPr>
          <p:cNvPr id="35" name="Shape 33"/>
          <p:cNvSpPr/>
          <p:nvPr/>
        </p:nvSpPr>
        <p:spPr>
          <a:xfrm>
            <a:off x="10803467" y="5359400"/>
            <a:ext cx="4940300" cy="2616200"/>
          </a:xfrm>
          <a:custGeom>
            <a:avLst/>
            <a:gdLst/>
            <a:ahLst/>
            <a:cxnLst/>
            <a:rect l="l" t="t" r="r" b="b"/>
            <a:pathLst>
              <a:path w="4940300" h="2616200">
                <a:moveTo>
                  <a:pt x="50800" y="0"/>
                </a:moveTo>
                <a:lnTo>
                  <a:pt x="4889500" y="0"/>
                </a:lnTo>
                <a:cubicBezTo>
                  <a:pt x="4917537" y="0"/>
                  <a:pt x="4940300" y="22763"/>
                  <a:pt x="4940300" y="50800"/>
                </a:cubicBezTo>
                <a:lnTo>
                  <a:pt x="4940300" y="2463806"/>
                </a:lnTo>
                <a:cubicBezTo>
                  <a:pt x="4940300" y="2547971"/>
                  <a:pt x="4872071" y="2616200"/>
                  <a:pt x="4787906" y="2616200"/>
                </a:cubicBezTo>
                <a:lnTo>
                  <a:pt x="152394" y="2616200"/>
                </a:lnTo>
                <a:cubicBezTo>
                  <a:pt x="68229" y="2616200"/>
                  <a:pt x="0" y="2547971"/>
                  <a:pt x="0" y="2463806"/>
                </a:cubicBezTo>
                <a:lnTo>
                  <a:pt x="0" y="50800"/>
                </a:lnTo>
                <a:cubicBezTo>
                  <a:pt x="0" y="22763"/>
                  <a:pt x="22763" y="0"/>
                  <a:pt x="50800" y="0"/>
                </a:cubicBezTo>
                <a:close/>
              </a:path>
            </a:pathLst>
          </a:custGeom>
          <a:solidFill>
            <a:srgbClr val="2D3748"/>
          </a:solidFill>
          <a:ln/>
        </p:spPr>
      </p:sp>
      <p:sp>
        <p:nvSpPr>
          <p:cNvPr id="36" name="Shape 34"/>
          <p:cNvSpPr/>
          <p:nvPr/>
        </p:nvSpPr>
        <p:spPr>
          <a:xfrm>
            <a:off x="10803467" y="5359400"/>
            <a:ext cx="4940300" cy="50800"/>
          </a:xfrm>
          <a:custGeom>
            <a:avLst/>
            <a:gdLst/>
            <a:ahLst/>
            <a:cxnLst/>
            <a:rect l="l" t="t" r="r" b="b"/>
            <a:pathLst>
              <a:path w="4940300" h="50800">
                <a:moveTo>
                  <a:pt x="50800" y="0"/>
                </a:moveTo>
                <a:lnTo>
                  <a:pt x="4889500" y="0"/>
                </a:lnTo>
                <a:cubicBezTo>
                  <a:pt x="4917537" y="0"/>
                  <a:pt x="4940300" y="22763"/>
                  <a:pt x="4940300" y="50800"/>
                </a:cubicBezTo>
                <a:lnTo>
                  <a:pt x="4940300" y="50800"/>
                </a:lnTo>
                <a:lnTo>
                  <a:pt x="0" y="50800"/>
                </a:lnTo>
                <a:lnTo>
                  <a:pt x="0" y="50800"/>
                </a:lnTo>
                <a:cubicBezTo>
                  <a:pt x="0" y="22763"/>
                  <a:pt x="22763" y="0"/>
                  <a:pt x="50800" y="0"/>
                </a:cubicBezTo>
                <a:close/>
              </a:path>
            </a:pathLst>
          </a:custGeom>
          <a:solidFill>
            <a:srgbClr val="38B2AC"/>
          </a:solidFill>
          <a:ln/>
        </p:spPr>
      </p:sp>
      <p:sp>
        <p:nvSpPr>
          <p:cNvPr id="37" name="Shape 35"/>
          <p:cNvSpPr/>
          <p:nvPr/>
        </p:nvSpPr>
        <p:spPr>
          <a:xfrm>
            <a:off x="11057467" y="5638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38" name="Shape 36"/>
          <p:cNvSpPr/>
          <p:nvPr/>
        </p:nvSpPr>
        <p:spPr>
          <a:xfrm>
            <a:off x="11219392" y="5816600"/>
            <a:ext cx="285750" cy="254000"/>
          </a:xfrm>
          <a:custGeom>
            <a:avLst/>
            <a:gdLst/>
            <a:ahLst/>
            <a:cxnLst/>
            <a:rect l="l" t="t" r="r" b="b"/>
            <a:pathLst>
              <a:path w="285750" h="254000">
                <a:moveTo>
                  <a:pt x="133400" y="42267"/>
                </a:moveTo>
                <a:lnTo>
                  <a:pt x="75555" y="106561"/>
                </a:lnTo>
                <a:cubicBezTo>
                  <a:pt x="73273" y="109091"/>
                  <a:pt x="73372" y="113010"/>
                  <a:pt x="75803" y="115441"/>
                </a:cubicBezTo>
                <a:cubicBezTo>
                  <a:pt x="90934" y="130572"/>
                  <a:pt x="115491" y="130572"/>
                  <a:pt x="130621" y="115441"/>
                </a:cubicBezTo>
                <a:lnTo>
                  <a:pt x="146397" y="99665"/>
                </a:lnTo>
                <a:cubicBezTo>
                  <a:pt x="148481" y="97582"/>
                  <a:pt x="151110" y="96441"/>
                  <a:pt x="153789" y="96242"/>
                </a:cubicBezTo>
                <a:cubicBezTo>
                  <a:pt x="157163" y="95945"/>
                  <a:pt x="160635" y="97086"/>
                  <a:pt x="163215" y="99665"/>
                </a:cubicBezTo>
                <a:lnTo>
                  <a:pt x="250825" y="186531"/>
                </a:lnTo>
                <a:lnTo>
                  <a:pt x="285750" y="158750"/>
                </a:lnTo>
                <a:lnTo>
                  <a:pt x="285750" y="15875"/>
                </a:lnTo>
                <a:lnTo>
                  <a:pt x="230188" y="47625"/>
                </a:lnTo>
                <a:lnTo>
                  <a:pt x="218380" y="39737"/>
                </a:lnTo>
                <a:cubicBezTo>
                  <a:pt x="210542" y="34528"/>
                  <a:pt x="201364" y="31750"/>
                  <a:pt x="191939" y="31750"/>
                </a:cubicBezTo>
                <a:lnTo>
                  <a:pt x="157014" y="31750"/>
                </a:lnTo>
                <a:cubicBezTo>
                  <a:pt x="156468" y="31750"/>
                  <a:pt x="155873" y="31750"/>
                  <a:pt x="155327" y="31800"/>
                </a:cubicBezTo>
                <a:cubicBezTo>
                  <a:pt x="146943" y="32246"/>
                  <a:pt x="139055" y="36016"/>
                  <a:pt x="133400" y="42267"/>
                </a:cubicBezTo>
                <a:close/>
                <a:moveTo>
                  <a:pt x="57845" y="90636"/>
                </a:moveTo>
                <a:lnTo>
                  <a:pt x="110827" y="31750"/>
                </a:lnTo>
                <a:lnTo>
                  <a:pt x="91182" y="31750"/>
                </a:lnTo>
                <a:cubicBezTo>
                  <a:pt x="78532" y="31750"/>
                  <a:pt x="66427" y="36761"/>
                  <a:pt x="57497" y="45690"/>
                </a:cubicBezTo>
                <a:lnTo>
                  <a:pt x="55563" y="47625"/>
                </a:lnTo>
                <a:lnTo>
                  <a:pt x="0" y="15875"/>
                </a:lnTo>
                <a:lnTo>
                  <a:pt x="0" y="158750"/>
                </a:lnTo>
                <a:lnTo>
                  <a:pt x="77589" y="223391"/>
                </a:lnTo>
                <a:cubicBezTo>
                  <a:pt x="88999" y="232916"/>
                  <a:pt x="103386" y="238125"/>
                  <a:pt x="118219" y="238125"/>
                </a:cubicBezTo>
                <a:lnTo>
                  <a:pt x="126008" y="238125"/>
                </a:lnTo>
                <a:lnTo>
                  <a:pt x="122535" y="234652"/>
                </a:lnTo>
                <a:cubicBezTo>
                  <a:pt x="117872" y="229989"/>
                  <a:pt x="117872" y="222448"/>
                  <a:pt x="122535" y="217835"/>
                </a:cubicBezTo>
                <a:cubicBezTo>
                  <a:pt x="127198" y="213221"/>
                  <a:pt x="134739" y="213171"/>
                  <a:pt x="139353" y="217835"/>
                </a:cubicBezTo>
                <a:lnTo>
                  <a:pt x="159693" y="238175"/>
                </a:lnTo>
                <a:lnTo>
                  <a:pt x="164157" y="238175"/>
                </a:lnTo>
                <a:cubicBezTo>
                  <a:pt x="173633" y="238175"/>
                  <a:pt x="182910" y="236041"/>
                  <a:pt x="191343" y="232073"/>
                </a:cubicBezTo>
                <a:lnTo>
                  <a:pt x="178098" y="218777"/>
                </a:lnTo>
                <a:cubicBezTo>
                  <a:pt x="173434" y="214114"/>
                  <a:pt x="173434" y="206573"/>
                  <a:pt x="178098" y="201960"/>
                </a:cubicBezTo>
                <a:cubicBezTo>
                  <a:pt x="182761" y="197346"/>
                  <a:pt x="190302" y="197296"/>
                  <a:pt x="194915" y="201960"/>
                </a:cubicBezTo>
                <a:lnTo>
                  <a:pt x="210790" y="217835"/>
                </a:lnTo>
                <a:lnTo>
                  <a:pt x="219472" y="209153"/>
                </a:lnTo>
                <a:cubicBezTo>
                  <a:pt x="223887" y="204738"/>
                  <a:pt x="225177" y="198338"/>
                  <a:pt x="223242" y="192732"/>
                </a:cubicBezTo>
                <a:lnTo>
                  <a:pt x="154831" y="124867"/>
                </a:lnTo>
                <a:lnTo>
                  <a:pt x="147439" y="132259"/>
                </a:lnTo>
                <a:cubicBezTo>
                  <a:pt x="122982" y="156716"/>
                  <a:pt x="83393" y="156716"/>
                  <a:pt x="58936" y="132259"/>
                </a:cubicBezTo>
                <a:cubicBezTo>
                  <a:pt x="47526" y="120848"/>
                  <a:pt x="47079" y="102543"/>
                  <a:pt x="57845" y="90587"/>
                </a:cubicBezTo>
                <a:close/>
              </a:path>
            </a:pathLst>
          </a:custGeom>
          <a:solidFill>
            <a:srgbClr val="38B2AC"/>
          </a:solidFill>
          <a:ln/>
        </p:spPr>
      </p:sp>
      <p:sp>
        <p:nvSpPr>
          <p:cNvPr id="39" name="Text 37"/>
          <p:cNvSpPr/>
          <p:nvPr/>
        </p:nvSpPr>
        <p:spPr>
          <a:xfrm>
            <a:off x="11819467" y="5765800"/>
            <a:ext cx="25527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Davlat-Xususiy Sheriklik</a:t>
            </a:r>
            <a:endParaRPr lang="en-US" sz="1600" dirty="0"/>
          </a:p>
        </p:txBody>
      </p:sp>
      <p:sp>
        <p:nvSpPr>
          <p:cNvPr id="40" name="Text 38"/>
          <p:cNvSpPr/>
          <p:nvPr/>
        </p:nvSpPr>
        <p:spPr>
          <a:xfrm>
            <a:off x="11057467" y="6400800"/>
            <a:ext cx="45339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Davlat-xususiy sheriklikning yuqori darajasi. Xitoyda bu model juda samarali ishlaydi - davlat infratuzilmani yaratadi, xususiy sektor esa ishlab chiqarishni rivojlantiradi.</a:t>
            </a:r>
            <a:endParaRPr lang="en-US" sz="1600" dirty="0"/>
          </a:p>
        </p:txBody>
      </p:sp>
      <p:sp>
        <p:nvSpPr>
          <p:cNvPr id="41" name="Shape 39"/>
          <p:cNvSpPr/>
          <p:nvPr/>
        </p:nvSpPr>
        <p:spPr>
          <a:xfrm>
            <a:off x="514350" y="8185150"/>
            <a:ext cx="15227300" cy="1181100"/>
          </a:xfrm>
          <a:custGeom>
            <a:avLst/>
            <a:gdLst/>
            <a:ahLst/>
            <a:cxnLst/>
            <a:rect l="l" t="t" r="r" b="b"/>
            <a:pathLst>
              <a:path w="15227300" h="1181100">
                <a:moveTo>
                  <a:pt x="152397" y="0"/>
                </a:moveTo>
                <a:lnTo>
                  <a:pt x="15074903" y="0"/>
                </a:lnTo>
                <a:cubicBezTo>
                  <a:pt x="15159069" y="0"/>
                  <a:pt x="15227300" y="68231"/>
                  <a:pt x="15227300" y="152397"/>
                </a:cubicBezTo>
                <a:lnTo>
                  <a:pt x="15227300" y="1028703"/>
                </a:lnTo>
                <a:cubicBezTo>
                  <a:pt x="15227300" y="1112869"/>
                  <a:pt x="15159069" y="1181100"/>
                  <a:pt x="15074903" y="1181100"/>
                </a:cubicBezTo>
                <a:lnTo>
                  <a:pt x="152397" y="1181100"/>
                </a:lnTo>
                <a:cubicBezTo>
                  <a:pt x="68231" y="1181100"/>
                  <a:pt x="0" y="1112869"/>
                  <a:pt x="0" y="1028703"/>
                </a:cubicBezTo>
                <a:lnTo>
                  <a:pt x="0" y="152397"/>
                </a:lnTo>
                <a:cubicBezTo>
                  <a:pt x="0" y="68287"/>
                  <a:pt x="68287" y="0"/>
                  <a:pt x="152397" y="0"/>
                </a:cubicBezTo>
                <a:close/>
              </a:path>
            </a:pathLst>
          </a:custGeom>
          <a:solidFill>
            <a:srgbClr val="38B2AC">
              <a:alpha val="10196"/>
            </a:srgbClr>
          </a:solidFill>
          <a:ln w="12700">
            <a:solidFill>
              <a:srgbClr val="38B2AC">
                <a:alpha val="30196"/>
              </a:srgbClr>
            </a:solidFill>
            <a:prstDash val="solid"/>
          </a:ln>
        </p:spPr>
      </p:sp>
      <p:sp>
        <p:nvSpPr>
          <p:cNvPr id="42" name="Shape 40"/>
          <p:cNvSpPr/>
          <p:nvPr/>
        </p:nvSpPr>
        <p:spPr>
          <a:xfrm>
            <a:off x="822325" y="8585200"/>
            <a:ext cx="285750" cy="381000"/>
          </a:xfrm>
          <a:custGeom>
            <a:avLst/>
            <a:gdLst/>
            <a:ahLst/>
            <a:cxnLst/>
            <a:rect l="l" t="t" r="r" b="b"/>
            <a:pathLst>
              <a:path w="285750" h="381000">
                <a:moveTo>
                  <a:pt x="217959" y="285750"/>
                </a:moveTo>
                <a:cubicBezTo>
                  <a:pt x="223391" y="269156"/>
                  <a:pt x="234255" y="254124"/>
                  <a:pt x="246534" y="241176"/>
                </a:cubicBezTo>
                <a:cubicBezTo>
                  <a:pt x="270867" y="215578"/>
                  <a:pt x="285750" y="180975"/>
                  <a:pt x="285750" y="142875"/>
                </a:cubicBezTo>
                <a:cubicBezTo>
                  <a:pt x="285750" y="63996"/>
                  <a:pt x="221754" y="0"/>
                  <a:pt x="142875" y="0"/>
                </a:cubicBezTo>
                <a:cubicBezTo>
                  <a:pt x="63996" y="0"/>
                  <a:pt x="0" y="63996"/>
                  <a:pt x="0" y="142875"/>
                </a:cubicBezTo>
                <a:cubicBezTo>
                  <a:pt x="0" y="180975"/>
                  <a:pt x="14883" y="215578"/>
                  <a:pt x="39216" y="241176"/>
                </a:cubicBezTo>
                <a:cubicBezTo>
                  <a:pt x="51495" y="254124"/>
                  <a:pt x="62433" y="269156"/>
                  <a:pt x="67791" y="285750"/>
                </a:cubicBezTo>
                <a:lnTo>
                  <a:pt x="217884" y="285750"/>
                </a:lnTo>
                <a:close/>
                <a:moveTo>
                  <a:pt x="214313" y="321469"/>
                </a:moveTo>
                <a:lnTo>
                  <a:pt x="71438" y="321469"/>
                </a:lnTo>
                <a:lnTo>
                  <a:pt x="71438" y="333375"/>
                </a:lnTo>
                <a:cubicBezTo>
                  <a:pt x="71438" y="366266"/>
                  <a:pt x="98078" y="392906"/>
                  <a:pt x="130969" y="392906"/>
                </a:cubicBezTo>
                <a:lnTo>
                  <a:pt x="154781" y="392906"/>
                </a:lnTo>
                <a:cubicBezTo>
                  <a:pt x="187672" y="392906"/>
                  <a:pt x="214313" y="366266"/>
                  <a:pt x="214313" y="333375"/>
                </a:cubicBezTo>
                <a:lnTo>
                  <a:pt x="214313" y="321469"/>
                </a:lnTo>
                <a:close/>
                <a:moveTo>
                  <a:pt x="136922" y="83344"/>
                </a:moveTo>
                <a:cubicBezTo>
                  <a:pt x="107305" y="83344"/>
                  <a:pt x="83344" y="107305"/>
                  <a:pt x="83344" y="136922"/>
                </a:cubicBezTo>
                <a:cubicBezTo>
                  <a:pt x="83344" y="146819"/>
                  <a:pt x="75381" y="154781"/>
                  <a:pt x="65484" y="154781"/>
                </a:cubicBezTo>
                <a:cubicBezTo>
                  <a:pt x="55587" y="154781"/>
                  <a:pt x="47625" y="146819"/>
                  <a:pt x="47625" y="136922"/>
                </a:cubicBezTo>
                <a:cubicBezTo>
                  <a:pt x="47625" y="87585"/>
                  <a:pt x="87585" y="47625"/>
                  <a:pt x="136922" y="47625"/>
                </a:cubicBezTo>
                <a:cubicBezTo>
                  <a:pt x="146819" y="47625"/>
                  <a:pt x="154781" y="55587"/>
                  <a:pt x="154781" y="65484"/>
                </a:cubicBezTo>
                <a:cubicBezTo>
                  <a:pt x="154781" y="75381"/>
                  <a:pt x="146819" y="83344"/>
                  <a:pt x="136922" y="83344"/>
                </a:cubicBezTo>
                <a:close/>
              </a:path>
            </a:pathLst>
          </a:custGeom>
          <a:solidFill>
            <a:srgbClr val="38B2AC"/>
          </a:solidFill>
          <a:ln/>
        </p:spPr>
      </p:sp>
      <p:sp>
        <p:nvSpPr>
          <p:cNvPr id="43" name="Text 41"/>
          <p:cNvSpPr/>
          <p:nvPr/>
        </p:nvSpPr>
        <p:spPr>
          <a:xfrm>
            <a:off x="1354402" y="8445500"/>
            <a:ext cx="14224000" cy="660400"/>
          </a:xfrm>
          <a:prstGeom prst="rect">
            <a:avLst/>
          </a:prstGeom>
          <a:noFill/>
          <a:ln/>
        </p:spPr>
        <p:txBody>
          <a:bodyPr wrap="square" lIns="0" tIns="0" rIns="0" bIns="0" rtlCol="0" anchor="ctr"/>
          <a:lstStyle/>
          <a:p>
            <a:pPr>
              <a:lnSpc>
                <a:spcPct val="140000"/>
              </a:lnSpc>
            </a:pPr>
            <a:r>
              <a:rPr lang="en-US" sz="1600" b="1" dirty="0">
                <a:solidFill>
                  <a:srgbClr val="F7FAFC"/>
                </a:solidFill>
                <a:latin typeface="MiSans" pitchFamily="34" charset="0"/>
                <a:ea typeface="MiSans" pitchFamily="34" charset="-122"/>
                <a:cs typeface="MiSans" pitchFamily="34" charset="-120"/>
              </a:rPr>
              <a:t>Umumiy Xulosa:</a:t>
            </a:r>
            <a:pPr>
              <a:lnSpc>
                <a:spcPct val="140000"/>
              </a:lnSpc>
            </a:pPr>
            <a:r>
              <a:rPr lang="en-US" sz="1600" dirty="0">
                <a:solidFill>
                  <a:srgbClr val="F7FAFC"/>
                </a:solidFill>
                <a:latin typeface="MiSans" pitchFamily="34" charset="0"/>
                <a:ea typeface="MiSans" pitchFamily="34" charset="-122"/>
                <a:cs typeface="MiSans" pitchFamily="34" charset="-120"/>
              </a:rPr>
              <a:t> Muvaffaqiyatli EIHlar faqat soliq imtiyozlariga emas, balki kompleks yondashuvga - siyosiy barqarorlik, sifatli infratuzilma, aniq ixtisoslashuv va samarali boshqaruvga asoslanadi.</a:t>
            </a:r>
            <a:endParaRPr lang="en-US" sz="1600" dirty="0"/>
          </a:p>
        </p:txBody>
      </p:sp>
    </p:spTree>
  </p:cSld>
  <p:clrMapOvr>
    <a:masterClrMapping/>
  </p:clrMapOvr>
  <p:transition>
    <p:fade/>
    <p:spd val="med"/>
  </p:transition>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Taqqoslash</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Xitoy va O'zbekiston EIHlarini Taqqoslash</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220200" cy="6807200"/>
          </a:xfrm>
          <a:custGeom>
            <a:avLst/>
            <a:gdLst/>
            <a:ahLst/>
            <a:cxnLst/>
            <a:rect l="l" t="t" r="r" b="b"/>
            <a:pathLst>
              <a:path w="9220200" h="6807200">
                <a:moveTo>
                  <a:pt x="152413" y="0"/>
                </a:moveTo>
                <a:lnTo>
                  <a:pt x="9067787" y="0"/>
                </a:lnTo>
                <a:cubicBezTo>
                  <a:pt x="9151962" y="0"/>
                  <a:pt x="9220200" y="68238"/>
                  <a:pt x="9220200" y="152413"/>
                </a:cubicBezTo>
                <a:lnTo>
                  <a:pt x="9220200" y="6654787"/>
                </a:lnTo>
                <a:cubicBezTo>
                  <a:pt x="9220200" y="6738962"/>
                  <a:pt x="9151962" y="6807200"/>
                  <a:pt x="9067787" y="6807200"/>
                </a:cubicBezTo>
                <a:lnTo>
                  <a:pt x="152413" y="6807200"/>
                </a:lnTo>
                <a:cubicBezTo>
                  <a:pt x="68238" y="6807200"/>
                  <a:pt x="0" y="6738962"/>
                  <a:pt x="0" y="6654787"/>
                </a:cubicBezTo>
                <a:lnTo>
                  <a:pt x="0" y="152413"/>
                </a:lnTo>
                <a:cubicBezTo>
                  <a:pt x="0" y="68294"/>
                  <a:pt x="68294" y="0"/>
                  <a:pt x="152413" y="0"/>
                </a:cubicBezTo>
                <a:close/>
              </a:path>
            </a:pathLst>
          </a:custGeom>
          <a:solidFill>
            <a:srgbClr val="2D3748"/>
          </a:solidFill>
          <a:ln/>
        </p:spPr>
      </p:sp>
      <p:sp>
        <p:nvSpPr>
          <p:cNvPr id="6" name="Text 4"/>
          <p:cNvSpPr/>
          <p:nvPr/>
        </p:nvSpPr>
        <p:spPr>
          <a:xfrm>
            <a:off x="762000" y="2082800"/>
            <a:ext cx="88392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Asosiy Ko'rsatkichlar</a:t>
            </a:r>
            <a:endParaRPr lang="en-US" sz="1600" dirty="0"/>
          </a:p>
        </p:txBody>
      </p:sp>
      <p:sp>
        <p:nvSpPr>
          <p:cNvPr id="7" name="Shape 5"/>
          <p:cNvSpPr/>
          <p:nvPr/>
        </p:nvSpPr>
        <p:spPr>
          <a:xfrm>
            <a:off x="762000" y="2641600"/>
            <a:ext cx="8712200" cy="609600"/>
          </a:xfrm>
          <a:custGeom>
            <a:avLst/>
            <a:gdLst/>
            <a:ahLst/>
            <a:cxnLst/>
            <a:rect l="l" t="t" r="r" b="b"/>
            <a:pathLst>
              <a:path w="8712200" h="609600">
                <a:moveTo>
                  <a:pt x="101602" y="0"/>
                </a:moveTo>
                <a:lnTo>
                  <a:pt x="8610598" y="0"/>
                </a:lnTo>
                <a:cubicBezTo>
                  <a:pt x="8666711" y="0"/>
                  <a:pt x="8712200" y="45489"/>
                  <a:pt x="8712200" y="101602"/>
                </a:cubicBezTo>
                <a:lnTo>
                  <a:pt x="8712200" y="507998"/>
                </a:lnTo>
                <a:cubicBezTo>
                  <a:pt x="8712200" y="564111"/>
                  <a:pt x="8666711" y="609600"/>
                  <a:pt x="8610598" y="609600"/>
                </a:cubicBezTo>
                <a:lnTo>
                  <a:pt x="101602" y="609600"/>
                </a:lnTo>
                <a:cubicBezTo>
                  <a:pt x="45489" y="609600"/>
                  <a:pt x="0" y="564111"/>
                  <a:pt x="0" y="507998"/>
                </a:cubicBezTo>
                <a:lnTo>
                  <a:pt x="0" y="101602"/>
                </a:lnTo>
                <a:cubicBezTo>
                  <a:pt x="0" y="45526"/>
                  <a:pt x="45526" y="0"/>
                  <a:pt x="101602" y="0"/>
                </a:cubicBezTo>
                <a:close/>
              </a:path>
            </a:pathLst>
          </a:custGeom>
          <a:solidFill>
            <a:srgbClr val="1A202C"/>
          </a:solidFill>
          <a:ln/>
        </p:spPr>
      </p:sp>
      <p:sp>
        <p:nvSpPr>
          <p:cNvPr id="8" name="Text 6"/>
          <p:cNvSpPr/>
          <p:nvPr/>
        </p:nvSpPr>
        <p:spPr>
          <a:xfrm>
            <a:off x="914400" y="2794000"/>
            <a:ext cx="27940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Ko'rsatkich</a:t>
            </a:r>
            <a:endParaRPr lang="en-US" sz="1600" dirty="0"/>
          </a:p>
        </p:txBody>
      </p:sp>
      <p:sp>
        <p:nvSpPr>
          <p:cNvPr id="9" name="Text 7"/>
          <p:cNvSpPr/>
          <p:nvPr/>
        </p:nvSpPr>
        <p:spPr>
          <a:xfrm>
            <a:off x="3718520" y="2794000"/>
            <a:ext cx="2806700" cy="304800"/>
          </a:xfrm>
          <a:prstGeom prst="rect">
            <a:avLst/>
          </a:prstGeom>
          <a:noFill/>
          <a:ln/>
        </p:spPr>
        <p:txBody>
          <a:bodyPr wrap="square" lIns="0" tIns="0" rIns="0" bIns="0" rtlCol="0" anchor="ctr"/>
          <a:lstStyle/>
          <a:p>
            <a:pPr algn="ctr">
              <a:lnSpc>
                <a:spcPct val="130000"/>
              </a:lnSpc>
            </a:pPr>
            <a:r>
              <a:rPr lang="en-US" sz="1600" b="1" dirty="0">
                <a:solidFill>
                  <a:srgbClr val="38B2AC"/>
                </a:solidFill>
                <a:latin typeface="MiSans" pitchFamily="34" charset="0"/>
                <a:ea typeface="MiSans" pitchFamily="34" charset="-122"/>
                <a:cs typeface="MiSans" pitchFamily="34" charset="-120"/>
              </a:rPr>
              <a:t>Xitoy</a:t>
            </a:r>
            <a:endParaRPr lang="en-US" sz="1600" dirty="0"/>
          </a:p>
        </p:txBody>
      </p:sp>
      <p:sp>
        <p:nvSpPr>
          <p:cNvPr id="10" name="Text 8"/>
          <p:cNvSpPr/>
          <p:nvPr/>
        </p:nvSpPr>
        <p:spPr>
          <a:xfrm>
            <a:off x="6573507" y="2794000"/>
            <a:ext cx="2806700" cy="304800"/>
          </a:xfrm>
          <a:prstGeom prst="rect">
            <a:avLst/>
          </a:prstGeom>
          <a:noFill/>
          <a:ln/>
        </p:spPr>
        <p:txBody>
          <a:bodyPr wrap="square" lIns="0" tIns="0" rIns="0" bIns="0" rtlCol="0" anchor="ctr"/>
          <a:lstStyle/>
          <a:p>
            <a:pPr algn="ctr">
              <a:lnSpc>
                <a:spcPct val="130000"/>
              </a:lnSpc>
            </a:pPr>
            <a:r>
              <a:rPr lang="en-US" sz="1600" b="1" dirty="0">
                <a:solidFill>
                  <a:srgbClr val="38B2AC"/>
                </a:solidFill>
                <a:latin typeface="MiSans" pitchFamily="34" charset="0"/>
                <a:ea typeface="MiSans" pitchFamily="34" charset="-122"/>
                <a:cs typeface="MiSans" pitchFamily="34" charset="-120"/>
              </a:rPr>
              <a:t>O'zbekiston</a:t>
            </a:r>
            <a:endParaRPr lang="en-US" sz="1600" dirty="0"/>
          </a:p>
        </p:txBody>
      </p:sp>
      <p:sp>
        <p:nvSpPr>
          <p:cNvPr id="11" name="Shape 9"/>
          <p:cNvSpPr/>
          <p:nvPr/>
        </p:nvSpPr>
        <p:spPr>
          <a:xfrm>
            <a:off x="762000" y="3403600"/>
            <a:ext cx="8712200" cy="711200"/>
          </a:xfrm>
          <a:custGeom>
            <a:avLst/>
            <a:gdLst/>
            <a:ahLst/>
            <a:cxnLst/>
            <a:rect l="l" t="t" r="r" b="b"/>
            <a:pathLst>
              <a:path w="8712200" h="711200">
                <a:moveTo>
                  <a:pt x="101602" y="0"/>
                </a:moveTo>
                <a:lnTo>
                  <a:pt x="8610598" y="0"/>
                </a:lnTo>
                <a:cubicBezTo>
                  <a:pt x="8666711" y="0"/>
                  <a:pt x="8712200" y="45489"/>
                  <a:pt x="8712200" y="101602"/>
                </a:cubicBezTo>
                <a:lnTo>
                  <a:pt x="8712200" y="609598"/>
                </a:lnTo>
                <a:cubicBezTo>
                  <a:pt x="8712200" y="665711"/>
                  <a:pt x="8666711" y="711200"/>
                  <a:pt x="8610598" y="711200"/>
                </a:cubicBezTo>
                <a:lnTo>
                  <a:pt x="101602" y="711200"/>
                </a:lnTo>
                <a:cubicBezTo>
                  <a:pt x="45489" y="711200"/>
                  <a:pt x="0" y="665711"/>
                  <a:pt x="0" y="609598"/>
                </a:cubicBezTo>
                <a:lnTo>
                  <a:pt x="0" y="101602"/>
                </a:lnTo>
                <a:cubicBezTo>
                  <a:pt x="0" y="45526"/>
                  <a:pt x="45526" y="0"/>
                  <a:pt x="101602" y="0"/>
                </a:cubicBezTo>
                <a:close/>
              </a:path>
            </a:pathLst>
          </a:custGeom>
          <a:solidFill>
            <a:srgbClr val="1A202C"/>
          </a:solidFill>
          <a:ln/>
        </p:spPr>
      </p:sp>
      <p:sp>
        <p:nvSpPr>
          <p:cNvPr id="12" name="Text 10"/>
          <p:cNvSpPr/>
          <p:nvPr/>
        </p:nvSpPr>
        <p:spPr>
          <a:xfrm>
            <a:off x="914400" y="3606800"/>
            <a:ext cx="2806700" cy="304800"/>
          </a:xfrm>
          <a:prstGeom prst="rect">
            <a:avLst/>
          </a:prstGeom>
          <a:noFill/>
          <a:ln/>
        </p:spPr>
        <p:txBody>
          <a:bodyPr wrap="square" lIns="0" tIns="0" rIns="0" bIns="0" rtlCol="0" anchor="ctr"/>
          <a:lstStyle/>
          <a:p>
            <a:pPr>
              <a:lnSpc>
                <a:spcPct val="130000"/>
              </a:lnSpc>
            </a:pPr>
            <a:r>
              <a:rPr lang="en-US" sz="1600" dirty="0">
                <a:solidFill>
                  <a:srgbClr val="F7FAFC"/>
                </a:solidFill>
                <a:latin typeface="MiSans" pitchFamily="34" charset="0"/>
                <a:ea typeface="MiSans" pitchFamily="34" charset="-122"/>
                <a:cs typeface="MiSans" pitchFamily="34" charset="-120"/>
              </a:rPr>
              <a:t>EIHlar Soni</a:t>
            </a:r>
            <a:endParaRPr lang="en-US" sz="1600" dirty="0"/>
          </a:p>
        </p:txBody>
      </p:sp>
      <p:sp>
        <p:nvSpPr>
          <p:cNvPr id="13" name="Text 11"/>
          <p:cNvSpPr/>
          <p:nvPr/>
        </p:nvSpPr>
        <p:spPr>
          <a:xfrm>
            <a:off x="3693120" y="35560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22</a:t>
            </a:r>
            <a:endParaRPr lang="en-US" sz="1600" dirty="0"/>
          </a:p>
        </p:txBody>
      </p:sp>
      <p:sp>
        <p:nvSpPr>
          <p:cNvPr id="14" name="Text 12"/>
          <p:cNvSpPr/>
          <p:nvPr/>
        </p:nvSpPr>
        <p:spPr>
          <a:xfrm>
            <a:off x="6548107" y="35560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28</a:t>
            </a:r>
            <a:endParaRPr lang="en-US" sz="1600" dirty="0"/>
          </a:p>
        </p:txBody>
      </p:sp>
      <p:sp>
        <p:nvSpPr>
          <p:cNvPr id="15" name="Shape 13"/>
          <p:cNvSpPr/>
          <p:nvPr/>
        </p:nvSpPr>
        <p:spPr>
          <a:xfrm>
            <a:off x="762000" y="4267200"/>
            <a:ext cx="8712200" cy="711200"/>
          </a:xfrm>
          <a:custGeom>
            <a:avLst/>
            <a:gdLst/>
            <a:ahLst/>
            <a:cxnLst/>
            <a:rect l="l" t="t" r="r" b="b"/>
            <a:pathLst>
              <a:path w="8712200" h="711200">
                <a:moveTo>
                  <a:pt x="101602" y="0"/>
                </a:moveTo>
                <a:lnTo>
                  <a:pt x="8610598" y="0"/>
                </a:lnTo>
                <a:cubicBezTo>
                  <a:pt x="8666711" y="0"/>
                  <a:pt x="8712200" y="45489"/>
                  <a:pt x="8712200" y="101602"/>
                </a:cubicBezTo>
                <a:lnTo>
                  <a:pt x="8712200" y="609598"/>
                </a:lnTo>
                <a:cubicBezTo>
                  <a:pt x="8712200" y="665711"/>
                  <a:pt x="8666711" y="711200"/>
                  <a:pt x="8610598" y="711200"/>
                </a:cubicBezTo>
                <a:lnTo>
                  <a:pt x="101602" y="711200"/>
                </a:lnTo>
                <a:cubicBezTo>
                  <a:pt x="45489" y="711200"/>
                  <a:pt x="0" y="665711"/>
                  <a:pt x="0" y="609598"/>
                </a:cubicBezTo>
                <a:lnTo>
                  <a:pt x="0" y="101602"/>
                </a:lnTo>
                <a:cubicBezTo>
                  <a:pt x="0" y="45526"/>
                  <a:pt x="45526" y="0"/>
                  <a:pt x="101602" y="0"/>
                </a:cubicBezTo>
                <a:close/>
              </a:path>
            </a:pathLst>
          </a:custGeom>
          <a:solidFill>
            <a:srgbClr val="1A202C"/>
          </a:solidFill>
          <a:ln/>
        </p:spPr>
      </p:sp>
      <p:sp>
        <p:nvSpPr>
          <p:cNvPr id="16" name="Text 14"/>
          <p:cNvSpPr/>
          <p:nvPr/>
        </p:nvSpPr>
        <p:spPr>
          <a:xfrm>
            <a:off x="914400" y="4470400"/>
            <a:ext cx="2806700" cy="304800"/>
          </a:xfrm>
          <a:prstGeom prst="rect">
            <a:avLst/>
          </a:prstGeom>
          <a:noFill/>
          <a:ln/>
        </p:spPr>
        <p:txBody>
          <a:bodyPr wrap="square" lIns="0" tIns="0" rIns="0" bIns="0" rtlCol="0" anchor="ctr"/>
          <a:lstStyle/>
          <a:p>
            <a:pPr>
              <a:lnSpc>
                <a:spcPct val="130000"/>
              </a:lnSpc>
            </a:pPr>
            <a:r>
              <a:rPr lang="en-US" sz="1600" dirty="0">
                <a:solidFill>
                  <a:srgbClr val="F7FAFC"/>
                </a:solidFill>
                <a:latin typeface="MiSans" pitchFamily="34" charset="0"/>
                <a:ea typeface="MiSans" pitchFamily="34" charset="-122"/>
                <a:cs typeface="MiSans" pitchFamily="34" charset="-120"/>
              </a:rPr>
              <a:t>XOR Hajmi (mlrd $)</a:t>
            </a:r>
            <a:endParaRPr lang="en-US" sz="1600" dirty="0"/>
          </a:p>
        </p:txBody>
      </p:sp>
      <p:sp>
        <p:nvSpPr>
          <p:cNvPr id="17" name="Text 15"/>
          <p:cNvSpPr/>
          <p:nvPr/>
        </p:nvSpPr>
        <p:spPr>
          <a:xfrm>
            <a:off x="3693120" y="44196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282</a:t>
            </a:r>
            <a:endParaRPr lang="en-US" sz="1600" dirty="0"/>
          </a:p>
        </p:txBody>
      </p:sp>
      <p:sp>
        <p:nvSpPr>
          <p:cNvPr id="18" name="Text 16"/>
          <p:cNvSpPr/>
          <p:nvPr/>
        </p:nvSpPr>
        <p:spPr>
          <a:xfrm>
            <a:off x="6548107" y="44196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12</a:t>
            </a:r>
            <a:endParaRPr lang="en-US" sz="1600" dirty="0"/>
          </a:p>
        </p:txBody>
      </p:sp>
      <p:sp>
        <p:nvSpPr>
          <p:cNvPr id="19" name="Shape 17"/>
          <p:cNvSpPr/>
          <p:nvPr/>
        </p:nvSpPr>
        <p:spPr>
          <a:xfrm>
            <a:off x="762000" y="5130800"/>
            <a:ext cx="8712200" cy="660400"/>
          </a:xfrm>
          <a:custGeom>
            <a:avLst/>
            <a:gdLst/>
            <a:ahLst/>
            <a:cxnLst/>
            <a:rect l="l" t="t" r="r" b="b"/>
            <a:pathLst>
              <a:path w="8712200" h="660400">
                <a:moveTo>
                  <a:pt x="101603" y="0"/>
                </a:moveTo>
                <a:lnTo>
                  <a:pt x="8610597" y="0"/>
                </a:lnTo>
                <a:cubicBezTo>
                  <a:pt x="8666711" y="0"/>
                  <a:pt x="8712200" y="45489"/>
                  <a:pt x="8712200" y="101603"/>
                </a:cubicBezTo>
                <a:lnTo>
                  <a:pt x="8712200" y="558797"/>
                </a:lnTo>
                <a:cubicBezTo>
                  <a:pt x="8712200" y="614911"/>
                  <a:pt x="8666711" y="660400"/>
                  <a:pt x="8610597" y="660400"/>
                </a:cubicBezTo>
                <a:lnTo>
                  <a:pt x="101603" y="660400"/>
                </a:lnTo>
                <a:cubicBezTo>
                  <a:pt x="45527" y="660400"/>
                  <a:pt x="0" y="614873"/>
                  <a:pt x="0" y="558797"/>
                </a:cubicBezTo>
                <a:lnTo>
                  <a:pt x="0" y="101603"/>
                </a:lnTo>
                <a:cubicBezTo>
                  <a:pt x="0" y="45527"/>
                  <a:pt x="45527" y="0"/>
                  <a:pt x="101603" y="0"/>
                </a:cubicBezTo>
                <a:close/>
              </a:path>
            </a:pathLst>
          </a:custGeom>
          <a:solidFill>
            <a:srgbClr val="1A202C"/>
          </a:solidFill>
          <a:ln/>
        </p:spPr>
      </p:sp>
      <p:sp>
        <p:nvSpPr>
          <p:cNvPr id="20" name="Text 18"/>
          <p:cNvSpPr/>
          <p:nvPr/>
        </p:nvSpPr>
        <p:spPr>
          <a:xfrm>
            <a:off x="914400" y="5308600"/>
            <a:ext cx="2806700" cy="304800"/>
          </a:xfrm>
          <a:prstGeom prst="rect">
            <a:avLst/>
          </a:prstGeom>
          <a:noFill/>
          <a:ln/>
        </p:spPr>
        <p:txBody>
          <a:bodyPr wrap="square" lIns="0" tIns="0" rIns="0" bIns="0" rtlCol="0" anchor="ctr"/>
          <a:lstStyle/>
          <a:p>
            <a:pPr>
              <a:lnSpc>
                <a:spcPct val="130000"/>
              </a:lnSpc>
            </a:pPr>
            <a:r>
              <a:rPr lang="en-US" sz="1600" dirty="0">
                <a:solidFill>
                  <a:srgbClr val="F7FAFC"/>
                </a:solidFill>
                <a:latin typeface="MiSans" pitchFamily="34" charset="0"/>
                <a:ea typeface="MiSans" pitchFamily="34" charset="-122"/>
                <a:cs typeface="MiSans" pitchFamily="34" charset="-120"/>
              </a:rPr>
              <a:t>Savdo Hajmi</a:t>
            </a:r>
            <a:endParaRPr lang="en-US" sz="1600" dirty="0"/>
          </a:p>
        </p:txBody>
      </p:sp>
      <p:sp>
        <p:nvSpPr>
          <p:cNvPr id="21" name="Text 19"/>
          <p:cNvSpPr/>
          <p:nvPr/>
        </p:nvSpPr>
        <p:spPr>
          <a:xfrm>
            <a:off x="3705820" y="5283200"/>
            <a:ext cx="2832100" cy="355600"/>
          </a:xfrm>
          <a:prstGeom prst="rect">
            <a:avLst/>
          </a:prstGeom>
          <a:noFill/>
          <a:ln/>
        </p:spPr>
        <p:txBody>
          <a:bodyPr wrap="square" lIns="0" tIns="0" rIns="0" bIns="0" rtlCol="0" anchor="ctr"/>
          <a:lstStyle/>
          <a:p>
            <a:pPr algn="ctr">
              <a:lnSpc>
                <a:spcPct val="120000"/>
              </a:lnSpc>
            </a:pPr>
            <a:r>
              <a:rPr lang="en-US" sz="2000" b="1" dirty="0">
                <a:solidFill>
                  <a:srgbClr val="F7FAFC"/>
                </a:solidFill>
                <a:latin typeface="Liter" pitchFamily="34" charset="0"/>
                <a:ea typeface="Liter" pitchFamily="34" charset="-122"/>
                <a:cs typeface="Liter" pitchFamily="34" charset="-120"/>
              </a:rPr>
              <a:t>6.09 trln yuan</a:t>
            </a:r>
            <a:endParaRPr lang="en-US" sz="1600" dirty="0"/>
          </a:p>
        </p:txBody>
      </p:sp>
      <p:sp>
        <p:nvSpPr>
          <p:cNvPr id="22" name="Text 20"/>
          <p:cNvSpPr/>
          <p:nvPr/>
        </p:nvSpPr>
        <p:spPr>
          <a:xfrm>
            <a:off x="6560807" y="5283200"/>
            <a:ext cx="2832100" cy="355600"/>
          </a:xfrm>
          <a:prstGeom prst="rect">
            <a:avLst/>
          </a:prstGeom>
          <a:noFill/>
          <a:ln/>
        </p:spPr>
        <p:txBody>
          <a:bodyPr wrap="square" lIns="0" tIns="0" rIns="0" bIns="0" rtlCol="0" anchor="ctr"/>
          <a:lstStyle/>
          <a:p>
            <a:pPr algn="ctr">
              <a:lnSpc>
                <a:spcPct val="120000"/>
              </a:lnSpc>
            </a:pPr>
            <a:r>
              <a:rPr lang="en-US" sz="2000" b="1" dirty="0">
                <a:solidFill>
                  <a:srgbClr val="F7FAFC"/>
                </a:solidFill>
                <a:latin typeface="Liter" pitchFamily="34" charset="0"/>
                <a:ea typeface="Liter" pitchFamily="34" charset="-122"/>
                <a:cs typeface="Liter" pitchFamily="34" charset="-120"/>
              </a:rPr>
              <a:t>O'sishda</a:t>
            </a:r>
            <a:endParaRPr lang="en-US" sz="1600" dirty="0"/>
          </a:p>
        </p:txBody>
      </p:sp>
      <p:sp>
        <p:nvSpPr>
          <p:cNvPr id="23" name="Shape 21"/>
          <p:cNvSpPr/>
          <p:nvPr/>
        </p:nvSpPr>
        <p:spPr>
          <a:xfrm>
            <a:off x="762000" y="5943600"/>
            <a:ext cx="8712200" cy="711200"/>
          </a:xfrm>
          <a:custGeom>
            <a:avLst/>
            <a:gdLst/>
            <a:ahLst/>
            <a:cxnLst/>
            <a:rect l="l" t="t" r="r" b="b"/>
            <a:pathLst>
              <a:path w="8712200" h="711200">
                <a:moveTo>
                  <a:pt x="101602" y="0"/>
                </a:moveTo>
                <a:lnTo>
                  <a:pt x="8610598" y="0"/>
                </a:lnTo>
                <a:cubicBezTo>
                  <a:pt x="8666711" y="0"/>
                  <a:pt x="8712200" y="45489"/>
                  <a:pt x="8712200" y="101602"/>
                </a:cubicBezTo>
                <a:lnTo>
                  <a:pt x="8712200" y="609598"/>
                </a:lnTo>
                <a:cubicBezTo>
                  <a:pt x="8712200" y="665711"/>
                  <a:pt x="8666711" y="711200"/>
                  <a:pt x="8610598" y="711200"/>
                </a:cubicBezTo>
                <a:lnTo>
                  <a:pt x="101602" y="711200"/>
                </a:lnTo>
                <a:cubicBezTo>
                  <a:pt x="45489" y="711200"/>
                  <a:pt x="0" y="665711"/>
                  <a:pt x="0" y="609598"/>
                </a:cubicBezTo>
                <a:lnTo>
                  <a:pt x="0" y="101602"/>
                </a:lnTo>
                <a:cubicBezTo>
                  <a:pt x="0" y="45526"/>
                  <a:pt x="45526" y="0"/>
                  <a:pt x="101602" y="0"/>
                </a:cubicBezTo>
                <a:close/>
              </a:path>
            </a:pathLst>
          </a:custGeom>
          <a:solidFill>
            <a:srgbClr val="1A202C"/>
          </a:solidFill>
          <a:ln/>
        </p:spPr>
      </p:sp>
      <p:sp>
        <p:nvSpPr>
          <p:cNvPr id="24" name="Text 22"/>
          <p:cNvSpPr/>
          <p:nvPr/>
        </p:nvSpPr>
        <p:spPr>
          <a:xfrm>
            <a:off x="914400" y="6146800"/>
            <a:ext cx="2806700" cy="304800"/>
          </a:xfrm>
          <a:prstGeom prst="rect">
            <a:avLst/>
          </a:prstGeom>
          <a:noFill/>
          <a:ln/>
        </p:spPr>
        <p:txBody>
          <a:bodyPr wrap="square" lIns="0" tIns="0" rIns="0" bIns="0" rtlCol="0" anchor="ctr"/>
          <a:lstStyle/>
          <a:p>
            <a:pPr>
              <a:lnSpc>
                <a:spcPct val="130000"/>
              </a:lnSpc>
            </a:pPr>
            <a:r>
              <a:rPr lang="en-US" sz="1600" dirty="0">
                <a:solidFill>
                  <a:srgbClr val="F7FAFC"/>
                </a:solidFill>
                <a:latin typeface="MiSans" pitchFamily="34" charset="0"/>
                <a:ea typeface="MiSans" pitchFamily="34" charset="-122"/>
                <a:cs typeface="MiSans" pitchFamily="34" charset="-120"/>
              </a:rPr>
              <a:t>Tajriba (yil)</a:t>
            </a:r>
            <a:endParaRPr lang="en-US" sz="1600" dirty="0"/>
          </a:p>
        </p:txBody>
      </p:sp>
      <p:sp>
        <p:nvSpPr>
          <p:cNvPr id="25" name="Text 23"/>
          <p:cNvSpPr/>
          <p:nvPr/>
        </p:nvSpPr>
        <p:spPr>
          <a:xfrm>
            <a:off x="3693120" y="60960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40+</a:t>
            </a:r>
            <a:endParaRPr lang="en-US" sz="1600" dirty="0"/>
          </a:p>
        </p:txBody>
      </p:sp>
      <p:sp>
        <p:nvSpPr>
          <p:cNvPr id="26" name="Text 24"/>
          <p:cNvSpPr/>
          <p:nvPr/>
        </p:nvSpPr>
        <p:spPr>
          <a:xfrm>
            <a:off x="6548107" y="60960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15+</a:t>
            </a:r>
            <a:endParaRPr lang="en-US" sz="1600" dirty="0"/>
          </a:p>
        </p:txBody>
      </p:sp>
      <p:sp>
        <p:nvSpPr>
          <p:cNvPr id="27" name="Shape 25"/>
          <p:cNvSpPr/>
          <p:nvPr/>
        </p:nvSpPr>
        <p:spPr>
          <a:xfrm>
            <a:off x="762000" y="6807200"/>
            <a:ext cx="8712200" cy="711200"/>
          </a:xfrm>
          <a:custGeom>
            <a:avLst/>
            <a:gdLst/>
            <a:ahLst/>
            <a:cxnLst/>
            <a:rect l="l" t="t" r="r" b="b"/>
            <a:pathLst>
              <a:path w="8712200" h="711200">
                <a:moveTo>
                  <a:pt x="101602" y="0"/>
                </a:moveTo>
                <a:lnTo>
                  <a:pt x="8610598" y="0"/>
                </a:lnTo>
                <a:cubicBezTo>
                  <a:pt x="8666711" y="0"/>
                  <a:pt x="8712200" y="45489"/>
                  <a:pt x="8712200" y="101602"/>
                </a:cubicBezTo>
                <a:lnTo>
                  <a:pt x="8712200" y="609598"/>
                </a:lnTo>
                <a:cubicBezTo>
                  <a:pt x="8712200" y="665711"/>
                  <a:pt x="8666711" y="711200"/>
                  <a:pt x="8610598" y="711200"/>
                </a:cubicBezTo>
                <a:lnTo>
                  <a:pt x="101602" y="711200"/>
                </a:lnTo>
                <a:cubicBezTo>
                  <a:pt x="45489" y="711200"/>
                  <a:pt x="0" y="665711"/>
                  <a:pt x="0" y="609598"/>
                </a:cubicBezTo>
                <a:lnTo>
                  <a:pt x="0" y="101602"/>
                </a:lnTo>
                <a:cubicBezTo>
                  <a:pt x="0" y="45526"/>
                  <a:pt x="45526" y="0"/>
                  <a:pt x="101602" y="0"/>
                </a:cubicBezTo>
                <a:close/>
              </a:path>
            </a:pathLst>
          </a:custGeom>
          <a:solidFill>
            <a:srgbClr val="1A202C"/>
          </a:solidFill>
          <a:ln/>
        </p:spPr>
      </p:sp>
      <p:sp>
        <p:nvSpPr>
          <p:cNvPr id="28" name="Text 26"/>
          <p:cNvSpPr/>
          <p:nvPr/>
        </p:nvSpPr>
        <p:spPr>
          <a:xfrm>
            <a:off x="914400" y="7010400"/>
            <a:ext cx="2806700" cy="304800"/>
          </a:xfrm>
          <a:prstGeom prst="rect">
            <a:avLst/>
          </a:prstGeom>
          <a:noFill/>
          <a:ln/>
        </p:spPr>
        <p:txBody>
          <a:bodyPr wrap="square" lIns="0" tIns="0" rIns="0" bIns="0" rtlCol="0" anchor="ctr"/>
          <a:lstStyle/>
          <a:p>
            <a:pPr>
              <a:lnSpc>
                <a:spcPct val="130000"/>
              </a:lnSpc>
            </a:pPr>
            <a:r>
              <a:rPr lang="en-US" sz="1600" dirty="0">
                <a:solidFill>
                  <a:srgbClr val="F7FAFC"/>
                </a:solidFill>
                <a:latin typeface="MiSans" pitchFamily="34" charset="0"/>
                <a:ea typeface="MiSans" pitchFamily="34" charset="-122"/>
                <a:cs typeface="MiSans" pitchFamily="34" charset="-120"/>
              </a:rPr>
              <a:t>Korxonalar Soni</a:t>
            </a:r>
            <a:endParaRPr lang="en-US" sz="1600" dirty="0"/>
          </a:p>
        </p:txBody>
      </p:sp>
      <p:sp>
        <p:nvSpPr>
          <p:cNvPr id="29" name="Text 27"/>
          <p:cNvSpPr/>
          <p:nvPr/>
        </p:nvSpPr>
        <p:spPr>
          <a:xfrm>
            <a:off x="3693120" y="69596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393,000</a:t>
            </a:r>
            <a:endParaRPr lang="en-US" sz="1600" dirty="0"/>
          </a:p>
        </p:txBody>
      </p:sp>
      <p:sp>
        <p:nvSpPr>
          <p:cNvPr id="30" name="Text 28"/>
          <p:cNvSpPr/>
          <p:nvPr/>
        </p:nvSpPr>
        <p:spPr>
          <a:xfrm>
            <a:off x="6548107" y="6959600"/>
            <a:ext cx="2857500" cy="406400"/>
          </a:xfrm>
          <a:prstGeom prst="rect">
            <a:avLst/>
          </a:prstGeom>
          <a:noFill/>
          <a:ln/>
        </p:spPr>
        <p:txBody>
          <a:bodyPr wrap="square" lIns="0" tIns="0" rIns="0" bIns="0" rtlCol="0" anchor="ctr"/>
          <a:lstStyle/>
          <a:p>
            <a:pPr algn="ctr">
              <a:lnSpc>
                <a:spcPct val="110000"/>
              </a:lnSpc>
            </a:pPr>
            <a:r>
              <a:rPr lang="en-US" sz="2400" b="1" dirty="0">
                <a:solidFill>
                  <a:srgbClr val="F7FAFC"/>
                </a:solidFill>
                <a:latin typeface="Liter" pitchFamily="34" charset="0"/>
                <a:ea typeface="Liter" pitchFamily="34" charset="-122"/>
                <a:cs typeface="Liter" pitchFamily="34" charset="-120"/>
              </a:rPr>
              <a:t>6,997</a:t>
            </a:r>
            <a:endParaRPr lang="en-US" sz="1600" dirty="0"/>
          </a:p>
        </p:txBody>
      </p:sp>
      <p:sp>
        <p:nvSpPr>
          <p:cNvPr id="31" name="Shape 29"/>
          <p:cNvSpPr/>
          <p:nvPr/>
        </p:nvSpPr>
        <p:spPr>
          <a:xfrm>
            <a:off x="9936493" y="1828800"/>
            <a:ext cx="5816600" cy="4622800"/>
          </a:xfrm>
          <a:custGeom>
            <a:avLst/>
            <a:gdLst/>
            <a:ahLst/>
            <a:cxnLst/>
            <a:rect l="l" t="t" r="r" b="b"/>
            <a:pathLst>
              <a:path w="5816600" h="4622800">
                <a:moveTo>
                  <a:pt x="152414" y="0"/>
                </a:moveTo>
                <a:lnTo>
                  <a:pt x="5664186" y="0"/>
                </a:lnTo>
                <a:cubicBezTo>
                  <a:pt x="5748362" y="0"/>
                  <a:pt x="5816600" y="68238"/>
                  <a:pt x="5816600" y="152414"/>
                </a:cubicBezTo>
                <a:lnTo>
                  <a:pt x="5816600" y="4470386"/>
                </a:lnTo>
                <a:cubicBezTo>
                  <a:pt x="5816600" y="4554562"/>
                  <a:pt x="5748362" y="4622800"/>
                  <a:pt x="5664186" y="4622800"/>
                </a:cubicBezTo>
                <a:lnTo>
                  <a:pt x="152414" y="4622800"/>
                </a:lnTo>
                <a:cubicBezTo>
                  <a:pt x="68238" y="4622800"/>
                  <a:pt x="0" y="4554562"/>
                  <a:pt x="0" y="4470386"/>
                </a:cubicBezTo>
                <a:lnTo>
                  <a:pt x="0" y="152414"/>
                </a:lnTo>
                <a:cubicBezTo>
                  <a:pt x="0" y="68294"/>
                  <a:pt x="68294" y="0"/>
                  <a:pt x="152414" y="0"/>
                </a:cubicBezTo>
                <a:close/>
              </a:path>
            </a:pathLst>
          </a:custGeom>
          <a:solidFill>
            <a:srgbClr val="2D3748"/>
          </a:solidFill>
          <a:ln/>
        </p:spPr>
      </p:sp>
      <p:sp>
        <p:nvSpPr>
          <p:cNvPr id="32" name="Text 30"/>
          <p:cNvSpPr/>
          <p:nvPr/>
        </p:nvSpPr>
        <p:spPr>
          <a:xfrm>
            <a:off x="10190493" y="2082800"/>
            <a:ext cx="54356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O'xshash Jihatlar</a:t>
            </a:r>
            <a:endParaRPr lang="en-US" sz="1600" dirty="0"/>
          </a:p>
        </p:txBody>
      </p:sp>
      <p:sp>
        <p:nvSpPr>
          <p:cNvPr id="33" name="Shape 31"/>
          <p:cNvSpPr/>
          <p:nvPr/>
        </p:nvSpPr>
        <p:spPr>
          <a:xfrm>
            <a:off x="10222243" y="26924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4" name="Text 32"/>
          <p:cNvSpPr/>
          <p:nvPr/>
        </p:nvSpPr>
        <p:spPr>
          <a:xfrm>
            <a:off x="10628643" y="2641600"/>
            <a:ext cx="46482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Eksportga yo'naltirilgan ishlab chiqarishga e'tibor</a:t>
            </a:r>
            <a:endParaRPr lang="en-US" sz="1600" dirty="0"/>
          </a:p>
        </p:txBody>
      </p:sp>
      <p:sp>
        <p:nvSpPr>
          <p:cNvPr id="35" name="Shape 33"/>
          <p:cNvSpPr/>
          <p:nvPr/>
        </p:nvSpPr>
        <p:spPr>
          <a:xfrm>
            <a:off x="10222243" y="31750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6" name="Text 34"/>
          <p:cNvSpPr/>
          <p:nvPr/>
        </p:nvSpPr>
        <p:spPr>
          <a:xfrm>
            <a:off x="10628643" y="3124200"/>
            <a:ext cx="34163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Yuqori texnologiyalarni rivojlantirish</a:t>
            </a:r>
            <a:endParaRPr lang="en-US" sz="1600" dirty="0"/>
          </a:p>
        </p:txBody>
      </p:sp>
      <p:sp>
        <p:nvSpPr>
          <p:cNvPr id="37" name="Shape 35"/>
          <p:cNvSpPr/>
          <p:nvPr/>
        </p:nvSpPr>
        <p:spPr>
          <a:xfrm>
            <a:off x="10222243" y="36576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38" name="Text 36"/>
          <p:cNvSpPr/>
          <p:nvPr/>
        </p:nvSpPr>
        <p:spPr>
          <a:xfrm>
            <a:off x="10628643" y="3606800"/>
            <a:ext cx="30861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Xorijiy investitsiyalarni jalb qilish</a:t>
            </a:r>
            <a:endParaRPr lang="en-US" sz="1600" dirty="0"/>
          </a:p>
        </p:txBody>
      </p:sp>
      <p:sp>
        <p:nvSpPr>
          <p:cNvPr id="39" name="Shape 37"/>
          <p:cNvSpPr/>
          <p:nvPr/>
        </p:nvSpPr>
        <p:spPr>
          <a:xfrm>
            <a:off x="10222243" y="41402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40" name="Text 38"/>
          <p:cNvSpPr/>
          <p:nvPr/>
        </p:nvSpPr>
        <p:spPr>
          <a:xfrm>
            <a:off x="10628643" y="4089400"/>
            <a:ext cx="26289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Soliq va bojxona imtiyozlari</a:t>
            </a:r>
            <a:endParaRPr lang="en-US" sz="1600" dirty="0"/>
          </a:p>
        </p:txBody>
      </p:sp>
      <p:sp>
        <p:nvSpPr>
          <p:cNvPr id="41" name="Shape 39"/>
          <p:cNvSpPr/>
          <p:nvPr/>
        </p:nvSpPr>
        <p:spPr>
          <a:xfrm>
            <a:off x="10222243" y="4622800"/>
            <a:ext cx="228600" cy="228600"/>
          </a:xfrm>
          <a:custGeom>
            <a:avLst/>
            <a:gdLst/>
            <a:ahLst/>
            <a:cxnLst/>
            <a:rect l="l" t="t" r="r" b="b"/>
            <a:pathLst>
              <a:path w="228600" h="228600">
                <a:moveTo>
                  <a:pt x="114300" y="228600"/>
                </a:moveTo>
                <a:cubicBezTo>
                  <a:pt x="177384" y="228600"/>
                  <a:pt x="228600" y="177384"/>
                  <a:pt x="228600" y="114300"/>
                </a:cubicBezTo>
                <a:cubicBezTo>
                  <a:pt x="228600" y="51216"/>
                  <a:pt x="177384" y="0"/>
                  <a:pt x="114300" y="0"/>
                </a:cubicBezTo>
                <a:cubicBezTo>
                  <a:pt x="51216" y="0"/>
                  <a:pt x="0" y="51216"/>
                  <a:pt x="0" y="114300"/>
                </a:cubicBezTo>
                <a:cubicBezTo>
                  <a:pt x="0" y="177384"/>
                  <a:pt x="51216" y="228600"/>
                  <a:pt x="114300" y="228600"/>
                </a:cubicBezTo>
                <a:close/>
                <a:moveTo>
                  <a:pt x="151983" y="94967"/>
                </a:moveTo>
                <a:lnTo>
                  <a:pt x="116265" y="152117"/>
                </a:lnTo>
                <a:cubicBezTo>
                  <a:pt x="114389" y="155109"/>
                  <a:pt x="111175" y="156984"/>
                  <a:pt x="107647" y="157163"/>
                </a:cubicBezTo>
                <a:cubicBezTo>
                  <a:pt x="104120" y="157341"/>
                  <a:pt x="100727" y="155734"/>
                  <a:pt x="98628" y="152876"/>
                </a:cubicBezTo>
                <a:lnTo>
                  <a:pt x="77197" y="124301"/>
                </a:lnTo>
                <a:cubicBezTo>
                  <a:pt x="73625" y="119569"/>
                  <a:pt x="74608" y="112871"/>
                  <a:pt x="79340" y="109299"/>
                </a:cubicBezTo>
                <a:cubicBezTo>
                  <a:pt x="84073" y="105727"/>
                  <a:pt x="90770" y="106710"/>
                  <a:pt x="94342" y="111443"/>
                </a:cubicBezTo>
                <a:lnTo>
                  <a:pt x="106397" y="127516"/>
                </a:lnTo>
                <a:lnTo>
                  <a:pt x="133811" y="83627"/>
                </a:lnTo>
                <a:cubicBezTo>
                  <a:pt x="136937" y="78626"/>
                  <a:pt x="143545" y="77063"/>
                  <a:pt x="148590" y="80233"/>
                </a:cubicBezTo>
                <a:cubicBezTo>
                  <a:pt x="153635" y="83403"/>
                  <a:pt x="155153" y="89967"/>
                  <a:pt x="151983" y="95012"/>
                </a:cubicBezTo>
                <a:close/>
              </a:path>
            </a:pathLst>
          </a:custGeom>
          <a:solidFill>
            <a:srgbClr val="38B2AC"/>
          </a:solidFill>
          <a:ln/>
        </p:spPr>
      </p:sp>
      <p:sp>
        <p:nvSpPr>
          <p:cNvPr id="42" name="Text 40"/>
          <p:cNvSpPr/>
          <p:nvPr/>
        </p:nvSpPr>
        <p:spPr>
          <a:xfrm>
            <a:off x="10628643" y="4572000"/>
            <a:ext cx="3225800" cy="3302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Hududiy ixtisoslashuv strategiyasi</a:t>
            </a:r>
            <a:endParaRPr lang="en-US" sz="1600" dirty="0"/>
          </a:p>
        </p:txBody>
      </p:sp>
      <p:sp>
        <p:nvSpPr>
          <p:cNvPr id="43" name="Shape 41"/>
          <p:cNvSpPr/>
          <p:nvPr/>
        </p:nvSpPr>
        <p:spPr>
          <a:xfrm>
            <a:off x="9936493" y="6604000"/>
            <a:ext cx="5816600" cy="2032000"/>
          </a:xfrm>
          <a:custGeom>
            <a:avLst/>
            <a:gdLst/>
            <a:ahLst/>
            <a:cxnLst/>
            <a:rect l="l" t="t" r="r" b="b"/>
            <a:pathLst>
              <a:path w="5816600" h="2032000">
                <a:moveTo>
                  <a:pt x="152400" y="0"/>
                </a:moveTo>
                <a:lnTo>
                  <a:pt x="5664200" y="0"/>
                </a:lnTo>
                <a:cubicBezTo>
                  <a:pt x="5748312" y="0"/>
                  <a:pt x="5816600" y="68288"/>
                  <a:pt x="5816600" y="152400"/>
                </a:cubicBezTo>
                <a:lnTo>
                  <a:pt x="5816600" y="1879600"/>
                </a:lnTo>
                <a:cubicBezTo>
                  <a:pt x="5816600" y="1963712"/>
                  <a:pt x="5748312" y="2032000"/>
                  <a:pt x="5664200" y="2032000"/>
                </a:cubicBezTo>
                <a:lnTo>
                  <a:pt x="152400" y="2032000"/>
                </a:lnTo>
                <a:cubicBezTo>
                  <a:pt x="68288" y="2032000"/>
                  <a:pt x="0" y="1963712"/>
                  <a:pt x="0" y="1879600"/>
                </a:cubicBezTo>
                <a:lnTo>
                  <a:pt x="0" y="152400"/>
                </a:lnTo>
                <a:cubicBezTo>
                  <a:pt x="0" y="68288"/>
                  <a:pt x="68288" y="0"/>
                  <a:pt x="152400" y="0"/>
                </a:cubicBezTo>
                <a:close/>
              </a:path>
            </a:pathLst>
          </a:custGeom>
          <a:solidFill>
            <a:srgbClr val="2D3748"/>
          </a:solidFill>
          <a:ln/>
        </p:spPr>
      </p:sp>
      <p:sp>
        <p:nvSpPr>
          <p:cNvPr id="44" name="Text 42"/>
          <p:cNvSpPr/>
          <p:nvPr/>
        </p:nvSpPr>
        <p:spPr>
          <a:xfrm>
            <a:off x="10139693" y="6807200"/>
            <a:ext cx="5524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Farqlar</a:t>
            </a:r>
            <a:endParaRPr lang="en-US" sz="1600" dirty="0"/>
          </a:p>
        </p:txBody>
      </p:sp>
      <p:sp>
        <p:nvSpPr>
          <p:cNvPr id="45" name="Shape 43"/>
          <p:cNvSpPr/>
          <p:nvPr/>
        </p:nvSpPr>
        <p:spPr>
          <a:xfrm>
            <a:off x="10165093" y="7366000"/>
            <a:ext cx="203200" cy="203200"/>
          </a:xfrm>
          <a:custGeom>
            <a:avLst/>
            <a:gdLst/>
            <a:ahLst/>
            <a:cxnLst/>
            <a:rect l="l" t="t" r="r" b="b"/>
            <a:pathLst>
              <a:path w="203200" h="203200">
                <a:moveTo>
                  <a:pt x="199469" y="110569"/>
                </a:moveTo>
                <a:cubicBezTo>
                  <a:pt x="204430" y="105608"/>
                  <a:pt x="204430" y="97552"/>
                  <a:pt x="199469" y="92591"/>
                </a:cubicBezTo>
                <a:lnTo>
                  <a:pt x="135969" y="29091"/>
                </a:lnTo>
                <a:cubicBezTo>
                  <a:pt x="131008" y="24130"/>
                  <a:pt x="122952" y="24130"/>
                  <a:pt x="117991" y="29091"/>
                </a:cubicBezTo>
                <a:cubicBezTo>
                  <a:pt x="113030" y="34052"/>
                  <a:pt x="113030" y="42108"/>
                  <a:pt x="117991" y="47069"/>
                </a:cubicBezTo>
                <a:lnTo>
                  <a:pt x="159822" y="88900"/>
                </a:lnTo>
                <a:lnTo>
                  <a:pt x="12700" y="88900"/>
                </a:lnTo>
                <a:cubicBezTo>
                  <a:pt x="5675" y="88900"/>
                  <a:pt x="0" y="94575"/>
                  <a:pt x="0" y="101600"/>
                </a:cubicBezTo>
                <a:cubicBezTo>
                  <a:pt x="0" y="108625"/>
                  <a:pt x="5675" y="114300"/>
                  <a:pt x="12700" y="114300"/>
                </a:cubicBezTo>
                <a:lnTo>
                  <a:pt x="159822" y="114300"/>
                </a:lnTo>
                <a:lnTo>
                  <a:pt x="117991" y="156131"/>
                </a:lnTo>
                <a:cubicBezTo>
                  <a:pt x="113030" y="161092"/>
                  <a:pt x="113030" y="169148"/>
                  <a:pt x="117991" y="174109"/>
                </a:cubicBezTo>
                <a:cubicBezTo>
                  <a:pt x="122952" y="179070"/>
                  <a:pt x="131008" y="179070"/>
                  <a:pt x="135969" y="174109"/>
                </a:cubicBezTo>
                <a:lnTo>
                  <a:pt x="199469" y="110609"/>
                </a:lnTo>
                <a:close/>
              </a:path>
            </a:pathLst>
          </a:custGeom>
          <a:solidFill>
            <a:srgbClr val="38B2AC"/>
          </a:solidFill>
          <a:ln/>
        </p:spPr>
      </p:sp>
      <p:sp>
        <p:nvSpPr>
          <p:cNvPr id="46" name="Text 44"/>
          <p:cNvSpPr/>
          <p:nvPr/>
        </p:nvSpPr>
        <p:spPr>
          <a:xfrm>
            <a:off x="10546093" y="7315200"/>
            <a:ext cx="21971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Xitoyda ko'proq tajriba</a:t>
            </a:r>
            <a:endParaRPr lang="en-US" sz="1600" dirty="0"/>
          </a:p>
        </p:txBody>
      </p:sp>
      <p:sp>
        <p:nvSpPr>
          <p:cNvPr id="47" name="Shape 45"/>
          <p:cNvSpPr/>
          <p:nvPr/>
        </p:nvSpPr>
        <p:spPr>
          <a:xfrm>
            <a:off x="10165093" y="7772400"/>
            <a:ext cx="203200" cy="203200"/>
          </a:xfrm>
          <a:custGeom>
            <a:avLst/>
            <a:gdLst/>
            <a:ahLst/>
            <a:cxnLst/>
            <a:rect l="l" t="t" r="r" b="b"/>
            <a:pathLst>
              <a:path w="203200" h="203200">
                <a:moveTo>
                  <a:pt x="199469" y="110569"/>
                </a:moveTo>
                <a:cubicBezTo>
                  <a:pt x="204430" y="105608"/>
                  <a:pt x="204430" y="97552"/>
                  <a:pt x="199469" y="92591"/>
                </a:cubicBezTo>
                <a:lnTo>
                  <a:pt x="135969" y="29091"/>
                </a:lnTo>
                <a:cubicBezTo>
                  <a:pt x="131008" y="24130"/>
                  <a:pt x="122952" y="24130"/>
                  <a:pt x="117991" y="29091"/>
                </a:cubicBezTo>
                <a:cubicBezTo>
                  <a:pt x="113030" y="34052"/>
                  <a:pt x="113030" y="42108"/>
                  <a:pt x="117991" y="47069"/>
                </a:cubicBezTo>
                <a:lnTo>
                  <a:pt x="159822" y="88900"/>
                </a:lnTo>
                <a:lnTo>
                  <a:pt x="12700" y="88900"/>
                </a:lnTo>
                <a:cubicBezTo>
                  <a:pt x="5675" y="88900"/>
                  <a:pt x="0" y="94575"/>
                  <a:pt x="0" y="101600"/>
                </a:cubicBezTo>
                <a:cubicBezTo>
                  <a:pt x="0" y="108625"/>
                  <a:pt x="5675" y="114300"/>
                  <a:pt x="12700" y="114300"/>
                </a:cubicBezTo>
                <a:lnTo>
                  <a:pt x="159822" y="114300"/>
                </a:lnTo>
                <a:lnTo>
                  <a:pt x="117991" y="156131"/>
                </a:lnTo>
                <a:cubicBezTo>
                  <a:pt x="113030" y="161092"/>
                  <a:pt x="113030" y="169148"/>
                  <a:pt x="117991" y="174109"/>
                </a:cubicBezTo>
                <a:cubicBezTo>
                  <a:pt x="122952" y="179070"/>
                  <a:pt x="131008" y="179070"/>
                  <a:pt x="135969" y="174109"/>
                </a:cubicBezTo>
                <a:lnTo>
                  <a:pt x="199469" y="110609"/>
                </a:lnTo>
                <a:close/>
              </a:path>
            </a:pathLst>
          </a:custGeom>
          <a:solidFill>
            <a:srgbClr val="38B2AC"/>
          </a:solidFill>
          <a:ln/>
        </p:spPr>
      </p:sp>
      <p:sp>
        <p:nvSpPr>
          <p:cNvPr id="48" name="Text 46"/>
          <p:cNvSpPr/>
          <p:nvPr/>
        </p:nvSpPr>
        <p:spPr>
          <a:xfrm>
            <a:off x="10546093" y="7721600"/>
            <a:ext cx="4064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O'zbekiston yangi islohotlar olib bormoqda</a:t>
            </a:r>
            <a:endParaRPr lang="en-US" sz="1600" dirty="0"/>
          </a:p>
        </p:txBody>
      </p:sp>
      <p:sp>
        <p:nvSpPr>
          <p:cNvPr id="49" name="Shape 47"/>
          <p:cNvSpPr/>
          <p:nvPr/>
        </p:nvSpPr>
        <p:spPr>
          <a:xfrm>
            <a:off x="10165093" y="8178800"/>
            <a:ext cx="203200" cy="203200"/>
          </a:xfrm>
          <a:custGeom>
            <a:avLst/>
            <a:gdLst/>
            <a:ahLst/>
            <a:cxnLst/>
            <a:rect l="l" t="t" r="r" b="b"/>
            <a:pathLst>
              <a:path w="203200" h="203200">
                <a:moveTo>
                  <a:pt x="199469" y="110569"/>
                </a:moveTo>
                <a:cubicBezTo>
                  <a:pt x="204430" y="105608"/>
                  <a:pt x="204430" y="97552"/>
                  <a:pt x="199469" y="92591"/>
                </a:cubicBezTo>
                <a:lnTo>
                  <a:pt x="135969" y="29091"/>
                </a:lnTo>
                <a:cubicBezTo>
                  <a:pt x="131008" y="24130"/>
                  <a:pt x="122952" y="24130"/>
                  <a:pt x="117991" y="29091"/>
                </a:cubicBezTo>
                <a:cubicBezTo>
                  <a:pt x="113030" y="34052"/>
                  <a:pt x="113030" y="42108"/>
                  <a:pt x="117991" y="47069"/>
                </a:cubicBezTo>
                <a:lnTo>
                  <a:pt x="159822" y="88900"/>
                </a:lnTo>
                <a:lnTo>
                  <a:pt x="12700" y="88900"/>
                </a:lnTo>
                <a:cubicBezTo>
                  <a:pt x="5675" y="88900"/>
                  <a:pt x="0" y="94575"/>
                  <a:pt x="0" y="101600"/>
                </a:cubicBezTo>
                <a:cubicBezTo>
                  <a:pt x="0" y="108625"/>
                  <a:pt x="5675" y="114300"/>
                  <a:pt x="12700" y="114300"/>
                </a:cubicBezTo>
                <a:lnTo>
                  <a:pt x="159822" y="114300"/>
                </a:lnTo>
                <a:lnTo>
                  <a:pt x="117991" y="156131"/>
                </a:lnTo>
                <a:cubicBezTo>
                  <a:pt x="113030" y="161092"/>
                  <a:pt x="113030" y="169148"/>
                  <a:pt x="117991" y="174109"/>
                </a:cubicBezTo>
                <a:cubicBezTo>
                  <a:pt x="122952" y="179070"/>
                  <a:pt x="131008" y="179070"/>
                  <a:pt x="135969" y="174109"/>
                </a:cubicBezTo>
                <a:lnTo>
                  <a:pt x="199469" y="110609"/>
                </a:lnTo>
                <a:close/>
              </a:path>
            </a:pathLst>
          </a:custGeom>
          <a:solidFill>
            <a:srgbClr val="38B2AC"/>
          </a:solidFill>
          <a:ln/>
        </p:spPr>
      </p:sp>
      <p:sp>
        <p:nvSpPr>
          <p:cNvPr id="50" name="Text 48"/>
          <p:cNvSpPr/>
          <p:nvPr/>
        </p:nvSpPr>
        <p:spPr>
          <a:xfrm>
            <a:off x="10546093" y="8128000"/>
            <a:ext cx="23495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Xitoy kattaroq miqyosda</a:t>
            </a:r>
            <a:endParaRPr lang="en-US" sz="1600" dirty="0"/>
          </a:p>
        </p:txBody>
      </p:sp>
    </p:spTree>
  </p:cSld>
  <p:clrMapOvr>
    <a:masterClrMapping/>
  </p:clrMapOvr>
  <p:transition>
    <p:fade/>
    <p:spd val="med"/>
  </p:transition>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1A202C"/>
        </a:solidFill>
      </p:bgPr>
    </p:bg>
    <p:spTree>
      <p:nvGrpSpPr>
        <p:cNvPr id="1" name=""/>
        <p:cNvGrpSpPr/>
        <p:nvPr/>
      </p:nvGrpSpPr>
      <p:grpSpPr>
        <a:xfrm>
          <a:off x="0" y="0"/>
          <a:ext cx="0" cy="0"/>
          <a:chOff x="0" y="0"/>
          <a:chExt cx="0" cy="0"/>
        </a:xfrm>
      </p:grpSpPr>
      <p:pic>
        <p:nvPicPr>
          <p:cNvPr id="2" name="Image 0" descr="https://kimi-web-img.moonshot.cn/img/cdnph.upi.com/25660572233bf332ccfef0c710f1787317dfc8ed.jpg">    </p:cNvPr>
          <p:cNvPicPr>
            <a:picLocks noChangeAspect="1"/>
          </p:cNvPicPr>
          <p:nvPr/>
        </p:nvPicPr>
        <p:blipFill>
          <a:blip r:embed="rId1">
            <a:alphaModFix amt="20000"/>
          </a:blip>
          <a:srcRect l="0" r="0" t="7813" b="7812"/>
          <a:stretch/>
        </p:blipFill>
        <p:spPr>
          <a:xfrm>
            <a:off x="0" y="0"/>
            <a:ext cx="16256000" cy="9144000"/>
          </a:xfrm>
          <a:prstGeom prst="roundRect">
            <a:avLst>
              <a:gd name="adj" fmla="val 0"/>
            </a:avLst>
          </a:prstGeom>
        </p:spPr>
      </p:pic>
      <p:sp>
        <p:nvSpPr>
          <p:cNvPr id="3"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rotWithShape="1" flip="none">
            <a:gsLst>
              <a:gs pos="0">
                <a:srgbClr val="1A202C">
                  <a:alpha val="95000"/>
                </a:srgbClr>
              </a:gs>
              <a:gs pos="50000">
                <a:srgbClr val="1A202C">
                  <a:alpha val="90000"/>
                </a:srgbClr>
              </a:gs>
              <a:gs pos="100000">
                <a:srgbClr val="38B2AC">
                  <a:alpha val="20000"/>
                </a:srgbClr>
              </a:gs>
            </a:gsLst>
            <a:lin ang="2700000" scaled="1"/>
          </a:gradFill>
          <a:ln/>
        </p:spPr>
      </p:sp>
      <p:sp>
        <p:nvSpPr>
          <p:cNvPr id="4" name="Shape 1"/>
          <p:cNvSpPr/>
          <p:nvPr/>
        </p:nvSpPr>
        <p:spPr>
          <a:xfrm>
            <a:off x="533400" y="520700"/>
            <a:ext cx="1701800" cy="660400"/>
          </a:xfrm>
          <a:custGeom>
            <a:avLst/>
            <a:gdLst/>
            <a:ahLst/>
            <a:cxnLst/>
            <a:rect l="l" t="t" r="r" b="b"/>
            <a:pathLst>
              <a:path w="1701800" h="660400">
                <a:moveTo>
                  <a:pt x="0" y="0"/>
                </a:moveTo>
                <a:lnTo>
                  <a:pt x="1701800" y="0"/>
                </a:lnTo>
                <a:lnTo>
                  <a:pt x="1701800" y="660400"/>
                </a:lnTo>
                <a:lnTo>
                  <a:pt x="0" y="660400"/>
                </a:lnTo>
                <a:lnTo>
                  <a:pt x="0" y="0"/>
                </a:lnTo>
                <a:close/>
              </a:path>
            </a:pathLst>
          </a:custGeom>
          <a:solidFill>
            <a:srgbClr val="38B2AC">
              <a:alpha val="20000"/>
            </a:srgbClr>
          </a:solidFill>
          <a:ln/>
        </p:spPr>
      </p:sp>
      <p:sp>
        <p:nvSpPr>
          <p:cNvPr id="5" name="Shape 2"/>
          <p:cNvSpPr/>
          <p:nvPr/>
        </p:nvSpPr>
        <p:spPr>
          <a:xfrm>
            <a:off x="533400" y="520700"/>
            <a:ext cx="50800" cy="660400"/>
          </a:xfrm>
          <a:custGeom>
            <a:avLst/>
            <a:gdLst/>
            <a:ahLst/>
            <a:cxnLst/>
            <a:rect l="l" t="t" r="r" b="b"/>
            <a:pathLst>
              <a:path w="50800" h="660400">
                <a:moveTo>
                  <a:pt x="0" y="0"/>
                </a:moveTo>
                <a:lnTo>
                  <a:pt x="50800" y="0"/>
                </a:lnTo>
                <a:lnTo>
                  <a:pt x="50800" y="660400"/>
                </a:lnTo>
                <a:lnTo>
                  <a:pt x="0" y="660400"/>
                </a:lnTo>
                <a:lnTo>
                  <a:pt x="0" y="0"/>
                </a:lnTo>
                <a:close/>
              </a:path>
            </a:pathLst>
          </a:custGeom>
          <a:solidFill>
            <a:srgbClr val="38B2AC"/>
          </a:solidFill>
          <a:ln/>
        </p:spPr>
      </p:sp>
      <p:sp>
        <p:nvSpPr>
          <p:cNvPr id="6" name="Text 3"/>
          <p:cNvSpPr/>
          <p:nvPr/>
        </p:nvSpPr>
        <p:spPr>
          <a:xfrm>
            <a:off x="863600" y="673100"/>
            <a:ext cx="1193800" cy="355600"/>
          </a:xfrm>
          <a:prstGeom prst="rect">
            <a:avLst/>
          </a:prstGeom>
          <a:noFill/>
          <a:ln/>
        </p:spPr>
        <p:txBody>
          <a:bodyPr wrap="square" lIns="0" tIns="0" rIns="0" bIns="0" rtlCol="0" anchor="ctr"/>
          <a:lstStyle/>
          <a:p>
            <a:pPr>
              <a:lnSpc>
                <a:spcPct val="120000"/>
              </a:lnSpc>
            </a:pPr>
            <a:r>
              <a:rPr lang="en-US" sz="2000" b="1" spc="100" kern="0" dirty="0">
                <a:solidFill>
                  <a:srgbClr val="38B2AC"/>
                </a:solidFill>
                <a:latin typeface="MiSans" pitchFamily="34" charset="0"/>
                <a:ea typeface="MiSans" pitchFamily="34" charset="-122"/>
                <a:cs typeface="MiSans" pitchFamily="34" charset="-120"/>
              </a:rPr>
              <a:t>Xulosa</a:t>
            </a:r>
            <a:endParaRPr lang="en-US" sz="1600" dirty="0"/>
          </a:p>
        </p:txBody>
      </p:sp>
      <p:sp>
        <p:nvSpPr>
          <p:cNvPr id="7" name="Text 4"/>
          <p:cNvSpPr/>
          <p:nvPr/>
        </p:nvSpPr>
        <p:spPr>
          <a:xfrm>
            <a:off x="508000" y="1485900"/>
            <a:ext cx="15544800" cy="1524000"/>
          </a:xfrm>
          <a:prstGeom prst="rect">
            <a:avLst/>
          </a:prstGeom>
          <a:noFill/>
          <a:ln/>
        </p:spPr>
        <p:txBody>
          <a:bodyPr wrap="square" lIns="0" tIns="0" rIns="0" bIns="0" rtlCol="0" anchor="ctr"/>
          <a:lstStyle/>
          <a:p>
            <a:pPr>
              <a:lnSpc>
                <a:spcPct val="100000"/>
              </a:lnSpc>
            </a:pPr>
            <a:r>
              <a:rPr lang="en-US" sz="4800" b="1" dirty="0">
                <a:solidFill>
                  <a:srgbClr val="F7FAFC"/>
                </a:solidFill>
                <a:latin typeface="Liter" pitchFamily="34" charset="0"/>
                <a:ea typeface="Liter" pitchFamily="34" charset="-122"/>
                <a:cs typeface="Liter" pitchFamily="34" charset="-120"/>
              </a:rPr>
              <a:t>Xulosa va</a:t>
            </a:r>
            <a:endParaRPr lang="en-US" sz="1600" dirty="0"/>
          </a:p>
          <a:p>
            <a:pPr>
              <a:lnSpc>
                <a:spcPct val="100000"/>
              </a:lnSpc>
            </a:pPr>
            <a:r>
              <a:rPr lang="en-US" sz="4800" b="1" dirty="0">
                <a:solidFill>
                  <a:srgbClr val="F7FAFC"/>
                </a:solidFill>
                <a:latin typeface="Liter" pitchFamily="34" charset="0"/>
                <a:ea typeface="Liter" pitchFamily="34" charset="-122"/>
                <a:cs typeface="Liter" pitchFamily="34" charset="-120"/>
              </a:rPr>
              <a:t>Takliflar</a:t>
            </a:r>
            <a:endParaRPr lang="en-US" sz="1600" dirty="0"/>
          </a:p>
        </p:txBody>
      </p:sp>
      <p:sp>
        <p:nvSpPr>
          <p:cNvPr id="8" name="Shape 5"/>
          <p:cNvSpPr/>
          <p:nvPr/>
        </p:nvSpPr>
        <p:spPr>
          <a:xfrm>
            <a:off x="508000" y="3314700"/>
            <a:ext cx="1625600" cy="50800"/>
          </a:xfrm>
          <a:custGeom>
            <a:avLst/>
            <a:gdLst/>
            <a:ahLst/>
            <a:cxnLst/>
            <a:rect l="l" t="t" r="r" b="b"/>
            <a:pathLst>
              <a:path w="1625600" h="50800">
                <a:moveTo>
                  <a:pt x="0" y="0"/>
                </a:moveTo>
                <a:lnTo>
                  <a:pt x="1625600" y="0"/>
                </a:lnTo>
                <a:lnTo>
                  <a:pt x="1625600" y="50800"/>
                </a:lnTo>
                <a:lnTo>
                  <a:pt x="0" y="50800"/>
                </a:lnTo>
                <a:lnTo>
                  <a:pt x="0" y="0"/>
                </a:lnTo>
                <a:close/>
              </a:path>
            </a:pathLst>
          </a:custGeom>
          <a:solidFill>
            <a:srgbClr val="38B2AC"/>
          </a:solidFill>
          <a:ln/>
        </p:spPr>
      </p:sp>
      <p:sp>
        <p:nvSpPr>
          <p:cNvPr id="9" name="Shape 6"/>
          <p:cNvSpPr/>
          <p:nvPr/>
        </p:nvSpPr>
        <p:spPr>
          <a:xfrm>
            <a:off x="508000" y="3670300"/>
            <a:ext cx="7518400" cy="2006600"/>
          </a:xfrm>
          <a:custGeom>
            <a:avLst/>
            <a:gdLst/>
            <a:ahLst/>
            <a:cxnLst/>
            <a:rect l="l" t="t" r="r" b="b"/>
            <a:pathLst>
              <a:path w="7518400" h="2006600">
                <a:moveTo>
                  <a:pt x="152401" y="0"/>
                </a:moveTo>
                <a:lnTo>
                  <a:pt x="7365999" y="0"/>
                </a:lnTo>
                <a:cubicBezTo>
                  <a:pt x="7450168" y="0"/>
                  <a:pt x="7518400" y="68232"/>
                  <a:pt x="7518400" y="152401"/>
                </a:cubicBezTo>
                <a:lnTo>
                  <a:pt x="7518400" y="1854199"/>
                </a:lnTo>
                <a:cubicBezTo>
                  <a:pt x="7518400" y="1938368"/>
                  <a:pt x="7450168" y="2006600"/>
                  <a:pt x="7365999" y="2006600"/>
                </a:cubicBezTo>
                <a:lnTo>
                  <a:pt x="152401" y="2006600"/>
                </a:lnTo>
                <a:cubicBezTo>
                  <a:pt x="68232" y="2006600"/>
                  <a:pt x="0" y="1938368"/>
                  <a:pt x="0" y="1854199"/>
                </a:cubicBezTo>
                <a:lnTo>
                  <a:pt x="0" y="152401"/>
                </a:lnTo>
                <a:cubicBezTo>
                  <a:pt x="0" y="68289"/>
                  <a:pt x="68289" y="0"/>
                  <a:pt x="152401" y="0"/>
                </a:cubicBezTo>
                <a:close/>
              </a:path>
            </a:pathLst>
          </a:custGeom>
          <a:solidFill>
            <a:srgbClr val="2D3748">
              <a:alpha val="80000"/>
            </a:srgbClr>
          </a:solidFill>
          <a:ln/>
        </p:spPr>
      </p:sp>
      <p:sp>
        <p:nvSpPr>
          <p:cNvPr id="10" name="Shape 7"/>
          <p:cNvSpPr/>
          <p:nvPr/>
        </p:nvSpPr>
        <p:spPr>
          <a:xfrm>
            <a:off x="800100" y="3949700"/>
            <a:ext cx="304800" cy="304800"/>
          </a:xfrm>
          <a:custGeom>
            <a:avLst/>
            <a:gdLst/>
            <a:ahLst/>
            <a:cxnLst/>
            <a:rect l="l" t="t" r="r" b="b"/>
            <a:pathLst>
              <a:path w="304800" h="304800">
                <a:moveTo>
                  <a:pt x="152400" y="304800"/>
                </a:moveTo>
                <a:cubicBezTo>
                  <a:pt x="236512" y="304800"/>
                  <a:pt x="304800" y="236512"/>
                  <a:pt x="304800" y="152400"/>
                </a:cubicBezTo>
                <a:cubicBezTo>
                  <a:pt x="304800" y="68288"/>
                  <a:pt x="236512" y="0"/>
                  <a:pt x="152400" y="0"/>
                </a:cubicBezTo>
                <a:cubicBezTo>
                  <a:pt x="68288" y="0"/>
                  <a:pt x="0" y="68288"/>
                  <a:pt x="0" y="152400"/>
                </a:cubicBezTo>
                <a:cubicBezTo>
                  <a:pt x="0" y="236512"/>
                  <a:pt x="68288" y="304800"/>
                  <a:pt x="152400" y="304800"/>
                </a:cubicBezTo>
                <a:close/>
                <a:moveTo>
                  <a:pt x="202644" y="126623"/>
                </a:moveTo>
                <a:lnTo>
                  <a:pt x="155019" y="202823"/>
                </a:lnTo>
                <a:cubicBezTo>
                  <a:pt x="152519" y="206812"/>
                  <a:pt x="148233" y="209312"/>
                  <a:pt x="143530" y="209550"/>
                </a:cubicBezTo>
                <a:cubicBezTo>
                  <a:pt x="138827" y="209788"/>
                  <a:pt x="134302" y="207645"/>
                  <a:pt x="131505" y="203835"/>
                </a:cubicBezTo>
                <a:lnTo>
                  <a:pt x="102930" y="165735"/>
                </a:lnTo>
                <a:cubicBezTo>
                  <a:pt x="98167" y="159425"/>
                  <a:pt x="99477" y="150495"/>
                  <a:pt x="105787" y="145733"/>
                </a:cubicBezTo>
                <a:cubicBezTo>
                  <a:pt x="112097" y="140970"/>
                  <a:pt x="121027" y="142280"/>
                  <a:pt x="125790" y="148590"/>
                </a:cubicBezTo>
                <a:lnTo>
                  <a:pt x="141863" y="170021"/>
                </a:lnTo>
                <a:lnTo>
                  <a:pt x="178415" y="111502"/>
                </a:lnTo>
                <a:cubicBezTo>
                  <a:pt x="182582" y="104835"/>
                  <a:pt x="191393" y="102751"/>
                  <a:pt x="198120" y="106978"/>
                </a:cubicBezTo>
                <a:cubicBezTo>
                  <a:pt x="204847" y="111204"/>
                  <a:pt x="206871" y="119955"/>
                  <a:pt x="202644" y="126683"/>
                </a:cubicBezTo>
                <a:close/>
              </a:path>
            </a:pathLst>
          </a:custGeom>
          <a:solidFill>
            <a:srgbClr val="38B2AC"/>
          </a:solidFill>
          <a:ln/>
        </p:spPr>
      </p:sp>
      <p:sp>
        <p:nvSpPr>
          <p:cNvPr id="11" name="Text 8"/>
          <p:cNvSpPr/>
          <p:nvPr/>
        </p:nvSpPr>
        <p:spPr>
          <a:xfrm>
            <a:off x="1295400" y="3924300"/>
            <a:ext cx="19685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Asosiy Xulosalar</a:t>
            </a:r>
            <a:endParaRPr lang="en-US" sz="1600" dirty="0"/>
          </a:p>
        </p:txBody>
      </p:sp>
      <p:sp>
        <p:nvSpPr>
          <p:cNvPr id="12" name="Text 9"/>
          <p:cNvSpPr/>
          <p:nvPr/>
        </p:nvSpPr>
        <p:spPr>
          <a:xfrm>
            <a:off x="762000" y="4432300"/>
            <a:ext cx="71120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Erkin iqtisodiy hududlar mamlakat iqtisodiyotini modernizatsiya qilish, ishlab chiqarishni diversifikatsiya qilish va yuqori qo'shilgan qiymatga ega mahsulotlar ishlab chiqarishni kengaytirishning samarali vositasidir.</a:t>
            </a:r>
            <a:endParaRPr lang="en-US" sz="1600" dirty="0"/>
          </a:p>
        </p:txBody>
      </p:sp>
      <p:sp>
        <p:nvSpPr>
          <p:cNvPr id="13" name="Shape 10"/>
          <p:cNvSpPr/>
          <p:nvPr/>
        </p:nvSpPr>
        <p:spPr>
          <a:xfrm>
            <a:off x="8229600" y="3670300"/>
            <a:ext cx="7518400" cy="2006600"/>
          </a:xfrm>
          <a:custGeom>
            <a:avLst/>
            <a:gdLst/>
            <a:ahLst/>
            <a:cxnLst/>
            <a:rect l="l" t="t" r="r" b="b"/>
            <a:pathLst>
              <a:path w="7518400" h="2006600">
                <a:moveTo>
                  <a:pt x="152401" y="0"/>
                </a:moveTo>
                <a:lnTo>
                  <a:pt x="7365999" y="0"/>
                </a:lnTo>
                <a:cubicBezTo>
                  <a:pt x="7450168" y="0"/>
                  <a:pt x="7518400" y="68232"/>
                  <a:pt x="7518400" y="152401"/>
                </a:cubicBezTo>
                <a:lnTo>
                  <a:pt x="7518400" y="1854199"/>
                </a:lnTo>
                <a:cubicBezTo>
                  <a:pt x="7518400" y="1938368"/>
                  <a:pt x="7450168" y="2006600"/>
                  <a:pt x="7365999" y="2006600"/>
                </a:cubicBezTo>
                <a:lnTo>
                  <a:pt x="152401" y="2006600"/>
                </a:lnTo>
                <a:cubicBezTo>
                  <a:pt x="68232" y="2006600"/>
                  <a:pt x="0" y="1938368"/>
                  <a:pt x="0" y="1854199"/>
                </a:cubicBezTo>
                <a:lnTo>
                  <a:pt x="0" y="152401"/>
                </a:lnTo>
                <a:cubicBezTo>
                  <a:pt x="0" y="68289"/>
                  <a:pt x="68289" y="0"/>
                  <a:pt x="152401" y="0"/>
                </a:cubicBezTo>
                <a:close/>
              </a:path>
            </a:pathLst>
          </a:custGeom>
          <a:solidFill>
            <a:srgbClr val="2D3748">
              <a:alpha val="80000"/>
            </a:srgbClr>
          </a:solidFill>
          <a:ln/>
        </p:spPr>
      </p:sp>
      <p:sp>
        <p:nvSpPr>
          <p:cNvPr id="14" name="Shape 11"/>
          <p:cNvSpPr/>
          <p:nvPr/>
        </p:nvSpPr>
        <p:spPr>
          <a:xfrm>
            <a:off x="8559800" y="3949700"/>
            <a:ext cx="228600" cy="304800"/>
          </a:xfrm>
          <a:custGeom>
            <a:avLst/>
            <a:gdLst/>
            <a:ahLst/>
            <a:cxnLst/>
            <a:rect l="l" t="t" r="r" b="b"/>
            <a:pathLst>
              <a:path w="228600" h="304800">
                <a:moveTo>
                  <a:pt x="174367" y="228600"/>
                </a:moveTo>
                <a:cubicBezTo>
                  <a:pt x="178713" y="215325"/>
                  <a:pt x="187404" y="203299"/>
                  <a:pt x="197227" y="192941"/>
                </a:cubicBezTo>
                <a:cubicBezTo>
                  <a:pt x="216694" y="172462"/>
                  <a:pt x="228600" y="144780"/>
                  <a:pt x="228600" y="114300"/>
                </a:cubicBezTo>
                <a:cubicBezTo>
                  <a:pt x="228600" y="51197"/>
                  <a:pt x="177403" y="0"/>
                  <a:pt x="114300" y="0"/>
                </a:cubicBezTo>
                <a:cubicBezTo>
                  <a:pt x="51197" y="0"/>
                  <a:pt x="0" y="51197"/>
                  <a:pt x="0" y="114300"/>
                </a:cubicBezTo>
                <a:cubicBezTo>
                  <a:pt x="0" y="144780"/>
                  <a:pt x="11906" y="172462"/>
                  <a:pt x="31373" y="192941"/>
                </a:cubicBezTo>
                <a:cubicBezTo>
                  <a:pt x="41196" y="203299"/>
                  <a:pt x="49947" y="215325"/>
                  <a:pt x="54233" y="228600"/>
                </a:cubicBezTo>
                <a:lnTo>
                  <a:pt x="174308" y="228600"/>
                </a:lnTo>
                <a:close/>
                <a:moveTo>
                  <a:pt x="171450" y="257175"/>
                </a:moveTo>
                <a:lnTo>
                  <a:pt x="57150" y="257175"/>
                </a:lnTo>
                <a:lnTo>
                  <a:pt x="57150" y="266700"/>
                </a:lnTo>
                <a:cubicBezTo>
                  <a:pt x="57150" y="293013"/>
                  <a:pt x="78462" y="314325"/>
                  <a:pt x="104775" y="314325"/>
                </a:cubicBezTo>
                <a:lnTo>
                  <a:pt x="123825" y="314325"/>
                </a:lnTo>
                <a:cubicBezTo>
                  <a:pt x="150138" y="314325"/>
                  <a:pt x="171450" y="293013"/>
                  <a:pt x="171450" y="266700"/>
                </a:cubicBezTo>
                <a:lnTo>
                  <a:pt x="171450" y="257175"/>
                </a:lnTo>
                <a:close/>
                <a:moveTo>
                  <a:pt x="109537" y="66675"/>
                </a:moveTo>
                <a:cubicBezTo>
                  <a:pt x="85844" y="66675"/>
                  <a:pt x="66675" y="85844"/>
                  <a:pt x="66675" y="109537"/>
                </a:cubicBezTo>
                <a:cubicBezTo>
                  <a:pt x="66675" y="117455"/>
                  <a:pt x="60305" y="123825"/>
                  <a:pt x="52388" y="123825"/>
                </a:cubicBezTo>
                <a:cubicBezTo>
                  <a:pt x="44470" y="123825"/>
                  <a:pt x="38100" y="117455"/>
                  <a:pt x="38100" y="109537"/>
                </a:cubicBezTo>
                <a:cubicBezTo>
                  <a:pt x="38100" y="70068"/>
                  <a:pt x="70068" y="38100"/>
                  <a:pt x="109537" y="38100"/>
                </a:cubicBezTo>
                <a:cubicBezTo>
                  <a:pt x="117455" y="38100"/>
                  <a:pt x="123825" y="44470"/>
                  <a:pt x="123825" y="52388"/>
                </a:cubicBezTo>
                <a:cubicBezTo>
                  <a:pt x="123825" y="60305"/>
                  <a:pt x="117455" y="66675"/>
                  <a:pt x="109537" y="66675"/>
                </a:cubicBezTo>
                <a:close/>
              </a:path>
            </a:pathLst>
          </a:custGeom>
          <a:solidFill>
            <a:srgbClr val="38B2AC"/>
          </a:solidFill>
          <a:ln/>
        </p:spPr>
      </p:sp>
      <p:sp>
        <p:nvSpPr>
          <p:cNvPr id="15" name="Text 12"/>
          <p:cNvSpPr/>
          <p:nvPr/>
        </p:nvSpPr>
        <p:spPr>
          <a:xfrm>
            <a:off x="9017000" y="3924300"/>
            <a:ext cx="17018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Xitoy Tajribasi</a:t>
            </a:r>
            <a:endParaRPr lang="en-US" sz="1600" dirty="0"/>
          </a:p>
        </p:txBody>
      </p:sp>
      <p:sp>
        <p:nvSpPr>
          <p:cNvPr id="16" name="Text 13"/>
          <p:cNvSpPr/>
          <p:nvPr/>
        </p:nvSpPr>
        <p:spPr>
          <a:xfrm>
            <a:off x="8483600" y="4432300"/>
            <a:ext cx="71120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Xitoy tajribasi ko'rsatadiki, uzoq muddatli strategiya, barqaror siyosat va sifatli boshqaruv EIHlarning muvaffaqiyatini ta'minlaydi. 40+ yillik tajriba muhim darslar beradi.</a:t>
            </a:r>
            <a:endParaRPr lang="en-US" sz="1600" dirty="0"/>
          </a:p>
        </p:txBody>
      </p:sp>
      <p:sp>
        <p:nvSpPr>
          <p:cNvPr id="17" name="Shape 14"/>
          <p:cNvSpPr/>
          <p:nvPr/>
        </p:nvSpPr>
        <p:spPr>
          <a:xfrm>
            <a:off x="508000" y="5880100"/>
            <a:ext cx="7518400" cy="2133600"/>
          </a:xfrm>
          <a:custGeom>
            <a:avLst/>
            <a:gdLst/>
            <a:ahLst/>
            <a:cxnLst/>
            <a:rect l="l" t="t" r="r" b="b"/>
            <a:pathLst>
              <a:path w="7518400" h="2133600">
                <a:moveTo>
                  <a:pt x="152403" y="0"/>
                </a:moveTo>
                <a:lnTo>
                  <a:pt x="7365997" y="0"/>
                </a:lnTo>
                <a:cubicBezTo>
                  <a:pt x="7450167" y="0"/>
                  <a:pt x="7518400" y="68233"/>
                  <a:pt x="7518400" y="152403"/>
                </a:cubicBezTo>
                <a:lnTo>
                  <a:pt x="7518400" y="1981197"/>
                </a:lnTo>
                <a:cubicBezTo>
                  <a:pt x="7518400" y="2065367"/>
                  <a:pt x="7450167" y="2133600"/>
                  <a:pt x="7365997" y="2133600"/>
                </a:cubicBezTo>
                <a:lnTo>
                  <a:pt x="152403" y="2133600"/>
                </a:lnTo>
                <a:cubicBezTo>
                  <a:pt x="68233" y="2133600"/>
                  <a:pt x="0" y="2065367"/>
                  <a:pt x="0" y="1981197"/>
                </a:cubicBezTo>
                <a:lnTo>
                  <a:pt x="0" y="152403"/>
                </a:lnTo>
                <a:cubicBezTo>
                  <a:pt x="0" y="68290"/>
                  <a:pt x="68290" y="0"/>
                  <a:pt x="152403" y="0"/>
                </a:cubicBezTo>
                <a:close/>
              </a:path>
            </a:pathLst>
          </a:custGeom>
          <a:solidFill>
            <a:srgbClr val="2D3748">
              <a:alpha val="80000"/>
            </a:srgbClr>
          </a:solidFill>
          <a:ln/>
        </p:spPr>
      </p:sp>
      <p:sp>
        <p:nvSpPr>
          <p:cNvPr id="18" name="Shape 15"/>
          <p:cNvSpPr/>
          <p:nvPr/>
        </p:nvSpPr>
        <p:spPr>
          <a:xfrm>
            <a:off x="800100" y="6159500"/>
            <a:ext cx="304800" cy="304800"/>
          </a:xfrm>
          <a:custGeom>
            <a:avLst/>
            <a:gdLst/>
            <a:ahLst/>
            <a:cxnLst/>
            <a:rect l="l" t="t" r="r" b="b"/>
            <a:pathLst>
              <a:path w="304800" h="304800">
                <a:moveTo>
                  <a:pt x="79653" y="21610"/>
                </a:moveTo>
                <a:cubicBezTo>
                  <a:pt x="86142" y="26134"/>
                  <a:pt x="87690" y="35064"/>
                  <a:pt x="83165" y="41493"/>
                </a:cubicBezTo>
                <a:lnTo>
                  <a:pt x="49828" y="89118"/>
                </a:lnTo>
                <a:cubicBezTo>
                  <a:pt x="47387" y="92571"/>
                  <a:pt x="43577" y="94774"/>
                  <a:pt x="39350" y="95131"/>
                </a:cubicBezTo>
                <a:cubicBezTo>
                  <a:pt x="35123" y="95488"/>
                  <a:pt x="30956" y="94059"/>
                  <a:pt x="27980" y="91083"/>
                </a:cubicBezTo>
                <a:lnTo>
                  <a:pt x="4167" y="67270"/>
                </a:lnTo>
                <a:cubicBezTo>
                  <a:pt x="-1369" y="61674"/>
                  <a:pt x="-1369" y="52626"/>
                  <a:pt x="4167" y="47030"/>
                </a:cubicBezTo>
                <a:cubicBezTo>
                  <a:pt x="9704" y="41434"/>
                  <a:pt x="18812" y="41493"/>
                  <a:pt x="24408" y="47030"/>
                </a:cubicBezTo>
                <a:lnTo>
                  <a:pt x="36195" y="58817"/>
                </a:lnTo>
                <a:lnTo>
                  <a:pt x="59769" y="25122"/>
                </a:lnTo>
                <a:cubicBezTo>
                  <a:pt x="64294" y="18633"/>
                  <a:pt x="73223" y="17085"/>
                  <a:pt x="79653" y="21610"/>
                </a:cubicBezTo>
                <a:close/>
                <a:moveTo>
                  <a:pt x="79653" y="116860"/>
                </a:moveTo>
                <a:cubicBezTo>
                  <a:pt x="86142" y="121384"/>
                  <a:pt x="87690" y="130314"/>
                  <a:pt x="83165" y="136743"/>
                </a:cubicBezTo>
                <a:lnTo>
                  <a:pt x="49828" y="184368"/>
                </a:lnTo>
                <a:cubicBezTo>
                  <a:pt x="47387" y="187821"/>
                  <a:pt x="43577" y="190024"/>
                  <a:pt x="39350" y="190381"/>
                </a:cubicBezTo>
                <a:cubicBezTo>
                  <a:pt x="35123" y="190738"/>
                  <a:pt x="30956" y="189309"/>
                  <a:pt x="27980" y="186333"/>
                </a:cubicBezTo>
                <a:lnTo>
                  <a:pt x="4167" y="162520"/>
                </a:lnTo>
                <a:cubicBezTo>
                  <a:pt x="-1429" y="156924"/>
                  <a:pt x="-1429" y="147876"/>
                  <a:pt x="4167" y="142339"/>
                </a:cubicBezTo>
                <a:cubicBezTo>
                  <a:pt x="9763" y="136803"/>
                  <a:pt x="18812" y="136743"/>
                  <a:pt x="24348" y="142339"/>
                </a:cubicBezTo>
                <a:lnTo>
                  <a:pt x="36135" y="154126"/>
                </a:lnTo>
                <a:lnTo>
                  <a:pt x="59710" y="120432"/>
                </a:lnTo>
                <a:cubicBezTo>
                  <a:pt x="64234" y="113943"/>
                  <a:pt x="73164" y="112395"/>
                  <a:pt x="79593" y="116919"/>
                </a:cubicBezTo>
                <a:close/>
                <a:moveTo>
                  <a:pt x="133350" y="57150"/>
                </a:moveTo>
                <a:cubicBezTo>
                  <a:pt x="133350" y="46613"/>
                  <a:pt x="141863" y="38100"/>
                  <a:pt x="152400" y="38100"/>
                </a:cubicBezTo>
                <a:lnTo>
                  <a:pt x="285750" y="38100"/>
                </a:lnTo>
                <a:cubicBezTo>
                  <a:pt x="296287" y="38100"/>
                  <a:pt x="304800" y="46613"/>
                  <a:pt x="304800" y="57150"/>
                </a:cubicBezTo>
                <a:cubicBezTo>
                  <a:pt x="304800" y="67687"/>
                  <a:pt x="296287" y="76200"/>
                  <a:pt x="285750" y="76200"/>
                </a:cubicBezTo>
                <a:lnTo>
                  <a:pt x="152400" y="76200"/>
                </a:lnTo>
                <a:cubicBezTo>
                  <a:pt x="141863" y="76200"/>
                  <a:pt x="133350" y="67687"/>
                  <a:pt x="133350" y="57150"/>
                </a:cubicBezTo>
                <a:close/>
                <a:moveTo>
                  <a:pt x="133350" y="152400"/>
                </a:moveTo>
                <a:cubicBezTo>
                  <a:pt x="133350" y="141863"/>
                  <a:pt x="141863" y="133350"/>
                  <a:pt x="152400" y="133350"/>
                </a:cubicBezTo>
                <a:lnTo>
                  <a:pt x="285750" y="133350"/>
                </a:lnTo>
                <a:cubicBezTo>
                  <a:pt x="296287" y="133350"/>
                  <a:pt x="304800" y="141863"/>
                  <a:pt x="304800" y="152400"/>
                </a:cubicBezTo>
                <a:cubicBezTo>
                  <a:pt x="304800" y="162937"/>
                  <a:pt x="296287" y="171450"/>
                  <a:pt x="285750" y="171450"/>
                </a:cubicBezTo>
                <a:lnTo>
                  <a:pt x="152400" y="171450"/>
                </a:lnTo>
                <a:cubicBezTo>
                  <a:pt x="141863" y="171450"/>
                  <a:pt x="133350" y="162937"/>
                  <a:pt x="133350" y="152400"/>
                </a:cubicBezTo>
                <a:close/>
                <a:moveTo>
                  <a:pt x="95250" y="247650"/>
                </a:moveTo>
                <a:cubicBezTo>
                  <a:pt x="95250" y="237113"/>
                  <a:pt x="103763" y="228600"/>
                  <a:pt x="114300" y="228600"/>
                </a:cubicBezTo>
                <a:lnTo>
                  <a:pt x="285750" y="228600"/>
                </a:lnTo>
                <a:cubicBezTo>
                  <a:pt x="296287" y="228600"/>
                  <a:pt x="304800" y="237113"/>
                  <a:pt x="304800" y="247650"/>
                </a:cubicBezTo>
                <a:cubicBezTo>
                  <a:pt x="304800" y="258187"/>
                  <a:pt x="296287" y="266700"/>
                  <a:pt x="285750" y="266700"/>
                </a:cubicBezTo>
                <a:lnTo>
                  <a:pt x="114300" y="266700"/>
                </a:lnTo>
                <a:cubicBezTo>
                  <a:pt x="103763" y="266700"/>
                  <a:pt x="95250" y="258187"/>
                  <a:pt x="95250" y="247650"/>
                </a:cubicBezTo>
                <a:close/>
                <a:moveTo>
                  <a:pt x="38100" y="223838"/>
                </a:moveTo>
                <a:cubicBezTo>
                  <a:pt x="51242" y="223838"/>
                  <a:pt x="61912" y="234508"/>
                  <a:pt x="61912" y="247650"/>
                </a:cubicBezTo>
                <a:cubicBezTo>
                  <a:pt x="61912" y="260792"/>
                  <a:pt x="51242" y="271463"/>
                  <a:pt x="38100" y="271463"/>
                </a:cubicBezTo>
                <a:cubicBezTo>
                  <a:pt x="24958" y="271463"/>
                  <a:pt x="14288" y="260792"/>
                  <a:pt x="14288" y="247650"/>
                </a:cubicBezTo>
                <a:cubicBezTo>
                  <a:pt x="14288" y="234508"/>
                  <a:pt x="24958" y="223838"/>
                  <a:pt x="38100" y="223838"/>
                </a:cubicBezTo>
                <a:close/>
              </a:path>
            </a:pathLst>
          </a:custGeom>
          <a:solidFill>
            <a:srgbClr val="38B2AC"/>
          </a:solidFill>
          <a:ln/>
        </p:spPr>
      </p:sp>
      <p:sp>
        <p:nvSpPr>
          <p:cNvPr id="19" name="Text 16"/>
          <p:cNvSpPr/>
          <p:nvPr/>
        </p:nvSpPr>
        <p:spPr>
          <a:xfrm>
            <a:off x="1295400" y="6134100"/>
            <a:ext cx="1905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Asosiy Vazifalar</a:t>
            </a:r>
            <a:endParaRPr lang="en-US" sz="1600" dirty="0"/>
          </a:p>
        </p:txBody>
      </p:sp>
      <p:sp>
        <p:nvSpPr>
          <p:cNvPr id="20" name="Text 17"/>
          <p:cNvSpPr/>
          <p:nvPr/>
        </p:nvSpPr>
        <p:spPr>
          <a:xfrm>
            <a:off x="762000" y="6642100"/>
            <a:ext cx="7112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 Boshqaruv samaradorligini oshirish</a:t>
            </a:r>
            <a:endParaRPr lang="en-US" sz="1600" dirty="0"/>
          </a:p>
        </p:txBody>
      </p:sp>
      <p:sp>
        <p:nvSpPr>
          <p:cNvPr id="21" name="Text 18"/>
          <p:cNvSpPr/>
          <p:nvPr/>
        </p:nvSpPr>
        <p:spPr>
          <a:xfrm>
            <a:off x="762000" y="7048500"/>
            <a:ext cx="7112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 Shaffoflikni ta'minlash</a:t>
            </a:r>
            <a:endParaRPr lang="en-US" sz="1600" dirty="0"/>
          </a:p>
        </p:txBody>
      </p:sp>
      <p:sp>
        <p:nvSpPr>
          <p:cNvPr id="22" name="Text 19"/>
          <p:cNvSpPr/>
          <p:nvPr/>
        </p:nvSpPr>
        <p:spPr>
          <a:xfrm>
            <a:off x="762000" y="7454900"/>
            <a:ext cx="7112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 Investor ishonchini mustahkamlash</a:t>
            </a:r>
            <a:endParaRPr lang="en-US" sz="1600" dirty="0"/>
          </a:p>
        </p:txBody>
      </p:sp>
      <p:sp>
        <p:nvSpPr>
          <p:cNvPr id="23" name="Shape 20"/>
          <p:cNvSpPr/>
          <p:nvPr/>
        </p:nvSpPr>
        <p:spPr>
          <a:xfrm>
            <a:off x="8229600" y="5880100"/>
            <a:ext cx="7518400" cy="2133600"/>
          </a:xfrm>
          <a:custGeom>
            <a:avLst/>
            <a:gdLst/>
            <a:ahLst/>
            <a:cxnLst/>
            <a:rect l="l" t="t" r="r" b="b"/>
            <a:pathLst>
              <a:path w="7518400" h="2133600">
                <a:moveTo>
                  <a:pt x="152403" y="0"/>
                </a:moveTo>
                <a:lnTo>
                  <a:pt x="7365997" y="0"/>
                </a:lnTo>
                <a:cubicBezTo>
                  <a:pt x="7450167" y="0"/>
                  <a:pt x="7518400" y="68233"/>
                  <a:pt x="7518400" y="152403"/>
                </a:cubicBezTo>
                <a:lnTo>
                  <a:pt x="7518400" y="1981197"/>
                </a:lnTo>
                <a:cubicBezTo>
                  <a:pt x="7518400" y="2065367"/>
                  <a:pt x="7450167" y="2133600"/>
                  <a:pt x="7365997" y="2133600"/>
                </a:cubicBezTo>
                <a:lnTo>
                  <a:pt x="152403" y="2133600"/>
                </a:lnTo>
                <a:cubicBezTo>
                  <a:pt x="68233" y="2133600"/>
                  <a:pt x="0" y="2065367"/>
                  <a:pt x="0" y="1981197"/>
                </a:cubicBezTo>
                <a:lnTo>
                  <a:pt x="0" y="152403"/>
                </a:lnTo>
                <a:cubicBezTo>
                  <a:pt x="0" y="68290"/>
                  <a:pt x="68290" y="0"/>
                  <a:pt x="152403" y="0"/>
                </a:cubicBezTo>
                <a:close/>
              </a:path>
            </a:pathLst>
          </a:custGeom>
          <a:solidFill>
            <a:srgbClr val="2D3748">
              <a:alpha val="80000"/>
            </a:srgbClr>
          </a:solidFill>
          <a:ln/>
        </p:spPr>
      </p:sp>
      <p:sp>
        <p:nvSpPr>
          <p:cNvPr id="24" name="Shape 21"/>
          <p:cNvSpPr/>
          <p:nvPr/>
        </p:nvSpPr>
        <p:spPr>
          <a:xfrm>
            <a:off x="8521700" y="6159500"/>
            <a:ext cx="304800" cy="304800"/>
          </a:xfrm>
          <a:custGeom>
            <a:avLst/>
            <a:gdLst/>
            <a:ahLst/>
            <a:cxnLst/>
            <a:rect l="l" t="t" r="r" b="b"/>
            <a:pathLst>
              <a:path w="304800" h="304800">
                <a:moveTo>
                  <a:pt x="76200" y="190500"/>
                </a:moveTo>
                <a:lnTo>
                  <a:pt x="14585" y="190500"/>
                </a:lnTo>
                <a:cubicBezTo>
                  <a:pt x="-238" y="190500"/>
                  <a:pt x="-9346" y="174367"/>
                  <a:pt x="-1726" y="161627"/>
                </a:cubicBezTo>
                <a:lnTo>
                  <a:pt x="29766" y="109121"/>
                </a:lnTo>
                <a:cubicBezTo>
                  <a:pt x="34945" y="100489"/>
                  <a:pt x="44232" y="95250"/>
                  <a:pt x="54293" y="95250"/>
                </a:cubicBezTo>
                <a:lnTo>
                  <a:pt x="110847" y="95250"/>
                </a:lnTo>
                <a:cubicBezTo>
                  <a:pt x="156150" y="18514"/>
                  <a:pt x="223718" y="14645"/>
                  <a:pt x="268903" y="21253"/>
                </a:cubicBezTo>
                <a:cubicBezTo>
                  <a:pt x="276523" y="22384"/>
                  <a:pt x="282476" y="28337"/>
                  <a:pt x="283547" y="35897"/>
                </a:cubicBezTo>
                <a:cubicBezTo>
                  <a:pt x="290155" y="81082"/>
                  <a:pt x="286286" y="148650"/>
                  <a:pt x="209550" y="193953"/>
                </a:cubicBezTo>
                <a:lnTo>
                  <a:pt x="209550" y="250508"/>
                </a:lnTo>
                <a:cubicBezTo>
                  <a:pt x="209550" y="260568"/>
                  <a:pt x="204311" y="269855"/>
                  <a:pt x="195679" y="275034"/>
                </a:cubicBezTo>
                <a:lnTo>
                  <a:pt x="143173" y="306526"/>
                </a:lnTo>
                <a:cubicBezTo>
                  <a:pt x="130493" y="314146"/>
                  <a:pt x="114300" y="304979"/>
                  <a:pt x="114300" y="290215"/>
                </a:cubicBezTo>
                <a:lnTo>
                  <a:pt x="114300" y="228600"/>
                </a:lnTo>
                <a:cubicBezTo>
                  <a:pt x="114300" y="207585"/>
                  <a:pt x="97215" y="190500"/>
                  <a:pt x="76200" y="190500"/>
                </a:cubicBezTo>
                <a:lnTo>
                  <a:pt x="76140" y="190500"/>
                </a:lnTo>
                <a:close/>
                <a:moveTo>
                  <a:pt x="238125" y="95250"/>
                </a:moveTo>
                <a:cubicBezTo>
                  <a:pt x="238125" y="79479"/>
                  <a:pt x="225321" y="66675"/>
                  <a:pt x="209550" y="66675"/>
                </a:cubicBezTo>
                <a:cubicBezTo>
                  <a:pt x="193779" y="66675"/>
                  <a:pt x="180975" y="79479"/>
                  <a:pt x="180975" y="95250"/>
                </a:cubicBezTo>
                <a:cubicBezTo>
                  <a:pt x="180975" y="111021"/>
                  <a:pt x="193779" y="123825"/>
                  <a:pt x="209550" y="123825"/>
                </a:cubicBezTo>
                <a:cubicBezTo>
                  <a:pt x="225321" y="123825"/>
                  <a:pt x="238125" y="111021"/>
                  <a:pt x="238125" y="95250"/>
                </a:cubicBezTo>
                <a:close/>
              </a:path>
            </a:pathLst>
          </a:custGeom>
          <a:solidFill>
            <a:srgbClr val="38B2AC"/>
          </a:solidFill>
          <a:ln/>
        </p:spPr>
      </p:sp>
      <p:sp>
        <p:nvSpPr>
          <p:cNvPr id="25" name="Text 22"/>
          <p:cNvSpPr/>
          <p:nvPr/>
        </p:nvSpPr>
        <p:spPr>
          <a:xfrm>
            <a:off x="9017000" y="6134100"/>
            <a:ext cx="12319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Istiqbollar</a:t>
            </a:r>
            <a:endParaRPr lang="en-US" sz="1600" dirty="0"/>
          </a:p>
        </p:txBody>
      </p:sp>
      <p:sp>
        <p:nvSpPr>
          <p:cNvPr id="26" name="Text 23"/>
          <p:cNvSpPr/>
          <p:nvPr/>
        </p:nvSpPr>
        <p:spPr>
          <a:xfrm>
            <a:off x="8483600" y="6642100"/>
            <a:ext cx="71120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Ixtisoslashuvga asoslangan rivojlanish strategiyasi, global muvaffaqiyat omillarini qo'llash va doimiy islohotlar orqali O'zbekiston EIHlari jahon standartlariga mos keladi.</a:t>
            </a:r>
            <a:endParaRPr lang="en-US" sz="1600" dirty="0"/>
          </a:p>
        </p:txBody>
      </p:sp>
      <p:sp>
        <p:nvSpPr>
          <p:cNvPr id="27" name="Text 24"/>
          <p:cNvSpPr/>
          <p:nvPr/>
        </p:nvSpPr>
        <p:spPr>
          <a:xfrm>
            <a:off x="431800" y="8229600"/>
            <a:ext cx="15392400" cy="406400"/>
          </a:xfrm>
          <a:prstGeom prst="rect">
            <a:avLst/>
          </a:prstGeom>
          <a:noFill/>
          <a:ln/>
        </p:spPr>
        <p:txBody>
          <a:bodyPr wrap="square" lIns="0" tIns="0" rIns="0" bIns="0" rtlCol="0" anchor="ctr"/>
          <a:lstStyle/>
          <a:p>
            <a:pPr algn="ctr">
              <a:lnSpc>
                <a:spcPct val="110000"/>
              </a:lnSpc>
            </a:pPr>
            <a:r>
              <a:rPr lang="en-US" sz="2400" b="1" dirty="0">
                <a:solidFill>
                  <a:srgbClr val="38B2AC"/>
                </a:solidFill>
                <a:latin typeface="MiSans" pitchFamily="34" charset="0"/>
                <a:ea typeface="MiSans" pitchFamily="34" charset="-122"/>
                <a:cs typeface="MiSans" pitchFamily="34" charset="-120"/>
              </a:rPr>
              <a:t>E'TIBORINGIZ UCHUN RAHMAT!</a:t>
            </a:r>
            <a:endParaRPr lang="en-US" sz="1600" dirty="0"/>
          </a:p>
        </p:txBody>
      </p:sp>
    </p:spTree>
  </p:cSld>
  <p:clrMapOvr>
    <a:masterClrMapping/>
  </p:clrMapOvr>
  <p:transition>
    <p:fade/>
    <p:spd val="med"/>
  </p:transition>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Mundarija</a:t>
            </a:r>
            <a:endParaRPr lang="en-US" sz="1600" dirty="0"/>
          </a:p>
        </p:txBody>
      </p:sp>
      <p:sp>
        <p:nvSpPr>
          <p:cNvPr id="3" name="Text 1"/>
          <p:cNvSpPr/>
          <p:nvPr/>
        </p:nvSpPr>
        <p:spPr>
          <a:xfrm>
            <a:off x="508000" y="914400"/>
            <a:ext cx="15544800" cy="609600"/>
          </a:xfrm>
          <a:prstGeom prst="rect">
            <a:avLst/>
          </a:prstGeom>
          <a:noFill/>
          <a:ln/>
        </p:spPr>
        <p:txBody>
          <a:bodyPr wrap="square" lIns="0" tIns="0" rIns="0" bIns="0" rtlCol="0" anchor="ctr"/>
          <a:lstStyle/>
          <a:p>
            <a:pPr>
              <a:lnSpc>
                <a:spcPct val="80000"/>
              </a:lnSpc>
            </a:pPr>
            <a:r>
              <a:rPr lang="en-US" sz="4800" b="1" dirty="0">
                <a:solidFill>
                  <a:srgbClr val="F7FAFC"/>
                </a:solidFill>
                <a:latin typeface="Liter" pitchFamily="34" charset="0"/>
                <a:ea typeface="Liter" pitchFamily="34" charset="-122"/>
                <a:cs typeface="Liter" pitchFamily="34" charset="-120"/>
              </a:rPr>
              <a:t>Taqdimot Tuzilishi</a:t>
            </a:r>
            <a:endParaRPr lang="en-US" sz="1600" dirty="0"/>
          </a:p>
        </p:txBody>
      </p:sp>
      <p:sp>
        <p:nvSpPr>
          <p:cNvPr id="4" name="Shape 2"/>
          <p:cNvSpPr/>
          <p:nvPr/>
        </p:nvSpPr>
        <p:spPr>
          <a:xfrm>
            <a:off x="508000" y="17272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33400" y="2184400"/>
            <a:ext cx="4851400" cy="6451600"/>
          </a:xfrm>
          <a:custGeom>
            <a:avLst/>
            <a:gdLst/>
            <a:ahLst/>
            <a:cxnLst/>
            <a:rect l="l" t="t" r="r" b="b"/>
            <a:pathLst>
              <a:path w="4851400" h="6451600">
                <a:moveTo>
                  <a:pt x="50800" y="0"/>
                </a:moveTo>
                <a:lnTo>
                  <a:pt x="4699018" y="0"/>
                </a:lnTo>
                <a:cubicBezTo>
                  <a:pt x="4783176" y="0"/>
                  <a:pt x="4851400" y="68224"/>
                  <a:pt x="4851400" y="152382"/>
                </a:cubicBezTo>
                <a:lnTo>
                  <a:pt x="4851400" y="6299218"/>
                </a:lnTo>
                <a:cubicBezTo>
                  <a:pt x="4851400" y="6383376"/>
                  <a:pt x="4783176" y="6451600"/>
                  <a:pt x="4699018" y="6451600"/>
                </a:cubicBezTo>
                <a:lnTo>
                  <a:pt x="50800" y="6451600"/>
                </a:lnTo>
                <a:cubicBezTo>
                  <a:pt x="22744" y="6451600"/>
                  <a:pt x="0" y="6428856"/>
                  <a:pt x="0" y="6400800"/>
                </a:cubicBezTo>
                <a:lnTo>
                  <a:pt x="0" y="50800"/>
                </a:lnTo>
                <a:cubicBezTo>
                  <a:pt x="0" y="22763"/>
                  <a:pt x="22763" y="0"/>
                  <a:pt x="50800" y="0"/>
                </a:cubicBezTo>
                <a:close/>
              </a:path>
            </a:pathLst>
          </a:custGeom>
          <a:solidFill>
            <a:srgbClr val="2D3748"/>
          </a:solidFill>
          <a:ln/>
        </p:spPr>
      </p:sp>
      <p:sp>
        <p:nvSpPr>
          <p:cNvPr id="6" name="Shape 4"/>
          <p:cNvSpPr/>
          <p:nvPr/>
        </p:nvSpPr>
        <p:spPr>
          <a:xfrm>
            <a:off x="533400" y="2184400"/>
            <a:ext cx="50800" cy="6451600"/>
          </a:xfrm>
          <a:custGeom>
            <a:avLst/>
            <a:gdLst/>
            <a:ahLst/>
            <a:cxnLst/>
            <a:rect l="l" t="t" r="r" b="b"/>
            <a:pathLst>
              <a:path w="50800" h="6451600">
                <a:moveTo>
                  <a:pt x="50800" y="0"/>
                </a:moveTo>
                <a:lnTo>
                  <a:pt x="50800" y="0"/>
                </a:lnTo>
                <a:lnTo>
                  <a:pt x="50800" y="6451600"/>
                </a:lnTo>
                <a:lnTo>
                  <a:pt x="50800" y="6451600"/>
                </a:lnTo>
                <a:cubicBezTo>
                  <a:pt x="22763" y="6451600"/>
                  <a:pt x="0" y="6428837"/>
                  <a:pt x="0" y="6400800"/>
                </a:cubicBezTo>
                <a:lnTo>
                  <a:pt x="0" y="50800"/>
                </a:lnTo>
                <a:cubicBezTo>
                  <a:pt x="0" y="22763"/>
                  <a:pt x="22763" y="0"/>
                  <a:pt x="50800" y="0"/>
                </a:cubicBezTo>
                <a:close/>
              </a:path>
            </a:pathLst>
          </a:custGeom>
          <a:solidFill>
            <a:srgbClr val="38B2AC"/>
          </a:solidFill>
          <a:ln/>
        </p:spPr>
      </p:sp>
      <p:sp>
        <p:nvSpPr>
          <p:cNvPr id="7" name="Shape 5"/>
          <p:cNvSpPr/>
          <p:nvPr/>
        </p:nvSpPr>
        <p:spPr>
          <a:xfrm>
            <a:off x="965200" y="25908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38B2AC"/>
          </a:solidFill>
          <a:ln/>
        </p:spPr>
      </p:sp>
      <p:sp>
        <p:nvSpPr>
          <p:cNvPr id="8" name="Text 6"/>
          <p:cNvSpPr/>
          <p:nvPr/>
        </p:nvSpPr>
        <p:spPr>
          <a:xfrm>
            <a:off x="869950" y="2590800"/>
            <a:ext cx="1003300" cy="812800"/>
          </a:xfrm>
          <a:prstGeom prst="rect">
            <a:avLst/>
          </a:prstGeom>
          <a:noFill/>
          <a:ln/>
        </p:spPr>
        <p:txBody>
          <a:bodyPr wrap="square" lIns="0" tIns="0" rIns="0" bIns="0" rtlCol="0" anchor="ctr"/>
          <a:lstStyle/>
          <a:p>
            <a:pPr algn="ctr">
              <a:lnSpc>
                <a:spcPct val="100000"/>
              </a:lnSpc>
            </a:pPr>
            <a:r>
              <a:rPr lang="en-US" sz="3000" b="1" dirty="0">
                <a:solidFill>
                  <a:srgbClr val="1A202C"/>
                </a:solidFill>
                <a:latin typeface="Liter" pitchFamily="34" charset="0"/>
                <a:ea typeface="Liter" pitchFamily="34" charset="-122"/>
                <a:cs typeface="Liter" pitchFamily="34" charset="-120"/>
              </a:rPr>
              <a:t>01</a:t>
            </a:r>
            <a:endParaRPr lang="en-US" sz="1600" dirty="0"/>
          </a:p>
        </p:txBody>
      </p:sp>
      <p:sp>
        <p:nvSpPr>
          <p:cNvPr id="9" name="Text 7"/>
          <p:cNvSpPr/>
          <p:nvPr/>
        </p:nvSpPr>
        <p:spPr>
          <a:xfrm>
            <a:off x="1981200" y="2590800"/>
            <a:ext cx="3149600" cy="812800"/>
          </a:xfrm>
          <a:prstGeom prst="rect">
            <a:avLst/>
          </a:prstGeom>
          <a:noFill/>
          <a:ln/>
        </p:spPr>
        <p:txBody>
          <a:bodyPr wrap="square" lIns="0" tIns="0" rIns="0" bIns="0" rtlCol="0" anchor="ctr"/>
          <a:lstStyle/>
          <a:p>
            <a:pPr>
              <a:lnSpc>
                <a:spcPct val="110000"/>
              </a:lnSpc>
            </a:pPr>
            <a:r>
              <a:rPr lang="en-US" sz="2400" b="1" dirty="0">
                <a:solidFill>
                  <a:srgbClr val="F7FAFC"/>
                </a:solidFill>
                <a:latin typeface="Liter" pitchFamily="34" charset="0"/>
                <a:ea typeface="Liter" pitchFamily="34" charset="-122"/>
                <a:cs typeface="Liter" pitchFamily="34" charset="-120"/>
              </a:rPr>
              <a:t>Xitoy EIH Modeli Xususiyatlari</a:t>
            </a:r>
            <a:endParaRPr lang="en-US" sz="1600" dirty="0"/>
          </a:p>
        </p:txBody>
      </p:sp>
      <p:sp>
        <p:nvSpPr>
          <p:cNvPr id="10" name="Text 8"/>
          <p:cNvSpPr/>
          <p:nvPr/>
        </p:nvSpPr>
        <p:spPr>
          <a:xfrm>
            <a:off x="965200" y="396240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Xitoyning muvaffaqiyatli erkin iqtisodiy zonalari tizimi</a:t>
            </a:r>
            <a:endParaRPr lang="en-US" sz="1600" dirty="0"/>
          </a:p>
        </p:txBody>
      </p:sp>
      <p:sp>
        <p:nvSpPr>
          <p:cNvPr id="11" name="Text 9"/>
          <p:cNvSpPr/>
          <p:nvPr/>
        </p:nvSpPr>
        <p:spPr>
          <a:xfrm>
            <a:off x="965200" y="518160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Shenzhen, Shanxay Pudong, Tyantszin Binxay kabi namunalar</a:t>
            </a:r>
            <a:endParaRPr lang="en-US" sz="1600" dirty="0"/>
          </a:p>
        </p:txBody>
      </p:sp>
      <p:sp>
        <p:nvSpPr>
          <p:cNvPr id="12" name="Text 10"/>
          <p:cNvSpPr/>
          <p:nvPr/>
        </p:nvSpPr>
        <p:spPr>
          <a:xfrm>
            <a:off x="965200" y="640080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2024-2025 yillardagi statistik ko'rsatkichlar</a:t>
            </a:r>
            <a:endParaRPr lang="en-US" sz="1600" dirty="0"/>
          </a:p>
        </p:txBody>
      </p:sp>
      <p:sp>
        <p:nvSpPr>
          <p:cNvPr id="13" name="Text 11"/>
          <p:cNvSpPr/>
          <p:nvPr/>
        </p:nvSpPr>
        <p:spPr>
          <a:xfrm>
            <a:off x="965200" y="762000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Eksport va XOR dinamikasi tahlili</a:t>
            </a:r>
            <a:endParaRPr lang="en-US" sz="1600" dirty="0"/>
          </a:p>
        </p:txBody>
      </p:sp>
      <p:sp>
        <p:nvSpPr>
          <p:cNvPr id="14" name="Shape 12"/>
          <p:cNvSpPr/>
          <p:nvPr/>
        </p:nvSpPr>
        <p:spPr>
          <a:xfrm>
            <a:off x="5715000" y="2184400"/>
            <a:ext cx="4851400" cy="6451600"/>
          </a:xfrm>
          <a:custGeom>
            <a:avLst/>
            <a:gdLst/>
            <a:ahLst/>
            <a:cxnLst/>
            <a:rect l="l" t="t" r="r" b="b"/>
            <a:pathLst>
              <a:path w="4851400" h="6451600">
                <a:moveTo>
                  <a:pt x="50800" y="0"/>
                </a:moveTo>
                <a:lnTo>
                  <a:pt x="4699018" y="0"/>
                </a:lnTo>
                <a:cubicBezTo>
                  <a:pt x="4783176" y="0"/>
                  <a:pt x="4851400" y="68224"/>
                  <a:pt x="4851400" y="152382"/>
                </a:cubicBezTo>
                <a:lnTo>
                  <a:pt x="4851400" y="6299218"/>
                </a:lnTo>
                <a:cubicBezTo>
                  <a:pt x="4851400" y="6383376"/>
                  <a:pt x="4783176" y="6451600"/>
                  <a:pt x="4699018" y="6451600"/>
                </a:cubicBezTo>
                <a:lnTo>
                  <a:pt x="50800" y="6451600"/>
                </a:lnTo>
                <a:cubicBezTo>
                  <a:pt x="22744" y="6451600"/>
                  <a:pt x="0" y="6428856"/>
                  <a:pt x="0" y="6400800"/>
                </a:cubicBezTo>
                <a:lnTo>
                  <a:pt x="0" y="50800"/>
                </a:lnTo>
                <a:cubicBezTo>
                  <a:pt x="0" y="22763"/>
                  <a:pt x="22763" y="0"/>
                  <a:pt x="50800" y="0"/>
                </a:cubicBezTo>
                <a:close/>
              </a:path>
            </a:pathLst>
          </a:custGeom>
          <a:solidFill>
            <a:srgbClr val="2D3748"/>
          </a:solidFill>
          <a:ln/>
        </p:spPr>
      </p:sp>
      <p:sp>
        <p:nvSpPr>
          <p:cNvPr id="15" name="Shape 13"/>
          <p:cNvSpPr/>
          <p:nvPr/>
        </p:nvSpPr>
        <p:spPr>
          <a:xfrm>
            <a:off x="5715000" y="2184400"/>
            <a:ext cx="50800" cy="6451600"/>
          </a:xfrm>
          <a:custGeom>
            <a:avLst/>
            <a:gdLst/>
            <a:ahLst/>
            <a:cxnLst/>
            <a:rect l="l" t="t" r="r" b="b"/>
            <a:pathLst>
              <a:path w="50800" h="6451600">
                <a:moveTo>
                  <a:pt x="50800" y="0"/>
                </a:moveTo>
                <a:lnTo>
                  <a:pt x="50800" y="0"/>
                </a:lnTo>
                <a:lnTo>
                  <a:pt x="50800" y="6451600"/>
                </a:lnTo>
                <a:lnTo>
                  <a:pt x="50800" y="6451600"/>
                </a:lnTo>
                <a:cubicBezTo>
                  <a:pt x="22763" y="6451600"/>
                  <a:pt x="0" y="6428837"/>
                  <a:pt x="0" y="6400800"/>
                </a:cubicBezTo>
                <a:lnTo>
                  <a:pt x="0" y="50800"/>
                </a:lnTo>
                <a:cubicBezTo>
                  <a:pt x="0" y="22763"/>
                  <a:pt x="22763" y="0"/>
                  <a:pt x="50800" y="0"/>
                </a:cubicBezTo>
                <a:close/>
              </a:path>
            </a:pathLst>
          </a:custGeom>
          <a:solidFill>
            <a:srgbClr val="38B2AC"/>
          </a:solidFill>
          <a:ln/>
        </p:spPr>
      </p:sp>
      <p:sp>
        <p:nvSpPr>
          <p:cNvPr id="16" name="Shape 14"/>
          <p:cNvSpPr/>
          <p:nvPr/>
        </p:nvSpPr>
        <p:spPr>
          <a:xfrm>
            <a:off x="6146800" y="25908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38B2AC"/>
          </a:solidFill>
          <a:ln/>
        </p:spPr>
      </p:sp>
      <p:sp>
        <p:nvSpPr>
          <p:cNvPr id="17" name="Text 15"/>
          <p:cNvSpPr/>
          <p:nvPr/>
        </p:nvSpPr>
        <p:spPr>
          <a:xfrm>
            <a:off x="6051550" y="2590800"/>
            <a:ext cx="1003300" cy="812800"/>
          </a:xfrm>
          <a:prstGeom prst="rect">
            <a:avLst/>
          </a:prstGeom>
          <a:noFill/>
          <a:ln/>
        </p:spPr>
        <p:txBody>
          <a:bodyPr wrap="square" lIns="0" tIns="0" rIns="0" bIns="0" rtlCol="0" anchor="ctr"/>
          <a:lstStyle/>
          <a:p>
            <a:pPr algn="ctr">
              <a:lnSpc>
                <a:spcPct val="100000"/>
              </a:lnSpc>
            </a:pPr>
            <a:r>
              <a:rPr lang="en-US" sz="3000" b="1" dirty="0">
                <a:solidFill>
                  <a:srgbClr val="1A202C"/>
                </a:solidFill>
                <a:latin typeface="Liter" pitchFamily="34" charset="0"/>
                <a:ea typeface="Liter" pitchFamily="34" charset="-122"/>
                <a:cs typeface="Liter" pitchFamily="34" charset="-120"/>
              </a:rPr>
              <a:t>02</a:t>
            </a:r>
            <a:endParaRPr lang="en-US" sz="1600" dirty="0"/>
          </a:p>
        </p:txBody>
      </p:sp>
      <p:sp>
        <p:nvSpPr>
          <p:cNvPr id="18" name="Text 16"/>
          <p:cNvSpPr/>
          <p:nvPr/>
        </p:nvSpPr>
        <p:spPr>
          <a:xfrm>
            <a:off x="7162800" y="2590800"/>
            <a:ext cx="3149600" cy="812800"/>
          </a:xfrm>
          <a:prstGeom prst="rect">
            <a:avLst/>
          </a:prstGeom>
          <a:noFill/>
          <a:ln/>
        </p:spPr>
        <p:txBody>
          <a:bodyPr wrap="square" lIns="0" tIns="0" rIns="0" bIns="0" rtlCol="0" anchor="ctr"/>
          <a:lstStyle/>
          <a:p>
            <a:pPr>
              <a:lnSpc>
                <a:spcPct val="110000"/>
              </a:lnSpc>
            </a:pPr>
            <a:r>
              <a:rPr lang="en-US" sz="2400" b="1" dirty="0">
                <a:solidFill>
                  <a:srgbClr val="F7FAFC"/>
                </a:solidFill>
                <a:latin typeface="Liter" pitchFamily="34" charset="0"/>
                <a:ea typeface="Liter" pitchFamily="34" charset="-122"/>
                <a:cs typeface="Liter" pitchFamily="34" charset="-120"/>
              </a:rPr>
              <a:t>O'zbekistonda EIH Tizimi</a:t>
            </a:r>
            <a:endParaRPr lang="en-US" sz="1600" dirty="0"/>
          </a:p>
        </p:txBody>
      </p:sp>
      <p:sp>
        <p:nvSpPr>
          <p:cNvPr id="19" name="Text 17"/>
          <p:cNvSpPr/>
          <p:nvPr/>
        </p:nvSpPr>
        <p:spPr>
          <a:xfrm>
            <a:off x="6146800" y="400685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Navoiy, Angren, Jizzax va boshqa zonalar</a:t>
            </a:r>
            <a:endParaRPr lang="en-US" sz="1600" dirty="0"/>
          </a:p>
        </p:txBody>
      </p:sp>
      <p:sp>
        <p:nvSpPr>
          <p:cNvPr id="20" name="Text 18"/>
          <p:cNvSpPr/>
          <p:nvPr/>
        </p:nvSpPr>
        <p:spPr>
          <a:xfrm>
            <a:off x="6146800" y="531495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Investitsiyalar uchun soliq va bojxona imtiyozlari</a:t>
            </a:r>
            <a:endParaRPr lang="en-US" sz="1600" dirty="0"/>
          </a:p>
        </p:txBody>
      </p:sp>
      <p:sp>
        <p:nvSpPr>
          <p:cNvPr id="21" name="Text 19"/>
          <p:cNvSpPr/>
          <p:nvPr/>
        </p:nvSpPr>
        <p:spPr>
          <a:xfrm>
            <a:off x="6146800" y="662305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Imtiyozlar muddatlari va hajmlari</a:t>
            </a:r>
            <a:endParaRPr lang="en-US" sz="1600" dirty="0"/>
          </a:p>
        </p:txBody>
      </p:sp>
      <p:sp>
        <p:nvSpPr>
          <p:cNvPr id="22" name="Text 20"/>
          <p:cNvSpPr/>
          <p:nvPr/>
        </p:nvSpPr>
        <p:spPr>
          <a:xfrm>
            <a:off x="6146800" y="757555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Hududiy ixtisoslashuv strategiyasi</a:t>
            </a:r>
            <a:endParaRPr lang="en-US" sz="1600" dirty="0"/>
          </a:p>
        </p:txBody>
      </p:sp>
      <p:sp>
        <p:nvSpPr>
          <p:cNvPr id="23" name="Shape 21"/>
          <p:cNvSpPr/>
          <p:nvPr/>
        </p:nvSpPr>
        <p:spPr>
          <a:xfrm>
            <a:off x="10896600" y="2184400"/>
            <a:ext cx="4851400" cy="6451600"/>
          </a:xfrm>
          <a:custGeom>
            <a:avLst/>
            <a:gdLst/>
            <a:ahLst/>
            <a:cxnLst/>
            <a:rect l="l" t="t" r="r" b="b"/>
            <a:pathLst>
              <a:path w="4851400" h="6451600">
                <a:moveTo>
                  <a:pt x="50800" y="0"/>
                </a:moveTo>
                <a:lnTo>
                  <a:pt x="4699018" y="0"/>
                </a:lnTo>
                <a:cubicBezTo>
                  <a:pt x="4783176" y="0"/>
                  <a:pt x="4851400" y="68224"/>
                  <a:pt x="4851400" y="152382"/>
                </a:cubicBezTo>
                <a:lnTo>
                  <a:pt x="4851400" y="6299218"/>
                </a:lnTo>
                <a:cubicBezTo>
                  <a:pt x="4851400" y="6383376"/>
                  <a:pt x="4783176" y="6451600"/>
                  <a:pt x="4699018" y="6451600"/>
                </a:cubicBezTo>
                <a:lnTo>
                  <a:pt x="50800" y="6451600"/>
                </a:lnTo>
                <a:cubicBezTo>
                  <a:pt x="22744" y="6451600"/>
                  <a:pt x="0" y="6428856"/>
                  <a:pt x="0" y="6400800"/>
                </a:cubicBezTo>
                <a:lnTo>
                  <a:pt x="0" y="50800"/>
                </a:lnTo>
                <a:cubicBezTo>
                  <a:pt x="0" y="22763"/>
                  <a:pt x="22763" y="0"/>
                  <a:pt x="50800" y="0"/>
                </a:cubicBezTo>
                <a:close/>
              </a:path>
            </a:pathLst>
          </a:custGeom>
          <a:solidFill>
            <a:srgbClr val="2D3748"/>
          </a:solidFill>
          <a:ln/>
        </p:spPr>
      </p:sp>
      <p:sp>
        <p:nvSpPr>
          <p:cNvPr id="24" name="Shape 22"/>
          <p:cNvSpPr/>
          <p:nvPr/>
        </p:nvSpPr>
        <p:spPr>
          <a:xfrm>
            <a:off x="10896600" y="2184400"/>
            <a:ext cx="50800" cy="6451600"/>
          </a:xfrm>
          <a:custGeom>
            <a:avLst/>
            <a:gdLst/>
            <a:ahLst/>
            <a:cxnLst/>
            <a:rect l="l" t="t" r="r" b="b"/>
            <a:pathLst>
              <a:path w="50800" h="6451600">
                <a:moveTo>
                  <a:pt x="50800" y="0"/>
                </a:moveTo>
                <a:lnTo>
                  <a:pt x="50800" y="0"/>
                </a:lnTo>
                <a:lnTo>
                  <a:pt x="50800" y="6451600"/>
                </a:lnTo>
                <a:lnTo>
                  <a:pt x="50800" y="6451600"/>
                </a:lnTo>
                <a:cubicBezTo>
                  <a:pt x="22763" y="6451600"/>
                  <a:pt x="0" y="6428837"/>
                  <a:pt x="0" y="6400800"/>
                </a:cubicBezTo>
                <a:lnTo>
                  <a:pt x="0" y="50800"/>
                </a:lnTo>
                <a:cubicBezTo>
                  <a:pt x="0" y="22763"/>
                  <a:pt x="22763" y="0"/>
                  <a:pt x="50800" y="0"/>
                </a:cubicBezTo>
                <a:close/>
              </a:path>
            </a:pathLst>
          </a:custGeom>
          <a:solidFill>
            <a:srgbClr val="38B2AC"/>
          </a:solidFill>
          <a:ln/>
        </p:spPr>
      </p:sp>
      <p:sp>
        <p:nvSpPr>
          <p:cNvPr id="25" name="Shape 23"/>
          <p:cNvSpPr/>
          <p:nvPr/>
        </p:nvSpPr>
        <p:spPr>
          <a:xfrm>
            <a:off x="11328400" y="2590800"/>
            <a:ext cx="812800" cy="812800"/>
          </a:xfrm>
          <a:custGeom>
            <a:avLst/>
            <a:gdLst/>
            <a:ahLst/>
            <a:cxnLst/>
            <a:rect l="l" t="t" r="r" b="b"/>
            <a:pathLst>
              <a:path w="812800" h="812800">
                <a:moveTo>
                  <a:pt x="406400" y="0"/>
                </a:moveTo>
                <a:lnTo>
                  <a:pt x="406400" y="0"/>
                </a:lnTo>
                <a:cubicBezTo>
                  <a:pt x="630698" y="0"/>
                  <a:pt x="812800" y="182102"/>
                  <a:pt x="812800" y="406400"/>
                </a:cubicBezTo>
                <a:lnTo>
                  <a:pt x="812800" y="406400"/>
                </a:lnTo>
                <a:cubicBezTo>
                  <a:pt x="812800" y="630698"/>
                  <a:pt x="630698" y="812800"/>
                  <a:pt x="406400" y="812800"/>
                </a:cubicBezTo>
                <a:lnTo>
                  <a:pt x="406400" y="812800"/>
                </a:lnTo>
                <a:cubicBezTo>
                  <a:pt x="182102" y="812800"/>
                  <a:pt x="0" y="630698"/>
                  <a:pt x="0" y="406400"/>
                </a:cubicBezTo>
                <a:lnTo>
                  <a:pt x="0" y="406400"/>
                </a:lnTo>
                <a:cubicBezTo>
                  <a:pt x="0" y="182102"/>
                  <a:pt x="182102" y="0"/>
                  <a:pt x="406400" y="0"/>
                </a:cubicBezTo>
                <a:close/>
              </a:path>
            </a:pathLst>
          </a:custGeom>
          <a:solidFill>
            <a:srgbClr val="38B2AC"/>
          </a:solidFill>
          <a:ln/>
        </p:spPr>
      </p:sp>
      <p:sp>
        <p:nvSpPr>
          <p:cNvPr id="26" name="Text 24"/>
          <p:cNvSpPr/>
          <p:nvPr/>
        </p:nvSpPr>
        <p:spPr>
          <a:xfrm>
            <a:off x="11233150" y="2590800"/>
            <a:ext cx="1003300" cy="812800"/>
          </a:xfrm>
          <a:prstGeom prst="rect">
            <a:avLst/>
          </a:prstGeom>
          <a:noFill/>
          <a:ln/>
        </p:spPr>
        <p:txBody>
          <a:bodyPr wrap="square" lIns="0" tIns="0" rIns="0" bIns="0" rtlCol="0" anchor="ctr"/>
          <a:lstStyle/>
          <a:p>
            <a:pPr algn="ctr">
              <a:lnSpc>
                <a:spcPct val="100000"/>
              </a:lnSpc>
            </a:pPr>
            <a:r>
              <a:rPr lang="en-US" sz="3000" b="1" dirty="0">
                <a:solidFill>
                  <a:srgbClr val="1A202C"/>
                </a:solidFill>
                <a:latin typeface="Liter" pitchFamily="34" charset="0"/>
                <a:ea typeface="Liter" pitchFamily="34" charset="-122"/>
                <a:cs typeface="Liter" pitchFamily="34" charset="-120"/>
              </a:rPr>
              <a:t>03</a:t>
            </a:r>
            <a:endParaRPr lang="en-US" sz="1600" dirty="0"/>
          </a:p>
        </p:txBody>
      </p:sp>
      <p:sp>
        <p:nvSpPr>
          <p:cNvPr id="27" name="Text 25"/>
          <p:cNvSpPr/>
          <p:nvPr/>
        </p:nvSpPr>
        <p:spPr>
          <a:xfrm>
            <a:off x="12344400" y="2590800"/>
            <a:ext cx="3149600" cy="812800"/>
          </a:xfrm>
          <a:prstGeom prst="rect">
            <a:avLst/>
          </a:prstGeom>
          <a:noFill/>
          <a:ln/>
        </p:spPr>
        <p:txBody>
          <a:bodyPr wrap="square" lIns="0" tIns="0" rIns="0" bIns="0" rtlCol="0" anchor="ctr"/>
          <a:lstStyle/>
          <a:p>
            <a:pPr>
              <a:lnSpc>
                <a:spcPct val="110000"/>
              </a:lnSpc>
            </a:pPr>
            <a:r>
              <a:rPr lang="en-US" sz="2400" b="1" dirty="0">
                <a:solidFill>
                  <a:srgbClr val="F7FAFC"/>
                </a:solidFill>
                <a:latin typeface="Liter" pitchFamily="34" charset="0"/>
                <a:ea typeface="Liter" pitchFamily="34" charset="-122"/>
                <a:cs typeface="Liter" pitchFamily="34" charset="-120"/>
              </a:rPr>
              <a:t>Islohotlar va Istiqbollar</a:t>
            </a:r>
            <a:endParaRPr lang="en-US" sz="1600" dirty="0"/>
          </a:p>
        </p:txBody>
      </p:sp>
      <p:sp>
        <p:nvSpPr>
          <p:cNvPr id="28" name="Text 26"/>
          <p:cNvSpPr/>
          <p:nvPr/>
        </p:nvSpPr>
        <p:spPr>
          <a:xfrm>
            <a:off x="11328400" y="405130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Boshqaruv tizimini soddalashtirish</a:t>
            </a:r>
            <a:endParaRPr lang="en-US" sz="1600" dirty="0"/>
          </a:p>
        </p:txBody>
      </p:sp>
      <p:sp>
        <p:nvSpPr>
          <p:cNvPr id="29" name="Text 27"/>
          <p:cNvSpPr/>
          <p:nvPr/>
        </p:nvSpPr>
        <p:spPr>
          <a:xfrm>
            <a:off x="11328400" y="509270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Global muvaffaqiyat omillari</a:t>
            </a:r>
            <a:endParaRPr lang="en-US" sz="1600" dirty="0"/>
          </a:p>
        </p:txBody>
      </p:sp>
      <p:sp>
        <p:nvSpPr>
          <p:cNvPr id="30" name="Text 28"/>
          <p:cNvSpPr/>
          <p:nvPr/>
        </p:nvSpPr>
        <p:spPr>
          <a:xfrm>
            <a:off x="11328400" y="6134100"/>
            <a:ext cx="4127500" cy="7112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Xitoy va O'zbekiston tajribasini taqqoslash</a:t>
            </a:r>
            <a:endParaRPr lang="en-US" sz="1600" dirty="0"/>
          </a:p>
        </p:txBody>
      </p:sp>
      <p:sp>
        <p:nvSpPr>
          <p:cNvPr id="31" name="Text 29"/>
          <p:cNvSpPr/>
          <p:nvPr/>
        </p:nvSpPr>
        <p:spPr>
          <a:xfrm>
            <a:off x="11328400" y="7531100"/>
            <a:ext cx="4127500" cy="355600"/>
          </a:xfrm>
          <a:prstGeom prst="rect">
            <a:avLst/>
          </a:prstGeom>
          <a:noFill/>
          <a:ln/>
        </p:spPr>
        <p:txBody>
          <a:bodyPr wrap="square" lIns="0" tIns="0" rIns="0" bIns="0" rtlCol="0" anchor="ctr"/>
          <a:lstStyle/>
          <a:p>
            <a:pPr>
              <a:lnSpc>
                <a:spcPct val="130000"/>
              </a:lnSpc>
            </a:pPr>
            <a:r>
              <a:rPr lang="en-US" sz="1800" dirty="0">
                <a:solidFill>
                  <a:srgbClr val="A0AEC0"/>
                </a:solidFill>
                <a:latin typeface="MiSans" pitchFamily="34" charset="0"/>
                <a:ea typeface="MiSans" pitchFamily="34" charset="-122"/>
                <a:cs typeface="MiSans" pitchFamily="34" charset="-120"/>
              </a:rPr>
              <a:t>• Kelajakdagi rivojlanish yo'nalishlari</a:t>
            </a:r>
            <a:endParaRPr lang="en-US" sz="1600" dirty="0"/>
          </a:p>
        </p:txBody>
      </p:sp>
    </p:spTree>
  </p:cSld>
  <p:clrMapOvr>
    <a:masterClrMapping/>
  </p:clrMapOvr>
  <p:transition>
    <p:fade/>
    <p:spd val="med"/>
  </p:transition>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1A202C"/>
        </a:solidFill>
      </p:bgPr>
    </p:bg>
    <p:spTree>
      <p:nvGrpSpPr>
        <p:cNvPr id="1" name=""/>
        <p:cNvGrpSpPr/>
        <p:nvPr/>
      </p:nvGrpSpPr>
      <p:grpSpPr>
        <a:xfrm>
          <a:off x="0" y="0"/>
          <a:ext cx="0" cy="0"/>
          <a:chOff x="0" y="0"/>
          <a:chExt cx="0" cy="0"/>
        </a:xfrm>
      </p:grpSpPr>
      <p:pic>
        <p:nvPicPr>
          <p:cNvPr id="2" name="Image 0" descr="https://kimi-web-img.moonshot.cn/img/subsites.chinadaily.com.cn/2893d592102e438607f404d1faad666427ecf38d.jpg">    </p:cNvPr>
          <p:cNvPicPr>
            <a:picLocks noChangeAspect="1"/>
          </p:cNvPicPr>
          <p:nvPr/>
        </p:nvPicPr>
        <p:blipFill>
          <a:blip r:embed="rId1">
            <a:alphaModFix amt="30000"/>
          </a:blip>
          <a:srcRect l="0" r="0" t="6153" b="6153"/>
          <a:stretch/>
        </p:blipFill>
        <p:spPr>
          <a:xfrm>
            <a:off x="0" y="0"/>
            <a:ext cx="16256000" cy="9144000"/>
          </a:xfrm>
          <a:prstGeom prst="roundRect">
            <a:avLst>
              <a:gd name="adj" fmla="val 0"/>
            </a:avLst>
          </a:prstGeom>
        </p:spPr>
      </p:pic>
      <p:sp>
        <p:nvSpPr>
          <p:cNvPr id="3"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rotWithShape="1" flip="none">
            <a:gsLst>
              <a:gs pos="0">
                <a:srgbClr val="1A202C"/>
              </a:gs>
              <a:gs pos="50000">
                <a:srgbClr val="1A202C">
                  <a:alpha val="90000"/>
                </a:srgbClr>
              </a:gs>
              <a:gs pos="100000">
                <a:srgbClr val="000000">
                  <a:alpha val="0"/>
                </a:srgbClr>
              </a:gs>
            </a:gsLst>
            <a:lin ang="0" scaled="1"/>
          </a:gradFill>
          <a:ln/>
        </p:spPr>
      </p:sp>
      <p:sp>
        <p:nvSpPr>
          <p:cNvPr id="4" name="Shape 1"/>
          <p:cNvSpPr/>
          <p:nvPr/>
        </p:nvSpPr>
        <p:spPr>
          <a:xfrm>
            <a:off x="533400" y="1943100"/>
            <a:ext cx="2171700" cy="711200"/>
          </a:xfrm>
          <a:custGeom>
            <a:avLst/>
            <a:gdLst/>
            <a:ahLst/>
            <a:cxnLst/>
            <a:rect l="l" t="t" r="r" b="b"/>
            <a:pathLst>
              <a:path w="2171700" h="711200">
                <a:moveTo>
                  <a:pt x="0" y="0"/>
                </a:moveTo>
                <a:lnTo>
                  <a:pt x="2171700" y="0"/>
                </a:lnTo>
                <a:lnTo>
                  <a:pt x="2171700" y="711200"/>
                </a:lnTo>
                <a:lnTo>
                  <a:pt x="0" y="711200"/>
                </a:lnTo>
                <a:lnTo>
                  <a:pt x="0" y="0"/>
                </a:lnTo>
                <a:close/>
              </a:path>
            </a:pathLst>
          </a:custGeom>
          <a:solidFill>
            <a:srgbClr val="38B2AC">
              <a:alpha val="20000"/>
            </a:srgbClr>
          </a:solidFill>
          <a:ln/>
        </p:spPr>
      </p:sp>
      <p:sp>
        <p:nvSpPr>
          <p:cNvPr id="5" name="Shape 2"/>
          <p:cNvSpPr/>
          <p:nvPr/>
        </p:nvSpPr>
        <p:spPr>
          <a:xfrm>
            <a:off x="533400" y="1943100"/>
            <a:ext cx="50800" cy="711200"/>
          </a:xfrm>
          <a:custGeom>
            <a:avLst/>
            <a:gdLst/>
            <a:ahLst/>
            <a:cxnLst/>
            <a:rect l="l" t="t" r="r" b="b"/>
            <a:pathLst>
              <a:path w="50800" h="711200">
                <a:moveTo>
                  <a:pt x="0" y="0"/>
                </a:moveTo>
                <a:lnTo>
                  <a:pt x="50800" y="0"/>
                </a:lnTo>
                <a:lnTo>
                  <a:pt x="50800" y="711200"/>
                </a:lnTo>
                <a:lnTo>
                  <a:pt x="0" y="711200"/>
                </a:lnTo>
                <a:lnTo>
                  <a:pt x="0" y="0"/>
                </a:lnTo>
                <a:close/>
              </a:path>
            </a:pathLst>
          </a:custGeom>
          <a:solidFill>
            <a:srgbClr val="38B2AC"/>
          </a:solidFill>
          <a:ln/>
        </p:spPr>
      </p:sp>
      <p:sp>
        <p:nvSpPr>
          <p:cNvPr id="6" name="Text 3"/>
          <p:cNvSpPr/>
          <p:nvPr/>
        </p:nvSpPr>
        <p:spPr>
          <a:xfrm>
            <a:off x="863600" y="2095500"/>
            <a:ext cx="1689100" cy="406400"/>
          </a:xfrm>
          <a:prstGeom prst="rect">
            <a:avLst/>
          </a:prstGeom>
          <a:noFill/>
          <a:ln/>
        </p:spPr>
        <p:txBody>
          <a:bodyPr wrap="square" lIns="0" tIns="0" rIns="0" bIns="0" rtlCol="0" anchor="ctr"/>
          <a:lstStyle/>
          <a:p>
            <a:pPr>
              <a:lnSpc>
                <a:spcPct val="110000"/>
              </a:lnSpc>
            </a:pPr>
            <a:r>
              <a:rPr lang="en-US" sz="2400" b="1" spc="120" kern="0" dirty="0">
                <a:solidFill>
                  <a:srgbClr val="38B2AC"/>
                </a:solidFill>
                <a:latin typeface="MiSans" pitchFamily="34" charset="0"/>
                <a:ea typeface="MiSans" pitchFamily="34" charset="-122"/>
                <a:cs typeface="MiSans" pitchFamily="34" charset="-120"/>
              </a:rPr>
              <a:t>Bo'lim 01</a:t>
            </a:r>
            <a:endParaRPr lang="en-US" sz="1600" dirty="0"/>
          </a:p>
        </p:txBody>
      </p:sp>
      <p:sp>
        <p:nvSpPr>
          <p:cNvPr id="7" name="Text 4"/>
          <p:cNvSpPr/>
          <p:nvPr/>
        </p:nvSpPr>
        <p:spPr>
          <a:xfrm>
            <a:off x="508000" y="3060700"/>
            <a:ext cx="8585200" cy="2286000"/>
          </a:xfrm>
          <a:prstGeom prst="rect">
            <a:avLst/>
          </a:prstGeom>
          <a:noFill/>
          <a:ln/>
        </p:spPr>
        <p:txBody>
          <a:bodyPr wrap="square" lIns="0" tIns="0" rIns="0" bIns="0" rtlCol="0" anchor="ctr"/>
          <a:lstStyle/>
          <a:p>
            <a:pPr>
              <a:lnSpc>
                <a:spcPct val="100000"/>
              </a:lnSpc>
            </a:pPr>
            <a:r>
              <a:rPr lang="en-US" sz="7200" b="1" dirty="0">
                <a:solidFill>
                  <a:srgbClr val="F7FAFC"/>
                </a:solidFill>
                <a:latin typeface="Liter" pitchFamily="34" charset="0"/>
                <a:ea typeface="Liter" pitchFamily="34" charset="-122"/>
                <a:cs typeface="Liter" pitchFamily="34" charset="-120"/>
              </a:rPr>
              <a:t>Xitoy EIH</a:t>
            </a:r>
            <a:endParaRPr lang="en-US" sz="1600" dirty="0"/>
          </a:p>
          <a:p>
            <a:pPr>
              <a:lnSpc>
                <a:spcPct val="100000"/>
              </a:lnSpc>
            </a:pPr>
            <a:r>
              <a:rPr lang="en-US" sz="7200" b="1" dirty="0">
                <a:solidFill>
                  <a:srgbClr val="F7FAFC"/>
                </a:solidFill>
                <a:latin typeface="Liter" pitchFamily="34" charset="0"/>
                <a:ea typeface="Liter" pitchFamily="34" charset="-122"/>
                <a:cs typeface="Liter" pitchFamily="34" charset="-120"/>
              </a:rPr>
              <a:t>Modeli Xususiyatlari</a:t>
            </a:r>
            <a:endParaRPr lang="en-US" sz="1600" dirty="0"/>
          </a:p>
        </p:txBody>
      </p:sp>
      <p:sp>
        <p:nvSpPr>
          <p:cNvPr id="8" name="Shape 5"/>
          <p:cNvSpPr/>
          <p:nvPr/>
        </p:nvSpPr>
        <p:spPr>
          <a:xfrm>
            <a:off x="508000" y="5753100"/>
            <a:ext cx="2032000" cy="50800"/>
          </a:xfrm>
          <a:custGeom>
            <a:avLst/>
            <a:gdLst/>
            <a:ahLst/>
            <a:cxnLst/>
            <a:rect l="l" t="t" r="r" b="b"/>
            <a:pathLst>
              <a:path w="2032000" h="50800">
                <a:moveTo>
                  <a:pt x="0" y="0"/>
                </a:moveTo>
                <a:lnTo>
                  <a:pt x="2032000" y="0"/>
                </a:lnTo>
                <a:lnTo>
                  <a:pt x="2032000" y="50800"/>
                </a:lnTo>
                <a:lnTo>
                  <a:pt x="0" y="50800"/>
                </a:lnTo>
                <a:lnTo>
                  <a:pt x="0" y="0"/>
                </a:lnTo>
                <a:close/>
              </a:path>
            </a:pathLst>
          </a:custGeom>
          <a:solidFill>
            <a:srgbClr val="38B2AC"/>
          </a:solidFill>
          <a:ln/>
        </p:spPr>
      </p:sp>
      <p:sp>
        <p:nvSpPr>
          <p:cNvPr id="9" name="Text 6"/>
          <p:cNvSpPr/>
          <p:nvPr/>
        </p:nvSpPr>
        <p:spPr>
          <a:xfrm>
            <a:off x="508000" y="6210300"/>
            <a:ext cx="8280400" cy="990600"/>
          </a:xfrm>
          <a:prstGeom prst="rect">
            <a:avLst/>
          </a:prstGeom>
          <a:noFill/>
          <a:ln/>
        </p:spPr>
        <p:txBody>
          <a:bodyPr wrap="square" lIns="0" tIns="0" rIns="0" bIns="0" rtlCol="0" anchor="ctr"/>
          <a:lstStyle/>
          <a:p>
            <a:pPr>
              <a:lnSpc>
                <a:spcPct val="140000"/>
              </a:lnSpc>
            </a:pPr>
            <a:r>
              <a:rPr lang="en-US" sz="2400" dirty="0">
                <a:solidFill>
                  <a:srgbClr val="A0AEC0"/>
                </a:solidFill>
                <a:latin typeface="MiSans" pitchFamily="34" charset="0"/>
                <a:ea typeface="MiSans" pitchFamily="34" charset="-122"/>
                <a:cs typeface="MiSans" pitchFamily="34" charset="-120"/>
              </a:rPr>
              <a:t>Dunyoning eng muvaffaqiyatli erkin iqtisodiy</a:t>
            </a:r>
            <a:endParaRPr lang="en-US" sz="1600" dirty="0"/>
          </a:p>
          <a:p>
            <a:pPr>
              <a:lnSpc>
                <a:spcPct val="140000"/>
              </a:lnSpc>
            </a:pPr>
            <a:r>
              <a:rPr lang="en-US" sz="2400" dirty="0">
                <a:solidFill>
                  <a:srgbClr val="A0AEC0"/>
                </a:solidFill>
                <a:latin typeface="MiSans" pitchFamily="34" charset="0"/>
                <a:ea typeface="MiSans" pitchFamily="34" charset="-122"/>
                <a:cs typeface="MiSans" pitchFamily="34" charset="-120"/>
              </a:rPr>
              <a:t>zonalari tajribasi</a:t>
            </a:r>
            <a:endParaRPr lang="en-US" sz="1600" dirty="0"/>
          </a:p>
        </p:txBody>
      </p:sp>
    </p:spTree>
  </p:cSld>
  <p:clrMapOvr>
    <a:masterClrMapping/>
  </p:clrMapOvr>
  <p:transition>
    <p:fade/>
    <p:spd val="med"/>
  </p:transition>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Xitoy Tajribasi</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Xitoy EIH Modelining Asosiy Xususiyatlari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33400" y="1828800"/>
            <a:ext cx="9042400" cy="2590800"/>
          </a:xfrm>
          <a:custGeom>
            <a:avLst/>
            <a:gdLst/>
            <a:ahLst/>
            <a:cxnLst/>
            <a:rect l="l" t="t" r="r" b="b"/>
            <a:pathLst>
              <a:path w="9042400" h="2590800">
                <a:moveTo>
                  <a:pt x="50800" y="0"/>
                </a:moveTo>
                <a:lnTo>
                  <a:pt x="8890009" y="0"/>
                </a:lnTo>
                <a:cubicBezTo>
                  <a:pt x="8974116" y="0"/>
                  <a:pt x="9042400" y="68284"/>
                  <a:pt x="9042400" y="152391"/>
                </a:cubicBezTo>
                <a:lnTo>
                  <a:pt x="9042400" y="2438409"/>
                </a:lnTo>
                <a:cubicBezTo>
                  <a:pt x="9042400" y="2522572"/>
                  <a:pt x="8974172" y="2590800"/>
                  <a:pt x="8890009" y="2590800"/>
                </a:cubicBezTo>
                <a:lnTo>
                  <a:pt x="50800" y="2590800"/>
                </a:lnTo>
                <a:cubicBezTo>
                  <a:pt x="22763" y="2590800"/>
                  <a:pt x="0" y="2568037"/>
                  <a:pt x="0" y="2540000"/>
                </a:cubicBezTo>
                <a:lnTo>
                  <a:pt x="0" y="50800"/>
                </a:lnTo>
                <a:cubicBezTo>
                  <a:pt x="0" y="22763"/>
                  <a:pt x="22763" y="0"/>
                  <a:pt x="50800" y="0"/>
                </a:cubicBezTo>
                <a:close/>
              </a:path>
            </a:pathLst>
          </a:custGeom>
          <a:solidFill>
            <a:srgbClr val="2D3748"/>
          </a:solidFill>
          <a:ln/>
        </p:spPr>
      </p:sp>
      <p:sp>
        <p:nvSpPr>
          <p:cNvPr id="6" name="Shape 4"/>
          <p:cNvSpPr/>
          <p:nvPr/>
        </p:nvSpPr>
        <p:spPr>
          <a:xfrm>
            <a:off x="533400" y="1828800"/>
            <a:ext cx="50800" cy="2590800"/>
          </a:xfrm>
          <a:custGeom>
            <a:avLst/>
            <a:gdLst/>
            <a:ahLst/>
            <a:cxnLst/>
            <a:rect l="l" t="t" r="r" b="b"/>
            <a:pathLst>
              <a:path w="50800" h="2590800">
                <a:moveTo>
                  <a:pt x="50800" y="0"/>
                </a:moveTo>
                <a:lnTo>
                  <a:pt x="50800" y="0"/>
                </a:lnTo>
                <a:lnTo>
                  <a:pt x="50800" y="2590800"/>
                </a:lnTo>
                <a:lnTo>
                  <a:pt x="50800" y="2590800"/>
                </a:lnTo>
                <a:cubicBezTo>
                  <a:pt x="22763" y="2590800"/>
                  <a:pt x="0" y="2568037"/>
                  <a:pt x="0" y="2540000"/>
                </a:cubicBezTo>
                <a:lnTo>
                  <a:pt x="0" y="50800"/>
                </a:lnTo>
                <a:cubicBezTo>
                  <a:pt x="0" y="22763"/>
                  <a:pt x="22763" y="0"/>
                  <a:pt x="50800" y="0"/>
                </a:cubicBezTo>
                <a:close/>
              </a:path>
            </a:pathLst>
          </a:custGeom>
          <a:solidFill>
            <a:srgbClr val="38B2AC"/>
          </a:solidFill>
          <a:ln/>
        </p:spPr>
      </p:sp>
      <p:sp>
        <p:nvSpPr>
          <p:cNvPr id="7" name="Shape 5"/>
          <p:cNvSpPr/>
          <p:nvPr/>
        </p:nvSpPr>
        <p:spPr>
          <a:xfrm>
            <a:off x="812800" y="2082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8" name="Shape 6"/>
          <p:cNvSpPr/>
          <p:nvPr/>
        </p:nvSpPr>
        <p:spPr>
          <a:xfrm>
            <a:off x="990600" y="2260600"/>
            <a:ext cx="254000" cy="254000"/>
          </a:xfrm>
          <a:custGeom>
            <a:avLst/>
            <a:gdLst/>
            <a:ahLst/>
            <a:cxnLst/>
            <a:rect l="l" t="t" r="r" b="b"/>
            <a:pathLst>
              <a:path w="254000" h="254000">
                <a:moveTo>
                  <a:pt x="118418" y="2530"/>
                </a:moveTo>
                <a:cubicBezTo>
                  <a:pt x="123627" y="-843"/>
                  <a:pt x="130373" y="-843"/>
                  <a:pt x="135582" y="2530"/>
                </a:cubicBezTo>
                <a:lnTo>
                  <a:pt x="246707" y="73968"/>
                </a:lnTo>
                <a:cubicBezTo>
                  <a:pt x="252611" y="77787"/>
                  <a:pt x="255339" y="85030"/>
                  <a:pt x="253355" y="91777"/>
                </a:cubicBezTo>
                <a:cubicBezTo>
                  <a:pt x="251371" y="98524"/>
                  <a:pt x="245170" y="103188"/>
                  <a:pt x="238125" y="103188"/>
                </a:cubicBezTo>
                <a:lnTo>
                  <a:pt x="222250" y="103188"/>
                </a:lnTo>
                <a:lnTo>
                  <a:pt x="222250" y="206375"/>
                </a:lnTo>
                <a:lnTo>
                  <a:pt x="247650" y="225425"/>
                </a:lnTo>
                <a:cubicBezTo>
                  <a:pt x="251668" y="228402"/>
                  <a:pt x="254000" y="233114"/>
                  <a:pt x="254000" y="238125"/>
                </a:cubicBezTo>
                <a:cubicBezTo>
                  <a:pt x="254000" y="246906"/>
                  <a:pt x="246906" y="254000"/>
                  <a:pt x="238125" y="254000"/>
                </a:cubicBezTo>
                <a:lnTo>
                  <a:pt x="15875" y="254000"/>
                </a:lnTo>
                <a:cubicBezTo>
                  <a:pt x="7094" y="254000"/>
                  <a:pt x="0" y="246906"/>
                  <a:pt x="0" y="238125"/>
                </a:cubicBezTo>
                <a:cubicBezTo>
                  <a:pt x="0" y="233114"/>
                  <a:pt x="2332" y="228402"/>
                  <a:pt x="6350" y="225425"/>
                </a:cubicBezTo>
                <a:lnTo>
                  <a:pt x="31750" y="206375"/>
                </a:lnTo>
                <a:lnTo>
                  <a:pt x="31750" y="206375"/>
                </a:lnTo>
                <a:lnTo>
                  <a:pt x="31750" y="103188"/>
                </a:lnTo>
                <a:lnTo>
                  <a:pt x="15875" y="103188"/>
                </a:lnTo>
                <a:cubicBezTo>
                  <a:pt x="8830" y="103188"/>
                  <a:pt x="2629" y="98524"/>
                  <a:pt x="645" y="91777"/>
                </a:cubicBezTo>
                <a:cubicBezTo>
                  <a:pt x="-1339" y="85030"/>
                  <a:pt x="1389" y="77738"/>
                  <a:pt x="7293" y="73968"/>
                </a:cubicBezTo>
                <a:lnTo>
                  <a:pt x="118418" y="2530"/>
                </a:lnTo>
                <a:close/>
                <a:moveTo>
                  <a:pt x="166688" y="103188"/>
                </a:moveTo>
                <a:lnTo>
                  <a:pt x="166688" y="206375"/>
                </a:lnTo>
                <a:lnTo>
                  <a:pt x="198438" y="206375"/>
                </a:lnTo>
                <a:lnTo>
                  <a:pt x="198438" y="103188"/>
                </a:lnTo>
                <a:lnTo>
                  <a:pt x="166688" y="103188"/>
                </a:lnTo>
                <a:close/>
                <a:moveTo>
                  <a:pt x="111125" y="206375"/>
                </a:moveTo>
                <a:lnTo>
                  <a:pt x="142875" y="206375"/>
                </a:lnTo>
                <a:lnTo>
                  <a:pt x="142875" y="103188"/>
                </a:lnTo>
                <a:lnTo>
                  <a:pt x="111125" y="103188"/>
                </a:lnTo>
                <a:lnTo>
                  <a:pt x="111125" y="206375"/>
                </a:lnTo>
                <a:close/>
                <a:moveTo>
                  <a:pt x="55563" y="103188"/>
                </a:moveTo>
                <a:lnTo>
                  <a:pt x="55563" y="206375"/>
                </a:lnTo>
                <a:lnTo>
                  <a:pt x="87313" y="206375"/>
                </a:lnTo>
                <a:lnTo>
                  <a:pt x="87313" y="103188"/>
                </a:lnTo>
                <a:lnTo>
                  <a:pt x="55563" y="103188"/>
                </a:lnTo>
                <a:close/>
              </a:path>
            </a:pathLst>
          </a:custGeom>
          <a:solidFill>
            <a:srgbClr val="38B2AC"/>
          </a:solidFill>
          <a:ln/>
        </p:spPr>
      </p:sp>
      <p:sp>
        <p:nvSpPr>
          <p:cNvPr id="9" name="Text 7"/>
          <p:cNvSpPr/>
          <p:nvPr/>
        </p:nvSpPr>
        <p:spPr>
          <a:xfrm>
            <a:off x="1625600" y="2184400"/>
            <a:ext cx="21209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Tarixiy Rivojlanish</a:t>
            </a:r>
            <a:endParaRPr lang="en-US" sz="1600" dirty="0"/>
          </a:p>
        </p:txBody>
      </p:sp>
      <p:sp>
        <p:nvSpPr>
          <p:cNvPr id="10" name="Text 8"/>
          <p:cNvSpPr/>
          <p:nvPr/>
        </p:nvSpPr>
        <p:spPr>
          <a:xfrm>
            <a:off x="812800" y="2844800"/>
            <a:ext cx="8610600" cy="13208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Xitoy hukumatining siyosati 1979-yildan boshlab erkin iqtisodiy hududlar (EIH) yaratish orqali bozor mexanizmlari va davlat boshqaruvi muvozanatini sinab ko'rishdan iborat bo'lgan. Bu hududlar markaziy hukumatdan ancha moslashuvchan tartibot va bozor yo'nalishidagi siyosat tajribalari uchun platforma bo'ldi.</a:t>
            </a:r>
            <a:endParaRPr lang="en-US" sz="1600" dirty="0"/>
          </a:p>
        </p:txBody>
      </p:sp>
      <p:sp>
        <p:nvSpPr>
          <p:cNvPr id="11" name="Shape 9"/>
          <p:cNvSpPr/>
          <p:nvPr/>
        </p:nvSpPr>
        <p:spPr>
          <a:xfrm>
            <a:off x="533400" y="4622800"/>
            <a:ext cx="9042400" cy="2260600"/>
          </a:xfrm>
          <a:custGeom>
            <a:avLst/>
            <a:gdLst/>
            <a:ahLst/>
            <a:cxnLst/>
            <a:rect l="l" t="t" r="r" b="b"/>
            <a:pathLst>
              <a:path w="9042400" h="2260600">
                <a:moveTo>
                  <a:pt x="50800" y="0"/>
                </a:moveTo>
                <a:lnTo>
                  <a:pt x="8889990" y="0"/>
                </a:lnTo>
                <a:cubicBezTo>
                  <a:pt x="8974164" y="0"/>
                  <a:pt x="9042400" y="68236"/>
                  <a:pt x="9042400" y="152410"/>
                </a:cubicBezTo>
                <a:lnTo>
                  <a:pt x="9042400" y="2108190"/>
                </a:lnTo>
                <a:cubicBezTo>
                  <a:pt x="9042400" y="2192364"/>
                  <a:pt x="8974164" y="2260600"/>
                  <a:pt x="8889990" y="2260600"/>
                </a:cubicBezTo>
                <a:lnTo>
                  <a:pt x="50800" y="2260600"/>
                </a:lnTo>
                <a:cubicBezTo>
                  <a:pt x="22763" y="2260600"/>
                  <a:pt x="0" y="2237837"/>
                  <a:pt x="0" y="2209800"/>
                </a:cubicBezTo>
                <a:lnTo>
                  <a:pt x="0" y="50800"/>
                </a:lnTo>
                <a:cubicBezTo>
                  <a:pt x="0" y="22763"/>
                  <a:pt x="22763" y="0"/>
                  <a:pt x="50800" y="0"/>
                </a:cubicBezTo>
                <a:close/>
              </a:path>
            </a:pathLst>
          </a:custGeom>
          <a:solidFill>
            <a:srgbClr val="2D3748"/>
          </a:solidFill>
          <a:ln/>
        </p:spPr>
      </p:sp>
      <p:sp>
        <p:nvSpPr>
          <p:cNvPr id="12" name="Shape 10"/>
          <p:cNvSpPr/>
          <p:nvPr/>
        </p:nvSpPr>
        <p:spPr>
          <a:xfrm>
            <a:off x="533400" y="4622800"/>
            <a:ext cx="50800" cy="2260600"/>
          </a:xfrm>
          <a:custGeom>
            <a:avLst/>
            <a:gdLst/>
            <a:ahLst/>
            <a:cxnLst/>
            <a:rect l="l" t="t" r="r" b="b"/>
            <a:pathLst>
              <a:path w="50800" h="2260600">
                <a:moveTo>
                  <a:pt x="50800" y="0"/>
                </a:moveTo>
                <a:lnTo>
                  <a:pt x="50800" y="0"/>
                </a:lnTo>
                <a:lnTo>
                  <a:pt x="50800" y="2260600"/>
                </a:lnTo>
                <a:lnTo>
                  <a:pt x="50800" y="2260600"/>
                </a:lnTo>
                <a:cubicBezTo>
                  <a:pt x="22763" y="2260600"/>
                  <a:pt x="0" y="2237837"/>
                  <a:pt x="0" y="2209800"/>
                </a:cubicBezTo>
                <a:lnTo>
                  <a:pt x="0" y="50800"/>
                </a:lnTo>
                <a:cubicBezTo>
                  <a:pt x="0" y="22763"/>
                  <a:pt x="22763" y="0"/>
                  <a:pt x="50800" y="0"/>
                </a:cubicBezTo>
                <a:close/>
              </a:path>
            </a:pathLst>
          </a:custGeom>
          <a:solidFill>
            <a:srgbClr val="38B2AC"/>
          </a:solidFill>
          <a:ln/>
        </p:spPr>
      </p:sp>
      <p:sp>
        <p:nvSpPr>
          <p:cNvPr id="13" name="Shape 11"/>
          <p:cNvSpPr/>
          <p:nvPr/>
        </p:nvSpPr>
        <p:spPr>
          <a:xfrm>
            <a:off x="812800" y="4876800"/>
            <a:ext cx="609600" cy="609600"/>
          </a:xfrm>
          <a:custGeom>
            <a:avLst/>
            <a:gdLst/>
            <a:ahLst/>
            <a:cxnLst/>
            <a:rect l="l" t="t" r="r" b="b"/>
            <a:pathLst>
              <a:path w="609600" h="609600">
                <a:moveTo>
                  <a:pt x="101602" y="0"/>
                </a:moveTo>
                <a:lnTo>
                  <a:pt x="507998" y="0"/>
                </a:lnTo>
                <a:cubicBezTo>
                  <a:pt x="564111" y="0"/>
                  <a:pt x="609600" y="45489"/>
                  <a:pt x="609600" y="101602"/>
                </a:cubicBezTo>
                <a:lnTo>
                  <a:pt x="609600" y="507998"/>
                </a:lnTo>
                <a:cubicBezTo>
                  <a:pt x="609600" y="564111"/>
                  <a:pt x="564111" y="609600"/>
                  <a:pt x="507998" y="609600"/>
                </a:cubicBezTo>
                <a:lnTo>
                  <a:pt x="101602" y="609600"/>
                </a:lnTo>
                <a:cubicBezTo>
                  <a:pt x="45489" y="609600"/>
                  <a:pt x="0" y="564111"/>
                  <a:pt x="0" y="507998"/>
                </a:cubicBezTo>
                <a:lnTo>
                  <a:pt x="0" y="101602"/>
                </a:lnTo>
                <a:cubicBezTo>
                  <a:pt x="0" y="45526"/>
                  <a:pt x="45526" y="0"/>
                  <a:pt x="101602" y="0"/>
                </a:cubicBezTo>
                <a:close/>
              </a:path>
            </a:pathLst>
          </a:custGeom>
          <a:solidFill>
            <a:srgbClr val="38B2AC">
              <a:alpha val="20000"/>
            </a:srgbClr>
          </a:solidFill>
          <a:ln/>
        </p:spPr>
      </p:sp>
      <p:sp>
        <p:nvSpPr>
          <p:cNvPr id="14" name="Shape 12"/>
          <p:cNvSpPr/>
          <p:nvPr/>
        </p:nvSpPr>
        <p:spPr>
          <a:xfrm>
            <a:off x="990600" y="5054600"/>
            <a:ext cx="254000" cy="254000"/>
          </a:xfrm>
          <a:custGeom>
            <a:avLst/>
            <a:gdLst/>
            <a:ahLst/>
            <a:cxnLst/>
            <a:rect l="l" t="t" r="r" b="b"/>
            <a:pathLst>
              <a:path w="254000" h="254000">
                <a:moveTo>
                  <a:pt x="222250" y="127000"/>
                </a:moveTo>
                <a:cubicBezTo>
                  <a:pt x="222250" y="74430"/>
                  <a:pt x="179570" y="31750"/>
                  <a:pt x="127000" y="31750"/>
                </a:cubicBezTo>
                <a:cubicBezTo>
                  <a:pt x="74430" y="31750"/>
                  <a:pt x="31750" y="74430"/>
                  <a:pt x="31750" y="127000"/>
                </a:cubicBezTo>
                <a:cubicBezTo>
                  <a:pt x="31750" y="179570"/>
                  <a:pt x="74430" y="222250"/>
                  <a:pt x="127000" y="222250"/>
                </a:cubicBezTo>
                <a:cubicBezTo>
                  <a:pt x="179570" y="222250"/>
                  <a:pt x="222250" y="179570"/>
                  <a:pt x="222250" y="127000"/>
                </a:cubicBezTo>
                <a:close/>
                <a:moveTo>
                  <a:pt x="0" y="127000"/>
                </a:moveTo>
                <a:cubicBezTo>
                  <a:pt x="0" y="56907"/>
                  <a:pt x="56907" y="0"/>
                  <a:pt x="127000" y="0"/>
                </a:cubicBezTo>
                <a:cubicBezTo>
                  <a:pt x="197093" y="0"/>
                  <a:pt x="254000" y="56907"/>
                  <a:pt x="254000" y="127000"/>
                </a:cubicBezTo>
                <a:cubicBezTo>
                  <a:pt x="254000" y="197093"/>
                  <a:pt x="197093" y="254000"/>
                  <a:pt x="127000" y="254000"/>
                </a:cubicBezTo>
                <a:cubicBezTo>
                  <a:pt x="56907" y="254000"/>
                  <a:pt x="0" y="197093"/>
                  <a:pt x="0" y="127000"/>
                </a:cubicBezTo>
                <a:close/>
                <a:moveTo>
                  <a:pt x="127000" y="166688"/>
                </a:moveTo>
                <a:cubicBezTo>
                  <a:pt x="148904" y="166688"/>
                  <a:pt x="166688" y="148904"/>
                  <a:pt x="166688" y="127000"/>
                </a:cubicBezTo>
                <a:cubicBezTo>
                  <a:pt x="166688" y="105096"/>
                  <a:pt x="148904" y="87313"/>
                  <a:pt x="127000" y="87313"/>
                </a:cubicBezTo>
                <a:cubicBezTo>
                  <a:pt x="105096" y="87313"/>
                  <a:pt x="87313" y="105096"/>
                  <a:pt x="87313" y="127000"/>
                </a:cubicBezTo>
                <a:cubicBezTo>
                  <a:pt x="87313" y="148904"/>
                  <a:pt x="105096" y="166688"/>
                  <a:pt x="127000" y="166688"/>
                </a:cubicBezTo>
                <a:close/>
                <a:moveTo>
                  <a:pt x="127000" y="55563"/>
                </a:moveTo>
                <a:cubicBezTo>
                  <a:pt x="166427" y="55563"/>
                  <a:pt x="198438" y="87573"/>
                  <a:pt x="198438" y="127000"/>
                </a:cubicBezTo>
                <a:cubicBezTo>
                  <a:pt x="198438" y="166427"/>
                  <a:pt x="166427" y="198438"/>
                  <a:pt x="127000" y="198438"/>
                </a:cubicBezTo>
                <a:cubicBezTo>
                  <a:pt x="87573" y="198438"/>
                  <a:pt x="55563" y="166427"/>
                  <a:pt x="55563" y="127000"/>
                </a:cubicBezTo>
                <a:cubicBezTo>
                  <a:pt x="55563" y="87573"/>
                  <a:pt x="87573" y="55563"/>
                  <a:pt x="127000" y="55563"/>
                </a:cubicBezTo>
                <a:close/>
                <a:moveTo>
                  <a:pt x="111125" y="127000"/>
                </a:moveTo>
                <a:cubicBezTo>
                  <a:pt x="111125" y="118238"/>
                  <a:pt x="118238" y="111125"/>
                  <a:pt x="127000" y="111125"/>
                </a:cubicBezTo>
                <a:cubicBezTo>
                  <a:pt x="135762" y="111125"/>
                  <a:pt x="142875" y="118238"/>
                  <a:pt x="142875" y="127000"/>
                </a:cubicBezTo>
                <a:cubicBezTo>
                  <a:pt x="142875" y="135762"/>
                  <a:pt x="135762" y="142875"/>
                  <a:pt x="127000" y="142875"/>
                </a:cubicBezTo>
                <a:cubicBezTo>
                  <a:pt x="118238" y="142875"/>
                  <a:pt x="111125" y="135762"/>
                  <a:pt x="111125" y="127000"/>
                </a:cubicBezTo>
                <a:close/>
              </a:path>
            </a:pathLst>
          </a:custGeom>
          <a:solidFill>
            <a:srgbClr val="38B2AC"/>
          </a:solidFill>
          <a:ln/>
        </p:spPr>
      </p:sp>
      <p:sp>
        <p:nvSpPr>
          <p:cNvPr id="15" name="Text 13"/>
          <p:cNvSpPr/>
          <p:nvPr/>
        </p:nvSpPr>
        <p:spPr>
          <a:xfrm>
            <a:off x="1625600" y="4978400"/>
            <a:ext cx="21082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Asosiy Maqsadlar</a:t>
            </a:r>
            <a:endParaRPr lang="en-US" sz="1600" dirty="0"/>
          </a:p>
        </p:txBody>
      </p:sp>
      <p:sp>
        <p:nvSpPr>
          <p:cNvPr id="16" name="Text 14"/>
          <p:cNvSpPr/>
          <p:nvPr/>
        </p:nvSpPr>
        <p:spPr>
          <a:xfrm>
            <a:off x="812800" y="5638800"/>
            <a:ext cx="8610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Xitoyning Erkin Iqtisodiy Hududlari (EIH) va Maxsus Iqtisodiy Zonalari (MIZ) xorijiy kapital, texnologiya va boshqaruv tajribasini jalb qilish uchun mo'ljallangan, imtiyozli soliq, bojxona va ma'muriy tartib-tamoyillarga ega geografik chegaralangan hududlardir.</a:t>
            </a:r>
            <a:endParaRPr lang="en-US" sz="1600" dirty="0"/>
          </a:p>
        </p:txBody>
      </p:sp>
      <p:sp>
        <p:nvSpPr>
          <p:cNvPr id="17" name="Shape 15"/>
          <p:cNvSpPr/>
          <p:nvPr/>
        </p:nvSpPr>
        <p:spPr>
          <a:xfrm>
            <a:off x="514350" y="7092950"/>
            <a:ext cx="9055100" cy="1790700"/>
          </a:xfrm>
          <a:custGeom>
            <a:avLst/>
            <a:gdLst/>
            <a:ahLst/>
            <a:cxnLst/>
            <a:rect l="l" t="t" r="r" b="b"/>
            <a:pathLst>
              <a:path w="9055100" h="1790700">
                <a:moveTo>
                  <a:pt x="152406" y="0"/>
                </a:moveTo>
                <a:lnTo>
                  <a:pt x="8902694" y="0"/>
                </a:lnTo>
                <a:cubicBezTo>
                  <a:pt x="8986865" y="0"/>
                  <a:pt x="9055100" y="68235"/>
                  <a:pt x="9055100" y="152406"/>
                </a:cubicBezTo>
                <a:lnTo>
                  <a:pt x="9055100" y="1638294"/>
                </a:lnTo>
                <a:cubicBezTo>
                  <a:pt x="9055100" y="1722465"/>
                  <a:pt x="8986865" y="1790700"/>
                  <a:pt x="8902694" y="1790700"/>
                </a:cubicBezTo>
                <a:lnTo>
                  <a:pt x="152406" y="1790700"/>
                </a:lnTo>
                <a:cubicBezTo>
                  <a:pt x="68235" y="1790700"/>
                  <a:pt x="0" y="1722465"/>
                  <a:pt x="0" y="1638294"/>
                </a:cubicBezTo>
                <a:lnTo>
                  <a:pt x="0" y="152406"/>
                </a:lnTo>
                <a:cubicBezTo>
                  <a:pt x="0" y="68291"/>
                  <a:pt x="68291" y="0"/>
                  <a:pt x="152406" y="0"/>
                </a:cubicBezTo>
                <a:close/>
              </a:path>
            </a:pathLst>
          </a:custGeom>
          <a:solidFill>
            <a:srgbClr val="38B2AC">
              <a:alpha val="10196"/>
            </a:srgbClr>
          </a:solidFill>
          <a:ln w="12700">
            <a:solidFill>
              <a:srgbClr val="38B2AC">
                <a:alpha val="30196"/>
              </a:srgbClr>
            </a:solidFill>
            <a:prstDash val="solid"/>
          </a:ln>
        </p:spPr>
      </p:sp>
      <p:sp>
        <p:nvSpPr>
          <p:cNvPr id="18" name="Shape 16"/>
          <p:cNvSpPr/>
          <p:nvPr/>
        </p:nvSpPr>
        <p:spPr>
          <a:xfrm>
            <a:off x="812800" y="7378700"/>
            <a:ext cx="304800" cy="304800"/>
          </a:xfrm>
          <a:custGeom>
            <a:avLst/>
            <a:gdLst/>
            <a:ahLst/>
            <a:cxnLst/>
            <a:rect l="l" t="t" r="r" b="b"/>
            <a:pathLst>
              <a:path w="304800" h="304800">
                <a:moveTo>
                  <a:pt x="38100" y="38100"/>
                </a:moveTo>
                <a:cubicBezTo>
                  <a:pt x="38100" y="27563"/>
                  <a:pt x="29587" y="19050"/>
                  <a:pt x="19050" y="19050"/>
                </a:cubicBezTo>
                <a:cubicBezTo>
                  <a:pt x="8513" y="19050"/>
                  <a:pt x="0" y="27563"/>
                  <a:pt x="0" y="38100"/>
                </a:cubicBezTo>
                <a:lnTo>
                  <a:pt x="0" y="238125"/>
                </a:lnTo>
                <a:cubicBezTo>
                  <a:pt x="0" y="264438"/>
                  <a:pt x="21312" y="285750"/>
                  <a:pt x="47625" y="285750"/>
                </a:cubicBezTo>
                <a:lnTo>
                  <a:pt x="285750" y="285750"/>
                </a:lnTo>
                <a:cubicBezTo>
                  <a:pt x="296287" y="285750"/>
                  <a:pt x="304800" y="277237"/>
                  <a:pt x="304800" y="266700"/>
                </a:cubicBezTo>
                <a:cubicBezTo>
                  <a:pt x="304800" y="256163"/>
                  <a:pt x="296287" y="247650"/>
                  <a:pt x="285750" y="247650"/>
                </a:cubicBezTo>
                <a:lnTo>
                  <a:pt x="47625" y="247650"/>
                </a:lnTo>
                <a:cubicBezTo>
                  <a:pt x="42386" y="247650"/>
                  <a:pt x="38100" y="243364"/>
                  <a:pt x="38100" y="238125"/>
                </a:cubicBezTo>
                <a:lnTo>
                  <a:pt x="38100" y="38100"/>
                </a:lnTo>
                <a:close/>
                <a:moveTo>
                  <a:pt x="280154" y="89654"/>
                </a:moveTo>
                <a:cubicBezTo>
                  <a:pt x="287595" y="82213"/>
                  <a:pt x="287595" y="70128"/>
                  <a:pt x="280154" y="62686"/>
                </a:cubicBezTo>
                <a:cubicBezTo>
                  <a:pt x="272713" y="55245"/>
                  <a:pt x="260628" y="55245"/>
                  <a:pt x="253186" y="62686"/>
                </a:cubicBezTo>
                <a:lnTo>
                  <a:pt x="190500" y="125432"/>
                </a:lnTo>
                <a:lnTo>
                  <a:pt x="156329" y="91321"/>
                </a:lnTo>
                <a:cubicBezTo>
                  <a:pt x="148888" y="83880"/>
                  <a:pt x="136803" y="83880"/>
                  <a:pt x="129361" y="91321"/>
                </a:cubicBezTo>
                <a:lnTo>
                  <a:pt x="72211" y="148471"/>
                </a:lnTo>
                <a:cubicBezTo>
                  <a:pt x="64770" y="155912"/>
                  <a:pt x="64770" y="167997"/>
                  <a:pt x="72211" y="175439"/>
                </a:cubicBezTo>
                <a:cubicBezTo>
                  <a:pt x="79653" y="182880"/>
                  <a:pt x="91738" y="182880"/>
                  <a:pt x="99179" y="175439"/>
                </a:cubicBezTo>
                <a:lnTo>
                  <a:pt x="142875" y="131743"/>
                </a:lnTo>
                <a:lnTo>
                  <a:pt x="177046" y="165914"/>
                </a:lnTo>
                <a:cubicBezTo>
                  <a:pt x="184487" y="173355"/>
                  <a:pt x="196572" y="173355"/>
                  <a:pt x="204014" y="165914"/>
                </a:cubicBezTo>
                <a:lnTo>
                  <a:pt x="280214" y="89714"/>
                </a:lnTo>
                <a:close/>
              </a:path>
            </a:pathLst>
          </a:custGeom>
          <a:solidFill>
            <a:srgbClr val="38B2AC"/>
          </a:solidFill>
          <a:ln/>
        </p:spPr>
      </p:sp>
      <p:sp>
        <p:nvSpPr>
          <p:cNvPr id="19" name="Text 17"/>
          <p:cNvSpPr/>
          <p:nvPr/>
        </p:nvSpPr>
        <p:spPr>
          <a:xfrm>
            <a:off x="1308100" y="7353300"/>
            <a:ext cx="27178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2024-yil Ko'rsatkichlari</a:t>
            </a:r>
            <a:endParaRPr lang="en-US" sz="1600" dirty="0"/>
          </a:p>
        </p:txBody>
      </p:sp>
      <p:sp>
        <p:nvSpPr>
          <p:cNvPr id="20" name="Text 18"/>
          <p:cNvSpPr/>
          <p:nvPr/>
        </p:nvSpPr>
        <p:spPr>
          <a:xfrm>
            <a:off x="679450" y="7861300"/>
            <a:ext cx="29337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22</a:t>
            </a:r>
            <a:endParaRPr lang="en-US" sz="1600" dirty="0"/>
          </a:p>
        </p:txBody>
      </p:sp>
      <p:sp>
        <p:nvSpPr>
          <p:cNvPr id="21" name="Text 19"/>
          <p:cNvSpPr/>
          <p:nvPr/>
        </p:nvSpPr>
        <p:spPr>
          <a:xfrm>
            <a:off x="730250" y="8369300"/>
            <a:ext cx="28321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Erkin Savdo Zonasi</a:t>
            </a:r>
            <a:endParaRPr lang="en-US" sz="1600" dirty="0"/>
          </a:p>
        </p:txBody>
      </p:sp>
      <p:sp>
        <p:nvSpPr>
          <p:cNvPr id="22" name="Text 20"/>
          <p:cNvSpPr/>
          <p:nvPr/>
        </p:nvSpPr>
        <p:spPr>
          <a:xfrm>
            <a:off x="3573330" y="7861300"/>
            <a:ext cx="29337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282</a:t>
            </a:r>
            <a:endParaRPr lang="en-US" sz="1600" dirty="0"/>
          </a:p>
        </p:txBody>
      </p:sp>
      <p:sp>
        <p:nvSpPr>
          <p:cNvPr id="23" name="Text 21"/>
          <p:cNvSpPr/>
          <p:nvPr/>
        </p:nvSpPr>
        <p:spPr>
          <a:xfrm>
            <a:off x="3624130" y="8369300"/>
            <a:ext cx="28321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mlrd dollar XOR</a:t>
            </a:r>
            <a:endParaRPr lang="en-US" sz="1600" dirty="0"/>
          </a:p>
        </p:txBody>
      </p:sp>
      <p:sp>
        <p:nvSpPr>
          <p:cNvPr id="24" name="Text 22"/>
          <p:cNvSpPr/>
          <p:nvPr/>
        </p:nvSpPr>
        <p:spPr>
          <a:xfrm>
            <a:off x="6467211" y="7861300"/>
            <a:ext cx="2933700" cy="457200"/>
          </a:xfrm>
          <a:prstGeom prst="rect">
            <a:avLst/>
          </a:prstGeom>
          <a:noFill/>
          <a:ln/>
        </p:spPr>
        <p:txBody>
          <a:bodyPr wrap="square" lIns="0" tIns="0" rIns="0" bIns="0" rtlCol="0" anchor="ctr"/>
          <a:lstStyle/>
          <a:p>
            <a:pPr algn="ctr">
              <a:lnSpc>
                <a:spcPct val="100000"/>
              </a:lnSpc>
            </a:pPr>
            <a:r>
              <a:rPr lang="en-US" sz="3000" b="1" dirty="0">
                <a:solidFill>
                  <a:srgbClr val="38B2AC"/>
                </a:solidFill>
                <a:latin typeface="Liter" pitchFamily="34" charset="0"/>
                <a:ea typeface="Liter" pitchFamily="34" charset="-122"/>
                <a:cs typeface="Liter" pitchFamily="34" charset="-120"/>
              </a:rPr>
              <a:t>24.3%</a:t>
            </a:r>
            <a:endParaRPr lang="en-US" sz="1600" dirty="0"/>
          </a:p>
        </p:txBody>
      </p:sp>
      <p:sp>
        <p:nvSpPr>
          <p:cNvPr id="25" name="Text 23"/>
          <p:cNvSpPr/>
          <p:nvPr/>
        </p:nvSpPr>
        <p:spPr>
          <a:xfrm>
            <a:off x="6518011" y="8369300"/>
            <a:ext cx="2832100" cy="254000"/>
          </a:xfrm>
          <a:prstGeom prst="rect">
            <a:avLst/>
          </a:prstGeom>
          <a:noFill/>
          <a:ln/>
        </p:spPr>
        <p:txBody>
          <a:bodyPr wrap="square" lIns="0" tIns="0" rIns="0" bIns="0" rtlCol="0" anchor="ctr"/>
          <a:lstStyle/>
          <a:p>
            <a:pPr algn="ctr">
              <a:lnSpc>
                <a:spcPct val="120000"/>
              </a:lnSpc>
            </a:pPr>
            <a:r>
              <a:rPr lang="en-US" sz="1400" dirty="0">
                <a:solidFill>
                  <a:srgbClr val="A0AEC0"/>
                </a:solidFill>
                <a:latin typeface="MiSans" pitchFamily="34" charset="0"/>
                <a:ea typeface="MiSans" pitchFamily="34" charset="-122"/>
                <a:cs typeface="MiSans" pitchFamily="34" charset="-120"/>
              </a:rPr>
              <a:t>Milliy XOR ulushi</a:t>
            </a:r>
            <a:endParaRPr lang="en-US" sz="1600" dirty="0"/>
          </a:p>
        </p:txBody>
      </p:sp>
      <p:sp>
        <p:nvSpPr>
          <p:cNvPr id="26" name="Shape 24"/>
          <p:cNvSpPr/>
          <p:nvPr/>
        </p:nvSpPr>
        <p:spPr>
          <a:xfrm>
            <a:off x="9773907" y="1828800"/>
            <a:ext cx="5969000" cy="4114800"/>
          </a:xfrm>
          <a:custGeom>
            <a:avLst/>
            <a:gdLst/>
            <a:ahLst/>
            <a:cxnLst/>
            <a:rect l="l" t="t" r="r" b="b"/>
            <a:pathLst>
              <a:path w="5969000" h="4114800">
                <a:moveTo>
                  <a:pt x="152412" y="0"/>
                </a:moveTo>
                <a:lnTo>
                  <a:pt x="5816588" y="0"/>
                </a:lnTo>
                <a:cubicBezTo>
                  <a:pt x="5900763" y="0"/>
                  <a:pt x="5969000" y="68237"/>
                  <a:pt x="5969000" y="152412"/>
                </a:cubicBezTo>
                <a:lnTo>
                  <a:pt x="5969000" y="3962388"/>
                </a:lnTo>
                <a:cubicBezTo>
                  <a:pt x="5969000" y="4046563"/>
                  <a:pt x="5900763" y="4114800"/>
                  <a:pt x="5816588" y="4114800"/>
                </a:cubicBezTo>
                <a:lnTo>
                  <a:pt x="152412" y="4114800"/>
                </a:lnTo>
                <a:cubicBezTo>
                  <a:pt x="68237" y="4114800"/>
                  <a:pt x="0" y="4046563"/>
                  <a:pt x="0" y="3962388"/>
                </a:cubicBezTo>
                <a:lnTo>
                  <a:pt x="0" y="152412"/>
                </a:lnTo>
                <a:cubicBezTo>
                  <a:pt x="0" y="68294"/>
                  <a:pt x="68294" y="0"/>
                  <a:pt x="152412" y="0"/>
                </a:cubicBezTo>
                <a:close/>
              </a:path>
            </a:pathLst>
          </a:custGeom>
          <a:solidFill>
            <a:srgbClr val="2D3748"/>
          </a:solidFill>
          <a:ln/>
        </p:spPr>
      </p:sp>
      <p:pic>
        <p:nvPicPr>
          <p:cNvPr id="27" name="Image 0" descr="https://kimi-web-img.moonshot.cn/img/subsites.chinadaily.com.cn/2893d592102e438607f404d1faad666427ecf38d.jpg">    </p:cNvPr>
          <p:cNvPicPr>
            <a:picLocks noChangeAspect="1"/>
          </p:cNvPicPr>
          <p:nvPr/>
        </p:nvPicPr>
        <p:blipFill>
          <a:blip r:embed="rId1"/>
          <a:srcRect l="0" r="0" t="18156" b="18156"/>
          <a:stretch/>
        </p:blipFill>
        <p:spPr>
          <a:xfrm>
            <a:off x="9773907" y="1828800"/>
            <a:ext cx="5969000" cy="2438400"/>
          </a:xfrm>
          <a:prstGeom prst="roundRect">
            <a:avLst>
              <a:gd name="adj" fmla="val 3704"/>
            </a:avLst>
          </a:prstGeom>
        </p:spPr>
      </p:pic>
      <p:sp>
        <p:nvSpPr>
          <p:cNvPr id="28" name="Text 25"/>
          <p:cNvSpPr/>
          <p:nvPr/>
        </p:nvSpPr>
        <p:spPr>
          <a:xfrm>
            <a:off x="10027907" y="4775200"/>
            <a:ext cx="5562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Shanxay Pudong - Xitoyning moliyaviy markazi</a:t>
            </a:r>
            <a:endParaRPr lang="en-US" sz="1600" dirty="0"/>
          </a:p>
        </p:txBody>
      </p:sp>
      <p:sp>
        <p:nvSpPr>
          <p:cNvPr id="29" name="Text 26"/>
          <p:cNvSpPr/>
          <p:nvPr/>
        </p:nvSpPr>
        <p:spPr>
          <a:xfrm>
            <a:off x="10027907" y="5181600"/>
            <a:ext cx="5549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1990 yilda tashkil etilgan, 1200 kv.km maydonni egallaydi</a:t>
            </a:r>
            <a:endParaRPr lang="en-US" sz="1600" dirty="0"/>
          </a:p>
        </p:txBody>
      </p:sp>
      <p:sp>
        <p:nvSpPr>
          <p:cNvPr id="30" name="Shape 27"/>
          <p:cNvSpPr/>
          <p:nvPr/>
        </p:nvSpPr>
        <p:spPr>
          <a:xfrm>
            <a:off x="9773907" y="6146800"/>
            <a:ext cx="5969000" cy="2743200"/>
          </a:xfrm>
          <a:custGeom>
            <a:avLst/>
            <a:gdLst/>
            <a:ahLst/>
            <a:cxnLst/>
            <a:rect l="l" t="t" r="r" b="b"/>
            <a:pathLst>
              <a:path w="5969000" h="2743200">
                <a:moveTo>
                  <a:pt x="152412" y="0"/>
                </a:moveTo>
                <a:lnTo>
                  <a:pt x="5816588" y="0"/>
                </a:lnTo>
                <a:cubicBezTo>
                  <a:pt x="5900763" y="0"/>
                  <a:pt x="5969000" y="68237"/>
                  <a:pt x="5969000" y="152412"/>
                </a:cubicBezTo>
                <a:lnTo>
                  <a:pt x="5969000" y="2590788"/>
                </a:lnTo>
                <a:cubicBezTo>
                  <a:pt x="5969000" y="2674963"/>
                  <a:pt x="5900763" y="2743200"/>
                  <a:pt x="5816588" y="2743200"/>
                </a:cubicBezTo>
                <a:lnTo>
                  <a:pt x="152412" y="2743200"/>
                </a:lnTo>
                <a:cubicBezTo>
                  <a:pt x="68237" y="2743200"/>
                  <a:pt x="0" y="2674963"/>
                  <a:pt x="0" y="2590788"/>
                </a:cubicBezTo>
                <a:lnTo>
                  <a:pt x="0" y="152412"/>
                </a:lnTo>
                <a:cubicBezTo>
                  <a:pt x="0" y="68294"/>
                  <a:pt x="68294" y="0"/>
                  <a:pt x="152412" y="0"/>
                </a:cubicBezTo>
                <a:close/>
              </a:path>
            </a:pathLst>
          </a:custGeom>
          <a:solidFill>
            <a:srgbClr val="2D3748"/>
          </a:solidFill>
          <a:ln/>
        </p:spPr>
      </p:sp>
      <p:sp>
        <p:nvSpPr>
          <p:cNvPr id="31" name="Text 28"/>
          <p:cNvSpPr/>
          <p:nvPr/>
        </p:nvSpPr>
        <p:spPr>
          <a:xfrm>
            <a:off x="10027907" y="6400800"/>
            <a:ext cx="55753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EIH Turlari</a:t>
            </a:r>
            <a:endParaRPr lang="en-US" sz="1600" dirty="0"/>
          </a:p>
        </p:txBody>
      </p:sp>
      <p:sp>
        <p:nvSpPr>
          <p:cNvPr id="32" name="Shape 29"/>
          <p:cNvSpPr/>
          <p:nvPr/>
        </p:nvSpPr>
        <p:spPr>
          <a:xfrm>
            <a:off x="10027907" y="7035800"/>
            <a:ext cx="152400" cy="152400"/>
          </a:xfrm>
          <a:custGeom>
            <a:avLst/>
            <a:gdLst/>
            <a:ahLst/>
            <a:cxnLst/>
            <a:rect l="l" t="t" r="r" b="b"/>
            <a:pathLst>
              <a:path w="152400" h="152400">
                <a:moveTo>
                  <a:pt x="76200" y="0"/>
                </a:moveTo>
                <a:lnTo>
                  <a:pt x="76200" y="0"/>
                </a:lnTo>
                <a:cubicBezTo>
                  <a:pt x="118256" y="0"/>
                  <a:pt x="152400" y="34144"/>
                  <a:pt x="152400" y="76200"/>
                </a:cubicBezTo>
                <a:lnTo>
                  <a:pt x="152400" y="76200"/>
                </a:lnTo>
                <a:cubicBezTo>
                  <a:pt x="152400" y="118256"/>
                  <a:pt x="118256" y="152400"/>
                  <a:pt x="76200" y="152400"/>
                </a:cubicBezTo>
                <a:lnTo>
                  <a:pt x="76200" y="152400"/>
                </a:lnTo>
                <a:cubicBezTo>
                  <a:pt x="34144" y="152400"/>
                  <a:pt x="0" y="118256"/>
                  <a:pt x="0" y="76200"/>
                </a:cubicBezTo>
                <a:lnTo>
                  <a:pt x="0" y="76200"/>
                </a:lnTo>
                <a:cubicBezTo>
                  <a:pt x="0" y="34144"/>
                  <a:pt x="34144" y="0"/>
                  <a:pt x="76200" y="0"/>
                </a:cubicBezTo>
                <a:close/>
              </a:path>
            </a:pathLst>
          </a:custGeom>
          <a:solidFill>
            <a:srgbClr val="38B2AC"/>
          </a:solidFill>
          <a:ln/>
        </p:spPr>
      </p:sp>
      <p:sp>
        <p:nvSpPr>
          <p:cNvPr id="33" name="Text 30"/>
          <p:cNvSpPr/>
          <p:nvPr/>
        </p:nvSpPr>
        <p:spPr>
          <a:xfrm>
            <a:off x="10332707" y="6959600"/>
            <a:ext cx="29083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Maxsus Iqtisodiy Zonalar (MIZ)</a:t>
            </a:r>
            <a:endParaRPr lang="en-US" sz="1600" dirty="0"/>
          </a:p>
        </p:txBody>
      </p:sp>
      <p:sp>
        <p:nvSpPr>
          <p:cNvPr id="34" name="Shape 31"/>
          <p:cNvSpPr/>
          <p:nvPr/>
        </p:nvSpPr>
        <p:spPr>
          <a:xfrm>
            <a:off x="10027907" y="7493000"/>
            <a:ext cx="152400" cy="152400"/>
          </a:xfrm>
          <a:custGeom>
            <a:avLst/>
            <a:gdLst/>
            <a:ahLst/>
            <a:cxnLst/>
            <a:rect l="l" t="t" r="r" b="b"/>
            <a:pathLst>
              <a:path w="152400" h="152400">
                <a:moveTo>
                  <a:pt x="76200" y="0"/>
                </a:moveTo>
                <a:lnTo>
                  <a:pt x="76200" y="0"/>
                </a:lnTo>
                <a:cubicBezTo>
                  <a:pt x="118256" y="0"/>
                  <a:pt x="152400" y="34144"/>
                  <a:pt x="152400" y="76200"/>
                </a:cubicBezTo>
                <a:lnTo>
                  <a:pt x="152400" y="76200"/>
                </a:lnTo>
                <a:cubicBezTo>
                  <a:pt x="152400" y="118256"/>
                  <a:pt x="118256" y="152400"/>
                  <a:pt x="76200" y="152400"/>
                </a:cubicBezTo>
                <a:lnTo>
                  <a:pt x="76200" y="152400"/>
                </a:lnTo>
                <a:cubicBezTo>
                  <a:pt x="34144" y="152400"/>
                  <a:pt x="0" y="118256"/>
                  <a:pt x="0" y="76200"/>
                </a:cubicBezTo>
                <a:lnTo>
                  <a:pt x="0" y="76200"/>
                </a:lnTo>
                <a:cubicBezTo>
                  <a:pt x="0" y="34144"/>
                  <a:pt x="34144" y="0"/>
                  <a:pt x="76200" y="0"/>
                </a:cubicBezTo>
                <a:close/>
              </a:path>
            </a:pathLst>
          </a:custGeom>
          <a:solidFill>
            <a:srgbClr val="38B2AC"/>
          </a:solidFill>
          <a:ln/>
        </p:spPr>
      </p:sp>
      <p:sp>
        <p:nvSpPr>
          <p:cNvPr id="35" name="Text 32"/>
          <p:cNvSpPr/>
          <p:nvPr/>
        </p:nvSpPr>
        <p:spPr>
          <a:xfrm>
            <a:off x="10332707" y="7416800"/>
            <a:ext cx="25019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Erkin Savdo Zonalar (ESZ)</a:t>
            </a:r>
            <a:endParaRPr lang="en-US" sz="1600" dirty="0"/>
          </a:p>
        </p:txBody>
      </p:sp>
      <p:sp>
        <p:nvSpPr>
          <p:cNvPr id="36" name="Shape 33"/>
          <p:cNvSpPr/>
          <p:nvPr/>
        </p:nvSpPr>
        <p:spPr>
          <a:xfrm>
            <a:off x="10027907" y="7950200"/>
            <a:ext cx="152400" cy="152400"/>
          </a:xfrm>
          <a:custGeom>
            <a:avLst/>
            <a:gdLst/>
            <a:ahLst/>
            <a:cxnLst/>
            <a:rect l="l" t="t" r="r" b="b"/>
            <a:pathLst>
              <a:path w="152400" h="152400">
                <a:moveTo>
                  <a:pt x="76200" y="0"/>
                </a:moveTo>
                <a:lnTo>
                  <a:pt x="76200" y="0"/>
                </a:lnTo>
                <a:cubicBezTo>
                  <a:pt x="118256" y="0"/>
                  <a:pt x="152400" y="34144"/>
                  <a:pt x="152400" y="76200"/>
                </a:cubicBezTo>
                <a:lnTo>
                  <a:pt x="152400" y="76200"/>
                </a:lnTo>
                <a:cubicBezTo>
                  <a:pt x="152400" y="118256"/>
                  <a:pt x="118256" y="152400"/>
                  <a:pt x="76200" y="152400"/>
                </a:cubicBezTo>
                <a:lnTo>
                  <a:pt x="76200" y="152400"/>
                </a:lnTo>
                <a:cubicBezTo>
                  <a:pt x="34144" y="152400"/>
                  <a:pt x="0" y="118256"/>
                  <a:pt x="0" y="76200"/>
                </a:cubicBezTo>
                <a:lnTo>
                  <a:pt x="0" y="76200"/>
                </a:lnTo>
                <a:cubicBezTo>
                  <a:pt x="0" y="34144"/>
                  <a:pt x="34144" y="0"/>
                  <a:pt x="76200" y="0"/>
                </a:cubicBezTo>
                <a:close/>
              </a:path>
            </a:pathLst>
          </a:custGeom>
          <a:solidFill>
            <a:srgbClr val="38B2AC"/>
          </a:solidFill>
          <a:ln/>
        </p:spPr>
      </p:sp>
      <p:sp>
        <p:nvSpPr>
          <p:cNvPr id="37" name="Text 34"/>
          <p:cNvSpPr/>
          <p:nvPr/>
        </p:nvSpPr>
        <p:spPr>
          <a:xfrm>
            <a:off x="10332707" y="7874000"/>
            <a:ext cx="33909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Texnologiya va Innovatsiya Zonalari</a:t>
            </a:r>
            <a:endParaRPr lang="en-US" sz="1600" dirty="0"/>
          </a:p>
        </p:txBody>
      </p:sp>
      <p:sp>
        <p:nvSpPr>
          <p:cNvPr id="38" name="Shape 35"/>
          <p:cNvSpPr/>
          <p:nvPr/>
        </p:nvSpPr>
        <p:spPr>
          <a:xfrm>
            <a:off x="10027907" y="8407400"/>
            <a:ext cx="152400" cy="152400"/>
          </a:xfrm>
          <a:custGeom>
            <a:avLst/>
            <a:gdLst/>
            <a:ahLst/>
            <a:cxnLst/>
            <a:rect l="l" t="t" r="r" b="b"/>
            <a:pathLst>
              <a:path w="152400" h="152400">
                <a:moveTo>
                  <a:pt x="76200" y="0"/>
                </a:moveTo>
                <a:lnTo>
                  <a:pt x="76200" y="0"/>
                </a:lnTo>
                <a:cubicBezTo>
                  <a:pt x="118256" y="0"/>
                  <a:pt x="152400" y="34144"/>
                  <a:pt x="152400" y="76200"/>
                </a:cubicBezTo>
                <a:lnTo>
                  <a:pt x="152400" y="76200"/>
                </a:lnTo>
                <a:cubicBezTo>
                  <a:pt x="152400" y="118256"/>
                  <a:pt x="118256" y="152400"/>
                  <a:pt x="76200" y="152400"/>
                </a:cubicBezTo>
                <a:lnTo>
                  <a:pt x="76200" y="152400"/>
                </a:lnTo>
                <a:cubicBezTo>
                  <a:pt x="34144" y="152400"/>
                  <a:pt x="0" y="118256"/>
                  <a:pt x="0" y="76200"/>
                </a:cubicBezTo>
                <a:lnTo>
                  <a:pt x="0" y="76200"/>
                </a:lnTo>
                <a:cubicBezTo>
                  <a:pt x="0" y="34144"/>
                  <a:pt x="34144" y="0"/>
                  <a:pt x="76200" y="0"/>
                </a:cubicBezTo>
                <a:close/>
              </a:path>
            </a:pathLst>
          </a:custGeom>
          <a:solidFill>
            <a:srgbClr val="38B2AC"/>
          </a:solidFill>
          <a:ln/>
        </p:spPr>
      </p:sp>
      <p:sp>
        <p:nvSpPr>
          <p:cNvPr id="39" name="Text 36"/>
          <p:cNvSpPr/>
          <p:nvPr/>
        </p:nvSpPr>
        <p:spPr>
          <a:xfrm>
            <a:off x="10332707" y="8331200"/>
            <a:ext cx="29718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Logistika va Transport Zonalari</a:t>
            </a:r>
            <a:endParaRPr lang="en-US" sz="1600" dirty="0"/>
          </a:p>
        </p:txBody>
      </p:sp>
    </p:spTree>
  </p:cSld>
  <p:clrMapOvr>
    <a:masterClrMapping/>
  </p:clrMapOvr>
  <p:transition>
    <p:fade/>
    <p:spd val="med"/>
  </p:transition>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Namunalar</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Xitoyning Eng Mashhur Erkin Iqtisodiy Zonalari</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7518400" cy="3886200"/>
          </a:xfrm>
          <a:custGeom>
            <a:avLst/>
            <a:gdLst/>
            <a:ahLst/>
            <a:cxnLst/>
            <a:rect l="l" t="t" r="r" b="b"/>
            <a:pathLst>
              <a:path w="7518400" h="3886200">
                <a:moveTo>
                  <a:pt x="152417" y="0"/>
                </a:moveTo>
                <a:lnTo>
                  <a:pt x="7365983" y="0"/>
                </a:lnTo>
                <a:cubicBezTo>
                  <a:pt x="7450161" y="0"/>
                  <a:pt x="7518400" y="68239"/>
                  <a:pt x="7518400" y="152417"/>
                </a:cubicBezTo>
                <a:lnTo>
                  <a:pt x="7518400" y="3733783"/>
                </a:lnTo>
                <a:cubicBezTo>
                  <a:pt x="7518400" y="3817961"/>
                  <a:pt x="7450161" y="3886200"/>
                  <a:pt x="7365983" y="3886200"/>
                </a:cubicBezTo>
                <a:lnTo>
                  <a:pt x="152417" y="3886200"/>
                </a:lnTo>
                <a:cubicBezTo>
                  <a:pt x="68239" y="3886200"/>
                  <a:pt x="0" y="3817961"/>
                  <a:pt x="0" y="3733783"/>
                </a:cubicBezTo>
                <a:lnTo>
                  <a:pt x="0" y="152417"/>
                </a:lnTo>
                <a:cubicBezTo>
                  <a:pt x="0" y="68296"/>
                  <a:pt x="68296" y="0"/>
                  <a:pt x="152417" y="0"/>
                </a:cubicBezTo>
                <a:close/>
              </a:path>
            </a:pathLst>
          </a:custGeom>
          <a:solidFill>
            <a:srgbClr val="2D3748"/>
          </a:solidFill>
          <a:ln/>
        </p:spPr>
      </p:sp>
      <p:pic>
        <p:nvPicPr>
          <p:cNvPr id="6" name="Image 0" descr="https://kimi-web-img.moonshot.cn/img/img.gmw.cn/fc0edc7c691f6a65b19e9dc00a4f6b1ac82c04de.jpg">    </p:cNvPr>
          <p:cNvPicPr>
            <a:picLocks noChangeAspect="1"/>
          </p:cNvPicPr>
          <p:nvPr/>
        </p:nvPicPr>
        <p:blipFill>
          <a:blip r:embed="rId1"/>
          <a:srcRect l="0" r="0" t="33768" b="33768"/>
          <a:stretch/>
        </p:blipFill>
        <p:spPr>
          <a:xfrm>
            <a:off x="508000" y="1828800"/>
            <a:ext cx="7518400" cy="1625600"/>
          </a:xfrm>
          <a:prstGeom prst="roundRect">
            <a:avLst>
              <a:gd name="adj" fmla="val 0"/>
            </a:avLst>
          </a:prstGeom>
        </p:spPr>
      </p:pic>
      <p:sp>
        <p:nvSpPr>
          <p:cNvPr id="7" name="Text 4"/>
          <p:cNvSpPr/>
          <p:nvPr/>
        </p:nvSpPr>
        <p:spPr>
          <a:xfrm>
            <a:off x="711200" y="3657600"/>
            <a:ext cx="16510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Shenzhen EIZ</a:t>
            </a:r>
            <a:endParaRPr lang="en-US" sz="1600" dirty="0"/>
          </a:p>
        </p:txBody>
      </p:sp>
      <p:sp>
        <p:nvSpPr>
          <p:cNvPr id="8" name="Shape 5"/>
          <p:cNvSpPr/>
          <p:nvPr/>
        </p:nvSpPr>
        <p:spPr>
          <a:xfrm>
            <a:off x="7120467" y="3657600"/>
            <a:ext cx="698500" cy="355600"/>
          </a:xfrm>
          <a:custGeom>
            <a:avLst/>
            <a:gdLst/>
            <a:ahLst/>
            <a:cxnLst/>
            <a:rect l="l" t="t" r="r" b="b"/>
            <a:pathLst>
              <a:path w="698500" h="355600">
                <a:moveTo>
                  <a:pt x="177800" y="0"/>
                </a:moveTo>
                <a:lnTo>
                  <a:pt x="520700" y="0"/>
                </a:lnTo>
                <a:cubicBezTo>
                  <a:pt x="618830" y="0"/>
                  <a:pt x="698500" y="79670"/>
                  <a:pt x="698500" y="177800"/>
                </a:cubicBezTo>
                <a:lnTo>
                  <a:pt x="698500" y="177800"/>
                </a:lnTo>
                <a:cubicBezTo>
                  <a:pt x="698500" y="275930"/>
                  <a:pt x="618830" y="355600"/>
                  <a:pt x="5207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9" name="Text 6"/>
          <p:cNvSpPr/>
          <p:nvPr/>
        </p:nvSpPr>
        <p:spPr>
          <a:xfrm>
            <a:off x="7120467" y="3657600"/>
            <a:ext cx="7874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1980</a:t>
            </a:r>
            <a:endParaRPr lang="en-US" sz="1600" dirty="0"/>
          </a:p>
        </p:txBody>
      </p:sp>
      <p:sp>
        <p:nvSpPr>
          <p:cNvPr id="10" name="Text 7"/>
          <p:cNvSpPr/>
          <p:nvPr/>
        </p:nvSpPr>
        <p:spPr>
          <a:xfrm>
            <a:off x="711200" y="4114800"/>
            <a:ext cx="7213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Gonkong yaqinidagi Guangdong provinsiyasida joylashgan. Xitoydagi birinchi EIZlardan biri. Bugungi kunda elektronika ishlab chiqarish va yuqori texnologiyali sanoat uchun asosiy markaz.</a:t>
            </a:r>
            <a:endParaRPr lang="en-US" sz="1600" dirty="0"/>
          </a:p>
        </p:txBody>
      </p:sp>
      <p:sp>
        <p:nvSpPr>
          <p:cNvPr id="11" name="Shape 8"/>
          <p:cNvSpPr/>
          <p:nvPr/>
        </p:nvSpPr>
        <p:spPr>
          <a:xfrm>
            <a:off x="736600" y="530860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38B2AC"/>
          </a:solidFill>
          <a:ln/>
        </p:spPr>
      </p:sp>
      <p:sp>
        <p:nvSpPr>
          <p:cNvPr id="12" name="Text 9"/>
          <p:cNvSpPr/>
          <p:nvPr/>
        </p:nvSpPr>
        <p:spPr>
          <a:xfrm>
            <a:off x="990600" y="5257800"/>
            <a:ext cx="13716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Soliq imtiyozlari</a:t>
            </a:r>
            <a:endParaRPr lang="en-US" sz="1600" dirty="0"/>
          </a:p>
        </p:txBody>
      </p:sp>
      <p:sp>
        <p:nvSpPr>
          <p:cNvPr id="13" name="Shape 10"/>
          <p:cNvSpPr/>
          <p:nvPr/>
        </p:nvSpPr>
        <p:spPr>
          <a:xfrm>
            <a:off x="2496278" y="530860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38B2AC"/>
          </a:solidFill>
          <a:ln/>
        </p:spPr>
      </p:sp>
      <p:sp>
        <p:nvSpPr>
          <p:cNvPr id="14" name="Text 11"/>
          <p:cNvSpPr/>
          <p:nvPr/>
        </p:nvSpPr>
        <p:spPr>
          <a:xfrm>
            <a:off x="2750278" y="5257800"/>
            <a:ext cx="21717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Soddalashtirilgan bojxona</a:t>
            </a:r>
            <a:endParaRPr lang="en-US" sz="1600" dirty="0"/>
          </a:p>
        </p:txBody>
      </p:sp>
      <p:sp>
        <p:nvSpPr>
          <p:cNvPr id="15" name="Shape 12"/>
          <p:cNvSpPr/>
          <p:nvPr/>
        </p:nvSpPr>
        <p:spPr>
          <a:xfrm>
            <a:off x="8229600" y="1828800"/>
            <a:ext cx="7518400" cy="3886200"/>
          </a:xfrm>
          <a:custGeom>
            <a:avLst/>
            <a:gdLst/>
            <a:ahLst/>
            <a:cxnLst/>
            <a:rect l="l" t="t" r="r" b="b"/>
            <a:pathLst>
              <a:path w="7518400" h="3886200">
                <a:moveTo>
                  <a:pt x="152417" y="0"/>
                </a:moveTo>
                <a:lnTo>
                  <a:pt x="7365983" y="0"/>
                </a:lnTo>
                <a:cubicBezTo>
                  <a:pt x="7450161" y="0"/>
                  <a:pt x="7518400" y="68239"/>
                  <a:pt x="7518400" y="152417"/>
                </a:cubicBezTo>
                <a:lnTo>
                  <a:pt x="7518400" y="3733783"/>
                </a:lnTo>
                <a:cubicBezTo>
                  <a:pt x="7518400" y="3817961"/>
                  <a:pt x="7450161" y="3886200"/>
                  <a:pt x="7365983" y="3886200"/>
                </a:cubicBezTo>
                <a:lnTo>
                  <a:pt x="152417" y="3886200"/>
                </a:lnTo>
                <a:cubicBezTo>
                  <a:pt x="68239" y="3886200"/>
                  <a:pt x="0" y="3817961"/>
                  <a:pt x="0" y="3733783"/>
                </a:cubicBezTo>
                <a:lnTo>
                  <a:pt x="0" y="152417"/>
                </a:lnTo>
                <a:cubicBezTo>
                  <a:pt x="0" y="68296"/>
                  <a:pt x="68296" y="0"/>
                  <a:pt x="152417" y="0"/>
                </a:cubicBezTo>
                <a:close/>
              </a:path>
            </a:pathLst>
          </a:custGeom>
          <a:solidFill>
            <a:srgbClr val="2D3748"/>
          </a:solidFill>
          <a:ln/>
        </p:spPr>
      </p:sp>
      <p:pic>
        <p:nvPicPr>
          <p:cNvPr id="16" name="Image 1" descr="https://kimi-web-img.moonshot.cn/img/img.yicaiglobal.com/35b19f57df8227a4bbcc089f6cc8903068c75a80.jpg">    </p:cNvPr>
          <p:cNvPicPr>
            <a:picLocks noChangeAspect="1"/>
          </p:cNvPicPr>
          <p:nvPr/>
        </p:nvPicPr>
        <p:blipFill>
          <a:blip r:embed="rId2"/>
          <a:srcRect l="0" r="0" t="33784" b="33784"/>
          <a:stretch/>
        </p:blipFill>
        <p:spPr>
          <a:xfrm>
            <a:off x="8229600" y="1828800"/>
            <a:ext cx="7518400" cy="1625600"/>
          </a:xfrm>
          <a:prstGeom prst="roundRect">
            <a:avLst>
              <a:gd name="adj" fmla="val 0"/>
            </a:avLst>
          </a:prstGeom>
        </p:spPr>
      </p:pic>
      <p:sp>
        <p:nvSpPr>
          <p:cNvPr id="17" name="Text 13"/>
          <p:cNvSpPr/>
          <p:nvPr/>
        </p:nvSpPr>
        <p:spPr>
          <a:xfrm>
            <a:off x="8432800" y="3657600"/>
            <a:ext cx="19939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Shanxay Pudong</a:t>
            </a:r>
            <a:endParaRPr lang="en-US" sz="1600" dirty="0"/>
          </a:p>
        </p:txBody>
      </p:sp>
      <p:sp>
        <p:nvSpPr>
          <p:cNvPr id="18" name="Shape 14"/>
          <p:cNvSpPr/>
          <p:nvPr/>
        </p:nvSpPr>
        <p:spPr>
          <a:xfrm>
            <a:off x="14847029" y="3657600"/>
            <a:ext cx="698500" cy="355600"/>
          </a:xfrm>
          <a:custGeom>
            <a:avLst/>
            <a:gdLst/>
            <a:ahLst/>
            <a:cxnLst/>
            <a:rect l="l" t="t" r="r" b="b"/>
            <a:pathLst>
              <a:path w="698500" h="355600">
                <a:moveTo>
                  <a:pt x="177800" y="0"/>
                </a:moveTo>
                <a:lnTo>
                  <a:pt x="520700" y="0"/>
                </a:lnTo>
                <a:cubicBezTo>
                  <a:pt x="618830" y="0"/>
                  <a:pt x="698500" y="79670"/>
                  <a:pt x="698500" y="177800"/>
                </a:cubicBezTo>
                <a:lnTo>
                  <a:pt x="698500" y="177800"/>
                </a:lnTo>
                <a:cubicBezTo>
                  <a:pt x="698500" y="275930"/>
                  <a:pt x="618830" y="355600"/>
                  <a:pt x="5207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19" name="Text 15"/>
          <p:cNvSpPr/>
          <p:nvPr/>
        </p:nvSpPr>
        <p:spPr>
          <a:xfrm>
            <a:off x="14847029" y="3657600"/>
            <a:ext cx="7874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1990</a:t>
            </a:r>
            <a:endParaRPr lang="en-US" sz="1600" dirty="0"/>
          </a:p>
        </p:txBody>
      </p:sp>
      <p:sp>
        <p:nvSpPr>
          <p:cNvPr id="20" name="Text 16"/>
          <p:cNvSpPr/>
          <p:nvPr/>
        </p:nvSpPr>
        <p:spPr>
          <a:xfrm>
            <a:off x="8432800" y="4114800"/>
            <a:ext cx="7213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Shanxayning sharqiy qismida joylashgan, 1200 kv.km maydon. Bugungi kunda Xitoyning yirik moliyaviy va tijorat markazi hisoblanadi. 84,000+ korxona ro'yxatdan o'tgan.</a:t>
            </a:r>
            <a:endParaRPr lang="en-US" sz="1600" dirty="0"/>
          </a:p>
        </p:txBody>
      </p:sp>
      <p:sp>
        <p:nvSpPr>
          <p:cNvPr id="21" name="Shape 17"/>
          <p:cNvSpPr/>
          <p:nvPr/>
        </p:nvSpPr>
        <p:spPr>
          <a:xfrm>
            <a:off x="8458200" y="530860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38B2AC"/>
          </a:solidFill>
          <a:ln/>
        </p:spPr>
      </p:sp>
      <p:sp>
        <p:nvSpPr>
          <p:cNvPr id="22" name="Text 18"/>
          <p:cNvSpPr/>
          <p:nvPr/>
        </p:nvSpPr>
        <p:spPr>
          <a:xfrm>
            <a:off x="8712200" y="5257800"/>
            <a:ext cx="14732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Moliyaviy markaz</a:t>
            </a:r>
            <a:endParaRPr lang="en-US" sz="1600" dirty="0"/>
          </a:p>
        </p:txBody>
      </p:sp>
      <p:sp>
        <p:nvSpPr>
          <p:cNvPr id="23" name="Shape 19"/>
          <p:cNvSpPr/>
          <p:nvPr/>
        </p:nvSpPr>
        <p:spPr>
          <a:xfrm>
            <a:off x="10324902" y="5308600"/>
            <a:ext cx="177800" cy="177800"/>
          </a:xfrm>
          <a:custGeom>
            <a:avLst/>
            <a:gdLst/>
            <a:ahLst/>
            <a:cxnLst/>
            <a:rect l="l" t="t" r="r" b="b"/>
            <a:pathLst>
              <a:path w="177800" h="177800">
                <a:moveTo>
                  <a:pt x="88900" y="177800"/>
                </a:moveTo>
                <a:cubicBezTo>
                  <a:pt x="137965" y="177800"/>
                  <a:pt x="177800" y="137965"/>
                  <a:pt x="177800" y="88900"/>
                </a:cubicBezTo>
                <a:cubicBezTo>
                  <a:pt x="177800" y="39835"/>
                  <a:pt x="137965" y="0"/>
                  <a:pt x="88900" y="0"/>
                </a:cubicBezTo>
                <a:cubicBezTo>
                  <a:pt x="39835" y="0"/>
                  <a:pt x="0" y="39835"/>
                  <a:pt x="0" y="88900"/>
                </a:cubicBezTo>
                <a:cubicBezTo>
                  <a:pt x="0" y="137965"/>
                  <a:pt x="39835" y="177800"/>
                  <a:pt x="88900" y="177800"/>
                </a:cubicBezTo>
                <a:close/>
                <a:moveTo>
                  <a:pt x="118209" y="73863"/>
                </a:moveTo>
                <a:lnTo>
                  <a:pt x="90428" y="118313"/>
                </a:lnTo>
                <a:cubicBezTo>
                  <a:pt x="88969" y="120640"/>
                  <a:pt x="86469" y="122099"/>
                  <a:pt x="83726" y="122238"/>
                </a:cubicBezTo>
                <a:cubicBezTo>
                  <a:pt x="80982" y="122376"/>
                  <a:pt x="78343" y="121126"/>
                  <a:pt x="76711" y="118904"/>
                </a:cubicBezTo>
                <a:lnTo>
                  <a:pt x="60042" y="96679"/>
                </a:lnTo>
                <a:cubicBezTo>
                  <a:pt x="57264" y="92998"/>
                  <a:pt x="58028" y="87789"/>
                  <a:pt x="61709" y="85011"/>
                </a:cubicBezTo>
                <a:cubicBezTo>
                  <a:pt x="65390" y="82233"/>
                  <a:pt x="70599" y="82996"/>
                  <a:pt x="73377" y="86678"/>
                </a:cubicBezTo>
                <a:lnTo>
                  <a:pt x="82753" y="99179"/>
                </a:lnTo>
                <a:lnTo>
                  <a:pt x="104076" y="65043"/>
                </a:lnTo>
                <a:cubicBezTo>
                  <a:pt x="106506" y="61153"/>
                  <a:pt x="111646" y="59938"/>
                  <a:pt x="115570" y="62404"/>
                </a:cubicBezTo>
                <a:cubicBezTo>
                  <a:pt x="119494" y="64869"/>
                  <a:pt x="120675" y="69974"/>
                  <a:pt x="118209" y="73898"/>
                </a:cubicBezTo>
                <a:close/>
              </a:path>
            </a:pathLst>
          </a:custGeom>
          <a:solidFill>
            <a:srgbClr val="38B2AC"/>
          </a:solidFill>
          <a:ln/>
        </p:spPr>
      </p:sp>
      <p:sp>
        <p:nvSpPr>
          <p:cNvPr id="24" name="Text 20"/>
          <p:cNvSpPr/>
          <p:nvPr/>
        </p:nvSpPr>
        <p:spPr>
          <a:xfrm>
            <a:off x="10578902" y="5257800"/>
            <a:ext cx="16256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75 mlrd dollar XOR</a:t>
            </a:r>
            <a:endParaRPr lang="en-US" sz="1600" dirty="0"/>
          </a:p>
        </p:txBody>
      </p:sp>
      <p:sp>
        <p:nvSpPr>
          <p:cNvPr id="25" name="Shape 21"/>
          <p:cNvSpPr/>
          <p:nvPr/>
        </p:nvSpPr>
        <p:spPr>
          <a:xfrm>
            <a:off x="508000" y="5918200"/>
            <a:ext cx="7518400" cy="1879600"/>
          </a:xfrm>
          <a:custGeom>
            <a:avLst/>
            <a:gdLst/>
            <a:ahLst/>
            <a:cxnLst/>
            <a:rect l="l" t="t" r="r" b="b"/>
            <a:pathLst>
              <a:path w="7518400" h="1879600">
                <a:moveTo>
                  <a:pt x="152398" y="0"/>
                </a:moveTo>
                <a:lnTo>
                  <a:pt x="7366002" y="0"/>
                </a:lnTo>
                <a:cubicBezTo>
                  <a:pt x="7450169" y="0"/>
                  <a:pt x="7518400" y="68231"/>
                  <a:pt x="7518400" y="152398"/>
                </a:cubicBezTo>
                <a:lnTo>
                  <a:pt x="7518400" y="1727202"/>
                </a:lnTo>
                <a:cubicBezTo>
                  <a:pt x="7518400" y="1811369"/>
                  <a:pt x="7450169" y="1879600"/>
                  <a:pt x="7366002" y="1879600"/>
                </a:cubicBezTo>
                <a:lnTo>
                  <a:pt x="152398" y="1879600"/>
                </a:lnTo>
                <a:cubicBezTo>
                  <a:pt x="68231" y="1879600"/>
                  <a:pt x="0" y="1811369"/>
                  <a:pt x="0" y="1727202"/>
                </a:cubicBezTo>
                <a:lnTo>
                  <a:pt x="0" y="152398"/>
                </a:lnTo>
                <a:cubicBezTo>
                  <a:pt x="0" y="68287"/>
                  <a:pt x="68287" y="0"/>
                  <a:pt x="152398" y="0"/>
                </a:cubicBezTo>
                <a:close/>
              </a:path>
            </a:pathLst>
          </a:custGeom>
          <a:solidFill>
            <a:srgbClr val="2D3748"/>
          </a:solidFill>
          <a:ln/>
        </p:spPr>
      </p:sp>
      <p:sp>
        <p:nvSpPr>
          <p:cNvPr id="26" name="Text 22"/>
          <p:cNvSpPr/>
          <p:nvPr/>
        </p:nvSpPr>
        <p:spPr>
          <a:xfrm>
            <a:off x="711200" y="6121400"/>
            <a:ext cx="18034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Tyantszin Binxay</a:t>
            </a:r>
            <a:endParaRPr lang="en-US" sz="1600" dirty="0"/>
          </a:p>
        </p:txBody>
      </p:sp>
      <p:sp>
        <p:nvSpPr>
          <p:cNvPr id="27" name="Shape 23"/>
          <p:cNvSpPr/>
          <p:nvPr/>
        </p:nvSpPr>
        <p:spPr>
          <a:xfrm>
            <a:off x="7089312" y="6121400"/>
            <a:ext cx="736600" cy="355600"/>
          </a:xfrm>
          <a:custGeom>
            <a:avLst/>
            <a:gdLst/>
            <a:ahLst/>
            <a:cxnLst/>
            <a:rect l="l" t="t" r="r" b="b"/>
            <a:pathLst>
              <a:path w="736600" h="355600">
                <a:moveTo>
                  <a:pt x="177800" y="0"/>
                </a:moveTo>
                <a:lnTo>
                  <a:pt x="558800" y="0"/>
                </a:lnTo>
                <a:cubicBezTo>
                  <a:pt x="656930" y="0"/>
                  <a:pt x="736600" y="79670"/>
                  <a:pt x="736600" y="177800"/>
                </a:cubicBezTo>
                <a:lnTo>
                  <a:pt x="736600" y="177800"/>
                </a:lnTo>
                <a:cubicBezTo>
                  <a:pt x="736600" y="275930"/>
                  <a:pt x="656930" y="355600"/>
                  <a:pt x="5588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28" name="Text 24"/>
          <p:cNvSpPr/>
          <p:nvPr/>
        </p:nvSpPr>
        <p:spPr>
          <a:xfrm>
            <a:off x="7089312" y="6121400"/>
            <a:ext cx="8255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2005</a:t>
            </a:r>
            <a:endParaRPr lang="en-US" sz="1600" dirty="0"/>
          </a:p>
        </p:txBody>
      </p:sp>
      <p:sp>
        <p:nvSpPr>
          <p:cNvPr id="29" name="Text 25"/>
          <p:cNvSpPr/>
          <p:nvPr/>
        </p:nvSpPr>
        <p:spPr>
          <a:xfrm>
            <a:off x="711200" y="6578600"/>
            <a:ext cx="72136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Tyantszinning janubiy qismida, 2200 kv.km maydon. Logistika, moliya va yuqori texnologiyali sanoatning asosiy markazi.</a:t>
            </a:r>
            <a:endParaRPr lang="en-US" sz="1600" dirty="0"/>
          </a:p>
        </p:txBody>
      </p:sp>
      <p:sp>
        <p:nvSpPr>
          <p:cNvPr id="30" name="Shape 26"/>
          <p:cNvSpPr/>
          <p:nvPr/>
        </p:nvSpPr>
        <p:spPr>
          <a:xfrm>
            <a:off x="736600" y="7378700"/>
            <a:ext cx="177800" cy="177800"/>
          </a:xfrm>
          <a:custGeom>
            <a:avLst/>
            <a:gdLst/>
            <a:ahLst/>
            <a:cxnLst/>
            <a:rect l="l" t="t" r="r" b="b"/>
            <a:pathLst>
              <a:path w="177800" h="177800">
                <a:moveTo>
                  <a:pt x="11112" y="11112"/>
                </a:moveTo>
                <a:cubicBezTo>
                  <a:pt x="4966" y="11112"/>
                  <a:pt x="0" y="16078"/>
                  <a:pt x="0" y="22225"/>
                </a:cubicBezTo>
                <a:lnTo>
                  <a:pt x="0" y="150019"/>
                </a:lnTo>
                <a:cubicBezTo>
                  <a:pt x="0" y="159221"/>
                  <a:pt x="7466" y="166688"/>
                  <a:pt x="16669" y="166688"/>
                </a:cubicBezTo>
                <a:lnTo>
                  <a:pt x="161131" y="166688"/>
                </a:lnTo>
                <a:cubicBezTo>
                  <a:pt x="170334" y="166688"/>
                  <a:pt x="177800" y="159221"/>
                  <a:pt x="177800" y="150019"/>
                </a:cubicBezTo>
                <a:lnTo>
                  <a:pt x="177800" y="52854"/>
                </a:lnTo>
                <a:cubicBezTo>
                  <a:pt x="177800" y="46534"/>
                  <a:pt x="171063" y="42540"/>
                  <a:pt x="165507" y="45527"/>
                </a:cubicBezTo>
                <a:lnTo>
                  <a:pt x="111125" y="74801"/>
                </a:lnTo>
                <a:lnTo>
                  <a:pt x="111125" y="52854"/>
                </a:lnTo>
                <a:cubicBezTo>
                  <a:pt x="111125" y="46534"/>
                  <a:pt x="104388" y="42540"/>
                  <a:pt x="98832" y="45527"/>
                </a:cubicBezTo>
                <a:lnTo>
                  <a:pt x="44450" y="74801"/>
                </a:lnTo>
                <a:lnTo>
                  <a:pt x="44450" y="22225"/>
                </a:lnTo>
                <a:cubicBezTo>
                  <a:pt x="44450" y="16078"/>
                  <a:pt x="39484" y="11112"/>
                  <a:pt x="33337" y="11112"/>
                </a:cubicBezTo>
                <a:lnTo>
                  <a:pt x="11112" y="11112"/>
                </a:lnTo>
                <a:close/>
              </a:path>
            </a:pathLst>
          </a:custGeom>
          <a:solidFill>
            <a:srgbClr val="38B2AC"/>
          </a:solidFill>
          <a:ln/>
        </p:spPr>
      </p:sp>
      <p:sp>
        <p:nvSpPr>
          <p:cNvPr id="31" name="Text 27"/>
          <p:cNvSpPr/>
          <p:nvPr/>
        </p:nvSpPr>
        <p:spPr>
          <a:xfrm>
            <a:off x="1035050" y="7340600"/>
            <a:ext cx="27940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Logistika va yuqori texnologiyalar</a:t>
            </a:r>
            <a:endParaRPr lang="en-US" sz="1600" dirty="0"/>
          </a:p>
        </p:txBody>
      </p:sp>
      <p:sp>
        <p:nvSpPr>
          <p:cNvPr id="32" name="Shape 28"/>
          <p:cNvSpPr/>
          <p:nvPr/>
        </p:nvSpPr>
        <p:spPr>
          <a:xfrm>
            <a:off x="8229600" y="5918200"/>
            <a:ext cx="7518400" cy="1879600"/>
          </a:xfrm>
          <a:custGeom>
            <a:avLst/>
            <a:gdLst/>
            <a:ahLst/>
            <a:cxnLst/>
            <a:rect l="l" t="t" r="r" b="b"/>
            <a:pathLst>
              <a:path w="7518400" h="1879600">
                <a:moveTo>
                  <a:pt x="152398" y="0"/>
                </a:moveTo>
                <a:lnTo>
                  <a:pt x="7366002" y="0"/>
                </a:lnTo>
                <a:cubicBezTo>
                  <a:pt x="7450169" y="0"/>
                  <a:pt x="7518400" y="68231"/>
                  <a:pt x="7518400" y="152398"/>
                </a:cubicBezTo>
                <a:lnTo>
                  <a:pt x="7518400" y="1727202"/>
                </a:lnTo>
                <a:cubicBezTo>
                  <a:pt x="7518400" y="1811369"/>
                  <a:pt x="7450169" y="1879600"/>
                  <a:pt x="7366002" y="1879600"/>
                </a:cubicBezTo>
                <a:lnTo>
                  <a:pt x="152398" y="1879600"/>
                </a:lnTo>
                <a:cubicBezTo>
                  <a:pt x="68231" y="1879600"/>
                  <a:pt x="0" y="1811369"/>
                  <a:pt x="0" y="1727202"/>
                </a:cubicBezTo>
                <a:lnTo>
                  <a:pt x="0" y="152398"/>
                </a:lnTo>
                <a:cubicBezTo>
                  <a:pt x="0" y="68287"/>
                  <a:pt x="68287" y="0"/>
                  <a:pt x="152398" y="0"/>
                </a:cubicBezTo>
                <a:close/>
              </a:path>
            </a:pathLst>
          </a:custGeom>
          <a:solidFill>
            <a:srgbClr val="2D3748"/>
          </a:solidFill>
          <a:ln/>
        </p:spPr>
      </p:sp>
      <p:sp>
        <p:nvSpPr>
          <p:cNvPr id="33" name="Text 29"/>
          <p:cNvSpPr/>
          <p:nvPr/>
        </p:nvSpPr>
        <p:spPr>
          <a:xfrm>
            <a:off x="8432800" y="6121400"/>
            <a:ext cx="12446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Xiamen EIZ</a:t>
            </a:r>
            <a:endParaRPr lang="en-US" sz="1600" dirty="0"/>
          </a:p>
        </p:txBody>
      </p:sp>
      <p:sp>
        <p:nvSpPr>
          <p:cNvPr id="34" name="Shape 30"/>
          <p:cNvSpPr/>
          <p:nvPr/>
        </p:nvSpPr>
        <p:spPr>
          <a:xfrm>
            <a:off x="14842795" y="6121400"/>
            <a:ext cx="698500" cy="355600"/>
          </a:xfrm>
          <a:custGeom>
            <a:avLst/>
            <a:gdLst/>
            <a:ahLst/>
            <a:cxnLst/>
            <a:rect l="l" t="t" r="r" b="b"/>
            <a:pathLst>
              <a:path w="698500" h="355600">
                <a:moveTo>
                  <a:pt x="177800" y="0"/>
                </a:moveTo>
                <a:lnTo>
                  <a:pt x="520700" y="0"/>
                </a:lnTo>
                <a:cubicBezTo>
                  <a:pt x="618830" y="0"/>
                  <a:pt x="698500" y="79670"/>
                  <a:pt x="698500" y="177800"/>
                </a:cubicBezTo>
                <a:lnTo>
                  <a:pt x="698500" y="177800"/>
                </a:lnTo>
                <a:cubicBezTo>
                  <a:pt x="698500" y="275930"/>
                  <a:pt x="618830" y="355600"/>
                  <a:pt x="520700" y="355600"/>
                </a:cubicBezTo>
                <a:lnTo>
                  <a:pt x="177800" y="355600"/>
                </a:lnTo>
                <a:cubicBezTo>
                  <a:pt x="79670" y="355600"/>
                  <a:pt x="0" y="275930"/>
                  <a:pt x="0" y="177800"/>
                </a:cubicBezTo>
                <a:lnTo>
                  <a:pt x="0" y="177800"/>
                </a:lnTo>
                <a:cubicBezTo>
                  <a:pt x="0" y="79670"/>
                  <a:pt x="79670" y="0"/>
                  <a:pt x="177800" y="0"/>
                </a:cubicBezTo>
                <a:close/>
              </a:path>
            </a:pathLst>
          </a:custGeom>
          <a:solidFill>
            <a:srgbClr val="38B2AC">
              <a:alpha val="20000"/>
            </a:srgbClr>
          </a:solidFill>
          <a:ln/>
        </p:spPr>
      </p:sp>
      <p:sp>
        <p:nvSpPr>
          <p:cNvPr id="35" name="Text 31"/>
          <p:cNvSpPr/>
          <p:nvPr/>
        </p:nvSpPr>
        <p:spPr>
          <a:xfrm>
            <a:off x="14842795" y="6121400"/>
            <a:ext cx="787400" cy="355600"/>
          </a:xfrm>
          <a:prstGeom prst="rect">
            <a:avLst/>
          </a:prstGeom>
          <a:noFill/>
          <a:ln/>
        </p:spPr>
        <p:txBody>
          <a:bodyPr wrap="square" lIns="152400" tIns="50800" rIns="152400" bIns="5080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1988</a:t>
            </a:r>
            <a:endParaRPr lang="en-US" sz="1600" dirty="0"/>
          </a:p>
        </p:txBody>
      </p:sp>
      <p:sp>
        <p:nvSpPr>
          <p:cNvPr id="36" name="Text 32"/>
          <p:cNvSpPr/>
          <p:nvPr/>
        </p:nvSpPr>
        <p:spPr>
          <a:xfrm>
            <a:off x="8432800" y="6578600"/>
            <a:ext cx="72136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Fujian provinsiyasida, 4 kv.km maydon. Elektronika ishlab chiqarish va Tayvan bilan bo'g'ozlar bo'ylab savdoning asosiy markazi.</a:t>
            </a:r>
            <a:endParaRPr lang="en-US" sz="1600" dirty="0"/>
          </a:p>
        </p:txBody>
      </p:sp>
      <p:sp>
        <p:nvSpPr>
          <p:cNvPr id="37" name="Shape 33"/>
          <p:cNvSpPr/>
          <p:nvPr/>
        </p:nvSpPr>
        <p:spPr>
          <a:xfrm>
            <a:off x="8458200" y="7378700"/>
            <a:ext cx="177800" cy="177800"/>
          </a:xfrm>
          <a:custGeom>
            <a:avLst/>
            <a:gdLst/>
            <a:ahLst/>
            <a:cxnLst/>
            <a:rect l="l" t="t" r="r" b="b"/>
            <a:pathLst>
              <a:path w="177800" h="177800">
                <a:moveTo>
                  <a:pt x="61119" y="8334"/>
                </a:moveTo>
                <a:cubicBezTo>
                  <a:pt x="61119" y="3716"/>
                  <a:pt x="57403" y="0"/>
                  <a:pt x="52784" y="0"/>
                </a:cubicBezTo>
                <a:cubicBezTo>
                  <a:pt x="48166" y="0"/>
                  <a:pt x="44450" y="3716"/>
                  <a:pt x="44450" y="8334"/>
                </a:cubicBezTo>
                <a:lnTo>
                  <a:pt x="44450" y="22225"/>
                </a:lnTo>
                <a:cubicBezTo>
                  <a:pt x="32192" y="22225"/>
                  <a:pt x="22225" y="32192"/>
                  <a:pt x="22225" y="44450"/>
                </a:cubicBezTo>
                <a:lnTo>
                  <a:pt x="8334" y="44450"/>
                </a:lnTo>
                <a:cubicBezTo>
                  <a:pt x="3716" y="44450"/>
                  <a:pt x="0" y="48166"/>
                  <a:pt x="0" y="52784"/>
                </a:cubicBezTo>
                <a:cubicBezTo>
                  <a:pt x="0" y="57403"/>
                  <a:pt x="3716" y="61119"/>
                  <a:pt x="8334" y="61119"/>
                </a:cubicBezTo>
                <a:lnTo>
                  <a:pt x="22225" y="61119"/>
                </a:lnTo>
                <a:lnTo>
                  <a:pt x="22225" y="80566"/>
                </a:lnTo>
                <a:lnTo>
                  <a:pt x="8334" y="80566"/>
                </a:lnTo>
                <a:cubicBezTo>
                  <a:pt x="3716" y="80566"/>
                  <a:pt x="0" y="84281"/>
                  <a:pt x="0" y="88900"/>
                </a:cubicBezTo>
                <a:cubicBezTo>
                  <a:pt x="0" y="93519"/>
                  <a:pt x="3716" y="97234"/>
                  <a:pt x="8334" y="97234"/>
                </a:cubicBezTo>
                <a:lnTo>
                  <a:pt x="22225" y="97234"/>
                </a:lnTo>
                <a:lnTo>
                  <a:pt x="22225" y="116681"/>
                </a:lnTo>
                <a:lnTo>
                  <a:pt x="8334" y="116681"/>
                </a:lnTo>
                <a:cubicBezTo>
                  <a:pt x="3716" y="116681"/>
                  <a:pt x="0" y="120397"/>
                  <a:pt x="0" y="125016"/>
                </a:cubicBezTo>
                <a:cubicBezTo>
                  <a:pt x="0" y="129634"/>
                  <a:pt x="3716" y="133350"/>
                  <a:pt x="8334" y="133350"/>
                </a:cubicBezTo>
                <a:lnTo>
                  <a:pt x="22225" y="133350"/>
                </a:lnTo>
                <a:cubicBezTo>
                  <a:pt x="22225" y="145608"/>
                  <a:pt x="32192" y="155575"/>
                  <a:pt x="44450" y="155575"/>
                </a:cubicBezTo>
                <a:lnTo>
                  <a:pt x="44450" y="169466"/>
                </a:lnTo>
                <a:cubicBezTo>
                  <a:pt x="44450" y="174084"/>
                  <a:pt x="48166" y="177800"/>
                  <a:pt x="52784" y="177800"/>
                </a:cubicBezTo>
                <a:cubicBezTo>
                  <a:pt x="57403" y="177800"/>
                  <a:pt x="61119" y="174084"/>
                  <a:pt x="61119" y="169466"/>
                </a:cubicBezTo>
                <a:lnTo>
                  <a:pt x="61119" y="155575"/>
                </a:lnTo>
                <a:lnTo>
                  <a:pt x="80566" y="155575"/>
                </a:lnTo>
                <a:lnTo>
                  <a:pt x="80566" y="169466"/>
                </a:lnTo>
                <a:cubicBezTo>
                  <a:pt x="80566" y="174084"/>
                  <a:pt x="84281" y="177800"/>
                  <a:pt x="88900" y="177800"/>
                </a:cubicBezTo>
                <a:cubicBezTo>
                  <a:pt x="93519" y="177800"/>
                  <a:pt x="97234" y="174084"/>
                  <a:pt x="97234" y="169466"/>
                </a:cubicBezTo>
                <a:lnTo>
                  <a:pt x="97234" y="155575"/>
                </a:lnTo>
                <a:lnTo>
                  <a:pt x="116681" y="155575"/>
                </a:lnTo>
                <a:lnTo>
                  <a:pt x="116681" y="169466"/>
                </a:lnTo>
                <a:cubicBezTo>
                  <a:pt x="116681" y="174084"/>
                  <a:pt x="120397" y="177800"/>
                  <a:pt x="125016" y="177800"/>
                </a:cubicBezTo>
                <a:cubicBezTo>
                  <a:pt x="129634" y="177800"/>
                  <a:pt x="133350" y="174084"/>
                  <a:pt x="133350" y="169466"/>
                </a:cubicBezTo>
                <a:lnTo>
                  <a:pt x="133350" y="155575"/>
                </a:lnTo>
                <a:cubicBezTo>
                  <a:pt x="145608" y="155575"/>
                  <a:pt x="155575" y="145608"/>
                  <a:pt x="155575" y="133350"/>
                </a:cubicBezTo>
                <a:lnTo>
                  <a:pt x="169466" y="133350"/>
                </a:lnTo>
                <a:cubicBezTo>
                  <a:pt x="174084" y="133350"/>
                  <a:pt x="177800" y="129634"/>
                  <a:pt x="177800" y="125016"/>
                </a:cubicBezTo>
                <a:cubicBezTo>
                  <a:pt x="177800" y="120397"/>
                  <a:pt x="174084" y="116681"/>
                  <a:pt x="169466" y="116681"/>
                </a:cubicBezTo>
                <a:lnTo>
                  <a:pt x="155575" y="116681"/>
                </a:lnTo>
                <a:lnTo>
                  <a:pt x="155575" y="97234"/>
                </a:lnTo>
                <a:lnTo>
                  <a:pt x="169466" y="97234"/>
                </a:lnTo>
                <a:cubicBezTo>
                  <a:pt x="174084" y="97234"/>
                  <a:pt x="177800" y="93519"/>
                  <a:pt x="177800" y="88900"/>
                </a:cubicBezTo>
                <a:cubicBezTo>
                  <a:pt x="177800" y="84281"/>
                  <a:pt x="174084" y="80566"/>
                  <a:pt x="169466" y="80566"/>
                </a:cubicBezTo>
                <a:lnTo>
                  <a:pt x="155575" y="80566"/>
                </a:lnTo>
                <a:lnTo>
                  <a:pt x="155575" y="61119"/>
                </a:lnTo>
                <a:lnTo>
                  <a:pt x="169466" y="61119"/>
                </a:lnTo>
                <a:cubicBezTo>
                  <a:pt x="174084" y="61119"/>
                  <a:pt x="177800" y="57403"/>
                  <a:pt x="177800" y="52784"/>
                </a:cubicBezTo>
                <a:cubicBezTo>
                  <a:pt x="177800" y="48166"/>
                  <a:pt x="174084" y="44450"/>
                  <a:pt x="169466" y="44450"/>
                </a:cubicBezTo>
                <a:lnTo>
                  <a:pt x="155575" y="44450"/>
                </a:lnTo>
                <a:cubicBezTo>
                  <a:pt x="155575" y="32192"/>
                  <a:pt x="145608" y="22225"/>
                  <a:pt x="133350" y="22225"/>
                </a:cubicBezTo>
                <a:lnTo>
                  <a:pt x="133350" y="8334"/>
                </a:lnTo>
                <a:cubicBezTo>
                  <a:pt x="133350" y="3716"/>
                  <a:pt x="129634" y="0"/>
                  <a:pt x="125016" y="0"/>
                </a:cubicBezTo>
                <a:cubicBezTo>
                  <a:pt x="120397" y="0"/>
                  <a:pt x="116681" y="3716"/>
                  <a:pt x="116681" y="8334"/>
                </a:cubicBezTo>
                <a:lnTo>
                  <a:pt x="116681" y="22225"/>
                </a:lnTo>
                <a:lnTo>
                  <a:pt x="97234" y="22225"/>
                </a:lnTo>
                <a:lnTo>
                  <a:pt x="97234" y="8334"/>
                </a:lnTo>
                <a:cubicBezTo>
                  <a:pt x="97234" y="3716"/>
                  <a:pt x="93519" y="0"/>
                  <a:pt x="88900" y="0"/>
                </a:cubicBezTo>
                <a:cubicBezTo>
                  <a:pt x="84281" y="0"/>
                  <a:pt x="80566" y="3716"/>
                  <a:pt x="80566" y="8334"/>
                </a:cubicBezTo>
                <a:lnTo>
                  <a:pt x="80566" y="22225"/>
                </a:lnTo>
                <a:lnTo>
                  <a:pt x="61119" y="22225"/>
                </a:lnTo>
                <a:lnTo>
                  <a:pt x="61119" y="8334"/>
                </a:lnTo>
                <a:close/>
                <a:moveTo>
                  <a:pt x="55563" y="44450"/>
                </a:moveTo>
                <a:lnTo>
                  <a:pt x="122238" y="44450"/>
                </a:lnTo>
                <a:cubicBezTo>
                  <a:pt x="128384" y="44450"/>
                  <a:pt x="133350" y="49416"/>
                  <a:pt x="133350" y="55563"/>
                </a:cubicBezTo>
                <a:lnTo>
                  <a:pt x="133350" y="122238"/>
                </a:lnTo>
                <a:cubicBezTo>
                  <a:pt x="133350" y="128384"/>
                  <a:pt x="128384" y="133350"/>
                  <a:pt x="122238" y="133350"/>
                </a:cubicBezTo>
                <a:lnTo>
                  <a:pt x="55563" y="133350"/>
                </a:lnTo>
                <a:cubicBezTo>
                  <a:pt x="49416" y="133350"/>
                  <a:pt x="44450" y="128384"/>
                  <a:pt x="44450" y="122238"/>
                </a:cubicBezTo>
                <a:lnTo>
                  <a:pt x="44450" y="55563"/>
                </a:lnTo>
                <a:cubicBezTo>
                  <a:pt x="44450" y="49416"/>
                  <a:pt x="49416" y="44450"/>
                  <a:pt x="55563" y="44450"/>
                </a:cubicBezTo>
                <a:close/>
                <a:moveTo>
                  <a:pt x="61119" y="61119"/>
                </a:moveTo>
                <a:lnTo>
                  <a:pt x="61119" y="116681"/>
                </a:lnTo>
                <a:lnTo>
                  <a:pt x="116681" y="116681"/>
                </a:lnTo>
                <a:lnTo>
                  <a:pt x="116681" y="61119"/>
                </a:lnTo>
                <a:lnTo>
                  <a:pt x="61119" y="61119"/>
                </a:lnTo>
                <a:close/>
              </a:path>
            </a:pathLst>
          </a:custGeom>
          <a:solidFill>
            <a:srgbClr val="38B2AC"/>
          </a:solidFill>
          <a:ln/>
        </p:spPr>
      </p:sp>
      <p:sp>
        <p:nvSpPr>
          <p:cNvPr id="38" name="Text 34"/>
          <p:cNvSpPr/>
          <p:nvPr/>
        </p:nvSpPr>
        <p:spPr>
          <a:xfrm>
            <a:off x="8756650" y="7340600"/>
            <a:ext cx="24003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Elektronika va xalqaro savdo</a:t>
            </a:r>
            <a:endParaRPr lang="en-US" sz="1600" dirty="0"/>
          </a:p>
        </p:txBody>
      </p:sp>
      <p:sp>
        <p:nvSpPr>
          <p:cNvPr id="39" name="Shape 35"/>
          <p:cNvSpPr/>
          <p:nvPr/>
        </p:nvSpPr>
        <p:spPr>
          <a:xfrm>
            <a:off x="514350" y="8007350"/>
            <a:ext cx="15227300" cy="1079500"/>
          </a:xfrm>
          <a:custGeom>
            <a:avLst/>
            <a:gdLst/>
            <a:ahLst/>
            <a:cxnLst/>
            <a:rect l="l" t="t" r="r" b="b"/>
            <a:pathLst>
              <a:path w="15227300" h="1079500">
                <a:moveTo>
                  <a:pt x="152404" y="0"/>
                </a:moveTo>
                <a:lnTo>
                  <a:pt x="15074896" y="0"/>
                </a:lnTo>
                <a:cubicBezTo>
                  <a:pt x="15159066" y="0"/>
                  <a:pt x="15227300" y="68234"/>
                  <a:pt x="15227300" y="152404"/>
                </a:cubicBezTo>
                <a:lnTo>
                  <a:pt x="15227300" y="927096"/>
                </a:lnTo>
                <a:cubicBezTo>
                  <a:pt x="15227300" y="1011266"/>
                  <a:pt x="15159066" y="1079500"/>
                  <a:pt x="15074896" y="1079500"/>
                </a:cubicBezTo>
                <a:lnTo>
                  <a:pt x="152404" y="1079500"/>
                </a:lnTo>
                <a:cubicBezTo>
                  <a:pt x="68234" y="1079500"/>
                  <a:pt x="0" y="1011266"/>
                  <a:pt x="0" y="927096"/>
                </a:cubicBezTo>
                <a:lnTo>
                  <a:pt x="0" y="152404"/>
                </a:lnTo>
                <a:cubicBezTo>
                  <a:pt x="0" y="68234"/>
                  <a:pt x="68234" y="0"/>
                  <a:pt x="152404" y="0"/>
                </a:cubicBezTo>
                <a:close/>
              </a:path>
            </a:pathLst>
          </a:custGeom>
          <a:solidFill>
            <a:srgbClr val="38B2AC">
              <a:alpha val="10196"/>
            </a:srgbClr>
          </a:solidFill>
          <a:ln w="12700">
            <a:solidFill>
              <a:srgbClr val="38B2AC">
                <a:alpha val="30196"/>
              </a:srgbClr>
            </a:solidFill>
            <a:prstDash val="solid"/>
          </a:ln>
        </p:spPr>
      </p:sp>
      <p:sp>
        <p:nvSpPr>
          <p:cNvPr id="40" name="Shape 36"/>
          <p:cNvSpPr/>
          <p:nvPr/>
        </p:nvSpPr>
        <p:spPr>
          <a:xfrm>
            <a:off x="765175" y="8356600"/>
            <a:ext cx="285750" cy="381000"/>
          </a:xfrm>
          <a:custGeom>
            <a:avLst/>
            <a:gdLst/>
            <a:ahLst/>
            <a:cxnLst/>
            <a:rect l="l" t="t" r="r" b="b"/>
            <a:pathLst>
              <a:path w="285750" h="381000">
                <a:moveTo>
                  <a:pt x="217959" y="285750"/>
                </a:moveTo>
                <a:cubicBezTo>
                  <a:pt x="223391" y="269156"/>
                  <a:pt x="234255" y="254124"/>
                  <a:pt x="246534" y="241176"/>
                </a:cubicBezTo>
                <a:cubicBezTo>
                  <a:pt x="270867" y="215578"/>
                  <a:pt x="285750" y="180975"/>
                  <a:pt x="285750" y="142875"/>
                </a:cubicBezTo>
                <a:cubicBezTo>
                  <a:pt x="285750" y="63996"/>
                  <a:pt x="221754" y="0"/>
                  <a:pt x="142875" y="0"/>
                </a:cubicBezTo>
                <a:cubicBezTo>
                  <a:pt x="63996" y="0"/>
                  <a:pt x="0" y="63996"/>
                  <a:pt x="0" y="142875"/>
                </a:cubicBezTo>
                <a:cubicBezTo>
                  <a:pt x="0" y="180975"/>
                  <a:pt x="14883" y="215578"/>
                  <a:pt x="39216" y="241176"/>
                </a:cubicBezTo>
                <a:cubicBezTo>
                  <a:pt x="51495" y="254124"/>
                  <a:pt x="62433" y="269156"/>
                  <a:pt x="67791" y="285750"/>
                </a:cubicBezTo>
                <a:lnTo>
                  <a:pt x="217884" y="285750"/>
                </a:lnTo>
                <a:close/>
                <a:moveTo>
                  <a:pt x="214313" y="321469"/>
                </a:moveTo>
                <a:lnTo>
                  <a:pt x="71438" y="321469"/>
                </a:lnTo>
                <a:lnTo>
                  <a:pt x="71438" y="333375"/>
                </a:lnTo>
                <a:cubicBezTo>
                  <a:pt x="71438" y="366266"/>
                  <a:pt x="98078" y="392906"/>
                  <a:pt x="130969" y="392906"/>
                </a:cubicBezTo>
                <a:lnTo>
                  <a:pt x="154781" y="392906"/>
                </a:lnTo>
                <a:cubicBezTo>
                  <a:pt x="187672" y="392906"/>
                  <a:pt x="214313" y="366266"/>
                  <a:pt x="214313" y="333375"/>
                </a:cubicBezTo>
                <a:lnTo>
                  <a:pt x="214313" y="321469"/>
                </a:lnTo>
                <a:close/>
                <a:moveTo>
                  <a:pt x="136922" y="83344"/>
                </a:moveTo>
                <a:cubicBezTo>
                  <a:pt x="107305" y="83344"/>
                  <a:pt x="83344" y="107305"/>
                  <a:pt x="83344" y="136922"/>
                </a:cubicBezTo>
                <a:cubicBezTo>
                  <a:pt x="83344" y="146819"/>
                  <a:pt x="75381" y="154781"/>
                  <a:pt x="65484" y="154781"/>
                </a:cubicBezTo>
                <a:cubicBezTo>
                  <a:pt x="55587" y="154781"/>
                  <a:pt x="47625" y="146819"/>
                  <a:pt x="47625" y="136922"/>
                </a:cubicBezTo>
                <a:cubicBezTo>
                  <a:pt x="47625" y="87585"/>
                  <a:pt x="87585" y="47625"/>
                  <a:pt x="136922" y="47625"/>
                </a:cubicBezTo>
                <a:cubicBezTo>
                  <a:pt x="146819" y="47625"/>
                  <a:pt x="154781" y="55587"/>
                  <a:pt x="154781" y="65484"/>
                </a:cubicBezTo>
                <a:cubicBezTo>
                  <a:pt x="154781" y="75381"/>
                  <a:pt x="146819" y="83344"/>
                  <a:pt x="136922" y="83344"/>
                </a:cubicBezTo>
                <a:close/>
              </a:path>
            </a:pathLst>
          </a:custGeom>
          <a:solidFill>
            <a:srgbClr val="38B2AC"/>
          </a:solidFill>
          <a:ln/>
        </p:spPr>
      </p:sp>
      <p:sp>
        <p:nvSpPr>
          <p:cNvPr id="41" name="Text 37"/>
          <p:cNvSpPr/>
          <p:nvPr/>
        </p:nvSpPr>
        <p:spPr>
          <a:xfrm>
            <a:off x="1297980" y="8216900"/>
            <a:ext cx="14338300" cy="660400"/>
          </a:xfrm>
          <a:prstGeom prst="rect">
            <a:avLst/>
          </a:prstGeom>
          <a:noFill/>
          <a:ln/>
        </p:spPr>
        <p:txBody>
          <a:bodyPr wrap="square" lIns="0" tIns="0" rIns="0" bIns="0" rtlCol="0" anchor="ctr"/>
          <a:lstStyle/>
          <a:p>
            <a:pPr>
              <a:lnSpc>
                <a:spcPct val="140000"/>
              </a:lnSpc>
            </a:pPr>
            <a:r>
              <a:rPr lang="en-US" sz="1600" b="1" dirty="0">
                <a:solidFill>
                  <a:srgbClr val="F7FAFC"/>
                </a:solidFill>
                <a:latin typeface="MiSans" pitchFamily="34" charset="0"/>
                <a:ea typeface="MiSans" pitchFamily="34" charset="-122"/>
                <a:cs typeface="MiSans" pitchFamily="34" charset="-120"/>
              </a:rPr>
              <a:t>Umumiy Xususiyatlar:</a:t>
            </a:r>
            <a:pPr>
              <a:lnSpc>
                <a:spcPct val="140000"/>
              </a:lnSpc>
            </a:pPr>
            <a:r>
              <a:rPr lang="en-US" sz="1600" dirty="0">
                <a:solidFill>
                  <a:srgbClr val="F7FAFC"/>
                </a:solidFill>
                <a:latin typeface="MiSans" pitchFamily="34" charset="0"/>
                <a:ea typeface="MiSans" pitchFamily="34" charset="-122"/>
                <a:cs typeface="MiSans" pitchFamily="34" charset="-120"/>
              </a:rPr>
              <a:t> Barcha zonalarda xorijiy investorlar uchun soliq imtiyozlari, soddalashtirilgan bojxona tartib-taomillari, soddalashtirilgan ma'muriy tartib-qoidalar va erkin valyuta rejimi mavjud.</a:t>
            </a:r>
            <a:endParaRPr lang="en-US" sz="1600" dirty="0"/>
          </a:p>
        </p:txBody>
      </p:sp>
    </p:spTree>
  </p:cSld>
  <p:clrMapOvr>
    <a:masterClrMapping/>
  </p:clrMapOvr>
  <p:transition>
    <p:fade/>
    <p:spd val="med"/>
  </p:transition>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Statistika</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Xitoy EIHlari: 2024-2025 Yillardagi Ko'rsatkichlar</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03400"/>
            <a:ext cx="2146300" cy="2006600"/>
          </a:xfrm>
          <a:custGeom>
            <a:avLst/>
            <a:gdLst/>
            <a:ahLst/>
            <a:cxnLst/>
            <a:rect l="l" t="t" r="r" b="b"/>
            <a:pathLst>
              <a:path w="2146300" h="2006600">
                <a:moveTo>
                  <a:pt x="50800" y="0"/>
                </a:moveTo>
                <a:lnTo>
                  <a:pt x="2095500" y="0"/>
                </a:lnTo>
                <a:cubicBezTo>
                  <a:pt x="2123556" y="0"/>
                  <a:pt x="2146300" y="22744"/>
                  <a:pt x="2146300" y="50800"/>
                </a:cubicBezTo>
                <a:lnTo>
                  <a:pt x="2146300" y="1854199"/>
                </a:lnTo>
                <a:cubicBezTo>
                  <a:pt x="2146300" y="1938368"/>
                  <a:pt x="2078068" y="2006600"/>
                  <a:pt x="1993899" y="2006600"/>
                </a:cubicBezTo>
                <a:lnTo>
                  <a:pt x="152401" y="2006600"/>
                </a:lnTo>
                <a:cubicBezTo>
                  <a:pt x="68232" y="2006600"/>
                  <a:pt x="0" y="1938368"/>
                  <a:pt x="0" y="1854199"/>
                </a:cubicBezTo>
                <a:lnTo>
                  <a:pt x="0" y="50800"/>
                </a:lnTo>
                <a:cubicBezTo>
                  <a:pt x="0" y="22763"/>
                  <a:pt x="22763" y="0"/>
                  <a:pt x="50800" y="0"/>
                </a:cubicBezTo>
                <a:close/>
              </a:path>
            </a:pathLst>
          </a:custGeom>
          <a:solidFill>
            <a:srgbClr val="2D3748"/>
          </a:solidFill>
          <a:ln/>
        </p:spPr>
      </p:sp>
      <p:sp>
        <p:nvSpPr>
          <p:cNvPr id="6" name="Shape 4"/>
          <p:cNvSpPr/>
          <p:nvPr/>
        </p:nvSpPr>
        <p:spPr>
          <a:xfrm>
            <a:off x="508000" y="1803400"/>
            <a:ext cx="2146300" cy="50800"/>
          </a:xfrm>
          <a:custGeom>
            <a:avLst/>
            <a:gdLst/>
            <a:ahLst/>
            <a:cxnLst/>
            <a:rect l="l" t="t" r="r" b="b"/>
            <a:pathLst>
              <a:path w="2146300" h="50800">
                <a:moveTo>
                  <a:pt x="50800" y="0"/>
                </a:moveTo>
                <a:lnTo>
                  <a:pt x="2095500" y="0"/>
                </a:lnTo>
                <a:cubicBezTo>
                  <a:pt x="2123537" y="0"/>
                  <a:pt x="2146300" y="22763"/>
                  <a:pt x="2146300" y="50800"/>
                </a:cubicBezTo>
                <a:lnTo>
                  <a:pt x="2146300" y="50800"/>
                </a:lnTo>
                <a:lnTo>
                  <a:pt x="0" y="50800"/>
                </a:lnTo>
                <a:lnTo>
                  <a:pt x="0" y="50800"/>
                </a:lnTo>
                <a:cubicBezTo>
                  <a:pt x="0" y="22763"/>
                  <a:pt x="22763" y="0"/>
                  <a:pt x="50800" y="0"/>
                </a:cubicBezTo>
                <a:close/>
              </a:path>
            </a:pathLst>
          </a:custGeom>
          <a:solidFill>
            <a:srgbClr val="38B2AC"/>
          </a:solidFill>
          <a:ln/>
        </p:spPr>
      </p:sp>
      <p:sp>
        <p:nvSpPr>
          <p:cNvPr id="7" name="Shape 5"/>
          <p:cNvSpPr/>
          <p:nvPr/>
        </p:nvSpPr>
        <p:spPr>
          <a:xfrm>
            <a:off x="1388070" y="2032000"/>
            <a:ext cx="381000" cy="304800"/>
          </a:xfrm>
          <a:custGeom>
            <a:avLst/>
            <a:gdLst/>
            <a:ahLst/>
            <a:cxnLst/>
            <a:rect l="l" t="t" r="r" b="b"/>
            <a:pathLst>
              <a:path w="381000" h="304800">
                <a:moveTo>
                  <a:pt x="342900" y="28575"/>
                </a:moveTo>
                <a:cubicBezTo>
                  <a:pt x="342900" y="21967"/>
                  <a:pt x="339507" y="15835"/>
                  <a:pt x="333851" y="12383"/>
                </a:cubicBezTo>
                <a:cubicBezTo>
                  <a:pt x="328196" y="8930"/>
                  <a:pt x="321231" y="8573"/>
                  <a:pt x="315337" y="11549"/>
                </a:cubicBezTo>
                <a:lnTo>
                  <a:pt x="246162" y="46137"/>
                </a:lnTo>
                <a:lnTo>
                  <a:pt x="139363" y="10478"/>
                </a:lnTo>
                <a:cubicBezTo>
                  <a:pt x="134541" y="8870"/>
                  <a:pt x="129361" y="9227"/>
                  <a:pt x="124837" y="11490"/>
                </a:cubicBezTo>
                <a:lnTo>
                  <a:pt x="48637" y="49590"/>
                </a:lnTo>
                <a:cubicBezTo>
                  <a:pt x="42148" y="52864"/>
                  <a:pt x="38100" y="59472"/>
                  <a:pt x="38100" y="66675"/>
                </a:cubicBezTo>
                <a:lnTo>
                  <a:pt x="38100" y="276225"/>
                </a:lnTo>
                <a:cubicBezTo>
                  <a:pt x="38100" y="282833"/>
                  <a:pt x="41493" y="288965"/>
                  <a:pt x="47149" y="292418"/>
                </a:cubicBezTo>
                <a:cubicBezTo>
                  <a:pt x="52804" y="295870"/>
                  <a:pt x="59769" y="296227"/>
                  <a:pt x="65663" y="293251"/>
                </a:cubicBezTo>
                <a:lnTo>
                  <a:pt x="134779" y="258663"/>
                </a:lnTo>
                <a:lnTo>
                  <a:pt x="237946" y="293072"/>
                </a:lnTo>
                <a:cubicBezTo>
                  <a:pt x="235387" y="289262"/>
                  <a:pt x="232886" y="285274"/>
                  <a:pt x="230445" y="281226"/>
                </a:cubicBezTo>
                <a:cubicBezTo>
                  <a:pt x="223897" y="270331"/>
                  <a:pt x="217408" y="257830"/>
                  <a:pt x="212586" y="244435"/>
                </a:cubicBezTo>
                <a:lnTo>
                  <a:pt x="152340" y="224373"/>
                </a:lnTo>
                <a:lnTo>
                  <a:pt x="152340" y="55007"/>
                </a:lnTo>
                <a:lnTo>
                  <a:pt x="228540" y="80427"/>
                </a:lnTo>
                <a:lnTo>
                  <a:pt x="228540" y="139541"/>
                </a:lnTo>
                <a:cubicBezTo>
                  <a:pt x="246995" y="118229"/>
                  <a:pt x="274380" y="104775"/>
                  <a:pt x="304740" y="104775"/>
                </a:cubicBezTo>
                <a:cubicBezTo>
                  <a:pt x="318195" y="104775"/>
                  <a:pt x="331053" y="107394"/>
                  <a:pt x="342840" y="112216"/>
                </a:cubicBezTo>
                <a:lnTo>
                  <a:pt x="342900" y="28575"/>
                </a:lnTo>
                <a:close/>
                <a:moveTo>
                  <a:pt x="304800" y="133350"/>
                </a:moveTo>
                <a:cubicBezTo>
                  <a:pt x="265331" y="133350"/>
                  <a:pt x="233363" y="164783"/>
                  <a:pt x="233363" y="203537"/>
                </a:cubicBezTo>
                <a:cubicBezTo>
                  <a:pt x="233363" y="244554"/>
                  <a:pt x="271522" y="293072"/>
                  <a:pt x="292060" y="316230"/>
                </a:cubicBezTo>
                <a:cubicBezTo>
                  <a:pt x="298966" y="323969"/>
                  <a:pt x="310694" y="323969"/>
                  <a:pt x="317599" y="316230"/>
                </a:cubicBezTo>
                <a:cubicBezTo>
                  <a:pt x="338138" y="293072"/>
                  <a:pt x="376297" y="244554"/>
                  <a:pt x="376297" y="203537"/>
                </a:cubicBezTo>
                <a:cubicBezTo>
                  <a:pt x="376297" y="164783"/>
                  <a:pt x="344329" y="133350"/>
                  <a:pt x="304860" y="133350"/>
                </a:cubicBezTo>
                <a:close/>
                <a:moveTo>
                  <a:pt x="280987" y="204787"/>
                </a:moveTo>
                <a:cubicBezTo>
                  <a:pt x="280987" y="191645"/>
                  <a:pt x="291658" y="180975"/>
                  <a:pt x="304800" y="180975"/>
                </a:cubicBezTo>
                <a:cubicBezTo>
                  <a:pt x="317942" y="180975"/>
                  <a:pt x="328613" y="191645"/>
                  <a:pt x="328613" y="204787"/>
                </a:cubicBezTo>
                <a:cubicBezTo>
                  <a:pt x="328613" y="217930"/>
                  <a:pt x="317942" y="228600"/>
                  <a:pt x="304800" y="228600"/>
                </a:cubicBezTo>
                <a:cubicBezTo>
                  <a:pt x="291658" y="228600"/>
                  <a:pt x="280987" y="217930"/>
                  <a:pt x="280987" y="204787"/>
                </a:cubicBezTo>
                <a:close/>
              </a:path>
            </a:pathLst>
          </a:custGeom>
          <a:solidFill>
            <a:srgbClr val="38B2AC"/>
          </a:solidFill>
          <a:ln/>
        </p:spPr>
      </p:sp>
      <p:sp>
        <p:nvSpPr>
          <p:cNvPr id="8" name="Text 6"/>
          <p:cNvSpPr/>
          <p:nvPr/>
        </p:nvSpPr>
        <p:spPr>
          <a:xfrm>
            <a:off x="596900" y="2438400"/>
            <a:ext cx="19685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22</a:t>
            </a:r>
            <a:endParaRPr lang="en-US" sz="1600" dirty="0"/>
          </a:p>
        </p:txBody>
      </p:sp>
      <p:sp>
        <p:nvSpPr>
          <p:cNvPr id="9" name="Text 7"/>
          <p:cNvSpPr/>
          <p:nvPr/>
        </p:nvSpPr>
        <p:spPr>
          <a:xfrm>
            <a:off x="660400" y="2997200"/>
            <a:ext cx="1841500" cy="609600"/>
          </a:xfrm>
          <a:prstGeom prst="rect">
            <a:avLst/>
          </a:prstGeom>
          <a:noFill/>
          <a:ln/>
        </p:spPr>
        <p:txBody>
          <a:bodyPr wrap="square" lIns="0" tIns="0" rIns="0" bIns="0" rtlCol="0" anchor="ctr"/>
          <a:lstStyle/>
          <a:p>
            <a:pPr algn="ctr">
              <a:lnSpc>
                <a:spcPct val="130000"/>
              </a:lnSpc>
            </a:pPr>
            <a:r>
              <a:rPr lang="en-US" sz="1600" dirty="0">
                <a:solidFill>
                  <a:srgbClr val="A0AEC0"/>
                </a:solidFill>
                <a:latin typeface="MiSans" pitchFamily="34" charset="0"/>
                <a:ea typeface="MiSans" pitchFamily="34" charset="-122"/>
                <a:cs typeface="MiSans" pitchFamily="34" charset="-120"/>
              </a:rPr>
              <a:t>Erkin Savdo Zonasi</a:t>
            </a:r>
            <a:endParaRPr lang="en-US" sz="1600" dirty="0"/>
          </a:p>
        </p:txBody>
      </p:sp>
      <p:sp>
        <p:nvSpPr>
          <p:cNvPr id="10" name="Shape 8"/>
          <p:cNvSpPr/>
          <p:nvPr/>
        </p:nvSpPr>
        <p:spPr>
          <a:xfrm>
            <a:off x="2801607" y="1803400"/>
            <a:ext cx="2146300" cy="2006600"/>
          </a:xfrm>
          <a:custGeom>
            <a:avLst/>
            <a:gdLst/>
            <a:ahLst/>
            <a:cxnLst/>
            <a:rect l="l" t="t" r="r" b="b"/>
            <a:pathLst>
              <a:path w="2146300" h="2006600">
                <a:moveTo>
                  <a:pt x="50800" y="0"/>
                </a:moveTo>
                <a:lnTo>
                  <a:pt x="2095500" y="0"/>
                </a:lnTo>
                <a:cubicBezTo>
                  <a:pt x="2123556" y="0"/>
                  <a:pt x="2146300" y="22744"/>
                  <a:pt x="2146300" y="50800"/>
                </a:cubicBezTo>
                <a:lnTo>
                  <a:pt x="2146300" y="1854199"/>
                </a:lnTo>
                <a:cubicBezTo>
                  <a:pt x="2146300" y="1938368"/>
                  <a:pt x="2078068" y="2006600"/>
                  <a:pt x="1993899" y="2006600"/>
                </a:cubicBezTo>
                <a:lnTo>
                  <a:pt x="152401" y="2006600"/>
                </a:lnTo>
                <a:cubicBezTo>
                  <a:pt x="68232" y="2006600"/>
                  <a:pt x="0" y="1938368"/>
                  <a:pt x="0" y="1854199"/>
                </a:cubicBezTo>
                <a:lnTo>
                  <a:pt x="0" y="50800"/>
                </a:lnTo>
                <a:cubicBezTo>
                  <a:pt x="0" y="22763"/>
                  <a:pt x="22763" y="0"/>
                  <a:pt x="50800" y="0"/>
                </a:cubicBezTo>
                <a:close/>
              </a:path>
            </a:pathLst>
          </a:custGeom>
          <a:solidFill>
            <a:srgbClr val="2D3748"/>
          </a:solidFill>
          <a:ln/>
        </p:spPr>
      </p:sp>
      <p:sp>
        <p:nvSpPr>
          <p:cNvPr id="11" name="Shape 9"/>
          <p:cNvSpPr/>
          <p:nvPr/>
        </p:nvSpPr>
        <p:spPr>
          <a:xfrm>
            <a:off x="2801607" y="1803400"/>
            <a:ext cx="2146300" cy="50800"/>
          </a:xfrm>
          <a:custGeom>
            <a:avLst/>
            <a:gdLst/>
            <a:ahLst/>
            <a:cxnLst/>
            <a:rect l="l" t="t" r="r" b="b"/>
            <a:pathLst>
              <a:path w="2146300" h="50800">
                <a:moveTo>
                  <a:pt x="50800" y="0"/>
                </a:moveTo>
                <a:lnTo>
                  <a:pt x="2095500" y="0"/>
                </a:lnTo>
                <a:cubicBezTo>
                  <a:pt x="2123537" y="0"/>
                  <a:pt x="2146300" y="22763"/>
                  <a:pt x="2146300" y="50800"/>
                </a:cubicBezTo>
                <a:lnTo>
                  <a:pt x="2146300" y="50800"/>
                </a:lnTo>
                <a:lnTo>
                  <a:pt x="0" y="50800"/>
                </a:lnTo>
                <a:lnTo>
                  <a:pt x="0" y="50800"/>
                </a:lnTo>
                <a:cubicBezTo>
                  <a:pt x="0" y="22763"/>
                  <a:pt x="22763" y="0"/>
                  <a:pt x="50800" y="0"/>
                </a:cubicBezTo>
                <a:close/>
              </a:path>
            </a:pathLst>
          </a:custGeom>
          <a:solidFill>
            <a:srgbClr val="38B2AC"/>
          </a:solidFill>
          <a:ln/>
        </p:spPr>
      </p:sp>
      <p:sp>
        <p:nvSpPr>
          <p:cNvPr id="12" name="Shape 10"/>
          <p:cNvSpPr/>
          <p:nvPr/>
        </p:nvSpPr>
        <p:spPr>
          <a:xfrm>
            <a:off x="3776927" y="2032000"/>
            <a:ext cx="190500" cy="304800"/>
          </a:xfrm>
          <a:custGeom>
            <a:avLst/>
            <a:gdLst/>
            <a:ahLst/>
            <a:cxnLst/>
            <a:rect l="l" t="t" r="r" b="b"/>
            <a:pathLst>
              <a:path w="190500" h="304800">
                <a:moveTo>
                  <a:pt x="80962" y="14288"/>
                </a:moveTo>
                <a:cubicBezTo>
                  <a:pt x="80962" y="6370"/>
                  <a:pt x="87332" y="0"/>
                  <a:pt x="95250" y="0"/>
                </a:cubicBezTo>
                <a:cubicBezTo>
                  <a:pt x="103168" y="0"/>
                  <a:pt x="109537" y="6370"/>
                  <a:pt x="109537" y="14288"/>
                </a:cubicBezTo>
                <a:lnTo>
                  <a:pt x="109537" y="38100"/>
                </a:lnTo>
                <a:lnTo>
                  <a:pt x="142875" y="38100"/>
                </a:lnTo>
                <a:cubicBezTo>
                  <a:pt x="153412" y="38100"/>
                  <a:pt x="161925" y="46613"/>
                  <a:pt x="161925" y="57150"/>
                </a:cubicBezTo>
                <a:cubicBezTo>
                  <a:pt x="161925" y="67687"/>
                  <a:pt x="153412" y="76200"/>
                  <a:pt x="142875" y="76200"/>
                </a:cubicBezTo>
                <a:lnTo>
                  <a:pt x="74474" y="76200"/>
                </a:lnTo>
                <a:cubicBezTo>
                  <a:pt x="59650" y="76200"/>
                  <a:pt x="47625" y="88225"/>
                  <a:pt x="47625" y="103049"/>
                </a:cubicBezTo>
                <a:cubicBezTo>
                  <a:pt x="47625" y="116443"/>
                  <a:pt x="57448" y="127754"/>
                  <a:pt x="70664" y="129659"/>
                </a:cubicBezTo>
                <a:lnTo>
                  <a:pt x="125194" y="137458"/>
                </a:lnTo>
                <a:cubicBezTo>
                  <a:pt x="157222" y="142042"/>
                  <a:pt x="180975" y="169426"/>
                  <a:pt x="180975" y="201751"/>
                </a:cubicBezTo>
                <a:cubicBezTo>
                  <a:pt x="180975" y="237649"/>
                  <a:pt x="151864" y="266700"/>
                  <a:pt x="116026" y="266700"/>
                </a:cubicBezTo>
                <a:lnTo>
                  <a:pt x="109537" y="266700"/>
                </a:lnTo>
                <a:lnTo>
                  <a:pt x="109537" y="290513"/>
                </a:lnTo>
                <a:cubicBezTo>
                  <a:pt x="109537" y="298430"/>
                  <a:pt x="103168" y="304800"/>
                  <a:pt x="95250" y="304800"/>
                </a:cubicBezTo>
                <a:cubicBezTo>
                  <a:pt x="87332" y="304800"/>
                  <a:pt x="80962" y="298430"/>
                  <a:pt x="80962" y="290513"/>
                </a:cubicBezTo>
                <a:lnTo>
                  <a:pt x="80962" y="266700"/>
                </a:lnTo>
                <a:lnTo>
                  <a:pt x="38100" y="266700"/>
                </a:lnTo>
                <a:cubicBezTo>
                  <a:pt x="27563" y="266700"/>
                  <a:pt x="19050" y="258187"/>
                  <a:pt x="19050" y="247650"/>
                </a:cubicBezTo>
                <a:cubicBezTo>
                  <a:pt x="19050" y="237113"/>
                  <a:pt x="27563" y="228600"/>
                  <a:pt x="38100" y="228600"/>
                </a:cubicBezTo>
                <a:lnTo>
                  <a:pt x="116026" y="228600"/>
                </a:lnTo>
                <a:cubicBezTo>
                  <a:pt x="130850" y="228600"/>
                  <a:pt x="142875" y="216575"/>
                  <a:pt x="142875" y="201751"/>
                </a:cubicBezTo>
                <a:cubicBezTo>
                  <a:pt x="142875" y="188357"/>
                  <a:pt x="133052" y="177046"/>
                  <a:pt x="119836" y="175141"/>
                </a:cubicBezTo>
                <a:lnTo>
                  <a:pt x="65306" y="167342"/>
                </a:lnTo>
                <a:cubicBezTo>
                  <a:pt x="33278" y="162818"/>
                  <a:pt x="9525" y="135374"/>
                  <a:pt x="9525" y="103049"/>
                </a:cubicBezTo>
                <a:cubicBezTo>
                  <a:pt x="9525" y="67211"/>
                  <a:pt x="38636" y="38100"/>
                  <a:pt x="74474" y="38100"/>
                </a:cubicBezTo>
                <a:lnTo>
                  <a:pt x="80962" y="38100"/>
                </a:lnTo>
                <a:lnTo>
                  <a:pt x="80962" y="14288"/>
                </a:lnTo>
                <a:close/>
              </a:path>
            </a:pathLst>
          </a:custGeom>
          <a:solidFill>
            <a:srgbClr val="38B2AC"/>
          </a:solidFill>
          <a:ln/>
        </p:spPr>
      </p:sp>
      <p:sp>
        <p:nvSpPr>
          <p:cNvPr id="13" name="Text 11"/>
          <p:cNvSpPr/>
          <p:nvPr/>
        </p:nvSpPr>
        <p:spPr>
          <a:xfrm>
            <a:off x="2890507" y="2438400"/>
            <a:ext cx="19685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282</a:t>
            </a:r>
            <a:endParaRPr lang="en-US" sz="1600" dirty="0"/>
          </a:p>
        </p:txBody>
      </p:sp>
      <p:sp>
        <p:nvSpPr>
          <p:cNvPr id="14" name="Text 12"/>
          <p:cNvSpPr/>
          <p:nvPr/>
        </p:nvSpPr>
        <p:spPr>
          <a:xfrm>
            <a:off x="2954007" y="2997200"/>
            <a:ext cx="1841500" cy="304800"/>
          </a:xfrm>
          <a:prstGeom prst="rect">
            <a:avLst/>
          </a:prstGeom>
          <a:noFill/>
          <a:ln/>
        </p:spPr>
        <p:txBody>
          <a:bodyPr wrap="square" lIns="0" tIns="0" rIns="0" bIns="0" rtlCol="0" anchor="ctr"/>
          <a:lstStyle/>
          <a:p>
            <a:pPr algn="ctr">
              <a:lnSpc>
                <a:spcPct val="130000"/>
              </a:lnSpc>
            </a:pPr>
            <a:r>
              <a:rPr lang="en-US" sz="1600" dirty="0">
                <a:solidFill>
                  <a:srgbClr val="A0AEC0"/>
                </a:solidFill>
                <a:latin typeface="MiSans" pitchFamily="34" charset="0"/>
                <a:ea typeface="MiSans" pitchFamily="34" charset="-122"/>
                <a:cs typeface="MiSans" pitchFamily="34" charset="-120"/>
              </a:rPr>
              <a:t>mlrd dollar XOR</a:t>
            </a:r>
            <a:endParaRPr lang="en-US" sz="1600" dirty="0"/>
          </a:p>
        </p:txBody>
      </p:sp>
      <p:sp>
        <p:nvSpPr>
          <p:cNvPr id="15" name="Shape 13"/>
          <p:cNvSpPr/>
          <p:nvPr/>
        </p:nvSpPr>
        <p:spPr>
          <a:xfrm>
            <a:off x="5095214" y="1803400"/>
            <a:ext cx="2146300" cy="2006600"/>
          </a:xfrm>
          <a:custGeom>
            <a:avLst/>
            <a:gdLst/>
            <a:ahLst/>
            <a:cxnLst/>
            <a:rect l="l" t="t" r="r" b="b"/>
            <a:pathLst>
              <a:path w="2146300" h="2006600">
                <a:moveTo>
                  <a:pt x="50800" y="0"/>
                </a:moveTo>
                <a:lnTo>
                  <a:pt x="2095500" y="0"/>
                </a:lnTo>
                <a:cubicBezTo>
                  <a:pt x="2123556" y="0"/>
                  <a:pt x="2146300" y="22744"/>
                  <a:pt x="2146300" y="50800"/>
                </a:cubicBezTo>
                <a:lnTo>
                  <a:pt x="2146300" y="1854199"/>
                </a:lnTo>
                <a:cubicBezTo>
                  <a:pt x="2146300" y="1938368"/>
                  <a:pt x="2078068" y="2006600"/>
                  <a:pt x="1993899" y="2006600"/>
                </a:cubicBezTo>
                <a:lnTo>
                  <a:pt x="152401" y="2006600"/>
                </a:lnTo>
                <a:cubicBezTo>
                  <a:pt x="68232" y="2006600"/>
                  <a:pt x="0" y="1938368"/>
                  <a:pt x="0" y="1854199"/>
                </a:cubicBezTo>
                <a:lnTo>
                  <a:pt x="0" y="50800"/>
                </a:lnTo>
                <a:cubicBezTo>
                  <a:pt x="0" y="22763"/>
                  <a:pt x="22763" y="0"/>
                  <a:pt x="50800" y="0"/>
                </a:cubicBezTo>
                <a:close/>
              </a:path>
            </a:pathLst>
          </a:custGeom>
          <a:solidFill>
            <a:srgbClr val="2D3748"/>
          </a:solidFill>
          <a:ln/>
        </p:spPr>
      </p:sp>
      <p:sp>
        <p:nvSpPr>
          <p:cNvPr id="16" name="Shape 14"/>
          <p:cNvSpPr/>
          <p:nvPr/>
        </p:nvSpPr>
        <p:spPr>
          <a:xfrm>
            <a:off x="5095214" y="1803400"/>
            <a:ext cx="2146300" cy="50800"/>
          </a:xfrm>
          <a:custGeom>
            <a:avLst/>
            <a:gdLst/>
            <a:ahLst/>
            <a:cxnLst/>
            <a:rect l="l" t="t" r="r" b="b"/>
            <a:pathLst>
              <a:path w="2146300" h="50800">
                <a:moveTo>
                  <a:pt x="50800" y="0"/>
                </a:moveTo>
                <a:lnTo>
                  <a:pt x="2095500" y="0"/>
                </a:lnTo>
                <a:cubicBezTo>
                  <a:pt x="2123537" y="0"/>
                  <a:pt x="2146300" y="22763"/>
                  <a:pt x="2146300" y="50800"/>
                </a:cubicBezTo>
                <a:lnTo>
                  <a:pt x="2146300" y="50800"/>
                </a:lnTo>
                <a:lnTo>
                  <a:pt x="0" y="50800"/>
                </a:lnTo>
                <a:lnTo>
                  <a:pt x="0" y="50800"/>
                </a:lnTo>
                <a:cubicBezTo>
                  <a:pt x="0" y="22763"/>
                  <a:pt x="22763" y="0"/>
                  <a:pt x="50800" y="0"/>
                </a:cubicBezTo>
                <a:close/>
              </a:path>
            </a:pathLst>
          </a:custGeom>
          <a:solidFill>
            <a:srgbClr val="38B2AC"/>
          </a:solidFill>
          <a:ln/>
        </p:spPr>
      </p:sp>
      <p:sp>
        <p:nvSpPr>
          <p:cNvPr id="17" name="Shape 15"/>
          <p:cNvSpPr/>
          <p:nvPr/>
        </p:nvSpPr>
        <p:spPr>
          <a:xfrm>
            <a:off x="6032434" y="2032000"/>
            <a:ext cx="266700" cy="304800"/>
          </a:xfrm>
          <a:custGeom>
            <a:avLst/>
            <a:gdLst/>
            <a:ahLst/>
            <a:cxnLst/>
            <a:rect l="l" t="t" r="r" b="b"/>
            <a:pathLst>
              <a:path w="266700" h="304800">
                <a:moveTo>
                  <a:pt x="114300" y="76200"/>
                </a:moveTo>
                <a:cubicBezTo>
                  <a:pt x="114300" y="44658"/>
                  <a:pt x="88692" y="19050"/>
                  <a:pt x="57150" y="19050"/>
                </a:cubicBezTo>
                <a:cubicBezTo>
                  <a:pt x="25608" y="19050"/>
                  <a:pt x="0" y="44658"/>
                  <a:pt x="0" y="76200"/>
                </a:cubicBezTo>
                <a:cubicBezTo>
                  <a:pt x="0" y="107742"/>
                  <a:pt x="25608" y="133350"/>
                  <a:pt x="57150" y="133350"/>
                </a:cubicBezTo>
                <a:cubicBezTo>
                  <a:pt x="88692" y="133350"/>
                  <a:pt x="114300" y="107742"/>
                  <a:pt x="114300" y="76200"/>
                </a:cubicBezTo>
                <a:close/>
                <a:moveTo>
                  <a:pt x="266700" y="228600"/>
                </a:moveTo>
                <a:cubicBezTo>
                  <a:pt x="266700" y="197058"/>
                  <a:pt x="241092" y="171450"/>
                  <a:pt x="209550" y="171450"/>
                </a:cubicBezTo>
                <a:cubicBezTo>
                  <a:pt x="178008" y="171450"/>
                  <a:pt x="152400" y="197058"/>
                  <a:pt x="152400" y="228600"/>
                </a:cubicBezTo>
                <a:cubicBezTo>
                  <a:pt x="152400" y="260142"/>
                  <a:pt x="178008" y="285750"/>
                  <a:pt x="209550" y="285750"/>
                </a:cubicBezTo>
                <a:cubicBezTo>
                  <a:pt x="241092" y="285750"/>
                  <a:pt x="266700" y="260142"/>
                  <a:pt x="266700" y="228600"/>
                </a:cubicBezTo>
                <a:close/>
                <a:moveTo>
                  <a:pt x="261104" y="51554"/>
                </a:moveTo>
                <a:cubicBezTo>
                  <a:pt x="268545" y="44113"/>
                  <a:pt x="268545" y="32028"/>
                  <a:pt x="261104" y="24586"/>
                </a:cubicBezTo>
                <a:cubicBezTo>
                  <a:pt x="253663" y="17145"/>
                  <a:pt x="241578" y="17145"/>
                  <a:pt x="234136" y="24586"/>
                </a:cubicBezTo>
                <a:lnTo>
                  <a:pt x="5536" y="253186"/>
                </a:lnTo>
                <a:cubicBezTo>
                  <a:pt x="-1905" y="260628"/>
                  <a:pt x="-1905" y="272713"/>
                  <a:pt x="5536" y="280154"/>
                </a:cubicBezTo>
                <a:cubicBezTo>
                  <a:pt x="12978" y="287595"/>
                  <a:pt x="25063" y="287595"/>
                  <a:pt x="32504" y="280154"/>
                </a:cubicBezTo>
                <a:lnTo>
                  <a:pt x="261104" y="51554"/>
                </a:lnTo>
                <a:close/>
              </a:path>
            </a:pathLst>
          </a:custGeom>
          <a:solidFill>
            <a:srgbClr val="38B2AC"/>
          </a:solidFill>
          <a:ln/>
        </p:spPr>
      </p:sp>
      <p:sp>
        <p:nvSpPr>
          <p:cNvPr id="18" name="Text 16"/>
          <p:cNvSpPr/>
          <p:nvPr/>
        </p:nvSpPr>
        <p:spPr>
          <a:xfrm>
            <a:off x="5184114" y="2438400"/>
            <a:ext cx="19685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24.3%</a:t>
            </a:r>
            <a:endParaRPr lang="en-US" sz="1600" dirty="0"/>
          </a:p>
        </p:txBody>
      </p:sp>
      <p:sp>
        <p:nvSpPr>
          <p:cNvPr id="19" name="Text 17"/>
          <p:cNvSpPr/>
          <p:nvPr/>
        </p:nvSpPr>
        <p:spPr>
          <a:xfrm>
            <a:off x="5247614" y="2997200"/>
            <a:ext cx="1841500" cy="304800"/>
          </a:xfrm>
          <a:prstGeom prst="rect">
            <a:avLst/>
          </a:prstGeom>
          <a:noFill/>
          <a:ln/>
        </p:spPr>
        <p:txBody>
          <a:bodyPr wrap="square" lIns="0" tIns="0" rIns="0" bIns="0" rtlCol="0" anchor="ctr"/>
          <a:lstStyle/>
          <a:p>
            <a:pPr algn="ctr">
              <a:lnSpc>
                <a:spcPct val="130000"/>
              </a:lnSpc>
            </a:pPr>
            <a:r>
              <a:rPr lang="en-US" sz="1600" dirty="0">
                <a:solidFill>
                  <a:srgbClr val="A0AEC0"/>
                </a:solidFill>
                <a:latin typeface="MiSans" pitchFamily="34" charset="0"/>
                <a:ea typeface="MiSans" pitchFamily="34" charset="-122"/>
                <a:cs typeface="MiSans" pitchFamily="34" charset="-120"/>
              </a:rPr>
              <a:t>Milliy XOR ulushi</a:t>
            </a:r>
            <a:endParaRPr lang="en-US" sz="1600" dirty="0"/>
          </a:p>
        </p:txBody>
      </p:sp>
      <p:sp>
        <p:nvSpPr>
          <p:cNvPr id="20" name="Shape 18"/>
          <p:cNvSpPr/>
          <p:nvPr/>
        </p:nvSpPr>
        <p:spPr>
          <a:xfrm>
            <a:off x="7388820" y="1803400"/>
            <a:ext cx="2146300" cy="2006600"/>
          </a:xfrm>
          <a:custGeom>
            <a:avLst/>
            <a:gdLst/>
            <a:ahLst/>
            <a:cxnLst/>
            <a:rect l="l" t="t" r="r" b="b"/>
            <a:pathLst>
              <a:path w="2146300" h="2006600">
                <a:moveTo>
                  <a:pt x="50800" y="0"/>
                </a:moveTo>
                <a:lnTo>
                  <a:pt x="2095500" y="0"/>
                </a:lnTo>
                <a:cubicBezTo>
                  <a:pt x="2123556" y="0"/>
                  <a:pt x="2146300" y="22744"/>
                  <a:pt x="2146300" y="50800"/>
                </a:cubicBezTo>
                <a:lnTo>
                  <a:pt x="2146300" y="1854199"/>
                </a:lnTo>
                <a:cubicBezTo>
                  <a:pt x="2146300" y="1938368"/>
                  <a:pt x="2078068" y="2006600"/>
                  <a:pt x="1993899" y="2006600"/>
                </a:cubicBezTo>
                <a:lnTo>
                  <a:pt x="152401" y="2006600"/>
                </a:lnTo>
                <a:cubicBezTo>
                  <a:pt x="68232" y="2006600"/>
                  <a:pt x="0" y="1938368"/>
                  <a:pt x="0" y="1854199"/>
                </a:cubicBezTo>
                <a:lnTo>
                  <a:pt x="0" y="50800"/>
                </a:lnTo>
                <a:cubicBezTo>
                  <a:pt x="0" y="22763"/>
                  <a:pt x="22763" y="0"/>
                  <a:pt x="50800" y="0"/>
                </a:cubicBezTo>
                <a:close/>
              </a:path>
            </a:pathLst>
          </a:custGeom>
          <a:solidFill>
            <a:srgbClr val="2D3748"/>
          </a:solidFill>
          <a:ln/>
        </p:spPr>
      </p:sp>
      <p:sp>
        <p:nvSpPr>
          <p:cNvPr id="21" name="Shape 19"/>
          <p:cNvSpPr/>
          <p:nvPr/>
        </p:nvSpPr>
        <p:spPr>
          <a:xfrm>
            <a:off x="7388820" y="1803400"/>
            <a:ext cx="2146300" cy="50800"/>
          </a:xfrm>
          <a:custGeom>
            <a:avLst/>
            <a:gdLst/>
            <a:ahLst/>
            <a:cxnLst/>
            <a:rect l="l" t="t" r="r" b="b"/>
            <a:pathLst>
              <a:path w="2146300" h="50800">
                <a:moveTo>
                  <a:pt x="50800" y="0"/>
                </a:moveTo>
                <a:lnTo>
                  <a:pt x="2095500" y="0"/>
                </a:lnTo>
                <a:cubicBezTo>
                  <a:pt x="2123537" y="0"/>
                  <a:pt x="2146300" y="22763"/>
                  <a:pt x="2146300" y="50800"/>
                </a:cubicBezTo>
                <a:lnTo>
                  <a:pt x="2146300" y="50800"/>
                </a:lnTo>
                <a:lnTo>
                  <a:pt x="0" y="50800"/>
                </a:lnTo>
                <a:lnTo>
                  <a:pt x="0" y="50800"/>
                </a:lnTo>
                <a:cubicBezTo>
                  <a:pt x="0" y="22763"/>
                  <a:pt x="22763" y="0"/>
                  <a:pt x="50800" y="0"/>
                </a:cubicBezTo>
                <a:close/>
              </a:path>
            </a:pathLst>
          </a:custGeom>
          <a:solidFill>
            <a:srgbClr val="38B2AC"/>
          </a:solidFill>
          <a:ln/>
        </p:spPr>
      </p:sp>
      <p:sp>
        <p:nvSpPr>
          <p:cNvPr id="22" name="Shape 20"/>
          <p:cNvSpPr/>
          <p:nvPr/>
        </p:nvSpPr>
        <p:spPr>
          <a:xfrm>
            <a:off x="8307057" y="2032000"/>
            <a:ext cx="304800" cy="304800"/>
          </a:xfrm>
          <a:custGeom>
            <a:avLst/>
            <a:gdLst/>
            <a:ahLst/>
            <a:cxnLst/>
            <a:rect l="l" t="t" r="r" b="b"/>
            <a:pathLst>
              <a:path w="304800" h="304800">
                <a:moveTo>
                  <a:pt x="19050" y="19050"/>
                </a:moveTo>
                <a:cubicBezTo>
                  <a:pt x="29587" y="19050"/>
                  <a:pt x="38100" y="27563"/>
                  <a:pt x="38100" y="38100"/>
                </a:cubicBezTo>
                <a:lnTo>
                  <a:pt x="38100" y="238125"/>
                </a:lnTo>
                <a:cubicBezTo>
                  <a:pt x="38100" y="243364"/>
                  <a:pt x="42386" y="247650"/>
                  <a:pt x="47625" y="247650"/>
                </a:cubicBezTo>
                <a:lnTo>
                  <a:pt x="285750" y="247650"/>
                </a:lnTo>
                <a:cubicBezTo>
                  <a:pt x="296287" y="247650"/>
                  <a:pt x="304800" y="256163"/>
                  <a:pt x="304800" y="266700"/>
                </a:cubicBezTo>
                <a:cubicBezTo>
                  <a:pt x="304800" y="277237"/>
                  <a:pt x="296287" y="285750"/>
                  <a:pt x="285750" y="285750"/>
                </a:cubicBezTo>
                <a:lnTo>
                  <a:pt x="47625" y="285750"/>
                </a:lnTo>
                <a:cubicBezTo>
                  <a:pt x="21312" y="285750"/>
                  <a:pt x="0" y="264438"/>
                  <a:pt x="0" y="238125"/>
                </a:cubicBezTo>
                <a:lnTo>
                  <a:pt x="0" y="38100"/>
                </a:lnTo>
                <a:cubicBezTo>
                  <a:pt x="0" y="27563"/>
                  <a:pt x="8513" y="19050"/>
                  <a:pt x="19050" y="19050"/>
                </a:cubicBezTo>
                <a:close/>
                <a:moveTo>
                  <a:pt x="142875" y="57150"/>
                </a:moveTo>
                <a:cubicBezTo>
                  <a:pt x="146864" y="57150"/>
                  <a:pt x="150674" y="58817"/>
                  <a:pt x="153412" y="61793"/>
                </a:cubicBezTo>
                <a:lnTo>
                  <a:pt x="195739" y="107930"/>
                </a:lnTo>
                <a:lnTo>
                  <a:pt x="223242" y="80367"/>
                </a:lnTo>
                <a:cubicBezTo>
                  <a:pt x="228838" y="74771"/>
                  <a:pt x="237887" y="74771"/>
                  <a:pt x="243423" y="80367"/>
                </a:cubicBezTo>
                <a:lnTo>
                  <a:pt x="281523" y="118467"/>
                </a:lnTo>
                <a:cubicBezTo>
                  <a:pt x="284202" y="121146"/>
                  <a:pt x="285690" y="124777"/>
                  <a:pt x="285690" y="128588"/>
                </a:cubicBezTo>
                <a:lnTo>
                  <a:pt x="285690" y="195263"/>
                </a:lnTo>
                <a:cubicBezTo>
                  <a:pt x="285690" y="203180"/>
                  <a:pt x="279321" y="209550"/>
                  <a:pt x="271403" y="209550"/>
                </a:cubicBezTo>
                <a:lnTo>
                  <a:pt x="90428" y="209550"/>
                </a:lnTo>
                <a:cubicBezTo>
                  <a:pt x="82510" y="209550"/>
                  <a:pt x="76140" y="203180"/>
                  <a:pt x="76140" y="195263"/>
                </a:cubicBezTo>
                <a:lnTo>
                  <a:pt x="76140" y="128588"/>
                </a:lnTo>
                <a:cubicBezTo>
                  <a:pt x="76140" y="125016"/>
                  <a:pt x="77510" y="121563"/>
                  <a:pt x="79891" y="118943"/>
                </a:cubicBezTo>
                <a:lnTo>
                  <a:pt x="132278" y="61793"/>
                </a:lnTo>
                <a:cubicBezTo>
                  <a:pt x="134957" y="58817"/>
                  <a:pt x="138827" y="57150"/>
                  <a:pt x="142815" y="57150"/>
                </a:cubicBezTo>
                <a:close/>
              </a:path>
            </a:pathLst>
          </a:custGeom>
          <a:solidFill>
            <a:srgbClr val="38B2AC"/>
          </a:solidFill>
          <a:ln/>
        </p:spPr>
      </p:sp>
      <p:sp>
        <p:nvSpPr>
          <p:cNvPr id="23" name="Text 21"/>
          <p:cNvSpPr/>
          <p:nvPr/>
        </p:nvSpPr>
        <p:spPr>
          <a:xfrm>
            <a:off x="7477720" y="2438400"/>
            <a:ext cx="1968500" cy="508000"/>
          </a:xfrm>
          <a:prstGeom prst="rect">
            <a:avLst/>
          </a:prstGeom>
          <a:noFill/>
          <a:ln/>
        </p:spPr>
        <p:txBody>
          <a:bodyPr wrap="square" lIns="0" tIns="0" rIns="0" bIns="0" rtlCol="0" anchor="ctr"/>
          <a:lstStyle/>
          <a:p>
            <a:pPr algn="ctr">
              <a:lnSpc>
                <a:spcPct val="90000"/>
              </a:lnSpc>
            </a:pPr>
            <a:r>
              <a:rPr lang="en-US" sz="3600" b="1" dirty="0">
                <a:solidFill>
                  <a:srgbClr val="38B2AC"/>
                </a:solidFill>
                <a:latin typeface="Liter" pitchFamily="34" charset="0"/>
                <a:ea typeface="Liter" pitchFamily="34" charset="-122"/>
                <a:cs typeface="Liter" pitchFamily="34" charset="-120"/>
              </a:rPr>
              <a:t>&lt;0.04%</a:t>
            </a:r>
            <a:endParaRPr lang="en-US" sz="1600" dirty="0"/>
          </a:p>
        </p:txBody>
      </p:sp>
      <p:sp>
        <p:nvSpPr>
          <p:cNvPr id="24" name="Text 22"/>
          <p:cNvSpPr/>
          <p:nvPr/>
        </p:nvSpPr>
        <p:spPr>
          <a:xfrm>
            <a:off x="7541220" y="2997200"/>
            <a:ext cx="1841500" cy="304800"/>
          </a:xfrm>
          <a:prstGeom prst="rect">
            <a:avLst/>
          </a:prstGeom>
          <a:noFill/>
          <a:ln/>
        </p:spPr>
        <p:txBody>
          <a:bodyPr wrap="square" lIns="0" tIns="0" rIns="0" bIns="0" rtlCol="0" anchor="ctr"/>
          <a:lstStyle/>
          <a:p>
            <a:pPr algn="ctr">
              <a:lnSpc>
                <a:spcPct val="130000"/>
              </a:lnSpc>
            </a:pPr>
            <a:r>
              <a:rPr lang="en-US" sz="1600" dirty="0">
                <a:solidFill>
                  <a:srgbClr val="A0AEC0"/>
                </a:solidFill>
                <a:latin typeface="MiSans" pitchFamily="34" charset="0"/>
                <a:ea typeface="MiSans" pitchFamily="34" charset="-122"/>
                <a:cs typeface="MiSans" pitchFamily="34" charset="-120"/>
              </a:rPr>
              <a:t>Hudud ulushi</a:t>
            </a:r>
            <a:endParaRPr lang="en-US" sz="1600" dirty="0"/>
          </a:p>
        </p:txBody>
      </p:sp>
      <p:sp>
        <p:nvSpPr>
          <p:cNvPr id="25" name="Shape 23"/>
          <p:cNvSpPr/>
          <p:nvPr/>
        </p:nvSpPr>
        <p:spPr>
          <a:xfrm>
            <a:off x="508000" y="3962400"/>
            <a:ext cx="9017000" cy="4673600"/>
          </a:xfrm>
          <a:custGeom>
            <a:avLst/>
            <a:gdLst/>
            <a:ahLst/>
            <a:cxnLst/>
            <a:rect l="l" t="t" r="r" b="b"/>
            <a:pathLst>
              <a:path w="9017000" h="4673600">
                <a:moveTo>
                  <a:pt x="152406" y="0"/>
                </a:moveTo>
                <a:lnTo>
                  <a:pt x="8864594" y="0"/>
                </a:lnTo>
                <a:cubicBezTo>
                  <a:pt x="8948765" y="0"/>
                  <a:pt x="9017000" y="68235"/>
                  <a:pt x="9017000" y="152406"/>
                </a:cubicBezTo>
                <a:lnTo>
                  <a:pt x="9017000" y="4521194"/>
                </a:lnTo>
                <a:cubicBezTo>
                  <a:pt x="9017000" y="4605365"/>
                  <a:pt x="8948765" y="4673600"/>
                  <a:pt x="8864594" y="4673600"/>
                </a:cubicBezTo>
                <a:lnTo>
                  <a:pt x="152406" y="4673600"/>
                </a:lnTo>
                <a:cubicBezTo>
                  <a:pt x="68235" y="4673600"/>
                  <a:pt x="0" y="4605365"/>
                  <a:pt x="0" y="4521194"/>
                </a:cubicBezTo>
                <a:lnTo>
                  <a:pt x="0" y="152406"/>
                </a:lnTo>
                <a:cubicBezTo>
                  <a:pt x="0" y="68291"/>
                  <a:pt x="68291" y="0"/>
                  <a:pt x="152406" y="0"/>
                </a:cubicBezTo>
                <a:close/>
              </a:path>
            </a:pathLst>
          </a:custGeom>
          <a:solidFill>
            <a:srgbClr val="2D3748"/>
          </a:solidFill>
          <a:ln/>
        </p:spPr>
      </p:sp>
      <p:sp>
        <p:nvSpPr>
          <p:cNvPr id="26" name="Text 24"/>
          <p:cNvSpPr/>
          <p:nvPr/>
        </p:nvSpPr>
        <p:spPr>
          <a:xfrm>
            <a:off x="711200" y="4165600"/>
            <a:ext cx="8737600" cy="355600"/>
          </a:xfrm>
          <a:prstGeom prst="rect">
            <a:avLst/>
          </a:prstGeom>
          <a:noFill/>
          <a:ln/>
        </p:spPr>
        <p:txBody>
          <a:bodyPr wrap="square" lIns="0" tIns="0" rIns="0" bIns="0" rtlCol="0" anchor="ctr"/>
          <a:lstStyle/>
          <a:p>
            <a:pPr>
              <a:lnSpc>
                <a:spcPct val="120000"/>
              </a:lnSpc>
            </a:pPr>
            <a:r>
              <a:rPr lang="en-US" sz="2000" b="1" dirty="0">
                <a:solidFill>
                  <a:srgbClr val="F7FAFC"/>
                </a:solidFill>
                <a:latin typeface="Liter" pitchFamily="34" charset="0"/>
                <a:ea typeface="Liter" pitchFamily="34" charset="-122"/>
                <a:cs typeface="Liter" pitchFamily="34" charset="-120"/>
              </a:rPr>
              <a:t>2024-yil Savdo Ko'rsatkichlari</a:t>
            </a:r>
            <a:endParaRPr lang="en-US" sz="1600" dirty="0"/>
          </a:p>
        </p:txBody>
      </p:sp>
      <p:sp>
        <p:nvSpPr>
          <p:cNvPr id="27" name="Shape 25"/>
          <p:cNvSpPr/>
          <p:nvPr/>
        </p:nvSpPr>
        <p:spPr>
          <a:xfrm>
            <a:off x="711200" y="4673600"/>
            <a:ext cx="4203700" cy="1574800"/>
          </a:xfrm>
          <a:custGeom>
            <a:avLst/>
            <a:gdLst/>
            <a:ahLst/>
            <a:cxnLst/>
            <a:rect l="l" t="t" r="r" b="b"/>
            <a:pathLst>
              <a:path w="4203700" h="1574800">
                <a:moveTo>
                  <a:pt x="101606" y="0"/>
                </a:moveTo>
                <a:lnTo>
                  <a:pt x="4102094" y="0"/>
                </a:lnTo>
                <a:cubicBezTo>
                  <a:pt x="4158209" y="0"/>
                  <a:pt x="4203700" y="45491"/>
                  <a:pt x="4203700" y="101606"/>
                </a:cubicBezTo>
                <a:lnTo>
                  <a:pt x="4203700" y="1473194"/>
                </a:lnTo>
                <a:cubicBezTo>
                  <a:pt x="4203700" y="1529309"/>
                  <a:pt x="4158209" y="1574800"/>
                  <a:pt x="4102094" y="1574800"/>
                </a:cubicBezTo>
                <a:lnTo>
                  <a:pt x="101606" y="1574800"/>
                </a:lnTo>
                <a:cubicBezTo>
                  <a:pt x="45491" y="1574800"/>
                  <a:pt x="0" y="1529309"/>
                  <a:pt x="0" y="1473194"/>
                </a:cubicBezTo>
                <a:lnTo>
                  <a:pt x="0" y="101606"/>
                </a:lnTo>
                <a:cubicBezTo>
                  <a:pt x="0" y="45528"/>
                  <a:pt x="45528" y="0"/>
                  <a:pt x="101606" y="0"/>
                </a:cubicBezTo>
                <a:close/>
              </a:path>
            </a:pathLst>
          </a:custGeom>
          <a:solidFill>
            <a:srgbClr val="1A202C"/>
          </a:solidFill>
          <a:ln/>
        </p:spPr>
      </p:sp>
      <p:sp>
        <p:nvSpPr>
          <p:cNvPr id="28" name="Text 26"/>
          <p:cNvSpPr/>
          <p:nvPr/>
        </p:nvSpPr>
        <p:spPr>
          <a:xfrm>
            <a:off x="914400" y="4876800"/>
            <a:ext cx="1930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Tashqi Savdo Hajmi</a:t>
            </a:r>
            <a:endParaRPr lang="en-US" sz="1600" dirty="0"/>
          </a:p>
        </p:txBody>
      </p:sp>
      <p:sp>
        <p:nvSpPr>
          <p:cNvPr id="29" name="Text 27"/>
          <p:cNvSpPr/>
          <p:nvPr/>
        </p:nvSpPr>
        <p:spPr>
          <a:xfrm>
            <a:off x="4106598" y="4876800"/>
            <a:ext cx="7112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Q1-Q3</a:t>
            </a:r>
            <a:endParaRPr lang="en-US" sz="1600" dirty="0"/>
          </a:p>
        </p:txBody>
      </p:sp>
      <p:sp>
        <p:nvSpPr>
          <p:cNvPr id="30" name="Text 28"/>
          <p:cNvSpPr/>
          <p:nvPr/>
        </p:nvSpPr>
        <p:spPr>
          <a:xfrm>
            <a:off x="914400" y="5283200"/>
            <a:ext cx="3987800" cy="457200"/>
          </a:xfrm>
          <a:prstGeom prst="rect">
            <a:avLst/>
          </a:prstGeom>
          <a:noFill/>
          <a:ln/>
        </p:spPr>
        <p:txBody>
          <a:bodyPr wrap="square" lIns="0" tIns="0" rIns="0" bIns="0" rtlCol="0" anchor="ctr"/>
          <a:lstStyle/>
          <a:p>
            <a:pPr>
              <a:lnSpc>
                <a:spcPct val="100000"/>
              </a:lnSpc>
            </a:pPr>
            <a:r>
              <a:rPr lang="en-US" sz="3000" b="1" dirty="0">
                <a:solidFill>
                  <a:srgbClr val="F7FAFC"/>
                </a:solidFill>
                <a:latin typeface="Liter" pitchFamily="34" charset="0"/>
                <a:ea typeface="Liter" pitchFamily="34" charset="-122"/>
                <a:cs typeface="Liter" pitchFamily="34" charset="-120"/>
              </a:rPr>
              <a:t>6.09 trln yuan</a:t>
            </a:r>
            <a:endParaRPr lang="en-US" sz="1600" dirty="0"/>
          </a:p>
        </p:txBody>
      </p:sp>
      <p:sp>
        <p:nvSpPr>
          <p:cNvPr id="31" name="Shape 29"/>
          <p:cNvSpPr/>
          <p:nvPr/>
        </p:nvSpPr>
        <p:spPr>
          <a:xfrm>
            <a:off x="962025" y="5842000"/>
            <a:ext cx="133350" cy="177800"/>
          </a:xfrm>
          <a:custGeom>
            <a:avLst/>
            <a:gdLst/>
            <a:ahLst/>
            <a:cxnLst/>
            <a:rect l="l" t="t" r="r" b="b"/>
            <a:pathLst>
              <a:path w="133350" h="177800">
                <a:moveTo>
                  <a:pt x="74523" y="6042"/>
                </a:moveTo>
                <a:cubicBezTo>
                  <a:pt x="70182" y="1702"/>
                  <a:pt x="63133" y="1702"/>
                  <a:pt x="58792" y="6042"/>
                </a:cubicBezTo>
                <a:lnTo>
                  <a:pt x="3230" y="61605"/>
                </a:lnTo>
                <a:cubicBezTo>
                  <a:pt x="-1111" y="65946"/>
                  <a:pt x="-1111" y="72995"/>
                  <a:pt x="3230" y="77336"/>
                </a:cubicBezTo>
                <a:cubicBezTo>
                  <a:pt x="7570" y="81677"/>
                  <a:pt x="14620" y="81677"/>
                  <a:pt x="18961" y="77336"/>
                </a:cubicBezTo>
                <a:lnTo>
                  <a:pt x="55563" y="40734"/>
                </a:lnTo>
                <a:lnTo>
                  <a:pt x="55563" y="169466"/>
                </a:lnTo>
                <a:cubicBezTo>
                  <a:pt x="55563" y="175612"/>
                  <a:pt x="60528" y="180578"/>
                  <a:pt x="66675" y="180578"/>
                </a:cubicBezTo>
                <a:cubicBezTo>
                  <a:pt x="72822" y="180578"/>
                  <a:pt x="77788" y="175612"/>
                  <a:pt x="77788" y="169466"/>
                </a:cubicBezTo>
                <a:lnTo>
                  <a:pt x="77788" y="40734"/>
                </a:lnTo>
                <a:lnTo>
                  <a:pt x="114389" y="77336"/>
                </a:lnTo>
                <a:cubicBezTo>
                  <a:pt x="118730" y="81677"/>
                  <a:pt x="125780" y="81677"/>
                  <a:pt x="130120" y="77336"/>
                </a:cubicBezTo>
                <a:cubicBezTo>
                  <a:pt x="134461" y="72995"/>
                  <a:pt x="134461" y="65946"/>
                  <a:pt x="130120" y="61605"/>
                </a:cubicBezTo>
                <a:lnTo>
                  <a:pt x="74558" y="6042"/>
                </a:lnTo>
                <a:close/>
              </a:path>
            </a:pathLst>
          </a:custGeom>
          <a:solidFill>
            <a:srgbClr val="38B2AC"/>
          </a:solidFill>
          <a:ln/>
        </p:spPr>
      </p:sp>
      <p:sp>
        <p:nvSpPr>
          <p:cNvPr id="32" name="Text 30"/>
          <p:cNvSpPr/>
          <p:nvPr/>
        </p:nvSpPr>
        <p:spPr>
          <a:xfrm>
            <a:off x="1193800" y="5791200"/>
            <a:ext cx="3606800" cy="254000"/>
          </a:xfrm>
          <a:prstGeom prst="rect">
            <a:avLst/>
          </a:prstGeom>
          <a:noFill/>
          <a:ln/>
        </p:spPr>
        <p:txBody>
          <a:bodyPr wrap="square" lIns="0" tIns="0" rIns="0" bIns="0" rtlCol="0" anchor="ctr"/>
          <a:lstStyle/>
          <a:p>
            <a:pPr>
              <a:lnSpc>
                <a:spcPct val="120000"/>
              </a:lnSpc>
            </a:pPr>
            <a:r>
              <a:rPr lang="en-US" sz="1400" dirty="0">
                <a:solidFill>
                  <a:srgbClr val="38B2AC"/>
                </a:solidFill>
                <a:latin typeface="MiSans" pitchFamily="34" charset="0"/>
                <a:ea typeface="MiSans" pitchFamily="34" charset="-122"/>
                <a:cs typeface="MiSans" pitchFamily="34" charset="-120"/>
              </a:rPr>
              <a:t>+11.99% yillik</a:t>
            </a:r>
            <a:endParaRPr lang="en-US" sz="1600" dirty="0"/>
          </a:p>
        </p:txBody>
      </p:sp>
      <p:sp>
        <p:nvSpPr>
          <p:cNvPr id="33" name="Shape 31"/>
          <p:cNvSpPr/>
          <p:nvPr/>
        </p:nvSpPr>
        <p:spPr>
          <a:xfrm>
            <a:off x="5120614" y="4673600"/>
            <a:ext cx="4203700" cy="1574800"/>
          </a:xfrm>
          <a:custGeom>
            <a:avLst/>
            <a:gdLst/>
            <a:ahLst/>
            <a:cxnLst/>
            <a:rect l="l" t="t" r="r" b="b"/>
            <a:pathLst>
              <a:path w="4203700" h="1574800">
                <a:moveTo>
                  <a:pt x="101606" y="0"/>
                </a:moveTo>
                <a:lnTo>
                  <a:pt x="4102094" y="0"/>
                </a:lnTo>
                <a:cubicBezTo>
                  <a:pt x="4158209" y="0"/>
                  <a:pt x="4203700" y="45491"/>
                  <a:pt x="4203700" y="101606"/>
                </a:cubicBezTo>
                <a:lnTo>
                  <a:pt x="4203700" y="1473194"/>
                </a:lnTo>
                <a:cubicBezTo>
                  <a:pt x="4203700" y="1529309"/>
                  <a:pt x="4158209" y="1574800"/>
                  <a:pt x="4102094" y="1574800"/>
                </a:cubicBezTo>
                <a:lnTo>
                  <a:pt x="101606" y="1574800"/>
                </a:lnTo>
                <a:cubicBezTo>
                  <a:pt x="45491" y="1574800"/>
                  <a:pt x="0" y="1529309"/>
                  <a:pt x="0" y="1473194"/>
                </a:cubicBezTo>
                <a:lnTo>
                  <a:pt x="0" y="101606"/>
                </a:lnTo>
                <a:cubicBezTo>
                  <a:pt x="0" y="45528"/>
                  <a:pt x="45528" y="0"/>
                  <a:pt x="101606" y="0"/>
                </a:cubicBezTo>
                <a:close/>
              </a:path>
            </a:pathLst>
          </a:custGeom>
          <a:solidFill>
            <a:srgbClr val="1A202C"/>
          </a:solidFill>
          <a:ln/>
        </p:spPr>
      </p:sp>
      <p:sp>
        <p:nvSpPr>
          <p:cNvPr id="34" name="Text 32"/>
          <p:cNvSpPr/>
          <p:nvPr/>
        </p:nvSpPr>
        <p:spPr>
          <a:xfrm>
            <a:off x="5323814" y="4876800"/>
            <a:ext cx="18415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Milliy Savdo Ulushi</a:t>
            </a:r>
            <a:endParaRPr lang="en-US" sz="1600" dirty="0"/>
          </a:p>
        </p:txBody>
      </p:sp>
      <p:sp>
        <p:nvSpPr>
          <p:cNvPr id="35" name="Text 33"/>
          <p:cNvSpPr/>
          <p:nvPr/>
        </p:nvSpPr>
        <p:spPr>
          <a:xfrm>
            <a:off x="8648767" y="4876800"/>
            <a:ext cx="571500" cy="304800"/>
          </a:xfrm>
          <a:prstGeom prst="rect">
            <a:avLst/>
          </a:prstGeom>
          <a:noFill/>
          <a:ln/>
        </p:spPr>
        <p:txBody>
          <a:bodyPr wrap="square" lIns="0" tIns="0" rIns="0" bIns="0" rtlCol="0" anchor="ctr"/>
          <a:lstStyle/>
          <a:p>
            <a:pPr>
              <a:lnSpc>
                <a:spcPct val="130000"/>
              </a:lnSpc>
            </a:pPr>
            <a:r>
              <a:rPr lang="en-US" sz="1600" b="1" dirty="0">
                <a:solidFill>
                  <a:srgbClr val="38B2AC"/>
                </a:solidFill>
                <a:latin typeface="MiSans" pitchFamily="34" charset="0"/>
                <a:ea typeface="MiSans" pitchFamily="34" charset="-122"/>
                <a:cs typeface="MiSans" pitchFamily="34" charset="-120"/>
              </a:rPr>
              <a:t>2024</a:t>
            </a:r>
            <a:endParaRPr lang="en-US" sz="1600" dirty="0"/>
          </a:p>
        </p:txBody>
      </p:sp>
      <p:sp>
        <p:nvSpPr>
          <p:cNvPr id="36" name="Text 34"/>
          <p:cNvSpPr/>
          <p:nvPr/>
        </p:nvSpPr>
        <p:spPr>
          <a:xfrm>
            <a:off x="5323814" y="5283200"/>
            <a:ext cx="3987800" cy="457200"/>
          </a:xfrm>
          <a:prstGeom prst="rect">
            <a:avLst/>
          </a:prstGeom>
          <a:noFill/>
          <a:ln/>
        </p:spPr>
        <p:txBody>
          <a:bodyPr wrap="square" lIns="0" tIns="0" rIns="0" bIns="0" rtlCol="0" anchor="ctr"/>
          <a:lstStyle/>
          <a:p>
            <a:pPr>
              <a:lnSpc>
                <a:spcPct val="100000"/>
              </a:lnSpc>
            </a:pPr>
            <a:r>
              <a:rPr lang="en-US" sz="3000" b="1" dirty="0">
                <a:solidFill>
                  <a:srgbClr val="F7FAFC"/>
                </a:solidFill>
                <a:latin typeface="Liter" pitchFamily="34" charset="0"/>
                <a:ea typeface="Liter" pitchFamily="34" charset="-122"/>
                <a:cs typeface="Liter" pitchFamily="34" charset="-120"/>
              </a:rPr>
              <a:t>~20%</a:t>
            </a:r>
            <a:endParaRPr lang="en-US" sz="1600" dirty="0"/>
          </a:p>
        </p:txBody>
      </p:sp>
      <p:sp>
        <p:nvSpPr>
          <p:cNvPr id="37" name="Text 35"/>
          <p:cNvSpPr/>
          <p:nvPr/>
        </p:nvSpPr>
        <p:spPr>
          <a:xfrm>
            <a:off x="5323814" y="5791200"/>
            <a:ext cx="38862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Import-eksportning ulushi</a:t>
            </a:r>
            <a:endParaRPr lang="en-US" sz="1600" dirty="0"/>
          </a:p>
        </p:txBody>
      </p:sp>
      <p:sp>
        <p:nvSpPr>
          <p:cNvPr id="38" name="Shape 36"/>
          <p:cNvSpPr/>
          <p:nvPr/>
        </p:nvSpPr>
        <p:spPr>
          <a:xfrm>
            <a:off x="717550" y="6407150"/>
            <a:ext cx="4191000" cy="1333500"/>
          </a:xfrm>
          <a:custGeom>
            <a:avLst/>
            <a:gdLst/>
            <a:ahLst/>
            <a:cxnLst/>
            <a:rect l="l" t="t" r="r" b="b"/>
            <a:pathLst>
              <a:path w="4191000" h="1333500">
                <a:moveTo>
                  <a:pt x="101599" y="0"/>
                </a:moveTo>
                <a:lnTo>
                  <a:pt x="4089401" y="0"/>
                </a:lnTo>
                <a:cubicBezTo>
                  <a:pt x="4145512" y="0"/>
                  <a:pt x="4191000" y="45488"/>
                  <a:pt x="4191000" y="101599"/>
                </a:cubicBezTo>
                <a:lnTo>
                  <a:pt x="4191000" y="1231901"/>
                </a:lnTo>
                <a:cubicBezTo>
                  <a:pt x="4191000" y="1288012"/>
                  <a:pt x="4145512" y="1333500"/>
                  <a:pt x="4089401" y="1333500"/>
                </a:cubicBezTo>
                <a:lnTo>
                  <a:pt x="101599" y="1333500"/>
                </a:lnTo>
                <a:cubicBezTo>
                  <a:pt x="45488" y="1333500"/>
                  <a:pt x="0" y="1288012"/>
                  <a:pt x="0" y="1231901"/>
                </a:cubicBezTo>
                <a:lnTo>
                  <a:pt x="0" y="101599"/>
                </a:lnTo>
                <a:cubicBezTo>
                  <a:pt x="0" y="45488"/>
                  <a:pt x="45488" y="0"/>
                  <a:pt x="101599" y="0"/>
                </a:cubicBezTo>
                <a:close/>
              </a:path>
            </a:pathLst>
          </a:custGeom>
          <a:solidFill>
            <a:srgbClr val="38B2AC">
              <a:alpha val="10196"/>
            </a:srgbClr>
          </a:solidFill>
          <a:ln w="12700">
            <a:solidFill>
              <a:srgbClr val="38B2AC">
                <a:alpha val="30196"/>
              </a:srgbClr>
            </a:solidFill>
            <a:prstDash val="solid"/>
          </a:ln>
        </p:spPr>
      </p:sp>
      <p:sp>
        <p:nvSpPr>
          <p:cNvPr id="39" name="Text 37"/>
          <p:cNvSpPr/>
          <p:nvPr/>
        </p:nvSpPr>
        <p:spPr>
          <a:xfrm>
            <a:off x="927100" y="6616700"/>
            <a:ext cx="14605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Eksport O'sishi</a:t>
            </a:r>
            <a:endParaRPr lang="en-US" sz="1600" dirty="0"/>
          </a:p>
        </p:txBody>
      </p:sp>
      <p:sp>
        <p:nvSpPr>
          <p:cNvPr id="40" name="Shape 38"/>
          <p:cNvSpPr/>
          <p:nvPr/>
        </p:nvSpPr>
        <p:spPr>
          <a:xfrm>
            <a:off x="4447514" y="6642100"/>
            <a:ext cx="190500" cy="254000"/>
          </a:xfrm>
          <a:custGeom>
            <a:avLst/>
            <a:gdLst/>
            <a:ahLst/>
            <a:cxnLst/>
            <a:rect l="l" t="t" r="r" b="b"/>
            <a:pathLst>
              <a:path w="190500" h="254000">
                <a:moveTo>
                  <a:pt x="106462" y="8632"/>
                </a:moveTo>
                <a:cubicBezTo>
                  <a:pt x="100261" y="2431"/>
                  <a:pt x="90190" y="2431"/>
                  <a:pt x="83989" y="8632"/>
                </a:cubicBezTo>
                <a:lnTo>
                  <a:pt x="4614" y="88007"/>
                </a:lnTo>
                <a:cubicBezTo>
                  <a:pt x="-1587" y="94208"/>
                  <a:pt x="-1587" y="104279"/>
                  <a:pt x="4614" y="110480"/>
                </a:cubicBezTo>
                <a:cubicBezTo>
                  <a:pt x="10815" y="116681"/>
                  <a:pt x="20886" y="116681"/>
                  <a:pt x="27087" y="110480"/>
                </a:cubicBezTo>
                <a:lnTo>
                  <a:pt x="79375" y="58192"/>
                </a:lnTo>
                <a:lnTo>
                  <a:pt x="79375" y="242094"/>
                </a:lnTo>
                <a:cubicBezTo>
                  <a:pt x="79375" y="250875"/>
                  <a:pt x="86469" y="257969"/>
                  <a:pt x="95250" y="257969"/>
                </a:cubicBezTo>
                <a:cubicBezTo>
                  <a:pt x="104031" y="257969"/>
                  <a:pt x="111125" y="250875"/>
                  <a:pt x="111125" y="242094"/>
                </a:cubicBezTo>
                <a:lnTo>
                  <a:pt x="111125" y="58192"/>
                </a:lnTo>
                <a:lnTo>
                  <a:pt x="163413" y="110480"/>
                </a:lnTo>
                <a:cubicBezTo>
                  <a:pt x="169614" y="116681"/>
                  <a:pt x="179685" y="116681"/>
                  <a:pt x="185886" y="110480"/>
                </a:cubicBezTo>
                <a:cubicBezTo>
                  <a:pt x="192087" y="104279"/>
                  <a:pt x="192087" y="94208"/>
                  <a:pt x="185886" y="88007"/>
                </a:cubicBezTo>
                <a:lnTo>
                  <a:pt x="106511" y="8632"/>
                </a:lnTo>
                <a:close/>
              </a:path>
            </a:pathLst>
          </a:custGeom>
          <a:solidFill>
            <a:srgbClr val="38B2AC"/>
          </a:solidFill>
          <a:ln/>
        </p:spPr>
      </p:sp>
      <p:sp>
        <p:nvSpPr>
          <p:cNvPr id="41" name="Text 39"/>
          <p:cNvSpPr/>
          <p:nvPr/>
        </p:nvSpPr>
        <p:spPr>
          <a:xfrm>
            <a:off x="927100" y="7023100"/>
            <a:ext cx="4000500" cy="508000"/>
          </a:xfrm>
          <a:prstGeom prst="rect">
            <a:avLst/>
          </a:prstGeom>
          <a:noFill/>
          <a:ln/>
        </p:spPr>
        <p:txBody>
          <a:bodyPr wrap="square" lIns="0" tIns="0" rIns="0" bIns="0" rtlCol="0" anchor="ctr"/>
          <a:lstStyle/>
          <a:p>
            <a:pPr>
              <a:lnSpc>
                <a:spcPct val="90000"/>
              </a:lnSpc>
            </a:pPr>
            <a:r>
              <a:rPr lang="en-US" sz="3600" b="1" dirty="0">
                <a:solidFill>
                  <a:srgbClr val="38B2AC"/>
                </a:solidFill>
                <a:latin typeface="Liter" pitchFamily="34" charset="0"/>
                <a:ea typeface="Liter" pitchFamily="34" charset="-122"/>
                <a:cs typeface="Liter" pitchFamily="34" charset="-120"/>
              </a:rPr>
              <a:t>+16.1%</a:t>
            </a:r>
            <a:endParaRPr lang="en-US" sz="1600" dirty="0"/>
          </a:p>
        </p:txBody>
      </p:sp>
      <p:sp>
        <p:nvSpPr>
          <p:cNvPr id="42" name="Shape 40"/>
          <p:cNvSpPr/>
          <p:nvPr/>
        </p:nvSpPr>
        <p:spPr>
          <a:xfrm>
            <a:off x="5126964" y="6407150"/>
            <a:ext cx="4191000" cy="1333500"/>
          </a:xfrm>
          <a:custGeom>
            <a:avLst/>
            <a:gdLst/>
            <a:ahLst/>
            <a:cxnLst/>
            <a:rect l="l" t="t" r="r" b="b"/>
            <a:pathLst>
              <a:path w="4191000" h="1333500">
                <a:moveTo>
                  <a:pt x="101599" y="0"/>
                </a:moveTo>
                <a:lnTo>
                  <a:pt x="4089401" y="0"/>
                </a:lnTo>
                <a:cubicBezTo>
                  <a:pt x="4145512" y="0"/>
                  <a:pt x="4191000" y="45488"/>
                  <a:pt x="4191000" y="101599"/>
                </a:cubicBezTo>
                <a:lnTo>
                  <a:pt x="4191000" y="1231901"/>
                </a:lnTo>
                <a:cubicBezTo>
                  <a:pt x="4191000" y="1288012"/>
                  <a:pt x="4145512" y="1333500"/>
                  <a:pt x="4089401" y="1333500"/>
                </a:cubicBezTo>
                <a:lnTo>
                  <a:pt x="101599" y="1333500"/>
                </a:lnTo>
                <a:cubicBezTo>
                  <a:pt x="45488" y="1333500"/>
                  <a:pt x="0" y="1288012"/>
                  <a:pt x="0" y="1231901"/>
                </a:cubicBezTo>
                <a:lnTo>
                  <a:pt x="0" y="101599"/>
                </a:lnTo>
                <a:cubicBezTo>
                  <a:pt x="0" y="45488"/>
                  <a:pt x="45488" y="0"/>
                  <a:pt x="101599" y="0"/>
                </a:cubicBezTo>
                <a:close/>
              </a:path>
            </a:pathLst>
          </a:custGeom>
          <a:solidFill>
            <a:srgbClr val="38B2AC">
              <a:alpha val="10196"/>
            </a:srgbClr>
          </a:solidFill>
          <a:ln w="12700">
            <a:solidFill>
              <a:srgbClr val="38B2AC">
                <a:alpha val="30196"/>
              </a:srgbClr>
            </a:solidFill>
            <a:prstDash val="solid"/>
          </a:ln>
        </p:spPr>
      </p:sp>
      <p:sp>
        <p:nvSpPr>
          <p:cNvPr id="43" name="Text 41"/>
          <p:cNvSpPr/>
          <p:nvPr/>
        </p:nvSpPr>
        <p:spPr>
          <a:xfrm>
            <a:off x="5336514" y="6616700"/>
            <a:ext cx="1371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Import O'sishi</a:t>
            </a:r>
            <a:endParaRPr lang="en-US" sz="1600" dirty="0"/>
          </a:p>
        </p:txBody>
      </p:sp>
      <p:sp>
        <p:nvSpPr>
          <p:cNvPr id="44" name="Shape 42"/>
          <p:cNvSpPr/>
          <p:nvPr/>
        </p:nvSpPr>
        <p:spPr>
          <a:xfrm>
            <a:off x="8856993" y="6642100"/>
            <a:ext cx="190500" cy="254000"/>
          </a:xfrm>
          <a:custGeom>
            <a:avLst/>
            <a:gdLst/>
            <a:ahLst/>
            <a:cxnLst/>
            <a:rect l="l" t="t" r="r" b="b"/>
            <a:pathLst>
              <a:path w="190500" h="254000">
                <a:moveTo>
                  <a:pt x="106462" y="8632"/>
                </a:moveTo>
                <a:cubicBezTo>
                  <a:pt x="100261" y="2431"/>
                  <a:pt x="90190" y="2431"/>
                  <a:pt x="83989" y="8632"/>
                </a:cubicBezTo>
                <a:lnTo>
                  <a:pt x="4614" y="88007"/>
                </a:lnTo>
                <a:cubicBezTo>
                  <a:pt x="-1587" y="94208"/>
                  <a:pt x="-1587" y="104279"/>
                  <a:pt x="4614" y="110480"/>
                </a:cubicBezTo>
                <a:cubicBezTo>
                  <a:pt x="10815" y="116681"/>
                  <a:pt x="20886" y="116681"/>
                  <a:pt x="27087" y="110480"/>
                </a:cubicBezTo>
                <a:lnTo>
                  <a:pt x="79375" y="58192"/>
                </a:lnTo>
                <a:lnTo>
                  <a:pt x="79375" y="242094"/>
                </a:lnTo>
                <a:cubicBezTo>
                  <a:pt x="79375" y="250875"/>
                  <a:pt x="86469" y="257969"/>
                  <a:pt x="95250" y="257969"/>
                </a:cubicBezTo>
                <a:cubicBezTo>
                  <a:pt x="104031" y="257969"/>
                  <a:pt x="111125" y="250875"/>
                  <a:pt x="111125" y="242094"/>
                </a:cubicBezTo>
                <a:lnTo>
                  <a:pt x="111125" y="58192"/>
                </a:lnTo>
                <a:lnTo>
                  <a:pt x="163413" y="110480"/>
                </a:lnTo>
                <a:cubicBezTo>
                  <a:pt x="169614" y="116681"/>
                  <a:pt x="179685" y="116681"/>
                  <a:pt x="185886" y="110480"/>
                </a:cubicBezTo>
                <a:cubicBezTo>
                  <a:pt x="192087" y="104279"/>
                  <a:pt x="192087" y="94208"/>
                  <a:pt x="185886" y="88007"/>
                </a:cubicBezTo>
                <a:lnTo>
                  <a:pt x="106511" y="8632"/>
                </a:lnTo>
                <a:close/>
              </a:path>
            </a:pathLst>
          </a:custGeom>
          <a:solidFill>
            <a:srgbClr val="38B2AC"/>
          </a:solidFill>
          <a:ln/>
        </p:spPr>
      </p:sp>
      <p:sp>
        <p:nvSpPr>
          <p:cNvPr id="45" name="Text 43"/>
          <p:cNvSpPr/>
          <p:nvPr/>
        </p:nvSpPr>
        <p:spPr>
          <a:xfrm>
            <a:off x="5336514" y="7023100"/>
            <a:ext cx="4000500" cy="508000"/>
          </a:xfrm>
          <a:prstGeom prst="rect">
            <a:avLst/>
          </a:prstGeom>
          <a:noFill/>
          <a:ln/>
        </p:spPr>
        <p:txBody>
          <a:bodyPr wrap="square" lIns="0" tIns="0" rIns="0" bIns="0" rtlCol="0" anchor="ctr"/>
          <a:lstStyle/>
          <a:p>
            <a:pPr>
              <a:lnSpc>
                <a:spcPct val="90000"/>
              </a:lnSpc>
            </a:pPr>
            <a:r>
              <a:rPr lang="en-US" sz="3600" b="1" dirty="0">
                <a:solidFill>
                  <a:srgbClr val="38B2AC"/>
                </a:solidFill>
                <a:latin typeface="Liter" pitchFamily="34" charset="0"/>
                <a:ea typeface="Liter" pitchFamily="34" charset="-122"/>
                <a:cs typeface="Liter" pitchFamily="34" charset="-120"/>
              </a:rPr>
              <a:t>+8.8%</a:t>
            </a:r>
            <a:endParaRPr lang="en-US" sz="1600" dirty="0"/>
          </a:p>
        </p:txBody>
      </p:sp>
      <p:sp>
        <p:nvSpPr>
          <p:cNvPr id="46" name="Shape 44"/>
          <p:cNvSpPr/>
          <p:nvPr/>
        </p:nvSpPr>
        <p:spPr>
          <a:xfrm>
            <a:off x="9733293" y="1778000"/>
            <a:ext cx="6019800" cy="4826000"/>
          </a:xfrm>
          <a:custGeom>
            <a:avLst/>
            <a:gdLst/>
            <a:ahLst/>
            <a:cxnLst/>
            <a:rect l="l" t="t" r="r" b="b"/>
            <a:pathLst>
              <a:path w="6019800" h="4826000">
                <a:moveTo>
                  <a:pt x="152405" y="0"/>
                </a:moveTo>
                <a:lnTo>
                  <a:pt x="5867395" y="0"/>
                </a:lnTo>
                <a:cubicBezTo>
                  <a:pt x="5951566" y="0"/>
                  <a:pt x="6019800" y="68234"/>
                  <a:pt x="6019800" y="152405"/>
                </a:cubicBezTo>
                <a:lnTo>
                  <a:pt x="6019800" y="4673595"/>
                </a:lnTo>
                <a:cubicBezTo>
                  <a:pt x="6019800" y="4757766"/>
                  <a:pt x="5951566" y="4826000"/>
                  <a:pt x="5867395" y="4826000"/>
                </a:cubicBezTo>
                <a:lnTo>
                  <a:pt x="152405" y="4826000"/>
                </a:lnTo>
                <a:cubicBezTo>
                  <a:pt x="68234" y="4826000"/>
                  <a:pt x="0" y="4757766"/>
                  <a:pt x="0" y="4673595"/>
                </a:cubicBezTo>
                <a:lnTo>
                  <a:pt x="0" y="152405"/>
                </a:lnTo>
                <a:cubicBezTo>
                  <a:pt x="0" y="68234"/>
                  <a:pt x="68234" y="0"/>
                  <a:pt x="152405" y="0"/>
                </a:cubicBezTo>
                <a:close/>
              </a:path>
            </a:pathLst>
          </a:custGeom>
          <a:solidFill>
            <a:srgbClr val="2D3748"/>
          </a:solidFill>
          <a:ln/>
        </p:spPr>
      </p:sp>
      <p:sp>
        <p:nvSpPr>
          <p:cNvPr id="47" name="Text 45"/>
          <p:cNvSpPr/>
          <p:nvPr/>
        </p:nvSpPr>
        <p:spPr>
          <a:xfrm>
            <a:off x="9936493" y="1981200"/>
            <a:ext cx="57277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2025-yil Yangilanishlar</a:t>
            </a:r>
            <a:endParaRPr lang="en-US" sz="1600" dirty="0"/>
          </a:p>
        </p:txBody>
      </p:sp>
      <p:sp>
        <p:nvSpPr>
          <p:cNvPr id="48" name="Shape 46"/>
          <p:cNvSpPr/>
          <p:nvPr/>
        </p:nvSpPr>
        <p:spPr>
          <a:xfrm>
            <a:off x="9936493" y="2540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49" name="Shape 47"/>
          <p:cNvSpPr/>
          <p:nvPr/>
        </p:nvSpPr>
        <p:spPr>
          <a:xfrm>
            <a:off x="10076193" y="2654300"/>
            <a:ext cx="133350" cy="177800"/>
          </a:xfrm>
          <a:custGeom>
            <a:avLst/>
            <a:gdLst/>
            <a:ahLst/>
            <a:cxnLst/>
            <a:rect l="l" t="t" r="r" b="b"/>
            <a:pathLst>
              <a:path w="133350" h="177800">
                <a:moveTo>
                  <a:pt x="0" y="22225"/>
                </a:moveTo>
                <a:cubicBezTo>
                  <a:pt x="0" y="9967"/>
                  <a:pt x="9967" y="0"/>
                  <a:pt x="22225" y="0"/>
                </a:cubicBezTo>
                <a:lnTo>
                  <a:pt x="74141" y="0"/>
                </a:lnTo>
                <a:cubicBezTo>
                  <a:pt x="80045" y="0"/>
                  <a:pt x="85705" y="2327"/>
                  <a:pt x="89872" y="6494"/>
                </a:cubicBezTo>
                <a:lnTo>
                  <a:pt x="126856" y="43512"/>
                </a:lnTo>
                <a:cubicBezTo>
                  <a:pt x="131023" y="47680"/>
                  <a:pt x="133350" y="53340"/>
                  <a:pt x="133350" y="59244"/>
                </a:cubicBezTo>
                <a:lnTo>
                  <a:pt x="133350" y="155575"/>
                </a:lnTo>
                <a:cubicBezTo>
                  <a:pt x="133350" y="167833"/>
                  <a:pt x="123383" y="177800"/>
                  <a:pt x="111125" y="177800"/>
                </a:cubicBezTo>
                <a:lnTo>
                  <a:pt x="22225" y="177800"/>
                </a:lnTo>
                <a:cubicBezTo>
                  <a:pt x="9967" y="177800"/>
                  <a:pt x="0" y="167833"/>
                  <a:pt x="0" y="155575"/>
                </a:cubicBezTo>
                <a:lnTo>
                  <a:pt x="0" y="22225"/>
                </a:lnTo>
                <a:close/>
                <a:moveTo>
                  <a:pt x="72231" y="20315"/>
                </a:moveTo>
                <a:lnTo>
                  <a:pt x="72231" y="52784"/>
                </a:lnTo>
                <a:cubicBezTo>
                  <a:pt x="72231" y="57403"/>
                  <a:pt x="75947" y="61119"/>
                  <a:pt x="80566" y="61119"/>
                </a:cubicBezTo>
                <a:lnTo>
                  <a:pt x="113035" y="61119"/>
                </a:lnTo>
                <a:lnTo>
                  <a:pt x="72231" y="20315"/>
                </a:lnTo>
                <a:close/>
                <a:moveTo>
                  <a:pt x="41672" y="88900"/>
                </a:moveTo>
                <a:cubicBezTo>
                  <a:pt x="37053" y="88900"/>
                  <a:pt x="33337" y="92616"/>
                  <a:pt x="33337" y="97234"/>
                </a:cubicBezTo>
                <a:cubicBezTo>
                  <a:pt x="33337" y="101853"/>
                  <a:pt x="37053" y="105569"/>
                  <a:pt x="41672" y="105569"/>
                </a:cubicBezTo>
                <a:lnTo>
                  <a:pt x="91678" y="105569"/>
                </a:lnTo>
                <a:cubicBezTo>
                  <a:pt x="96297" y="105569"/>
                  <a:pt x="100013" y="101853"/>
                  <a:pt x="100013" y="97234"/>
                </a:cubicBezTo>
                <a:cubicBezTo>
                  <a:pt x="100013" y="92616"/>
                  <a:pt x="96297" y="88900"/>
                  <a:pt x="91678" y="88900"/>
                </a:cubicBezTo>
                <a:lnTo>
                  <a:pt x="41672" y="88900"/>
                </a:lnTo>
                <a:close/>
                <a:moveTo>
                  <a:pt x="41672" y="122238"/>
                </a:moveTo>
                <a:cubicBezTo>
                  <a:pt x="37053" y="122238"/>
                  <a:pt x="33337" y="125953"/>
                  <a:pt x="33337" y="130572"/>
                </a:cubicBezTo>
                <a:cubicBezTo>
                  <a:pt x="33337" y="135191"/>
                  <a:pt x="37053" y="138906"/>
                  <a:pt x="41672" y="138906"/>
                </a:cubicBezTo>
                <a:lnTo>
                  <a:pt x="91678" y="138906"/>
                </a:lnTo>
                <a:cubicBezTo>
                  <a:pt x="96297" y="138906"/>
                  <a:pt x="100013" y="135191"/>
                  <a:pt x="100013" y="130572"/>
                </a:cubicBezTo>
                <a:cubicBezTo>
                  <a:pt x="100013" y="125953"/>
                  <a:pt x="96297" y="122238"/>
                  <a:pt x="91678" y="122238"/>
                </a:cubicBezTo>
                <a:lnTo>
                  <a:pt x="41672" y="122238"/>
                </a:lnTo>
                <a:close/>
              </a:path>
            </a:pathLst>
          </a:custGeom>
          <a:solidFill>
            <a:srgbClr val="38B2AC"/>
          </a:solidFill>
          <a:ln/>
        </p:spPr>
      </p:sp>
      <p:sp>
        <p:nvSpPr>
          <p:cNvPr id="50" name="Text 48"/>
          <p:cNvSpPr/>
          <p:nvPr/>
        </p:nvSpPr>
        <p:spPr>
          <a:xfrm>
            <a:off x="10495293" y="2489200"/>
            <a:ext cx="51562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2025-yo'l xaritasi</a:t>
            </a:r>
            <a:endParaRPr lang="en-US" sz="1600" dirty="0"/>
          </a:p>
        </p:txBody>
      </p:sp>
      <p:sp>
        <p:nvSpPr>
          <p:cNvPr id="51" name="Text 49"/>
          <p:cNvSpPr/>
          <p:nvPr/>
        </p:nvSpPr>
        <p:spPr>
          <a:xfrm>
            <a:off x="10495293" y="2844800"/>
            <a:ext cx="5143500" cy="508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Davlat Kengashi EIHlarni yangilash bo'yicha yangi yo'nlendirmalarni tasdiqladi</a:t>
            </a:r>
            <a:endParaRPr lang="en-US" sz="1600" dirty="0"/>
          </a:p>
        </p:txBody>
      </p:sp>
      <p:sp>
        <p:nvSpPr>
          <p:cNvPr id="52" name="Shape 50"/>
          <p:cNvSpPr/>
          <p:nvPr/>
        </p:nvSpPr>
        <p:spPr>
          <a:xfrm>
            <a:off x="9936493" y="3556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53" name="Shape 51"/>
          <p:cNvSpPr/>
          <p:nvPr/>
        </p:nvSpPr>
        <p:spPr>
          <a:xfrm>
            <a:off x="10065081" y="3670300"/>
            <a:ext cx="155575" cy="177800"/>
          </a:xfrm>
          <a:custGeom>
            <a:avLst/>
            <a:gdLst/>
            <a:ahLst/>
            <a:cxnLst/>
            <a:rect l="l" t="t" r="r" b="b"/>
            <a:pathLst>
              <a:path w="155575" h="177800">
                <a:moveTo>
                  <a:pt x="100013" y="22225"/>
                </a:moveTo>
                <a:lnTo>
                  <a:pt x="122238" y="22225"/>
                </a:lnTo>
                <a:lnTo>
                  <a:pt x="122238" y="166688"/>
                </a:lnTo>
                <a:cubicBezTo>
                  <a:pt x="122238" y="172834"/>
                  <a:pt x="127203" y="177800"/>
                  <a:pt x="133350" y="177800"/>
                </a:cubicBezTo>
                <a:lnTo>
                  <a:pt x="144463" y="177800"/>
                </a:lnTo>
                <a:cubicBezTo>
                  <a:pt x="150609" y="177800"/>
                  <a:pt x="155575" y="172834"/>
                  <a:pt x="155575" y="166688"/>
                </a:cubicBezTo>
                <a:cubicBezTo>
                  <a:pt x="155575" y="160541"/>
                  <a:pt x="150609" y="155575"/>
                  <a:pt x="144463" y="155575"/>
                </a:cubicBezTo>
                <a:lnTo>
                  <a:pt x="144463" y="22225"/>
                </a:lnTo>
                <a:cubicBezTo>
                  <a:pt x="144463" y="9967"/>
                  <a:pt x="134496" y="0"/>
                  <a:pt x="122238" y="0"/>
                </a:cubicBezTo>
                <a:lnTo>
                  <a:pt x="88900" y="0"/>
                </a:lnTo>
                <a:lnTo>
                  <a:pt x="88900" y="0"/>
                </a:lnTo>
                <a:lnTo>
                  <a:pt x="33337" y="0"/>
                </a:lnTo>
                <a:cubicBezTo>
                  <a:pt x="21079" y="0"/>
                  <a:pt x="11112" y="9967"/>
                  <a:pt x="11112" y="22225"/>
                </a:cubicBezTo>
                <a:lnTo>
                  <a:pt x="11112" y="155575"/>
                </a:lnTo>
                <a:cubicBezTo>
                  <a:pt x="4966" y="155575"/>
                  <a:pt x="0" y="160541"/>
                  <a:pt x="0" y="166688"/>
                </a:cubicBezTo>
                <a:cubicBezTo>
                  <a:pt x="0" y="172834"/>
                  <a:pt x="4966" y="177800"/>
                  <a:pt x="11112" y="177800"/>
                </a:cubicBezTo>
                <a:lnTo>
                  <a:pt x="88900" y="177800"/>
                </a:lnTo>
                <a:cubicBezTo>
                  <a:pt x="95047" y="177800"/>
                  <a:pt x="100013" y="172834"/>
                  <a:pt x="100013" y="166688"/>
                </a:cubicBezTo>
                <a:lnTo>
                  <a:pt x="100013" y="22225"/>
                </a:lnTo>
                <a:close/>
                <a:moveTo>
                  <a:pt x="55563" y="88900"/>
                </a:moveTo>
                <a:cubicBezTo>
                  <a:pt x="55563" y="82767"/>
                  <a:pt x="60542" y="77788"/>
                  <a:pt x="66675" y="77788"/>
                </a:cubicBezTo>
                <a:cubicBezTo>
                  <a:pt x="72808" y="77788"/>
                  <a:pt x="77788" y="82767"/>
                  <a:pt x="77788" y="88900"/>
                </a:cubicBezTo>
                <a:cubicBezTo>
                  <a:pt x="77788" y="95033"/>
                  <a:pt x="72808" y="100013"/>
                  <a:pt x="66675" y="100013"/>
                </a:cubicBezTo>
                <a:cubicBezTo>
                  <a:pt x="60542" y="100013"/>
                  <a:pt x="55563" y="95033"/>
                  <a:pt x="55563" y="88900"/>
                </a:cubicBezTo>
                <a:close/>
              </a:path>
            </a:pathLst>
          </a:custGeom>
          <a:solidFill>
            <a:srgbClr val="38B2AC"/>
          </a:solidFill>
          <a:ln/>
        </p:spPr>
      </p:sp>
      <p:sp>
        <p:nvSpPr>
          <p:cNvPr id="54" name="Text 52"/>
          <p:cNvSpPr/>
          <p:nvPr/>
        </p:nvSpPr>
        <p:spPr>
          <a:xfrm>
            <a:off x="10495293" y="3505200"/>
            <a:ext cx="50800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Bozor kirishini yaxshilash</a:t>
            </a:r>
            <a:endParaRPr lang="en-US" sz="1600" dirty="0"/>
          </a:p>
        </p:txBody>
      </p:sp>
      <p:sp>
        <p:nvSpPr>
          <p:cNvPr id="55" name="Text 53"/>
          <p:cNvSpPr/>
          <p:nvPr/>
        </p:nvSpPr>
        <p:spPr>
          <a:xfrm>
            <a:off x="10495293" y="3860800"/>
            <a:ext cx="50673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Salbiy ro'yxatlar qisqartirildi, bojxona tartiblari soddalashtirildi</a:t>
            </a:r>
            <a:endParaRPr lang="en-US" sz="1600" dirty="0"/>
          </a:p>
        </p:txBody>
      </p:sp>
      <p:sp>
        <p:nvSpPr>
          <p:cNvPr id="56" name="Shape 54"/>
          <p:cNvSpPr/>
          <p:nvPr/>
        </p:nvSpPr>
        <p:spPr>
          <a:xfrm>
            <a:off x="9936493" y="4318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57" name="Shape 55"/>
          <p:cNvSpPr/>
          <p:nvPr/>
        </p:nvSpPr>
        <p:spPr>
          <a:xfrm>
            <a:off x="10053968" y="4432300"/>
            <a:ext cx="177800" cy="177800"/>
          </a:xfrm>
          <a:custGeom>
            <a:avLst/>
            <a:gdLst/>
            <a:ahLst/>
            <a:cxnLst/>
            <a:rect l="l" t="t" r="r" b="b"/>
            <a:pathLst>
              <a:path w="177800" h="177800">
                <a:moveTo>
                  <a:pt x="11112" y="11112"/>
                </a:moveTo>
                <a:cubicBezTo>
                  <a:pt x="4966" y="11112"/>
                  <a:pt x="0" y="16078"/>
                  <a:pt x="0" y="22225"/>
                </a:cubicBezTo>
                <a:lnTo>
                  <a:pt x="0" y="150019"/>
                </a:lnTo>
                <a:cubicBezTo>
                  <a:pt x="0" y="159221"/>
                  <a:pt x="7466" y="166688"/>
                  <a:pt x="16669" y="166688"/>
                </a:cubicBezTo>
                <a:lnTo>
                  <a:pt x="161131" y="166688"/>
                </a:lnTo>
                <a:cubicBezTo>
                  <a:pt x="170334" y="166688"/>
                  <a:pt x="177800" y="159221"/>
                  <a:pt x="177800" y="150019"/>
                </a:cubicBezTo>
                <a:lnTo>
                  <a:pt x="177800" y="52854"/>
                </a:lnTo>
                <a:cubicBezTo>
                  <a:pt x="177800" y="46534"/>
                  <a:pt x="171063" y="42540"/>
                  <a:pt x="165507" y="45527"/>
                </a:cubicBezTo>
                <a:lnTo>
                  <a:pt x="111125" y="74801"/>
                </a:lnTo>
                <a:lnTo>
                  <a:pt x="111125" y="52854"/>
                </a:lnTo>
                <a:cubicBezTo>
                  <a:pt x="111125" y="46534"/>
                  <a:pt x="104388" y="42540"/>
                  <a:pt x="98832" y="45527"/>
                </a:cubicBezTo>
                <a:lnTo>
                  <a:pt x="44450" y="74801"/>
                </a:lnTo>
                <a:lnTo>
                  <a:pt x="44450" y="22225"/>
                </a:lnTo>
                <a:cubicBezTo>
                  <a:pt x="44450" y="16078"/>
                  <a:pt x="39484" y="11112"/>
                  <a:pt x="33337" y="11112"/>
                </a:cubicBezTo>
                <a:lnTo>
                  <a:pt x="11112" y="11112"/>
                </a:lnTo>
                <a:close/>
              </a:path>
            </a:pathLst>
          </a:custGeom>
          <a:solidFill>
            <a:srgbClr val="38B2AC"/>
          </a:solidFill>
          <a:ln/>
        </p:spPr>
      </p:sp>
      <p:sp>
        <p:nvSpPr>
          <p:cNvPr id="58" name="Text 56"/>
          <p:cNvSpPr/>
          <p:nvPr/>
        </p:nvSpPr>
        <p:spPr>
          <a:xfrm>
            <a:off x="10495293" y="4267200"/>
            <a:ext cx="42926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Ishlab chiqarish sarmoyalari</a:t>
            </a:r>
            <a:endParaRPr lang="en-US" sz="1600" dirty="0"/>
          </a:p>
        </p:txBody>
      </p:sp>
      <p:sp>
        <p:nvSpPr>
          <p:cNvPr id="59" name="Text 57"/>
          <p:cNvSpPr/>
          <p:nvPr/>
        </p:nvSpPr>
        <p:spPr>
          <a:xfrm>
            <a:off x="10495293" y="4622800"/>
            <a:ext cx="4279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Ishlab chiqarishga sarmoya kiritishni rag'batlantirish</a:t>
            </a:r>
            <a:endParaRPr lang="en-US" sz="1600" dirty="0"/>
          </a:p>
        </p:txBody>
      </p:sp>
      <p:sp>
        <p:nvSpPr>
          <p:cNvPr id="60" name="Shape 58"/>
          <p:cNvSpPr/>
          <p:nvPr/>
        </p:nvSpPr>
        <p:spPr>
          <a:xfrm>
            <a:off x="9936493" y="5080000"/>
            <a:ext cx="406400" cy="406400"/>
          </a:xfrm>
          <a:custGeom>
            <a:avLst/>
            <a:gdLst/>
            <a:ahLst/>
            <a:cxnLst/>
            <a:rect l="l" t="t" r="r" b="b"/>
            <a:pathLst>
              <a:path w="406400" h="406400">
                <a:moveTo>
                  <a:pt x="203200" y="0"/>
                </a:moveTo>
                <a:lnTo>
                  <a:pt x="203200" y="0"/>
                </a:lnTo>
                <a:cubicBezTo>
                  <a:pt x="315349" y="0"/>
                  <a:pt x="406400" y="91051"/>
                  <a:pt x="406400" y="203200"/>
                </a:cubicBezTo>
                <a:lnTo>
                  <a:pt x="406400" y="203200"/>
                </a:lnTo>
                <a:cubicBezTo>
                  <a:pt x="406400" y="315349"/>
                  <a:pt x="315349" y="406400"/>
                  <a:pt x="203200" y="406400"/>
                </a:cubicBezTo>
                <a:lnTo>
                  <a:pt x="203200" y="406400"/>
                </a:lnTo>
                <a:cubicBezTo>
                  <a:pt x="91051" y="406400"/>
                  <a:pt x="0" y="315349"/>
                  <a:pt x="0" y="203200"/>
                </a:cubicBezTo>
                <a:lnTo>
                  <a:pt x="0" y="203200"/>
                </a:lnTo>
                <a:cubicBezTo>
                  <a:pt x="0" y="91051"/>
                  <a:pt x="91051" y="0"/>
                  <a:pt x="203200" y="0"/>
                </a:cubicBezTo>
                <a:close/>
              </a:path>
            </a:pathLst>
          </a:custGeom>
          <a:solidFill>
            <a:srgbClr val="38B2AC">
              <a:alpha val="20000"/>
            </a:srgbClr>
          </a:solidFill>
          <a:ln/>
        </p:spPr>
      </p:sp>
      <p:sp>
        <p:nvSpPr>
          <p:cNvPr id="61" name="Shape 59"/>
          <p:cNvSpPr/>
          <p:nvPr/>
        </p:nvSpPr>
        <p:spPr>
          <a:xfrm>
            <a:off x="10076193" y="5194300"/>
            <a:ext cx="133350" cy="177800"/>
          </a:xfrm>
          <a:custGeom>
            <a:avLst/>
            <a:gdLst/>
            <a:ahLst/>
            <a:cxnLst/>
            <a:rect l="l" t="t" r="r" b="b"/>
            <a:pathLst>
              <a:path w="133350" h="177800">
                <a:moveTo>
                  <a:pt x="101714" y="133350"/>
                </a:moveTo>
                <a:cubicBezTo>
                  <a:pt x="104249" y="125606"/>
                  <a:pt x="109319" y="118591"/>
                  <a:pt x="115049" y="112549"/>
                </a:cubicBezTo>
                <a:cubicBezTo>
                  <a:pt x="126405" y="100603"/>
                  <a:pt x="133350" y="84455"/>
                  <a:pt x="133350" y="66675"/>
                </a:cubicBezTo>
                <a:cubicBezTo>
                  <a:pt x="133350" y="29865"/>
                  <a:pt x="103485" y="0"/>
                  <a:pt x="66675" y="0"/>
                </a:cubicBezTo>
                <a:cubicBezTo>
                  <a:pt x="29865" y="0"/>
                  <a:pt x="0" y="29865"/>
                  <a:pt x="0" y="66675"/>
                </a:cubicBezTo>
                <a:cubicBezTo>
                  <a:pt x="0" y="84455"/>
                  <a:pt x="6945" y="100603"/>
                  <a:pt x="18301" y="112549"/>
                </a:cubicBezTo>
                <a:cubicBezTo>
                  <a:pt x="24031" y="118591"/>
                  <a:pt x="29136" y="125606"/>
                  <a:pt x="31636" y="133350"/>
                </a:cubicBezTo>
                <a:lnTo>
                  <a:pt x="101679" y="133350"/>
                </a:lnTo>
                <a:close/>
                <a:moveTo>
                  <a:pt x="100013" y="150019"/>
                </a:moveTo>
                <a:lnTo>
                  <a:pt x="33337" y="150019"/>
                </a:lnTo>
                <a:lnTo>
                  <a:pt x="33337" y="155575"/>
                </a:lnTo>
                <a:cubicBezTo>
                  <a:pt x="33337" y="170924"/>
                  <a:pt x="45770" y="183356"/>
                  <a:pt x="61119" y="183356"/>
                </a:cubicBezTo>
                <a:lnTo>
                  <a:pt x="72231" y="183356"/>
                </a:lnTo>
                <a:cubicBezTo>
                  <a:pt x="87580" y="183356"/>
                  <a:pt x="100013" y="170924"/>
                  <a:pt x="100013" y="155575"/>
                </a:cubicBezTo>
                <a:lnTo>
                  <a:pt x="100013" y="150019"/>
                </a:lnTo>
                <a:close/>
                <a:moveTo>
                  <a:pt x="63897" y="38894"/>
                </a:moveTo>
                <a:cubicBezTo>
                  <a:pt x="50076" y="38894"/>
                  <a:pt x="38894" y="50076"/>
                  <a:pt x="38894" y="63897"/>
                </a:cubicBezTo>
                <a:cubicBezTo>
                  <a:pt x="38894" y="68516"/>
                  <a:pt x="35178" y="72231"/>
                  <a:pt x="30559" y="72231"/>
                </a:cubicBezTo>
                <a:cubicBezTo>
                  <a:pt x="25941" y="72231"/>
                  <a:pt x="22225" y="68516"/>
                  <a:pt x="22225" y="63897"/>
                </a:cubicBezTo>
                <a:cubicBezTo>
                  <a:pt x="22225" y="40873"/>
                  <a:pt x="40873" y="22225"/>
                  <a:pt x="63897" y="22225"/>
                </a:cubicBezTo>
                <a:cubicBezTo>
                  <a:pt x="68516" y="22225"/>
                  <a:pt x="72231" y="25941"/>
                  <a:pt x="72231" y="30559"/>
                </a:cubicBezTo>
                <a:cubicBezTo>
                  <a:pt x="72231" y="35178"/>
                  <a:pt x="68516" y="38894"/>
                  <a:pt x="63897" y="38894"/>
                </a:cubicBezTo>
                <a:close/>
              </a:path>
            </a:pathLst>
          </a:custGeom>
          <a:solidFill>
            <a:srgbClr val="38B2AC"/>
          </a:solidFill>
          <a:ln/>
        </p:spPr>
      </p:sp>
      <p:sp>
        <p:nvSpPr>
          <p:cNvPr id="62" name="Text 60"/>
          <p:cNvSpPr/>
          <p:nvPr/>
        </p:nvSpPr>
        <p:spPr>
          <a:xfrm>
            <a:off x="10495293" y="5029200"/>
            <a:ext cx="31115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MiSans" pitchFamily="34" charset="0"/>
                <a:ea typeface="MiSans" pitchFamily="34" charset="-122"/>
                <a:cs typeface="MiSans" pitchFamily="34" charset="-120"/>
              </a:rPr>
              <a:t>Innovatsiyalar</a:t>
            </a:r>
            <a:endParaRPr lang="en-US" sz="1600" dirty="0"/>
          </a:p>
        </p:txBody>
      </p:sp>
      <p:sp>
        <p:nvSpPr>
          <p:cNvPr id="63" name="Text 61"/>
          <p:cNvSpPr/>
          <p:nvPr/>
        </p:nvSpPr>
        <p:spPr>
          <a:xfrm>
            <a:off x="10495293" y="5384800"/>
            <a:ext cx="30988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Mahalliy innovatsiyalarni kuchaytirish</a:t>
            </a:r>
            <a:endParaRPr lang="en-US" sz="1600" dirty="0"/>
          </a:p>
        </p:txBody>
      </p:sp>
      <p:sp>
        <p:nvSpPr>
          <p:cNvPr id="64" name="Shape 62"/>
          <p:cNvSpPr/>
          <p:nvPr/>
        </p:nvSpPr>
        <p:spPr>
          <a:xfrm>
            <a:off x="9739643" y="6762750"/>
            <a:ext cx="6007100" cy="1866900"/>
          </a:xfrm>
          <a:custGeom>
            <a:avLst/>
            <a:gdLst/>
            <a:ahLst/>
            <a:cxnLst/>
            <a:rect l="l" t="t" r="r" b="b"/>
            <a:pathLst>
              <a:path w="6007100" h="1866900">
                <a:moveTo>
                  <a:pt x="152395" y="0"/>
                </a:moveTo>
                <a:lnTo>
                  <a:pt x="5854705" y="0"/>
                </a:lnTo>
                <a:cubicBezTo>
                  <a:pt x="5938870" y="0"/>
                  <a:pt x="6007100" y="68230"/>
                  <a:pt x="6007100" y="152395"/>
                </a:cubicBezTo>
                <a:lnTo>
                  <a:pt x="6007100" y="1714505"/>
                </a:lnTo>
                <a:cubicBezTo>
                  <a:pt x="6007100" y="1798670"/>
                  <a:pt x="5938870" y="1866900"/>
                  <a:pt x="5854705" y="1866900"/>
                </a:cubicBezTo>
                <a:lnTo>
                  <a:pt x="152395" y="1866900"/>
                </a:lnTo>
                <a:cubicBezTo>
                  <a:pt x="68230" y="1866900"/>
                  <a:pt x="0" y="1798670"/>
                  <a:pt x="0" y="1714505"/>
                </a:cubicBezTo>
                <a:lnTo>
                  <a:pt x="0" y="152395"/>
                </a:lnTo>
                <a:cubicBezTo>
                  <a:pt x="0" y="68230"/>
                  <a:pt x="68230" y="0"/>
                  <a:pt x="152395" y="0"/>
                </a:cubicBezTo>
                <a:close/>
              </a:path>
            </a:pathLst>
          </a:custGeom>
          <a:solidFill>
            <a:srgbClr val="38B2AC">
              <a:alpha val="10196"/>
            </a:srgbClr>
          </a:solidFill>
          <a:ln w="12700">
            <a:solidFill>
              <a:srgbClr val="38B2AC">
                <a:alpha val="30196"/>
              </a:srgbClr>
            </a:solidFill>
            <a:prstDash val="solid"/>
          </a:ln>
        </p:spPr>
      </p:sp>
      <p:sp>
        <p:nvSpPr>
          <p:cNvPr id="65" name="Shape 63"/>
          <p:cNvSpPr/>
          <p:nvPr/>
        </p:nvSpPr>
        <p:spPr>
          <a:xfrm>
            <a:off x="9980943" y="7023100"/>
            <a:ext cx="254000" cy="254000"/>
          </a:xfrm>
          <a:custGeom>
            <a:avLst/>
            <a:gdLst/>
            <a:ahLst/>
            <a:cxnLst/>
            <a:rect l="l" t="t" r="r" b="b"/>
            <a:pathLst>
              <a:path w="254000" h="254000">
                <a:moveTo>
                  <a:pt x="127000" y="254000"/>
                </a:moveTo>
                <a:cubicBezTo>
                  <a:pt x="197093" y="254000"/>
                  <a:pt x="254000" y="197093"/>
                  <a:pt x="254000" y="127000"/>
                </a:cubicBezTo>
                <a:cubicBezTo>
                  <a:pt x="254000" y="56907"/>
                  <a:pt x="197093" y="0"/>
                  <a:pt x="127000" y="0"/>
                </a:cubicBezTo>
                <a:cubicBezTo>
                  <a:pt x="56907" y="0"/>
                  <a:pt x="0" y="56907"/>
                  <a:pt x="0" y="127000"/>
                </a:cubicBezTo>
                <a:cubicBezTo>
                  <a:pt x="0" y="197093"/>
                  <a:pt x="56907" y="254000"/>
                  <a:pt x="127000" y="254000"/>
                </a:cubicBezTo>
                <a:close/>
                <a:moveTo>
                  <a:pt x="111125" y="79375"/>
                </a:moveTo>
                <a:cubicBezTo>
                  <a:pt x="111125" y="70613"/>
                  <a:pt x="118238" y="63500"/>
                  <a:pt x="127000" y="63500"/>
                </a:cubicBezTo>
                <a:cubicBezTo>
                  <a:pt x="135762" y="63500"/>
                  <a:pt x="142875" y="70613"/>
                  <a:pt x="142875" y="79375"/>
                </a:cubicBezTo>
                <a:cubicBezTo>
                  <a:pt x="142875" y="88137"/>
                  <a:pt x="135762" y="95250"/>
                  <a:pt x="127000" y="95250"/>
                </a:cubicBezTo>
                <a:cubicBezTo>
                  <a:pt x="118238" y="95250"/>
                  <a:pt x="111125" y="88137"/>
                  <a:pt x="111125" y="79375"/>
                </a:cubicBezTo>
                <a:close/>
                <a:moveTo>
                  <a:pt x="107156" y="111125"/>
                </a:moveTo>
                <a:lnTo>
                  <a:pt x="130969" y="111125"/>
                </a:lnTo>
                <a:cubicBezTo>
                  <a:pt x="137567" y="111125"/>
                  <a:pt x="142875" y="116433"/>
                  <a:pt x="142875" y="123031"/>
                </a:cubicBezTo>
                <a:lnTo>
                  <a:pt x="142875" y="166688"/>
                </a:lnTo>
                <a:lnTo>
                  <a:pt x="146844" y="166688"/>
                </a:lnTo>
                <a:cubicBezTo>
                  <a:pt x="153442" y="166688"/>
                  <a:pt x="158750" y="171996"/>
                  <a:pt x="158750" y="178594"/>
                </a:cubicBezTo>
                <a:cubicBezTo>
                  <a:pt x="158750" y="185192"/>
                  <a:pt x="153442" y="190500"/>
                  <a:pt x="146844" y="190500"/>
                </a:cubicBezTo>
                <a:lnTo>
                  <a:pt x="107156" y="190500"/>
                </a:lnTo>
                <a:cubicBezTo>
                  <a:pt x="100558" y="190500"/>
                  <a:pt x="95250" y="185192"/>
                  <a:pt x="95250" y="178594"/>
                </a:cubicBezTo>
                <a:cubicBezTo>
                  <a:pt x="95250" y="171996"/>
                  <a:pt x="100558" y="166688"/>
                  <a:pt x="107156" y="166688"/>
                </a:cubicBezTo>
                <a:lnTo>
                  <a:pt x="119063" y="166688"/>
                </a:lnTo>
                <a:lnTo>
                  <a:pt x="119063" y="134938"/>
                </a:lnTo>
                <a:lnTo>
                  <a:pt x="107156" y="134938"/>
                </a:lnTo>
                <a:cubicBezTo>
                  <a:pt x="100558" y="134938"/>
                  <a:pt x="95250" y="129629"/>
                  <a:pt x="95250" y="123031"/>
                </a:cubicBezTo>
                <a:cubicBezTo>
                  <a:pt x="95250" y="116433"/>
                  <a:pt x="100558" y="111125"/>
                  <a:pt x="107156" y="111125"/>
                </a:cubicBezTo>
                <a:close/>
              </a:path>
            </a:pathLst>
          </a:custGeom>
          <a:solidFill>
            <a:srgbClr val="38B2AC"/>
          </a:solidFill>
          <a:ln/>
        </p:spPr>
      </p:sp>
      <p:sp>
        <p:nvSpPr>
          <p:cNvPr id="66" name="Text 64"/>
          <p:cNvSpPr/>
          <p:nvPr/>
        </p:nvSpPr>
        <p:spPr>
          <a:xfrm>
            <a:off x="10419093" y="6972300"/>
            <a:ext cx="13081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Muhim Fakt</a:t>
            </a:r>
            <a:endParaRPr lang="en-US" sz="1600" dirty="0"/>
          </a:p>
        </p:txBody>
      </p:sp>
      <p:sp>
        <p:nvSpPr>
          <p:cNvPr id="67" name="Text 65"/>
          <p:cNvSpPr/>
          <p:nvPr/>
        </p:nvSpPr>
        <p:spPr>
          <a:xfrm>
            <a:off x="9949193" y="7429500"/>
            <a:ext cx="5689600" cy="9906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Xitoy EIHlari 0.04% dan kam hududda milliy import-eksportning 20% ini ta'minlaydi, bu ularning samaradorligini ko'rsatadi.</a:t>
            </a:r>
            <a:endParaRPr lang="en-US" sz="1600" dirty="0"/>
          </a:p>
        </p:txBody>
      </p:sp>
    </p:spTree>
  </p:cSld>
  <p:clrMapOvr>
    <a:masterClrMapping/>
  </p:clrMapOvr>
  <p:transition>
    <p:fade/>
    <p:spd val="med"/>
  </p:transition>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Tahlil</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Shanxay EIH: Eksport Dinamikasi (2013-2023)</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220200" cy="8001000"/>
          </a:xfrm>
          <a:custGeom>
            <a:avLst/>
            <a:gdLst/>
            <a:ahLst/>
            <a:cxnLst/>
            <a:rect l="l" t="t" r="r" b="b"/>
            <a:pathLst>
              <a:path w="9220200" h="8001000">
                <a:moveTo>
                  <a:pt x="152419" y="0"/>
                </a:moveTo>
                <a:lnTo>
                  <a:pt x="9067781" y="0"/>
                </a:lnTo>
                <a:cubicBezTo>
                  <a:pt x="9151960" y="0"/>
                  <a:pt x="9220200" y="68240"/>
                  <a:pt x="9220200" y="152419"/>
                </a:cubicBezTo>
                <a:lnTo>
                  <a:pt x="9220200" y="7848581"/>
                </a:lnTo>
                <a:cubicBezTo>
                  <a:pt x="9220200" y="7932760"/>
                  <a:pt x="9151960" y="8001000"/>
                  <a:pt x="9067781" y="8001000"/>
                </a:cubicBezTo>
                <a:lnTo>
                  <a:pt x="152419" y="8001000"/>
                </a:lnTo>
                <a:cubicBezTo>
                  <a:pt x="68240" y="8001000"/>
                  <a:pt x="0" y="7932760"/>
                  <a:pt x="0" y="7848581"/>
                </a:cubicBezTo>
                <a:lnTo>
                  <a:pt x="0" y="152419"/>
                </a:lnTo>
                <a:cubicBezTo>
                  <a:pt x="0" y="68297"/>
                  <a:pt x="68297" y="0"/>
                  <a:pt x="152419" y="0"/>
                </a:cubicBezTo>
                <a:close/>
              </a:path>
            </a:pathLst>
          </a:custGeom>
          <a:solidFill>
            <a:srgbClr val="2D3748"/>
          </a:solidFill>
          <a:ln/>
        </p:spPr>
      </p:sp>
      <p:sp>
        <p:nvSpPr>
          <p:cNvPr id="6" name="Text 4"/>
          <p:cNvSpPr/>
          <p:nvPr/>
        </p:nvSpPr>
        <p:spPr>
          <a:xfrm>
            <a:off x="762000" y="2082800"/>
            <a:ext cx="8826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Tovarlar Eksporti Qiymati (mlrd dollar)</a:t>
            </a:r>
            <a:endParaRPr lang="en-US" sz="1600" dirty="0"/>
          </a:p>
        </p:txBody>
      </p:sp>
      <p:pic>
        <p:nvPicPr>
          <p:cNvPr id="7" name="Image 0" descr="https://kimi-img.moonshot.cn/pub/slides/26-02-26-18:05:13-d6g1lmee8aikdmhu0fsg">    </p:cNvPr>
          <p:cNvPicPr>
            <a:picLocks noChangeAspect="1"/>
          </p:cNvPicPr>
          <p:nvPr/>
        </p:nvPicPr>
        <p:blipFill>
          <a:blip r:embed="rId1"/>
          <a:srcRect l="0" r="0" t="0" b="0"/>
          <a:stretch/>
        </p:blipFill>
        <p:spPr>
          <a:xfrm>
            <a:off x="762000" y="2590800"/>
            <a:ext cx="8712200" cy="5080000"/>
          </a:xfrm>
          <a:prstGeom prst="roundRect">
            <a:avLst>
              <a:gd name="adj" fmla="val 0"/>
            </a:avLst>
          </a:prstGeom>
        </p:spPr>
      </p:pic>
      <p:sp>
        <p:nvSpPr>
          <p:cNvPr id="8" name="Shape 5"/>
          <p:cNvSpPr/>
          <p:nvPr/>
        </p:nvSpPr>
        <p:spPr>
          <a:xfrm>
            <a:off x="9936493" y="1828800"/>
            <a:ext cx="5816600" cy="4419600"/>
          </a:xfrm>
          <a:custGeom>
            <a:avLst/>
            <a:gdLst/>
            <a:ahLst/>
            <a:cxnLst/>
            <a:rect l="l" t="t" r="r" b="b"/>
            <a:pathLst>
              <a:path w="5816600" h="4419600">
                <a:moveTo>
                  <a:pt x="152388" y="0"/>
                </a:moveTo>
                <a:lnTo>
                  <a:pt x="5664212" y="0"/>
                </a:lnTo>
                <a:cubicBezTo>
                  <a:pt x="5748374" y="0"/>
                  <a:pt x="5816600" y="68226"/>
                  <a:pt x="5816600" y="152388"/>
                </a:cubicBezTo>
                <a:lnTo>
                  <a:pt x="5816600" y="4267212"/>
                </a:lnTo>
                <a:cubicBezTo>
                  <a:pt x="5816600" y="4351374"/>
                  <a:pt x="5748374" y="4419600"/>
                  <a:pt x="5664212" y="4419600"/>
                </a:cubicBezTo>
                <a:lnTo>
                  <a:pt x="152388" y="4419600"/>
                </a:lnTo>
                <a:cubicBezTo>
                  <a:pt x="68226" y="4419600"/>
                  <a:pt x="0" y="4351374"/>
                  <a:pt x="0" y="4267212"/>
                </a:cubicBezTo>
                <a:lnTo>
                  <a:pt x="0" y="152388"/>
                </a:lnTo>
                <a:cubicBezTo>
                  <a:pt x="0" y="68283"/>
                  <a:pt x="68283" y="0"/>
                  <a:pt x="152388" y="0"/>
                </a:cubicBezTo>
                <a:close/>
              </a:path>
            </a:pathLst>
          </a:custGeom>
          <a:solidFill>
            <a:srgbClr val="2D3748"/>
          </a:solidFill>
          <a:ln/>
        </p:spPr>
      </p:sp>
      <p:sp>
        <p:nvSpPr>
          <p:cNvPr id="9" name="Text 6"/>
          <p:cNvSpPr/>
          <p:nvPr/>
        </p:nvSpPr>
        <p:spPr>
          <a:xfrm>
            <a:off x="10139693" y="2032000"/>
            <a:ext cx="5524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Asosiy Ko'rsatkichlar</a:t>
            </a:r>
            <a:endParaRPr lang="en-US" sz="1600" dirty="0"/>
          </a:p>
        </p:txBody>
      </p:sp>
      <p:sp>
        <p:nvSpPr>
          <p:cNvPr id="10" name="Shape 7"/>
          <p:cNvSpPr/>
          <p:nvPr/>
        </p:nvSpPr>
        <p:spPr>
          <a:xfrm>
            <a:off x="10139693" y="2540000"/>
            <a:ext cx="5410200" cy="1066800"/>
          </a:xfrm>
          <a:custGeom>
            <a:avLst/>
            <a:gdLst/>
            <a:ahLst/>
            <a:cxnLst/>
            <a:rect l="l" t="t" r="r" b="b"/>
            <a:pathLst>
              <a:path w="5410200" h="1066800">
                <a:moveTo>
                  <a:pt x="101602" y="0"/>
                </a:moveTo>
                <a:lnTo>
                  <a:pt x="5308598" y="0"/>
                </a:lnTo>
                <a:cubicBezTo>
                  <a:pt x="5364711" y="0"/>
                  <a:pt x="5410200" y="45489"/>
                  <a:pt x="5410200" y="101602"/>
                </a:cubicBezTo>
                <a:lnTo>
                  <a:pt x="5410200" y="965198"/>
                </a:lnTo>
                <a:cubicBezTo>
                  <a:pt x="5410200" y="1021311"/>
                  <a:pt x="5364711" y="1066800"/>
                  <a:pt x="53085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11" name="Text 8"/>
          <p:cNvSpPr/>
          <p:nvPr/>
        </p:nvSpPr>
        <p:spPr>
          <a:xfrm>
            <a:off x="10292093" y="2692400"/>
            <a:ext cx="21336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O'rtacha Yillik Eksport</a:t>
            </a:r>
            <a:endParaRPr lang="en-US" sz="1600" dirty="0"/>
          </a:p>
        </p:txBody>
      </p:sp>
      <p:sp>
        <p:nvSpPr>
          <p:cNvPr id="12" name="Text 9"/>
          <p:cNvSpPr/>
          <p:nvPr/>
        </p:nvSpPr>
        <p:spPr>
          <a:xfrm>
            <a:off x="10292093" y="3048000"/>
            <a:ext cx="5257800" cy="406400"/>
          </a:xfrm>
          <a:prstGeom prst="rect">
            <a:avLst/>
          </a:prstGeom>
          <a:noFill/>
          <a:ln/>
        </p:spPr>
        <p:txBody>
          <a:bodyPr wrap="square" lIns="0" tIns="0" rIns="0" bIns="0" rtlCol="0" anchor="ctr"/>
          <a:lstStyle/>
          <a:p>
            <a:pPr>
              <a:lnSpc>
                <a:spcPct val="110000"/>
              </a:lnSpc>
            </a:pPr>
            <a:r>
              <a:rPr lang="en-US" sz="2400" b="1" dirty="0">
                <a:solidFill>
                  <a:srgbClr val="38B2AC"/>
                </a:solidFill>
                <a:latin typeface="Liter" pitchFamily="34" charset="0"/>
                <a:ea typeface="Liter" pitchFamily="34" charset="-122"/>
                <a:cs typeface="Liter" pitchFamily="34" charset="-120"/>
              </a:rPr>
              <a:t>2,601 mlrd $</a:t>
            </a:r>
            <a:endParaRPr lang="en-US" sz="1600" dirty="0"/>
          </a:p>
        </p:txBody>
      </p:sp>
      <p:sp>
        <p:nvSpPr>
          <p:cNvPr id="13" name="Shape 10"/>
          <p:cNvSpPr/>
          <p:nvPr/>
        </p:nvSpPr>
        <p:spPr>
          <a:xfrm>
            <a:off x="10139693" y="3759200"/>
            <a:ext cx="5410200" cy="1066800"/>
          </a:xfrm>
          <a:custGeom>
            <a:avLst/>
            <a:gdLst/>
            <a:ahLst/>
            <a:cxnLst/>
            <a:rect l="l" t="t" r="r" b="b"/>
            <a:pathLst>
              <a:path w="5410200" h="1066800">
                <a:moveTo>
                  <a:pt x="101602" y="0"/>
                </a:moveTo>
                <a:lnTo>
                  <a:pt x="5308598" y="0"/>
                </a:lnTo>
                <a:cubicBezTo>
                  <a:pt x="5364711" y="0"/>
                  <a:pt x="5410200" y="45489"/>
                  <a:pt x="5410200" y="101602"/>
                </a:cubicBezTo>
                <a:lnTo>
                  <a:pt x="5410200" y="965198"/>
                </a:lnTo>
                <a:cubicBezTo>
                  <a:pt x="5410200" y="1021311"/>
                  <a:pt x="5364711" y="1066800"/>
                  <a:pt x="53085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14" name="Text 11"/>
          <p:cNvSpPr/>
          <p:nvPr/>
        </p:nvSpPr>
        <p:spPr>
          <a:xfrm>
            <a:off x="10292093" y="3911600"/>
            <a:ext cx="17780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Eng Yuqori (2023)</a:t>
            </a:r>
            <a:endParaRPr lang="en-US" sz="1600" dirty="0"/>
          </a:p>
        </p:txBody>
      </p:sp>
      <p:sp>
        <p:nvSpPr>
          <p:cNvPr id="15" name="Text 12"/>
          <p:cNvSpPr/>
          <p:nvPr/>
        </p:nvSpPr>
        <p:spPr>
          <a:xfrm>
            <a:off x="10292093" y="4267200"/>
            <a:ext cx="5257800" cy="406400"/>
          </a:xfrm>
          <a:prstGeom prst="rect">
            <a:avLst/>
          </a:prstGeom>
          <a:noFill/>
          <a:ln/>
        </p:spPr>
        <p:txBody>
          <a:bodyPr wrap="square" lIns="0" tIns="0" rIns="0" bIns="0" rtlCol="0" anchor="ctr"/>
          <a:lstStyle/>
          <a:p>
            <a:pPr>
              <a:lnSpc>
                <a:spcPct val="110000"/>
              </a:lnSpc>
            </a:pPr>
            <a:r>
              <a:rPr lang="en-US" sz="2400" b="1" dirty="0">
                <a:solidFill>
                  <a:srgbClr val="38B2AC"/>
                </a:solidFill>
                <a:latin typeface="Liter" pitchFamily="34" charset="0"/>
                <a:ea typeface="Liter" pitchFamily="34" charset="-122"/>
                <a:cs typeface="Liter" pitchFamily="34" charset="-120"/>
              </a:rPr>
              <a:t>3,506 mlrd $</a:t>
            </a:r>
            <a:endParaRPr lang="en-US" sz="1600" dirty="0"/>
          </a:p>
        </p:txBody>
      </p:sp>
      <p:sp>
        <p:nvSpPr>
          <p:cNvPr id="16" name="Shape 13"/>
          <p:cNvSpPr/>
          <p:nvPr/>
        </p:nvSpPr>
        <p:spPr>
          <a:xfrm>
            <a:off x="10139693" y="4978400"/>
            <a:ext cx="5410200" cy="1066800"/>
          </a:xfrm>
          <a:custGeom>
            <a:avLst/>
            <a:gdLst/>
            <a:ahLst/>
            <a:cxnLst/>
            <a:rect l="l" t="t" r="r" b="b"/>
            <a:pathLst>
              <a:path w="5410200" h="1066800">
                <a:moveTo>
                  <a:pt x="101602" y="0"/>
                </a:moveTo>
                <a:lnTo>
                  <a:pt x="5308598" y="0"/>
                </a:lnTo>
                <a:cubicBezTo>
                  <a:pt x="5364711" y="0"/>
                  <a:pt x="5410200" y="45489"/>
                  <a:pt x="5410200" y="101602"/>
                </a:cubicBezTo>
                <a:lnTo>
                  <a:pt x="5410200" y="965198"/>
                </a:lnTo>
                <a:cubicBezTo>
                  <a:pt x="5410200" y="1021311"/>
                  <a:pt x="5364711" y="1066800"/>
                  <a:pt x="5308598" y="1066800"/>
                </a:cubicBezTo>
                <a:lnTo>
                  <a:pt x="101602" y="1066800"/>
                </a:lnTo>
                <a:cubicBezTo>
                  <a:pt x="45489" y="1066800"/>
                  <a:pt x="0" y="1021311"/>
                  <a:pt x="0" y="965198"/>
                </a:cubicBezTo>
                <a:lnTo>
                  <a:pt x="0" y="101602"/>
                </a:lnTo>
                <a:cubicBezTo>
                  <a:pt x="0" y="45526"/>
                  <a:pt x="45526" y="0"/>
                  <a:pt x="101602" y="0"/>
                </a:cubicBezTo>
                <a:close/>
              </a:path>
            </a:pathLst>
          </a:custGeom>
          <a:solidFill>
            <a:srgbClr val="1A202C"/>
          </a:solidFill>
          <a:ln/>
        </p:spPr>
      </p:sp>
      <p:sp>
        <p:nvSpPr>
          <p:cNvPr id="17" name="Text 14"/>
          <p:cNvSpPr/>
          <p:nvPr/>
        </p:nvSpPr>
        <p:spPr>
          <a:xfrm>
            <a:off x="10292093" y="5130800"/>
            <a:ext cx="1549400" cy="304800"/>
          </a:xfrm>
          <a:prstGeom prst="rect">
            <a:avLst/>
          </a:prstGeom>
          <a:noFill/>
          <a:ln/>
        </p:spPr>
        <p:txBody>
          <a:bodyPr wrap="square" lIns="0" tIns="0" rIns="0" bIns="0" rtlCol="0" anchor="ctr"/>
          <a:lstStyle/>
          <a:p>
            <a:pPr>
              <a:lnSpc>
                <a:spcPct val="130000"/>
              </a:lnSpc>
            </a:pPr>
            <a:r>
              <a:rPr lang="en-US" sz="1600" dirty="0">
                <a:solidFill>
                  <a:srgbClr val="A0AEC0"/>
                </a:solidFill>
                <a:latin typeface="MiSans" pitchFamily="34" charset="0"/>
                <a:ea typeface="MiSans" pitchFamily="34" charset="-122"/>
                <a:cs typeface="MiSans" pitchFamily="34" charset="-120"/>
              </a:rPr>
              <a:t>Eng Past (2016)</a:t>
            </a:r>
            <a:endParaRPr lang="en-US" sz="1600" dirty="0"/>
          </a:p>
        </p:txBody>
      </p:sp>
      <p:sp>
        <p:nvSpPr>
          <p:cNvPr id="18" name="Text 15"/>
          <p:cNvSpPr/>
          <p:nvPr/>
        </p:nvSpPr>
        <p:spPr>
          <a:xfrm>
            <a:off x="10292093" y="5486400"/>
            <a:ext cx="5257800" cy="406400"/>
          </a:xfrm>
          <a:prstGeom prst="rect">
            <a:avLst/>
          </a:prstGeom>
          <a:noFill/>
          <a:ln/>
        </p:spPr>
        <p:txBody>
          <a:bodyPr wrap="square" lIns="0" tIns="0" rIns="0" bIns="0" rtlCol="0" anchor="ctr"/>
          <a:lstStyle/>
          <a:p>
            <a:pPr>
              <a:lnSpc>
                <a:spcPct val="110000"/>
              </a:lnSpc>
            </a:pPr>
            <a:r>
              <a:rPr lang="en-US" sz="2400" b="1" dirty="0">
                <a:solidFill>
                  <a:srgbClr val="A0AEC0"/>
                </a:solidFill>
                <a:latin typeface="Liter" pitchFamily="34" charset="0"/>
                <a:ea typeface="Liter" pitchFamily="34" charset="-122"/>
                <a:cs typeface="Liter" pitchFamily="34" charset="-120"/>
              </a:rPr>
              <a:t>2,106 mlrd $</a:t>
            </a:r>
            <a:endParaRPr lang="en-US" sz="1600" dirty="0"/>
          </a:p>
        </p:txBody>
      </p:sp>
      <p:sp>
        <p:nvSpPr>
          <p:cNvPr id="19" name="Shape 16"/>
          <p:cNvSpPr/>
          <p:nvPr/>
        </p:nvSpPr>
        <p:spPr>
          <a:xfrm>
            <a:off x="9942843" y="6407150"/>
            <a:ext cx="5803900" cy="1485900"/>
          </a:xfrm>
          <a:custGeom>
            <a:avLst/>
            <a:gdLst/>
            <a:ahLst/>
            <a:cxnLst/>
            <a:rect l="l" t="t" r="r" b="b"/>
            <a:pathLst>
              <a:path w="5803900" h="1485900">
                <a:moveTo>
                  <a:pt x="152394" y="0"/>
                </a:moveTo>
                <a:lnTo>
                  <a:pt x="5651506" y="0"/>
                </a:lnTo>
                <a:cubicBezTo>
                  <a:pt x="5735671" y="0"/>
                  <a:pt x="5803900" y="68229"/>
                  <a:pt x="5803900" y="152394"/>
                </a:cubicBezTo>
                <a:lnTo>
                  <a:pt x="5803900" y="1333506"/>
                </a:lnTo>
                <a:cubicBezTo>
                  <a:pt x="5803900" y="1417671"/>
                  <a:pt x="5735671" y="1485900"/>
                  <a:pt x="5651506" y="1485900"/>
                </a:cubicBezTo>
                <a:lnTo>
                  <a:pt x="152394" y="1485900"/>
                </a:lnTo>
                <a:cubicBezTo>
                  <a:pt x="68229" y="1485900"/>
                  <a:pt x="0" y="1417671"/>
                  <a:pt x="0" y="1333506"/>
                </a:cubicBezTo>
                <a:lnTo>
                  <a:pt x="0" y="152394"/>
                </a:lnTo>
                <a:cubicBezTo>
                  <a:pt x="0" y="68285"/>
                  <a:pt x="68285" y="0"/>
                  <a:pt x="152394" y="0"/>
                </a:cubicBezTo>
                <a:close/>
              </a:path>
            </a:pathLst>
          </a:custGeom>
          <a:solidFill>
            <a:srgbClr val="38B2AC">
              <a:alpha val="10196"/>
            </a:srgbClr>
          </a:solidFill>
          <a:ln w="12700">
            <a:solidFill>
              <a:srgbClr val="38B2AC">
                <a:alpha val="30196"/>
              </a:srgbClr>
            </a:solidFill>
            <a:prstDash val="solid"/>
          </a:ln>
        </p:spPr>
      </p:sp>
      <p:sp>
        <p:nvSpPr>
          <p:cNvPr id="20" name="Shape 17"/>
          <p:cNvSpPr/>
          <p:nvPr/>
        </p:nvSpPr>
        <p:spPr>
          <a:xfrm>
            <a:off x="10184143" y="6642100"/>
            <a:ext cx="254000" cy="254000"/>
          </a:xfrm>
          <a:custGeom>
            <a:avLst/>
            <a:gdLst/>
            <a:ahLst/>
            <a:cxnLst/>
            <a:rect l="l" t="t" r="r" b="b"/>
            <a:pathLst>
              <a:path w="254000" h="254000">
                <a:moveTo>
                  <a:pt x="31750" y="31750"/>
                </a:moveTo>
                <a:cubicBezTo>
                  <a:pt x="31750" y="22969"/>
                  <a:pt x="24656" y="15875"/>
                  <a:pt x="15875" y="15875"/>
                </a:cubicBezTo>
                <a:cubicBezTo>
                  <a:pt x="7094" y="15875"/>
                  <a:pt x="0" y="22969"/>
                  <a:pt x="0" y="31750"/>
                </a:cubicBezTo>
                <a:lnTo>
                  <a:pt x="0" y="198438"/>
                </a:lnTo>
                <a:cubicBezTo>
                  <a:pt x="0" y="220365"/>
                  <a:pt x="17760" y="238125"/>
                  <a:pt x="39688" y="238125"/>
                </a:cubicBezTo>
                <a:lnTo>
                  <a:pt x="238125" y="238125"/>
                </a:lnTo>
                <a:cubicBezTo>
                  <a:pt x="246906" y="238125"/>
                  <a:pt x="254000" y="231031"/>
                  <a:pt x="254000" y="222250"/>
                </a:cubicBezTo>
                <a:cubicBezTo>
                  <a:pt x="254000" y="213469"/>
                  <a:pt x="246906" y="206375"/>
                  <a:pt x="238125" y="206375"/>
                </a:cubicBezTo>
                <a:lnTo>
                  <a:pt x="39688" y="206375"/>
                </a:lnTo>
                <a:cubicBezTo>
                  <a:pt x="35322" y="206375"/>
                  <a:pt x="31750" y="202803"/>
                  <a:pt x="31750" y="198438"/>
                </a:cubicBezTo>
                <a:lnTo>
                  <a:pt x="31750" y="31750"/>
                </a:lnTo>
                <a:close/>
                <a:moveTo>
                  <a:pt x="233462" y="74712"/>
                </a:moveTo>
                <a:cubicBezTo>
                  <a:pt x="239663" y="68511"/>
                  <a:pt x="239663" y="58440"/>
                  <a:pt x="233462" y="52239"/>
                </a:cubicBezTo>
                <a:cubicBezTo>
                  <a:pt x="227261" y="46037"/>
                  <a:pt x="217190" y="46037"/>
                  <a:pt x="210989" y="52239"/>
                </a:cubicBezTo>
                <a:lnTo>
                  <a:pt x="158750" y="104527"/>
                </a:lnTo>
                <a:lnTo>
                  <a:pt x="130274" y="76101"/>
                </a:lnTo>
                <a:cubicBezTo>
                  <a:pt x="124073" y="69900"/>
                  <a:pt x="114002" y="69900"/>
                  <a:pt x="107801" y="76101"/>
                </a:cubicBezTo>
                <a:lnTo>
                  <a:pt x="60176" y="123726"/>
                </a:lnTo>
                <a:cubicBezTo>
                  <a:pt x="53975" y="129927"/>
                  <a:pt x="53975" y="139998"/>
                  <a:pt x="60176" y="146199"/>
                </a:cubicBezTo>
                <a:cubicBezTo>
                  <a:pt x="66377" y="152400"/>
                  <a:pt x="76448" y="152400"/>
                  <a:pt x="82649" y="146199"/>
                </a:cubicBezTo>
                <a:lnTo>
                  <a:pt x="119063" y="109786"/>
                </a:lnTo>
                <a:lnTo>
                  <a:pt x="147538" y="138261"/>
                </a:lnTo>
                <a:cubicBezTo>
                  <a:pt x="153739" y="144463"/>
                  <a:pt x="163810" y="144463"/>
                  <a:pt x="170011" y="138261"/>
                </a:cubicBezTo>
                <a:lnTo>
                  <a:pt x="233511" y="74761"/>
                </a:lnTo>
                <a:close/>
              </a:path>
            </a:pathLst>
          </a:custGeom>
          <a:solidFill>
            <a:srgbClr val="38B2AC"/>
          </a:solidFill>
          <a:ln/>
        </p:spPr>
      </p:sp>
      <p:sp>
        <p:nvSpPr>
          <p:cNvPr id="21" name="Text 18"/>
          <p:cNvSpPr/>
          <p:nvPr/>
        </p:nvSpPr>
        <p:spPr>
          <a:xfrm>
            <a:off x="10622293" y="6616700"/>
            <a:ext cx="16764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O'sish Dinamikasi</a:t>
            </a:r>
            <a:endParaRPr lang="en-US" sz="1600" dirty="0"/>
          </a:p>
        </p:txBody>
      </p:sp>
      <p:sp>
        <p:nvSpPr>
          <p:cNvPr id="22" name="Text 19"/>
          <p:cNvSpPr/>
          <p:nvPr/>
        </p:nvSpPr>
        <p:spPr>
          <a:xfrm>
            <a:off x="10152393" y="7023100"/>
            <a:ext cx="5486400" cy="660400"/>
          </a:xfrm>
          <a:prstGeom prst="rect">
            <a:avLst/>
          </a:prstGeom>
          <a:noFill/>
          <a:ln/>
        </p:spPr>
        <p:txBody>
          <a:bodyPr wrap="square" lIns="0" tIns="0" rIns="0" bIns="0" rtlCol="0" anchor="ctr"/>
          <a:lstStyle/>
          <a:p>
            <a:pPr>
              <a:lnSpc>
                <a:spcPct val="140000"/>
              </a:lnSpc>
            </a:pPr>
            <a:r>
              <a:rPr lang="en-US" sz="1600" dirty="0">
                <a:solidFill>
                  <a:srgbClr val="A0AEC0"/>
                </a:solidFill>
                <a:latin typeface="MiSans" pitchFamily="34" charset="0"/>
                <a:ea typeface="MiSans" pitchFamily="34" charset="-122"/>
                <a:cs typeface="MiSans" pitchFamily="34" charset="-120"/>
              </a:rPr>
              <a:t>2016 yildan 2023 yilgacha eksport hajmi </a:t>
            </a:r>
            <a:pPr>
              <a:lnSpc>
                <a:spcPct val="140000"/>
              </a:lnSpc>
            </a:pPr>
            <a:r>
              <a:rPr lang="en-US" sz="1600" b="1" dirty="0">
                <a:solidFill>
                  <a:srgbClr val="38B2AC"/>
                </a:solidFill>
                <a:latin typeface="MiSans" pitchFamily="34" charset="0"/>
                <a:ea typeface="MiSans" pitchFamily="34" charset="-122"/>
                <a:cs typeface="MiSans" pitchFamily="34" charset="-120"/>
              </a:rPr>
              <a:t>66.5%</a:t>
            </a:r>
            <a:pPr>
              <a:lnSpc>
                <a:spcPct val="140000"/>
              </a:lnSpc>
            </a:pPr>
            <a:r>
              <a:rPr lang="en-US" sz="1600" dirty="0">
                <a:solidFill>
                  <a:srgbClr val="A0AEC0"/>
                </a:solidFill>
                <a:latin typeface="MiSans" pitchFamily="34" charset="0"/>
                <a:ea typeface="MiSans" pitchFamily="34" charset="-122"/>
                <a:cs typeface="MiSans" pitchFamily="34" charset="-120"/>
              </a:rPr>
              <a:t> ga oshdi, bu barqaror o'sish trendini ko'rsatadi.</a:t>
            </a:r>
            <a:endParaRPr lang="en-US" sz="1600" dirty="0"/>
          </a:p>
        </p:txBody>
      </p:sp>
      <p:sp>
        <p:nvSpPr>
          <p:cNvPr id="23" name="Shape 20"/>
          <p:cNvSpPr/>
          <p:nvPr/>
        </p:nvSpPr>
        <p:spPr>
          <a:xfrm>
            <a:off x="9936493" y="8051800"/>
            <a:ext cx="5816600" cy="1778000"/>
          </a:xfrm>
          <a:custGeom>
            <a:avLst/>
            <a:gdLst/>
            <a:ahLst/>
            <a:cxnLst/>
            <a:rect l="l" t="t" r="r" b="b"/>
            <a:pathLst>
              <a:path w="5816600" h="1778000">
                <a:moveTo>
                  <a:pt x="152392" y="0"/>
                </a:moveTo>
                <a:lnTo>
                  <a:pt x="5664208" y="0"/>
                </a:lnTo>
                <a:cubicBezTo>
                  <a:pt x="5748372" y="0"/>
                  <a:pt x="5816600" y="68228"/>
                  <a:pt x="5816600" y="152392"/>
                </a:cubicBezTo>
                <a:lnTo>
                  <a:pt x="5816600" y="1625608"/>
                </a:lnTo>
                <a:cubicBezTo>
                  <a:pt x="5816600" y="1709772"/>
                  <a:pt x="5748372" y="1778000"/>
                  <a:pt x="5664208" y="1778000"/>
                </a:cubicBezTo>
                <a:lnTo>
                  <a:pt x="152392" y="1778000"/>
                </a:lnTo>
                <a:cubicBezTo>
                  <a:pt x="68228" y="1778000"/>
                  <a:pt x="0" y="1709772"/>
                  <a:pt x="0" y="1625608"/>
                </a:cubicBezTo>
                <a:lnTo>
                  <a:pt x="0" y="152392"/>
                </a:lnTo>
                <a:cubicBezTo>
                  <a:pt x="0" y="68285"/>
                  <a:pt x="68285" y="0"/>
                  <a:pt x="152392" y="0"/>
                </a:cubicBezTo>
                <a:close/>
              </a:path>
            </a:pathLst>
          </a:custGeom>
          <a:solidFill>
            <a:srgbClr val="2D3748"/>
          </a:solidFill>
          <a:ln/>
        </p:spPr>
      </p:sp>
      <p:sp>
        <p:nvSpPr>
          <p:cNvPr id="24" name="Text 21"/>
          <p:cNvSpPr/>
          <p:nvPr/>
        </p:nvSpPr>
        <p:spPr>
          <a:xfrm>
            <a:off x="10139693" y="8255000"/>
            <a:ext cx="55118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Shanxay EIH Afzalliklari</a:t>
            </a:r>
            <a:endParaRPr lang="en-US" sz="1600" dirty="0"/>
          </a:p>
        </p:txBody>
      </p:sp>
      <p:sp>
        <p:nvSpPr>
          <p:cNvPr id="25" name="Shape 22"/>
          <p:cNvSpPr/>
          <p:nvPr/>
        </p:nvSpPr>
        <p:spPr>
          <a:xfrm>
            <a:off x="10176206" y="8699500"/>
            <a:ext cx="155575" cy="17780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38B2AC"/>
          </a:solidFill>
          <a:ln/>
        </p:spPr>
      </p:sp>
      <p:sp>
        <p:nvSpPr>
          <p:cNvPr id="26" name="Text 23"/>
          <p:cNvSpPr/>
          <p:nvPr/>
        </p:nvSpPr>
        <p:spPr>
          <a:xfrm>
            <a:off x="10463543" y="8661400"/>
            <a:ext cx="16256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240 kv.km maydon</a:t>
            </a:r>
            <a:endParaRPr lang="en-US" sz="1600" dirty="0"/>
          </a:p>
        </p:txBody>
      </p:sp>
      <p:sp>
        <p:nvSpPr>
          <p:cNvPr id="27" name="Shape 24"/>
          <p:cNvSpPr/>
          <p:nvPr/>
        </p:nvSpPr>
        <p:spPr>
          <a:xfrm>
            <a:off x="10176206" y="9055100"/>
            <a:ext cx="155575" cy="17780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38B2AC"/>
          </a:solidFill>
          <a:ln/>
        </p:spPr>
      </p:sp>
      <p:sp>
        <p:nvSpPr>
          <p:cNvPr id="28" name="Text 25"/>
          <p:cNvSpPr/>
          <p:nvPr/>
        </p:nvSpPr>
        <p:spPr>
          <a:xfrm>
            <a:off x="10463543" y="9017000"/>
            <a:ext cx="1485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84,000+ korxona</a:t>
            </a:r>
            <a:endParaRPr lang="en-US" sz="1600" dirty="0"/>
          </a:p>
        </p:txBody>
      </p:sp>
      <p:sp>
        <p:nvSpPr>
          <p:cNvPr id="29" name="Shape 26"/>
          <p:cNvSpPr/>
          <p:nvPr/>
        </p:nvSpPr>
        <p:spPr>
          <a:xfrm>
            <a:off x="10176206" y="9410700"/>
            <a:ext cx="155575" cy="177800"/>
          </a:xfrm>
          <a:custGeom>
            <a:avLst/>
            <a:gdLst/>
            <a:ahLst/>
            <a:cxnLst/>
            <a:rect l="l" t="t" r="r" b="b"/>
            <a:pathLst>
              <a:path w="155575" h="177800">
                <a:moveTo>
                  <a:pt x="150991" y="24343"/>
                </a:moveTo>
                <a:cubicBezTo>
                  <a:pt x="155957" y="27955"/>
                  <a:pt x="157068" y="34900"/>
                  <a:pt x="153457" y="39866"/>
                </a:cubicBezTo>
                <a:lnTo>
                  <a:pt x="64557" y="162104"/>
                </a:lnTo>
                <a:cubicBezTo>
                  <a:pt x="62647" y="164743"/>
                  <a:pt x="59695" y="166375"/>
                  <a:pt x="56431" y="166653"/>
                </a:cubicBezTo>
                <a:cubicBezTo>
                  <a:pt x="53166" y="166931"/>
                  <a:pt x="50006" y="165715"/>
                  <a:pt x="47714" y="163423"/>
                </a:cubicBezTo>
                <a:lnTo>
                  <a:pt x="3264" y="118973"/>
                </a:lnTo>
                <a:cubicBezTo>
                  <a:pt x="-1077" y="114632"/>
                  <a:pt x="-1077" y="107583"/>
                  <a:pt x="3264" y="103242"/>
                </a:cubicBezTo>
                <a:cubicBezTo>
                  <a:pt x="7605" y="98901"/>
                  <a:pt x="14655" y="98901"/>
                  <a:pt x="18995" y="103242"/>
                </a:cubicBezTo>
                <a:lnTo>
                  <a:pt x="54243" y="138490"/>
                </a:lnTo>
                <a:lnTo>
                  <a:pt x="135503" y="26774"/>
                </a:lnTo>
                <a:cubicBezTo>
                  <a:pt x="139115" y="21808"/>
                  <a:pt x="146060" y="20697"/>
                  <a:pt x="151026" y="24309"/>
                </a:cubicBezTo>
                <a:close/>
              </a:path>
            </a:pathLst>
          </a:custGeom>
          <a:solidFill>
            <a:srgbClr val="38B2AC"/>
          </a:solidFill>
          <a:ln/>
        </p:spPr>
      </p:sp>
      <p:sp>
        <p:nvSpPr>
          <p:cNvPr id="30" name="Text 27"/>
          <p:cNvSpPr/>
          <p:nvPr/>
        </p:nvSpPr>
        <p:spPr>
          <a:xfrm>
            <a:off x="10463543" y="9372600"/>
            <a:ext cx="20955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14,000 xorijiy kompaniya</a:t>
            </a:r>
            <a:endParaRPr lang="en-US" sz="1600" dirty="0"/>
          </a:p>
        </p:txBody>
      </p:sp>
    </p:spTree>
  </p:cSld>
  <p:clrMapOvr>
    <a:masterClrMapping/>
  </p:clrMapOvr>
  <p:transition>
    <p:fade/>
    <p:spd val="med"/>
  </p:transition>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A202C"/>
        </a:solidFill>
      </p:bgPr>
    </p:bg>
    <p:spTree>
      <p:nvGrpSpPr>
        <p:cNvPr id="1" name=""/>
        <p:cNvGrpSpPr/>
        <p:nvPr/>
      </p:nvGrpSpPr>
      <p:grpSpPr>
        <a:xfrm>
          <a:off x="0" y="0"/>
          <a:ext cx="0" cy="0"/>
          <a:chOff x="0" y="0"/>
          <a:chExt cx="0" cy="0"/>
        </a:xfrm>
      </p:grpSpPr>
      <p:sp>
        <p:nvSpPr>
          <p:cNvPr id="2" name="Text 0"/>
          <p:cNvSpPr/>
          <p:nvPr/>
        </p:nvSpPr>
        <p:spPr>
          <a:xfrm>
            <a:off x="508000" y="508000"/>
            <a:ext cx="15341600" cy="304800"/>
          </a:xfrm>
          <a:prstGeom prst="rect">
            <a:avLst/>
          </a:prstGeom>
          <a:noFill/>
          <a:ln/>
        </p:spPr>
        <p:txBody>
          <a:bodyPr wrap="square" lIns="0" tIns="0" rIns="0" bIns="0" rtlCol="0" anchor="ctr"/>
          <a:lstStyle/>
          <a:p>
            <a:pPr>
              <a:lnSpc>
                <a:spcPct val="130000"/>
              </a:lnSpc>
            </a:pPr>
            <a:r>
              <a:rPr lang="en-US" sz="1600" b="1" spc="80" kern="0" dirty="0">
                <a:solidFill>
                  <a:srgbClr val="38B2AC"/>
                </a:solidFill>
                <a:latin typeface="MiSans" pitchFamily="34" charset="0"/>
                <a:ea typeface="MiSans" pitchFamily="34" charset="-122"/>
                <a:cs typeface="MiSans" pitchFamily="34" charset="-120"/>
              </a:rPr>
              <a:t>Investitsiyalar</a:t>
            </a:r>
            <a:endParaRPr lang="en-US" sz="1600" dirty="0"/>
          </a:p>
        </p:txBody>
      </p:sp>
      <p:sp>
        <p:nvSpPr>
          <p:cNvPr id="3" name="Text 1"/>
          <p:cNvSpPr/>
          <p:nvPr/>
        </p:nvSpPr>
        <p:spPr>
          <a:xfrm>
            <a:off x="508000" y="914400"/>
            <a:ext cx="15468600" cy="508000"/>
          </a:xfrm>
          <a:prstGeom prst="rect">
            <a:avLst/>
          </a:prstGeom>
          <a:noFill/>
          <a:ln/>
        </p:spPr>
        <p:txBody>
          <a:bodyPr wrap="square" lIns="0" tIns="0" rIns="0" bIns="0" rtlCol="0" anchor="ctr"/>
          <a:lstStyle/>
          <a:p>
            <a:pPr>
              <a:lnSpc>
                <a:spcPct val="90000"/>
              </a:lnSpc>
            </a:pPr>
            <a:r>
              <a:rPr lang="en-US" sz="3600" b="1" dirty="0">
                <a:solidFill>
                  <a:srgbClr val="F7FAFC"/>
                </a:solidFill>
                <a:latin typeface="Liter" pitchFamily="34" charset="0"/>
                <a:ea typeface="Liter" pitchFamily="34" charset="-122"/>
                <a:cs typeface="Liter" pitchFamily="34" charset="-120"/>
              </a:rPr>
              <a:t>Xitoy EIHlariga To'g'ridan-To'g'ri Xorijiy Investitsiyalar</a:t>
            </a:r>
            <a:endParaRPr lang="en-US" sz="1600" dirty="0"/>
          </a:p>
        </p:txBody>
      </p:sp>
      <p:sp>
        <p:nvSpPr>
          <p:cNvPr id="4" name="Shape 2"/>
          <p:cNvSpPr/>
          <p:nvPr/>
        </p:nvSpPr>
        <p:spPr>
          <a:xfrm>
            <a:off x="508000" y="1574800"/>
            <a:ext cx="1219200" cy="50800"/>
          </a:xfrm>
          <a:custGeom>
            <a:avLst/>
            <a:gdLst/>
            <a:ahLst/>
            <a:cxnLst/>
            <a:rect l="l" t="t" r="r" b="b"/>
            <a:pathLst>
              <a:path w="1219200" h="50800">
                <a:moveTo>
                  <a:pt x="0" y="0"/>
                </a:moveTo>
                <a:lnTo>
                  <a:pt x="1219200" y="0"/>
                </a:lnTo>
                <a:lnTo>
                  <a:pt x="1219200" y="50800"/>
                </a:lnTo>
                <a:lnTo>
                  <a:pt x="0" y="50800"/>
                </a:lnTo>
                <a:lnTo>
                  <a:pt x="0" y="0"/>
                </a:lnTo>
                <a:close/>
              </a:path>
            </a:pathLst>
          </a:custGeom>
          <a:solidFill>
            <a:srgbClr val="38B2AC"/>
          </a:solidFill>
          <a:ln/>
        </p:spPr>
      </p:sp>
      <p:sp>
        <p:nvSpPr>
          <p:cNvPr id="5" name="Shape 3"/>
          <p:cNvSpPr/>
          <p:nvPr/>
        </p:nvSpPr>
        <p:spPr>
          <a:xfrm>
            <a:off x="508000" y="1828800"/>
            <a:ext cx="9220200" cy="7975600"/>
          </a:xfrm>
          <a:custGeom>
            <a:avLst/>
            <a:gdLst/>
            <a:ahLst/>
            <a:cxnLst/>
            <a:rect l="l" t="t" r="r" b="b"/>
            <a:pathLst>
              <a:path w="9220200" h="7975600">
                <a:moveTo>
                  <a:pt x="152414" y="0"/>
                </a:moveTo>
                <a:lnTo>
                  <a:pt x="9067786" y="0"/>
                </a:lnTo>
                <a:cubicBezTo>
                  <a:pt x="9151962" y="0"/>
                  <a:pt x="9220200" y="68238"/>
                  <a:pt x="9220200" y="152414"/>
                </a:cubicBezTo>
                <a:lnTo>
                  <a:pt x="9220200" y="7823186"/>
                </a:lnTo>
                <a:cubicBezTo>
                  <a:pt x="9220200" y="7907362"/>
                  <a:pt x="9151962" y="7975600"/>
                  <a:pt x="9067786" y="7975600"/>
                </a:cubicBezTo>
                <a:lnTo>
                  <a:pt x="152414" y="7975600"/>
                </a:lnTo>
                <a:cubicBezTo>
                  <a:pt x="68238" y="7975600"/>
                  <a:pt x="0" y="7907362"/>
                  <a:pt x="0" y="7823186"/>
                </a:cubicBezTo>
                <a:lnTo>
                  <a:pt x="0" y="152414"/>
                </a:lnTo>
                <a:cubicBezTo>
                  <a:pt x="0" y="68294"/>
                  <a:pt x="68294" y="0"/>
                  <a:pt x="152414" y="0"/>
                </a:cubicBezTo>
                <a:close/>
              </a:path>
            </a:pathLst>
          </a:custGeom>
          <a:solidFill>
            <a:srgbClr val="2D3748"/>
          </a:solidFill>
          <a:ln/>
        </p:spPr>
      </p:sp>
      <p:sp>
        <p:nvSpPr>
          <p:cNvPr id="6" name="Text 4"/>
          <p:cNvSpPr/>
          <p:nvPr/>
        </p:nvSpPr>
        <p:spPr>
          <a:xfrm>
            <a:off x="762000" y="2082800"/>
            <a:ext cx="8826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Yillik XOR Oqimi (mlrd AQSh dollari, 2013-2022)</a:t>
            </a:r>
            <a:endParaRPr lang="en-US" sz="1600" dirty="0"/>
          </a:p>
        </p:txBody>
      </p:sp>
      <p:pic>
        <p:nvPicPr>
          <p:cNvPr id="7" name="Image 0" descr="https://kimi-img.moonshot.cn/pub/slides/26-02-26-18:05:14-d6g1lmggts4fks701jj0">    </p:cNvPr>
          <p:cNvPicPr>
            <a:picLocks noChangeAspect="1"/>
          </p:cNvPicPr>
          <p:nvPr/>
        </p:nvPicPr>
        <p:blipFill>
          <a:blip r:embed="rId1"/>
          <a:srcRect l="0" r="0" t="0" b="0"/>
          <a:stretch/>
        </p:blipFill>
        <p:spPr>
          <a:xfrm>
            <a:off x="762000" y="2590800"/>
            <a:ext cx="8712200" cy="5080000"/>
          </a:xfrm>
          <a:prstGeom prst="roundRect">
            <a:avLst>
              <a:gd name="adj" fmla="val 0"/>
            </a:avLst>
          </a:prstGeom>
        </p:spPr>
      </p:pic>
      <p:sp>
        <p:nvSpPr>
          <p:cNvPr id="8" name="Shape 5"/>
          <p:cNvSpPr/>
          <p:nvPr/>
        </p:nvSpPr>
        <p:spPr>
          <a:xfrm>
            <a:off x="9936493" y="1828800"/>
            <a:ext cx="5816600" cy="4267200"/>
          </a:xfrm>
          <a:custGeom>
            <a:avLst/>
            <a:gdLst/>
            <a:ahLst/>
            <a:cxnLst/>
            <a:rect l="l" t="t" r="r" b="b"/>
            <a:pathLst>
              <a:path w="5816600" h="4267200">
                <a:moveTo>
                  <a:pt x="152382" y="0"/>
                </a:moveTo>
                <a:lnTo>
                  <a:pt x="5664218" y="0"/>
                </a:lnTo>
                <a:cubicBezTo>
                  <a:pt x="5748320" y="0"/>
                  <a:pt x="5816600" y="68280"/>
                  <a:pt x="5816600" y="152382"/>
                </a:cubicBezTo>
                <a:lnTo>
                  <a:pt x="5816600" y="4114818"/>
                </a:lnTo>
                <a:cubicBezTo>
                  <a:pt x="5816600" y="4198920"/>
                  <a:pt x="5748320" y="4267200"/>
                  <a:pt x="5664218" y="4267200"/>
                </a:cubicBezTo>
                <a:lnTo>
                  <a:pt x="152382" y="4267200"/>
                </a:lnTo>
                <a:cubicBezTo>
                  <a:pt x="68280" y="4267200"/>
                  <a:pt x="0" y="4198920"/>
                  <a:pt x="0" y="4114818"/>
                </a:cubicBezTo>
                <a:lnTo>
                  <a:pt x="0" y="152382"/>
                </a:lnTo>
                <a:cubicBezTo>
                  <a:pt x="0" y="68280"/>
                  <a:pt x="68280" y="0"/>
                  <a:pt x="152382" y="0"/>
                </a:cubicBezTo>
                <a:close/>
              </a:path>
            </a:pathLst>
          </a:custGeom>
          <a:solidFill>
            <a:srgbClr val="2D3748"/>
          </a:solidFill>
          <a:ln/>
        </p:spPr>
      </p:sp>
      <p:sp>
        <p:nvSpPr>
          <p:cNvPr id="9" name="Text 6"/>
          <p:cNvSpPr/>
          <p:nvPr/>
        </p:nvSpPr>
        <p:spPr>
          <a:xfrm>
            <a:off x="10139693" y="2032000"/>
            <a:ext cx="5524500" cy="355600"/>
          </a:xfrm>
          <a:prstGeom prst="rect">
            <a:avLst/>
          </a:prstGeom>
          <a:noFill/>
          <a:ln/>
        </p:spPr>
        <p:txBody>
          <a:bodyPr wrap="square" lIns="0" tIns="0" rIns="0" bIns="0" rtlCol="0" anchor="ctr"/>
          <a:lstStyle/>
          <a:p>
            <a:pPr>
              <a:lnSpc>
                <a:spcPct val="130000"/>
              </a:lnSpc>
            </a:pPr>
            <a:r>
              <a:rPr lang="en-US" sz="1800" b="1" dirty="0">
                <a:solidFill>
                  <a:srgbClr val="F7FAFC"/>
                </a:solidFill>
                <a:latin typeface="Liter" pitchFamily="34" charset="0"/>
                <a:ea typeface="Liter" pitchFamily="34" charset="-122"/>
                <a:cs typeface="Liter" pitchFamily="34" charset="-120"/>
              </a:rPr>
              <a:t>Statistik Xulosa</a:t>
            </a:r>
            <a:endParaRPr lang="en-US" sz="1600" dirty="0"/>
          </a:p>
        </p:txBody>
      </p:sp>
      <p:sp>
        <p:nvSpPr>
          <p:cNvPr id="10" name="Shape 7"/>
          <p:cNvSpPr/>
          <p:nvPr/>
        </p:nvSpPr>
        <p:spPr>
          <a:xfrm>
            <a:off x="10139693" y="2540000"/>
            <a:ext cx="5410200" cy="1016000"/>
          </a:xfrm>
          <a:custGeom>
            <a:avLst/>
            <a:gdLst/>
            <a:ahLst/>
            <a:cxnLst/>
            <a:rect l="l" t="t" r="r" b="b"/>
            <a:pathLst>
              <a:path w="5410200" h="1016000">
                <a:moveTo>
                  <a:pt x="101600" y="0"/>
                </a:moveTo>
                <a:lnTo>
                  <a:pt x="5308600" y="0"/>
                </a:lnTo>
                <a:cubicBezTo>
                  <a:pt x="5364675" y="0"/>
                  <a:pt x="5410200" y="45525"/>
                  <a:pt x="5410200" y="101600"/>
                </a:cubicBezTo>
                <a:lnTo>
                  <a:pt x="5410200" y="914400"/>
                </a:lnTo>
                <a:cubicBezTo>
                  <a:pt x="5410200" y="970475"/>
                  <a:pt x="5364675" y="1016000"/>
                  <a:pt x="53086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1A202C"/>
          </a:solidFill>
          <a:ln/>
        </p:spPr>
      </p:sp>
      <p:sp>
        <p:nvSpPr>
          <p:cNvPr id="11" name="Text 8"/>
          <p:cNvSpPr/>
          <p:nvPr/>
        </p:nvSpPr>
        <p:spPr>
          <a:xfrm>
            <a:off x="10292093" y="2692400"/>
            <a:ext cx="51943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O'rtacha Yillik XOR</a:t>
            </a:r>
            <a:endParaRPr lang="en-US" sz="1600" dirty="0"/>
          </a:p>
        </p:txBody>
      </p:sp>
      <p:sp>
        <p:nvSpPr>
          <p:cNvPr id="12" name="Text 9"/>
          <p:cNvSpPr/>
          <p:nvPr/>
        </p:nvSpPr>
        <p:spPr>
          <a:xfrm>
            <a:off x="10292093" y="2997200"/>
            <a:ext cx="5257800" cy="406400"/>
          </a:xfrm>
          <a:prstGeom prst="rect">
            <a:avLst/>
          </a:prstGeom>
          <a:noFill/>
          <a:ln/>
        </p:spPr>
        <p:txBody>
          <a:bodyPr wrap="square" lIns="0" tIns="0" rIns="0" bIns="0" rtlCol="0" anchor="ctr"/>
          <a:lstStyle/>
          <a:p>
            <a:pPr>
              <a:lnSpc>
                <a:spcPct val="110000"/>
              </a:lnSpc>
            </a:pPr>
            <a:r>
              <a:rPr lang="en-US" sz="2400" b="1" dirty="0">
                <a:solidFill>
                  <a:srgbClr val="38B2AC"/>
                </a:solidFill>
                <a:latin typeface="Liter" pitchFamily="34" charset="0"/>
                <a:ea typeface="Liter" pitchFamily="34" charset="-122"/>
                <a:cs typeface="Liter" pitchFamily="34" charset="-120"/>
              </a:rPr>
              <a:t>145.5 mlrd $</a:t>
            </a:r>
            <a:endParaRPr lang="en-US" sz="1600" dirty="0"/>
          </a:p>
        </p:txBody>
      </p:sp>
      <p:sp>
        <p:nvSpPr>
          <p:cNvPr id="13" name="Shape 10"/>
          <p:cNvSpPr/>
          <p:nvPr/>
        </p:nvSpPr>
        <p:spPr>
          <a:xfrm>
            <a:off x="10139693" y="3708400"/>
            <a:ext cx="5410200" cy="1016000"/>
          </a:xfrm>
          <a:custGeom>
            <a:avLst/>
            <a:gdLst/>
            <a:ahLst/>
            <a:cxnLst/>
            <a:rect l="l" t="t" r="r" b="b"/>
            <a:pathLst>
              <a:path w="5410200" h="1016000">
                <a:moveTo>
                  <a:pt x="101600" y="0"/>
                </a:moveTo>
                <a:lnTo>
                  <a:pt x="5308600" y="0"/>
                </a:lnTo>
                <a:cubicBezTo>
                  <a:pt x="5364675" y="0"/>
                  <a:pt x="5410200" y="45525"/>
                  <a:pt x="5410200" y="101600"/>
                </a:cubicBezTo>
                <a:lnTo>
                  <a:pt x="5410200" y="914400"/>
                </a:lnTo>
                <a:cubicBezTo>
                  <a:pt x="5410200" y="970475"/>
                  <a:pt x="5364675" y="1016000"/>
                  <a:pt x="53086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1A202C"/>
          </a:solidFill>
          <a:ln/>
        </p:spPr>
      </p:sp>
      <p:sp>
        <p:nvSpPr>
          <p:cNvPr id="14" name="Text 11"/>
          <p:cNvSpPr/>
          <p:nvPr/>
        </p:nvSpPr>
        <p:spPr>
          <a:xfrm>
            <a:off x="10292093" y="3860800"/>
            <a:ext cx="51943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Eng Yuqori (2022)</a:t>
            </a:r>
            <a:endParaRPr lang="en-US" sz="1600" dirty="0"/>
          </a:p>
        </p:txBody>
      </p:sp>
      <p:sp>
        <p:nvSpPr>
          <p:cNvPr id="15" name="Text 12"/>
          <p:cNvSpPr/>
          <p:nvPr/>
        </p:nvSpPr>
        <p:spPr>
          <a:xfrm>
            <a:off x="10292093" y="4165600"/>
            <a:ext cx="5257800" cy="406400"/>
          </a:xfrm>
          <a:prstGeom prst="rect">
            <a:avLst/>
          </a:prstGeom>
          <a:noFill/>
          <a:ln/>
        </p:spPr>
        <p:txBody>
          <a:bodyPr wrap="square" lIns="0" tIns="0" rIns="0" bIns="0" rtlCol="0" anchor="ctr"/>
          <a:lstStyle/>
          <a:p>
            <a:pPr>
              <a:lnSpc>
                <a:spcPct val="110000"/>
              </a:lnSpc>
            </a:pPr>
            <a:r>
              <a:rPr lang="en-US" sz="2400" b="1" dirty="0">
                <a:solidFill>
                  <a:srgbClr val="38B2AC"/>
                </a:solidFill>
                <a:latin typeface="Liter" pitchFamily="34" charset="0"/>
                <a:ea typeface="Liter" pitchFamily="34" charset="-122"/>
                <a:cs typeface="Liter" pitchFamily="34" charset="-120"/>
              </a:rPr>
              <a:t>185.9 mlrd $</a:t>
            </a:r>
            <a:endParaRPr lang="en-US" sz="1600" dirty="0"/>
          </a:p>
        </p:txBody>
      </p:sp>
      <p:sp>
        <p:nvSpPr>
          <p:cNvPr id="16" name="Shape 13"/>
          <p:cNvSpPr/>
          <p:nvPr/>
        </p:nvSpPr>
        <p:spPr>
          <a:xfrm>
            <a:off x="10139693" y="4876800"/>
            <a:ext cx="5410200" cy="1016000"/>
          </a:xfrm>
          <a:custGeom>
            <a:avLst/>
            <a:gdLst/>
            <a:ahLst/>
            <a:cxnLst/>
            <a:rect l="l" t="t" r="r" b="b"/>
            <a:pathLst>
              <a:path w="5410200" h="1016000">
                <a:moveTo>
                  <a:pt x="101600" y="0"/>
                </a:moveTo>
                <a:lnTo>
                  <a:pt x="5308600" y="0"/>
                </a:lnTo>
                <a:cubicBezTo>
                  <a:pt x="5364675" y="0"/>
                  <a:pt x="5410200" y="45525"/>
                  <a:pt x="5410200" y="101600"/>
                </a:cubicBezTo>
                <a:lnTo>
                  <a:pt x="5410200" y="914400"/>
                </a:lnTo>
                <a:cubicBezTo>
                  <a:pt x="5410200" y="970475"/>
                  <a:pt x="5364675" y="1016000"/>
                  <a:pt x="5308600" y="1016000"/>
                </a:cubicBezTo>
                <a:lnTo>
                  <a:pt x="101600" y="1016000"/>
                </a:lnTo>
                <a:cubicBezTo>
                  <a:pt x="45525" y="1016000"/>
                  <a:pt x="0" y="970475"/>
                  <a:pt x="0" y="914400"/>
                </a:cubicBezTo>
                <a:lnTo>
                  <a:pt x="0" y="101600"/>
                </a:lnTo>
                <a:cubicBezTo>
                  <a:pt x="0" y="45525"/>
                  <a:pt x="45525" y="0"/>
                  <a:pt x="101600" y="0"/>
                </a:cubicBezTo>
                <a:close/>
              </a:path>
            </a:pathLst>
          </a:custGeom>
          <a:solidFill>
            <a:srgbClr val="1A202C"/>
          </a:solidFill>
          <a:ln/>
        </p:spPr>
      </p:sp>
      <p:sp>
        <p:nvSpPr>
          <p:cNvPr id="17" name="Text 14"/>
          <p:cNvSpPr/>
          <p:nvPr/>
        </p:nvSpPr>
        <p:spPr>
          <a:xfrm>
            <a:off x="10292093" y="5029200"/>
            <a:ext cx="51943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Eng Past (2013)</a:t>
            </a:r>
            <a:endParaRPr lang="en-US" sz="1600" dirty="0"/>
          </a:p>
        </p:txBody>
      </p:sp>
      <p:sp>
        <p:nvSpPr>
          <p:cNvPr id="18" name="Text 15"/>
          <p:cNvSpPr/>
          <p:nvPr/>
        </p:nvSpPr>
        <p:spPr>
          <a:xfrm>
            <a:off x="10292093" y="5334000"/>
            <a:ext cx="5257800" cy="406400"/>
          </a:xfrm>
          <a:prstGeom prst="rect">
            <a:avLst/>
          </a:prstGeom>
          <a:noFill/>
          <a:ln/>
        </p:spPr>
        <p:txBody>
          <a:bodyPr wrap="square" lIns="0" tIns="0" rIns="0" bIns="0" rtlCol="0" anchor="ctr"/>
          <a:lstStyle/>
          <a:p>
            <a:pPr>
              <a:lnSpc>
                <a:spcPct val="110000"/>
              </a:lnSpc>
            </a:pPr>
            <a:r>
              <a:rPr lang="en-US" sz="2400" b="1" dirty="0">
                <a:solidFill>
                  <a:srgbClr val="A0AEC0"/>
                </a:solidFill>
                <a:latin typeface="Liter" pitchFamily="34" charset="0"/>
                <a:ea typeface="Liter" pitchFamily="34" charset="-122"/>
                <a:cs typeface="Liter" pitchFamily="34" charset="-120"/>
              </a:rPr>
              <a:t>123.5 mlrd $</a:t>
            </a:r>
            <a:endParaRPr lang="en-US" sz="1600" dirty="0"/>
          </a:p>
        </p:txBody>
      </p:sp>
      <p:sp>
        <p:nvSpPr>
          <p:cNvPr id="19" name="Shape 16"/>
          <p:cNvSpPr/>
          <p:nvPr/>
        </p:nvSpPr>
        <p:spPr>
          <a:xfrm>
            <a:off x="9936493" y="6248400"/>
            <a:ext cx="5816600" cy="2387600"/>
          </a:xfrm>
          <a:custGeom>
            <a:avLst/>
            <a:gdLst/>
            <a:ahLst/>
            <a:cxnLst/>
            <a:rect l="l" t="t" r="r" b="b"/>
            <a:pathLst>
              <a:path w="5816600" h="2387600">
                <a:moveTo>
                  <a:pt x="152401" y="0"/>
                </a:moveTo>
                <a:lnTo>
                  <a:pt x="5664199" y="0"/>
                </a:lnTo>
                <a:cubicBezTo>
                  <a:pt x="5748368" y="0"/>
                  <a:pt x="5816600" y="68232"/>
                  <a:pt x="5816600" y="152401"/>
                </a:cubicBezTo>
                <a:lnTo>
                  <a:pt x="5816600" y="2235199"/>
                </a:lnTo>
                <a:cubicBezTo>
                  <a:pt x="5816600" y="2319368"/>
                  <a:pt x="5748368" y="2387600"/>
                  <a:pt x="5664199" y="2387600"/>
                </a:cubicBezTo>
                <a:lnTo>
                  <a:pt x="152401" y="2387600"/>
                </a:lnTo>
                <a:cubicBezTo>
                  <a:pt x="68232" y="2387600"/>
                  <a:pt x="0" y="2319368"/>
                  <a:pt x="0" y="2235199"/>
                </a:cubicBezTo>
                <a:lnTo>
                  <a:pt x="0" y="152401"/>
                </a:lnTo>
                <a:cubicBezTo>
                  <a:pt x="0" y="68232"/>
                  <a:pt x="68232" y="0"/>
                  <a:pt x="152401" y="0"/>
                </a:cubicBezTo>
                <a:close/>
              </a:path>
            </a:pathLst>
          </a:custGeom>
          <a:solidFill>
            <a:srgbClr val="2D3748"/>
          </a:solidFill>
          <a:ln/>
        </p:spPr>
      </p:sp>
      <p:sp>
        <p:nvSpPr>
          <p:cNvPr id="20" name="Text 17"/>
          <p:cNvSpPr/>
          <p:nvPr/>
        </p:nvSpPr>
        <p:spPr>
          <a:xfrm>
            <a:off x="10139693" y="6451600"/>
            <a:ext cx="5511800" cy="304800"/>
          </a:xfrm>
          <a:prstGeom prst="rect">
            <a:avLst/>
          </a:prstGeom>
          <a:noFill/>
          <a:ln/>
        </p:spPr>
        <p:txBody>
          <a:bodyPr wrap="square" lIns="0" tIns="0" rIns="0" bIns="0" rtlCol="0" anchor="ctr"/>
          <a:lstStyle/>
          <a:p>
            <a:pPr>
              <a:lnSpc>
                <a:spcPct val="130000"/>
              </a:lnSpc>
            </a:pPr>
            <a:r>
              <a:rPr lang="en-US" sz="1600" b="1" dirty="0">
                <a:solidFill>
                  <a:srgbClr val="F7FAFC"/>
                </a:solidFill>
                <a:latin typeface="Liter" pitchFamily="34" charset="0"/>
                <a:ea typeface="Liter" pitchFamily="34" charset="-122"/>
                <a:cs typeface="Liter" pitchFamily="34" charset="-120"/>
              </a:rPr>
              <a:t>Investitsiyalar Taqsimoti</a:t>
            </a:r>
            <a:endParaRPr lang="en-US" sz="1600" dirty="0"/>
          </a:p>
        </p:txBody>
      </p:sp>
      <p:sp>
        <p:nvSpPr>
          <p:cNvPr id="21" name="Text 18"/>
          <p:cNvSpPr/>
          <p:nvPr/>
        </p:nvSpPr>
        <p:spPr>
          <a:xfrm>
            <a:off x="10139693" y="6908800"/>
            <a:ext cx="13843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Ishlab Chiqarish</a:t>
            </a:r>
            <a:endParaRPr lang="en-US" sz="1600" dirty="0"/>
          </a:p>
        </p:txBody>
      </p:sp>
      <p:sp>
        <p:nvSpPr>
          <p:cNvPr id="22" name="Text 19"/>
          <p:cNvSpPr/>
          <p:nvPr/>
        </p:nvSpPr>
        <p:spPr>
          <a:xfrm>
            <a:off x="15102219" y="6908800"/>
            <a:ext cx="5334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5-8%</a:t>
            </a:r>
            <a:endParaRPr lang="en-US" sz="1600" dirty="0"/>
          </a:p>
        </p:txBody>
      </p:sp>
      <p:sp>
        <p:nvSpPr>
          <p:cNvPr id="23" name="Shape 20"/>
          <p:cNvSpPr/>
          <p:nvPr/>
        </p:nvSpPr>
        <p:spPr>
          <a:xfrm>
            <a:off x="10139693" y="7213600"/>
            <a:ext cx="5410200" cy="101600"/>
          </a:xfrm>
          <a:custGeom>
            <a:avLst/>
            <a:gdLst/>
            <a:ahLst/>
            <a:cxnLst/>
            <a:rect l="l" t="t" r="r" b="b"/>
            <a:pathLst>
              <a:path w="5410200" h="101600">
                <a:moveTo>
                  <a:pt x="50800" y="0"/>
                </a:moveTo>
                <a:lnTo>
                  <a:pt x="5359400" y="0"/>
                </a:lnTo>
                <a:cubicBezTo>
                  <a:pt x="5387437" y="0"/>
                  <a:pt x="5410200" y="22763"/>
                  <a:pt x="5410200" y="50800"/>
                </a:cubicBezTo>
                <a:lnTo>
                  <a:pt x="5410200" y="50800"/>
                </a:lnTo>
                <a:cubicBezTo>
                  <a:pt x="5410200" y="78837"/>
                  <a:pt x="5387437" y="101600"/>
                  <a:pt x="5359400" y="101600"/>
                </a:cubicBezTo>
                <a:lnTo>
                  <a:pt x="50800" y="101600"/>
                </a:lnTo>
                <a:cubicBezTo>
                  <a:pt x="22763" y="101600"/>
                  <a:pt x="0" y="78837"/>
                  <a:pt x="0" y="50800"/>
                </a:cubicBezTo>
                <a:lnTo>
                  <a:pt x="0" y="50800"/>
                </a:lnTo>
                <a:cubicBezTo>
                  <a:pt x="0" y="22763"/>
                  <a:pt x="22763" y="0"/>
                  <a:pt x="50800" y="0"/>
                </a:cubicBezTo>
                <a:close/>
              </a:path>
            </a:pathLst>
          </a:custGeom>
          <a:solidFill>
            <a:srgbClr val="1A202C"/>
          </a:solidFill>
          <a:ln/>
        </p:spPr>
      </p:sp>
      <p:sp>
        <p:nvSpPr>
          <p:cNvPr id="24" name="Shape 21"/>
          <p:cNvSpPr/>
          <p:nvPr/>
        </p:nvSpPr>
        <p:spPr>
          <a:xfrm>
            <a:off x="10139693" y="7213600"/>
            <a:ext cx="355600" cy="101600"/>
          </a:xfrm>
          <a:custGeom>
            <a:avLst/>
            <a:gdLst/>
            <a:ahLst/>
            <a:cxnLst/>
            <a:rect l="l" t="t" r="r" b="b"/>
            <a:pathLst>
              <a:path w="355600" h="101600">
                <a:moveTo>
                  <a:pt x="50800" y="0"/>
                </a:moveTo>
                <a:lnTo>
                  <a:pt x="304800" y="0"/>
                </a:lnTo>
                <a:cubicBezTo>
                  <a:pt x="332837" y="0"/>
                  <a:pt x="355600" y="22763"/>
                  <a:pt x="355600" y="50800"/>
                </a:cubicBezTo>
                <a:lnTo>
                  <a:pt x="355600" y="50800"/>
                </a:lnTo>
                <a:cubicBezTo>
                  <a:pt x="355600" y="78837"/>
                  <a:pt x="332837" y="101600"/>
                  <a:pt x="304800" y="101600"/>
                </a:cubicBezTo>
                <a:lnTo>
                  <a:pt x="50800" y="101600"/>
                </a:lnTo>
                <a:cubicBezTo>
                  <a:pt x="22763" y="101600"/>
                  <a:pt x="0" y="78837"/>
                  <a:pt x="0" y="50800"/>
                </a:cubicBezTo>
                <a:lnTo>
                  <a:pt x="0" y="50800"/>
                </a:lnTo>
                <a:cubicBezTo>
                  <a:pt x="0" y="22763"/>
                  <a:pt x="22763" y="0"/>
                  <a:pt x="50800" y="0"/>
                </a:cubicBezTo>
                <a:close/>
              </a:path>
            </a:pathLst>
          </a:custGeom>
          <a:solidFill>
            <a:srgbClr val="38B2AC"/>
          </a:solidFill>
          <a:ln/>
        </p:spPr>
      </p:sp>
      <p:sp>
        <p:nvSpPr>
          <p:cNvPr id="25" name="Text 22"/>
          <p:cNvSpPr/>
          <p:nvPr/>
        </p:nvSpPr>
        <p:spPr>
          <a:xfrm>
            <a:off x="10139693" y="7467600"/>
            <a:ext cx="8128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Logistika</a:t>
            </a:r>
            <a:endParaRPr lang="en-US" sz="1600" dirty="0"/>
          </a:p>
        </p:txBody>
      </p:sp>
      <p:sp>
        <p:nvSpPr>
          <p:cNvPr id="26" name="Text 23"/>
          <p:cNvSpPr/>
          <p:nvPr/>
        </p:nvSpPr>
        <p:spPr>
          <a:xfrm>
            <a:off x="15294769" y="7467600"/>
            <a:ext cx="3429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4%</a:t>
            </a:r>
            <a:endParaRPr lang="en-US" sz="1600" dirty="0"/>
          </a:p>
        </p:txBody>
      </p:sp>
      <p:sp>
        <p:nvSpPr>
          <p:cNvPr id="27" name="Shape 24"/>
          <p:cNvSpPr/>
          <p:nvPr/>
        </p:nvSpPr>
        <p:spPr>
          <a:xfrm>
            <a:off x="10139693" y="7772400"/>
            <a:ext cx="5410200" cy="101600"/>
          </a:xfrm>
          <a:custGeom>
            <a:avLst/>
            <a:gdLst/>
            <a:ahLst/>
            <a:cxnLst/>
            <a:rect l="l" t="t" r="r" b="b"/>
            <a:pathLst>
              <a:path w="5410200" h="101600">
                <a:moveTo>
                  <a:pt x="50800" y="0"/>
                </a:moveTo>
                <a:lnTo>
                  <a:pt x="5359400" y="0"/>
                </a:lnTo>
                <a:cubicBezTo>
                  <a:pt x="5387437" y="0"/>
                  <a:pt x="5410200" y="22763"/>
                  <a:pt x="5410200" y="50800"/>
                </a:cubicBezTo>
                <a:lnTo>
                  <a:pt x="5410200" y="50800"/>
                </a:lnTo>
                <a:cubicBezTo>
                  <a:pt x="5410200" y="78837"/>
                  <a:pt x="5387437" y="101600"/>
                  <a:pt x="5359400" y="101600"/>
                </a:cubicBezTo>
                <a:lnTo>
                  <a:pt x="50800" y="101600"/>
                </a:lnTo>
                <a:cubicBezTo>
                  <a:pt x="22763" y="101600"/>
                  <a:pt x="0" y="78837"/>
                  <a:pt x="0" y="50800"/>
                </a:cubicBezTo>
                <a:lnTo>
                  <a:pt x="0" y="50800"/>
                </a:lnTo>
                <a:cubicBezTo>
                  <a:pt x="0" y="22763"/>
                  <a:pt x="22763" y="0"/>
                  <a:pt x="50800" y="0"/>
                </a:cubicBezTo>
                <a:close/>
              </a:path>
            </a:pathLst>
          </a:custGeom>
          <a:solidFill>
            <a:srgbClr val="1A202C"/>
          </a:solidFill>
          <a:ln/>
        </p:spPr>
      </p:sp>
      <p:sp>
        <p:nvSpPr>
          <p:cNvPr id="28" name="Shape 25"/>
          <p:cNvSpPr/>
          <p:nvPr/>
        </p:nvSpPr>
        <p:spPr>
          <a:xfrm>
            <a:off x="10139693" y="7772400"/>
            <a:ext cx="215900" cy="101600"/>
          </a:xfrm>
          <a:custGeom>
            <a:avLst/>
            <a:gdLst/>
            <a:ahLst/>
            <a:cxnLst/>
            <a:rect l="l" t="t" r="r" b="b"/>
            <a:pathLst>
              <a:path w="215900" h="101600">
                <a:moveTo>
                  <a:pt x="50800" y="0"/>
                </a:moveTo>
                <a:lnTo>
                  <a:pt x="165100" y="0"/>
                </a:lnTo>
                <a:cubicBezTo>
                  <a:pt x="193137" y="0"/>
                  <a:pt x="215900" y="22763"/>
                  <a:pt x="215900" y="50800"/>
                </a:cubicBezTo>
                <a:lnTo>
                  <a:pt x="215900" y="50800"/>
                </a:lnTo>
                <a:cubicBezTo>
                  <a:pt x="215900" y="78837"/>
                  <a:pt x="193137" y="101600"/>
                  <a:pt x="165100" y="101600"/>
                </a:cubicBezTo>
                <a:lnTo>
                  <a:pt x="50800" y="101600"/>
                </a:lnTo>
                <a:cubicBezTo>
                  <a:pt x="22763" y="101600"/>
                  <a:pt x="0" y="78837"/>
                  <a:pt x="0" y="50800"/>
                </a:cubicBezTo>
                <a:lnTo>
                  <a:pt x="0" y="50800"/>
                </a:lnTo>
                <a:cubicBezTo>
                  <a:pt x="0" y="22763"/>
                  <a:pt x="22763" y="0"/>
                  <a:pt x="50800" y="0"/>
                </a:cubicBezTo>
                <a:close/>
              </a:path>
            </a:pathLst>
          </a:custGeom>
          <a:solidFill>
            <a:srgbClr val="38B2AC"/>
          </a:solidFill>
          <a:ln/>
        </p:spPr>
      </p:sp>
      <p:sp>
        <p:nvSpPr>
          <p:cNvPr id="29" name="Text 26"/>
          <p:cNvSpPr/>
          <p:nvPr/>
        </p:nvSpPr>
        <p:spPr>
          <a:xfrm>
            <a:off x="10139693" y="8026400"/>
            <a:ext cx="1358900" cy="254000"/>
          </a:xfrm>
          <a:prstGeom prst="rect">
            <a:avLst/>
          </a:prstGeom>
          <a:noFill/>
          <a:ln/>
        </p:spPr>
        <p:txBody>
          <a:bodyPr wrap="square" lIns="0" tIns="0" rIns="0" bIns="0" rtlCol="0" anchor="ctr"/>
          <a:lstStyle/>
          <a:p>
            <a:pPr>
              <a:lnSpc>
                <a:spcPct val="120000"/>
              </a:lnSpc>
            </a:pPr>
            <a:r>
              <a:rPr lang="en-US" sz="1400" dirty="0">
                <a:solidFill>
                  <a:srgbClr val="A0AEC0"/>
                </a:solidFill>
                <a:latin typeface="MiSans" pitchFamily="34" charset="0"/>
                <a:ea typeface="MiSans" pitchFamily="34" charset="-122"/>
                <a:cs typeface="MiSans" pitchFamily="34" charset="-120"/>
              </a:rPr>
              <a:t>Boshqa Sohalar</a:t>
            </a:r>
            <a:endParaRPr lang="en-US" sz="1600" dirty="0"/>
          </a:p>
        </p:txBody>
      </p:sp>
      <p:sp>
        <p:nvSpPr>
          <p:cNvPr id="30" name="Text 27"/>
          <p:cNvSpPr/>
          <p:nvPr/>
        </p:nvSpPr>
        <p:spPr>
          <a:xfrm>
            <a:off x="14787696" y="8026400"/>
            <a:ext cx="850900" cy="254000"/>
          </a:xfrm>
          <a:prstGeom prst="rect">
            <a:avLst/>
          </a:prstGeom>
          <a:noFill/>
          <a:ln/>
        </p:spPr>
        <p:txBody>
          <a:bodyPr wrap="square" lIns="0" tIns="0" rIns="0" bIns="0" rtlCol="0" anchor="ctr"/>
          <a:lstStyle/>
          <a:p>
            <a:pPr>
              <a:lnSpc>
                <a:spcPct val="120000"/>
              </a:lnSpc>
            </a:pPr>
            <a:r>
              <a:rPr lang="en-US" sz="1400" b="1" dirty="0">
                <a:solidFill>
                  <a:srgbClr val="38B2AC"/>
                </a:solidFill>
                <a:latin typeface="MiSans" pitchFamily="34" charset="0"/>
                <a:ea typeface="MiSans" pitchFamily="34" charset="-122"/>
                <a:cs typeface="MiSans" pitchFamily="34" charset="-120"/>
              </a:rPr>
              <a:t>87.5-91%</a:t>
            </a:r>
            <a:endParaRPr lang="en-US" sz="1600" dirty="0"/>
          </a:p>
        </p:txBody>
      </p:sp>
      <p:sp>
        <p:nvSpPr>
          <p:cNvPr id="31" name="Shape 28"/>
          <p:cNvSpPr/>
          <p:nvPr/>
        </p:nvSpPr>
        <p:spPr>
          <a:xfrm>
            <a:off x="10139693" y="8331200"/>
            <a:ext cx="5410200" cy="101600"/>
          </a:xfrm>
          <a:custGeom>
            <a:avLst/>
            <a:gdLst/>
            <a:ahLst/>
            <a:cxnLst/>
            <a:rect l="l" t="t" r="r" b="b"/>
            <a:pathLst>
              <a:path w="5410200" h="101600">
                <a:moveTo>
                  <a:pt x="50800" y="0"/>
                </a:moveTo>
                <a:lnTo>
                  <a:pt x="5359400" y="0"/>
                </a:lnTo>
                <a:cubicBezTo>
                  <a:pt x="5387437" y="0"/>
                  <a:pt x="5410200" y="22763"/>
                  <a:pt x="5410200" y="50800"/>
                </a:cubicBezTo>
                <a:lnTo>
                  <a:pt x="5410200" y="50800"/>
                </a:lnTo>
                <a:cubicBezTo>
                  <a:pt x="5410200" y="78837"/>
                  <a:pt x="5387437" y="101600"/>
                  <a:pt x="5359400" y="101600"/>
                </a:cubicBezTo>
                <a:lnTo>
                  <a:pt x="50800" y="101600"/>
                </a:lnTo>
                <a:cubicBezTo>
                  <a:pt x="22763" y="101600"/>
                  <a:pt x="0" y="78837"/>
                  <a:pt x="0" y="50800"/>
                </a:cubicBezTo>
                <a:lnTo>
                  <a:pt x="0" y="50800"/>
                </a:lnTo>
                <a:cubicBezTo>
                  <a:pt x="0" y="22763"/>
                  <a:pt x="22763" y="0"/>
                  <a:pt x="50800" y="0"/>
                </a:cubicBezTo>
                <a:close/>
              </a:path>
            </a:pathLst>
          </a:custGeom>
          <a:solidFill>
            <a:srgbClr val="1A202C"/>
          </a:solidFill>
          <a:ln/>
        </p:spPr>
      </p:sp>
      <p:sp>
        <p:nvSpPr>
          <p:cNvPr id="32" name="Shape 29"/>
          <p:cNvSpPr/>
          <p:nvPr/>
        </p:nvSpPr>
        <p:spPr>
          <a:xfrm>
            <a:off x="10139693" y="8331200"/>
            <a:ext cx="4813300" cy="101600"/>
          </a:xfrm>
          <a:custGeom>
            <a:avLst/>
            <a:gdLst/>
            <a:ahLst/>
            <a:cxnLst/>
            <a:rect l="l" t="t" r="r" b="b"/>
            <a:pathLst>
              <a:path w="4813300" h="101600">
                <a:moveTo>
                  <a:pt x="50800" y="0"/>
                </a:moveTo>
                <a:lnTo>
                  <a:pt x="4762500" y="0"/>
                </a:lnTo>
                <a:cubicBezTo>
                  <a:pt x="4790537" y="0"/>
                  <a:pt x="4813300" y="22763"/>
                  <a:pt x="4813300" y="50800"/>
                </a:cubicBezTo>
                <a:lnTo>
                  <a:pt x="4813300" y="50800"/>
                </a:lnTo>
                <a:cubicBezTo>
                  <a:pt x="4813300" y="78837"/>
                  <a:pt x="4790537" y="101600"/>
                  <a:pt x="4762500" y="101600"/>
                </a:cubicBezTo>
                <a:lnTo>
                  <a:pt x="50800" y="101600"/>
                </a:lnTo>
                <a:cubicBezTo>
                  <a:pt x="22763" y="101600"/>
                  <a:pt x="0" y="78837"/>
                  <a:pt x="0" y="50800"/>
                </a:cubicBezTo>
                <a:lnTo>
                  <a:pt x="0" y="50800"/>
                </a:lnTo>
                <a:cubicBezTo>
                  <a:pt x="0" y="22763"/>
                  <a:pt x="22763" y="0"/>
                  <a:pt x="50800" y="0"/>
                </a:cubicBezTo>
                <a:close/>
              </a:path>
            </a:pathLst>
          </a:custGeom>
          <a:solidFill>
            <a:srgbClr val="38B2AC"/>
          </a:solidFill>
          <a:ln/>
        </p:spPr>
      </p:sp>
      <p:sp>
        <p:nvSpPr>
          <p:cNvPr id="33" name="Shape 30"/>
          <p:cNvSpPr/>
          <p:nvPr/>
        </p:nvSpPr>
        <p:spPr>
          <a:xfrm>
            <a:off x="9942843" y="8794750"/>
            <a:ext cx="5803900" cy="1003300"/>
          </a:xfrm>
          <a:custGeom>
            <a:avLst/>
            <a:gdLst/>
            <a:ahLst/>
            <a:cxnLst/>
            <a:rect l="l" t="t" r="r" b="b"/>
            <a:pathLst>
              <a:path w="5803900" h="1003300">
                <a:moveTo>
                  <a:pt x="152401" y="0"/>
                </a:moveTo>
                <a:lnTo>
                  <a:pt x="5651499" y="0"/>
                </a:lnTo>
                <a:cubicBezTo>
                  <a:pt x="5735668" y="0"/>
                  <a:pt x="5803900" y="68232"/>
                  <a:pt x="5803900" y="152401"/>
                </a:cubicBezTo>
                <a:lnTo>
                  <a:pt x="5803900" y="850899"/>
                </a:lnTo>
                <a:cubicBezTo>
                  <a:pt x="5803900" y="935068"/>
                  <a:pt x="5735668" y="1003300"/>
                  <a:pt x="5651499" y="1003300"/>
                </a:cubicBezTo>
                <a:lnTo>
                  <a:pt x="152401" y="1003300"/>
                </a:lnTo>
                <a:cubicBezTo>
                  <a:pt x="68232" y="1003300"/>
                  <a:pt x="0" y="935068"/>
                  <a:pt x="0" y="850899"/>
                </a:cubicBezTo>
                <a:lnTo>
                  <a:pt x="0" y="152401"/>
                </a:lnTo>
                <a:cubicBezTo>
                  <a:pt x="0" y="68289"/>
                  <a:pt x="68289" y="0"/>
                  <a:pt x="152401" y="0"/>
                </a:cubicBezTo>
                <a:close/>
              </a:path>
            </a:pathLst>
          </a:custGeom>
          <a:solidFill>
            <a:srgbClr val="38B2AC">
              <a:alpha val="10196"/>
            </a:srgbClr>
          </a:solidFill>
          <a:ln w="12700">
            <a:solidFill>
              <a:srgbClr val="38B2AC">
                <a:alpha val="30196"/>
              </a:srgbClr>
            </a:solidFill>
            <a:prstDash val="solid"/>
          </a:ln>
        </p:spPr>
      </p:sp>
      <p:sp>
        <p:nvSpPr>
          <p:cNvPr id="34" name="Shape 31"/>
          <p:cNvSpPr/>
          <p:nvPr/>
        </p:nvSpPr>
        <p:spPr>
          <a:xfrm>
            <a:off x="10146043" y="9166225"/>
            <a:ext cx="254000" cy="254000"/>
          </a:xfrm>
          <a:custGeom>
            <a:avLst/>
            <a:gdLst/>
            <a:ahLst/>
            <a:cxnLst/>
            <a:rect l="l" t="t" r="r" b="b"/>
            <a:pathLst>
              <a:path w="254000" h="254000">
                <a:moveTo>
                  <a:pt x="127000" y="254000"/>
                </a:moveTo>
                <a:cubicBezTo>
                  <a:pt x="197093" y="254000"/>
                  <a:pt x="254000" y="197093"/>
                  <a:pt x="254000" y="127000"/>
                </a:cubicBezTo>
                <a:cubicBezTo>
                  <a:pt x="254000" y="56907"/>
                  <a:pt x="197093" y="0"/>
                  <a:pt x="127000" y="0"/>
                </a:cubicBezTo>
                <a:cubicBezTo>
                  <a:pt x="56907" y="0"/>
                  <a:pt x="0" y="56907"/>
                  <a:pt x="0" y="127000"/>
                </a:cubicBezTo>
                <a:cubicBezTo>
                  <a:pt x="0" y="197093"/>
                  <a:pt x="56907" y="254000"/>
                  <a:pt x="127000" y="254000"/>
                </a:cubicBezTo>
                <a:close/>
                <a:moveTo>
                  <a:pt x="111125" y="79375"/>
                </a:moveTo>
                <a:cubicBezTo>
                  <a:pt x="111125" y="70613"/>
                  <a:pt x="118238" y="63500"/>
                  <a:pt x="127000" y="63500"/>
                </a:cubicBezTo>
                <a:cubicBezTo>
                  <a:pt x="135762" y="63500"/>
                  <a:pt x="142875" y="70613"/>
                  <a:pt x="142875" y="79375"/>
                </a:cubicBezTo>
                <a:cubicBezTo>
                  <a:pt x="142875" y="88137"/>
                  <a:pt x="135762" y="95250"/>
                  <a:pt x="127000" y="95250"/>
                </a:cubicBezTo>
                <a:cubicBezTo>
                  <a:pt x="118238" y="95250"/>
                  <a:pt x="111125" y="88137"/>
                  <a:pt x="111125" y="79375"/>
                </a:cubicBezTo>
                <a:close/>
                <a:moveTo>
                  <a:pt x="107156" y="111125"/>
                </a:moveTo>
                <a:lnTo>
                  <a:pt x="130969" y="111125"/>
                </a:lnTo>
                <a:cubicBezTo>
                  <a:pt x="137567" y="111125"/>
                  <a:pt x="142875" y="116433"/>
                  <a:pt x="142875" y="123031"/>
                </a:cubicBezTo>
                <a:lnTo>
                  <a:pt x="142875" y="166688"/>
                </a:lnTo>
                <a:lnTo>
                  <a:pt x="146844" y="166688"/>
                </a:lnTo>
                <a:cubicBezTo>
                  <a:pt x="153442" y="166688"/>
                  <a:pt x="158750" y="171996"/>
                  <a:pt x="158750" y="178594"/>
                </a:cubicBezTo>
                <a:cubicBezTo>
                  <a:pt x="158750" y="185192"/>
                  <a:pt x="153442" y="190500"/>
                  <a:pt x="146844" y="190500"/>
                </a:cubicBezTo>
                <a:lnTo>
                  <a:pt x="107156" y="190500"/>
                </a:lnTo>
                <a:cubicBezTo>
                  <a:pt x="100558" y="190500"/>
                  <a:pt x="95250" y="185192"/>
                  <a:pt x="95250" y="178594"/>
                </a:cubicBezTo>
                <a:cubicBezTo>
                  <a:pt x="95250" y="171996"/>
                  <a:pt x="100558" y="166688"/>
                  <a:pt x="107156" y="166688"/>
                </a:cubicBezTo>
                <a:lnTo>
                  <a:pt x="119063" y="166688"/>
                </a:lnTo>
                <a:lnTo>
                  <a:pt x="119063" y="134938"/>
                </a:lnTo>
                <a:lnTo>
                  <a:pt x="107156" y="134938"/>
                </a:lnTo>
                <a:cubicBezTo>
                  <a:pt x="100558" y="134938"/>
                  <a:pt x="95250" y="129629"/>
                  <a:pt x="95250" y="123031"/>
                </a:cubicBezTo>
                <a:cubicBezTo>
                  <a:pt x="95250" y="116433"/>
                  <a:pt x="100558" y="111125"/>
                  <a:pt x="107156" y="111125"/>
                </a:cubicBezTo>
                <a:close/>
              </a:path>
            </a:pathLst>
          </a:custGeom>
          <a:solidFill>
            <a:srgbClr val="38B2AC"/>
          </a:solidFill>
          <a:ln/>
        </p:spPr>
      </p:sp>
      <p:sp>
        <p:nvSpPr>
          <p:cNvPr id="35" name="Text 32"/>
          <p:cNvSpPr/>
          <p:nvPr/>
        </p:nvSpPr>
        <p:spPr>
          <a:xfrm>
            <a:off x="10547615" y="9004300"/>
            <a:ext cx="5067300" cy="584200"/>
          </a:xfrm>
          <a:prstGeom prst="rect">
            <a:avLst/>
          </a:prstGeom>
          <a:noFill/>
          <a:ln/>
        </p:spPr>
        <p:txBody>
          <a:bodyPr wrap="square" lIns="0" tIns="0" rIns="0" bIns="0" rtlCol="0" anchor="ctr"/>
          <a:lstStyle/>
          <a:p>
            <a:pPr>
              <a:lnSpc>
                <a:spcPct val="140000"/>
              </a:lnSpc>
            </a:pPr>
            <a:r>
              <a:rPr lang="en-US" sz="1400" dirty="0">
                <a:solidFill>
                  <a:srgbClr val="A0AEC0"/>
                </a:solidFill>
                <a:latin typeface="MiSans" pitchFamily="34" charset="0"/>
                <a:ea typeface="MiSans" pitchFamily="34" charset="-122"/>
                <a:cs typeface="MiSans" pitchFamily="34" charset="-120"/>
              </a:rPr>
              <a:t>Asosiy investitsiyalar xizmatlar, moliya va texnologiyalar sohalariga yo'naltirilgan.</a:t>
            </a:r>
            <a:endParaRPr lang="en-US" sz="1600" dirty="0"/>
          </a:p>
        </p:txBody>
      </p:sp>
    </p:spTree>
  </p:cSld>
  <p:clrMapOvr>
    <a:masterClrMapping/>
  </p:clrMapOvr>
  <p:transition>
    <p:fade/>
    <p:spd val="med"/>
  </p:transition>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1A202C"/>
        </a:solidFill>
      </p:bgPr>
    </p:bg>
    <p:spTree>
      <p:nvGrpSpPr>
        <p:cNvPr id="1" name=""/>
        <p:cNvGrpSpPr/>
        <p:nvPr/>
      </p:nvGrpSpPr>
      <p:grpSpPr>
        <a:xfrm>
          <a:off x="0" y="0"/>
          <a:ext cx="0" cy="0"/>
          <a:chOff x="0" y="0"/>
          <a:chExt cx="0" cy="0"/>
        </a:xfrm>
      </p:grpSpPr>
      <p:pic>
        <p:nvPicPr>
          <p:cNvPr id="2" name="Image 0" descr="https://kimi-web-img.moonshot.cn/img/storage.kun.uz/e24e12dc750eded1a655f10f6d993af42be7f4fc.jpg">    </p:cNvPr>
          <p:cNvPicPr>
            <a:picLocks noChangeAspect="1"/>
          </p:cNvPicPr>
          <p:nvPr/>
        </p:nvPicPr>
        <p:blipFill>
          <a:blip r:embed="rId1">
            <a:alphaModFix amt="30000"/>
          </a:blip>
          <a:srcRect l="0" r="0" t="8127" b="8127"/>
          <a:stretch/>
        </p:blipFill>
        <p:spPr>
          <a:xfrm>
            <a:off x="0" y="0"/>
            <a:ext cx="16256000" cy="9144000"/>
          </a:xfrm>
          <a:prstGeom prst="roundRect">
            <a:avLst>
              <a:gd name="adj" fmla="val 0"/>
            </a:avLst>
          </a:prstGeom>
        </p:spPr>
      </p:pic>
      <p:sp>
        <p:nvSpPr>
          <p:cNvPr id="3" name="Shape 0"/>
          <p:cNvSpPr/>
          <p:nvPr/>
        </p:nvSpPr>
        <p:spPr>
          <a:xfrm>
            <a:off x="0" y="0"/>
            <a:ext cx="16256000" cy="9144000"/>
          </a:xfrm>
          <a:custGeom>
            <a:avLst/>
            <a:gdLst/>
            <a:ahLst/>
            <a:cxnLst/>
            <a:rect l="l" t="t" r="r" b="b"/>
            <a:pathLst>
              <a:path w="16256000" h="9144000">
                <a:moveTo>
                  <a:pt x="0" y="0"/>
                </a:moveTo>
                <a:lnTo>
                  <a:pt x="16256000" y="0"/>
                </a:lnTo>
                <a:lnTo>
                  <a:pt x="16256000" y="9144000"/>
                </a:lnTo>
                <a:lnTo>
                  <a:pt x="0" y="9144000"/>
                </a:lnTo>
                <a:lnTo>
                  <a:pt x="0" y="0"/>
                </a:lnTo>
                <a:close/>
              </a:path>
            </a:pathLst>
          </a:custGeom>
          <a:gradFill rotWithShape="1" flip="none">
            <a:gsLst>
              <a:gs pos="0">
                <a:srgbClr val="1A202C"/>
              </a:gs>
              <a:gs pos="50000">
                <a:srgbClr val="1A202C">
                  <a:alpha val="90000"/>
                </a:srgbClr>
              </a:gs>
              <a:gs pos="100000">
                <a:srgbClr val="000000">
                  <a:alpha val="0"/>
                </a:srgbClr>
              </a:gs>
            </a:gsLst>
            <a:lin ang="0" scaled="1"/>
          </a:gradFill>
          <a:ln/>
        </p:spPr>
      </p:sp>
      <p:sp>
        <p:nvSpPr>
          <p:cNvPr id="4" name="Shape 1"/>
          <p:cNvSpPr/>
          <p:nvPr/>
        </p:nvSpPr>
        <p:spPr>
          <a:xfrm>
            <a:off x="533400" y="1371600"/>
            <a:ext cx="2235200" cy="711200"/>
          </a:xfrm>
          <a:custGeom>
            <a:avLst/>
            <a:gdLst/>
            <a:ahLst/>
            <a:cxnLst/>
            <a:rect l="l" t="t" r="r" b="b"/>
            <a:pathLst>
              <a:path w="2235200" h="711200">
                <a:moveTo>
                  <a:pt x="0" y="0"/>
                </a:moveTo>
                <a:lnTo>
                  <a:pt x="2235200" y="0"/>
                </a:lnTo>
                <a:lnTo>
                  <a:pt x="2235200" y="711200"/>
                </a:lnTo>
                <a:lnTo>
                  <a:pt x="0" y="711200"/>
                </a:lnTo>
                <a:lnTo>
                  <a:pt x="0" y="0"/>
                </a:lnTo>
                <a:close/>
              </a:path>
            </a:pathLst>
          </a:custGeom>
          <a:solidFill>
            <a:srgbClr val="38B2AC">
              <a:alpha val="20000"/>
            </a:srgbClr>
          </a:solidFill>
          <a:ln/>
        </p:spPr>
      </p:sp>
      <p:sp>
        <p:nvSpPr>
          <p:cNvPr id="5" name="Shape 2"/>
          <p:cNvSpPr/>
          <p:nvPr/>
        </p:nvSpPr>
        <p:spPr>
          <a:xfrm>
            <a:off x="533400" y="1371600"/>
            <a:ext cx="50800" cy="711200"/>
          </a:xfrm>
          <a:custGeom>
            <a:avLst/>
            <a:gdLst/>
            <a:ahLst/>
            <a:cxnLst/>
            <a:rect l="l" t="t" r="r" b="b"/>
            <a:pathLst>
              <a:path w="50800" h="711200">
                <a:moveTo>
                  <a:pt x="0" y="0"/>
                </a:moveTo>
                <a:lnTo>
                  <a:pt x="50800" y="0"/>
                </a:lnTo>
                <a:lnTo>
                  <a:pt x="50800" y="711200"/>
                </a:lnTo>
                <a:lnTo>
                  <a:pt x="0" y="711200"/>
                </a:lnTo>
                <a:lnTo>
                  <a:pt x="0" y="0"/>
                </a:lnTo>
                <a:close/>
              </a:path>
            </a:pathLst>
          </a:custGeom>
          <a:solidFill>
            <a:srgbClr val="38B2AC"/>
          </a:solidFill>
          <a:ln/>
        </p:spPr>
      </p:sp>
      <p:sp>
        <p:nvSpPr>
          <p:cNvPr id="6" name="Text 3"/>
          <p:cNvSpPr/>
          <p:nvPr/>
        </p:nvSpPr>
        <p:spPr>
          <a:xfrm>
            <a:off x="863600" y="1524000"/>
            <a:ext cx="1752600" cy="406400"/>
          </a:xfrm>
          <a:prstGeom prst="rect">
            <a:avLst/>
          </a:prstGeom>
          <a:noFill/>
          <a:ln/>
        </p:spPr>
        <p:txBody>
          <a:bodyPr wrap="square" lIns="0" tIns="0" rIns="0" bIns="0" rtlCol="0" anchor="ctr"/>
          <a:lstStyle/>
          <a:p>
            <a:pPr>
              <a:lnSpc>
                <a:spcPct val="110000"/>
              </a:lnSpc>
            </a:pPr>
            <a:r>
              <a:rPr lang="en-US" sz="2400" b="1" spc="120" kern="0" dirty="0">
                <a:solidFill>
                  <a:srgbClr val="38B2AC"/>
                </a:solidFill>
                <a:latin typeface="MiSans" pitchFamily="34" charset="0"/>
                <a:ea typeface="MiSans" pitchFamily="34" charset="-122"/>
                <a:cs typeface="MiSans" pitchFamily="34" charset="-120"/>
              </a:rPr>
              <a:t>Bo'lim 02</a:t>
            </a:r>
            <a:endParaRPr lang="en-US" sz="1600" dirty="0"/>
          </a:p>
        </p:txBody>
      </p:sp>
      <p:sp>
        <p:nvSpPr>
          <p:cNvPr id="7" name="Text 4"/>
          <p:cNvSpPr/>
          <p:nvPr/>
        </p:nvSpPr>
        <p:spPr>
          <a:xfrm>
            <a:off x="508000" y="2489200"/>
            <a:ext cx="6769100" cy="3429000"/>
          </a:xfrm>
          <a:prstGeom prst="rect">
            <a:avLst/>
          </a:prstGeom>
          <a:noFill/>
          <a:ln/>
        </p:spPr>
        <p:txBody>
          <a:bodyPr wrap="square" lIns="0" tIns="0" rIns="0" bIns="0" rtlCol="0" anchor="ctr"/>
          <a:lstStyle/>
          <a:p>
            <a:pPr>
              <a:lnSpc>
                <a:spcPct val="100000"/>
              </a:lnSpc>
            </a:pPr>
            <a:r>
              <a:rPr lang="en-US" sz="7200" b="1" dirty="0">
                <a:solidFill>
                  <a:srgbClr val="F7FAFC"/>
                </a:solidFill>
                <a:latin typeface="Liter" pitchFamily="34" charset="0"/>
                <a:ea typeface="Liter" pitchFamily="34" charset="-122"/>
                <a:cs typeface="Liter" pitchFamily="34" charset="-120"/>
              </a:rPr>
              <a:t>O'zbekistonda</a:t>
            </a:r>
            <a:endParaRPr lang="en-US" sz="1600" dirty="0"/>
          </a:p>
          <a:p>
            <a:pPr>
              <a:lnSpc>
                <a:spcPct val="100000"/>
              </a:lnSpc>
            </a:pPr>
            <a:r>
              <a:rPr lang="en-US" sz="7200" b="1" dirty="0">
                <a:solidFill>
                  <a:srgbClr val="F7FAFC"/>
                </a:solidFill>
                <a:latin typeface="Liter" pitchFamily="34" charset="0"/>
                <a:ea typeface="Liter" pitchFamily="34" charset="-122"/>
                <a:cs typeface="Liter" pitchFamily="34" charset="-120"/>
              </a:rPr>
              <a:t>Erkin Iqtisodiy</a:t>
            </a:r>
            <a:endParaRPr lang="en-US" sz="1600" dirty="0"/>
          </a:p>
          <a:p>
            <a:pPr>
              <a:lnSpc>
                <a:spcPct val="100000"/>
              </a:lnSpc>
            </a:pPr>
            <a:r>
              <a:rPr lang="en-US" sz="7200" b="1" dirty="0">
                <a:solidFill>
                  <a:srgbClr val="F7FAFC"/>
                </a:solidFill>
                <a:latin typeface="Liter" pitchFamily="34" charset="0"/>
                <a:ea typeface="Liter" pitchFamily="34" charset="-122"/>
                <a:cs typeface="Liter" pitchFamily="34" charset="-120"/>
              </a:rPr>
              <a:t>Hududlar Tizimi</a:t>
            </a:r>
            <a:endParaRPr lang="en-US" sz="1600" dirty="0"/>
          </a:p>
        </p:txBody>
      </p:sp>
      <p:sp>
        <p:nvSpPr>
          <p:cNvPr id="8" name="Shape 5"/>
          <p:cNvSpPr/>
          <p:nvPr/>
        </p:nvSpPr>
        <p:spPr>
          <a:xfrm>
            <a:off x="508000" y="6324600"/>
            <a:ext cx="2032000" cy="50800"/>
          </a:xfrm>
          <a:custGeom>
            <a:avLst/>
            <a:gdLst/>
            <a:ahLst/>
            <a:cxnLst/>
            <a:rect l="l" t="t" r="r" b="b"/>
            <a:pathLst>
              <a:path w="2032000" h="50800">
                <a:moveTo>
                  <a:pt x="0" y="0"/>
                </a:moveTo>
                <a:lnTo>
                  <a:pt x="2032000" y="0"/>
                </a:lnTo>
                <a:lnTo>
                  <a:pt x="2032000" y="50800"/>
                </a:lnTo>
                <a:lnTo>
                  <a:pt x="0" y="50800"/>
                </a:lnTo>
                <a:lnTo>
                  <a:pt x="0" y="0"/>
                </a:lnTo>
                <a:close/>
              </a:path>
            </a:pathLst>
          </a:custGeom>
          <a:solidFill>
            <a:srgbClr val="38B2AC"/>
          </a:solidFill>
          <a:ln/>
        </p:spPr>
      </p:sp>
      <p:sp>
        <p:nvSpPr>
          <p:cNvPr id="9" name="Text 6"/>
          <p:cNvSpPr/>
          <p:nvPr/>
        </p:nvSpPr>
        <p:spPr>
          <a:xfrm>
            <a:off x="508000" y="6781800"/>
            <a:ext cx="6464300" cy="990600"/>
          </a:xfrm>
          <a:prstGeom prst="rect">
            <a:avLst/>
          </a:prstGeom>
          <a:noFill/>
          <a:ln/>
        </p:spPr>
        <p:txBody>
          <a:bodyPr wrap="square" lIns="0" tIns="0" rIns="0" bIns="0" rtlCol="0" anchor="ctr"/>
          <a:lstStyle/>
          <a:p>
            <a:pPr>
              <a:lnSpc>
                <a:spcPct val="140000"/>
              </a:lnSpc>
            </a:pPr>
            <a:r>
              <a:rPr lang="en-US" sz="2400" dirty="0">
                <a:solidFill>
                  <a:srgbClr val="A0AEC0"/>
                </a:solidFill>
                <a:latin typeface="MiSans" pitchFamily="34" charset="0"/>
                <a:ea typeface="MiSans" pitchFamily="34" charset="-122"/>
                <a:cs typeface="MiSans" pitchFamily="34" charset="-120"/>
              </a:rPr>
              <a:t>Milliy iqtisodiyotni modernizatsiya</a:t>
            </a:r>
            <a:endParaRPr lang="en-US" sz="1600" dirty="0"/>
          </a:p>
          <a:p>
            <a:pPr>
              <a:lnSpc>
                <a:spcPct val="140000"/>
              </a:lnSpc>
            </a:pPr>
            <a:r>
              <a:rPr lang="en-US" sz="2400" dirty="0">
                <a:solidFill>
                  <a:srgbClr val="A0AEC0"/>
                </a:solidFill>
                <a:latin typeface="MiSans" pitchFamily="34" charset="0"/>
                <a:ea typeface="MiSans" pitchFamily="34" charset="-122"/>
                <a:cs typeface="MiSans" pitchFamily="34" charset="-120"/>
              </a:rPr>
              <a:t>qilish vositasi</a:t>
            </a:r>
            <a:endParaRPr lang="en-US" sz="1600" dirty="0"/>
          </a:p>
        </p:txBody>
      </p:sp>
    </p:spTree>
  </p:cSld>
  <p:clrMapOvr>
    <a:masterClrMapping/>
  </p:clrMapOvr>
  <p:transition>
    <p:fade/>
    <p:spd val="med"/>
  </p:transition>
</p:sld>
</file>

<file path=ppt/theme/theme1.xml><?xml version="1.0" encoding="utf-8"?>
<a:theme xmlns:a="http://schemas.openxmlformats.org/drawingml/2006/main" name="Custom Theme">
  <a:themeElements>
    <a:clrScheme name="Custom">
      <a:dk1>
        <a:srgbClr val="000000"/>
      </a:dk1>
      <a:lt1>
        <a:srgbClr val="ffffff"/>
      </a:lt1>
      <a:dk2>
        <a:srgbClr val="333333"/>
      </a:dk2>
      <a:lt2>
        <a:srgbClr val="eeeeee"/>
      </a:lt2>
      <a:accent1>
        <a:srgbClr val="8daac2"/>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Moonshot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Erkin Iqtisodiy Hududlar: Xitoy Tajribasi va O'zbekiston Istiqbollari</dc:title>
  <dc:subject>Erkin Iqtisodiy Hududlar: Xitoy Tajribasi va O'zbekiston Istiqbollari</dc:subject>
  <dc:creator>Kimi</dc:creator>
  <cp:lastModifiedBy>Kimi</cp:lastModifiedBy>
  <cp:revision>1</cp:revision>
  <dcterms:created xsi:type="dcterms:W3CDTF">2026-02-26T10:06:03Z</dcterms:created>
  <dcterms:modified xsi:type="dcterms:W3CDTF">2026-02-26T10:06:03Z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4" name="AIGC">
    <vt:lpwstr>{"Label":"Erkin Iqtisodiy Hududlar: Xitoy Tajribasi va O'zbekiston Istiqbollari","ContentProducer":"001191110108MACG2KBH8F10000","ProduceID":"","ReservedCode1":"","ContentPropagator":"001191110108MACG2KBH8F20000","PropagateID":"","ReservedCode2":""}</vt:lpwstr>
  </property>
</Properties>
</file>